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38.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9.xml" ContentType="application/vnd.openxmlformats-officedocument.presentationml.notesSlide+xml"/>
  <Override PartName="/ppt/notesSlides/notesSlide32.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40.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08" autoAdjust="0"/>
  </p:normalViewPr>
  <p:slideViewPr>
    <p:cSldViewPr snapToGrid="0" snapToObjects="1">
      <p:cViewPr varScale="1">
        <p:scale>
          <a:sx n="60" d="100"/>
          <a:sy n="60" d="100"/>
        </p:scale>
        <p:origin x="42" y="240"/>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16701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如图所示，</a:t>
            </a:r>
            <a:r>
              <a:rPr lang="en-US" altLang="zh-CN" dirty="0" smtClean="0"/>
              <a:t>SW1</a:t>
            </a:r>
            <a:r>
              <a:rPr lang="zh-CN" altLang="en-US" dirty="0" smtClean="0"/>
              <a:t>识别出某个帧是属于哪个</a:t>
            </a:r>
            <a:r>
              <a:rPr lang="en-US" altLang="zh-CN" dirty="0" smtClean="0"/>
              <a:t>VLAN</a:t>
            </a:r>
            <a:r>
              <a:rPr lang="zh-CN" altLang="en-US" dirty="0" smtClean="0"/>
              <a:t>后，会在这个帧的特定位置上添加一个标签。这个标签明确地标明了这个帧是属于哪个</a:t>
            </a:r>
            <a:r>
              <a:rPr lang="en-US" altLang="zh-CN" dirty="0" smtClean="0"/>
              <a:t>VLAN</a:t>
            </a:r>
            <a:r>
              <a:rPr lang="zh-CN" altLang="en-US" dirty="0" smtClean="0"/>
              <a:t>的。其他交换机（如</a:t>
            </a:r>
            <a:r>
              <a:rPr lang="en-US" altLang="zh-CN" dirty="0" smtClean="0"/>
              <a:t>SW2</a:t>
            </a:r>
            <a:r>
              <a:rPr lang="zh-CN" altLang="en-US" dirty="0" smtClean="0"/>
              <a:t>）收到这个带标签的数据帧后，就能轻而易举地直接根据标签信息识别出这个帧属于哪个</a:t>
            </a:r>
            <a:r>
              <a:rPr lang="en-US" altLang="zh-CN" dirty="0" smtClean="0"/>
              <a:t>VLAN</a:t>
            </a:r>
            <a:r>
              <a:rPr lang="zh-CN" altLang="en-US" dirty="0" smtClean="0"/>
              <a:t>。</a:t>
            </a:r>
          </a:p>
          <a:p>
            <a:endParaRPr lang="en-US" altLang="zh-CN" dirty="0" smtClean="0"/>
          </a:p>
          <a:p>
            <a:r>
              <a:rPr lang="en-US" altLang="zh-CN" dirty="0" smtClean="0"/>
              <a:t>IEEE </a:t>
            </a:r>
            <a:r>
              <a:rPr lang="en-US" altLang="zh-CN" dirty="0"/>
              <a:t>802.1Q</a:t>
            </a:r>
            <a:r>
              <a:rPr lang="zh-CN" altLang="en-US" dirty="0"/>
              <a:t>定义了这种</a:t>
            </a:r>
            <a:r>
              <a:rPr lang="zh-CN" altLang="en-US" dirty="0" smtClean="0"/>
              <a:t>带标签的</a:t>
            </a:r>
            <a:r>
              <a:rPr lang="zh-CN" altLang="en-US" dirty="0"/>
              <a:t>数据帧的格式。满足这种格式的数据帧称为</a:t>
            </a:r>
            <a:r>
              <a:rPr lang="en-US" altLang="zh-CN" dirty="0"/>
              <a:t>IEEE 802.1Q</a:t>
            </a:r>
            <a:r>
              <a:rPr lang="zh-CN" altLang="en-US" dirty="0"/>
              <a:t>数据帧，也称</a:t>
            </a:r>
            <a:r>
              <a:rPr lang="en-US" altLang="zh-CN" dirty="0"/>
              <a:t>VLAN</a:t>
            </a:r>
            <a:r>
              <a:rPr lang="zh-CN" altLang="en-US" dirty="0"/>
              <a:t>数据帧。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64700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在一个</a:t>
            </a:r>
            <a:r>
              <a:rPr lang="en-US" altLang="zh-CN" dirty="0"/>
              <a:t>VLAN</a:t>
            </a:r>
            <a:r>
              <a:rPr lang="zh-CN" altLang="en-US" dirty="0"/>
              <a:t>交换网络中，以太网帧主要有以下两种形式：</a:t>
            </a:r>
          </a:p>
          <a:p>
            <a:pPr lvl="1"/>
            <a:r>
              <a:rPr lang="zh-CN" altLang="en-US" dirty="0"/>
              <a:t>有标记帧（</a:t>
            </a:r>
            <a:r>
              <a:rPr lang="en-US" altLang="zh-CN" dirty="0"/>
              <a:t>Tagged</a:t>
            </a:r>
            <a:r>
              <a:rPr lang="zh-CN" altLang="en-US" dirty="0"/>
              <a:t>帧）：</a:t>
            </a:r>
            <a:r>
              <a:rPr lang="en-US" altLang="zh-CN" dirty="0"/>
              <a:t>IEEE 802.1Q</a:t>
            </a:r>
            <a:r>
              <a:rPr lang="zh-CN" altLang="en-US" dirty="0"/>
              <a:t>协议规定，在以太网数据帧的目的</a:t>
            </a:r>
            <a:r>
              <a:rPr lang="en-US" altLang="zh-CN" dirty="0"/>
              <a:t>MAC</a:t>
            </a:r>
            <a:r>
              <a:rPr lang="zh-CN" altLang="en-US" dirty="0"/>
              <a:t>地址和源</a:t>
            </a:r>
            <a:r>
              <a:rPr lang="en-US" altLang="zh-CN" dirty="0"/>
              <a:t>MAC</a:t>
            </a:r>
            <a:r>
              <a:rPr lang="zh-CN" altLang="en-US" dirty="0"/>
              <a:t>地址字段之后、协议类型字段之前加入</a:t>
            </a:r>
            <a:r>
              <a:rPr lang="en-US" altLang="zh-CN" dirty="0"/>
              <a:t>4</a:t>
            </a:r>
            <a:r>
              <a:rPr lang="zh-CN" altLang="en-US" dirty="0"/>
              <a:t>个字节的</a:t>
            </a:r>
            <a:r>
              <a:rPr lang="en-US" altLang="zh-CN" dirty="0"/>
              <a:t>VLAN</a:t>
            </a:r>
            <a:r>
              <a:rPr lang="zh-CN" altLang="en-US" dirty="0"/>
              <a:t>标签（又称</a:t>
            </a:r>
            <a:r>
              <a:rPr lang="en-US" altLang="zh-CN" dirty="0"/>
              <a:t>VLAN Tag</a:t>
            </a:r>
            <a:r>
              <a:rPr lang="zh-CN" altLang="en-US" dirty="0"/>
              <a:t>，简称</a:t>
            </a:r>
            <a:r>
              <a:rPr lang="en-US" altLang="zh-CN" dirty="0"/>
              <a:t>Tag</a:t>
            </a:r>
            <a:r>
              <a:rPr lang="zh-CN" altLang="en-US" dirty="0"/>
              <a:t>）的数据帧。</a:t>
            </a:r>
          </a:p>
          <a:p>
            <a:pPr lvl="1"/>
            <a:r>
              <a:rPr lang="zh-CN" altLang="en-US" dirty="0"/>
              <a:t>无标记帧（</a:t>
            </a:r>
            <a:r>
              <a:rPr lang="en-US" altLang="zh-CN" dirty="0"/>
              <a:t>Untagged</a:t>
            </a:r>
            <a:r>
              <a:rPr lang="zh-CN" altLang="en-US" dirty="0"/>
              <a:t>帧）：原始的、未加入</a:t>
            </a:r>
            <a:r>
              <a:rPr lang="en-US" altLang="zh-CN" dirty="0"/>
              <a:t>4</a:t>
            </a:r>
            <a:r>
              <a:rPr lang="zh-CN" altLang="en-US" dirty="0"/>
              <a:t>字节</a:t>
            </a:r>
            <a:r>
              <a:rPr lang="en-US" altLang="zh-CN" dirty="0"/>
              <a:t>VLAN</a:t>
            </a:r>
            <a:r>
              <a:rPr lang="zh-CN" altLang="en-US" dirty="0"/>
              <a:t>标签的数据帧。</a:t>
            </a:r>
            <a:endParaRPr lang="en-US" altLang="zh-CN" dirty="0"/>
          </a:p>
          <a:p>
            <a:r>
              <a:rPr lang="en-US" altLang="zh-CN" dirty="0"/>
              <a:t>VLAN</a:t>
            </a:r>
            <a:r>
              <a:rPr lang="zh-CN" altLang="en-US" dirty="0"/>
              <a:t>数据帧中的主要字段：</a:t>
            </a:r>
            <a:endParaRPr lang="en-US" altLang="zh-CN" dirty="0"/>
          </a:p>
          <a:p>
            <a:pPr lvl="1"/>
            <a:r>
              <a:rPr lang="en-US" altLang="zh-CN" dirty="0"/>
              <a:t>TPID</a:t>
            </a:r>
            <a:r>
              <a:rPr lang="zh-CN" altLang="en-US" dirty="0"/>
              <a:t>：</a:t>
            </a:r>
            <a:r>
              <a:rPr lang="en-US" altLang="zh-CN" dirty="0"/>
              <a:t>2</a:t>
            </a:r>
            <a:r>
              <a:rPr lang="zh-CN" altLang="en-US" dirty="0"/>
              <a:t>字节，</a:t>
            </a:r>
            <a:r>
              <a:rPr lang="en-US" altLang="zh-CN" dirty="0"/>
              <a:t>Tag Protocol Identifier</a:t>
            </a:r>
            <a:r>
              <a:rPr lang="zh-CN" altLang="en-US" dirty="0"/>
              <a:t>（标签协议标识符），表示数据帧类型。</a:t>
            </a:r>
            <a:endParaRPr lang="en-US" altLang="zh-CN" dirty="0"/>
          </a:p>
          <a:p>
            <a:pPr lvl="2"/>
            <a:r>
              <a:rPr lang="zh-CN" altLang="en-US" dirty="0"/>
              <a:t>取值为</a:t>
            </a:r>
            <a:r>
              <a:rPr lang="en-US" altLang="zh-CN" dirty="0"/>
              <a:t>0x8100</a:t>
            </a:r>
            <a:r>
              <a:rPr lang="zh-CN" altLang="en-US" dirty="0"/>
              <a:t>时表示</a:t>
            </a:r>
            <a:r>
              <a:rPr lang="en-US" altLang="zh-CN" dirty="0"/>
              <a:t>IEEE 802.1Q</a:t>
            </a:r>
            <a:r>
              <a:rPr lang="zh-CN" altLang="en-US" dirty="0"/>
              <a:t>的</a:t>
            </a:r>
            <a:r>
              <a:rPr lang="en-US" altLang="zh-CN" dirty="0"/>
              <a:t>VLAN</a:t>
            </a:r>
            <a:r>
              <a:rPr lang="zh-CN" altLang="en-US" dirty="0"/>
              <a:t>数据帧。如果不支持</a:t>
            </a:r>
            <a:r>
              <a:rPr lang="en-US" altLang="zh-CN" dirty="0"/>
              <a:t>802.1Q</a:t>
            </a:r>
            <a:r>
              <a:rPr lang="zh-CN" altLang="en-US" dirty="0"/>
              <a:t>的设备收到这样的帧，会将其丢弃。</a:t>
            </a:r>
          </a:p>
          <a:p>
            <a:pPr lvl="2"/>
            <a:r>
              <a:rPr lang="zh-CN" altLang="en-US" dirty="0"/>
              <a:t>各设备厂商可以自定义该字段的值。当邻居设备将</a:t>
            </a:r>
            <a:r>
              <a:rPr lang="en-US" altLang="zh-CN" dirty="0"/>
              <a:t>TPID</a:t>
            </a:r>
            <a:r>
              <a:rPr lang="zh-CN" altLang="en-US" dirty="0"/>
              <a:t>值配置为非</a:t>
            </a:r>
            <a:r>
              <a:rPr lang="en-US" altLang="zh-CN" dirty="0"/>
              <a:t>0x8100</a:t>
            </a:r>
            <a:r>
              <a:rPr lang="zh-CN" altLang="en-US" dirty="0"/>
              <a:t>时，为了能够识别这样的报文，实现互通，必须在本设备上修改</a:t>
            </a:r>
            <a:r>
              <a:rPr lang="en-US" altLang="zh-CN" dirty="0"/>
              <a:t>TPID</a:t>
            </a:r>
            <a:r>
              <a:rPr lang="zh-CN" altLang="en-US" dirty="0"/>
              <a:t>值，确保和邻居设备的</a:t>
            </a:r>
            <a:r>
              <a:rPr lang="en-US" altLang="zh-CN" dirty="0"/>
              <a:t>TPID</a:t>
            </a:r>
            <a:r>
              <a:rPr lang="zh-CN" altLang="en-US" dirty="0"/>
              <a:t>值配置</a:t>
            </a:r>
            <a:r>
              <a:rPr lang="zh-CN" altLang="en-US" dirty="0" smtClean="0"/>
              <a:t>一致。</a:t>
            </a:r>
            <a:endParaRPr lang="en-US" altLang="zh-CN" dirty="0"/>
          </a:p>
          <a:p>
            <a:pPr lvl="1"/>
            <a:r>
              <a:rPr lang="en-US" altLang="zh-CN" dirty="0"/>
              <a:t>PRI</a:t>
            </a:r>
            <a:r>
              <a:rPr lang="zh-CN" altLang="en-US" dirty="0"/>
              <a:t>：</a:t>
            </a:r>
            <a:r>
              <a:rPr lang="en-US" altLang="zh-CN" dirty="0" smtClean="0"/>
              <a:t>3 bit</a:t>
            </a:r>
            <a:r>
              <a:rPr lang="zh-CN" altLang="en-US" dirty="0" smtClean="0"/>
              <a:t>，</a:t>
            </a:r>
            <a:r>
              <a:rPr lang="en-US" altLang="zh-CN" dirty="0"/>
              <a:t>Priority</a:t>
            </a:r>
            <a:r>
              <a:rPr lang="zh-CN" altLang="en-US" dirty="0"/>
              <a:t>，表示数据帧的优先级，用于</a:t>
            </a:r>
            <a:r>
              <a:rPr lang="en-US" altLang="zh-CN" dirty="0" err="1"/>
              <a:t>QoS</a:t>
            </a:r>
            <a:r>
              <a:rPr lang="zh-CN" altLang="en-US" dirty="0"/>
              <a:t>。</a:t>
            </a:r>
            <a:endParaRPr lang="en-US" altLang="zh-CN" dirty="0"/>
          </a:p>
          <a:p>
            <a:pPr lvl="2"/>
            <a:r>
              <a:rPr lang="zh-CN" altLang="en-US" dirty="0"/>
              <a:t>取值范围为</a:t>
            </a:r>
            <a:r>
              <a:rPr lang="en-US" altLang="zh-CN" dirty="0"/>
              <a:t>0</a:t>
            </a:r>
            <a:r>
              <a:rPr lang="zh-CN" altLang="en-US" dirty="0"/>
              <a:t>～</a:t>
            </a:r>
            <a:r>
              <a:rPr lang="en-US" altLang="zh-CN" dirty="0"/>
              <a:t>7</a:t>
            </a:r>
            <a:r>
              <a:rPr lang="zh-CN" altLang="en-US" dirty="0"/>
              <a:t>，值越大优先级越高。当网络阻塞时，交换机优先发送优先级高的数据帧</a:t>
            </a:r>
            <a:r>
              <a:rPr lang="zh-CN" altLang="en-US" dirty="0" smtClean="0"/>
              <a:t>。</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6205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559748" y="757201"/>
            <a:ext cx="5686117" cy="4961960"/>
          </a:xfrm>
        </p:spPr>
        <p:txBody>
          <a:bodyPr/>
          <a:lstStyle/>
          <a:p>
            <a:pPr lvl="1"/>
            <a:r>
              <a:rPr lang="en-US" altLang="zh-CN" dirty="0"/>
              <a:t>CFI</a:t>
            </a:r>
            <a:r>
              <a:rPr lang="zh-CN" altLang="en-US" dirty="0"/>
              <a:t>：</a:t>
            </a:r>
            <a:r>
              <a:rPr lang="en-US" altLang="zh-CN" dirty="0" smtClean="0"/>
              <a:t>1 bit</a:t>
            </a:r>
            <a:r>
              <a:rPr lang="zh-CN" altLang="en-US" dirty="0" smtClean="0"/>
              <a:t>，</a:t>
            </a:r>
            <a:r>
              <a:rPr lang="en-US" altLang="zh-CN" dirty="0"/>
              <a:t>Canonical Format Indicator</a:t>
            </a:r>
            <a:r>
              <a:rPr lang="zh-CN" altLang="en-US" dirty="0"/>
              <a:t>（标准格式指示位），表示</a:t>
            </a:r>
            <a:r>
              <a:rPr lang="en-US" altLang="zh-CN" dirty="0"/>
              <a:t>MAC</a:t>
            </a:r>
            <a:r>
              <a:rPr lang="zh-CN" altLang="en-US" dirty="0"/>
              <a:t>地址在不同的传输介质中是否以标准格式进行封装，用于兼容以太网和令牌环网</a:t>
            </a:r>
            <a:endParaRPr lang="en-US" altLang="zh-CN" dirty="0"/>
          </a:p>
          <a:p>
            <a:pPr lvl="2"/>
            <a:r>
              <a:rPr lang="en-US" altLang="zh-CN" dirty="0"/>
              <a:t>CFI</a:t>
            </a:r>
            <a:r>
              <a:rPr lang="zh-CN" altLang="en-US" dirty="0"/>
              <a:t>取值为</a:t>
            </a:r>
            <a:r>
              <a:rPr lang="en-US" altLang="zh-CN" dirty="0"/>
              <a:t>0</a:t>
            </a:r>
            <a:r>
              <a:rPr lang="zh-CN" altLang="en-US" dirty="0"/>
              <a:t>表示</a:t>
            </a:r>
            <a:r>
              <a:rPr lang="en-US" altLang="zh-CN" dirty="0"/>
              <a:t>MAC</a:t>
            </a:r>
            <a:r>
              <a:rPr lang="zh-CN" altLang="en-US" dirty="0"/>
              <a:t>地址以标准格式进行封装，为</a:t>
            </a:r>
            <a:r>
              <a:rPr lang="en-US" altLang="zh-CN" dirty="0"/>
              <a:t>1</a:t>
            </a:r>
            <a:r>
              <a:rPr lang="zh-CN" altLang="en-US" dirty="0"/>
              <a:t>表示以非标准格式封装。</a:t>
            </a:r>
            <a:endParaRPr lang="en-US" altLang="zh-CN" dirty="0"/>
          </a:p>
          <a:p>
            <a:pPr lvl="2"/>
            <a:r>
              <a:rPr lang="zh-CN" altLang="en-US" dirty="0"/>
              <a:t>在以太网中，</a:t>
            </a:r>
            <a:r>
              <a:rPr lang="en-US" altLang="zh-CN" dirty="0"/>
              <a:t>CFI</a:t>
            </a:r>
            <a:r>
              <a:rPr lang="zh-CN" altLang="en-US" dirty="0"/>
              <a:t>的值为</a:t>
            </a:r>
            <a:r>
              <a:rPr lang="en-US" altLang="zh-CN" dirty="0" smtClean="0"/>
              <a:t>0</a:t>
            </a:r>
            <a:r>
              <a:rPr lang="zh-CN" altLang="en-US" dirty="0" smtClean="0"/>
              <a:t>。</a:t>
            </a:r>
            <a:endParaRPr lang="en-US" altLang="zh-CN" dirty="0"/>
          </a:p>
          <a:p>
            <a:pPr lvl="1"/>
            <a:r>
              <a:rPr lang="en-US" altLang="zh-CN" dirty="0"/>
              <a:t>VID</a:t>
            </a:r>
            <a:r>
              <a:rPr lang="zh-CN" altLang="en-US" dirty="0"/>
              <a:t>：</a:t>
            </a:r>
            <a:r>
              <a:rPr lang="en-US" altLang="zh-CN" dirty="0" smtClean="0"/>
              <a:t>12 bit</a:t>
            </a:r>
            <a:r>
              <a:rPr lang="zh-CN" altLang="en-US" dirty="0" smtClean="0"/>
              <a:t>，</a:t>
            </a:r>
            <a:r>
              <a:rPr lang="en-US" altLang="zh-CN" dirty="0"/>
              <a:t>VLAN ID</a:t>
            </a:r>
            <a:r>
              <a:rPr lang="zh-CN" altLang="en-US" dirty="0"/>
              <a:t>，表示该数据帧所属</a:t>
            </a:r>
            <a:r>
              <a:rPr lang="en-US" altLang="zh-CN" dirty="0"/>
              <a:t>VLAN</a:t>
            </a:r>
            <a:r>
              <a:rPr lang="zh-CN" altLang="en-US" dirty="0"/>
              <a:t>的编号。</a:t>
            </a:r>
            <a:endParaRPr lang="en-US" altLang="zh-CN" dirty="0"/>
          </a:p>
          <a:p>
            <a:pPr lvl="2"/>
            <a:r>
              <a:rPr lang="en-US" altLang="zh-CN" dirty="0"/>
              <a:t>VLAN ID</a:t>
            </a:r>
            <a:r>
              <a:rPr lang="zh-CN" altLang="en-US" dirty="0"/>
              <a:t>取值范围是</a:t>
            </a:r>
            <a:r>
              <a:rPr lang="en-US" altLang="zh-CN" dirty="0"/>
              <a:t>0</a:t>
            </a:r>
            <a:r>
              <a:rPr lang="zh-CN" altLang="en-US" dirty="0"/>
              <a:t>～</a:t>
            </a:r>
            <a:r>
              <a:rPr lang="en-US" altLang="zh-CN" dirty="0"/>
              <a:t>4095</a:t>
            </a:r>
            <a:r>
              <a:rPr lang="zh-CN" altLang="en-US" dirty="0"/>
              <a:t>。由于</a:t>
            </a:r>
            <a:r>
              <a:rPr lang="en-US" altLang="zh-CN" dirty="0"/>
              <a:t>0</a:t>
            </a:r>
            <a:r>
              <a:rPr lang="zh-CN" altLang="en-US" dirty="0"/>
              <a:t>和</a:t>
            </a:r>
            <a:r>
              <a:rPr lang="en-US" altLang="zh-CN" dirty="0"/>
              <a:t>4095</a:t>
            </a:r>
            <a:r>
              <a:rPr lang="zh-CN" altLang="en-US" dirty="0"/>
              <a:t>为协议保留取值，所以</a:t>
            </a:r>
            <a:r>
              <a:rPr lang="en-US" altLang="zh-CN" dirty="0"/>
              <a:t>VLAN ID</a:t>
            </a:r>
            <a:r>
              <a:rPr lang="zh-CN" altLang="en-US" dirty="0"/>
              <a:t>的有效取值范围是</a:t>
            </a:r>
            <a:r>
              <a:rPr lang="en-US" altLang="zh-CN" dirty="0"/>
              <a:t>1</a:t>
            </a:r>
            <a:r>
              <a:rPr lang="zh-CN" altLang="en-US" dirty="0"/>
              <a:t>～</a:t>
            </a:r>
            <a:r>
              <a:rPr lang="en-US" altLang="zh-CN" dirty="0"/>
              <a:t>4094</a:t>
            </a:r>
            <a:r>
              <a:rPr lang="zh-CN" altLang="en-US" dirty="0"/>
              <a:t>。</a:t>
            </a:r>
            <a:endParaRPr lang="en-US" altLang="zh-CN" dirty="0"/>
          </a:p>
          <a:p>
            <a:pPr lvl="2"/>
            <a:r>
              <a:rPr lang="zh-CN" altLang="en-US" dirty="0"/>
              <a:t>交换机利用</a:t>
            </a:r>
            <a:r>
              <a:rPr lang="en-US" altLang="zh-CN" dirty="0"/>
              <a:t>VLAN</a:t>
            </a:r>
            <a:r>
              <a:rPr lang="zh-CN" altLang="en-US" dirty="0"/>
              <a:t>标签中的</a:t>
            </a:r>
            <a:r>
              <a:rPr lang="en-US" altLang="zh-CN" dirty="0"/>
              <a:t>VID</a:t>
            </a:r>
            <a:r>
              <a:rPr lang="zh-CN" altLang="en-US" dirty="0"/>
              <a:t>来识别数据帧所属的</a:t>
            </a:r>
            <a:r>
              <a:rPr lang="en-US" altLang="zh-CN" dirty="0"/>
              <a:t>VLAN</a:t>
            </a:r>
            <a:r>
              <a:rPr lang="zh-CN" altLang="en-US" dirty="0"/>
              <a:t>，广播帧只在同一</a:t>
            </a:r>
            <a:r>
              <a:rPr lang="en-US" altLang="zh-CN" dirty="0"/>
              <a:t>VLAN</a:t>
            </a:r>
            <a:r>
              <a:rPr lang="zh-CN" altLang="en-US" dirty="0"/>
              <a:t>内转发，这就将广播域限制在一个</a:t>
            </a:r>
            <a:r>
              <a:rPr lang="en-US" altLang="zh-CN" dirty="0"/>
              <a:t>VLAN</a:t>
            </a:r>
            <a:r>
              <a:rPr lang="zh-CN" altLang="en-US" dirty="0"/>
              <a:t>内。</a:t>
            </a:r>
            <a:endParaRPr lang="en-US" altLang="zh-CN" dirty="0"/>
          </a:p>
          <a:p>
            <a:pPr lvl="0"/>
            <a:r>
              <a:rPr lang="zh-CN" altLang="en-US" dirty="0"/>
              <a:t>如何识别带</a:t>
            </a:r>
            <a:r>
              <a:rPr lang="en-US" altLang="zh-CN" dirty="0"/>
              <a:t>VLAN</a:t>
            </a:r>
            <a:r>
              <a:rPr lang="zh-CN" altLang="en-US" dirty="0"/>
              <a:t>标签的数据帧：</a:t>
            </a:r>
            <a:endParaRPr lang="en-US" altLang="zh-CN" dirty="0"/>
          </a:p>
          <a:p>
            <a:pPr lvl="1"/>
            <a:r>
              <a:rPr lang="zh-CN" altLang="en-US" dirty="0"/>
              <a:t>数据帧的</a:t>
            </a:r>
            <a:r>
              <a:rPr lang="en-US" altLang="zh-CN" dirty="0"/>
              <a:t>Length/Type = 0x8100</a:t>
            </a:r>
            <a:r>
              <a:rPr lang="zh-CN" altLang="en-US" dirty="0"/>
              <a:t>。</a:t>
            </a:r>
            <a:endParaRPr lang="en-US" altLang="zh-CN" dirty="0"/>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注意：计算机无法识别</a:t>
            </a:r>
            <a:r>
              <a:rPr lang="en-US" altLang="zh-CN" dirty="0"/>
              <a:t>Tagged</a:t>
            </a:r>
            <a:r>
              <a:rPr lang="zh-CN" altLang="en-US" dirty="0"/>
              <a:t>数据帧，因此计算机处理和发出的都是</a:t>
            </a:r>
            <a:r>
              <a:rPr lang="en-US" altLang="zh-CN" dirty="0"/>
              <a:t>Untagged</a:t>
            </a:r>
            <a:r>
              <a:rPr lang="zh-CN" altLang="en-US" dirty="0"/>
              <a:t>数据帧；为了提高处理效率，交换机内部处理的数据帧一律都是</a:t>
            </a:r>
            <a:r>
              <a:rPr lang="en-US" altLang="zh-CN" dirty="0"/>
              <a:t>Tagged</a:t>
            </a:r>
            <a:r>
              <a:rPr lang="zh-CN" altLang="en-US" dirty="0"/>
              <a:t>帧。</a:t>
            </a:r>
          </a:p>
          <a:p>
            <a:endParaRPr lang="zh-CN" altLang="en-US" dirty="0"/>
          </a:p>
        </p:txBody>
      </p:sp>
    </p:spTree>
    <p:extLst>
      <p:ext uri="{BB962C8B-B14F-4D97-AF65-F5344CB8AC3E}">
        <p14:creationId xmlns:p14="http://schemas.microsoft.com/office/powerpoint/2010/main" val="4039829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6659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zh-CN" altLang="en-US" dirty="0"/>
              <a:t>计算机发出的数据帧不带任何标签。对已支持</a:t>
            </a:r>
            <a:r>
              <a:rPr lang="en-US" altLang="zh-CN" dirty="0"/>
              <a:t>VLAN</a:t>
            </a:r>
            <a:r>
              <a:rPr lang="zh-CN" altLang="en-US" dirty="0"/>
              <a:t>特性的交换机来说，当计算机发出的</a:t>
            </a:r>
            <a:r>
              <a:rPr lang="en-US" altLang="zh-CN" dirty="0"/>
              <a:t>Untagged</a:t>
            </a:r>
            <a:r>
              <a:rPr lang="zh-CN" altLang="en-US" dirty="0"/>
              <a:t>帧一旦进入交换机后，交换机必须通过某种划分原则把这个帧划分到某个特定的</a:t>
            </a:r>
            <a:r>
              <a:rPr lang="en-US" altLang="zh-CN" dirty="0"/>
              <a:t>VLAN</a:t>
            </a:r>
            <a:r>
              <a:rPr lang="zh-CN" altLang="en-US" dirty="0"/>
              <a:t>中去。</a:t>
            </a:r>
            <a:endParaRPr lang="en-US" altLang="zh-CN" dirty="0"/>
          </a:p>
          <a:p>
            <a:pPr>
              <a:lnSpc>
                <a:spcPct val="100000"/>
              </a:lnSpc>
            </a:pPr>
            <a:r>
              <a:rPr lang="en-US" altLang="zh-CN" dirty="0"/>
              <a:t>VLAN</a:t>
            </a:r>
            <a:r>
              <a:rPr lang="zh-CN" altLang="en-US" dirty="0"/>
              <a:t>的划分包括如下</a:t>
            </a:r>
            <a:r>
              <a:rPr lang="en-US" altLang="zh-CN" dirty="0"/>
              <a:t>5</a:t>
            </a:r>
            <a:r>
              <a:rPr lang="zh-CN" altLang="en-US" dirty="0"/>
              <a:t>种方法：</a:t>
            </a:r>
          </a:p>
          <a:p>
            <a:pPr lvl="1">
              <a:lnSpc>
                <a:spcPct val="100000"/>
              </a:lnSpc>
            </a:pPr>
            <a:r>
              <a:rPr lang="zh-CN" altLang="en-US" dirty="0"/>
              <a:t>基于接口划分：根据交换机的接口来划分</a:t>
            </a:r>
            <a:r>
              <a:rPr lang="en-US" altLang="zh-CN" dirty="0"/>
              <a:t>VLAN</a:t>
            </a:r>
            <a:r>
              <a:rPr lang="zh-CN" altLang="en-US" dirty="0"/>
              <a:t>。</a:t>
            </a:r>
          </a:p>
          <a:p>
            <a:pPr lvl="2">
              <a:lnSpc>
                <a:spcPct val="100000"/>
              </a:lnSpc>
            </a:pPr>
            <a:r>
              <a:rPr lang="zh-CN" altLang="en-US" dirty="0"/>
              <a:t>网络管理员预先给交换机的每个接口配置不同的</a:t>
            </a:r>
            <a:r>
              <a:rPr lang="en-US" altLang="zh-CN" dirty="0"/>
              <a:t>PVID</a:t>
            </a:r>
            <a:r>
              <a:rPr lang="zh-CN" altLang="en-US" dirty="0"/>
              <a:t>，当一个数据帧进入交换机时，如果没有带</a:t>
            </a:r>
            <a:r>
              <a:rPr lang="en-US" altLang="zh-CN" dirty="0"/>
              <a:t>VLAN</a:t>
            </a:r>
            <a:r>
              <a:rPr lang="zh-CN" altLang="en-US" dirty="0"/>
              <a:t>标签，该数据帧就会被打上接口指定</a:t>
            </a:r>
            <a:r>
              <a:rPr lang="en-US" altLang="zh-CN" dirty="0"/>
              <a:t>PVID</a:t>
            </a:r>
            <a:r>
              <a:rPr lang="zh-CN" altLang="en-US" dirty="0" smtClean="0"/>
              <a:t>的标签，</a:t>
            </a:r>
            <a:r>
              <a:rPr lang="zh-CN" altLang="en-US" dirty="0"/>
              <a:t>然后数据帧将在</a:t>
            </a:r>
            <a:r>
              <a:rPr lang="zh-CN" altLang="en-US" dirty="0" smtClean="0"/>
              <a:t>指定</a:t>
            </a:r>
            <a:r>
              <a:rPr lang="en-US" altLang="zh-CN" dirty="0" smtClean="0"/>
              <a:t>VLAN</a:t>
            </a:r>
            <a:r>
              <a:rPr lang="zh-CN" altLang="en-US" dirty="0" smtClean="0"/>
              <a:t>中</a:t>
            </a:r>
            <a:r>
              <a:rPr lang="zh-CN" altLang="en-US" dirty="0"/>
              <a:t>传输。</a:t>
            </a:r>
            <a:endParaRPr lang="en-US" altLang="zh-CN" dirty="0"/>
          </a:p>
          <a:p>
            <a:pPr lvl="1">
              <a:lnSpc>
                <a:spcPct val="100000"/>
              </a:lnSpc>
            </a:pPr>
            <a:r>
              <a:rPr lang="zh-CN" altLang="en-US" dirty="0"/>
              <a:t>基于</a:t>
            </a:r>
            <a:r>
              <a:rPr lang="en-US" altLang="zh-CN" dirty="0"/>
              <a:t>MAC</a:t>
            </a:r>
            <a:r>
              <a:rPr lang="zh-CN" altLang="en-US" dirty="0"/>
              <a:t>地址划分：根据数据帧的源</a:t>
            </a:r>
            <a:r>
              <a:rPr lang="en-US" altLang="zh-CN" dirty="0"/>
              <a:t>MAC</a:t>
            </a:r>
            <a:r>
              <a:rPr lang="zh-CN" altLang="en-US" dirty="0"/>
              <a:t>地址来划分</a:t>
            </a:r>
            <a:r>
              <a:rPr lang="en-US" altLang="zh-CN" dirty="0"/>
              <a:t>VLAN</a:t>
            </a:r>
            <a:r>
              <a:rPr lang="zh-CN" altLang="en-US" dirty="0"/>
              <a:t>。</a:t>
            </a:r>
          </a:p>
          <a:p>
            <a:pPr lvl="2">
              <a:lnSpc>
                <a:spcPct val="100000"/>
              </a:lnSpc>
            </a:pPr>
            <a:r>
              <a:rPr lang="zh-CN" altLang="en-US" dirty="0"/>
              <a:t>网络管理员预先配置</a:t>
            </a:r>
            <a:r>
              <a:rPr lang="en-US" altLang="zh-CN" dirty="0"/>
              <a:t>MAC</a:t>
            </a:r>
            <a:r>
              <a:rPr lang="zh-CN" altLang="en-US" dirty="0"/>
              <a:t>地址和</a:t>
            </a:r>
            <a:r>
              <a:rPr lang="en-US" altLang="zh-CN" dirty="0"/>
              <a:t>VLAN ID</a:t>
            </a:r>
            <a:r>
              <a:rPr lang="zh-CN" altLang="en-US" dirty="0"/>
              <a:t>映射关系表，当交换机收到的是</a:t>
            </a:r>
            <a:r>
              <a:rPr lang="en-US" altLang="zh-CN" dirty="0"/>
              <a:t>Untagged</a:t>
            </a:r>
            <a:r>
              <a:rPr lang="zh-CN" altLang="en-US" dirty="0"/>
              <a:t>帧时，就依据该表给数据帧添加指定</a:t>
            </a:r>
            <a:r>
              <a:rPr lang="en-US" altLang="zh-CN" dirty="0"/>
              <a:t>VLAN</a:t>
            </a:r>
            <a:r>
              <a:rPr lang="zh-CN" altLang="en-US" dirty="0" smtClean="0"/>
              <a:t>的标签，</a:t>
            </a:r>
            <a:r>
              <a:rPr lang="zh-CN" altLang="en-US" dirty="0"/>
              <a:t>然后数据帧将在指定</a:t>
            </a:r>
            <a:r>
              <a:rPr lang="en-US" altLang="zh-CN" dirty="0"/>
              <a:t>VLAN</a:t>
            </a:r>
            <a:r>
              <a:rPr lang="zh-CN" altLang="en-US" dirty="0"/>
              <a:t>中传输。</a:t>
            </a:r>
            <a:endParaRPr lang="en-US" altLang="zh-CN" dirty="0"/>
          </a:p>
          <a:p>
            <a:pPr lvl="1">
              <a:lnSpc>
                <a:spcPct val="100000"/>
              </a:lnSpc>
            </a:pPr>
            <a:r>
              <a:rPr lang="zh-CN" altLang="en-US" dirty="0"/>
              <a:t>基于</a:t>
            </a:r>
            <a:r>
              <a:rPr lang="en-US" altLang="zh-CN" dirty="0"/>
              <a:t>IP</a:t>
            </a:r>
            <a:r>
              <a:rPr lang="zh-CN" altLang="en-US" dirty="0"/>
              <a:t>子网划分：根据数据帧中的源</a:t>
            </a:r>
            <a:r>
              <a:rPr lang="en-US" altLang="zh-CN" dirty="0"/>
              <a:t>IP</a:t>
            </a:r>
            <a:r>
              <a:rPr lang="zh-CN" altLang="en-US" dirty="0"/>
              <a:t>地址和子网掩码来划分</a:t>
            </a:r>
            <a:r>
              <a:rPr lang="en-US" altLang="zh-CN" dirty="0"/>
              <a:t>VLAN</a:t>
            </a:r>
            <a:r>
              <a:rPr lang="zh-CN" altLang="en-US" dirty="0"/>
              <a:t>。</a:t>
            </a:r>
            <a:endParaRPr lang="en-US" altLang="zh-CN" dirty="0"/>
          </a:p>
          <a:p>
            <a:pPr lvl="2">
              <a:lnSpc>
                <a:spcPct val="100000"/>
              </a:lnSpc>
            </a:pPr>
            <a:r>
              <a:rPr lang="zh-CN" altLang="en-US" dirty="0"/>
              <a:t>网络管理员预先配置</a:t>
            </a:r>
            <a:r>
              <a:rPr lang="en-US" altLang="zh-CN" dirty="0"/>
              <a:t>IP</a:t>
            </a:r>
            <a:r>
              <a:rPr lang="zh-CN" altLang="en-US" dirty="0"/>
              <a:t>地址和</a:t>
            </a:r>
            <a:r>
              <a:rPr lang="en-US" altLang="zh-CN" dirty="0"/>
              <a:t>VLAN ID</a:t>
            </a:r>
            <a:r>
              <a:rPr lang="zh-CN" altLang="en-US" dirty="0"/>
              <a:t>映射关系表，当交换机收到的是</a:t>
            </a:r>
            <a:r>
              <a:rPr lang="en-US" altLang="zh-CN" dirty="0"/>
              <a:t>Untagged</a:t>
            </a:r>
            <a:r>
              <a:rPr lang="zh-CN" altLang="en-US" dirty="0"/>
              <a:t>帧，就依据该表给数据帧添加指定</a:t>
            </a:r>
            <a:r>
              <a:rPr lang="en-US" altLang="zh-CN" dirty="0"/>
              <a:t>VLAN</a:t>
            </a:r>
            <a:r>
              <a:rPr lang="zh-CN" altLang="en-US" dirty="0" smtClean="0"/>
              <a:t>的标签，</a:t>
            </a:r>
            <a:r>
              <a:rPr lang="zh-CN" altLang="en-US" dirty="0"/>
              <a:t>然后数据帧将在指定</a:t>
            </a:r>
            <a:r>
              <a:rPr lang="en-US" altLang="zh-CN" dirty="0"/>
              <a:t>VLAN</a:t>
            </a:r>
            <a:r>
              <a:rPr lang="zh-CN" altLang="en-US" dirty="0"/>
              <a:t>中传输。</a:t>
            </a:r>
          </a:p>
          <a:p>
            <a:pPr lvl="1">
              <a:lnSpc>
                <a:spcPct val="100000"/>
              </a:lnSpc>
            </a:pPr>
            <a:r>
              <a:rPr lang="zh-CN" altLang="en-US" dirty="0"/>
              <a:t>基于协议划分：根据数据帧所属的协议（族）类型及封装格式来划分</a:t>
            </a:r>
            <a:r>
              <a:rPr lang="en-US" altLang="zh-CN" dirty="0"/>
              <a:t>VLAN</a:t>
            </a:r>
            <a:r>
              <a:rPr lang="zh-CN" altLang="en-US" dirty="0"/>
              <a:t>。</a:t>
            </a:r>
            <a:endParaRPr lang="en-US" altLang="zh-CN" dirty="0"/>
          </a:p>
          <a:p>
            <a:pPr lvl="2">
              <a:lnSpc>
                <a:spcPct val="100000"/>
              </a:lnSpc>
            </a:pPr>
            <a:r>
              <a:rPr lang="zh-CN" altLang="en-US" dirty="0"/>
              <a:t>网络管理员预先配置以太网帧中的协议域和</a:t>
            </a:r>
            <a:r>
              <a:rPr lang="en-US" altLang="zh-CN" dirty="0"/>
              <a:t>VLAN ID</a:t>
            </a:r>
            <a:r>
              <a:rPr lang="zh-CN" altLang="en-US" dirty="0"/>
              <a:t>的映射关系表，如果收到的是</a:t>
            </a:r>
            <a:r>
              <a:rPr lang="en-US" altLang="zh-CN" dirty="0"/>
              <a:t>Untagged</a:t>
            </a:r>
            <a:r>
              <a:rPr lang="zh-CN" altLang="en-US" dirty="0"/>
              <a:t>帧，就依据该表给数据帧添加指定</a:t>
            </a:r>
            <a:r>
              <a:rPr lang="en-US" altLang="zh-CN" dirty="0"/>
              <a:t>VLAN</a:t>
            </a:r>
            <a:r>
              <a:rPr lang="zh-CN" altLang="en-US" dirty="0" smtClean="0"/>
              <a:t>的标签，</a:t>
            </a:r>
            <a:r>
              <a:rPr lang="zh-CN" altLang="en-US" dirty="0"/>
              <a:t>然后数据帧将在指定</a:t>
            </a:r>
            <a:r>
              <a:rPr lang="en-US" altLang="zh-CN" dirty="0"/>
              <a:t>VLAN</a:t>
            </a:r>
            <a:r>
              <a:rPr lang="zh-CN" altLang="en-US" dirty="0"/>
              <a:t>中传输。</a:t>
            </a:r>
          </a:p>
          <a:p>
            <a:pPr lvl="1">
              <a:lnSpc>
                <a:spcPct val="100000"/>
              </a:lnSpc>
            </a:pPr>
            <a:r>
              <a:rPr lang="zh-CN" altLang="en-US" dirty="0"/>
              <a:t>基于策略划分：根据配置的策略划分</a:t>
            </a:r>
            <a:r>
              <a:rPr lang="en-US" altLang="zh-CN" dirty="0"/>
              <a:t>VLAN</a:t>
            </a:r>
            <a:r>
              <a:rPr lang="zh-CN" altLang="en-US" dirty="0"/>
              <a:t>，能实现多种组合的划分方式，包括接口、</a:t>
            </a:r>
            <a:r>
              <a:rPr lang="en-US" altLang="zh-CN" dirty="0"/>
              <a:t>MAC</a:t>
            </a:r>
            <a:r>
              <a:rPr lang="zh-CN" altLang="en-US" dirty="0"/>
              <a:t>地址、</a:t>
            </a:r>
            <a:r>
              <a:rPr lang="en-US" altLang="zh-CN" dirty="0"/>
              <a:t>IP</a:t>
            </a:r>
            <a:r>
              <a:rPr lang="zh-CN" altLang="en-US" dirty="0"/>
              <a:t>地址等。</a:t>
            </a:r>
          </a:p>
          <a:p>
            <a:pPr lvl="2">
              <a:lnSpc>
                <a:spcPct val="100000"/>
              </a:lnSpc>
            </a:pPr>
            <a:r>
              <a:rPr lang="zh-CN" altLang="en-US" dirty="0"/>
              <a:t>网络管理员预先配置策略，如果收到的是</a:t>
            </a:r>
            <a:r>
              <a:rPr lang="en-US" altLang="zh-CN" dirty="0"/>
              <a:t>Untagged</a:t>
            </a:r>
            <a:r>
              <a:rPr lang="zh-CN" altLang="en-US" dirty="0"/>
              <a:t>帧，且匹配配置的策略时，给数据帧添加指定</a:t>
            </a:r>
            <a:r>
              <a:rPr lang="en-US" altLang="zh-CN" dirty="0"/>
              <a:t>VLAN</a:t>
            </a:r>
            <a:r>
              <a:rPr lang="zh-CN" altLang="en-US" dirty="0" smtClean="0"/>
              <a:t>的标签，</a:t>
            </a:r>
            <a:r>
              <a:rPr lang="zh-CN" altLang="en-US" dirty="0"/>
              <a:t>然后数据帧将在指定</a:t>
            </a:r>
            <a:r>
              <a:rPr lang="en-US" altLang="zh-CN" dirty="0"/>
              <a:t>VLAN</a:t>
            </a:r>
            <a:r>
              <a:rPr lang="zh-CN" altLang="en-US" dirty="0"/>
              <a:t>中传输。</a:t>
            </a:r>
          </a:p>
          <a:p>
            <a:pPr>
              <a:lnSpc>
                <a:spcPct val="100000"/>
              </a:lnSpc>
            </a:pP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17641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划分原则：</a:t>
            </a:r>
            <a:endParaRPr lang="en-US" altLang="zh-CN" dirty="0"/>
          </a:p>
          <a:p>
            <a:pPr lvl="1"/>
            <a:r>
              <a:rPr lang="zh-CN" altLang="en-US" dirty="0"/>
              <a:t>将</a:t>
            </a:r>
            <a:r>
              <a:rPr lang="en-US" altLang="zh-CN" dirty="0"/>
              <a:t>VLAN ID</a:t>
            </a:r>
            <a:r>
              <a:rPr lang="zh-CN" altLang="en-US" dirty="0"/>
              <a:t>配置到交换机的物理接口上，从某一个物理接口进入交换机的、由终端计算机发送的</a:t>
            </a:r>
            <a:r>
              <a:rPr lang="en-US" altLang="zh-CN" dirty="0"/>
              <a:t>Untagged</a:t>
            </a:r>
            <a:r>
              <a:rPr lang="zh-CN" altLang="en-US" dirty="0"/>
              <a:t>数据帧都被划分到该接口的</a:t>
            </a:r>
            <a:r>
              <a:rPr lang="en-US" altLang="zh-CN" dirty="0"/>
              <a:t>VLAN ID</a:t>
            </a:r>
            <a:r>
              <a:rPr lang="zh-CN" altLang="en-US" dirty="0"/>
              <a:t>所表明的那个</a:t>
            </a:r>
            <a:r>
              <a:rPr lang="en-US" altLang="zh-CN" dirty="0"/>
              <a:t>VLAN</a:t>
            </a:r>
            <a:r>
              <a:rPr lang="zh-CN" altLang="en-US" dirty="0"/>
              <a:t>。</a:t>
            </a:r>
            <a:endParaRPr lang="en-US" altLang="zh-CN" dirty="0"/>
          </a:p>
          <a:p>
            <a:r>
              <a:rPr lang="zh-CN" altLang="en-US" dirty="0"/>
              <a:t>特点：</a:t>
            </a:r>
            <a:endParaRPr lang="en-US" altLang="zh-CN" dirty="0"/>
          </a:p>
          <a:p>
            <a:pPr lvl="1"/>
            <a:r>
              <a:rPr lang="zh-CN" altLang="en-US" dirty="0"/>
              <a:t>这种划分原则简单而直观，实现容易</a:t>
            </a:r>
            <a:r>
              <a:rPr lang="zh-CN" altLang="en-US" dirty="0" smtClean="0"/>
              <a:t>，是</a:t>
            </a:r>
            <a:r>
              <a:rPr lang="zh-CN" altLang="en-US" dirty="0"/>
              <a:t>目前实际的网络应用中最为广泛的划分</a:t>
            </a:r>
            <a:r>
              <a:rPr lang="en-US" altLang="zh-CN" dirty="0"/>
              <a:t>VLAN</a:t>
            </a:r>
            <a:r>
              <a:rPr lang="zh-CN" altLang="en-US" dirty="0"/>
              <a:t>的方式。</a:t>
            </a:r>
            <a:endParaRPr lang="en-US" altLang="zh-CN" dirty="0"/>
          </a:p>
          <a:p>
            <a:pPr lvl="1"/>
            <a:r>
              <a:rPr lang="zh-CN" altLang="en-US" dirty="0"/>
              <a:t>当计算机接入交换机的端口发生了变化时，该计算机发送的帧的</a:t>
            </a:r>
            <a:r>
              <a:rPr lang="en-US" altLang="zh-CN" dirty="0"/>
              <a:t>VLAN</a:t>
            </a:r>
            <a:r>
              <a:rPr lang="zh-CN" altLang="en-US" dirty="0"/>
              <a:t>归属可能会发生变化。</a:t>
            </a:r>
            <a:endParaRPr lang="en-US" altLang="zh-CN" dirty="0"/>
          </a:p>
          <a:p>
            <a:pPr lvl="0"/>
            <a:r>
              <a:rPr lang="zh-CN" altLang="en-US" dirty="0"/>
              <a:t>缺省</a:t>
            </a:r>
            <a:r>
              <a:rPr lang="en-US" altLang="zh-CN" dirty="0"/>
              <a:t>VLAN</a:t>
            </a:r>
            <a:r>
              <a:rPr lang="zh-CN" altLang="en-US" dirty="0"/>
              <a:t>，</a:t>
            </a:r>
            <a:r>
              <a:rPr lang="en-US" altLang="zh-CN" dirty="0"/>
              <a:t>PVID</a:t>
            </a:r>
            <a:r>
              <a:rPr lang="zh-CN" altLang="en-US" dirty="0"/>
              <a:t> </a:t>
            </a:r>
            <a:r>
              <a:rPr lang="en-US" altLang="zh-CN" dirty="0"/>
              <a:t>(Port VLAN ID)</a:t>
            </a:r>
          </a:p>
          <a:p>
            <a:pPr lvl="1"/>
            <a:r>
              <a:rPr lang="zh-CN" altLang="en-US" dirty="0"/>
              <a:t>每个交换机的接口都应该配置一个</a:t>
            </a:r>
            <a:r>
              <a:rPr lang="en-US" altLang="zh-CN" dirty="0"/>
              <a:t>PVID</a:t>
            </a:r>
            <a:r>
              <a:rPr lang="zh-CN" altLang="en-US" dirty="0"/>
              <a:t>，到达这个端口的</a:t>
            </a:r>
            <a:r>
              <a:rPr lang="en-US" altLang="zh-CN" dirty="0"/>
              <a:t>Untagged</a:t>
            </a:r>
            <a:r>
              <a:rPr lang="zh-CN" altLang="en-US" dirty="0"/>
              <a:t>帧将一律被交换机划分到</a:t>
            </a:r>
            <a:r>
              <a:rPr lang="en-US" altLang="zh-CN" dirty="0"/>
              <a:t>PVID</a:t>
            </a:r>
            <a:r>
              <a:rPr lang="zh-CN" altLang="en-US" dirty="0"/>
              <a:t>所指代的</a:t>
            </a:r>
            <a:r>
              <a:rPr lang="en-US" altLang="zh-CN" dirty="0"/>
              <a:t>VLAN</a:t>
            </a:r>
            <a:r>
              <a:rPr lang="zh-CN" altLang="en-US" dirty="0"/>
              <a:t>。</a:t>
            </a:r>
            <a:endParaRPr lang="en-US" altLang="zh-CN" dirty="0"/>
          </a:p>
          <a:p>
            <a:pPr lvl="1"/>
            <a:r>
              <a:rPr lang="zh-CN" altLang="en-US" dirty="0"/>
              <a:t>默认情况下，</a:t>
            </a:r>
            <a:r>
              <a:rPr lang="en-US" altLang="zh-CN" dirty="0"/>
              <a:t>PVID</a:t>
            </a:r>
            <a:r>
              <a:rPr lang="zh-CN" altLang="en-US" dirty="0"/>
              <a:t>的值为</a:t>
            </a:r>
            <a:r>
              <a:rPr lang="en-US" altLang="zh-CN" dirty="0"/>
              <a:t>1</a:t>
            </a:r>
            <a:r>
              <a:rPr lang="zh-CN" altLang="en-US" dirty="0"/>
              <a:t>。</a:t>
            </a:r>
            <a:endParaRPr lang="en-US" altLang="zh-CN" dirty="0"/>
          </a:p>
          <a:p>
            <a:pPr lvl="0"/>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384855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划分原则：</a:t>
            </a:r>
            <a:endParaRPr lang="en-US" altLang="zh-CN" dirty="0"/>
          </a:p>
          <a:p>
            <a:pPr lvl="1"/>
            <a:r>
              <a:rPr lang="zh-CN" altLang="en-US" dirty="0"/>
              <a:t>交换机内部建立并维护了一个</a:t>
            </a:r>
            <a:r>
              <a:rPr lang="en-US" altLang="zh-CN" dirty="0"/>
              <a:t>MAC</a:t>
            </a:r>
            <a:r>
              <a:rPr lang="zh-CN" altLang="en-US" dirty="0"/>
              <a:t>地址与</a:t>
            </a:r>
            <a:r>
              <a:rPr lang="en-US" altLang="zh-CN" dirty="0"/>
              <a:t>VLAN ID</a:t>
            </a:r>
            <a:r>
              <a:rPr lang="zh-CN" altLang="en-US" dirty="0"/>
              <a:t>的对应表。当交换机接收到计算机发送的</a:t>
            </a:r>
            <a:r>
              <a:rPr lang="en-US" altLang="zh-CN" dirty="0"/>
              <a:t>Untagged</a:t>
            </a:r>
            <a:r>
              <a:rPr lang="zh-CN" altLang="en-US" dirty="0"/>
              <a:t>帧时，交换机将分析帧中的源</a:t>
            </a:r>
            <a:r>
              <a:rPr lang="en-US" altLang="zh-CN" dirty="0"/>
              <a:t>MAC</a:t>
            </a:r>
            <a:r>
              <a:rPr lang="zh-CN" altLang="en-US" dirty="0"/>
              <a:t>地址，然后查询</a:t>
            </a:r>
            <a:r>
              <a:rPr lang="en-US" altLang="zh-CN" dirty="0"/>
              <a:t>MAC</a:t>
            </a:r>
            <a:r>
              <a:rPr lang="zh-CN" altLang="en-US" dirty="0"/>
              <a:t>地址与</a:t>
            </a:r>
            <a:r>
              <a:rPr lang="en-US" altLang="zh-CN" dirty="0"/>
              <a:t>VLAN ID</a:t>
            </a:r>
            <a:r>
              <a:rPr lang="zh-CN" altLang="en-US" dirty="0"/>
              <a:t>的对应表，并根据对应关系把这个帧划分到相应的</a:t>
            </a:r>
            <a:r>
              <a:rPr lang="en-US" altLang="zh-CN" dirty="0"/>
              <a:t>VLAN</a:t>
            </a:r>
            <a:r>
              <a:rPr lang="zh-CN" altLang="en-US" dirty="0"/>
              <a:t>中。</a:t>
            </a:r>
            <a:endParaRPr lang="en-US" altLang="zh-CN" dirty="0"/>
          </a:p>
          <a:p>
            <a:r>
              <a:rPr lang="zh-CN" altLang="en-US" dirty="0"/>
              <a:t>特点：</a:t>
            </a:r>
            <a:endParaRPr lang="en-US" altLang="zh-CN" dirty="0"/>
          </a:p>
          <a:p>
            <a:pPr lvl="1"/>
            <a:r>
              <a:rPr lang="zh-CN" altLang="en-US" dirty="0"/>
              <a:t>这种划分实现稍微复杂，但灵活性得到了提高。</a:t>
            </a:r>
            <a:endParaRPr lang="en-US" altLang="zh-CN" dirty="0"/>
          </a:p>
          <a:p>
            <a:pPr lvl="1"/>
            <a:r>
              <a:rPr lang="zh-CN" altLang="en-US" dirty="0"/>
              <a:t>当计算机接入交换机的端口发生了变化时，该计算机发送的帧的</a:t>
            </a:r>
            <a:r>
              <a:rPr lang="en-US" altLang="zh-CN" dirty="0"/>
              <a:t>VLAN</a:t>
            </a:r>
            <a:r>
              <a:rPr lang="zh-CN" altLang="en-US" dirty="0"/>
              <a:t>归属不会发生变化（因为计算机的</a:t>
            </a:r>
            <a:r>
              <a:rPr lang="en-US" altLang="zh-CN" dirty="0"/>
              <a:t>MAC</a:t>
            </a:r>
            <a:r>
              <a:rPr lang="zh-CN" altLang="en-US" dirty="0"/>
              <a:t>地址没有变）。</a:t>
            </a:r>
            <a:endParaRPr lang="en-US" altLang="zh-CN" dirty="0"/>
          </a:p>
          <a:p>
            <a:pPr lvl="1"/>
            <a:r>
              <a:rPr lang="zh-CN" altLang="en-US" dirty="0"/>
              <a:t>但这种类型的</a:t>
            </a:r>
            <a:r>
              <a:rPr lang="en-US" altLang="zh-CN" dirty="0"/>
              <a:t>VLAN</a:t>
            </a:r>
            <a:r>
              <a:rPr lang="zh-CN" altLang="en-US" dirty="0"/>
              <a:t>划分安全性不是很高，因为恶意计算机很容易伪造</a:t>
            </a:r>
            <a:r>
              <a:rPr lang="en-US" altLang="zh-CN" dirty="0"/>
              <a:t>MAC</a:t>
            </a:r>
            <a:r>
              <a:rPr lang="zh-CN" altLang="en-US" dirty="0"/>
              <a:t>地址。</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51980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基于</a:t>
            </a:r>
            <a:r>
              <a:rPr lang="zh-CN" altLang="en-US" dirty="0"/>
              <a:t>接口的</a:t>
            </a:r>
            <a:r>
              <a:rPr lang="en-US" altLang="zh-CN" dirty="0"/>
              <a:t>VLAN</a:t>
            </a:r>
            <a:r>
              <a:rPr lang="zh-CN" altLang="en-US" dirty="0" smtClean="0"/>
              <a:t>划分依赖于交换机的接口</a:t>
            </a:r>
            <a:r>
              <a:rPr lang="zh-CN" altLang="en-US" dirty="0"/>
              <a:t>类型。</a:t>
            </a:r>
            <a:endParaRPr lang="en-US" altLang="zh-CN" dirty="0"/>
          </a:p>
          <a:p>
            <a:r>
              <a:rPr lang="en-US" altLang="zh-CN" dirty="0"/>
              <a:t>Access</a:t>
            </a:r>
            <a:r>
              <a:rPr lang="zh-CN" altLang="en-US" dirty="0"/>
              <a:t>接口</a:t>
            </a:r>
          </a:p>
          <a:p>
            <a:pPr marL="360000" lvl="1" indent="0">
              <a:buNone/>
            </a:pPr>
            <a:r>
              <a:rPr lang="en-US" altLang="zh-CN" dirty="0"/>
              <a:t>Access</a:t>
            </a:r>
            <a:r>
              <a:rPr lang="zh-CN" altLang="en-US" dirty="0"/>
              <a:t>接口一般用于和不能识别</a:t>
            </a:r>
            <a:r>
              <a:rPr lang="en-US" altLang="zh-CN" dirty="0"/>
              <a:t>Tag</a:t>
            </a:r>
            <a:r>
              <a:rPr lang="zh-CN" altLang="en-US" dirty="0"/>
              <a:t>的用户终端（如用户主机、服务器等）相连，或者不需要区分不同</a:t>
            </a:r>
            <a:r>
              <a:rPr lang="en-US" altLang="zh-CN" dirty="0"/>
              <a:t>VLAN</a:t>
            </a:r>
            <a:r>
              <a:rPr lang="zh-CN" altLang="en-US" dirty="0"/>
              <a:t>成员时使用。</a:t>
            </a:r>
            <a:endParaRPr lang="en-US" altLang="zh-CN" dirty="0"/>
          </a:p>
          <a:p>
            <a:r>
              <a:rPr lang="en-US" altLang="zh-CN" dirty="0"/>
              <a:t>Trunk</a:t>
            </a:r>
            <a:r>
              <a:rPr lang="zh-CN" altLang="en-US" dirty="0"/>
              <a:t>接口</a:t>
            </a:r>
          </a:p>
          <a:p>
            <a:pPr marL="360000" lvl="1" indent="0">
              <a:buNone/>
            </a:pPr>
            <a:r>
              <a:rPr lang="en-US" altLang="zh-CN" dirty="0"/>
              <a:t>Trunk</a:t>
            </a:r>
            <a:r>
              <a:rPr lang="zh-CN" altLang="en-US" dirty="0"/>
              <a:t>接口一般用于连接交换机、路由器、</a:t>
            </a:r>
            <a:r>
              <a:rPr lang="en-US" altLang="zh-CN" dirty="0"/>
              <a:t>AP</a:t>
            </a:r>
            <a:r>
              <a:rPr lang="zh-CN" altLang="en-US" dirty="0"/>
              <a:t>以及可同时收发</a:t>
            </a:r>
            <a:r>
              <a:rPr lang="en-US" altLang="zh-CN" dirty="0"/>
              <a:t>Tagged</a:t>
            </a:r>
            <a:r>
              <a:rPr lang="zh-CN" altLang="en-US" dirty="0"/>
              <a:t>帧和</a:t>
            </a:r>
            <a:r>
              <a:rPr lang="en-US" altLang="zh-CN" dirty="0"/>
              <a:t>Untagged</a:t>
            </a:r>
            <a:r>
              <a:rPr lang="zh-CN" altLang="en-US" dirty="0"/>
              <a:t>帧的语音终端。</a:t>
            </a:r>
          </a:p>
          <a:p>
            <a:r>
              <a:rPr lang="en-US" altLang="zh-CN" dirty="0"/>
              <a:t>Hybrid</a:t>
            </a:r>
            <a:r>
              <a:rPr lang="zh-CN" altLang="en-US" dirty="0"/>
              <a:t>接口</a:t>
            </a:r>
          </a:p>
          <a:p>
            <a:pPr lvl="1"/>
            <a:r>
              <a:rPr lang="en-US" altLang="zh-CN" dirty="0"/>
              <a:t>Hybrid</a:t>
            </a:r>
            <a:r>
              <a:rPr lang="zh-CN" altLang="en-US" dirty="0"/>
              <a:t>接口既可以用于连接不能识别</a:t>
            </a:r>
            <a:r>
              <a:rPr lang="en-US" altLang="zh-CN" dirty="0"/>
              <a:t>Tag</a:t>
            </a:r>
            <a:r>
              <a:rPr lang="zh-CN" altLang="en-US" dirty="0"/>
              <a:t>的用户终端（如用户主机、服务器等），也可以用于连接交换机、路由器以及可同时收发</a:t>
            </a:r>
            <a:r>
              <a:rPr lang="en-US" altLang="zh-CN" dirty="0"/>
              <a:t>Tagged</a:t>
            </a:r>
            <a:r>
              <a:rPr lang="zh-CN" altLang="en-US" dirty="0"/>
              <a:t>帧和</a:t>
            </a:r>
            <a:r>
              <a:rPr lang="en-US" altLang="zh-CN" dirty="0"/>
              <a:t>Untagged</a:t>
            </a:r>
            <a:r>
              <a:rPr lang="zh-CN" altLang="en-US" dirty="0"/>
              <a:t>帧的语音终端、</a:t>
            </a:r>
            <a:r>
              <a:rPr lang="en-US" altLang="zh-CN" dirty="0"/>
              <a:t>AP</a:t>
            </a:r>
            <a:r>
              <a:rPr lang="zh-CN" altLang="en-US" dirty="0"/>
              <a:t>。</a:t>
            </a:r>
            <a:endParaRPr lang="en-US" altLang="zh-CN" dirty="0"/>
          </a:p>
          <a:p>
            <a:pPr lvl="1"/>
            <a:r>
              <a:rPr lang="zh-CN" altLang="en-US" dirty="0"/>
              <a:t>华为设备默认的接口类型是</a:t>
            </a:r>
            <a:r>
              <a:rPr lang="en-US" altLang="zh-CN" dirty="0"/>
              <a:t>Hybrid</a:t>
            </a:r>
            <a:r>
              <a:rPr lang="zh-CN" altLang="en-US" dirty="0"/>
              <a:t>。</a:t>
            </a:r>
          </a:p>
          <a:p>
            <a:pPr lvl="1"/>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688567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上文已经</a:t>
            </a:r>
            <a:r>
              <a:rPr lang="zh-CN" altLang="en-US" dirty="0"/>
              <a:t>介绍了交换机如何识别数据帧属于哪个</a:t>
            </a:r>
            <a:r>
              <a:rPr lang="en-US" altLang="zh-CN" dirty="0"/>
              <a:t>VLAN</a:t>
            </a:r>
            <a:r>
              <a:rPr lang="zh-CN" altLang="en-US" dirty="0"/>
              <a:t>以及</a:t>
            </a:r>
            <a:r>
              <a:rPr lang="en-US" altLang="zh-CN" dirty="0"/>
              <a:t>VLAN</a:t>
            </a:r>
            <a:r>
              <a:rPr lang="zh-CN" altLang="en-US" dirty="0"/>
              <a:t>的划分方式，那交换机对于</a:t>
            </a:r>
            <a:r>
              <a:rPr lang="en-US" altLang="zh-CN" dirty="0"/>
              <a:t>Untagged</a:t>
            </a:r>
            <a:r>
              <a:rPr lang="zh-CN" altLang="en-US" dirty="0"/>
              <a:t>帧和</a:t>
            </a:r>
            <a:r>
              <a:rPr lang="en-US" altLang="zh-CN" dirty="0"/>
              <a:t>Tagged</a:t>
            </a:r>
            <a:r>
              <a:rPr lang="zh-CN" altLang="en-US" dirty="0"/>
              <a:t>帧又是如何处理</a:t>
            </a:r>
            <a:r>
              <a:rPr lang="zh-CN" altLang="en-US" dirty="0" smtClean="0"/>
              <a:t>的呢？</a:t>
            </a:r>
            <a:endParaRPr lang="en-US" altLang="zh-CN" dirty="0" smtClean="0"/>
          </a:p>
          <a:p>
            <a:r>
              <a:rPr lang="en-US" altLang="zh-CN" dirty="0" smtClean="0"/>
              <a:t>Access</a:t>
            </a:r>
            <a:r>
              <a:rPr lang="zh-CN" altLang="en-US" dirty="0"/>
              <a:t>接口特点</a:t>
            </a:r>
            <a:r>
              <a:rPr lang="zh-CN" altLang="en-US" dirty="0" smtClean="0"/>
              <a:t>：</a:t>
            </a:r>
            <a:endParaRPr lang="en-US" altLang="zh-CN" dirty="0" smtClean="0"/>
          </a:p>
          <a:p>
            <a:pPr lvl="1"/>
            <a:r>
              <a:rPr lang="zh-CN" altLang="en-US" dirty="0" smtClean="0"/>
              <a:t>仅</a:t>
            </a:r>
            <a:r>
              <a:rPr lang="zh-CN" altLang="en-US" dirty="0"/>
              <a:t>允许</a:t>
            </a:r>
            <a:r>
              <a:rPr lang="en-US" altLang="zh-CN" dirty="0"/>
              <a:t>VLAN ID</a:t>
            </a:r>
            <a:r>
              <a:rPr lang="zh-CN" altLang="en-US" dirty="0"/>
              <a:t>与接口</a:t>
            </a:r>
            <a:r>
              <a:rPr lang="en-US" altLang="zh-CN" dirty="0"/>
              <a:t>PVID</a:t>
            </a:r>
            <a:r>
              <a:rPr lang="zh-CN" altLang="en-US" dirty="0"/>
              <a:t>相同的数据帧通过。</a:t>
            </a:r>
            <a:endParaRPr lang="en-US" altLang="zh-CN" dirty="0"/>
          </a:p>
          <a:p>
            <a:r>
              <a:rPr lang="en-US" altLang="zh-CN" dirty="0"/>
              <a:t>Access</a:t>
            </a:r>
            <a:r>
              <a:rPr lang="zh-CN" altLang="en-US" dirty="0"/>
              <a:t>接口接收数据帧：</a:t>
            </a:r>
            <a:endParaRPr lang="en-US" altLang="zh-CN" dirty="0"/>
          </a:p>
          <a:p>
            <a:pPr lvl="1"/>
            <a:r>
              <a:rPr lang="zh-CN" altLang="en-US" dirty="0"/>
              <a:t>当</a:t>
            </a:r>
            <a:r>
              <a:rPr lang="en-US" altLang="zh-CN" dirty="0"/>
              <a:t>Access</a:t>
            </a:r>
            <a:r>
              <a:rPr lang="zh-CN" altLang="en-US" dirty="0"/>
              <a:t>接口从链路上收到一个</a:t>
            </a:r>
            <a:r>
              <a:rPr lang="en-US" altLang="zh-CN" dirty="0"/>
              <a:t>Untagged</a:t>
            </a:r>
            <a:r>
              <a:rPr lang="zh-CN" altLang="en-US" dirty="0"/>
              <a:t>帧，交换机会在这个帧中添加上</a:t>
            </a:r>
            <a:r>
              <a:rPr lang="en-US" altLang="zh-CN" dirty="0"/>
              <a:t>VID</a:t>
            </a:r>
            <a:r>
              <a:rPr lang="zh-CN" altLang="en-US" dirty="0"/>
              <a:t>为</a:t>
            </a:r>
            <a:r>
              <a:rPr lang="en-US" altLang="zh-CN" dirty="0"/>
              <a:t>PVID</a:t>
            </a:r>
            <a:r>
              <a:rPr lang="zh-CN" altLang="en-US" dirty="0"/>
              <a:t>的</a:t>
            </a:r>
            <a:r>
              <a:rPr lang="en-US" altLang="zh-CN" dirty="0"/>
              <a:t>Tag</a:t>
            </a:r>
            <a:r>
              <a:rPr lang="zh-CN" altLang="en-US" dirty="0"/>
              <a:t>，然后对得到的</a:t>
            </a:r>
            <a:r>
              <a:rPr lang="en-US" altLang="zh-CN" dirty="0"/>
              <a:t>Tagged</a:t>
            </a:r>
            <a:r>
              <a:rPr lang="zh-CN" altLang="en-US" dirty="0"/>
              <a:t>帧进行转发操作（泛洪、转发、丢弃）。</a:t>
            </a:r>
            <a:endParaRPr lang="en-US" altLang="zh-CN" dirty="0"/>
          </a:p>
          <a:p>
            <a:pPr lvl="1"/>
            <a:r>
              <a:rPr lang="zh-CN" altLang="en-US" dirty="0"/>
              <a:t>当</a:t>
            </a:r>
            <a:r>
              <a:rPr lang="en-US" altLang="zh-CN" dirty="0"/>
              <a:t>Access</a:t>
            </a:r>
            <a:r>
              <a:rPr lang="zh-CN" altLang="en-US" dirty="0"/>
              <a:t>接口从链路上收到一个</a:t>
            </a:r>
            <a:r>
              <a:rPr lang="en-US" altLang="zh-CN" dirty="0"/>
              <a:t>Tagged</a:t>
            </a:r>
            <a:r>
              <a:rPr lang="zh-CN" altLang="en-US" dirty="0"/>
              <a:t>帧，交换机会检查这个帧的</a:t>
            </a:r>
            <a:r>
              <a:rPr lang="en-US" altLang="zh-CN" dirty="0"/>
              <a:t>Tag</a:t>
            </a:r>
            <a:r>
              <a:rPr lang="zh-CN" altLang="en-US" dirty="0"/>
              <a:t>中的</a:t>
            </a:r>
            <a:r>
              <a:rPr lang="en-US" altLang="zh-CN" dirty="0"/>
              <a:t>VID</a:t>
            </a:r>
            <a:r>
              <a:rPr lang="zh-CN" altLang="en-US" dirty="0"/>
              <a:t>是否与</a:t>
            </a:r>
            <a:r>
              <a:rPr lang="en-US" altLang="zh-CN" dirty="0"/>
              <a:t>PVID</a:t>
            </a:r>
            <a:r>
              <a:rPr lang="zh-CN" altLang="en-US" dirty="0"/>
              <a:t>相同。如果相同，则对这个</a:t>
            </a:r>
            <a:r>
              <a:rPr lang="en-US" altLang="zh-CN" dirty="0"/>
              <a:t>Tagged</a:t>
            </a:r>
            <a:r>
              <a:rPr lang="zh-CN" altLang="en-US" dirty="0"/>
              <a:t>帧进行转发操作；如果不同，则直接丢弃这个</a:t>
            </a:r>
            <a:r>
              <a:rPr lang="en-US" altLang="zh-CN" dirty="0"/>
              <a:t>Tagged</a:t>
            </a:r>
            <a:r>
              <a:rPr lang="zh-CN" altLang="en-US" dirty="0"/>
              <a:t>帧。</a:t>
            </a:r>
            <a:endParaRPr lang="en-US" altLang="zh-CN" dirty="0"/>
          </a:p>
          <a:p>
            <a:r>
              <a:rPr lang="en-US" altLang="zh-CN" dirty="0"/>
              <a:t>Access</a:t>
            </a:r>
            <a:r>
              <a:rPr lang="zh-CN" altLang="en-US" dirty="0"/>
              <a:t>接口发送数据帧：</a:t>
            </a:r>
            <a:endParaRPr lang="en-US" altLang="zh-CN" dirty="0"/>
          </a:p>
          <a:p>
            <a:pPr lvl="1"/>
            <a:r>
              <a:rPr lang="zh-CN" altLang="en-US" dirty="0"/>
              <a:t>当一个</a:t>
            </a:r>
            <a:r>
              <a:rPr lang="en-US" altLang="zh-CN" dirty="0"/>
              <a:t>Tagged</a:t>
            </a:r>
            <a:r>
              <a:rPr lang="zh-CN" altLang="en-US" dirty="0"/>
              <a:t>帧从本交换机的其他接口到达一个</a:t>
            </a:r>
            <a:r>
              <a:rPr lang="en-US" altLang="zh-CN" dirty="0"/>
              <a:t>Access</a:t>
            </a:r>
            <a:r>
              <a:rPr lang="zh-CN" altLang="en-US" dirty="0"/>
              <a:t>接口后，交换机会检查这个帧的</a:t>
            </a:r>
            <a:r>
              <a:rPr lang="en-US" altLang="zh-CN" dirty="0"/>
              <a:t>Tag</a:t>
            </a:r>
            <a:r>
              <a:rPr lang="zh-CN" altLang="en-US" dirty="0"/>
              <a:t>中的</a:t>
            </a:r>
            <a:r>
              <a:rPr lang="en-US" altLang="zh-CN" dirty="0"/>
              <a:t>VID</a:t>
            </a:r>
            <a:r>
              <a:rPr lang="zh-CN" altLang="en-US" dirty="0"/>
              <a:t>是否与</a:t>
            </a:r>
            <a:r>
              <a:rPr lang="en-US" altLang="zh-CN" dirty="0"/>
              <a:t>PVID</a:t>
            </a:r>
            <a:r>
              <a:rPr lang="zh-CN" altLang="en-US" dirty="0"/>
              <a:t>相同：</a:t>
            </a:r>
            <a:endParaRPr lang="en-US" altLang="zh-CN" dirty="0"/>
          </a:p>
          <a:p>
            <a:pPr lvl="2"/>
            <a:r>
              <a:rPr lang="zh-CN" altLang="en-US" dirty="0"/>
              <a:t>如果相同，则将这个</a:t>
            </a:r>
            <a:r>
              <a:rPr lang="en-US" altLang="zh-CN" dirty="0"/>
              <a:t>Tagged</a:t>
            </a:r>
            <a:r>
              <a:rPr lang="zh-CN" altLang="en-US" dirty="0"/>
              <a:t>帧的</a:t>
            </a:r>
            <a:r>
              <a:rPr lang="en-US" altLang="zh-CN" dirty="0"/>
              <a:t>Tag</a:t>
            </a:r>
            <a:r>
              <a:rPr lang="zh-CN" altLang="en-US" dirty="0"/>
              <a:t>进行剥离，然后将得到的</a:t>
            </a:r>
            <a:r>
              <a:rPr lang="en-US" altLang="zh-CN" dirty="0"/>
              <a:t>Untagged</a:t>
            </a:r>
            <a:r>
              <a:rPr lang="zh-CN" altLang="en-US" dirty="0"/>
              <a:t>帧从链路上发送出去；</a:t>
            </a:r>
            <a:endParaRPr lang="en-US" altLang="zh-CN" dirty="0"/>
          </a:p>
          <a:p>
            <a:pPr lvl="2"/>
            <a:r>
              <a:rPr lang="zh-CN" altLang="en-US" dirty="0"/>
              <a:t>如果不同，则直接丢弃这个</a:t>
            </a:r>
            <a:r>
              <a:rPr lang="en-US" altLang="zh-CN" dirty="0"/>
              <a:t>Tagged</a:t>
            </a:r>
            <a:r>
              <a:rPr lang="zh-CN" altLang="en-US" dirty="0"/>
              <a:t>帧。</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50317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zh-CN" altLang="en-US" dirty="0"/>
              <a:t>对于</a:t>
            </a:r>
            <a:r>
              <a:rPr lang="en-US" altLang="zh-CN" dirty="0"/>
              <a:t>Trunk</a:t>
            </a:r>
            <a:r>
              <a:rPr lang="zh-CN" altLang="en-US" dirty="0"/>
              <a:t>接口，除了要配置</a:t>
            </a:r>
            <a:r>
              <a:rPr lang="en-US" altLang="zh-CN" dirty="0"/>
              <a:t>PVID</a:t>
            </a:r>
            <a:r>
              <a:rPr lang="zh-CN" altLang="en-US" dirty="0"/>
              <a:t>外，还必须配置允许通过的</a:t>
            </a:r>
            <a:r>
              <a:rPr lang="en-US" altLang="zh-CN" dirty="0"/>
              <a:t>VLAN ID</a:t>
            </a:r>
            <a:r>
              <a:rPr lang="zh-CN" altLang="en-US" dirty="0"/>
              <a:t>列表，其中</a:t>
            </a:r>
            <a:r>
              <a:rPr lang="en-US" altLang="zh-CN" dirty="0"/>
              <a:t>VLAN 1</a:t>
            </a:r>
            <a:r>
              <a:rPr lang="zh-CN" altLang="en-US" dirty="0"/>
              <a:t>是默认存在的。</a:t>
            </a:r>
            <a:endParaRPr lang="en-US" altLang="zh-CN" dirty="0"/>
          </a:p>
          <a:p>
            <a:pPr>
              <a:lnSpc>
                <a:spcPct val="100000"/>
              </a:lnSpc>
            </a:pPr>
            <a:r>
              <a:rPr lang="en-US" altLang="zh-CN" dirty="0"/>
              <a:t>Trunk</a:t>
            </a:r>
            <a:r>
              <a:rPr lang="zh-CN" altLang="en-US" dirty="0"/>
              <a:t>接口特点：</a:t>
            </a:r>
            <a:endParaRPr lang="en-US" altLang="zh-CN" dirty="0"/>
          </a:p>
          <a:p>
            <a:pPr lvl="1">
              <a:lnSpc>
                <a:spcPct val="100000"/>
              </a:lnSpc>
            </a:pPr>
            <a:r>
              <a:rPr lang="en-US" altLang="zh-CN" dirty="0"/>
              <a:t>Trunk</a:t>
            </a:r>
            <a:r>
              <a:rPr lang="zh-CN" altLang="en-US" dirty="0"/>
              <a:t>接口仅允许</a:t>
            </a:r>
            <a:r>
              <a:rPr lang="en-US" altLang="zh-CN" dirty="0"/>
              <a:t>VLAN ID</a:t>
            </a:r>
            <a:r>
              <a:rPr lang="zh-CN" altLang="en-US" dirty="0"/>
              <a:t>在允许通过列表中的数据帧通过。</a:t>
            </a:r>
            <a:endParaRPr lang="en-US" altLang="zh-CN" dirty="0"/>
          </a:p>
          <a:p>
            <a:pPr lvl="1">
              <a:lnSpc>
                <a:spcPct val="100000"/>
              </a:lnSpc>
            </a:pPr>
            <a:r>
              <a:rPr lang="en-US" altLang="zh-CN" dirty="0"/>
              <a:t>Trunk</a:t>
            </a:r>
            <a:r>
              <a:rPr lang="zh-CN" altLang="en-US" dirty="0"/>
              <a:t>接口可以允许多个</a:t>
            </a:r>
            <a:r>
              <a:rPr lang="en-US" altLang="zh-CN" dirty="0"/>
              <a:t>VLAN</a:t>
            </a:r>
            <a:r>
              <a:rPr lang="zh-CN" altLang="en-US" dirty="0"/>
              <a:t>的帧带</a:t>
            </a:r>
            <a:r>
              <a:rPr lang="en-US" altLang="zh-CN" dirty="0"/>
              <a:t>Tag</a:t>
            </a:r>
            <a:r>
              <a:rPr lang="zh-CN" altLang="en-US" dirty="0"/>
              <a:t>通过，但只允许一个</a:t>
            </a:r>
            <a:r>
              <a:rPr lang="en-US" altLang="zh-CN" dirty="0"/>
              <a:t>VLAN</a:t>
            </a:r>
            <a:r>
              <a:rPr lang="zh-CN" altLang="en-US" dirty="0"/>
              <a:t>的帧从该类接口上发出时不带</a:t>
            </a:r>
            <a:r>
              <a:rPr lang="en-US" altLang="zh-CN" dirty="0"/>
              <a:t>Tag</a:t>
            </a:r>
            <a:r>
              <a:rPr lang="zh-CN" altLang="en-US" dirty="0"/>
              <a:t>（即剥除</a:t>
            </a:r>
            <a:r>
              <a:rPr lang="en-US" altLang="zh-CN" dirty="0"/>
              <a:t>Tag</a:t>
            </a:r>
            <a:r>
              <a:rPr lang="zh-CN" altLang="en-US" dirty="0"/>
              <a:t>）。</a:t>
            </a:r>
            <a:endParaRPr lang="en-US" altLang="zh-CN" dirty="0"/>
          </a:p>
          <a:p>
            <a:pPr>
              <a:lnSpc>
                <a:spcPct val="100000"/>
              </a:lnSpc>
            </a:pPr>
            <a:r>
              <a:rPr lang="en-US" altLang="zh-CN" dirty="0"/>
              <a:t>Trunk</a:t>
            </a:r>
            <a:r>
              <a:rPr lang="zh-CN" altLang="en-US" dirty="0"/>
              <a:t>接口接收数据帧：</a:t>
            </a:r>
          </a:p>
          <a:p>
            <a:pPr lvl="1">
              <a:lnSpc>
                <a:spcPct val="100000"/>
              </a:lnSpc>
            </a:pPr>
            <a:r>
              <a:rPr lang="zh-CN" altLang="en-US" dirty="0"/>
              <a:t>当</a:t>
            </a:r>
            <a:r>
              <a:rPr lang="en-US" altLang="zh-CN" dirty="0"/>
              <a:t>Trunk</a:t>
            </a:r>
            <a:r>
              <a:rPr lang="zh-CN" altLang="en-US" dirty="0"/>
              <a:t>接口从链路上收到一个</a:t>
            </a:r>
            <a:r>
              <a:rPr lang="en-US" altLang="zh-CN" dirty="0"/>
              <a:t>Untagged</a:t>
            </a:r>
            <a:r>
              <a:rPr lang="zh-CN" altLang="en-US" dirty="0"/>
              <a:t>帧，交换机会在这个帧中添加上</a:t>
            </a:r>
            <a:r>
              <a:rPr lang="en-US" altLang="zh-CN" dirty="0"/>
              <a:t>VID</a:t>
            </a:r>
            <a:r>
              <a:rPr lang="zh-CN" altLang="en-US" dirty="0"/>
              <a:t>为</a:t>
            </a:r>
            <a:r>
              <a:rPr lang="en-US" altLang="zh-CN" dirty="0"/>
              <a:t>PVID</a:t>
            </a:r>
            <a:r>
              <a:rPr lang="zh-CN" altLang="en-US" dirty="0"/>
              <a:t>的</a:t>
            </a:r>
            <a:r>
              <a:rPr lang="en-US" altLang="zh-CN" dirty="0"/>
              <a:t>Tag</a:t>
            </a:r>
            <a:r>
              <a:rPr lang="zh-CN" altLang="en-US" dirty="0"/>
              <a:t>，然后查看</a:t>
            </a:r>
            <a:r>
              <a:rPr lang="en-US" altLang="zh-CN" dirty="0"/>
              <a:t>PVID</a:t>
            </a:r>
            <a:r>
              <a:rPr lang="zh-CN" altLang="en-US" dirty="0"/>
              <a:t>是否在允许通过的</a:t>
            </a:r>
            <a:r>
              <a:rPr lang="en-US" altLang="zh-CN" dirty="0"/>
              <a:t>VLAN ID</a:t>
            </a:r>
            <a:r>
              <a:rPr lang="zh-CN" altLang="en-US" dirty="0"/>
              <a:t>列表中。如果在，则对得到的</a:t>
            </a:r>
            <a:r>
              <a:rPr lang="en-US" altLang="zh-CN" dirty="0"/>
              <a:t>Tagged</a:t>
            </a:r>
            <a:r>
              <a:rPr lang="zh-CN" altLang="en-US" dirty="0"/>
              <a:t>帧进行转发操作；如果不在，则直接丢弃得到的</a:t>
            </a:r>
            <a:r>
              <a:rPr lang="en-US" altLang="zh-CN" dirty="0"/>
              <a:t>Tagged</a:t>
            </a:r>
            <a:r>
              <a:rPr lang="zh-CN" altLang="en-US" dirty="0"/>
              <a:t>帧。</a:t>
            </a:r>
          </a:p>
          <a:p>
            <a:pPr lvl="1">
              <a:lnSpc>
                <a:spcPct val="100000"/>
              </a:lnSpc>
            </a:pPr>
            <a:r>
              <a:rPr lang="zh-CN" altLang="en-US" dirty="0"/>
              <a:t>当</a:t>
            </a:r>
            <a:r>
              <a:rPr lang="en-US" altLang="zh-CN" dirty="0"/>
              <a:t>Trunk</a:t>
            </a:r>
            <a:r>
              <a:rPr lang="zh-CN" altLang="en-US" dirty="0"/>
              <a:t>接口从链路上收到一个</a:t>
            </a:r>
            <a:r>
              <a:rPr lang="en-US" altLang="zh-CN" dirty="0"/>
              <a:t>Tagged</a:t>
            </a:r>
            <a:r>
              <a:rPr lang="zh-CN" altLang="en-US" dirty="0"/>
              <a:t>帧，交换机会检查这个帧的</a:t>
            </a:r>
            <a:r>
              <a:rPr lang="en-US" altLang="zh-CN" dirty="0"/>
              <a:t>Tag</a:t>
            </a:r>
            <a:r>
              <a:rPr lang="zh-CN" altLang="en-US" dirty="0"/>
              <a:t>中的</a:t>
            </a:r>
            <a:r>
              <a:rPr lang="en-US" altLang="zh-CN" dirty="0"/>
              <a:t>VID</a:t>
            </a:r>
            <a:r>
              <a:rPr lang="zh-CN" altLang="en-US" dirty="0"/>
              <a:t>是否在允许通过的</a:t>
            </a:r>
            <a:r>
              <a:rPr lang="en-US" altLang="zh-CN" dirty="0"/>
              <a:t>VLAN ID</a:t>
            </a:r>
            <a:r>
              <a:rPr lang="zh-CN" altLang="en-US" dirty="0"/>
              <a:t>列表中。如果在，则对这个</a:t>
            </a:r>
            <a:r>
              <a:rPr lang="en-US" altLang="zh-CN" dirty="0"/>
              <a:t>Tagged</a:t>
            </a:r>
            <a:r>
              <a:rPr lang="zh-CN" altLang="en-US" dirty="0"/>
              <a:t>帧进行转发操作；如果不在，则直接丢弃这个</a:t>
            </a:r>
            <a:r>
              <a:rPr lang="en-US" altLang="zh-CN" dirty="0"/>
              <a:t>Tagged</a:t>
            </a:r>
            <a:r>
              <a:rPr lang="zh-CN" altLang="en-US" dirty="0"/>
              <a:t>帧。</a:t>
            </a:r>
          </a:p>
          <a:p>
            <a:pPr>
              <a:lnSpc>
                <a:spcPct val="100000"/>
              </a:lnSpc>
            </a:pPr>
            <a:r>
              <a:rPr lang="en-US" altLang="zh-CN" dirty="0"/>
              <a:t>Trunk</a:t>
            </a:r>
            <a:r>
              <a:rPr lang="zh-CN" altLang="en-US" dirty="0"/>
              <a:t>接口发送数据帧：</a:t>
            </a:r>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Trunk</a:t>
            </a:r>
            <a:r>
              <a:rPr lang="zh-CN" altLang="en-US" dirty="0"/>
              <a:t>接口后，如果这个帧的</a:t>
            </a:r>
            <a:r>
              <a:rPr lang="en-US" altLang="zh-CN" dirty="0"/>
              <a:t>Tag</a:t>
            </a:r>
            <a:r>
              <a:rPr lang="zh-CN" altLang="en-US" dirty="0"/>
              <a:t>中的</a:t>
            </a:r>
            <a:r>
              <a:rPr lang="en-US" altLang="zh-CN" dirty="0"/>
              <a:t>VID</a:t>
            </a:r>
            <a:r>
              <a:rPr lang="zh-CN" altLang="en-US" dirty="0"/>
              <a:t>不在允许通过的</a:t>
            </a:r>
            <a:r>
              <a:rPr lang="en-US" altLang="zh-CN" dirty="0"/>
              <a:t>VLAN ID</a:t>
            </a:r>
            <a:r>
              <a:rPr lang="zh-CN" altLang="en-US" dirty="0"/>
              <a:t>列表中，则该</a:t>
            </a:r>
            <a:r>
              <a:rPr lang="en-US" altLang="zh-CN" dirty="0"/>
              <a:t>Tagged</a:t>
            </a:r>
            <a:r>
              <a:rPr lang="zh-CN" altLang="en-US" dirty="0"/>
              <a:t>帧会被直接丢弃。</a:t>
            </a:r>
            <a:endParaRPr lang="en-US" altLang="zh-CN" dirty="0"/>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Trunk</a:t>
            </a:r>
            <a:r>
              <a:rPr lang="zh-CN" altLang="en-US" dirty="0"/>
              <a:t>接口后，如果这个帧的</a:t>
            </a:r>
            <a:r>
              <a:rPr lang="en-US" altLang="zh-CN" dirty="0"/>
              <a:t>Tag</a:t>
            </a:r>
            <a:r>
              <a:rPr lang="zh-CN" altLang="en-US" dirty="0"/>
              <a:t>中的</a:t>
            </a:r>
            <a:r>
              <a:rPr lang="en-US" altLang="zh-CN" dirty="0"/>
              <a:t>VID</a:t>
            </a:r>
            <a:r>
              <a:rPr lang="zh-CN" altLang="en-US" dirty="0"/>
              <a:t>在允许通过的</a:t>
            </a:r>
            <a:r>
              <a:rPr lang="en-US" altLang="zh-CN" dirty="0"/>
              <a:t>VLAN ID</a:t>
            </a:r>
            <a:r>
              <a:rPr lang="zh-CN" altLang="en-US" dirty="0"/>
              <a:t>列表中，则会比较该</a:t>
            </a:r>
            <a:r>
              <a:rPr lang="en-US" altLang="zh-CN" dirty="0"/>
              <a:t>Tag</a:t>
            </a:r>
            <a:r>
              <a:rPr lang="zh-CN" altLang="en-US" dirty="0"/>
              <a:t>中的</a:t>
            </a:r>
            <a:r>
              <a:rPr lang="en-US" altLang="zh-CN" dirty="0"/>
              <a:t>VID</a:t>
            </a:r>
            <a:r>
              <a:rPr lang="zh-CN" altLang="en-US" dirty="0"/>
              <a:t>是否与接口的</a:t>
            </a:r>
            <a:r>
              <a:rPr lang="en-US" altLang="zh-CN" dirty="0"/>
              <a:t>PVID</a:t>
            </a:r>
            <a:r>
              <a:rPr lang="zh-CN" altLang="en-US" dirty="0"/>
              <a:t>相同：</a:t>
            </a:r>
            <a:endParaRPr lang="en-US" altLang="zh-CN" dirty="0"/>
          </a:p>
          <a:p>
            <a:pPr lvl="2">
              <a:lnSpc>
                <a:spcPct val="100000"/>
              </a:lnSpc>
            </a:pPr>
            <a:r>
              <a:rPr lang="zh-CN" altLang="en-US" dirty="0"/>
              <a:t>如果相同，则交换机会对这个</a:t>
            </a:r>
            <a:r>
              <a:rPr lang="en-US" altLang="zh-CN" dirty="0"/>
              <a:t>Tagged</a:t>
            </a:r>
            <a:r>
              <a:rPr lang="zh-CN" altLang="en-US" dirty="0"/>
              <a:t>帧的</a:t>
            </a:r>
            <a:r>
              <a:rPr lang="en-US" altLang="zh-CN" dirty="0"/>
              <a:t>Tag</a:t>
            </a:r>
            <a:r>
              <a:rPr lang="zh-CN" altLang="en-US" dirty="0"/>
              <a:t>进行剥离，然后将得到的</a:t>
            </a:r>
            <a:r>
              <a:rPr lang="en-US" altLang="zh-CN" dirty="0"/>
              <a:t>Untagged</a:t>
            </a:r>
            <a:r>
              <a:rPr lang="zh-CN" altLang="en-US" dirty="0"/>
              <a:t>帧从链路上发送出去；</a:t>
            </a:r>
            <a:endParaRPr lang="en-US" altLang="zh-CN" dirty="0"/>
          </a:p>
          <a:p>
            <a:pPr lvl="2">
              <a:lnSpc>
                <a:spcPct val="100000"/>
              </a:lnSpc>
            </a:pPr>
            <a:r>
              <a:rPr lang="zh-CN" altLang="en-US" dirty="0"/>
              <a:t>如果不同，则交换机不会对这个</a:t>
            </a:r>
            <a:r>
              <a:rPr lang="en-US" altLang="zh-CN" dirty="0"/>
              <a:t>Tagged</a:t>
            </a:r>
            <a:r>
              <a:rPr lang="zh-CN" altLang="en-US" dirty="0"/>
              <a:t>帧的</a:t>
            </a:r>
            <a:r>
              <a:rPr lang="en-US" altLang="zh-CN" dirty="0"/>
              <a:t>Tag</a:t>
            </a:r>
            <a:r>
              <a:rPr lang="zh-CN" altLang="en-US" dirty="0"/>
              <a:t>进行剥离，而是直接将它从链路上发送出去。</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5945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9346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在本例中，</a:t>
            </a:r>
            <a:r>
              <a:rPr lang="en-US" altLang="zh-CN" dirty="0"/>
              <a:t>SW1</a:t>
            </a:r>
            <a:r>
              <a:rPr lang="zh-CN" altLang="en-US" dirty="0"/>
              <a:t>和</a:t>
            </a:r>
            <a:r>
              <a:rPr lang="en-US" altLang="zh-CN" dirty="0"/>
              <a:t>SW2</a:t>
            </a:r>
            <a:r>
              <a:rPr lang="zh-CN" altLang="en-US" dirty="0"/>
              <a:t>连接主机的接口为</a:t>
            </a:r>
            <a:r>
              <a:rPr lang="en-US" altLang="zh-CN" dirty="0"/>
              <a:t>Access</a:t>
            </a:r>
            <a:r>
              <a:rPr lang="zh-CN" altLang="en-US" dirty="0"/>
              <a:t>接口，</a:t>
            </a:r>
            <a:r>
              <a:rPr lang="en-US" altLang="zh-CN" dirty="0"/>
              <a:t>PVID</a:t>
            </a:r>
            <a:r>
              <a:rPr lang="zh-CN" altLang="en-US" dirty="0"/>
              <a:t>如图所示。</a:t>
            </a:r>
            <a:r>
              <a:rPr lang="en-US" altLang="zh-CN" dirty="0"/>
              <a:t>SW1</a:t>
            </a:r>
            <a:r>
              <a:rPr lang="zh-CN" altLang="en-US" dirty="0"/>
              <a:t>和</a:t>
            </a:r>
            <a:r>
              <a:rPr lang="en-US" altLang="zh-CN" dirty="0"/>
              <a:t>SW2</a:t>
            </a:r>
            <a:r>
              <a:rPr lang="zh-CN" altLang="en-US" dirty="0"/>
              <a:t>互连的接口为</a:t>
            </a:r>
            <a:r>
              <a:rPr lang="en-US" altLang="zh-CN" dirty="0"/>
              <a:t>Trunk</a:t>
            </a:r>
            <a:r>
              <a:rPr lang="zh-CN" altLang="en-US" dirty="0"/>
              <a:t>接口，</a:t>
            </a:r>
            <a:r>
              <a:rPr lang="en-US" altLang="zh-CN" dirty="0"/>
              <a:t>PVID</a:t>
            </a:r>
            <a:r>
              <a:rPr lang="zh-CN" altLang="en-US" dirty="0"/>
              <a:t>都为</a:t>
            </a:r>
            <a:r>
              <a:rPr lang="en-US" altLang="zh-CN" dirty="0"/>
              <a:t>1</a:t>
            </a:r>
            <a:r>
              <a:rPr lang="zh-CN" altLang="en-US" dirty="0"/>
              <a:t>，此</a:t>
            </a:r>
            <a:r>
              <a:rPr lang="en-US" altLang="zh-CN" dirty="0"/>
              <a:t>Trunk</a:t>
            </a:r>
            <a:r>
              <a:rPr lang="zh-CN" altLang="en-US" dirty="0"/>
              <a:t>接口的允许通过的</a:t>
            </a:r>
            <a:r>
              <a:rPr lang="en-US" altLang="zh-CN" dirty="0"/>
              <a:t>VLAN ID</a:t>
            </a:r>
            <a:r>
              <a:rPr lang="zh-CN" altLang="en-US" dirty="0"/>
              <a:t>列表也如图所示。</a:t>
            </a:r>
            <a:endParaRPr lang="en-US" altLang="zh-CN" dirty="0"/>
          </a:p>
          <a:p>
            <a:r>
              <a:rPr lang="zh-CN" altLang="en-US" dirty="0"/>
              <a:t>请描述主机之间数据互访的全流程。</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66014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zh-CN" altLang="en-US" dirty="0"/>
              <a:t>对于</a:t>
            </a:r>
            <a:r>
              <a:rPr lang="en-US" altLang="zh-CN" dirty="0"/>
              <a:t>Hybrid</a:t>
            </a:r>
            <a:r>
              <a:rPr lang="zh-CN" altLang="en-US" dirty="0"/>
              <a:t>接口，除了要配置</a:t>
            </a:r>
            <a:r>
              <a:rPr lang="en-US" altLang="zh-CN" dirty="0"/>
              <a:t>PVID</a:t>
            </a:r>
            <a:r>
              <a:rPr lang="zh-CN" altLang="en-US" dirty="0"/>
              <a:t>外，</a:t>
            </a:r>
            <a:r>
              <a:rPr lang="zh-CN" altLang="en-US" dirty="0" smtClean="0"/>
              <a:t>还存在两</a:t>
            </a:r>
            <a:r>
              <a:rPr lang="zh-CN" altLang="en-US" dirty="0"/>
              <a:t>个允许通过的</a:t>
            </a:r>
            <a:r>
              <a:rPr lang="en-US" altLang="zh-CN" dirty="0"/>
              <a:t>VLAN ID</a:t>
            </a:r>
            <a:r>
              <a:rPr lang="zh-CN" altLang="en-US" dirty="0"/>
              <a:t>列表，一个是</a:t>
            </a:r>
            <a:r>
              <a:rPr lang="en-US" altLang="zh-CN" dirty="0"/>
              <a:t>Untagged VLAN ID</a:t>
            </a:r>
            <a:r>
              <a:rPr lang="zh-CN" altLang="en-US" dirty="0"/>
              <a:t>列表，另一个是</a:t>
            </a:r>
            <a:r>
              <a:rPr lang="en-US" altLang="zh-CN" dirty="0"/>
              <a:t>Tagged VLAN ID</a:t>
            </a:r>
            <a:r>
              <a:rPr lang="zh-CN" altLang="en-US" dirty="0"/>
              <a:t>列表，其中</a:t>
            </a:r>
            <a:r>
              <a:rPr lang="en-US" altLang="zh-CN" dirty="0"/>
              <a:t>VLAN 1</a:t>
            </a:r>
            <a:r>
              <a:rPr lang="zh-CN" altLang="en-US" dirty="0"/>
              <a:t>默认在</a:t>
            </a:r>
            <a:r>
              <a:rPr lang="en-US" altLang="zh-CN" dirty="0"/>
              <a:t>Untagged VLAN</a:t>
            </a:r>
            <a:r>
              <a:rPr lang="zh-CN" altLang="en-US" dirty="0"/>
              <a:t>列表中。这两个允许通过列表中的所有</a:t>
            </a:r>
            <a:r>
              <a:rPr lang="en-US" altLang="zh-CN" dirty="0"/>
              <a:t>VLAN</a:t>
            </a:r>
            <a:r>
              <a:rPr lang="zh-CN" altLang="en-US" dirty="0"/>
              <a:t>的帧都是允许通过这个</a:t>
            </a:r>
            <a:r>
              <a:rPr lang="en-US" altLang="zh-CN" dirty="0"/>
              <a:t>Hybrid</a:t>
            </a:r>
            <a:r>
              <a:rPr lang="zh-CN" altLang="en-US" dirty="0"/>
              <a:t>接口的。</a:t>
            </a:r>
            <a:endParaRPr lang="en-US" altLang="zh-CN" dirty="0"/>
          </a:p>
          <a:p>
            <a:pPr>
              <a:lnSpc>
                <a:spcPct val="100000"/>
              </a:lnSpc>
            </a:pPr>
            <a:r>
              <a:rPr lang="en-US" altLang="zh-CN" dirty="0"/>
              <a:t>Hybrid</a:t>
            </a:r>
            <a:r>
              <a:rPr lang="zh-CN" altLang="en-US" dirty="0"/>
              <a:t>接口特点：</a:t>
            </a:r>
            <a:endParaRPr lang="en-US" altLang="zh-CN" dirty="0"/>
          </a:p>
          <a:p>
            <a:pPr lvl="1">
              <a:lnSpc>
                <a:spcPct val="100000"/>
              </a:lnSpc>
            </a:pPr>
            <a:r>
              <a:rPr lang="en-US" altLang="zh-CN" dirty="0"/>
              <a:t>Hybrid</a:t>
            </a:r>
            <a:r>
              <a:rPr lang="zh-CN" altLang="en-US" dirty="0"/>
              <a:t>接口仅允许</a:t>
            </a:r>
            <a:r>
              <a:rPr lang="en-US" altLang="zh-CN" dirty="0"/>
              <a:t>VLAN ID</a:t>
            </a:r>
            <a:r>
              <a:rPr lang="zh-CN" altLang="en-US" dirty="0"/>
              <a:t>在允许通过列表中的数据帧通过。</a:t>
            </a:r>
            <a:endParaRPr lang="en-US" altLang="zh-CN" dirty="0"/>
          </a:p>
          <a:p>
            <a:pPr lvl="1">
              <a:lnSpc>
                <a:spcPct val="100000"/>
              </a:lnSpc>
            </a:pPr>
            <a:r>
              <a:rPr lang="en-US" altLang="zh-CN" dirty="0"/>
              <a:t>Hybrid</a:t>
            </a:r>
            <a:r>
              <a:rPr lang="zh-CN" altLang="en-US" dirty="0"/>
              <a:t>接口可以允许多个</a:t>
            </a:r>
            <a:r>
              <a:rPr lang="en-US" altLang="zh-CN" dirty="0"/>
              <a:t>VLAN</a:t>
            </a:r>
            <a:r>
              <a:rPr lang="zh-CN" altLang="en-US" dirty="0"/>
              <a:t>的帧带</a:t>
            </a:r>
            <a:r>
              <a:rPr lang="en-US" altLang="zh-CN" dirty="0"/>
              <a:t>Tag</a:t>
            </a:r>
            <a:r>
              <a:rPr lang="zh-CN" altLang="en-US" dirty="0"/>
              <a:t>通过，且允许从该类接口发出的帧根据需要配置某些</a:t>
            </a:r>
            <a:r>
              <a:rPr lang="en-US" altLang="zh-CN" dirty="0"/>
              <a:t>VLAN</a:t>
            </a:r>
            <a:r>
              <a:rPr lang="zh-CN" altLang="en-US" dirty="0"/>
              <a:t>的帧带</a:t>
            </a:r>
            <a:r>
              <a:rPr lang="en-US" altLang="zh-CN" dirty="0"/>
              <a:t>Tag</a:t>
            </a:r>
            <a:r>
              <a:rPr lang="zh-CN" altLang="en-US" dirty="0"/>
              <a:t>、某些</a:t>
            </a:r>
            <a:r>
              <a:rPr lang="en-US" altLang="zh-CN" dirty="0"/>
              <a:t>VLAN</a:t>
            </a:r>
            <a:r>
              <a:rPr lang="zh-CN" altLang="en-US" dirty="0"/>
              <a:t>的帧不带</a:t>
            </a:r>
            <a:r>
              <a:rPr lang="en-US" altLang="zh-CN" dirty="0"/>
              <a:t>Tag</a:t>
            </a:r>
            <a:r>
              <a:rPr lang="zh-CN" altLang="en-US" dirty="0"/>
              <a:t>。</a:t>
            </a:r>
            <a:endParaRPr lang="en-US" altLang="zh-CN" dirty="0"/>
          </a:p>
          <a:p>
            <a:pPr lvl="1">
              <a:lnSpc>
                <a:spcPct val="100000"/>
              </a:lnSpc>
            </a:pPr>
            <a:r>
              <a:rPr lang="zh-CN" altLang="en-US" dirty="0"/>
              <a:t>与</a:t>
            </a:r>
            <a:r>
              <a:rPr lang="en-US" altLang="zh-CN" dirty="0"/>
              <a:t>Trunk</a:t>
            </a:r>
            <a:r>
              <a:rPr lang="zh-CN" altLang="en-US" dirty="0"/>
              <a:t>最主要的区别就是，能够支持多个</a:t>
            </a:r>
            <a:r>
              <a:rPr lang="en-US" altLang="zh-CN" dirty="0"/>
              <a:t>VLAN</a:t>
            </a:r>
            <a:r>
              <a:rPr lang="zh-CN" altLang="en-US" dirty="0"/>
              <a:t>的数据帧，不带标签通过。</a:t>
            </a:r>
          </a:p>
          <a:p>
            <a:pPr>
              <a:lnSpc>
                <a:spcPct val="100000"/>
              </a:lnSpc>
            </a:pPr>
            <a:r>
              <a:rPr lang="en-US" altLang="zh-CN" dirty="0"/>
              <a:t>Hybrid</a:t>
            </a:r>
            <a:r>
              <a:rPr lang="zh-CN" altLang="en-US" dirty="0"/>
              <a:t>接口接收数据帧：</a:t>
            </a:r>
          </a:p>
          <a:p>
            <a:pPr lvl="1">
              <a:lnSpc>
                <a:spcPct val="100000"/>
              </a:lnSpc>
            </a:pPr>
            <a:r>
              <a:rPr lang="zh-CN" altLang="en-US" dirty="0"/>
              <a:t>当</a:t>
            </a:r>
            <a:r>
              <a:rPr lang="en-US" altLang="zh-CN" dirty="0"/>
              <a:t>Hybrid</a:t>
            </a:r>
            <a:r>
              <a:rPr lang="zh-CN" altLang="en-US" dirty="0"/>
              <a:t>接口从链路上收到一个</a:t>
            </a:r>
            <a:r>
              <a:rPr lang="en-US" altLang="zh-CN" dirty="0"/>
              <a:t>Untagged</a:t>
            </a:r>
            <a:r>
              <a:rPr lang="zh-CN" altLang="en-US" dirty="0"/>
              <a:t>帧，交换机会在这个帧中添加上</a:t>
            </a:r>
            <a:r>
              <a:rPr lang="en-US" altLang="zh-CN" dirty="0"/>
              <a:t>VID</a:t>
            </a:r>
            <a:r>
              <a:rPr lang="zh-CN" altLang="en-US" dirty="0"/>
              <a:t>为</a:t>
            </a:r>
            <a:r>
              <a:rPr lang="en-US" altLang="zh-CN" dirty="0"/>
              <a:t>PVID</a:t>
            </a:r>
            <a:r>
              <a:rPr lang="zh-CN" altLang="en-US" dirty="0"/>
              <a:t>的</a:t>
            </a:r>
            <a:r>
              <a:rPr lang="en-US" altLang="zh-CN" dirty="0"/>
              <a:t>Tag</a:t>
            </a:r>
            <a:r>
              <a:rPr lang="zh-CN" altLang="en-US" dirty="0"/>
              <a:t>，然后查看</a:t>
            </a:r>
            <a:r>
              <a:rPr lang="en-US" altLang="zh-CN" dirty="0"/>
              <a:t>PVID</a:t>
            </a:r>
            <a:r>
              <a:rPr lang="zh-CN" altLang="en-US" dirty="0"/>
              <a:t>是否在</a:t>
            </a:r>
            <a:r>
              <a:rPr lang="en-US" altLang="zh-CN" dirty="0"/>
              <a:t>Untagged</a:t>
            </a:r>
            <a:r>
              <a:rPr lang="zh-CN" altLang="en-US" dirty="0"/>
              <a:t>或</a:t>
            </a:r>
            <a:r>
              <a:rPr lang="en-US" altLang="zh-CN" dirty="0"/>
              <a:t>Tagged VLAN ID</a:t>
            </a:r>
            <a:r>
              <a:rPr lang="zh-CN" altLang="en-US" dirty="0"/>
              <a:t>列表中。如果在，则对得到的</a:t>
            </a:r>
            <a:r>
              <a:rPr lang="en-US" altLang="zh-CN" dirty="0"/>
              <a:t>Tagged</a:t>
            </a:r>
            <a:r>
              <a:rPr lang="zh-CN" altLang="en-US" dirty="0"/>
              <a:t>帧进行转发操作；如果不在，则直接丢弃得到的</a:t>
            </a:r>
            <a:r>
              <a:rPr lang="en-US" altLang="zh-CN" dirty="0"/>
              <a:t>Tagged</a:t>
            </a:r>
            <a:r>
              <a:rPr lang="zh-CN" altLang="en-US" dirty="0"/>
              <a:t>帧。</a:t>
            </a:r>
          </a:p>
          <a:p>
            <a:pPr lvl="1">
              <a:lnSpc>
                <a:spcPct val="100000"/>
              </a:lnSpc>
            </a:pPr>
            <a:r>
              <a:rPr lang="zh-CN" altLang="en-US" dirty="0"/>
              <a:t>当</a:t>
            </a:r>
            <a:r>
              <a:rPr lang="en-US" altLang="zh-CN" dirty="0"/>
              <a:t>Hybrid</a:t>
            </a:r>
            <a:r>
              <a:rPr lang="zh-CN" altLang="en-US" dirty="0"/>
              <a:t>接口从链路上收到一个</a:t>
            </a:r>
            <a:r>
              <a:rPr lang="en-US" altLang="zh-CN" dirty="0"/>
              <a:t>Tagged</a:t>
            </a:r>
            <a:r>
              <a:rPr lang="zh-CN" altLang="en-US" dirty="0"/>
              <a:t>帧，交换机会检查这个帧的</a:t>
            </a:r>
            <a:r>
              <a:rPr lang="en-US" altLang="zh-CN" dirty="0"/>
              <a:t>Tag</a:t>
            </a:r>
            <a:r>
              <a:rPr lang="zh-CN" altLang="en-US" dirty="0"/>
              <a:t>中的</a:t>
            </a:r>
            <a:r>
              <a:rPr lang="en-US" altLang="zh-CN" dirty="0"/>
              <a:t>VID</a:t>
            </a:r>
            <a:r>
              <a:rPr lang="zh-CN" altLang="en-US" dirty="0"/>
              <a:t>是否在</a:t>
            </a:r>
            <a:r>
              <a:rPr lang="en-US" altLang="zh-CN" dirty="0"/>
              <a:t>Untagged</a:t>
            </a:r>
            <a:r>
              <a:rPr lang="zh-CN" altLang="en-US" dirty="0"/>
              <a:t>或</a:t>
            </a:r>
            <a:r>
              <a:rPr lang="en-US" altLang="zh-CN" dirty="0"/>
              <a:t>Tagged VLAN ID</a:t>
            </a:r>
            <a:r>
              <a:rPr lang="zh-CN" altLang="en-US" dirty="0"/>
              <a:t>列表中。如果在，则对这个</a:t>
            </a:r>
            <a:r>
              <a:rPr lang="en-US" altLang="zh-CN" dirty="0"/>
              <a:t>Tagged</a:t>
            </a:r>
            <a:r>
              <a:rPr lang="zh-CN" altLang="en-US" dirty="0"/>
              <a:t>帧进行转发操作；如果不在，则直接丢弃这个</a:t>
            </a:r>
            <a:r>
              <a:rPr lang="en-US" altLang="zh-CN" dirty="0"/>
              <a:t>Tagged</a:t>
            </a:r>
            <a:r>
              <a:rPr lang="zh-CN" altLang="en-US" dirty="0"/>
              <a:t>帧。</a:t>
            </a:r>
          </a:p>
          <a:p>
            <a:pPr>
              <a:lnSpc>
                <a:spcPct val="100000"/>
              </a:lnSpc>
            </a:pPr>
            <a:r>
              <a:rPr lang="en-US" altLang="zh-CN" dirty="0"/>
              <a:t>Hybrid</a:t>
            </a:r>
            <a:r>
              <a:rPr lang="zh-CN" altLang="en-US" dirty="0"/>
              <a:t>接口发送数据帧：</a:t>
            </a:r>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Hybrid</a:t>
            </a:r>
            <a:r>
              <a:rPr lang="zh-CN" altLang="en-US" dirty="0"/>
              <a:t>接口后，如果这个帧的</a:t>
            </a:r>
            <a:r>
              <a:rPr lang="en-US" altLang="zh-CN" dirty="0"/>
              <a:t>Tag</a:t>
            </a:r>
            <a:r>
              <a:rPr lang="zh-CN" altLang="en-US" dirty="0"/>
              <a:t>中的</a:t>
            </a:r>
            <a:r>
              <a:rPr lang="en-US" altLang="zh-CN" dirty="0"/>
              <a:t>VID</a:t>
            </a:r>
            <a:r>
              <a:rPr lang="zh-CN" altLang="en-US" dirty="0"/>
              <a:t>既不在</a:t>
            </a:r>
            <a:r>
              <a:rPr lang="en-US" altLang="zh-CN" dirty="0"/>
              <a:t>Untagged VLAN ID</a:t>
            </a:r>
            <a:r>
              <a:rPr lang="zh-CN" altLang="en-US" dirty="0"/>
              <a:t>列表中，也不在</a:t>
            </a:r>
            <a:r>
              <a:rPr lang="en-US" altLang="zh-CN" dirty="0"/>
              <a:t>Tagged VLAN ID</a:t>
            </a:r>
            <a:r>
              <a:rPr lang="zh-CN" altLang="en-US" dirty="0"/>
              <a:t>列表中，则该</a:t>
            </a:r>
            <a:r>
              <a:rPr lang="en-US" altLang="zh-CN" dirty="0"/>
              <a:t>Tagged</a:t>
            </a:r>
            <a:r>
              <a:rPr lang="zh-CN" altLang="en-US" dirty="0"/>
              <a:t>帧会被直接丢弃。</a:t>
            </a:r>
            <a:endParaRPr lang="en-US" altLang="zh-CN" dirty="0"/>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Hybrid</a:t>
            </a:r>
            <a:r>
              <a:rPr lang="zh-CN" altLang="en-US" dirty="0"/>
              <a:t>接口后，如果这个帧的</a:t>
            </a:r>
            <a:r>
              <a:rPr lang="en-US" altLang="zh-CN" dirty="0"/>
              <a:t>Tag</a:t>
            </a:r>
            <a:r>
              <a:rPr lang="zh-CN" altLang="en-US" dirty="0"/>
              <a:t>中的</a:t>
            </a:r>
            <a:r>
              <a:rPr lang="en-US" altLang="zh-CN" dirty="0"/>
              <a:t>VID</a:t>
            </a:r>
            <a:r>
              <a:rPr lang="zh-CN" altLang="en-US" dirty="0"/>
              <a:t>在</a:t>
            </a:r>
            <a:r>
              <a:rPr lang="en-US" altLang="zh-CN" dirty="0"/>
              <a:t>Untagged VLAN ID</a:t>
            </a:r>
            <a:r>
              <a:rPr lang="zh-CN" altLang="en-US" dirty="0"/>
              <a:t>列表中，则交换机会对这个</a:t>
            </a:r>
            <a:r>
              <a:rPr lang="en-US" altLang="zh-CN" dirty="0"/>
              <a:t>Tagged</a:t>
            </a:r>
            <a:r>
              <a:rPr lang="zh-CN" altLang="en-US" dirty="0"/>
              <a:t>帧的</a:t>
            </a:r>
            <a:r>
              <a:rPr lang="en-US" altLang="zh-CN" dirty="0"/>
              <a:t>Tag</a:t>
            </a:r>
            <a:r>
              <a:rPr lang="zh-CN" altLang="en-US" dirty="0"/>
              <a:t>进行剥离，然后将得到的</a:t>
            </a:r>
            <a:r>
              <a:rPr lang="en-US" altLang="zh-CN" dirty="0"/>
              <a:t>Untagged</a:t>
            </a:r>
            <a:r>
              <a:rPr lang="zh-CN" altLang="en-US" dirty="0"/>
              <a:t>帧从链路上发送出去。</a:t>
            </a:r>
            <a:endParaRPr lang="en-US" altLang="zh-CN" dirty="0"/>
          </a:p>
          <a:p>
            <a:pPr lvl="1">
              <a:lnSpc>
                <a:spcPct val="100000"/>
              </a:lnSpc>
            </a:pPr>
            <a:r>
              <a:rPr lang="zh-CN" altLang="en-US" dirty="0"/>
              <a:t>当一个</a:t>
            </a:r>
            <a:r>
              <a:rPr lang="en-US" altLang="zh-CN" dirty="0"/>
              <a:t>Tagged</a:t>
            </a:r>
            <a:r>
              <a:rPr lang="zh-CN" altLang="en-US" dirty="0"/>
              <a:t>帧从本交换机的其他接口到达一个</a:t>
            </a:r>
            <a:r>
              <a:rPr lang="en-US" altLang="zh-CN" dirty="0"/>
              <a:t>Hybrid</a:t>
            </a:r>
            <a:r>
              <a:rPr lang="zh-CN" altLang="en-US" dirty="0"/>
              <a:t>接口后，如果这个帧的</a:t>
            </a:r>
            <a:r>
              <a:rPr lang="en-US" altLang="zh-CN" dirty="0"/>
              <a:t>Tag</a:t>
            </a:r>
            <a:r>
              <a:rPr lang="zh-CN" altLang="en-US" dirty="0"/>
              <a:t>中的</a:t>
            </a:r>
            <a:r>
              <a:rPr lang="en-US" altLang="zh-CN" dirty="0"/>
              <a:t>VID</a:t>
            </a:r>
            <a:r>
              <a:rPr lang="zh-CN" altLang="en-US" dirty="0"/>
              <a:t>在</a:t>
            </a:r>
            <a:r>
              <a:rPr lang="en-US" altLang="zh-CN" dirty="0"/>
              <a:t>Tagged VLAN ID</a:t>
            </a:r>
            <a:r>
              <a:rPr lang="zh-CN" altLang="en-US" dirty="0"/>
              <a:t>列表中，则交换机不会对这个</a:t>
            </a:r>
            <a:r>
              <a:rPr lang="en-US" altLang="zh-CN" dirty="0"/>
              <a:t>Tagged</a:t>
            </a:r>
            <a:r>
              <a:rPr lang="zh-CN" altLang="en-US" dirty="0"/>
              <a:t>帧的</a:t>
            </a:r>
            <a:r>
              <a:rPr lang="en-US" altLang="zh-CN" dirty="0"/>
              <a:t>Tag</a:t>
            </a:r>
            <a:r>
              <a:rPr lang="zh-CN" altLang="en-US" dirty="0"/>
              <a:t>进行剥离，而是直接将它从链路上发送出去。</a:t>
            </a:r>
          </a:p>
          <a:p>
            <a:pPr>
              <a:lnSpc>
                <a:spcPct val="100000"/>
              </a:lnSpc>
            </a:pPr>
            <a:endParaRPr lang="zh-CN" altLang="en-US" dirty="0"/>
          </a:p>
          <a:p>
            <a:pPr>
              <a:lnSpc>
                <a:spcPct val="100000"/>
              </a:lnSpc>
            </a:pP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07626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在本例中，</a:t>
            </a:r>
            <a:r>
              <a:rPr lang="en-US" altLang="zh-CN"/>
              <a:t>SW1</a:t>
            </a:r>
            <a:r>
              <a:rPr lang="zh-CN" altLang="en-US"/>
              <a:t>和</a:t>
            </a:r>
            <a:r>
              <a:rPr lang="en-US" altLang="zh-CN"/>
              <a:t>SW2</a:t>
            </a:r>
            <a:r>
              <a:rPr lang="zh-CN" altLang="en-US"/>
              <a:t>连接主机的接口以及互连的接口均为</a:t>
            </a:r>
            <a:r>
              <a:rPr lang="en-US" altLang="zh-CN"/>
              <a:t>Hybrid</a:t>
            </a:r>
            <a:r>
              <a:rPr lang="zh-CN" altLang="en-US"/>
              <a:t>接口，</a:t>
            </a:r>
            <a:r>
              <a:rPr lang="en-US" altLang="zh-CN"/>
              <a:t>PVID</a:t>
            </a:r>
            <a:r>
              <a:rPr lang="zh-CN" altLang="en-US"/>
              <a:t>如图所示，</a:t>
            </a:r>
            <a:r>
              <a:rPr lang="en-US" altLang="zh-CN"/>
              <a:t>Hybrid</a:t>
            </a:r>
            <a:r>
              <a:rPr lang="zh-CN" altLang="en-US"/>
              <a:t>接口的允许通过的</a:t>
            </a:r>
            <a:r>
              <a:rPr lang="en-US" altLang="zh-CN"/>
              <a:t>VLAN ID</a:t>
            </a:r>
            <a:r>
              <a:rPr lang="zh-CN" altLang="en-US"/>
              <a:t>列表也如图所示。</a:t>
            </a:r>
            <a:endParaRPr lang="en-US" altLang="zh-CN"/>
          </a:p>
          <a:p>
            <a:r>
              <a:rPr lang="zh-CN" altLang="en-US"/>
              <a:t>请描述两个主机互访服务器的全流程。</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95073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各类接口添加或剥除</a:t>
            </a:r>
            <a:r>
              <a:rPr lang="en-US" altLang="zh-CN" dirty="0"/>
              <a:t>VLAN</a:t>
            </a:r>
            <a:r>
              <a:rPr lang="zh-CN" altLang="en-US" dirty="0"/>
              <a:t>标签的处理过程总结如下：</a:t>
            </a:r>
            <a:endParaRPr lang="en-US" altLang="zh-CN" dirty="0"/>
          </a:p>
          <a:p>
            <a:pPr lvl="1"/>
            <a:r>
              <a:rPr lang="zh-CN" altLang="en-US" dirty="0"/>
              <a:t>当接收数据帧时：</a:t>
            </a:r>
            <a:endParaRPr lang="en-US" altLang="zh-CN" dirty="0"/>
          </a:p>
          <a:p>
            <a:pPr lvl="2"/>
            <a:r>
              <a:rPr lang="zh-CN" altLang="en-US" dirty="0"/>
              <a:t>当接收到不带</a:t>
            </a:r>
            <a:r>
              <a:rPr lang="en-US" altLang="zh-CN" dirty="0"/>
              <a:t>VLAN</a:t>
            </a:r>
            <a:r>
              <a:rPr lang="zh-CN" altLang="en-US" dirty="0"/>
              <a:t>标签的数据帧时，</a:t>
            </a:r>
            <a:r>
              <a:rPr lang="en-US" altLang="zh-CN" dirty="0"/>
              <a:t>Access</a:t>
            </a:r>
            <a:r>
              <a:rPr lang="zh-CN" altLang="en-US" dirty="0"/>
              <a:t>接口、</a:t>
            </a:r>
            <a:r>
              <a:rPr lang="en-US" altLang="zh-CN" dirty="0"/>
              <a:t>Trunk</a:t>
            </a:r>
            <a:r>
              <a:rPr lang="zh-CN" altLang="en-US" dirty="0"/>
              <a:t>接口、</a:t>
            </a:r>
            <a:r>
              <a:rPr lang="en-US" altLang="zh-CN" dirty="0"/>
              <a:t>Hybrid</a:t>
            </a:r>
            <a:r>
              <a:rPr lang="zh-CN" altLang="en-US" dirty="0"/>
              <a:t>接口都会给数据帧打上</a:t>
            </a:r>
            <a:r>
              <a:rPr lang="en-US" altLang="zh-CN" dirty="0"/>
              <a:t>VLAN</a:t>
            </a:r>
            <a:r>
              <a:rPr lang="zh-CN" altLang="en-US" dirty="0"/>
              <a:t>标签，但</a:t>
            </a:r>
            <a:r>
              <a:rPr lang="en-US" altLang="zh-CN" dirty="0"/>
              <a:t>Trunk</a:t>
            </a:r>
            <a:r>
              <a:rPr lang="zh-CN" altLang="en-US" dirty="0"/>
              <a:t>接口、</a:t>
            </a:r>
            <a:r>
              <a:rPr lang="en-US" altLang="zh-CN" dirty="0"/>
              <a:t>Hybrid</a:t>
            </a:r>
            <a:r>
              <a:rPr lang="zh-CN" altLang="en-US" dirty="0"/>
              <a:t>接口会根据数据帧的</a:t>
            </a:r>
            <a:r>
              <a:rPr lang="en-US" altLang="zh-CN" dirty="0"/>
              <a:t>VID</a:t>
            </a:r>
            <a:r>
              <a:rPr lang="zh-CN" altLang="en-US" dirty="0"/>
              <a:t>是否为其允许通过的</a:t>
            </a:r>
            <a:r>
              <a:rPr lang="en-US" altLang="zh-CN" dirty="0"/>
              <a:t>VLAN</a:t>
            </a:r>
            <a:r>
              <a:rPr lang="zh-CN" altLang="en-US" dirty="0"/>
              <a:t>来判断是否接收，而</a:t>
            </a:r>
            <a:r>
              <a:rPr lang="en-US" altLang="zh-CN" dirty="0"/>
              <a:t>Access</a:t>
            </a:r>
            <a:r>
              <a:rPr lang="zh-CN" altLang="en-US" dirty="0"/>
              <a:t>接口则无条件接收。</a:t>
            </a:r>
          </a:p>
          <a:p>
            <a:pPr lvl="2"/>
            <a:r>
              <a:rPr lang="zh-CN" altLang="en-US" dirty="0"/>
              <a:t>当接收到带</a:t>
            </a:r>
            <a:r>
              <a:rPr lang="en-US" altLang="zh-CN" dirty="0"/>
              <a:t>VLAN</a:t>
            </a:r>
            <a:r>
              <a:rPr lang="zh-CN" altLang="en-US" dirty="0"/>
              <a:t>标签的数据帧时，</a:t>
            </a:r>
            <a:r>
              <a:rPr lang="en-US" altLang="zh-CN" dirty="0"/>
              <a:t>Access</a:t>
            </a:r>
            <a:r>
              <a:rPr lang="zh-CN" altLang="en-US" dirty="0"/>
              <a:t>接口、</a:t>
            </a:r>
            <a:r>
              <a:rPr lang="en-US" altLang="zh-CN" dirty="0"/>
              <a:t>Trunk</a:t>
            </a:r>
            <a:r>
              <a:rPr lang="zh-CN" altLang="en-US" dirty="0"/>
              <a:t>接口、</a:t>
            </a:r>
            <a:r>
              <a:rPr lang="en-US" altLang="zh-CN" dirty="0"/>
              <a:t>Hybrid</a:t>
            </a:r>
            <a:r>
              <a:rPr lang="zh-CN" altLang="en-US" dirty="0"/>
              <a:t>接口都会根据数据帧的</a:t>
            </a:r>
            <a:r>
              <a:rPr lang="en-US" altLang="zh-CN" dirty="0"/>
              <a:t>VID</a:t>
            </a:r>
            <a:r>
              <a:rPr lang="zh-CN" altLang="en-US" dirty="0"/>
              <a:t>是否为其允许通过的</a:t>
            </a:r>
            <a:r>
              <a:rPr lang="en-US" altLang="zh-CN" dirty="0"/>
              <a:t>VLAN</a:t>
            </a:r>
            <a:r>
              <a:rPr lang="zh-CN" altLang="en-US" dirty="0"/>
              <a:t>（</a:t>
            </a:r>
            <a:r>
              <a:rPr lang="en-US" altLang="zh-CN" dirty="0"/>
              <a:t>Access</a:t>
            </a:r>
            <a:r>
              <a:rPr lang="zh-CN" altLang="en-US" dirty="0"/>
              <a:t>接口允许通过的</a:t>
            </a:r>
            <a:r>
              <a:rPr lang="en-US" altLang="zh-CN" dirty="0"/>
              <a:t>VLAN</a:t>
            </a:r>
            <a:r>
              <a:rPr lang="zh-CN" altLang="en-US" dirty="0"/>
              <a:t>就是缺省</a:t>
            </a:r>
            <a:r>
              <a:rPr lang="en-US" altLang="zh-CN" dirty="0"/>
              <a:t>VLAN</a:t>
            </a:r>
            <a:r>
              <a:rPr lang="zh-CN" altLang="en-US" dirty="0"/>
              <a:t>）来判断是否接收。</a:t>
            </a:r>
            <a:endParaRPr lang="en-US" altLang="zh-CN" dirty="0"/>
          </a:p>
          <a:p>
            <a:pPr lvl="1"/>
            <a:r>
              <a:rPr lang="zh-CN" altLang="en-US" dirty="0" smtClean="0"/>
              <a:t>当发送数据帧</a:t>
            </a:r>
            <a:r>
              <a:rPr lang="zh-CN" altLang="en-US" dirty="0"/>
              <a:t>时：</a:t>
            </a:r>
            <a:endParaRPr lang="en-US" altLang="zh-CN" dirty="0"/>
          </a:p>
          <a:p>
            <a:pPr lvl="2"/>
            <a:r>
              <a:rPr lang="en-US" altLang="zh-CN" dirty="0"/>
              <a:t>Access</a:t>
            </a:r>
            <a:r>
              <a:rPr lang="zh-CN" altLang="en-US" dirty="0"/>
              <a:t>接口直接剥离数据帧中的</a:t>
            </a:r>
            <a:r>
              <a:rPr lang="en-US" altLang="zh-CN" dirty="0"/>
              <a:t>VLAN</a:t>
            </a:r>
            <a:r>
              <a:rPr lang="zh-CN" altLang="en-US" dirty="0"/>
              <a:t>标签。</a:t>
            </a:r>
          </a:p>
          <a:p>
            <a:pPr lvl="2"/>
            <a:r>
              <a:rPr lang="en-US" altLang="zh-CN" dirty="0"/>
              <a:t>Trunk</a:t>
            </a:r>
            <a:r>
              <a:rPr lang="zh-CN" altLang="en-US" dirty="0"/>
              <a:t>接口只有在数据帧中的</a:t>
            </a:r>
            <a:r>
              <a:rPr lang="en-US" altLang="zh-CN" dirty="0"/>
              <a:t>VID</a:t>
            </a:r>
            <a:r>
              <a:rPr lang="zh-CN" altLang="en-US" dirty="0"/>
              <a:t>与接口的</a:t>
            </a:r>
            <a:r>
              <a:rPr lang="en-US" altLang="zh-CN" dirty="0"/>
              <a:t>PVID</a:t>
            </a:r>
            <a:r>
              <a:rPr lang="zh-CN" altLang="en-US" dirty="0"/>
              <a:t>相等时才会剥离数据帧中的</a:t>
            </a:r>
            <a:r>
              <a:rPr lang="en-US" altLang="zh-CN" dirty="0"/>
              <a:t>VLAN</a:t>
            </a:r>
            <a:r>
              <a:rPr lang="zh-CN" altLang="en-US" dirty="0"/>
              <a:t>标签。</a:t>
            </a:r>
          </a:p>
          <a:p>
            <a:pPr lvl="2"/>
            <a:r>
              <a:rPr lang="en-US" altLang="zh-CN" dirty="0"/>
              <a:t>Hybrid</a:t>
            </a:r>
            <a:r>
              <a:rPr lang="zh-CN" altLang="en-US" dirty="0"/>
              <a:t>接口会根据接口上的配置判断是否剥离数据帧中的</a:t>
            </a:r>
            <a:r>
              <a:rPr lang="en-US" altLang="zh-CN" dirty="0"/>
              <a:t>VLAN</a:t>
            </a:r>
            <a:r>
              <a:rPr lang="zh-CN" altLang="en-US" dirty="0"/>
              <a:t>标签。</a:t>
            </a:r>
            <a:endParaRPr lang="en-US" altLang="zh-CN" dirty="0"/>
          </a:p>
          <a:p>
            <a:r>
              <a:rPr lang="zh-CN" altLang="en-US" dirty="0"/>
              <a:t>因此，</a:t>
            </a:r>
            <a:r>
              <a:rPr lang="en-US" altLang="zh-CN" dirty="0"/>
              <a:t>Access</a:t>
            </a:r>
            <a:r>
              <a:rPr lang="zh-CN" altLang="en-US" dirty="0"/>
              <a:t>接口发出的数据帧肯定不带</a:t>
            </a:r>
            <a:r>
              <a:rPr lang="en-US" altLang="zh-CN" dirty="0"/>
              <a:t>Tag</a:t>
            </a:r>
            <a:r>
              <a:rPr lang="zh-CN" altLang="en-US" dirty="0"/>
              <a:t>；</a:t>
            </a:r>
            <a:r>
              <a:rPr lang="en-US" altLang="zh-CN" dirty="0"/>
              <a:t>Trunk</a:t>
            </a:r>
            <a:r>
              <a:rPr lang="zh-CN" altLang="en-US" dirty="0"/>
              <a:t>接口发出的数据帧只有一个</a:t>
            </a:r>
            <a:r>
              <a:rPr lang="en-US" altLang="zh-CN" dirty="0"/>
              <a:t>VLAN</a:t>
            </a:r>
            <a:r>
              <a:rPr lang="zh-CN" altLang="en-US" dirty="0"/>
              <a:t>的数据帧不带</a:t>
            </a:r>
            <a:r>
              <a:rPr lang="en-US" altLang="zh-CN" dirty="0"/>
              <a:t>Tag</a:t>
            </a:r>
            <a:r>
              <a:rPr lang="zh-CN" altLang="en-US" dirty="0"/>
              <a:t>，其他都带</a:t>
            </a:r>
            <a:r>
              <a:rPr lang="en-US" altLang="zh-CN" dirty="0"/>
              <a:t>VLAN</a:t>
            </a:r>
            <a:r>
              <a:rPr lang="zh-CN" altLang="en-US" dirty="0"/>
              <a:t>标签；</a:t>
            </a:r>
            <a:r>
              <a:rPr lang="en-US" altLang="zh-CN" dirty="0"/>
              <a:t>Hybrid</a:t>
            </a:r>
            <a:r>
              <a:rPr lang="zh-CN" altLang="en-US" dirty="0"/>
              <a:t>接口发出的数据帧可根据需要设置某些</a:t>
            </a:r>
            <a:r>
              <a:rPr lang="en-US" altLang="zh-CN" dirty="0"/>
              <a:t>VLAN</a:t>
            </a:r>
            <a:r>
              <a:rPr lang="zh-CN" altLang="en-US" dirty="0"/>
              <a:t>的数据帧带</a:t>
            </a:r>
            <a:r>
              <a:rPr lang="en-US" altLang="zh-CN" dirty="0"/>
              <a:t>Tag</a:t>
            </a:r>
            <a:r>
              <a:rPr lang="zh-CN" altLang="en-US" dirty="0"/>
              <a:t>，某些</a:t>
            </a:r>
            <a:r>
              <a:rPr lang="en-US" altLang="zh-CN" dirty="0"/>
              <a:t>VLAN</a:t>
            </a:r>
            <a:r>
              <a:rPr lang="zh-CN" altLang="en-US" dirty="0"/>
              <a:t>的数据帧不带</a:t>
            </a:r>
            <a:r>
              <a:rPr lang="en-US" altLang="zh-CN" dirty="0"/>
              <a:t>Tag</a:t>
            </a:r>
            <a:r>
              <a:rPr lang="zh-CN" altLang="en-US" dirty="0"/>
              <a:t>。</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81698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78174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VLAN</a:t>
            </a:r>
            <a:r>
              <a:rPr lang="zh-CN" altLang="en-US" smtClean="0"/>
              <a:t>编号建议连续分配，以保证</a:t>
            </a:r>
            <a:r>
              <a:rPr lang="en-US" altLang="zh-CN" smtClean="0"/>
              <a:t>VLAN</a:t>
            </a:r>
            <a:r>
              <a:rPr lang="zh-CN" altLang="en-US" smtClean="0"/>
              <a:t>资源合理利用。最常用的划分方式是基于接口的方式。</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75820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0034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938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4521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b="1" dirty="0" err="1"/>
              <a:t>vlan</a:t>
            </a:r>
            <a:r>
              <a:rPr lang="zh-CN" altLang="en-US" dirty="0"/>
              <a:t>命令用来创建</a:t>
            </a:r>
            <a:r>
              <a:rPr lang="en-US" altLang="zh-CN" dirty="0"/>
              <a:t>VLAN</a:t>
            </a:r>
            <a:r>
              <a:rPr lang="zh-CN" altLang="en-US" dirty="0"/>
              <a:t>并进入</a:t>
            </a:r>
            <a:r>
              <a:rPr lang="en-US" altLang="zh-CN" dirty="0"/>
              <a:t>VLAN</a:t>
            </a:r>
            <a:r>
              <a:rPr lang="zh-CN" altLang="en-US" dirty="0"/>
              <a:t>视图，如果</a:t>
            </a:r>
            <a:r>
              <a:rPr lang="en-US" altLang="zh-CN" dirty="0"/>
              <a:t>VLAN</a:t>
            </a:r>
            <a:r>
              <a:rPr lang="zh-CN" altLang="en-US" dirty="0"/>
              <a:t>已存在，直接进入该</a:t>
            </a:r>
            <a:r>
              <a:rPr lang="en-US" altLang="zh-CN" dirty="0"/>
              <a:t>VLAN</a:t>
            </a:r>
            <a:r>
              <a:rPr lang="zh-CN" altLang="en-US" dirty="0"/>
              <a:t>的视图。</a:t>
            </a:r>
          </a:p>
          <a:p>
            <a:pPr lvl="0"/>
            <a:r>
              <a:rPr lang="en-US" altLang="zh-CN" b="1" dirty="0"/>
              <a:t>undo </a:t>
            </a:r>
            <a:r>
              <a:rPr lang="en-US" altLang="zh-CN" b="1" dirty="0" err="1"/>
              <a:t>vlan</a:t>
            </a:r>
            <a:r>
              <a:rPr lang="zh-CN" altLang="en-US" dirty="0"/>
              <a:t>用来删除指定</a:t>
            </a:r>
            <a:r>
              <a:rPr lang="en-US" altLang="zh-CN" dirty="0"/>
              <a:t>VLAN</a:t>
            </a:r>
            <a:r>
              <a:rPr lang="zh-CN" altLang="en-US" dirty="0"/>
              <a:t>。</a:t>
            </a:r>
          </a:p>
          <a:p>
            <a:pPr lvl="0"/>
            <a:r>
              <a:rPr lang="zh-CN" altLang="en-US" dirty="0"/>
              <a:t>缺省情况下，将所有接口都加入到一个缺省的</a:t>
            </a:r>
            <a:r>
              <a:rPr lang="en-US" altLang="zh-CN" dirty="0"/>
              <a:t>VLAN</a:t>
            </a:r>
            <a:r>
              <a:rPr lang="zh-CN" altLang="en-US" dirty="0"/>
              <a:t>中，该</a:t>
            </a:r>
            <a:r>
              <a:rPr lang="en-US" altLang="zh-CN" dirty="0"/>
              <a:t>VLAN</a:t>
            </a:r>
            <a:r>
              <a:rPr lang="zh-CN" altLang="en-US" dirty="0"/>
              <a:t>标识为</a:t>
            </a:r>
            <a:r>
              <a:rPr lang="en-US" altLang="zh-CN" dirty="0"/>
              <a:t>1</a:t>
            </a:r>
            <a:r>
              <a:rPr lang="zh-CN" altLang="en-US" dirty="0"/>
              <a:t>。</a:t>
            </a:r>
          </a:p>
          <a:p>
            <a:pPr lvl="1"/>
            <a:r>
              <a:rPr lang="zh-CN" altLang="en-US" dirty="0"/>
              <a:t>命令：</a:t>
            </a:r>
            <a:endParaRPr lang="en-US" altLang="zh-CN" dirty="0"/>
          </a:p>
          <a:p>
            <a:pPr lvl="1"/>
            <a:r>
              <a:rPr lang="en-US" altLang="zh-CN" b="1" dirty="0" err="1"/>
              <a:t>vlan</a:t>
            </a:r>
            <a:r>
              <a:rPr lang="en-US" altLang="zh-CN" b="1" dirty="0"/>
              <a:t> </a:t>
            </a:r>
            <a:r>
              <a:rPr lang="en-US" altLang="zh-CN" i="1" dirty="0" err="1"/>
              <a:t>vlan</a:t>
            </a:r>
            <a:r>
              <a:rPr lang="en-US" altLang="zh-CN" i="1" dirty="0"/>
              <a:t>-id</a:t>
            </a:r>
          </a:p>
          <a:p>
            <a:pPr lvl="2"/>
            <a:r>
              <a:rPr lang="en-US" altLang="zh-CN" i="1" dirty="0" err="1"/>
              <a:t>vlan</a:t>
            </a:r>
            <a:r>
              <a:rPr lang="en-US" altLang="zh-CN" i="1" dirty="0"/>
              <a:t>-id</a:t>
            </a:r>
            <a:r>
              <a:rPr lang="zh-CN" altLang="en-US" dirty="0"/>
              <a:t>：指定</a:t>
            </a:r>
            <a:r>
              <a:rPr lang="en-US" altLang="zh-CN" dirty="0"/>
              <a:t>VLAN ID</a:t>
            </a:r>
            <a:r>
              <a:rPr lang="zh-CN" altLang="en-US" dirty="0"/>
              <a:t>。整数形式，取值范围是</a:t>
            </a:r>
            <a:r>
              <a:rPr lang="en-US" altLang="zh-CN" dirty="0"/>
              <a:t>1</a:t>
            </a:r>
            <a:r>
              <a:rPr lang="zh-CN" altLang="en-US" dirty="0"/>
              <a:t>～</a:t>
            </a:r>
            <a:r>
              <a:rPr lang="en-US" altLang="zh-CN" dirty="0"/>
              <a:t>4094</a:t>
            </a:r>
            <a:r>
              <a:rPr lang="zh-CN" altLang="en-US" dirty="0"/>
              <a:t>。</a:t>
            </a:r>
          </a:p>
          <a:p>
            <a:pPr lvl="1"/>
            <a:r>
              <a:rPr lang="en-US" altLang="zh-CN" b="1" dirty="0" err="1"/>
              <a:t>vlan</a:t>
            </a:r>
            <a:r>
              <a:rPr lang="en-US" altLang="zh-CN" b="1" dirty="0"/>
              <a:t> batch </a:t>
            </a:r>
            <a:r>
              <a:rPr lang="en-US" altLang="zh-CN" dirty="0"/>
              <a:t>{ </a:t>
            </a:r>
            <a:r>
              <a:rPr lang="en-US" altLang="zh-CN" i="1" dirty="0"/>
              <a:t>vlan-id1</a:t>
            </a:r>
            <a:r>
              <a:rPr lang="en-US" altLang="zh-CN" dirty="0"/>
              <a:t> [ </a:t>
            </a:r>
            <a:r>
              <a:rPr lang="en-US" altLang="zh-CN" b="1" dirty="0"/>
              <a:t>to</a:t>
            </a:r>
            <a:r>
              <a:rPr lang="en-US" altLang="zh-CN" dirty="0"/>
              <a:t> v</a:t>
            </a:r>
            <a:r>
              <a:rPr lang="en-US" altLang="zh-CN" i="1" dirty="0"/>
              <a:t>lan-id2</a:t>
            </a:r>
            <a:r>
              <a:rPr lang="en-US" altLang="zh-CN" dirty="0"/>
              <a:t> ] }</a:t>
            </a:r>
          </a:p>
          <a:p>
            <a:pPr lvl="2"/>
            <a:r>
              <a:rPr lang="en-US" altLang="zh-CN" dirty="0"/>
              <a:t>batch</a:t>
            </a:r>
            <a:r>
              <a:rPr lang="zh-CN" altLang="en-US" dirty="0"/>
              <a:t>：指定批量创建</a:t>
            </a:r>
            <a:r>
              <a:rPr lang="en-US" altLang="zh-CN" dirty="0"/>
              <a:t>VLAN</a:t>
            </a:r>
            <a:r>
              <a:rPr lang="zh-CN" altLang="en-US" dirty="0"/>
              <a:t>。</a:t>
            </a:r>
          </a:p>
          <a:p>
            <a:pPr lvl="2"/>
            <a:r>
              <a:rPr lang="en-US" altLang="zh-CN" i="1" dirty="0"/>
              <a:t>vlan-id1</a:t>
            </a:r>
            <a:r>
              <a:rPr lang="en-US" altLang="zh-CN" dirty="0"/>
              <a:t> to </a:t>
            </a:r>
            <a:r>
              <a:rPr lang="en-US" altLang="zh-CN" i="1" dirty="0"/>
              <a:t>vlan-id2</a:t>
            </a:r>
            <a:r>
              <a:rPr lang="zh-CN" altLang="en-US" dirty="0"/>
              <a:t>：指定批量创建的</a:t>
            </a:r>
            <a:r>
              <a:rPr lang="en-US" altLang="zh-CN" dirty="0"/>
              <a:t>VLAN ID</a:t>
            </a:r>
            <a:r>
              <a:rPr lang="zh-CN" altLang="en-US" dirty="0"/>
              <a:t>，其中：</a:t>
            </a:r>
          </a:p>
          <a:p>
            <a:pPr lvl="3"/>
            <a:r>
              <a:rPr lang="en-US" altLang="zh-CN" i="1" dirty="0"/>
              <a:t>vlan-id1</a:t>
            </a:r>
            <a:r>
              <a:rPr lang="zh-CN" altLang="en-US" dirty="0"/>
              <a:t>表示第一个</a:t>
            </a:r>
            <a:r>
              <a:rPr lang="en-US" altLang="zh-CN" dirty="0"/>
              <a:t>VLAN</a:t>
            </a:r>
            <a:r>
              <a:rPr lang="zh-CN" altLang="en-US" dirty="0"/>
              <a:t>的编号。</a:t>
            </a:r>
          </a:p>
          <a:p>
            <a:pPr lvl="3"/>
            <a:r>
              <a:rPr lang="en-US" altLang="zh-CN" i="1" dirty="0"/>
              <a:t>vlan-id2</a:t>
            </a:r>
            <a:r>
              <a:rPr lang="zh-CN" altLang="en-US" dirty="0"/>
              <a:t>表示最后一个</a:t>
            </a:r>
            <a:r>
              <a:rPr lang="en-US" altLang="zh-CN" dirty="0"/>
              <a:t>VLAN</a:t>
            </a:r>
            <a:r>
              <a:rPr lang="zh-CN" altLang="en-US" dirty="0"/>
              <a:t>的编号。</a:t>
            </a:r>
            <a:r>
              <a:rPr lang="en-US" altLang="zh-CN" i="1" dirty="0"/>
              <a:t>vlan-id2</a:t>
            </a:r>
            <a:r>
              <a:rPr lang="zh-CN" altLang="en-US" dirty="0"/>
              <a:t>的取值必须大于等于</a:t>
            </a:r>
            <a:r>
              <a:rPr lang="en-US" altLang="zh-CN" i="1" dirty="0"/>
              <a:t>vlan-id1</a:t>
            </a:r>
            <a:r>
              <a:rPr lang="zh-CN" altLang="en-US" dirty="0"/>
              <a:t>，它与</a:t>
            </a:r>
            <a:r>
              <a:rPr lang="en-US" altLang="zh-CN" i="1" dirty="0"/>
              <a:t>vlan-id1</a:t>
            </a:r>
            <a:r>
              <a:rPr lang="zh-CN" altLang="en-US" dirty="0"/>
              <a:t>共同确定一个</a:t>
            </a:r>
            <a:r>
              <a:rPr lang="en-US" altLang="zh-CN" dirty="0"/>
              <a:t>VLAN</a:t>
            </a:r>
            <a:r>
              <a:rPr lang="zh-CN" altLang="en-US" dirty="0"/>
              <a:t>范围。</a:t>
            </a:r>
          </a:p>
          <a:p>
            <a:pPr lvl="2"/>
            <a:r>
              <a:rPr lang="zh-CN" altLang="en-US" dirty="0"/>
              <a:t>如果不指定</a:t>
            </a:r>
            <a:r>
              <a:rPr lang="en-US" altLang="zh-CN" dirty="0"/>
              <a:t>to </a:t>
            </a:r>
            <a:r>
              <a:rPr lang="en-US" altLang="zh-CN" i="1" dirty="0"/>
              <a:t>vlan-id2</a:t>
            </a:r>
            <a:r>
              <a:rPr lang="zh-CN" altLang="en-US" dirty="0"/>
              <a:t>参数，则只创建</a:t>
            </a:r>
            <a:r>
              <a:rPr lang="en-US" altLang="zh-CN" i="1" dirty="0"/>
              <a:t>vlan-id1</a:t>
            </a:r>
            <a:r>
              <a:rPr lang="zh-CN" altLang="en-US" dirty="0"/>
              <a:t>所指定的</a:t>
            </a:r>
            <a:r>
              <a:rPr lang="en-US" altLang="zh-CN" dirty="0"/>
              <a:t>VLAN</a:t>
            </a:r>
            <a:r>
              <a:rPr lang="zh-CN" altLang="en-US" dirty="0"/>
              <a:t>。</a:t>
            </a:r>
          </a:p>
          <a:p>
            <a:pPr lvl="2"/>
            <a:r>
              <a:rPr lang="en-US" altLang="zh-CN" i="1" dirty="0"/>
              <a:t>vlan-id1</a:t>
            </a:r>
            <a:r>
              <a:rPr lang="zh-CN" altLang="en-US" dirty="0"/>
              <a:t>和</a:t>
            </a:r>
            <a:r>
              <a:rPr lang="en-US" altLang="zh-CN" i="1" dirty="0"/>
              <a:t>vlan-id2</a:t>
            </a:r>
            <a:r>
              <a:rPr lang="zh-CN" altLang="en-US" dirty="0"/>
              <a:t>是整数形式，取值范围是</a:t>
            </a:r>
            <a:r>
              <a:rPr lang="en-US" altLang="zh-CN" dirty="0"/>
              <a:t>1</a:t>
            </a:r>
            <a:r>
              <a:rPr lang="zh-CN" altLang="en-US" dirty="0"/>
              <a:t>～</a:t>
            </a:r>
            <a:r>
              <a:rPr lang="en-US" altLang="zh-CN" dirty="0"/>
              <a:t>4094</a:t>
            </a:r>
            <a:r>
              <a:rPr lang="zh-CN" altLang="en-US" dirty="0"/>
              <a:t>。</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5794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42479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6809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a:t>
            </a:r>
            <a:r>
              <a:rPr lang="en-US" altLang="zh-CN" b="1" dirty="0"/>
              <a:t>port trunk allow-pass vlan </a:t>
            </a:r>
            <a:r>
              <a:rPr lang="en-US" altLang="zh-CN" dirty="0"/>
              <a:t>{ { </a:t>
            </a:r>
            <a:r>
              <a:rPr lang="en-US" altLang="zh-CN" i="1" dirty="0"/>
              <a:t>vlan-id1</a:t>
            </a:r>
            <a:r>
              <a:rPr lang="en-US" altLang="zh-CN" dirty="0"/>
              <a:t> [ </a:t>
            </a:r>
            <a:r>
              <a:rPr lang="en-US" altLang="zh-CN" b="1" dirty="0"/>
              <a:t>to</a:t>
            </a:r>
            <a:r>
              <a:rPr lang="en-US" altLang="zh-CN" dirty="0"/>
              <a:t> </a:t>
            </a:r>
            <a:r>
              <a:rPr lang="en-US" altLang="zh-CN" i="1" dirty="0"/>
              <a:t>vlan-id2</a:t>
            </a:r>
            <a:r>
              <a:rPr lang="en-US" altLang="zh-CN" dirty="0"/>
              <a:t> ] |</a:t>
            </a:r>
            <a:r>
              <a:rPr lang="en-US" altLang="zh-CN" b="1" dirty="0"/>
              <a:t> all</a:t>
            </a:r>
            <a:r>
              <a:rPr lang="en-US" altLang="zh-CN" dirty="0"/>
              <a:t> }</a:t>
            </a:r>
          </a:p>
          <a:p>
            <a:pPr lvl="1"/>
            <a:r>
              <a:rPr lang="en-US" altLang="zh-CN" i="1" dirty="0"/>
              <a:t>vlan-id1</a:t>
            </a:r>
            <a:r>
              <a:rPr lang="en-US" altLang="zh-CN" dirty="0"/>
              <a:t> [ to </a:t>
            </a:r>
            <a:r>
              <a:rPr lang="en-US" altLang="zh-CN" i="1" dirty="0"/>
              <a:t>vlan-id2</a:t>
            </a:r>
            <a:r>
              <a:rPr lang="en-US" altLang="zh-CN" dirty="0"/>
              <a:t> ]</a:t>
            </a:r>
            <a:r>
              <a:rPr lang="zh-CN" altLang="en-US" dirty="0"/>
              <a:t>：指定</a:t>
            </a:r>
            <a:r>
              <a:rPr lang="en-US" altLang="zh-CN" dirty="0"/>
              <a:t>Trunk</a:t>
            </a:r>
            <a:r>
              <a:rPr lang="zh-CN" altLang="en-US" dirty="0"/>
              <a:t>类型接口加入的</a:t>
            </a:r>
            <a:r>
              <a:rPr lang="en-US" altLang="zh-CN" dirty="0"/>
              <a:t>VLAN</a:t>
            </a:r>
            <a:r>
              <a:rPr lang="zh-CN" altLang="en-US" dirty="0"/>
              <a:t>，其中：</a:t>
            </a:r>
          </a:p>
          <a:p>
            <a:pPr lvl="2"/>
            <a:r>
              <a:rPr lang="en-US" altLang="zh-CN" i="1" dirty="0"/>
              <a:t>vlan-id1</a:t>
            </a:r>
            <a:r>
              <a:rPr lang="zh-CN" altLang="en-US" dirty="0"/>
              <a:t>表示第一个</a:t>
            </a:r>
            <a:r>
              <a:rPr lang="en-US" altLang="zh-CN" dirty="0"/>
              <a:t>VLAN</a:t>
            </a:r>
            <a:r>
              <a:rPr lang="zh-CN" altLang="en-US" dirty="0"/>
              <a:t>的编号。</a:t>
            </a:r>
          </a:p>
          <a:p>
            <a:pPr lvl="2"/>
            <a:r>
              <a:rPr lang="en-US" altLang="zh-CN" dirty="0"/>
              <a:t>to </a:t>
            </a:r>
            <a:r>
              <a:rPr lang="en-US" altLang="zh-CN" i="1" dirty="0"/>
              <a:t>vlan-id2</a:t>
            </a:r>
            <a:r>
              <a:rPr lang="zh-CN" altLang="en-US" dirty="0"/>
              <a:t>表示最后一个</a:t>
            </a:r>
            <a:r>
              <a:rPr lang="en-US" altLang="zh-CN" dirty="0"/>
              <a:t>VLAN</a:t>
            </a:r>
            <a:r>
              <a:rPr lang="zh-CN" altLang="en-US" dirty="0"/>
              <a:t>的编号。</a:t>
            </a:r>
            <a:r>
              <a:rPr lang="en-US" altLang="zh-CN" i="1" dirty="0"/>
              <a:t>vlan-id2</a:t>
            </a:r>
            <a:r>
              <a:rPr lang="zh-CN" altLang="en-US" dirty="0"/>
              <a:t>的取值必须大于等于</a:t>
            </a:r>
            <a:r>
              <a:rPr lang="en-US" altLang="zh-CN" i="1" dirty="0"/>
              <a:t>vlan-id1</a:t>
            </a:r>
            <a:r>
              <a:rPr lang="zh-CN" altLang="en-US" dirty="0"/>
              <a:t>的取值。</a:t>
            </a:r>
          </a:p>
          <a:p>
            <a:pPr lvl="2"/>
            <a:r>
              <a:rPr lang="en-US" altLang="zh-CN" i="1" dirty="0"/>
              <a:t>vlan-id1</a:t>
            </a:r>
            <a:r>
              <a:rPr lang="zh-CN" altLang="en-US" dirty="0"/>
              <a:t>和</a:t>
            </a:r>
            <a:r>
              <a:rPr lang="en-US" altLang="zh-CN" i="1" dirty="0"/>
              <a:t>vlan-id 2</a:t>
            </a:r>
            <a:r>
              <a:rPr lang="zh-CN" altLang="en-US" dirty="0"/>
              <a:t>为整数形式，取值范围是</a:t>
            </a:r>
            <a:r>
              <a:rPr lang="en-US" altLang="zh-CN" dirty="0"/>
              <a:t>1</a:t>
            </a:r>
            <a:r>
              <a:rPr lang="zh-CN" altLang="en-US" dirty="0"/>
              <a:t>～</a:t>
            </a:r>
            <a:r>
              <a:rPr lang="en-US" altLang="zh-CN" dirty="0"/>
              <a:t>4094</a:t>
            </a:r>
            <a:r>
              <a:rPr lang="zh-CN" altLang="en-US" dirty="0"/>
              <a:t>。</a:t>
            </a:r>
          </a:p>
          <a:p>
            <a:pPr lvl="1"/>
            <a:r>
              <a:rPr lang="en-US" altLang="zh-CN" dirty="0"/>
              <a:t>all</a:t>
            </a:r>
            <a:r>
              <a:rPr lang="zh-CN" altLang="en-US" dirty="0"/>
              <a:t>：指定</a:t>
            </a:r>
            <a:r>
              <a:rPr lang="en-US" altLang="zh-CN" dirty="0"/>
              <a:t>Trunk</a:t>
            </a:r>
            <a:r>
              <a:rPr lang="zh-CN" altLang="en-US" dirty="0"/>
              <a:t>接口加入所有</a:t>
            </a:r>
            <a:r>
              <a:rPr lang="en-US" altLang="zh-CN" dirty="0"/>
              <a:t>VLAN</a:t>
            </a:r>
            <a:r>
              <a:rPr lang="zh-CN" altLang="en-US" dirty="0"/>
              <a:t>。</a:t>
            </a:r>
            <a:endParaRPr lang="en-US" altLang="zh-CN" dirty="0"/>
          </a:p>
          <a:p>
            <a:pPr lvl="0"/>
            <a:r>
              <a:rPr lang="zh-CN" altLang="en-US" dirty="0"/>
              <a:t>命令：</a:t>
            </a:r>
            <a:r>
              <a:rPr lang="en-US" altLang="zh-CN" b="1" dirty="0"/>
              <a:t>port trunk </a:t>
            </a:r>
            <a:r>
              <a:rPr lang="en-US" altLang="zh-CN" b="1" dirty="0" err="1"/>
              <a:t>pvid</a:t>
            </a:r>
            <a:r>
              <a:rPr lang="en-US" altLang="zh-CN" b="1" dirty="0"/>
              <a:t> vlan </a:t>
            </a:r>
            <a:r>
              <a:rPr lang="en-US" altLang="zh-CN" i="1" dirty="0"/>
              <a:t>vlan-id</a:t>
            </a:r>
            <a:r>
              <a:rPr lang="zh-CN" altLang="en-US" dirty="0"/>
              <a:t>，设置</a:t>
            </a:r>
            <a:r>
              <a:rPr lang="en-US" altLang="zh-CN" dirty="0"/>
              <a:t>Trunk</a:t>
            </a:r>
            <a:r>
              <a:rPr lang="zh-CN" altLang="en-US" dirty="0"/>
              <a:t>类型接口的缺省</a:t>
            </a:r>
            <a:r>
              <a:rPr lang="en-US" altLang="zh-CN" dirty="0"/>
              <a:t>VLAN</a:t>
            </a:r>
            <a:r>
              <a:rPr lang="zh-CN" altLang="en-US" dirty="0"/>
              <a:t>。</a:t>
            </a:r>
            <a:endParaRPr lang="en-US" altLang="zh-CN" dirty="0"/>
          </a:p>
          <a:p>
            <a:pPr lvl="1"/>
            <a:r>
              <a:rPr lang="en-US" altLang="zh-CN" i="1" dirty="0"/>
              <a:t>vlan-id</a:t>
            </a:r>
            <a:r>
              <a:rPr lang="zh-CN" altLang="en-US" dirty="0"/>
              <a:t>：指定</a:t>
            </a:r>
            <a:r>
              <a:rPr lang="en-US" altLang="zh-CN" dirty="0"/>
              <a:t>Trunk</a:t>
            </a:r>
            <a:r>
              <a:rPr lang="zh-CN" altLang="en-US" dirty="0"/>
              <a:t>类型接口的缺省</a:t>
            </a:r>
            <a:r>
              <a:rPr lang="en-US" altLang="zh-CN" dirty="0"/>
              <a:t>VLAN</a:t>
            </a:r>
            <a:r>
              <a:rPr lang="zh-CN" altLang="en-US" dirty="0"/>
              <a:t>编号。整数形式，取值范围是</a:t>
            </a:r>
            <a:r>
              <a:rPr lang="en-US" altLang="zh-CN" dirty="0"/>
              <a:t>1</a:t>
            </a:r>
            <a:r>
              <a:rPr lang="zh-CN" altLang="en-US" dirty="0"/>
              <a:t>～</a:t>
            </a:r>
            <a:r>
              <a:rPr lang="en-US" altLang="zh-CN" dirty="0"/>
              <a:t>4094</a:t>
            </a:r>
            <a:r>
              <a:rPr lang="zh-CN" altLang="en-US" dirty="0"/>
              <a:t>。</a:t>
            </a:r>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41221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a:t>
            </a:r>
            <a:r>
              <a:rPr lang="en-US" altLang="zh-CN" b="1" dirty="0"/>
              <a:t>port hybrid untagged vlan </a:t>
            </a:r>
            <a:r>
              <a:rPr lang="en-US" altLang="zh-CN" dirty="0"/>
              <a:t>{ { </a:t>
            </a:r>
            <a:r>
              <a:rPr lang="en-US" altLang="zh-CN" i="1" dirty="0"/>
              <a:t>vlan-id1</a:t>
            </a:r>
            <a:r>
              <a:rPr lang="en-US" altLang="zh-CN" dirty="0"/>
              <a:t> [</a:t>
            </a:r>
            <a:r>
              <a:rPr lang="en-US" altLang="zh-CN" b="1" dirty="0"/>
              <a:t> to</a:t>
            </a:r>
            <a:r>
              <a:rPr lang="en-US" altLang="zh-CN" dirty="0"/>
              <a:t> </a:t>
            </a:r>
            <a:r>
              <a:rPr lang="en-US" altLang="zh-CN" i="1" dirty="0"/>
              <a:t>vlan-id2</a:t>
            </a:r>
            <a:r>
              <a:rPr lang="en-US" altLang="zh-CN" dirty="0"/>
              <a:t> ] } | </a:t>
            </a:r>
            <a:r>
              <a:rPr lang="en-US" altLang="zh-CN" b="1" dirty="0"/>
              <a:t>all</a:t>
            </a:r>
            <a:r>
              <a:rPr lang="en-US" altLang="zh-CN" dirty="0"/>
              <a:t> }</a:t>
            </a:r>
          </a:p>
          <a:p>
            <a:pPr lvl="1"/>
            <a:r>
              <a:rPr lang="en-US" altLang="zh-CN" i="1" dirty="0"/>
              <a:t>vlan-id1</a:t>
            </a:r>
            <a:r>
              <a:rPr lang="en-US" altLang="zh-CN" dirty="0"/>
              <a:t> [ to </a:t>
            </a:r>
            <a:r>
              <a:rPr lang="en-US" altLang="zh-CN" i="1" dirty="0"/>
              <a:t>vlan-id2</a:t>
            </a:r>
            <a:r>
              <a:rPr lang="en-US" altLang="zh-CN" dirty="0"/>
              <a:t> ]</a:t>
            </a:r>
            <a:r>
              <a:rPr lang="zh-CN" altLang="en-US" dirty="0"/>
              <a:t>：指定</a:t>
            </a:r>
            <a:r>
              <a:rPr lang="en-US" altLang="zh-CN" dirty="0"/>
              <a:t>Hybrid</a:t>
            </a:r>
            <a:r>
              <a:rPr lang="zh-CN" altLang="en-US" dirty="0"/>
              <a:t>类型接口加入的</a:t>
            </a:r>
            <a:r>
              <a:rPr lang="en-US" altLang="zh-CN" dirty="0"/>
              <a:t>VLAN</a:t>
            </a:r>
            <a:r>
              <a:rPr lang="zh-CN" altLang="en-US" dirty="0"/>
              <a:t>，其中：</a:t>
            </a:r>
          </a:p>
          <a:p>
            <a:pPr lvl="2"/>
            <a:r>
              <a:rPr lang="en-US" altLang="zh-CN" i="1" dirty="0"/>
              <a:t>vlan-id1</a:t>
            </a:r>
            <a:r>
              <a:rPr lang="zh-CN" altLang="en-US" dirty="0"/>
              <a:t>表示第一个</a:t>
            </a:r>
            <a:r>
              <a:rPr lang="en-US" altLang="zh-CN" dirty="0"/>
              <a:t>VLAN</a:t>
            </a:r>
            <a:r>
              <a:rPr lang="zh-CN" altLang="en-US" dirty="0"/>
              <a:t>的编号。</a:t>
            </a:r>
          </a:p>
          <a:p>
            <a:pPr lvl="2"/>
            <a:r>
              <a:rPr lang="en-US" altLang="zh-CN" dirty="0"/>
              <a:t>to </a:t>
            </a:r>
            <a:r>
              <a:rPr lang="en-US" altLang="zh-CN" i="1" dirty="0"/>
              <a:t>vlan-id2</a:t>
            </a:r>
            <a:r>
              <a:rPr lang="zh-CN" altLang="en-US" dirty="0"/>
              <a:t>表示最后一个</a:t>
            </a:r>
            <a:r>
              <a:rPr lang="en-US" altLang="zh-CN" dirty="0"/>
              <a:t>VLAN</a:t>
            </a:r>
            <a:r>
              <a:rPr lang="zh-CN" altLang="en-US" dirty="0"/>
              <a:t>的编号。</a:t>
            </a:r>
            <a:r>
              <a:rPr lang="en-US" altLang="zh-CN" i="1" dirty="0"/>
              <a:t>vlan-id2</a:t>
            </a:r>
            <a:r>
              <a:rPr lang="zh-CN" altLang="en-US" dirty="0"/>
              <a:t>的取值必须大于等于</a:t>
            </a:r>
            <a:r>
              <a:rPr lang="en-US" altLang="zh-CN" i="1" dirty="0"/>
              <a:t>vlan-id1</a:t>
            </a:r>
            <a:r>
              <a:rPr lang="zh-CN" altLang="en-US" dirty="0"/>
              <a:t>的取值。</a:t>
            </a:r>
          </a:p>
          <a:p>
            <a:pPr lvl="2"/>
            <a:r>
              <a:rPr lang="en-US" altLang="zh-CN" i="1" dirty="0"/>
              <a:t>vlan-id1</a:t>
            </a:r>
            <a:r>
              <a:rPr lang="zh-CN" altLang="en-US" dirty="0"/>
              <a:t>和</a:t>
            </a:r>
            <a:r>
              <a:rPr lang="en-US" altLang="zh-CN" i="1" dirty="0"/>
              <a:t>vlan-id 2</a:t>
            </a:r>
            <a:r>
              <a:rPr lang="zh-CN" altLang="en-US" dirty="0"/>
              <a:t>为整数形式，取值范围是</a:t>
            </a:r>
            <a:r>
              <a:rPr lang="en-US" altLang="zh-CN" dirty="0"/>
              <a:t>1</a:t>
            </a:r>
            <a:r>
              <a:rPr lang="zh-CN" altLang="en-US" dirty="0"/>
              <a:t>～</a:t>
            </a:r>
            <a:r>
              <a:rPr lang="en-US" altLang="zh-CN" dirty="0"/>
              <a:t>4094</a:t>
            </a:r>
            <a:r>
              <a:rPr lang="zh-CN" altLang="en-US" dirty="0"/>
              <a:t>。</a:t>
            </a:r>
          </a:p>
          <a:p>
            <a:pPr lvl="1"/>
            <a:r>
              <a:rPr lang="en-US" altLang="zh-CN" dirty="0"/>
              <a:t>all</a:t>
            </a:r>
            <a:r>
              <a:rPr lang="zh-CN" altLang="en-US" dirty="0"/>
              <a:t>：指定</a:t>
            </a:r>
            <a:r>
              <a:rPr lang="en-US" altLang="zh-CN" dirty="0"/>
              <a:t>Hybrid</a:t>
            </a:r>
            <a:r>
              <a:rPr lang="zh-CN" altLang="en-US" dirty="0"/>
              <a:t>接口加入所有</a:t>
            </a:r>
            <a:r>
              <a:rPr lang="en-US" altLang="zh-CN" dirty="0"/>
              <a:t>VLAN</a:t>
            </a:r>
            <a:r>
              <a:rPr lang="zh-CN" altLang="en-US" dirty="0"/>
              <a:t>。</a:t>
            </a:r>
          </a:p>
          <a:p>
            <a:pPr lvl="0"/>
            <a:r>
              <a:rPr lang="zh-CN" altLang="en-US" dirty="0"/>
              <a:t>命令：</a:t>
            </a:r>
            <a:r>
              <a:rPr lang="en-US" altLang="zh-CN" b="1" dirty="0"/>
              <a:t>port hybrid tagged vlan </a:t>
            </a:r>
            <a:r>
              <a:rPr lang="en-US" altLang="zh-CN" dirty="0"/>
              <a:t>{ { </a:t>
            </a:r>
            <a:r>
              <a:rPr lang="en-US" altLang="zh-CN" i="1" dirty="0"/>
              <a:t>vlan-id1</a:t>
            </a:r>
            <a:r>
              <a:rPr lang="en-US" altLang="zh-CN" dirty="0"/>
              <a:t> [ </a:t>
            </a:r>
            <a:r>
              <a:rPr lang="en-US" altLang="zh-CN" b="1" dirty="0"/>
              <a:t>to</a:t>
            </a:r>
            <a:r>
              <a:rPr lang="en-US" altLang="zh-CN" i="1" dirty="0"/>
              <a:t> vlan-id2</a:t>
            </a:r>
            <a:r>
              <a:rPr lang="en-US" altLang="zh-CN" dirty="0"/>
              <a:t> ] } | </a:t>
            </a:r>
            <a:r>
              <a:rPr lang="en-US" altLang="zh-CN" b="1" dirty="0"/>
              <a:t>all</a:t>
            </a:r>
            <a:r>
              <a:rPr lang="en-US" altLang="zh-CN" dirty="0"/>
              <a:t> }</a:t>
            </a:r>
          </a:p>
          <a:p>
            <a:pPr lvl="1"/>
            <a:r>
              <a:rPr lang="en-US" altLang="zh-CN" i="1" dirty="0"/>
              <a:t>vlan-id1</a:t>
            </a:r>
            <a:r>
              <a:rPr lang="en-US" altLang="zh-CN" dirty="0"/>
              <a:t> [ to </a:t>
            </a:r>
            <a:r>
              <a:rPr lang="en-US" altLang="zh-CN" i="1" dirty="0"/>
              <a:t>vlan-id2</a:t>
            </a:r>
            <a:r>
              <a:rPr lang="en-US" altLang="zh-CN" dirty="0"/>
              <a:t> ]</a:t>
            </a:r>
            <a:r>
              <a:rPr lang="zh-CN" altLang="en-US" dirty="0"/>
              <a:t>：指定</a:t>
            </a:r>
            <a:r>
              <a:rPr lang="en-US" altLang="zh-CN" dirty="0"/>
              <a:t>Hybrid</a:t>
            </a:r>
            <a:r>
              <a:rPr lang="zh-CN" altLang="en-US" dirty="0"/>
              <a:t>类型接口加入的</a:t>
            </a:r>
            <a:r>
              <a:rPr lang="en-US" altLang="zh-CN" dirty="0"/>
              <a:t>VLAN</a:t>
            </a:r>
            <a:r>
              <a:rPr lang="zh-CN" altLang="en-US" dirty="0"/>
              <a:t>，其中：</a:t>
            </a:r>
          </a:p>
          <a:p>
            <a:pPr lvl="2"/>
            <a:r>
              <a:rPr lang="en-US" altLang="zh-CN" i="1" dirty="0"/>
              <a:t>vlan-id1</a:t>
            </a:r>
            <a:r>
              <a:rPr lang="zh-CN" altLang="en-US" dirty="0"/>
              <a:t>表示第一个</a:t>
            </a:r>
            <a:r>
              <a:rPr lang="en-US" altLang="zh-CN" dirty="0"/>
              <a:t>VLAN</a:t>
            </a:r>
            <a:r>
              <a:rPr lang="zh-CN" altLang="en-US" dirty="0"/>
              <a:t>的编号。</a:t>
            </a:r>
          </a:p>
          <a:p>
            <a:pPr lvl="2"/>
            <a:r>
              <a:rPr lang="en-US" altLang="zh-CN" dirty="0"/>
              <a:t>to </a:t>
            </a:r>
            <a:r>
              <a:rPr lang="en-US" altLang="zh-CN" i="1" dirty="0"/>
              <a:t>vlan-id2</a:t>
            </a:r>
            <a:r>
              <a:rPr lang="zh-CN" altLang="en-US" dirty="0"/>
              <a:t>表示最后一个</a:t>
            </a:r>
            <a:r>
              <a:rPr lang="en-US" altLang="zh-CN" dirty="0"/>
              <a:t>VLAN</a:t>
            </a:r>
            <a:r>
              <a:rPr lang="zh-CN" altLang="en-US" dirty="0"/>
              <a:t>的编号。</a:t>
            </a:r>
            <a:r>
              <a:rPr lang="en-US" altLang="zh-CN" i="1" dirty="0"/>
              <a:t>vlan-id2</a:t>
            </a:r>
            <a:r>
              <a:rPr lang="zh-CN" altLang="en-US" dirty="0"/>
              <a:t>的取值必须大于等于</a:t>
            </a:r>
            <a:r>
              <a:rPr lang="en-US" altLang="zh-CN" i="1" dirty="0"/>
              <a:t>vlan-id1</a:t>
            </a:r>
            <a:r>
              <a:rPr lang="zh-CN" altLang="en-US" dirty="0"/>
              <a:t>的取值。</a:t>
            </a:r>
          </a:p>
          <a:p>
            <a:pPr lvl="2"/>
            <a:r>
              <a:rPr lang="en-US" altLang="zh-CN" i="1" dirty="0"/>
              <a:t>vlan-id1</a:t>
            </a:r>
            <a:r>
              <a:rPr lang="zh-CN" altLang="en-US" dirty="0"/>
              <a:t>和</a:t>
            </a:r>
            <a:r>
              <a:rPr lang="en-US" altLang="zh-CN" i="1" dirty="0"/>
              <a:t>vlan-id 2</a:t>
            </a:r>
            <a:r>
              <a:rPr lang="zh-CN" altLang="en-US" dirty="0"/>
              <a:t>为整数形式，取值范围是</a:t>
            </a:r>
            <a:r>
              <a:rPr lang="en-US" altLang="zh-CN" dirty="0"/>
              <a:t>1</a:t>
            </a:r>
            <a:r>
              <a:rPr lang="zh-CN" altLang="en-US" dirty="0"/>
              <a:t>～</a:t>
            </a:r>
            <a:r>
              <a:rPr lang="en-US" altLang="zh-CN" dirty="0"/>
              <a:t>4094</a:t>
            </a:r>
            <a:r>
              <a:rPr lang="zh-CN" altLang="en-US" dirty="0"/>
              <a:t>。</a:t>
            </a:r>
          </a:p>
          <a:p>
            <a:pPr lvl="1"/>
            <a:r>
              <a:rPr lang="en-US" altLang="zh-CN" dirty="0"/>
              <a:t>all</a:t>
            </a:r>
            <a:r>
              <a:rPr lang="zh-CN" altLang="en-US" dirty="0"/>
              <a:t>：指定</a:t>
            </a:r>
            <a:r>
              <a:rPr lang="en-US" altLang="zh-CN" dirty="0"/>
              <a:t>Hybrid</a:t>
            </a:r>
            <a:r>
              <a:rPr lang="zh-CN" altLang="en-US" dirty="0"/>
              <a:t>接口加入所有</a:t>
            </a:r>
            <a:r>
              <a:rPr lang="en-US" altLang="zh-CN" dirty="0"/>
              <a:t>VLAN</a:t>
            </a:r>
            <a:r>
              <a:rPr lang="zh-CN" altLang="en-US" dirty="0"/>
              <a:t>。</a:t>
            </a:r>
            <a:endParaRPr lang="en-US" altLang="zh-CN" dirty="0"/>
          </a:p>
          <a:p>
            <a:r>
              <a:rPr lang="zh-CN" altLang="en-US" dirty="0"/>
              <a:t>命令：</a:t>
            </a:r>
            <a:r>
              <a:rPr lang="en-US" altLang="zh-CN" b="1" dirty="0"/>
              <a:t>port hybrid </a:t>
            </a:r>
            <a:r>
              <a:rPr lang="en-US" altLang="zh-CN" b="1" dirty="0" err="1"/>
              <a:t>pvid</a:t>
            </a:r>
            <a:r>
              <a:rPr lang="en-US" altLang="zh-CN" b="1" dirty="0"/>
              <a:t> vlan </a:t>
            </a:r>
            <a:r>
              <a:rPr lang="en-US" altLang="zh-CN" i="1" dirty="0"/>
              <a:t>vlan-id</a:t>
            </a:r>
            <a:r>
              <a:rPr lang="zh-CN" altLang="en-US" dirty="0"/>
              <a:t>，设置</a:t>
            </a:r>
            <a:r>
              <a:rPr lang="en-US" altLang="zh-CN" dirty="0"/>
              <a:t>Hybrid</a:t>
            </a:r>
            <a:r>
              <a:rPr lang="zh-CN" altLang="en-US" dirty="0"/>
              <a:t>类型接口的缺省</a:t>
            </a:r>
            <a:r>
              <a:rPr lang="en-US" altLang="zh-CN" dirty="0"/>
              <a:t>VLAN</a:t>
            </a:r>
            <a:r>
              <a:rPr lang="zh-CN" altLang="en-US" dirty="0"/>
              <a:t>。</a:t>
            </a:r>
            <a:endParaRPr lang="en-US" altLang="zh-CN" dirty="0"/>
          </a:p>
          <a:p>
            <a:pPr lvl="1"/>
            <a:r>
              <a:rPr lang="en-US" altLang="zh-CN" i="1" dirty="0"/>
              <a:t>vlan-id</a:t>
            </a:r>
            <a:r>
              <a:rPr lang="zh-CN" altLang="en-US" dirty="0"/>
              <a:t>：</a:t>
            </a:r>
            <a:r>
              <a:rPr lang="zh-CN" altLang="en-US" dirty="0" smtClean="0"/>
              <a:t>指定</a:t>
            </a:r>
            <a:r>
              <a:rPr lang="en-US" altLang="zh-CN" dirty="0" smtClean="0"/>
              <a:t>Hybrid</a:t>
            </a:r>
            <a:r>
              <a:rPr lang="zh-CN" altLang="en-US" dirty="0" smtClean="0"/>
              <a:t>类型</a:t>
            </a:r>
            <a:r>
              <a:rPr lang="zh-CN" altLang="en-US" dirty="0"/>
              <a:t>接口的缺省</a:t>
            </a:r>
            <a:r>
              <a:rPr lang="en-US" altLang="zh-CN" dirty="0"/>
              <a:t>VLAN</a:t>
            </a:r>
            <a:r>
              <a:rPr lang="zh-CN" altLang="en-US" dirty="0"/>
              <a:t>编号。整数形式，取值范围是</a:t>
            </a:r>
            <a:r>
              <a:rPr lang="en-US" altLang="zh-CN" dirty="0"/>
              <a:t>1</a:t>
            </a:r>
            <a:r>
              <a:rPr lang="zh-CN" altLang="en-US" dirty="0"/>
              <a:t>～</a:t>
            </a:r>
            <a:r>
              <a:rPr lang="en-US" altLang="zh-CN" dirty="0"/>
              <a:t>4094</a:t>
            </a:r>
            <a:r>
              <a:rPr lang="zh-CN" altLang="en-US" dirty="0"/>
              <a:t>。</a:t>
            </a:r>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354095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配置思路：</a:t>
            </a:r>
            <a:endParaRPr lang="en-US" altLang="zh-CN" dirty="0" smtClean="0"/>
          </a:p>
          <a:p>
            <a:pPr lvl="1"/>
            <a:r>
              <a:rPr lang="zh-CN" altLang="en-US" dirty="0" smtClean="0"/>
              <a:t>创建</a:t>
            </a:r>
            <a:r>
              <a:rPr lang="en-US" altLang="zh-CN" dirty="0" smtClean="0"/>
              <a:t>VLAN</a:t>
            </a:r>
            <a:r>
              <a:rPr lang="zh-CN" altLang="en-US" dirty="0" smtClean="0"/>
              <a:t>并将连接用户的接口加入</a:t>
            </a:r>
            <a:r>
              <a:rPr lang="en-US" altLang="zh-CN" dirty="0" smtClean="0"/>
              <a:t>VLAN</a:t>
            </a:r>
            <a:r>
              <a:rPr lang="zh-CN" altLang="en-US" dirty="0" smtClean="0"/>
              <a:t>，实现不同业务用户之间的二层流量隔离。</a:t>
            </a:r>
          </a:p>
          <a:p>
            <a:pPr lvl="1"/>
            <a:r>
              <a:rPr lang="zh-CN" altLang="en-US" dirty="0" smtClean="0"/>
              <a:t>配置</a:t>
            </a:r>
            <a:r>
              <a:rPr lang="en-US" altLang="zh-CN" dirty="0" smtClean="0"/>
              <a:t>SW1</a:t>
            </a:r>
            <a:r>
              <a:rPr lang="zh-CN" altLang="en-US" dirty="0" smtClean="0"/>
              <a:t>和</a:t>
            </a:r>
            <a:r>
              <a:rPr lang="en-US" altLang="zh-CN" dirty="0" smtClean="0"/>
              <a:t>SW2</a:t>
            </a:r>
            <a:r>
              <a:rPr lang="zh-CN" altLang="en-US" dirty="0" smtClean="0"/>
              <a:t>的各接口类型以及通过的</a:t>
            </a:r>
            <a:r>
              <a:rPr lang="en-US" altLang="zh-CN" dirty="0" smtClean="0"/>
              <a:t>VLAN</a:t>
            </a:r>
            <a:r>
              <a:rPr lang="zh-CN" altLang="en-US" dirty="0" smtClean="0"/>
              <a:t>，实现相同业务用户通过</a:t>
            </a:r>
            <a:r>
              <a:rPr lang="en-US" altLang="zh-CN" dirty="0" smtClean="0"/>
              <a:t>SW1</a:t>
            </a:r>
            <a:r>
              <a:rPr lang="zh-CN" altLang="en-US" dirty="0" smtClean="0"/>
              <a:t>和</a:t>
            </a:r>
            <a:r>
              <a:rPr lang="en-US" altLang="zh-CN" dirty="0" smtClean="0"/>
              <a:t>SW2</a:t>
            </a:r>
            <a:r>
              <a:rPr lang="zh-CN" altLang="en-US" dirty="0" smtClean="0"/>
              <a:t>通信。</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55655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0058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6349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命令：</a:t>
            </a:r>
            <a:r>
              <a:rPr lang="en-US" altLang="zh-CN" b="1" dirty="0"/>
              <a:t>display vlan</a:t>
            </a:r>
            <a:r>
              <a:rPr lang="zh-CN" altLang="en-US" dirty="0"/>
              <a:t>命令用来查看</a:t>
            </a:r>
            <a:r>
              <a:rPr lang="en-US" altLang="zh-CN" dirty="0"/>
              <a:t>VLAN</a:t>
            </a:r>
            <a:r>
              <a:rPr lang="zh-CN" altLang="en-US" dirty="0"/>
              <a:t>的相关信息。</a:t>
            </a:r>
            <a:endParaRPr lang="en-US" altLang="zh-CN" dirty="0"/>
          </a:p>
          <a:p>
            <a:r>
              <a:rPr lang="zh-CN" altLang="en-US" dirty="0"/>
              <a:t>输出信息：</a:t>
            </a:r>
            <a:endParaRPr lang="en-US" altLang="zh-CN" dirty="0"/>
          </a:p>
          <a:p>
            <a:pPr lvl="1"/>
            <a:r>
              <a:rPr lang="en-US" altLang="zh-CN" dirty="0"/>
              <a:t>Tagged/Untagged Port</a:t>
            </a:r>
            <a:r>
              <a:rPr lang="zh-CN" altLang="en-US" dirty="0"/>
              <a:t>：手动加入本</a:t>
            </a:r>
            <a:r>
              <a:rPr lang="en-US" altLang="zh-CN" dirty="0"/>
              <a:t>VLAN</a:t>
            </a:r>
            <a:r>
              <a:rPr lang="zh-CN" altLang="en-US" dirty="0"/>
              <a:t>的接口，分为</a:t>
            </a:r>
            <a:r>
              <a:rPr lang="en-US" altLang="zh-CN" dirty="0"/>
              <a:t>Tagged</a:t>
            </a:r>
            <a:r>
              <a:rPr lang="zh-CN" altLang="en-US" dirty="0"/>
              <a:t>和</a:t>
            </a:r>
            <a:r>
              <a:rPr lang="en-US" altLang="zh-CN" dirty="0"/>
              <a:t>Untagged</a:t>
            </a:r>
            <a:r>
              <a:rPr lang="zh-CN" altLang="en-US" dirty="0"/>
              <a:t>方式。</a:t>
            </a:r>
            <a:endParaRPr lang="en-US" altLang="zh-CN" dirty="0"/>
          </a:p>
          <a:p>
            <a:pPr lvl="1"/>
            <a:r>
              <a:rPr lang="en-US" altLang="zh-CN" dirty="0"/>
              <a:t>VID</a:t>
            </a:r>
            <a:r>
              <a:rPr lang="zh-CN" altLang="en-US" dirty="0"/>
              <a:t>或</a:t>
            </a:r>
            <a:r>
              <a:rPr lang="en-US" altLang="zh-CN" dirty="0"/>
              <a:t>VLAN ID</a:t>
            </a:r>
            <a:r>
              <a:rPr lang="zh-CN" altLang="en-US" dirty="0"/>
              <a:t>：</a:t>
            </a:r>
            <a:r>
              <a:rPr lang="en-US" altLang="zh-CN" dirty="0"/>
              <a:t>VLAN</a:t>
            </a:r>
            <a:r>
              <a:rPr lang="zh-CN" altLang="en-US" dirty="0"/>
              <a:t>编号。</a:t>
            </a:r>
            <a:endParaRPr lang="en-US" altLang="zh-CN" dirty="0"/>
          </a:p>
          <a:p>
            <a:pPr lvl="1"/>
            <a:r>
              <a:rPr lang="en-US" altLang="zh-CN" dirty="0"/>
              <a:t>Type</a:t>
            </a:r>
            <a:r>
              <a:rPr lang="zh-CN" altLang="en-US" dirty="0"/>
              <a:t>或</a:t>
            </a:r>
            <a:r>
              <a:rPr lang="en-US" altLang="zh-CN" dirty="0"/>
              <a:t>VLAN Type</a:t>
            </a:r>
            <a:r>
              <a:rPr lang="zh-CN" altLang="en-US" dirty="0"/>
              <a:t>：</a:t>
            </a:r>
            <a:r>
              <a:rPr lang="en-US" altLang="zh-CN" dirty="0"/>
              <a:t>VLAN</a:t>
            </a:r>
            <a:r>
              <a:rPr lang="zh-CN" altLang="en-US" dirty="0"/>
              <a:t>类型，</a:t>
            </a:r>
            <a:r>
              <a:rPr lang="en-US" altLang="zh-CN" dirty="0"/>
              <a:t>common</a:t>
            </a:r>
            <a:r>
              <a:rPr lang="zh-CN" altLang="en-US" dirty="0"/>
              <a:t>指普通</a:t>
            </a:r>
            <a:r>
              <a:rPr lang="en-US" altLang="zh-CN" dirty="0"/>
              <a:t>VLAN</a:t>
            </a:r>
            <a:r>
              <a:rPr lang="zh-CN" altLang="en-US" dirty="0"/>
              <a:t>。</a:t>
            </a:r>
            <a:endParaRPr lang="en-US" altLang="zh-CN" dirty="0"/>
          </a:p>
          <a:p>
            <a:pPr lvl="1"/>
            <a:r>
              <a:rPr lang="en-US" altLang="zh-CN" dirty="0"/>
              <a:t>Ports</a:t>
            </a:r>
            <a:r>
              <a:rPr lang="zh-CN" altLang="en-US" dirty="0"/>
              <a:t>：加入该</a:t>
            </a:r>
            <a:r>
              <a:rPr lang="en-US" altLang="zh-CN" dirty="0"/>
              <a:t>VLAN</a:t>
            </a:r>
            <a:r>
              <a:rPr lang="zh-CN" altLang="en-US" dirty="0"/>
              <a:t>的接口。</a:t>
            </a:r>
            <a:endParaRPr lang="en-US" altLang="zh-CN" dirty="0"/>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083257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配置思路：</a:t>
            </a:r>
            <a:endParaRPr lang="en-US" altLang="zh-CN" dirty="0"/>
          </a:p>
          <a:p>
            <a:pPr lvl="1"/>
            <a:r>
              <a:rPr lang="zh-CN" altLang="en-US" dirty="0"/>
              <a:t>创建</a:t>
            </a:r>
            <a:r>
              <a:rPr lang="en-US" altLang="zh-CN" dirty="0"/>
              <a:t>VLAN</a:t>
            </a:r>
            <a:r>
              <a:rPr lang="zh-CN" altLang="en-US" dirty="0"/>
              <a:t>并将连接用户的接口加入</a:t>
            </a:r>
            <a:r>
              <a:rPr lang="en-US" altLang="zh-CN" dirty="0"/>
              <a:t>VLAN</a:t>
            </a:r>
            <a:r>
              <a:rPr lang="zh-CN" altLang="en-US" dirty="0"/>
              <a:t>，实现不同业务用户之间的二层流量隔离。</a:t>
            </a:r>
          </a:p>
          <a:p>
            <a:pPr lvl="1"/>
            <a:r>
              <a:rPr lang="zh-CN" altLang="en-US" dirty="0"/>
              <a:t>配置</a:t>
            </a:r>
            <a:r>
              <a:rPr lang="en-US" altLang="zh-CN" dirty="0"/>
              <a:t>SW1</a:t>
            </a:r>
            <a:r>
              <a:rPr lang="zh-CN" altLang="en-US" dirty="0"/>
              <a:t>和</a:t>
            </a:r>
            <a:r>
              <a:rPr lang="en-US" altLang="zh-CN" dirty="0"/>
              <a:t>SW2</a:t>
            </a:r>
            <a:r>
              <a:rPr lang="zh-CN" altLang="en-US" dirty="0"/>
              <a:t>的各接口类型以及通过的</a:t>
            </a:r>
            <a:r>
              <a:rPr lang="en-US" altLang="zh-CN" dirty="0"/>
              <a:t>VLAN</a:t>
            </a:r>
            <a:r>
              <a:rPr lang="zh-CN" altLang="en-US" dirty="0"/>
              <a:t>，实现主机和服务器之间通过</a:t>
            </a:r>
            <a:r>
              <a:rPr lang="en-US" altLang="zh-CN" dirty="0"/>
              <a:t>SW1</a:t>
            </a:r>
            <a:r>
              <a:rPr lang="zh-CN" altLang="en-US" dirty="0"/>
              <a:t>和</a:t>
            </a:r>
            <a:r>
              <a:rPr lang="en-US" altLang="zh-CN" dirty="0"/>
              <a:t>SW2</a:t>
            </a:r>
            <a:r>
              <a:rPr lang="zh-CN" altLang="en-US" dirty="0"/>
              <a:t>通信。</a:t>
            </a:r>
          </a:p>
          <a:p>
            <a:endParaRPr lang="zh-CN" altLang="en-US" dirty="0"/>
          </a:p>
        </p:txBody>
      </p:sp>
    </p:spTree>
    <p:extLst>
      <p:ext uri="{BB962C8B-B14F-4D97-AF65-F5344CB8AC3E}">
        <p14:creationId xmlns:p14="http://schemas.microsoft.com/office/powerpoint/2010/main" val="146065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3305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08946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4127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8644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命令：</a:t>
            </a:r>
            <a:r>
              <a:rPr lang="en-US" altLang="zh-CN" b="1" dirty="0"/>
              <a:t>mac-vlan mac-address </a:t>
            </a:r>
            <a:r>
              <a:rPr lang="en-US" altLang="zh-CN" i="1" dirty="0" err="1"/>
              <a:t>mac-address</a:t>
            </a:r>
            <a:r>
              <a:rPr lang="en-US" altLang="zh-CN" dirty="0"/>
              <a:t> [ </a:t>
            </a:r>
            <a:r>
              <a:rPr lang="en-US" altLang="zh-CN" i="1" dirty="0"/>
              <a:t>mac-address-mask</a:t>
            </a:r>
            <a:r>
              <a:rPr lang="en-US" altLang="zh-CN" dirty="0"/>
              <a:t> | </a:t>
            </a:r>
            <a:r>
              <a:rPr lang="en-US" altLang="zh-CN" i="1" dirty="0"/>
              <a:t>mac-address-mask-length</a:t>
            </a:r>
            <a:r>
              <a:rPr lang="en-US" altLang="zh-CN" dirty="0"/>
              <a:t> ] </a:t>
            </a:r>
          </a:p>
          <a:p>
            <a:pPr lvl="1"/>
            <a:r>
              <a:rPr lang="en-US" altLang="zh-CN" i="1" dirty="0"/>
              <a:t>mac-address</a:t>
            </a:r>
            <a:r>
              <a:rPr lang="zh-CN" altLang="en-US" dirty="0"/>
              <a:t>：指定与</a:t>
            </a:r>
            <a:r>
              <a:rPr lang="en-US" altLang="zh-CN" dirty="0"/>
              <a:t>VLAN</a:t>
            </a:r>
            <a:r>
              <a:rPr lang="zh-CN" altLang="en-US" dirty="0"/>
              <a:t>关联的</a:t>
            </a:r>
            <a:r>
              <a:rPr lang="en-US" altLang="zh-CN" dirty="0"/>
              <a:t>MAC</a:t>
            </a:r>
            <a:r>
              <a:rPr lang="zh-CN" altLang="en-US" dirty="0"/>
              <a:t>地址。</a:t>
            </a:r>
            <a:endParaRPr lang="en-US" altLang="zh-CN" dirty="0"/>
          </a:p>
          <a:p>
            <a:pPr lvl="2"/>
            <a:r>
              <a:rPr lang="zh-CN" altLang="en-US" dirty="0"/>
              <a:t>格式为</a:t>
            </a:r>
            <a:r>
              <a:rPr lang="en-US" altLang="zh-CN" dirty="0"/>
              <a:t>H-H-H</a:t>
            </a:r>
            <a:r>
              <a:rPr lang="zh-CN" altLang="en-US" dirty="0"/>
              <a:t>。其中</a:t>
            </a:r>
            <a:r>
              <a:rPr lang="en-US" altLang="zh-CN" dirty="0"/>
              <a:t>H</a:t>
            </a:r>
            <a:r>
              <a:rPr lang="zh-CN" altLang="en-US" dirty="0"/>
              <a:t>为</a:t>
            </a:r>
            <a:r>
              <a:rPr lang="en-US" altLang="zh-CN" dirty="0"/>
              <a:t>4</a:t>
            </a:r>
            <a:r>
              <a:rPr lang="zh-CN" altLang="en-US" dirty="0"/>
              <a:t>位的十六进制数，可以输入</a:t>
            </a:r>
            <a:r>
              <a:rPr lang="en-US" altLang="zh-CN" dirty="0"/>
              <a:t>1</a:t>
            </a:r>
            <a:r>
              <a:rPr lang="zh-CN" altLang="en-US" dirty="0"/>
              <a:t>～</a:t>
            </a:r>
            <a:r>
              <a:rPr lang="en-US" altLang="zh-CN" dirty="0"/>
              <a:t>4</a:t>
            </a:r>
            <a:r>
              <a:rPr lang="zh-CN" altLang="en-US" dirty="0"/>
              <a:t>位，如</a:t>
            </a:r>
            <a:r>
              <a:rPr lang="en-US" altLang="zh-CN" dirty="0"/>
              <a:t>00e0</a:t>
            </a:r>
            <a:r>
              <a:rPr lang="zh-CN" altLang="en-US" dirty="0"/>
              <a:t>、</a:t>
            </a:r>
            <a:r>
              <a:rPr lang="en-US" altLang="zh-CN" dirty="0"/>
              <a:t>fc01</a:t>
            </a:r>
            <a:r>
              <a:rPr lang="zh-CN" altLang="en-US" dirty="0"/>
              <a:t>。当输入不足</a:t>
            </a:r>
            <a:r>
              <a:rPr lang="en-US" altLang="zh-CN" dirty="0"/>
              <a:t>4</a:t>
            </a:r>
            <a:r>
              <a:rPr lang="zh-CN" altLang="en-US" dirty="0"/>
              <a:t>位时，表示前面的几位为</a:t>
            </a:r>
            <a:r>
              <a:rPr lang="en-US" altLang="zh-CN" dirty="0"/>
              <a:t>0</a:t>
            </a:r>
            <a:r>
              <a:rPr lang="zh-CN" altLang="en-US" dirty="0"/>
              <a:t>，如：输入</a:t>
            </a:r>
            <a:r>
              <a:rPr lang="en-US" altLang="zh-CN" dirty="0"/>
              <a:t>e0</a:t>
            </a:r>
            <a:r>
              <a:rPr lang="zh-CN" altLang="en-US" dirty="0"/>
              <a:t>，等同于</a:t>
            </a:r>
            <a:r>
              <a:rPr lang="en-US" altLang="zh-CN" dirty="0"/>
              <a:t>00e0</a:t>
            </a:r>
            <a:r>
              <a:rPr lang="zh-CN" altLang="en-US" dirty="0"/>
              <a:t>。</a:t>
            </a:r>
            <a:endParaRPr lang="en-US" altLang="zh-CN" dirty="0"/>
          </a:p>
          <a:p>
            <a:pPr lvl="2"/>
            <a:r>
              <a:rPr lang="en-US" altLang="zh-CN" dirty="0"/>
              <a:t>MAC</a:t>
            </a:r>
            <a:r>
              <a:rPr lang="zh-CN" altLang="en-US" dirty="0"/>
              <a:t>地址不可设置为</a:t>
            </a:r>
            <a:r>
              <a:rPr lang="en-US" altLang="zh-CN" dirty="0"/>
              <a:t>0000-0000-0000</a:t>
            </a:r>
            <a:r>
              <a:rPr lang="zh-CN" altLang="en-US" dirty="0"/>
              <a:t>、</a:t>
            </a:r>
            <a:r>
              <a:rPr lang="en-US" altLang="zh-CN" dirty="0"/>
              <a:t>FFFF-FFFF-FFFF</a:t>
            </a:r>
            <a:r>
              <a:rPr lang="zh-CN" altLang="en-US" dirty="0"/>
              <a:t>和组播地址。</a:t>
            </a:r>
          </a:p>
          <a:p>
            <a:pPr lvl="1"/>
            <a:r>
              <a:rPr lang="en-US" altLang="zh-CN" i="1" dirty="0"/>
              <a:t>mac-address-mask</a:t>
            </a:r>
            <a:r>
              <a:rPr lang="zh-CN" altLang="en-US" dirty="0"/>
              <a:t>：指定</a:t>
            </a:r>
            <a:r>
              <a:rPr lang="en-US" altLang="zh-CN" dirty="0"/>
              <a:t>MAC</a:t>
            </a:r>
            <a:r>
              <a:rPr lang="zh-CN" altLang="en-US" dirty="0"/>
              <a:t>地址掩码。</a:t>
            </a:r>
          </a:p>
          <a:p>
            <a:pPr lvl="2"/>
            <a:r>
              <a:rPr lang="zh-CN" altLang="en-US" dirty="0"/>
              <a:t>格式为</a:t>
            </a:r>
            <a:r>
              <a:rPr lang="en-US" altLang="zh-CN" dirty="0"/>
              <a:t>H-H-H</a:t>
            </a:r>
            <a:r>
              <a:rPr lang="zh-CN" altLang="en-US" dirty="0"/>
              <a:t>，其中</a:t>
            </a:r>
            <a:r>
              <a:rPr lang="en-US" altLang="zh-CN" dirty="0"/>
              <a:t>H</a:t>
            </a:r>
            <a:r>
              <a:rPr lang="zh-CN" altLang="en-US" dirty="0"/>
              <a:t>为</a:t>
            </a:r>
            <a:r>
              <a:rPr lang="en-US" altLang="zh-CN" dirty="0"/>
              <a:t>1</a:t>
            </a:r>
            <a:r>
              <a:rPr lang="zh-CN" altLang="en-US" dirty="0"/>
              <a:t>至</a:t>
            </a:r>
            <a:r>
              <a:rPr lang="en-US" altLang="zh-CN" dirty="0"/>
              <a:t>4</a:t>
            </a:r>
            <a:r>
              <a:rPr lang="zh-CN" altLang="en-US" dirty="0"/>
              <a:t>位的十六进制数。</a:t>
            </a:r>
          </a:p>
          <a:p>
            <a:pPr lvl="1"/>
            <a:r>
              <a:rPr lang="en-US" altLang="zh-CN" i="1" dirty="0"/>
              <a:t>mac-address-mask-length</a:t>
            </a:r>
            <a:r>
              <a:rPr lang="zh-CN" altLang="en-US" dirty="0"/>
              <a:t>：指定</a:t>
            </a:r>
            <a:r>
              <a:rPr lang="en-US" altLang="zh-CN" dirty="0"/>
              <a:t>MAC</a:t>
            </a:r>
            <a:r>
              <a:rPr lang="zh-CN" altLang="en-US" dirty="0"/>
              <a:t>地址掩码长度。</a:t>
            </a:r>
          </a:p>
          <a:p>
            <a:pPr lvl="2"/>
            <a:r>
              <a:rPr lang="zh-CN" altLang="en-US" dirty="0"/>
              <a:t>整数形式，取值范围是</a:t>
            </a:r>
            <a:r>
              <a:rPr lang="en-US" altLang="zh-CN" dirty="0"/>
              <a:t>1</a:t>
            </a:r>
            <a:r>
              <a:rPr lang="zh-CN" altLang="en-US" dirty="0"/>
              <a:t>～</a:t>
            </a:r>
            <a:r>
              <a:rPr lang="en-US" altLang="zh-CN" dirty="0"/>
              <a:t>48</a:t>
            </a:r>
            <a:r>
              <a:rPr lang="zh-CN" altLang="en-US" dirty="0"/>
              <a:t>。</a:t>
            </a:r>
          </a:p>
          <a:p>
            <a:pPr lvl="0"/>
            <a:r>
              <a:rPr lang="zh-CN" altLang="en-US" dirty="0"/>
              <a:t>命令：</a:t>
            </a:r>
            <a:r>
              <a:rPr lang="en-US" altLang="zh-CN" b="1" dirty="0"/>
              <a:t>mac-vlan enable</a:t>
            </a:r>
            <a:r>
              <a:rPr lang="zh-CN" altLang="en-US" dirty="0"/>
              <a:t>，用来使能接口的</a:t>
            </a:r>
            <a:r>
              <a:rPr lang="en-US" altLang="zh-CN" dirty="0"/>
              <a:t>MAC VLAN</a:t>
            </a:r>
            <a:r>
              <a:rPr lang="zh-CN" altLang="en-US" dirty="0"/>
              <a:t>功能。</a:t>
            </a:r>
            <a:endParaRPr lang="en-US" altLang="zh-CN" dirty="0"/>
          </a:p>
          <a:p>
            <a:pPr lvl="0"/>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7118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配置思路：</a:t>
            </a:r>
            <a:endParaRPr lang="en-US" altLang="zh-CN" dirty="0"/>
          </a:p>
          <a:p>
            <a:pPr lvl="1"/>
            <a:r>
              <a:rPr lang="zh-CN" altLang="en-US" dirty="0"/>
              <a:t>创建</a:t>
            </a:r>
            <a:r>
              <a:rPr lang="en-US" altLang="zh-CN" dirty="0" smtClean="0"/>
              <a:t>VLAN</a:t>
            </a:r>
            <a:r>
              <a:rPr lang="zh-CN" altLang="en-US" dirty="0" smtClean="0"/>
              <a:t>。</a:t>
            </a:r>
            <a:endParaRPr lang="zh-CN" altLang="en-US" dirty="0"/>
          </a:p>
          <a:p>
            <a:pPr lvl="1"/>
            <a:r>
              <a:rPr lang="zh-CN" altLang="en-US" dirty="0"/>
              <a:t>配置各以太网接口以正确的方式加入</a:t>
            </a:r>
            <a:r>
              <a:rPr lang="en-US" altLang="zh-CN" dirty="0" smtClean="0"/>
              <a:t>VLAN</a:t>
            </a:r>
            <a:r>
              <a:rPr lang="zh-CN" altLang="en-US" dirty="0" smtClean="0"/>
              <a:t>。</a:t>
            </a:r>
            <a:endParaRPr lang="zh-CN" altLang="en-US" dirty="0"/>
          </a:p>
          <a:p>
            <a:pPr lvl="1"/>
            <a:r>
              <a:rPr lang="zh-CN" altLang="en-US" dirty="0"/>
              <a:t>配置主机</a:t>
            </a:r>
            <a:r>
              <a:rPr lang="en-US" altLang="zh-CN" dirty="0"/>
              <a:t>1</a:t>
            </a:r>
            <a:r>
              <a:rPr lang="zh-CN" altLang="en-US" dirty="0"/>
              <a:t>、主机</a:t>
            </a:r>
            <a:r>
              <a:rPr lang="en-US" altLang="zh-CN" dirty="0"/>
              <a:t>2</a:t>
            </a:r>
            <a:r>
              <a:rPr lang="zh-CN" altLang="en-US" dirty="0"/>
              <a:t>、主机</a:t>
            </a:r>
            <a:r>
              <a:rPr lang="en-US" altLang="zh-CN" dirty="0"/>
              <a:t>3</a:t>
            </a:r>
            <a:r>
              <a:rPr lang="zh-CN" altLang="en-US" dirty="0"/>
              <a:t>的</a:t>
            </a:r>
            <a:r>
              <a:rPr lang="en-US" altLang="zh-CN" dirty="0"/>
              <a:t>MAC</a:t>
            </a:r>
            <a:r>
              <a:rPr lang="zh-CN" altLang="en-US" dirty="0"/>
              <a:t>地址与</a:t>
            </a:r>
            <a:r>
              <a:rPr lang="en-US" altLang="zh-CN" dirty="0"/>
              <a:t>VLAN</a:t>
            </a:r>
            <a:r>
              <a:rPr lang="zh-CN" altLang="en-US" dirty="0"/>
              <a:t>关联，实现根据报文中的源</a:t>
            </a:r>
            <a:r>
              <a:rPr lang="en-US" altLang="zh-CN" dirty="0"/>
              <a:t>MAC</a:t>
            </a:r>
            <a:r>
              <a:rPr lang="zh-CN" altLang="en-US" dirty="0"/>
              <a:t>地址确定</a:t>
            </a:r>
            <a:r>
              <a:rPr lang="en-US" altLang="zh-CN" dirty="0"/>
              <a:t>VLAN</a:t>
            </a:r>
            <a:r>
              <a:rPr lang="zh-CN" altLang="en-US" dirty="0"/>
              <a:t>。</a:t>
            </a:r>
          </a:p>
        </p:txBody>
      </p:sp>
    </p:spTree>
    <p:extLst>
      <p:ext uri="{BB962C8B-B14F-4D97-AF65-F5344CB8AC3E}">
        <p14:creationId xmlns:p14="http://schemas.microsoft.com/office/powerpoint/2010/main" val="40906021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547275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smtClean="0"/>
              <a:t>配置接口为</a:t>
            </a:r>
            <a:r>
              <a:rPr lang="en-US" altLang="zh-CN" dirty="0" smtClean="0"/>
              <a:t>Hybrid</a:t>
            </a:r>
            <a:r>
              <a:rPr lang="zh-CN" altLang="en-US" dirty="0" smtClean="0"/>
              <a:t>接口：在</a:t>
            </a:r>
            <a:r>
              <a:rPr lang="en-US" altLang="zh-CN" dirty="0" smtClean="0"/>
              <a:t>Access</a:t>
            </a:r>
            <a:r>
              <a:rPr lang="zh-CN" altLang="en-US" dirty="0" smtClean="0"/>
              <a:t>接口和</a:t>
            </a:r>
            <a:r>
              <a:rPr lang="en-US" altLang="zh-CN" dirty="0" smtClean="0"/>
              <a:t>Trunk</a:t>
            </a:r>
            <a:r>
              <a:rPr lang="zh-CN" altLang="en-US" dirty="0" smtClean="0"/>
              <a:t>接口上，只有基于</a:t>
            </a:r>
            <a:r>
              <a:rPr lang="en-US" altLang="zh-CN" dirty="0" smtClean="0"/>
              <a:t>MAC</a:t>
            </a:r>
            <a:r>
              <a:rPr lang="zh-CN" altLang="en-US" dirty="0" smtClean="0"/>
              <a:t>划分的</a:t>
            </a:r>
            <a:r>
              <a:rPr lang="en-US" altLang="zh-CN" dirty="0" smtClean="0"/>
              <a:t>VLAN</a:t>
            </a:r>
            <a:r>
              <a:rPr lang="zh-CN" altLang="en-US" dirty="0" smtClean="0"/>
              <a:t>和</a:t>
            </a:r>
            <a:r>
              <a:rPr lang="en-US" altLang="zh-CN" dirty="0" smtClean="0"/>
              <a:t>PVID</a:t>
            </a:r>
            <a:r>
              <a:rPr lang="zh-CN" altLang="en-US" dirty="0" smtClean="0"/>
              <a:t>相同时，才能使用</a:t>
            </a:r>
            <a:r>
              <a:rPr lang="en-US" altLang="zh-CN" dirty="0" smtClean="0"/>
              <a:t>MAC VLAN</a:t>
            </a:r>
            <a:r>
              <a:rPr lang="zh-CN" altLang="en-US" dirty="0" smtClean="0"/>
              <a:t>功能。所以基于</a:t>
            </a:r>
            <a:r>
              <a:rPr lang="en-US" altLang="zh-CN" dirty="0" smtClean="0"/>
              <a:t>MAC</a:t>
            </a:r>
            <a:r>
              <a:rPr lang="zh-CN" altLang="en-US" dirty="0" smtClean="0"/>
              <a:t>地址划分</a:t>
            </a:r>
            <a:r>
              <a:rPr lang="en-US" altLang="zh-CN" dirty="0" smtClean="0"/>
              <a:t>VLAN</a:t>
            </a:r>
            <a:r>
              <a:rPr lang="zh-CN" altLang="en-US" dirty="0" smtClean="0"/>
              <a:t>推荐在</a:t>
            </a:r>
            <a:r>
              <a:rPr lang="en-US" altLang="zh-CN" dirty="0" smtClean="0"/>
              <a:t>Hybrid</a:t>
            </a:r>
            <a:r>
              <a:rPr lang="zh-CN" altLang="en-US" dirty="0" smtClean="0"/>
              <a:t>口上配置。</a:t>
            </a:r>
            <a:endParaRPr lang="en-US" altLang="zh-CN" dirty="0" smtClean="0"/>
          </a:p>
          <a:p>
            <a:endParaRPr lang="zh-CN" altLang="en-US" dirty="0"/>
          </a:p>
          <a:p>
            <a:pPr lvl="0"/>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7602540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命令：</a:t>
            </a:r>
            <a:r>
              <a:rPr lang="en-US" altLang="zh-CN" b="1" dirty="0"/>
              <a:t>display mac-vlan </a:t>
            </a:r>
            <a:r>
              <a:rPr lang="en-US" altLang="zh-CN" dirty="0"/>
              <a:t>{ </a:t>
            </a:r>
            <a:r>
              <a:rPr lang="en-US" altLang="zh-CN" b="1" dirty="0"/>
              <a:t>mac-address</a:t>
            </a:r>
            <a:r>
              <a:rPr lang="en-US" altLang="zh-CN" dirty="0"/>
              <a:t> { </a:t>
            </a:r>
            <a:r>
              <a:rPr lang="en-US" altLang="zh-CN" b="1" dirty="0"/>
              <a:t>all</a:t>
            </a:r>
            <a:r>
              <a:rPr lang="en-US" altLang="zh-CN" dirty="0"/>
              <a:t> | </a:t>
            </a:r>
            <a:r>
              <a:rPr lang="en-US" altLang="zh-CN" i="1" dirty="0"/>
              <a:t>mac-address</a:t>
            </a:r>
            <a:r>
              <a:rPr lang="en-US" altLang="zh-CN" dirty="0"/>
              <a:t> [ </a:t>
            </a:r>
            <a:r>
              <a:rPr lang="en-US" altLang="zh-CN" i="1" dirty="0"/>
              <a:t>mac-address-mask</a:t>
            </a:r>
            <a:r>
              <a:rPr lang="en-US" altLang="zh-CN" dirty="0"/>
              <a:t> | </a:t>
            </a:r>
            <a:r>
              <a:rPr lang="en-US" altLang="zh-CN" i="1" dirty="0"/>
              <a:t>mac-address-mask-length </a:t>
            </a:r>
            <a:r>
              <a:rPr lang="en-US" altLang="zh-CN" dirty="0"/>
              <a:t>] } | </a:t>
            </a:r>
            <a:r>
              <a:rPr lang="en-US" altLang="zh-CN" b="1" dirty="0"/>
              <a:t>vlan</a:t>
            </a:r>
            <a:r>
              <a:rPr lang="en-US" altLang="zh-CN" dirty="0"/>
              <a:t> </a:t>
            </a:r>
            <a:r>
              <a:rPr lang="en-US" altLang="zh-CN" i="1" dirty="0"/>
              <a:t>vlan-id</a:t>
            </a:r>
            <a:r>
              <a:rPr lang="en-US" altLang="zh-CN" dirty="0"/>
              <a:t> }</a:t>
            </a:r>
            <a:r>
              <a:rPr lang="zh-CN" altLang="en-US" dirty="0"/>
              <a:t>，用来查看基于</a:t>
            </a:r>
            <a:r>
              <a:rPr lang="en-US" altLang="zh-CN" dirty="0"/>
              <a:t>MAC</a:t>
            </a:r>
            <a:r>
              <a:rPr lang="zh-CN" altLang="en-US" dirty="0"/>
              <a:t>地址划分</a:t>
            </a:r>
            <a:r>
              <a:rPr lang="en-US" altLang="zh-CN" dirty="0"/>
              <a:t>VLAN</a:t>
            </a:r>
            <a:r>
              <a:rPr lang="zh-CN" altLang="en-US" dirty="0"/>
              <a:t>的配置信息。</a:t>
            </a:r>
            <a:endParaRPr lang="en-US" altLang="zh-CN" dirty="0"/>
          </a:p>
          <a:p>
            <a:pPr lvl="1"/>
            <a:r>
              <a:rPr lang="en-US" altLang="zh-CN" dirty="0"/>
              <a:t>all</a:t>
            </a:r>
            <a:r>
              <a:rPr lang="zh-CN" altLang="en-US" dirty="0"/>
              <a:t>：显示所有</a:t>
            </a:r>
            <a:r>
              <a:rPr lang="en-US" altLang="zh-CN" dirty="0"/>
              <a:t>MAC</a:t>
            </a:r>
            <a:r>
              <a:rPr lang="zh-CN" altLang="en-US" dirty="0"/>
              <a:t>地址</a:t>
            </a:r>
            <a:r>
              <a:rPr lang="en-US" altLang="zh-CN" dirty="0"/>
              <a:t>VLAN</a:t>
            </a:r>
            <a:r>
              <a:rPr lang="zh-CN" altLang="en-US" dirty="0"/>
              <a:t>划分信息。</a:t>
            </a:r>
            <a:endParaRPr lang="en-US" altLang="zh-CN" dirty="0"/>
          </a:p>
          <a:p>
            <a:pPr lvl="1"/>
            <a:r>
              <a:rPr lang="en-US" altLang="zh-CN" dirty="0"/>
              <a:t>mac-address </a:t>
            </a:r>
            <a:r>
              <a:rPr lang="en-US" altLang="zh-CN" i="1" dirty="0" err="1"/>
              <a:t>mac-address</a:t>
            </a:r>
            <a:r>
              <a:rPr lang="zh-CN" altLang="en-US" dirty="0"/>
              <a:t>：显示指定</a:t>
            </a:r>
            <a:r>
              <a:rPr lang="en-US" altLang="zh-CN" dirty="0"/>
              <a:t>MAC</a:t>
            </a:r>
            <a:r>
              <a:rPr lang="zh-CN" altLang="en-US" dirty="0"/>
              <a:t>地址的</a:t>
            </a:r>
            <a:r>
              <a:rPr lang="en-US" altLang="zh-CN" dirty="0"/>
              <a:t>VLAN</a:t>
            </a:r>
            <a:r>
              <a:rPr lang="zh-CN" altLang="en-US" dirty="0"/>
              <a:t>划分信息。</a:t>
            </a:r>
          </a:p>
          <a:p>
            <a:pPr lvl="2"/>
            <a:r>
              <a:rPr lang="zh-CN" altLang="en-US" dirty="0"/>
              <a:t>格式为</a:t>
            </a:r>
            <a:r>
              <a:rPr lang="en-US" altLang="zh-CN" dirty="0"/>
              <a:t>H-H-H</a:t>
            </a:r>
            <a:r>
              <a:rPr lang="zh-CN" altLang="en-US" dirty="0"/>
              <a:t>，其中</a:t>
            </a:r>
            <a:r>
              <a:rPr lang="en-US" altLang="zh-CN" dirty="0"/>
              <a:t>H</a:t>
            </a:r>
            <a:r>
              <a:rPr lang="zh-CN" altLang="en-US" dirty="0"/>
              <a:t>为</a:t>
            </a:r>
            <a:r>
              <a:rPr lang="en-US" altLang="zh-CN" dirty="0"/>
              <a:t>1</a:t>
            </a:r>
            <a:r>
              <a:rPr lang="zh-CN" altLang="en-US" dirty="0"/>
              <a:t>至</a:t>
            </a:r>
            <a:r>
              <a:rPr lang="en-US" altLang="zh-CN" dirty="0"/>
              <a:t>4</a:t>
            </a:r>
            <a:r>
              <a:rPr lang="zh-CN" altLang="en-US" dirty="0"/>
              <a:t>位的十六进制数。</a:t>
            </a:r>
          </a:p>
          <a:p>
            <a:pPr lvl="1"/>
            <a:r>
              <a:rPr lang="en-US" altLang="zh-CN" i="1" dirty="0"/>
              <a:t>mac-address-mask</a:t>
            </a:r>
            <a:r>
              <a:rPr lang="zh-CN" altLang="en-US" dirty="0"/>
              <a:t>：</a:t>
            </a:r>
            <a:r>
              <a:rPr lang="en-US" altLang="zh-CN" dirty="0"/>
              <a:t>MAC</a:t>
            </a:r>
            <a:r>
              <a:rPr lang="zh-CN" altLang="en-US" dirty="0"/>
              <a:t>地址掩码。</a:t>
            </a:r>
          </a:p>
          <a:p>
            <a:pPr lvl="2"/>
            <a:r>
              <a:rPr lang="zh-CN" altLang="en-US" dirty="0"/>
              <a:t>格式为</a:t>
            </a:r>
            <a:r>
              <a:rPr lang="en-US" altLang="zh-CN" dirty="0"/>
              <a:t>H-H-H</a:t>
            </a:r>
            <a:r>
              <a:rPr lang="zh-CN" altLang="en-US" dirty="0"/>
              <a:t>，其中</a:t>
            </a:r>
            <a:r>
              <a:rPr lang="en-US" altLang="zh-CN" dirty="0"/>
              <a:t>H</a:t>
            </a:r>
            <a:r>
              <a:rPr lang="zh-CN" altLang="en-US" dirty="0"/>
              <a:t>为</a:t>
            </a:r>
            <a:r>
              <a:rPr lang="en-US" altLang="zh-CN" dirty="0"/>
              <a:t>1</a:t>
            </a:r>
            <a:r>
              <a:rPr lang="zh-CN" altLang="en-US" dirty="0"/>
              <a:t>至</a:t>
            </a:r>
            <a:r>
              <a:rPr lang="en-US" altLang="zh-CN" dirty="0"/>
              <a:t>4</a:t>
            </a:r>
            <a:r>
              <a:rPr lang="zh-CN" altLang="en-US" dirty="0"/>
              <a:t>位的十六进制数。</a:t>
            </a:r>
          </a:p>
          <a:p>
            <a:pPr lvl="1"/>
            <a:r>
              <a:rPr lang="en-US" altLang="zh-CN" i="1" dirty="0"/>
              <a:t>mac-address-mask-length</a:t>
            </a:r>
            <a:r>
              <a:rPr lang="zh-CN" altLang="en-US" dirty="0"/>
              <a:t>：</a:t>
            </a:r>
            <a:r>
              <a:rPr lang="en-US" altLang="zh-CN" dirty="0"/>
              <a:t>MAC</a:t>
            </a:r>
            <a:r>
              <a:rPr lang="zh-CN" altLang="en-US" dirty="0"/>
              <a:t>地址掩码长度。</a:t>
            </a:r>
          </a:p>
          <a:p>
            <a:pPr lvl="2"/>
            <a:r>
              <a:rPr lang="zh-CN" altLang="en-US" dirty="0"/>
              <a:t>整数形式，取值范围是</a:t>
            </a:r>
            <a:r>
              <a:rPr lang="en-US" altLang="zh-CN" dirty="0"/>
              <a:t>1</a:t>
            </a:r>
            <a:r>
              <a:rPr lang="zh-CN" altLang="en-US" dirty="0"/>
              <a:t>～</a:t>
            </a:r>
            <a:r>
              <a:rPr lang="en-US" altLang="zh-CN" dirty="0"/>
              <a:t>48</a:t>
            </a:r>
            <a:r>
              <a:rPr lang="zh-CN" altLang="en-US" dirty="0"/>
              <a:t>。</a:t>
            </a:r>
          </a:p>
          <a:p>
            <a:pPr lvl="1"/>
            <a:r>
              <a:rPr lang="en-US" altLang="zh-CN" dirty="0"/>
              <a:t>vlan </a:t>
            </a:r>
            <a:r>
              <a:rPr lang="en-US" altLang="zh-CN" i="1" dirty="0"/>
              <a:t>vlan-id</a:t>
            </a:r>
            <a:r>
              <a:rPr lang="zh-CN" altLang="en-US" dirty="0"/>
              <a:t>：显示指定</a:t>
            </a:r>
            <a:r>
              <a:rPr lang="en-US" altLang="zh-CN" dirty="0"/>
              <a:t>MAC-VLAN</a:t>
            </a:r>
            <a:r>
              <a:rPr lang="zh-CN" altLang="en-US" dirty="0"/>
              <a:t>的配置信息。</a:t>
            </a:r>
          </a:p>
          <a:p>
            <a:pPr lvl="2"/>
            <a:r>
              <a:rPr lang="zh-CN" altLang="en-US" dirty="0"/>
              <a:t>整数形式，取值范围是</a:t>
            </a:r>
            <a:r>
              <a:rPr lang="en-US" altLang="zh-CN" dirty="0"/>
              <a:t>1</a:t>
            </a:r>
            <a:r>
              <a:rPr lang="zh-CN" altLang="en-US" dirty="0"/>
              <a:t>～</a:t>
            </a:r>
            <a:r>
              <a:rPr lang="en-US" altLang="zh-CN" dirty="0"/>
              <a:t>4094</a:t>
            </a:r>
            <a:r>
              <a:rPr lang="zh-CN" altLang="en-US" dirty="0"/>
              <a:t>。</a:t>
            </a:r>
            <a:endParaRPr lang="en-US" altLang="zh-CN" dirty="0"/>
          </a:p>
          <a:p>
            <a:r>
              <a:rPr lang="zh-CN" altLang="en-US" dirty="0"/>
              <a:t>输出信息：</a:t>
            </a:r>
            <a:endParaRPr lang="en-US" altLang="zh-CN" dirty="0"/>
          </a:p>
          <a:p>
            <a:pPr lvl="1"/>
            <a:r>
              <a:rPr lang="en-US" altLang="zh-CN" dirty="0"/>
              <a:t>MAC Address</a:t>
            </a:r>
            <a:r>
              <a:rPr lang="zh-CN" altLang="en-US" dirty="0"/>
              <a:t>：</a:t>
            </a:r>
            <a:r>
              <a:rPr lang="en-US" altLang="zh-CN" dirty="0"/>
              <a:t>MAC</a:t>
            </a:r>
            <a:r>
              <a:rPr lang="zh-CN" altLang="en-US" dirty="0"/>
              <a:t>地址。</a:t>
            </a:r>
          </a:p>
          <a:p>
            <a:pPr lvl="1"/>
            <a:r>
              <a:rPr lang="en-US" altLang="zh-CN" dirty="0"/>
              <a:t>MASK</a:t>
            </a:r>
            <a:r>
              <a:rPr lang="zh-CN" altLang="en-US" dirty="0"/>
              <a:t>：</a:t>
            </a:r>
            <a:r>
              <a:rPr lang="en-US" altLang="zh-CN" dirty="0"/>
              <a:t>MAC</a:t>
            </a:r>
            <a:r>
              <a:rPr lang="zh-CN" altLang="en-US" dirty="0"/>
              <a:t>地址的掩码。</a:t>
            </a:r>
          </a:p>
          <a:p>
            <a:pPr lvl="1"/>
            <a:r>
              <a:rPr lang="en-US" altLang="zh-CN" dirty="0"/>
              <a:t>VLAN</a:t>
            </a:r>
            <a:r>
              <a:rPr lang="zh-CN" altLang="en-US" dirty="0"/>
              <a:t>：基于</a:t>
            </a:r>
            <a:r>
              <a:rPr lang="en-US" altLang="zh-CN" dirty="0"/>
              <a:t>MAC</a:t>
            </a:r>
            <a:r>
              <a:rPr lang="zh-CN" altLang="en-US" dirty="0"/>
              <a:t>地址划分的</a:t>
            </a:r>
            <a:r>
              <a:rPr lang="en-US" altLang="zh-CN" dirty="0"/>
              <a:t>VLAN</a:t>
            </a:r>
            <a:r>
              <a:rPr lang="zh-CN" altLang="en-US" dirty="0"/>
              <a:t>。</a:t>
            </a:r>
          </a:p>
          <a:p>
            <a:pPr lvl="1"/>
            <a:r>
              <a:rPr lang="en-US" altLang="zh-CN" dirty="0"/>
              <a:t>Priority</a:t>
            </a:r>
            <a:r>
              <a:rPr lang="zh-CN" altLang="en-US" dirty="0"/>
              <a:t>：指定</a:t>
            </a:r>
            <a:r>
              <a:rPr lang="en-US" altLang="zh-CN" dirty="0"/>
              <a:t>MAC</a:t>
            </a:r>
            <a:r>
              <a:rPr lang="zh-CN" altLang="en-US" dirty="0"/>
              <a:t>地址对应</a:t>
            </a:r>
            <a:r>
              <a:rPr lang="en-US" altLang="zh-CN" dirty="0"/>
              <a:t>VLAN</a:t>
            </a:r>
            <a:r>
              <a:rPr lang="zh-CN" altLang="en-US" dirty="0"/>
              <a:t>的</a:t>
            </a:r>
            <a:r>
              <a:rPr lang="en-US" altLang="zh-CN" dirty="0" smtClean="0"/>
              <a:t>802.1P</a:t>
            </a:r>
            <a:r>
              <a:rPr lang="zh-CN" altLang="en-US" dirty="0" smtClean="0"/>
              <a:t>优先级</a:t>
            </a:r>
            <a:r>
              <a:rPr lang="zh-CN" altLang="en-US" dirty="0"/>
              <a:t>。</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732104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AC</a:t>
            </a:r>
            <a:endParaRPr lang="en-US" altLang="zh-CN" dirty="0"/>
          </a:p>
          <a:p>
            <a:pPr marL="228600" indent="-228600">
              <a:buFont typeface="+mj-lt"/>
              <a:buAutoNum type="arabicPeriod"/>
            </a:pPr>
            <a:r>
              <a:rPr lang="zh-CN" altLang="en-US" smtClean="0"/>
              <a:t>执行</a:t>
            </a:r>
            <a:r>
              <a:rPr lang="zh-CN" altLang="en-US" dirty="0"/>
              <a:t>了</a:t>
            </a:r>
            <a:r>
              <a:rPr lang="en-US" altLang="zh-CN" dirty="0"/>
              <a:t>port trunk allow-pass vlan 2 3</a:t>
            </a:r>
            <a:r>
              <a:rPr lang="zh-CN" altLang="en-US" dirty="0"/>
              <a:t>命令后，</a:t>
            </a:r>
            <a:r>
              <a:rPr lang="en-US" altLang="zh-CN" dirty="0"/>
              <a:t>VLAN 5</a:t>
            </a:r>
            <a:r>
              <a:rPr lang="zh-CN" altLang="en-US" dirty="0"/>
              <a:t>的数据帧不能在此接口上进行传输。</a:t>
            </a:r>
            <a:r>
              <a:rPr lang="en-US" altLang="zh-CN" dirty="0"/>
              <a:t>VLAN 1</a:t>
            </a:r>
            <a:r>
              <a:rPr lang="zh-CN" altLang="en-US" dirty="0"/>
              <a:t>的数据默认可以通过</a:t>
            </a:r>
            <a:r>
              <a:rPr lang="en-US" altLang="zh-CN" dirty="0"/>
              <a:t>Trunk</a:t>
            </a:r>
            <a:r>
              <a:rPr lang="zh-CN" altLang="en-US" dirty="0"/>
              <a:t>接口进行传输。所以</a:t>
            </a:r>
            <a:r>
              <a:rPr lang="en-US" altLang="zh-CN" dirty="0"/>
              <a:t>VLAN 1</a:t>
            </a:r>
            <a:r>
              <a:rPr lang="zh-CN" altLang="en-US" dirty="0"/>
              <a:t>，</a:t>
            </a:r>
            <a:r>
              <a:rPr lang="en-US" altLang="zh-CN" dirty="0"/>
              <a:t>VLAN 2</a:t>
            </a:r>
            <a:r>
              <a:rPr lang="zh-CN" altLang="en-US" dirty="0"/>
              <a:t>和</a:t>
            </a:r>
            <a:r>
              <a:rPr lang="en-US" altLang="zh-CN" dirty="0"/>
              <a:t>VLAN 3</a:t>
            </a:r>
            <a:r>
              <a:rPr lang="zh-CN" altLang="en-US" dirty="0"/>
              <a:t>的数据帧可以在</a:t>
            </a:r>
            <a:r>
              <a:rPr lang="en-US" altLang="zh-CN" dirty="0"/>
              <a:t>Trunk</a:t>
            </a:r>
            <a:r>
              <a:rPr lang="zh-CN" altLang="en-US" dirty="0"/>
              <a:t>接口上传输。</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107667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56013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3532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999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广播域：</a:t>
            </a:r>
            <a:endParaRPr lang="en-US" altLang="zh-CN" dirty="0"/>
          </a:p>
          <a:p>
            <a:pPr lvl="1"/>
            <a:r>
              <a:rPr lang="zh-CN" altLang="en-US" dirty="0"/>
              <a:t>如图是一个典型的交换网络，网络中只有终端计算机和交换机。在这样的网络中，如果某一台计算机发送了一个广播帧，由于交换机对广播帧执行泛洪操作，结果所有其他的计算机都会收到这个广播帧</a:t>
            </a:r>
            <a:r>
              <a:rPr lang="zh-CN" altLang="en-US" dirty="0" smtClean="0"/>
              <a:t>。</a:t>
            </a:r>
            <a:endParaRPr lang="en-US" altLang="zh-CN" dirty="0" smtClean="0"/>
          </a:p>
          <a:p>
            <a:pPr lvl="1"/>
            <a:r>
              <a:rPr lang="zh-CN" altLang="en-US" dirty="0" smtClean="0"/>
              <a:t>把</a:t>
            </a:r>
            <a:r>
              <a:rPr lang="zh-CN" altLang="en-US" dirty="0"/>
              <a:t>广播帧所能到达的整个访问范围称为二层广播域，简称广播域 </a:t>
            </a:r>
            <a:r>
              <a:rPr lang="en-US" altLang="zh-CN" dirty="0"/>
              <a:t>(Broadcast Domain)</a:t>
            </a:r>
            <a:r>
              <a:rPr lang="zh-CN" altLang="en-US" dirty="0"/>
              <a:t>。显然，一个交换网络其实就是一个广播域。</a:t>
            </a:r>
            <a:endParaRPr lang="en-US" altLang="zh-CN" dirty="0"/>
          </a:p>
          <a:p>
            <a:r>
              <a:rPr lang="zh-CN" altLang="en-US" dirty="0"/>
              <a:t>网络安全问题和垃圾流量问题：</a:t>
            </a:r>
            <a:endParaRPr lang="en-US" altLang="zh-CN" dirty="0"/>
          </a:p>
          <a:p>
            <a:pPr lvl="1"/>
            <a:r>
              <a:rPr lang="zh-CN" altLang="en-US" dirty="0" smtClean="0"/>
              <a:t>如图：如果</a:t>
            </a:r>
            <a:r>
              <a:rPr lang="en-US" altLang="zh-CN" dirty="0"/>
              <a:t>PC1</a:t>
            </a:r>
            <a:r>
              <a:rPr lang="zh-CN" altLang="en-US" dirty="0"/>
              <a:t>向</a:t>
            </a:r>
            <a:r>
              <a:rPr lang="en-US" altLang="zh-CN" dirty="0"/>
              <a:t>PC2</a:t>
            </a:r>
            <a:r>
              <a:rPr lang="zh-CN" altLang="en-US" dirty="0"/>
              <a:t>发送了一个单播帧</a:t>
            </a:r>
            <a:r>
              <a:rPr lang="zh-CN" altLang="en-US" dirty="0" smtClean="0"/>
              <a:t>。此时</a:t>
            </a:r>
            <a:r>
              <a:rPr lang="en-US" altLang="zh-CN" dirty="0"/>
              <a:t>SW1</a:t>
            </a:r>
            <a:r>
              <a:rPr lang="zh-CN" altLang="en-US" dirty="0"/>
              <a:t>、</a:t>
            </a:r>
            <a:r>
              <a:rPr lang="en-US" altLang="zh-CN" dirty="0"/>
              <a:t>SW3</a:t>
            </a:r>
            <a:r>
              <a:rPr lang="zh-CN" altLang="en-US" dirty="0"/>
              <a:t>、</a:t>
            </a:r>
            <a:r>
              <a:rPr lang="en-US" altLang="zh-CN" dirty="0"/>
              <a:t>SW7</a:t>
            </a:r>
            <a:r>
              <a:rPr lang="zh-CN" altLang="en-US" dirty="0"/>
              <a:t>的</a:t>
            </a:r>
            <a:r>
              <a:rPr lang="en-US" altLang="zh-CN" dirty="0"/>
              <a:t>MAC</a:t>
            </a:r>
            <a:r>
              <a:rPr lang="zh-CN" altLang="en-US" dirty="0"/>
              <a:t>地址表中存在关于</a:t>
            </a:r>
            <a:r>
              <a:rPr lang="en-US" altLang="zh-CN" dirty="0"/>
              <a:t>PC2</a:t>
            </a:r>
            <a:r>
              <a:rPr lang="zh-CN" altLang="en-US" dirty="0"/>
              <a:t>的</a:t>
            </a:r>
            <a:r>
              <a:rPr lang="en-US" altLang="zh-CN" dirty="0"/>
              <a:t>MAC</a:t>
            </a:r>
            <a:r>
              <a:rPr lang="zh-CN" altLang="en-US" dirty="0"/>
              <a:t>地址表项，但</a:t>
            </a:r>
            <a:r>
              <a:rPr lang="en-US" altLang="zh-CN" dirty="0"/>
              <a:t>SW2</a:t>
            </a:r>
            <a:r>
              <a:rPr lang="zh-CN" altLang="en-US" dirty="0"/>
              <a:t>和</a:t>
            </a:r>
            <a:r>
              <a:rPr lang="en-US" altLang="zh-CN" dirty="0"/>
              <a:t>SW5</a:t>
            </a:r>
            <a:r>
              <a:rPr lang="zh-CN" altLang="en-US" dirty="0"/>
              <a:t>不存在关于</a:t>
            </a:r>
            <a:r>
              <a:rPr lang="en-US" altLang="zh-CN" dirty="0"/>
              <a:t>PC2</a:t>
            </a:r>
            <a:r>
              <a:rPr lang="zh-CN" altLang="en-US" dirty="0"/>
              <a:t>的</a:t>
            </a:r>
            <a:r>
              <a:rPr lang="en-US" altLang="zh-CN" dirty="0"/>
              <a:t>MAC</a:t>
            </a:r>
            <a:r>
              <a:rPr lang="zh-CN" altLang="en-US" dirty="0"/>
              <a:t>地址表</a:t>
            </a:r>
            <a:r>
              <a:rPr lang="zh-CN" altLang="en-US" dirty="0" smtClean="0"/>
              <a:t>项。那么</a:t>
            </a:r>
            <a:r>
              <a:rPr lang="zh-CN" altLang="en-US" dirty="0"/>
              <a:t>，</a:t>
            </a:r>
            <a:r>
              <a:rPr lang="en-US" altLang="zh-CN" dirty="0"/>
              <a:t>SW1</a:t>
            </a:r>
            <a:r>
              <a:rPr lang="zh-CN" altLang="en-US" dirty="0"/>
              <a:t>和</a:t>
            </a:r>
            <a:r>
              <a:rPr lang="en-US" altLang="zh-CN" dirty="0"/>
              <a:t>SW3</a:t>
            </a:r>
            <a:r>
              <a:rPr lang="zh-CN" altLang="en-US" dirty="0"/>
              <a:t>将对该单播帧执行点对点的转发操作，</a:t>
            </a:r>
            <a:r>
              <a:rPr lang="en-US" altLang="zh-CN" dirty="0"/>
              <a:t>SW7</a:t>
            </a:r>
            <a:r>
              <a:rPr lang="zh-CN" altLang="en-US" dirty="0"/>
              <a:t>将对该单播帧执行丢弃操作，</a:t>
            </a:r>
            <a:r>
              <a:rPr lang="en-US" altLang="zh-CN" dirty="0"/>
              <a:t>SW2</a:t>
            </a:r>
            <a:r>
              <a:rPr lang="zh-CN" altLang="en-US" dirty="0"/>
              <a:t>和</a:t>
            </a:r>
            <a:r>
              <a:rPr lang="en-US" altLang="zh-CN" dirty="0"/>
              <a:t>SW5</a:t>
            </a:r>
            <a:r>
              <a:rPr lang="zh-CN" altLang="en-US" dirty="0"/>
              <a:t>将对该单播帧执行泛洪操作。最后的结果是，</a:t>
            </a:r>
            <a:r>
              <a:rPr lang="en-US" altLang="zh-CN" dirty="0"/>
              <a:t>PC2</a:t>
            </a:r>
            <a:r>
              <a:rPr lang="zh-CN" altLang="en-US" dirty="0"/>
              <a:t>虽然收到了该单播帧，但网络中的很多其他非目的主机，同样收到了不该接收的数据帧。</a:t>
            </a:r>
            <a:endParaRPr lang="en-US" altLang="zh-CN" dirty="0"/>
          </a:p>
          <a:p>
            <a:r>
              <a:rPr lang="zh-CN" altLang="en-US" dirty="0"/>
              <a:t>显然，广播域越大，网络安全问题和垃圾流量问题就越严重。</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25014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为了解决广播域带来的问题，人们引入了</a:t>
            </a:r>
            <a:r>
              <a:rPr lang="en-US" altLang="zh-CN" dirty="0"/>
              <a:t>VLAN (Virtual Local Area Network)</a:t>
            </a:r>
            <a:r>
              <a:rPr lang="zh-CN" altLang="en-US" dirty="0"/>
              <a:t>，即虚拟局域网技术：</a:t>
            </a:r>
            <a:endParaRPr lang="en-US" altLang="zh-CN" dirty="0"/>
          </a:p>
          <a:p>
            <a:pPr lvl="1"/>
            <a:r>
              <a:rPr lang="zh-CN" altLang="en-US" dirty="0"/>
              <a:t>通过在交换机上部署</a:t>
            </a:r>
            <a:r>
              <a:rPr lang="en-US" altLang="zh-CN" dirty="0"/>
              <a:t>VLAN</a:t>
            </a:r>
            <a:r>
              <a:rPr lang="zh-CN" altLang="en-US" dirty="0"/>
              <a:t>，可以将一个规模较大的广播域在逻辑上划分成若干个不同的、规模较小的广播域，由此可以有效地提升网络的安全性，同时减少垃圾流量，节约网络资源。</a:t>
            </a:r>
            <a:endParaRPr lang="en-US" altLang="zh-CN" dirty="0"/>
          </a:p>
          <a:p>
            <a:r>
              <a:rPr lang="en-US" altLang="zh-CN" dirty="0"/>
              <a:t>VLAN</a:t>
            </a:r>
            <a:r>
              <a:rPr lang="zh-CN" altLang="en-US" dirty="0"/>
              <a:t>的特点：</a:t>
            </a:r>
            <a:endParaRPr lang="en-US" altLang="zh-CN" dirty="0"/>
          </a:p>
          <a:p>
            <a:pPr lvl="1"/>
            <a:r>
              <a:rPr lang="zh-CN" altLang="en-US" dirty="0"/>
              <a:t>一个</a:t>
            </a:r>
            <a:r>
              <a:rPr lang="en-US" altLang="zh-CN" dirty="0"/>
              <a:t>VLAN</a:t>
            </a:r>
            <a:r>
              <a:rPr lang="zh-CN" altLang="en-US" dirty="0"/>
              <a:t>就是一个广播域，所以在同一个</a:t>
            </a:r>
            <a:r>
              <a:rPr lang="en-US" altLang="zh-CN" dirty="0"/>
              <a:t>VLAN</a:t>
            </a:r>
            <a:r>
              <a:rPr lang="zh-CN" altLang="en-US" dirty="0"/>
              <a:t>内部，计算机可以直接进行二层通信；而不同</a:t>
            </a:r>
            <a:r>
              <a:rPr lang="en-US" altLang="zh-CN" dirty="0"/>
              <a:t>VLAN</a:t>
            </a:r>
            <a:r>
              <a:rPr lang="zh-CN" altLang="en-US" dirty="0"/>
              <a:t>内的计算机，无法直接进行二层通信，只能进行三层通信来传递信息，即广播报文被限制在一个</a:t>
            </a:r>
            <a:r>
              <a:rPr lang="en-US" altLang="zh-CN" dirty="0"/>
              <a:t>VLAN</a:t>
            </a:r>
            <a:r>
              <a:rPr lang="zh-CN" altLang="en-US" dirty="0"/>
              <a:t>内。</a:t>
            </a:r>
            <a:endParaRPr lang="en-US" altLang="zh-CN" dirty="0"/>
          </a:p>
          <a:p>
            <a:pPr lvl="1"/>
            <a:r>
              <a:rPr lang="en-US" altLang="zh-CN" dirty="0"/>
              <a:t>VLAN</a:t>
            </a:r>
            <a:r>
              <a:rPr lang="zh-CN" altLang="en-US" dirty="0"/>
              <a:t>的划分不受地域的限制。</a:t>
            </a:r>
            <a:endParaRPr lang="en-US" altLang="zh-CN" dirty="0"/>
          </a:p>
          <a:p>
            <a:r>
              <a:rPr lang="en-US" altLang="zh-CN" dirty="0"/>
              <a:t>VLAN</a:t>
            </a:r>
            <a:r>
              <a:rPr lang="zh-CN" altLang="en-US" dirty="0"/>
              <a:t>的好处：</a:t>
            </a:r>
            <a:endParaRPr lang="en-US" altLang="zh-CN" dirty="0"/>
          </a:p>
          <a:p>
            <a:pPr marL="540000" marR="0" lvl="1"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smtClean="0"/>
              <a:t>灵活构建虚拟工作组：用</a:t>
            </a:r>
            <a:r>
              <a:rPr lang="en-US" altLang="zh-CN" dirty="0" smtClean="0"/>
              <a:t>VLAN</a:t>
            </a:r>
            <a:r>
              <a:rPr lang="zh-CN" altLang="en-US" dirty="0" smtClean="0"/>
              <a:t>可以划分不同的用户到不同的工作组，同一工作组的用户也不必局限于某一固定的物理范围，网络构建和维护更方便灵活。</a:t>
            </a:r>
            <a:endParaRPr lang="en-US" altLang="zh-CN" dirty="0" smtClean="0"/>
          </a:p>
          <a:p>
            <a:pPr lvl="1"/>
            <a:r>
              <a:rPr lang="zh-CN" altLang="en-US" dirty="0" smtClean="0"/>
              <a:t>限制</a:t>
            </a:r>
            <a:r>
              <a:rPr lang="zh-CN" altLang="en-US" dirty="0"/>
              <a:t>广播域：广播域被限制在一个</a:t>
            </a:r>
            <a:r>
              <a:rPr lang="en-US" altLang="zh-CN" dirty="0"/>
              <a:t>VLAN</a:t>
            </a:r>
            <a:r>
              <a:rPr lang="zh-CN" altLang="en-US" dirty="0"/>
              <a:t>内，节省了带宽，提高了网络处理能力。</a:t>
            </a:r>
          </a:p>
          <a:p>
            <a:pPr lvl="1"/>
            <a:r>
              <a:rPr lang="zh-CN" altLang="en-US" dirty="0"/>
              <a:t>增强局域网的安全性：不同</a:t>
            </a:r>
            <a:r>
              <a:rPr lang="en-US" altLang="zh-CN" dirty="0"/>
              <a:t>VLAN</a:t>
            </a:r>
            <a:r>
              <a:rPr lang="zh-CN" altLang="en-US" dirty="0"/>
              <a:t>内的报文在传输时是相互隔离的，即一个</a:t>
            </a:r>
            <a:r>
              <a:rPr lang="en-US" altLang="zh-CN" dirty="0"/>
              <a:t>VLAN</a:t>
            </a:r>
            <a:r>
              <a:rPr lang="zh-CN" altLang="en-US" dirty="0"/>
              <a:t>内的用户不能和其它</a:t>
            </a:r>
            <a:r>
              <a:rPr lang="en-US" altLang="zh-CN" dirty="0"/>
              <a:t>VLAN</a:t>
            </a:r>
            <a:r>
              <a:rPr lang="zh-CN" altLang="en-US" dirty="0"/>
              <a:t>内的用户直接通信。</a:t>
            </a:r>
          </a:p>
          <a:p>
            <a:pPr lvl="1"/>
            <a:r>
              <a:rPr lang="zh-CN" altLang="en-US" dirty="0"/>
              <a:t>提高了网络的健壮性：故障被限制在一个</a:t>
            </a:r>
            <a:r>
              <a:rPr lang="en-US" altLang="zh-CN" dirty="0"/>
              <a:t>VLAN</a:t>
            </a:r>
            <a:r>
              <a:rPr lang="zh-CN" altLang="en-US" dirty="0"/>
              <a:t>内，本</a:t>
            </a:r>
            <a:r>
              <a:rPr lang="en-US" altLang="zh-CN" dirty="0"/>
              <a:t>VLAN</a:t>
            </a:r>
            <a:r>
              <a:rPr lang="zh-CN" altLang="en-US" dirty="0"/>
              <a:t>内的故障不会影响其他</a:t>
            </a:r>
            <a:r>
              <a:rPr lang="en-US" altLang="zh-CN" dirty="0"/>
              <a:t>VLAN</a:t>
            </a:r>
            <a:r>
              <a:rPr lang="zh-CN" altLang="en-US" dirty="0"/>
              <a:t>的正常工作。</a:t>
            </a:r>
          </a:p>
          <a:p>
            <a:r>
              <a:rPr lang="zh-CN" altLang="en-US" dirty="0" smtClean="0"/>
              <a:t>注</a:t>
            </a:r>
            <a:r>
              <a:rPr lang="zh-CN" altLang="en-US" dirty="0"/>
              <a:t>：二层，即数据链路层。</a:t>
            </a:r>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61848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此部分内容，将从：如何识别</a:t>
            </a:r>
            <a:r>
              <a:rPr lang="en-US" altLang="zh-CN" smtClean="0"/>
              <a:t>VLAN</a:t>
            </a:r>
            <a:r>
              <a:rPr lang="zh-CN" altLang="en-US" smtClean="0"/>
              <a:t>，网络中</a:t>
            </a:r>
            <a:r>
              <a:rPr lang="en-US" altLang="zh-CN" smtClean="0"/>
              <a:t>VLAN</a:t>
            </a:r>
            <a:r>
              <a:rPr lang="zh-CN" altLang="en-US" smtClean="0"/>
              <a:t>的划分方式，以及交换机如何进行</a:t>
            </a:r>
            <a:r>
              <a:rPr lang="en-US" altLang="zh-CN" smtClean="0"/>
              <a:t>VLAN</a:t>
            </a:r>
            <a:r>
              <a:rPr lang="zh-CN" altLang="en-US" smtClean="0"/>
              <a:t>的数据交互三部分来讲解</a:t>
            </a:r>
            <a:r>
              <a:rPr lang="en-US" altLang="zh-CN" smtClean="0"/>
              <a:t>VLAN</a:t>
            </a:r>
            <a:r>
              <a:rPr lang="zh-CN" altLang="en-US" smtClean="0"/>
              <a:t>的基本原理。</a:t>
            </a:r>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93528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05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lang="zh-CN" altLang="en-US"/>
          </a:p>
        </p:txBody>
      </p:sp>
      <p:sp>
        <p:nvSpPr>
          <p:cNvPr id="3" name="文本占位符 2"/>
          <p:cNvSpPr>
            <a:spLocks noGrp="1"/>
          </p:cNvSpPr>
          <p:nvPr>
            <p:ph type="body" sz="quarter" idx="18"/>
          </p:nvPr>
        </p:nvSpPr>
        <p:spPr/>
        <p:txBody>
          <a:bodyPr/>
          <a:lstStyle/>
          <a:p>
            <a:endParaRPr lang="zh-CN" altLang="en-US"/>
          </a:p>
        </p:txBody>
      </p:sp>
      <p:sp>
        <p:nvSpPr>
          <p:cNvPr id="4" name="文本占位符 3"/>
          <p:cNvSpPr>
            <a:spLocks noGrp="1"/>
          </p:cNvSpPr>
          <p:nvPr>
            <p:ph type="body" sz="quarter" idx="19"/>
          </p:nvPr>
        </p:nvSpPr>
        <p:spPr/>
        <p:txBody>
          <a:bodyPr/>
          <a:lstStyle/>
          <a:p>
            <a:endParaRPr lang="zh-CN" altLang="en-US"/>
          </a:p>
        </p:txBody>
      </p:sp>
      <p:sp>
        <p:nvSpPr>
          <p:cNvPr id="5" name="文本占位符 4"/>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dirty="0"/>
              <a:t>卢玥玥</a:t>
            </a:r>
            <a:r>
              <a:rPr lang="en-US" altLang="zh-CN" dirty="0"/>
              <a:t>/wx445705</a:t>
            </a:r>
            <a:endParaRPr lang="zh-CN" altLang="en-US" dirty="0"/>
          </a:p>
        </p:txBody>
      </p:sp>
      <p:sp>
        <p:nvSpPr>
          <p:cNvPr id="7" name="文本占位符 6"/>
          <p:cNvSpPr>
            <a:spLocks noGrp="1"/>
          </p:cNvSpPr>
          <p:nvPr>
            <p:ph type="body" sz="quarter" idx="14"/>
          </p:nvPr>
        </p:nvSpPr>
        <p:spPr/>
        <p:txBody>
          <a:bodyPr/>
          <a:lstStyle/>
          <a:p>
            <a:endParaRPr lang="zh-CN" altLang="en-US"/>
          </a:p>
        </p:txBody>
      </p:sp>
      <p:sp>
        <p:nvSpPr>
          <p:cNvPr id="8" name="文本占位符 7"/>
          <p:cNvSpPr>
            <a:spLocks noGrp="1"/>
          </p:cNvSpPr>
          <p:nvPr>
            <p:ph type="body" sz="quarter" idx="15"/>
          </p:nvPr>
        </p:nvSpPr>
        <p:spPr/>
        <p:txBody>
          <a:bodyPr/>
          <a:lstStyle/>
          <a:p>
            <a:endParaRPr lang="zh-CN" altLang="en-US"/>
          </a:p>
        </p:txBody>
      </p:sp>
      <p:sp>
        <p:nvSpPr>
          <p:cNvPr id="9" name="文本占位符 8"/>
          <p:cNvSpPr>
            <a:spLocks noGrp="1"/>
          </p:cNvSpPr>
          <p:nvPr>
            <p:ph type="body" sz="quarter" idx="16"/>
          </p:nvPr>
        </p:nvSpPr>
        <p:spPr/>
        <p:txBody>
          <a:bodyPr/>
          <a:lstStyle/>
          <a:p>
            <a:endParaRPr lang="zh-CN" altLang="en-US"/>
          </a:p>
        </p:txBody>
      </p:sp>
      <p:sp>
        <p:nvSpPr>
          <p:cNvPr id="10" name="文本占位符 9"/>
          <p:cNvSpPr>
            <a:spLocks noGrp="1"/>
          </p:cNvSpPr>
          <p:nvPr>
            <p:ph type="body" sz="quarter" idx="21"/>
          </p:nvPr>
        </p:nvSpPr>
        <p:spPr/>
        <p:txBody>
          <a:bodyPr/>
          <a:lstStyle/>
          <a:p>
            <a:endParaRPr lang="zh-CN" altLang="en-US"/>
          </a:p>
        </p:txBody>
      </p:sp>
      <p:sp>
        <p:nvSpPr>
          <p:cNvPr id="11" name="文本占位符 10"/>
          <p:cNvSpPr>
            <a:spLocks noGrp="1"/>
          </p:cNvSpPr>
          <p:nvPr>
            <p:ph type="body" sz="quarter" idx="22"/>
          </p:nvPr>
        </p:nvSpPr>
        <p:spPr/>
        <p:txBody>
          <a:bodyPr/>
          <a:lstStyle/>
          <a:p>
            <a:endParaRPr lang="zh-CN" altLang="en-US"/>
          </a:p>
        </p:txBody>
      </p:sp>
      <p:sp>
        <p:nvSpPr>
          <p:cNvPr id="12" name="文本占位符 11"/>
          <p:cNvSpPr>
            <a:spLocks noGrp="1"/>
          </p:cNvSpPr>
          <p:nvPr>
            <p:ph type="body" sz="quarter" idx="23"/>
          </p:nvPr>
        </p:nvSpPr>
        <p:spPr/>
        <p:txBody>
          <a:bodyPr/>
          <a:lstStyle/>
          <a:p>
            <a:endParaRPr lang="zh-CN" altLang="en-US"/>
          </a:p>
        </p:txBody>
      </p:sp>
      <p:sp>
        <p:nvSpPr>
          <p:cNvPr id="13" name="文本占位符 12"/>
          <p:cNvSpPr>
            <a:spLocks noGrp="1"/>
          </p:cNvSpPr>
          <p:nvPr>
            <p:ph type="body" sz="quarter" idx="24"/>
          </p:nvPr>
        </p:nvSpPr>
        <p:spPr/>
        <p:txBody>
          <a:bodyPr/>
          <a:lstStyle/>
          <a:p>
            <a:endParaRPr lang="zh-CN" altLang="en-US"/>
          </a:p>
        </p:txBody>
      </p:sp>
      <p:sp>
        <p:nvSpPr>
          <p:cNvPr id="14" name="文本占位符 13"/>
          <p:cNvSpPr>
            <a:spLocks noGrp="1"/>
          </p:cNvSpPr>
          <p:nvPr>
            <p:ph type="body" sz="quarter" idx="25"/>
          </p:nvPr>
        </p:nvSpPr>
        <p:spPr/>
        <p:txBody>
          <a:bodyPr/>
          <a:lstStyle/>
          <a:p>
            <a:endParaRPr lang="zh-CN" altLang="en-US"/>
          </a:p>
        </p:txBody>
      </p:sp>
      <p:sp>
        <p:nvSpPr>
          <p:cNvPr id="15" name="文本占位符 14"/>
          <p:cNvSpPr>
            <a:spLocks noGrp="1"/>
          </p:cNvSpPr>
          <p:nvPr>
            <p:ph type="body" sz="quarter" idx="26"/>
          </p:nvPr>
        </p:nvSpPr>
        <p:spPr/>
        <p:txBody>
          <a:bodyPr/>
          <a:lstStyle/>
          <a:p>
            <a:endParaRPr lang="zh-CN" altLang="en-US"/>
          </a:p>
        </p:txBody>
      </p:sp>
      <p:sp>
        <p:nvSpPr>
          <p:cNvPr id="16" name="文本占位符 15"/>
          <p:cNvSpPr>
            <a:spLocks noGrp="1"/>
          </p:cNvSpPr>
          <p:nvPr>
            <p:ph type="body" sz="quarter" idx="27"/>
          </p:nvPr>
        </p:nvSpPr>
        <p:spPr/>
        <p:txBody>
          <a:bodyPr/>
          <a:lstStyle/>
          <a:p>
            <a:endParaRPr lang="zh-CN" altLang="en-US"/>
          </a:p>
        </p:txBody>
      </p:sp>
      <p:sp>
        <p:nvSpPr>
          <p:cNvPr id="17" name="文本占位符 16"/>
          <p:cNvSpPr>
            <a:spLocks noGrp="1"/>
          </p:cNvSpPr>
          <p:nvPr>
            <p:ph type="body" sz="quarter" idx="28"/>
          </p:nvPr>
        </p:nvSpPr>
        <p:spPr/>
        <p:txBody>
          <a:bodyPr/>
          <a:lstStyle/>
          <a:p>
            <a:endParaRPr lang="zh-CN" altLang="en-US"/>
          </a:p>
        </p:txBody>
      </p:sp>
      <p:sp>
        <p:nvSpPr>
          <p:cNvPr id="18" name="文本占位符 17"/>
          <p:cNvSpPr>
            <a:spLocks noGrp="1"/>
          </p:cNvSpPr>
          <p:nvPr>
            <p:ph type="body" sz="quarter" idx="29"/>
          </p:nvPr>
        </p:nvSpPr>
        <p:spPr/>
        <p:txBody>
          <a:bodyPr/>
          <a:lstStyle/>
          <a:p>
            <a:endParaRPr lang="zh-CN" altLang="en-US"/>
          </a:p>
        </p:txBody>
      </p:sp>
      <p:sp>
        <p:nvSpPr>
          <p:cNvPr id="19" name="文本占位符 18"/>
          <p:cNvSpPr>
            <a:spLocks noGrp="1"/>
          </p:cNvSpPr>
          <p:nvPr>
            <p:ph type="body" sz="quarter" idx="30"/>
          </p:nvPr>
        </p:nvSpPr>
        <p:spPr/>
        <p:txBody>
          <a:bodyPr/>
          <a:lstStyle/>
          <a:p>
            <a:endParaRPr lang="zh-CN" altLang="en-US"/>
          </a:p>
        </p:txBody>
      </p:sp>
      <p:sp>
        <p:nvSpPr>
          <p:cNvPr id="20" name="文本占位符 19"/>
          <p:cNvSpPr>
            <a:spLocks noGrp="1"/>
          </p:cNvSpPr>
          <p:nvPr>
            <p:ph type="body" sz="quarter" idx="31"/>
          </p:nvPr>
        </p:nvSpPr>
        <p:spPr/>
        <p:txBody>
          <a:bodyPr/>
          <a:lstStyle/>
          <a:p>
            <a:endParaRPr lang="zh-CN" altLang="en-US"/>
          </a:p>
        </p:txBody>
      </p:sp>
      <p:sp>
        <p:nvSpPr>
          <p:cNvPr id="21" name="文本占位符 20"/>
          <p:cNvSpPr>
            <a:spLocks noGrp="1"/>
          </p:cNvSpPr>
          <p:nvPr>
            <p:ph type="body" sz="quarter" idx="32"/>
          </p:nvPr>
        </p:nvSpPr>
        <p:spPr/>
        <p:txBody>
          <a:bodyPr/>
          <a:lstStyle/>
          <a:p>
            <a:endParaRPr lang="zh-CN" altLang="en-US"/>
          </a:p>
        </p:txBody>
      </p:sp>
      <p:sp>
        <p:nvSpPr>
          <p:cNvPr id="22" name="文本占位符 21"/>
          <p:cNvSpPr>
            <a:spLocks noGrp="1"/>
          </p:cNvSpPr>
          <p:nvPr>
            <p:ph type="body" sz="quarter" idx="33"/>
          </p:nvPr>
        </p:nvSpPr>
        <p:spPr/>
        <p:txBody>
          <a:bodyPr/>
          <a:lstStyle/>
          <a:p>
            <a:endParaRPr lang="zh-CN" altLang="en-US"/>
          </a:p>
        </p:txBody>
      </p:sp>
      <p:sp>
        <p:nvSpPr>
          <p:cNvPr id="23" name="文本占位符 22"/>
          <p:cNvSpPr>
            <a:spLocks noGrp="1"/>
          </p:cNvSpPr>
          <p:nvPr>
            <p:ph type="body" sz="quarter" idx="34"/>
          </p:nvPr>
        </p:nvSpPr>
        <p:spPr/>
        <p:txBody>
          <a:bodyPr/>
          <a:lstStyle/>
          <a:p>
            <a:endParaRPr lang="zh-CN" altLang="en-US"/>
          </a:p>
        </p:txBody>
      </p:sp>
      <p:sp>
        <p:nvSpPr>
          <p:cNvPr id="24" name="文本占位符 23"/>
          <p:cNvSpPr>
            <a:spLocks noGrp="1"/>
          </p:cNvSpPr>
          <p:nvPr>
            <p:ph type="body" sz="quarter" idx="35"/>
          </p:nvPr>
        </p:nvSpPr>
        <p:spPr/>
        <p:txBody>
          <a:bodyPr/>
          <a:lstStyle/>
          <a:p>
            <a:endParaRPr lang="zh-CN" altLang="en-US"/>
          </a:p>
        </p:txBody>
      </p:sp>
      <p:sp>
        <p:nvSpPr>
          <p:cNvPr id="25" name="文本占位符 24"/>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251821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47"/>
          <p:cNvSpPr/>
          <p:nvPr/>
        </p:nvSpPr>
        <p:spPr>
          <a:xfrm>
            <a:off x="1689251" y="4320900"/>
            <a:ext cx="6295001" cy="1137317"/>
          </a:xfrm>
          <a:custGeom>
            <a:avLst/>
            <a:gdLst>
              <a:gd name="connsiteX0" fmla="*/ 0 w 6323527"/>
              <a:gd name="connsiteY0" fmla="*/ 746975 h 1004552"/>
              <a:gd name="connsiteX1" fmla="*/ 0 w 6323527"/>
              <a:gd name="connsiteY1" fmla="*/ 0 h 1004552"/>
              <a:gd name="connsiteX2" fmla="*/ 6323527 w 6323527"/>
              <a:gd name="connsiteY2" fmla="*/ 0 h 1004552"/>
              <a:gd name="connsiteX3" fmla="*/ 6323527 w 6323527"/>
              <a:gd name="connsiteY3" fmla="*/ 1004552 h 1004552"/>
              <a:gd name="connsiteX4" fmla="*/ 5293217 w 6323527"/>
              <a:gd name="connsiteY4" fmla="*/ 1004552 h 1004552"/>
              <a:gd name="connsiteX5" fmla="*/ 5293217 w 6323527"/>
              <a:gd name="connsiteY5" fmla="*/ 231820 h 1004552"/>
              <a:gd name="connsiteX6" fmla="*/ 2189408 w 6323527"/>
              <a:gd name="connsiteY6" fmla="*/ 231820 h 1004552"/>
              <a:gd name="connsiteX7" fmla="*/ 2189408 w 6323527"/>
              <a:gd name="connsiteY7" fmla="*/ 901521 h 1004552"/>
              <a:gd name="connsiteX8" fmla="*/ 0 w 6323527"/>
              <a:gd name="connsiteY8" fmla="*/ 901521 h 1004552"/>
              <a:gd name="connsiteX9" fmla="*/ 0 w 6323527"/>
              <a:gd name="connsiteY9" fmla="*/ 746975 h 1004552"/>
              <a:gd name="connsiteX0" fmla="*/ 468409 w 6791936"/>
              <a:gd name="connsiteY0" fmla="*/ 857030 h 1114607"/>
              <a:gd name="connsiteX1" fmla="*/ 468409 w 6791936"/>
              <a:gd name="connsiteY1" fmla="*/ 110055 h 1114607"/>
              <a:gd name="connsiteX2" fmla="*/ 6791936 w 6791936"/>
              <a:gd name="connsiteY2" fmla="*/ 110055 h 1114607"/>
              <a:gd name="connsiteX3" fmla="*/ 6791936 w 6791936"/>
              <a:gd name="connsiteY3" fmla="*/ 1114607 h 1114607"/>
              <a:gd name="connsiteX4" fmla="*/ 5761626 w 6791936"/>
              <a:gd name="connsiteY4" fmla="*/ 1114607 h 1114607"/>
              <a:gd name="connsiteX5" fmla="*/ 5761626 w 6791936"/>
              <a:gd name="connsiteY5" fmla="*/ 341875 h 1114607"/>
              <a:gd name="connsiteX6" fmla="*/ 2657817 w 6791936"/>
              <a:gd name="connsiteY6" fmla="*/ 341875 h 1114607"/>
              <a:gd name="connsiteX7" fmla="*/ 2657817 w 6791936"/>
              <a:gd name="connsiteY7" fmla="*/ 1011576 h 1114607"/>
              <a:gd name="connsiteX8" fmla="*/ 468409 w 6791936"/>
              <a:gd name="connsiteY8" fmla="*/ 1011576 h 1114607"/>
              <a:gd name="connsiteX9" fmla="*/ 468409 w 6791936"/>
              <a:gd name="connsiteY9" fmla="*/ 857030 h 1114607"/>
              <a:gd name="connsiteX0" fmla="*/ 16218 w 6339745"/>
              <a:gd name="connsiteY0" fmla="*/ 999212 h 1256789"/>
              <a:gd name="connsiteX1" fmla="*/ 16218 w 6339745"/>
              <a:gd name="connsiteY1" fmla="*/ 252237 h 1256789"/>
              <a:gd name="connsiteX2" fmla="*/ 6339745 w 6339745"/>
              <a:gd name="connsiteY2" fmla="*/ 252237 h 1256789"/>
              <a:gd name="connsiteX3" fmla="*/ 6339745 w 6339745"/>
              <a:gd name="connsiteY3" fmla="*/ 1256789 h 1256789"/>
              <a:gd name="connsiteX4" fmla="*/ 5309435 w 6339745"/>
              <a:gd name="connsiteY4" fmla="*/ 1256789 h 1256789"/>
              <a:gd name="connsiteX5" fmla="*/ 5309435 w 6339745"/>
              <a:gd name="connsiteY5" fmla="*/ 484057 h 1256789"/>
              <a:gd name="connsiteX6" fmla="*/ 2205626 w 6339745"/>
              <a:gd name="connsiteY6" fmla="*/ 484057 h 1256789"/>
              <a:gd name="connsiteX7" fmla="*/ 2205626 w 6339745"/>
              <a:gd name="connsiteY7" fmla="*/ 1153758 h 1256789"/>
              <a:gd name="connsiteX8" fmla="*/ 16218 w 6339745"/>
              <a:gd name="connsiteY8" fmla="*/ 1153758 h 1256789"/>
              <a:gd name="connsiteX9" fmla="*/ 16218 w 6339745"/>
              <a:gd name="connsiteY9" fmla="*/ 999212 h 1256789"/>
              <a:gd name="connsiteX0" fmla="*/ 56285 w 6379812"/>
              <a:gd name="connsiteY0" fmla="*/ 826390 h 1083967"/>
              <a:gd name="connsiteX1" fmla="*/ 56285 w 6379812"/>
              <a:gd name="connsiteY1" fmla="*/ 79415 h 1083967"/>
              <a:gd name="connsiteX2" fmla="*/ 6379812 w 6379812"/>
              <a:gd name="connsiteY2" fmla="*/ 79415 h 1083967"/>
              <a:gd name="connsiteX3" fmla="*/ 6379812 w 6379812"/>
              <a:gd name="connsiteY3" fmla="*/ 1083967 h 1083967"/>
              <a:gd name="connsiteX4" fmla="*/ 5349502 w 6379812"/>
              <a:gd name="connsiteY4" fmla="*/ 1083967 h 1083967"/>
              <a:gd name="connsiteX5" fmla="*/ 5349502 w 6379812"/>
              <a:gd name="connsiteY5" fmla="*/ 311235 h 1083967"/>
              <a:gd name="connsiteX6" fmla="*/ 2245693 w 6379812"/>
              <a:gd name="connsiteY6" fmla="*/ 311235 h 1083967"/>
              <a:gd name="connsiteX7" fmla="*/ 2245693 w 6379812"/>
              <a:gd name="connsiteY7" fmla="*/ 980936 h 1083967"/>
              <a:gd name="connsiteX8" fmla="*/ 56285 w 6379812"/>
              <a:gd name="connsiteY8" fmla="*/ 980936 h 1083967"/>
              <a:gd name="connsiteX9" fmla="*/ 56285 w 6379812"/>
              <a:gd name="connsiteY9" fmla="*/ 826390 h 1083967"/>
              <a:gd name="connsiteX0" fmla="*/ 16218 w 6339745"/>
              <a:gd name="connsiteY0" fmla="*/ 844304 h 1101881"/>
              <a:gd name="connsiteX1" fmla="*/ 16218 w 6339745"/>
              <a:gd name="connsiteY1" fmla="*/ 97329 h 1101881"/>
              <a:gd name="connsiteX2" fmla="*/ 6339745 w 6339745"/>
              <a:gd name="connsiteY2" fmla="*/ 97329 h 1101881"/>
              <a:gd name="connsiteX3" fmla="*/ 6339745 w 6339745"/>
              <a:gd name="connsiteY3" fmla="*/ 1101881 h 1101881"/>
              <a:gd name="connsiteX4" fmla="*/ 5309435 w 6339745"/>
              <a:gd name="connsiteY4" fmla="*/ 1101881 h 1101881"/>
              <a:gd name="connsiteX5" fmla="*/ 5309435 w 6339745"/>
              <a:gd name="connsiteY5" fmla="*/ 329149 h 1101881"/>
              <a:gd name="connsiteX6" fmla="*/ 2205626 w 6339745"/>
              <a:gd name="connsiteY6" fmla="*/ 329149 h 1101881"/>
              <a:gd name="connsiteX7" fmla="*/ 2205626 w 6339745"/>
              <a:gd name="connsiteY7" fmla="*/ 998850 h 1101881"/>
              <a:gd name="connsiteX8" fmla="*/ 16218 w 6339745"/>
              <a:gd name="connsiteY8" fmla="*/ 998850 h 1101881"/>
              <a:gd name="connsiteX9" fmla="*/ 16218 w 6339745"/>
              <a:gd name="connsiteY9" fmla="*/ 844304 h 1101881"/>
              <a:gd name="connsiteX0" fmla="*/ 16218 w 6339745"/>
              <a:gd name="connsiteY0" fmla="*/ 916775 h 1174352"/>
              <a:gd name="connsiteX1" fmla="*/ 16218 w 6339745"/>
              <a:gd name="connsiteY1" fmla="*/ 169800 h 1174352"/>
              <a:gd name="connsiteX2" fmla="*/ 6339745 w 6339745"/>
              <a:gd name="connsiteY2" fmla="*/ 169800 h 1174352"/>
              <a:gd name="connsiteX3" fmla="*/ 6339745 w 6339745"/>
              <a:gd name="connsiteY3" fmla="*/ 1174352 h 1174352"/>
              <a:gd name="connsiteX4" fmla="*/ 5309435 w 6339745"/>
              <a:gd name="connsiteY4" fmla="*/ 1174352 h 1174352"/>
              <a:gd name="connsiteX5" fmla="*/ 5309435 w 6339745"/>
              <a:gd name="connsiteY5" fmla="*/ 401620 h 1174352"/>
              <a:gd name="connsiteX6" fmla="*/ 2205626 w 6339745"/>
              <a:gd name="connsiteY6" fmla="*/ 401620 h 1174352"/>
              <a:gd name="connsiteX7" fmla="*/ 2205626 w 6339745"/>
              <a:gd name="connsiteY7" fmla="*/ 1071321 h 1174352"/>
              <a:gd name="connsiteX8" fmla="*/ 16218 w 6339745"/>
              <a:gd name="connsiteY8" fmla="*/ 1071321 h 1174352"/>
              <a:gd name="connsiteX9" fmla="*/ 16218 w 6339745"/>
              <a:gd name="connsiteY9" fmla="*/ 916775 h 1174352"/>
              <a:gd name="connsiteX0" fmla="*/ 16218 w 6414156"/>
              <a:gd name="connsiteY0" fmla="*/ 791528 h 1049105"/>
              <a:gd name="connsiteX1" fmla="*/ 16218 w 6414156"/>
              <a:gd name="connsiteY1" fmla="*/ 44553 h 1049105"/>
              <a:gd name="connsiteX2" fmla="*/ 6339745 w 6414156"/>
              <a:gd name="connsiteY2" fmla="*/ 44553 h 1049105"/>
              <a:gd name="connsiteX3" fmla="*/ 6339745 w 6414156"/>
              <a:gd name="connsiteY3" fmla="*/ 1049105 h 1049105"/>
              <a:gd name="connsiteX4" fmla="*/ 5309435 w 6414156"/>
              <a:gd name="connsiteY4" fmla="*/ 1049105 h 1049105"/>
              <a:gd name="connsiteX5" fmla="*/ 5309435 w 6414156"/>
              <a:gd name="connsiteY5" fmla="*/ 276373 h 1049105"/>
              <a:gd name="connsiteX6" fmla="*/ 2205626 w 6414156"/>
              <a:gd name="connsiteY6" fmla="*/ 276373 h 1049105"/>
              <a:gd name="connsiteX7" fmla="*/ 2205626 w 6414156"/>
              <a:gd name="connsiteY7" fmla="*/ 946074 h 1049105"/>
              <a:gd name="connsiteX8" fmla="*/ 16218 w 6414156"/>
              <a:gd name="connsiteY8" fmla="*/ 946074 h 1049105"/>
              <a:gd name="connsiteX9" fmla="*/ 16218 w 6414156"/>
              <a:gd name="connsiteY9" fmla="*/ 791528 h 1049105"/>
              <a:gd name="connsiteX0" fmla="*/ 16218 w 6374089"/>
              <a:gd name="connsiteY0" fmla="*/ 838898 h 1096475"/>
              <a:gd name="connsiteX1" fmla="*/ 16218 w 6374089"/>
              <a:gd name="connsiteY1" fmla="*/ 91923 h 1096475"/>
              <a:gd name="connsiteX2" fmla="*/ 6339745 w 6374089"/>
              <a:gd name="connsiteY2" fmla="*/ 91923 h 1096475"/>
              <a:gd name="connsiteX3" fmla="*/ 6339745 w 6374089"/>
              <a:gd name="connsiteY3" fmla="*/ 1096475 h 1096475"/>
              <a:gd name="connsiteX4" fmla="*/ 5309435 w 6374089"/>
              <a:gd name="connsiteY4" fmla="*/ 1096475 h 1096475"/>
              <a:gd name="connsiteX5" fmla="*/ 5309435 w 6374089"/>
              <a:gd name="connsiteY5" fmla="*/ 323743 h 1096475"/>
              <a:gd name="connsiteX6" fmla="*/ 2205626 w 6374089"/>
              <a:gd name="connsiteY6" fmla="*/ 323743 h 1096475"/>
              <a:gd name="connsiteX7" fmla="*/ 2205626 w 6374089"/>
              <a:gd name="connsiteY7" fmla="*/ 993444 h 1096475"/>
              <a:gd name="connsiteX8" fmla="*/ 16218 w 6374089"/>
              <a:gd name="connsiteY8" fmla="*/ 993444 h 1096475"/>
              <a:gd name="connsiteX9" fmla="*/ 16218 w 6374089"/>
              <a:gd name="connsiteY9" fmla="*/ 838898 h 1096475"/>
              <a:gd name="connsiteX0" fmla="*/ 16218 w 6379813"/>
              <a:gd name="connsiteY0" fmla="*/ 823054 h 1080631"/>
              <a:gd name="connsiteX1" fmla="*/ 16218 w 6379813"/>
              <a:gd name="connsiteY1" fmla="*/ 76079 h 1080631"/>
              <a:gd name="connsiteX2" fmla="*/ 6339745 w 6379813"/>
              <a:gd name="connsiteY2" fmla="*/ 76079 h 1080631"/>
              <a:gd name="connsiteX3" fmla="*/ 6339745 w 6379813"/>
              <a:gd name="connsiteY3" fmla="*/ 1080631 h 1080631"/>
              <a:gd name="connsiteX4" fmla="*/ 5309435 w 6379813"/>
              <a:gd name="connsiteY4" fmla="*/ 1080631 h 1080631"/>
              <a:gd name="connsiteX5" fmla="*/ 5309435 w 6379813"/>
              <a:gd name="connsiteY5" fmla="*/ 307899 h 1080631"/>
              <a:gd name="connsiteX6" fmla="*/ 2205626 w 6379813"/>
              <a:gd name="connsiteY6" fmla="*/ 307899 h 1080631"/>
              <a:gd name="connsiteX7" fmla="*/ 2205626 w 6379813"/>
              <a:gd name="connsiteY7" fmla="*/ 977600 h 1080631"/>
              <a:gd name="connsiteX8" fmla="*/ 16218 w 6379813"/>
              <a:gd name="connsiteY8" fmla="*/ 977600 h 1080631"/>
              <a:gd name="connsiteX9" fmla="*/ 16218 w 6379813"/>
              <a:gd name="connsiteY9" fmla="*/ 823054 h 1080631"/>
              <a:gd name="connsiteX0" fmla="*/ 16218 w 6514458"/>
              <a:gd name="connsiteY0" fmla="*/ 823054 h 1080631"/>
              <a:gd name="connsiteX1" fmla="*/ 16218 w 6514458"/>
              <a:gd name="connsiteY1" fmla="*/ 76079 h 1080631"/>
              <a:gd name="connsiteX2" fmla="*/ 6339745 w 6514458"/>
              <a:gd name="connsiteY2" fmla="*/ 76079 h 1080631"/>
              <a:gd name="connsiteX3" fmla="*/ 6339745 w 6514458"/>
              <a:gd name="connsiteY3" fmla="*/ 1080631 h 1080631"/>
              <a:gd name="connsiteX4" fmla="*/ 5309435 w 6514458"/>
              <a:gd name="connsiteY4" fmla="*/ 1080631 h 1080631"/>
              <a:gd name="connsiteX5" fmla="*/ 5309435 w 6514458"/>
              <a:gd name="connsiteY5" fmla="*/ 307899 h 1080631"/>
              <a:gd name="connsiteX6" fmla="*/ 2205626 w 6514458"/>
              <a:gd name="connsiteY6" fmla="*/ 307899 h 1080631"/>
              <a:gd name="connsiteX7" fmla="*/ 2205626 w 6514458"/>
              <a:gd name="connsiteY7" fmla="*/ 977600 h 1080631"/>
              <a:gd name="connsiteX8" fmla="*/ 16218 w 6514458"/>
              <a:gd name="connsiteY8" fmla="*/ 977600 h 1080631"/>
              <a:gd name="connsiteX9" fmla="*/ 16218 w 6514458"/>
              <a:gd name="connsiteY9" fmla="*/ 823054 h 1080631"/>
              <a:gd name="connsiteX0" fmla="*/ 16218 w 6388582"/>
              <a:gd name="connsiteY0" fmla="*/ 823054 h 1252349"/>
              <a:gd name="connsiteX1" fmla="*/ 16218 w 6388582"/>
              <a:gd name="connsiteY1" fmla="*/ 76079 h 1252349"/>
              <a:gd name="connsiteX2" fmla="*/ 6339745 w 6388582"/>
              <a:gd name="connsiteY2" fmla="*/ 76079 h 1252349"/>
              <a:gd name="connsiteX3" fmla="*/ 6339745 w 6388582"/>
              <a:gd name="connsiteY3" fmla="*/ 1080631 h 1252349"/>
              <a:gd name="connsiteX4" fmla="*/ 5309435 w 6388582"/>
              <a:gd name="connsiteY4" fmla="*/ 1080631 h 1252349"/>
              <a:gd name="connsiteX5" fmla="*/ 5309435 w 6388582"/>
              <a:gd name="connsiteY5" fmla="*/ 307899 h 1252349"/>
              <a:gd name="connsiteX6" fmla="*/ 2205626 w 6388582"/>
              <a:gd name="connsiteY6" fmla="*/ 307899 h 1252349"/>
              <a:gd name="connsiteX7" fmla="*/ 2205626 w 6388582"/>
              <a:gd name="connsiteY7" fmla="*/ 977600 h 1252349"/>
              <a:gd name="connsiteX8" fmla="*/ 16218 w 6388582"/>
              <a:gd name="connsiteY8" fmla="*/ 977600 h 1252349"/>
              <a:gd name="connsiteX9" fmla="*/ 16218 w 6388582"/>
              <a:gd name="connsiteY9" fmla="*/ 823054 h 1252349"/>
              <a:gd name="connsiteX0" fmla="*/ 16218 w 6410615"/>
              <a:gd name="connsiteY0" fmla="*/ 823054 h 1097802"/>
              <a:gd name="connsiteX1" fmla="*/ 16218 w 6410615"/>
              <a:gd name="connsiteY1" fmla="*/ 76079 h 1097802"/>
              <a:gd name="connsiteX2" fmla="*/ 6339745 w 6410615"/>
              <a:gd name="connsiteY2" fmla="*/ 76079 h 1097802"/>
              <a:gd name="connsiteX3" fmla="*/ 6339745 w 6410615"/>
              <a:gd name="connsiteY3" fmla="*/ 1080631 h 1097802"/>
              <a:gd name="connsiteX4" fmla="*/ 5309435 w 6410615"/>
              <a:gd name="connsiteY4" fmla="*/ 1080631 h 1097802"/>
              <a:gd name="connsiteX5" fmla="*/ 5309435 w 6410615"/>
              <a:gd name="connsiteY5" fmla="*/ 307899 h 1097802"/>
              <a:gd name="connsiteX6" fmla="*/ 2205626 w 6410615"/>
              <a:gd name="connsiteY6" fmla="*/ 307899 h 1097802"/>
              <a:gd name="connsiteX7" fmla="*/ 2205626 w 6410615"/>
              <a:gd name="connsiteY7" fmla="*/ 977600 h 1097802"/>
              <a:gd name="connsiteX8" fmla="*/ 16218 w 6410615"/>
              <a:gd name="connsiteY8" fmla="*/ 977600 h 1097802"/>
              <a:gd name="connsiteX9" fmla="*/ 16218 w 6410615"/>
              <a:gd name="connsiteY9" fmla="*/ 823054 h 1097802"/>
              <a:gd name="connsiteX0" fmla="*/ 16218 w 6405759"/>
              <a:gd name="connsiteY0" fmla="*/ 823054 h 1120698"/>
              <a:gd name="connsiteX1" fmla="*/ 16218 w 6405759"/>
              <a:gd name="connsiteY1" fmla="*/ 76079 h 1120698"/>
              <a:gd name="connsiteX2" fmla="*/ 6339745 w 6405759"/>
              <a:gd name="connsiteY2" fmla="*/ 76079 h 1120698"/>
              <a:gd name="connsiteX3" fmla="*/ 6339745 w 6405759"/>
              <a:gd name="connsiteY3" fmla="*/ 1080631 h 1120698"/>
              <a:gd name="connsiteX4" fmla="*/ 5309435 w 6405759"/>
              <a:gd name="connsiteY4" fmla="*/ 1080631 h 1120698"/>
              <a:gd name="connsiteX5" fmla="*/ 5309435 w 6405759"/>
              <a:gd name="connsiteY5" fmla="*/ 307899 h 1120698"/>
              <a:gd name="connsiteX6" fmla="*/ 2205626 w 6405759"/>
              <a:gd name="connsiteY6" fmla="*/ 307899 h 1120698"/>
              <a:gd name="connsiteX7" fmla="*/ 2205626 w 6405759"/>
              <a:gd name="connsiteY7" fmla="*/ 977600 h 1120698"/>
              <a:gd name="connsiteX8" fmla="*/ 16218 w 6405759"/>
              <a:gd name="connsiteY8" fmla="*/ 977600 h 1120698"/>
              <a:gd name="connsiteX9" fmla="*/ 16218 w 6405759"/>
              <a:gd name="connsiteY9" fmla="*/ 823054 h 1120698"/>
              <a:gd name="connsiteX0" fmla="*/ 16218 w 6405759"/>
              <a:gd name="connsiteY0" fmla="*/ 823054 h 1217882"/>
              <a:gd name="connsiteX1" fmla="*/ 16218 w 6405759"/>
              <a:gd name="connsiteY1" fmla="*/ 76079 h 1217882"/>
              <a:gd name="connsiteX2" fmla="*/ 6339745 w 6405759"/>
              <a:gd name="connsiteY2" fmla="*/ 76079 h 1217882"/>
              <a:gd name="connsiteX3" fmla="*/ 6339745 w 6405759"/>
              <a:gd name="connsiteY3" fmla="*/ 1080631 h 1217882"/>
              <a:gd name="connsiteX4" fmla="*/ 5309435 w 6405759"/>
              <a:gd name="connsiteY4" fmla="*/ 1080631 h 1217882"/>
              <a:gd name="connsiteX5" fmla="*/ 5309435 w 6405759"/>
              <a:gd name="connsiteY5" fmla="*/ 307899 h 1217882"/>
              <a:gd name="connsiteX6" fmla="*/ 2205626 w 6405759"/>
              <a:gd name="connsiteY6" fmla="*/ 307899 h 1217882"/>
              <a:gd name="connsiteX7" fmla="*/ 2205626 w 6405759"/>
              <a:gd name="connsiteY7" fmla="*/ 977600 h 1217882"/>
              <a:gd name="connsiteX8" fmla="*/ 16218 w 6405759"/>
              <a:gd name="connsiteY8" fmla="*/ 977600 h 1217882"/>
              <a:gd name="connsiteX9" fmla="*/ 16218 w 6405759"/>
              <a:gd name="connsiteY9" fmla="*/ 823054 h 1217882"/>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53154"/>
              <a:gd name="connsiteX1" fmla="*/ 16218 w 6405759"/>
              <a:gd name="connsiteY1" fmla="*/ 76079 h 1153154"/>
              <a:gd name="connsiteX2" fmla="*/ 6339745 w 6405759"/>
              <a:gd name="connsiteY2" fmla="*/ 76079 h 1153154"/>
              <a:gd name="connsiteX3" fmla="*/ 6339745 w 6405759"/>
              <a:gd name="connsiteY3" fmla="*/ 1080631 h 1153154"/>
              <a:gd name="connsiteX4" fmla="*/ 5309435 w 6405759"/>
              <a:gd name="connsiteY4" fmla="*/ 1080631 h 1153154"/>
              <a:gd name="connsiteX5" fmla="*/ 5309435 w 6405759"/>
              <a:gd name="connsiteY5" fmla="*/ 307899 h 1153154"/>
              <a:gd name="connsiteX6" fmla="*/ 2205626 w 6405759"/>
              <a:gd name="connsiteY6" fmla="*/ 307899 h 1153154"/>
              <a:gd name="connsiteX7" fmla="*/ 2205626 w 6405759"/>
              <a:gd name="connsiteY7" fmla="*/ 977600 h 1153154"/>
              <a:gd name="connsiteX8" fmla="*/ 16218 w 6405759"/>
              <a:gd name="connsiteY8" fmla="*/ 977600 h 1153154"/>
              <a:gd name="connsiteX9" fmla="*/ 16218 w 6405759"/>
              <a:gd name="connsiteY9" fmla="*/ 823054 h 1153154"/>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95109"/>
              <a:gd name="connsiteX1" fmla="*/ 16218 w 6405759"/>
              <a:gd name="connsiteY1" fmla="*/ 76079 h 1195109"/>
              <a:gd name="connsiteX2" fmla="*/ 6339745 w 6405759"/>
              <a:gd name="connsiteY2" fmla="*/ 76079 h 1195109"/>
              <a:gd name="connsiteX3" fmla="*/ 6339745 w 6405759"/>
              <a:gd name="connsiteY3" fmla="*/ 1080631 h 1195109"/>
              <a:gd name="connsiteX4" fmla="*/ 5309435 w 6405759"/>
              <a:gd name="connsiteY4" fmla="*/ 1080631 h 1195109"/>
              <a:gd name="connsiteX5" fmla="*/ 5309435 w 6405759"/>
              <a:gd name="connsiteY5" fmla="*/ 307899 h 1195109"/>
              <a:gd name="connsiteX6" fmla="*/ 2205626 w 6405759"/>
              <a:gd name="connsiteY6" fmla="*/ 307899 h 1195109"/>
              <a:gd name="connsiteX7" fmla="*/ 2205626 w 6405759"/>
              <a:gd name="connsiteY7" fmla="*/ 977600 h 1195109"/>
              <a:gd name="connsiteX8" fmla="*/ 16218 w 6405759"/>
              <a:gd name="connsiteY8" fmla="*/ 977600 h 1195109"/>
              <a:gd name="connsiteX9" fmla="*/ 16218 w 6405759"/>
              <a:gd name="connsiteY9" fmla="*/ 823054 h 1195109"/>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16218 w 6405759"/>
              <a:gd name="connsiteY0" fmla="*/ 823054 h 1143507"/>
              <a:gd name="connsiteX1" fmla="*/ 16218 w 6405759"/>
              <a:gd name="connsiteY1" fmla="*/ 76079 h 1143507"/>
              <a:gd name="connsiteX2" fmla="*/ 6339745 w 6405759"/>
              <a:gd name="connsiteY2" fmla="*/ 76079 h 1143507"/>
              <a:gd name="connsiteX3" fmla="*/ 6339745 w 6405759"/>
              <a:gd name="connsiteY3" fmla="*/ 1080631 h 1143507"/>
              <a:gd name="connsiteX4" fmla="*/ 5309435 w 6405759"/>
              <a:gd name="connsiteY4" fmla="*/ 1080631 h 1143507"/>
              <a:gd name="connsiteX5" fmla="*/ 5309435 w 6405759"/>
              <a:gd name="connsiteY5" fmla="*/ 307899 h 1143507"/>
              <a:gd name="connsiteX6" fmla="*/ 2205626 w 6405759"/>
              <a:gd name="connsiteY6" fmla="*/ 307899 h 1143507"/>
              <a:gd name="connsiteX7" fmla="*/ 2205626 w 6405759"/>
              <a:gd name="connsiteY7" fmla="*/ 977600 h 1143507"/>
              <a:gd name="connsiteX8" fmla="*/ 16218 w 6405759"/>
              <a:gd name="connsiteY8" fmla="*/ 977600 h 1143507"/>
              <a:gd name="connsiteX9" fmla="*/ 16218 w 6405759"/>
              <a:gd name="connsiteY9" fmla="*/ 823054 h 1143507"/>
              <a:gd name="connsiteX0" fmla="*/ 74411 w 6463952"/>
              <a:gd name="connsiteY0" fmla="*/ 823054 h 1143507"/>
              <a:gd name="connsiteX1" fmla="*/ 74411 w 6463952"/>
              <a:gd name="connsiteY1" fmla="*/ 76079 h 1143507"/>
              <a:gd name="connsiteX2" fmla="*/ 6397938 w 6463952"/>
              <a:gd name="connsiteY2" fmla="*/ 76079 h 1143507"/>
              <a:gd name="connsiteX3" fmla="*/ 6397938 w 6463952"/>
              <a:gd name="connsiteY3" fmla="*/ 1080631 h 1143507"/>
              <a:gd name="connsiteX4" fmla="*/ 5367628 w 6463952"/>
              <a:gd name="connsiteY4" fmla="*/ 1080631 h 1143507"/>
              <a:gd name="connsiteX5" fmla="*/ 5367628 w 6463952"/>
              <a:gd name="connsiteY5" fmla="*/ 307899 h 1143507"/>
              <a:gd name="connsiteX6" fmla="*/ 2263819 w 6463952"/>
              <a:gd name="connsiteY6" fmla="*/ 307899 h 1143507"/>
              <a:gd name="connsiteX7" fmla="*/ 2263819 w 6463952"/>
              <a:gd name="connsiteY7" fmla="*/ 977600 h 1143507"/>
              <a:gd name="connsiteX8" fmla="*/ 74411 w 6463952"/>
              <a:gd name="connsiteY8" fmla="*/ 977600 h 1143507"/>
              <a:gd name="connsiteX9" fmla="*/ 74411 w 6463952"/>
              <a:gd name="connsiteY9" fmla="*/ 823054 h 1143507"/>
              <a:gd name="connsiteX0" fmla="*/ 17172 w 6406713"/>
              <a:gd name="connsiteY0" fmla="*/ 823054 h 1143507"/>
              <a:gd name="connsiteX1" fmla="*/ 17172 w 6406713"/>
              <a:gd name="connsiteY1" fmla="*/ 76079 h 1143507"/>
              <a:gd name="connsiteX2" fmla="*/ 6340699 w 6406713"/>
              <a:gd name="connsiteY2" fmla="*/ 76079 h 1143507"/>
              <a:gd name="connsiteX3" fmla="*/ 6340699 w 6406713"/>
              <a:gd name="connsiteY3" fmla="*/ 1080631 h 1143507"/>
              <a:gd name="connsiteX4" fmla="*/ 5310389 w 6406713"/>
              <a:gd name="connsiteY4" fmla="*/ 1080631 h 1143507"/>
              <a:gd name="connsiteX5" fmla="*/ 5310389 w 6406713"/>
              <a:gd name="connsiteY5" fmla="*/ 307899 h 1143507"/>
              <a:gd name="connsiteX6" fmla="*/ 2206580 w 6406713"/>
              <a:gd name="connsiteY6" fmla="*/ 307899 h 1143507"/>
              <a:gd name="connsiteX7" fmla="*/ 2206580 w 6406713"/>
              <a:gd name="connsiteY7" fmla="*/ 977600 h 1143507"/>
              <a:gd name="connsiteX8" fmla="*/ 17172 w 6406713"/>
              <a:gd name="connsiteY8" fmla="*/ 977600 h 1143507"/>
              <a:gd name="connsiteX9" fmla="*/ 17172 w 6406713"/>
              <a:gd name="connsiteY9" fmla="*/ 823054 h 1143507"/>
              <a:gd name="connsiteX0" fmla="*/ 22895 w 6412436"/>
              <a:gd name="connsiteY0" fmla="*/ 823054 h 1143507"/>
              <a:gd name="connsiteX1" fmla="*/ 22895 w 6412436"/>
              <a:gd name="connsiteY1" fmla="*/ 76079 h 1143507"/>
              <a:gd name="connsiteX2" fmla="*/ 6346422 w 6412436"/>
              <a:gd name="connsiteY2" fmla="*/ 76079 h 1143507"/>
              <a:gd name="connsiteX3" fmla="*/ 6346422 w 6412436"/>
              <a:gd name="connsiteY3" fmla="*/ 1080631 h 1143507"/>
              <a:gd name="connsiteX4" fmla="*/ 5316112 w 6412436"/>
              <a:gd name="connsiteY4" fmla="*/ 1080631 h 1143507"/>
              <a:gd name="connsiteX5" fmla="*/ 5316112 w 6412436"/>
              <a:gd name="connsiteY5" fmla="*/ 307899 h 1143507"/>
              <a:gd name="connsiteX6" fmla="*/ 2212303 w 6412436"/>
              <a:gd name="connsiteY6" fmla="*/ 307899 h 1143507"/>
              <a:gd name="connsiteX7" fmla="*/ 2212303 w 6412436"/>
              <a:gd name="connsiteY7" fmla="*/ 977600 h 1143507"/>
              <a:gd name="connsiteX8" fmla="*/ 22895 w 6412436"/>
              <a:gd name="connsiteY8" fmla="*/ 977600 h 1143507"/>
              <a:gd name="connsiteX9" fmla="*/ 22895 w 6412436"/>
              <a:gd name="connsiteY9" fmla="*/ 823054 h 1143507"/>
              <a:gd name="connsiteX0" fmla="*/ 22895 w 6412436"/>
              <a:gd name="connsiteY0" fmla="*/ 823054 h 1143507"/>
              <a:gd name="connsiteX1" fmla="*/ 22895 w 6412436"/>
              <a:gd name="connsiteY1" fmla="*/ 76079 h 1143507"/>
              <a:gd name="connsiteX2" fmla="*/ 6346422 w 6412436"/>
              <a:gd name="connsiteY2" fmla="*/ 76079 h 1143507"/>
              <a:gd name="connsiteX3" fmla="*/ 6346422 w 6412436"/>
              <a:gd name="connsiteY3" fmla="*/ 1080631 h 1143507"/>
              <a:gd name="connsiteX4" fmla="*/ 5316112 w 6412436"/>
              <a:gd name="connsiteY4" fmla="*/ 1080631 h 1143507"/>
              <a:gd name="connsiteX5" fmla="*/ 5316112 w 6412436"/>
              <a:gd name="connsiteY5" fmla="*/ 307899 h 1143507"/>
              <a:gd name="connsiteX6" fmla="*/ 2212303 w 6412436"/>
              <a:gd name="connsiteY6" fmla="*/ 307899 h 1143507"/>
              <a:gd name="connsiteX7" fmla="*/ 2212303 w 6412436"/>
              <a:gd name="connsiteY7" fmla="*/ 977600 h 1143507"/>
              <a:gd name="connsiteX8" fmla="*/ 22895 w 6412436"/>
              <a:gd name="connsiteY8" fmla="*/ 977600 h 1143507"/>
              <a:gd name="connsiteX9" fmla="*/ 22895 w 6412436"/>
              <a:gd name="connsiteY9" fmla="*/ 823054 h 1143507"/>
              <a:gd name="connsiteX0" fmla="*/ 7150 w 7465637"/>
              <a:gd name="connsiteY0" fmla="*/ 620117 h 1145090"/>
              <a:gd name="connsiteX1" fmla="*/ 1076096 w 7465637"/>
              <a:gd name="connsiteY1" fmla="*/ 77662 h 1145090"/>
              <a:gd name="connsiteX2" fmla="*/ 7399623 w 7465637"/>
              <a:gd name="connsiteY2" fmla="*/ 77662 h 1145090"/>
              <a:gd name="connsiteX3" fmla="*/ 7399623 w 7465637"/>
              <a:gd name="connsiteY3" fmla="*/ 1082214 h 1145090"/>
              <a:gd name="connsiteX4" fmla="*/ 6369313 w 7465637"/>
              <a:gd name="connsiteY4" fmla="*/ 1082214 h 1145090"/>
              <a:gd name="connsiteX5" fmla="*/ 6369313 w 7465637"/>
              <a:gd name="connsiteY5" fmla="*/ 309482 h 1145090"/>
              <a:gd name="connsiteX6" fmla="*/ 3265504 w 7465637"/>
              <a:gd name="connsiteY6" fmla="*/ 309482 h 1145090"/>
              <a:gd name="connsiteX7" fmla="*/ 3265504 w 7465637"/>
              <a:gd name="connsiteY7" fmla="*/ 979183 h 1145090"/>
              <a:gd name="connsiteX8" fmla="*/ 1076096 w 7465637"/>
              <a:gd name="connsiteY8" fmla="*/ 979183 h 1145090"/>
              <a:gd name="connsiteX9" fmla="*/ 7150 w 7465637"/>
              <a:gd name="connsiteY9" fmla="*/ 620117 h 1145090"/>
              <a:gd name="connsiteX0" fmla="*/ 0 w 7458487"/>
              <a:gd name="connsiteY0" fmla="*/ 708443 h 1233416"/>
              <a:gd name="connsiteX1" fmla="*/ 1068946 w 7458487"/>
              <a:gd name="connsiteY1" fmla="*/ 165988 h 1233416"/>
              <a:gd name="connsiteX2" fmla="*/ 7392473 w 7458487"/>
              <a:gd name="connsiteY2" fmla="*/ 165988 h 1233416"/>
              <a:gd name="connsiteX3" fmla="*/ 7392473 w 7458487"/>
              <a:gd name="connsiteY3" fmla="*/ 1170540 h 1233416"/>
              <a:gd name="connsiteX4" fmla="*/ 6362163 w 7458487"/>
              <a:gd name="connsiteY4" fmla="*/ 1170540 h 1233416"/>
              <a:gd name="connsiteX5" fmla="*/ 6362163 w 7458487"/>
              <a:gd name="connsiteY5" fmla="*/ 397808 h 1233416"/>
              <a:gd name="connsiteX6" fmla="*/ 3258354 w 7458487"/>
              <a:gd name="connsiteY6" fmla="*/ 397808 h 1233416"/>
              <a:gd name="connsiteX7" fmla="*/ 3258354 w 7458487"/>
              <a:gd name="connsiteY7" fmla="*/ 1067509 h 1233416"/>
              <a:gd name="connsiteX8" fmla="*/ 1068946 w 7458487"/>
              <a:gd name="connsiteY8" fmla="*/ 1067509 h 1233416"/>
              <a:gd name="connsiteX9" fmla="*/ 0 w 7458487"/>
              <a:gd name="connsiteY9" fmla="*/ 708443 h 1233416"/>
              <a:gd name="connsiteX0" fmla="*/ 442866 w 6871043"/>
              <a:gd name="connsiteY0" fmla="*/ 569220 h 1142315"/>
              <a:gd name="connsiteX1" fmla="*/ 481502 w 6871043"/>
              <a:gd name="connsiteY1" fmla="*/ 74887 h 1142315"/>
              <a:gd name="connsiteX2" fmla="*/ 6805029 w 6871043"/>
              <a:gd name="connsiteY2" fmla="*/ 74887 h 1142315"/>
              <a:gd name="connsiteX3" fmla="*/ 6805029 w 6871043"/>
              <a:gd name="connsiteY3" fmla="*/ 1079439 h 1142315"/>
              <a:gd name="connsiteX4" fmla="*/ 5774719 w 6871043"/>
              <a:gd name="connsiteY4" fmla="*/ 1079439 h 1142315"/>
              <a:gd name="connsiteX5" fmla="*/ 5774719 w 6871043"/>
              <a:gd name="connsiteY5" fmla="*/ 306707 h 1142315"/>
              <a:gd name="connsiteX6" fmla="*/ 2670910 w 6871043"/>
              <a:gd name="connsiteY6" fmla="*/ 306707 h 1142315"/>
              <a:gd name="connsiteX7" fmla="*/ 2670910 w 6871043"/>
              <a:gd name="connsiteY7" fmla="*/ 976408 h 1142315"/>
              <a:gd name="connsiteX8" fmla="*/ 481502 w 6871043"/>
              <a:gd name="connsiteY8" fmla="*/ 976408 h 1142315"/>
              <a:gd name="connsiteX9" fmla="*/ 442866 w 6871043"/>
              <a:gd name="connsiteY9" fmla="*/ 569220 h 1142315"/>
              <a:gd name="connsiteX0" fmla="*/ 137054 w 6565231"/>
              <a:gd name="connsiteY0" fmla="*/ 730285 h 1303380"/>
              <a:gd name="connsiteX1" fmla="*/ 175690 w 6565231"/>
              <a:gd name="connsiteY1" fmla="*/ 235952 h 1303380"/>
              <a:gd name="connsiteX2" fmla="*/ 6499217 w 6565231"/>
              <a:gd name="connsiteY2" fmla="*/ 235952 h 1303380"/>
              <a:gd name="connsiteX3" fmla="*/ 6499217 w 6565231"/>
              <a:gd name="connsiteY3" fmla="*/ 1240504 h 1303380"/>
              <a:gd name="connsiteX4" fmla="*/ 5468907 w 6565231"/>
              <a:gd name="connsiteY4" fmla="*/ 1240504 h 1303380"/>
              <a:gd name="connsiteX5" fmla="*/ 5468907 w 6565231"/>
              <a:gd name="connsiteY5" fmla="*/ 467772 h 1303380"/>
              <a:gd name="connsiteX6" fmla="*/ 2365098 w 6565231"/>
              <a:gd name="connsiteY6" fmla="*/ 467772 h 1303380"/>
              <a:gd name="connsiteX7" fmla="*/ 2365098 w 6565231"/>
              <a:gd name="connsiteY7" fmla="*/ 1137473 h 1303380"/>
              <a:gd name="connsiteX8" fmla="*/ 175690 w 6565231"/>
              <a:gd name="connsiteY8" fmla="*/ 1137473 h 1303380"/>
              <a:gd name="connsiteX9" fmla="*/ 137054 w 6565231"/>
              <a:gd name="connsiteY9" fmla="*/ 730285 h 1303380"/>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468409 w 6857950"/>
              <a:gd name="connsiteY0" fmla="*/ 569220 h 1142315"/>
              <a:gd name="connsiteX1" fmla="*/ 468409 w 6857950"/>
              <a:gd name="connsiteY1" fmla="*/ 74887 h 1142315"/>
              <a:gd name="connsiteX2" fmla="*/ 6791936 w 6857950"/>
              <a:gd name="connsiteY2" fmla="*/ 74887 h 1142315"/>
              <a:gd name="connsiteX3" fmla="*/ 6791936 w 6857950"/>
              <a:gd name="connsiteY3" fmla="*/ 1079439 h 1142315"/>
              <a:gd name="connsiteX4" fmla="*/ 5761626 w 6857950"/>
              <a:gd name="connsiteY4" fmla="*/ 1079439 h 1142315"/>
              <a:gd name="connsiteX5" fmla="*/ 5761626 w 6857950"/>
              <a:gd name="connsiteY5" fmla="*/ 306707 h 1142315"/>
              <a:gd name="connsiteX6" fmla="*/ 2657817 w 6857950"/>
              <a:gd name="connsiteY6" fmla="*/ 306707 h 1142315"/>
              <a:gd name="connsiteX7" fmla="*/ 2657817 w 6857950"/>
              <a:gd name="connsiteY7" fmla="*/ 976408 h 1142315"/>
              <a:gd name="connsiteX8" fmla="*/ 468409 w 6857950"/>
              <a:gd name="connsiteY8" fmla="*/ 976408 h 1142315"/>
              <a:gd name="connsiteX9" fmla="*/ 468409 w 6857950"/>
              <a:gd name="connsiteY9" fmla="*/ 569220 h 1142315"/>
              <a:gd name="connsiteX0" fmla="*/ 59148 w 6448689"/>
              <a:gd name="connsiteY0" fmla="*/ 698668 h 1271763"/>
              <a:gd name="connsiteX1" fmla="*/ 59148 w 6448689"/>
              <a:gd name="connsiteY1" fmla="*/ 204335 h 1271763"/>
              <a:gd name="connsiteX2" fmla="*/ 6382675 w 6448689"/>
              <a:gd name="connsiteY2" fmla="*/ 204335 h 1271763"/>
              <a:gd name="connsiteX3" fmla="*/ 6382675 w 6448689"/>
              <a:gd name="connsiteY3" fmla="*/ 1208887 h 1271763"/>
              <a:gd name="connsiteX4" fmla="*/ 5352365 w 6448689"/>
              <a:gd name="connsiteY4" fmla="*/ 1208887 h 1271763"/>
              <a:gd name="connsiteX5" fmla="*/ 5352365 w 6448689"/>
              <a:gd name="connsiteY5" fmla="*/ 436155 h 1271763"/>
              <a:gd name="connsiteX6" fmla="*/ 2248556 w 6448689"/>
              <a:gd name="connsiteY6" fmla="*/ 436155 h 1271763"/>
              <a:gd name="connsiteX7" fmla="*/ 2248556 w 6448689"/>
              <a:gd name="connsiteY7" fmla="*/ 1105856 h 1271763"/>
              <a:gd name="connsiteX8" fmla="*/ 59148 w 6448689"/>
              <a:gd name="connsiteY8" fmla="*/ 1105856 h 1271763"/>
              <a:gd name="connsiteX9" fmla="*/ 59148 w 6448689"/>
              <a:gd name="connsiteY9" fmla="*/ 698668 h 1271763"/>
              <a:gd name="connsiteX0" fmla="*/ 90628 w 6480169"/>
              <a:gd name="connsiteY0" fmla="*/ 545446 h 1118541"/>
              <a:gd name="connsiteX1" fmla="*/ 90628 w 6480169"/>
              <a:gd name="connsiteY1" fmla="*/ 51113 h 1118541"/>
              <a:gd name="connsiteX2" fmla="*/ 6414155 w 6480169"/>
              <a:gd name="connsiteY2" fmla="*/ 51113 h 1118541"/>
              <a:gd name="connsiteX3" fmla="*/ 6414155 w 6480169"/>
              <a:gd name="connsiteY3" fmla="*/ 1055665 h 1118541"/>
              <a:gd name="connsiteX4" fmla="*/ 5383845 w 6480169"/>
              <a:gd name="connsiteY4" fmla="*/ 1055665 h 1118541"/>
              <a:gd name="connsiteX5" fmla="*/ 5383845 w 6480169"/>
              <a:gd name="connsiteY5" fmla="*/ 282933 h 1118541"/>
              <a:gd name="connsiteX6" fmla="*/ 2280036 w 6480169"/>
              <a:gd name="connsiteY6" fmla="*/ 282933 h 1118541"/>
              <a:gd name="connsiteX7" fmla="*/ 2280036 w 6480169"/>
              <a:gd name="connsiteY7" fmla="*/ 952634 h 1118541"/>
              <a:gd name="connsiteX8" fmla="*/ 90628 w 6480169"/>
              <a:gd name="connsiteY8" fmla="*/ 952634 h 1118541"/>
              <a:gd name="connsiteX9" fmla="*/ 90628 w 6480169"/>
              <a:gd name="connsiteY9" fmla="*/ 545446 h 1118541"/>
              <a:gd name="connsiteX0" fmla="*/ 59148 w 6448689"/>
              <a:gd name="connsiteY0" fmla="*/ 577755 h 1150850"/>
              <a:gd name="connsiteX1" fmla="*/ 59148 w 6448689"/>
              <a:gd name="connsiteY1" fmla="*/ 83422 h 1150850"/>
              <a:gd name="connsiteX2" fmla="*/ 6382675 w 6448689"/>
              <a:gd name="connsiteY2" fmla="*/ 83422 h 1150850"/>
              <a:gd name="connsiteX3" fmla="*/ 6382675 w 6448689"/>
              <a:gd name="connsiteY3" fmla="*/ 1087974 h 1150850"/>
              <a:gd name="connsiteX4" fmla="*/ 5352365 w 6448689"/>
              <a:gd name="connsiteY4" fmla="*/ 1087974 h 1150850"/>
              <a:gd name="connsiteX5" fmla="*/ 5352365 w 6448689"/>
              <a:gd name="connsiteY5" fmla="*/ 315242 h 1150850"/>
              <a:gd name="connsiteX6" fmla="*/ 2248556 w 6448689"/>
              <a:gd name="connsiteY6" fmla="*/ 315242 h 1150850"/>
              <a:gd name="connsiteX7" fmla="*/ 2248556 w 6448689"/>
              <a:gd name="connsiteY7" fmla="*/ 984943 h 1150850"/>
              <a:gd name="connsiteX8" fmla="*/ 59148 w 6448689"/>
              <a:gd name="connsiteY8" fmla="*/ 984943 h 1150850"/>
              <a:gd name="connsiteX9" fmla="*/ 59148 w 6448689"/>
              <a:gd name="connsiteY9" fmla="*/ 577755 h 1150850"/>
              <a:gd name="connsiteX0" fmla="*/ 59148 w 6448689"/>
              <a:gd name="connsiteY0" fmla="*/ 554340 h 1127435"/>
              <a:gd name="connsiteX1" fmla="*/ 59148 w 6448689"/>
              <a:gd name="connsiteY1" fmla="*/ 60007 h 1127435"/>
              <a:gd name="connsiteX2" fmla="*/ 6382675 w 6448689"/>
              <a:gd name="connsiteY2" fmla="*/ 60007 h 1127435"/>
              <a:gd name="connsiteX3" fmla="*/ 6382675 w 6448689"/>
              <a:gd name="connsiteY3" fmla="*/ 1064559 h 1127435"/>
              <a:gd name="connsiteX4" fmla="*/ 5352365 w 6448689"/>
              <a:gd name="connsiteY4" fmla="*/ 1064559 h 1127435"/>
              <a:gd name="connsiteX5" fmla="*/ 5352365 w 6448689"/>
              <a:gd name="connsiteY5" fmla="*/ 291827 h 1127435"/>
              <a:gd name="connsiteX6" fmla="*/ 2248556 w 6448689"/>
              <a:gd name="connsiteY6" fmla="*/ 291827 h 1127435"/>
              <a:gd name="connsiteX7" fmla="*/ 2248556 w 6448689"/>
              <a:gd name="connsiteY7" fmla="*/ 961528 h 1127435"/>
              <a:gd name="connsiteX8" fmla="*/ 59148 w 6448689"/>
              <a:gd name="connsiteY8" fmla="*/ 961528 h 1127435"/>
              <a:gd name="connsiteX9" fmla="*/ 59148 w 6448689"/>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53423 w 6442964"/>
              <a:gd name="connsiteY0" fmla="*/ 554340 h 1127435"/>
              <a:gd name="connsiteX1" fmla="*/ 53423 w 6442964"/>
              <a:gd name="connsiteY1" fmla="*/ 60007 h 1127435"/>
              <a:gd name="connsiteX2" fmla="*/ 6376950 w 6442964"/>
              <a:gd name="connsiteY2" fmla="*/ 60007 h 1127435"/>
              <a:gd name="connsiteX3" fmla="*/ 6376950 w 6442964"/>
              <a:gd name="connsiteY3" fmla="*/ 1064559 h 1127435"/>
              <a:gd name="connsiteX4" fmla="*/ 5346640 w 6442964"/>
              <a:gd name="connsiteY4" fmla="*/ 1064559 h 1127435"/>
              <a:gd name="connsiteX5" fmla="*/ 5346640 w 6442964"/>
              <a:gd name="connsiteY5" fmla="*/ 291827 h 1127435"/>
              <a:gd name="connsiteX6" fmla="*/ 2242831 w 6442964"/>
              <a:gd name="connsiteY6" fmla="*/ 291827 h 1127435"/>
              <a:gd name="connsiteX7" fmla="*/ 2242831 w 6442964"/>
              <a:gd name="connsiteY7" fmla="*/ 961528 h 1127435"/>
              <a:gd name="connsiteX8" fmla="*/ 53423 w 6442964"/>
              <a:gd name="connsiteY8" fmla="*/ 961528 h 1127435"/>
              <a:gd name="connsiteX9" fmla="*/ 53423 w 6442964"/>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33390 w 6422931"/>
              <a:gd name="connsiteY0" fmla="*/ 554340 h 1127435"/>
              <a:gd name="connsiteX1" fmla="*/ 33390 w 6422931"/>
              <a:gd name="connsiteY1" fmla="*/ 60007 h 1127435"/>
              <a:gd name="connsiteX2" fmla="*/ 6356917 w 6422931"/>
              <a:gd name="connsiteY2" fmla="*/ 60007 h 1127435"/>
              <a:gd name="connsiteX3" fmla="*/ 6356917 w 6422931"/>
              <a:gd name="connsiteY3" fmla="*/ 1064559 h 1127435"/>
              <a:gd name="connsiteX4" fmla="*/ 5326607 w 6422931"/>
              <a:gd name="connsiteY4" fmla="*/ 1064559 h 1127435"/>
              <a:gd name="connsiteX5" fmla="*/ 5326607 w 6422931"/>
              <a:gd name="connsiteY5" fmla="*/ 291827 h 1127435"/>
              <a:gd name="connsiteX6" fmla="*/ 2222798 w 6422931"/>
              <a:gd name="connsiteY6" fmla="*/ 291827 h 1127435"/>
              <a:gd name="connsiteX7" fmla="*/ 2222798 w 6422931"/>
              <a:gd name="connsiteY7" fmla="*/ 961528 h 1127435"/>
              <a:gd name="connsiteX8" fmla="*/ 33390 w 6422931"/>
              <a:gd name="connsiteY8" fmla="*/ 961528 h 1127435"/>
              <a:gd name="connsiteX9" fmla="*/ 33390 w 6422931"/>
              <a:gd name="connsiteY9" fmla="*/ 554340 h 1127435"/>
              <a:gd name="connsiteX0" fmla="*/ 30529 w 6420070"/>
              <a:gd name="connsiteY0" fmla="*/ 554340 h 1127435"/>
              <a:gd name="connsiteX1" fmla="*/ 30529 w 6420070"/>
              <a:gd name="connsiteY1" fmla="*/ 60007 h 1127435"/>
              <a:gd name="connsiteX2" fmla="*/ 6354056 w 6420070"/>
              <a:gd name="connsiteY2" fmla="*/ 60007 h 1127435"/>
              <a:gd name="connsiteX3" fmla="*/ 6354056 w 6420070"/>
              <a:gd name="connsiteY3" fmla="*/ 1064559 h 1127435"/>
              <a:gd name="connsiteX4" fmla="*/ 5323746 w 6420070"/>
              <a:gd name="connsiteY4" fmla="*/ 1064559 h 1127435"/>
              <a:gd name="connsiteX5" fmla="*/ 5323746 w 6420070"/>
              <a:gd name="connsiteY5" fmla="*/ 291827 h 1127435"/>
              <a:gd name="connsiteX6" fmla="*/ 2219937 w 6420070"/>
              <a:gd name="connsiteY6" fmla="*/ 291827 h 1127435"/>
              <a:gd name="connsiteX7" fmla="*/ 2219937 w 6420070"/>
              <a:gd name="connsiteY7" fmla="*/ 961528 h 1127435"/>
              <a:gd name="connsiteX8" fmla="*/ 30529 w 6420070"/>
              <a:gd name="connsiteY8" fmla="*/ 961528 h 1127435"/>
              <a:gd name="connsiteX9" fmla="*/ 30529 w 6420070"/>
              <a:gd name="connsiteY9" fmla="*/ 554340 h 1127435"/>
              <a:gd name="connsiteX0" fmla="*/ 30528 w 6420069"/>
              <a:gd name="connsiteY0" fmla="*/ 561369 h 1134464"/>
              <a:gd name="connsiteX1" fmla="*/ 30528 w 6420069"/>
              <a:gd name="connsiteY1" fmla="*/ 67036 h 1134464"/>
              <a:gd name="connsiteX2" fmla="*/ 6354055 w 6420069"/>
              <a:gd name="connsiteY2" fmla="*/ 67036 h 1134464"/>
              <a:gd name="connsiteX3" fmla="*/ 6354055 w 6420069"/>
              <a:gd name="connsiteY3" fmla="*/ 1071588 h 1134464"/>
              <a:gd name="connsiteX4" fmla="*/ 5323745 w 6420069"/>
              <a:gd name="connsiteY4" fmla="*/ 1071588 h 1134464"/>
              <a:gd name="connsiteX5" fmla="*/ 5323745 w 6420069"/>
              <a:gd name="connsiteY5" fmla="*/ 298856 h 1134464"/>
              <a:gd name="connsiteX6" fmla="*/ 2219936 w 6420069"/>
              <a:gd name="connsiteY6" fmla="*/ 298856 h 1134464"/>
              <a:gd name="connsiteX7" fmla="*/ 2219936 w 6420069"/>
              <a:gd name="connsiteY7" fmla="*/ 968557 h 1134464"/>
              <a:gd name="connsiteX8" fmla="*/ 30528 w 6420069"/>
              <a:gd name="connsiteY8" fmla="*/ 968557 h 1134464"/>
              <a:gd name="connsiteX9" fmla="*/ 30528 w 6420069"/>
              <a:gd name="connsiteY9" fmla="*/ 561369 h 1134464"/>
              <a:gd name="connsiteX0" fmla="*/ 30528 w 6420069"/>
              <a:gd name="connsiteY0" fmla="*/ 557746 h 1130841"/>
              <a:gd name="connsiteX1" fmla="*/ 30528 w 6420069"/>
              <a:gd name="connsiteY1" fmla="*/ 63413 h 1130841"/>
              <a:gd name="connsiteX2" fmla="*/ 6354055 w 6420069"/>
              <a:gd name="connsiteY2" fmla="*/ 63413 h 1130841"/>
              <a:gd name="connsiteX3" fmla="*/ 6354055 w 6420069"/>
              <a:gd name="connsiteY3" fmla="*/ 1067965 h 1130841"/>
              <a:gd name="connsiteX4" fmla="*/ 5323745 w 6420069"/>
              <a:gd name="connsiteY4" fmla="*/ 1067965 h 1130841"/>
              <a:gd name="connsiteX5" fmla="*/ 5323745 w 6420069"/>
              <a:gd name="connsiteY5" fmla="*/ 295233 h 1130841"/>
              <a:gd name="connsiteX6" fmla="*/ 2219936 w 6420069"/>
              <a:gd name="connsiteY6" fmla="*/ 295233 h 1130841"/>
              <a:gd name="connsiteX7" fmla="*/ 2219936 w 6420069"/>
              <a:gd name="connsiteY7" fmla="*/ 964934 h 1130841"/>
              <a:gd name="connsiteX8" fmla="*/ 30528 w 6420069"/>
              <a:gd name="connsiteY8" fmla="*/ 964934 h 1130841"/>
              <a:gd name="connsiteX9" fmla="*/ 30528 w 6420069"/>
              <a:gd name="connsiteY9" fmla="*/ 557746 h 1130841"/>
              <a:gd name="connsiteX0" fmla="*/ 30528 w 6838323"/>
              <a:gd name="connsiteY0" fmla="*/ 575483 h 1148578"/>
              <a:gd name="connsiteX1" fmla="*/ 82044 w 6838323"/>
              <a:gd name="connsiteY1" fmla="*/ 93180 h 1148578"/>
              <a:gd name="connsiteX2" fmla="*/ 6354055 w 6838323"/>
              <a:gd name="connsiteY2" fmla="*/ 81150 h 1148578"/>
              <a:gd name="connsiteX3" fmla="*/ 6354055 w 6838323"/>
              <a:gd name="connsiteY3" fmla="*/ 1085702 h 1148578"/>
              <a:gd name="connsiteX4" fmla="*/ 5323745 w 6838323"/>
              <a:gd name="connsiteY4" fmla="*/ 1085702 h 1148578"/>
              <a:gd name="connsiteX5" fmla="*/ 5323745 w 6838323"/>
              <a:gd name="connsiteY5" fmla="*/ 312970 h 1148578"/>
              <a:gd name="connsiteX6" fmla="*/ 2219936 w 6838323"/>
              <a:gd name="connsiteY6" fmla="*/ 312970 h 1148578"/>
              <a:gd name="connsiteX7" fmla="*/ 2219936 w 6838323"/>
              <a:gd name="connsiteY7" fmla="*/ 982671 h 1148578"/>
              <a:gd name="connsiteX8" fmla="*/ 30528 w 6838323"/>
              <a:gd name="connsiteY8" fmla="*/ 982671 h 1148578"/>
              <a:gd name="connsiteX9" fmla="*/ 30528 w 6838323"/>
              <a:gd name="connsiteY9" fmla="*/ 575483 h 1148578"/>
              <a:gd name="connsiteX0" fmla="*/ 30528 w 6420886"/>
              <a:gd name="connsiteY0" fmla="*/ 634094 h 1207189"/>
              <a:gd name="connsiteX1" fmla="*/ 82044 w 6420886"/>
              <a:gd name="connsiteY1" fmla="*/ 151791 h 1207189"/>
              <a:gd name="connsiteX2" fmla="*/ 6354055 w 6420886"/>
              <a:gd name="connsiteY2" fmla="*/ 139761 h 1207189"/>
              <a:gd name="connsiteX3" fmla="*/ 6354055 w 6420886"/>
              <a:gd name="connsiteY3" fmla="*/ 1144313 h 1207189"/>
              <a:gd name="connsiteX4" fmla="*/ 5323745 w 6420886"/>
              <a:gd name="connsiteY4" fmla="*/ 1144313 h 1207189"/>
              <a:gd name="connsiteX5" fmla="*/ 5323745 w 6420886"/>
              <a:gd name="connsiteY5" fmla="*/ 371581 h 1207189"/>
              <a:gd name="connsiteX6" fmla="*/ 2219936 w 6420886"/>
              <a:gd name="connsiteY6" fmla="*/ 371581 h 1207189"/>
              <a:gd name="connsiteX7" fmla="*/ 2219936 w 6420886"/>
              <a:gd name="connsiteY7" fmla="*/ 1041282 h 1207189"/>
              <a:gd name="connsiteX8" fmla="*/ 30528 w 6420886"/>
              <a:gd name="connsiteY8" fmla="*/ 1041282 h 1207189"/>
              <a:gd name="connsiteX9" fmla="*/ 30528 w 6420886"/>
              <a:gd name="connsiteY9" fmla="*/ 634094 h 1207189"/>
              <a:gd name="connsiteX0" fmla="*/ 30528 w 6411433"/>
              <a:gd name="connsiteY0" fmla="*/ 538518 h 1111613"/>
              <a:gd name="connsiteX1" fmla="*/ 82044 w 6411433"/>
              <a:gd name="connsiteY1" fmla="*/ 56215 h 1111613"/>
              <a:gd name="connsiteX2" fmla="*/ 6354055 w 6411433"/>
              <a:gd name="connsiteY2" fmla="*/ 44185 h 1111613"/>
              <a:gd name="connsiteX3" fmla="*/ 6354055 w 6411433"/>
              <a:gd name="connsiteY3" fmla="*/ 1048737 h 1111613"/>
              <a:gd name="connsiteX4" fmla="*/ 5323745 w 6411433"/>
              <a:gd name="connsiteY4" fmla="*/ 1048737 h 1111613"/>
              <a:gd name="connsiteX5" fmla="*/ 5323745 w 6411433"/>
              <a:gd name="connsiteY5" fmla="*/ 276005 h 1111613"/>
              <a:gd name="connsiteX6" fmla="*/ 2219936 w 6411433"/>
              <a:gd name="connsiteY6" fmla="*/ 276005 h 1111613"/>
              <a:gd name="connsiteX7" fmla="*/ 2219936 w 6411433"/>
              <a:gd name="connsiteY7" fmla="*/ 945706 h 1111613"/>
              <a:gd name="connsiteX8" fmla="*/ 30528 w 6411433"/>
              <a:gd name="connsiteY8" fmla="*/ 945706 h 1111613"/>
              <a:gd name="connsiteX9" fmla="*/ 30528 w 6411433"/>
              <a:gd name="connsiteY9" fmla="*/ 538518 h 1111613"/>
              <a:gd name="connsiteX0" fmla="*/ 30528 w 6399202"/>
              <a:gd name="connsiteY0" fmla="*/ 538518 h 1111613"/>
              <a:gd name="connsiteX1" fmla="*/ 82044 w 6399202"/>
              <a:gd name="connsiteY1" fmla="*/ 56215 h 1111613"/>
              <a:gd name="connsiteX2" fmla="*/ 6354055 w 6399202"/>
              <a:gd name="connsiteY2" fmla="*/ 44185 h 1111613"/>
              <a:gd name="connsiteX3" fmla="*/ 6354055 w 6399202"/>
              <a:gd name="connsiteY3" fmla="*/ 1048737 h 1111613"/>
              <a:gd name="connsiteX4" fmla="*/ 5323745 w 6399202"/>
              <a:gd name="connsiteY4" fmla="*/ 1048737 h 1111613"/>
              <a:gd name="connsiteX5" fmla="*/ 5323745 w 6399202"/>
              <a:gd name="connsiteY5" fmla="*/ 276005 h 1111613"/>
              <a:gd name="connsiteX6" fmla="*/ 2219936 w 6399202"/>
              <a:gd name="connsiteY6" fmla="*/ 276005 h 1111613"/>
              <a:gd name="connsiteX7" fmla="*/ 2219936 w 6399202"/>
              <a:gd name="connsiteY7" fmla="*/ 945706 h 1111613"/>
              <a:gd name="connsiteX8" fmla="*/ 30528 w 6399202"/>
              <a:gd name="connsiteY8" fmla="*/ 945706 h 1111613"/>
              <a:gd name="connsiteX9" fmla="*/ 30528 w 6399202"/>
              <a:gd name="connsiteY9" fmla="*/ 538518 h 1111613"/>
              <a:gd name="connsiteX0" fmla="*/ 30528 w 6436962"/>
              <a:gd name="connsiteY0" fmla="*/ 538518 h 1105642"/>
              <a:gd name="connsiteX1" fmla="*/ 82044 w 6436962"/>
              <a:gd name="connsiteY1" fmla="*/ 56215 h 1105642"/>
              <a:gd name="connsiteX2" fmla="*/ 6354055 w 6436962"/>
              <a:gd name="connsiteY2" fmla="*/ 44185 h 1105642"/>
              <a:gd name="connsiteX3" fmla="*/ 6354055 w 6436962"/>
              <a:gd name="connsiteY3" fmla="*/ 1048737 h 1105642"/>
              <a:gd name="connsiteX4" fmla="*/ 5323745 w 6436962"/>
              <a:gd name="connsiteY4" fmla="*/ 938442 h 1105642"/>
              <a:gd name="connsiteX5" fmla="*/ 5323745 w 6436962"/>
              <a:gd name="connsiteY5" fmla="*/ 276005 h 1105642"/>
              <a:gd name="connsiteX6" fmla="*/ 2219936 w 6436962"/>
              <a:gd name="connsiteY6" fmla="*/ 276005 h 1105642"/>
              <a:gd name="connsiteX7" fmla="*/ 2219936 w 6436962"/>
              <a:gd name="connsiteY7" fmla="*/ 945706 h 1105642"/>
              <a:gd name="connsiteX8" fmla="*/ 30528 w 6436962"/>
              <a:gd name="connsiteY8" fmla="*/ 945706 h 1105642"/>
              <a:gd name="connsiteX9" fmla="*/ 30528 w 6436962"/>
              <a:gd name="connsiteY9" fmla="*/ 538518 h 1105642"/>
              <a:gd name="connsiteX0" fmla="*/ 30528 w 6849748"/>
              <a:gd name="connsiteY0" fmla="*/ 565749 h 1050560"/>
              <a:gd name="connsiteX1" fmla="*/ 82044 w 6849748"/>
              <a:gd name="connsiteY1" fmla="*/ 83446 h 1050560"/>
              <a:gd name="connsiteX2" fmla="*/ 6354055 w 6849748"/>
              <a:gd name="connsiteY2" fmla="*/ 71416 h 1050560"/>
              <a:gd name="connsiteX3" fmla="*/ 6328297 w 6849748"/>
              <a:gd name="connsiteY3" fmla="*/ 943615 h 1050560"/>
              <a:gd name="connsiteX4" fmla="*/ 5323745 w 6849748"/>
              <a:gd name="connsiteY4" fmla="*/ 965673 h 1050560"/>
              <a:gd name="connsiteX5" fmla="*/ 5323745 w 6849748"/>
              <a:gd name="connsiteY5" fmla="*/ 303236 h 1050560"/>
              <a:gd name="connsiteX6" fmla="*/ 2219936 w 6849748"/>
              <a:gd name="connsiteY6" fmla="*/ 303236 h 1050560"/>
              <a:gd name="connsiteX7" fmla="*/ 2219936 w 6849748"/>
              <a:gd name="connsiteY7" fmla="*/ 972937 h 1050560"/>
              <a:gd name="connsiteX8" fmla="*/ 30528 w 6849748"/>
              <a:gd name="connsiteY8" fmla="*/ 972937 h 1050560"/>
              <a:gd name="connsiteX9" fmla="*/ 30528 w 6849748"/>
              <a:gd name="connsiteY9" fmla="*/ 565749 h 1050560"/>
              <a:gd name="connsiteX0" fmla="*/ 30528 w 6808299"/>
              <a:gd name="connsiteY0" fmla="*/ 565749 h 1090180"/>
              <a:gd name="connsiteX1" fmla="*/ 82044 w 6808299"/>
              <a:gd name="connsiteY1" fmla="*/ 83446 h 1090180"/>
              <a:gd name="connsiteX2" fmla="*/ 6354055 w 6808299"/>
              <a:gd name="connsiteY2" fmla="*/ 71416 h 1090180"/>
              <a:gd name="connsiteX3" fmla="*/ 6328297 w 6808299"/>
              <a:gd name="connsiteY3" fmla="*/ 943615 h 1090180"/>
              <a:gd name="connsiteX4" fmla="*/ 5323745 w 6808299"/>
              <a:gd name="connsiteY4" fmla="*/ 965673 h 1090180"/>
              <a:gd name="connsiteX5" fmla="*/ 5323745 w 6808299"/>
              <a:gd name="connsiteY5" fmla="*/ 303236 h 1090180"/>
              <a:gd name="connsiteX6" fmla="*/ 2219936 w 6808299"/>
              <a:gd name="connsiteY6" fmla="*/ 303236 h 1090180"/>
              <a:gd name="connsiteX7" fmla="*/ 2219936 w 6808299"/>
              <a:gd name="connsiteY7" fmla="*/ 972937 h 1090180"/>
              <a:gd name="connsiteX8" fmla="*/ 30528 w 6808299"/>
              <a:gd name="connsiteY8" fmla="*/ 972937 h 1090180"/>
              <a:gd name="connsiteX9" fmla="*/ 30528 w 6808299"/>
              <a:gd name="connsiteY9" fmla="*/ 565749 h 1090180"/>
              <a:gd name="connsiteX0" fmla="*/ 30528 w 6359752"/>
              <a:gd name="connsiteY0" fmla="*/ 663467 h 1187898"/>
              <a:gd name="connsiteX1" fmla="*/ 82044 w 6359752"/>
              <a:gd name="connsiteY1" fmla="*/ 181164 h 1187898"/>
              <a:gd name="connsiteX2" fmla="*/ 6354055 w 6359752"/>
              <a:gd name="connsiteY2" fmla="*/ 169134 h 1187898"/>
              <a:gd name="connsiteX3" fmla="*/ 6328297 w 6359752"/>
              <a:gd name="connsiteY3" fmla="*/ 1041333 h 1187898"/>
              <a:gd name="connsiteX4" fmla="*/ 5323745 w 6359752"/>
              <a:gd name="connsiteY4" fmla="*/ 1063391 h 1187898"/>
              <a:gd name="connsiteX5" fmla="*/ 5323745 w 6359752"/>
              <a:gd name="connsiteY5" fmla="*/ 400954 h 1187898"/>
              <a:gd name="connsiteX6" fmla="*/ 2219936 w 6359752"/>
              <a:gd name="connsiteY6" fmla="*/ 400954 h 1187898"/>
              <a:gd name="connsiteX7" fmla="*/ 2219936 w 6359752"/>
              <a:gd name="connsiteY7" fmla="*/ 1070655 h 1187898"/>
              <a:gd name="connsiteX8" fmla="*/ 30528 w 6359752"/>
              <a:gd name="connsiteY8" fmla="*/ 1070655 h 1187898"/>
              <a:gd name="connsiteX9" fmla="*/ 30528 w 6359752"/>
              <a:gd name="connsiteY9" fmla="*/ 663467 h 1187898"/>
              <a:gd name="connsiteX0" fmla="*/ 30528 w 6380538"/>
              <a:gd name="connsiteY0" fmla="*/ 510005 h 1034436"/>
              <a:gd name="connsiteX1" fmla="*/ 82044 w 6380538"/>
              <a:gd name="connsiteY1" fmla="*/ 27702 h 1034436"/>
              <a:gd name="connsiteX2" fmla="*/ 6354055 w 6380538"/>
              <a:gd name="connsiteY2" fmla="*/ 15672 h 1034436"/>
              <a:gd name="connsiteX3" fmla="*/ 6328297 w 6380538"/>
              <a:gd name="connsiteY3" fmla="*/ 887871 h 1034436"/>
              <a:gd name="connsiteX4" fmla="*/ 5323745 w 6380538"/>
              <a:gd name="connsiteY4" fmla="*/ 909929 h 1034436"/>
              <a:gd name="connsiteX5" fmla="*/ 5323745 w 6380538"/>
              <a:gd name="connsiteY5" fmla="*/ 247492 h 1034436"/>
              <a:gd name="connsiteX6" fmla="*/ 2219936 w 6380538"/>
              <a:gd name="connsiteY6" fmla="*/ 247492 h 1034436"/>
              <a:gd name="connsiteX7" fmla="*/ 2219936 w 6380538"/>
              <a:gd name="connsiteY7" fmla="*/ 917193 h 1034436"/>
              <a:gd name="connsiteX8" fmla="*/ 30528 w 6380538"/>
              <a:gd name="connsiteY8" fmla="*/ 917193 h 1034436"/>
              <a:gd name="connsiteX9" fmla="*/ 30528 w 6380538"/>
              <a:gd name="connsiteY9" fmla="*/ 510005 h 1034436"/>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10114"/>
              <a:gd name="connsiteX1" fmla="*/ 462760 w 6764154"/>
              <a:gd name="connsiteY1" fmla="*/ 43000 h 1010114"/>
              <a:gd name="connsiteX2" fmla="*/ 6593103 w 6764154"/>
              <a:gd name="connsiteY2" fmla="*/ 30970 h 1010114"/>
              <a:gd name="connsiteX3" fmla="*/ 6709013 w 6764154"/>
              <a:gd name="connsiteY3" fmla="*/ 903169 h 1010114"/>
              <a:gd name="connsiteX4" fmla="*/ 5704461 w 6764154"/>
              <a:gd name="connsiteY4" fmla="*/ 925227 h 1010114"/>
              <a:gd name="connsiteX5" fmla="*/ 5704461 w 6764154"/>
              <a:gd name="connsiteY5" fmla="*/ 262790 h 1010114"/>
              <a:gd name="connsiteX6" fmla="*/ 2600652 w 6764154"/>
              <a:gd name="connsiteY6" fmla="*/ 262790 h 1010114"/>
              <a:gd name="connsiteX7" fmla="*/ 2600652 w 6764154"/>
              <a:gd name="connsiteY7" fmla="*/ 932491 h 1010114"/>
              <a:gd name="connsiteX8" fmla="*/ 411244 w 6764154"/>
              <a:gd name="connsiteY8" fmla="*/ 932491 h 1010114"/>
              <a:gd name="connsiteX9" fmla="*/ 411244 w 6764154"/>
              <a:gd name="connsiteY9" fmla="*/ 525303 h 1010114"/>
              <a:gd name="connsiteX0" fmla="*/ 411244 w 6764154"/>
              <a:gd name="connsiteY0" fmla="*/ 525303 h 1031763"/>
              <a:gd name="connsiteX1" fmla="*/ 462760 w 6764154"/>
              <a:gd name="connsiteY1" fmla="*/ 43000 h 1031763"/>
              <a:gd name="connsiteX2" fmla="*/ 6593103 w 6764154"/>
              <a:gd name="connsiteY2" fmla="*/ 30970 h 1031763"/>
              <a:gd name="connsiteX3" fmla="*/ 6709013 w 6764154"/>
              <a:gd name="connsiteY3" fmla="*/ 903169 h 1031763"/>
              <a:gd name="connsiteX4" fmla="*/ 5704461 w 6764154"/>
              <a:gd name="connsiteY4" fmla="*/ 925227 h 1031763"/>
              <a:gd name="connsiteX5" fmla="*/ 5704461 w 6764154"/>
              <a:gd name="connsiteY5" fmla="*/ 262790 h 1031763"/>
              <a:gd name="connsiteX6" fmla="*/ 2600652 w 6764154"/>
              <a:gd name="connsiteY6" fmla="*/ 262790 h 1031763"/>
              <a:gd name="connsiteX7" fmla="*/ 2600652 w 6764154"/>
              <a:gd name="connsiteY7" fmla="*/ 932491 h 1031763"/>
              <a:gd name="connsiteX8" fmla="*/ 411244 w 6764154"/>
              <a:gd name="connsiteY8" fmla="*/ 932491 h 1031763"/>
              <a:gd name="connsiteX9" fmla="*/ 411244 w 6764154"/>
              <a:gd name="connsiteY9" fmla="*/ 525303 h 103176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61383"/>
              <a:gd name="connsiteY0" fmla="*/ 525303 h 989603"/>
              <a:gd name="connsiteX1" fmla="*/ 462760 w 6761383"/>
              <a:gd name="connsiteY1" fmla="*/ 43000 h 989603"/>
              <a:gd name="connsiteX2" fmla="*/ 6593103 w 6761383"/>
              <a:gd name="connsiteY2" fmla="*/ 30970 h 989603"/>
              <a:gd name="connsiteX3" fmla="*/ 6709013 w 6761383"/>
              <a:gd name="connsiteY3" fmla="*/ 903169 h 989603"/>
              <a:gd name="connsiteX4" fmla="*/ 5743098 w 6761383"/>
              <a:gd name="connsiteY4" fmla="*/ 848021 h 989603"/>
              <a:gd name="connsiteX5" fmla="*/ 5704461 w 6761383"/>
              <a:gd name="connsiteY5" fmla="*/ 262790 h 989603"/>
              <a:gd name="connsiteX6" fmla="*/ 2600652 w 6761383"/>
              <a:gd name="connsiteY6" fmla="*/ 262790 h 989603"/>
              <a:gd name="connsiteX7" fmla="*/ 2600652 w 6761383"/>
              <a:gd name="connsiteY7" fmla="*/ 932491 h 989603"/>
              <a:gd name="connsiteX8" fmla="*/ 411244 w 6761383"/>
              <a:gd name="connsiteY8" fmla="*/ 932491 h 989603"/>
              <a:gd name="connsiteX9" fmla="*/ 411244 w 6761383"/>
              <a:gd name="connsiteY9" fmla="*/ 525303 h 989603"/>
              <a:gd name="connsiteX0" fmla="*/ 411244 w 6794922"/>
              <a:gd name="connsiteY0" fmla="*/ 525303 h 986191"/>
              <a:gd name="connsiteX1" fmla="*/ 462760 w 6794922"/>
              <a:gd name="connsiteY1" fmla="*/ 43000 h 986191"/>
              <a:gd name="connsiteX2" fmla="*/ 6593103 w 6794922"/>
              <a:gd name="connsiteY2" fmla="*/ 30970 h 986191"/>
              <a:gd name="connsiteX3" fmla="*/ 6709013 w 6794922"/>
              <a:gd name="connsiteY3" fmla="*/ 903169 h 986191"/>
              <a:gd name="connsiteX4" fmla="*/ 5743098 w 6794922"/>
              <a:gd name="connsiteY4" fmla="*/ 848021 h 986191"/>
              <a:gd name="connsiteX5" fmla="*/ 5704461 w 6794922"/>
              <a:gd name="connsiteY5" fmla="*/ 262790 h 986191"/>
              <a:gd name="connsiteX6" fmla="*/ 2600652 w 6794922"/>
              <a:gd name="connsiteY6" fmla="*/ 262790 h 986191"/>
              <a:gd name="connsiteX7" fmla="*/ 2600652 w 6794922"/>
              <a:gd name="connsiteY7" fmla="*/ 932491 h 986191"/>
              <a:gd name="connsiteX8" fmla="*/ 411244 w 6794922"/>
              <a:gd name="connsiteY8" fmla="*/ 932491 h 986191"/>
              <a:gd name="connsiteX9" fmla="*/ 411244 w 6794922"/>
              <a:gd name="connsiteY9" fmla="*/ 525303 h 986191"/>
              <a:gd name="connsiteX0" fmla="*/ 411244 w 6739546"/>
              <a:gd name="connsiteY0" fmla="*/ 525303 h 986191"/>
              <a:gd name="connsiteX1" fmla="*/ 462760 w 6739546"/>
              <a:gd name="connsiteY1" fmla="*/ 43000 h 986191"/>
              <a:gd name="connsiteX2" fmla="*/ 6593103 w 6739546"/>
              <a:gd name="connsiteY2" fmla="*/ 30970 h 986191"/>
              <a:gd name="connsiteX3" fmla="*/ 6709013 w 6739546"/>
              <a:gd name="connsiteY3" fmla="*/ 903169 h 986191"/>
              <a:gd name="connsiteX4" fmla="*/ 5743098 w 6739546"/>
              <a:gd name="connsiteY4" fmla="*/ 848021 h 986191"/>
              <a:gd name="connsiteX5" fmla="*/ 5704461 w 6739546"/>
              <a:gd name="connsiteY5" fmla="*/ 262790 h 986191"/>
              <a:gd name="connsiteX6" fmla="*/ 2600652 w 6739546"/>
              <a:gd name="connsiteY6" fmla="*/ 262790 h 986191"/>
              <a:gd name="connsiteX7" fmla="*/ 2600652 w 6739546"/>
              <a:gd name="connsiteY7" fmla="*/ 932491 h 986191"/>
              <a:gd name="connsiteX8" fmla="*/ 411244 w 6739546"/>
              <a:gd name="connsiteY8" fmla="*/ 932491 h 986191"/>
              <a:gd name="connsiteX9" fmla="*/ 411244 w 6739546"/>
              <a:gd name="connsiteY9" fmla="*/ 525303 h 986191"/>
              <a:gd name="connsiteX0" fmla="*/ 411244 w 7081798"/>
              <a:gd name="connsiteY0" fmla="*/ 573472 h 1034360"/>
              <a:gd name="connsiteX1" fmla="*/ 462760 w 7081798"/>
              <a:gd name="connsiteY1" fmla="*/ 91169 h 1034360"/>
              <a:gd name="connsiteX2" fmla="*/ 6593103 w 7081798"/>
              <a:gd name="connsiteY2" fmla="*/ 79139 h 1034360"/>
              <a:gd name="connsiteX3" fmla="*/ 6631740 w 7081798"/>
              <a:gd name="connsiteY3" fmla="*/ 918250 h 1034360"/>
              <a:gd name="connsiteX4" fmla="*/ 5743098 w 7081798"/>
              <a:gd name="connsiteY4" fmla="*/ 896190 h 1034360"/>
              <a:gd name="connsiteX5" fmla="*/ 5704461 w 7081798"/>
              <a:gd name="connsiteY5" fmla="*/ 310959 h 1034360"/>
              <a:gd name="connsiteX6" fmla="*/ 2600652 w 7081798"/>
              <a:gd name="connsiteY6" fmla="*/ 310959 h 1034360"/>
              <a:gd name="connsiteX7" fmla="*/ 2600652 w 7081798"/>
              <a:gd name="connsiteY7" fmla="*/ 980660 h 1034360"/>
              <a:gd name="connsiteX8" fmla="*/ 411244 w 7081798"/>
              <a:gd name="connsiteY8" fmla="*/ 980660 h 1034360"/>
              <a:gd name="connsiteX9" fmla="*/ 411244 w 7081798"/>
              <a:gd name="connsiteY9" fmla="*/ 573472 h 1034360"/>
              <a:gd name="connsiteX0" fmla="*/ 411244 w 6670078"/>
              <a:gd name="connsiteY0" fmla="*/ 728407 h 1189295"/>
              <a:gd name="connsiteX1" fmla="*/ 462760 w 6670078"/>
              <a:gd name="connsiteY1" fmla="*/ 246104 h 1189295"/>
              <a:gd name="connsiteX2" fmla="*/ 6593103 w 6670078"/>
              <a:gd name="connsiteY2" fmla="*/ 234074 h 1189295"/>
              <a:gd name="connsiteX3" fmla="*/ 6631740 w 6670078"/>
              <a:gd name="connsiteY3" fmla="*/ 1073185 h 1189295"/>
              <a:gd name="connsiteX4" fmla="*/ 5743098 w 6670078"/>
              <a:gd name="connsiteY4" fmla="*/ 1051125 h 1189295"/>
              <a:gd name="connsiteX5" fmla="*/ 5704461 w 6670078"/>
              <a:gd name="connsiteY5" fmla="*/ 465894 h 1189295"/>
              <a:gd name="connsiteX6" fmla="*/ 2600652 w 6670078"/>
              <a:gd name="connsiteY6" fmla="*/ 465894 h 1189295"/>
              <a:gd name="connsiteX7" fmla="*/ 2600652 w 6670078"/>
              <a:gd name="connsiteY7" fmla="*/ 1135595 h 1189295"/>
              <a:gd name="connsiteX8" fmla="*/ 411244 w 6670078"/>
              <a:gd name="connsiteY8" fmla="*/ 1135595 h 1189295"/>
              <a:gd name="connsiteX9" fmla="*/ 411244 w 6670078"/>
              <a:gd name="connsiteY9" fmla="*/ 728407 h 1189295"/>
              <a:gd name="connsiteX0" fmla="*/ 411244 w 6686204"/>
              <a:gd name="connsiteY0" fmla="*/ 520930 h 981818"/>
              <a:gd name="connsiteX1" fmla="*/ 462760 w 6686204"/>
              <a:gd name="connsiteY1" fmla="*/ 38627 h 981818"/>
              <a:gd name="connsiteX2" fmla="*/ 6593103 w 6686204"/>
              <a:gd name="connsiteY2" fmla="*/ 26597 h 981818"/>
              <a:gd name="connsiteX3" fmla="*/ 6631740 w 6686204"/>
              <a:gd name="connsiteY3" fmla="*/ 865708 h 981818"/>
              <a:gd name="connsiteX4" fmla="*/ 5743098 w 6686204"/>
              <a:gd name="connsiteY4" fmla="*/ 843648 h 981818"/>
              <a:gd name="connsiteX5" fmla="*/ 5704461 w 6686204"/>
              <a:gd name="connsiteY5" fmla="*/ 258417 h 981818"/>
              <a:gd name="connsiteX6" fmla="*/ 2600652 w 6686204"/>
              <a:gd name="connsiteY6" fmla="*/ 258417 h 981818"/>
              <a:gd name="connsiteX7" fmla="*/ 2600652 w 6686204"/>
              <a:gd name="connsiteY7" fmla="*/ 928118 h 981818"/>
              <a:gd name="connsiteX8" fmla="*/ 411244 w 6686204"/>
              <a:gd name="connsiteY8" fmla="*/ 928118 h 981818"/>
              <a:gd name="connsiteX9" fmla="*/ 411244 w 6686204"/>
              <a:gd name="connsiteY9" fmla="*/ 520930 h 981818"/>
              <a:gd name="connsiteX0" fmla="*/ 411244 w 6675717"/>
              <a:gd name="connsiteY0" fmla="*/ 559557 h 1020445"/>
              <a:gd name="connsiteX1" fmla="*/ 462760 w 6675717"/>
              <a:gd name="connsiteY1" fmla="*/ 77254 h 1020445"/>
              <a:gd name="connsiteX2" fmla="*/ 6593103 w 6675717"/>
              <a:gd name="connsiteY2" fmla="*/ 65224 h 1020445"/>
              <a:gd name="connsiteX3" fmla="*/ 6631740 w 6675717"/>
              <a:gd name="connsiteY3" fmla="*/ 904335 h 1020445"/>
              <a:gd name="connsiteX4" fmla="*/ 5743098 w 6675717"/>
              <a:gd name="connsiteY4" fmla="*/ 882275 h 1020445"/>
              <a:gd name="connsiteX5" fmla="*/ 5704461 w 6675717"/>
              <a:gd name="connsiteY5" fmla="*/ 297044 h 1020445"/>
              <a:gd name="connsiteX6" fmla="*/ 2600652 w 6675717"/>
              <a:gd name="connsiteY6" fmla="*/ 297044 h 1020445"/>
              <a:gd name="connsiteX7" fmla="*/ 2600652 w 6675717"/>
              <a:gd name="connsiteY7" fmla="*/ 966745 h 1020445"/>
              <a:gd name="connsiteX8" fmla="*/ 411244 w 6675717"/>
              <a:gd name="connsiteY8" fmla="*/ 966745 h 1020445"/>
              <a:gd name="connsiteX9" fmla="*/ 411244 w 6675717"/>
              <a:gd name="connsiteY9" fmla="*/ 559557 h 1020445"/>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411244 w 6675717"/>
              <a:gd name="connsiteY0" fmla="*/ 526904 h 987792"/>
              <a:gd name="connsiteX1" fmla="*/ 462760 w 6675717"/>
              <a:gd name="connsiteY1" fmla="*/ 44601 h 987792"/>
              <a:gd name="connsiteX2" fmla="*/ 6593103 w 6675717"/>
              <a:gd name="connsiteY2" fmla="*/ 32571 h 987792"/>
              <a:gd name="connsiteX3" fmla="*/ 6631740 w 6675717"/>
              <a:gd name="connsiteY3" fmla="*/ 871682 h 987792"/>
              <a:gd name="connsiteX4" fmla="*/ 5743098 w 6675717"/>
              <a:gd name="connsiteY4" fmla="*/ 849622 h 987792"/>
              <a:gd name="connsiteX5" fmla="*/ 5704461 w 6675717"/>
              <a:gd name="connsiteY5" fmla="*/ 264391 h 987792"/>
              <a:gd name="connsiteX6" fmla="*/ 2600652 w 6675717"/>
              <a:gd name="connsiteY6" fmla="*/ 264391 h 987792"/>
              <a:gd name="connsiteX7" fmla="*/ 2600652 w 6675717"/>
              <a:gd name="connsiteY7" fmla="*/ 934092 h 987792"/>
              <a:gd name="connsiteX8" fmla="*/ 411244 w 6675717"/>
              <a:gd name="connsiteY8" fmla="*/ 934092 h 987792"/>
              <a:gd name="connsiteX9" fmla="*/ 411244 w 6675717"/>
              <a:gd name="connsiteY9" fmla="*/ 526904 h 987792"/>
              <a:gd name="connsiteX0" fmla="*/ 30528 w 6295001"/>
              <a:gd name="connsiteY0" fmla="*/ 633834 h 1094722"/>
              <a:gd name="connsiteX1" fmla="*/ 82044 w 6295001"/>
              <a:gd name="connsiteY1" fmla="*/ 151531 h 1094722"/>
              <a:gd name="connsiteX2" fmla="*/ 6212387 w 6295001"/>
              <a:gd name="connsiteY2" fmla="*/ 139501 h 1094722"/>
              <a:gd name="connsiteX3" fmla="*/ 6251024 w 6295001"/>
              <a:gd name="connsiteY3" fmla="*/ 978612 h 1094722"/>
              <a:gd name="connsiteX4" fmla="*/ 5362382 w 6295001"/>
              <a:gd name="connsiteY4" fmla="*/ 956552 h 1094722"/>
              <a:gd name="connsiteX5" fmla="*/ 5323745 w 6295001"/>
              <a:gd name="connsiteY5" fmla="*/ 371321 h 1094722"/>
              <a:gd name="connsiteX6" fmla="*/ 2219936 w 6295001"/>
              <a:gd name="connsiteY6" fmla="*/ 371321 h 1094722"/>
              <a:gd name="connsiteX7" fmla="*/ 2219936 w 6295001"/>
              <a:gd name="connsiteY7" fmla="*/ 1041022 h 1094722"/>
              <a:gd name="connsiteX8" fmla="*/ 30528 w 6295001"/>
              <a:gd name="connsiteY8" fmla="*/ 1041022 h 1094722"/>
              <a:gd name="connsiteX9" fmla="*/ 30528 w 6295001"/>
              <a:gd name="connsiteY9" fmla="*/ 633834 h 1094722"/>
              <a:gd name="connsiteX0" fmla="*/ 30528 w 6295001"/>
              <a:gd name="connsiteY0" fmla="*/ 513108 h 973996"/>
              <a:gd name="connsiteX1" fmla="*/ 82044 w 6295001"/>
              <a:gd name="connsiteY1" fmla="*/ 30805 h 973996"/>
              <a:gd name="connsiteX2" fmla="*/ 6212387 w 6295001"/>
              <a:gd name="connsiteY2" fmla="*/ 18775 h 973996"/>
              <a:gd name="connsiteX3" fmla="*/ 6251024 w 6295001"/>
              <a:gd name="connsiteY3" fmla="*/ 857886 h 973996"/>
              <a:gd name="connsiteX4" fmla="*/ 5362382 w 6295001"/>
              <a:gd name="connsiteY4" fmla="*/ 835826 h 973996"/>
              <a:gd name="connsiteX5" fmla="*/ 5323745 w 6295001"/>
              <a:gd name="connsiteY5" fmla="*/ 250595 h 973996"/>
              <a:gd name="connsiteX6" fmla="*/ 2219936 w 6295001"/>
              <a:gd name="connsiteY6" fmla="*/ 250595 h 973996"/>
              <a:gd name="connsiteX7" fmla="*/ 2219936 w 6295001"/>
              <a:gd name="connsiteY7" fmla="*/ 920296 h 973996"/>
              <a:gd name="connsiteX8" fmla="*/ 30528 w 6295001"/>
              <a:gd name="connsiteY8" fmla="*/ 920296 h 973996"/>
              <a:gd name="connsiteX9" fmla="*/ 30528 w 6295001"/>
              <a:gd name="connsiteY9" fmla="*/ 513108 h 97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95001" h="973996">
                <a:moveTo>
                  <a:pt x="30528" y="513108"/>
                </a:moveTo>
                <a:cubicBezTo>
                  <a:pt x="69165" y="350825"/>
                  <a:pt x="4771" y="80106"/>
                  <a:pt x="82044" y="30805"/>
                </a:cubicBezTo>
                <a:cubicBezTo>
                  <a:pt x="159317" y="-18496"/>
                  <a:pt x="6150139" y="2253"/>
                  <a:pt x="6212387" y="18775"/>
                </a:cubicBezTo>
                <a:cubicBezTo>
                  <a:pt x="6274635" y="35297"/>
                  <a:pt x="6341176" y="765829"/>
                  <a:pt x="6251024" y="857886"/>
                </a:cubicBezTo>
                <a:cubicBezTo>
                  <a:pt x="6160872" y="949943"/>
                  <a:pt x="5465413" y="881894"/>
                  <a:pt x="5362382" y="835826"/>
                </a:cubicBezTo>
                <a:cubicBezTo>
                  <a:pt x="5259351" y="789758"/>
                  <a:pt x="5396725" y="326075"/>
                  <a:pt x="5323745" y="250595"/>
                </a:cubicBezTo>
                <a:cubicBezTo>
                  <a:pt x="5250765" y="175115"/>
                  <a:pt x="2271451" y="117512"/>
                  <a:pt x="2219936" y="250595"/>
                </a:cubicBezTo>
                <a:cubicBezTo>
                  <a:pt x="2168421" y="383678"/>
                  <a:pt x="2254281" y="817266"/>
                  <a:pt x="2219936" y="920296"/>
                </a:cubicBezTo>
                <a:cubicBezTo>
                  <a:pt x="2185591" y="1023326"/>
                  <a:pt x="99216" y="952072"/>
                  <a:pt x="30528" y="920296"/>
                </a:cubicBezTo>
                <a:cubicBezTo>
                  <a:pt x="-38160" y="888520"/>
                  <a:pt x="30528" y="564623"/>
                  <a:pt x="30528" y="513108"/>
                </a:cubicBezTo>
                <a:close/>
              </a:path>
            </a:pathLst>
          </a:custGeom>
          <a:solidFill>
            <a:srgbClr val="F4FBFE"/>
          </a:solidFill>
          <a:ln w="9525" cap="flat" cmpd="sng" algn="ctr">
            <a:solidFill>
              <a:srgbClr val="99DFF9"/>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圆角矩形 57"/>
          <p:cNvSpPr/>
          <p:nvPr/>
        </p:nvSpPr>
        <p:spPr>
          <a:xfrm>
            <a:off x="4084889" y="4656490"/>
            <a:ext cx="2639106" cy="801728"/>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r>
              <a:rPr lang="en-US" altLang="zh-CN" dirty="0" smtClean="0"/>
              <a:t>VLAN</a:t>
            </a:r>
            <a:r>
              <a:rPr lang="zh-CN" altLang="en-US" dirty="0" smtClean="0"/>
              <a:t>标签 </a:t>
            </a:r>
            <a:r>
              <a:rPr lang="en-US" altLang="zh-CN" dirty="0" smtClean="0"/>
              <a:t>(VLAN Tag)</a:t>
            </a:r>
            <a:endParaRPr lang="zh-CN" altLang="en-US" dirty="0"/>
          </a:p>
        </p:txBody>
      </p:sp>
      <p:sp>
        <p:nvSpPr>
          <p:cNvPr id="117" name="文本占位符 116"/>
          <p:cNvSpPr>
            <a:spLocks noGrp="1"/>
          </p:cNvSpPr>
          <p:nvPr>
            <p:ph type="body" sz="quarter" idx="10"/>
          </p:nvPr>
        </p:nvSpPr>
        <p:spPr/>
        <p:txBody>
          <a:bodyPr/>
          <a:lstStyle/>
          <a:p>
            <a:r>
              <a:rPr lang="zh-CN" altLang="en-US" sz="2000" dirty="0" smtClean="0"/>
              <a:t>交换机如何识别接收到的数据帧属于哪个</a:t>
            </a:r>
            <a:r>
              <a:rPr lang="en-US" altLang="zh-CN" sz="2000" dirty="0" smtClean="0"/>
              <a:t>VLAN</a:t>
            </a:r>
            <a:r>
              <a:rPr lang="zh-CN" altLang="en-US" sz="2000" dirty="0" smtClean="0"/>
              <a:t>？</a:t>
            </a:r>
            <a:endParaRPr lang="zh-CN" altLang="en-US" sz="2000" dirty="0"/>
          </a:p>
        </p:txBody>
      </p:sp>
      <p:grpSp>
        <p:nvGrpSpPr>
          <p:cNvPr id="102" name="组合 101"/>
          <p:cNvGrpSpPr/>
          <p:nvPr/>
        </p:nvGrpSpPr>
        <p:grpSpPr>
          <a:xfrm>
            <a:off x="1950195" y="2456892"/>
            <a:ext cx="5796644" cy="2700300"/>
            <a:chOff x="3107668" y="2240868"/>
            <a:chExt cx="5796644" cy="2700300"/>
          </a:xfrm>
        </p:grpSpPr>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692" y="3266318"/>
              <a:ext cx="658537" cy="540000"/>
            </a:xfrm>
            <a:prstGeom prst="rect">
              <a:avLst/>
            </a:prstGeom>
          </p:spPr>
        </p:pic>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751" y="3266318"/>
              <a:ext cx="658537" cy="540000"/>
            </a:xfrm>
            <a:prstGeom prst="rect">
              <a:avLst/>
            </a:prstGeom>
          </p:spPr>
        </p:pic>
        <p:cxnSp>
          <p:nvCxnSpPr>
            <p:cNvPr id="63" name="直接连接符 62"/>
            <p:cNvCxnSpPr>
              <a:stCxn id="54" idx="3"/>
              <a:endCxn id="60" idx="1"/>
            </p:cNvCxnSpPr>
            <p:nvPr/>
          </p:nvCxnSpPr>
          <p:spPr bwMode="auto">
            <a:xfrm>
              <a:off x="4738313" y="2510868"/>
              <a:ext cx="25353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a:stCxn id="56" idx="0"/>
            </p:cNvCxnSpPr>
            <p:nvPr/>
          </p:nvCxnSpPr>
          <p:spPr bwMode="auto">
            <a:xfrm flipV="1">
              <a:off x="3652961" y="2528900"/>
              <a:ext cx="750851"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直接连接符 69"/>
            <p:cNvCxnSpPr>
              <a:endCxn id="57" idx="0"/>
            </p:cNvCxnSpPr>
            <p:nvPr/>
          </p:nvCxnSpPr>
          <p:spPr bwMode="auto">
            <a:xfrm>
              <a:off x="4403812" y="2528900"/>
              <a:ext cx="761317"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直接连接符 72"/>
            <p:cNvCxnSpPr>
              <a:stCxn id="61" idx="0"/>
            </p:cNvCxnSpPr>
            <p:nvPr/>
          </p:nvCxnSpPr>
          <p:spPr bwMode="auto">
            <a:xfrm flipV="1">
              <a:off x="6846852" y="2528900"/>
              <a:ext cx="745618"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73"/>
            <p:cNvCxnSpPr>
              <a:endCxn id="62" idx="0"/>
            </p:cNvCxnSpPr>
            <p:nvPr/>
          </p:nvCxnSpPr>
          <p:spPr bwMode="auto">
            <a:xfrm>
              <a:off x="7592470" y="2528900"/>
              <a:ext cx="766550" cy="73741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0" name="图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3667" y="2240868"/>
              <a:ext cx="658537" cy="540000"/>
            </a:xfrm>
            <a:prstGeom prst="rect">
              <a:avLst/>
            </a:prstGeom>
          </p:spPr>
        </p:pic>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9776" y="2240868"/>
              <a:ext cx="658537" cy="540000"/>
            </a:xfrm>
            <a:prstGeom prst="rect">
              <a:avLst/>
            </a:prstGeom>
          </p:spPr>
        </p:pic>
        <p:pic>
          <p:nvPicPr>
            <p:cNvPr id="79" name="图片 78" descr="PC.png"/>
            <p:cNvPicPr>
              <a:picLocks noChangeAspect="1"/>
            </p:cNvPicPr>
            <p:nvPr/>
          </p:nvPicPr>
          <p:blipFill>
            <a:blip r:embed="rId4" cstate="print"/>
            <a:stretch>
              <a:fillRect/>
            </a:stretch>
          </p:blipFill>
          <p:spPr>
            <a:xfrm>
              <a:off x="3107668" y="4473168"/>
              <a:ext cx="609376" cy="468000"/>
            </a:xfrm>
            <a:prstGeom prst="rect">
              <a:avLst/>
            </a:prstGeom>
          </p:spPr>
        </p:pic>
        <p:pic>
          <p:nvPicPr>
            <p:cNvPr id="80" name="图片 79" descr="PC.png"/>
            <p:cNvPicPr>
              <a:picLocks noChangeAspect="1"/>
            </p:cNvPicPr>
            <p:nvPr/>
          </p:nvPicPr>
          <p:blipFill>
            <a:blip r:embed="rId4" cstate="print"/>
            <a:stretch>
              <a:fillRect/>
            </a:stretch>
          </p:blipFill>
          <p:spPr>
            <a:xfrm>
              <a:off x="4259796" y="4473168"/>
              <a:ext cx="609376" cy="468000"/>
            </a:xfrm>
            <a:prstGeom prst="rect">
              <a:avLst/>
            </a:prstGeom>
          </p:spPr>
        </p:pic>
        <p:pic>
          <p:nvPicPr>
            <p:cNvPr id="81" name="图片 80" descr="PC.png"/>
            <p:cNvPicPr>
              <a:picLocks noChangeAspect="1"/>
            </p:cNvPicPr>
            <p:nvPr/>
          </p:nvPicPr>
          <p:blipFill>
            <a:blip r:embed="rId4" cstate="print"/>
            <a:stretch>
              <a:fillRect/>
            </a:stretch>
          </p:blipFill>
          <p:spPr>
            <a:xfrm>
              <a:off x="5342608" y="4473168"/>
              <a:ext cx="609376" cy="468000"/>
            </a:xfrm>
            <a:prstGeom prst="rect">
              <a:avLst/>
            </a:prstGeom>
          </p:spPr>
        </p:pic>
        <p:pic>
          <p:nvPicPr>
            <p:cNvPr id="83" name="图片 82" descr="PC.png"/>
            <p:cNvPicPr>
              <a:picLocks noChangeAspect="1"/>
            </p:cNvPicPr>
            <p:nvPr/>
          </p:nvPicPr>
          <p:blipFill>
            <a:blip r:embed="rId4" cstate="print"/>
            <a:stretch>
              <a:fillRect/>
            </a:stretch>
          </p:blipFill>
          <p:spPr>
            <a:xfrm>
              <a:off x="8294936" y="4473168"/>
              <a:ext cx="609376" cy="468000"/>
            </a:xfrm>
            <a:prstGeom prst="rect">
              <a:avLst/>
            </a:prstGeom>
          </p:spPr>
        </p:pic>
        <p:cxnSp>
          <p:nvCxnSpPr>
            <p:cNvPr id="84" name="直接连接符 83"/>
            <p:cNvCxnSpPr>
              <a:stCxn id="79" idx="0"/>
              <a:endCxn id="56" idx="2"/>
            </p:cNvCxnSpPr>
            <p:nvPr/>
          </p:nvCxnSpPr>
          <p:spPr bwMode="auto">
            <a:xfrm flipV="1">
              <a:off x="3412356" y="3806318"/>
              <a:ext cx="240605" cy="6668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stCxn id="80" idx="0"/>
            </p:cNvCxnSpPr>
            <p:nvPr/>
          </p:nvCxnSpPr>
          <p:spPr bwMode="auto">
            <a:xfrm flipV="1">
              <a:off x="4564484" y="3645076"/>
              <a:ext cx="559408"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直接连接符 91"/>
            <p:cNvCxnSpPr>
              <a:stCxn id="81" idx="0"/>
            </p:cNvCxnSpPr>
            <p:nvPr/>
          </p:nvCxnSpPr>
          <p:spPr bwMode="auto">
            <a:xfrm flipH="1" flipV="1">
              <a:off x="5123892" y="3609072"/>
              <a:ext cx="523404" cy="8640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5" name="图片 94" descr="PC.png"/>
            <p:cNvPicPr>
              <a:picLocks noChangeAspect="1"/>
            </p:cNvPicPr>
            <p:nvPr/>
          </p:nvPicPr>
          <p:blipFill>
            <a:blip r:embed="rId4" cstate="print"/>
            <a:stretch>
              <a:fillRect/>
            </a:stretch>
          </p:blipFill>
          <p:spPr>
            <a:xfrm>
              <a:off x="6059996" y="4473168"/>
              <a:ext cx="609376" cy="468000"/>
            </a:xfrm>
            <a:prstGeom prst="rect">
              <a:avLst/>
            </a:prstGeom>
          </p:spPr>
        </p:pic>
        <p:pic>
          <p:nvPicPr>
            <p:cNvPr id="96" name="图片 95" descr="PC.png"/>
            <p:cNvPicPr>
              <a:picLocks noChangeAspect="1"/>
            </p:cNvPicPr>
            <p:nvPr/>
          </p:nvPicPr>
          <p:blipFill>
            <a:blip r:embed="rId4" cstate="print"/>
            <a:stretch>
              <a:fillRect/>
            </a:stretch>
          </p:blipFill>
          <p:spPr>
            <a:xfrm>
              <a:off x="7106804" y="4473168"/>
              <a:ext cx="609376" cy="468000"/>
            </a:xfrm>
            <a:prstGeom prst="rect">
              <a:avLst/>
            </a:prstGeom>
          </p:spPr>
        </p:pic>
        <p:cxnSp>
          <p:nvCxnSpPr>
            <p:cNvPr id="97" name="直接连接符 96"/>
            <p:cNvCxnSpPr>
              <a:stCxn id="95" idx="0"/>
            </p:cNvCxnSpPr>
            <p:nvPr/>
          </p:nvCxnSpPr>
          <p:spPr bwMode="auto">
            <a:xfrm flipV="1">
              <a:off x="6364684" y="3645076"/>
              <a:ext cx="487400"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8" name="直接连接符 97"/>
            <p:cNvCxnSpPr>
              <a:stCxn id="96" idx="0"/>
            </p:cNvCxnSpPr>
            <p:nvPr/>
          </p:nvCxnSpPr>
          <p:spPr bwMode="auto">
            <a:xfrm flipH="1" flipV="1">
              <a:off x="6852084" y="3645076"/>
              <a:ext cx="559408" cy="8280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860" y="3266318"/>
              <a:ext cx="658537" cy="540000"/>
            </a:xfrm>
            <a:prstGeom prst="rect">
              <a:avLst/>
            </a:prstGeom>
          </p:spPr>
        </p:pic>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7583" y="3266318"/>
              <a:ext cx="658537" cy="540000"/>
            </a:xfrm>
            <a:prstGeom prst="rect">
              <a:avLst/>
            </a:prstGeom>
          </p:spPr>
        </p:pic>
        <p:cxnSp>
          <p:nvCxnSpPr>
            <p:cNvPr id="99" name="直接连接符 98"/>
            <p:cNvCxnSpPr>
              <a:stCxn id="83" idx="0"/>
              <a:endCxn id="62" idx="2"/>
            </p:cNvCxnSpPr>
            <p:nvPr/>
          </p:nvCxnSpPr>
          <p:spPr bwMode="auto">
            <a:xfrm flipH="1" flipV="1">
              <a:off x="8359020" y="3806318"/>
              <a:ext cx="240604" cy="66685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111" name="矩形 110"/>
          <p:cNvSpPr/>
          <p:nvPr/>
        </p:nvSpPr>
        <p:spPr>
          <a:xfrm>
            <a:off x="5262563" y="5168225"/>
            <a:ext cx="900100"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矩形 112"/>
          <p:cNvSpPr/>
          <p:nvPr/>
        </p:nvSpPr>
        <p:spPr>
          <a:xfrm>
            <a:off x="2346239" y="5168225"/>
            <a:ext cx="93610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9" name="组合 38"/>
          <p:cNvGrpSpPr/>
          <p:nvPr/>
        </p:nvGrpSpPr>
        <p:grpSpPr>
          <a:xfrm>
            <a:off x="722944" y="1888084"/>
            <a:ext cx="2069011" cy="737418"/>
            <a:chOff x="2370532" y="5193196"/>
            <a:chExt cx="1994289" cy="737418"/>
          </a:xfrm>
          <a:solidFill>
            <a:srgbClr val="F4FBFE"/>
          </a:solidFill>
        </p:grpSpPr>
        <p:sp>
          <p:nvSpPr>
            <p:cNvPr id="40" name="圆角矩形标注 39"/>
            <p:cNvSpPr/>
            <p:nvPr/>
          </p:nvSpPr>
          <p:spPr>
            <a:xfrm>
              <a:off x="2370532" y="5193196"/>
              <a:ext cx="1867670" cy="737418"/>
            </a:xfrm>
            <a:prstGeom prst="wedgeRoundRectCallout">
              <a:avLst>
                <a:gd name="adj1" fmla="val 64833"/>
                <a:gd name="adj2" fmla="val 44914"/>
                <a:gd name="adj3" fmla="val 16667"/>
              </a:avLst>
            </a:prstGeom>
            <a:grpFill/>
            <a:ln w="9525"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文本框 40"/>
            <p:cNvSpPr txBox="1"/>
            <p:nvPr/>
          </p:nvSpPr>
          <p:spPr bwMode="auto">
            <a:xfrm>
              <a:off x="2427668" y="5277366"/>
              <a:ext cx="1937153" cy="593391"/>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收到了数据帧，</a:t>
              </a:r>
              <a:r>
                <a:rPr lang="zh-CN" altLang="en-US" sz="16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它们属于哪个</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grpSp>
        <p:nvGrpSpPr>
          <p:cNvPr id="7" name="组合 6"/>
          <p:cNvGrpSpPr/>
          <p:nvPr/>
        </p:nvGrpSpPr>
        <p:grpSpPr bwMode="gray">
          <a:xfrm>
            <a:off x="1966706" y="2934319"/>
            <a:ext cx="317460" cy="267228"/>
            <a:chOff x="1127448" y="2012660"/>
            <a:chExt cx="720080" cy="307777"/>
          </a:xfrm>
        </p:grpSpPr>
        <p:sp>
          <p:nvSpPr>
            <p:cNvPr id="51" name="矩形 50"/>
            <p:cNvSpPr/>
            <p:nvPr/>
          </p:nvSpPr>
          <p:spPr bwMode="gray">
            <a:xfrm>
              <a:off x="1343472" y="2060848"/>
              <a:ext cx="288000" cy="252028"/>
            </a:xfrm>
            <a:prstGeom prst="rect">
              <a:avLst/>
            </a:prstGeom>
            <a:solidFill>
              <a:srgbClr val="1AABE2"/>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FFFFFF"/>
                </a:solidFill>
                <a:latin typeface="Huawei Sans" panose="020C0503030203020204" pitchFamily="34" charset="0"/>
                <a:ea typeface="方正兰亭黑简体" panose="02000000000000000000" pitchFamily="2" charset="-122"/>
              </a:endParaRPr>
            </a:p>
          </p:txBody>
        </p:sp>
        <p:sp>
          <p:nvSpPr>
            <p:cNvPr id="52" name="矩形 51"/>
            <p:cNvSpPr/>
            <p:nvPr/>
          </p:nvSpPr>
          <p:spPr bwMode="gray">
            <a:xfrm>
              <a:off x="1127448" y="2012660"/>
              <a:ext cx="720080" cy="307777"/>
            </a:xfrm>
            <a:prstGeom prst="rect">
              <a:avLst/>
            </a:prstGeom>
            <a:solidFill>
              <a:srgbClr val="1AABE2"/>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FFFFFF"/>
                  </a:solidFill>
                  <a:latin typeface="Huawei Sans" panose="020C0503030203020204" pitchFamily="34" charset="0"/>
                  <a:ea typeface="方正兰亭黑简体" panose="02000000000000000000" pitchFamily="2" charset="-122"/>
                </a:rPr>
                <a:t>20</a:t>
              </a:r>
              <a:endParaRPr lang="zh-CN" altLang="en-US" sz="1600" kern="0" dirty="0">
                <a:solidFill>
                  <a:srgbClr val="FFFFFF"/>
                </a:solidFill>
                <a:latin typeface="Huawei Sans" panose="020C0503030203020204" pitchFamily="34" charset="0"/>
                <a:ea typeface="方正兰亭黑简体" panose="02000000000000000000" pitchFamily="2" charset="-122"/>
              </a:endParaRPr>
            </a:p>
          </p:txBody>
        </p:sp>
      </p:grpSp>
      <p:sp>
        <p:nvSpPr>
          <p:cNvPr id="71" name="燕尾形 70"/>
          <p:cNvSpPr/>
          <p:nvPr/>
        </p:nvSpPr>
        <p:spPr bwMode="auto">
          <a:xfrm>
            <a:off x="8517820"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dirty="0">
                <a:solidFill>
                  <a:srgbClr val="FFFFFF"/>
                </a:solidFill>
              </a:rPr>
              <a:t>识别</a:t>
            </a:r>
            <a:r>
              <a:rPr lang="en-US" altLang="zh-CN" sz="1200" b="1" kern="0" dirty="0">
                <a:solidFill>
                  <a:srgbClr val="FFFFFF"/>
                </a:solidFill>
              </a:rPr>
              <a:t>VLAN</a:t>
            </a:r>
          </a:p>
        </p:txBody>
      </p:sp>
      <p:sp>
        <p:nvSpPr>
          <p:cNvPr id="72" name="燕尾形 71"/>
          <p:cNvSpPr/>
          <p:nvPr/>
        </p:nvSpPr>
        <p:spPr bwMode="auto">
          <a:xfrm>
            <a:off x="944781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t>划分</a:t>
            </a:r>
            <a:r>
              <a:rPr lang="en-US" altLang="zh-CN" sz="1200" kern="0" dirty="0"/>
              <a:t>VLAN</a:t>
            </a:r>
          </a:p>
        </p:txBody>
      </p:sp>
      <p:sp>
        <p:nvSpPr>
          <p:cNvPr id="75" name="燕尾形 74"/>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smtClean="0"/>
              <a:t>处理</a:t>
            </a:r>
            <a:r>
              <a:rPr lang="en-US" altLang="zh-CN" sz="1200" kern="0" dirty="0" smtClean="0"/>
              <a:t>VLAN</a:t>
            </a:r>
            <a:r>
              <a:rPr lang="zh-CN" altLang="en-US" sz="1200" kern="0" dirty="0" smtClean="0"/>
              <a:t>数据帧</a:t>
            </a:r>
            <a:endParaRPr lang="en-US" altLang="zh-CN" sz="1200" kern="0" dirty="0"/>
          </a:p>
        </p:txBody>
      </p:sp>
      <p:sp>
        <p:nvSpPr>
          <p:cNvPr id="53" name="圆角矩形 75"/>
          <p:cNvSpPr/>
          <p:nvPr/>
        </p:nvSpPr>
        <p:spPr>
          <a:xfrm>
            <a:off x="8570612" y="2396362"/>
            <a:ext cx="30920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VLAN</a:t>
            </a:r>
            <a:r>
              <a:rPr lang="zh-CN" altLang="en-US" b="1" dirty="0">
                <a:solidFill>
                  <a:prstClr val="white"/>
                </a:solidFill>
                <a:latin typeface="Huawei Sans" panose="020C0503030203020204" pitchFamily="34" charset="0"/>
                <a:ea typeface="方正兰亭黑简体" panose="02000000000000000000" pitchFamily="2" charset="-122"/>
              </a:rPr>
              <a:t>标签</a:t>
            </a:r>
          </a:p>
        </p:txBody>
      </p:sp>
      <p:sp>
        <p:nvSpPr>
          <p:cNvPr id="55" name="圆角矩形 75"/>
          <p:cNvSpPr/>
          <p:nvPr/>
        </p:nvSpPr>
        <p:spPr>
          <a:xfrm>
            <a:off x="8570612" y="2827866"/>
            <a:ext cx="3092000" cy="246580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dirty="0">
                <a:solidFill>
                  <a:prstClr val="black"/>
                </a:solidFill>
              </a:rPr>
              <a:t>要使交换机能够分辨不同</a:t>
            </a:r>
            <a:r>
              <a:rPr lang="en-US" altLang="zh-CN" sz="1600" dirty="0">
                <a:solidFill>
                  <a:prstClr val="black"/>
                </a:solidFill>
              </a:rPr>
              <a:t>VLAN</a:t>
            </a:r>
            <a:r>
              <a:rPr lang="zh-CN" altLang="en-US" sz="1600" dirty="0">
                <a:solidFill>
                  <a:prstClr val="black"/>
                </a:solidFill>
              </a:rPr>
              <a:t>的报文，需要在报文中添加标识</a:t>
            </a:r>
            <a:r>
              <a:rPr lang="en-US" altLang="zh-CN" sz="1600" dirty="0">
                <a:solidFill>
                  <a:prstClr val="black"/>
                </a:solidFill>
              </a:rPr>
              <a:t>VLAN</a:t>
            </a:r>
            <a:r>
              <a:rPr lang="zh-CN" altLang="en-US" sz="1600" dirty="0">
                <a:solidFill>
                  <a:prstClr val="black"/>
                </a:solidFill>
              </a:rPr>
              <a:t>信息的字段。</a:t>
            </a:r>
          </a:p>
          <a:p>
            <a:pPr marL="177800" indent="-177800" algn="just" fontAlgn="auto">
              <a:lnSpc>
                <a:spcPts val="2600"/>
              </a:lnSpc>
              <a:spcBef>
                <a:spcPts val="0"/>
              </a:spcBef>
              <a:spcAft>
                <a:spcPts val="600"/>
              </a:spcAft>
              <a:buFont typeface="Arial" panose="020B0604020202020204" pitchFamily="34" charset="0"/>
              <a:buChar char="•"/>
            </a:pPr>
            <a:r>
              <a:rPr lang="en-US" altLang="zh-CN" sz="1600" dirty="0">
                <a:solidFill>
                  <a:prstClr val="black"/>
                </a:solidFill>
              </a:rPr>
              <a:t>IEEE 802.1Q</a:t>
            </a:r>
            <a:r>
              <a:rPr lang="zh-CN" altLang="en-US" sz="1600" dirty="0">
                <a:solidFill>
                  <a:prstClr val="black"/>
                </a:solidFill>
              </a:rPr>
              <a:t>协议规定，在以太网数据帧中加入</a:t>
            </a:r>
            <a:r>
              <a:rPr lang="en-US" altLang="zh-CN" sz="1600" dirty="0">
                <a:solidFill>
                  <a:prstClr val="black"/>
                </a:solidFill>
              </a:rPr>
              <a:t>4</a:t>
            </a:r>
            <a:r>
              <a:rPr lang="zh-CN" altLang="en-US" sz="1600" dirty="0">
                <a:solidFill>
                  <a:prstClr val="black"/>
                </a:solidFill>
              </a:rPr>
              <a:t>个字节的</a:t>
            </a:r>
            <a:r>
              <a:rPr lang="en-US" altLang="zh-CN" sz="1600" dirty="0">
                <a:solidFill>
                  <a:prstClr val="black"/>
                </a:solidFill>
              </a:rPr>
              <a:t>VLAN</a:t>
            </a:r>
            <a:r>
              <a:rPr lang="zh-CN" altLang="en-US" sz="1600" dirty="0">
                <a:solidFill>
                  <a:prstClr val="black"/>
                </a:solidFill>
              </a:rPr>
              <a:t>标签，又称</a:t>
            </a:r>
            <a:r>
              <a:rPr lang="en-US" altLang="zh-CN" sz="1600" dirty="0">
                <a:solidFill>
                  <a:prstClr val="black"/>
                </a:solidFill>
              </a:rPr>
              <a:t>VLAN Tag</a:t>
            </a:r>
            <a:r>
              <a:rPr lang="zh-CN" altLang="en-US" sz="1600" dirty="0">
                <a:solidFill>
                  <a:prstClr val="black"/>
                </a:solidFill>
              </a:rPr>
              <a:t>，简称</a:t>
            </a:r>
            <a:r>
              <a:rPr lang="en-US" altLang="zh-CN" sz="1600" dirty="0">
                <a:solidFill>
                  <a:prstClr val="black"/>
                </a:solidFill>
              </a:rPr>
              <a:t>Tag</a:t>
            </a:r>
            <a:r>
              <a:rPr lang="zh-CN" altLang="en-US" sz="1600" dirty="0">
                <a:solidFill>
                  <a:prstClr val="black"/>
                </a:solidFill>
              </a:rPr>
              <a:t>。</a:t>
            </a:r>
          </a:p>
        </p:txBody>
      </p:sp>
      <p:grpSp>
        <p:nvGrpSpPr>
          <p:cNvPr id="76" name="组合 75"/>
          <p:cNvGrpSpPr/>
          <p:nvPr/>
        </p:nvGrpSpPr>
        <p:grpSpPr>
          <a:xfrm rot="10800000">
            <a:off x="2314910" y="2993815"/>
            <a:ext cx="321775" cy="216024"/>
            <a:chOff x="7383369" y="3528374"/>
            <a:chExt cx="321775" cy="216024"/>
          </a:xfrm>
        </p:grpSpPr>
        <p:sp>
          <p:nvSpPr>
            <p:cNvPr id="77" name="同侧圆角矩形 76"/>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78" name="等腰三角形 7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rot="10800000">
            <a:off x="1912845" y="4264451"/>
            <a:ext cx="321775" cy="216024"/>
            <a:chOff x="7383369" y="3528374"/>
            <a:chExt cx="321775" cy="216024"/>
          </a:xfrm>
          <a:solidFill>
            <a:srgbClr val="FFD17D"/>
          </a:solidFill>
        </p:grpSpPr>
        <p:sp>
          <p:nvSpPr>
            <p:cNvPr id="85" name="同侧圆角矩形 84"/>
            <p:cNvSpPr/>
            <p:nvPr/>
          </p:nvSpPr>
          <p:spPr bwMode="auto">
            <a:xfrm>
              <a:off x="7383369" y="3528374"/>
              <a:ext cx="321775" cy="216024"/>
            </a:xfrm>
            <a:prstGeom prst="round2SameRect">
              <a:avLst/>
            </a:prstGeom>
            <a:grp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86" name="等腰三角形 85"/>
            <p:cNvSpPr/>
            <p:nvPr/>
          </p:nvSpPr>
          <p:spPr>
            <a:xfrm>
              <a:off x="7386180" y="3590032"/>
              <a:ext cx="316152" cy="15436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3"/>
          <p:cNvSpPr>
            <a:spLocks noChangeArrowheads="1"/>
          </p:cNvSpPr>
          <p:nvPr/>
        </p:nvSpPr>
        <p:spPr bwMode="auto">
          <a:xfrm>
            <a:off x="1578252" y="3583169"/>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smtClean="0">
                <a:latin typeface="+mj-lt"/>
                <a:ea typeface="微软雅黑" pitchFamily="34" charset="-122"/>
              </a:rPr>
              <a:t>SW1</a:t>
            </a:r>
            <a:endParaRPr lang="zh-CN" altLang="en-US" sz="1600" dirty="0">
              <a:latin typeface="+mj-lt"/>
              <a:ea typeface="微软雅黑" pitchFamily="34" charset="-122"/>
            </a:endParaRPr>
          </a:p>
        </p:txBody>
      </p:sp>
      <p:sp>
        <p:nvSpPr>
          <p:cNvPr id="64" name="矩形 3"/>
          <p:cNvSpPr>
            <a:spLocks noChangeArrowheads="1"/>
          </p:cNvSpPr>
          <p:nvPr/>
        </p:nvSpPr>
        <p:spPr bwMode="auto">
          <a:xfrm>
            <a:off x="2911501" y="2152461"/>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smtClean="0">
                <a:latin typeface="+mj-lt"/>
                <a:ea typeface="微软雅黑" pitchFamily="34" charset="-122"/>
              </a:rPr>
              <a:t>SW2</a:t>
            </a:r>
            <a:endParaRPr lang="zh-CN" altLang="en-US" sz="1600" dirty="0">
              <a:latin typeface="+mj-lt"/>
              <a:ea typeface="微软雅黑" pitchFamily="34" charset="-122"/>
            </a:endParaRPr>
          </a:p>
        </p:txBody>
      </p:sp>
    </p:spTree>
    <p:extLst>
      <p:ext uri="{BB962C8B-B14F-4D97-AF65-F5344CB8AC3E}">
        <p14:creationId xmlns:p14="http://schemas.microsoft.com/office/powerpoint/2010/main" val="3379410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等腰三角形 37"/>
          <p:cNvSpPr/>
          <p:nvPr/>
        </p:nvSpPr>
        <p:spPr>
          <a:xfrm>
            <a:off x="3250402" y="2013431"/>
            <a:ext cx="5455751" cy="843323"/>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数据帧</a:t>
            </a:r>
          </a:p>
        </p:txBody>
      </p:sp>
      <p:sp>
        <p:nvSpPr>
          <p:cNvPr id="60" name="矩形 59"/>
          <p:cNvSpPr/>
          <p:nvPr/>
        </p:nvSpPr>
        <p:spPr>
          <a:xfrm>
            <a:off x="3263886" y="3002958"/>
            <a:ext cx="1830522" cy="380183"/>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prstClr val="white"/>
                </a:solidFill>
                <a:latin typeface="Huawei Sans" panose="020C0503030203020204" pitchFamily="34" charset="0"/>
                <a:ea typeface="方正兰亭黑简体" panose="02000000000000000000" pitchFamily="2" charset="-122"/>
              </a:rPr>
              <a:t>TPID (0x8100)</a:t>
            </a:r>
            <a:endParaRPr lang="zh-CN" altLang="en-US" sz="1400" dirty="0">
              <a:solidFill>
                <a:prstClr val="white"/>
              </a:solidFill>
              <a:latin typeface="Huawei Sans" panose="020C0503030203020204" pitchFamily="34" charset="0"/>
              <a:ea typeface="方正兰亭黑简体" panose="02000000000000000000" pitchFamily="2" charset="-122"/>
            </a:endParaRPr>
          </a:p>
        </p:txBody>
      </p:sp>
      <p:sp>
        <p:nvSpPr>
          <p:cNvPr id="61" name="矩形 60"/>
          <p:cNvSpPr/>
          <p:nvPr/>
        </p:nvSpPr>
        <p:spPr>
          <a:xfrm>
            <a:off x="5094409" y="3002957"/>
            <a:ext cx="509736"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dirty="0">
                <a:solidFill>
                  <a:prstClr val="white"/>
                </a:solidFill>
                <a:latin typeface="Huawei Sans" panose="020C0503030203020204" pitchFamily="34" charset="0"/>
                <a:ea typeface="方正兰亭黑简体" panose="02000000000000000000" pitchFamily="2" charset="-122"/>
              </a:rPr>
              <a:t>PRI</a:t>
            </a:r>
            <a:endParaRPr lang="zh-CN" altLang="en-US" sz="1400" dirty="0">
              <a:solidFill>
                <a:prstClr val="white"/>
              </a:solidFill>
              <a:latin typeface="Huawei Sans" panose="020C0503030203020204" pitchFamily="34" charset="0"/>
              <a:ea typeface="方正兰亭黑简体" panose="02000000000000000000" pitchFamily="2" charset="-122"/>
            </a:endParaRPr>
          </a:p>
        </p:txBody>
      </p:sp>
      <p:sp>
        <p:nvSpPr>
          <p:cNvPr id="62" name="矩形 61"/>
          <p:cNvSpPr/>
          <p:nvPr/>
        </p:nvSpPr>
        <p:spPr>
          <a:xfrm>
            <a:off x="5604144" y="3002957"/>
            <a:ext cx="449847"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a:solidFill>
                  <a:prstClr val="white"/>
                </a:solidFill>
                <a:latin typeface="Huawei Sans" panose="020C0503030203020204" pitchFamily="34" charset="0"/>
                <a:ea typeface="方正兰亭黑简体" panose="02000000000000000000" pitchFamily="2" charset="-122"/>
              </a:rPr>
              <a:t>CFI</a:t>
            </a:r>
            <a:endParaRPr lang="zh-CN" altLang="en-US" sz="1400">
              <a:solidFill>
                <a:prstClr val="white"/>
              </a:solidFill>
              <a:latin typeface="Huawei Sans" panose="020C0503030203020204" pitchFamily="34" charset="0"/>
              <a:ea typeface="方正兰亭黑简体" panose="02000000000000000000" pitchFamily="2" charset="-122"/>
            </a:endParaRPr>
          </a:p>
        </p:txBody>
      </p:sp>
      <p:sp>
        <p:nvSpPr>
          <p:cNvPr id="63" name="矩形 62"/>
          <p:cNvSpPr/>
          <p:nvPr/>
        </p:nvSpPr>
        <p:spPr>
          <a:xfrm>
            <a:off x="6063192" y="3002957"/>
            <a:ext cx="2707456" cy="38018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a:solidFill>
                  <a:prstClr val="white"/>
                </a:solidFill>
                <a:latin typeface="Huawei Sans" panose="020C0503030203020204" pitchFamily="34" charset="0"/>
                <a:ea typeface="方正兰亭黑简体" panose="02000000000000000000" pitchFamily="2" charset="-122"/>
              </a:rPr>
              <a:t>VLAN ID</a:t>
            </a:r>
            <a:endParaRPr lang="zh-CN" altLang="en-US" sz="1400">
              <a:solidFill>
                <a:prstClr val="white"/>
              </a:solidFill>
              <a:latin typeface="Huawei Sans" panose="020C0503030203020204" pitchFamily="34" charset="0"/>
              <a:ea typeface="方正兰亭黑简体" panose="02000000000000000000" pitchFamily="2" charset="-122"/>
            </a:endParaRPr>
          </a:p>
        </p:txBody>
      </p:sp>
      <p:sp>
        <p:nvSpPr>
          <p:cNvPr id="66" name="矩形 65"/>
          <p:cNvSpPr/>
          <p:nvPr/>
        </p:nvSpPr>
        <p:spPr>
          <a:xfrm>
            <a:off x="3977009" y="3378028"/>
            <a:ext cx="572593" cy="307777"/>
          </a:xfrm>
          <a:prstGeom prst="rect">
            <a:avLst/>
          </a:prstGeom>
        </p:spPr>
        <p:txBody>
          <a:bodyPr wrap="none">
            <a:spAutoFit/>
          </a:bodyPr>
          <a:lstStyle/>
          <a:p>
            <a:r>
              <a:rPr lang="en-US" altLang="zh-CN" sz="1400">
                <a:solidFill>
                  <a:prstClr val="black"/>
                </a:solidFill>
              </a:rPr>
              <a:t>16bit</a:t>
            </a:r>
            <a:endParaRPr lang="zh-CN" altLang="en-US"/>
          </a:p>
        </p:txBody>
      </p:sp>
      <p:sp>
        <p:nvSpPr>
          <p:cNvPr id="69" name="矩形 68"/>
          <p:cNvSpPr/>
          <p:nvPr/>
        </p:nvSpPr>
        <p:spPr>
          <a:xfrm>
            <a:off x="5109039" y="3378028"/>
            <a:ext cx="473206" cy="307777"/>
          </a:xfrm>
          <a:prstGeom prst="rect">
            <a:avLst/>
          </a:prstGeom>
        </p:spPr>
        <p:txBody>
          <a:bodyPr wrap="none">
            <a:spAutoFit/>
          </a:bodyPr>
          <a:lstStyle/>
          <a:p>
            <a:r>
              <a:rPr lang="en-US" altLang="zh-CN" sz="1400">
                <a:solidFill>
                  <a:prstClr val="black"/>
                </a:solidFill>
              </a:rPr>
              <a:t>3bit</a:t>
            </a:r>
            <a:endParaRPr lang="zh-CN" altLang="en-US"/>
          </a:p>
        </p:txBody>
      </p:sp>
      <p:sp>
        <p:nvSpPr>
          <p:cNvPr id="70" name="矩形 69"/>
          <p:cNvSpPr/>
          <p:nvPr/>
        </p:nvSpPr>
        <p:spPr>
          <a:xfrm>
            <a:off x="5556845" y="3378028"/>
            <a:ext cx="473206" cy="307777"/>
          </a:xfrm>
          <a:prstGeom prst="rect">
            <a:avLst/>
          </a:prstGeom>
        </p:spPr>
        <p:txBody>
          <a:bodyPr wrap="none">
            <a:spAutoFit/>
          </a:bodyPr>
          <a:lstStyle/>
          <a:p>
            <a:r>
              <a:rPr lang="en-US" altLang="zh-CN" sz="1400">
                <a:solidFill>
                  <a:prstClr val="black"/>
                </a:solidFill>
              </a:rPr>
              <a:t>1bit</a:t>
            </a:r>
            <a:endParaRPr lang="zh-CN" altLang="en-US"/>
          </a:p>
        </p:txBody>
      </p:sp>
      <p:sp>
        <p:nvSpPr>
          <p:cNvPr id="71" name="矩形 70"/>
          <p:cNvSpPr/>
          <p:nvPr/>
        </p:nvSpPr>
        <p:spPr>
          <a:xfrm>
            <a:off x="7135433" y="3378028"/>
            <a:ext cx="572593" cy="307777"/>
          </a:xfrm>
          <a:prstGeom prst="rect">
            <a:avLst/>
          </a:prstGeom>
        </p:spPr>
        <p:txBody>
          <a:bodyPr wrap="none">
            <a:spAutoFit/>
          </a:bodyPr>
          <a:lstStyle/>
          <a:p>
            <a:r>
              <a:rPr lang="en-US" altLang="zh-CN" sz="1400">
                <a:solidFill>
                  <a:prstClr val="black"/>
                </a:solidFill>
              </a:rPr>
              <a:t>12bit</a:t>
            </a:r>
            <a:endParaRPr lang="zh-CN" altLang="en-US"/>
          </a:p>
        </p:txBody>
      </p:sp>
      <p:sp>
        <p:nvSpPr>
          <p:cNvPr id="72" name="文本框 71"/>
          <p:cNvSpPr txBox="1"/>
          <p:nvPr/>
        </p:nvSpPr>
        <p:spPr>
          <a:xfrm>
            <a:off x="3369321" y="1682298"/>
            <a:ext cx="1301959" cy="307777"/>
          </a:xfrm>
          <a:prstGeom prst="rect">
            <a:avLst/>
          </a:prstGeom>
          <a:solidFill>
            <a:schemeClr val="bg1"/>
          </a:solidFill>
          <a:ln w="19050">
            <a:solidFill>
              <a:srgbClr val="2FBFF3"/>
            </a:solidFill>
          </a:ln>
        </p:spPr>
        <p:txBody>
          <a:bodyPr wrap="none" lIns="0" tIns="0" rIns="0" bIns="0" rtlCol="0" anchor="ctr" anchorCtr="0">
            <a:noAutofit/>
          </a:bodyPr>
          <a:lstStyle/>
          <a:p>
            <a:pPr algn="ctr"/>
            <a:r>
              <a:rPr lang="zh-CN" altLang="en-US" sz="1600"/>
              <a:t>目的</a:t>
            </a:r>
            <a:r>
              <a:rPr lang="en-US" altLang="zh-CN" sz="1600"/>
              <a:t>MAC</a:t>
            </a:r>
            <a:r>
              <a:rPr lang="zh-CN" altLang="en-US" sz="1600"/>
              <a:t>地址</a:t>
            </a:r>
          </a:p>
        </p:txBody>
      </p:sp>
      <p:sp>
        <p:nvSpPr>
          <p:cNvPr id="73" name="文本框 72"/>
          <p:cNvSpPr txBox="1"/>
          <p:nvPr/>
        </p:nvSpPr>
        <p:spPr>
          <a:xfrm>
            <a:off x="4671280" y="1682298"/>
            <a:ext cx="1301959" cy="307777"/>
          </a:xfrm>
          <a:prstGeom prst="rect">
            <a:avLst/>
          </a:prstGeom>
          <a:solidFill>
            <a:schemeClr val="bg1"/>
          </a:solidFill>
          <a:ln w="19050">
            <a:solidFill>
              <a:srgbClr val="2FBFF3"/>
            </a:solidFill>
          </a:ln>
        </p:spPr>
        <p:txBody>
          <a:bodyPr wrap="none" lIns="0" tIns="0" rIns="0" bIns="0" rtlCol="0" anchor="ctr" anchorCtr="0">
            <a:noAutofit/>
          </a:bodyPr>
          <a:lstStyle/>
          <a:p>
            <a:pPr algn="ctr"/>
            <a:r>
              <a:rPr lang="zh-CN" altLang="en-US" sz="1600"/>
              <a:t>源</a:t>
            </a:r>
            <a:r>
              <a:rPr lang="en-US" altLang="zh-CN" sz="1600"/>
              <a:t>MAC</a:t>
            </a:r>
            <a:r>
              <a:rPr lang="zh-CN" altLang="en-US" sz="1600"/>
              <a:t>地址</a:t>
            </a:r>
          </a:p>
        </p:txBody>
      </p:sp>
      <p:sp>
        <p:nvSpPr>
          <p:cNvPr id="74" name="文本框 73"/>
          <p:cNvSpPr txBox="1"/>
          <p:nvPr/>
        </p:nvSpPr>
        <p:spPr>
          <a:xfrm>
            <a:off x="5973240" y="1682298"/>
            <a:ext cx="780457"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zh-CN" altLang="en-US"/>
              <a:t>类型</a:t>
            </a:r>
          </a:p>
        </p:txBody>
      </p:sp>
      <p:sp>
        <p:nvSpPr>
          <p:cNvPr id="75" name="文本框 74"/>
          <p:cNvSpPr txBox="1"/>
          <p:nvPr/>
        </p:nvSpPr>
        <p:spPr>
          <a:xfrm>
            <a:off x="6753697" y="1682298"/>
            <a:ext cx="2880320"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en-US" altLang="zh-CN"/>
              <a:t>Data</a:t>
            </a:r>
            <a:endParaRPr lang="zh-CN" altLang="en-US"/>
          </a:p>
        </p:txBody>
      </p:sp>
      <p:sp>
        <p:nvSpPr>
          <p:cNvPr id="77" name="文本框 76"/>
          <p:cNvSpPr txBox="1"/>
          <p:nvPr/>
        </p:nvSpPr>
        <p:spPr>
          <a:xfrm>
            <a:off x="9634017" y="1682298"/>
            <a:ext cx="780457"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en-US" altLang="zh-CN"/>
              <a:t>FCS</a:t>
            </a:r>
            <a:endParaRPr lang="zh-CN" altLang="en-US"/>
          </a:p>
        </p:txBody>
      </p:sp>
      <p:sp>
        <p:nvSpPr>
          <p:cNvPr id="78" name="矩形 77"/>
          <p:cNvSpPr/>
          <p:nvPr/>
        </p:nvSpPr>
        <p:spPr>
          <a:xfrm>
            <a:off x="785362" y="1543799"/>
            <a:ext cx="2647332" cy="584775"/>
          </a:xfrm>
          <a:prstGeom prst="rect">
            <a:avLst/>
          </a:prstGeom>
        </p:spPr>
        <p:txBody>
          <a:bodyPr wrap="square">
            <a:spAutoFit/>
          </a:bodyPr>
          <a:lstStyle/>
          <a:p>
            <a:pPr algn="ctr"/>
            <a:r>
              <a:rPr lang="zh-CN" altLang="en-US" sz="1600" dirty="0"/>
              <a:t>原始以太网数据帧</a:t>
            </a:r>
            <a:endParaRPr lang="en-US" altLang="zh-CN" sz="1600" dirty="0"/>
          </a:p>
          <a:p>
            <a:pPr algn="ctr"/>
            <a:r>
              <a:rPr lang="zh-CN" altLang="en-US" sz="1600" dirty="0"/>
              <a:t>（无标记帧，</a:t>
            </a:r>
            <a:r>
              <a:rPr lang="en-US" altLang="zh-CN" sz="1600" dirty="0"/>
              <a:t>Untagged</a:t>
            </a:r>
            <a:r>
              <a:rPr lang="zh-CN" altLang="en-US" sz="1600" dirty="0"/>
              <a:t>帧）</a:t>
            </a:r>
          </a:p>
        </p:txBody>
      </p:sp>
      <p:sp>
        <p:nvSpPr>
          <p:cNvPr id="79" name="矩形 78"/>
          <p:cNvSpPr/>
          <p:nvPr/>
        </p:nvSpPr>
        <p:spPr>
          <a:xfrm>
            <a:off x="785362" y="1342524"/>
            <a:ext cx="10530338" cy="134408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785362" y="2686948"/>
            <a:ext cx="10530338" cy="2412773"/>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1168025" y="3673540"/>
            <a:ext cx="1882006" cy="338554"/>
          </a:xfrm>
          <a:prstGeom prst="rect">
            <a:avLst/>
          </a:prstGeom>
        </p:spPr>
        <p:txBody>
          <a:bodyPr wrap="square">
            <a:spAutoFit/>
          </a:bodyPr>
          <a:lstStyle/>
          <a:p>
            <a:pPr algn="ctr"/>
            <a:r>
              <a:rPr lang="en-US" altLang="zh-CN" sz="1600"/>
              <a:t>802.1QTag</a:t>
            </a:r>
            <a:endParaRPr lang="zh-CN" altLang="en-US" sz="1600"/>
          </a:p>
        </p:txBody>
      </p:sp>
      <p:sp>
        <p:nvSpPr>
          <p:cNvPr id="82" name="矩形 81"/>
          <p:cNvSpPr/>
          <p:nvPr/>
        </p:nvSpPr>
        <p:spPr>
          <a:xfrm>
            <a:off x="785362" y="5099721"/>
            <a:ext cx="10530338" cy="112069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62518" y="5367679"/>
            <a:ext cx="2493020" cy="584775"/>
          </a:xfrm>
          <a:prstGeom prst="rect">
            <a:avLst/>
          </a:prstGeom>
        </p:spPr>
        <p:txBody>
          <a:bodyPr wrap="square">
            <a:spAutoFit/>
          </a:bodyPr>
          <a:lstStyle/>
          <a:p>
            <a:pPr algn="ctr"/>
            <a:r>
              <a:rPr lang="en-US" altLang="zh-CN" sz="1600" dirty="0"/>
              <a:t>802.1Q</a:t>
            </a:r>
            <a:r>
              <a:rPr lang="zh-CN" altLang="en-US" sz="1600" dirty="0"/>
              <a:t>帧</a:t>
            </a:r>
            <a:endParaRPr lang="en-US" altLang="zh-CN" sz="1600" dirty="0"/>
          </a:p>
          <a:p>
            <a:pPr algn="ctr"/>
            <a:r>
              <a:rPr lang="zh-CN" altLang="en-US" sz="1600" dirty="0"/>
              <a:t>（标记帧，</a:t>
            </a:r>
            <a:r>
              <a:rPr lang="en-US" altLang="zh-CN" sz="1600" dirty="0"/>
              <a:t>Tagged</a:t>
            </a:r>
            <a:r>
              <a:rPr lang="zh-CN" altLang="en-US" sz="1600" dirty="0"/>
              <a:t>帧）</a:t>
            </a:r>
          </a:p>
        </p:txBody>
      </p:sp>
      <p:sp>
        <p:nvSpPr>
          <p:cNvPr id="84" name="文本框 83"/>
          <p:cNvSpPr txBox="1"/>
          <p:nvPr/>
        </p:nvSpPr>
        <p:spPr>
          <a:xfrm>
            <a:off x="3369321" y="5506178"/>
            <a:ext cx="1301959"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zh-CN" altLang="en-US" dirty="0"/>
              <a:t>目的</a:t>
            </a:r>
            <a:r>
              <a:rPr lang="en-US" altLang="zh-CN" dirty="0"/>
              <a:t>MAC</a:t>
            </a:r>
            <a:r>
              <a:rPr lang="zh-CN" altLang="en-US" dirty="0"/>
              <a:t>地址</a:t>
            </a:r>
          </a:p>
        </p:txBody>
      </p:sp>
      <p:sp>
        <p:nvSpPr>
          <p:cNvPr id="88" name="文本框 87"/>
          <p:cNvSpPr txBox="1"/>
          <p:nvPr/>
        </p:nvSpPr>
        <p:spPr>
          <a:xfrm>
            <a:off x="4671280" y="5506178"/>
            <a:ext cx="1301959"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zh-CN" altLang="en-US" dirty="0"/>
              <a:t>源</a:t>
            </a:r>
            <a:r>
              <a:rPr lang="en-US" altLang="zh-CN" dirty="0"/>
              <a:t>MAC</a:t>
            </a:r>
            <a:r>
              <a:rPr lang="zh-CN" altLang="en-US" dirty="0"/>
              <a:t>地址</a:t>
            </a:r>
          </a:p>
        </p:txBody>
      </p:sp>
      <p:sp>
        <p:nvSpPr>
          <p:cNvPr id="92" name="文本框 91"/>
          <p:cNvSpPr txBox="1"/>
          <p:nvPr/>
        </p:nvSpPr>
        <p:spPr>
          <a:xfrm>
            <a:off x="6622434" y="5506178"/>
            <a:ext cx="780457"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zh-CN" altLang="en-US" dirty="0"/>
              <a:t>类型</a:t>
            </a:r>
          </a:p>
        </p:txBody>
      </p:sp>
      <p:sp>
        <p:nvSpPr>
          <p:cNvPr id="93" name="文本框 92"/>
          <p:cNvSpPr txBox="1"/>
          <p:nvPr/>
        </p:nvSpPr>
        <p:spPr>
          <a:xfrm>
            <a:off x="7402891" y="5506178"/>
            <a:ext cx="2880320"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en-US" altLang="zh-CN"/>
              <a:t>Data</a:t>
            </a:r>
            <a:endParaRPr lang="zh-CN" altLang="en-US"/>
          </a:p>
        </p:txBody>
      </p:sp>
      <p:sp>
        <p:nvSpPr>
          <p:cNvPr id="94" name="文本框 93"/>
          <p:cNvSpPr txBox="1"/>
          <p:nvPr/>
        </p:nvSpPr>
        <p:spPr>
          <a:xfrm>
            <a:off x="10283211" y="5506178"/>
            <a:ext cx="780457" cy="307777"/>
          </a:xfrm>
          <a:prstGeom prst="rect">
            <a:avLst/>
          </a:prstGeom>
          <a:solidFill>
            <a:schemeClr val="bg1"/>
          </a:solidFill>
          <a:ln w="19050">
            <a:solidFill>
              <a:srgbClr val="2FBFF3"/>
            </a:solidFill>
          </a:ln>
        </p:spPr>
        <p:txBody>
          <a:bodyPr wrap="none" lIns="0" tIns="0" rIns="0" bIns="0" rtlCol="0" anchor="ctr" anchorCtr="0">
            <a:noAutofit/>
          </a:bodyPr>
          <a:lstStyle>
            <a:defPPr>
              <a:defRPr lang="en-US"/>
            </a:defPPr>
            <a:lvl1pPr algn="ctr">
              <a:defRPr sz="1600"/>
            </a:lvl1pPr>
          </a:lstStyle>
          <a:p>
            <a:r>
              <a:rPr lang="en-US" altLang="zh-CN" dirty="0"/>
              <a:t>FCS</a:t>
            </a:r>
            <a:endParaRPr lang="zh-CN" altLang="en-US" dirty="0"/>
          </a:p>
        </p:txBody>
      </p:sp>
      <p:sp>
        <p:nvSpPr>
          <p:cNvPr id="95" name="文本框 94"/>
          <p:cNvSpPr txBox="1"/>
          <p:nvPr/>
        </p:nvSpPr>
        <p:spPr>
          <a:xfrm>
            <a:off x="5973240" y="5503430"/>
            <a:ext cx="661150" cy="3189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1400">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b="1" dirty="0">
                <a:solidFill>
                  <a:schemeClr val="bg1"/>
                </a:solidFill>
              </a:rPr>
              <a:t>Tag</a:t>
            </a:r>
            <a:endParaRPr lang="zh-CN" altLang="en-US" sz="1600" b="1" dirty="0">
              <a:solidFill>
                <a:schemeClr val="bg1"/>
              </a:solidFill>
            </a:endParaRPr>
          </a:p>
        </p:txBody>
      </p:sp>
      <p:sp>
        <p:nvSpPr>
          <p:cNvPr id="96" name="矩形 95"/>
          <p:cNvSpPr/>
          <p:nvPr/>
        </p:nvSpPr>
        <p:spPr>
          <a:xfrm>
            <a:off x="4737543" y="2323421"/>
            <a:ext cx="2267737" cy="338554"/>
          </a:xfrm>
          <a:prstGeom prst="rect">
            <a:avLst/>
          </a:prstGeom>
        </p:spPr>
        <p:txBody>
          <a:bodyPr wrap="none">
            <a:spAutoFit/>
          </a:bodyPr>
          <a:lstStyle/>
          <a:p>
            <a:r>
              <a:rPr lang="zh-CN" altLang="en-US" sz="1600" dirty="0"/>
              <a:t>在此处插入</a:t>
            </a:r>
            <a:r>
              <a:rPr lang="en-US" altLang="zh-CN" sz="1600" dirty="0"/>
              <a:t>802.1Q Tag</a:t>
            </a:r>
            <a:endParaRPr lang="zh-CN" altLang="en-US" sz="1600" dirty="0"/>
          </a:p>
        </p:txBody>
      </p:sp>
      <p:sp>
        <p:nvSpPr>
          <p:cNvPr id="97" name="矩形 96"/>
          <p:cNvSpPr/>
          <p:nvPr/>
        </p:nvSpPr>
        <p:spPr>
          <a:xfrm>
            <a:off x="3273069" y="3724675"/>
            <a:ext cx="7045153" cy="1220847"/>
          </a:xfrm>
          <a:prstGeom prst="rect">
            <a:avLst/>
          </a:prstGeom>
        </p:spPr>
        <p:txBody>
          <a:bodyPr wrap="square">
            <a:spAutoFit/>
          </a:bodyPr>
          <a:lstStyle/>
          <a:p>
            <a:pPr marL="285750" indent="-285750">
              <a:lnSpc>
                <a:spcPts val="2200"/>
              </a:lnSpc>
              <a:buFont typeface="Arial" panose="020B0604020202020204" pitchFamily="34" charset="0"/>
              <a:buChar char="•"/>
            </a:pPr>
            <a:r>
              <a:rPr lang="en-US" altLang="zh-CN" sz="1400" dirty="0" smtClean="0"/>
              <a:t>TPID</a:t>
            </a:r>
            <a:r>
              <a:rPr lang="zh-CN" altLang="en-US" sz="1400" dirty="0" smtClean="0"/>
              <a:t>（</a:t>
            </a:r>
            <a:r>
              <a:rPr lang="zh-CN" altLang="en-US" sz="1400" dirty="0"/>
              <a:t>标签协议标识符）：标识数据帧的类型，值为</a:t>
            </a:r>
            <a:r>
              <a:rPr lang="en-US" altLang="zh-CN" sz="1400" dirty="0"/>
              <a:t>0x8100</a:t>
            </a:r>
            <a:r>
              <a:rPr lang="zh-CN" altLang="en-US" sz="1400" dirty="0"/>
              <a:t>时表示</a:t>
            </a:r>
            <a:r>
              <a:rPr lang="en-US" altLang="zh-CN" sz="1400" dirty="0"/>
              <a:t>802.1Q</a:t>
            </a:r>
            <a:r>
              <a:rPr lang="zh-CN" altLang="en-US" sz="1400" dirty="0"/>
              <a:t>帧。</a:t>
            </a:r>
            <a:endParaRPr lang="en-US" altLang="zh-CN" sz="1400" dirty="0"/>
          </a:p>
          <a:p>
            <a:pPr marL="285750" indent="-285750">
              <a:lnSpc>
                <a:spcPts val="2200"/>
              </a:lnSpc>
              <a:buFont typeface="Arial" panose="020B0604020202020204" pitchFamily="34" charset="0"/>
              <a:buChar char="•"/>
            </a:pPr>
            <a:r>
              <a:rPr lang="en-US" altLang="zh-CN" sz="1400" dirty="0"/>
              <a:t>PRI</a:t>
            </a:r>
            <a:r>
              <a:rPr lang="zh-CN" altLang="en-US" sz="1400" dirty="0"/>
              <a:t>（优先级）：标识帧的优先级，主要用于</a:t>
            </a:r>
            <a:r>
              <a:rPr lang="en-US" altLang="zh-CN" sz="1400" dirty="0" err="1"/>
              <a:t>QoS</a:t>
            </a:r>
            <a:r>
              <a:rPr lang="zh-CN" altLang="en-US" sz="1400" dirty="0"/>
              <a:t>。</a:t>
            </a:r>
            <a:endParaRPr lang="en-US" altLang="zh-CN" sz="1400" dirty="0"/>
          </a:p>
          <a:p>
            <a:pPr marL="285750" indent="-285750">
              <a:lnSpc>
                <a:spcPts val="2200"/>
              </a:lnSpc>
              <a:buFont typeface="Arial" panose="020B0604020202020204" pitchFamily="34" charset="0"/>
              <a:buChar char="•"/>
            </a:pPr>
            <a:r>
              <a:rPr lang="en-US" altLang="zh-CN" sz="1400" dirty="0"/>
              <a:t>CFI</a:t>
            </a:r>
            <a:r>
              <a:rPr lang="zh-CN" altLang="en-US" sz="1400" dirty="0"/>
              <a:t>（标准格式指示符）：在以太网环境中，该字段的值为</a:t>
            </a:r>
            <a:r>
              <a:rPr lang="en-US" altLang="zh-CN" sz="1400" dirty="0"/>
              <a:t>0</a:t>
            </a:r>
            <a:r>
              <a:rPr lang="zh-CN" altLang="en-US" sz="1400" dirty="0"/>
              <a:t>。</a:t>
            </a:r>
            <a:endParaRPr lang="en-US" altLang="zh-CN" sz="1400" dirty="0"/>
          </a:p>
          <a:p>
            <a:pPr marL="285750" indent="-285750">
              <a:lnSpc>
                <a:spcPts val="2200"/>
              </a:lnSpc>
              <a:buFont typeface="Arial" panose="020B0604020202020204" pitchFamily="34" charset="0"/>
              <a:buChar char="•"/>
            </a:pPr>
            <a:r>
              <a:rPr lang="en-US" altLang="zh-CN" sz="1400" dirty="0"/>
              <a:t>VLAN ID</a:t>
            </a:r>
            <a:r>
              <a:rPr lang="zh-CN" altLang="en-US" sz="1400" dirty="0"/>
              <a:t>（</a:t>
            </a:r>
            <a:r>
              <a:rPr lang="en-US" altLang="zh-CN" sz="1400" dirty="0"/>
              <a:t>VLAN</a:t>
            </a:r>
            <a:r>
              <a:rPr lang="zh-CN" altLang="en-US" sz="1400" dirty="0"/>
              <a:t>标识符）：标识该帧所属的</a:t>
            </a:r>
            <a:r>
              <a:rPr lang="en-US" altLang="zh-CN" sz="1400" dirty="0"/>
              <a:t>VLAN</a:t>
            </a:r>
            <a:r>
              <a:rPr lang="zh-CN" altLang="en-US" sz="1400" dirty="0"/>
              <a:t>。</a:t>
            </a:r>
          </a:p>
        </p:txBody>
      </p:sp>
      <p:sp>
        <p:nvSpPr>
          <p:cNvPr id="36" name="燕尾形 35"/>
          <p:cNvSpPr/>
          <p:nvPr/>
        </p:nvSpPr>
        <p:spPr bwMode="auto">
          <a:xfrm>
            <a:off x="8517820"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dirty="0">
                <a:solidFill>
                  <a:srgbClr val="FFFFFF"/>
                </a:solidFill>
              </a:rPr>
              <a:t>识别</a:t>
            </a:r>
            <a:r>
              <a:rPr lang="en-US" altLang="zh-CN" sz="1200" b="1" kern="0" dirty="0">
                <a:solidFill>
                  <a:srgbClr val="FFFFFF"/>
                </a:solidFill>
              </a:rPr>
              <a:t>VLAN</a:t>
            </a:r>
          </a:p>
        </p:txBody>
      </p:sp>
      <p:sp>
        <p:nvSpPr>
          <p:cNvPr id="40" name="燕尾形 39"/>
          <p:cNvSpPr/>
          <p:nvPr/>
        </p:nvSpPr>
        <p:spPr bwMode="auto">
          <a:xfrm>
            <a:off x="944781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t>划分</a:t>
            </a:r>
            <a:r>
              <a:rPr lang="en-US" altLang="zh-CN" sz="1200" kern="0" dirty="0"/>
              <a:t>VLAN</a:t>
            </a:r>
          </a:p>
        </p:txBody>
      </p:sp>
      <p:sp>
        <p:nvSpPr>
          <p:cNvPr id="41" name="燕尾形 40"/>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smtClean="0"/>
              <a:t>处理</a:t>
            </a:r>
            <a:r>
              <a:rPr lang="en-US" altLang="zh-CN" sz="1200" kern="0" dirty="0" smtClean="0"/>
              <a:t>VLAN</a:t>
            </a:r>
            <a:r>
              <a:rPr lang="zh-CN" altLang="en-US" sz="1200" kern="0" dirty="0" smtClean="0"/>
              <a:t>数据帧</a:t>
            </a:r>
            <a:endParaRPr lang="en-US" altLang="zh-CN" sz="1200" kern="0" dirty="0"/>
          </a:p>
        </p:txBody>
      </p:sp>
      <p:sp>
        <p:nvSpPr>
          <p:cNvPr id="37" name="下箭头 63"/>
          <p:cNvSpPr/>
          <p:nvPr/>
        </p:nvSpPr>
        <p:spPr>
          <a:xfrm rot="12007780" flipV="1">
            <a:off x="9981345" y="4490681"/>
            <a:ext cx="673753" cy="875055"/>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99DFF9"/>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99DFF9"/>
                </a:gs>
              </a:gsLst>
              <a:lin ang="16200000" scaled="1"/>
              <a:tileRect/>
            </a:gradFill>
            <a:prstDash val="solid"/>
            <a:miter lim="800000"/>
          </a:ln>
          <a:effectLst/>
        </p:spPr>
        <p:txBody>
          <a:bodyPr rtlCol="0" anchor="ctr"/>
          <a:lstStyle/>
          <a:p>
            <a:pPr algn="ctr" defTabSz="914400"/>
            <a:endParaRPr lang="zh-CN" altLang="en-US" kern="0">
              <a:solidFill>
                <a:prstClr val="white"/>
              </a:solidFill>
              <a:latin typeface="Huawei Sans"/>
              <a:ea typeface="方正兰亭黑简体"/>
              <a:sym typeface="Huawei Sans" panose="020C0503030203020204" pitchFamily="34" charset="0"/>
            </a:endParaRPr>
          </a:p>
        </p:txBody>
      </p:sp>
      <p:sp>
        <p:nvSpPr>
          <p:cNvPr id="39" name="下箭头 63"/>
          <p:cNvSpPr/>
          <p:nvPr/>
        </p:nvSpPr>
        <p:spPr>
          <a:xfrm rot="12007780" flipV="1">
            <a:off x="10118939" y="2312604"/>
            <a:ext cx="673753" cy="875055"/>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99DFF9"/>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99DFF9"/>
                </a:gs>
              </a:gsLst>
              <a:lin ang="162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Huawei Sans"/>
              <a:ea typeface="方正兰亭黑简体"/>
              <a:cs typeface="+mn-cs"/>
              <a:sym typeface="Huawei Sans" panose="020C0503030203020204" pitchFamily="34" charset="0"/>
            </a:endParaRPr>
          </a:p>
        </p:txBody>
      </p:sp>
    </p:spTree>
    <p:extLst>
      <p:ext uri="{BB962C8B-B14F-4D97-AF65-F5344CB8AC3E}">
        <p14:creationId xmlns:p14="http://schemas.microsoft.com/office/powerpoint/2010/main" val="1281239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VLAN</a:t>
            </a:r>
            <a:r>
              <a:rPr lang="zh-CN" altLang="en-US" dirty="0" smtClean="0"/>
              <a:t>的实现</a:t>
            </a:r>
            <a:endParaRPr lang="zh-CN" altLang="en-US" dirty="0"/>
          </a:p>
        </p:txBody>
      </p:sp>
      <p:sp>
        <p:nvSpPr>
          <p:cNvPr id="43" name="文本占位符 42"/>
          <p:cNvSpPr>
            <a:spLocks noGrp="1"/>
          </p:cNvSpPr>
          <p:nvPr>
            <p:ph type="body" sz="quarter" idx="10"/>
          </p:nvPr>
        </p:nvSpPr>
        <p:spPr>
          <a:xfrm>
            <a:off x="468317" y="4512902"/>
            <a:ext cx="11276183" cy="1691047"/>
          </a:xfrm>
        </p:spPr>
        <p:txBody>
          <a:bodyPr/>
          <a:lstStyle/>
          <a:p>
            <a:r>
              <a:rPr lang="en-US" altLang="zh-CN" sz="1800" dirty="0"/>
              <a:t>Switch1</a:t>
            </a:r>
            <a:r>
              <a:rPr lang="zh-CN" altLang="en-US" sz="1800" dirty="0"/>
              <a:t>和</a:t>
            </a:r>
            <a:r>
              <a:rPr lang="en-US" altLang="zh-CN" sz="1800" dirty="0"/>
              <a:t>Switch2</a:t>
            </a:r>
            <a:r>
              <a:rPr lang="zh-CN" altLang="en-US" sz="1800" dirty="0"/>
              <a:t>之间的链路要承载多个</a:t>
            </a:r>
            <a:r>
              <a:rPr lang="en-US" altLang="zh-CN" sz="1800" dirty="0"/>
              <a:t>VLAN</a:t>
            </a:r>
            <a:r>
              <a:rPr lang="zh-CN" altLang="en-US" sz="1800" dirty="0"/>
              <a:t>的数据，需要一种基于</a:t>
            </a:r>
            <a:r>
              <a:rPr lang="en-US" altLang="zh-CN" sz="1800" dirty="0"/>
              <a:t>VLAN</a:t>
            </a:r>
            <a:r>
              <a:rPr lang="zh-CN" altLang="en-US" sz="1800" dirty="0"/>
              <a:t>的数据“</a:t>
            </a:r>
            <a:r>
              <a:rPr lang="zh-CN" altLang="en-US" sz="1800" dirty="0">
                <a:solidFill>
                  <a:srgbClr val="EC7061"/>
                </a:solidFill>
              </a:rPr>
              <a:t>标记</a:t>
            </a:r>
            <a:r>
              <a:rPr lang="zh-CN" altLang="en-US" sz="1800" dirty="0"/>
              <a:t>”手段，以便</a:t>
            </a:r>
            <a:r>
              <a:rPr lang="zh-CN" altLang="en-US" sz="1800" dirty="0">
                <a:solidFill>
                  <a:srgbClr val="EC7061"/>
                </a:solidFill>
              </a:rPr>
              <a:t>对不同</a:t>
            </a:r>
            <a:r>
              <a:rPr lang="en-US" altLang="zh-CN" sz="1800" dirty="0">
                <a:solidFill>
                  <a:srgbClr val="EC7061"/>
                </a:solidFill>
              </a:rPr>
              <a:t>VLAN</a:t>
            </a:r>
            <a:r>
              <a:rPr lang="zh-CN" altLang="en-US" sz="1800" dirty="0">
                <a:solidFill>
                  <a:srgbClr val="EC7061"/>
                </a:solidFill>
              </a:rPr>
              <a:t>的数据帧进行区分</a:t>
            </a:r>
            <a:r>
              <a:rPr lang="zh-CN" altLang="en-US" sz="1800" dirty="0"/>
              <a:t>。</a:t>
            </a:r>
          </a:p>
          <a:p>
            <a:r>
              <a:rPr lang="en-US" altLang="zh-CN" sz="1800" dirty="0"/>
              <a:t>IEEE 802.1Q</a:t>
            </a:r>
            <a:r>
              <a:rPr lang="zh-CN" altLang="en-US" sz="1800" dirty="0"/>
              <a:t>标准（也被称为</a:t>
            </a:r>
            <a:r>
              <a:rPr lang="en-US" altLang="zh-CN" sz="1800" dirty="0"/>
              <a:t>Dot1Q</a:t>
            </a:r>
            <a:r>
              <a:rPr lang="zh-CN" altLang="en-US" sz="1800" dirty="0"/>
              <a:t>）定义了该“标记”方法。该标准对传统的以太网数据帧进行修改，在帧头中插入</a:t>
            </a:r>
            <a:r>
              <a:rPr lang="en-US" altLang="zh-CN" sz="1800" dirty="0" smtClean="0"/>
              <a:t>802.1Q Tag</a:t>
            </a:r>
            <a:r>
              <a:rPr lang="zh-CN" altLang="en-US" sz="1800" dirty="0"/>
              <a:t>，而在该</a:t>
            </a:r>
            <a:r>
              <a:rPr lang="en-US" altLang="zh-CN" sz="1800" dirty="0"/>
              <a:t>Tag</a:t>
            </a:r>
            <a:r>
              <a:rPr lang="zh-CN" altLang="en-US" sz="1800" dirty="0"/>
              <a:t>中，便可以写入</a:t>
            </a:r>
            <a:r>
              <a:rPr lang="en-US" altLang="zh-CN" sz="1800" dirty="0"/>
              <a:t>VLAN</a:t>
            </a:r>
            <a:r>
              <a:rPr lang="zh-CN" altLang="en-US" sz="1800" dirty="0"/>
              <a:t>信息。</a:t>
            </a:r>
          </a:p>
        </p:txBody>
      </p:sp>
      <p:sp>
        <p:nvSpPr>
          <p:cNvPr id="4" name="圆角矩形 3"/>
          <p:cNvSpPr/>
          <p:nvPr/>
        </p:nvSpPr>
        <p:spPr>
          <a:xfrm>
            <a:off x="9243810" y="2977708"/>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 name="圆角矩形 4"/>
          <p:cNvSpPr/>
          <p:nvPr/>
        </p:nvSpPr>
        <p:spPr>
          <a:xfrm>
            <a:off x="7403181" y="1374704"/>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 name="直接连接符 5"/>
          <p:cNvCxnSpPr/>
          <p:nvPr/>
        </p:nvCxnSpPr>
        <p:spPr>
          <a:xfrm>
            <a:off x="9792197" y="2232913"/>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681961" y="2977708"/>
            <a:ext cx="1414736"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8" name="直接连接符 7"/>
          <p:cNvCxnSpPr/>
          <p:nvPr/>
        </p:nvCxnSpPr>
        <p:spPr>
          <a:xfrm>
            <a:off x="8566963" y="2265281"/>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3"/>
          <p:cNvSpPr>
            <a:spLocks noChangeArrowheads="1"/>
          </p:cNvSpPr>
          <p:nvPr/>
        </p:nvSpPr>
        <p:spPr bwMode="auto">
          <a:xfrm>
            <a:off x="8291215" y="3659319"/>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PC3</a:t>
            </a:r>
            <a:endParaRPr lang="zh-CN" altLang="en-US" sz="1500">
              <a:latin typeface="+mj-lt"/>
              <a:ea typeface="微软雅黑" pitchFamily="34" charset="-122"/>
            </a:endParaRPr>
          </a:p>
        </p:txBody>
      </p:sp>
      <p:sp>
        <p:nvSpPr>
          <p:cNvPr id="11" name="矩形 3"/>
          <p:cNvSpPr>
            <a:spLocks noChangeArrowheads="1"/>
          </p:cNvSpPr>
          <p:nvPr/>
        </p:nvSpPr>
        <p:spPr bwMode="auto">
          <a:xfrm>
            <a:off x="7694112" y="3982484"/>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VLAN20</a:t>
            </a:r>
            <a:endParaRPr lang="zh-CN" altLang="en-US" sz="1500" b="1" dirty="0">
              <a:latin typeface="+mj-lt"/>
              <a:ea typeface="微软雅黑" pitchFamily="34" charset="-122"/>
            </a:endParaRPr>
          </a:p>
        </p:txBody>
      </p:sp>
      <p:sp>
        <p:nvSpPr>
          <p:cNvPr id="12" name="圆角矩形 11"/>
          <p:cNvSpPr/>
          <p:nvPr/>
        </p:nvSpPr>
        <p:spPr>
          <a:xfrm>
            <a:off x="1714549" y="1374704"/>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3251851" y="2977708"/>
            <a:ext cx="1383300"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14" name="直接连接符 13"/>
          <p:cNvCxnSpPr/>
          <p:nvPr/>
        </p:nvCxnSpPr>
        <p:spPr>
          <a:xfrm>
            <a:off x="4105417" y="2273373"/>
            <a:ext cx="0" cy="874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3"/>
          <p:cNvSpPr>
            <a:spLocks noChangeArrowheads="1"/>
          </p:cNvSpPr>
          <p:nvPr/>
        </p:nvSpPr>
        <p:spPr bwMode="auto">
          <a:xfrm>
            <a:off x="3829669" y="3659319"/>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PC2</a:t>
            </a:r>
            <a:endParaRPr lang="zh-CN" altLang="en-US" sz="1500">
              <a:latin typeface="+mj-lt"/>
              <a:ea typeface="微软雅黑" pitchFamily="34" charset="-122"/>
            </a:endParaRPr>
          </a:p>
        </p:txBody>
      </p:sp>
      <p:sp>
        <p:nvSpPr>
          <p:cNvPr id="17" name="圆角矩形 16"/>
          <p:cNvSpPr/>
          <p:nvPr/>
        </p:nvSpPr>
        <p:spPr>
          <a:xfrm>
            <a:off x="1714549" y="2977708"/>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cxnSp>
        <p:nvCxnSpPr>
          <p:cNvPr id="18" name="直接连接符 17"/>
          <p:cNvCxnSpPr/>
          <p:nvPr/>
        </p:nvCxnSpPr>
        <p:spPr>
          <a:xfrm>
            <a:off x="2265053" y="2232913"/>
            <a:ext cx="0" cy="914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3"/>
          <p:cNvSpPr>
            <a:spLocks noChangeArrowheads="1"/>
          </p:cNvSpPr>
          <p:nvPr/>
        </p:nvSpPr>
        <p:spPr bwMode="auto">
          <a:xfrm>
            <a:off x="1989305" y="3659319"/>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dirty="0">
                <a:latin typeface="+mj-lt"/>
                <a:ea typeface="微软雅黑" pitchFamily="34" charset="-122"/>
              </a:rPr>
              <a:t>PC1</a:t>
            </a:r>
            <a:endParaRPr lang="zh-CN" altLang="en-US" sz="1500" dirty="0">
              <a:latin typeface="+mj-lt"/>
              <a:ea typeface="微软雅黑" pitchFamily="34" charset="-122"/>
            </a:endParaRPr>
          </a:p>
        </p:txBody>
      </p:sp>
      <p:sp>
        <p:nvSpPr>
          <p:cNvPr id="21" name="矩形 20"/>
          <p:cNvSpPr>
            <a:spLocks noChangeAspect="1"/>
          </p:cNvSpPr>
          <p:nvPr/>
        </p:nvSpPr>
        <p:spPr>
          <a:xfrm>
            <a:off x="2024765" y="1870963"/>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latin typeface="Huawei Sans" panose="020C0503030203020204" pitchFamily="34" charset="0"/>
                <a:ea typeface="方正兰亭黑简体" panose="02000000000000000000" pitchFamily="2" charset="-122"/>
              </a:rPr>
              <a:t>1</a:t>
            </a:r>
            <a:endParaRPr lang="zh-CN" altLang="en-US" b="1" kern="0">
              <a:latin typeface="Huawei Sans" panose="020C0503030203020204" pitchFamily="34" charset="0"/>
              <a:ea typeface="方正兰亭黑简体" panose="02000000000000000000" pitchFamily="2" charset="-122"/>
            </a:endParaRPr>
          </a:p>
        </p:txBody>
      </p:sp>
      <p:sp>
        <p:nvSpPr>
          <p:cNvPr id="22" name="矩形 21"/>
          <p:cNvSpPr>
            <a:spLocks noChangeAspect="1"/>
          </p:cNvSpPr>
          <p:nvPr/>
        </p:nvSpPr>
        <p:spPr>
          <a:xfrm>
            <a:off x="2638308" y="1870963"/>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2</a:t>
            </a:r>
            <a:endParaRPr lang="zh-CN" altLang="en-US" b="1" kern="0" dirty="0">
              <a:latin typeface="Huawei Sans" panose="020C0503030203020204" pitchFamily="34" charset="0"/>
              <a:ea typeface="方正兰亭黑简体" panose="02000000000000000000" pitchFamily="2" charset="-122"/>
            </a:endParaRPr>
          </a:p>
        </p:txBody>
      </p:sp>
      <p:sp>
        <p:nvSpPr>
          <p:cNvPr id="23" name="矩形 22"/>
          <p:cNvSpPr>
            <a:spLocks noChangeAspect="1"/>
          </p:cNvSpPr>
          <p:nvPr/>
        </p:nvSpPr>
        <p:spPr>
          <a:xfrm>
            <a:off x="3251851" y="1870963"/>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3</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4" name="矩形 3"/>
          <p:cNvSpPr>
            <a:spLocks noChangeArrowheads="1"/>
          </p:cNvSpPr>
          <p:nvPr/>
        </p:nvSpPr>
        <p:spPr bwMode="auto">
          <a:xfrm>
            <a:off x="3028140" y="1412805"/>
            <a:ext cx="901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a:latin typeface="+mj-lt"/>
                <a:ea typeface="微软雅黑" pitchFamily="34" charset="-122"/>
              </a:rPr>
              <a:t>Switch1</a:t>
            </a:r>
            <a:endParaRPr lang="zh-CN" altLang="en-US" sz="1600">
              <a:latin typeface="+mj-lt"/>
              <a:ea typeface="微软雅黑" pitchFamily="34" charset="-122"/>
            </a:endParaRPr>
          </a:p>
        </p:txBody>
      </p:sp>
      <p:sp>
        <p:nvSpPr>
          <p:cNvPr id="25" name="矩形 24"/>
          <p:cNvSpPr>
            <a:spLocks noChangeAspect="1"/>
          </p:cNvSpPr>
          <p:nvPr/>
        </p:nvSpPr>
        <p:spPr>
          <a:xfrm>
            <a:off x="3865394" y="1870963"/>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4</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6" name="矩形 25"/>
          <p:cNvSpPr>
            <a:spLocks noChangeAspect="1"/>
          </p:cNvSpPr>
          <p:nvPr/>
        </p:nvSpPr>
        <p:spPr>
          <a:xfrm>
            <a:off x="4478937" y="1870963"/>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5</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7" name="矩形 26"/>
          <p:cNvSpPr>
            <a:spLocks noChangeAspect="1"/>
          </p:cNvSpPr>
          <p:nvPr/>
        </p:nvSpPr>
        <p:spPr>
          <a:xfrm>
            <a:off x="7713397" y="1870963"/>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5</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8" name="矩形 27"/>
          <p:cNvSpPr>
            <a:spLocks noChangeAspect="1"/>
          </p:cNvSpPr>
          <p:nvPr/>
        </p:nvSpPr>
        <p:spPr>
          <a:xfrm>
            <a:off x="8326940" y="1870963"/>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4</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9" name="矩形 28"/>
          <p:cNvSpPr>
            <a:spLocks noChangeAspect="1"/>
          </p:cNvSpPr>
          <p:nvPr/>
        </p:nvSpPr>
        <p:spPr>
          <a:xfrm>
            <a:off x="8940483" y="1870963"/>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3</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30" name="矩形 3"/>
          <p:cNvSpPr>
            <a:spLocks noChangeArrowheads="1"/>
          </p:cNvSpPr>
          <p:nvPr/>
        </p:nvSpPr>
        <p:spPr bwMode="auto">
          <a:xfrm>
            <a:off x="8716772" y="1412805"/>
            <a:ext cx="901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a:latin typeface="+mj-lt"/>
                <a:ea typeface="微软雅黑" pitchFamily="34" charset="-122"/>
              </a:rPr>
              <a:t>Switch2</a:t>
            </a:r>
            <a:endParaRPr lang="zh-CN" altLang="en-US" sz="1600">
              <a:latin typeface="+mj-lt"/>
              <a:ea typeface="微软雅黑" pitchFamily="34" charset="-122"/>
            </a:endParaRPr>
          </a:p>
        </p:txBody>
      </p:sp>
      <p:sp>
        <p:nvSpPr>
          <p:cNvPr id="31" name="矩形 30"/>
          <p:cNvSpPr>
            <a:spLocks noChangeAspect="1"/>
          </p:cNvSpPr>
          <p:nvPr/>
        </p:nvSpPr>
        <p:spPr>
          <a:xfrm>
            <a:off x="9554026" y="1870963"/>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latin typeface="Huawei Sans" panose="020C0503030203020204" pitchFamily="34" charset="0"/>
                <a:ea typeface="方正兰亭黑简体" panose="02000000000000000000" pitchFamily="2" charset="-122"/>
              </a:rPr>
              <a:t>2</a:t>
            </a:r>
            <a:endParaRPr lang="zh-CN" altLang="en-US" b="1" kern="0">
              <a:latin typeface="Huawei Sans" panose="020C0503030203020204" pitchFamily="34" charset="0"/>
              <a:ea typeface="方正兰亭黑简体" panose="02000000000000000000" pitchFamily="2" charset="-122"/>
            </a:endParaRPr>
          </a:p>
        </p:txBody>
      </p:sp>
      <p:sp>
        <p:nvSpPr>
          <p:cNvPr id="32" name="矩形 31"/>
          <p:cNvSpPr>
            <a:spLocks noChangeAspect="1"/>
          </p:cNvSpPr>
          <p:nvPr/>
        </p:nvSpPr>
        <p:spPr>
          <a:xfrm>
            <a:off x="10167569" y="1870963"/>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latin typeface="Huawei Sans" panose="020C0503030203020204" pitchFamily="34" charset="0"/>
                <a:ea typeface="方正兰亭黑简体" panose="02000000000000000000" pitchFamily="2" charset="-122"/>
              </a:rPr>
              <a:t>1</a:t>
            </a:r>
            <a:endParaRPr lang="zh-CN" altLang="en-US" b="1" kern="0">
              <a:latin typeface="Huawei Sans" panose="020C0503030203020204" pitchFamily="34" charset="0"/>
              <a:ea typeface="方正兰亭黑简体" panose="02000000000000000000" pitchFamily="2" charset="-122"/>
            </a:endParaRPr>
          </a:p>
        </p:txBody>
      </p:sp>
      <p:cxnSp>
        <p:nvCxnSpPr>
          <p:cNvPr id="33" name="直接连接符 32"/>
          <p:cNvCxnSpPr>
            <a:stCxn id="26" idx="3"/>
            <a:endCxn id="27" idx="1"/>
          </p:cNvCxnSpPr>
          <p:nvPr/>
        </p:nvCxnSpPr>
        <p:spPr>
          <a:xfrm>
            <a:off x="4938478" y="2066858"/>
            <a:ext cx="27749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矩形 3"/>
          <p:cNvSpPr>
            <a:spLocks noChangeArrowheads="1"/>
          </p:cNvSpPr>
          <p:nvPr/>
        </p:nvSpPr>
        <p:spPr bwMode="auto">
          <a:xfrm>
            <a:off x="2155284" y="3982484"/>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VLAN10</a:t>
            </a:r>
            <a:endParaRPr lang="zh-CN" altLang="en-US" sz="1500" b="1" dirty="0">
              <a:latin typeface="+mj-lt"/>
              <a:ea typeface="微软雅黑" pitchFamily="34" charset="-122"/>
            </a:endParaRPr>
          </a:p>
        </p:txBody>
      </p:sp>
      <p:sp>
        <p:nvSpPr>
          <p:cNvPr id="39" name="矩形 3"/>
          <p:cNvSpPr>
            <a:spLocks noChangeArrowheads="1"/>
          </p:cNvSpPr>
          <p:nvPr/>
        </p:nvSpPr>
        <p:spPr bwMode="auto">
          <a:xfrm>
            <a:off x="3232566" y="3982484"/>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VLAN20</a:t>
            </a:r>
            <a:endParaRPr lang="zh-CN" altLang="en-US" sz="1500" b="1" dirty="0">
              <a:latin typeface="+mj-lt"/>
              <a:ea typeface="微软雅黑" pitchFamily="34" charset="-122"/>
            </a:endParaRPr>
          </a:p>
        </p:txBody>
      </p:sp>
      <p:sp>
        <p:nvSpPr>
          <p:cNvPr id="40" name="矩形 3"/>
          <p:cNvSpPr>
            <a:spLocks noChangeArrowheads="1"/>
          </p:cNvSpPr>
          <p:nvPr/>
        </p:nvSpPr>
        <p:spPr bwMode="auto">
          <a:xfrm>
            <a:off x="9518566" y="3659319"/>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PC4</a:t>
            </a:r>
            <a:endParaRPr lang="zh-CN" altLang="en-US" sz="1500">
              <a:latin typeface="+mj-lt"/>
              <a:ea typeface="微软雅黑" pitchFamily="34" charset="-122"/>
            </a:endParaRPr>
          </a:p>
        </p:txBody>
      </p:sp>
      <p:sp>
        <p:nvSpPr>
          <p:cNvPr id="42" name="矩形 3"/>
          <p:cNvSpPr>
            <a:spLocks noChangeArrowheads="1"/>
          </p:cNvSpPr>
          <p:nvPr/>
        </p:nvSpPr>
        <p:spPr bwMode="auto">
          <a:xfrm>
            <a:off x="9684545" y="3982484"/>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VLAN10</a:t>
            </a:r>
            <a:endParaRPr lang="zh-CN" altLang="en-US" sz="1500" b="1" dirty="0">
              <a:latin typeface="+mj-lt"/>
              <a:ea typeface="微软雅黑" pitchFamily="34" charset="-122"/>
            </a:endParaRPr>
          </a:p>
        </p:txBody>
      </p:sp>
      <p:cxnSp>
        <p:nvCxnSpPr>
          <p:cNvPr id="44" name="直接连接符 43"/>
          <p:cNvCxnSpPr/>
          <p:nvPr/>
        </p:nvCxnSpPr>
        <p:spPr>
          <a:xfrm>
            <a:off x="1901588" y="2605737"/>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89055" y="3084396"/>
            <a:ext cx="1188462"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r>
              <a:rPr lang="zh-CN" altLang="en-US" dirty="0"/>
              <a:t>原始数据帧</a:t>
            </a:r>
            <a:r>
              <a:rPr lang="en-US" altLang="zh-CN" dirty="0"/>
              <a:t>1</a:t>
            </a:r>
            <a:endParaRPr lang="zh-CN" altLang="en-US" dirty="0"/>
          </a:p>
        </p:txBody>
      </p:sp>
      <p:cxnSp>
        <p:nvCxnSpPr>
          <p:cNvPr id="46" name="直接连接符 45"/>
          <p:cNvCxnSpPr/>
          <p:nvPr/>
        </p:nvCxnSpPr>
        <p:spPr>
          <a:xfrm flipH="1">
            <a:off x="6240343" y="1404344"/>
            <a:ext cx="721498" cy="0"/>
          </a:xfrm>
          <a:prstGeom prst="line">
            <a:avLst/>
          </a:prstGeom>
          <a:ln w="57150">
            <a:solidFill>
              <a:srgbClr val="FFD17D"/>
            </a:solidFill>
            <a:head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8400202" y="2332910"/>
            <a:ext cx="0" cy="834675"/>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487114" y="2605737"/>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553895" y="3085019"/>
            <a:ext cx="1188000" cy="313200"/>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r>
              <a:rPr lang="zh-CN" altLang="en-US" dirty="0"/>
              <a:t>原始数据帧</a:t>
            </a:r>
            <a:r>
              <a:rPr lang="en-US" altLang="zh-CN" dirty="0"/>
              <a:t>2</a:t>
            </a:r>
            <a:endParaRPr lang="zh-CN" altLang="en-US" dirty="0"/>
          </a:p>
        </p:txBody>
      </p:sp>
      <p:cxnSp>
        <p:nvCxnSpPr>
          <p:cNvPr id="50" name="直接连接符 49"/>
          <p:cNvCxnSpPr/>
          <p:nvPr/>
        </p:nvCxnSpPr>
        <p:spPr>
          <a:xfrm flipV="1">
            <a:off x="9946333" y="2332910"/>
            <a:ext cx="0" cy="834675"/>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7149211" y="2592759"/>
            <a:ext cx="1188000" cy="295884"/>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r>
              <a:rPr lang="zh-CN" altLang="en-US" dirty="0"/>
              <a:t>原始数据帧</a:t>
            </a:r>
            <a:r>
              <a:rPr lang="en-US" altLang="zh-CN" dirty="0"/>
              <a:t>2</a:t>
            </a:r>
            <a:endParaRPr lang="zh-CN" altLang="en-US" dirty="0"/>
          </a:p>
        </p:txBody>
      </p:sp>
      <p:sp>
        <p:nvSpPr>
          <p:cNvPr id="52" name="文本框 51"/>
          <p:cNvSpPr txBox="1"/>
          <p:nvPr/>
        </p:nvSpPr>
        <p:spPr>
          <a:xfrm>
            <a:off x="10020301" y="2579857"/>
            <a:ext cx="1188000"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latin typeface="Huawei Sans" panose="020C0503030203020204" pitchFamily="34" charset="0"/>
                <a:ea typeface="方正兰亭黑简体" panose="02000000000000000000" pitchFamily="2" charset="-122"/>
              </a:defRPr>
            </a:lvl1pPr>
          </a:lstStyle>
          <a:p>
            <a:r>
              <a:rPr lang="zh-CN" altLang="en-US" dirty="0"/>
              <a:t>原始数据帧</a:t>
            </a:r>
            <a:r>
              <a:rPr lang="en-US" altLang="zh-CN" dirty="0"/>
              <a:t>1</a:t>
            </a:r>
            <a:endParaRPr lang="zh-CN" altLang="en-US" dirty="0"/>
          </a:p>
        </p:txBody>
      </p:sp>
      <p:cxnSp>
        <p:nvCxnSpPr>
          <p:cNvPr id="53" name="直接连接符 52"/>
          <p:cNvCxnSpPr/>
          <p:nvPr/>
        </p:nvCxnSpPr>
        <p:spPr>
          <a:xfrm flipH="1">
            <a:off x="6240343" y="1771135"/>
            <a:ext cx="721498" cy="0"/>
          </a:xfrm>
          <a:prstGeom prst="line">
            <a:avLst/>
          </a:prstGeom>
          <a:ln w="57150">
            <a:solidFill>
              <a:srgbClr val="00B0F0"/>
            </a:solidFill>
            <a:head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087222" y="1588898"/>
            <a:ext cx="1513870" cy="313823"/>
          </a:xfrm>
          <a:prstGeom prst="rect">
            <a:avLst/>
          </a:prstGeom>
          <a:solidFill>
            <a:srgbClr val="00B0F0"/>
          </a:solidFill>
          <a:ln w="19050">
            <a:noFill/>
          </a:ln>
        </p:spPr>
        <p:txBody>
          <a:bodyPr wrap="none" lIns="0" tIns="0" rIns="0" bIns="0" rtlCol="0" anchor="ctr" anchorCtr="0">
            <a:noAutofit/>
          </a:bodyPr>
          <a:lstStyle/>
          <a:p>
            <a:pPr algn="ctr"/>
            <a:r>
              <a:rPr lang="zh-CN" altLang="en-US" sz="1400">
                <a:solidFill>
                  <a:schemeClr val="bg1"/>
                </a:solidFill>
              </a:rPr>
              <a:t>打了标记的数据帧</a:t>
            </a:r>
          </a:p>
        </p:txBody>
      </p:sp>
      <p:sp>
        <p:nvSpPr>
          <p:cNvPr id="55" name="文本框 54"/>
          <p:cNvSpPr txBox="1"/>
          <p:nvPr/>
        </p:nvSpPr>
        <p:spPr>
          <a:xfrm>
            <a:off x="5087222" y="1258612"/>
            <a:ext cx="1513870" cy="313823"/>
          </a:xfrm>
          <a:prstGeom prst="rect">
            <a:avLst/>
          </a:prstGeom>
          <a:solidFill>
            <a:srgbClr val="FFD17D"/>
          </a:solidFill>
          <a:ln w="19050">
            <a:noFill/>
          </a:ln>
        </p:spPr>
        <p:txBody>
          <a:bodyPr wrap="none" lIns="0" tIns="0" rIns="0" bIns="0" rtlCol="0" anchor="ctr" anchorCtr="0">
            <a:noAutofit/>
          </a:bodyPr>
          <a:lstStyle/>
          <a:p>
            <a:pPr algn="ctr"/>
            <a:r>
              <a:rPr lang="zh-CN" altLang="en-US" sz="1400">
                <a:solidFill>
                  <a:schemeClr val="bg1"/>
                </a:solidFill>
              </a:rPr>
              <a:t>打了标记的数据帧</a:t>
            </a:r>
          </a:p>
        </p:txBody>
      </p:sp>
      <p:pic>
        <p:nvPicPr>
          <p:cNvPr id="59" name="图片 58" descr="PC.png"/>
          <p:cNvPicPr>
            <a:picLocks noChangeAspect="1"/>
          </p:cNvPicPr>
          <p:nvPr/>
        </p:nvPicPr>
        <p:blipFill>
          <a:blip r:embed="rId3" cstate="print"/>
          <a:stretch>
            <a:fillRect/>
          </a:stretch>
        </p:blipFill>
        <p:spPr>
          <a:xfrm>
            <a:off x="1972190" y="3107291"/>
            <a:ext cx="609376" cy="468000"/>
          </a:xfrm>
          <a:prstGeom prst="rect">
            <a:avLst/>
          </a:prstGeom>
        </p:spPr>
      </p:pic>
      <p:pic>
        <p:nvPicPr>
          <p:cNvPr id="60" name="图片 59" descr="PC.png"/>
          <p:cNvPicPr>
            <a:picLocks noChangeAspect="1"/>
          </p:cNvPicPr>
          <p:nvPr/>
        </p:nvPicPr>
        <p:blipFill>
          <a:blip r:embed="rId3" cstate="print"/>
          <a:stretch>
            <a:fillRect/>
          </a:stretch>
        </p:blipFill>
        <p:spPr>
          <a:xfrm>
            <a:off x="3800729" y="3107291"/>
            <a:ext cx="609376" cy="468000"/>
          </a:xfrm>
          <a:prstGeom prst="rect">
            <a:avLst/>
          </a:prstGeom>
        </p:spPr>
      </p:pic>
      <p:pic>
        <p:nvPicPr>
          <p:cNvPr id="61" name="图片 60" descr="PC.png"/>
          <p:cNvPicPr>
            <a:picLocks noChangeAspect="1"/>
          </p:cNvPicPr>
          <p:nvPr/>
        </p:nvPicPr>
        <p:blipFill>
          <a:blip r:embed="rId3" cstate="print"/>
          <a:stretch>
            <a:fillRect/>
          </a:stretch>
        </p:blipFill>
        <p:spPr>
          <a:xfrm>
            <a:off x="8267560" y="3107291"/>
            <a:ext cx="609376" cy="468000"/>
          </a:xfrm>
          <a:prstGeom prst="rect">
            <a:avLst/>
          </a:prstGeom>
        </p:spPr>
      </p:pic>
      <p:pic>
        <p:nvPicPr>
          <p:cNvPr id="62" name="图片 61" descr="PC.png"/>
          <p:cNvPicPr>
            <a:picLocks noChangeAspect="1"/>
          </p:cNvPicPr>
          <p:nvPr/>
        </p:nvPicPr>
        <p:blipFill>
          <a:blip r:embed="rId3" cstate="print"/>
          <a:stretch>
            <a:fillRect/>
          </a:stretch>
        </p:blipFill>
        <p:spPr>
          <a:xfrm>
            <a:off x="9505022" y="3107291"/>
            <a:ext cx="609376" cy="468000"/>
          </a:xfrm>
          <a:prstGeom prst="rect">
            <a:avLst/>
          </a:prstGeom>
        </p:spPr>
      </p:pic>
      <p:sp>
        <p:nvSpPr>
          <p:cNvPr id="63" name="燕尾形 62"/>
          <p:cNvSpPr/>
          <p:nvPr/>
        </p:nvSpPr>
        <p:spPr bwMode="auto">
          <a:xfrm>
            <a:off x="8517820"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dirty="0">
                <a:solidFill>
                  <a:srgbClr val="FFFFFF"/>
                </a:solidFill>
              </a:rPr>
              <a:t>识别</a:t>
            </a:r>
            <a:r>
              <a:rPr lang="en-US" altLang="zh-CN" sz="1200" b="1" kern="0" dirty="0">
                <a:solidFill>
                  <a:srgbClr val="FFFFFF"/>
                </a:solidFill>
              </a:rPr>
              <a:t>VLAN</a:t>
            </a:r>
          </a:p>
        </p:txBody>
      </p:sp>
      <p:sp>
        <p:nvSpPr>
          <p:cNvPr id="64" name="燕尾形 63"/>
          <p:cNvSpPr/>
          <p:nvPr/>
        </p:nvSpPr>
        <p:spPr bwMode="auto">
          <a:xfrm>
            <a:off x="944781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t>划分</a:t>
            </a:r>
            <a:r>
              <a:rPr lang="en-US" altLang="zh-CN" sz="1200" kern="0" dirty="0"/>
              <a:t>VLAN</a:t>
            </a:r>
          </a:p>
        </p:txBody>
      </p:sp>
      <p:sp>
        <p:nvSpPr>
          <p:cNvPr id="65" name="燕尾形 64"/>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smtClean="0"/>
              <a:t>处理</a:t>
            </a:r>
            <a:r>
              <a:rPr lang="en-US" altLang="zh-CN" sz="1200" kern="0" dirty="0" smtClean="0"/>
              <a:t>VLAN</a:t>
            </a:r>
            <a:r>
              <a:rPr lang="zh-CN" altLang="en-US" sz="1200" kern="0" dirty="0" smtClean="0"/>
              <a:t>数据帧</a:t>
            </a:r>
            <a:endParaRPr lang="en-US" altLang="zh-CN" sz="1200" kern="0" dirty="0"/>
          </a:p>
        </p:txBody>
      </p:sp>
    </p:spTree>
    <p:extLst>
      <p:ext uri="{BB962C8B-B14F-4D97-AF65-F5344CB8AC3E}">
        <p14:creationId xmlns:p14="http://schemas.microsoft.com/office/powerpoint/2010/main" val="2553888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VLAN</a:t>
            </a:r>
            <a:r>
              <a:rPr lang="zh-CN" altLang="en-US" dirty="0"/>
              <a:t>的划分方式</a:t>
            </a:r>
          </a:p>
        </p:txBody>
      </p:sp>
      <p:sp>
        <p:nvSpPr>
          <p:cNvPr id="117" name="文本占位符 116"/>
          <p:cNvSpPr>
            <a:spLocks noGrp="1"/>
          </p:cNvSpPr>
          <p:nvPr>
            <p:ph type="body" sz="quarter" idx="10"/>
          </p:nvPr>
        </p:nvSpPr>
        <p:spPr/>
        <p:txBody>
          <a:bodyPr/>
          <a:lstStyle/>
          <a:p>
            <a:pPr marL="0" indent="0">
              <a:buNone/>
            </a:pPr>
            <a:r>
              <a:rPr lang="zh-CN" altLang="en-US" dirty="0"/>
              <a:t>整个网络是如何划分</a:t>
            </a:r>
            <a:r>
              <a:rPr lang="en-US" altLang="zh-CN" dirty="0"/>
              <a:t>VLAN</a:t>
            </a:r>
            <a:r>
              <a:rPr lang="zh-CN" altLang="en-US" dirty="0"/>
              <a:t>的？</a:t>
            </a:r>
          </a:p>
        </p:txBody>
      </p:sp>
      <p:grpSp>
        <p:nvGrpSpPr>
          <p:cNvPr id="23" name="组合 22"/>
          <p:cNvGrpSpPr/>
          <p:nvPr/>
        </p:nvGrpSpPr>
        <p:grpSpPr>
          <a:xfrm>
            <a:off x="1066936" y="1802935"/>
            <a:ext cx="3852428" cy="3521734"/>
            <a:chOff x="1487488" y="2169131"/>
            <a:chExt cx="3852428" cy="3521734"/>
          </a:xfrm>
        </p:grpSpPr>
        <p:pic>
          <p:nvPicPr>
            <p:cNvPr id="79" name="图片 78" descr="PC.png"/>
            <p:cNvPicPr>
              <a:picLocks noChangeAspect="1"/>
            </p:cNvPicPr>
            <p:nvPr/>
          </p:nvPicPr>
          <p:blipFill>
            <a:blip r:embed="rId3" cstate="print"/>
            <a:stretch>
              <a:fillRect/>
            </a:stretch>
          </p:blipFill>
          <p:spPr>
            <a:xfrm>
              <a:off x="1643506" y="4509120"/>
              <a:ext cx="609376" cy="468000"/>
            </a:xfrm>
            <a:prstGeom prst="rect">
              <a:avLst/>
            </a:prstGeom>
          </p:spPr>
        </p:pic>
        <p:pic>
          <p:nvPicPr>
            <p:cNvPr id="80" name="图片 79" descr="PC.png"/>
            <p:cNvPicPr>
              <a:picLocks noChangeAspect="1"/>
            </p:cNvPicPr>
            <p:nvPr/>
          </p:nvPicPr>
          <p:blipFill>
            <a:blip r:embed="rId3" cstate="print"/>
            <a:stretch>
              <a:fillRect/>
            </a:stretch>
          </p:blipFill>
          <p:spPr>
            <a:xfrm>
              <a:off x="2627615" y="4509120"/>
              <a:ext cx="609376" cy="468000"/>
            </a:xfrm>
            <a:prstGeom prst="rect">
              <a:avLst/>
            </a:prstGeom>
          </p:spPr>
        </p:pic>
        <p:pic>
          <p:nvPicPr>
            <p:cNvPr id="81" name="图片 80" descr="PC.png"/>
            <p:cNvPicPr>
              <a:picLocks noChangeAspect="1"/>
            </p:cNvPicPr>
            <p:nvPr/>
          </p:nvPicPr>
          <p:blipFill>
            <a:blip r:embed="rId3" cstate="print"/>
            <a:stretch>
              <a:fillRect/>
            </a:stretch>
          </p:blipFill>
          <p:spPr>
            <a:xfrm>
              <a:off x="3611724" y="4509120"/>
              <a:ext cx="609376" cy="468000"/>
            </a:xfrm>
            <a:prstGeom prst="rect">
              <a:avLst/>
            </a:prstGeom>
          </p:spPr>
        </p:pic>
        <p:cxnSp>
          <p:nvCxnSpPr>
            <p:cNvPr id="84" name="直接连接符 83"/>
            <p:cNvCxnSpPr>
              <a:stCxn id="79" idx="0"/>
            </p:cNvCxnSpPr>
            <p:nvPr/>
          </p:nvCxnSpPr>
          <p:spPr bwMode="auto">
            <a:xfrm flipV="1">
              <a:off x="1948194" y="2871520"/>
              <a:ext cx="1500745"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stCxn id="80" idx="0"/>
            </p:cNvCxnSpPr>
            <p:nvPr/>
          </p:nvCxnSpPr>
          <p:spPr bwMode="auto">
            <a:xfrm flipV="1">
              <a:off x="2932303" y="2871520"/>
              <a:ext cx="516636"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直接连接符 91"/>
            <p:cNvCxnSpPr>
              <a:stCxn id="81" idx="0"/>
            </p:cNvCxnSpPr>
            <p:nvPr/>
          </p:nvCxnSpPr>
          <p:spPr bwMode="auto">
            <a:xfrm flipH="1" flipV="1">
              <a:off x="3448939" y="2871520"/>
              <a:ext cx="467473"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5" name="图片 94" descr="PC.png"/>
            <p:cNvPicPr>
              <a:picLocks noChangeAspect="1"/>
            </p:cNvPicPr>
            <p:nvPr/>
          </p:nvPicPr>
          <p:blipFill>
            <a:blip r:embed="rId3" cstate="print"/>
            <a:stretch>
              <a:fillRect/>
            </a:stretch>
          </p:blipFill>
          <p:spPr>
            <a:xfrm>
              <a:off x="4595834" y="4509120"/>
              <a:ext cx="609376" cy="468000"/>
            </a:xfrm>
            <a:prstGeom prst="rect">
              <a:avLst/>
            </a:prstGeom>
          </p:spPr>
        </p:pic>
        <p:cxnSp>
          <p:nvCxnSpPr>
            <p:cNvPr id="97" name="直接连接符 96"/>
            <p:cNvCxnSpPr>
              <a:stCxn id="95" idx="0"/>
            </p:cNvCxnSpPr>
            <p:nvPr/>
          </p:nvCxnSpPr>
          <p:spPr bwMode="auto">
            <a:xfrm flipH="1" flipV="1">
              <a:off x="3448939" y="2871520"/>
              <a:ext cx="1451583" cy="1637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3" name="矩形 112"/>
            <p:cNvSpPr/>
            <p:nvPr/>
          </p:nvSpPr>
          <p:spPr>
            <a:xfrm>
              <a:off x="3080514" y="2169131"/>
              <a:ext cx="792088"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9670" y="2511600"/>
              <a:ext cx="658537" cy="540000"/>
            </a:xfrm>
            <a:prstGeom prst="rect">
              <a:avLst/>
            </a:prstGeom>
          </p:spPr>
        </p:pic>
        <p:sp>
          <p:nvSpPr>
            <p:cNvPr id="58" name="矩形 57"/>
            <p:cNvSpPr/>
            <p:nvPr/>
          </p:nvSpPr>
          <p:spPr>
            <a:xfrm>
              <a:off x="1487488" y="4977172"/>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2531604" y="4977172"/>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3503712" y="4977172"/>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4547828" y="4977172"/>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rot="18730146">
              <a:off x="2461662" y="3172937"/>
              <a:ext cx="79208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rot="17446630">
              <a:off x="2748207" y="3339134"/>
              <a:ext cx="79208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rot="4115245">
              <a:off x="3354042" y="3364833"/>
              <a:ext cx="79208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rot="2791629">
              <a:off x="3637835" y="3169123"/>
              <a:ext cx="79208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矩形 71"/>
            <p:cNvSpPr/>
            <p:nvPr/>
          </p:nvSpPr>
          <p:spPr>
            <a:xfrm>
              <a:off x="1487488" y="5229200"/>
              <a:ext cx="792088"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10.0.1.1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2531604" y="5229200"/>
              <a:ext cx="792088"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10.0.2.1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3503712" y="5229200"/>
              <a:ext cx="792088"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10.0.1.2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4547828" y="5229200"/>
              <a:ext cx="792088"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10.0.2.2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aphicFrame>
        <p:nvGraphicFramePr>
          <p:cNvPr id="78" name="表格 8"/>
          <p:cNvGraphicFramePr>
            <a:graphicFrameLocks noGrp="1"/>
          </p:cNvGraphicFramePr>
          <p:nvPr>
            <p:extLst/>
          </p:nvPr>
        </p:nvGraphicFramePr>
        <p:xfrm>
          <a:off x="5413394" y="2543655"/>
          <a:ext cx="5899463" cy="2535482"/>
        </p:xfrm>
        <a:graphic>
          <a:graphicData uri="http://schemas.openxmlformats.org/drawingml/2006/table">
            <a:tbl>
              <a:tblPr firstRow="1" bandCol="1">
                <a:tableStyleId>{5C22544A-7EE6-4342-B048-85BDC9FD1C3A}</a:tableStyleId>
              </a:tblPr>
              <a:tblGrid>
                <a:gridCol w="1771964">
                  <a:extLst>
                    <a:ext uri="{9D8B030D-6E8A-4147-A177-3AD203B41FA5}">
                      <a16:colId xmlns:a16="http://schemas.microsoft.com/office/drawing/2014/main" xmlns="" val="20000"/>
                    </a:ext>
                  </a:extLst>
                </a:gridCol>
                <a:gridCol w="1916210">
                  <a:extLst>
                    <a:ext uri="{9D8B030D-6E8A-4147-A177-3AD203B41FA5}">
                      <a16:colId xmlns:a16="http://schemas.microsoft.com/office/drawing/2014/main" xmlns="" val="20001"/>
                    </a:ext>
                  </a:extLst>
                </a:gridCol>
                <a:gridCol w="2211289">
                  <a:extLst>
                    <a:ext uri="{9D8B030D-6E8A-4147-A177-3AD203B41FA5}">
                      <a16:colId xmlns:a16="http://schemas.microsoft.com/office/drawing/2014/main" xmlns="" val="20002"/>
                    </a:ext>
                  </a:extLst>
                </a:gridCol>
              </a:tblGrid>
              <a:tr h="383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划分方式</a:t>
                      </a:r>
                      <a:endParaRPr lang="en-US" altLang="zh-CN"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10</a:t>
                      </a:r>
                      <a:endParaRPr lang="en-US" altLang="zh-CN"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l" defTabSz="914400" rtl="0" eaLnBrk="1" latinLnBrk="0" hangingPunct="1"/>
                      <a:r>
                        <a:rPr lang="en-US" altLang="zh-CN"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600" b="1"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83657">
                <a:tc>
                  <a:txBody>
                    <a:bodyPr/>
                    <a:lstStyle/>
                    <a:p>
                      <a:pPr marL="0" algn="l" defTabSz="914400" rtl="0" eaLnBrk="1" latinLnBrk="0" hangingPunct="1"/>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基于接口</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GE0/0/1</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GE0/0/3</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GE0/0/2</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4</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1"/>
                  </a:ext>
                </a:extLst>
              </a:tr>
              <a:tr h="383657">
                <a:tc>
                  <a:txBody>
                    <a:bodyPr/>
                    <a:lstStyle/>
                    <a:p>
                      <a:pPr marL="0" algn="l" defTabSz="914400" rtl="0" eaLnBrk="1" latinLnBrk="0" hangingPunct="1"/>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3</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4</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2"/>
                  </a:ext>
                </a:extLst>
              </a:tr>
              <a:tr h="383657">
                <a:tc>
                  <a:txBody>
                    <a:bodyPr/>
                    <a:lstStyle/>
                    <a:p>
                      <a:pPr marL="0" algn="l" defTabSz="914400" rtl="0" eaLnBrk="1" latinLnBrk="0" hangingPunct="1"/>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a:t>
                      </a:r>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子网划分</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10.0.1.*</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10.0.2.*</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3"/>
                  </a:ext>
                </a:extLst>
              </a:tr>
              <a:tr h="383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基于协议划分</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IPv6</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4"/>
                  </a:ext>
                </a:extLst>
              </a:tr>
              <a:tr h="61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基于策略</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10.0.1.* +</a:t>
                      </a:r>
                      <a:r>
                        <a:rPr lang="en-US" altLang="zh-CN" sz="1600" b="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GE0/0/1+ MAC 1</a:t>
                      </a: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l"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10.0.2.*</a:t>
                      </a:r>
                      <a:r>
                        <a:rPr lang="en-US" altLang="zh-CN" sz="1600" b="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 GE0/0/2 + MAC 2</a:t>
                      </a:r>
                      <a:endPar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91427" marR="91427" marT="45730" marB="4573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31" name="燕尾形 30"/>
          <p:cNvSpPr/>
          <p:nvPr/>
        </p:nvSpPr>
        <p:spPr bwMode="auto">
          <a:xfrm>
            <a:off x="8517820"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32" name="燕尾形 31"/>
          <p:cNvSpPr/>
          <p:nvPr/>
        </p:nvSpPr>
        <p:spPr bwMode="auto">
          <a:xfrm>
            <a:off x="9447816"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划分</a:t>
            </a:r>
            <a:r>
              <a:rPr lang="en-US" altLang="zh-CN" sz="1200" b="1" kern="0" dirty="0">
                <a:solidFill>
                  <a:srgbClr val="FFFFFF"/>
                </a:solidFill>
              </a:rPr>
              <a:t>VLAN</a:t>
            </a:r>
          </a:p>
        </p:txBody>
      </p:sp>
      <p:sp>
        <p:nvSpPr>
          <p:cNvPr id="33" name="燕尾形 32"/>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smtClean="0"/>
              <a:t>处理</a:t>
            </a:r>
            <a:r>
              <a:rPr lang="en-US" altLang="zh-CN" sz="1200" kern="0" dirty="0" smtClean="0"/>
              <a:t>VLAN</a:t>
            </a:r>
            <a:r>
              <a:rPr lang="zh-CN" altLang="en-US" sz="1200" kern="0" dirty="0" smtClean="0"/>
              <a:t>数据帧</a:t>
            </a:r>
            <a:endParaRPr lang="en-US" altLang="zh-CN" sz="1200" kern="0" dirty="0"/>
          </a:p>
        </p:txBody>
      </p:sp>
    </p:spTree>
    <p:extLst>
      <p:ext uri="{BB962C8B-B14F-4D97-AF65-F5344CB8AC3E}">
        <p14:creationId xmlns:p14="http://schemas.microsoft.com/office/powerpoint/2010/main" val="2332881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1290342" y="4100507"/>
            <a:ext cx="2086009" cy="975180"/>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3448511" y="4100507"/>
            <a:ext cx="2143434" cy="97518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基于接口的</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划分</a:t>
            </a:r>
          </a:p>
        </p:txBody>
      </p:sp>
      <p:pic>
        <p:nvPicPr>
          <p:cNvPr id="39" name="图片 38" descr="PC.png"/>
          <p:cNvPicPr>
            <a:picLocks noChangeAspect="1"/>
          </p:cNvPicPr>
          <p:nvPr/>
        </p:nvPicPr>
        <p:blipFill>
          <a:blip r:embed="rId3" cstate="print"/>
          <a:stretch>
            <a:fillRect/>
          </a:stretch>
        </p:blipFill>
        <p:spPr>
          <a:xfrm>
            <a:off x="3539716" y="4185136"/>
            <a:ext cx="609376" cy="468000"/>
          </a:xfrm>
          <a:prstGeom prst="rect">
            <a:avLst/>
          </a:prstGeom>
        </p:spPr>
      </p:pic>
      <p:pic>
        <p:nvPicPr>
          <p:cNvPr id="40" name="图片 39" descr="PC.png"/>
          <p:cNvPicPr>
            <a:picLocks noChangeAspect="1"/>
          </p:cNvPicPr>
          <p:nvPr/>
        </p:nvPicPr>
        <p:blipFill>
          <a:blip r:embed="rId3" cstate="print"/>
          <a:stretch>
            <a:fillRect/>
          </a:stretch>
        </p:blipFill>
        <p:spPr>
          <a:xfrm>
            <a:off x="4874556" y="4185136"/>
            <a:ext cx="609376" cy="468000"/>
          </a:xfrm>
          <a:prstGeom prst="rect">
            <a:avLst/>
          </a:prstGeom>
        </p:spPr>
      </p:pic>
      <p:cxnSp>
        <p:nvCxnSpPr>
          <p:cNvPr id="41" name="直接连接符 40"/>
          <p:cNvCxnSpPr>
            <a:stCxn id="39" idx="0"/>
          </p:cNvCxnSpPr>
          <p:nvPr/>
        </p:nvCxnSpPr>
        <p:spPr bwMode="auto">
          <a:xfrm flipV="1">
            <a:off x="3844404" y="2708860"/>
            <a:ext cx="600645"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40" idx="0"/>
          </p:cNvCxnSpPr>
          <p:nvPr/>
        </p:nvCxnSpPr>
        <p:spPr bwMode="auto">
          <a:xfrm flipH="1" flipV="1">
            <a:off x="4697077" y="2708860"/>
            <a:ext cx="482167"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49" idx="3"/>
            <a:endCxn id="44" idx="1"/>
          </p:cNvCxnSpPr>
          <p:nvPr/>
        </p:nvCxnSpPr>
        <p:spPr bwMode="auto">
          <a:xfrm>
            <a:off x="2758093" y="2726892"/>
            <a:ext cx="14761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257" y="2456892"/>
            <a:ext cx="658537" cy="540000"/>
          </a:xfrm>
          <a:prstGeom prst="rect">
            <a:avLst/>
          </a:prstGeom>
        </p:spPr>
      </p:pic>
      <p:pic>
        <p:nvPicPr>
          <p:cNvPr id="45" name="图片 44" descr="PC.png"/>
          <p:cNvPicPr>
            <a:picLocks noChangeAspect="1"/>
          </p:cNvPicPr>
          <p:nvPr/>
        </p:nvPicPr>
        <p:blipFill>
          <a:blip r:embed="rId3" cstate="print"/>
          <a:stretch>
            <a:fillRect/>
          </a:stretch>
        </p:blipFill>
        <p:spPr>
          <a:xfrm>
            <a:off x="1379476" y="4185136"/>
            <a:ext cx="609376" cy="468000"/>
          </a:xfrm>
          <a:prstGeom prst="rect">
            <a:avLst/>
          </a:prstGeom>
        </p:spPr>
      </p:pic>
      <p:pic>
        <p:nvPicPr>
          <p:cNvPr id="46" name="图片 45" descr="PC.png"/>
          <p:cNvPicPr>
            <a:picLocks noChangeAspect="1"/>
          </p:cNvPicPr>
          <p:nvPr/>
        </p:nvPicPr>
        <p:blipFill>
          <a:blip r:embed="rId3" cstate="print"/>
          <a:stretch>
            <a:fillRect/>
          </a:stretch>
        </p:blipFill>
        <p:spPr>
          <a:xfrm>
            <a:off x="2714316" y="4185136"/>
            <a:ext cx="609376" cy="468000"/>
          </a:xfrm>
          <a:prstGeom prst="rect">
            <a:avLst/>
          </a:prstGeom>
        </p:spPr>
      </p:pic>
      <p:cxnSp>
        <p:nvCxnSpPr>
          <p:cNvPr id="47" name="直接连接符 46"/>
          <p:cNvCxnSpPr>
            <a:stCxn id="45" idx="0"/>
          </p:cNvCxnSpPr>
          <p:nvPr/>
        </p:nvCxnSpPr>
        <p:spPr bwMode="auto">
          <a:xfrm flipV="1">
            <a:off x="1684164" y="2708860"/>
            <a:ext cx="600645"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6" idx="0"/>
          </p:cNvCxnSpPr>
          <p:nvPr/>
        </p:nvCxnSpPr>
        <p:spPr bwMode="auto">
          <a:xfrm flipH="1" flipV="1">
            <a:off x="2536837" y="2708860"/>
            <a:ext cx="482167" cy="147627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9556" y="2456892"/>
            <a:ext cx="658537" cy="540000"/>
          </a:xfrm>
          <a:prstGeom prst="rect">
            <a:avLst/>
          </a:prstGeom>
        </p:spPr>
      </p:pic>
      <p:sp>
        <p:nvSpPr>
          <p:cNvPr id="50" name="矩形 49"/>
          <p:cNvSpPr/>
          <p:nvPr/>
        </p:nvSpPr>
        <p:spPr>
          <a:xfrm>
            <a:off x="2063552" y="2087749"/>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203485" y="2098510"/>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1307468" y="4617132"/>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2639616" y="4617132"/>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3467708" y="4617132"/>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矩形 54"/>
          <p:cNvSpPr/>
          <p:nvPr/>
        </p:nvSpPr>
        <p:spPr>
          <a:xfrm>
            <a:off x="4799856" y="4617132"/>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1847528" y="4761148"/>
            <a:ext cx="1008112"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043772" y="4761148"/>
            <a:ext cx="1008112"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1307468" y="2924944"/>
            <a:ext cx="828092"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PVID </a:t>
            </a:r>
            <a:r>
              <a:rPr lang="en-US" altLang="zh-CN" sz="1200" b="1" dirty="0" smtClean="0">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2675620" y="2924944"/>
            <a:ext cx="808744"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3539716" y="2924944"/>
            <a:ext cx="756084"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4871864" y="2924944"/>
            <a:ext cx="78843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矩形 61"/>
          <p:cNvSpPr/>
          <p:nvPr/>
        </p:nvSpPr>
        <p:spPr>
          <a:xfrm>
            <a:off x="2675620" y="2420888"/>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a:off x="3575720" y="2420888"/>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rot="17589369">
            <a:off x="1266223" y="3509366"/>
            <a:ext cx="461409" cy="25202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7" name="直接箭头连接符 6"/>
          <p:cNvCxnSpPr/>
          <p:nvPr/>
        </p:nvCxnSpPr>
        <p:spPr bwMode="auto">
          <a:xfrm flipV="1">
            <a:off x="1595500" y="3498553"/>
            <a:ext cx="216024" cy="46805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78" name="组合 77"/>
          <p:cNvGrpSpPr/>
          <p:nvPr/>
        </p:nvGrpSpPr>
        <p:grpSpPr>
          <a:xfrm>
            <a:off x="1180834" y="5337212"/>
            <a:ext cx="3120838" cy="438988"/>
            <a:chOff x="2351910" y="5193196"/>
            <a:chExt cx="2761185" cy="422551"/>
          </a:xfrm>
        </p:grpSpPr>
        <p:sp>
          <p:nvSpPr>
            <p:cNvPr id="80" name="圆角矩形标注 79"/>
            <p:cNvSpPr/>
            <p:nvPr/>
          </p:nvSpPr>
          <p:spPr>
            <a:xfrm>
              <a:off x="2448799" y="5193196"/>
              <a:ext cx="2664296" cy="422551"/>
            </a:xfrm>
            <a:prstGeom prst="wedgeRoundRectCallout">
              <a:avLst>
                <a:gd name="adj1" fmla="val -23299"/>
                <a:gd name="adj2" fmla="val -102365"/>
                <a:gd name="adj3" fmla="val 16667"/>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82" name="文本框 81"/>
            <p:cNvSpPr txBox="1"/>
            <p:nvPr/>
          </p:nvSpPr>
          <p:spPr bwMode="auto">
            <a:xfrm>
              <a:off x="2351910" y="5254171"/>
              <a:ext cx="2701540" cy="324036"/>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fontAlgn="b">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sz="1600" dirty="0"/>
                <a:t>主机移动，</a:t>
              </a:r>
              <a:r>
                <a:rPr lang="zh-CN" altLang="en-US" sz="1600" dirty="0">
                  <a:solidFill>
                    <a:srgbClr val="EC7061"/>
                  </a:solidFill>
                </a:rPr>
                <a:t>需要</a:t>
              </a:r>
              <a:r>
                <a:rPr lang="zh-CN" altLang="en-US" sz="1600" dirty="0"/>
                <a:t>重新配置</a:t>
              </a:r>
              <a:r>
                <a:rPr lang="en-US" altLang="zh-CN" sz="1600" dirty="0"/>
                <a:t>VLAN</a:t>
              </a:r>
              <a:endParaRPr lang="zh-CN" altLang="en-US" sz="1600" dirty="0"/>
            </a:p>
          </p:txBody>
        </p:sp>
      </p:grpSp>
      <p:sp>
        <p:nvSpPr>
          <p:cNvPr id="74" name="矩形 73"/>
          <p:cNvSpPr/>
          <p:nvPr/>
        </p:nvSpPr>
        <p:spPr bwMode="gray">
          <a:xfrm>
            <a:off x="1631472" y="2068239"/>
            <a:ext cx="461409" cy="237247"/>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bwMode="gray">
          <a:xfrm>
            <a:off x="1343472" y="2060848"/>
            <a:ext cx="288000" cy="252028"/>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4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矩形 82"/>
          <p:cNvSpPr/>
          <p:nvPr/>
        </p:nvSpPr>
        <p:spPr bwMode="gray">
          <a:xfrm>
            <a:off x="1127448" y="2054174"/>
            <a:ext cx="720080" cy="307777"/>
          </a:xfrm>
          <a:prstGeom prst="rect">
            <a:avLst/>
          </a:prstGeom>
        </p:spPr>
        <p:txBody>
          <a:bodyPr wrap="square">
            <a:spAutoFit/>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燕尾形 66"/>
          <p:cNvSpPr/>
          <p:nvPr/>
        </p:nvSpPr>
        <p:spPr bwMode="auto">
          <a:xfrm>
            <a:off x="8517820"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69" name="燕尾形 68"/>
          <p:cNvSpPr/>
          <p:nvPr/>
        </p:nvSpPr>
        <p:spPr bwMode="auto">
          <a:xfrm>
            <a:off x="9447816"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划分</a:t>
            </a:r>
            <a:r>
              <a:rPr lang="en-US" altLang="zh-CN" sz="1200" b="1" kern="0" dirty="0">
                <a:solidFill>
                  <a:srgbClr val="FFFFFF"/>
                </a:solidFill>
              </a:rPr>
              <a:t>VLAN</a:t>
            </a:r>
          </a:p>
        </p:txBody>
      </p:sp>
      <p:sp>
        <p:nvSpPr>
          <p:cNvPr id="70" name="燕尾形 69"/>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smtClean="0"/>
              <a:t>处理</a:t>
            </a:r>
            <a:r>
              <a:rPr lang="en-US" altLang="zh-CN" sz="1200" kern="0" dirty="0" smtClean="0"/>
              <a:t>VLAN</a:t>
            </a:r>
            <a:r>
              <a:rPr lang="zh-CN" altLang="en-US" sz="1200" kern="0" dirty="0" smtClean="0"/>
              <a:t>数据帧</a:t>
            </a:r>
            <a:endParaRPr lang="en-US" altLang="zh-CN" sz="1200" kern="0" dirty="0"/>
          </a:p>
        </p:txBody>
      </p:sp>
      <p:sp>
        <p:nvSpPr>
          <p:cNvPr id="71" name="圆角矩形 75"/>
          <p:cNvSpPr/>
          <p:nvPr/>
        </p:nvSpPr>
        <p:spPr>
          <a:xfrm>
            <a:off x="6528048" y="1481300"/>
            <a:ext cx="47427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基于接口的</a:t>
            </a:r>
            <a:r>
              <a:rPr lang="en-US" altLang="zh-CN" b="1" dirty="0">
                <a:solidFill>
                  <a:prstClr val="white"/>
                </a:solidFill>
                <a:latin typeface="Huawei Sans" panose="020C0503030203020204" pitchFamily="34" charset="0"/>
                <a:ea typeface="方正兰亭黑简体" panose="02000000000000000000" pitchFamily="2" charset="-122"/>
              </a:rPr>
              <a:t>VLAN</a:t>
            </a:r>
            <a:r>
              <a:rPr lang="zh-CN" altLang="en-US" b="1" dirty="0">
                <a:solidFill>
                  <a:prstClr val="white"/>
                </a:solidFill>
                <a:latin typeface="Huawei Sans" panose="020C0503030203020204" pitchFamily="34" charset="0"/>
                <a:ea typeface="方正兰亭黑简体" panose="02000000000000000000" pitchFamily="2" charset="-122"/>
              </a:rPr>
              <a:t>划分</a:t>
            </a:r>
          </a:p>
        </p:txBody>
      </p:sp>
      <p:sp>
        <p:nvSpPr>
          <p:cNvPr id="72" name="圆角矩形 75"/>
          <p:cNvSpPr/>
          <p:nvPr/>
        </p:nvSpPr>
        <p:spPr>
          <a:xfrm>
            <a:off x="6528048" y="1912804"/>
            <a:ext cx="4742744" cy="38128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b="1" dirty="0" smtClean="0">
                <a:solidFill>
                  <a:prstClr val="black"/>
                </a:solidFill>
              </a:rPr>
              <a:t>原理</a:t>
            </a:r>
            <a:endParaRPr lang="en-US" altLang="zh-CN" sz="1600" b="1" dirty="0" smtClean="0">
              <a:solidFill>
                <a:prstClr val="black"/>
              </a:solidFill>
            </a:endParaRPr>
          </a:p>
          <a:p>
            <a:pPr marL="360000" indent="-180000" algn="just" fontAlgn="auto">
              <a:lnSpc>
                <a:spcPts val="2600"/>
              </a:lnSpc>
              <a:spcBef>
                <a:spcPts val="0"/>
              </a:spcBef>
              <a:spcAft>
                <a:spcPts val="600"/>
              </a:spcAft>
              <a:buFont typeface="Huawei Sans" panose="020C0503030203020204" pitchFamily="34" charset="0"/>
              <a:buChar char="▫"/>
            </a:pPr>
            <a:r>
              <a:rPr lang="zh-CN" altLang="en-US" sz="1600" dirty="0" smtClean="0">
                <a:solidFill>
                  <a:prstClr val="black"/>
                </a:solidFill>
              </a:rPr>
              <a:t>根据</a:t>
            </a:r>
            <a:r>
              <a:rPr lang="zh-CN" altLang="en-US" sz="1600" dirty="0">
                <a:solidFill>
                  <a:prstClr val="black"/>
                </a:solidFill>
              </a:rPr>
              <a:t>交换机的接口来划分</a:t>
            </a:r>
            <a:r>
              <a:rPr lang="en-US" altLang="zh-CN" sz="1600" dirty="0">
                <a:solidFill>
                  <a:prstClr val="black"/>
                </a:solidFill>
              </a:rPr>
              <a:t>VLAN</a:t>
            </a:r>
            <a:r>
              <a:rPr lang="zh-CN" altLang="en-US" sz="1600" dirty="0">
                <a:solidFill>
                  <a:prstClr val="black"/>
                </a:solidFill>
              </a:rPr>
              <a:t>。</a:t>
            </a:r>
          </a:p>
          <a:p>
            <a:pPr marL="360000" indent="-180000" algn="just" fontAlgn="auto">
              <a:lnSpc>
                <a:spcPts val="2600"/>
              </a:lnSpc>
              <a:spcBef>
                <a:spcPts val="0"/>
              </a:spcBef>
              <a:spcAft>
                <a:spcPts val="600"/>
              </a:spcAft>
              <a:buFont typeface="Huawei Sans" panose="020C0503030203020204" pitchFamily="34" charset="0"/>
              <a:buChar char="▫"/>
            </a:pPr>
            <a:r>
              <a:rPr lang="zh-CN" altLang="en-US" sz="1600" dirty="0">
                <a:solidFill>
                  <a:prstClr val="black"/>
                </a:solidFill>
              </a:rPr>
              <a:t>网络管理员预先给交换机的每个接口配置不同的</a:t>
            </a:r>
            <a:r>
              <a:rPr lang="en-US" altLang="zh-CN" sz="1600" b="1" dirty="0">
                <a:solidFill>
                  <a:prstClr val="black"/>
                </a:solidFill>
              </a:rPr>
              <a:t>PVID</a:t>
            </a:r>
            <a:r>
              <a:rPr lang="zh-CN" altLang="en-US" sz="1600" dirty="0">
                <a:solidFill>
                  <a:prstClr val="black"/>
                </a:solidFill>
              </a:rPr>
              <a:t>，将该接口划入</a:t>
            </a:r>
            <a:r>
              <a:rPr lang="en-US" altLang="zh-CN" sz="1600" dirty="0">
                <a:solidFill>
                  <a:prstClr val="black"/>
                </a:solidFill>
              </a:rPr>
              <a:t>PVID</a:t>
            </a:r>
            <a:r>
              <a:rPr lang="zh-CN" altLang="en-US" sz="1600" dirty="0">
                <a:solidFill>
                  <a:prstClr val="black"/>
                </a:solidFill>
              </a:rPr>
              <a:t>对应的</a:t>
            </a:r>
            <a:r>
              <a:rPr lang="en-US" altLang="zh-CN" sz="1600" dirty="0">
                <a:solidFill>
                  <a:prstClr val="black"/>
                </a:solidFill>
              </a:rPr>
              <a:t>VLAN</a:t>
            </a:r>
            <a:r>
              <a:rPr lang="zh-CN" altLang="en-US" sz="1600" dirty="0">
                <a:solidFill>
                  <a:prstClr val="black"/>
                </a:solidFill>
              </a:rPr>
              <a:t>。</a:t>
            </a:r>
          </a:p>
          <a:p>
            <a:pPr marL="360000" indent="-180000" algn="just" fontAlgn="auto">
              <a:lnSpc>
                <a:spcPts val="2600"/>
              </a:lnSpc>
              <a:spcBef>
                <a:spcPts val="0"/>
              </a:spcBef>
              <a:spcAft>
                <a:spcPts val="600"/>
              </a:spcAft>
              <a:buFont typeface="Huawei Sans" panose="020C0503030203020204" pitchFamily="34" charset="0"/>
              <a:buChar char="▫"/>
            </a:pPr>
            <a:r>
              <a:rPr lang="zh-CN" altLang="en-US" sz="1600" dirty="0">
                <a:solidFill>
                  <a:prstClr val="black"/>
                </a:solidFill>
              </a:rPr>
              <a:t>当一个数据帧进入交换机时，如果没有带</a:t>
            </a:r>
            <a:r>
              <a:rPr lang="en-US" altLang="zh-CN" sz="1600" dirty="0">
                <a:solidFill>
                  <a:prstClr val="black"/>
                </a:solidFill>
              </a:rPr>
              <a:t>VLAN</a:t>
            </a:r>
            <a:r>
              <a:rPr lang="zh-CN" altLang="en-US" sz="1600" dirty="0">
                <a:solidFill>
                  <a:prstClr val="black"/>
                </a:solidFill>
              </a:rPr>
              <a:t>标签，该数据帧就会被打上接口指定</a:t>
            </a:r>
            <a:r>
              <a:rPr lang="en-US" altLang="zh-CN" sz="1600" dirty="0">
                <a:solidFill>
                  <a:prstClr val="black"/>
                </a:solidFill>
              </a:rPr>
              <a:t>PVID</a:t>
            </a:r>
            <a:r>
              <a:rPr lang="zh-CN" altLang="en-US" sz="1600" dirty="0">
                <a:solidFill>
                  <a:prstClr val="black"/>
                </a:solidFill>
              </a:rPr>
              <a:t>的</a:t>
            </a:r>
            <a:r>
              <a:rPr lang="en-US" altLang="zh-CN" sz="1600" dirty="0">
                <a:solidFill>
                  <a:prstClr val="black"/>
                </a:solidFill>
              </a:rPr>
              <a:t>Tag</a:t>
            </a:r>
            <a:r>
              <a:rPr lang="zh-CN" altLang="en-US" sz="1600" dirty="0">
                <a:solidFill>
                  <a:prstClr val="black"/>
                </a:solidFill>
              </a:rPr>
              <a:t>，然后数据帧将在指定</a:t>
            </a:r>
            <a:r>
              <a:rPr lang="en-US" altLang="zh-CN" sz="1600" dirty="0">
                <a:solidFill>
                  <a:prstClr val="black"/>
                </a:solidFill>
              </a:rPr>
              <a:t>PVID</a:t>
            </a:r>
            <a:r>
              <a:rPr lang="zh-CN" altLang="en-US" sz="1600" dirty="0">
                <a:solidFill>
                  <a:prstClr val="black"/>
                </a:solidFill>
              </a:rPr>
              <a:t>中传输。</a:t>
            </a:r>
          </a:p>
          <a:p>
            <a:pPr marL="177800" indent="-177800" algn="just" fontAlgn="auto">
              <a:lnSpc>
                <a:spcPts val="2600"/>
              </a:lnSpc>
              <a:spcBef>
                <a:spcPts val="0"/>
              </a:spcBef>
              <a:spcAft>
                <a:spcPts val="600"/>
              </a:spcAft>
              <a:buFont typeface="Arial" panose="020B0604020202020204" pitchFamily="34" charset="0"/>
              <a:buChar char="•"/>
            </a:pPr>
            <a:r>
              <a:rPr lang="zh-CN" altLang="en-US" sz="1600" b="1" dirty="0">
                <a:solidFill>
                  <a:prstClr val="black"/>
                </a:solidFill>
              </a:rPr>
              <a:t>缺省</a:t>
            </a:r>
            <a:r>
              <a:rPr lang="en-US" altLang="zh-CN" sz="1600" b="1" dirty="0">
                <a:solidFill>
                  <a:prstClr val="black"/>
                </a:solidFill>
              </a:rPr>
              <a:t>VLAN</a:t>
            </a:r>
            <a:r>
              <a:rPr lang="zh-CN" altLang="en-US" sz="1600" b="1" dirty="0">
                <a:solidFill>
                  <a:prstClr val="black"/>
                </a:solidFill>
              </a:rPr>
              <a:t>，</a:t>
            </a:r>
            <a:r>
              <a:rPr lang="en-US" altLang="zh-CN" sz="1600" b="1" dirty="0">
                <a:solidFill>
                  <a:prstClr val="black"/>
                </a:solidFill>
              </a:rPr>
              <a:t>PVID</a:t>
            </a:r>
          </a:p>
          <a:p>
            <a:pPr marL="360000" indent="-180000" algn="just">
              <a:lnSpc>
                <a:spcPts val="2600"/>
              </a:lnSpc>
              <a:spcAft>
                <a:spcPts val="600"/>
              </a:spcAft>
              <a:buFont typeface="Huawei Sans" panose="020C0503030203020204" pitchFamily="34" charset="0"/>
              <a:buChar char="▫"/>
            </a:pPr>
            <a:r>
              <a:rPr lang="en-US" altLang="zh-CN" sz="1600" dirty="0">
                <a:solidFill>
                  <a:prstClr val="black"/>
                </a:solidFill>
              </a:rPr>
              <a:t>Port VLAN ID</a:t>
            </a:r>
            <a:r>
              <a:rPr lang="zh-CN" altLang="en-US" sz="1600" dirty="0">
                <a:solidFill>
                  <a:prstClr val="black"/>
                </a:solidFill>
              </a:rPr>
              <a:t>，是接口上的缺省</a:t>
            </a:r>
            <a:r>
              <a:rPr lang="en-US" altLang="zh-CN" sz="1600" dirty="0">
                <a:solidFill>
                  <a:prstClr val="black"/>
                </a:solidFill>
              </a:rPr>
              <a:t>VLAN</a:t>
            </a:r>
            <a:r>
              <a:rPr lang="zh-CN" altLang="en-US" sz="1600" dirty="0">
                <a:solidFill>
                  <a:prstClr val="black"/>
                </a:solidFill>
              </a:rPr>
              <a:t>。</a:t>
            </a: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取值：</a:t>
            </a:r>
            <a:r>
              <a:rPr lang="en-US" altLang="zh-CN" sz="1600" dirty="0" smtClean="0">
                <a:solidFill>
                  <a:prstClr val="black"/>
                </a:solidFill>
              </a:rPr>
              <a:t>1~4094</a:t>
            </a:r>
            <a:r>
              <a:rPr lang="zh-CN" altLang="en-US" sz="1600" dirty="0">
                <a:solidFill>
                  <a:prstClr val="black"/>
                </a:solidFill>
              </a:rPr>
              <a:t>。</a:t>
            </a:r>
          </a:p>
        </p:txBody>
      </p:sp>
    </p:spTree>
    <p:extLst>
      <p:ext uri="{BB962C8B-B14F-4D97-AF65-F5344CB8AC3E}">
        <p14:creationId xmlns:p14="http://schemas.microsoft.com/office/powerpoint/2010/main" val="2271395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基于</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地址的</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划分</a:t>
            </a:r>
          </a:p>
        </p:txBody>
      </p:sp>
      <p:graphicFrame>
        <p:nvGraphicFramePr>
          <p:cNvPr id="64" name="表格 63"/>
          <p:cNvGraphicFramePr>
            <a:graphicFrameLocks noGrp="1"/>
          </p:cNvGraphicFramePr>
          <p:nvPr>
            <p:extLst/>
          </p:nvPr>
        </p:nvGraphicFramePr>
        <p:xfrm>
          <a:off x="1216175" y="1845913"/>
          <a:ext cx="2628228" cy="1127760"/>
        </p:xfrm>
        <a:graphic>
          <a:graphicData uri="http://schemas.openxmlformats.org/drawingml/2006/table">
            <a:tbl>
              <a:tblPr firstRow="1" bandRow="1">
                <a:tableStyleId>{5C22544A-7EE6-4342-B048-85BDC9FD1C3A}</a:tableStyleId>
              </a:tblPr>
              <a:tblGrid>
                <a:gridCol w="1314114">
                  <a:extLst>
                    <a:ext uri="{9D8B030D-6E8A-4147-A177-3AD203B41FA5}">
                      <a16:colId xmlns:a16="http://schemas.microsoft.com/office/drawing/2014/main" xmlns="" val="20000"/>
                    </a:ext>
                  </a:extLst>
                </a:gridCol>
                <a:gridCol w="1314114">
                  <a:extLst>
                    <a:ext uri="{9D8B030D-6E8A-4147-A177-3AD203B41FA5}">
                      <a16:colId xmlns:a16="http://schemas.microsoft.com/office/drawing/2014/main" xmlns="" val="20001"/>
                    </a:ext>
                  </a:extLst>
                </a:gridCol>
              </a:tblGrid>
              <a:tr h="222789">
                <a:tc>
                  <a:txBody>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ID</a:t>
                      </a:r>
                      <a:endParaRPr lang="zh-CN" alt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00510">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00510">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00510">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65" name="矩形 64"/>
          <p:cNvSpPr/>
          <p:nvPr/>
        </p:nvSpPr>
        <p:spPr>
          <a:xfrm>
            <a:off x="928859" y="1422095"/>
            <a:ext cx="3083345"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表</a:t>
            </a:r>
          </a:p>
        </p:txBody>
      </p:sp>
      <p:sp>
        <p:nvSpPr>
          <p:cNvPr id="61" name="燕尾形 60"/>
          <p:cNvSpPr/>
          <p:nvPr/>
        </p:nvSpPr>
        <p:spPr bwMode="auto">
          <a:xfrm>
            <a:off x="8517820"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62" name="燕尾形 61"/>
          <p:cNvSpPr/>
          <p:nvPr/>
        </p:nvSpPr>
        <p:spPr bwMode="auto">
          <a:xfrm>
            <a:off x="9447816"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划分</a:t>
            </a:r>
            <a:r>
              <a:rPr lang="en-US" altLang="zh-CN" sz="1200" b="1" kern="0" dirty="0">
                <a:solidFill>
                  <a:srgbClr val="FFFFFF"/>
                </a:solidFill>
              </a:rPr>
              <a:t>VLAN</a:t>
            </a:r>
          </a:p>
        </p:txBody>
      </p:sp>
      <p:sp>
        <p:nvSpPr>
          <p:cNvPr id="63" name="燕尾形 62"/>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smtClean="0"/>
              <a:t>处理</a:t>
            </a:r>
            <a:r>
              <a:rPr lang="en-US" altLang="zh-CN" sz="1200" kern="0" dirty="0" smtClean="0"/>
              <a:t>VLAN</a:t>
            </a:r>
            <a:r>
              <a:rPr lang="zh-CN" altLang="en-US" sz="1200" kern="0" dirty="0" smtClean="0"/>
              <a:t>数据帧</a:t>
            </a:r>
            <a:endParaRPr lang="en-US" altLang="zh-CN" sz="1200" kern="0" dirty="0"/>
          </a:p>
        </p:txBody>
      </p:sp>
      <p:sp>
        <p:nvSpPr>
          <p:cNvPr id="75" name="圆角矩形 75"/>
          <p:cNvSpPr/>
          <p:nvPr/>
        </p:nvSpPr>
        <p:spPr>
          <a:xfrm>
            <a:off x="6528048" y="1481300"/>
            <a:ext cx="47427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基于</a:t>
            </a:r>
            <a:r>
              <a:rPr lang="en-US" altLang="zh-CN" b="1" dirty="0">
                <a:solidFill>
                  <a:prstClr val="white"/>
                </a:solidFill>
                <a:latin typeface="Huawei Sans" panose="020C0503030203020204" pitchFamily="34" charset="0"/>
                <a:ea typeface="方正兰亭黑简体" panose="02000000000000000000" pitchFamily="2" charset="-122"/>
              </a:rPr>
              <a:t>MAC</a:t>
            </a:r>
            <a:r>
              <a:rPr lang="zh-CN" altLang="en-US" b="1" dirty="0">
                <a:solidFill>
                  <a:prstClr val="white"/>
                </a:solidFill>
                <a:latin typeface="Huawei Sans" panose="020C0503030203020204" pitchFamily="34" charset="0"/>
                <a:ea typeface="方正兰亭黑简体" panose="02000000000000000000" pitchFamily="2" charset="-122"/>
              </a:rPr>
              <a:t>地址的</a:t>
            </a:r>
            <a:r>
              <a:rPr lang="en-US" altLang="zh-CN" b="1" dirty="0">
                <a:solidFill>
                  <a:prstClr val="white"/>
                </a:solidFill>
                <a:latin typeface="Huawei Sans" panose="020C0503030203020204" pitchFamily="34" charset="0"/>
                <a:ea typeface="方正兰亭黑简体" panose="02000000000000000000" pitchFamily="2" charset="-122"/>
              </a:rPr>
              <a:t>VLAN</a:t>
            </a:r>
            <a:r>
              <a:rPr lang="zh-CN" altLang="en-US" b="1" dirty="0">
                <a:solidFill>
                  <a:prstClr val="white"/>
                </a:solidFill>
                <a:latin typeface="Huawei Sans" panose="020C0503030203020204" pitchFamily="34" charset="0"/>
                <a:ea typeface="方正兰亭黑简体" panose="02000000000000000000" pitchFamily="2" charset="-122"/>
              </a:rPr>
              <a:t>划分</a:t>
            </a:r>
          </a:p>
        </p:txBody>
      </p:sp>
      <p:sp>
        <p:nvSpPr>
          <p:cNvPr id="76" name="圆角矩形 75"/>
          <p:cNvSpPr/>
          <p:nvPr/>
        </p:nvSpPr>
        <p:spPr>
          <a:xfrm>
            <a:off x="6528048" y="1912804"/>
            <a:ext cx="4742744" cy="34244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zh-CN" altLang="en-US" sz="1600" b="1" dirty="0" smtClean="0">
                <a:solidFill>
                  <a:prstClr val="black"/>
                </a:solidFill>
              </a:rPr>
              <a:t>原理</a:t>
            </a:r>
            <a:endParaRPr lang="en-US" altLang="zh-CN" sz="1600" b="1" dirty="0" smtClean="0">
              <a:solidFill>
                <a:prstClr val="black"/>
              </a:solidFill>
            </a:endParaRP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根据数据帧的源</a:t>
            </a:r>
            <a:r>
              <a:rPr lang="en-US" altLang="zh-CN" sz="1600" dirty="0">
                <a:solidFill>
                  <a:prstClr val="black"/>
                </a:solidFill>
              </a:rPr>
              <a:t>MAC</a:t>
            </a:r>
            <a:r>
              <a:rPr lang="zh-CN" altLang="en-US" sz="1600" dirty="0">
                <a:solidFill>
                  <a:prstClr val="black"/>
                </a:solidFill>
              </a:rPr>
              <a:t>地址来划分</a:t>
            </a:r>
            <a:r>
              <a:rPr lang="en-US" altLang="zh-CN" sz="1600" dirty="0">
                <a:solidFill>
                  <a:prstClr val="black"/>
                </a:solidFill>
              </a:rPr>
              <a:t>VLAN</a:t>
            </a:r>
            <a:r>
              <a:rPr lang="zh-CN" altLang="en-US" sz="1600" dirty="0">
                <a:solidFill>
                  <a:prstClr val="black"/>
                </a:solidFill>
              </a:rPr>
              <a:t>。</a:t>
            </a: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网络管理员预先配置</a:t>
            </a:r>
            <a:r>
              <a:rPr lang="en-US" altLang="zh-CN" sz="1600" dirty="0">
                <a:solidFill>
                  <a:prstClr val="black"/>
                </a:solidFill>
              </a:rPr>
              <a:t>MAC</a:t>
            </a:r>
            <a:r>
              <a:rPr lang="zh-CN" altLang="en-US" sz="1600" dirty="0">
                <a:solidFill>
                  <a:prstClr val="black"/>
                </a:solidFill>
              </a:rPr>
              <a:t>地址和</a:t>
            </a:r>
            <a:r>
              <a:rPr lang="en-US" altLang="zh-CN" sz="1600" dirty="0">
                <a:solidFill>
                  <a:prstClr val="black"/>
                </a:solidFill>
              </a:rPr>
              <a:t>VLAN ID</a:t>
            </a:r>
            <a:r>
              <a:rPr lang="zh-CN" altLang="en-US" sz="1600" dirty="0">
                <a:solidFill>
                  <a:prstClr val="black"/>
                </a:solidFill>
              </a:rPr>
              <a:t>映射关系表。</a:t>
            </a: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当交换机收到的是</a:t>
            </a:r>
            <a:r>
              <a:rPr lang="en-US" altLang="zh-CN" sz="1600" dirty="0">
                <a:solidFill>
                  <a:prstClr val="black"/>
                </a:solidFill>
              </a:rPr>
              <a:t>Untagged</a:t>
            </a:r>
            <a:r>
              <a:rPr lang="zh-CN" altLang="en-US" sz="1600" dirty="0">
                <a:solidFill>
                  <a:prstClr val="black"/>
                </a:solidFill>
              </a:rPr>
              <a:t>帧时，就依据该表给数据帧添加指定</a:t>
            </a:r>
            <a:r>
              <a:rPr lang="en-US" altLang="zh-CN" sz="1600" dirty="0">
                <a:solidFill>
                  <a:prstClr val="black"/>
                </a:solidFill>
              </a:rPr>
              <a:t>VLAN</a:t>
            </a:r>
            <a:r>
              <a:rPr lang="zh-CN" altLang="en-US" sz="1600" dirty="0">
                <a:solidFill>
                  <a:prstClr val="black"/>
                </a:solidFill>
              </a:rPr>
              <a:t>的</a:t>
            </a:r>
            <a:r>
              <a:rPr lang="en-US" altLang="zh-CN" sz="1600" dirty="0">
                <a:solidFill>
                  <a:prstClr val="black"/>
                </a:solidFill>
              </a:rPr>
              <a:t>Tag</a:t>
            </a:r>
            <a:r>
              <a:rPr lang="zh-CN" altLang="en-US" sz="1600" dirty="0">
                <a:solidFill>
                  <a:prstClr val="black"/>
                </a:solidFill>
              </a:rPr>
              <a:t>，然后数据帧将在指定</a:t>
            </a:r>
            <a:r>
              <a:rPr lang="en-US" altLang="zh-CN" sz="1600" dirty="0">
                <a:solidFill>
                  <a:prstClr val="black"/>
                </a:solidFill>
              </a:rPr>
              <a:t>VLAN</a:t>
            </a:r>
            <a:r>
              <a:rPr lang="zh-CN" altLang="en-US" sz="1600" dirty="0">
                <a:solidFill>
                  <a:prstClr val="black"/>
                </a:solidFill>
              </a:rPr>
              <a:t>中传输。</a:t>
            </a:r>
          </a:p>
          <a:p>
            <a:pPr marL="177800" indent="-177800" algn="just" fontAlgn="auto">
              <a:lnSpc>
                <a:spcPts val="2600"/>
              </a:lnSpc>
              <a:spcBef>
                <a:spcPts val="0"/>
              </a:spcBef>
              <a:spcAft>
                <a:spcPts val="600"/>
              </a:spcAft>
              <a:buFont typeface="Arial" panose="020B0604020202020204" pitchFamily="34" charset="0"/>
              <a:buChar char="•"/>
            </a:pPr>
            <a:r>
              <a:rPr lang="zh-CN" altLang="en-US" sz="1600" b="1" dirty="0">
                <a:solidFill>
                  <a:prstClr val="black"/>
                </a:solidFill>
              </a:rPr>
              <a:t>映射表</a:t>
            </a:r>
          </a:p>
          <a:p>
            <a:pPr marL="360000" indent="-180000" algn="just">
              <a:lnSpc>
                <a:spcPts val="2600"/>
              </a:lnSpc>
              <a:spcAft>
                <a:spcPts val="600"/>
              </a:spcAft>
              <a:buFont typeface="Huawei Sans" panose="020C0503030203020204" pitchFamily="34" charset="0"/>
              <a:buChar char="▫"/>
            </a:pPr>
            <a:r>
              <a:rPr lang="zh-CN" altLang="en-US" sz="1600" dirty="0">
                <a:solidFill>
                  <a:prstClr val="black"/>
                </a:solidFill>
              </a:rPr>
              <a:t>记录了</a:t>
            </a:r>
            <a:r>
              <a:rPr lang="en-US" altLang="zh-CN" sz="1600" dirty="0">
                <a:solidFill>
                  <a:prstClr val="black"/>
                </a:solidFill>
              </a:rPr>
              <a:t>MAC</a:t>
            </a:r>
            <a:r>
              <a:rPr lang="zh-CN" altLang="en-US" sz="1600" dirty="0">
                <a:solidFill>
                  <a:prstClr val="black"/>
                </a:solidFill>
              </a:rPr>
              <a:t>地址和</a:t>
            </a:r>
            <a:r>
              <a:rPr lang="en-US" altLang="zh-CN" sz="1600" dirty="0">
                <a:solidFill>
                  <a:prstClr val="black"/>
                </a:solidFill>
              </a:rPr>
              <a:t>VLAN ID</a:t>
            </a:r>
            <a:r>
              <a:rPr lang="zh-CN" altLang="en-US" sz="1600" dirty="0">
                <a:solidFill>
                  <a:prstClr val="black"/>
                </a:solidFill>
              </a:rPr>
              <a:t>的关联情况。</a:t>
            </a:r>
          </a:p>
        </p:txBody>
      </p:sp>
      <p:grpSp>
        <p:nvGrpSpPr>
          <p:cNvPr id="2" name="组合 1"/>
          <p:cNvGrpSpPr/>
          <p:nvPr/>
        </p:nvGrpSpPr>
        <p:grpSpPr>
          <a:xfrm>
            <a:off x="1000155" y="3116057"/>
            <a:ext cx="4605025" cy="3195528"/>
            <a:chOff x="1000155" y="3116057"/>
            <a:chExt cx="4605025" cy="3195528"/>
          </a:xfrm>
        </p:grpSpPr>
        <p:sp>
          <p:nvSpPr>
            <p:cNvPr id="58" name="矩形 57"/>
            <p:cNvSpPr/>
            <p:nvPr/>
          </p:nvSpPr>
          <p:spPr>
            <a:xfrm>
              <a:off x="1303577" y="4780017"/>
              <a:ext cx="2086009" cy="975180"/>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矩形 58"/>
            <p:cNvSpPr/>
            <p:nvPr/>
          </p:nvSpPr>
          <p:spPr>
            <a:xfrm>
              <a:off x="3461746" y="4780017"/>
              <a:ext cx="2143434" cy="97518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pic>
          <p:nvPicPr>
            <p:cNvPr id="39" name="图片 38" descr="PC.png"/>
            <p:cNvPicPr>
              <a:picLocks noChangeAspect="1"/>
            </p:cNvPicPr>
            <p:nvPr/>
          </p:nvPicPr>
          <p:blipFill>
            <a:blip r:embed="rId3" cstate="print"/>
            <a:stretch>
              <a:fillRect/>
            </a:stretch>
          </p:blipFill>
          <p:spPr>
            <a:xfrm>
              <a:off x="3539716" y="4869212"/>
              <a:ext cx="609376" cy="468000"/>
            </a:xfrm>
            <a:prstGeom prst="rect">
              <a:avLst/>
            </a:prstGeom>
          </p:spPr>
        </p:pic>
        <p:pic>
          <p:nvPicPr>
            <p:cNvPr id="40" name="图片 39" descr="PC.png"/>
            <p:cNvPicPr>
              <a:picLocks noChangeAspect="1"/>
            </p:cNvPicPr>
            <p:nvPr/>
          </p:nvPicPr>
          <p:blipFill>
            <a:blip r:embed="rId3" cstate="print"/>
            <a:stretch>
              <a:fillRect/>
            </a:stretch>
          </p:blipFill>
          <p:spPr>
            <a:xfrm>
              <a:off x="4874556" y="4869212"/>
              <a:ext cx="609376" cy="468000"/>
            </a:xfrm>
            <a:prstGeom prst="rect">
              <a:avLst/>
            </a:prstGeom>
          </p:spPr>
        </p:pic>
        <p:cxnSp>
          <p:nvCxnSpPr>
            <p:cNvPr id="41" name="直接连接符 40"/>
            <p:cNvCxnSpPr>
              <a:stCxn id="39" idx="0"/>
              <a:endCxn id="44" idx="0"/>
            </p:cNvCxnSpPr>
            <p:nvPr/>
          </p:nvCxnSpPr>
          <p:spPr bwMode="auto">
            <a:xfrm flipV="1">
              <a:off x="3844404" y="3393056"/>
              <a:ext cx="719122"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40" idx="0"/>
              <a:endCxn id="44" idx="0"/>
            </p:cNvCxnSpPr>
            <p:nvPr/>
          </p:nvCxnSpPr>
          <p:spPr bwMode="auto">
            <a:xfrm flipH="1" flipV="1">
              <a:off x="4563526" y="3393056"/>
              <a:ext cx="615718"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49" idx="3"/>
              <a:endCxn id="44" idx="1"/>
            </p:cNvCxnSpPr>
            <p:nvPr/>
          </p:nvCxnSpPr>
          <p:spPr bwMode="auto">
            <a:xfrm>
              <a:off x="2758093" y="3663056"/>
              <a:ext cx="14761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257" y="3393056"/>
              <a:ext cx="658537" cy="540000"/>
            </a:xfrm>
            <a:prstGeom prst="rect">
              <a:avLst/>
            </a:prstGeom>
          </p:spPr>
        </p:pic>
        <p:pic>
          <p:nvPicPr>
            <p:cNvPr id="45" name="图片 44" descr="PC.png"/>
            <p:cNvPicPr>
              <a:picLocks noChangeAspect="1"/>
            </p:cNvPicPr>
            <p:nvPr/>
          </p:nvPicPr>
          <p:blipFill>
            <a:blip r:embed="rId3" cstate="print"/>
            <a:stretch>
              <a:fillRect/>
            </a:stretch>
          </p:blipFill>
          <p:spPr>
            <a:xfrm>
              <a:off x="1379476" y="4869212"/>
              <a:ext cx="609376" cy="468000"/>
            </a:xfrm>
            <a:prstGeom prst="rect">
              <a:avLst/>
            </a:prstGeom>
          </p:spPr>
        </p:pic>
        <p:pic>
          <p:nvPicPr>
            <p:cNvPr id="46" name="图片 45" descr="PC.png"/>
            <p:cNvPicPr>
              <a:picLocks noChangeAspect="1"/>
            </p:cNvPicPr>
            <p:nvPr/>
          </p:nvPicPr>
          <p:blipFill>
            <a:blip r:embed="rId3" cstate="print"/>
            <a:stretch>
              <a:fillRect/>
            </a:stretch>
          </p:blipFill>
          <p:spPr>
            <a:xfrm>
              <a:off x="2714316" y="4869212"/>
              <a:ext cx="609376" cy="468000"/>
            </a:xfrm>
            <a:prstGeom prst="rect">
              <a:avLst/>
            </a:prstGeom>
          </p:spPr>
        </p:pic>
        <p:cxnSp>
          <p:nvCxnSpPr>
            <p:cNvPr id="47" name="直接连接符 46"/>
            <p:cNvCxnSpPr>
              <a:stCxn id="45" idx="0"/>
              <a:endCxn id="49" idx="0"/>
            </p:cNvCxnSpPr>
            <p:nvPr/>
          </p:nvCxnSpPr>
          <p:spPr bwMode="auto">
            <a:xfrm flipV="1">
              <a:off x="1684164" y="3393056"/>
              <a:ext cx="744661"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6" idx="0"/>
              <a:endCxn id="49" idx="0"/>
            </p:cNvCxnSpPr>
            <p:nvPr/>
          </p:nvCxnSpPr>
          <p:spPr bwMode="auto">
            <a:xfrm flipH="1" flipV="1">
              <a:off x="2428825" y="3393056"/>
              <a:ext cx="590179" cy="147615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9556" y="3393056"/>
              <a:ext cx="658537" cy="540000"/>
            </a:xfrm>
            <a:prstGeom prst="rect">
              <a:avLst/>
            </a:prstGeom>
          </p:spPr>
        </p:pic>
        <p:sp>
          <p:nvSpPr>
            <p:cNvPr id="50" name="矩形 49"/>
            <p:cNvSpPr/>
            <p:nvPr/>
          </p:nvSpPr>
          <p:spPr>
            <a:xfrm>
              <a:off x="2063552" y="3116057"/>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151784" y="3116057"/>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1307468" y="5301208"/>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2639616" y="5301208"/>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3467708" y="5301208"/>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矩形 54"/>
            <p:cNvSpPr/>
            <p:nvPr/>
          </p:nvSpPr>
          <p:spPr>
            <a:xfrm>
              <a:off x="4799856" y="5301208"/>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1811524" y="548122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3971764" y="548122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rot="17589369">
              <a:off x="1338231" y="4267905"/>
              <a:ext cx="461409" cy="25202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7" name="直接箭头连接符 6"/>
            <p:cNvCxnSpPr/>
            <p:nvPr/>
          </p:nvCxnSpPr>
          <p:spPr bwMode="auto">
            <a:xfrm flipV="1">
              <a:off x="1667508" y="4257092"/>
              <a:ext cx="216024" cy="46805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6" name="矩形 65"/>
            <p:cNvSpPr/>
            <p:nvPr/>
          </p:nvSpPr>
          <p:spPr>
            <a:xfrm>
              <a:off x="1343472" y="3861048"/>
              <a:ext cx="828092"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2639616" y="3861048"/>
              <a:ext cx="828092"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9" name="组合 68"/>
            <p:cNvGrpSpPr/>
            <p:nvPr/>
          </p:nvGrpSpPr>
          <p:grpSpPr>
            <a:xfrm>
              <a:off x="1127448" y="5923185"/>
              <a:ext cx="3420380" cy="388400"/>
              <a:chOff x="2334528" y="5193196"/>
              <a:chExt cx="3420380" cy="388400"/>
            </a:xfrm>
          </p:grpSpPr>
          <p:sp>
            <p:nvSpPr>
              <p:cNvPr id="70" name="圆角矩形标注 69"/>
              <p:cNvSpPr/>
              <p:nvPr/>
            </p:nvSpPr>
            <p:spPr>
              <a:xfrm>
                <a:off x="2370532" y="5193196"/>
                <a:ext cx="3248292" cy="388400"/>
              </a:xfrm>
              <a:prstGeom prst="wedgeRoundRectCallout">
                <a:avLst>
                  <a:gd name="adj1" fmla="val -33496"/>
                  <a:gd name="adj2" fmla="val -109018"/>
                  <a:gd name="adj3" fmla="val 16667"/>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71" name="文本框 70"/>
              <p:cNvSpPr txBox="1"/>
              <p:nvPr/>
            </p:nvSpPr>
            <p:spPr bwMode="auto">
              <a:xfrm>
                <a:off x="2334528" y="5265204"/>
                <a:ext cx="3420380" cy="316392"/>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fontAlgn="b">
                  <a:defRPr sz="140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sz="1600" dirty="0"/>
                  <a:t>主机移动，</a:t>
                </a:r>
                <a:r>
                  <a:rPr lang="zh-CN" altLang="en-US" sz="1600" dirty="0">
                    <a:solidFill>
                      <a:srgbClr val="EC7061"/>
                    </a:solidFill>
                  </a:rPr>
                  <a:t>不需要</a:t>
                </a:r>
                <a:r>
                  <a:rPr lang="zh-CN" altLang="en-US" sz="1600" dirty="0"/>
                  <a:t>重新配置</a:t>
                </a:r>
                <a:r>
                  <a:rPr lang="en-US" altLang="zh-CN" sz="1600" dirty="0"/>
                  <a:t>VLAN</a:t>
                </a:r>
                <a:endParaRPr lang="zh-CN" altLang="en-US" sz="1600" dirty="0"/>
              </a:p>
            </p:txBody>
          </p:sp>
        </p:grpSp>
        <p:grpSp>
          <p:nvGrpSpPr>
            <p:cNvPr id="60" name="组合 59"/>
            <p:cNvGrpSpPr/>
            <p:nvPr/>
          </p:nvGrpSpPr>
          <p:grpSpPr>
            <a:xfrm>
              <a:off x="1000155" y="3377040"/>
              <a:ext cx="965433" cy="307777"/>
              <a:chOff x="1127448" y="2041103"/>
              <a:chExt cx="965433" cy="307777"/>
            </a:xfrm>
          </p:grpSpPr>
          <p:sp>
            <p:nvSpPr>
              <p:cNvPr id="78" name="矩形 77"/>
              <p:cNvSpPr/>
              <p:nvPr/>
            </p:nvSpPr>
            <p:spPr bwMode="gray">
              <a:xfrm>
                <a:off x="1631472" y="2071880"/>
                <a:ext cx="461409" cy="237247"/>
              </a:xfrm>
              <a:prstGeom prst="rect">
                <a:avLst/>
              </a:prstGeom>
              <a:no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9" name="矩形 78"/>
              <p:cNvSpPr/>
              <p:nvPr/>
            </p:nvSpPr>
            <p:spPr bwMode="gray">
              <a:xfrm>
                <a:off x="1343472" y="2060848"/>
                <a:ext cx="288000" cy="252028"/>
              </a:xfrm>
              <a:prstGeom prst="rect">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400" b="1" i="0" u="none" strike="noStrike" kern="0" cap="none" spc="0" normalizeH="0" baseline="0" noProof="0" dirty="0">
                  <a:ln>
                    <a:noFill/>
                  </a:ln>
                  <a:solidFill>
                    <a:schemeClr val="bg1"/>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bwMode="gray">
              <a:xfrm>
                <a:off x="1127448" y="2041103"/>
                <a:ext cx="720080" cy="307777"/>
              </a:xfrm>
              <a:prstGeom prst="rect">
                <a:avLst/>
              </a:prstGeom>
            </p:spPr>
            <p:txBody>
              <a:bodyPr wrap="square">
                <a:spAutoFit/>
              </a:bodyPr>
              <a:lstStyle/>
              <a:p>
                <a:pPr algn="ctr"/>
                <a:r>
                  <a:rPr lang="en-US" altLang="zh-CN"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Tree>
    <p:extLst>
      <p:ext uri="{BB962C8B-B14F-4D97-AF65-F5344CB8AC3E}">
        <p14:creationId xmlns:p14="http://schemas.microsoft.com/office/powerpoint/2010/main" val="66455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直接连接符 119"/>
          <p:cNvCxnSpPr>
            <a:stCxn id="50" idx="0"/>
            <a:endCxn id="67" idx="1"/>
          </p:cNvCxnSpPr>
          <p:nvPr/>
        </p:nvCxnSpPr>
        <p:spPr bwMode="auto">
          <a:xfrm flipH="1" flipV="1">
            <a:off x="3936526" y="4001148"/>
            <a:ext cx="360189" cy="52128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以太网二层接口类型</a:t>
            </a:r>
          </a:p>
        </p:txBody>
      </p:sp>
      <p:sp>
        <p:nvSpPr>
          <p:cNvPr id="129" name="椭圆 128"/>
          <p:cNvSpPr/>
          <p:nvPr/>
        </p:nvSpPr>
        <p:spPr>
          <a:xfrm>
            <a:off x="2033867" y="5848076"/>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130" name="椭圆 129"/>
          <p:cNvSpPr/>
          <p:nvPr/>
        </p:nvSpPr>
        <p:spPr>
          <a:xfrm>
            <a:off x="3557625" y="5848076"/>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31" name="矩形 130"/>
          <p:cNvSpPr/>
          <p:nvPr/>
        </p:nvSpPr>
        <p:spPr>
          <a:xfrm>
            <a:off x="2213887" y="5766196"/>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132" name="矩形 131"/>
          <p:cNvSpPr/>
          <p:nvPr/>
        </p:nvSpPr>
        <p:spPr>
          <a:xfrm>
            <a:off x="3737645" y="5766196"/>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cxnSp>
        <p:nvCxnSpPr>
          <p:cNvPr id="97" name="直接连接符 96"/>
          <p:cNvCxnSpPr>
            <a:stCxn id="88" idx="0"/>
            <a:endCxn id="75" idx="6"/>
          </p:cNvCxnSpPr>
          <p:nvPr/>
        </p:nvCxnSpPr>
        <p:spPr bwMode="auto">
          <a:xfrm flipV="1">
            <a:off x="1688420" y="3007949"/>
            <a:ext cx="833324" cy="485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9" name="直接连接符 108"/>
          <p:cNvCxnSpPr>
            <a:stCxn id="76" idx="2"/>
            <a:endCxn id="125" idx="0"/>
          </p:cNvCxnSpPr>
          <p:nvPr/>
        </p:nvCxnSpPr>
        <p:spPr bwMode="auto">
          <a:xfrm>
            <a:off x="2845780" y="3007949"/>
            <a:ext cx="918102" cy="485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3" name="图片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728" y="2467889"/>
            <a:ext cx="658537" cy="540000"/>
          </a:xfrm>
          <a:prstGeom prst="rect">
            <a:avLst/>
          </a:prstGeom>
        </p:spPr>
      </p:pic>
      <p:cxnSp>
        <p:nvCxnSpPr>
          <p:cNvPr id="119" name="直接连接符 118"/>
          <p:cNvCxnSpPr>
            <a:stCxn id="115" idx="0"/>
            <a:endCxn id="65" idx="7"/>
          </p:cNvCxnSpPr>
          <p:nvPr/>
        </p:nvCxnSpPr>
        <p:spPr bwMode="auto">
          <a:xfrm flipV="1">
            <a:off x="3212895" y="4001148"/>
            <a:ext cx="357413" cy="5466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5" name="图片 1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4613" y="3493339"/>
            <a:ext cx="658537" cy="540000"/>
          </a:xfrm>
          <a:prstGeom prst="rect">
            <a:avLst/>
          </a:prstGeom>
        </p:spPr>
      </p:pic>
      <p:sp>
        <p:nvSpPr>
          <p:cNvPr id="65" name="椭圆 64"/>
          <p:cNvSpPr/>
          <p:nvPr/>
        </p:nvSpPr>
        <p:spPr>
          <a:xfrm>
            <a:off x="3447383" y="398005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3915435" y="398005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2377728" y="2935941"/>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2845780" y="2935941"/>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81" name="椭圆 80"/>
          <p:cNvSpPr/>
          <p:nvPr/>
        </p:nvSpPr>
        <p:spPr>
          <a:xfrm>
            <a:off x="3699411" y="3439997"/>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cxnSp>
        <p:nvCxnSpPr>
          <p:cNvPr id="42" name="直接连接符 41"/>
          <p:cNvCxnSpPr>
            <a:stCxn id="41" idx="2"/>
            <a:endCxn id="113" idx="0"/>
          </p:cNvCxnSpPr>
          <p:nvPr/>
        </p:nvCxnSpPr>
        <p:spPr bwMode="auto">
          <a:xfrm>
            <a:off x="2706997" y="2040312"/>
            <a:ext cx="0" cy="42757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7728" y="1500312"/>
            <a:ext cx="658537" cy="540000"/>
          </a:xfrm>
          <a:prstGeom prst="rect">
            <a:avLst/>
          </a:prstGeom>
        </p:spPr>
      </p:pic>
      <p:sp>
        <p:nvSpPr>
          <p:cNvPr id="43" name="椭圆 42"/>
          <p:cNvSpPr/>
          <p:nvPr/>
        </p:nvSpPr>
        <p:spPr>
          <a:xfrm>
            <a:off x="2634988" y="2395821"/>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cxnSp>
        <p:nvCxnSpPr>
          <p:cNvPr id="46" name="直接连接符 45"/>
          <p:cNvCxnSpPr>
            <a:stCxn id="44" idx="0"/>
          </p:cNvCxnSpPr>
          <p:nvPr/>
        </p:nvCxnSpPr>
        <p:spPr bwMode="auto">
          <a:xfrm flipV="1">
            <a:off x="1146756" y="3794760"/>
            <a:ext cx="436761" cy="75302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a:stCxn id="54" idx="0"/>
            <a:endCxn id="49" idx="1"/>
          </p:cNvCxnSpPr>
          <p:nvPr/>
        </p:nvCxnSpPr>
        <p:spPr bwMode="auto">
          <a:xfrm flipH="1" flipV="1">
            <a:off x="1870387" y="4001148"/>
            <a:ext cx="364304" cy="52128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151" y="3493339"/>
            <a:ext cx="658537" cy="540000"/>
          </a:xfrm>
          <a:prstGeom prst="rect">
            <a:avLst/>
          </a:prstGeom>
        </p:spPr>
      </p:pic>
      <p:sp>
        <p:nvSpPr>
          <p:cNvPr id="48" name="椭圆 47"/>
          <p:cNvSpPr/>
          <p:nvPr/>
        </p:nvSpPr>
        <p:spPr>
          <a:xfrm>
            <a:off x="1381244" y="398005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49" name="椭圆 48"/>
          <p:cNvSpPr/>
          <p:nvPr/>
        </p:nvSpPr>
        <p:spPr>
          <a:xfrm>
            <a:off x="1849296" y="398005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9" name="椭圆 78"/>
          <p:cNvSpPr/>
          <p:nvPr/>
        </p:nvSpPr>
        <p:spPr>
          <a:xfrm>
            <a:off x="1647183" y="3403993"/>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58" name="燕尾形 57"/>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59" name="燕尾形 58"/>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60" name="燕尾形 59"/>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sp>
        <p:nvSpPr>
          <p:cNvPr id="61" name="圆角矩形 75"/>
          <p:cNvSpPr/>
          <p:nvPr/>
        </p:nvSpPr>
        <p:spPr>
          <a:xfrm>
            <a:off x="5748406" y="1286598"/>
            <a:ext cx="5653088"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接口类型</a:t>
            </a:r>
          </a:p>
        </p:txBody>
      </p:sp>
      <p:sp>
        <p:nvSpPr>
          <p:cNvPr id="62" name="圆角矩形 61"/>
          <p:cNvSpPr/>
          <p:nvPr/>
        </p:nvSpPr>
        <p:spPr>
          <a:xfrm>
            <a:off x="5748406" y="1718102"/>
            <a:ext cx="5653088" cy="150625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b="1" dirty="0">
                <a:solidFill>
                  <a:prstClr val="black"/>
                </a:solidFill>
              </a:rPr>
              <a:t>Access</a:t>
            </a:r>
            <a:r>
              <a:rPr lang="zh-CN" altLang="en-US" sz="1600" b="1" dirty="0">
                <a:solidFill>
                  <a:prstClr val="black"/>
                </a:solidFill>
              </a:rPr>
              <a:t>接口</a:t>
            </a:r>
          </a:p>
          <a:p>
            <a:pPr marL="180000" algn="just">
              <a:lnSpc>
                <a:spcPts val="2600"/>
              </a:lnSpc>
              <a:spcAft>
                <a:spcPts val="600"/>
              </a:spcAft>
            </a:pPr>
            <a:r>
              <a:rPr lang="zh-CN" altLang="en-US" sz="1400" dirty="0">
                <a:solidFill>
                  <a:prstClr val="black"/>
                </a:solidFill>
              </a:rPr>
              <a:t>交换机上常用来连接用户</a:t>
            </a:r>
            <a:r>
              <a:rPr lang="en-US" altLang="zh-CN" sz="1400" dirty="0">
                <a:solidFill>
                  <a:prstClr val="black"/>
                </a:solidFill>
              </a:rPr>
              <a:t>PC</a:t>
            </a:r>
            <a:r>
              <a:rPr lang="zh-CN" altLang="en-US" sz="1400" dirty="0">
                <a:solidFill>
                  <a:prstClr val="black"/>
                </a:solidFill>
              </a:rPr>
              <a:t>、服务器等终端设备的接口。</a:t>
            </a:r>
            <a:r>
              <a:rPr lang="en-US" altLang="zh-CN" sz="1400" dirty="0">
                <a:solidFill>
                  <a:prstClr val="black"/>
                </a:solidFill>
              </a:rPr>
              <a:t>Access</a:t>
            </a:r>
            <a:r>
              <a:rPr lang="zh-CN" altLang="en-US" sz="1400" dirty="0">
                <a:solidFill>
                  <a:prstClr val="black"/>
                </a:solidFill>
              </a:rPr>
              <a:t>接口所连接的这些设备的网卡往往只收发无标记帧。</a:t>
            </a:r>
            <a:r>
              <a:rPr lang="en-US" altLang="zh-CN" sz="1400" dirty="0">
                <a:solidFill>
                  <a:prstClr val="black"/>
                </a:solidFill>
              </a:rPr>
              <a:t>Access</a:t>
            </a:r>
            <a:r>
              <a:rPr lang="zh-CN" altLang="en-US" sz="1400" dirty="0">
                <a:solidFill>
                  <a:prstClr val="black"/>
                </a:solidFill>
              </a:rPr>
              <a:t>接口只能加入一个</a:t>
            </a:r>
            <a:r>
              <a:rPr lang="en-US" altLang="zh-CN" sz="1400" dirty="0">
                <a:solidFill>
                  <a:prstClr val="black"/>
                </a:solidFill>
              </a:rPr>
              <a:t>VLAN</a:t>
            </a:r>
            <a:r>
              <a:rPr lang="zh-CN" altLang="en-US" sz="1400" dirty="0" smtClean="0">
                <a:solidFill>
                  <a:prstClr val="black"/>
                </a:solidFill>
              </a:rPr>
              <a:t>。</a:t>
            </a:r>
            <a:endParaRPr lang="zh-CN" altLang="en-US" sz="1400" dirty="0">
              <a:solidFill>
                <a:prstClr val="black"/>
              </a:solidFill>
            </a:endParaRPr>
          </a:p>
        </p:txBody>
      </p:sp>
      <p:sp>
        <p:nvSpPr>
          <p:cNvPr id="63" name="圆角矩形 62"/>
          <p:cNvSpPr/>
          <p:nvPr/>
        </p:nvSpPr>
        <p:spPr>
          <a:xfrm>
            <a:off x="5748406" y="3280306"/>
            <a:ext cx="5653088" cy="14618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b="1" dirty="0" smtClean="0">
                <a:solidFill>
                  <a:prstClr val="black"/>
                </a:solidFill>
              </a:rPr>
              <a:t>Trunk</a:t>
            </a:r>
            <a:r>
              <a:rPr lang="zh-CN" altLang="en-US" sz="1600" b="1" dirty="0">
                <a:solidFill>
                  <a:prstClr val="black"/>
                </a:solidFill>
              </a:rPr>
              <a:t>接口</a:t>
            </a:r>
          </a:p>
          <a:p>
            <a:pPr marL="180000" algn="just">
              <a:lnSpc>
                <a:spcPts val="2600"/>
              </a:lnSpc>
              <a:spcAft>
                <a:spcPts val="600"/>
              </a:spcAft>
            </a:pPr>
            <a:r>
              <a:rPr lang="en-US" altLang="zh-CN" sz="1400" dirty="0">
                <a:solidFill>
                  <a:prstClr val="black"/>
                </a:solidFill>
              </a:rPr>
              <a:t>Trunk</a:t>
            </a:r>
            <a:r>
              <a:rPr lang="zh-CN" altLang="en-US" sz="1400" dirty="0">
                <a:solidFill>
                  <a:prstClr val="black"/>
                </a:solidFill>
              </a:rPr>
              <a:t>接口允许多个</a:t>
            </a:r>
            <a:r>
              <a:rPr lang="en-US" altLang="zh-CN" sz="1400" dirty="0">
                <a:solidFill>
                  <a:prstClr val="black"/>
                </a:solidFill>
              </a:rPr>
              <a:t>VLAN</a:t>
            </a:r>
            <a:r>
              <a:rPr lang="zh-CN" altLang="en-US" sz="1400" dirty="0">
                <a:solidFill>
                  <a:prstClr val="black"/>
                </a:solidFill>
              </a:rPr>
              <a:t>的数据帧通过，这些数据帧通过</a:t>
            </a:r>
            <a:r>
              <a:rPr lang="en-US" altLang="zh-CN" sz="1400" dirty="0">
                <a:solidFill>
                  <a:prstClr val="black"/>
                </a:solidFill>
              </a:rPr>
              <a:t>802.1Q Tag</a:t>
            </a:r>
            <a:r>
              <a:rPr lang="zh-CN" altLang="en-US" sz="1400" dirty="0">
                <a:solidFill>
                  <a:prstClr val="black"/>
                </a:solidFill>
              </a:rPr>
              <a:t>实现区分。</a:t>
            </a:r>
            <a:r>
              <a:rPr lang="en-US" altLang="zh-CN" sz="1400" dirty="0">
                <a:solidFill>
                  <a:prstClr val="black"/>
                </a:solidFill>
              </a:rPr>
              <a:t>Trunk</a:t>
            </a:r>
            <a:r>
              <a:rPr lang="zh-CN" altLang="en-US" sz="1400" dirty="0">
                <a:solidFill>
                  <a:prstClr val="black"/>
                </a:solidFill>
              </a:rPr>
              <a:t>接口常用于交换机之间的互联，也用于连接路由器、防火墙等设备的子接口</a:t>
            </a:r>
            <a:r>
              <a:rPr lang="zh-CN" altLang="en-US" sz="1400" dirty="0" smtClean="0">
                <a:solidFill>
                  <a:prstClr val="black"/>
                </a:solidFill>
              </a:rPr>
              <a:t>。</a:t>
            </a:r>
            <a:endParaRPr lang="zh-CN" altLang="en-US" sz="1400" dirty="0">
              <a:solidFill>
                <a:prstClr val="black"/>
              </a:solidFill>
            </a:endParaRPr>
          </a:p>
        </p:txBody>
      </p:sp>
      <p:sp>
        <p:nvSpPr>
          <p:cNvPr id="64" name="圆角矩形 63"/>
          <p:cNvSpPr/>
          <p:nvPr/>
        </p:nvSpPr>
        <p:spPr>
          <a:xfrm>
            <a:off x="5748406" y="4803484"/>
            <a:ext cx="5653088" cy="15553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r>
              <a:rPr lang="en-US" altLang="zh-CN" sz="1600" b="1" dirty="0" smtClean="0">
                <a:solidFill>
                  <a:prstClr val="black"/>
                </a:solidFill>
              </a:rPr>
              <a:t>Hybrid</a:t>
            </a:r>
            <a:r>
              <a:rPr lang="zh-CN" altLang="en-US" sz="1600" b="1" dirty="0">
                <a:solidFill>
                  <a:prstClr val="black"/>
                </a:solidFill>
              </a:rPr>
              <a:t>接口</a:t>
            </a:r>
          </a:p>
          <a:p>
            <a:pPr marL="180000" algn="just">
              <a:lnSpc>
                <a:spcPts val="2600"/>
              </a:lnSpc>
              <a:spcAft>
                <a:spcPts val="600"/>
              </a:spcAft>
            </a:pPr>
            <a:r>
              <a:rPr lang="en-US" altLang="zh-CN" sz="1400" dirty="0">
                <a:solidFill>
                  <a:prstClr val="black"/>
                </a:solidFill>
              </a:rPr>
              <a:t>Hybrid</a:t>
            </a:r>
            <a:r>
              <a:rPr lang="zh-CN" altLang="en-US" sz="1400" dirty="0">
                <a:solidFill>
                  <a:prstClr val="black"/>
                </a:solidFill>
              </a:rPr>
              <a:t>接口与</a:t>
            </a:r>
            <a:r>
              <a:rPr lang="en-US" altLang="zh-CN" sz="1400" dirty="0">
                <a:solidFill>
                  <a:prstClr val="black"/>
                </a:solidFill>
              </a:rPr>
              <a:t>Trunk</a:t>
            </a:r>
            <a:r>
              <a:rPr lang="zh-CN" altLang="en-US" sz="1400" dirty="0">
                <a:solidFill>
                  <a:prstClr val="black"/>
                </a:solidFill>
              </a:rPr>
              <a:t>接口类似，也允许多个</a:t>
            </a:r>
            <a:r>
              <a:rPr lang="en-US" altLang="zh-CN" sz="1400" dirty="0">
                <a:solidFill>
                  <a:prstClr val="black"/>
                </a:solidFill>
              </a:rPr>
              <a:t>VLAN</a:t>
            </a:r>
            <a:r>
              <a:rPr lang="zh-CN" altLang="en-US" sz="1400" dirty="0">
                <a:solidFill>
                  <a:prstClr val="black"/>
                </a:solidFill>
              </a:rPr>
              <a:t>的数据帧通过，这些数据帧通过</a:t>
            </a:r>
            <a:r>
              <a:rPr lang="en-US" altLang="zh-CN" sz="1400" dirty="0" smtClean="0">
                <a:solidFill>
                  <a:prstClr val="black"/>
                </a:solidFill>
              </a:rPr>
              <a:t>802.1Q Tag</a:t>
            </a:r>
            <a:r>
              <a:rPr lang="zh-CN" altLang="en-US" sz="1400" dirty="0">
                <a:solidFill>
                  <a:prstClr val="black"/>
                </a:solidFill>
              </a:rPr>
              <a:t>实现区分。用户可以灵活</a:t>
            </a:r>
            <a:r>
              <a:rPr lang="zh-CN" altLang="en-US" sz="1400" dirty="0" smtClean="0">
                <a:solidFill>
                  <a:prstClr val="black"/>
                </a:solidFill>
              </a:rPr>
              <a:t>指定</a:t>
            </a:r>
            <a:r>
              <a:rPr lang="en-US" altLang="zh-CN" sz="1400" dirty="0" smtClean="0">
                <a:solidFill>
                  <a:prstClr val="black"/>
                </a:solidFill>
              </a:rPr>
              <a:t>Hybrid</a:t>
            </a:r>
            <a:r>
              <a:rPr lang="zh-CN" altLang="en-US" sz="1400" dirty="0" smtClean="0">
                <a:solidFill>
                  <a:prstClr val="black"/>
                </a:solidFill>
              </a:rPr>
              <a:t>接口</a:t>
            </a:r>
            <a:r>
              <a:rPr lang="zh-CN" altLang="en-US" sz="1400" dirty="0">
                <a:solidFill>
                  <a:prstClr val="black"/>
                </a:solidFill>
              </a:rPr>
              <a:t>在发送某个（或某些）</a:t>
            </a:r>
            <a:r>
              <a:rPr lang="en-US" altLang="zh-CN" sz="1400" dirty="0">
                <a:solidFill>
                  <a:prstClr val="black"/>
                </a:solidFill>
              </a:rPr>
              <a:t>VLAN</a:t>
            </a:r>
            <a:r>
              <a:rPr lang="zh-CN" altLang="en-US" sz="1400" dirty="0">
                <a:solidFill>
                  <a:prstClr val="black"/>
                </a:solidFill>
              </a:rPr>
              <a:t>的数据帧时是否携带</a:t>
            </a:r>
            <a:r>
              <a:rPr lang="en-US" altLang="zh-CN" sz="1400" dirty="0">
                <a:solidFill>
                  <a:prstClr val="black"/>
                </a:solidFill>
              </a:rPr>
              <a:t>Tag</a:t>
            </a:r>
            <a:r>
              <a:rPr lang="zh-CN" altLang="en-US" sz="1400" dirty="0">
                <a:solidFill>
                  <a:prstClr val="black"/>
                </a:solidFill>
              </a:rPr>
              <a:t>。</a:t>
            </a:r>
          </a:p>
        </p:txBody>
      </p:sp>
      <p:sp>
        <p:nvSpPr>
          <p:cNvPr id="51" name="圆角矩形 50"/>
          <p:cNvSpPr/>
          <p:nvPr/>
        </p:nvSpPr>
        <p:spPr>
          <a:xfrm>
            <a:off x="2846039" y="4522434"/>
            <a:ext cx="745174" cy="875065"/>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2" name="文本框 51"/>
          <p:cNvSpPr txBox="1"/>
          <p:nvPr/>
        </p:nvSpPr>
        <p:spPr>
          <a:xfrm>
            <a:off x="2792424" y="5060195"/>
            <a:ext cx="853119" cy="307777"/>
          </a:xfrm>
          <a:prstGeom prst="rect">
            <a:avLst/>
          </a:prstGeom>
          <a:noFill/>
        </p:spPr>
        <p:txBody>
          <a:bodyPr wrap="none" rtlCol="0">
            <a:spAutoFit/>
          </a:bodyPr>
          <a:lstStyle/>
          <a:p>
            <a:r>
              <a:rPr lang="en-US" altLang="zh-CN" sz="1400"/>
              <a:t>VLAN10</a:t>
            </a:r>
            <a:endParaRPr lang="zh-CN" altLang="en-US" sz="1400"/>
          </a:p>
        </p:txBody>
      </p:sp>
      <p:sp>
        <p:nvSpPr>
          <p:cNvPr id="54" name="圆角矩形 53"/>
          <p:cNvSpPr/>
          <p:nvPr/>
        </p:nvSpPr>
        <p:spPr>
          <a:xfrm>
            <a:off x="1862104" y="4522434"/>
            <a:ext cx="745174" cy="87506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5" name="圆角矩形 54"/>
          <p:cNvSpPr/>
          <p:nvPr/>
        </p:nvSpPr>
        <p:spPr>
          <a:xfrm>
            <a:off x="784013" y="4522434"/>
            <a:ext cx="745174" cy="875065"/>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6" name="文本框 55"/>
          <p:cNvSpPr txBox="1"/>
          <p:nvPr/>
        </p:nvSpPr>
        <p:spPr>
          <a:xfrm>
            <a:off x="730398" y="5060195"/>
            <a:ext cx="853119" cy="307777"/>
          </a:xfrm>
          <a:prstGeom prst="rect">
            <a:avLst/>
          </a:prstGeom>
          <a:noFill/>
        </p:spPr>
        <p:txBody>
          <a:bodyPr wrap="none" rtlCol="0">
            <a:spAutoFit/>
          </a:bodyPr>
          <a:lstStyle/>
          <a:p>
            <a:r>
              <a:rPr lang="en-US" altLang="zh-CN" sz="1400" dirty="0"/>
              <a:t>VLAN10</a:t>
            </a:r>
            <a:endParaRPr lang="zh-CN" altLang="en-US" sz="1400" dirty="0"/>
          </a:p>
        </p:txBody>
      </p:sp>
      <p:sp>
        <p:nvSpPr>
          <p:cNvPr id="57" name="文本框 56"/>
          <p:cNvSpPr txBox="1"/>
          <p:nvPr/>
        </p:nvSpPr>
        <p:spPr>
          <a:xfrm>
            <a:off x="1818768" y="5060195"/>
            <a:ext cx="853119" cy="307777"/>
          </a:xfrm>
          <a:prstGeom prst="rect">
            <a:avLst/>
          </a:prstGeom>
          <a:noFill/>
        </p:spPr>
        <p:txBody>
          <a:bodyPr wrap="none" rtlCol="0">
            <a:spAutoFit/>
          </a:bodyPr>
          <a:lstStyle/>
          <a:p>
            <a:r>
              <a:rPr lang="en-US" altLang="zh-CN" sz="1400"/>
              <a:t>VLAN20</a:t>
            </a:r>
            <a:endParaRPr lang="zh-CN" altLang="en-US" sz="1400"/>
          </a:p>
        </p:txBody>
      </p:sp>
      <p:pic>
        <p:nvPicPr>
          <p:cNvPr id="115" name="图片 114" descr="PC.png"/>
          <p:cNvPicPr>
            <a:picLocks noChangeAspect="1"/>
          </p:cNvPicPr>
          <p:nvPr/>
        </p:nvPicPr>
        <p:blipFill>
          <a:blip r:embed="rId5" cstate="print"/>
          <a:stretch>
            <a:fillRect/>
          </a:stretch>
        </p:blipFill>
        <p:spPr>
          <a:xfrm>
            <a:off x="2931644" y="4547789"/>
            <a:ext cx="562501" cy="432000"/>
          </a:xfrm>
          <a:prstGeom prst="rect">
            <a:avLst/>
          </a:prstGeom>
        </p:spPr>
      </p:pic>
      <p:pic>
        <p:nvPicPr>
          <p:cNvPr id="44" name="图片 43" descr="PC.png"/>
          <p:cNvPicPr>
            <a:picLocks noChangeAspect="1"/>
          </p:cNvPicPr>
          <p:nvPr/>
        </p:nvPicPr>
        <p:blipFill>
          <a:blip r:embed="rId5" cstate="print"/>
          <a:stretch>
            <a:fillRect/>
          </a:stretch>
        </p:blipFill>
        <p:spPr>
          <a:xfrm>
            <a:off x="865505" y="4547789"/>
            <a:ext cx="562501" cy="432000"/>
          </a:xfrm>
          <a:prstGeom prst="rect">
            <a:avLst/>
          </a:prstGeom>
        </p:spPr>
      </p:pic>
      <p:pic>
        <p:nvPicPr>
          <p:cNvPr id="45" name="图片 44" descr="PC.png"/>
          <p:cNvPicPr>
            <a:picLocks noChangeAspect="1"/>
          </p:cNvPicPr>
          <p:nvPr/>
        </p:nvPicPr>
        <p:blipFill>
          <a:blip r:embed="rId5" cstate="print"/>
          <a:stretch>
            <a:fillRect/>
          </a:stretch>
        </p:blipFill>
        <p:spPr>
          <a:xfrm>
            <a:off x="1948317" y="4547789"/>
            <a:ext cx="562501" cy="432000"/>
          </a:xfrm>
          <a:prstGeom prst="rect">
            <a:avLst/>
          </a:prstGeom>
        </p:spPr>
      </p:pic>
      <p:sp>
        <p:nvSpPr>
          <p:cNvPr id="50" name="圆角矩形 49"/>
          <p:cNvSpPr/>
          <p:nvPr/>
        </p:nvSpPr>
        <p:spPr>
          <a:xfrm>
            <a:off x="3924128" y="4522434"/>
            <a:ext cx="745174" cy="87506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文本框 52"/>
          <p:cNvSpPr txBox="1"/>
          <p:nvPr/>
        </p:nvSpPr>
        <p:spPr>
          <a:xfrm>
            <a:off x="3880792" y="5060195"/>
            <a:ext cx="853119" cy="307777"/>
          </a:xfrm>
          <a:prstGeom prst="rect">
            <a:avLst/>
          </a:prstGeom>
          <a:noFill/>
        </p:spPr>
        <p:txBody>
          <a:bodyPr wrap="none" rtlCol="0">
            <a:spAutoFit/>
          </a:bodyPr>
          <a:lstStyle/>
          <a:p>
            <a:r>
              <a:rPr lang="en-US" altLang="zh-CN" sz="1400"/>
              <a:t>VLAN20</a:t>
            </a:r>
            <a:endParaRPr lang="zh-CN" altLang="en-US" sz="1400"/>
          </a:p>
        </p:txBody>
      </p:sp>
      <p:pic>
        <p:nvPicPr>
          <p:cNvPr id="116" name="图片 115" descr="PC.png"/>
          <p:cNvPicPr>
            <a:picLocks noChangeAspect="1"/>
          </p:cNvPicPr>
          <p:nvPr/>
        </p:nvPicPr>
        <p:blipFill>
          <a:blip r:embed="rId5" cstate="print"/>
          <a:stretch>
            <a:fillRect/>
          </a:stretch>
        </p:blipFill>
        <p:spPr>
          <a:xfrm>
            <a:off x="4014456" y="4547789"/>
            <a:ext cx="562501" cy="432000"/>
          </a:xfrm>
          <a:prstGeom prst="rect">
            <a:avLst/>
          </a:prstGeom>
        </p:spPr>
      </p:pic>
    </p:spTree>
    <p:extLst>
      <p:ext uri="{BB962C8B-B14F-4D97-AF65-F5344CB8AC3E}">
        <p14:creationId xmlns:p14="http://schemas.microsoft.com/office/powerpoint/2010/main" val="1830488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a:t>
            </a:r>
          </a:p>
        </p:txBody>
      </p:sp>
      <p:cxnSp>
        <p:nvCxnSpPr>
          <p:cNvPr id="109" name="直接连接符 108"/>
          <p:cNvCxnSpPr/>
          <p:nvPr/>
        </p:nvCxnSpPr>
        <p:spPr>
          <a:xfrm flipV="1">
            <a:off x="10441135" y="2849859"/>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516000" y="1533684"/>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800" kern="0" dirty="0">
                <a:solidFill>
                  <a:srgbClr val="1D1D1A"/>
                </a:solidFill>
                <a:latin typeface="Huawei Sans" panose="020C0503030203020204" pitchFamily="34" charset="0"/>
                <a:ea typeface="方正兰亭黑简体" panose="02000000000000000000" pitchFamily="2" charset="-122"/>
              </a:rPr>
              <a:t>；</a:t>
            </a:r>
          </a:p>
        </p:txBody>
      </p:sp>
      <p:cxnSp>
        <p:nvCxnSpPr>
          <p:cNvPr id="116" name="直接连接符 115"/>
          <p:cNvCxnSpPr/>
          <p:nvPr/>
        </p:nvCxnSpPr>
        <p:spPr>
          <a:xfrm flipV="1">
            <a:off x="6096000" y="1257681"/>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809328" y="3262918"/>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GE0/0/1</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Access</a:t>
            </a:r>
            <a:r>
              <a:rPr lang="zh-CN" altLang="en-US" sz="1400" kern="0" dirty="0">
                <a:solidFill>
                  <a:srgbClr val="1D1D1A"/>
                </a:solidFill>
                <a:latin typeface="Huawei Sans" panose="020C0503030203020204" pitchFamily="34" charset="0"/>
                <a:ea typeface="方正兰亭黑简体" panose="02000000000000000000" pitchFamily="2" charset="-122"/>
              </a:rPr>
              <a:t>（</a:t>
            </a:r>
            <a:r>
              <a:rPr lang="en-US" altLang="zh-CN" sz="1400" kern="0" dirty="0">
                <a:solidFill>
                  <a:srgbClr val="1D1D1A"/>
                </a:solidFill>
                <a:latin typeface="Huawei Sans" panose="020C0503030203020204" pitchFamily="34" charset="0"/>
                <a:ea typeface="方正兰亭黑简体" panose="02000000000000000000" pitchFamily="2" charset="-122"/>
              </a:rPr>
              <a:t>VLAN10</a:t>
            </a:r>
            <a:r>
              <a:rPr lang="zh-CN" altLang="en-US" sz="1400" kern="0" dirty="0">
                <a:solidFill>
                  <a:srgbClr val="1D1D1A"/>
                </a:solidFill>
                <a:latin typeface="Huawei Sans" panose="020C0503030203020204" pitchFamily="34" charset="0"/>
                <a:ea typeface="方正兰亭黑简体" panose="02000000000000000000" pitchFamily="2" charset="-122"/>
              </a:rPr>
              <a:t>）</a:t>
            </a:r>
          </a:p>
        </p:txBody>
      </p:sp>
      <p:sp>
        <p:nvSpPr>
          <p:cNvPr id="118" name="文本框 117"/>
          <p:cNvSpPr txBox="1"/>
          <p:nvPr/>
        </p:nvSpPr>
        <p:spPr>
          <a:xfrm>
            <a:off x="553294" y="1643947"/>
            <a:ext cx="1082348" cy="307777"/>
          </a:xfrm>
          <a:prstGeom prst="rect">
            <a:avLst/>
          </a:prstGeom>
          <a:noFill/>
        </p:spPr>
        <p:txBody>
          <a:bodyPr wrap="none" rtlCol="0">
            <a:spAutoFit/>
          </a:bodyPr>
          <a:lstStyle/>
          <a:p>
            <a:r>
              <a:rPr lang="zh-CN" altLang="en-US" sz="1400"/>
              <a:t>交换机内部</a:t>
            </a:r>
          </a:p>
        </p:txBody>
      </p:sp>
      <p:cxnSp>
        <p:nvCxnSpPr>
          <p:cNvPr id="123" name="直接连接符 122"/>
          <p:cNvCxnSpPr/>
          <p:nvPr/>
        </p:nvCxnSpPr>
        <p:spPr>
          <a:xfrm flipV="1">
            <a:off x="1775520" y="3754274"/>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5199527" y="1209370"/>
            <a:ext cx="877163" cy="369332"/>
          </a:xfrm>
          <a:prstGeom prst="rect">
            <a:avLst/>
          </a:prstGeom>
          <a:noFill/>
        </p:spPr>
        <p:txBody>
          <a:bodyPr wrap="none" rtlCol="0">
            <a:spAutoFit/>
          </a:bodyPr>
          <a:lstStyle/>
          <a:p>
            <a:r>
              <a:rPr lang="zh-CN" altLang="en-US" dirty="0"/>
              <a:t>接收帧</a:t>
            </a:r>
          </a:p>
        </p:txBody>
      </p:sp>
      <p:sp>
        <p:nvSpPr>
          <p:cNvPr id="128" name="文本框 127"/>
          <p:cNvSpPr txBox="1"/>
          <p:nvPr/>
        </p:nvSpPr>
        <p:spPr>
          <a:xfrm>
            <a:off x="6103919" y="1209370"/>
            <a:ext cx="877163" cy="369332"/>
          </a:xfrm>
          <a:prstGeom prst="rect">
            <a:avLst/>
          </a:prstGeom>
          <a:noFill/>
        </p:spPr>
        <p:txBody>
          <a:bodyPr wrap="none" rtlCol="0">
            <a:spAutoFit/>
          </a:bodyPr>
          <a:lstStyle/>
          <a:p>
            <a:r>
              <a:rPr lang="zh-CN" altLang="en-US"/>
              <a:t>发送帧</a:t>
            </a:r>
          </a:p>
        </p:txBody>
      </p:sp>
      <p:cxnSp>
        <p:nvCxnSpPr>
          <p:cNvPr id="129" name="直接连接符 128"/>
          <p:cNvCxnSpPr/>
          <p:nvPr/>
        </p:nvCxnSpPr>
        <p:spPr>
          <a:xfrm flipV="1">
            <a:off x="1775520" y="2902878"/>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1092200" y="251546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31" name="矩形 130"/>
          <p:cNvSpPr/>
          <p:nvPr/>
        </p:nvSpPr>
        <p:spPr>
          <a:xfrm>
            <a:off x="1353052" y="251546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132" name="矩形 131"/>
          <p:cNvSpPr/>
          <p:nvPr/>
        </p:nvSpPr>
        <p:spPr>
          <a:xfrm>
            <a:off x="1092200" y="4002583"/>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133" name="矩形 132"/>
          <p:cNvSpPr/>
          <p:nvPr/>
        </p:nvSpPr>
        <p:spPr>
          <a:xfrm>
            <a:off x="466430" y="4449304"/>
            <a:ext cx="2568870" cy="938719"/>
          </a:xfrm>
          <a:prstGeom prst="rect">
            <a:avLst/>
          </a:prstGeom>
        </p:spPr>
        <p:txBody>
          <a:bodyPr wrap="square">
            <a:spAutoFit/>
          </a:bodyPr>
          <a:lstStyle/>
          <a:p>
            <a:pPr>
              <a:lnSpc>
                <a:spcPts val="2000"/>
              </a:lnSpc>
              <a:spcAft>
                <a:spcPts val="600"/>
              </a:spcAft>
            </a:pPr>
            <a:r>
              <a:rPr lang="zh-CN" altLang="en-US" sz="1400" b="1" dirty="0"/>
              <a:t>接口</a:t>
            </a:r>
            <a:r>
              <a:rPr lang="zh-CN" altLang="en-US" sz="1400" b="1" dirty="0" smtClean="0"/>
              <a:t>收到</a:t>
            </a:r>
            <a:r>
              <a:rPr lang="en-US" altLang="zh-CN" sz="1400" b="1" dirty="0" smtClean="0"/>
              <a:t>Untagged</a:t>
            </a:r>
            <a:r>
              <a:rPr lang="zh-CN" altLang="en-US" sz="1400" b="1" dirty="0" smtClean="0"/>
              <a:t>帧</a:t>
            </a:r>
            <a:r>
              <a:rPr lang="zh-CN" altLang="en-US" sz="1400" b="1" dirty="0"/>
              <a:t>：</a:t>
            </a:r>
            <a:endParaRPr lang="en-US" altLang="zh-CN" sz="1400" b="1" dirty="0"/>
          </a:p>
          <a:p>
            <a:pPr>
              <a:lnSpc>
                <a:spcPts val="2000"/>
              </a:lnSpc>
              <a:spcAft>
                <a:spcPts val="600"/>
              </a:spcAft>
            </a:pPr>
            <a:r>
              <a:rPr lang="zh-CN" altLang="en-US" sz="1400" dirty="0"/>
              <a:t>接收该帧，并打上该接口</a:t>
            </a:r>
            <a:r>
              <a:rPr lang="en-US" altLang="zh-CN" sz="1400" dirty="0"/>
              <a:t>PVID</a:t>
            </a:r>
            <a:r>
              <a:rPr lang="zh-CN" altLang="en-US" sz="1400" dirty="0"/>
              <a:t>的</a:t>
            </a:r>
            <a:r>
              <a:rPr lang="en-US" altLang="zh-CN" sz="1400" dirty="0"/>
              <a:t>Tag</a:t>
            </a:r>
            <a:r>
              <a:rPr lang="zh-CN" altLang="en-US" sz="1400" dirty="0"/>
              <a:t>。</a:t>
            </a:r>
          </a:p>
        </p:txBody>
      </p:sp>
      <p:sp>
        <p:nvSpPr>
          <p:cNvPr id="134" name="矩形 133"/>
          <p:cNvSpPr/>
          <p:nvPr/>
        </p:nvSpPr>
        <p:spPr>
          <a:xfrm>
            <a:off x="3305999" y="1533684"/>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5" name="矩形 134"/>
          <p:cNvSpPr/>
          <p:nvPr/>
        </p:nvSpPr>
        <p:spPr>
          <a:xfrm>
            <a:off x="3599327" y="3262918"/>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GE0/0/1</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Access</a:t>
            </a:r>
            <a:r>
              <a:rPr lang="zh-CN" altLang="en-US" sz="1400" kern="0" dirty="0">
                <a:solidFill>
                  <a:srgbClr val="1D1D1A"/>
                </a:solidFill>
                <a:latin typeface="Huawei Sans" panose="020C0503030203020204" pitchFamily="34" charset="0"/>
                <a:ea typeface="方正兰亭黑简体" panose="02000000000000000000" pitchFamily="2" charset="-122"/>
              </a:rPr>
              <a:t>（</a:t>
            </a:r>
            <a:r>
              <a:rPr lang="en-US" altLang="zh-CN" sz="1400" kern="0" dirty="0">
                <a:solidFill>
                  <a:srgbClr val="1D1D1A"/>
                </a:solidFill>
                <a:latin typeface="Huawei Sans" panose="020C0503030203020204" pitchFamily="34" charset="0"/>
                <a:ea typeface="方正兰亭黑简体" panose="02000000000000000000" pitchFamily="2" charset="-122"/>
              </a:rPr>
              <a:t>VLAN10</a:t>
            </a:r>
            <a:r>
              <a:rPr lang="zh-CN" altLang="en-US" sz="1400" kern="0" dirty="0">
                <a:solidFill>
                  <a:srgbClr val="1D1D1A"/>
                </a:solidFill>
                <a:latin typeface="Huawei Sans" panose="020C0503030203020204" pitchFamily="34" charset="0"/>
                <a:ea typeface="方正兰亭黑简体" panose="02000000000000000000" pitchFamily="2" charset="-122"/>
              </a:rPr>
              <a:t>）</a:t>
            </a:r>
          </a:p>
        </p:txBody>
      </p:sp>
      <p:sp>
        <p:nvSpPr>
          <p:cNvPr id="136" name="文本框 135"/>
          <p:cNvSpPr txBox="1"/>
          <p:nvPr/>
        </p:nvSpPr>
        <p:spPr>
          <a:xfrm>
            <a:off x="3343293" y="1643947"/>
            <a:ext cx="1082348" cy="307777"/>
          </a:xfrm>
          <a:prstGeom prst="rect">
            <a:avLst/>
          </a:prstGeom>
          <a:noFill/>
        </p:spPr>
        <p:txBody>
          <a:bodyPr wrap="none" rtlCol="0">
            <a:spAutoFit/>
          </a:bodyPr>
          <a:lstStyle/>
          <a:p>
            <a:r>
              <a:rPr lang="zh-CN" altLang="en-US" sz="1400"/>
              <a:t>交换机内部</a:t>
            </a:r>
          </a:p>
        </p:txBody>
      </p:sp>
      <p:cxnSp>
        <p:nvCxnSpPr>
          <p:cNvPr id="137" name="直接连接符 136"/>
          <p:cNvCxnSpPr/>
          <p:nvPr/>
        </p:nvCxnSpPr>
        <p:spPr>
          <a:xfrm flipV="1">
            <a:off x="4565519" y="3754274"/>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V="1">
            <a:off x="4565519" y="2902878"/>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3882199" y="251546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40" name="矩形 139"/>
          <p:cNvSpPr/>
          <p:nvPr/>
        </p:nvSpPr>
        <p:spPr>
          <a:xfrm>
            <a:off x="4143051" y="251546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141" name="矩形 140"/>
          <p:cNvSpPr/>
          <p:nvPr/>
        </p:nvSpPr>
        <p:spPr>
          <a:xfrm>
            <a:off x="3882199" y="4001194"/>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42" name="矩形 141"/>
          <p:cNvSpPr/>
          <p:nvPr/>
        </p:nvSpPr>
        <p:spPr>
          <a:xfrm>
            <a:off x="3256429" y="4449304"/>
            <a:ext cx="2568870" cy="1528624"/>
          </a:xfrm>
          <a:prstGeom prst="rect">
            <a:avLst/>
          </a:prstGeom>
        </p:spPr>
        <p:txBody>
          <a:bodyPr wrap="square">
            <a:spAutoFit/>
          </a:bodyPr>
          <a:lstStyle/>
          <a:p>
            <a:pPr>
              <a:lnSpc>
                <a:spcPts val="2000"/>
              </a:lnSpc>
              <a:spcAft>
                <a:spcPts val="600"/>
              </a:spcAft>
            </a:pPr>
            <a:r>
              <a:rPr lang="zh-CN" altLang="en-US" sz="1400" b="1" dirty="0"/>
              <a:t>接口</a:t>
            </a:r>
            <a:r>
              <a:rPr lang="zh-CN" altLang="en-US" sz="1400" b="1" dirty="0" smtClean="0"/>
              <a:t>收到</a:t>
            </a:r>
            <a:r>
              <a:rPr lang="en-US" altLang="zh-CN" sz="1400" b="1" dirty="0" smtClean="0"/>
              <a:t>Tagged</a:t>
            </a:r>
            <a:r>
              <a:rPr lang="zh-CN" altLang="en-US" sz="1400" b="1" dirty="0" smtClean="0"/>
              <a:t>帧</a:t>
            </a:r>
            <a:r>
              <a:rPr lang="zh-CN" altLang="en-US" sz="1400" b="1" dirty="0"/>
              <a:t>：</a:t>
            </a:r>
            <a:endParaRPr lang="en-US" altLang="zh-CN" sz="1400" b="1" dirty="0"/>
          </a:p>
          <a:p>
            <a:pPr>
              <a:lnSpc>
                <a:spcPts val="2000"/>
              </a:lnSpc>
              <a:spcAft>
                <a:spcPts val="600"/>
              </a:spcAft>
            </a:pPr>
            <a:r>
              <a:rPr lang="zh-CN" altLang="en-US" sz="1400" dirty="0"/>
              <a:t>当该帧的</a:t>
            </a:r>
            <a:r>
              <a:rPr lang="en-US" altLang="zh-CN" sz="1400" dirty="0"/>
              <a:t>VLAN ID</a:t>
            </a:r>
            <a:r>
              <a:rPr lang="zh-CN" altLang="en-US" sz="1400" dirty="0"/>
              <a:t>与该接口的</a:t>
            </a:r>
            <a:r>
              <a:rPr lang="en-US" altLang="zh-CN" sz="1400" dirty="0"/>
              <a:t>PVID</a:t>
            </a:r>
            <a:r>
              <a:rPr lang="zh-CN" altLang="en-US" sz="1400" dirty="0"/>
              <a:t>相同时，接收该帧。</a:t>
            </a:r>
          </a:p>
          <a:p>
            <a:pPr>
              <a:lnSpc>
                <a:spcPts val="2000"/>
              </a:lnSpc>
              <a:spcAft>
                <a:spcPts val="600"/>
              </a:spcAft>
            </a:pPr>
            <a:r>
              <a:rPr lang="zh-CN" altLang="en-US" sz="1400" dirty="0"/>
              <a:t>当该帧的</a:t>
            </a:r>
            <a:r>
              <a:rPr lang="en-US" altLang="zh-CN" sz="1400" dirty="0"/>
              <a:t>VLAN ID</a:t>
            </a:r>
            <a:r>
              <a:rPr lang="zh-CN" altLang="en-US" sz="1400" dirty="0"/>
              <a:t>与该接口的</a:t>
            </a:r>
            <a:r>
              <a:rPr lang="en-US" altLang="zh-CN" sz="1400" dirty="0"/>
              <a:t>PVID</a:t>
            </a:r>
            <a:r>
              <a:rPr lang="zh-CN" altLang="en-US" sz="1400" dirty="0"/>
              <a:t>不同时，丢弃该帧。</a:t>
            </a:r>
          </a:p>
        </p:txBody>
      </p:sp>
      <p:sp>
        <p:nvSpPr>
          <p:cNvPr id="143" name="矩形 142"/>
          <p:cNvSpPr/>
          <p:nvPr/>
        </p:nvSpPr>
        <p:spPr>
          <a:xfrm>
            <a:off x="6391616" y="1533684"/>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44" name="矩形 143"/>
          <p:cNvSpPr/>
          <p:nvPr/>
        </p:nvSpPr>
        <p:spPr>
          <a:xfrm>
            <a:off x="6684944" y="3262918"/>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a:solidFill>
                  <a:srgbClr val="1D1D1A"/>
                </a:solidFill>
                <a:latin typeface="Huawei Sans" panose="020C0503030203020204" pitchFamily="34" charset="0"/>
                <a:ea typeface="方正兰亭黑简体" panose="02000000000000000000" pitchFamily="2" charset="-122"/>
              </a:rPr>
              <a:t>GE0/0/1</a:t>
            </a:r>
          </a:p>
          <a:p>
            <a:pPr algn="ctr"/>
            <a:r>
              <a:rPr lang="en-US" altLang="zh-CN" sz="1400" kern="0">
                <a:solidFill>
                  <a:srgbClr val="1D1D1A"/>
                </a:solidFill>
                <a:latin typeface="Huawei Sans" panose="020C0503030203020204" pitchFamily="34" charset="0"/>
                <a:ea typeface="方正兰亭黑简体" panose="02000000000000000000" pitchFamily="2" charset="-122"/>
              </a:rPr>
              <a:t>Access</a:t>
            </a:r>
            <a:r>
              <a:rPr lang="zh-CN" altLang="en-US" sz="1400" kern="0">
                <a:solidFill>
                  <a:srgbClr val="1D1D1A"/>
                </a:solidFill>
                <a:latin typeface="Huawei Sans" panose="020C0503030203020204" pitchFamily="34" charset="0"/>
                <a:ea typeface="方正兰亭黑简体" panose="02000000000000000000" pitchFamily="2" charset="-122"/>
              </a:rPr>
              <a:t>（</a:t>
            </a:r>
            <a:r>
              <a:rPr lang="en-US" altLang="zh-CN" sz="1400" kern="0">
                <a:solidFill>
                  <a:srgbClr val="1D1D1A"/>
                </a:solidFill>
                <a:latin typeface="Huawei Sans" panose="020C0503030203020204" pitchFamily="34" charset="0"/>
                <a:ea typeface="方正兰亭黑简体" panose="02000000000000000000" pitchFamily="2" charset="-122"/>
              </a:rPr>
              <a:t>VLAN10</a:t>
            </a:r>
            <a:r>
              <a:rPr lang="zh-CN" altLang="en-US" sz="1400" kern="0">
                <a:solidFill>
                  <a:srgbClr val="1D1D1A"/>
                </a:solidFill>
                <a:latin typeface="Huawei Sans" panose="020C0503030203020204" pitchFamily="34" charset="0"/>
                <a:ea typeface="方正兰亭黑简体" panose="02000000000000000000" pitchFamily="2" charset="-122"/>
              </a:rPr>
              <a:t>）</a:t>
            </a:r>
          </a:p>
        </p:txBody>
      </p:sp>
      <p:sp>
        <p:nvSpPr>
          <p:cNvPr id="145" name="文本框 144"/>
          <p:cNvSpPr txBox="1"/>
          <p:nvPr/>
        </p:nvSpPr>
        <p:spPr>
          <a:xfrm>
            <a:off x="6428910" y="1643947"/>
            <a:ext cx="1082348" cy="307777"/>
          </a:xfrm>
          <a:prstGeom prst="rect">
            <a:avLst/>
          </a:prstGeom>
          <a:noFill/>
        </p:spPr>
        <p:txBody>
          <a:bodyPr wrap="none" rtlCol="0">
            <a:spAutoFit/>
          </a:bodyPr>
          <a:lstStyle/>
          <a:p>
            <a:r>
              <a:rPr lang="zh-CN" altLang="en-US" sz="1400"/>
              <a:t>交换机内部</a:t>
            </a:r>
          </a:p>
        </p:txBody>
      </p:sp>
      <p:cxnSp>
        <p:nvCxnSpPr>
          <p:cNvPr id="146" name="直接连接符 145"/>
          <p:cNvCxnSpPr/>
          <p:nvPr/>
        </p:nvCxnSpPr>
        <p:spPr>
          <a:xfrm flipV="1">
            <a:off x="7651136" y="3716175"/>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7651136" y="2849859"/>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6967816" y="4002583"/>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149" name="矩形 148"/>
          <p:cNvSpPr/>
          <p:nvPr/>
        </p:nvSpPr>
        <p:spPr>
          <a:xfrm>
            <a:off x="6342046" y="4449304"/>
            <a:ext cx="2568870" cy="938719"/>
          </a:xfrm>
          <a:prstGeom prst="rect">
            <a:avLst/>
          </a:prstGeom>
        </p:spPr>
        <p:txBody>
          <a:bodyPr wrap="square">
            <a:spAutoFit/>
          </a:bodyPr>
          <a:lstStyle/>
          <a:p>
            <a:pPr>
              <a:lnSpc>
                <a:spcPts val="2000"/>
              </a:lnSpc>
              <a:spcAft>
                <a:spcPts val="600"/>
              </a:spcAft>
            </a:pPr>
            <a:r>
              <a:rPr lang="zh-CN" altLang="en-US" sz="1400" b="1"/>
              <a:t>帧的</a:t>
            </a:r>
            <a:r>
              <a:rPr lang="en-US" altLang="zh-CN" sz="1400" b="1"/>
              <a:t>VLAN ID</a:t>
            </a:r>
            <a:r>
              <a:rPr lang="zh-CN" altLang="en-US" sz="1400" b="1"/>
              <a:t>与接口</a:t>
            </a:r>
            <a:r>
              <a:rPr lang="en-US" altLang="zh-CN" sz="1400" b="1"/>
              <a:t>PVID</a:t>
            </a:r>
            <a:r>
              <a:rPr lang="zh-CN" altLang="en-US" sz="1400" b="1"/>
              <a:t>相同：</a:t>
            </a:r>
            <a:endParaRPr lang="en-US" altLang="zh-CN" sz="1400" b="1"/>
          </a:p>
          <a:p>
            <a:pPr>
              <a:lnSpc>
                <a:spcPts val="2000"/>
              </a:lnSpc>
              <a:spcAft>
                <a:spcPts val="600"/>
              </a:spcAft>
            </a:pPr>
            <a:r>
              <a:rPr lang="zh-CN" altLang="en-US" sz="1400"/>
              <a:t>先剥离该帧的</a:t>
            </a:r>
            <a:r>
              <a:rPr lang="en-US" altLang="zh-CN" sz="1400"/>
              <a:t>Tag</a:t>
            </a:r>
            <a:r>
              <a:rPr lang="zh-CN" altLang="en-US" sz="1400"/>
              <a:t>，然后再将其从该接口发出。</a:t>
            </a:r>
          </a:p>
        </p:txBody>
      </p:sp>
      <p:sp>
        <p:nvSpPr>
          <p:cNvPr id="150" name="矩形 149"/>
          <p:cNvSpPr/>
          <p:nvPr/>
        </p:nvSpPr>
        <p:spPr>
          <a:xfrm>
            <a:off x="9181615" y="1533684"/>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51" name="矩形 150"/>
          <p:cNvSpPr/>
          <p:nvPr/>
        </p:nvSpPr>
        <p:spPr>
          <a:xfrm>
            <a:off x="9474943" y="3262918"/>
            <a:ext cx="1883072" cy="432048"/>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rPr>
              <a:t>GE0/0/1</a:t>
            </a:r>
          </a:p>
          <a:p>
            <a:pPr algn="ctr"/>
            <a:r>
              <a:rPr lang="en-US" altLang="zh-CN" sz="1400" kern="0" dirty="0">
                <a:solidFill>
                  <a:srgbClr val="1D1D1A"/>
                </a:solidFill>
                <a:latin typeface="Huawei Sans" panose="020C0503030203020204" pitchFamily="34" charset="0"/>
                <a:ea typeface="方正兰亭黑简体" panose="02000000000000000000" pitchFamily="2" charset="-122"/>
              </a:rPr>
              <a:t>Access</a:t>
            </a:r>
            <a:r>
              <a:rPr lang="zh-CN" altLang="en-US" sz="1400" kern="0" dirty="0">
                <a:solidFill>
                  <a:srgbClr val="1D1D1A"/>
                </a:solidFill>
                <a:latin typeface="Huawei Sans" panose="020C0503030203020204" pitchFamily="34" charset="0"/>
                <a:ea typeface="方正兰亭黑简体" panose="02000000000000000000" pitchFamily="2" charset="-122"/>
              </a:rPr>
              <a:t>（</a:t>
            </a:r>
            <a:r>
              <a:rPr lang="en-US" altLang="zh-CN" sz="1400" kern="0" dirty="0">
                <a:solidFill>
                  <a:srgbClr val="1D1D1A"/>
                </a:solidFill>
                <a:latin typeface="Huawei Sans" panose="020C0503030203020204" pitchFamily="34" charset="0"/>
                <a:ea typeface="方正兰亭黑简体" panose="02000000000000000000" pitchFamily="2" charset="-122"/>
              </a:rPr>
              <a:t>VLAN10</a:t>
            </a:r>
            <a:r>
              <a:rPr lang="zh-CN" altLang="en-US" sz="1400" kern="0" dirty="0">
                <a:solidFill>
                  <a:srgbClr val="1D1D1A"/>
                </a:solidFill>
                <a:latin typeface="Huawei Sans" panose="020C0503030203020204" pitchFamily="34" charset="0"/>
                <a:ea typeface="方正兰亭黑简体" panose="02000000000000000000" pitchFamily="2" charset="-122"/>
              </a:rPr>
              <a:t>）</a:t>
            </a:r>
          </a:p>
        </p:txBody>
      </p:sp>
      <p:sp>
        <p:nvSpPr>
          <p:cNvPr id="152" name="文本框 151"/>
          <p:cNvSpPr txBox="1"/>
          <p:nvPr/>
        </p:nvSpPr>
        <p:spPr>
          <a:xfrm>
            <a:off x="9218909" y="1643947"/>
            <a:ext cx="1082348" cy="307777"/>
          </a:xfrm>
          <a:prstGeom prst="rect">
            <a:avLst/>
          </a:prstGeom>
          <a:noFill/>
        </p:spPr>
        <p:txBody>
          <a:bodyPr wrap="none" rtlCol="0">
            <a:spAutoFit/>
          </a:bodyPr>
          <a:lstStyle/>
          <a:p>
            <a:r>
              <a:rPr lang="zh-CN" altLang="en-US" sz="1400"/>
              <a:t>交换机内部</a:t>
            </a:r>
          </a:p>
        </p:txBody>
      </p:sp>
      <p:sp>
        <p:nvSpPr>
          <p:cNvPr id="153" name="矩形 152"/>
          <p:cNvSpPr/>
          <p:nvPr/>
        </p:nvSpPr>
        <p:spPr>
          <a:xfrm>
            <a:off x="9757815" y="251546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54" name="矩形 153"/>
          <p:cNvSpPr/>
          <p:nvPr/>
        </p:nvSpPr>
        <p:spPr>
          <a:xfrm>
            <a:off x="10018667" y="251546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20</a:t>
            </a:r>
            <a:endParaRPr lang="zh-CN" altLang="en-US" sz="1400" dirty="0">
              <a:solidFill>
                <a:schemeClr val="bg1"/>
              </a:solidFill>
            </a:endParaRPr>
          </a:p>
        </p:txBody>
      </p:sp>
      <p:sp>
        <p:nvSpPr>
          <p:cNvPr id="155" name="矩形 154"/>
          <p:cNvSpPr/>
          <p:nvPr/>
        </p:nvSpPr>
        <p:spPr>
          <a:xfrm>
            <a:off x="9132045" y="4449304"/>
            <a:ext cx="2568870" cy="682238"/>
          </a:xfrm>
          <a:prstGeom prst="rect">
            <a:avLst/>
          </a:prstGeom>
        </p:spPr>
        <p:txBody>
          <a:bodyPr wrap="square">
            <a:spAutoFit/>
          </a:bodyPr>
          <a:lstStyle/>
          <a:p>
            <a:pPr>
              <a:lnSpc>
                <a:spcPts val="2000"/>
              </a:lnSpc>
              <a:spcAft>
                <a:spcPts val="600"/>
              </a:spcAft>
            </a:pPr>
            <a:r>
              <a:rPr lang="zh-CN" altLang="en-US" sz="1400" b="1"/>
              <a:t>帧的</a:t>
            </a:r>
            <a:r>
              <a:rPr lang="en-US" altLang="zh-CN" sz="1400" b="1"/>
              <a:t>VLAN ID</a:t>
            </a:r>
            <a:r>
              <a:rPr lang="zh-CN" altLang="en-US" sz="1400" b="1"/>
              <a:t>与接口</a:t>
            </a:r>
            <a:r>
              <a:rPr lang="en-US" altLang="zh-CN" sz="1400" b="1"/>
              <a:t>PVID</a:t>
            </a:r>
            <a:r>
              <a:rPr lang="zh-CN" altLang="en-US" sz="1400" b="1"/>
              <a:t>不同：</a:t>
            </a:r>
            <a:endParaRPr lang="en-US" altLang="zh-CN" sz="1400" b="1"/>
          </a:p>
          <a:p>
            <a:pPr>
              <a:lnSpc>
                <a:spcPts val="2000"/>
              </a:lnSpc>
              <a:spcAft>
                <a:spcPts val="600"/>
              </a:spcAft>
            </a:pPr>
            <a:r>
              <a:rPr lang="zh-CN" altLang="en-US" sz="1400"/>
              <a:t>禁止将该帧从该接口发出。</a:t>
            </a:r>
          </a:p>
        </p:txBody>
      </p:sp>
      <p:sp>
        <p:nvSpPr>
          <p:cNvPr id="156" name="矩形 155"/>
          <p:cNvSpPr/>
          <p:nvPr/>
        </p:nvSpPr>
        <p:spPr>
          <a:xfrm>
            <a:off x="4143051" y="4001194"/>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157" name="矩形 156"/>
          <p:cNvSpPr/>
          <p:nvPr/>
        </p:nvSpPr>
        <p:spPr>
          <a:xfrm>
            <a:off x="6967816" y="2515467"/>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58" name="矩形 157"/>
          <p:cNvSpPr/>
          <p:nvPr/>
        </p:nvSpPr>
        <p:spPr>
          <a:xfrm>
            <a:off x="7228668" y="2515467"/>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50" name="燕尾形 49"/>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51" name="燕尾形 50"/>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52" name="燕尾形 51"/>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grpSp>
        <p:nvGrpSpPr>
          <p:cNvPr id="53" name="组合 28"/>
          <p:cNvGrpSpPr>
            <a:grpSpLocks noChangeAspect="1"/>
          </p:cNvGrpSpPr>
          <p:nvPr/>
        </p:nvGrpSpPr>
        <p:grpSpPr>
          <a:xfrm>
            <a:off x="10312778" y="2970314"/>
            <a:ext cx="256713" cy="256713"/>
            <a:chOff x="5076056" y="3356992"/>
            <a:chExt cx="436268" cy="436268"/>
          </a:xfrm>
        </p:grpSpPr>
        <p:sp>
          <p:nvSpPr>
            <p:cNvPr id="54"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6" name="组合 55"/>
          <p:cNvGrpSpPr/>
          <p:nvPr/>
        </p:nvGrpSpPr>
        <p:grpSpPr>
          <a:xfrm>
            <a:off x="8664810" y="5617928"/>
            <a:ext cx="2740427" cy="360000"/>
            <a:chOff x="9366929" y="5988736"/>
            <a:chExt cx="2284414" cy="233870"/>
          </a:xfrm>
        </p:grpSpPr>
        <p:sp>
          <p:nvSpPr>
            <p:cNvPr id="57" name="矩形 56"/>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58" name="矩形 57"/>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smtClean="0">
                  <a:solidFill>
                    <a:srgbClr val="1D1D1A"/>
                  </a:solidFill>
                  <a:latin typeface="Huawei Sans" panose="020C0503030203020204" pitchFamily="34" charset="0"/>
                  <a:ea typeface="方正兰亭黑简体" panose="02000000000000000000" pitchFamily="2" charset="-122"/>
                </a:rPr>
                <a:t>     标记</a:t>
              </a:r>
              <a:r>
                <a:rPr lang="zh-CN" altLang="en-US" sz="1400" kern="0" dirty="0">
                  <a:solidFill>
                    <a:srgbClr val="1D1D1A"/>
                  </a:solidFill>
                  <a:latin typeface="Huawei Sans" panose="020C0503030203020204" pitchFamily="34" charset="0"/>
                  <a:ea typeface="方正兰亭黑简体" panose="02000000000000000000" pitchFamily="2" charset="-122"/>
                </a:rPr>
                <a:t>帧</a:t>
              </a:r>
            </a:p>
          </p:txBody>
        </p:sp>
        <p:sp>
          <p:nvSpPr>
            <p:cNvPr id="59" name="矩形 58"/>
            <p:cNvSpPr/>
            <p:nvPr/>
          </p:nvSpPr>
          <p:spPr>
            <a:xfrm>
              <a:off x="10797612" y="5993293"/>
              <a:ext cx="238043"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10</a:t>
              </a:r>
              <a:endParaRPr lang="zh-CN" altLang="en-US" sz="1400" dirty="0">
                <a:solidFill>
                  <a:schemeClr val="bg1"/>
                </a:solidFill>
              </a:endParaRPr>
            </a:p>
          </p:txBody>
        </p:sp>
      </p:grpSp>
    </p:spTree>
    <p:extLst>
      <p:ext uri="{BB962C8B-B14F-4D97-AF65-F5344CB8AC3E}">
        <p14:creationId xmlns:p14="http://schemas.microsoft.com/office/powerpoint/2010/main" val="1581193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a:t>
            </a:r>
          </a:p>
        </p:txBody>
      </p:sp>
      <p:cxnSp>
        <p:nvCxnSpPr>
          <p:cNvPr id="50" name="直接连接符 49"/>
          <p:cNvCxnSpPr/>
          <p:nvPr/>
        </p:nvCxnSpPr>
        <p:spPr>
          <a:xfrm flipV="1">
            <a:off x="1775520"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0441135"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16000"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矩形 52"/>
          <p:cNvSpPr/>
          <p:nvPr/>
        </p:nvSpPr>
        <p:spPr>
          <a:xfrm>
            <a:off x="644229"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a:solidFill>
                <a:srgbClr val="1D1D1A"/>
              </a:solidFill>
              <a:latin typeface="Huawei Sans" panose="020C0503030203020204" pitchFamily="34" charset="0"/>
              <a:ea typeface="方正兰亭黑简体" panose="02000000000000000000" pitchFamily="2" charset="-122"/>
            </a:endParaRPr>
          </a:p>
          <a:p>
            <a:pPr algn="ctr"/>
            <a:r>
              <a:rPr lang="en-US" altLang="zh-CN" sz="1600" kern="0">
                <a:solidFill>
                  <a:srgbClr val="1D1D1A"/>
                </a:solidFill>
                <a:latin typeface="Huawei Sans" panose="020C0503030203020204" pitchFamily="34" charset="0"/>
                <a:ea typeface="方正兰亭黑简体" panose="02000000000000000000" pitchFamily="2" charset="-122"/>
              </a:rPr>
              <a:t>Trunk</a:t>
            </a:r>
            <a:r>
              <a:rPr lang="zh-CN" altLang="en-US" sz="1600" kern="0">
                <a:solidFill>
                  <a:srgbClr val="1D1D1A"/>
                </a:solidFill>
                <a:latin typeface="Huawei Sans" panose="020C0503030203020204" pitchFamily="34" charset="0"/>
                <a:ea typeface="方正兰亭黑简体" panose="02000000000000000000" pitchFamily="2" charset="-122"/>
              </a:rPr>
              <a:t>（</a:t>
            </a:r>
            <a:r>
              <a:rPr lang="en-US" altLang="zh-CN" sz="1600" kern="0">
                <a:solidFill>
                  <a:srgbClr val="1D1D1A"/>
                </a:solidFill>
                <a:latin typeface="Huawei Sans" panose="020C0503030203020204" pitchFamily="34" charset="0"/>
                <a:ea typeface="方正兰亭黑简体" panose="02000000000000000000" pitchFamily="2" charset="-122"/>
              </a:rPr>
              <a:t>PVID=10</a:t>
            </a:r>
            <a:r>
              <a:rPr lang="zh-CN" altLang="en-US" sz="1600" kern="0">
                <a:solidFill>
                  <a:srgbClr val="1D1D1A"/>
                </a:solidFill>
                <a:latin typeface="Huawei Sans" panose="020C0503030203020204" pitchFamily="34" charset="0"/>
                <a:ea typeface="方正兰亭黑简体" panose="02000000000000000000" pitchFamily="2" charset="-122"/>
              </a:rPr>
              <a:t>）</a:t>
            </a:r>
          </a:p>
        </p:txBody>
      </p:sp>
      <p:sp>
        <p:nvSpPr>
          <p:cNvPr id="54" name="文本框 53"/>
          <p:cNvSpPr txBox="1"/>
          <p:nvPr/>
        </p:nvSpPr>
        <p:spPr>
          <a:xfrm>
            <a:off x="553294" y="1643959"/>
            <a:ext cx="1082348" cy="307777"/>
          </a:xfrm>
          <a:prstGeom prst="rect">
            <a:avLst/>
          </a:prstGeom>
          <a:noFill/>
        </p:spPr>
        <p:txBody>
          <a:bodyPr wrap="none" rtlCol="0">
            <a:spAutoFit/>
          </a:bodyPr>
          <a:lstStyle/>
          <a:p>
            <a:r>
              <a:rPr lang="zh-CN" altLang="en-US" sz="1400"/>
              <a:t>交换机内部</a:t>
            </a:r>
          </a:p>
        </p:txBody>
      </p:sp>
      <p:cxnSp>
        <p:nvCxnSpPr>
          <p:cNvPr id="55" name="直接连接符 54"/>
          <p:cNvCxnSpPr/>
          <p:nvPr/>
        </p:nvCxnSpPr>
        <p:spPr>
          <a:xfrm flipV="1">
            <a:off x="1775520"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92200"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1353052"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58" name="矩形 57"/>
          <p:cNvSpPr/>
          <p:nvPr/>
        </p:nvSpPr>
        <p:spPr>
          <a:xfrm>
            <a:off x="1092200" y="399869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无标记帧</a:t>
            </a:r>
          </a:p>
        </p:txBody>
      </p:sp>
      <p:sp>
        <p:nvSpPr>
          <p:cNvPr id="59" name="矩形 58"/>
          <p:cNvSpPr/>
          <p:nvPr/>
        </p:nvSpPr>
        <p:spPr>
          <a:xfrm>
            <a:off x="466430" y="4445412"/>
            <a:ext cx="2568870" cy="1708160"/>
          </a:xfrm>
          <a:prstGeom prst="rect">
            <a:avLst/>
          </a:prstGeom>
        </p:spPr>
        <p:txBody>
          <a:bodyPr wrap="square">
            <a:spAutoFit/>
          </a:bodyPr>
          <a:lstStyle/>
          <a:p>
            <a:pPr algn="just">
              <a:lnSpc>
                <a:spcPts val="2000"/>
              </a:lnSpc>
              <a:spcAft>
                <a:spcPts val="600"/>
              </a:spcAft>
            </a:pPr>
            <a:r>
              <a:rPr lang="zh-CN" altLang="en-US" sz="1400" b="1" dirty="0"/>
              <a:t>接口</a:t>
            </a:r>
            <a:r>
              <a:rPr lang="zh-CN" altLang="en-US" sz="1400" b="1" dirty="0" smtClean="0"/>
              <a:t>收到</a:t>
            </a:r>
            <a:r>
              <a:rPr lang="en-US" altLang="zh-CN" sz="1400" b="1" dirty="0" smtClean="0"/>
              <a:t>Untagged</a:t>
            </a:r>
            <a:r>
              <a:rPr lang="zh-CN" altLang="en-US" sz="1400" b="1" dirty="0" smtClean="0"/>
              <a:t>帧</a:t>
            </a:r>
            <a:r>
              <a:rPr lang="zh-CN" altLang="en-US" sz="1400" b="1" dirty="0"/>
              <a:t>：</a:t>
            </a:r>
            <a:endParaRPr lang="en-US" altLang="zh-CN" sz="1400" b="1" dirty="0"/>
          </a:p>
          <a:p>
            <a:pPr algn="just">
              <a:lnSpc>
                <a:spcPts val="2000"/>
              </a:lnSpc>
              <a:spcAft>
                <a:spcPts val="600"/>
              </a:spcAft>
            </a:pPr>
            <a:r>
              <a:rPr lang="zh-CN" altLang="en-US" sz="1400" dirty="0"/>
              <a:t>该帧打上</a:t>
            </a:r>
            <a:r>
              <a:rPr lang="en-US" altLang="zh-CN" sz="1400" dirty="0"/>
              <a:t>PVID</a:t>
            </a:r>
            <a:r>
              <a:rPr lang="zh-CN" altLang="en-US" sz="1400" dirty="0"/>
              <a:t>，当</a:t>
            </a:r>
            <a:r>
              <a:rPr lang="en-US" altLang="zh-CN" sz="1400" dirty="0"/>
              <a:t>PVID</a:t>
            </a:r>
            <a:r>
              <a:rPr lang="zh-CN" altLang="en-US" sz="1400" dirty="0"/>
              <a:t>在该</a:t>
            </a:r>
            <a:r>
              <a:rPr lang="zh-CN" altLang="en-US" sz="1400" dirty="0">
                <a:solidFill>
                  <a:srgbClr val="EC7061"/>
                </a:solidFill>
              </a:rPr>
              <a:t>接口允许通过的</a:t>
            </a:r>
            <a:r>
              <a:rPr lang="en-US" altLang="zh-CN" sz="1400" dirty="0">
                <a:solidFill>
                  <a:srgbClr val="EC7061"/>
                </a:solidFill>
              </a:rPr>
              <a:t>VLAN</a:t>
            </a:r>
            <a:r>
              <a:rPr lang="zh-CN" altLang="en-US" sz="1400" dirty="0">
                <a:solidFill>
                  <a:srgbClr val="EC7061"/>
                </a:solidFill>
              </a:rPr>
              <a:t>列表</a:t>
            </a:r>
            <a:r>
              <a:rPr lang="zh-CN" altLang="en-US" sz="1400" dirty="0"/>
              <a:t>里时接收该帧；当</a:t>
            </a:r>
            <a:r>
              <a:rPr lang="en-US" altLang="zh-CN" sz="1400" dirty="0"/>
              <a:t>PVID</a:t>
            </a:r>
            <a:r>
              <a:rPr lang="zh-CN" altLang="en-US" sz="1400" dirty="0"/>
              <a:t>不在允许通过的</a:t>
            </a:r>
            <a:r>
              <a:rPr lang="en-US" altLang="zh-CN" sz="1400" dirty="0"/>
              <a:t>VLAN</a:t>
            </a:r>
            <a:r>
              <a:rPr lang="zh-CN" altLang="en-US" sz="1400" dirty="0"/>
              <a:t>列表里时，丢弃该帧。</a:t>
            </a:r>
          </a:p>
        </p:txBody>
      </p:sp>
      <p:sp>
        <p:nvSpPr>
          <p:cNvPr id="60" name="矩形 59"/>
          <p:cNvSpPr/>
          <p:nvPr/>
        </p:nvSpPr>
        <p:spPr>
          <a:xfrm>
            <a:off x="3305999"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1" name="文本框 60"/>
          <p:cNvSpPr txBox="1"/>
          <p:nvPr/>
        </p:nvSpPr>
        <p:spPr>
          <a:xfrm>
            <a:off x="3343293" y="1643959"/>
            <a:ext cx="1082348" cy="307777"/>
          </a:xfrm>
          <a:prstGeom prst="rect">
            <a:avLst/>
          </a:prstGeom>
          <a:noFill/>
        </p:spPr>
        <p:txBody>
          <a:bodyPr wrap="none" rtlCol="0">
            <a:spAutoFit/>
          </a:bodyPr>
          <a:lstStyle/>
          <a:p>
            <a:r>
              <a:rPr lang="zh-CN" altLang="en-US" sz="1400"/>
              <a:t>交换机内部</a:t>
            </a:r>
          </a:p>
        </p:txBody>
      </p:sp>
      <p:cxnSp>
        <p:nvCxnSpPr>
          <p:cNvPr id="62" name="直接连接符 61"/>
          <p:cNvCxnSpPr/>
          <p:nvPr/>
        </p:nvCxnSpPr>
        <p:spPr>
          <a:xfrm flipV="1">
            <a:off x="4565519"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565519"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882199"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5" name="矩形 64"/>
          <p:cNvSpPr/>
          <p:nvPr/>
        </p:nvSpPr>
        <p:spPr>
          <a:xfrm>
            <a:off x="4143051"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66" name="矩形 65"/>
          <p:cNvSpPr/>
          <p:nvPr/>
        </p:nvSpPr>
        <p:spPr>
          <a:xfrm>
            <a:off x="3882199" y="40037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7" name="矩形 66"/>
          <p:cNvSpPr/>
          <p:nvPr/>
        </p:nvSpPr>
        <p:spPr>
          <a:xfrm>
            <a:off x="3256429" y="4445412"/>
            <a:ext cx="2568870" cy="1195199"/>
          </a:xfrm>
          <a:prstGeom prst="rect">
            <a:avLst/>
          </a:prstGeom>
        </p:spPr>
        <p:txBody>
          <a:bodyPr wrap="square">
            <a:spAutoFit/>
          </a:bodyPr>
          <a:lstStyle/>
          <a:p>
            <a:pPr algn="just">
              <a:lnSpc>
                <a:spcPts val="2000"/>
              </a:lnSpc>
              <a:spcAft>
                <a:spcPts val="600"/>
              </a:spcAft>
            </a:pPr>
            <a:r>
              <a:rPr lang="zh-CN" altLang="en-US" sz="1400" b="1" dirty="0"/>
              <a:t>接口</a:t>
            </a:r>
            <a:r>
              <a:rPr lang="zh-CN" altLang="en-US" sz="1400" b="1" dirty="0" smtClean="0"/>
              <a:t>收到</a:t>
            </a:r>
            <a:r>
              <a:rPr lang="en-US" altLang="zh-CN" sz="1400" b="1" dirty="0" smtClean="0"/>
              <a:t>Tagged</a:t>
            </a:r>
            <a:r>
              <a:rPr lang="zh-CN" altLang="en-US" sz="1400" b="1" dirty="0" smtClean="0"/>
              <a:t>帧</a:t>
            </a:r>
            <a:r>
              <a:rPr lang="zh-CN" altLang="en-US" sz="1400" b="1" dirty="0"/>
              <a:t>：</a:t>
            </a:r>
            <a:endParaRPr lang="en-US" altLang="zh-CN" sz="1400" b="1" dirty="0"/>
          </a:p>
          <a:p>
            <a:pPr algn="just">
              <a:lnSpc>
                <a:spcPts val="2000"/>
              </a:lnSpc>
              <a:spcAft>
                <a:spcPts val="600"/>
              </a:spcAft>
            </a:pPr>
            <a:r>
              <a:rPr lang="zh-CN" altLang="en-US" sz="1400" dirty="0"/>
              <a:t>当该帧的</a:t>
            </a:r>
            <a:r>
              <a:rPr lang="en-US" altLang="zh-CN" sz="1400" dirty="0"/>
              <a:t>VLAN ID</a:t>
            </a:r>
            <a:r>
              <a:rPr lang="zh-CN" altLang="en-US" sz="1400" dirty="0"/>
              <a:t>在该接口允许通过的</a:t>
            </a:r>
            <a:r>
              <a:rPr lang="en-US" altLang="zh-CN" sz="1400" dirty="0"/>
              <a:t>VLAN</a:t>
            </a:r>
            <a:r>
              <a:rPr lang="zh-CN" altLang="en-US" sz="1400" dirty="0"/>
              <a:t>列表里时，接收该帧，否则丢弃该帧。</a:t>
            </a:r>
          </a:p>
        </p:txBody>
      </p:sp>
      <p:sp>
        <p:nvSpPr>
          <p:cNvPr id="68" name="矩形 67"/>
          <p:cNvSpPr/>
          <p:nvPr/>
        </p:nvSpPr>
        <p:spPr>
          <a:xfrm>
            <a:off x="6391616"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9" name="文本框 68"/>
          <p:cNvSpPr txBox="1"/>
          <p:nvPr/>
        </p:nvSpPr>
        <p:spPr>
          <a:xfrm>
            <a:off x="6428910" y="1643959"/>
            <a:ext cx="1082348" cy="307777"/>
          </a:xfrm>
          <a:prstGeom prst="rect">
            <a:avLst/>
          </a:prstGeom>
          <a:noFill/>
        </p:spPr>
        <p:txBody>
          <a:bodyPr wrap="none" rtlCol="0">
            <a:spAutoFit/>
          </a:bodyPr>
          <a:lstStyle/>
          <a:p>
            <a:r>
              <a:rPr lang="zh-CN" altLang="en-US" sz="1400"/>
              <a:t>交换机内部</a:t>
            </a:r>
          </a:p>
        </p:txBody>
      </p:sp>
      <p:cxnSp>
        <p:nvCxnSpPr>
          <p:cNvPr id="70" name="直接连接符 69"/>
          <p:cNvCxnSpPr/>
          <p:nvPr/>
        </p:nvCxnSpPr>
        <p:spPr>
          <a:xfrm flipV="1">
            <a:off x="7651136"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7651136"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967816" y="399869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73" name="矩形 72"/>
          <p:cNvSpPr/>
          <p:nvPr/>
        </p:nvSpPr>
        <p:spPr>
          <a:xfrm>
            <a:off x="6342046" y="4445412"/>
            <a:ext cx="2568870" cy="1964640"/>
          </a:xfrm>
          <a:prstGeom prst="rect">
            <a:avLst/>
          </a:prstGeom>
        </p:spPr>
        <p:txBody>
          <a:bodyPr wrap="square">
            <a:spAutoFit/>
          </a:bodyPr>
          <a:lstStyle/>
          <a:p>
            <a:pPr algn="just">
              <a:lnSpc>
                <a:spcPts val="2000"/>
              </a:lnSpc>
              <a:spcAft>
                <a:spcPts val="600"/>
              </a:spcAft>
            </a:pPr>
            <a:r>
              <a:rPr lang="zh-CN" altLang="en-US" sz="1400" b="1" dirty="0"/>
              <a:t>帧的</a:t>
            </a:r>
            <a:r>
              <a:rPr lang="en-US" altLang="zh-CN" sz="1400" b="1" dirty="0"/>
              <a:t>VLAN ID</a:t>
            </a:r>
            <a:r>
              <a:rPr lang="zh-CN" altLang="en-US" sz="1400" b="1" dirty="0"/>
              <a:t>与接口</a:t>
            </a:r>
            <a:r>
              <a:rPr lang="en-US" altLang="zh-CN" sz="1400" b="1" dirty="0"/>
              <a:t>PVID</a:t>
            </a:r>
            <a:r>
              <a:rPr lang="zh-CN" altLang="en-US" sz="1400" b="1" dirty="0"/>
              <a:t>相同：</a:t>
            </a:r>
            <a:endParaRPr lang="en-US" altLang="zh-CN" sz="1400" b="1" dirty="0"/>
          </a:p>
          <a:p>
            <a:pPr algn="just">
              <a:lnSpc>
                <a:spcPts val="2000"/>
              </a:lnSpc>
              <a:spcAft>
                <a:spcPts val="600"/>
              </a:spcAft>
            </a:pPr>
            <a:r>
              <a:rPr lang="zh-CN" altLang="en-US" sz="1400" dirty="0"/>
              <a:t>当该帧的</a:t>
            </a:r>
            <a:r>
              <a:rPr lang="en-US" altLang="zh-CN" sz="1400" dirty="0"/>
              <a:t>VLAN ID</a:t>
            </a:r>
            <a:r>
              <a:rPr lang="zh-CN" altLang="en-US" sz="1400" dirty="0"/>
              <a:t>在该接口允许通过的</a:t>
            </a:r>
            <a:r>
              <a:rPr lang="en-US" altLang="zh-CN" sz="1400" dirty="0"/>
              <a:t>VLAN</a:t>
            </a:r>
            <a:r>
              <a:rPr lang="zh-CN" altLang="en-US" sz="1400" dirty="0"/>
              <a:t>列表中，则将该帧的</a:t>
            </a:r>
            <a:r>
              <a:rPr lang="en-US" altLang="zh-CN" sz="1400" dirty="0"/>
              <a:t>Tag</a:t>
            </a:r>
            <a:r>
              <a:rPr lang="zh-CN" altLang="en-US" sz="1400" dirty="0"/>
              <a:t>剥除，然后将其从该接口发送出去；如果</a:t>
            </a:r>
            <a:r>
              <a:rPr lang="en-US" altLang="zh-CN" sz="1400" dirty="0"/>
              <a:t>VLAN ID</a:t>
            </a:r>
            <a:r>
              <a:rPr lang="zh-CN" altLang="en-US" sz="1400" dirty="0"/>
              <a:t>不在允许通过的</a:t>
            </a:r>
            <a:r>
              <a:rPr lang="en-US" altLang="zh-CN" sz="1400" dirty="0"/>
              <a:t>VLAN</a:t>
            </a:r>
            <a:r>
              <a:rPr lang="zh-CN" altLang="en-US" sz="1400" dirty="0"/>
              <a:t>列表中则禁止将该帧从该接口发出。</a:t>
            </a:r>
          </a:p>
        </p:txBody>
      </p:sp>
      <p:sp>
        <p:nvSpPr>
          <p:cNvPr id="74" name="矩形 73"/>
          <p:cNvSpPr/>
          <p:nvPr/>
        </p:nvSpPr>
        <p:spPr>
          <a:xfrm>
            <a:off x="9181615"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75" name="文本框 74"/>
          <p:cNvSpPr txBox="1"/>
          <p:nvPr/>
        </p:nvSpPr>
        <p:spPr>
          <a:xfrm>
            <a:off x="9218909" y="1643959"/>
            <a:ext cx="1082348" cy="307777"/>
          </a:xfrm>
          <a:prstGeom prst="rect">
            <a:avLst/>
          </a:prstGeom>
          <a:noFill/>
        </p:spPr>
        <p:txBody>
          <a:bodyPr wrap="none" rtlCol="0">
            <a:spAutoFit/>
          </a:bodyPr>
          <a:lstStyle/>
          <a:p>
            <a:r>
              <a:rPr lang="zh-CN" altLang="en-US" sz="1400"/>
              <a:t>交换机内部</a:t>
            </a:r>
          </a:p>
        </p:txBody>
      </p:sp>
      <p:sp>
        <p:nvSpPr>
          <p:cNvPr id="76" name="矩形 75"/>
          <p:cNvSpPr/>
          <p:nvPr/>
        </p:nvSpPr>
        <p:spPr>
          <a:xfrm>
            <a:off x="9757815"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10018667"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20</a:t>
            </a:r>
            <a:endParaRPr lang="zh-CN" altLang="en-US" sz="1400">
              <a:solidFill>
                <a:schemeClr val="bg1"/>
              </a:solidFill>
            </a:endParaRPr>
          </a:p>
        </p:txBody>
      </p:sp>
      <p:sp>
        <p:nvSpPr>
          <p:cNvPr id="78" name="矩形 77"/>
          <p:cNvSpPr/>
          <p:nvPr/>
        </p:nvSpPr>
        <p:spPr>
          <a:xfrm>
            <a:off x="9132045" y="4445412"/>
            <a:ext cx="2568870" cy="1964640"/>
          </a:xfrm>
          <a:prstGeom prst="rect">
            <a:avLst/>
          </a:prstGeom>
        </p:spPr>
        <p:txBody>
          <a:bodyPr wrap="square">
            <a:spAutoFit/>
          </a:bodyPr>
          <a:lstStyle/>
          <a:p>
            <a:pPr algn="just">
              <a:lnSpc>
                <a:spcPts val="2000"/>
              </a:lnSpc>
              <a:spcAft>
                <a:spcPts val="600"/>
              </a:spcAft>
            </a:pPr>
            <a:r>
              <a:rPr lang="zh-CN" altLang="en-US" sz="1400" b="1" dirty="0"/>
              <a:t>帧的</a:t>
            </a:r>
            <a:r>
              <a:rPr lang="en-US" altLang="zh-CN" sz="1400" b="1" dirty="0"/>
              <a:t>VLAN ID</a:t>
            </a:r>
            <a:r>
              <a:rPr lang="zh-CN" altLang="en-US" sz="1400" b="1" dirty="0"/>
              <a:t>与接口</a:t>
            </a:r>
            <a:r>
              <a:rPr lang="en-US" altLang="zh-CN" sz="1400" b="1" dirty="0"/>
              <a:t>PVID</a:t>
            </a:r>
            <a:r>
              <a:rPr lang="zh-CN" altLang="en-US" sz="1400" b="1" dirty="0"/>
              <a:t>不同：</a:t>
            </a:r>
            <a:endParaRPr lang="en-US" altLang="zh-CN" sz="1400" b="1" dirty="0"/>
          </a:p>
          <a:p>
            <a:pPr algn="just">
              <a:lnSpc>
                <a:spcPts val="2000"/>
              </a:lnSpc>
              <a:spcAft>
                <a:spcPts val="600"/>
              </a:spcAft>
            </a:pPr>
            <a:r>
              <a:rPr lang="zh-CN" altLang="en-US" sz="1400" dirty="0"/>
              <a:t>当该帧的</a:t>
            </a:r>
            <a:r>
              <a:rPr lang="en-US" altLang="zh-CN" sz="1400" dirty="0"/>
              <a:t>VLAN ID</a:t>
            </a:r>
            <a:r>
              <a:rPr lang="zh-CN" altLang="en-US" sz="1400" dirty="0"/>
              <a:t>在该接口允许通过的</a:t>
            </a:r>
            <a:r>
              <a:rPr lang="en-US" altLang="zh-CN" sz="1400" dirty="0"/>
              <a:t>VLAN</a:t>
            </a:r>
            <a:r>
              <a:rPr lang="zh-CN" altLang="en-US" sz="1400" dirty="0"/>
              <a:t>列表中，则保留该帧的</a:t>
            </a:r>
            <a:r>
              <a:rPr lang="en-US" altLang="zh-CN" sz="1400" dirty="0"/>
              <a:t>Tag</a:t>
            </a:r>
            <a:r>
              <a:rPr lang="zh-CN" altLang="en-US" sz="1400" dirty="0"/>
              <a:t>，然后将其从该接口发送出去；如果</a:t>
            </a:r>
            <a:r>
              <a:rPr lang="en-US" altLang="zh-CN" sz="1400" dirty="0"/>
              <a:t>VLAN ID</a:t>
            </a:r>
            <a:r>
              <a:rPr lang="zh-CN" altLang="en-US" sz="1400" dirty="0"/>
              <a:t>不在允许通过的</a:t>
            </a:r>
            <a:r>
              <a:rPr lang="en-US" altLang="zh-CN" sz="1400" dirty="0"/>
              <a:t>VLAN</a:t>
            </a:r>
            <a:r>
              <a:rPr lang="zh-CN" altLang="en-US" sz="1400" dirty="0"/>
              <a:t>列表中则禁止将该帧从该接口发出。</a:t>
            </a:r>
          </a:p>
        </p:txBody>
      </p:sp>
      <p:sp>
        <p:nvSpPr>
          <p:cNvPr id="79" name="矩形 78"/>
          <p:cNvSpPr/>
          <p:nvPr/>
        </p:nvSpPr>
        <p:spPr>
          <a:xfrm>
            <a:off x="4143051" y="40037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80" name="矩形 79"/>
          <p:cNvSpPr/>
          <p:nvPr/>
        </p:nvSpPr>
        <p:spPr>
          <a:xfrm>
            <a:off x="6967816"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81" name="矩形 80"/>
          <p:cNvSpPr/>
          <p:nvPr/>
        </p:nvSpPr>
        <p:spPr>
          <a:xfrm>
            <a:off x="7228668"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82" name="矩形 81"/>
          <p:cNvSpPr/>
          <p:nvPr/>
        </p:nvSpPr>
        <p:spPr>
          <a:xfrm>
            <a:off x="715175"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accent2"/>
                </a:solidFill>
                <a:latin typeface="Huawei Sans" panose="020C0503030203020204" pitchFamily="34" charset="0"/>
                <a:ea typeface="方正兰亭黑简体" panose="02000000000000000000" pitchFamily="2" charset="-122"/>
              </a:rPr>
              <a:t>允许通行的</a:t>
            </a:r>
            <a:r>
              <a:rPr lang="en-US" altLang="zh-CN" sz="1400" dirty="0">
                <a:solidFill>
                  <a:schemeClr val="accent2"/>
                </a:solidFill>
                <a:latin typeface="Huawei Sans" panose="020C0503030203020204" pitchFamily="34" charset="0"/>
                <a:ea typeface="方正兰亭黑简体" panose="02000000000000000000" pitchFamily="2" charset="-122"/>
              </a:rPr>
              <a:t>VLAN</a:t>
            </a:r>
            <a:r>
              <a:rPr lang="zh-CN" altLang="en-US" sz="1400" dirty="0">
                <a:solidFill>
                  <a:schemeClr val="accent2"/>
                </a:solidFill>
                <a:latin typeface="Huawei Sans" panose="020C0503030203020204" pitchFamily="34" charset="0"/>
                <a:ea typeface="方正兰亭黑简体" panose="02000000000000000000" pitchFamily="2" charset="-122"/>
              </a:rPr>
              <a:t>：</a:t>
            </a:r>
            <a:r>
              <a:rPr lang="en-US" altLang="zh-CN" sz="1400" dirty="0">
                <a:solidFill>
                  <a:schemeClr val="accent2"/>
                </a:solidFill>
                <a:latin typeface="Huawei Sans" panose="020C0503030203020204" pitchFamily="34" charset="0"/>
                <a:ea typeface="方正兰亭黑简体" panose="02000000000000000000" pitchFamily="2" charset="-122"/>
              </a:rPr>
              <a:t>10</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3426744"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a:solidFill>
                <a:srgbClr val="1D1D1A"/>
              </a:solidFill>
              <a:latin typeface="Huawei Sans" panose="020C0503030203020204" pitchFamily="34" charset="0"/>
              <a:ea typeface="方正兰亭黑简体" panose="02000000000000000000" pitchFamily="2" charset="-122"/>
            </a:endParaRPr>
          </a:p>
          <a:p>
            <a:pPr algn="ctr"/>
            <a:r>
              <a:rPr lang="en-US" altLang="zh-CN" sz="1600" kern="0">
                <a:solidFill>
                  <a:srgbClr val="1D1D1A"/>
                </a:solidFill>
                <a:latin typeface="Huawei Sans" panose="020C0503030203020204" pitchFamily="34" charset="0"/>
                <a:ea typeface="方正兰亭黑简体" panose="02000000000000000000" pitchFamily="2" charset="-122"/>
              </a:rPr>
              <a:t>Trunk</a:t>
            </a:r>
            <a:r>
              <a:rPr lang="zh-CN" altLang="en-US" sz="1600" kern="0">
                <a:solidFill>
                  <a:srgbClr val="1D1D1A"/>
                </a:solidFill>
                <a:latin typeface="Huawei Sans" panose="020C0503030203020204" pitchFamily="34" charset="0"/>
                <a:ea typeface="方正兰亭黑简体" panose="02000000000000000000" pitchFamily="2" charset="-122"/>
              </a:rPr>
              <a:t>（</a:t>
            </a:r>
            <a:r>
              <a:rPr lang="en-US" altLang="zh-CN" sz="1600" kern="0">
                <a:solidFill>
                  <a:srgbClr val="1D1D1A"/>
                </a:solidFill>
                <a:latin typeface="Huawei Sans" panose="020C0503030203020204" pitchFamily="34" charset="0"/>
                <a:ea typeface="方正兰亭黑简体" panose="02000000000000000000" pitchFamily="2" charset="-122"/>
              </a:rPr>
              <a:t>PVID=1</a:t>
            </a:r>
            <a:r>
              <a:rPr lang="zh-CN" altLang="en-US" sz="1600" kern="0">
                <a:solidFill>
                  <a:srgbClr val="1D1D1A"/>
                </a:solidFill>
                <a:latin typeface="Huawei Sans" panose="020C0503030203020204" pitchFamily="34" charset="0"/>
                <a:ea typeface="方正兰亭黑简体" panose="02000000000000000000" pitchFamily="2" charset="-122"/>
              </a:rPr>
              <a:t>）</a:t>
            </a:r>
          </a:p>
        </p:txBody>
      </p:sp>
      <p:sp>
        <p:nvSpPr>
          <p:cNvPr id="84" name="矩形 83"/>
          <p:cNvSpPr/>
          <p:nvPr/>
        </p:nvSpPr>
        <p:spPr>
          <a:xfrm>
            <a:off x="3497690"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dirty="0">
                <a:solidFill>
                  <a:schemeClr val="accent2"/>
                </a:solidFill>
                <a:latin typeface="Huawei Sans" panose="020C0503030203020204" pitchFamily="34" charset="0"/>
                <a:ea typeface="方正兰亭黑简体" panose="02000000000000000000" pitchFamily="2" charset="-122"/>
              </a:rPr>
              <a:t>允许通行的</a:t>
            </a:r>
            <a:r>
              <a:rPr lang="en-US" altLang="zh-CN" sz="1400" dirty="0">
                <a:solidFill>
                  <a:schemeClr val="accent2"/>
                </a:solidFill>
                <a:latin typeface="Huawei Sans" panose="020C0503030203020204" pitchFamily="34" charset="0"/>
                <a:ea typeface="方正兰亭黑简体" panose="02000000000000000000" pitchFamily="2" charset="-122"/>
              </a:rPr>
              <a:t>VLAN</a:t>
            </a:r>
            <a:r>
              <a:rPr lang="zh-CN" altLang="en-US" sz="1400" dirty="0">
                <a:solidFill>
                  <a:schemeClr val="accent2"/>
                </a:solidFill>
                <a:latin typeface="Huawei Sans" panose="020C0503030203020204" pitchFamily="34" charset="0"/>
                <a:ea typeface="方正兰亭黑简体" panose="02000000000000000000" pitchFamily="2" charset="-122"/>
              </a:rPr>
              <a:t>：</a:t>
            </a:r>
            <a:r>
              <a:rPr lang="en-US" altLang="zh-CN" sz="1400" dirty="0">
                <a:solidFill>
                  <a:schemeClr val="accent2"/>
                </a:solidFill>
                <a:latin typeface="Huawei Sans" panose="020C0503030203020204" pitchFamily="34" charset="0"/>
                <a:ea typeface="方正兰亭黑简体" panose="02000000000000000000" pitchFamily="2" charset="-122"/>
              </a:rPr>
              <a:t>10</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sp>
        <p:nvSpPr>
          <p:cNvPr id="85" name="矩形 84"/>
          <p:cNvSpPr/>
          <p:nvPr/>
        </p:nvSpPr>
        <p:spPr>
          <a:xfrm>
            <a:off x="6520842"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a:solidFill>
                <a:srgbClr val="1D1D1A"/>
              </a:solidFill>
              <a:latin typeface="Huawei Sans" panose="020C0503030203020204" pitchFamily="34" charset="0"/>
              <a:ea typeface="方正兰亭黑简体" panose="02000000000000000000" pitchFamily="2" charset="-122"/>
            </a:endParaRPr>
          </a:p>
          <a:p>
            <a:pPr algn="ctr"/>
            <a:r>
              <a:rPr lang="en-US" altLang="zh-CN" sz="1600" kern="0">
                <a:solidFill>
                  <a:srgbClr val="1D1D1A"/>
                </a:solidFill>
                <a:latin typeface="Huawei Sans" panose="020C0503030203020204" pitchFamily="34" charset="0"/>
                <a:ea typeface="方正兰亭黑简体" panose="02000000000000000000" pitchFamily="2" charset="-122"/>
              </a:rPr>
              <a:t>Trunk</a:t>
            </a:r>
            <a:r>
              <a:rPr lang="zh-CN" altLang="en-US" sz="1600" kern="0">
                <a:solidFill>
                  <a:srgbClr val="1D1D1A"/>
                </a:solidFill>
                <a:latin typeface="Huawei Sans" panose="020C0503030203020204" pitchFamily="34" charset="0"/>
                <a:ea typeface="方正兰亭黑简体" panose="02000000000000000000" pitchFamily="2" charset="-122"/>
              </a:rPr>
              <a:t>（</a:t>
            </a:r>
            <a:r>
              <a:rPr lang="en-US" altLang="zh-CN" sz="1600" kern="0">
                <a:solidFill>
                  <a:srgbClr val="1D1D1A"/>
                </a:solidFill>
                <a:latin typeface="Huawei Sans" panose="020C0503030203020204" pitchFamily="34" charset="0"/>
                <a:ea typeface="方正兰亭黑简体" panose="02000000000000000000" pitchFamily="2" charset="-122"/>
              </a:rPr>
              <a:t>PVID=10</a:t>
            </a:r>
            <a:r>
              <a:rPr lang="zh-CN" altLang="en-US" sz="1600" kern="0">
                <a:solidFill>
                  <a:srgbClr val="1D1D1A"/>
                </a:solidFill>
                <a:latin typeface="Huawei Sans" panose="020C0503030203020204" pitchFamily="34" charset="0"/>
                <a:ea typeface="方正兰亭黑简体" panose="02000000000000000000" pitchFamily="2" charset="-122"/>
              </a:rPr>
              <a:t>）</a:t>
            </a:r>
          </a:p>
        </p:txBody>
      </p:sp>
      <p:sp>
        <p:nvSpPr>
          <p:cNvPr id="86" name="矩形 85"/>
          <p:cNvSpPr/>
          <p:nvPr/>
        </p:nvSpPr>
        <p:spPr>
          <a:xfrm>
            <a:off x="6591788"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a:solidFill>
                  <a:schemeClr val="accent2"/>
                </a:solidFill>
                <a:latin typeface="Huawei Sans" panose="020C0503030203020204" pitchFamily="34" charset="0"/>
                <a:ea typeface="方正兰亭黑简体" panose="02000000000000000000" pitchFamily="2" charset="-122"/>
              </a:rPr>
              <a:t>允许通行的</a:t>
            </a:r>
            <a:r>
              <a:rPr lang="en-US" altLang="zh-CN" sz="1400">
                <a:solidFill>
                  <a:schemeClr val="accent2"/>
                </a:solidFill>
                <a:latin typeface="Huawei Sans" panose="020C0503030203020204" pitchFamily="34" charset="0"/>
                <a:ea typeface="方正兰亭黑简体" panose="02000000000000000000" pitchFamily="2" charset="-122"/>
              </a:rPr>
              <a:t>VLAN</a:t>
            </a:r>
            <a:r>
              <a:rPr lang="zh-CN" altLang="en-US" sz="1400">
                <a:solidFill>
                  <a:schemeClr val="accent2"/>
                </a:solidFill>
                <a:latin typeface="Huawei Sans" panose="020C0503030203020204" pitchFamily="34" charset="0"/>
                <a:ea typeface="方正兰亭黑简体" panose="02000000000000000000" pitchFamily="2" charset="-122"/>
              </a:rPr>
              <a:t>：</a:t>
            </a:r>
            <a:r>
              <a:rPr lang="en-US" altLang="zh-CN" sz="1400">
                <a:solidFill>
                  <a:schemeClr val="accent2"/>
                </a:solidFill>
                <a:latin typeface="Huawei Sans" panose="020C0503030203020204" pitchFamily="34" charset="0"/>
                <a:ea typeface="方正兰亭黑简体" panose="02000000000000000000" pitchFamily="2" charset="-122"/>
              </a:rPr>
              <a:t>10</a:t>
            </a:r>
            <a:endParaRPr lang="zh-CN" altLang="en-US" sz="1400">
              <a:solidFill>
                <a:schemeClr val="accent2"/>
              </a:solidFill>
              <a:latin typeface="Huawei Sans" panose="020C0503030203020204" pitchFamily="34" charset="0"/>
              <a:ea typeface="方正兰亭黑简体" panose="02000000000000000000" pitchFamily="2" charset="-122"/>
            </a:endParaRPr>
          </a:p>
        </p:txBody>
      </p:sp>
      <p:sp>
        <p:nvSpPr>
          <p:cNvPr id="87" name="矩形 86"/>
          <p:cNvSpPr/>
          <p:nvPr/>
        </p:nvSpPr>
        <p:spPr>
          <a:xfrm>
            <a:off x="9309720"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a:solidFill>
                <a:srgbClr val="1D1D1A"/>
              </a:solidFill>
              <a:latin typeface="Huawei Sans" panose="020C0503030203020204" pitchFamily="34" charset="0"/>
              <a:ea typeface="方正兰亭黑简体" panose="02000000000000000000" pitchFamily="2" charset="-122"/>
            </a:endParaRPr>
          </a:p>
          <a:p>
            <a:pPr algn="ctr"/>
            <a:r>
              <a:rPr lang="en-US" altLang="zh-CN" sz="1600" kern="0">
                <a:solidFill>
                  <a:srgbClr val="1D1D1A"/>
                </a:solidFill>
                <a:latin typeface="Huawei Sans" panose="020C0503030203020204" pitchFamily="34" charset="0"/>
                <a:ea typeface="方正兰亭黑简体" panose="02000000000000000000" pitchFamily="2" charset="-122"/>
              </a:rPr>
              <a:t>Trunk</a:t>
            </a:r>
            <a:r>
              <a:rPr lang="zh-CN" altLang="en-US" sz="1600" kern="0">
                <a:solidFill>
                  <a:srgbClr val="1D1D1A"/>
                </a:solidFill>
                <a:latin typeface="Huawei Sans" panose="020C0503030203020204" pitchFamily="34" charset="0"/>
                <a:ea typeface="方正兰亭黑简体" panose="02000000000000000000" pitchFamily="2" charset="-122"/>
              </a:rPr>
              <a:t>（</a:t>
            </a:r>
            <a:r>
              <a:rPr lang="en-US" altLang="zh-CN" sz="1600" kern="0">
                <a:solidFill>
                  <a:srgbClr val="1D1D1A"/>
                </a:solidFill>
                <a:latin typeface="Huawei Sans" panose="020C0503030203020204" pitchFamily="34" charset="0"/>
                <a:ea typeface="方正兰亭黑简体" panose="02000000000000000000" pitchFamily="2" charset="-122"/>
              </a:rPr>
              <a:t>PVID=10</a:t>
            </a:r>
            <a:r>
              <a:rPr lang="zh-CN" altLang="en-US" sz="1600" kern="0">
                <a:solidFill>
                  <a:srgbClr val="1D1D1A"/>
                </a:solidFill>
                <a:latin typeface="Huawei Sans" panose="020C0503030203020204" pitchFamily="34" charset="0"/>
                <a:ea typeface="方正兰亭黑简体" panose="02000000000000000000" pitchFamily="2" charset="-122"/>
              </a:rPr>
              <a:t>）</a:t>
            </a:r>
          </a:p>
        </p:txBody>
      </p:sp>
      <p:sp>
        <p:nvSpPr>
          <p:cNvPr id="88" name="矩形 87"/>
          <p:cNvSpPr/>
          <p:nvPr/>
        </p:nvSpPr>
        <p:spPr>
          <a:xfrm>
            <a:off x="9380666"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400">
                <a:solidFill>
                  <a:schemeClr val="accent2"/>
                </a:solidFill>
                <a:latin typeface="Huawei Sans" panose="020C0503030203020204" pitchFamily="34" charset="0"/>
                <a:ea typeface="方正兰亭黑简体" panose="02000000000000000000" pitchFamily="2" charset="-122"/>
              </a:rPr>
              <a:t>允许通行的</a:t>
            </a:r>
            <a:r>
              <a:rPr lang="en-US" altLang="zh-CN" sz="1400">
                <a:solidFill>
                  <a:schemeClr val="accent2"/>
                </a:solidFill>
                <a:latin typeface="Huawei Sans" panose="020C0503030203020204" pitchFamily="34" charset="0"/>
                <a:ea typeface="方正兰亭黑简体" panose="02000000000000000000" pitchFamily="2" charset="-122"/>
              </a:rPr>
              <a:t>VLAN</a:t>
            </a:r>
            <a:r>
              <a:rPr lang="zh-CN" altLang="en-US" sz="1400">
                <a:solidFill>
                  <a:schemeClr val="accent2"/>
                </a:solidFill>
                <a:latin typeface="Huawei Sans" panose="020C0503030203020204" pitchFamily="34" charset="0"/>
                <a:ea typeface="方正兰亭黑简体" panose="02000000000000000000" pitchFamily="2" charset="-122"/>
              </a:rPr>
              <a:t>：</a:t>
            </a:r>
            <a:r>
              <a:rPr lang="en-US" altLang="zh-CN" sz="1400">
                <a:solidFill>
                  <a:schemeClr val="accent2"/>
                </a:solidFill>
                <a:latin typeface="Huawei Sans" panose="020C0503030203020204" pitchFamily="34" charset="0"/>
                <a:ea typeface="方正兰亭黑简体" panose="02000000000000000000" pitchFamily="2" charset="-122"/>
              </a:rPr>
              <a:t>20</a:t>
            </a:r>
            <a:endParaRPr lang="zh-CN" altLang="en-US" sz="1400">
              <a:solidFill>
                <a:schemeClr val="accent2"/>
              </a:solidFill>
              <a:latin typeface="Huawei Sans" panose="020C0503030203020204" pitchFamily="34" charset="0"/>
              <a:ea typeface="方正兰亭黑简体" panose="02000000000000000000" pitchFamily="2" charset="-122"/>
            </a:endParaRPr>
          </a:p>
        </p:txBody>
      </p:sp>
      <p:cxnSp>
        <p:nvCxnSpPr>
          <p:cNvPr id="89" name="直接连接符 88"/>
          <p:cNvCxnSpPr/>
          <p:nvPr/>
        </p:nvCxnSpPr>
        <p:spPr>
          <a:xfrm flipV="1">
            <a:off x="10441135"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757815" y="3999513"/>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91" name="矩形 90"/>
          <p:cNvSpPr/>
          <p:nvPr/>
        </p:nvSpPr>
        <p:spPr>
          <a:xfrm>
            <a:off x="10018667" y="3999513"/>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20</a:t>
            </a:r>
            <a:endParaRPr lang="zh-CN" altLang="en-US" sz="1400">
              <a:solidFill>
                <a:schemeClr val="bg1"/>
              </a:solidFill>
            </a:endParaRPr>
          </a:p>
        </p:txBody>
      </p:sp>
      <p:sp>
        <p:nvSpPr>
          <p:cNvPr id="95" name="燕尾形 94"/>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96" name="燕尾形 95"/>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97" name="燕尾形 96"/>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cxnSp>
        <p:nvCxnSpPr>
          <p:cNvPr id="101" name="直接连接符 100"/>
          <p:cNvCxnSpPr/>
          <p:nvPr/>
        </p:nvCxnSpPr>
        <p:spPr>
          <a:xfrm flipV="1">
            <a:off x="6096000" y="1257681"/>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5199527" y="1209370"/>
            <a:ext cx="877163" cy="369332"/>
          </a:xfrm>
          <a:prstGeom prst="rect">
            <a:avLst/>
          </a:prstGeom>
          <a:noFill/>
        </p:spPr>
        <p:txBody>
          <a:bodyPr wrap="none" rtlCol="0">
            <a:spAutoFit/>
          </a:bodyPr>
          <a:lstStyle/>
          <a:p>
            <a:r>
              <a:rPr lang="zh-CN" altLang="en-US" dirty="0"/>
              <a:t>接收帧</a:t>
            </a:r>
          </a:p>
        </p:txBody>
      </p:sp>
      <p:sp>
        <p:nvSpPr>
          <p:cNvPr id="103" name="文本框 102"/>
          <p:cNvSpPr txBox="1"/>
          <p:nvPr/>
        </p:nvSpPr>
        <p:spPr>
          <a:xfrm>
            <a:off x="6103919" y="1209370"/>
            <a:ext cx="877163" cy="369332"/>
          </a:xfrm>
          <a:prstGeom prst="rect">
            <a:avLst/>
          </a:prstGeom>
          <a:noFill/>
        </p:spPr>
        <p:txBody>
          <a:bodyPr wrap="none" rtlCol="0">
            <a:spAutoFit/>
          </a:bodyPr>
          <a:lstStyle/>
          <a:p>
            <a:r>
              <a:rPr lang="zh-CN" altLang="en-US"/>
              <a:t>发送帧</a:t>
            </a:r>
          </a:p>
        </p:txBody>
      </p:sp>
      <p:grpSp>
        <p:nvGrpSpPr>
          <p:cNvPr id="104" name="组合 103"/>
          <p:cNvGrpSpPr/>
          <p:nvPr/>
        </p:nvGrpSpPr>
        <p:grpSpPr>
          <a:xfrm>
            <a:off x="3305999" y="5857123"/>
            <a:ext cx="2740427" cy="360000"/>
            <a:chOff x="9366929" y="5988736"/>
            <a:chExt cx="2284414" cy="233870"/>
          </a:xfrm>
        </p:grpSpPr>
        <p:sp>
          <p:nvSpPr>
            <p:cNvPr id="105" name="矩形 104"/>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106" name="矩形 105"/>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smtClean="0">
                  <a:solidFill>
                    <a:srgbClr val="1D1D1A"/>
                  </a:solidFill>
                  <a:latin typeface="Huawei Sans" panose="020C0503030203020204" pitchFamily="34" charset="0"/>
                  <a:ea typeface="方正兰亭黑简体" panose="02000000000000000000" pitchFamily="2" charset="-122"/>
                </a:rPr>
                <a:t>     标记</a:t>
              </a:r>
              <a:r>
                <a:rPr lang="zh-CN" altLang="en-US" sz="1400" kern="0" dirty="0">
                  <a:solidFill>
                    <a:srgbClr val="1D1D1A"/>
                  </a:solidFill>
                  <a:latin typeface="Huawei Sans" panose="020C0503030203020204" pitchFamily="34" charset="0"/>
                  <a:ea typeface="方正兰亭黑简体" panose="02000000000000000000" pitchFamily="2" charset="-122"/>
                </a:rPr>
                <a:t>帧</a:t>
              </a:r>
            </a:p>
          </p:txBody>
        </p:sp>
        <p:sp>
          <p:nvSpPr>
            <p:cNvPr id="107" name="矩形 106"/>
            <p:cNvSpPr/>
            <p:nvPr/>
          </p:nvSpPr>
          <p:spPr>
            <a:xfrm>
              <a:off x="10797612" y="5993293"/>
              <a:ext cx="238043"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10</a:t>
              </a:r>
              <a:endParaRPr lang="zh-CN" altLang="en-US" sz="1400" dirty="0">
                <a:solidFill>
                  <a:schemeClr val="bg1"/>
                </a:solidFill>
              </a:endParaRPr>
            </a:p>
          </p:txBody>
        </p:sp>
      </p:grpSp>
    </p:spTree>
    <p:extLst>
      <p:ext uri="{BB962C8B-B14F-4D97-AF65-F5344CB8AC3E}">
        <p14:creationId xmlns:p14="http://schemas.microsoft.com/office/powerpoint/2010/main" val="2197602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altLang="zh-CN" dirty="0"/>
              <a:t>VLAN</a:t>
            </a:r>
            <a:r>
              <a:rPr lang="zh-CN" altLang="en-US" dirty="0"/>
              <a:t>原理与配置</a:t>
            </a:r>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604828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Access</a:t>
            </a:r>
            <a:r>
              <a:rPr lang="zh-CN" altLang="en-US" smtClean="0"/>
              <a:t>接口与</a:t>
            </a:r>
            <a:r>
              <a:rPr lang="en-US" altLang="zh-CN" smtClean="0"/>
              <a:t>Trunk</a:t>
            </a:r>
            <a:r>
              <a:rPr lang="zh-CN" altLang="en-US" smtClean="0"/>
              <a:t>接口举例</a:t>
            </a:r>
            <a:endParaRPr lang="zh-CN" altLang="en-US" dirty="0"/>
          </a:p>
        </p:txBody>
      </p:sp>
      <p:sp>
        <p:nvSpPr>
          <p:cNvPr id="14" name="文本占位符 13"/>
          <p:cNvSpPr>
            <a:spLocks noGrp="1"/>
          </p:cNvSpPr>
          <p:nvPr>
            <p:ph type="body" sz="quarter" idx="10"/>
          </p:nvPr>
        </p:nvSpPr>
        <p:spPr/>
        <p:txBody>
          <a:bodyPr/>
          <a:lstStyle/>
          <a:p>
            <a:r>
              <a:rPr lang="zh-CN" altLang="en-US" sz="2000" dirty="0" smtClean="0"/>
              <a:t>请描述主机之间数据访问的全流程。</a:t>
            </a:r>
            <a:endParaRPr lang="zh-CN" altLang="en-US" sz="2000" dirty="0"/>
          </a:p>
        </p:txBody>
      </p:sp>
      <p:sp>
        <p:nvSpPr>
          <p:cNvPr id="242" name="矩形 241"/>
          <p:cNvSpPr/>
          <p:nvPr/>
        </p:nvSpPr>
        <p:spPr>
          <a:xfrm>
            <a:off x="8231476" y="2060550"/>
            <a:ext cx="2681709"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pic>
        <p:nvPicPr>
          <p:cNvPr id="108" name="图片 107" descr="PC.png"/>
          <p:cNvPicPr>
            <a:picLocks noChangeAspect="1"/>
          </p:cNvPicPr>
          <p:nvPr/>
        </p:nvPicPr>
        <p:blipFill>
          <a:blip r:embed="rId3" cstate="print"/>
          <a:stretch>
            <a:fillRect/>
          </a:stretch>
        </p:blipFill>
        <p:spPr>
          <a:xfrm>
            <a:off x="4535446" y="4165323"/>
            <a:ext cx="609376" cy="468000"/>
          </a:xfrm>
          <a:prstGeom prst="rect">
            <a:avLst/>
          </a:prstGeom>
        </p:spPr>
      </p:pic>
      <p:pic>
        <p:nvPicPr>
          <p:cNvPr id="109" name="图片 108" descr="PC.png"/>
          <p:cNvPicPr>
            <a:picLocks noChangeAspect="1"/>
          </p:cNvPicPr>
          <p:nvPr/>
        </p:nvPicPr>
        <p:blipFill>
          <a:blip r:embed="rId3" cstate="print"/>
          <a:stretch>
            <a:fillRect/>
          </a:stretch>
        </p:blipFill>
        <p:spPr>
          <a:xfrm>
            <a:off x="6374342" y="4165323"/>
            <a:ext cx="609376" cy="468000"/>
          </a:xfrm>
          <a:prstGeom prst="rect">
            <a:avLst/>
          </a:prstGeom>
        </p:spPr>
      </p:pic>
      <p:cxnSp>
        <p:nvCxnSpPr>
          <p:cNvPr id="117" name="直接连接符 116"/>
          <p:cNvCxnSpPr>
            <a:stCxn id="108" idx="0"/>
            <a:endCxn id="125" idx="0"/>
          </p:cNvCxnSpPr>
          <p:nvPr/>
        </p:nvCxnSpPr>
        <p:spPr bwMode="auto">
          <a:xfrm flipV="1">
            <a:off x="4840134" y="2420888"/>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stCxn id="109" idx="0"/>
            <a:endCxn id="125" idx="0"/>
          </p:cNvCxnSpPr>
          <p:nvPr/>
        </p:nvCxnSpPr>
        <p:spPr bwMode="auto">
          <a:xfrm flipH="1" flipV="1">
            <a:off x="5736584" y="2420888"/>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直接连接符 123"/>
          <p:cNvCxnSpPr>
            <a:stCxn id="130" idx="3"/>
            <a:endCxn id="125" idx="1"/>
          </p:cNvCxnSpPr>
          <p:nvPr/>
        </p:nvCxnSpPr>
        <p:spPr bwMode="auto">
          <a:xfrm>
            <a:off x="3190141" y="2690888"/>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5" name="图片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7315" y="2420888"/>
            <a:ext cx="658537" cy="540000"/>
          </a:xfrm>
          <a:prstGeom prst="rect">
            <a:avLst/>
          </a:prstGeom>
        </p:spPr>
      </p:pic>
      <p:pic>
        <p:nvPicPr>
          <p:cNvPr id="126" name="图片 125" descr="PC.png"/>
          <p:cNvPicPr>
            <a:picLocks noChangeAspect="1"/>
          </p:cNvPicPr>
          <p:nvPr/>
        </p:nvPicPr>
        <p:blipFill>
          <a:blip r:embed="rId3" cstate="print"/>
          <a:stretch>
            <a:fillRect/>
          </a:stretch>
        </p:blipFill>
        <p:spPr>
          <a:xfrm>
            <a:off x="1655126" y="4165323"/>
            <a:ext cx="609376" cy="468000"/>
          </a:xfrm>
          <a:prstGeom prst="rect">
            <a:avLst/>
          </a:prstGeom>
        </p:spPr>
      </p:pic>
      <p:pic>
        <p:nvPicPr>
          <p:cNvPr id="127" name="图片 126" descr="PC.png"/>
          <p:cNvPicPr>
            <a:picLocks noChangeAspect="1"/>
          </p:cNvPicPr>
          <p:nvPr/>
        </p:nvPicPr>
        <p:blipFill>
          <a:blip r:embed="rId3" cstate="print"/>
          <a:stretch>
            <a:fillRect/>
          </a:stretch>
        </p:blipFill>
        <p:spPr>
          <a:xfrm>
            <a:off x="3494022" y="4165323"/>
            <a:ext cx="609376" cy="468000"/>
          </a:xfrm>
          <a:prstGeom prst="rect">
            <a:avLst/>
          </a:prstGeom>
        </p:spPr>
      </p:pic>
      <p:cxnSp>
        <p:nvCxnSpPr>
          <p:cNvPr id="128" name="直接连接符 127"/>
          <p:cNvCxnSpPr>
            <a:stCxn id="126" idx="0"/>
            <a:endCxn id="130" idx="0"/>
          </p:cNvCxnSpPr>
          <p:nvPr/>
        </p:nvCxnSpPr>
        <p:spPr bwMode="auto">
          <a:xfrm flipV="1">
            <a:off x="1959814" y="2420888"/>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9" name="直接连接符 128"/>
          <p:cNvCxnSpPr>
            <a:stCxn id="127" idx="0"/>
            <a:endCxn id="130" idx="0"/>
          </p:cNvCxnSpPr>
          <p:nvPr/>
        </p:nvCxnSpPr>
        <p:spPr bwMode="auto">
          <a:xfrm flipH="1" flipV="1">
            <a:off x="2860873" y="2420888"/>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30" name="图片 1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1604" y="2420888"/>
            <a:ext cx="658537" cy="540000"/>
          </a:xfrm>
          <a:prstGeom prst="rect">
            <a:avLst/>
          </a:prstGeom>
        </p:spPr>
      </p:pic>
      <p:sp>
        <p:nvSpPr>
          <p:cNvPr id="131" name="矩形 130"/>
          <p:cNvSpPr/>
          <p:nvPr/>
        </p:nvSpPr>
        <p:spPr>
          <a:xfrm>
            <a:off x="2495600" y="2091327"/>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2" name="矩形 131"/>
          <p:cNvSpPr/>
          <p:nvPr/>
        </p:nvSpPr>
        <p:spPr>
          <a:xfrm>
            <a:off x="1583118" y="4597319"/>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133" name="矩形 132"/>
          <p:cNvSpPr/>
          <p:nvPr/>
        </p:nvSpPr>
        <p:spPr>
          <a:xfrm>
            <a:off x="3419322" y="4597319"/>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134" name="矩形 133"/>
          <p:cNvSpPr/>
          <p:nvPr/>
        </p:nvSpPr>
        <p:spPr>
          <a:xfrm>
            <a:off x="4463438" y="4597319"/>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135" name="矩形 134"/>
          <p:cNvSpPr/>
          <p:nvPr/>
        </p:nvSpPr>
        <p:spPr>
          <a:xfrm>
            <a:off x="6299642" y="4597319"/>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136" name="矩形 135"/>
          <p:cNvSpPr/>
          <p:nvPr/>
        </p:nvSpPr>
        <p:spPr>
          <a:xfrm>
            <a:off x="1403098" y="483315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2" name="矩形 141"/>
          <p:cNvSpPr/>
          <p:nvPr/>
        </p:nvSpPr>
        <p:spPr>
          <a:xfrm>
            <a:off x="4283418" y="483315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3" name="矩形 142"/>
          <p:cNvSpPr/>
          <p:nvPr/>
        </p:nvSpPr>
        <p:spPr>
          <a:xfrm>
            <a:off x="3275306" y="483315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4" name="矩形 143"/>
          <p:cNvSpPr/>
          <p:nvPr/>
        </p:nvSpPr>
        <p:spPr>
          <a:xfrm>
            <a:off x="6155626" y="483315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5" name="矩形 144"/>
          <p:cNvSpPr/>
          <p:nvPr/>
        </p:nvSpPr>
        <p:spPr>
          <a:xfrm>
            <a:off x="5363538" y="2080584"/>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6" name="矩形 145"/>
          <p:cNvSpPr/>
          <p:nvPr/>
        </p:nvSpPr>
        <p:spPr>
          <a:xfrm>
            <a:off x="1667508" y="289997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7" name="矩形 146"/>
          <p:cNvSpPr/>
          <p:nvPr/>
        </p:nvSpPr>
        <p:spPr>
          <a:xfrm>
            <a:off x="3035660" y="289997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8" name="矩形 147"/>
          <p:cNvSpPr/>
          <p:nvPr/>
        </p:nvSpPr>
        <p:spPr>
          <a:xfrm>
            <a:off x="4547828" y="289997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9" name="矩形 148"/>
          <p:cNvSpPr/>
          <p:nvPr/>
        </p:nvSpPr>
        <p:spPr>
          <a:xfrm>
            <a:off x="5951984" y="2899973"/>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0" name="矩形 149"/>
          <p:cNvSpPr/>
          <p:nvPr/>
        </p:nvSpPr>
        <p:spPr>
          <a:xfrm>
            <a:off x="2999656" y="264793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1" name="矩形 150"/>
          <p:cNvSpPr/>
          <p:nvPr/>
        </p:nvSpPr>
        <p:spPr>
          <a:xfrm>
            <a:off x="4547828" y="264793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8" name="矩形 137"/>
          <p:cNvSpPr/>
          <p:nvPr/>
        </p:nvSpPr>
        <p:spPr>
          <a:xfrm rot="17806927">
            <a:off x="1582869" y="346210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2" name="矩形 151"/>
          <p:cNvSpPr/>
          <p:nvPr/>
        </p:nvSpPr>
        <p:spPr>
          <a:xfrm rot="17806927">
            <a:off x="4444238" y="346210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3" name="矩形 152"/>
          <p:cNvSpPr/>
          <p:nvPr/>
        </p:nvSpPr>
        <p:spPr>
          <a:xfrm rot="3554468">
            <a:off x="3388672" y="349266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4" name="矩形 153"/>
          <p:cNvSpPr/>
          <p:nvPr/>
        </p:nvSpPr>
        <p:spPr>
          <a:xfrm rot="3554468">
            <a:off x="6268992" y="349266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56" name="矩形 155"/>
          <p:cNvSpPr/>
          <p:nvPr/>
        </p:nvSpPr>
        <p:spPr>
          <a:xfrm>
            <a:off x="3842175" y="1961701"/>
            <a:ext cx="798364" cy="259253"/>
          </a:xfrm>
          <a:prstGeom prst="rect">
            <a:avLst/>
          </a:prstGeom>
          <a:solidFill>
            <a:srgbClr val="00B0F0">
              <a:alpha val="5000"/>
            </a:srgbClr>
          </a:solidFill>
          <a:ln w="9525"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nvGrpSpPr>
          <p:cNvPr id="2" name="组合 1"/>
          <p:cNvGrpSpPr/>
          <p:nvPr/>
        </p:nvGrpSpPr>
        <p:grpSpPr>
          <a:xfrm>
            <a:off x="3890286" y="1952828"/>
            <a:ext cx="432048" cy="276999"/>
            <a:chOff x="3254596" y="2060848"/>
            <a:chExt cx="432048" cy="276999"/>
          </a:xfrm>
        </p:grpSpPr>
        <p:sp>
          <p:nvSpPr>
            <p:cNvPr id="157" name="矩形 156"/>
            <p:cNvSpPr/>
            <p:nvPr/>
          </p:nvSpPr>
          <p:spPr>
            <a:xfrm>
              <a:off x="3344620" y="2069721"/>
              <a:ext cx="252000" cy="259253"/>
            </a:xfrm>
            <a:prstGeom prst="rect">
              <a:avLst/>
            </a:prstGeom>
            <a:solidFill>
              <a:srgbClr val="00B0F0"/>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1" name="矩形 160"/>
            <p:cNvSpPr/>
            <p:nvPr/>
          </p:nvSpPr>
          <p:spPr>
            <a:xfrm>
              <a:off x="3254596" y="2060848"/>
              <a:ext cx="432048" cy="276999"/>
            </a:xfrm>
            <a:prstGeom prst="rect">
              <a:avLst/>
            </a:prstGeom>
          </p:spPr>
          <p:txBody>
            <a:bodyPr wrap="square">
              <a:sp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62" name="矩形 161"/>
          <p:cNvSpPr/>
          <p:nvPr/>
        </p:nvSpPr>
        <p:spPr>
          <a:xfrm>
            <a:off x="3842175" y="2276864"/>
            <a:ext cx="798364" cy="259253"/>
          </a:xfrm>
          <a:prstGeom prst="rect">
            <a:avLst/>
          </a:prstGeom>
          <a:solidFill>
            <a:srgbClr val="F4FBFE"/>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63" name="组合 162"/>
          <p:cNvGrpSpPr/>
          <p:nvPr/>
        </p:nvGrpSpPr>
        <p:grpSpPr>
          <a:xfrm>
            <a:off x="3890286" y="2267991"/>
            <a:ext cx="432048" cy="276999"/>
            <a:chOff x="3254596" y="2060848"/>
            <a:chExt cx="432048" cy="276999"/>
          </a:xfrm>
        </p:grpSpPr>
        <p:sp>
          <p:nvSpPr>
            <p:cNvPr id="164" name="矩形 163"/>
            <p:cNvSpPr/>
            <p:nvPr/>
          </p:nvSpPr>
          <p:spPr>
            <a:xfrm>
              <a:off x="3344620" y="2069721"/>
              <a:ext cx="252000" cy="259253"/>
            </a:xfrm>
            <a:prstGeom prst="rect">
              <a:avLst/>
            </a:prstGeom>
            <a:solidFill>
              <a:srgbClr val="00B0F0"/>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5" name="矩形 164"/>
            <p:cNvSpPr/>
            <p:nvPr/>
          </p:nvSpPr>
          <p:spPr>
            <a:xfrm>
              <a:off x="3254596" y="2060848"/>
              <a:ext cx="432048" cy="276999"/>
            </a:xfrm>
            <a:prstGeom prst="rect">
              <a:avLst/>
            </a:prstGeom>
          </p:spPr>
          <p:txBody>
            <a:bodyPr wrap="square">
              <a:sp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20</a:t>
              </a:r>
              <a:endParaRPr lang="zh-CN" alt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209" name="直接箭头连接符 208"/>
          <p:cNvCxnSpPr/>
          <p:nvPr/>
        </p:nvCxnSpPr>
        <p:spPr bwMode="auto">
          <a:xfrm flipV="1">
            <a:off x="2017805" y="3392988"/>
            <a:ext cx="262533" cy="504056"/>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11" name="直接箭头连接符 210"/>
          <p:cNvCxnSpPr/>
          <p:nvPr/>
        </p:nvCxnSpPr>
        <p:spPr bwMode="auto">
          <a:xfrm flipV="1">
            <a:off x="4907868" y="3392988"/>
            <a:ext cx="262533" cy="504056"/>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12" name="直接箭头连接符 211"/>
          <p:cNvCxnSpPr/>
          <p:nvPr/>
        </p:nvCxnSpPr>
        <p:spPr bwMode="auto">
          <a:xfrm flipH="1" flipV="1">
            <a:off x="3455326" y="3428992"/>
            <a:ext cx="324037" cy="54006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13" name="直接箭头连接符 212"/>
          <p:cNvCxnSpPr/>
          <p:nvPr/>
        </p:nvCxnSpPr>
        <p:spPr bwMode="auto">
          <a:xfrm flipH="1" flipV="1">
            <a:off x="6335645" y="3428992"/>
            <a:ext cx="324037" cy="540060"/>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14" name="直接箭头连接符 213"/>
          <p:cNvCxnSpPr/>
          <p:nvPr/>
        </p:nvCxnSpPr>
        <p:spPr bwMode="auto">
          <a:xfrm>
            <a:off x="3959382" y="2636904"/>
            <a:ext cx="612068" cy="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sp>
        <p:nvSpPr>
          <p:cNvPr id="243" name="椭圆 242"/>
          <p:cNvSpPr/>
          <p:nvPr/>
        </p:nvSpPr>
        <p:spPr>
          <a:xfrm>
            <a:off x="2531604"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4" name="椭圆 243"/>
          <p:cNvSpPr/>
          <p:nvPr/>
        </p:nvSpPr>
        <p:spPr>
          <a:xfrm>
            <a:off x="3035660"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5" name="椭圆 244"/>
          <p:cNvSpPr/>
          <p:nvPr/>
        </p:nvSpPr>
        <p:spPr>
          <a:xfrm>
            <a:off x="5375920"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6" name="椭圆 245"/>
          <p:cNvSpPr/>
          <p:nvPr/>
        </p:nvSpPr>
        <p:spPr>
          <a:xfrm>
            <a:off x="5951984" y="288894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47" name="椭圆 246"/>
          <p:cNvSpPr/>
          <p:nvPr/>
        </p:nvSpPr>
        <p:spPr>
          <a:xfrm>
            <a:off x="3107668" y="2636912"/>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48" name="椭圆 247"/>
          <p:cNvSpPr/>
          <p:nvPr/>
        </p:nvSpPr>
        <p:spPr>
          <a:xfrm>
            <a:off x="5339916" y="2636912"/>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50" name="椭圆 249"/>
          <p:cNvSpPr/>
          <p:nvPr/>
        </p:nvSpPr>
        <p:spPr>
          <a:xfrm>
            <a:off x="5840912" y="5444711"/>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251" name="椭圆 250"/>
          <p:cNvSpPr/>
          <p:nvPr/>
        </p:nvSpPr>
        <p:spPr>
          <a:xfrm>
            <a:off x="4544768" y="5465573"/>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252" name="矩形 251"/>
          <p:cNvSpPr/>
          <p:nvPr/>
        </p:nvSpPr>
        <p:spPr>
          <a:xfrm>
            <a:off x="6020932" y="5372703"/>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253" name="矩形 252"/>
          <p:cNvSpPr/>
          <p:nvPr/>
        </p:nvSpPr>
        <p:spPr>
          <a:xfrm>
            <a:off x="4724788" y="5375563"/>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76" name="燕尾形 75"/>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77" name="燕尾形 76"/>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81" name="燕尾形 80"/>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graphicFrame>
        <p:nvGraphicFramePr>
          <p:cNvPr id="78" name="Table 30"/>
          <p:cNvGraphicFramePr>
            <a:graphicFrameLocks noGrp="1"/>
          </p:cNvGraphicFramePr>
          <p:nvPr>
            <p:extLst/>
          </p:nvPr>
        </p:nvGraphicFramePr>
        <p:xfrm>
          <a:off x="8212076" y="2459413"/>
          <a:ext cx="2770152" cy="1446019"/>
        </p:xfrm>
        <a:graphic>
          <a:graphicData uri="http://schemas.openxmlformats.org/drawingml/2006/table">
            <a:tbl>
              <a:tblPr firstRow="1" bandRow="1"/>
              <a:tblGrid>
                <a:gridCol w="1338677">
                  <a:extLst>
                    <a:ext uri="{9D8B030D-6E8A-4147-A177-3AD203B41FA5}">
                      <a16:colId xmlns:a16="http://schemas.microsoft.com/office/drawing/2014/main" xmlns="" val="20000"/>
                    </a:ext>
                  </a:extLst>
                </a:gridCol>
                <a:gridCol w="1431475">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允许通过列表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VLAN ID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20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4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52" grpId="0" animBg="1"/>
      <p:bldP spid="153" grpId="0" animBg="1"/>
      <p:bldP spid="154" grpId="0" animBg="1"/>
      <p:bldP spid="156" grpId="0" animBg="1"/>
      <p:bldP spid="1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a:t>
            </a:r>
          </a:p>
        </p:txBody>
      </p:sp>
      <p:cxnSp>
        <p:nvCxnSpPr>
          <p:cNvPr id="50" name="直接连接符 49"/>
          <p:cNvCxnSpPr/>
          <p:nvPr/>
        </p:nvCxnSpPr>
        <p:spPr>
          <a:xfrm flipV="1">
            <a:off x="1775520"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0441135"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16000"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53" name="矩形 52"/>
          <p:cNvSpPr/>
          <p:nvPr/>
        </p:nvSpPr>
        <p:spPr>
          <a:xfrm>
            <a:off x="644229"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Hybrid</a:t>
            </a:r>
            <a:r>
              <a:rPr lang="zh-CN" altLang="en-US" sz="1600" kern="0" dirty="0">
                <a:solidFill>
                  <a:srgbClr val="1D1D1A"/>
                </a:solidFill>
                <a:latin typeface="Huawei Sans" panose="020C0503030203020204" pitchFamily="34" charset="0"/>
                <a:ea typeface="方正兰亭黑简体" panose="02000000000000000000" pitchFamily="2" charset="-122"/>
              </a:rPr>
              <a:t>（</a:t>
            </a:r>
            <a:r>
              <a:rPr lang="en-US" altLang="zh-CN" sz="1600" kern="0" dirty="0">
                <a:solidFill>
                  <a:srgbClr val="1D1D1A"/>
                </a:solidFill>
                <a:latin typeface="Huawei Sans" panose="020C0503030203020204" pitchFamily="34" charset="0"/>
                <a:ea typeface="方正兰亭黑简体" panose="02000000000000000000" pitchFamily="2" charset="-122"/>
              </a:rPr>
              <a:t>PVID=10</a:t>
            </a:r>
            <a:r>
              <a:rPr lang="zh-CN" altLang="en-US" sz="1600" kern="0" dirty="0">
                <a:solidFill>
                  <a:srgbClr val="1D1D1A"/>
                </a:solidFill>
                <a:latin typeface="Huawei Sans" panose="020C0503030203020204" pitchFamily="34" charset="0"/>
                <a:ea typeface="方正兰亭黑简体" panose="02000000000000000000" pitchFamily="2" charset="-122"/>
              </a:rPr>
              <a:t>）</a:t>
            </a:r>
          </a:p>
        </p:txBody>
      </p:sp>
      <p:sp>
        <p:nvSpPr>
          <p:cNvPr id="54" name="文本框 53"/>
          <p:cNvSpPr txBox="1"/>
          <p:nvPr/>
        </p:nvSpPr>
        <p:spPr>
          <a:xfrm>
            <a:off x="553294" y="1643959"/>
            <a:ext cx="1082348" cy="307777"/>
          </a:xfrm>
          <a:prstGeom prst="rect">
            <a:avLst/>
          </a:prstGeom>
          <a:noFill/>
        </p:spPr>
        <p:txBody>
          <a:bodyPr wrap="none" rtlCol="0">
            <a:spAutoFit/>
          </a:bodyPr>
          <a:lstStyle/>
          <a:p>
            <a:r>
              <a:rPr lang="zh-CN" altLang="en-US" sz="1400"/>
              <a:t>交换机内部</a:t>
            </a:r>
          </a:p>
        </p:txBody>
      </p:sp>
      <p:cxnSp>
        <p:nvCxnSpPr>
          <p:cNvPr id="55" name="直接连接符 54"/>
          <p:cNvCxnSpPr/>
          <p:nvPr/>
        </p:nvCxnSpPr>
        <p:spPr>
          <a:xfrm flipV="1">
            <a:off x="1775520"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092200"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1353052"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59" name="矩形 58"/>
          <p:cNvSpPr/>
          <p:nvPr/>
        </p:nvSpPr>
        <p:spPr>
          <a:xfrm>
            <a:off x="466430" y="4445412"/>
            <a:ext cx="2568870" cy="1451679"/>
          </a:xfrm>
          <a:prstGeom prst="rect">
            <a:avLst/>
          </a:prstGeom>
        </p:spPr>
        <p:txBody>
          <a:bodyPr wrap="square">
            <a:spAutoFit/>
          </a:bodyPr>
          <a:lstStyle/>
          <a:p>
            <a:pPr algn="just">
              <a:lnSpc>
                <a:spcPts val="2000"/>
              </a:lnSpc>
              <a:spcAft>
                <a:spcPts val="600"/>
              </a:spcAft>
            </a:pPr>
            <a:r>
              <a:rPr lang="zh-CN" altLang="en-US" sz="1400" b="1" dirty="0"/>
              <a:t>接口</a:t>
            </a:r>
            <a:r>
              <a:rPr lang="zh-CN" altLang="en-US" sz="1400" b="1" dirty="0" smtClean="0"/>
              <a:t>收到</a:t>
            </a:r>
            <a:r>
              <a:rPr lang="en-US" altLang="zh-CN" sz="1400" b="1" dirty="0" smtClean="0"/>
              <a:t>Untagged</a:t>
            </a:r>
            <a:r>
              <a:rPr lang="zh-CN" altLang="en-US" sz="1400" b="1" dirty="0" smtClean="0"/>
              <a:t>帧</a:t>
            </a:r>
            <a:r>
              <a:rPr lang="zh-CN" altLang="en-US" sz="1400" b="1" dirty="0"/>
              <a:t>：</a:t>
            </a:r>
            <a:endParaRPr lang="en-US" altLang="zh-CN" sz="1400" b="1" dirty="0"/>
          </a:p>
          <a:p>
            <a:pPr algn="just">
              <a:lnSpc>
                <a:spcPts val="2000"/>
              </a:lnSpc>
              <a:spcAft>
                <a:spcPts val="600"/>
              </a:spcAft>
            </a:pPr>
            <a:r>
              <a:rPr lang="zh-CN" altLang="en-US" sz="1400" dirty="0"/>
              <a:t>打上</a:t>
            </a:r>
            <a:r>
              <a:rPr lang="en-US" altLang="zh-CN" sz="1400" dirty="0"/>
              <a:t>PVID</a:t>
            </a:r>
            <a:r>
              <a:rPr lang="zh-CN" altLang="en-US" sz="1400" dirty="0"/>
              <a:t>，当</a:t>
            </a:r>
            <a:r>
              <a:rPr lang="en-US" altLang="zh-CN" sz="1400" dirty="0"/>
              <a:t>PVID</a:t>
            </a:r>
            <a:r>
              <a:rPr lang="zh-CN" altLang="en-US" sz="1400" dirty="0"/>
              <a:t>在该接口允许通过的</a:t>
            </a:r>
            <a:r>
              <a:rPr lang="en-US" altLang="zh-CN" sz="1400" dirty="0"/>
              <a:t>VLAN</a:t>
            </a:r>
            <a:r>
              <a:rPr lang="zh-CN" altLang="en-US" sz="1400" dirty="0"/>
              <a:t>列表里时接收该帧；当</a:t>
            </a:r>
            <a:r>
              <a:rPr lang="en-US" altLang="zh-CN" sz="1400" dirty="0"/>
              <a:t>PVID</a:t>
            </a:r>
            <a:r>
              <a:rPr lang="zh-CN" altLang="en-US" sz="1400" dirty="0"/>
              <a:t>不在允许通过的</a:t>
            </a:r>
            <a:r>
              <a:rPr lang="en-US" altLang="zh-CN" sz="1400" dirty="0"/>
              <a:t>VLAN</a:t>
            </a:r>
            <a:r>
              <a:rPr lang="zh-CN" altLang="en-US" sz="1400" dirty="0"/>
              <a:t>列表里时，丢弃该帧。</a:t>
            </a:r>
          </a:p>
        </p:txBody>
      </p:sp>
      <p:sp>
        <p:nvSpPr>
          <p:cNvPr id="60" name="矩形 59"/>
          <p:cNvSpPr/>
          <p:nvPr/>
        </p:nvSpPr>
        <p:spPr>
          <a:xfrm>
            <a:off x="3305999"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1" name="文本框 60"/>
          <p:cNvSpPr txBox="1"/>
          <p:nvPr/>
        </p:nvSpPr>
        <p:spPr>
          <a:xfrm>
            <a:off x="3343293" y="1643959"/>
            <a:ext cx="1082348" cy="307777"/>
          </a:xfrm>
          <a:prstGeom prst="rect">
            <a:avLst/>
          </a:prstGeom>
          <a:noFill/>
        </p:spPr>
        <p:txBody>
          <a:bodyPr wrap="none" rtlCol="0">
            <a:spAutoFit/>
          </a:bodyPr>
          <a:lstStyle/>
          <a:p>
            <a:r>
              <a:rPr lang="zh-CN" altLang="en-US" sz="1400"/>
              <a:t>交换机内部</a:t>
            </a:r>
          </a:p>
        </p:txBody>
      </p:sp>
      <p:cxnSp>
        <p:nvCxnSpPr>
          <p:cNvPr id="62" name="直接连接符 61"/>
          <p:cNvCxnSpPr/>
          <p:nvPr/>
        </p:nvCxnSpPr>
        <p:spPr>
          <a:xfrm flipV="1">
            <a:off x="4565519" y="3754286"/>
            <a:ext cx="0" cy="25200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565519" y="2617431"/>
            <a:ext cx="0" cy="360040"/>
          </a:xfrm>
          <a:prstGeom prst="line">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882199"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5" name="矩形 64"/>
          <p:cNvSpPr/>
          <p:nvPr/>
        </p:nvSpPr>
        <p:spPr>
          <a:xfrm>
            <a:off x="4143051"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66" name="矩形 65"/>
          <p:cNvSpPr/>
          <p:nvPr/>
        </p:nvSpPr>
        <p:spPr>
          <a:xfrm>
            <a:off x="3882199" y="400374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67" name="矩形 66"/>
          <p:cNvSpPr/>
          <p:nvPr/>
        </p:nvSpPr>
        <p:spPr>
          <a:xfrm>
            <a:off x="3256429" y="4445412"/>
            <a:ext cx="2568870" cy="1195199"/>
          </a:xfrm>
          <a:prstGeom prst="rect">
            <a:avLst/>
          </a:prstGeom>
        </p:spPr>
        <p:txBody>
          <a:bodyPr wrap="square">
            <a:spAutoFit/>
          </a:bodyPr>
          <a:lstStyle/>
          <a:p>
            <a:pPr algn="just">
              <a:lnSpc>
                <a:spcPts val="2000"/>
              </a:lnSpc>
              <a:spcAft>
                <a:spcPts val="600"/>
              </a:spcAft>
            </a:pPr>
            <a:r>
              <a:rPr lang="zh-CN" altLang="en-US" sz="1400" b="1" dirty="0"/>
              <a:t>接口</a:t>
            </a:r>
            <a:r>
              <a:rPr lang="zh-CN" altLang="en-US" sz="1400" b="1" dirty="0" smtClean="0"/>
              <a:t>收到</a:t>
            </a:r>
            <a:r>
              <a:rPr lang="en-US" altLang="zh-CN" sz="1400" b="1" dirty="0" smtClean="0"/>
              <a:t>Tagged</a:t>
            </a:r>
            <a:r>
              <a:rPr lang="zh-CN" altLang="en-US" sz="1400" b="1" dirty="0" smtClean="0"/>
              <a:t>帧</a:t>
            </a:r>
            <a:r>
              <a:rPr lang="zh-CN" altLang="en-US" sz="1400" b="1" dirty="0"/>
              <a:t>：</a:t>
            </a:r>
            <a:endParaRPr lang="en-US" altLang="zh-CN" sz="1400" b="1" dirty="0"/>
          </a:p>
          <a:p>
            <a:pPr algn="just">
              <a:lnSpc>
                <a:spcPts val="2000"/>
              </a:lnSpc>
              <a:spcAft>
                <a:spcPts val="600"/>
              </a:spcAft>
            </a:pPr>
            <a:r>
              <a:rPr lang="zh-CN" altLang="en-US" sz="1400" dirty="0"/>
              <a:t>当该帧的</a:t>
            </a:r>
            <a:r>
              <a:rPr lang="en-US" altLang="zh-CN" sz="1400" dirty="0"/>
              <a:t>VLAN ID</a:t>
            </a:r>
            <a:r>
              <a:rPr lang="zh-CN" altLang="en-US" sz="1400" dirty="0"/>
              <a:t>在该接口允许通过的</a:t>
            </a:r>
            <a:r>
              <a:rPr lang="en-US" altLang="zh-CN" sz="1400" dirty="0"/>
              <a:t>VLAN</a:t>
            </a:r>
            <a:r>
              <a:rPr lang="zh-CN" altLang="en-US" sz="1400" dirty="0"/>
              <a:t>列表里时，接收该帧，否则丢弃该帧。</a:t>
            </a:r>
          </a:p>
        </p:txBody>
      </p:sp>
      <p:sp>
        <p:nvSpPr>
          <p:cNvPr id="68" name="矩形 67"/>
          <p:cNvSpPr/>
          <p:nvPr/>
        </p:nvSpPr>
        <p:spPr>
          <a:xfrm>
            <a:off x="6391616"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69" name="文本框 68"/>
          <p:cNvSpPr txBox="1"/>
          <p:nvPr/>
        </p:nvSpPr>
        <p:spPr>
          <a:xfrm>
            <a:off x="6428910" y="1643959"/>
            <a:ext cx="1082348" cy="307777"/>
          </a:xfrm>
          <a:prstGeom prst="rect">
            <a:avLst/>
          </a:prstGeom>
          <a:noFill/>
        </p:spPr>
        <p:txBody>
          <a:bodyPr wrap="none" rtlCol="0">
            <a:spAutoFit/>
          </a:bodyPr>
          <a:lstStyle/>
          <a:p>
            <a:r>
              <a:rPr lang="zh-CN" altLang="en-US" sz="1400"/>
              <a:t>交换机内部</a:t>
            </a:r>
          </a:p>
        </p:txBody>
      </p:sp>
      <p:cxnSp>
        <p:nvCxnSpPr>
          <p:cNvPr id="70" name="直接连接符 69"/>
          <p:cNvCxnSpPr/>
          <p:nvPr/>
        </p:nvCxnSpPr>
        <p:spPr>
          <a:xfrm flipV="1">
            <a:off x="7651136"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7651136" y="2564412"/>
            <a:ext cx="0" cy="360040"/>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967816" y="399869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73" name="矩形 72"/>
          <p:cNvSpPr/>
          <p:nvPr/>
        </p:nvSpPr>
        <p:spPr>
          <a:xfrm>
            <a:off x="6342046" y="4445412"/>
            <a:ext cx="2568870" cy="1691810"/>
          </a:xfrm>
          <a:prstGeom prst="rect">
            <a:avLst/>
          </a:prstGeom>
        </p:spPr>
        <p:txBody>
          <a:bodyPr wrap="square">
            <a:spAutoFit/>
          </a:bodyPr>
          <a:lstStyle/>
          <a:p>
            <a:pPr algn="just">
              <a:lnSpc>
                <a:spcPts val="2000"/>
              </a:lnSpc>
              <a:spcAft>
                <a:spcPts val="600"/>
              </a:spcAft>
            </a:pPr>
            <a:r>
              <a:rPr lang="zh-CN" altLang="en-US" sz="1400" b="1" dirty="0"/>
              <a:t>帧的</a:t>
            </a:r>
            <a:r>
              <a:rPr lang="en-US" altLang="zh-CN" sz="1400" b="1" dirty="0"/>
              <a:t>VLAN ID</a:t>
            </a:r>
            <a:r>
              <a:rPr lang="zh-CN" altLang="en-US" sz="1400" b="1" dirty="0"/>
              <a:t>是该接口允许通过的</a:t>
            </a:r>
            <a:r>
              <a:rPr lang="en-US" altLang="zh-CN" sz="1400" b="1" dirty="0"/>
              <a:t>VLAN ID</a:t>
            </a:r>
            <a:r>
              <a:rPr lang="zh-CN" altLang="en-US" sz="1400" b="1" dirty="0"/>
              <a:t>：</a:t>
            </a:r>
            <a:endParaRPr lang="en-US" altLang="zh-CN" sz="1400" b="1" dirty="0"/>
          </a:p>
          <a:p>
            <a:pPr algn="just">
              <a:lnSpc>
                <a:spcPts val="2000"/>
              </a:lnSpc>
              <a:spcAft>
                <a:spcPts val="600"/>
              </a:spcAft>
            </a:pPr>
            <a:r>
              <a:rPr lang="zh-CN" altLang="en-US" sz="1400" dirty="0"/>
              <a:t>当管理员通过命令设置发送该</a:t>
            </a:r>
            <a:r>
              <a:rPr lang="en-US" altLang="zh-CN" sz="1400" dirty="0"/>
              <a:t>VLAN</a:t>
            </a:r>
            <a:r>
              <a:rPr lang="zh-CN" altLang="en-US" sz="1400" dirty="0"/>
              <a:t>的帧时不携带</a:t>
            </a:r>
            <a:r>
              <a:rPr lang="en-US" altLang="zh-CN" sz="1400" dirty="0"/>
              <a:t>Tag</a:t>
            </a:r>
            <a:r>
              <a:rPr lang="zh-CN" altLang="en-US" sz="1400" dirty="0"/>
              <a:t>，则将该帧的</a:t>
            </a:r>
            <a:r>
              <a:rPr lang="en-US" altLang="zh-CN" sz="1400" dirty="0"/>
              <a:t>Tag</a:t>
            </a:r>
            <a:r>
              <a:rPr lang="zh-CN" altLang="en-US" sz="1400" dirty="0"/>
              <a:t>剥除，然后将其从该接口发送出。</a:t>
            </a:r>
          </a:p>
        </p:txBody>
      </p:sp>
      <p:sp>
        <p:nvSpPr>
          <p:cNvPr id="74" name="矩形 73"/>
          <p:cNvSpPr/>
          <p:nvPr/>
        </p:nvSpPr>
        <p:spPr>
          <a:xfrm>
            <a:off x="9181615" y="1533696"/>
            <a:ext cx="2469728" cy="216128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75" name="文本框 74"/>
          <p:cNvSpPr txBox="1"/>
          <p:nvPr/>
        </p:nvSpPr>
        <p:spPr>
          <a:xfrm>
            <a:off x="9218909" y="1643959"/>
            <a:ext cx="1082348" cy="307777"/>
          </a:xfrm>
          <a:prstGeom prst="rect">
            <a:avLst/>
          </a:prstGeom>
          <a:noFill/>
        </p:spPr>
        <p:txBody>
          <a:bodyPr wrap="none" rtlCol="0">
            <a:spAutoFit/>
          </a:bodyPr>
          <a:lstStyle/>
          <a:p>
            <a:r>
              <a:rPr lang="zh-CN" altLang="en-US" sz="1400"/>
              <a:t>交换机内部</a:t>
            </a:r>
          </a:p>
        </p:txBody>
      </p:sp>
      <p:sp>
        <p:nvSpPr>
          <p:cNvPr id="76" name="矩形 75"/>
          <p:cNvSpPr/>
          <p:nvPr/>
        </p:nvSpPr>
        <p:spPr>
          <a:xfrm>
            <a:off x="9757815"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10018667"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20</a:t>
            </a:r>
            <a:endParaRPr lang="zh-CN" altLang="en-US" sz="1400">
              <a:solidFill>
                <a:schemeClr val="bg1"/>
              </a:solidFill>
            </a:endParaRPr>
          </a:p>
        </p:txBody>
      </p:sp>
      <p:sp>
        <p:nvSpPr>
          <p:cNvPr id="78" name="矩形 77"/>
          <p:cNvSpPr/>
          <p:nvPr/>
        </p:nvSpPr>
        <p:spPr>
          <a:xfrm>
            <a:off x="9132045" y="4445412"/>
            <a:ext cx="2568870" cy="1691810"/>
          </a:xfrm>
          <a:prstGeom prst="rect">
            <a:avLst/>
          </a:prstGeom>
        </p:spPr>
        <p:txBody>
          <a:bodyPr wrap="square">
            <a:spAutoFit/>
          </a:bodyPr>
          <a:lstStyle/>
          <a:p>
            <a:pPr algn="just">
              <a:lnSpc>
                <a:spcPts val="2000"/>
              </a:lnSpc>
              <a:spcAft>
                <a:spcPts val="600"/>
              </a:spcAft>
            </a:pPr>
            <a:r>
              <a:rPr lang="zh-CN" altLang="en-US" sz="1400" b="1" dirty="0"/>
              <a:t>帧的</a:t>
            </a:r>
            <a:r>
              <a:rPr lang="en-US" altLang="zh-CN" sz="1400" b="1" dirty="0"/>
              <a:t>VLAN ID</a:t>
            </a:r>
            <a:r>
              <a:rPr lang="zh-CN" altLang="en-US" sz="1400" b="1" dirty="0"/>
              <a:t>是该接口允许通过的</a:t>
            </a:r>
            <a:r>
              <a:rPr lang="en-US" altLang="zh-CN" sz="1400" b="1" dirty="0"/>
              <a:t>VLAN ID</a:t>
            </a:r>
            <a:r>
              <a:rPr lang="zh-CN" altLang="en-US" sz="1400" b="1" dirty="0"/>
              <a:t>：</a:t>
            </a:r>
            <a:endParaRPr lang="en-US" altLang="zh-CN" sz="1400" b="1" dirty="0"/>
          </a:p>
          <a:p>
            <a:pPr algn="just">
              <a:lnSpc>
                <a:spcPts val="2000"/>
              </a:lnSpc>
              <a:spcAft>
                <a:spcPts val="600"/>
              </a:spcAft>
            </a:pPr>
            <a:r>
              <a:rPr lang="zh-CN" altLang="en-US" sz="1400" dirty="0"/>
              <a:t>当管理员通过命令设置发送该</a:t>
            </a:r>
            <a:r>
              <a:rPr lang="en-US" altLang="zh-CN" sz="1400" dirty="0"/>
              <a:t>VLAN</a:t>
            </a:r>
            <a:r>
              <a:rPr lang="zh-CN" altLang="en-US" sz="1400" dirty="0"/>
              <a:t>的帧时携带</a:t>
            </a:r>
            <a:r>
              <a:rPr lang="en-US" altLang="zh-CN" sz="1400" dirty="0"/>
              <a:t>Tag</a:t>
            </a:r>
            <a:r>
              <a:rPr lang="zh-CN" altLang="en-US" sz="1400" dirty="0"/>
              <a:t>，则保留该帧的</a:t>
            </a:r>
            <a:r>
              <a:rPr lang="en-US" altLang="zh-CN" sz="1400" dirty="0"/>
              <a:t>Tag</a:t>
            </a:r>
            <a:r>
              <a:rPr lang="zh-CN" altLang="en-US" sz="1400" dirty="0"/>
              <a:t>，然后将其从该接口发送出去。</a:t>
            </a:r>
          </a:p>
        </p:txBody>
      </p:sp>
      <p:sp>
        <p:nvSpPr>
          <p:cNvPr id="79" name="矩形 78"/>
          <p:cNvSpPr/>
          <p:nvPr/>
        </p:nvSpPr>
        <p:spPr>
          <a:xfrm>
            <a:off x="4143051" y="4003741"/>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10</a:t>
            </a:r>
            <a:endParaRPr lang="zh-CN" altLang="en-US" sz="1400" dirty="0">
              <a:solidFill>
                <a:schemeClr val="bg1"/>
              </a:solidFill>
            </a:endParaRPr>
          </a:p>
        </p:txBody>
      </p:sp>
      <p:sp>
        <p:nvSpPr>
          <p:cNvPr id="80" name="矩形 79"/>
          <p:cNvSpPr/>
          <p:nvPr/>
        </p:nvSpPr>
        <p:spPr>
          <a:xfrm>
            <a:off x="6967816" y="2230020"/>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81" name="矩形 80"/>
          <p:cNvSpPr/>
          <p:nvPr/>
        </p:nvSpPr>
        <p:spPr>
          <a:xfrm>
            <a:off x="7228668" y="2230020"/>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10</a:t>
            </a:r>
            <a:endParaRPr lang="zh-CN" altLang="en-US" sz="1400">
              <a:solidFill>
                <a:schemeClr val="bg1"/>
              </a:solidFill>
            </a:endParaRPr>
          </a:p>
        </p:txBody>
      </p:sp>
      <p:sp>
        <p:nvSpPr>
          <p:cNvPr id="82" name="矩形 81"/>
          <p:cNvSpPr/>
          <p:nvPr/>
        </p:nvSpPr>
        <p:spPr>
          <a:xfrm>
            <a:off x="715175"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2"/>
                </a:solidFill>
                <a:latin typeface="Huawei Sans" panose="020C0503030203020204" pitchFamily="34" charset="0"/>
                <a:ea typeface="方正兰亭黑简体" panose="02000000000000000000" pitchFamily="2" charset="-122"/>
              </a:rPr>
              <a:t>允许通行的</a:t>
            </a:r>
            <a:r>
              <a:rPr lang="en-US" altLang="zh-CN" sz="1400" dirty="0">
                <a:solidFill>
                  <a:schemeClr val="accent2"/>
                </a:solidFill>
                <a:latin typeface="Huawei Sans" panose="020C0503030203020204" pitchFamily="34" charset="0"/>
                <a:ea typeface="方正兰亭黑简体" panose="02000000000000000000" pitchFamily="2" charset="-122"/>
              </a:rPr>
              <a:t>VLAN</a:t>
            </a:r>
            <a:r>
              <a:rPr lang="zh-CN" altLang="en-US" sz="1400" dirty="0">
                <a:solidFill>
                  <a:schemeClr val="accent2"/>
                </a:solidFill>
                <a:latin typeface="Huawei Sans" panose="020C0503030203020204" pitchFamily="34" charset="0"/>
                <a:ea typeface="方正兰亭黑简体" panose="02000000000000000000" pitchFamily="2" charset="-122"/>
              </a:rPr>
              <a:t>：</a:t>
            </a:r>
            <a:r>
              <a:rPr lang="en-US" altLang="zh-CN" sz="1400" dirty="0">
                <a:solidFill>
                  <a:schemeClr val="accent2"/>
                </a:solidFill>
                <a:latin typeface="Huawei Sans" panose="020C0503030203020204" pitchFamily="34" charset="0"/>
                <a:ea typeface="方正兰亭黑简体" panose="02000000000000000000" pitchFamily="2" charset="-122"/>
              </a:rPr>
              <a:t>10</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3426744"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Hybrid</a:t>
            </a:r>
            <a:r>
              <a:rPr lang="zh-CN" altLang="en-US" sz="1600" kern="0" dirty="0">
                <a:solidFill>
                  <a:srgbClr val="1D1D1A"/>
                </a:solidFill>
                <a:latin typeface="Huawei Sans" panose="020C0503030203020204" pitchFamily="34" charset="0"/>
                <a:ea typeface="方正兰亭黑简体" panose="02000000000000000000" pitchFamily="2" charset="-122"/>
              </a:rPr>
              <a:t>（</a:t>
            </a:r>
            <a:r>
              <a:rPr lang="en-US" altLang="zh-CN" sz="1600" kern="0" dirty="0">
                <a:solidFill>
                  <a:srgbClr val="1D1D1A"/>
                </a:solidFill>
                <a:latin typeface="Huawei Sans" panose="020C0503030203020204" pitchFamily="34" charset="0"/>
                <a:ea typeface="方正兰亭黑简体" panose="02000000000000000000" pitchFamily="2" charset="-122"/>
              </a:rPr>
              <a:t>PVID=1</a:t>
            </a:r>
            <a:r>
              <a:rPr lang="zh-CN" altLang="en-US" sz="1600" kern="0" dirty="0">
                <a:solidFill>
                  <a:srgbClr val="1D1D1A"/>
                </a:solidFill>
                <a:latin typeface="Huawei Sans" panose="020C0503030203020204" pitchFamily="34" charset="0"/>
                <a:ea typeface="方正兰亭黑简体" panose="02000000000000000000" pitchFamily="2" charset="-122"/>
              </a:rPr>
              <a:t>）</a:t>
            </a:r>
          </a:p>
        </p:txBody>
      </p:sp>
      <p:sp>
        <p:nvSpPr>
          <p:cNvPr id="84" name="矩形 83"/>
          <p:cNvSpPr/>
          <p:nvPr/>
        </p:nvSpPr>
        <p:spPr>
          <a:xfrm>
            <a:off x="3497690"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accent2"/>
                </a:solidFill>
                <a:latin typeface="Huawei Sans" panose="020C0503030203020204" pitchFamily="34" charset="0"/>
                <a:ea typeface="方正兰亭黑简体" panose="02000000000000000000" pitchFamily="2" charset="-122"/>
              </a:rPr>
              <a:t>允许通行的</a:t>
            </a:r>
            <a:r>
              <a:rPr lang="en-US" altLang="zh-CN" sz="1400" dirty="0">
                <a:solidFill>
                  <a:schemeClr val="accent2"/>
                </a:solidFill>
                <a:latin typeface="Huawei Sans" panose="020C0503030203020204" pitchFamily="34" charset="0"/>
                <a:ea typeface="方正兰亭黑简体" panose="02000000000000000000" pitchFamily="2" charset="-122"/>
              </a:rPr>
              <a:t>VLAN</a:t>
            </a:r>
            <a:r>
              <a:rPr lang="zh-CN" altLang="en-US" sz="1400" dirty="0">
                <a:solidFill>
                  <a:schemeClr val="accent2"/>
                </a:solidFill>
                <a:latin typeface="Huawei Sans" panose="020C0503030203020204" pitchFamily="34" charset="0"/>
                <a:ea typeface="方正兰亭黑简体" panose="02000000000000000000" pitchFamily="2" charset="-122"/>
              </a:rPr>
              <a:t>：</a:t>
            </a:r>
            <a:r>
              <a:rPr lang="en-US" altLang="zh-CN" sz="1400" dirty="0">
                <a:solidFill>
                  <a:schemeClr val="accent2"/>
                </a:solidFill>
                <a:latin typeface="Huawei Sans" panose="020C0503030203020204" pitchFamily="34" charset="0"/>
                <a:ea typeface="方正兰亭黑简体" panose="02000000000000000000" pitchFamily="2" charset="-122"/>
              </a:rPr>
              <a:t>10</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sp>
        <p:nvSpPr>
          <p:cNvPr id="85" name="矩形 84"/>
          <p:cNvSpPr/>
          <p:nvPr/>
        </p:nvSpPr>
        <p:spPr>
          <a:xfrm>
            <a:off x="6520842"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Hybrid</a:t>
            </a:r>
            <a:r>
              <a:rPr lang="zh-CN" altLang="en-US" sz="1600" kern="0" dirty="0">
                <a:solidFill>
                  <a:srgbClr val="1D1D1A"/>
                </a:solidFill>
                <a:latin typeface="Huawei Sans" panose="020C0503030203020204" pitchFamily="34" charset="0"/>
                <a:ea typeface="方正兰亭黑简体" panose="02000000000000000000" pitchFamily="2" charset="-122"/>
              </a:rPr>
              <a:t>（</a:t>
            </a:r>
            <a:r>
              <a:rPr lang="en-US" altLang="zh-CN" sz="1600" kern="0" dirty="0">
                <a:solidFill>
                  <a:srgbClr val="1D1D1A"/>
                </a:solidFill>
                <a:latin typeface="Huawei Sans" panose="020C0503030203020204" pitchFamily="34" charset="0"/>
                <a:ea typeface="方正兰亭黑简体" panose="02000000000000000000" pitchFamily="2" charset="-122"/>
              </a:rPr>
              <a:t>PVID=10</a:t>
            </a:r>
            <a:r>
              <a:rPr lang="zh-CN" altLang="en-US" sz="1600" kern="0" dirty="0">
                <a:solidFill>
                  <a:srgbClr val="1D1D1A"/>
                </a:solidFill>
                <a:latin typeface="Huawei Sans" panose="020C0503030203020204" pitchFamily="34" charset="0"/>
                <a:ea typeface="方正兰亭黑简体" panose="02000000000000000000" pitchFamily="2" charset="-122"/>
              </a:rPr>
              <a:t>）</a:t>
            </a:r>
          </a:p>
        </p:txBody>
      </p:sp>
      <p:sp>
        <p:nvSpPr>
          <p:cNvPr id="86" name="矩形 85"/>
          <p:cNvSpPr/>
          <p:nvPr/>
        </p:nvSpPr>
        <p:spPr>
          <a:xfrm>
            <a:off x="6591788"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accent2"/>
                </a:solidFill>
                <a:latin typeface="Huawei Sans" panose="020C0503030203020204" pitchFamily="34" charset="0"/>
                <a:ea typeface="方正兰亭黑简体" panose="02000000000000000000" pitchFamily="2" charset="-122"/>
              </a:rPr>
              <a:t>允许通行的</a:t>
            </a:r>
            <a:r>
              <a:rPr lang="en-US" altLang="zh-CN" sz="1400">
                <a:solidFill>
                  <a:schemeClr val="accent2"/>
                </a:solidFill>
                <a:latin typeface="Huawei Sans" panose="020C0503030203020204" pitchFamily="34" charset="0"/>
                <a:ea typeface="方正兰亭黑简体" panose="02000000000000000000" pitchFamily="2" charset="-122"/>
              </a:rPr>
              <a:t>VLAN</a:t>
            </a:r>
            <a:r>
              <a:rPr lang="zh-CN" altLang="en-US" sz="1400">
                <a:solidFill>
                  <a:schemeClr val="accent2"/>
                </a:solidFill>
                <a:latin typeface="Huawei Sans" panose="020C0503030203020204" pitchFamily="34" charset="0"/>
                <a:ea typeface="方正兰亭黑简体" panose="02000000000000000000" pitchFamily="2" charset="-122"/>
              </a:rPr>
              <a:t>：</a:t>
            </a:r>
            <a:r>
              <a:rPr lang="en-US" altLang="zh-CN" sz="1400">
                <a:solidFill>
                  <a:schemeClr val="accent2"/>
                </a:solidFill>
                <a:latin typeface="Huawei Sans" panose="020C0503030203020204" pitchFamily="34" charset="0"/>
                <a:ea typeface="方正兰亭黑简体" panose="02000000000000000000" pitchFamily="2" charset="-122"/>
              </a:rPr>
              <a:t>10</a:t>
            </a:r>
            <a:endParaRPr lang="zh-CN" altLang="en-US" sz="1400">
              <a:solidFill>
                <a:schemeClr val="accent2"/>
              </a:solidFill>
              <a:latin typeface="Huawei Sans" panose="020C0503030203020204" pitchFamily="34" charset="0"/>
              <a:ea typeface="方正兰亭黑简体" panose="02000000000000000000" pitchFamily="2" charset="-122"/>
            </a:endParaRPr>
          </a:p>
        </p:txBody>
      </p:sp>
      <p:sp>
        <p:nvSpPr>
          <p:cNvPr id="87" name="矩形 86"/>
          <p:cNvSpPr/>
          <p:nvPr/>
        </p:nvSpPr>
        <p:spPr>
          <a:xfrm>
            <a:off x="9309720" y="2911574"/>
            <a:ext cx="2213272" cy="770526"/>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rPr>
              <a:t>GE0/0/1</a:t>
            </a:r>
          </a:p>
          <a:p>
            <a:pPr algn="ctr"/>
            <a:endParaRPr lang="en-US" altLang="zh-CN" sz="1600" kern="0" dirty="0">
              <a:solidFill>
                <a:srgbClr val="1D1D1A"/>
              </a:solidFill>
              <a:latin typeface="Huawei Sans" panose="020C0503030203020204" pitchFamily="34" charset="0"/>
              <a:ea typeface="方正兰亭黑简体" panose="02000000000000000000" pitchFamily="2" charset="-122"/>
            </a:endParaRPr>
          </a:p>
          <a:p>
            <a:pPr algn="ctr"/>
            <a:r>
              <a:rPr lang="en-US" altLang="zh-CN" sz="1600" kern="0" dirty="0">
                <a:solidFill>
                  <a:srgbClr val="1D1D1A"/>
                </a:solidFill>
                <a:latin typeface="Huawei Sans" panose="020C0503030203020204" pitchFamily="34" charset="0"/>
                <a:ea typeface="方正兰亭黑简体" panose="02000000000000000000" pitchFamily="2" charset="-122"/>
              </a:rPr>
              <a:t>Hybrid</a:t>
            </a:r>
            <a:r>
              <a:rPr lang="zh-CN" altLang="en-US" sz="1600" kern="0" dirty="0">
                <a:solidFill>
                  <a:srgbClr val="1D1D1A"/>
                </a:solidFill>
                <a:latin typeface="Huawei Sans" panose="020C0503030203020204" pitchFamily="34" charset="0"/>
                <a:ea typeface="方正兰亭黑简体" panose="02000000000000000000" pitchFamily="2" charset="-122"/>
              </a:rPr>
              <a:t>（</a:t>
            </a:r>
            <a:r>
              <a:rPr lang="en-US" altLang="zh-CN" sz="1600" kern="0" dirty="0">
                <a:solidFill>
                  <a:srgbClr val="1D1D1A"/>
                </a:solidFill>
                <a:latin typeface="Huawei Sans" panose="020C0503030203020204" pitchFamily="34" charset="0"/>
                <a:ea typeface="方正兰亭黑简体" panose="02000000000000000000" pitchFamily="2" charset="-122"/>
              </a:rPr>
              <a:t>PVID=10</a:t>
            </a:r>
            <a:r>
              <a:rPr lang="zh-CN" altLang="en-US" sz="1600" kern="0" dirty="0">
                <a:solidFill>
                  <a:srgbClr val="1D1D1A"/>
                </a:solidFill>
                <a:latin typeface="Huawei Sans" panose="020C0503030203020204" pitchFamily="34" charset="0"/>
                <a:ea typeface="方正兰亭黑简体" panose="02000000000000000000" pitchFamily="2" charset="-122"/>
              </a:rPr>
              <a:t>）</a:t>
            </a:r>
          </a:p>
        </p:txBody>
      </p:sp>
      <p:sp>
        <p:nvSpPr>
          <p:cNvPr id="88" name="矩形 87"/>
          <p:cNvSpPr/>
          <p:nvPr/>
        </p:nvSpPr>
        <p:spPr>
          <a:xfrm>
            <a:off x="9380666" y="3192349"/>
            <a:ext cx="2071379" cy="21119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accent2"/>
                </a:solidFill>
                <a:latin typeface="Huawei Sans" panose="020C0503030203020204" pitchFamily="34" charset="0"/>
                <a:ea typeface="方正兰亭黑简体" panose="02000000000000000000" pitchFamily="2" charset="-122"/>
              </a:rPr>
              <a:t>允许通行的</a:t>
            </a:r>
            <a:r>
              <a:rPr lang="en-US" altLang="zh-CN" sz="1400">
                <a:solidFill>
                  <a:schemeClr val="accent2"/>
                </a:solidFill>
                <a:latin typeface="Huawei Sans" panose="020C0503030203020204" pitchFamily="34" charset="0"/>
                <a:ea typeface="方正兰亭黑简体" panose="02000000000000000000" pitchFamily="2" charset="-122"/>
              </a:rPr>
              <a:t>VLAN</a:t>
            </a:r>
            <a:r>
              <a:rPr lang="zh-CN" altLang="en-US" sz="1400">
                <a:solidFill>
                  <a:schemeClr val="accent2"/>
                </a:solidFill>
                <a:latin typeface="Huawei Sans" panose="020C0503030203020204" pitchFamily="34" charset="0"/>
                <a:ea typeface="方正兰亭黑简体" panose="02000000000000000000" pitchFamily="2" charset="-122"/>
              </a:rPr>
              <a:t>：</a:t>
            </a:r>
            <a:r>
              <a:rPr lang="en-US" altLang="zh-CN" sz="1400">
                <a:solidFill>
                  <a:schemeClr val="accent2"/>
                </a:solidFill>
                <a:latin typeface="Huawei Sans" panose="020C0503030203020204" pitchFamily="34" charset="0"/>
                <a:ea typeface="方正兰亭黑简体" panose="02000000000000000000" pitchFamily="2" charset="-122"/>
              </a:rPr>
              <a:t>20</a:t>
            </a:r>
            <a:endParaRPr lang="zh-CN" altLang="en-US" sz="1400">
              <a:solidFill>
                <a:schemeClr val="accent2"/>
              </a:solidFill>
              <a:latin typeface="Huawei Sans" panose="020C0503030203020204" pitchFamily="34" charset="0"/>
              <a:ea typeface="方正兰亭黑简体" panose="02000000000000000000" pitchFamily="2" charset="-122"/>
            </a:endParaRPr>
          </a:p>
        </p:txBody>
      </p:sp>
      <p:cxnSp>
        <p:nvCxnSpPr>
          <p:cNvPr id="89" name="直接连接符 88"/>
          <p:cNvCxnSpPr/>
          <p:nvPr/>
        </p:nvCxnSpPr>
        <p:spPr>
          <a:xfrm flipV="1">
            <a:off x="10441135" y="3716187"/>
            <a:ext cx="0" cy="310901"/>
          </a:xfrm>
          <a:prstGeom prst="line">
            <a:avLst/>
          </a:prstGeom>
          <a:ln w="381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757815" y="3999513"/>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91" name="矩形 90"/>
          <p:cNvSpPr/>
          <p:nvPr/>
        </p:nvSpPr>
        <p:spPr>
          <a:xfrm>
            <a:off x="10018667" y="3999513"/>
            <a:ext cx="422468" cy="334392"/>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bg1"/>
                </a:solidFill>
              </a:rPr>
              <a:t>20</a:t>
            </a:r>
            <a:endParaRPr lang="zh-CN" altLang="en-US" sz="1400">
              <a:solidFill>
                <a:schemeClr val="bg1"/>
              </a:solidFill>
            </a:endParaRPr>
          </a:p>
        </p:txBody>
      </p:sp>
      <p:sp>
        <p:nvSpPr>
          <p:cNvPr id="95" name="燕尾形 94"/>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96" name="燕尾形 95"/>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97" name="燕尾形 96"/>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sp>
        <p:nvSpPr>
          <p:cNvPr id="58" name="矩形 57"/>
          <p:cNvSpPr/>
          <p:nvPr/>
        </p:nvSpPr>
        <p:spPr>
          <a:xfrm>
            <a:off x="1092200" y="3998691"/>
            <a:ext cx="1317328" cy="334392"/>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无标记帧</a:t>
            </a:r>
          </a:p>
        </p:txBody>
      </p:sp>
      <p:grpSp>
        <p:nvGrpSpPr>
          <p:cNvPr id="101" name="组合 100"/>
          <p:cNvGrpSpPr/>
          <p:nvPr/>
        </p:nvGrpSpPr>
        <p:grpSpPr>
          <a:xfrm>
            <a:off x="3305999" y="5857123"/>
            <a:ext cx="2740427" cy="360000"/>
            <a:chOff x="9366929" y="5988736"/>
            <a:chExt cx="2284414" cy="233870"/>
          </a:xfrm>
        </p:grpSpPr>
        <p:sp>
          <p:nvSpPr>
            <p:cNvPr id="102" name="矩形 101"/>
            <p:cNvSpPr/>
            <p:nvPr/>
          </p:nvSpPr>
          <p:spPr>
            <a:xfrm>
              <a:off x="9366929" y="5988736"/>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a:solidFill>
                    <a:srgbClr val="1D1D1A"/>
                  </a:solidFill>
                  <a:latin typeface="Huawei Sans" panose="020C0503030203020204" pitchFamily="34" charset="0"/>
                  <a:ea typeface="方正兰亭黑简体" panose="02000000000000000000" pitchFamily="2" charset="-122"/>
                </a:rPr>
                <a:t>无标记帧</a:t>
              </a:r>
            </a:p>
          </p:txBody>
        </p:sp>
        <p:sp>
          <p:nvSpPr>
            <p:cNvPr id="103" name="矩形 102"/>
            <p:cNvSpPr/>
            <p:nvPr/>
          </p:nvSpPr>
          <p:spPr>
            <a:xfrm>
              <a:off x="10715239" y="5994211"/>
              <a:ext cx="936104" cy="22839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smtClean="0">
                  <a:solidFill>
                    <a:srgbClr val="1D1D1A"/>
                  </a:solidFill>
                  <a:latin typeface="Huawei Sans" panose="020C0503030203020204" pitchFamily="34" charset="0"/>
                  <a:ea typeface="方正兰亭黑简体" panose="02000000000000000000" pitchFamily="2" charset="-122"/>
                </a:rPr>
                <a:t>     标记</a:t>
              </a:r>
              <a:r>
                <a:rPr lang="zh-CN" altLang="en-US" sz="1400" kern="0" dirty="0">
                  <a:solidFill>
                    <a:srgbClr val="1D1D1A"/>
                  </a:solidFill>
                  <a:latin typeface="Huawei Sans" panose="020C0503030203020204" pitchFamily="34" charset="0"/>
                  <a:ea typeface="方正兰亭黑简体" panose="02000000000000000000" pitchFamily="2" charset="-122"/>
                </a:rPr>
                <a:t>帧</a:t>
              </a:r>
            </a:p>
          </p:txBody>
        </p:sp>
        <p:sp>
          <p:nvSpPr>
            <p:cNvPr id="104" name="矩形 103"/>
            <p:cNvSpPr/>
            <p:nvPr/>
          </p:nvSpPr>
          <p:spPr>
            <a:xfrm>
              <a:off x="10797612" y="5993293"/>
              <a:ext cx="238043" cy="228395"/>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400" dirty="0">
                  <a:solidFill>
                    <a:schemeClr val="bg1"/>
                  </a:solidFill>
                </a:rPr>
                <a:t>10</a:t>
              </a:r>
              <a:endParaRPr lang="zh-CN" altLang="en-US" sz="1400" dirty="0">
                <a:solidFill>
                  <a:schemeClr val="bg1"/>
                </a:solidFill>
              </a:endParaRPr>
            </a:p>
          </p:txBody>
        </p:sp>
      </p:grpSp>
      <p:cxnSp>
        <p:nvCxnSpPr>
          <p:cNvPr id="105" name="直接连接符 104"/>
          <p:cNvCxnSpPr/>
          <p:nvPr/>
        </p:nvCxnSpPr>
        <p:spPr>
          <a:xfrm flipV="1">
            <a:off x="6096000" y="1257681"/>
            <a:ext cx="0" cy="31916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a:off x="5199527" y="1198102"/>
            <a:ext cx="877163" cy="369332"/>
          </a:xfrm>
          <a:prstGeom prst="rect">
            <a:avLst/>
          </a:prstGeom>
          <a:noFill/>
        </p:spPr>
        <p:txBody>
          <a:bodyPr wrap="none" rtlCol="0">
            <a:spAutoFit/>
          </a:bodyPr>
          <a:lstStyle/>
          <a:p>
            <a:r>
              <a:rPr lang="zh-CN" altLang="en-US" dirty="0"/>
              <a:t>接收帧</a:t>
            </a:r>
          </a:p>
        </p:txBody>
      </p:sp>
      <p:sp>
        <p:nvSpPr>
          <p:cNvPr id="107" name="文本框 106"/>
          <p:cNvSpPr txBox="1"/>
          <p:nvPr/>
        </p:nvSpPr>
        <p:spPr>
          <a:xfrm>
            <a:off x="6103919" y="1198102"/>
            <a:ext cx="877163" cy="369332"/>
          </a:xfrm>
          <a:prstGeom prst="rect">
            <a:avLst/>
          </a:prstGeom>
          <a:noFill/>
        </p:spPr>
        <p:txBody>
          <a:bodyPr wrap="none" rtlCol="0">
            <a:spAutoFit/>
          </a:bodyPr>
          <a:lstStyle/>
          <a:p>
            <a:r>
              <a:rPr lang="zh-CN" altLang="en-US"/>
              <a:t>发送帧</a:t>
            </a:r>
          </a:p>
        </p:txBody>
      </p:sp>
    </p:spTree>
    <p:extLst>
      <p:ext uri="{BB962C8B-B14F-4D97-AF65-F5344CB8AC3E}">
        <p14:creationId xmlns:p14="http://schemas.microsoft.com/office/powerpoint/2010/main" val="1917440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Hybrid</a:t>
            </a:r>
            <a:r>
              <a:rPr lang="zh-CN" altLang="en-US" smtClean="0"/>
              <a:t>接口举例</a:t>
            </a:r>
            <a:endParaRPr lang="zh-CN" altLang="en-US" dirty="0"/>
          </a:p>
        </p:txBody>
      </p:sp>
      <p:sp>
        <p:nvSpPr>
          <p:cNvPr id="7" name="文本占位符 6"/>
          <p:cNvSpPr>
            <a:spLocks noGrp="1"/>
          </p:cNvSpPr>
          <p:nvPr>
            <p:ph type="body" sz="quarter" idx="10"/>
          </p:nvPr>
        </p:nvSpPr>
        <p:spPr/>
        <p:txBody>
          <a:bodyPr/>
          <a:lstStyle/>
          <a:p>
            <a:r>
              <a:rPr lang="zh-CN" altLang="en-US" sz="2000" dirty="0" smtClean="0"/>
              <a:t>请描述主机访问服务器的全流程。</a:t>
            </a:r>
            <a:endParaRPr lang="zh-CN" altLang="en-US" sz="2000" dirty="0"/>
          </a:p>
        </p:txBody>
      </p:sp>
      <p:cxnSp>
        <p:nvCxnSpPr>
          <p:cNvPr id="168" name="直接连接符 167"/>
          <p:cNvCxnSpPr>
            <a:stCxn id="199" idx="0"/>
            <a:endCxn id="171" idx="2"/>
          </p:cNvCxnSpPr>
          <p:nvPr/>
        </p:nvCxnSpPr>
        <p:spPr bwMode="auto">
          <a:xfrm flipV="1">
            <a:off x="5280913" y="3068908"/>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0" name="直接连接符 169"/>
          <p:cNvCxnSpPr>
            <a:stCxn id="176" idx="3"/>
            <a:endCxn id="171" idx="1"/>
          </p:cNvCxnSpPr>
          <p:nvPr/>
        </p:nvCxnSpPr>
        <p:spPr bwMode="auto">
          <a:xfrm>
            <a:off x="2734471" y="2798908"/>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1" name="图片 1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645" y="2528908"/>
            <a:ext cx="658537" cy="540000"/>
          </a:xfrm>
          <a:prstGeom prst="rect">
            <a:avLst/>
          </a:prstGeom>
        </p:spPr>
      </p:pic>
      <p:pic>
        <p:nvPicPr>
          <p:cNvPr id="172" name="图片 171" descr="PC.png"/>
          <p:cNvPicPr>
            <a:picLocks noChangeAspect="1"/>
          </p:cNvPicPr>
          <p:nvPr/>
        </p:nvPicPr>
        <p:blipFill>
          <a:blip r:embed="rId4" cstate="print"/>
          <a:stretch>
            <a:fillRect/>
          </a:stretch>
        </p:blipFill>
        <p:spPr>
          <a:xfrm>
            <a:off x="1199456" y="4273343"/>
            <a:ext cx="609376" cy="468000"/>
          </a:xfrm>
          <a:prstGeom prst="rect">
            <a:avLst/>
          </a:prstGeom>
        </p:spPr>
      </p:pic>
      <p:pic>
        <p:nvPicPr>
          <p:cNvPr id="173" name="图片 172" descr="PC.png"/>
          <p:cNvPicPr>
            <a:picLocks noChangeAspect="1"/>
          </p:cNvPicPr>
          <p:nvPr/>
        </p:nvPicPr>
        <p:blipFill>
          <a:blip r:embed="rId4" cstate="print"/>
          <a:stretch>
            <a:fillRect/>
          </a:stretch>
        </p:blipFill>
        <p:spPr>
          <a:xfrm>
            <a:off x="3038352" y="4273343"/>
            <a:ext cx="609376" cy="468000"/>
          </a:xfrm>
          <a:prstGeom prst="rect">
            <a:avLst/>
          </a:prstGeom>
        </p:spPr>
      </p:pic>
      <p:cxnSp>
        <p:nvCxnSpPr>
          <p:cNvPr id="174" name="直接连接符 173"/>
          <p:cNvCxnSpPr>
            <a:stCxn id="172" idx="0"/>
            <a:endCxn id="176" idx="0"/>
          </p:cNvCxnSpPr>
          <p:nvPr/>
        </p:nvCxnSpPr>
        <p:spPr bwMode="auto">
          <a:xfrm flipV="1">
            <a:off x="1504144" y="2528908"/>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5" name="直接连接符 174"/>
          <p:cNvCxnSpPr>
            <a:stCxn id="173" idx="0"/>
            <a:endCxn id="176" idx="0"/>
          </p:cNvCxnSpPr>
          <p:nvPr/>
        </p:nvCxnSpPr>
        <p:spPr bwMode="auto">
          <a:xfrm flipH="1" flipV="1">
            <a:off x="2405203" y="2528908"/>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6" name="图片 1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5934" y="2528908"/>
            <a:ext cx="658537" cy="540000"/>
          </a:xfrm>
          <a:prstGeom prst="rect">
            <a:avLst/>
          </a:prstGeom>
        </p:spPr>
      </p:pic>
      <p:sp>
        <p:nvSpPr>
          <p:cNvPr id="177" name="矩形 176"/>
          <p:cNvSpPr/>
          <p:nvPr/>
        </p:nvSpPr>
        <p:spPr>
          <a:xfrm>
            <a:off x="1127448" y="4732635"/>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178" name="矩形 177"/>
          <p:cNvSpPr/>
          <p:nvPr/>
        </p:nvSpPr>
        <p:spPr>
          <a:xfrm>
            <a:off x="2963652" y="4732635"/>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179" name="矩形 178"/>
          <p:cNvSpPr/>
          <p:nvPr/>
        </p:nvSpPr>
        <p:spPr>
          <a:xfrm>
            <a:off x="4921669" y="4732635"/>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1" name="矩形 180"/>
          <p:cNvSpPr/>
          <p:nvPr/>
        </p:nvSpPr>
        <p:spPr>
          <a:xfrm>
            <a:off x="947428" y="493246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3" name="矩形 182"/>
          <p:cNvSpPr/>
          <p:nvPr/>
        </p:nvSpPr>
        <p:spPr>
          <a:xfrm>
            <a:off x="4741649" y="4932468"/>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4" name="矩形 183"/>
          <p:cNvSpPr/>
          <p:nvPr/>
        </p:nvSpPr>
        <p:spPr>
          <a:xfrm>
            <a:off x="2819636" y="493246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6" name="矩形 185"/>
          <p:cNvSpPr/>
          <p:nvPr/>
        </p:nvSpPr>
        <p:spPr>
          <a:xfrm>
            <a:off x="1199456" y="304398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0" name="矩形 189"/>
          <p:cNvSpPr/>
          <p:nvPr/>
        </p:nvSpPr>
        <p:spPr>
          <a:xfrm>
            <a:off x="2531604" y="252890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1" name="矩形 190"/>
          <p:cNvSpPr/>
          <p:nvPr/>
        </p:nvSpPr>
        <p:spPr>
          <a:xfrm>
            <a:off x="4151784" y="252890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99" name="图片 198"/>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995547" y="4293096"/>
            <a:ext cx="570732" cy="468000"/>
          </a:xfrm>
          <a:prstGeom prst="rect">
            <a:avLst/>
          </a:prstGeom>
        </p:spPr>
      </p:pic>
      <p:sp>
        <p:nvSpPr>
          <p:cNvPr id="182" name="矩形 181"/>
          <p:cNvSpPr/>
          <p:nvPr/>
        </p:nvSpPr>
        <p:spPr>
          <a:xfrm rot="17806927">
            <a:off x="1127199" y="3570126"/>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92" name="矩形 191"/>
          <p:cNvSpPr/>
          <p:nvPr/>
        </p:nvSpPr>
        <p:spPr>
          <a:xfrm>
            <a:off x="5449425" y="3429000"/>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193" name="矩形 192"/>
          <p:cNvSpPr/>
          <p:nvPr/>
        </p:nvSpPr>
        <p:spPr>
          <a:xfrm rot="3554468">
            <a:off x="2933002" y="3600684"/>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sp>
        <p:nvSpPr>
          <p:cNvPr id="200" name="矩形 199"/>
          <p:cNvSpPr/>
          <p:nvPr/>
        </p:nvSpPr>
        <p:spPr>
          <a:xfrm>
            <a:off x="4339577" y="3429000"/>
            <a:ext cx="798364" cy="259253"/>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endParaRPr>
          </a:p>
        </p:txBody>
      </p:sp>
      <p:cxnSp>
        <p:nvCxnSpPr>
          <p:cNvPr id="210" name="直接箭头连接符 209"/>
          <p:cNvCxnSpPr/>
          <p:nvPr/>
        </p:nvCxnSpPr>
        <p:spPr bwMode="auto">
          <a:xfrm flipV="1">
            <a:off x="1567269" y="3501008"/>
            <a:ext cx="262533" cy="504056"/>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sp>
        <p:nvSpPr>
          <p:cNvPr id="215" name="矩形 214"/>
          <p:cNvSpPr/>
          <p:nvPr/>
        </p:nvSpPr>
        <p:spPr>
          <a:xfrm>
            <a:off x="3431418" y="1997713"/>
            <a:ext cx="798364" cy="259253"/>
          </a:xfrm>
          <a:prstGeom prst="rect">
            <a:avLst/>
          </a:prstGeom>
          <a:solidFill>
            <a:srgbClr val="00B0F0">
              <a:alpha val="5000"/>
            </a:srgbClr>
          </a:solidFill>
          <a:ln w="9525"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nvGrpSpPr>
          <p:cNvPr id="216" name="组合 215"/>
          <p:cNvGrpSpPr/>
          <p:nvPr/>
        </p:nvGrpSpPr>
        <p:grpSpPr>
          <a:xfrm>
            <a:off x="3518169" y="1988840"/>
            <a:ext cx="432048" cy="276999"/>
            <a:chOff x="3331873" y="2060848"/>
            <a:chExt cx="432048" cy="276999"/>
          </a:xfrm>
        </p:grpSpPr>
        <p:sp>
          <p:nvSpPr>
            <p:cNvPr id="217" name="矩形 216"/>
            <p:cNvSpPr/>
            <p:nvPr/>
          </p:nvSpPr>
          <p:spPr>
            <a:xfrm>
              <a:off x="3421897" y="2069721"/>
              <a:ext cx="252000" cy="259253"/>
            </a:xfrm>
            <a:prstGeom prst="rect">
              <a:avLst/>
            </a:prstGeom>
            <a:solidFill>
              <a:srgbClr val="00B0F0"/>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8" name="矩形 217"/>
            <p:cNvSpPr/>
            <p:nvPr/>
          </p:nvSpPr>
          <p:spPr>
            <a:xfrm>
              <a:off x="3331873" y="2060848"/>
              <a:ext cx="432048" cy="276999"/>
            </a:xfrm>
            <a:prstGeom prst="rect">
              <a:avLst/>
            </a:prstGeom>
          </p:spPr>
          <p:txBody>
            <a:bodyPr wrap="square">
              <a:sp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19" name="矩形 218"/>
          <p:cNvSpPr/>
          <p:nvPr/>
        </p:nvSpPr>
        <p:spPr>
          <a:xfrm>
            <a:off x="3431418" y="2312876"/>
            <a:ext cx="798364" cy="259253"/>
          </a:xfrm>
          <a:prstGeom prst="rect">
            <a:avLst/>
          </a:prstGeom>
          <a:solidFill>
            <a:srgbClr val="F4FBFE"/>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20" name="组合 219"/>
          <p:cNvGrpSpPr/>
          <p:nvPr/>
        </p:nvGrpSpPr>
        <p:grpSpPr>
          <a:xfrm>
            <a:off x="3518169" y="2312876"/>
            <a:ext cx="432048" cy="293884"/>
            <a:chOff x="3331873" y="2069721"/>
            <a:chExt cx="432048" cy="293884"/>
          </a:xfrm>
        </p:grpSpPr>
        <p:sp>
          <p:nvSpPr>
            <p:cNvPr id="221" name="矩形 220"/>
            <p:cNvSpPr/>
            <p:nvPr/>
          </p:nvSpPr>
          <p:spPr>
            <a:xfrm>
              <a:off x="3421897" y="2069721"/>
              <a:ext cx="252000" cy="259253"/>
            </a:xfrm>
            <a:prstGeom prst="rect">
              <a:avLst/>
            </a:prstGeom>
            <a:solidFill>
              <a:srgbClr val="00B0F0"/>
            </a:solidFill>
            <a:ln w="9525" cap="flat" cmpd="sng" algn="ctr">
              <a:solidFill>
                <a:srgbClr val="00B0F0"/>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2" name="矩形 221"/>
            <p:cNvSpPr/>
            <p:nvPr/>
          </p:nvSpPr>
          <p:spPr>
            <a:xfrm>
              <a:off x="3331873" y="2086606"/>
              <a:ext cx="432048" cy="276999"/>
            </a:xfrm>
            <a:prstGeom prst="rect">
              <a:avLst/>
            </a:prstGeom>
          </p:spPr>
          <p:txBody>
            <a:bodyPr wrap="square">
              <a:spAutoFit/>
            </a:bodyPr>
            <a:lstStyle/>
            <a:p>
              <a:pPr algn="ctr"/>
              <a:r>
                <a:rPr lang="en-US" altLang="zh-CN"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20</a:t>
              </a:r>
              <a:endParaRPr lang="zh-CN" alt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223" name="直接箭头连接符 222"/>
          <p:cNvCxnSpPr/>
          <p:nvPr/>
        </p:nvCxnSpPr>
        <p:spPr bwMode="auto">
          <a:xfrm>
            <a:off x="3509988" y="2672916"/>
            <a:ext cx="612068" cy="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24" name="直接箭头连接符 223"/>
          <p:cNvCxnSpPr/>
          <p:nvPr/>
        </p:nvCxnSpPr>
        <p:spPr bwMode="auto">
          <a:xfrm flipH="1" flipV="1">
            <a:off x="3007429" y="3537012"/>
            <a:ext cx="324037" cy="540060"/>
          </a:xfrm>
          <a:prstGeom prst="straightConnector1">
            <a:avLst/>
          </a:prstGeom>
          <a:solidFill>
            <a:schemeClr val="accent1"/>
          </a:solidFill>
          <a:ln w="28575" cap="flat" cmpd="sng" algn="ctr">
            <a:solidFill>
              <a:srgbClr val="EC7061"/>
            </a:solidFill>
            <a:prstDash val="solid"/>
            <a:round/>
            <a:headEnd type="none" w="med" len="med"/>
            <a:tailEnd type="triangle"/>
          </a:ln>
          <a:effectLst/>
        </p:spPr>
      </p:cxnSp>
      <p:cxnSp>
        <p:nvCxnSpPr>
          <p:cNvPr id="225" name="直接箭头连接符 224"/>
          <p:cNvCxnSpPr/>
          <p:nvPr/>
        </p:nvCxnSpPr>
        <p:spPr bwMode="auto">
          <a:xfrm flipH="1" flipV="1">
            <a:off x="5214178" y="3429000"/>
            <a:ext cx="0" cy="431354"/>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cxnSp>
        <p:nvCxnSpPr>
          <p:cNvPr id="226" name="直接箭头连接符 225"/>
          <p:cNvCxnSpPr/>
          <p:nvPr/>
        </p:nvCxnSpPr>
        <p:spPr bwMode="auto">
          <a:xfrm flipH="1" flipV="1">
            <a:off x="5383693" y="3429000"/>
            <a:ext cx="0" cy="431354"/>
          </a:xfrm>
          <a:prstGeom prst="straightConnector1">
            <a:avLst/>
          </a:prstGeom>
          <a:solidFill>
            <a:schemeClr val="accent1"/>
          </a:solidFill>
          <a:ln w="28575" cap="flat" cmpd="sng" algn="ctr">
            <a:solidFill>
              <a:srgbClr val="EC7061"/>
            </a:solidFill>
            <a:prstDash val="solid"/>
            <a:round/>
            <a:headEnd type="triangle" w="med" len="med"/>
            <a:tailEnd type="none" w="med" len="med"/>
          </a:ln>
          <a:effectLst/>
        </p:spPr>
      </p:cxnSp>
      <p:sp>
        <p:nvSpPr>
          <p:cNvPr id="87" name="矩形 86"/>
          <p:cNvSpPr/>
          <p:nvPr/>
        </p:nvSpPr>
        <p:spPr>
          <a:xfrm>
            <a:off x="2041349" y="218827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4933589" y="218827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8" name="文本框 157"/>
          <p:cNvSpPr txBox="1"/>
          <p:nvPr/>
        </p:nvSpPr>
        <p:spPr bwMode="auto">
          <a:xfrm>
            <a:off x="7192079" y="1608142"/>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Port1</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6" name="文本框 165"/>
          <p:cNvSpPr txBox="1"/>
          <p:nvPr/>
        </p:nvSpPr>
        <p:spPr bwMode="auto">
          <a:xfrm>
            <a:off x="8103040" y="1321637"/>
            <a:ext cx="2431729"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的允许通过列表</a:t>
            </a:r>
          </a:p>
        </p:txBody>
      </p:sp>
      <p:sp>
        <p:nvSpPr>
          <p:cNvPr id="167" name="矩形 166"/>
          <p:cNvSpPr/>
          <p:nvPr/>
        </p:nvSpPr>
        <p:spPr>
          <a:xfrm>
            <a:off x="1199456" y="286396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9" name="椭圆 168"/>
          <p:cNvSpPr/>
          <p:nvPr/>
        </p:nvSpPr>
        <p:spPr>
          <a:xfrm>
            <a:off x="2063552"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0" name="椭圆 179"/>
          <p:cNvSpPr/>
          <p:nvPr/>
        </p:nvSpPr>
        <p:spPr>
          <a:xfrm>
            <a:off x="2639616"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5" name="椭圆 184"/>
          <p:cNvSpPr/>
          <p:nvPr/>
        </p:nvSpPr>
        <p:spPr>
          <a:xfrm>
            <a:off x="5195900" y="2996952"/>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88" name="椭圆 187"/>
          <p:cNvSpPr/>
          <p:nvPr/>
        </p:nvSpPr>
        <p:spPr>
          <a:xfrm>
            <a:off x="4871864" y="2744924"/>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94" name="椭圆 193"/>
          <p:cNvSpPr/>
          <p:nvPr/>
        </p:nvSpPr>
        <p:spPr>
          <a:xfrm>
            <a:off x="2675620" y="2744924"/>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96" name="矩形 195"/>
          <p:cNvSpPr/>
          <p:nvPr/>
        </p:nvSpPr>
        <p:spPr>
          <a:xfrm>
            <a:off x="2603612" y="304398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7" name="矩形 196"/>
          <p:cNvSpPr/>
          <p:nvPr/>
        </p:nvSpPr>
        <p:spPr>
          <a:xfrm>
            <a:off x="2603612" y="286396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8" name="矩形 197"/>
          <p:cNvSpPr/>
          <p:nvPr/>
        </p:nvSpPr>
        <p:spPr>
          <a:xfrm>
            <a:off x="5339916" y="315200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1" name="矩形 200"/>
          <p:cNvSpPr/>
          <p:nvPr/>
        </p:nvSpPr>
        <p:spPr>
          <a:xfrm>
            <a:off x="5339916" y="297198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2" name="矩形 201"/>
          <p:cNvSpPr/>
          <p:nvPr/>
        </p:nvSpPr>
        <p:spPr>
          <a:xfrm>
            <a:off x="2495600" y="23488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3" name="矩形 202"/>
          <p:cNvSpPr/>
          <p:nvPr/>
        </p:nvSpPr>
        <p:spPr>
          <a:xfrm>
            <a:off x="4187788" y="23488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2" name="文本框 231"/>
          <p:cNvSpPr txBox="1"/>
          <p:nvPr/>
        </p:nvSpPr>
        <p:spPr bwMode="auto">
          <a:xfrm>
            <a:off x="8832114" y="1619663"/>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Port2</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3" name="文本框 242"/>
          <p:cNvSpPr txBox="1"/>
          <p:nvPr/>
        </p:nvSpPr>
        <p:spPr bwMode="auto">
          <a:xfrm>
            <a:off x="10506685" y="1608142"/>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Port3</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6" name="文本框 245"/>
          <p:cNvSpPr txBox="1"/>
          <p:nvPr/>
        </p:nvSpPr>
        <p:spPr bwMode="auto">
          <a:xfrm>
            <a:off x="8100368" y="3738106"/>
            <a:ext cx="2431729"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的允许通过列表</a:t>
            </a:r>
          </a:p>
        </p:txBody>
      </p:sp>
      <p:sp>
        <p:nvSpPr>
          <p:cNvPr id="292" name="文本框 291"/>
          <p:cNvSpPr txBox="1"/>
          <p:nvPr/>
        </p:nvSpPr>
        <p:spPr bwMode="auto">
          <a:xfrm>
            <a:off x="7760110" y="4100220"/>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Port1</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6" name="文本框 305"/>
          <p:cNvSpPr txBox="1"/>
          <p:nvPr/>
        </p:nvSpPr>
        <p:spPr bwMode="auto">
          <a:xfrm>
            <a:off x="9772926" y="4139843"/>
            <a:ext cx="900657"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Port3</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6" name="椭圆 315"/>
          <p:cNvSpPr/>
          <p:nvPr/>
        </p:nvSpPr>
        <p:spPr>
          <a:xfrm>
            <a:off x="1343472" y="5841268"/>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317" name="矩形 316"/>
          <p:cNvSpPr/>
          <p:nvPr/>
        </p:nvSpPr>
        <p:spPr>
          <a:xfrm>
            <a:off x="1523492" y="5733256"/>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124" name="燕尾形 123"/>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125" name="燕尾形 124"/>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126" name="燕尾形 125"/>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graphicFrame>
        <p:nvGraphicFramePr>
          <p:cNvPr id="127" name="Table 30"/>
          <p:cNvGraphicFramePr>
            <a:graphicFrameLocks noGrp="1"/>
          </p:cNvGraphicFramePr>
          <p:nvPr>
            <p:extLst/>
          </p:nvPr>
        </p:nvGraphicFramePr>
        <p:xfrm>
          <a:off x="7017936" y="2034497"/>
          <a:ext cx="1271066" cy="1446019"/>
        </p:xfrm>
        <a:graphic>
          <a:graphicData uri="http://schemas.openxmlformats.org/drawingml/2006/table">
            <a:tbl>
              <a:tblPr firstRow="1" bandRow="1"/>
              <a:tblGrid>
                <a:gridCol w="614243">
                  <a:extLst>
                    <a:ext uri="{9D8B030D-6E8A-4147-A177-3AD203B41FA5}">
                      <a16:colId xmlns:a16="http://schemas.microsoft.com/office/drawing/2014/main" xmlns="" val="20000"/>
                    </a:ext>
                  </a:extLst>
                </a:gridCol>
                <a:gridCol w="656823">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Untagged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VLAN ID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aphicFrame>
        <p:nvGraphicFramePr>
          <p:cNvPr id="128" name="Table 30"/>
          <p:cNvGraphicFramePr>
            <a:graphicFrameLocks noGrp="1"/>
          </p:cNvGraphicFramePr>
          <p:nvPr>
            <p:extLst/>
          </p:nvPr>
        </p:nvGraphicFramePr>
        <p:xfrm>
          <a:off x="8713676" y="2031107"/>
          <a:ext cx="1210459" cy="1446019"/>
        </p:xfrm>
        <a:graphic>
          <a:graphicData uri="http://schemas.openxmlformats.org/drawingml/2006/table">
            <a:tbl>
              <a:tblPr firstRow="1" bandRow="1"/>
              <a:tblGrid>
                <a:gridCol w="584955">
                  <a:extLst>
                    <a:ext uri="{9D8B030D-6E8A-4147-A177-3AD203B41FA5}">
                      <a16:colId xmlns:a16="http://schemas.microsoft.com/office/drawing/2014/main" xmlns="" val="20000"/>
                    </a:ext>
                  </a:extLst>
                </a:gridCol>
                <a:gridCol w="625504">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Untagged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VLAN ID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20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aphicFrame>
        <p:nvGraphicFramePr>
          <p:cNvPr id="129" name="Table 30"/>
          <p:cNvGraphicFramePr>
            <a:graphicFrameLocks noGrp="1"/>
          </p:cNvGraphicFramePr>
          <p:nvPr>
            <p:extLst/>
          </p:nvPr>
        </p:nvGraphicFramePr>
        <p:xfrm>
          <a:off x="10381675" y="2032356"/>
          <a:ext cx="1160797" cy="1446019"/>
        </p:xfrm>
        <a:graphic>
          <a:graphicData uri="http://schemas.openxmlformats.org/drawingml/2006/table">
            <a:tbl>
              <a:tblPr firstRow="1" bandRow="1"/>
              <a:tblGrid>
                <a:gridCol w="560956">
                  <a:extLst>
                    <a:ext uri="{9D8B030D-6E8A-4147-A177-3AD203B41FA5}">
                      <a16:colId xmlns:a16="http://schemas.microsoft.com/office/drawing/2014/main" xmlns="" val="20000"/>
                    </a:ext>
                  </a:extLst>
                </a:gridCol>
                <a:gridCol w="599841">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Tagged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VLAN ID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aphicFrame>
        <p:nvGraphicFramePr>
          <p:cNvPr id="130" name="Table 30"/>
          <p:cNvGraphicFramePr>
            <a:graphicFrameLocks noGrp="1"/>
          </p:cNvGraphicFramePr>
          <p:nvPr>
            <p:extLst/>
          </p:nvPr>
        </p:nvGraphicFramePr>
        <p:xfrm>
          <a:off x="9612691" y="4507059"/>
          <a:ext cx="1221126" cy="1446019"/>
        </p:xfrm>
        <a:graphic>
          <a:graphicData uri="http://schemas.openxmlformats.org/drawingml/2006/table">
            <a:tbl>
              <a:tblPr firstRow="1" bandRow="1"/>
              <a:tblGrid>
                <a:gridCol w="590110">
                  <a:extLst>
                    <a:ext uri="{9D8B030D-6E8A-4147-A177-3AD203B41FA5}">
                      <a16:colId xmlns:a16="http://schemas.microsoft.com/office/drawing/2014/main" xmlns="" val="20000"/>
                    </a:ext>
                  </a:extLst>
                </a:gridCol>
                <a:gridCol w="631016">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Tagged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3">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VLAN ID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20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graphicFrame>
        <p:nvGraphicFramePr>
          <p:cNvPr id="143" name="Table 30"/>
          <p:cNvGraphicFramePr>
            <a:graphicFrameLocks noGrp="1"/>
          </p:cNvGraphicFramePr>
          <p:nvPr>
            <p:extLst/>
          </p:nvPr>
        </p:nvGraphicFramePr>
        <p:xfrm>
          <a:off x="7581140" y="4502519"/>
          <a:ext cx="1343257" cy="1792155"/>
        </p:xfrm>
        <a:graphic>
          <a:graphicData uri="http://schemas.openxmlformats.org/drawingml/2006/table">
            <a:tbl>
              <a:tblPr firstRow="1" bandRow="1"/>
              <a:tblGrid>
                <a:gridCol w="649130">
                  <a:extLst>
                    <a:ext uri="{9D8B030D-6E8A-4147-A177-3AD203B41FA5}">
                      <a16:colId xmlns:a16="http://schemas.microsoft.com/office/drawing/2014/main" xmlns="" val="20000"/>
                    </a:ext>
                  </a:extLst>
                </a:gridCol>
                <a:gridCol w="694127">
                  <a:extLst>
                    <a:ext uri="{9D8B030D-6E8A-4147-A177-3AD203B41FA5}">
                      <a16:colId xmlns:a16="http://schemas.microsoft.com/office/drawing/2014/main" xmlns="" val="20001"/>
                    </a:ext>
                  </a:extLst>
                </a:gridCol>
              </a:tblGrid>
              <a:tr h="407611">
                <a:tc gridSpan="2">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Untagged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xmlns="" val="10000"/>
                  </a:ext>
                </a:extLst>
              </a:tr>
              <a:tr h="346136">
                <a:tc rowSpan="4">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VLAN ID</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46136">
                <a:tc vMerge="1">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微软雅黑"/>
                          <a:cs typeface="宋体"/>
                        </a:defRPr>
                      </a:lvl1pPr>
                      <a:lvl2pPr marL="457200" algn="l" defTabSz="914400" rtl="0" eaLnBrk="1" latinLnBrk="0" hangingPunct="1">
                        <a:defRPr sz="1800" kern="1200">
                          <a:solidFill>
                            <a:schemeClr val="tx1"/>
                          </a:solidFill>
                          <a:latin typeface="Arial"/>
                          <a:ea typeface="微软雅黑"/>
                          <a:cs typeface="宋体"/>
                        </a:defRPr>
                      </a:lvl2pPr>
                      <a:lvl3pPr marL="914400" algn="l" defTabSz="914400" rtl="0" eaLnBrk="1" latinLnBrk="0" hangingPunct="1">
                        <a:defRPr sz="1800" kern="1200">
                          <a:solidFill>
                            <a:schemeClr val="tx1"/>
                          </a:solidFill>
                          <a:latin typeface="Arial"/>
                          <a:ea typeface="微软雅黑"/>
                          <a:cs typeface="宋体"/>
                        </a:defRPr>
                      </a:lvl3pPr>
                      <a:lvl4pPr marL="1371600" algn="l" defTabSz="914400" rtl="0" eaLnBrk="1" latinLnBrk="0" hangingPunct="1">
                        <a:defRPr sz="1800" kern="1200">
                          <a:solidFill>
                            <a:schemeClr val="tx1"/>
                          </a:solidFill>
                          <a:latin typeface="Arial"/>
                          <a:ea typeface="微软雅黑"/>
                          <a:cs typeface="宋体"/>
                        </a:defRPr>
                      </a:lvl4pPr>
                      <a:lvl5pPr marL="1828800" algn="l" defTabSz="914400" rtl="0" eaLnBrk="1" latinLnBrk="0" hangingPunct="1">
                        <a:defRPr sz="1800" kern="1200">
                          <a:solidFill>
                            <a:schemeClr val="tx1"/>
                          </a:solidFill>
                          <a:latin typeface="Arial"/>
                          <a:ea typeface="微软雅黑"/>
                          <a:cs typeface="宋体"/>
                        </a:defRPr>
                      </a:lvl5pPr>
                      <a:lvl6pPr marL="2286000" algn="l" defTabSz="914400" rtl="0" eaLnBrk="1" latinLnBrk="0" hangingPunct="1">
                        <a:defRPr sz="1800" kern="1200">
                          <a:solidFill>
                            <a:schemeClr val="tx1"/>
                          </a:solidFill>
                          <a:latin typeface="Arial"/>
                          <a:ea typeface="微软雅黑"/>
                          <a:cs typeface="宋体"/>
                        </a:defRPr>
                      </a:lvl6pPr>
                      <a:lvl7pPr marL="2743200" algn="l" defTabSz="914400" rtl="0" eaLnBrk="1" latinLnBrk="0" hangingPunct="1">
                        <a:defRPr sz="1800" kern="1200">
                          <a:solidFill>
                            <a:schemeClr val="tx1"/>
                          </a:solidFill>
                          <a:latin typeface="Arial"/>
                          <a:ea typeface="微软雅黑"/>
                          <a:cs typeface="宋体"/>
                        </a:defRPr>
                      </a:lvl7pPr>
                      <a:lvl8pPr marL="3200400" algn="l" defTabSz="914400" rtl="0" eaLnBrk="1" latinLnBrk="0" hangingPunct="1">
                        <a:defRPr sz="1800" kern="1200">
                          <a:solidFill>
                            <a:schemeClr val="tx1"/>
                          </a:solidFill>
                          <a:latin typeface="Arial"/>
                          <a:ea typeface="微软雅黑"/>
                          <a:cs typeface="宋体"/>
                        </a:defRPr>
                      </a:lvl8pPr>
                      <a:lvl9pPr marL="3657600" algn="l" defTabSz="914400" rtl="0" eaLnBrk="1" latinLnBrk="0" hangingPunct="1">
                        <a:defRPr sz="1800" kern="1200">
                          <a:solidFill>
                            <a:schemeClr val="tx1"/>
                          </a:solidFill>
                          <a:latin typeface="Arial"/>
                          <a:ea typeface="微软雅黑"/>
                          <a:cs typeface="宋体"/>
                        </a:defRPr>
                      </a:lvl9p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20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46136">
                <a:tc vMerge="1">
                  <a:txBody>
                    <a:bodyPr/>
                    <a:lstStyle/>
                    <a:p>
                      <a:pPr algn="ctr" fontAlgn="ctr"/>
                      <a:endParaRPr lang="en-US" altLang="zh-CN" sz="105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6338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92" grpId="0" animBg="1"/>
      <p:bldP spid="193" grpId="0" animBg="1"/>
      <p:bldP spid="200" grpId="0" animBg="1"/>
      <p:bldP spid="215" grpId="0" animBg="1"/>
      <p:bldP spid="2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小结</a:t>
            </a:r>
          </a:p>
        </p:txBody>
      </p:sp>
      <p:sp>
        <p:nvSpPr>
          <p:cNvPr id="11" name="圆角矩形 75"/>
          <p:cNvSpPr/>
          <p:nvPr/>
        </p:nvSpPr>
        <p:spPr>
          <a:xfrm>
            <a:off x="458967"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Access</a:t>
            </a:r>
            <a:r>
              <a:rPr lang="zh-CN" altLang="en-US" b="1" dirty="0">
                <a:solidFill>
                  <a:prstClr val="white"/>
                </a:solidFill>
                <a:latin typeface="Huawei Sans" panose="020C0503030203020204" pitchFamily="34" charset="0"/>
                <a:ea typeface="方正兰亭黑简体" panose="02000000000000000000" pitchFamily="2" charset="-122"/>
              </a:rPr>
              <a:t>接口</a:t>
            </a:r>
          </a:p>
        </p:txBody>
      </p:sp>
      <p:sp>
        <p:nvSpPr>
          <p:cNvPr id="12" name="圆角矩形 75"/>
          <p:cNvSpPr/>
          <p:nvPr/>
        </p:nvSpPr>
        <p:spPr>
          <a:xfrm>
            <a:off x="458967"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接收数据帧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smtClean="0">
                <a:solidFill>
                  <a:prstClr val="black"/>
                </a:solidFill>
              </a:rPr>
              <a:t>Untagged</a:t>
            </a:r>
            <a:r>
              <a:rPr lang="zh-CN" altLang="en-US" sz="1400" dirty="0" smtClean="0">
                <a:solidFill>
                  <a:prstClr val="black"/>
                </a:solidFill>
              </a:rPr>
              <a:t>数据帧</a:t>
            </a:r>
            <a:r>
              <a:rPr lang="zh-CN" altLang="en-US" sz="1400" dirty="0">
                <a:solidFill>
                  <a:prstClr val="black"/>
                </a:solidFill>
              </a:rPr>
              <a:t>，打上</a:t>
            </a:r>
            <a:r>
              <a:rPr lang="en-US" altLang="zh-CN" sz="1400" dirty="0">
                <a:solidFill>
                  <a:prstClr val="black"/>
                </a:solidFill>
              </a:rPr>
              <a:t>PVID</a:t>
            </a:r>
            <a:r>
              <a:rPr lang="zh-CN" altLang="en-US" sz="1400" dirty="0">
                <a:solidFill>
                  <a:prstClr val="black"/>
                </a:solidFill>
              </a:rPr>
              <a:t>，接收。</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Tagged</a:t>
            </a:r>
            <a:r>
              <a:rPr lang="zh-CN" altLang="en-US" sz="1400" dirty="0">
                <a:solidFill>
                  <a:prstClr val="black"/>
                </a:solidFill>
              </a:rPr>
              <a:t>数据帧，与</a:t>
            </a:r>
            <a:r>
              <a:rPr lang="en-US" altLang="zh-CN" sz="1400" dirty="0">
                <a:solidFill>
                  <a:prstClr val="black"/>
                </a:solidFill>
              </a:rPr>
              <a:t>PVID</a:t>
            </a:r>
            <a:r>
              <a:rPr lang="zh-CN" altLang="en-US" sz="1400" dirty="0">
                <a:solidFill>
                  <a:prstClr val="black"/>
                </a:solidFill>
              </a:rPr>
              <a:t>比较，相同则接收；不同则丢弃。</a:t>
            </a:r>
          </a:p>
          <a:p>
            <a:pPr marL="635040" lvl="1" indent="-177800" algn="just">
              <a:lnSpc>
                <a:spcPts val="2600"/>
              </a:lnSpc>
              <a:spcAft>
                <a:spcPts val="600"/>
              </a:spcAft>
              <a:buFont typeface="Arial" panose="020B0604020202020204" pitchFamily="34" charset="0"/>
              <a:buChar char="•"/>
            </a:pPr>
            <a:endParaRPr lang="en-US" altLang="zh-CN" sz="1600" dirty="0">
              <a:solidFill>
                <a:prstClr val="black"/>
              </a:solidFill>
            </a:endParaRPr>
          </a:p>
        </p:txBody>
      </p:sp>
      <p:sp>
        <p:nvSpPr>
          <p:cNvPr id="13" name="圆角矩形 75"/>
          <p:cNvSpPr/>
          <p:nvPr/>
        </p:nvSpPr>
        <p:spPr>
          <a:xfrm>
            <a:off x="4245545"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Trunk</a:t>
            </a:r>
            <a:r>
              <a:rPr lang="zh-CN" altLang="en-US" b="1" dirty="0">
                <a:solidFill>
                  <a:prstClr val="white"/>
                </a:solidFill>
                <a:latin typeface="Huawei Sans" panose="020C0503030203020204" pitchFamily="34" charset="0"/>
                <a:ea typeface="方正兰亭黑简体" panose="02000000000000000000" pitchFamily="2" charset="-122"/>
              </a:rPr>
              <a:t>接口</a:t>
            </a:r>
          </a:p>
        </p:txBody>
      </p:sp>
      <p:sp>
        <p:nvSpPr>
          <p:cNvPr id="14" name="圆角矩形 75"/>
          <p:cNvSpPr/>
          <p:nvPr/>
        </p:nvSpPr>
        <p:spPr>
          <a:xfrm>
            <a:off x="4245545"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接收数据帧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Untagged</a:t>
            </a:r>
            <a:r>
              <a:rPr lang="zh-CN" altLang="en-US" sz="1400" dirty="0">
                <a:solidFill>
                  <a:prstClr val="black"/>
                </a:solidFill>
              </a:rPr>
              <a:t>数据帧，打上</a:t>
            </a:r>
            <a:r>
              <a:rPr lang="en-US" altLang="zh-CN" sz="1400" dirty="0">
                <a:solidFill>
                  <a:prstClr val="black"/>
                </a:solidFill>
              </a:rPr>
              <a:t>PVID</a:t>
            </a:r>
            <a:r>
              <a:rPr lang="zh-CN" altLang="en-US" sz="1400" dirty="0">
                <a:solidFill>
                  <a:prstClr val="black"/>
                </a:solidFill>
              </a:rPr>
              <a:t>，且</a:t>
            </a:r>
            <a:r>
              <a:rPr lang="en-US" altLang="zh-CN" sz="1400" dirty="0">
                <a:solidFill>
                  <a:prstClr val="black"/>
                </a:solidFill>
              </a:rPr>
              <a:t>VID</a:t>
            </a:r>
            <a:r>
              <a:rPr lang="zh-CN" altLang="en-US" sz="1400" dirty="0">
                <a:solidFill>
                  <a:prstClr val="black"/>
                </a:solidFill>
              </a:rPr>
              <a:t>在允许列表中，则接收；</a:t>
            </a:r>
            <a:r>
              <a:rPr lang="en-US" altLang="zh-CN" sz="1400" dirty="0">
                <a:solidFill>
                  <a:prstClr val="black"/>
                </a:solidFill>
              </a:rPr>
              <a:t>VID</a:t>
            </a:r>
            <a:r>
              <a:rPr lang="zh-CN" altLang="en-US" sz="1400" dirty="0">
                <a:solidFill>
                  <a:prstClr val="black"/>
                </a:solidFill>
              </a:rPr>
              <a:t>不在允许列表，则丢弃。</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Tagged</a:t>
            </a:r>
            <a:r>
              <a:rPr lang="zh-CN" altLang="en-US" sz="1400" dirty="0">
                <a:solidFill>
                  <a:prstClr val="black"/>
                </a:solidFill>
              </a:rPr>
              <a:t>数据帧，查看</a:t>
            </a:r>
            <a:r>
              <a:rPr lang="en-US" altLang="zh-CN" sz="1400" dirty="0">
                <a:solidFill>
                  <a:prstClr val="black"/>
                </a:solidFill>
              </a:rPr>
              <a:t>VID</a:t>
            </a:r>
            <a:r>
              <a:rPr lang="zh-CN" altLang="en-US" sz="1400" dirty="0">
                <a:solidFill>
                  <a:prstClr val="black"/>
                </a:solidFill>
              </a:rPr>
              <a:t>是否在允许列表中，在允许列表中，则接收；</a:t>
            </a:r>
            <a:r>
              <a:rPr lang="en-US" altLang="zh-CN" sz="1400" dirty="0">
                <a:solidFill>
                  <a:prstClr val="black"/>
                </a:solidFill>
              </a:rPr>
              <a:t>VID</a:t>
            </a:r>
            <a:r>
              <a:rPr lang="zh-CN" altLang="en-US" sz="1400" dirty="0">
                <a:solidFill>
                  <a:prstClr val="black"/>
                </a:solidFill>
              </a:rPr>
              <a:t>不在允许列表，则丢弃。</a:t>
            </a:r>
          </a:p>
        </p:txBody>
      </p:sp>
      <p:sp>
        <p:nvSpPr>
          <p:cNvPr id="15" name="圆角矩形 75"/>
          <p:cNvSpPr/>
          <p:nvPr/>
        </p:nvSpPr>
        <p:spPr>
          <a:xfrm>
            <a:off x="8063542" y="1264390"/>
            <a:ext cx="36880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Hybrid</a:t>
            </a:r>
            <a:r>
              <a:rPr lang="zh-CN" altLang="en-US" b="1" dirty="0">
                <a:solidFill>
                  <a:prstClr val="white"/>
                </a:solidFill>
                <a:latin typeface="Huawei Sans" panose="020C0503030203020204" pitchFamily="34" charset="0"/>
                <a:ea typeface="方正兰亭黑简体" panose="02000000000000000000" pitchFamily="2" charset="-122"/>
              </a:rPr>
              <a:t>接口</a:t>
            </a:r>
          </a:p>
        </p:txBody>
      </p:sp>
      <p:sp>
        <p:nvSpPr>
          <p:cNvPr id="16" name="圆角矩形 75"/>
          <p:cNvSpPr/>
          <p:nvPr/>
        </p:nvSpPr>
        <p:spPr>
          <a:xfrm>
            <a:off x="8063542" y="1695895"/>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接收数据帧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Untagged</a:t>
            </a:r>
            <a:r>
              <a:rPr lang="zh-CN" altLang="en-US" sz="1400" dirty="0">
                <a:solidFill>
                  <a:prstClr val="black"/>
                </a:solidFill>
              </a:rPr>
              <a:t>数据帧，打上</a:t>
            </a:r>
            <a:r>
              <a:rPr lang="en-US" altLang="zh-CN" sz="1400" dirty="0">
                <a:solidFill>
                  <a:prstClr val="black"/>
                </a:solidFill>
              </a:rPr>
              <a:t>PVID</a:t>
            </a:r>
            <a:r>
              <a:rPr lang="zh-CN" altLang="en-US" sz="1400" dirty="0">
                <a:solidFill>
                  <a:prstClr val="black"/>
                </a:solidFill>
              </a:rPr>
              <a:t>，且</a:t>
            </a:r>
            <a:r>
              <a:rPr lang="en-US" altLang="zh-CN" sz="1400" dirty="0">
                <a:solidFill>
                  <a:prstClr val="black"/>
                </a:solidFill>
              </a:rPr>
              <a:t>VID</a:t>
            </a:r>
            <a:r>
              <a:rPr lang="zh-CN" altLang="en-US" sz="1400" dirty="0">
                <a:solidFill>
                  <a:prstClr val="black"/>
                </a:solidFill>
              </a:rPr>
              <a:t>在允许列表中，则接收；</a:t>
            </a:r>
            <a:r>
              <a:rPr lang="en-US" altLang="zh-CN" sz="1400" dirty="0">
                <a:solidFill>
                  <a:prstClr val="black"/>
                </a:solidFill>
              </a:rPr>
              <a:t>VID</a:t>
            </a:r>
            <a:r>
              <a:rPr lang="zh-CN" altLang="en-US" sz="1400" dirty="0">
                <a:solidFill>
                  <a:prstClr val="black"/>
                </a:solidFill>
              </a:rPr>
              <a:t>不在允许列表中，则丢弃。</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Tagged</a:t>
            </a:r>
            <a:r>
              <a:rPr lang="zh-CN" altLang="en-US" sz="1400" dirty="0">
                <a:solidFill>
                  <a:prstClr val="black"/>
                </a:solidFill>
              </a:rPr>
              <a:t>数据帧，查看</a:t>
            </a:r>
            <a:r>
              <a:rPr lang="en-US" altLang="zh-CN" sz="1400" dirty="0">
                <a:solidFill>
                  <a:prstClr val="black"/>
                </a:solidFill>
              </a:rPr>
              <a:t>VID</a:t>
            </a:r>
            <a:r>
              <a:rPr lang="zh-CN" altLang="en-US" sz="1400" dirty="0">
                <a:solidFill>
                  <a:prstClr val="black"/>
                </a:solidFill>
              </a:rPr>
              <a:t>是否在允许列表中，在允许列表中，则接收；</a:t>
            </a:r>
            <a:r>
              <a:rPr lang="en-US" altLang="zh-CN" sz="1400" dirty="0">
                <a:solidFill>
                  <a:prstClr val="black"/>
                </a:solidFill>
              </a:rPr>
              <a:t>VID</a:t>
            </a:r>
            <a:r>
              <a:rPr lang="zh-CN" altLang="en-US" sz="1400" dirty="0">
                <a:solidFill>
                  <a:prstClr val="black"/>
                </a:solidFill>
              </a:rPr>
              <a:t>不在允许列表，则丢弃。</a:t>
            </a:r>
          </a:p>
          <a:p>
            <a:pPr marL="635040" lvl="1" indent="-177800" algn="just">
              <a:lnSpc>
                <a:spcPts val="2600"/>
              </a:lnSpc>
              <a:spcAft>
                <a:spcPts val="600"/>
              </a:spcAft>
              <a:buFont typeface="Arial" panose="020B0604020202020204" pitchFamily="34" charset="0"/>
              <a:buChar char="•"/>
            </a:pPr>
            <a:endParaRPr lang="en-US" altLang="zh-CN" sz="1600" dirty="0">
              <a:solidFill>
                <a:prstClr val="black"/>
              </a:solidFill>
            </a:endParaRPr>
          </a:p>
        </p:txBody>
      </p:sp>
      <p:sp>
        <p:nvSpPr>
          <p:cNvPr id="17" name="圆角矩形 75"/>
          <p:cNvSpPr/>
          <p:nvPr/>
        </p:nvSpPr>
        <p:spPr>
          <a:xfrm>
            <a:off x="458967"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发送数据帧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与</a:t>
            </a:r>
            <a:r>
              <a:rPr lang="en-US" altLang="zh-CN" sz="1400" dirty="0">
                <a:solidFill>
                  <a:prstClr val="black"/>
                </a:solidFill>
              </a:rPr>
              <a:t>PVID</a:t>
            </a:r>
            <a:r>
              <a:rPr lang="zh-CN" altLang="en-US" sz="1400" dirty="0">
                <a:solidFill>
                  <a:prstClr val="black"/>
                </a:solidFill>
              </a:rPr>
              <a:t>比较，相同则剥离标签发送；不同则丢弃。</a:t>
            </a:r>
          </a:p>
          <a:p>
            <a:pPr marL="635040" lvl="1" indent="-177800" algn="just">
              <a:lnSpc>
                <a:spcPts val="2600"/>
              </a:lnSpc>
              <a:spcAft>
                <a:spcPts val="600"/>
              </a:spcAft>
              <a:buFont typeface="Arial" panose="020B0604020202020204" pitchFamily="34" charset="0"/>
              <a:buChar char="•"/>
            </a:pPr>
            <a:endParaRPr lang="en-US" altLang="zh-CN" sz="1600" dirty="0">
              <a:solidFill>
                <a:prstClr val="black"/>
              </a:solidFill>
            </a:endParaRPr>
          </a:p>
        </p:txBody>
      </p:sp>
      <p:sp>
        <p:nvSpPr>
          <p:cNvPr id="18" name="圆角矩形 75"/>
          <p:cNvSpPr/>
          <p:nvPr/>
        </p:nvSpPr>
        <p:spPr>
          <a:xfrm>
            <a:off x="4245545"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发送数据帧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在允许列表中，且</a:t>
            </a:r>
            <a:r>
              <a:rPr lang="en-US" altLang="zh-CN" sz="1400" dirty="0">
                <a:solidFill>
                  <a:prstClr val="black"/>
                </a:solidFill>
              </a:rPr>
              <a:t>VID</a:t>
            </a:r>
            <a:r>
              <a:rPr lang="zh-CN" altLang="en-US" sz="1400" dirty="0">
                <a:solidFill>
                  <a:prstClr val="black"/>
                </a:solidFill>
              </a:rPr>
              <a:t>与</a:t>
            </a:r>
            <a:r>
              <a:rPr lang="en-US" altLang="zh-CN" sz="1400" dirty="0">
                <a:solidFill>
                  <a:prstClr val="black"/>
                </a:solidFill>
              </a:rPr>
              <a:t>PVID</a:t>
            </a:r>
            <a:r>
              <a:rPr lang="zh-CN" altLang="en-US" sz="1400" dirty="0">
                <a:solidFill>
                  <a:prstClr val="black"/>
                </a:solidFill>
              </a:rPr>
              <a:t>一致，则剥离标签发送。</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在允许列表，但</a:t>
            </a:r>
            <a:r>
              <a:rPr lang="en-US" altLang="zh-CN" sz="1400" dirty="0">
                <a:solidFill>
                  <a:prstClr val="black"/>
                </a:solidFill>
              </a:rPr>
              <a:t>VID</a:t>
            </a:r>
            <a:r>
              <a:rPr lang="zh-CN" altLang="en-US" sz="1400" dirty="0">
                <a:solidFill>
                  <a:prstClr val="black"/>
                </a:solidFill>
              </a:rPr>
              <a:t>与</a:t>
            </a:r>
            <a:r>
              <a:rPr lang="en-US" altLang="zh-CN" sz="1400" dirty="0">
                <a:solidFill>
                  <a:prstClr val="black"/>
                </a:solidFill>
              </a:rPr>
              <a:t>PVID</a:t>
            </a:r>
            <a:r>
              <a:rPr lang="zh-CN" altLang="en-US" sz="1400" dirty="0">
                <a:solidFill>
                  <a:prstClr val="black"/>
                </a:solidFill>
              </a:rPr>
              <a:t>不一致，则直接带标签发送。</a:t>
            </a:r>
          </a:p>
          <a:p>
            <a:pPr marL="360000" lvl="1" indent="-285750" algn="just">
              <a:lnSpc>
                <a:spcPct val="125000"/>
              </a:lnSpc>
              <a:spcAft>
                <a:spcPts val="600"/>
              </a:spcAft>
              <a:buFont typeface="Huawei Sans" panose="020C0503030203020204" pitchFamily="34" charset="0"/>
              <a:buChar char="▫"/>
            </a:pPr>
            <a:r>
              <a:rPr lang="zh-CN" altLang="en-US" sz="1400" dirty="0">
                <a:solidFill>
                  <a:prstClr val="black"/>
                </a:solidFill>
              </a:rPr>
              <a:t>不在允许列表中，则直接丢弃。</a:t>
            </a:r>
          </a:p>
          <a:p>
            <a:pPr marL="360000" lvl="1" indent="-285750" algn="just">
              <a:lnSpc>
                <a:spcPct val="125000"/>
              </a:lnSpc>
              <a:spcAft>
                <a:spcPts val="600"/>
              </a:spcAft>
              <a:buFont typeface="Huawei Sans" panose="020C0503030203020204" pitchFamily="34" charset="0"/>
              <a:buChar char="▫"/>
            </a:pPr>
            <a:endParaRPr lang="en-US" altLang="zh-CN" sz="1400" dirty="0">
              <a:solidFill>
                <a:prstClr val="black"/>
              </a:solidFill>
            </a:endParaRPr>
          </a:p>
        </p:txBody>
      </p:sp>
      <p:sp>
        <p:nvSpPr>
          <p:cNvPr id="19" name="圆角矩形 75"/>
          <p:cNvSpPr/>
          <p:nvPr/>
        </p:nvSpPr>
        <p:spPr>
          <a:xfrm>
            <a:off x="8063542" y="3949698"/>
            <a:ext cx="3688030" cy="215488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600" dirty="0">
                <a:solidFill>
                  <a:prstClr val="black"/>
                </a:solidFill>
              </a:rPr>
              <a:t>发送数据帧</a:t>
            </a:r>
            <a:endParaRPr lang="en-US" altLang="zh-CN" sz="1600" dirty="0">
              <a:solidFill>
                <a:prstClr val="black"/>
              </a:solidFill>
            </a:endParaRP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不在允许列表中，直接丢弃。</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在</a:t>
            </a:r>
            <a:r>
              <a:rPr lang="en-US" altLang="zh-CN" sz="1400" dirty="0">
                <a:solidFill>
                  <a:prstClr val="black"/>
                </a:solidFill>
              </a:rPr>
              <a:t>Untagged</a:t>
            </a:r>
            <a:r>
              <a:rPr lang="zh-CN" altLang="en-US" sz="1400" dirty="0">
                <a:solidFill>
                  <a:prstClr val="black"/>
                </a:solidFill>
              </a:rPr>
              <a:t>列表中，剥离标签发送。</a:t>
            </a:r>
          </a:p>
          <a:p>
            <a:pPr marL="360000" lvl="1" indent="-285750" algn="just">
              <a:lnSpc>
                <a:spcPct val="125000"/>
              </a:lnSpc>
              <a:spcAft>
                <a:spcPts val="600"/>
              </a:spcAft>
              <a:buFont typeface="Huawei Sans" panose="020C0503030203020204" pitchFamily="34" charset="0"/>
              <a:buChar char="▫"/>
            </a:pPr>
            <a:r>
              <a:rPr lang="en-US" altLang="zh-CN" sz="1400" dirty="0">
                <a:solidFill>
                  <a:prstClr val="black"/>
                </a:solidFill>
              </a:rPr>
              <a:t>VID</a:t>
            </a:r>
            <a:r>
              <a:rPr lang="zh-CN" altLang="en-US" sz="1400" dirty="0">
                <a:solidFill>
                  <a:prstClr val="black"/>
                </a:solidFill>
              </a:rPr>
              <a:t>在</a:t>
            </a:r>
            <a:r>
              <a:rPr lang="en-US" altLang="zh-CN" sz="1400" dirty="0">
                <a:solidFill>
                  <a:prstClr val="black"/>
                </a:solidFill>
              </a:rPr>
              <a:t>Tagged</a:t>
            </a:r>
            <a:r>
              <a:rPr lang="zh-CN" altLang="en-US" sz="1400" dirty="0">
                <a:solidFill>
                  <a:prstClr val="black"/>
                </a:solidFill>
              </a:rPr>
              <a:t>列表中，带标签直接发送。</a:t>
            </a:r>
          </a:p>
          <a:p>
            <a:pPr marL="635040" lvl="1" indent="-177800" algn="just">
              <a:lnSpc>
                <a:spcPts val="2600"/>
              </a:lnSpc>
              <a:spcAft>
                <a:spcPts val="600"/>
              </a:spcAft>
              <a:buFont typeface="Arial" panose="020B0604020202020204" pitchFamily="34" charset="0"/>
              <a:buChar char="•"/>
            </a:pPr>
            <a:endParaRPr lang="en-US" altLang="zh-CN" sz="1600" dirty="0">
              <a:solidFill>
                <a:prstClr val="black"/>
              </a:solidFill>
            </a:endParaRPr>
          </a:p>
        </p:txBody>
      </p:sp>
      <p:sp>
        <p:nvSpPr>
          <p:cNvPr id="20" name="燕尾形 19"/>
          <p:cNvSpPr/>
          <p:nvPr/>
        </p:nvSpPr>
        <p:spPr bwMode="auto">
          <a:xfrm>
            <a:off x="8461548"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识别</a:t>
            </a:r>
            <a:r>
              <a:rPr lang="en-US" altLang="zh-CN" sz="1200" kern="0" dirty="0"/>
              <a:t>VLAN</a:t>
            </a:r>
          </a:p>
        </p:txBody>
      </p:sp>
      <p:sp>
        <p:nvSpPr>
          <p:cNvPr id="21" name="燕尾形 20"/>
          <p:cNvSpPr/>
          <p:nvPr/>
        </p:nvSpPr>
        <p:spPr bwMode="auto">
          <a:xfrm>
            <a:off x="937747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划分</a:t>
            </a:r>
            <a:r>
              <a:rPr lang="en-US" altLang="zh-CN" sz="1200" kern="0" dirty="0"/>
              <a:t>VLAN</a:t>
            </a:r>
          </a:p>
        </p:txBody>
      </p:sp>
      <p:sp>
        <p:nvSpPr>
          <p:cNvPr id="22" name="燕尾形 21"/>
          <p:cNvSpPr/>
          <p:nvPr/>
        </p:nvSpPr>
        <p:spPr bwMode="auto">
          <a:xfrm>
            <a:off x="10307472" y="124239"/>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处理</a:t>
            </a:r>
            <a:r>
              <a:rPr lang="en-US" altLang="zh-CN" sz="1200" b="1" kern="0" dirty="0">
                <a:solidFill>
                  <a:srgbClr val="FFFFFF"/>
                </a:solidFill>
              </a:rPr>
              <a:t>VLAN</a:t>
            </a:r>
            <a:r>
              <a:rPr lang="zh-CN" altLang="en-US" sz="1200" b="1" kern="0" dirty="0">
                <a:solidFill>
                  <a:srgbClr val="FFFFFF"/>
                </a:solidFill>
              </a:rPr>
              <a:t>数据帧</a:t>
            </a:r>
            <a:endParaRPr lang="en-US" altLang="zh-CN" sz="1200" b="1" kern="0" dirty="0">
              <a:solidFill>
                <a:srgbClr val="FFFFFF"/>
              </a:solidFill>
            </a:endParaRPr>
          </a:p>
        </p:txBody>
      </p:sp>
    </p:spTree>
    <p:extLst>
      <p:ext uri="{BB962C8B-B14F-4D97-AF65-F5344CB8AC3E}">
        <p14:creationId xmlns:p14="http://schemas.microsoft.com/office/powerpoint/2010/main" val="3573312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什么是</a:t>
            </a:r>
            <a:r>
              <a:rPr lang="en-US" altLang="zh-CN" dirty="0">
                <a:solidFill>
                  <a:schemeClr val="bg1">
                    <a:lumMod val="50000"/>
                  </a:schemeClr>
                </a:solidFill>
              </a:rPr>
              <a:t>VLAN</a:t>
            </a:r>
          </a:p>
          <a:p>
            <a:r>
              <a:rPr lang="en-US" altLang="zh-CN" dirty="0">
                <a:solidFill>
                  <a:schemeClr val="bg1">
                    <a:lumMod val="50000"/>
                  </a:schemeClr>
                </a:solidFill>
              </a:rPr>
              <a:t>VLAN</a:t>
            </a:r>
            <a:r>
              <a:rPr lang="zh-CN" altLang="en-US" dirty="0">
                <a:solidFill>
                  <a:schemeClr val="bg1">
                    <a:lumMod val="50000"/>
                  </a:schemeClr>
                </a:solidFill>
              </a:rPr>
              <a:t>的基本原理</a:t>
            </a:r>
            <a:endParaRPr lang="en-US" altLang="zh-CN" dirty="0">
              <a:solidFill>
                <a:schemeClr val="bg1">
                  <a:lumMod val="50000"/>
                </a:schemeClr>
              </a:solidFill>
            </a:endParaRPr>
          </a:p>
          <a:p>
            <a:r>
              <a:rPr lang="en-US" altLang="zh-CN" b="1" dirty="0"/>
              <a:t>VLAN</a:t>
            </a:r>
            <a:r>
              <a:rPr lang="zh-CN" altLang="en-US" b="1" dirty="0"/>
              <a:t>的应用</a:t>
            </a:r>
            <a:endParaRPr lang="en-US" altLang="zh-CN" b="1" dirty="0"/>
          </a:p>
          <a:p>
            <a:r>
              <a:rPr lang="en-US" altLang="zh-CN" dirty="0">
                <a:solidFill>
                  <a:schemeClr val="bg1">
                    <a:lumMod val="50000"/>
                  </a:schemeClr>
                </a:solidFill>
              </a:rPr>
              <a:t>VLAN</a:t>
            </a:r>
            <a:r>
              <a:rPr lang="zh-CN" altLang="en-US" dirty="0">
                <a:solidFill>
                  <a:schemeClr val="bg1">
                    <a:lumMod val="50000"/>
                  </a:schemeClr>
                </a:solidFill>
              </a:rPr>
              <a:t>的配置示例</a:t>
            </a:r>
          </a:p>
        </p:txBody>
      </p:sp>
    </p:spTree>
    <p:extLst>
      <p:ext uri="{BB962C8B-B14F-4D97-AF65-F5344CB8AC3E}">
        <p14:creationId xmlns:p14="http://schemas.microsoft.com/office/powerpoint/2010/main" val="3805691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的规划</a:t>
            </a:r>
          </a:p>
        </p:txBody>
      </p:sp>
      <p:sp>
        <p:nvSpPr>
          <p:cNvPr id="4" name="文本占位符 3"/>
          <p:cNvSpPr>
            <a:spLocks noGrp="1"/>
          </p:cNvSpPr>
          <p:nvPr>
            <p:ph type="body" sz="quarter" idx="10"/>
          </p:nvPr>
        </p:nvSpPr>
        <p:spPr>
          <a:xfrm>
            <a:off x="455082" y="1233488"/>
            <a:ext cx="5399739" cy="1763464"/>
          </a:xfrm>
        </p:spPr>
        <p:txBody>
          <a:bodyPr/>
          <a:lstStyle/>
          <a:p>
            <a:r>
              <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b="1" dirty="0">
                <a:latin typeface="Huawei Sans" panose="020C0503030203020204" pitchFamily="34" charset="0"/>
                <a:ea typeface="方正兰亭黑简体" panose="02000000000000000000" pitchFamily="2" charset="-122"/>
                <a:cs typeface="Huawei Sans" panose="020C0503030203020204" pitchFamily="34" charset="0"/>
              </a:rPr>
              <a:t>分配原则</a:t>
            </a:r>
            <a:endPar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按业务规划：可分为语音、视频</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和数据。</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按部门规划：可分为工程部、市场部、财经</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部等。</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按应用规划：可分为服务器、办公、</a:t>
            </a: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教室等。</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文本占位符 3"/>
          <p:cNvSpPr txBox="1">
            <a:spLocks/>
          </p:cNvSpPr>
          <p:nvPr/>
        </p:nvSpPr>
        <p:spPr bwMode="auto">
          <a:xfrm>
            <a:off x="5854821" y="1233488"/>
            <a:ext cx="5160839" cy="17274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auto">
              <a:spcBef>
                <a:spcPts val="792"/>
              </a:spcBef>
              <a:buClrTx/>
              <a:buSzPct val="100000"/>
              <a:buFont typeface="Arial" panose="020B0604020202020204" pitchFamily="34" charset="0"/>
              <a:buChar char="•"/>
            </a:pPr>
            <a:r>
              <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b="1" dirty="0">
                <a:latin typeface="Huawei Sans" panose="020C0503030203020204" pitchFamily="34" charset="0"/>
                <a:ea typeface="方正兰亭黑简体" panose="02000000000000000000" pitchFamily="2" charset="-122"/>
                <a:cs typeface="Huawei Sans" panose="020C0503030203020204" pitchFamily="34" charset="0"/>
              </a:rPr>
              <a:t>分配技巧</a:t>
            </a:r>
            <a:endPar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endParaRPr>
          </a:p>
          <a:p>
            <a:pPr marL="401637" lvl="1" indent="0" defTabSz="914034">
              <a:buClrTx/>
              <a:buNone/>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的分配在有效范围内，可以随意分配和选取，但是为了提高</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的连续性，可以采用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和子网关联的方式进行分配。</a:t>
            </a:r>
          </a:p>
        </p:txBody>
      </p:sp>
      <p:sp>
        <p:nvSpPr>
          <p:cNvPr id="9" name="文本占位符 3"/>
          <p:cNvSpPr txBox="1">
            <a:spLocks/>
          </p:cNvSpPr>
          <p:nvPr/>
        </p:nvSpPr>
        <p:spPr bwMode="auto">
          <a:xfrm>
            <a:off x="455082" y="3118255"/>
            <a:ext cx="10560578" cy="176346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02279" indent="-302279" defTabSz="914034" fontAlgn="auto">
              <a:spcBef>
                <a:spcPts val="792"/>
              </a:spcBef>
              <a:buClrTx/>
              <a:buSzPct val="100000"/>
              <a:buFont typeface="Arial" panose="020B0604020202020204" pitchFamily="34" charset="0"/>
              <a:buChar char="•"/>
            </a:pPr>
            <a:r>
              <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b="1" dirty="0">
                <a:latin typeface="Huawei Sans" panose="020C0503030203020204" pitchFamily="34" charset="0"/>
                <a:ea typeface="方正兰亭黑简体" panose="02000000000000000000" pitchFamily="2" charset="-122"/>
                <a:cs typeface="Huawei Sans" panose="020C0503030203020204" pitchFamily="34" charset="0"/>
              </a:rPr>
              <a:t>规划示例</a:t>
            </a:r>
            <a:endParaRPr lang="en-US" altLang="zh-CN" sz="1800" b="1" dirty="0">
              <a:latin typeface="Huawei Sans" panose="020C0503030203020204" pitchFamily="34" charset="0"/>
              <a:ea typeface="方正兰亭黑简体" panose="02000000000000000000" pitchFamily="2" charset="-122"/>
              <a:cs typeface="Huawei Sans" panose="020C0503030203020204" pitchFamily="34" charset="0"/>
            </a:endParaRPr>
          </a:p>
          <a:p>
            <a:pPr lvl="1" defTabSz="914034">
              <a:buClrTx/>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假设某园区有三栋楼，分别为行政楼、教学楼、办公楼；每栋楼各有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台接入交换机，核心交换机在行政楼；行政楼内有办公室、财务部和教室；办公楼内有办公室和财务部；教学楼内有办公室和教室。</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lvl="1" defTabSz="914034">
              <a:buClrTx/>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规划如下：</a:t>
            </a:r>
          </a:p>
        </p:txBody>
      </p:sp>
      <p:graphicFrame>
        <p:nvGraphicFramePr>
          <p:cNvPr id="13" name="表格 12"/>
          <p:cNvGraphicFramePr>
            <a:graphicFrameLocks noGrp="1"/>
          </p:cNvGraphicFramePr>
          <p:nvPr>
            <p:extLst/>
          </p:nvPr>
        </p:nvGraphicFramePr>
        <p:xfrm>
          <a:off x="3154951" y="4560525"/>
          <a:ext cx="6048832" cy="1676195"/>
        </p:xfrm>
        <a:graphic>
          <a:graphicData uri="http://schemas.openxmlformats.org/drawingml/2006/table">
            <a:tbl>
              <a:tblPr>
                <a:tableStyleId>{2D5ABB26-0587-4C30-8999-92F81FD0307C}</a:tableStyleId>
              </a:tblPr>
              <a:tblGrid>
                <a:gridCol w="1206376"/>
                <a:gridCol w="2099256">
                  <a:extLst>
                    <a:ext uri="{9D8B030D-6E8A-4147-A177-3AD203B41FA5}">
                      <a16:colId xmlns:a16="http://schemas.microsoft.com/office/drawing/2014/main" xmlns="" val="20000"/>
                    </a:ext>
                  </a:extLst>
                </a:gridCol>
                <a:gridCol w="2743200">
                  <a:extLst>
                    <a:ext uri="{9D8B030D-6E8A-4147-A177-3AD203B41FA5}">
                      <a16:colId xmlns:a16="http://schemas.microsoft.com/office/drawing/2014/main" xmlns="" val="20002"/>
                    </a:ext>
                  </a:extLst>
                </a:gridCol>
              </a:tblGrid>
              <a:tr h="335239">
                <a:tc>
                  <a:txBody>
                    <a:bodyPr/>
                    <a:lstStyle/>
                    <a:p>
                      <a:pPr marL="0" algn="ctr" defTabSz="914400" rtl="0" eaLnBrk="1" fontAlgn="b" latinLnBrk="0" hangingPunct="1"/>
                      <a:r>
                        <a:rPr lang="en-US" altLang="zh-CN" sz="1400" b="1" i="0" kern="1200" dirty="0" smtClean="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fontAlgn="b" latinLnBrk="0" hangingPunct="1"/>
                      <a:r>
                        <a:rPr lang="en-US" altLang="zh-CN"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地址段</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fontAlgn="b" latinLnBrk="0" hangingPunct="1"/>
                      <a:r>
                        <a:rPr lang="zh-CN" altLang="en-US" sz="1400" b="1" i="0" kern="1200" dirty="0" smtClean="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描述</a:t>
                      </a:r>
                      <a:endParaRPr lang="zh-CN" altLang="en-US" sz="1400" b="1" i="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35239">
                <a:tc>
                  <a:txBody>
                    <a:bodyPr/>
                    <a:lstStyle/>
                    <a:p>
                      <a:pPr marL="0" algn="ctr" defTabSz="914400" rtl="0" eaLnBrk="1" fontAlgn="b"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X.16.10.0/24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办公室</a:t>
                      </a:r>
                      <a:r>
                        <a:rPr lang="zh-CN" altLang="en-US" sz="14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用户所属的</a:t>
                      </a:r>
                      <a:r>
                        <a:rPr lang="en-US" altLang="zh-CN" sz="14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35239">
                <a:tc>
                  <a:txBody>
                    <a:bodyPr/>
                    <a:lstStyle/>
                    <a:p>
                      <a:pPr marL="0" algn="ctr" defTabSz="914400" rtl="0" eaLnBrk="1" fontAlgn="b"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X.16.20.0/24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财务部</a:t>
                      </a:r>
                      <a:r>
                        <a:rPr lang="zh-CN" altLang="en-US" sz="14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用户所属的</a:t>
                      </a:r>
                      <a:r>
                        <a:rPr lang="en-US" altLang="zh-CN" sz="14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335239">
                <a:tc>
                  <a:txBody>
                    <a:bodyPr/>
                    <a:lstStyle/>
                    <a:p>
                      <a:pPr marL="0" algn="ctr" defTabSz="914400" rtl="0" eaLnBrk="1" fontAlgn="b"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3</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X.16.30.0/24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教室</a:t>
                      </a:r>
                      <a:r>
                        <a:rPr lang="zh-CN" altLang="en-US" sz="14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用户所属的</a:t>
                      </a:r>
                      <a:r>
                        <a:rPr lang="en-US" altLang="zh-CN" sz="14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335239">
                <a:tc>
                  <a:txBody>
                    <a:bodyPr/>
                    <a:lstStyle/>
                    <a:p>
                      <a:pPr marL="0" algn="ctr" defTabSz="914400" rtl="0" eaLnBrk="1" fontAlgn="b" latinLnBrk="0" hangingPunct="1"/>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en-US" altLang="zh-CN" sz="1400" kern="1200" dirty="0">
                          <a:latin typeface="Huawei Sans" panose="020C0503030203020204" pitchFamily="34" charset="0"/>
                          <a:ea typeface="方正兰亭黑简体" panose="02000000000000000000" pitchFamily="2" charset="-122"/>
                          <a:cs typeface="Huawei Sans" panose="020C0503030203020204" pitchFamily="34" charset="0"/>
                        </a:rPr>
                        <a:t>Y.16.100.0/24</a:t>
                      </a:r>
                      <a:endPar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b" latinLnBrk="0" hangingPunct="1"/>
                      <a:r>
                        <a:rPr lang="zh-CN" altLang="en-US" sz="14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设备管理所属的</a:t>
                      </a:r>
                      <a:r>
                        <a:rPr lang="en-US" altLang="zh-CN" sz="1400" b="0" kern="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8346657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应用场景 </a:t>
            </a:r>
            <a:r>
              <a:rPr lang="en-US" altLang="zh-CN" dirty="0"/>
              <a:t>- </a:t>
            </a:r>
            <a:r>
              <a:rPr lang="zh-CN" altLang="en-US" dirty="0"/>
              <a:t>基于接口的</a:t>
            </a:r>
            <a:r>
              <a:rPr lang="en-US" altLang="zh-CN" dirty="0"/>
              <a:t>VLAN</a:t>
            </a:r>
            <a:r>
              <a:rPr lang="zh-CN" altLang="en-US" dirty="0"/>
              <a:t>划分</a:t>
            </a:r>
          </a:p>
        </p:txBody>
      </p:sp>
      <p:sp>
        <p:nvSpPr>
          <p:cNvPr id="3" name="文本占位符 2"/>
          <p:cNvSpPr>
            <a:spLocks noGrp="1"/>
          </p:cNvSpPr>
          <p:nvPr>
            <p:ph type="body" sz="quarter" idx="10"/>
          </p:nvPr>
        </p:nvSpPr>
        <p:spPr>
          <a:xfrm>
            <a:off x="468317" y="1233488"/>
            <a:ext cx="5627683" cy="4680000"/>
          </a:xfrm>
        </p:spPr>
        <p:txBody>
          <a:bodyPr/>
          <a:lstStyle/>
          <a:p>
            <a:r>
              <a:rPr lang="zh-CN" altLang="en-US" sz="2000" dirty="0"/>
              <a:t>应用场景：</a:t>
            </a:r>
            <a:endParaRPr lang="en-US" altLang="zh-CN" sz="2000" dirty="0"/>
          </a:p>
          <a:p>
            <a:pPr lvl="1"/>
            <a:r>
              <a:rPr lang="zh-CN" altLang="en-US" sz="1800" dirty="0"/>
              <a:t>某商务楼内有多家公司，为了降低成本，多家公司共用网络资源，各公司分别连接到一台二层交换机的不同接口，并通过统一的</a:t>
            </a:r>
            <a:r>
              <a:rPr lang="zh-CN" altLang="en-US" sz="1800" dirty="0" smtClean="0"/>
              <a:t>出口访问</a:t>
            </a:r>
            <a:r>
              <a:rPr lang="en-US" altLang="zh-CN" sz="1800" dirty="0"/>
              <a:t>Internet</a:t>
            </a:r>
            <a:r>
              <a:rPr lang="zh-CN" altLang="en-US" sz="1800" dirty="0"/>
              <a:t>。</a:t>
            </a:r>
            <a:endParaRPr lang="en-US" altLang="zh-CN" sz="1800" dirty="0"/>
          </a:p>
          <a:p>
            <a:r>
              <a:rPr lang="en-US" altLang="zh-CN" sz="2000" dirty="0"/>
              <a:t>VLAN</a:t>
            </a:r>
            <a:r>
              <a:rPr lang="zh-CN" altLang="en-US" sz="2000" dirty="0"/>
              <a:t>划分：</a:t>
            </a:r>
            <a:endParaRPr lang="en-US" altLang="zh-CN" sz="2000" dirty="0"/>
          </a:p>
          <a:p>
            <a:pPr lvl="1"/>
            <a:r>
              <a:rPr lang="zh-CN" altLang="en-US" sz="1800" dirty="0"/>
              <a:t>为了保证各公司业务的独立和安全，可将每个公司所连接的接口划分到不同的</a:t>
            </a:r>
            <a:r>
              <a:rPr lang="en-US" altLang="zh-CN" sz="1800" dirty="0"/>
              <a:t>VLAN</a:t>
            </a:r>
            <a:r>
              <a:rPr lang="zh-CN" altLang="en-US" sz="1800" dirty="0"/>
              <a:t>，实现公司间业务数据的完全隔离。可以认为每个公司拥有独立的“虚拟路由器”，每个</a:t>
            </a:r>
            <a:r>
              <a:rPr lang="en-US" altLang="zh-CN" sz="1800" dirty="0"/>
              <a:t>VLAN</a:t>
            </a:r>
            <a:r>
              <a:rPr lang="zh-CN" altLang="en-US" sz="1800" dirty="0"/>
              <a:t>就是一个“虚拟工作组”。</a:t>
            </a:r>
          </a:p>
        </p:txBody>
      </p:sp>
      <p:grpSp>
        <p:nvGrpSpPr>
          <p:cNvPr id="34" name="组合 33"/>
          <p:cNvGrpSpPr/>
          <p:nvPr/>
        </p:nvGrpSpPr>
        <p:grpSpPr>
          <a:xfrm>
            <a:off x="6647090" y="1325780"/>
            <a:ext cx="4104456" cy="4587708"/>
            <a:chOff x="6744072" y="1556792"/>
            <a:chExt cx="4104456" cy="4587708"/>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1556792"/>
              <a:ext cx="1548172" cy="97210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5034" y="2204864"/>
              <a:ext cx="658537" cy="540000"/>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5034" y="3122302"/>
              <a:ext cx="658537" cy="540000"/>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5034" y="5049240"/>
              <a:ext cx="658537" cy="540000"/>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04112" y="5049240"/>
              <a:ext cx="658537" cy="540000"/>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40416" y="5049240"/>
              <a:ext cx="658537" cy="540000"/>
            </a:xfrm>
            <a:prstGeom prst="rect">
              <a:avLst/>
            </a:prstGeom>
          </p:spPr>
        </p:pic>
        <p:cxnSp>
          <p:nvCxnSpPr>
            <p:cNvPr id="12" name="直接连接符 11"/>
            <p:cNvCxnSpPr>
              <a:stCxn id="5" idx="2"/>
              <a:endCxn id="6" idx="0"/>
            </p:cNvCxnSpPr>
            <p:nvPr/>
          </p:nvCxnSpPr>
          <p:spPr bwMode="auto">
            <a:xfrm>
              <a:off x="8814303" y="2744864"/>
              <a:ext cx="0" cy="37743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a:stCxn id="6" idx="2"/>
              <a:endCxn id="7" idx="0"/>
            </p:cNvCxnSpPr>
            <p:nvPr/>
          </p:nvCxnSpPr>
          <p:spPr bwMode="auto">
            <a:xfrm>
              <a:off x="8814303" y="3662302"/>
              <a:ext cx="0" cy="270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7" idx="2"/>
              <a:endCxn id="8" idx="0"/>
            </p:cNvCxnSpPr>
            <p:nvPr/>
          </p:nvCxnSpPr>
          <p:spPr bwMode="auto">
            <a:xfrm>
              <a:off x="8814303" y="4473056"/>
              <a:ext cx="0" cy="57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直接连接符 20"/>
            <p:cNvCxnSpPr>
              <a:stCxn id="7" idx="3"/>
              <a:endCxn id="9" idx="0"/>
            </p:cNvCxnSpPr>
            <p:nvPr/>
          </p:nvCxnSpPr>
          <p:spPr bwMode="auto">
            <a:xfrm flipH="1">
              <a:off x="7433381" y="4203056"/>
              <a:ext cx="1710190" cy="84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直接连接符 23"/>
            <p:cNvCxnSpPr>
              <a:stCxn id="7" idx="1"/>
              <a:endCxn id="10" idx="0"/>
            </p:cNvCxnSpPr>
            <p:nvPr/>
          </p:nvCxnSpPr>
          <p:spPr bwMode="auto">
            <a:xfrm>
              <a:off x="8485034" y="4203056"/>
              <a:ext cx="1684651" cy="84618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5034" y="3933056"/>
              <a:ext cx="658537" cy="540000"/>
            </a:xfrm>
            <a:prstGeom prst="rect">
              <a:avLst/>
            </a:prstGeom>
          </p:spPr>
        </p:pic>
        <p:sp>
          <p:nvSpPr>
            <p:cNvPr id="28" name="文本框 27"/>
            <p:cNvSpPr txBox="1"/>
            <p:nvPr/>
          </p:nvSpPr>
          <p:spPr bwMode="auto">
            <a:xfrm>
              <a:off x="8272699" y="1740132"/>
              <a:ext cx="1044116"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文本框 28"/>
            <p:cNvSpPr txBox="1"/>
            <p:nvPr/>
          </p:nvSpPr>
          <p:spPr bwMode="auto">
            <a:xfrm>
              <a:off x="9133152" y="3220529"/>
              <a:ext cx="1260140" cy="37008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L3 Switch</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文本框 29"/>
            <p:cNvSpPr txBox="1"/>
            <p:nvPr/>
          </p:nvSpPr>
          <p:spPr bwMode="auto">
            <a:xfrm>
              <a:off x="9147919" y="3994269"/>
              <a:ext cx="1260140" cy="37008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L2 Switch</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文本框 30"/>
            <p:cNvSpPr txBox="1"/>
            <p:nvPr/>
          </p:nvSpPr>
          <p:spPr bwMode="auto">
            <a:xfrm>
              <a:off x="6744072"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公司</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a:t>
              </a:r>
            </a:p>
            <a:p>
              <a:pPr algn="ct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2</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文本框 31"/>
            <p:cNvSpPr txBox="1"/>
            <p:nvPr/>
          </p:nvSpPr>
          <p:spPr bwMode="auto">
            <a:xfrm>
              <a:off x="8220236"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公司</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a:t>
              </a:r>
            </a:p>
            <a:p>
              <a:pPr algn="ct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3</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文本框 32"/>
            <p:cNvSpPr txBox="1"/>
            <p:nvPr/>
          </p:nvSpPr>
          <p:spPr bwMode="auto">
            <a:xfrm>
              <a:off x="9588388" y="5517232"/>
              <a:ext cx="1260140" cy="62726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公司</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3</a:t>
              </a:r>
            </a:p>
            <a:p>
              <a:pPr algn="ctr">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 4</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文本框 22"/>
            <p:cNvSpPr txBox="1"/>
            <p:nvPr/>
          </p:nvSpPr>
          <p:spPr bwMode="auto">
            <a:xfrm>
              <a:off x="9133152" y="2392813"/>
              <a:ext cx="1260140" cy="37008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Router</a:t>
              </a:r>
              <a:endPar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423023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应用场景 </a:t>
            </a:r>
            <a:r>
              <a:rPr lang="en-US" altLang="zh-CN" dirty="0"/>
              <a:t>- </a:t>
            </a:r>
            <a:r>
              <a:rPr lang="zh-CN" altLang="en-US" dirty="0"/>
              <a:t>基于</a:t>
            </a:r>
            <a:r>
              <a:rPr lang="en-US" altLang="zh-CN" dirty="0"/>
              <a:t>MAC</a:t>
            </a:r>
            <a:r>
              <a:rPr lang="zh-CN" altLang="en-US" dirty="0"/>
              <a:t>的</a:t>
            </a:r>
            <a:r>
              <a:rPr lang="en-US" altLang="zh-CN" dirty="0"/>
              <a:t>VLAN</a:t>
            </a:r>
            <a:r>
              <a:rPr lang="zh-CN" altLang="en-US" dirty="0"/>
              <a:t>划分</a:t>
            </a:r>
          </a:p>
        </p:txBody>
      </p:sp>
      <p:sp>
        <p:nvSpPr>
          <p:cNvPr id="3" name="文本占位符 2"/>
          <p:cNvSpPr>
            <a:spLocks noGrp="1"/>
          </p:cNvSpPr>
          <p:nvPr>
            <p:ph type="body" sz="quarter" idx="10"/>
          </p:nvPr>
        </p:nvSpPr>
        <p:spPr>
          <a:xfrm>
            <a:off x="468317" y="1233488"/>
            <a:ext cx="5627683" cy="4680000"/>
          </a:xfrm>
        </p:spPr>
        <p:txBody>
          <a:bodyPr/>
          <a:lstStyle/>
          <a:p>
            <a:r>
              <a:rPr lang="zh-CN" altLang="en-US" sz="2000" dirty="0"/>
              <a:t>应用场景：</a:t>
            </a:r>
            <a:endParaRPr lang="en-US" altLang="zh-CN" sz="2000" dirty="0"/>
          </a:p>
          <a:p>
            <a:pPr lvl="1"/>
            <a:r>
              <a:rPr lang="zh-CN" altLang="en-US" sz="1800" dirty="0"/>
              <a:t>某个公司的网络中，网络管理者将同一部门的员工划分到同一</a:t>
            </a:r>
            <a:r>
              <a:rPr lang="en-US" altLang="zh-CN" sz="1800" dirty="0"/>
              <a:t>VLAN</a:t>
            </a:r>
            <a:r>
              <a:rPr lang="zh-CN" altLang="en-US" sz="1800" dirty="0"/>
              <a:t>。为了提高部门内的信息安全，要求只有本部门员工的主机才可以</a:t>
            </a:r>
            <a:r>
              <a:rPr lang="zh-CN" altLang="en-US" sz="1800" dirty="0" smtClean="0"/>
              <a:t>访问特定网络资源。</a:t>
            </a:r>
            <a:endParaRPr lang="en-US" altLang="zh-CN" sz="1800" dirty="0"/>
          </a:p>
          <a:p>
            <a:r>
              <a:rPr lang="en-US" altLang="zh-CN" sz="2000" dirty="0"/>
              <a:t>VLAN</a:t>
            </a:r>
            <a:r>
              <a:rPr lang="zh-CN" altLang="en-US" sz="2000" dirty="0"/>
              <a:t>划分：</a:t>
            </a:r>
            <a:endParaRPr lang="en-US" altLang="zh-CN" sz="2000" dirty="0"/>
          </a:p>
          <a:p>
            <a:pPr lvl="1"/>
            <a:r>
              <a:rPr lang="zh-CN" altLang="en-US" sz="1800" dirty="0"/>
              <a:t>为了保证非本部门员工不能访问网络资源，可在</a:t>
            </a:r>
            <a:r>
              <a:rPr lang="en-US" altLang="zh-CN" sz="1800" dirty="0"/>
              <a:t>SW1</a:t>
            </a:r>
            <a:r>
              <a:rPr lang="zh-CN" altLang="en-US" sz="1800" dirty="0"/>
              <a:t>上配置基于</a:t>
            </a:r>
            <a:r>
              <a:rPr lang="en-US" altLang="zh-CN" sz="1800" dirty="0"/>
              <a:t>MAC</a:t>
            </a:r>
            <a:r>
              <a:rPr lang="zh-CN" altLang="en-US" sz="1800" dirty="0"/>
              <a:t>地址划分</a:t>
            </a:r>
            <a:r>
              <a:rPr lang="en-US" altLang="zh-CN" sz="1800" dirty="0"/>
              <a:t>VLAN</a:t>
            </a:r>
            <a:r>
              <a:rPr lang="zh-CN" altLang="en-US" sz="1800" dirty="0"/>
              <a:t>。这样，新的主机接入网络，就无法访问公司的网络资源。</a:t>
            </a:r>
          </a:p>
        </p:txBody>
      </p:sp>
      <p:sp>
        <p:nvSpPr>
          <p:cNvPr id="65" name="矩形 64"/>
          <p:cNvSpPr/>
          <p:nvPr/>
        </p:nvSpPr>
        <p:spPr>
          <a:xfrm>
            <a:off x="5946423" y="4833156"/>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a:off x="10410919" y="4833156"/>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6054551" y="1520788"/>
            <a:ext cx="5472492" cy="3996444"/>
            <a:chOff x="6054551" y="1520788"/>
            <a:chExt cx="5472492" cy="3996444"/>
          </a:xfrm>
        </p:grpSpPr>
        <p:sp>
          <p:nvSpPr>
            <p:cNvPr id="32" name="矩形 31"/>
            <p:cNvSpPr/>
            <p:nvPr/>
          </p:nvSpPr>
          <p:spPr bwMode="auto">
            <a:xfrm>
              <a:off x="6054551" y="3995700"/>
              <a:ext cx="4320365" cy="152153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33" name="直接箭头连接符 32"/>
            <p:cNvCxnSpPr>
              <a:stCxn id="73" idx="1"/>
              <a:endCxn id="34" idx="3"/>
            </p:cNvCxnSpPr>
            <p:nvPr/>
          </p:nvCxnSpPr>
          <p:spPr bwMode="auto">
            <a:xfrm flipH="1">
              <a:off x="9904171" y="4415582"/>
              <a:ext cx="974800" cy="0"/>
            </a:xfrm>
            <a:prstGeom prst="straightConnector1">
              <a:avLst/>
            </a:prstGeom>
            <a:solidFill>
              <a:schemeClr val="accent1"/>
            </a:solidFill>
            <a:ln w="28575" cap="flat" cmpd="sng" algn="ctr">
              <a:solidFill>
                <a:srgbClr val="EC7061"/>
              </a:solidFill>
              <a:prstDash val="dash"/>
              <a:round/>
              <a:headEnd type="none" w="med" len="med"/>
              <a:tailEnd type="triangle"/>
            </a:ln>
            <a:effectLst/>
          </p:spPr>
        </p:cxnSp>
        <p:pic>
          <p:nvPicPr>
            <p:cNvPr id="34" name="图片 33" descr="PC.png"/>
            <p:cNvPicPr>
              <a:picLocks noChangeAspect="1"/>
            </p:cNvPicPr>
            <p:nvPr/>
          </p:nvPicPr>
          <p:blipFill>
            <a:blip r:embed="rId3" cstate="print"/>
            <a:stretch>
              <a:fillRect/>
            </a:stretch>
          </p:blipFill>
          <p:spPr>
            <a:xfrm>
              <a:off x="9294795" y="4181582"/>
              <a:ext cx="609376" cy="468000"/>
            </a:xfrm>
            <a:prstGeom prst="rect">
              <a:avLst/>
            </a:prstGeom>
          </p:spPr>
        </p:pic>
        <p:cxnSp>
          <p:nvCxnSpPr>
            <p:cNvPr id="37" name="直接连接符 36"/>
            <p:cNvCxnSpPr>
              <a:stCxn id="34" idx="0"/>
              <a:endCxn id="46" idx="0"/>
            </p:cNvCxnSpPr>
            <p:nvPr/>
          </p:nvCxnSpPr>
          <p:spPr bwMode="auto">
            <a:xfrm flipH="1" flipV="1">
              <a:off x="8153252" y="2600968"/>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8" name="图片 37" descr="PC.png"/>
            <p:cNvPicPr>
              <a:picLocks noChangeAspect="1"/>
            </p:cNvPicPr>
            <p:nvPr/>
          </p:nvPicPr>
          <p:blipFill>
            <a:blip r:embed="rId3" cstate="print"/>
            <a:stretch>
              <a:fillRect/>
            </a:stretch>
          </p:blipFill>
          <p:spPr>
            <a:xfrm>
              <a:off x="6414475" y="4181582"/>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7848563" y="4181582"/>
              <a:ext cx="609376" cy="468000"/>
            </a:xfrm>
            <a:prstGeom prst="rect">
              <a:avLst/>
            </a:prstGeom>
          </p:spPr>
        </p:pic>
        <p:cxnSp>
          <p:nvCxnSpPr>
            <p:cNvPr id="43" name="直接连接符 42"/>
            <p:cNvCxnSpPr>
              <a:stCxn id="38" idx="0"/>
              <a:endCxn id="46" idx="0"/>
            </p:cNvCxnSpPr>
            <p:nvPr/>
          </p:nvCxnSpPr>
          <p:spPr bwMode="auto">
            <a:xfrm flipV="1">
              <a:off x="6719163" y="2600968"/>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42" idx="0"/>
              <a:endCxn id="46" idx="2"/>
            </p:cNvCxnSpPr>
            <p:nvPr/>
          </p:nvCxnSpPr>
          <p:spPr bwMode="auto">
            <a:xfrm flipV="1">
              <a:off x="8153251" y="3140968"/>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3983" y="2600968"/>
              <a:ext cx="658537" cy="540000"/>
            </a:xfrm>
            <a:prstGeom prst="rect">
              <a:avLst/>
            </a:prstGeom>
          </p:spPr>
        </p:pic>
        <p:sp>
          <p:nvSpPr>
            <p:cNvPr id="47" name="矩形 46"/>
            <p:cNvSpPr/>
            <p:nvPr/>
          </p:nvSpPr>
          <p:spPr>
            <a:xfrm>
              <a:off x="8442409" y="2587354"/>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6342467" y="4613578"/>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8" name="矩形 57"/>
            <p:cNvSpPr/>
            <p:nvPr/>
          </p:nvSpPr>
          <p:spPr>
            <a:xfrm>
              <a:off x="7793211" y="4613578"/>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4" name="矩形 63"/>
            <p:cNvSpPr/>
            <p:nvPr/>
          </p:nvSpPr>
          <p:spPr>
            <a:xfrm>
              <a:off x="9222787" y="4613578"/>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66" name="矩形 65"/>
            <p:cNvSpPr/>
            <p:nvPr/>
          </p:nvSpPr>
          <p:spPr>
            <a:xfrm>
              <a:off x="9294795" y="5121188"/>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rot="18716606">
              <a:off x="6884436" y="30616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1768" y="1520788"/>
              <a:ext cx="1202967" cy="755352"/>
            </a:xfrm>
            <a:prstGeom prst="rect">
              <a:avLst/>
            </a:prstGeom>
          </p:spPr>
        </p:pic>
        <p:cxnSp>
          <p:nvCxnSpPr>
            <p:cNvPr id="69" name="直接连接符 68"/>
            <p:cNvCxnSpPr>
              <a:stCxn id="46" idx="0"/>
              <a:endCxn id="68" idx="2"/>
            </p:cNvCxnSpPr>
            <p:nvPr/>
          </p:nvCxnSpPr>
          <p:spPr bwMode="auto">
            <a:xfrm flipV="1">
              <a:off x="8153252" y="2276140"/>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0" name="矩形 69"/>
            <p:cNvSpPr/>
            <p:nvPr/>
          </p:nvSpPr>
          <p:spPr>
            <a:xfrm>
              <a:off x="7638611" y="1664804"/>
              <a:ext cx="1044116"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rot="16200000">
              <a:off x="7507080" y="330850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72" name="矩形 71"/>
            <p:cNvSpPr/>
            <p:nvPr/>
          </p:nvSpPr>
          <p:spPr>
            <a:xfrm rot="2789662">
              <a:off x="8375326" y="307504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pic>
          <p:nvPicPr>
            <p:cNvPr id="73" name="图片 72" descr="PC.png"/>
            <p:cNvPicPr>
              <a:picLocks noChangeAspect="1"/>
            </p:cNvPicPr>
            <p:nvPr/>
          </p:nvPicPr>
          <p:blipFill>
            <a:blip r:embed="rId3" cstate="print"/>
            <a:stretch>
              <a:fillRect/>
            </a:stretch>
          </p:blipFill>
          <p:spPr>
            <a:xfrm>
              <a:off x="10878971" y="4181582"/>
              <a:ext cx="609376" cy="468000"/>
            </a:xfrm>
            <a:prstGeom prst="rect">
              <a:avLst/>
            </a:prstGeom>
          </p:spPr>
        </p:pic>
        <p:sp>
          <p:nvSpPr>
            <p:cNvPr id="74" name="矩形 73"/>
            <p:cNvSpPr/>
            <p:nvPr/>
          </p:nvSpPr>
          <p:spPr>
            <a:xfrm>
              <a:off x="10806963" y="4613578"/>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76" name="矩形 75"/>
            <p:cNvSpPr/>
            <p:nvPr/>
          </p:nvSpPr>
          <p:spPr>
            <a:xfrm>
              <a:off x="7350579" y="4833156"/>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8826743" y="4833156"/>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7926643" y="231287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grpSp>
        <p:nvGrpSpPr>
          <p:cNvPr id="36" name="组合 35"/>
          <p:cNvGrpSpPr/>
          <p:nvPr/>
        </p:nvGrpSpPr>
        <p:grpSpPr>
          <a:xfrm>
            <a:off x="9784752" y="4056551"/>
            <a:ext cx="288000" cy="288000"/>
            <a:chOff x="856677" y="2615810"/>
            <a:chExt cx="288000" cy="288000"/>
          </a:xfrm>
        </p:grpSpPr>
        <p:sp>
          <p:nvSpPr>
            <p:cNvPr id="39" name="椭圆 38"/>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923444" y="2692169"/>
              <a:ext cx="144001" cy="144002"/>
              <a:chOff x="898853" y="2657982"/>
              <a:chExt cx="203649" cy="203652"/>
            </a:xfrm>
          </p:grpSpPr>
          <p:cxnSp>
            <p:nvCxnSpPr>
              <p:cNvPr id="41" name="直接连接符 40"/>
              <p:cNvCxnSpPr>
                <a:stCxn id="39" idx="3"/>
                <a:endCxn id="39"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39" idx="1"/>
                <a:endCxn id="39"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690611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什么是</a:t>
            </a:r>
            <a:r>
              <a:rPr lang="en-US" altLang="zh-CN" dirty="0">
                <a:solidFill>
                  <a:schemeClr val="bg1">
                    <a:lumMod val="50000"/>
                  </a:schemeClr>
                </a:solidFill>
              </a:rPr>
              <a:t>VLAN</a:t>
            </a:r>
          </a:p>
          <a:p>
            <a:r>
              <a:rPr lang="en-US" altLang="zh-CN" dirty="0">
                <a:solidFill>
                  <a:schemeClr val="bg1">
                    <a:lumMod val="50000"/>
                  </a:schemeClr>
                </a:solidFill>
              </a:rPr>
              <a:t>VLAN</a:t>
            </a:r>
            <a:r>
              <a:rPr lang="zh-CN" altLang="en-US" dirty="0">
                <a:solidFill>
                  <a:schemeClr val="bg1">
                    <a:lumMod val="50000"/>
                  </a:schemeClr>
                </a:solidFill>
              </a:rPr>
              <a:t>的基本原理</a:t>
            </a:r>
            <a:endParaRPr lang="en-US" altLang="zh-CN" dirty="0">
              <a:solidFill>
                <a:schemeClr val="bg1">
                  <a:lumMod val="50000"/>
                </a:schemeClr>
              </a:solidFill>
            </a:endParaRPr>
          </a:p>
          <a:p>
            <a:r>
              <a:rPr lang="en-US" altLang="zh-CN" dirty="0">
                <a:solidFill>
                  <a:schemeClr val="bg1">
                    <a:lumMod val="50000"/>
                  </a:schemeClr>
                </a:solidFill>
              </a:rPr>
              <a:t>VLAN</a:t>
            </a:r>
            <a:r>
              <a:rPr lang="zh-CN" altLang="en-US" dirty="0">
                <a:solidFill>
                  <a:schemeClr val="bg1">
                    <a:lumMod val="50000"/>
                  </a:schemeClr>
                </a:solidFill>
              </a:rPr>
              <a:t>的应用</a:t>
            </a:r>
            <a:endParaRPr lang="en-US" altLang="zh-CN" dirty="0">
              <a:solidFill>
                <a:schemeClr val="bg1">
                  <a:lumMod val="50000"/>
                </a:schemeClr>
              </a:solidFill>
            </a:endParaRPr>
          </a:p>
          <a:p>
            <a:r>
              <a:rPr lang="en-US" altLang="zh-CN" b="1" dirty="0"/>
              <a:t>VLAN</a:t>
            </a:r>
            <a:r>
              <a:rPr lang="zh-CN" altLang="en-US" b="1" dirty="0"/>
              <a:t>的配置示例</a:t>
            </a:r>
          </a:p>
        </p:txBody>
      </p:sp>
    </p:spTree>
    <p:extLst>
      <p:ext uri="{BB962C8B-B14F-4D97-AF65-F5344CB8AC3E}">
        <p14:creationId xmlns:p14="http://schemas.microsoft.com/office/powerpoint/2010/main" val="3700208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VLAN</a:t>
            </a:r>
            <a:r>
              <a:rPr lang="zh-CN" altLang="en-US" dirty="0"/>
              <a:t>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vlan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视图，如果</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已存在，直接进入该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是整数形式，取值范围是</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4094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3118354"/>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vlan batch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to</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p>
        </p:txBody>
      </p:sp>
      <p:sp>
        <p:nvSpPr>
          <p:cNvPr id="12" name="矩形 11"/>
          <p:cNvSpPr/>
          <p:nvPr/>
        </p:nvSpPr>
        <p:spPr>
          <a:xfrm>
            <a:off x="1031917" y="3556270"/>
            <a:ext cx="10608699" cy="1323439"/>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通过此命令批量创建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。其中：</a:t>
            </a:r>
          </a:p>
          <a:p>
            <a:pPr marL="360000" lvl="1" indent="-285750">
              <a:lnSpc>
                <a:spcPts val="24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batch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：指定批量创建的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 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60000" lvl="1" indent="-285750">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：表示第一个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的编号。</a:t>
            </a:r>
          </a:p>
          <a:p>
            <a:pPr marL="360000" lvl="1" indent="-285750">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：表示最后一个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的编号。</a:t>
            </a:r>
          </a:p>
        </p:txBody>
      </p:sp>
      <p:sp>
        <p:nvSpPr>
          <p:cNvPr id="16" name="燕尾形 1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17" name="燕尾形 1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Tree>
    <p:extLst>
      <p:ext uri="{BB962C8B-B14F-4D97-AF65-F5344CB8AC3E}">
        <p14:creationId xmlns:p14="http://schemas.microsoft.com/office/powerpoint/2010/main" val="3668376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以太网是一种基于</a:t>
            </a:r>
            <a:r>
              <a:rPr lang="en-US" altLang="zh-CN" dirty="0" smtClean="0"/>
              <a:t>CSMA/CD</a:t>
            </a:r>
            <a:r>
              <a:rPr lang="zh-CN" altLang="en-US" dirty="0" smtClean="0"/>
              <a:t>的</a:t>
            </a:r>
            <a:r>
              <a:rPr lang="zh-CN" altLang="en-US" dirty="0"/>
              <a:t>数据网络通信技术，其特征是共享通信介质</a:t>
            </a:r>
            <a:r>
              <a:rPr lang="zh-CN" altLang="en-US" dirty="0" smtClean="0"/>
              <a:t>。当</a:t>
            </a:r>
            <a:r>
              <a:rPr lang="zh-CN" altLang="en-US" dirty="0"/>
              <a:t>主机数目较多时会</a:t>
            </a:r>
            <a:r>
              <a:rPr lang="zh-CN" altLang="en-US" dirty="0" smtClean="0"/>
              <a:t>导致安全隐患、</a:t>
            </a:r>
            <a:r>
              <a:rPr lang="zh-CN" altLang="en-US" dirty="0"/>
              <a:t>广播泛滥、性能显著下降甚至造成网络不</a:t>
            </a:r>
            <a:r>
              <a:rPr lang="zh-CN" altLang="en-US" dirty="0" smtClean="0"/>
              <a:t>可用。</a:t>
            </a:r>
            <a:endParaRPr lang="zh-CN" altLang="en-US" dirty="0"/>
          </a:p>
          <a:p>
            <a:r>
              <a:rPr lang="zh-CN" altLang="en-US" dirty="0"/>
              <a:t>在这种情况下出现了</a:t>
            </a:r>
            <a:r>
              <a:rPr lang="en-US" altLang="zh-CN" dirty="0"/>
              <a:t>VLAN (Virtual Local Area </a:t>
            </a:r>
            <a:r>
              <a:rPr lang="en-US" altLang="zh-CN" dirty="0" smtClean="0"/>
              <a:t>Network)</a:t>
            </a:r>
            <a:r>
              <a:rPr lang="zh-CN" altLang="en-US" dirty="0"/>
              <a:t>技术解决以上问题。</a:t>
            </a:r>
          </a:p>
          <a:p>
            <a:r>
              <a:rPr lang="zh-CN" altLang="en-US" dirty="0"/>
              <a:t>在</a:t>
            </a:r>
            <a:r>
              <a:rPr lang="zh-CN" altLang="en-US" dirty="0" smtClean="0"/>
              <a:t>本课程中</a:t>
            </a:r>
            <a:r>
              <a:rPr lang="zh-CN" altLang="en-US" dirty="0"/>
              <a:t>，将介绍</a:t>
            </a:r>
            <a:r>
              <a:rPr lang="en-US" altLang="zh-CN" dirty="0"/>
              <a:t>VLAN</a:t>
            </a:r>
            <a:r>
              <a:rPr lang="zh-CN" altLang="en-US" dirty="0"/>
              <a:t>技术的相关概念，介绍不同二层接口的工作原理，并且会介绍</a:t>
            </a:r>
            <a:r>
              <a:rPr lang="en-US" altLang="zh-CN" dirty="0"/>
              <a:t>VLAN</a:t>
            </a:r>
            <a:r>
              <a:rPr lang="zh-CN" altLang="en-US" dirty="0"/>
              <a:t>的应用及其数据转发原理和相关配置。</a:t>
            </a:r>
          </a:p>
          <a:p>
            <a:endParaRPr lang="zh-CN" altLang="en-US" dirty="0"/>
          </a:p>
        </p:txBody>
      </p:sp>
    </p:spTree>
    <p:extLst>
      <p:ext uri="{BB962C8B-B14F-4D97-AF65-F5344CB8AC3E}">
        <p14:creationId xmlns:p14="http://schemas.microsoft.com/office/powerpoint/2010/main" val="1319369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Access</a:t>
            </a:r>
            <a:r>
              <a:rPr lang="zh-CN" altLang="en-US" dirty="0"/>
              <a:t>接口的基础配置命令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link-type access</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配置接口类型</a:t>
            </a:r>
          </a:p>
        </p:txBody>
      </p:sp>
      <p:sp>
        <p:nvSpPr>
          <p:cNvPr id="5" name="矩形 4"/>
          <p:cNvSpPr/>
          <p:nvPr/>
        </p:nvSpPr>
        <p:spPr>
          <a:xfrm>
            <a:off x="1031917" y="222960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在接口视图下，配置接口的链路类型为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322918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default vlan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79704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31917" y="3667104"/>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并同时加入这个</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的编号。整数形式，取值范围是</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4094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燕尾形 1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17" name="燕尾形 1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Tree>
    <p:extLst>
      <p:ext uri="{BB962C8B-B14F-4D97-AF65-F5344CB8AC3E}">
        <p14:creationId xmlns:p14="http://schemas.microsoft.com/office/powerpoint/2010/main" val="4240734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Trunk</a:t>
            </a:r>
            <a:r>
              <a:rPr lang="zh-CN" altLang="en-US" dirty="0"/>
              <a:t>接口的基础配置命令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link-type trunk</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配置接口类型</a:t>
            </a:r>
          </a:p>
        </p:txBody>
      </p:sp>
      <p:sp>
        <p:nvSpPr>
          <p:cNvPr id="5" name="矩形 4"/>
          <p:cNvSpPr/>
          <p:nvPr/>
        </p:nvSpPr>
        <p:spPr>
          <a:xfrm>
            <a:off x="1031917" y="222960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在接口视图下，配置接口的链路类型为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322918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trunk allow-pass vlan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79704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接口加入指定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31917" y="3667104"/>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类型接口加入的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6" name="燕尾形 1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17" name="燕尾形 1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15" name="矩形 14"/>
          <p:cNvSpPr/>
          <p:nvPr/>
        </p:nvSpPr>
        <p:spPr>
          <a:xfrm>
            <a:off x="1008063" y="469776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trunk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vlan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p>
        </p:txBody>
      </p:sp>
      <p:sp>
        <p:nvSpPr>
          <p:cNvPr id="18" name="矩形 17"/>
          <p:cNvSpPr/>
          <p:nvPr/>
        </p:nvSpPr>
        <p:spPr>
          <a:xfrm>
            <a:off x="551384" y="4265619"/>
            <a:ext cx="11089232" cy="338554"/>
          </a:xfrm>
          <a:prstGeom prst="rect">
            <a:avLst/>
          </a:prstGeom>
        </p:spPr>
        <p:txBody>
          <a:bodyPr wrap="square">
            <a:spAutoFit/>
          </a:bodyPr>
          <a:lstStyle/>
          <a:p>
            <a:pPr marL="342900" indent="-342900" fontAlgn="auto">
              <a:buFont typeface="+mj-lt"/>
              <a:buAutoNum type="arabicPeriod" startAt="3"/>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可选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1031917" y="5135682"/>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1101934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Hybrid</a:t>
            </a:r>
            <a:r>
              <a:rPr lang="zh-CN" altLang="en-US" dirty="0"/>
              <a:t>接口的基础配置命令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link-type hybrid</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配置接口类型</a:t>
            </a:r>
          </a:p>
        </p:txBody>
      </p:sp>
      <p:sp>
        <p:nvSpPr>
          <p:cNvPr id="5" name="矩形 4"/>
          <p:cNvSpPr/>
          <p:nvPr/>
        </p:nvSpPr>
        <p:spPr>
          <a:xfrm>
            <a:off x="1031917" y="2229606"/>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在接口视图下，配置接口的链路类型为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322918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hybrid untagged vlan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551384" y="279704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接口</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加入指定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1031917" y="3611684"/>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类型接口加入的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，这些</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的帧以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Untagged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方式通过接口。</a:t>
            </a:r>
          </a:p>
        </p:txBody>
      </p:sp>
      <p:sp>
        <p:nvSpPr>
          <p:cNvPr id="16" name="燕尾形 1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17" name="燕尾形 1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15" name="矩形 14"/>
          <p:cNvSpPr/>
          <p:nvPr/>
        </p:nvSpPr>
        <p:spPr>
          <a:xfrm>
            <a:off x="1008063" y="552904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hybrid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vlan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a:t>
            </a:r>
          </a:p>
        </p:txBody>
      </p:sp>
      <p:sp>
        <p:nvSpPr>
          <p:cNvPr id="18" name="矩形 17"/>
          <p:cNvSpPr/>
          <p:nvPr/>
        </p:nvSpPr>
        <p:spPr>
          <a:xfrm>
            <a:off x="551384" y="5096901"/>
            <a:ext cx="11089232" cy="338554"/>
          </a:xfrm>
          <a:prstGeom prst="rect">
            <a:avLst/>
          </a:prstGeom>
        </p:spPr>
        <p:txBody>
          <a:bodyPr wrap="square">
            <a:spAutoFit/>
          </a:bodyPr>
          <a:lstStyle/>
          <a:p>
            <a:pPr marL="342900" indent="-342900" fontAlgn="auto">
              <a:buFont typeface="+mj-lt"/>
              <a:buAutoNum type="arabicPeriod" startAt="3"/>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可选</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1031917" y="5966964"/>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类型接口的缺省</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矩形 13"/>
          <p:cNvSpPr/>
          <p:nvPr/>
        </p:nvSpPr>
        <p:spPr>
          <a:xfrm>
            <a:off x="1008063" y="4102755"/>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port hybrid tagged vlan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vlan-id1</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to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vlan-id2</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all</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20" name="矩形 19"/>
          <p:cNvSpPr/>
          <p:nvPr/>
        </p:nvSpPr>
        <p:spPr>
          <a:xfrm>
            <a:off x="1031917" y="4485251"/>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在接口视图下，配置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类型接口加入的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，这些</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的帧以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Tagged</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方式通过接口。</a:t>
            </a:r>
          </a:p>
        </p:txBody>
      </p:sp>
    </p:spTree>
    <p:extLst>
      <p:ext uri="{BB962C8B-B14F-4D97-AF65-F5344CB8AC3E}">
        <p14:creationId xmlns:p14="http://schemas.microsoft.com/office/powerpoint/2010/main" val="1628826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案例</a:t>
            </a:r>
            <a:r>
              <a:rPr lang="en-US" altLang="zh-CN" smtClean="0"/>
              <a:t>1</a:t>
            </a:r>
            <a:r>
              <a:rPr lang="zh-CN" altLang="en-US" smtClean="0"/>
              <a:t>：</a:t>
            </a:r>
            <a:r>
              <a:rPr lang="zh-CN" altLang="en-US" dirty="0"/>
              <a:t>基于接口划分</a:t>
            </a:r>
            <a:r>
              <a:rPr lang="en-US" altLang="zh-CN"/>
              <a:t>VLAN </a:t>
            </a:r>
            <a:endParaRPr lang="zh-CN" altLang="en-US" dirty="0"/>
          </a:p>
        </p:txBody>
      </p:sp>
      <p:sp>
        <p:nvSpPr>
          <p:cNvPr id="53" name="文本占位符 52"/>
          <p:cNvSpPr>
            <a:spLocks noGrp="1"/>
          </p:cNvSpPr>
          <p:nvPr>
            <p:ph type="body" sz="quarter" idx="10"/>
          </p:nvPr>
        </p:nvSpPr>
        <p:spPr>
          <a:xfrm>
            <a:off x="5726754" y="1704109"/>
            <a:ext cx="5841791" cy="4209379"/>
          </a:xfrm>
        </p:spPr>
        <p:txBody>
          <a:bodyPr/>
          <a:lstStyle/>
          <a:p>
            <a:r>
              <a:rPr lang="zh-CN" altLang="en-US" sz="2000" dirty="0"/>
              <a:t>组网需求：</a:t>
            </a:r>
            <a:endParaRPr lang="en-US" altLang="zh-CN" sz="2000" dirty="0"/>
          </a:p>
          <a:p>
            <a:pPr lvl="1"/>
            <a:r>
              <a:rPr lang="zh-CN" altLang="en-US" sz="1800" dirty="0"/>
              <a:t>某企业的交换机连接有很多用户，且相同业务用户通过不同的设备接入企业网络。为了通信的安全性，企业希望业务相同用户之间可以互相访问，业务不同用户不能直接访问。</a:t>
            </a:r>
          </a:p>
          <a:p>
            <a:pPr lvl="1"/>
            <a:r>
              <a:rPr lang="zh-CN" altLang="en-US" sz="1800" dirty="0"/>
              <a:t>可以在交换机上配置基于接口划分</a:t>
            </a:r>
            <a:r>
              <a:rPr lang="en-US" altLang="zh-CN" sz="1800" dirty="0"/>
              <a:t>VLAN</a:t>
            </a:r>
            <a:r>
              <a:rPr lang="zh-CN" altLang="en-US" sz="1800" dirty="0"/>
              <a:t>，把业务相同的用户连接的接口划分到同一</a:t>
            </a:r>
            <a:r>
              <a:rPr lang="en-US" altLang="zh-CN" sz="1800" dirty="0"/>
              <a:t>VLAN</a:t>
            </a:r>
            <a:r>
              <a:rPr lang="zh-CN" altLang="en-US" sz="1800" dirty="0"/>
              <a:t>。这样属于不同</a:t>
            </a:r>
            <a:r>
              <a:rPr lang="en-US" altLang="zh-CN" sz="1800" dirty="0"/>
              <a:t>VLAN</a:t>
            </a:r>
            <a:r>
              <a:rPr lang="zh-CN" altLang="en-US" sz="1800" dirty="0"/>
              <a:t>的用户不能直接进行二层通信，同一</a:t>
            </a:r>
            <a:r>
              <a:rPr lang="en-US" altLang="zh-CN" sz="1800" dirty="0"/>
              <a:t>VLAN</a:t>
            </a:r>
            <a:r>
              <a:rPr lang="zh-CN" altLang="en-US" sz="1800" dirty="0"/>
              <a:t>内的用户可以直接互相通信。</a:t>
            </a:r>
          </a:p>
        </p:txBody>
      </p:sp>
      <p:sp>
        <p:nvSpPr>
          <p:cNvPr id="59" name="燕尾形 58"/>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60" name="燕尾形 59"/>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grpSp>
        <p:nvGrpSpPr>
          <p:cNvPr id="2" name="组合 1"/>
          <p:cNvGrpSpPr/>
          <p:nvPr/>
        </p:nvGrpSpPr>
        <p:grpSpPr>
          <a:xfrm>
            <a:off x="396094" y="1988392"/>
            <a:ext cx="5796644" cy="4080531"/>
            <a:chOff x="396094" y="1988392"/>
            <a:chExt cx="5796644" cy="4080531"/>
          </a:xfrm>
        </p:grpSpPr>
        <p:sp>
          <p:nvSpPr>
            <p:cNvPr id="55" name="椭圆 54"/>
            <p:cNvSpPr/>
            <p:nvPr/>
          </p:nvSpPr>
          <p:spPr>
            <a:xfrm>
              <a:off x="648122" y="5437110"/>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56" name="椭圆 55"/>
            <p:cNvSpPr/>
            <p:nvPr/>
          </p:nvSpPr>
          <p:spPr>
            <a:xfrm>
              <a:off x="648122" y="5851156"/>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57" name="矩形 56"/>
            <p:cNvSpPr/>
            <p:nvPr/>
          </p:nvSpPr>
          <p:spPr>
            <a:xfrm>
              <a:off x="828142" y="5365102"/>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58" name="矩形 57"/>
            <p:cNvSpPr/>
            <p:nvPr/>
          </p:nvSpPr>
          <p:spPr>
            <a:xfrm>
              <a:off x="828142" y="5761146"/>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pic>
          <p:nvPicPr>
            <p:cNvPr id="65" name="图片 64"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66" name="图片 65"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67" name="直接连接符 66"/>
            <p:cNvCxnSpPr>
              <a:stCxn id="65" idx="0"/>
              <a:endCxn id="70"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8" name="直接连接符 67"/>
            <p:cNvCxnSpPr>
              <a:stCxn id="66" idx="0"/>
              <a:endCxn id="70"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直接连接符 68"/>
            <p:cNvCxnSpPr>
              <a:stCxn id="75" idx="3"/>
              <a:endCxn id="70"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0" name="图片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71" name="图片 70"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72" name="图片 71"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73" name="直接连接符 72"/>
            <p:cNvCxnSpPr>
              <a:stCxn id="71" idx="0"/>
              <a:endCxn id="75"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73"/>
            <p:cNvCxnSpPr>
              <a:stCxn id="72" idx="0"/>
              <a:endCxn id="75"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5" name="图片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76" name="矩形 75"/>
            <p:cNvSpPr/>
            <p:nvPr/>
          </p:nvSpPr>
          <p:spPr>
            <a:xfrm>
              <a:off x="1488596" y="1990063"/>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57611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78" name="矩形 77"/>
            <p:cNvSpPr/>
            <p:nvPr/>
          </p:nvSpPr>
          <p:spPr>
            <a:xfrm>
              <a:off x="241231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79" name="矩形 78"/>
            <p:cNvSpPr/>
            <p:nvPr/>
          </p:nvSpPr>
          <p:spPr>
            <a:xfrm>
              <a:off x="345643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80" name="矩形 79"/>
            <p:cNvSpPr/>
            <p:nvPr/>
          </p:nvSpPr>
          <p:spPr>
            <a:xfrm>
              <a:off x="529263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81" name="矩形 80"/>
            <p:cNvSpPr/>
            <p:nvPr/>
          </p:nvSpPr>
          <p:spPr>
            <a:xfrm>
              <a:off x="39609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矩形 81"/>
            <p:cNvSpPr/>
            <p:nvPr/>
          </p:nvSpPr>
          <p:spPr>
            <a:xfrm>
              <a:off x="327641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矩形 82"/>
            <p:cNvSpPr/>
            <p:nvPr/>
          </p:nvSpPr>
          <p:spPr>
            <a:xfrm>
              <a:off x="226830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514862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矩形 84"/>
            <p:cNvSpPr/>
            <p:nvPr/>
          </p:nvSpPr>
          <p:spPr>
            <a:xfrm>
              <a:off x="4369540" y="1988392"/>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矩形 85"/>
            <p:cNvSpPr/>
            <p:nvPr/>
          </p:nvSpPr>
          <p:spPr>
            <a:xfrm>
              <a:off x="57611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矩形 86"/>
            <p:cNvSpPr/>
            <p:nvPr/>
          </p:nvSpPr>
          <p:spPr>
            <a:xfrm>
              <a:off x="212428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2004937"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椭圆 88"/>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0" name="椭圆 89"/>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1" name="椭圆 90"/>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2" name="椭圆 91"/>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93" name="椭圆 92"/>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4" name="椭圆 93"/>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5" name="矩形 94"/>
            <p:cNvSpPr/>
            <p:nvPr/>
          </p:nvSpPr>
          <p:spPr>
            <a:xfrm>
              <a:off x="345643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矩形 95"/>
            <p:cNvSpPr/>
            <p:nvPr/>
          </p:nvSpPr>
          <p:spPr>
            <a:xfrm>
              <a:off x="500460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3505756"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858894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文本框 37"/>
          <p:cNvSpPr txBox="1"/>
          <p:nvPr/>
        </p:nvSpPr>
        <p:spPr bwMode="auto">
          <a:xfrm>
            <a:off x="6512165" y="2233450"/>
            <a:ext cx="4665150"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9" name="Rectangle 3"/>
          <p:cNvSpPr/>
          <p:nvPr/>
        </p:nvSpPr>
        <p:spPr>
          <a:xfrm>
            <a:off x="6548169" y="2709550"/>
            <a:ext cx="4656783" cy="1169551"/>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10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quit</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20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[SW1-vlan20] quit</a:t>
            </a:r>
          </a:p>
        </p:txBody>
      </p:sp>
      <p:sp>
        <p:nvSpPr>
          <p:cNvPr id="45" name="燕尾形 44"/>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46" name="燕尾形 45"/>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56" name="Rectangle 3"/>
          <p:cNvSpPr/>
          <p:nvPr/>
        </p:nvSpPr>
        <p:spPr>
          <a:xfrm>
            <a:off x="6548169" y="4174268"/>
            <a:ext cx="4656783" cy="338619"/>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 vlan batch 10 20</a:t>
            </a:r>
          </a:p>
        </p:txBody>
      </p:sp>
      <p:grpSp>
        <p:nvGrpSpPr>
          <p:cNvPr id="2" name="组合 1"/>
          <p:cNvGrpSpPr/>
          <p:nvPr/>
        </p:nvGrpSpPr>
        <p:grpSpPr>
          <a:xfrm>
            <a:off x="396094" y="1986203"/>
            <a:ext cx="5796644" cy="3062977"/>
            <a:chOff x="396094" y="1986203"/>
            <a:chExt cx="5796644" cy="3062977"/>
          </a:xfrm>
        </p:grpSpPr>
        <p:pic>
          <p:nvPicPr>
            <p:cNvPr id="43" name="图片 42"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4" name="图片 43"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7" name="直接连接符 46"/>
            <p:cNvCxnSpPr>
              <a:stCxn id="43" idx="0"/>
              <a:endCxn id="53"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stCxn id="44" idx="0"/>
              <a:endCxn id="53"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59" idx="3"/>
              <a:endCxn id="53"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54" name="图片 53"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55" name="图片 54"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7" name="直接连接符 56"/>
            <p:cNvCxnSpPr>
              <a:stCxn id="54" idx="0"/>
              <a:endCxn id="59"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a:stCxn id="55" idx="0"/>
              <a:endCxn id="59"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9" name="图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60" name="矩形 59"/>
            <p:cNvSpPr/>
            <p:nvPr/>
          </p:nvSpPr>
          <p:spPr>
            <a:xfrm>
              <a:off x="1488596" y="1986203"/>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57611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62" name="矩形 61"/>
            <p:cNvSpPr/>
            <p:nvPr/>
          </p:nvSpPr>
          <p:spPr>
            <a:xfrm>
              <a:off x="241231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3" name="矩形 62"/>
            <p:cNvSpPr/>
            <p:nvPr/>
          </p:nvSpPr>
          <p:spPr>
            <a:xfrm>
              <a:off x="345643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64" name="矩形 63"/>
            <p:cNvSpPr/>
            <p:nvPr/>
          </p:nvSpPr>
          <p:spPr>
            <a:xfrm>
              <a:off x="529263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65" name="矩形 64"/>
            <p:cNvSpPr/>
            <p:nvPr/>
          </p:nvSpPr>
          <p:spPr>
            <a:xfrm>
              <a:off x="39609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327641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226830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514862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4372636" y="1987441"/>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矩形 69"/>
            <p:cNvSpPr/>
            <p:nvPr/>
          </p:nvSpPr>
          <p:spPr>
            <a:xfrm>
              <a:off x="57611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a:off x="212428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矩形 71"/>
            <p:cNvSpPr/>
            <p:nvPr/>
          </p:nvSpPr>
          <p:spPr>
            <a:xfrm>
              <a:off x="2004937"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椭圆 72"/>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4" name="椭圆 73"/>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7" name="椭圆 76"/>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8" name="椭圆 77"/>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9" name="矩形 78"/>
            <p:cNvSpPr/>
            <p:nvPr/>
          </p:nvSpPr>
          <p:spPr>
            <a:xfrm>
              <a:off x="345643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a:xfrm>
              <a:off x="500460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矩形 80"/>
            <p:cNvSpPr/>
            <p:nvPr/>
          </p:nvSpPr>
          <p:spPr>
            <a:xfrm>
              <a:off x="3505756"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278239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接口和</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a:t>
            </a:r>
          </a:p>
        </p:txBody>
      </p:sp>
      <p:sp>
        <p:nvSpPr>
          <p:cNvPr id="82" name="燕尾形 81"/>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83" name="燕尾形 82"/>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118" name="文本框 117"/>
          <p:cNvSpPr txBox="1"/>
          <p:nvPr/>
        </p:nvSpPr>
        <p:spPr bwMode="auto">
          <a:xfrm>
            <a:off x="6290485" y="1258268"/>
            <a:ext cx="4665150"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Access</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接口，并加入对应的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19" name="Rectangle 3"/>
          <p:cNvSpPr/>
          <p:nvPr/>
        </p:nvSpPr>
        <p:spPr>
          <a:xfrm>
            <a:off x="6256419" y="1651238"/>
            <a:ext cx="5275538" cy="900246"/>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access</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default vlan 10</a:t>
            </a:r>
          </a:p>
        </p:txBody>
      </p:sp>
      <p:sp>
        <p:nvSpPr>
          <p:cNvPr id="120" name="Rectangle 3"/>
          <p:cNvSpPr/>
          <p:nvPr/>
        </p:nvSpPr>
        <p:spPr>
          <a:xfrm>
            <a:off x="6256419" y="2839224"/>
            <a:ext cx="5275538" cy="1438855"/>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access</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20</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SW1-vlan20</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GigabitEthernet0/0/2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SW1-vlan20</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quit</a:t>
            </a:r>
          </a:p>
        </p:txBody>
      </p:sp>
      <p:sp>
        <p:nvSpPr>
          <p:cNvPr id="122" name="文本框 121"/>
          <p:cNvSpPr txBox="1"/>
          <p:nvPr/>
        </p:nvSpPr>
        <p:spPr bwMode="auto">
          <a:xfrm>
            <a:off x="9855021" y="6099647"/>
            <a:ext cx="1903902"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注：</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SW2</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配置与</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类似</a:t>
            </a:r>
          </a:p>
        </p:txBody>
      </p:sp>
      <p:sp>
        <p:nvSpPr>
          <p:cNvPr id="125" name="文本框 124"/>
          <p:cNvSpPr txBox="1"/>
          <p:nvPr/>
        </p:nvSpPr>
        <p:spPr bwMode="auto">
          <a:xfrm>
            <a:off x="6292422" y="4438702"/>
            <a:ext cx="4665150" cy="3740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配置</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Trunk</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接口，并创建对应的允许通过列表：</a:t>
            </a:r>
          </a:p>
        </p:txBody>
      </p:sp>
      <p:sp>
        <p:nvSpPr>
          <p:cNvPr id="126" name="Rectangle 3"/>
          <p:cNvSpPr/>
          <p:nvPr/>
        </p:nvSpPr>
        <p:spPr>
          <a:xfrm>
            <a:off x="6256418" y="4831672"/>
            <a:ext cx="5275539" cy="1169551"/>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0/0/3</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link-type trunk</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trunk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vlan 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trunk allow-pass vlan 10 20</a:t>
            </a:r>
          </a:p>
        </p:txBody>
      </p:sp>
      <p:sp>
        <p:nvSpPr>
          <p:cNvPr id="59" name="矩形 58"/>
          <p:cNvSpPr/>
          <p:nvPr/>
        </p:nvSpPr>
        <p:spPr>
          <a:xfrm>
            <a:off x="57611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62" name="矩形 61"/>
          <p:cNvSpPr/>
          <p:nvPr/>
        </p:nvSpPr>
        <p:spPr>
          <a:xfrm>
            <a:off x="529263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63" name="矩形 62"/>
          <p:cNvSpPr/>
          <p:nvPr/>
        </p:nvSpPr>
        <p:spPr>
          <a:xfrm>
            <a:off x="39609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514862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57611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a:off x="500460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 name="组合 1"/>
          <p:cNvGrpSpPr/>
          <p:nvPr/>
        </p:nvGrpSpPr>
        <p:grpSpPr>
          <a:xfrm>
            <a:off x="648122" y="1985415"/>
            <a:ext cx="5328592" cy="3063765"/>
            <a:chOff x="648122" y="1985415"/>
            <a:chExt cx="5328592" cy="3063765"/>
          </a:xfrm>
        </p:grpSpPr>
        <p:pic>
          <p:nvPicPr>
            <p:cNvPr id="47" name="图片 46"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8" name="图片 47"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9" name="直接连接符 48"/>
            <p:cNvCxnSpPr>
              <a:stCxn id="47" idx="0"/>
              <a:endCxn id="52"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直接连接符 49"/>
            <p:cNvCxnSpPr>
              <a:stCxn id="48" idx="0"/>
              <a:endCxn id="52"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57" idx="3"/>
              <a:endCxn id="52"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53" name="图片 52"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54" name="图片 53"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5" name="直接连接符 54"/>
            <p:cNvCxnSpPr>
              <a:stCxn id="53" idx="0"/>
              <a:endCxn id="57"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直接连接符 55"/>
            <p:cNvCxnSpPr>
              <a:stCxn id="54" idx="0"/>
              <a:endCxn id="57"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58" name="矩形 57"/>
            <p:cNvSpPr/>
            <p:nvPr/>
          </p:nvSpPr>
          <p:spPr>
            <a:xfrm>
              <a:off x="1495961" y="1986173"/>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241231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1" name="矩形 60"/>
            <p:cNvSpPr/>
            <p:nvPr/>
          </p:nvSpPr>
          <p:spPr>
            <a:xfrm>
              <a:off x="345643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64" name="矩形 63"/>
            <p:cNvSpPr/>
            <p:nvPr/>
          </p:nvSpPr>
          <p:spPr>
            <a:xfrm>
              <a:off x="327641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226830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4382556" y="1985415"/>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212428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矩形 69"/>
            <p:cNvSpPr/>
            <p:nvPr/>
          </p:nvSpPr>
          <p:spPr>
            <a:xfrm>
              <a:off x="2004937"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椭圆 70"/>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2" name="椭圆 71"/>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3" name="椭圆 72"/>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4" name="椭圆 73"/>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5" name="椭圆 74"/>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6" name="椭圆 75"/>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7" name="矩形 76"/>
            <p:cNvSpPr/>
            <p:nvPr/>
          </p:nvSpPr>
          <p:spPr>
            <a:xfrm>
              <a:off x="345643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3505756"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604497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验证配置</a:t>
            </a:r>
          </a:p>
        </p:txBody>
      </p:sp>
      <p:sp>
        <p:nvSpPr>
          <p:cNvPr id="80" name="燕尾形 79"/>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81" name="燕尾形 80"/>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43" name="Rectangle 3"/>
          <p:cNvSpPr/>
          <p:nvPr/>
        </p:nvSpPr>
        <p:spPr>
          <a:xfrm>
            <a:off x="6116282" y="1653420"/>
            <a:ext cx="5305656" cy="3535007"/>
          </a:xfrm>
          <a:prstGeom prst="rect">
            <a:avLst/>
          </a:prstGeom>
          <a:solidFill>
            <a:srgbClr val="F4FBFE"/>
          </a:solidFill>
          <a:ln>
            <a:solidFill>
              <a:srgbClr val="99DFF9"/>
            </a:solidFill>
          </a:ln>
        </p:spPr>
        <p:txBody>
          <a:bodyPr wrap="square">
            <a:spAutoFit/>
          </a:bodyPr>
          <a:lstStyle/>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display vlan</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The total number of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is : 3</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U: Up;	D: Down;		TG: Tagged;	UT: Untagged;</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MP: Vlan-mapping;		ST: Vlan-stacking;</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ProtocolTransparent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-vlan;	*: Management-vlan;</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VID	Type	Ports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	common	UT:GE0/0/3(U)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	common	UT:GE0/0/1(U)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20	common	UT:GE0/0/2(U)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2" name="组合 1"/>
          <p:cNvGrpSpPr/>
          <p:nvPr/>
        </p:nvGrpSpPr>
        <p:grpSpPr>
          <a:xfrm>
            <a:off x="337404" y="1943357"/>
            <a:ext cx="5796644" cy="3105823"/>
            <a:chOff x="126064" y="1943357"/>
            <a:chExt cx="5796644" cy="3105823"/>
          </a:xfrm>
        </p:grpSpPr>
        <p:sp>
          <p:nvSpPr>
            <p:cNvPr id="58" name="矩形 57"/>
            <p:cNvSpPr/>
            <p:nvPr/>
          </p:nvSpPr>
          <p:spPr>
            <a:xfrm>
              <a:off x="12606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306084" y="1943357"/>
              <a:ext cx="5616624" cy="3105823"/>
              <a:chOff x="576114" y="1943357"/>
              <a:chExt cx="5616624" cy="3105823"/>
            </a:xfrm>
          </p:grpSpPr>
          <p:pic>
            <p:nvPicPr>
              <p:cNvPr id="41" name="图片 40" descr="PC.png"/>
              <p:cNvPicPr>
                <a:picLocks noChangeAspect="1"/>
              </p:cNvPicPr>
              <p:nvPr/>
            </p:nvPicPr>
            <p:blipFill>
              <a:blip r:embed="rId3" cstate="print"/>
              <a:stretch>
                <a:fillRect/>
              </a:stretch>
            </p:blipFill>
            <p:spPr>
              <a:xfrm>
                <a:off x="3528442" y="4073570"/>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5367338" y="4073570"/>
                <a:ext cx="609376" cy="468000"/>
              </a:xfrm>
              <a:prstGeom prst="rect">
                <a:avLst/>
              </a:prstGeom>
            </p:spPr>
          </p:pic>
          <p:cxnSp>
            <p:nvCxnSpPr>
              <p:cNvPr id="44" name="直接连接符 43"/>
              <p:cNvCxnSpPr>
                <a:stCxn id="41" idx="0"/>
                <a:endCxn id="47" idx="0"/>
              </p:cNvCxnSpPr>
              <p:nvPr/>
            </p:nvCxnSpPr>
            <p:spPr bwMode="auto">
              <a:xfrm flipV="1">
                <a:off x="3833130" y="2329135"/>
                <a:ext cx="896450"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直接连接符 44"/>
              <p:cNvCxnSpPr>
                <a:stCxn id="42" idx="0"/>
                <a:endCxn id="47" idx="0"/>
              </p:cNvCxnSpPr>
              <p:nvPr/>
            </p:nvCxnSpPr>
            <p:spPr bwMode="auto">
              <a:xfrm flipH="1" flipV="1">
                <a:off x="4729580" y="2329135"/>
                <a:ext cx="942446"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直接连接符 45"/>
              <p:cNvCxnSpPr>
                <a:stCxn id="52" idx="3"/>
                <a:endCxn id="47" idx="1"/>
              </p:cNvCxnSpPr>
              <p:nvPr/>
            </p:nvCxnSpPr>
            <p:spPr bwMode="auto">
              <a:xfrm>
                <a:off x="2183137" y="259913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0311" y="2329135"/>
                <a:ext cx="658537" cy="540000"/>
              </a:xfrm>
              <a:prstGeom prst="rect">
                <a:avLst/>
              </a:prstGeom>
            </p:spPr>
          </p:pic>
          <p:pic>
            <p:nvPicPr>
              <p:cNvPr id="48" name="图片 47" descr="PC.png"/>
              <p:cNvPicPr>
                <a:picLocks noChangeAspect="1"/>
              </p:cNvPicPr>
              <p:nvPr/>
            </p:nvPicPr>
            <p:blipFill>
              <a:blip r:embed="rId3" cstate="print"/>
              <a:stretch>
                <a:fillRect/>
              </a:stretch>
            </p:blipFill>
            <p:spPr>
              <a:xfrm>
                <a:off x="648122" y="4073570"/>
                <a:ext cx="609376" cy="468000"/>
              </a:xfrm>
              <a:prstGeom prst="rect">
                <a:avLst/>
              </a:prstGeom>
            </p:spPr>
          </p:pic>
          <p:pic>
            <p:nvPicPr>
              <p:cNvPr id="49" name="图片 48" descr="PC.png"/>
              <p:cNvPicPr>
                <a:picLocks noChangeAspect="1"/>
              </p:cNvPicPr>
              <p:nvPr/>
            </p:nvPicPr>
            <p:blipFill>
              <a:blip r:embed="rId3" cstate="print"/>
              <a:stretch>
                <a:fillRect/>
              </a:stretch>
            </p:blipFill>
            <p:spPr>
              <a:xfrm>
                <a:off x="2487018" y="4073570"/>
                <a:ext cx="609376" cy="468000"/>
              </a:xfrm>
              <a:prstGeom prst="rect">
                <a:avLst/>
              </a:prstGeom>
            </p:spPr>
          </p:pic>
          <p:cxnSp>
            <p:nvCxnSpPr>
              <p:cNvPr id="50" name="直接连接符 49"/>
              <p:cNvCxnSpPr>
                <a:stCxn id="48" idx="0"/>
                <a:endCxn id="52" idx="0"/>
              </p:cNvCxnSpPr>
              <p:nvPr/>
            </p:nvCxnSpPr>
            <p:spPr bwMode="auto">
              <a:xfrm flipV="1">
                <a:off x="952810" y="232913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9" idx="0"/>
                <a:endCxn id="52" idx="0"/>
              </p:cNvCxnSpPr>
              <p:nvPr/>
            </p:nvCxnSpPr>
            <p:spPr bwMode="auto">
              <a:xfrm flipH="1" flipV="1">
                <a:off x="1853869" y="232913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600" y="2329135"/>
                <a:ext cx="658537" cy="540000"/>
              </a:xfrm>
              <a:prstGeom prst="rect">
                <a:avLst/>
              </a:prstGeom>
            </p:spPr>
          </p:pic>
          <p:sp>
            <p:nvSpPr>
              <p:cNvPr id="53" name="矩形 52"/>
              <p:cNvSpPr/>
              <p:nvPr/>
            </p:nvSpPr>
            <p:spPr>
              <a:xfrm>
                <a:off x="1496978" y="1950164"/>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57611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5" name="矩形 54"/>
              <p:cNvSpPr/>
              <p:nvPr/>
            </p:nvSpPr>
            <p:spPr>
              <a:xfrm>
                <a:off x="241231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6" name="矩形 55"/>
              <p:cNvSpPr/>
              <p:nvPr/>
            </p:nvSpPr>
            <p:spPr>
              <a:xfrm>
                <a:off x="3456434"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7" name="矩形 56"/>
              <p:cNvSpPr/>
              <p:nvPr/>
            </p:nvSpPr>
            <p:spPr>
              <a:xfrm>
                <a:off x="5292638" y="450556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59" name="矩形 58"/>
              <p:cNvSpPr/>
              <p:nvPr/>
            </p:nvSpPr>
            <p:spPr>
              <a:xfrm>
                <a:off x="3276414"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226830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5148622" y="4741403"/>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矩形 61"/>
              <p:cNvSpPr/>
              <p:nvPr/>
            </p:nvSpPr>
            <p:spPr>
              <a:xfrm>
                <a:off x="4369540" y="1943357"/>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a:off x="57611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212428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2004937"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椭圆 65"/>
              <p:cNvSpPr/>
              <p:nvPr/>
            </p:nvSpPr>
            <p:spPr>
              <a:xfrm>
                <a:off x="152460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02865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4368916"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944980" y="2797187"/>
                <a:ext cx="144016" cy="144016"/>
              </a:xfrm>
              <a:prstGeom prst="ellipse">
                <a:avLst/>
              </a:prstGeom>
              <a:solidFill>
                <a:srgbClr val="FFD17D"/>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zh-CN" altLang="en-US" sz="1400" b="1" kern="0">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100664"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椭圆 70"/>
              <p:cNvSpPr/>
              <p:nvPr/>
            </p:nvSpPr>
            <p:spPr>
              <a:xfrm>
                <a:off x="4332912" y="2545159"/>
                <a:ext cx="144016" cy="144016"/>
              </a:xfrm>
              <a:prstGeom prst="ellipse">
                <a:avLst/>
              </a:prstGeom>
              <a:solidFill>
                <a:srgbClr val="EC706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2" name="矩形 71"/>
              <p:cNvSpPr/>
              <p:nvPr/>
            </p:nvSpPr>
            <p:spPr>
              <a:xfrm>
                <a:off x="3456434"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5004606" y="2808220"/>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a:off x="3505756" y="2158612"/>
                <a:ext cx="1044116" cy="461665"/>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Tree>
    <p:extLst>
      <p:ext uri="{BB962C8B-B14F-4D97-AF65-F5344CB8AC3E}">
        <p14:creationId xmlns:p14="http://schemas.microsoft.com/office/powerpoint/2010/main" val="3749406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latin typeface="Huawei Sans" panose="020C0503030203020204" pitchFamily="34" charset="0"/>
                <a:ea typeface="方正兰亭黑简体" panose="02000000000000000000" pitchFamily="2" charset="-122"/>
                <a:cs typeface="Huawei Sans" panose="020C0503030203020204" pitchFamily="34" charset="0"/>
              </a:rPr>
              <a:t>案例</a:t>
            </a:r>
            <a:r>
              <a:rPr lang="en-US" altLang="zh-CN" smtClean="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mtClean="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基于接口划分</a:t>
            </a:r>
            <a:r>
              <a:rPr lang="en-US" altLang="zh-CN">
                <a:latin typeface="Huawei Sans" panose="020C0503030203020204" pitchFamily="34" charset="0"/>
                <a:ea typeface="方正兰亭黑简体" panose="02000000000000000000" pitchFamily="2" charset="-122"/>
                <a:cs typeface="Huawei Sans" panose="020C0503030203020204" pitchFamily="34" charset="0"/>
              </a:rPr>
              <a:t>VLAN </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文本占位符 52"/>
          <p:cNvSpPr>
            <a:spLocks noGrp="1"/>
          </p:cNvSpPr>
          <p:nvPr>
            <p:ph type="body" sz="quarter" idx="10"/>
          </p:nvPr>
        </p:nvSpPr>
        <p:spPr>
          <a:xfrm>
            <a:off x="5980451" y="1981200"/>
            <a:ext cx="5629659" cy="3932288"/>
          </a:xfrm>
        </p:spPr>
        <p:txBody>
          <a:bodyPr/>
          <a:lstStyle/>
          <a:p>
            <a:r>
              <a:rPr lang="zh-CN" altLang="en-US" sz="2000" dirty="0">
                <a:latin typeface="Huawei Sans" panose="020C0503030203020204" pitchFamily="34" charset="0"/>
                <a:ea typeface="方正兰亭黑简体" panose="02000000000000000000" pitchFamily="2" charset="-122"/>
                <a:cs typeface="Huawei Sans" panose="020C0503030203020204" pitchFamily="34" charset="0"/>
              </a:rPr>
              <a:t>组网需求：</a:t>
            </a:r>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某企业的交换机连接有很多用户，且不同部门的用户都需要访问公司服务器。但是为了通信的安全性，企业希望不同部门的用户不能直接访问。</a:t>
            </a:r>
          </a:p>
          <a:p>
            <a:pPr lvl="1"/>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可以在交换机上配置基于接口划分</a:t>
            </a:r>
            <a:r>
              <a:rPr lang="en-US" altLang="zh-CN" sz="18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，并配置</a:t>
            </a:r>
            <a:r>
              <a:rPr lang="en-US" altLang="zh-CN" sz="18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接口，使得不同部门的用户不能直接进行二层通信，但都可以直接访问公司服务器。</a:t>
            </a:r>
            <a:endParaRPr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1037438" y="5438175"/>
            <a:ext cx="1296144" cy="307777"/>
            <a:chOff x="1037438" y="5438175"/>
            <a:chExt cx="1296144" cy="307777"/>
          </a:xfrm>
        </p:grpSpPr>
        <p:sp>
          <p:nvSpPr>
            <p:cNvPr id="61" name="椭圆 60"/>
            <p:cNvSpPr/>
            <p:nvPr/>
          </p:nvSpPr>
          <p:spPr>
            <a:xfrm>
              <a:off x="1037438" y="5546187"/>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2" name="矩形 61"/>
            <p:cNvSpPr/>
            <p:nvPr/>
          </p:nvSpPr>
          <p:spPr>
            <a:xfrm>
              <a:off x="1217458" y="5438175"/>
              <a:ext cx="1116124"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接口</a:t>
              </a:r>
            </a:p>
          </p:txBody>
        </p:sp>
      </p:grpSp>
      <p:sp>
        <p:nvSpPr>
          <p:cNvPr id="42" name="燕尾形 41"/>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43" name="燕尾形 42"/>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grpSp>
        <p:nvGrpSpPr>
          <p:cNvPr id="2" name="组合 1"/>
          <p:cNvGrpSpPr/>
          <p:nvPr/>
        </p:nvGrpSpPr>
        <p:grpSpPr>
          <a:xfrm>
            <a:off x="785410" y="1907831"/>
            <a:ext cx="5292588" cy="3063450"/>
            <a:chOff x="785410" y="1907831"/>
            <a:chExt cx="5292588" cy="3063450"/>
          </a:xfrm>
        </p:grpSpPr>
        <p:cxnSp>
          <p:nvCxnSpPr>
            <p:cNvPr id="46" name="直接连接符 45"/>
            <p:cNvCxnSpPr>
              <a:stCxn id="101" idx="0"/>
              <a:endCxn id="50"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56" idx="3"/>
              <a:endCxn id="50"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0" name="图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51" name="图片 50"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52" name="图片 51"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4" name="直接连接符 53"/>
            <p:cNvCxnSpPr>
              <a:stCxn id="51" idx="0"/>
              <a:endCxn id="56"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2" idx="0"/>
              <a:endCxn id="56"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7" name="矩形 56"/>
            <p:cNvSpPr/>
            <p:nvPr/>
          </p:nvSpPr>
          <p:spPr>
            <a:xfrm>
              <a:off x="965430"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8" name="矩形 57"/>
            <p:cNvSpPr/>
            <p:nvPr/>
          </p:nvSpPr>
          <p:spPr>
            <a:xfrm>
              <a:off x="2801634"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9" name="矩形 58"/>
            <p:cNvSpPr/>
            <p:nvPr/>
          </p:nvSpPr>
          <p:spPr>
            <a:xfrm>
              <a:off x="4759651"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785410"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矩形 95"/>
            <p:cNvSpPr/>
            <p:nvPr/>
          </p:nvSpPr>
          <p:spPr>
            <a:xfrm>
              <a:off x="4579631" y="4663504"/>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2657618"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1037438"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矩形 98"/>
            <p:cNvSpPr/>
            <p:nvPr/>
          </p:nvSpPr>
          <p:spPr>
            <a:xfrm>
              <a:off x="2369586"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矩形 99"/>
            <p:cNvSpPr/>
            <p:nvPr/>
          </p:nvSpPr>
          <p:spPr>
            <a:xfrm>
              <a:off x="3951129"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01" name="图片 100"/>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102" name="矩形 101"/>
            <p:cNvSpPr/>
            <p:nvPr/>
          </p:nvSpPr>
          <p:spPr>
            <a:xfrm>
              <a:off x="1879331" y="1933085"/>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4759651" y="1907831"/>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矩形 103"/>
            <p:cNvSpPr/>
            <p:nvPr/>
          </p:nvSpPr>
          <p:spPr>
            <a:xfrm>
              <a:off x="1037438"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椭圆 104"/>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6" name="椭圆 105"/>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7" name="椭圆 106"/>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8" name="椭圆 107"/>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09" name="椭圆 108"/>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110" name="矩形 109"/>
            <p:cNvSpPr/>
            <p:nvPr/>
          </p:nvSpPr>
          <p:spPr>
            <a:xfrm>
              <a:off x="2441594"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矩形 110"/>
            <p:cNvSpPr/>
            <p:nvPr/>
          </p:nvSpPr>
          <p:spPr>
            <a:xfrm>
              <a:off x="2441594"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2" name="矩形 111"/>
            <p:cNvSpPr/>
            <p:nvPr/>
          </p:nvSpPr>
          <p:spPr>
            <a:xfrm>
              <a:off x="5033882" y="296848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矩形 112"/>
            <p:cNvSpPr/>
            <p:nvPr/>
          </p:nvSpPr>
          <p:spPr>
            <a:xfrm>
              <a:off x="5033882"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矩形 113"/>
            <p:cNvSpPr/>
            <p:nvPr/>
          </p:nvSpPr>
          <p:spPr>
            <a:xfrm>
              <a:off x="2333582"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5" name="矩形 114"/>
            <p:cNvSpPr/>
            <p:nvPr/>
          </p:nvSpPr>
          <p:spPr>
            <a:xfrm>
              <a:off x="3987133"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586586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接口的基础配置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燕尾形 4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47" name="燕尾形 4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48" name="文本框 47"/>
          <p:cNvSpPr txBox="1"/>
          <p:nvPr/>
        </p:nvSpPr>
        <p:spPr bwMode="auto">
          <a:xfrm>
            <a:off x="6099484" y="1680364"/>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的配置如下：</a:t>
            </a:r>
          </a:p>
        </p:txBody>
      </p:sp>
      <p:sp>
        <p:nvSpPr>
          <p:cNvPr id="49" name="Rectangle 3"/>
          <p:cNvSpPr/>
          <p:nvPr/>
        </p:nvSpPr>
        <p:spPr>
          <a:xfrm>
            <a:off x="6135488" y="2167652"/>
            <a:ext cx="5507309" cy="3323987"/>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batch 10 20 100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vlan 10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untagged vlan 10 100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vlan 20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untagged vlan 30 100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0/0/3</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[SW1-GigabitEthernet0/0/3] port hybrid tagged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10 20 100</a:t>
            </a:r>
          </a:p>
        </p:txBody>
      </p:sp>
      <p:grpSp>
        <p:nvGrpSpPr>
          <p:cNvPr id="2" name="组合 1"/>
          <p:cNvGrpSpPr/>
          <p:nvPr/>
        </p:nvGrpSpPr>
        <p:grpSpPr>
          <a:xfrm>
            <a:off x="785410" y="1933085"/>
            <a:ext cx="5292588" cy="3038196"/>
            <a:chOff x="785410" y="1933085"/>
            <a:chExt cx="5292588" cy="3038196"/>
          </a:xfrm>
        </p:grpSpPr>
        <p:cxnSp>
          <p:nvCxnSpPr>
            <p:cNvPr id="41" name="直接连接符 40"/>
            <p:cNvCxnSpPr>
              <a:stCxn id="62" idx="0"/>
              <a:endCxn id="43"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52" idx="3"/>
              <a:endCxn id="43"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44" name="图片 43"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45" name="图片 44"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0" name="直接连接符 49"/>
            <p:cNvCxnSpPr>
              <a:stCxn id="44" idx="0"/>
              <a:endCxn id="52"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5" idx="0"/>
              <a:endCxn id="52"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3" name="矩形 52"/>
            <p:cNvSpPr/>
            <p:nvPr/>
          </p:nvSpPr>
          <p:spPr>
            <a:xfrm>
              <a:off x="965430"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4" name="矩形 53"/>
            <p:cNvSpPr/>
            <p:nvPr/>
          </p:nvSpPr>
          <p:spPr>
            <a:xfrm>
              <a:off x="2801634"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5" name="矩形 54"/>
            <p:cNvSpPr/>
            <p:nvPr/>
          </p:nvSpPr>
          <p:spPr>
            <a:xfrm>
              <a:off x="4759651"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785410"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579631" y="4663504"/>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2657618"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1037438"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2369586"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3951129"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2" name="图片 61"/>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63" name="矩形 62"/>
            <p:cNvSpPr/>
            <p:nvPr/>
          </p:nvSpPr>
          <p:spPr>
            <a:xfrm>
              <a:off x="1879331" y="1933085"/>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4759651" y="1933085"/>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037438"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椭圆 65"/>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矩形 70"/>
            <p:cNvSpPr/>
            <p:nvPr/>
          </p:nvSpPr>
          <p:spPr>
            <a:xfrm>
              <a:off x="2441594"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矩形 71"/>
            <p:cNvSpPr/>
            <p:nvPr/>
          </p:nvSpPr>
          <p:spPr>
            <a:xfrm>
              <a:off x="2441594"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5033882" y="296848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a:off x="5033882"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2333582"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3987133"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881579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Hybrid</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接口的基础配置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燕尾形 4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47" name="燕尾形 4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sp>
        <p:nvSpPr>
          <p:cNvPr id="48" name="文本框 47"/>
          <p:cNvSpPr txBox="1"/>
          <p:nvPr/>
        </p:nvSpPr>
        <p:spPr bwMode="auto">
          <a:xfrm>
            <a:off x="6099484" y="1680364"/>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SW2</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的配置如下：</a:t>
            </a:r>
          </a:p>
        </p:txBody>
      </p:sp>
      <p:sp>
        <p:nvSpPr>
          <p:cNvPr id="49" name="Rectangle 3"/>
          <p:cNvSpPr/>
          <p:nvPr/>
        </p:nvSpPr>
        <p:spPr>
          <a:xfrm>
            <a:off x="6135488" y="2167652"/>
            <a:ext cx="5618149" cy="2246769"/>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 vlan batch 10 20 100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[SW2-GigabitEthernet0/0/1]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[SW2-GigabitEthernet0/0/1] port hybrid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pvid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vlan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[SW2-GigabitEthernet0/0/1] port hybrid untagged vlan 10  20 100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SW2-GigabitEthernet0/0/1]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0/0/3</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[SW2-GigabitEthernet0/0/3]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[SW2-GigabitEthernet0/0/3] port hybrid tagged vlan 10 20 100</a:t>
            </a:r>
          </a:p>
        </p:txBody>
      </p:sp>
      <p:grpSp>
        <p:nvGrpSpPr>
          <p:cNvPr id="2" name="组合 1"/>
          <p:cNvGrpSpPr/>
          <p:nvPr/>
        </p:nvGrpSpPr>
        <p:grpSpPr>
          <a:xfrm>
            <a:off x="785410" y="1957996"/>
            <a:ext cx="5292588" cy="3013285"/>
            <a:chOff x="785410" y="1957996"/>
            <a:chExt cx="5292588" cy="3013285"/>
          </a:xfrm>
        </p:grpSpPr>
        <p:cxnSp>
          <p:nvCxnSpPr>
            <p:cNvPr id="41" name="直接连接符 40"/>
            <p:cNvCxnSpPr>
              <a:stCxn id="62" idx="0"/>
              <a:endCxn id="43"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52" idx="3"/>
              <a:endCxn id="43"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44" name="图片 43"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45" name="图片 44"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50" name="直接连接符 49"/>
            <p:cNvCxnSpPr>
              <a:stCxn id="44" idx="0"/>
              <a:endCxn id="52"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直接连接符 50"/>
            <p:cNvCxnSpPr>
              <a:stCxn id="45" idx="0"/>
              <a:endCxn id="52"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53" name="矩形 52"/>
            <p:cNvSpPr/>
            <p:nvPr/>
          </p:nvSpPr>
          <p:spPr>
            <a:xfrm>
              <a:off x="965430"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4" name="矩形 53"/>
            <p:cNvSpPr/>
            <p:nvPr/>
          </p:nvSpPr>
          <p:spPr>
            <a:xfrm>
              <a:off x="2801634"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5" name="矩形 54"/>
            <p:cNvSpPr/>
            <p:nvPr/>
          </p:nvSpPr>
          <p:spPr>
            <a:xfrm>
              <a:off x="4759651"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785410"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579631" y="4663504"/>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2657618"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1037438"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2369586"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a:xfrm>
              <a:off x="3951129"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2" name="图片 61"/>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63" name="矩形 62"/>
            <p:cNvSpPr/>
            <p:nvPr/>
          </p:nvSpPr>
          <p:spPr>
            <a:xfrm>
              <a:off x="1879331" y="195799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4745850" y="1960058"/>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a:xfrm>
              <a:off x="1037438"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椭圆 65"/>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7" name="椭圆 66"/>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8" name="椭圆 67"/>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69" name="椭圆 68"/>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0" name="椭圆 69"/>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71" name="矩形 70"/>
            <p:cNvSpPr/>
            <p:nvPr/>
          </p:nvSpPr>
          <p:spPr>
            <a:xfrm>
              <a:off x="2441594"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矩形 71"/>
            <p:cNvSpPr/>
            <p:nvPr/>
          </p:nvSpPr>
          <p:spPr>
            <a:xfrm>
              <a:off x="2441594"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5033882" y="296848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a:off x="5033882"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2333582"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3987133"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57985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a:t>
            </a:r>
          </a:p>
          <a:p>
            <a:pPr lvl="1"/>
            <a:r>
              <a:rPr lang="zh-CN" altLang="en-US" dirty="0"/>
              <a:t>了解</a:t>
            </a:r>
            <a:r>
              <a:rPr lang="en-US" altLang="zh-CN" dirty="0"/>
              <a:t>VLAN</a:t>
            </a:r>
            <a:r>
              <a:rPr lang="zh-CN" altLang="en-US" dirty="0"/>
              <a:t>技术的产生背景</a:t>
            </a:r>
          </a:p>
          <a:p>
            <a:pPr lvl="1"/>
            <a:r>
              <a:rPr lang="zh-CN" altLang="en-US" dirty="0"/>
              <a:t>识别数据所属的</a:t>
            </a:r>
            <a:r>
              <a:rPr lang="en-US" altLang="zh-CN" dirty="0"/>
              <a:t>VLAN</a:t>
            </a:r>
            <a:endParaRPr lang="zh-CN" altLang="en-US" dirty="0"/>
          </a:p>
          <a:p>
            <a:pPr lvl="1"/>
            <a:r>
              <a:rPr lang="zh-CN" altLang="en-US" dirty="0" smtClean="0"/>
              <a:t>掌握不同的</a:t>
            </a:r>
            <a:r>
              <a:rPr lang="en-US" altLang="zh-CN" dirty="0" smtClean="0"/>
              <a:t>VLAN</a:t>
            </a:r>
            <a:r>
              <a:rPr lang="zh-CN" altLang="en-US" dirty="0" smtClean="0"/>
              <a:t>划分方式</a:t>
            </a:r>
            <a:endParaRPr lang="zh-CN" altLang="en-US" dirty="0"/>
          </a:p>
          <a:p>
            <a:pPr lvl="1"/>
            <a:r>
              <a:rPr lang="zh-CN" altLang="en-US" dirty="0" smtClean="0"/>
              <a:t>描述网络</a:t>
            </a:r>
            <a:r>
              <a:rPr lang="zh-CN" altLang="en-US" dirty="0"/>
              <a:t>中</a:t>
            </a:r>
            <a:r>
              <a:rPr lang="en-US" altLang="zh-CN" dirty="0"/>
              <a:t>VLAN</a:t>
            </a:r>
            <a:r>
              <a:rPr lang="zh-CN" altLang="en-US" dirty="0"/>
              <a:t>数据的通信过程</a:t>
            </a:r>
          </a:p>
          <a:p>
            <a:pPr lvl="1"/>
            <a:r>
              <a:rPr lang="zh-CN" altLang="en-US" dirty="0"/>
              <a:t>掌握</a:t>
            </a:r>
            <a:r>
              <a:rPr lang="en-US" altLang="zh-CN" dirty="0"/>
              <a:t>VLAN</a:t>
            </a:r>
            <a:r>
              <a:rPr lang="zh-CN" altLang="en-US" dirty="0"/>
              <a:t>的基本配置</a:t>
            </a:r>
          </a:p>
          <a:p>
            <a:pPr lvl="1"/>
            <a:endParaRPr lang="zh-CN" altLang="en-US" dirty="0"/>
          </a:p>
        </p:txBody>
      </p:sp>
    </p:spTree>
    <p:extLst>
      <p:ext uri="{BB962C8B-B14F-4D97-AF65-F5344CB8AC3E}">
        <p14:creationId xmlns:p14="http://schemas.microsoft.com/office/powerpoint/2010/main" val="2606970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验证配置</a:t>
            </a:r>
          </a:p>
        </p:txBody>
      </p:sp>
      <p:sp>
        <p:nvSpPr>
          <p:cNvPr id="82" name="Rectangle 3"/>
          <p:cNvSpPr/>
          <p:nvPr/>
        </p:nvSpPr>
        <p:spPr>
          <a:xfrm>
            <a:off x="6034288" y="1566970"/>
            <a:ext cx="5667866" cy="3996672"/>
          </a:xfrm>
          <a:prstGeom prst="rect">
            <a:avLst/>
          </a:prstGeom>
          <a:solidFill>
            <a:srgbClr val="F4FBFE"/>
          </a:solidFill>
          <a:ln>
            <a:solidFill>
              <a:srgbClr val="99DFF9"/>
            </a:solidFill>
          </a:ln>
        </p:spPr>
        <p:txBody>
          <a:bodyPr wrap="square">
            <a:spAutoFit/>
          </a:bodyPr>
          <a:lstStyle/>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[SW1]display vlan</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The total number of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is : 4</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U: Up;	D: Down;		TG: Tagged;	UT: Untagged;</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MP: Vlan-mapping;		ST: Vlan-stacking;</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ProtocolTransparent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-vlan;	*: Management-vlan;</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VID	Type	Ports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	common	UT:GE0/0/1(U)       GE0/0/2(U)       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	common	UT:GE0/0/1(U)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20	common	UT:GE0/0/2(U)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100	common	UT:GE0/0/1(U)       GE0/0/2(U)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TG:GE0/0/3(U)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6" name="燕尾形 5"/>
          <p:cNvSpPr/>
          <p:nvPr/>
        </p:nvSpPr>
        <p:spPr bwMode="auto">
          <a:xfrm>
            <a:off x="7860066" y="124239"/>
            <a:ext cx="18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基于接口划分</a:t>
            </a:r>
            <a:r>
              <a:rPr lang="en-US" altLang="zh-CN" sz="1200" b="1" kern="0" dirty="0">
                <a:solidFill>
                  <a:srgbClr val="FFFFFF"/>
                </a:solidFill>
              </a:rPr>
              <a:t>VLAN</a:t>
            </a:r>
          </a:p>
        </p:txBody>
      </p:sp>
      <p:sp>
        <p:nvSpPr>
          <p:cNvPr id="7" name="燕尾形 6"/>
          <p:cNvSpPr/>
          <p:nvPr/>
        </p:nvSpPr>
        <p:spPr bwMode="auto">
          <a:xfrm>
            <a:off x="9593637" y="124239"/>
            <a:ext cx="21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a:t>
            </a:r>
            <a:r>
              <a:rPr lang="en-US" altLang="zh-CN" sz="1200" kern="0" dirty="0"/>
              <a:t>MAC</a:t>
            </a:r>
            <a:r>
              <a:rPr lang="zh-CN" altLang="en-US" sz="1200" kern="0" dirty="0"/>
              <a:t>地址划分</a:t>
            </a:r>
            <a:r>
              <a:rPr lang="en-US" altLang="zh-CN" sz="1200" kern="0" dirty="0"/>
              <a:t>VLAN</a:t>
            </a:r>
          </a:p>
        </p:txBody>
      </p:sp>
      <p:grpSp>
        <p:nvGrpSpPr>
          <p:cNvPr id="39" name="组合 38"/>
          <p:cNvGrpSpPr/>
          <p:nvPr/>
        </p:nvGrpSpPr>
        <p:grpSpPr>
          <a:xfrm>
            <a:off x="785410" y="1957996"/>
            <a:ext cx="5292588" cy="3013285"/>
            <a:chOff x="785410" y="1957996"/>
            <a:chExt cx="5292588" cy="3013285"/>
          </a:xfrm>
        </p:grpSpPr>
        <p:cxnSp>
          <p:nvCxnSpPr>
            <p:cNvPr id="40" name="直接连接符 39"/>
            <p:cNvCxnSpPr>
              <a:stCxn id="90" idx="0"/>
              <a:endCxn id="74" idx="2"/>
            </p:cNvCxnSpPr>
            <p:nvPr/>
          </p:nvCxnSpPr>
          <p:spPr bwMode="auto">
            <a:xfrm flipV="1">
              <a:off x="5118895" y="2813385"/>
              <a:ext cx="1" cy="12241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直接连接符 40"/>
            <p:cNvCxnSpPr>
              <a:stCxn id="79" idx="3"/>
              <a:endCxn id="74" idx="1"/>
            </p:cNvCxnSpPr>
            <p:nvPr/>
          </p:nvCxnSpPr>
          <p:spPr bwMode="auto">
            <a:xfrm>
              <a:off x="2572453" y="2543385"/>
              <a:ext cx="221717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627" y="2273385"/>
              <a:ext cx="658537" cy="540000"/>
            </a:xfrm>
            <a:prstGeom prst="rect">
              <a:avLst/>
            </a:prstGeom>
          </p:spPr>
        </p:pic>
        <p:pic>
          <p:nvPicPr>
            <p:cNvPr id="75" name="图片 74" descr="PC.png"/>
            <p:cNvPicPr>
              <a:picLocks noChangeAspect="1"/>
            </p:cNvPicPr>
            <p:nvPr/>
          </p:nvPicPr>
          <p:blipFill>
            <a:blip r:embed="rId4" cstate="print"/>
            <a:stretch>
              <a:fillRect/>
            </a:stretch>
          </p:blipFill>
          <p:spPr>
            <a:xfrm>
              <a:off x="1037438" y="4017820"/>
              <a:ext cx="609376" cy="468000"/>
            </a:xfrm>
            <a:prstGeom prst="rect">
              <a:avLst/>
            </a:prstGeom>
          </p:spPr>
        </p:pic>
        <p:pic>
          <p:nvPicPr>
            <p:cNvPr id="76" name="图片 75" descr="PC.png"/>
            <p:cNvPicPr>
              <a:picLocks noChangeAspect="1"/>
            </p:cNvPicPr>
            <p:nvPr/>
          </p:nvPicPr>
          <p:blipFill>
            <a:blip r:embed="rId4" cstate="print"/>
            <a:stretch>
              <a:fillRect/>
            </a:stretch>
          </p:blipFill>
          <p:spPr>
            <a:xfrm>
              <a:off x="2876334" y="4017820"/>
              <a:ext cx="609376" cy="468000"/>
            </a:xfrm>
            <a:prstGeom prst="rect">
              <a:avLst/>
            </a:prstGeom>
          </p:spPr>
        </p:pic>
        <p:cxnSp>
          <p:nvCxnSpPr>
            <p:cNvPr id="77" name="直接连接符 76"/>
            <p:cNvCxnSpPr>
              <a:stCxn id="75" idx="0"/>
              <a:endCxn id="79" idx="0"/>
            </p:cNvCxnSpPr>
            <p:nvPr/>
          </p:nvCxnSpPr>
          <p:spPr bwMode="auto">
            <a:xfrm flipV="1">
              <a:off x="1342126" y="2273385"/>
              <a:ext cx="901059"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8" name="直接连接符 77"/>
            <p:cNvCxnSpPr>
              <a:stCxn id="76" idx="0"/>
              <a:endCxn id="79" idx="0"/>
            </p:cNvCxnSpPr>
            <p:nvPr/>
          </p:nvCxnSpPr>
          <p:spPr bwMode="auto">
            <a:xfrm flipH="1" flipV="1">
              <a:off x="2243185" y="2273385"/>
              <a:ext cx="937837" cy="174443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916" y="2273385"/>
              <a:ext cx="658537" cy="540000"/>
            </a:xfrm>
            <a:prstGeom prst="rect">
              <a:avLst/>
            </a:prstGeom>
          </p:spPr>
        </p:pic>
        <p:sp>
          <p:nvSpPr>
            <p:cNvPr id="80" name="矩形 79"/>
            <p:cNvSpPr/>
            <p:nvPr/>
          </p:nvSpPr>
          <p:spPr>
            <a:xfrm>
              <a:off x="965430"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81" name="矩形 80"/>
            <p:cNvSpPr/>
            <p:nvPr/>
          </p:nvSpPr>
          <p:spPr>
            <a:xfrm>
              <a:off x="2801634"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83" name="矩形 82"/>
            <p:cNvSpPr/>
            <p:nvPr/>
          </p:nvSpPr>
          <p:spPr>
            <a:xfrm>
              <a:off x="4759651" y="4463671"/>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服务器</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785410"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矩形 84"/>
            <p:cNvSpPr/>
            <p:nvPr/>
          </p:nvSpPr>
          <p:spPr>
            <a:xfrm>
              <a:off x="4579631" y="4663504"/>
              <a:ext cx="1116124"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矩形 85"/>
            <p:cNvSpPr/>
            <p:nvPr/>
          </p:nvSpPr>
          <p:spPr>
            <a:xfrm>
              <a:off x="2657618" y="4663504"/>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20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矩形 86"/>
            <p:cNvSpPr/>
            <p:nvPr/>
          </p:nvSpPr>
          <p:spPr>
            <a:xfrm>
              <a:off x="1037438"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2369586"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矩形 88"/>
            <p:cNvSpPr/>
            <p:nvPr/>
          </p:nvSpPr>
          <p:spPr>
            <a:xfrm>
              <a:off x="3951129" y="227337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90" name="图片 89"/>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4833529" y="4037573"/>
              <a:ext cx="570732" cy="468000"/>
            </a:xfrm>
            <a:prstGeom prst="rect">
              <a:avLst/>
            </a:prstGeom>
          </p:spPr>
        </p:pic>
        <p:sp>
          <p:nvSpPr>
            <p:cNvPr id="91" name="矩形 90"/>
            <p:cNvSpPr/>
            <p:nvPr/>
          </p:nvSpPr>
          <p:spPr>
            <a:xfrm>
              <a:off x="1879331" y="195799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a:off x="4745850" y="1960058"/>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1037438"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椭圆 93"/>
            <p:cNvSpPr/>
            <p:nvPr/>
          </p:nvSpPr>
          <p:spPr>
            <a:xfrm>
              <a:off x="1901534"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5" name="椭圆 94"/>
            <p:cNvSpPr/>
            <p:nvPr/>
          </p:nvSpPr>
          <p:spPr>
            <a:xfrm>
              <a:off x="2477598"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6" name="椭圆 95"/>
            <p:cNvSpPr/>
            <p:nvPr/>
          </p:nvSpPr>
          <p:spPr>
            <a:xfrm>
              <a:off x="5033882" y="2741429"/>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7" name="椭圆 96"/>
            <p:cNvSpPr/>
            <p:nvPr/>
          </p:nvSpPr>
          <p:spPr>
            <a:xfrm>
              <a:off x="4709846"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8" name="椭圆 97"/>
            <p:cNvSpPr/>
            <p:nvPr/>
          </p:nvSpPr>
          <p:spPr>
            <a:xfrm>
              <a:off x="2513602" y="2489401"/>
              <a:ext cx="144016" cy="144016"/>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b="1">
                <a:solidFill>
                  <a:prstClr val="black"/>
                </a:solidFill>
                <a:latin typeface="Huawei Sans" panose="020C0503030203020204" pitchFamily="34" charset="0"/>
                <a:ea typeface="方正兰亭黑简体" panose="02000000000000000000" pitchFamily="2" charset="-122"/>
              </a:endParaRPr>
            </a:p>
          </p:txBody>
        </p:sp>
        <p:sp>
          <p:nvSpPr>
            <p:cNvPr id="99" name="矩形 98"/>
            <p:cNvSpPr/>
            <p:nvPr/>
          </p:nvSpPr>
          <p:spPr>
            <a:xfrm>
              <a:off x="2441594"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20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矩形 99"/>
            <p:cNvSpPr/>
            <p:nvPr/>
          </p:nvSpPr>
          <p:spPr>
            <a:xfrm>
              <a:off x="2441594" y="260844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矩形 100"/>
            <p:cNvSpPr/>
            <p:nvPr/>
          </p:nvSpPr>
          <p:spPr>
            <a:xfrm>
              <a:off x="5033882" y="296848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PVID 100</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2" name="矩形 101"/>
            <p:cNvSpPr/>
            <p:nvPr/>
          </p:nvSpPr>
          <p:spPr>
            <a:xfrm>
              <a:off x="5033882" y="2788466"/>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2333582"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矩形 103"/>
            <p:cNvSpPr/>
            <p:nvPr/>
          </p:nvSpPr>
          <p:spPr>
            <a:xfrm>
              <a:off x="3987133" y="209335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939066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VLAN</a:t>
            </a:r>
            <a:r>
              <a:rPr lang="zh-CN" altLang="en-US" dirty="0"/>
              <a:t>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[Huawei-vlan10]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mac-vlan mac-address </a:t>
            </a:r>
            <a:r>
              <a:rPr lang="en-US" altLang="zh-CN" sz="1600" i="1" dirty="0" err="1">
                <a:latin typeface="Huawei Sans" panose="020C0503030203020204" pitchFamily="34" charset="0"/>
                <a:ea typeface="方正兰亭黑简体" panose="02000000000000000000" pitchFamily="2" charset="-122"/>
                <a:cs typeface="Huawei Sans" panose="020C0503030203020204" pitchFamily="34" charset="0"/>
              </a:rPr>
              <a:t>mac-address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mac-address-mas</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k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mac-address-mask-length</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关联</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193899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通过此命令配置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关联。</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关联的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地址。格式为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H-H-H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。其中</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位的十六进制数，可以输入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位，如</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00e0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fc01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。当输入不足</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位时，表示前面的几位为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，如：输入</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e0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，等同于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00e0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地址不可设置为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0000-0000-0000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FFFF-FFFF-FFFF</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和组播地址。</a:t>
            </a: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mac-address-mask</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地址掩码。格式为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H-H-H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，其中</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至</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位的十六进制数。</a:t>
            </a:r>
          </a:p>
          <a:p>
            <a:pPr marL="360000" lvl="1" indent="-285750" fontAlgn="auto">
              <a:lnSpc>
                <a:spcPts val="2400"/>
              </a:lnSpc>
              <a:buFont typeface="Arial" panose="020B0604020202020204" pitchFamily="34" charset="0"/>
              <a:buChar char="•"/>
            </a:pP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mac-address-mask-length</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：指定</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地址掩码长度。整数形式，取值范围是</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48</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燕尾形 9"/>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11" name="燕尾形 10"/>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sp>
        <p:nvSpPr>
          <p:cNvPr id="14" name="矩形 13"/>
          <p:cNvSpPr/>
          <p:nvPr/>
        </p:nvSpPr>
        <p:spPr>
          <a:xfrm>
            <a:off x="1008063" y="4706572"/>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[Huawei-GigabitEthernet0/0/1]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mac-</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enable</a:t>
            </a:r>
          </a:p>
        </p:txBody>
      </p:sp>
      <p:sp>
        <p:nvSpPr>
          <p:cNvPr id="15" name="矩形 14"/>
          <p:cNvSpPr/>
          <p:nvPr/>
        </p:nvSpPr>
        <p:spPr>
          <a:xfrm>
            <a:off x="551384" y="4274425"/>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使能</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地址与</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1031917" y="5138719"/>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通过此命令使能接口的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MAC VLAN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功能。</a:t>
            </a:r>
          </a:p>
        </p:txBody>
      </p:sp>
    </p:spTree>
    <p:extLst>
      <p:ext uri="{BB962C8B-B14F-4D97-AF65-F5344CB8AC3E}">
        <p14:creationId xmlns:p14="http://schemas.microsoft.com/office/powerpoint/2010/main" val="42943055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案例：基于</a:t>
            </a:r>
            <a:r>
              <a:rPr lang="en-US" altLang="zh-CN" dirty="0"/>
              <a:t>MAC</a:t>
            </a:r>
            <a:r>
              <a:rPr lang="zh-CN" altLang="en-US" dirty="0"/>
              <a:t>地址划分</a:t>
            </a:r>
            <a:r>
              <a:rPr lang="en-US" altLang="zh-CN" dirty="0"/>
              <a:t>VLAN</a:t>
            </a:r>
            <a:endParaRPr lang="zh-CN" altLang="en-US" dirty="0"/>
          </a:p>
        </p:txBody>
      </p:sp>
      <p:sp>
        <p:nvSpPr>
          <p:cNvPr id="53" name="文本占位符 52"/>
          <p:cNvSpPr>
            <a:spLocks noGrp="1"/>
          </p:cNvSpPr>
          <p:nvPr>
            <p:ph type="body" sz="quarter" idx="10"/>
          </p:nvPr>
        </p:nvSpPr>
        <p:spPr>
          <a:xfrm>
            <a:off x="5950534" y="1492136"/>
            <a:ext cx="5795379" cy="4338222"/>
          </a:xfrm>
        </p:spPr>
        <p:txBody>
          <a:bodyPr/>
          <a:lstStyle/>
          <a:p>
            <a:r>
              <a:rPr lang="zh-CN" altLang="en-US" sz="2000" dirty="0"/>
              <a:t>组网需求：</a:t>
            </a:r>
            <a:endParaRPr lang="en-US" altLang="zh-CN" sz="2000" dirty="0"/>
          </a:p>
          <a:p>
            <a:pPr lvl="1"/>
            <a:r>
              <a:rPr lang="zh-CN" altLang="en-US" sz="1800" dirty="0"/>
              <a:t>某个公司的网络中，网络管理者将同一部门的员工划分到同一</a:t>
            </a:r>
            <a:r>
              <a:rPr lang="en-US" altLang="zh-CN" sz="1800" dirty="0"/>
              <a:t>VLAN</a:t>
            </a:r>
            <a:r>
              <a:rPr lang="zh-CN" altLang="en-US" sz="1800" dirty="0"/>
              <a:t>。为了提高部门内的信息安全，要求只有本部门员工的主机才可以访问公司网络。</a:t>
            </a:r>
            <a:endParaRPr lang="en-US" altLang="zh-CN" sz="1800" dirty="0"/>
          </a:p>
          <a:p>
            <a:pPr lvl="1"/>
            <a:r>
              <a:rPr lang="zh-CN" altLang="en-US" sz="1800" dirty="0"/>
              <a:t>主机</a:t>
            </a:r>
            <a:r>
              <a:rPr lang="en-US" altLang="zh-CN" sz="1800" dirty="0"/>
              <a:t>1</a:t>
            </a:r>
            <a:r>
              <a:rPr lang="zh-CN" altLang="en-US" sz="1800" dirty="0"/>
              <a:t>、主机</a:t>
            </a:r>
            <a:r>
              <a:rPr lang="en-US" altLang="zh-CN" sz="1800" dirty="0"/>
              <a:t>2</a:t>
            </a:r>
            <a:r>
              <a:rPr lang="zh-CN" altLang="en-US" sz="1800" dirty="0"/>
              <a:t>、主机</a:t>
            </a:r>
            <a:r>
              <a:rPr lang="en-US" altLang="zh-CN" sz="1800" dirty="0"/>
              <a:t>3</a:t>
            </a:r>
            <a:r>
              <a:rPr lang="zh-CN" altLang="en-US" sz="1800" dirty="0"/>
              <a:t>为本部门员工的主机，要求这几台主机可以通过</a:t>
            </a:r>
            <a:r>
              <a:rPr lang="en-US" altLang="zh-CN" sz="1800" dirty="0"/>
              <a:t>SW1</a:t>
            </a:r>
            <a:r>
              <a:rPr lang="zh-CN" altLang="en-US" sz="1800" dirty="0"/>
              <a:t>访问公司网络，如换成其他主机则不能访问。</a:t>
            </a:r>
          </a:p>
          <a:p>
            <a:pPr lvl="1"/>
            <a:r>
              <a:rPr lang="zh-CN" altLang="en-US" sz="1800" dirty="0"/>
              <a:t>可以配置基于</a:t>
            </a:r>
            <a:r>
              <a:rPr lang="en-US" altLang="zh-CN" sz="1800" dirty="0"/>
              <a:t>MAC</a:t>
            </a:r>
            <a:r>
              <a:rPr lang="zh-CN" altLang="en-US" sz="1800" dirty="0"/>
              <a:t>地址划分</a:t>
            </a:r>
            <a:r>
              <a:rPr lang="en-US" altLang="zh-CN" sz="1800" dirty="0"/>
              <a:t>VLAN</a:t>
            </a:r>
            <a:r>
              <a:rPr lang="zh-CN" altLang="en-US" sz="1800" dirty="0"/>
              <a:t>，将本部门员工主机的</a:t>
            </a:r>
            <a:r>
              <a:rPr lang="en-US" altLang="zh-CN" sz="1800" dirty="0"/>
              <a:t>MAC</a:t>
            </a:r>
            <a:r>
              <a:rPr lang="zh-CN" altLang="en-US" sz="1800" dirty="0"/>
              <a:t>地址与</a:t>
            </a:r>
            <a:r>
              <a:rPr lang="en-US" altLang="zh-CN" sz="1800" dirty="0"/>
              <a:t>VLAN</a:t>
            </a:r>
            <a:r>
              <a:rPr lang="zh-CN" altLang="en-US" sz="1800" dirty="0"/>
              <a:t>绑定，从而实现该需求。</a:t>
            </a:r>
          </a:p>
        </p:txBody>
      </p:sp>
      <p:sp>
        <p:nvSpPr>
          <p:cNvPr id="59" name="矩形 58"/>
          <p:cNvSpPr/>
          <p:nvPr/>
        </p:nvSpPr>
        <p:spPr bwMode="auto">
          <a:xfrm>
            <a:off x="525349" y="4050178"/>
            <a:ext cx="4320365" cy="152153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0" name="直接箭头连接符 59"/>
          <p:cNvCxnSpPr>
            <a:stCxn id="80" idx="1"/>
            <a:endCxn id="61" idx="3"/>
          </p:cNvCxnSpPr>
          <p:nvPr/>
        </p:nvCxnSpPr>
        <p:spPr bwMode="auto">
          <a:xfrm flipH="1">
            <a:off x="4374969" y="4470060"/>
            <a:ext cx="974800" cy="0"/>
          </a:xfrm>
          <a:prstGeom prst="straightConnector1">
            <a:avLst/>
          </a:prstGeom>
          <a:solidFill>
            <a:schemeClr val="accent1"/>
          </a:solidFill>
          <a:ln w="28575" cap="flat" cmpd="sng" algn="ctr">
            <a:solidFill>
              <a:srgbClr val="EC7061"/>
            </a:solidFill>
            <a:prstDash val="dash"/>
            <a:round/>
            <a:headEnd type="none" w="med" len="med"/>
            <a:tailEnd type="triangle"/>
          </a:ln>
          <a:effectLst/>
        </p:spPr>
      </p:cxnSp>
      <p:pic>
        <p:nvPicPr>
          <p:cNvPr id="61" name="图片 60" descr="PC.png"/>
          <p:cNvPicPr>
            <a:picLocks noChangeAspect="1"/>
          </p:cNvPicPr>
          <p:nvPr/>
        </p:nvPicPr>
        <p:blipFill>
          <a:blip r:embed="rId3" cstate="print"/>
          <a:stretch>
            <a:fillRect/>
          </a:stretch>
        </p:blipFill>
        <p:spPr>
          <a:xfrm>
            <a:off x="3765593" y="4236060"/>
            <a:ext cx="609376" cy="468000"/>
          </a:xfrm>
          <a:prstGeom prst="rect">
            <a:avLst/>
          </a:prstGeom>
        </p:spPr>
      </p:pic>
      <p:cxnSp>
        <p:nvCxnSpPr>
          <p:cNvPr id="62" name="直接连接符 61"/>
          <p:cNvCxnSpPr>
            <a:stCxn id="61" idx="0"/>
            <a:endCxn id="67" idx="0"/>
          </p:cNvCxnSpPr>
          <p:nvPr/>
        </p:nvCxnSpPr>
        <p:spPr bwMode="auto">
          <a:xfrm flipH="1" flipV="1">
            <a:off x="262405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3" name="图片 62" descr="PC.png"/>
          <p:cNvPicPr>
            <a:picLocks noChangeAspect="1"/>
          </p:cNvPicPr>
          <p:nvPr/>
        </p:nvPicPr>
        <p:blipFill>
          <a:blip r:embed="rId3" cstate="print"/>
          <a:stretch>
            <a:fillRect/>
          </a:stretch>
        </p:blipFill>
        <p:spPr>
          <a:xfrm>
            <a:off x="885273" y="4236060"/>
            <a:ext cx="609376" cy="468000"/>
          </a:xfrm>
          <a:prstGeom prst="rect">
            <a:avLst/>
          </a:prstGeom>
        </p:spPr>
      </p:pic>
      <p:pic>
        <p:nvPicPr>
          <p:cNvPr id="64" name="图片 63" descr="PC.png"/>
          <p:cNvPicPr>
            <a:picLocks noChangeAspect="1"/>
          </p:cNvPicPr>
          <p:nvPr/>
        </p:nvPicPr>
        <p:blipFill>
          <a:blip r:embed="rId3" cstate="print"/>
          <a:stretch>
            <a:fillRect/>
          </a:stretch>
        </p:blipFill>
        <p:spPr>
          <a:xfrm>
            <a:off x="2319361" y="4236060"/>
            <a:ext cx="609376" cy="468000"/>
          </a:xfrm>
          <a:prstGeom prst="rect">
            <a:avLst/>
          </a:prstGeom>
        </p:spPr>
      </p:pic>
      <p:cxnSp>
        <p:nvCxnSpPr>
          <p:cNvPr id="65" name="直接连接符 64"/>
          <p:cNvCxnSpPr>
            <a:stCxn id="63" idx="0"/>
            <a:endCxn id="67" idx="0"/>
          </p:cNvCxnSpPr>
          <p:nvPr/>
        </p:nvCxnSpPr>
        <p:spPr bwMode="auto">
          <a:xfrm flipV="1">
            <a:off x="118996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a:stCxn id="64" idx="0"/>
            <a:endCxn id="67" idx="2"/>
          </p:cNvCxnSpPr>
          <p:nvPr/>
        </p:nvCxnSpPr>
        <p:spPr bwMode="auto">
          <a:xfrm flipV="1">
            <a:off x="262404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4781" y="2655446"/>
            <a:ext cx="658537" cy="540000"/>
          </a:xfrm>
          <a:prstGeom prst="rect">
            <a:avLst/>
          </a:prstGeom>
        </p:spPr>
      </p:pic>
      <p:sp>
        <p:nvSpPr>
          <p:cNvPr id="68" name="矩形 67"/>
          <p:cNvSpPr/>
          <p:nvPr/>
        </p:nvSpPr>
        <p:spPr>
          <a:xfrm>
            <a:off x="2928737" y="265538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81326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70" name="矩形 69"/>
          <p:cNvSpPr/>
          <p:nvPr/>
        </p:nvSpPr>
        <p:spPr>
          <a:xfrm>
            <a:off x="2264009"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71" name="矩形 70"/>
          <p:cNvSpPr/>
          <p:nvPr/>
        </p:nvSpPr>
        <p:spPr>
          <a:xfrm>
            <a:off x="369358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72" name="矩形 71"/>
          <p:cNvSpPr/>
          <p:nvPr/>
        </p:nvSpPr>
        <p:spPr>
          <a:xfrm>
            <a:off x="41722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3765593" y="517566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rot="18716606">
            <a:off x="1355234" y="311612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75" name="图片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2566" y="1575266"/>
            <a:ext cx="1202967" cy="755352"/>
          </a:xfrm>
          <a:prstGeom prst="rect">
            <a:avLst/>
          </a:prstGeom>
        </p:spPr>
      </p:pic>
      <p:cxnSp>
        <p:nvCxnSpPr>
          <p:cNvPr id="76" name="直接连接符 75"/>
          <p:cNvCxnSpPr>
            <a:stCxn id="67" idx="0"/>
            <a:endCxn id="75" idx="2"/>
          </p:cNvCxnSpPr>
          <p:nvPr/>
        </p:nvCxnSpPr>
        <p:spPr bwMode="auto">
          <a:xfrm flipV="1">
            <a:off x="262405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7" name="矩形 76"/>
          <p:cNvSpPr/>
          <p:nvPr/>
        </p:nvSpPr>
        <p:spPr>
          <a:xfrm>
            <a:off x="2109409" y="1719282"/>
            <a:ext cx="1044116"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rot="16200000">
            <a:off x="1977878" y="33629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79" name="矩形 78"/>
          <p:cNvSpPr/>
          <p:nvPr/>
        </p:nvSpPr>
        <p:spPr>
          <a:xfrm rot="2789662">
            <a:off x="2846124" y="312952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pic>
        <p:nvPicPr>
          <p:cNvPr id="80" name="图片 79" descr="PC.png"/>
          <p:cNvPicPr>
            <a:picLocks noChangeAspect="1"/>
          </p:cNvPicPr>
          <p:nvPr/>
        </p:nvPicPr>
        <p:blipFill>
          <a:blip r:embed="rId3" cstate="print"/>
          <a:stretch>
            <a:fillRect/>
          </a:stretch>
        </p:blipFill>
        <p:spPr>
          <a:xfrm>
            <a:off x="5349769" y="4236060"/>
            <a:ext cx="609376" cy="468000"/>
          </a:xfrm>
          <a:prstGeom prst="rect">
            <a:avLst/>
          </a:prstGeom>
        </p:spPr>
      </p:pic>
      <p:sp>
        <p:nvSpPr>
          <p:cNvPr id="81" name="矩形 80"/>
          <p:cNvSpPr/>
          <p:nvPr/>
        </p:nvSpPr>
        <p:spPr>
          <a:xfrm>
            <a:off x="5277761"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83" name="矩形 82"/>
          <p:cNvSpPr/>
          <p:nvPr/>
        </p:nvSpPr>
        <p:spPr>
          <a:xfrm>
            <a:off x="1821377"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329754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矩形 84"/>
          <p:cNvSpPr/>
          <p:nvPr/>
        </p:nvSpPr>
        <p:spPr>
          <a:xfrm>
            <a:off x="4881717"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矩形 85"/>
          <p:cNvSpPr/>
          <p:nvPr/>
        </p:nvSpPr>
        <p:spPr>
          <a:xfrm>
            <a:off x="2477666" y="235453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sp>
        <p:nvSpPr>
          <p:cNvPr id="37" name="燕尾形 36"/>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38" name="燕尾形 37"/>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grpSp>
        <p:nvGrpSpPr>
          <p:cNvPr id="34" name="组合 33"/>
          <p:cNvGrpSpPr/>
          <p:nvPr/>
        </p:nvGrpSpPr>
        <p:grpSpPr>
          <a:xfrm>
            <a:off x="4307926" y="4096041"/>
            <a:ext cx="288000" cy="288000"/>
            <a:chOff x="856677" y="2615810"/>
            <a:chExt cx="288000" cy="288000"/>
          </a:xfrm>
        </p:grpSpPr>
        <p:sp>
          <p:nvSpPr>
            <p:cNvPr id="36" name="椭圆 35"/>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923444" y="2692169"/>
              <a:ext cx="144001" cy="144002"/>
              <a:chOff x="898853" y="2657982"/>
              <a:chExt cx="203649" cy="203652"/>
            </a:xfrm>
          </p:grpSpPr>
          <p:cxnSp>
            <p:nvCxnSpPr>
              <p:cNvPr id="40" name="直接连接符 39"/>
              <p:cNvCxnSpPr>
                <a:stCxn id="36" idx="3"/>
                <a:endCxn id="36"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6" idx="1"/>
                <a:endCxn id="36"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354013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，并关联</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地址和</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文本框 37"/>
          <p:cNvSpPr txBox="1"/>
          <p:nvPr/>
        </p:nvSpPr>
        <p:spPr bwMode="auto">
          <a:xfrm>
            <a:off x="6221505" y="1638997"/>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创建</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9" name="Rectangle 3"/>
          <p:cNvSpPr/>
          <p:nvPr/>
        </p:nvSpPr>
        <p:spPr>
          <a:xfrm>
            <a:off x="6257508" y="2126285"/>
            <a:ext cx="5090400" cy="630942"/>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10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quit</a:t>
            </a:r>
          </a:p>
        </p:txBody>
      </p:sp>
      <p:sp>
        <p:nvSpPr>
          <p:cNvPr id="33" name="燕尾形 32"/>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34" name="燕尾形 33"/>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grpSp>
        <p:nvGrpSpPr>
          <p:cNvPr id="2" name="组合 1"/>
          <p:cNvGrpSpPr/>
          <p:nvPr/>
        </p:nvGrpSpPr>
        <p:grpSpPr>
          <a:xfrm>
            <a:off x="739071" y="1575266"/>
            <a:ext cx="4428493" cy="3924436"/>
            <a:chOff x="739071" y="1575266"/>
            <a:chExt cx="4428493" cy="3924436"/>
          </a:xfrm>
        </p:grpSpPr>
        <p:sp>
          <p:nvSpPr>
            <p:cNvPr id="36" name="矩形 35"/>
            <p:cNvSpPr/>
            <p:nvPr/>
          </p:nvSpPr>
          <p:spPr bwMode="auto">
            <a:xfrm>
              <a:off x="847199" y="4050178"/>
              <a:ext cx="4320365" cy="1449524"/>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pic>
          <p:nvPicPr>
            <p:cNvPr id="37" name="图片 36" descr="PC.png"/>
            <p:cNvPicPr>
              <a:picLocks noChangeAspect="1"/>
            </p:cNvPicPr>
            <p:nvPr/>
          </p:nvPicPr>
          <p:blipFill>
            <a:blip r:embed="rId3" cstate="print"/>
            <a:stretch>
              <a:fillRect/>
            </a:stretch>
          </p:blipFill>
          <p:spPr>
            <a:xfrm>
              <a:off x="4087443" y="4236060"/>
              <a:ext cx="609376" cy="468000"/>
            </a:xfrm>
            <a:prstGeom prst="rect">
              <a:avLst/>
            </a:prstGeom>
          </p:spPr>
        </p:pic>
        <p:cxnSp>
          <p:nvCxnSpPr>
            <p:cNvPr id="40" name="直接连接符 39"/>
            <p:cNvCxnSpPr>
              <a:stCxn id="37" idx="0"/>
              <a:endCxn id="45" idx="0"/>
            </p:cNvCxnSpPr>
            <p:nvPr/>
          </p:nvCxnSpPr>
          <p:spPr bwMode="auto">
            <a:xfrm flipH="1" flipV="1">
              <a:off x="294590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图片 40" descr="PC.png"/>
            <p:cNvPicPr>
              <a:picLocks noChangeAspect="1"/>
            </p:cNvPicPr>
            <p:nvPr/>
          </p:nvPicPr>
          <p:blipFill>
            <a:blip r:embed="rId3" cstate="print"/>
            <a:stretch>
              <a:fillRect/>
            </a:stretch>
          </p:blipFill>
          <p:spPr>
            <a:xfrm>
              <a:off x="1207123" y="4236060"/>
              <a:ext cx="609376" cy="468000"/>
            </a:xfrm>
            <a:prstGeom prst="rect">
              <a:avLst/>
            </a:prstGeom>
          </p:spPr>
        </p:pic>
        <p:pic>
          <p:nvPicPr>
            <p:cNvPr id="42" name="图片 41" descr="PC.png"/>
            <p:cNvPicPr>
              <a:picLocks noChangeAspect="1"/>
            </p:cNvPicPr>
            <p:nvPr/>
          </p:nvPicPr>
          <p:blipFill>
            <a:blip r:embed="rId3" cstate="print"/>
            <a:stretch>
              <a:fillRect/>
            </a:stretch>
          </p:blipFill>
          <p:spPr>
            <a:xfrm>
              <a:off x="2641211" y="4236060"/>
              <a:ext cx="609376" cy="468000"/>
            </a:xfrm>
            <a:prstGeom prst="rect">
              <a:avLst/>
            </a:prstGeom>
          </p:spPr>
        </p:pic>
        <p:cxnSp>
          <p:nvCxnSpPr>
            <p:cNvPr id="43" name="直接连接符 42"/>
            <p:cNvCxnSpPr>
              <a:stCxn id="41" idx="0"/>
              <a:endCxn id="45" idx="0"/>
            </p:cNvCxnSpPr>
            <p:nvPr/>
          </p:nvCxnSpPr>
          <p:spPr bwMode="auto">
            <a:xfrm flipV="1">
              <a:off x="151181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42" idx="0"/>
              <a:endCxn id="45" idx="2"/>
            </p:cNvCxnSpPr>
            <p:nvPr/>
          </p:nvCxnSpPr>
          <p:spPr bwMode="auto">
            <a:xfrm flipV="1">
              <a:off x="294589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6631" y="2655446"/>
              <a:ext cx="658537" cy="540000"/>
            </a:xfrm>
            <a:prstGeom prst="rect">
              <a:avLst/>
            </a:prstGeom>
          </p:spPr>
        </p:pic>
        <p:sp>
          <p:nvSpPr>
            <p:cNvPr id="46" name="矩形 45"/>
            <p:cNvSpPr/>
            <p:nvPr/>
          </p:nvSpPr>
          <p:spPr>
            <a:xfrm>
              <a:off x="3185021" y="2655386"/>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113511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1" name="矩形 50"/>
            <p:cNvSpPr/>
            <p:nvPr/>
          </p:nvSpPr>
          <p:spPr>
            <a:xfrm>
              <a:off x="2585859"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2" name="矩形 51"/>
            <p:cNvSpPr/>
            <p:nvPr/>
          </p:nvSpPr>
          <p:spPr>
            <a:xfrm>
              <a:off x="401543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7" name="矩形 56"/>
            <p:cNvSpPr/>
            <p:nvPr/>
          </p:nvSpPr>
          <p:spPr>
            <a:xfrm>
              <a:off x="73907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4087443" y="517566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rot="18716606">
              <a:off x="1677084" y="311612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60" name="图片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416" y="1575266"/>
              <a:ext cx="1202967" cy="755352"/>
            </a:xfrm>
            <a:prstGeom prst="rect">
              <a:avLst/>
            </a:prstGeom>
          </p:spPr>
        </p:pic>
        <p:cxnSp>
          <p:nvCxnSpPr>
            <p:cNvPr id="61" name="直接连接符 60"/>
            <p:cNvCxnSpPr>
              <a:stCxn id="45" idx="0"/>
              <a:endCxn id="60" idx="2"/>
            </p:cNvCxnSpPr>
            <p:nvPr/>
          </p:nvCxnSpPr>
          <p:spPr bwMode="auto">
            <a:xfrm flipV="1">
              <a:off x="294590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2" name="矩形 61"/>
            <p:cNvSpPr/>
            <p:nvPr/>
          </p:nvSpPr>
          <p:spPr>
            <a:xfrm>
              <a:off x="2431259" y="1719282"/>
              <a:ext cx="1044116"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矩形 62"/>
            <p:cNvSpPr/>
            <p:nvPr/>
          </p:nvSpPr>
          <p:spPr>
            <a:xfrm rot="16200000">
              <a:off x="2299728" y="33629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66" name="矩形 65"/>
            <p:cNvSpPr/>
            <p:nvPr/>
          </p:nvSpPr>
          <p:spPr>
            <a:xfrm rot="2789662">
              <a:off x="3167974" y="312952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sp>
          <p:nvSpPr>
            <p:cNvPr id="67" name="矩形 66"/>
            <p:cNvSpPr/>
            <p:nvPr/>
          </p:nvSpPr>
          <p:spPr>
            <a:xfrm>
              <a:off x="2143227"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矩形 67"/>
            <p:cNvSpPr/>
            <p:nvPr/>
          </p:nvSpPr>
          <p:spPr>
            <a:xfrm>
              <a:off x="361939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矩形 72"/>
            <p:cNvSpPr/>
            <p:nvPr/>
          </p:nvSpPr>
          <p:spPr>
            <a:xfrm>
              <a:off x="2753110" y="236735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sp>
        <p:nvSpPr>
          <p:cNvPr id="48" name="文本框 68"/>
          <p:cNvSpPr txBox="1"/>
          <p:nvPr/>
        </p:nvSpPr>
        <p:spPr bwMode="auto">
          <a:xfrm>
            <a:off x="6221505" y="3167578"/>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关联</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地址和</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9" name="Rectangle 3"/>
          <p:cNvSpPr/>
          <p:nvPr/>
        </p:nvSpPr>
        <p:spPr>
          <a:xfrm>
            <a:off x="6257508" y="3654866"/>
            <a:ext cx="5090400" cy="1438855"/>
          </a:xfrm>
          <a:prstGeom prst="rect">
            <a:avLst/>
          </a:prstGeom>
          <a:solidFill>
            <a:srgbClr val="F4FBFE"/>
          </a:solidFill>
          <a:ln>
            <a:solidFill>
              <a:srgbClr val="99DFF9"/>
            </a:solidFill>
          </a:ln>
        </p:spPr>
        <p:txBody>
          <a:bodyPr wrap="squar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vlan 10</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[SW1-vlan10] mac-vlan mac-address 001e-10dd-dd01 [SW1-vlan10] mac-vlan mac-address 001e-10dd-dd02 [SW1-vlan10] mac-vlan mac-address 001e-10dd-dd03 [SW1-vlan10] quit</a:t>
            </a:r>
          </a:p>
        </p:txBody>
      </p:sp>
    </p:spTree>
    <p:extLst>
      <p:ext uri="{BB962C8B-B14F-4D97-AF65-F5344CB8AC3E}">
        <p14:creationId xmlns:p14="http://schemas.microsoft.com/office/powerpoint/2010/main" val="39642646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加入</a:t>
            </a: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dirty="0" smtClean="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并使能</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MAC VLAN</a:t>
            </a:r>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功能</a:t>
            </a:r>
          </a:p>
        </p:txBody>
      </p:sp>
      <p:sp>
        <p:nvSpPr>
          <p:cNvPr id="34" name="燕尾形 33"/>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35" name="燕尾形 34"/>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sp>
        <p:nvSpPr>
          <p:cNvPr id="71" name="文本框 70"/>
          <p:cNvSpPr txBox="1"/>
          <p:nvPr/>
        </p:nvSpPr>
        <p:spPr bwMode="auto">
          <a:xfrm>
            <a:off x="6201359" y="4144752"/>
            <a:ext cx="4698063"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使能接口的基于</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地址划分</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功能：</a:t>
            </a:r>
          </a:p>
        </p:txBody>
      </p:sp>
      <p:sp>
        <p:nvSpPr>
          <p:cNvPr id="72" name="Rectangle 3"/>
          <p:cNvSpPr/>
          <p:nvPr/>
        </p:nvSpPr>
        <p:spPr>
          <a:xfrm>
            <a:off x="6234272" y="4632040"/>
            <a:ext cx="5187666" cy="900246"/>
          </a:xfrm>
          <a:prstGeom prst="rect">
            <a:avLst/>
          </a:prstGeom>
          <a:solidFill>
            <a:srgbClr val="F4FBFE"/>
          </a:solidFill>
          <a:ln>
            <a:solidFill>
              <a:srgbClr val="99DFF9"/>
            </a:solidFill>
          </a:ln>
        </p:spPr>
        <p:txBody>
          <a:bodyPr wrap="square">
            <a:spAutoFit/>
          </a:body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mac-vlan enable</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quit</a:t>
            </a:r>
          </a:p>
        </p:txBody>
      </p:sp>
      <p:sp>
        <p:nvSpPr>
          <p:cNvPr id="73" name="文本框 72"/>
          <p:cNvSpPr txBox="1"/>
          <p:nvPr/>
        </p:nvSpPr>
        <p:spPr bwMode="auto">
          <a:xfrm>
            <a:off x="8470232" y="6099648"/>
            <a:ext cx="3288691" cy="31949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注：</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GE0/0/3</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GE0/0/4</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的配置与</a:t>
            </a:r>
            <a:r>
              <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GE0/0/2</a:t>
            </a:r>
            <a:r>
              <a:rPr lang="zh-CN" alt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类似</a:t>
            </a:r>
          </a:p>
        </p:txBody>
      </p:sp>
      <p:grpSp>
        <p:nvGrpSpPr>
          <p:cNvPr id="2" name="组合 1"/>
          <p:cNvGrpSpPr/>
          <p:nvPr/>
        </p:nvGrpSpPr>
        <p:grpSpPr>
          <a:xfrm>
            <a:off x="739071" y="1575266"/>
            <a:ext cx="4428493" cy="3924436"/>
            <a:chOff x="739071" y="1575266"/>
            <a:chExt cx="4428493" cy="3924436"/>
          </a:xfrm>
        </p:grpSpPr>
        <p:sp>
          <p:nvSpPr>
            <p:cNvPr id="37" name="矩形 36"/>
            <p:cNvSpPr/>
            <p:nvPr/>
          </p:nvSpPr>
          <p:spPr bwMode="auto">
            <a:xfrm>
              <a:off x="847199" y="4050178"/>
              <a:ext cx="4320365" cy="1449524"/>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pic>
          <p:nvPicPr>
            <p:cNvPr id="38" name="图片 37" descr="PC.png"/>
            <p:cNvPicPr>
              <a:picLocks noChangeAspect="1"/>
            </p:cNvPicPr>
            <p:nvPr/>
          </p:nvPicPr>
          <p:blipFill>
            <a:blip r:embed="rId3" cstate="print"/>
            <a:stretch>
              <a:fillRect/>
            </a:stretch>
          </p:blipFill>
          <p:spPr>
            <a:xfrm>
              <a:off x="4087443" y="4236060"/>
              <a:ext cx="609376" cy="468000"/>
            </a:xfrm>
            <a:prstGeom prst="rect">
              <a:avLst/>
            </a:prstGeom>
          </p:spPr>
        </p:pic>
        <p:cxnSp>
          <p:nvCxnSpPr>
            <p:cNvPr id="39" name="直接连接符 38"/>
            <p:cNvCxnSpPr>
              <a:stCxn id="38" idx="0"/>
              <a:endCxn id="48" idx="0"/>
            </p:cNvCxnSpPr>
            <p:nvPr/>
          </p:nvCxnSpPr>
          <p:spPr bwMode="auto">
            <a:xfrm flipH="1" flipV="1">
              <a:off x="2945900" y="2655446"/>
              <a:ext cx="1446231"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0" name="图片 39" descr="PC.png"/>
            <p:cNvPicPr>
              <a:picLocks noChangeAspect="1"/>
            </p:cNvPicPr>
            <p:nvPr/>
          </p:nvPicPr>
          <p:blipFill>
            <a:blip r:embed="rId3" cstate="print"/>
            <a:stretch>
              <a:fillRect/>
            </a:stretch>
          </p:blipFill>
          <p:spPr>
            <a:xfrm>
              <a:off x="1207123" y="4236060"/>
              <a:ext cx="609376" cy="468000"/>
            </a:xfrm>
            <a:prstGeom prst="rect">
              <a:avLst/>
            </a:prstGeom>
          </p:spPr>
        </p:pic>
        <p:pic>
          <p:nvPicPr>
            <p:cNvPr id="41" name="图片 40" descr="PC.png"/>
            <p:cNvPicPr>
              <a:picLocks noChangeAspect="1"/>
            </p:cNvPicPr>
            <p:nvPr/>
          </p:nvPicPr>
          <p:blipFill>
            <a:blip r:embed="rId3" cstate="print"/>
            <a:stretch>
              <a:fillRect/>
            </a:stretch>
          </p:blipFill>
          <p:spPr>
            <a:xfrm>
              <a:off x="2641211" y="4236060"/>
              <a:ext cx="609376" cy="468000"/>
            </a:xfrm>
            <a:prstGeom prst="rect">
              <a:avLst/>
            </a:prstGeom>
          </p:spPr>
        </p:pic>
        <p:cxnSp>
          <p:nvCxnSpPr>
            <p:cNvPr id="42" name="直接连接符 41"/>
            <p:cNvCxnSpPr>
              <a:stCxn id="40" idx="0"/>
              <a:endCxn id="48" idx="0"/>
            </p:cNvCxnSpPr>
            <p:nvPr/>
          </p:nvCxnSpPr>
          <p:spPr bwMode="auto">
            <a:xfrm flipV="1">
              <a:off x="1511811" y="2655446"/>
              <a:ext cx="1434089" cy="158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a:stCxn id="41" idx="0"/>
              <a:endCxn id="48" idx="2"/>
            </p:cNvCxnSpPr>
            <p:nvPr/>
          </p:nvCxnSpPr>
          <p:spPr bwMode="auto">
            <a:xfrm flipV="1">
              <a:off x="2945899" y="3195446"/>
              <a:ext cx="1" cy="104061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6631" y="2655446"/>
              <a:ext cx="658537" cy="540000"/>
            </a:xfrm>
            <a:prstGeom prst="rect">
              <a:avLst/>
            </a:prstGeom>
          </p:spPr>
        </p:pic>
        <p:sp>
          <p:nvSpPr>
            <p:cNvPr id="74" name="矩形 73"/>
            <p:cNvSpPr/>
            <p:nvPr/>
          </p:nvSpPr>
          <p:spPr>
            <a:xfrm>
              <a:off x="3177742" y="2668539"/>
              <a:ext cx="720080" cy="338554"/>
            </a:xfrm>
            <a:prstGeom prst="rect">
              <a:avLst/>
            </a:prstGeom>
          </p:spPr>
          <p:txBody>
            <a:bodyPr wrap="square">
              <a:spAutoFit/>
            </a:bodyPr>
            <a:lstStyle/>
            <a:p>
              <a:pPr algn="ct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113511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76" name="矩形 75"/>
            <p:cNvSpPr/>
            <p:nvPr/>
          </p:nvSpPr>
          <p:spPr>
            <a:xfrm>
              <a:off x="2585859"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77" name="矩形 76"/>
            <p:cNvSpPr/>
            <p:nvPr/>
          </p:nvSpPr>
          <p:spPr>
            <a:xfrm>
              <a:off x="4015435" y="4668056"/>
              <a:ext cx="72008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78" name="矩形 77"/>
            <p:cNvSpPr/>
            <p:nvPr/>
          </p:nvSpPr>
          <p:spPr>
            <a:xfrm>
              <a:off x="73907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矩形 78"/>
            <p:cNvSpPr/>
            <p:nvPr/>
          </p:nvSpPr>
          <p:spPr>
            <a:xfrm>
              <a:off x="4087443" y="5175666"/>
              <a:ext cx="1044116"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VLAN 10</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a:xfrm rot="18716606">
              <a:off x="1677084" y="311612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p>
          </p:txBody>
        </p:sp>
        <p:pic>
          <p:nvPicPr>
            <p:cNvPr id="81" name="图片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4416" y="1575266"/>
              <a:ext cx="1202967" cy="755352"/>
            </a:xfrm>
            <a:prstGeom prst="rect">
              <a:avLst/>
            </a:prstGeom>
          </p:spPr>
        </p:pic>
        <p:cxnSp>
          <p:nvCxnSpPr>
            <p:cNvPr id="82" name="直接连接符 81"/>
            <p:cNvCxnSpPr>
              <a:stCxn id="48" idx="0"/>
              <a:endCxn id="81" idx="2"/>
            </p:cNvCxnSpPr>
            <p:nvPr/>
          </p:nvCxnSpPr>
          <p:spPr bwMode="auto">
            <a:xfrm flipV="1">
              <a:off x="2945900" y="2330618"/>
              <a:ext cx="0" cy="32482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3" name="矩形 82"/>
            <p:cNvSpPr/>
            <p:nvPr/>
          </p:nvSpPr>
          <p:spPr>
            <a:xfrm>
              <a:off x="2431259" y="1719282"/>
              <a:ext cx="1044116" cy="523220"/>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Enterprise</a:t>
              </a:r>
            </a:p>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Network</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rot="16200000">
              <a:off x="2299728" y="336298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p>
          </p:txBody>
        </p:sp>
        <p:sp>
          <p:nvSpPr>
            <p:cNvPr id="85" name="矩形 84"/>
            <p:cNvSpPr/>
            <p:nvPr/>
          </p:nvSpPr>
          <p:spPr>
            <a:xfrm rot="2789662">
              <a:off x="3167974" y="312952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GE0/0/4</a:t>
              </a:r>
            </a:p>
          </p:txBody>
        </p:sp>
        <p:sp>
          <p:nvSpPr>
            <p:cNvPr id="86" name="矩形 85"/>
            <p:cNvSpPr/>
            <p:nvPr/>
          </p:nvSpPr>
          <p:spPr>
            <a:xfrm>
              <a:off x="2143227"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矩形 86"/>
            <p:cNvSpPr/>
            <p:nvPr/>
          </p:nvSpPr>
          <p:spPr>
            <a:xfrm>
              <a:off x="3619391" y="4887634"/>
              <a:ext cx="1512168"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2753110" y="236735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p>
          </p:txBody>
        </p:sp>
      </p:grpSp>
      <p:sp>
        <p:nvSpPr>
          <p:cNvPr id="36" name="文本框 69"/>
          <p:cNvSpPr txBox="1"/>
          <p:nvPr/>
        </p:nvSpPr>
        <p:spPr bwMode="auto">
          <a:xfrm>
            <a:off x="6201359" y="1297721"/>
            <a:ext cx="4665150"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25000"/>
              </a:lnSpc>
            </a:pP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加入</a:t>
            </a:r>
            <a:r>
              <a:rPr lang="en-US" altLang="zh-CN"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3" name="Rectangle 3"/>
          <p:cNvSpPr/>
          <p:nvPr/>
        </p:nvSpPr>
        <p:spPr>
          <a:xfrm>
            <a:off x="6237362" y="1785009"/>
            <a:ext cx="5184576" cy="1977464"/>
          </a:xfrm>
          <a:prstGeom prst="rect">
            <a:avLst/>
          </a:prstGeom>
          <a:solidFill>
            <a:srgbClr val="F4FBFE"/>
          </a:solidFill>
          <a:ln>
            <a:solidFill>
              <a:srgbClr val="99DFF9"/>
            </a:solidFill>
          </a:ln>
        </p:spPr>
        <p:txBody>
          <a:bodyPr wrap="square">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0/0/1</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[SW1-GigabitEthernet0/0/1] port hybrid tagged vlan 10</a:t>
            </a:r>
          </a:p>
          <a:p>
            <a:pPr>
              <a:lnSpc>
                <a:spcPct val="125000"/>
              </a:lnSpc>
            </a:pP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 interface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gigabitethernet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0/0/2</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link-type hybrid</a:t>
            </a:r>
          </a:p>
          <a:p>
            <a:pPr>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[SW1-GigabitEthernet0/0/2] port hybrid untagged vlan 10</a:t>
            </a:r>
          </a:p>
        </p:txBody>
      </p:sp>
    </p:spTree>
    <p:extLst>
      <p:ext uri="{BB962C8B-B14F-4D97-AF65-F5344CB8AC3E}">
        <p14:creationId xmlns:p14="http://schemas.microsoft.com/office/powerpoint/2010/main" val="16360635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验证配置</a:t>
            </a:r>
          </a:p>
        </p:txBody>
      </p:sp>
      <p:sp>
        <p:nvSpPr>
          <p:cNvPr id="8" name="Rectangle 3"/>
          <p:cNvSpPr/>
          <p:nvPr/>
        </p:nvSpPr>
        <p:spPr>
          <a:xfrm>
            <a:off x="446088" y="1818700"/>
            <a:ext cx="6053539" cy="3236848"/>
          </a:xfrm>
          <a:prstGeom prst="rect">
            <a:avLst/>
          </a:prstGeom>
          <a:solidFill>
            <a:srgbClr val="F4FBFE"/>
          </a:solidFill>
          <a:ln>
            <a:solidFill>
              <a:srgbClr val="99DFF9"/>
            </a:solidFill>
          </a:ln>
        </p:spPr>
        <p:txBody>
          <a:bodyPr wrap="square">
            <a:spAutoFit/>
          </a:bodyPr>
          <a:lstStyle/>
          <a:p>
            <a:pPr>
              <a:lnSpc>
                <a:spcPts val="1900"/>
              </a:lnSpc>
            </a:pPr>
            <a:r>
              <a:rPr lang="en-US" altLang="zh-CN" sz="1200" dirty="0">
                <a:cs typeface="Courier New" panose="02070309020205020404" pitchFamily="49" charset="0"/>
              </a:rPr>
              <a:t>[SW1]display vlan</a:t>
            </a:r>
          </a:p>
          <a:p>
            <a:pPr>
              <a:lnSpc>
                <a:spcPts val="1900"/>
              </a:lnSpc>
            </a:pPr>
            <a:r>
              <a:rPr lang="en-US" altLang="zh-CN" sz="1200" dirty="0">
                <a:cs typeface="Courier New" panose="02070309020205020404" pitchFamily="49" charset="0"/>
              </a:rPr>
              <a:t>The total number of </a:t>
            </a:r>
            <a:r>
              <a:rPr lang="en-US" altLang="zh-CN" sz="1200" dirty="0" err="1">
                <a:cs typeface="Courier New" panose="02070309020205020404" pitchFamily="49" charset="0"/>
              </a:rPr>
              <a:t>vlans</a:t>
            </a:r>
            <a:r>
              <a:rPr lang="en-US" altLang="zh-CN" sz="1200" dirty="0">
                <a:cs typeface="Courier New" panose="02070309020205020404" pitchFamily="49" charset="0"/>
              </a:rPr>
              <a:t> is : 2</a:t>
            </a:r>
          </a:p>
          <a:p>
            <a:pPr>
              <a:lnSpc>
                <a:spcPts val="1900"/>
              </a:lnSpc>
            </a:pPr>
            <a:r>
              <a:rPr lang="en-US" altLang="zh-CN" sz="1200" dirty="0">
                <a:cs typeface="Courier New" panose="02070309020205020404" pitchFamily="49" charset="0"/>
              </a:rPr>
              <a:t>-----------------------------------------------------------------------------------------------</a:t>
            </a:r>
          </a:p>
          <a:p>
            <a:pPr>
              <a:lnSpc>
                <a:spcPts val="1900"/>
              </a:lnSpc>
            </a:pPr>
            <a:r>
              <a:rPr lang="en-US" altLang="zh-CN" sz="1200" dirty="0">
                <a:cs typeface="Courier New" panose="02070309020205020404" pitchFamily="49" charset="0"/>
              </a:rPr>
              <a:t>U: Up;	D: Down;		TG: Tagged;	UT: Untagged;</a:t>
            </a:r>
          </a:p>
          <a:p>
            <a:pPr>
              <a:lnSpc>
                <a:spcPts val="1900"/>
              </a:lnSpc>
            </a:pPr>
            <a:r>
              <a:rPr lang="en-US" altLang="zh-CN" sz="1200" dirty="0">
                <a:cs typeface="Courier New" panose="02070309020205020404" pitchFamily="49" charset="0"/>
              </a:rPr>
              <a:t>MP: Vlan-mapping;		ST: Vlan-stacking;</a:t>
            </a:r>
          </a:p>
          <a:p>
            <a:pPr>
              <a:lnSpc>
                <a:spcPts val="1900"/>
              </a:lnSpc>
            </a:pPr>
            <a:r>
              <a:rPr lang="en-US" altLang="zh-CN" sz="1200" dirty="0">
                <a:cs typeface="Courier New" panose="02070309020205020404" pitchFamily="49" charset="0"/>
              </a:rPr>
              <a:t>#: </a:t>
            </a:r>
            <a:r>
              <a:rPr lang="en-US" altLang="zh-CN" sz="1200" dirty="0" err="1">
                <a:cs typeface="Courier New" panose="02070309020205020404" pitchFamily="49" charset="0"/>
              </a:rPr>
              <a:t>ProtocolTransparent</a:t>
            </a:r>
            <a:r>
              <a:rPr lang="en-US" altLang="zh-CN" sz="1200" dirty="0">
                <a:cs typeface="Courier New" panose="02070309020205020404" pitchFamily="49" charset="0"/>
              </a:rPr>
              <a:t>-vlan;	*: Management-vlan;</a:t>
            </a:r>
          </a:p>
          <a:p>
            <a:pPr>
              <a:lnSpc>
                <a:spcPts val="1900"/>
              </a:lnSpc>
            </a:pPr>
            <a:r>
              <a:rPr lang="en-US" altLang="zh-CN" sz="1200" dirty="0">
                <a:cs typeface="Courier New" panose="02070309020205020404" pitchFamily="49" charset="0"/>
              </a:rPr>
              <a:t>-----------------------------------------------------------------------------------------------</a:t>
            </a:r>
          </a:p>
          <a:p>
            <a:pPr>
              <a:lnSpc>
                <a:spcPts val="1900"/>
              </a:lnSpc>
            </a:pPr>
            <a:r>
              <a:rPr lang="en-US" altLang="zh-CN" sz="1200" dirty="0">
                <a:cs typeface="Courier New" panose="02070309020205020404" pitchFamily="49" charset="0"/>
              </a:rPr>
              <a:t>VID	Type	Ports                                                          </a:t>
            </a:r>
          </a:p>
          <a:p>
            <a:pPr>
              <a:lnSpc>
                <a:spcPts val="1900"/>
              </a:lnSpc>
            </a:pPr>
            <a:r>
              <a:rPr lang="en-US" altLang="zh-CN" sz="1200" dirty="0">
                <a:cs typeface="Courier New" panose="02070309020205020404" pitchFamily="49" charset="0"/>
              </a:rPr>
              <a:t>-----------------------------------------------------------------------------------------------</a:t>
            </a:r>
          </a:p>
          <a:p>
            <a:pPr>
              <a:lnSpc>
                <a:spcPts val="1900"/>
              </a:lnSpc>
            </a:pPr>
            <a:r>
              <a:rPr lang="en-US" altLang="zh-CN" sz="1200" dirty="0">
                <a:cs typeface="Courier New" panose="02070309020205020404" pitchFamily="49" charset="0"/>
              </a:rPr>
              <a:t>1	common	UT:GE0/0/1(U)	GE0/0/2(U)	GE0/0/3(U) ……</a:t>
            </a:r>
          </a:p>
          <a:p>
            <a:pPr>
              <a:lnSpc>
                <a:spcPts val="1900"/>
              </a:lnSpc>
            </a:pPr>
            <a:r>
              <a:rPr lang="en-US" altLang="zh-CN" sz="1200" dirty="0">
                <a:cs typeface="Courier New" panose="02070309020205020404" pitchFamily="49" charset="0"/>
              </a:rPr>
              <a:t>10	common	UT:GE0/0/2(U)	GE0/0/3(U)	GE0/0/4(U) </a:t>
            </a:r>
          </a:p>
          <a:p>
            <a:pPr>
              <a:lnSpc>
                <a:spcPts val="1900"/>
              </a:lnSpc>
            </a:pPr>
            <a:r>
              <a:rPr lang="en-US" altLang="zh-CN" sz="1200" dirty="0">
                <a:cs typeface="Courier New" panose="02070309020205020404" pitchFamily="49" charset="0"/>
              </a:rPr>
              <a:t>		TG:GE0/0/1(U)            </a:t>
            </a:r>
          </a:p>
          <a:p>
            <a:pPr>
              <a:lnSpc>
                <a:spcPts val="1900"/>
              </a:lnSpc>
            </a:pPr>
            <a:r>
              <a:rPr lang="en-US" altLang="zh-CN" sz="1200" dirty="0">
                <a:cs typeface="Courier New" panose="02070309020205020404" pitchFamily="49" charset="0"/>
              </a:rPr>
              <a:t>……</a:t>
            </a:r>
          </a:p>
        </p:txBody>
      </p:sp>
      <p:sp>
        <p:nvSpPr>
          <p:cNvPr id="9" name="Rectangle 3"/>
          <p:cNvSpPr/>
          <p:nvPr/>
        </p:nvSpPr>
        <p:spPr>
          <a:xfrm>
            <a:off x="6759476" y="1818700"/>
            <a:ext cx="4479378" cy="2169825"/>
          </a:xfrm>
          <a:prstGeom prst="rect">
            <a:avLst/>
          </a:prstGeom>
          <a:solidFill>
            <a:srgbClr val="F4FBFE"/>
          </a:solidFill>
          <a:ln>
            <a:solidFill>
              <a:srgbClr val="99DFF9"/>
            </a:solidFill>
          </a:ln>
        </p:spPr>
        <p:txBody>
          <a:bodyPr wrap="square">
            <a:spAutoFit/>
          </a:bodyPr>
          <a:lstStyle/>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[SW1]display mac-vlan mac-address all</a:t>
            </a:r>
          </a:p>
          <a:p>
            <a:pPr>
              <a:lnSpc>
                <a:spcPct val="125000"/>
              </a:lnSpc>
            </a:pP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Address	MASK	VLAN	Priority   </a:t>
            </a:r>
          </a:p>
          <a:p>
            <a:pPr>
              <a:lnSpc>
                <a:spcPct val="125000"/>
              </a:lnSpc>
            </a:pP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001e-10dd-dd01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ffff-ffff-ffff</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10	0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001e-10dd-dd02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ffff-ffff-ffff</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10	0          </a:t>
            </a: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001e-10dd-dd03	</a:t>
            </a:r>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ffff-ffff-ffff</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10	0          </a:t>
            </a:r>
          </a:p>
          <a:p>
            <a:pPr>
              <a:lnSpc>
                <a:spcPct val="125000"/>
              </a:lnSpc>
            </a:pP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25000"/>
              </a:lnSpc>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Total MAC VLAN address count: 3</a:t>
            </a:r>
          </a:p>
        </p:txBody>
      </p:sp>
      <p:sp>
        <p:nvSpPr>
          <p:cNvPr id="10" name="燕尾形 9"/>
          <p:cNvSpPr/>
          <p:nvPr/>
        </p:nvSpPr>
        <p:spPr bwMode="auto">
          <a:xfrm>
            <a:off x="7860066" y="124239"/>
            <a:ext cx="18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t>基于接口划分</a:t>
            </a:r>
            <a:r>
              <a:rPr lang="en-US" altLang="zh-CN" sz="1200" kern="0" dirty="0"/>
              <a:t>VLAN</a:t>
            </a:r>
          </a:p>
        </p:txBody>
      </p:sp>
      <p:sp>
        <p:nvSpPr>
          <p:cNvPr id="11" name="燕尾形 10"/>
          <p:cNvSpPr/>
          <p:nvPr/>
        </p:nvSpPr>
        <p:spPr bwMode="auto">
          <a:xfrm>
            <a:off x="9593637" y="124239"/>
            <a:ext cx="21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rPr>
              <a:t>基于</a:t>
            </a:r>
            <a:r>
              <a:rPr lang="en-US" altLang="zh-CN" sz="1200" b="1" kern="0" dirty="0">
                <a:solidFill>
                  <a:srgbClr val="FFFFFF"/>
                </a:solidFill>
              </a:rPr>
              <a:t>MAC</a:t>
            </a:r>
            <a:r>
              <a:rPr lang="zh-CN" altLang="en-US" sz="1200" b="1" kern="0" dirty="0">
                <a:solidFill>
                  <a:srgbClr val="FFFFFF"/>
                </a:solidFill>
              </a:rPr>
              <a:t>地址划分</a:t>
            </a:r>
            <a:r>
              <a:rPr lang="en-US" altLang="zh-CN" sz="1200" b="1" kern="0" dirty="0">
                <a:solidFill>
                  <a:srgbClr val="FFFFFF"/>
                </a:solidFill>
              </a:rPr>
              <a:t>VLAN</a:t>
            </a:r>
          </a:p>
        </p:txBody>
      </p:sp>
    </p:spTree>
    <p:extLst>
      <p:ext uri="{BB962C8B-B14F-4D97-AF65-F5344CB8AC3E}">
        <p14:creationId xmlns:p14="http://schemas.microsoft.com/office/powerpoint/2010/main" val="26453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800" dirty="0"/>
              <a:t>(</a:t>
            </a:r>
            <a:r>
              <a:rPr lang="zh-CN" altLang="en-US" sz="1800" dirty="0"/>
              <a:t>多选</a:t>
            </a:r>
            <a:r>
              <a:rPr lang="en-US" altLang="zh-CN" sz="1800" dirty="0"/>
              <a:t>) </a:t>
            </a:r>
            <a:r>
              <a:rPr lang="zh-CN" altLang="en-US" sz="1800" dirty="0"/>
              <a:t>下列关于</a:t>
            </a:r>
            <a:r>
              <a:rPr lang="en-US" altLang="zh-CN" sz="1800" dirty="0"/>
              <a:t>VLAN</a:t>
            </a:r>
            <a:r>
              <a:rPr lang="zh-CN" altLang="en-US" sz="1800" dirty="0"/>
              <a:t>的描述中，错误的是？</a:t>
            </a:r>
            <a:r>
              <a:rPr lang="en-US" altLang="zh-CN" sz="1800" dirty="0"/>
              <a:t>(     )</a:t>
            </a:r>
          </a:p>
          <a:p>
            <a:pPr marL="744537" lvl="1" indent="-342900">
              <a:buFont typeface="+mj-lt"/>
              <a:buAutoNum type="alphaUcPeriod"/>
            </a:pPr>
            <a:r>
              <a:rPr lang="en-US" altLang="zh-CN" sz="1600" dirty="0"/>
              <a:t>VLAN</a:t>
            </a:r>
            <a:r>
              <a:rPr lang="zh-CN" altLang="en-US" sz="1600" dirty="0"/>
              <a:t>技术可以将一个规模较大的冲突域隔离成若干个规模较小的冲突域</a:t>
            </a:r>
            <a:endParaRPr lang="en-US" altLang="zh-CN" sz="1600" dirty="0"/>
          </a:p>
          <a:p>
            <a:pPr marL="744537" lvl="1" indent="-342900">
              <a:buFont typeface="+mj-lt"/>
              <a:buAutoNum type="alphaUcPeriod"/>
            </a:pPr>
            <a:r>
              <a:rPr lang="en-US" altLang="zh-CN" sz="1600" dirty="0"/>
              <a:t>VLAN</a:t>
            </a:r>
            <a:r>
              <a:rPr lang="zh-CN" altLang="en-US" sz="1600" dirty="0"/>
              <a:t>技术可以将一个规模较大的二层广播域隔离成若干个规模较小的二层广播域</a:t>
            </a:r>
            <a:endParaRPr lang="en-US" altLang="zh-CN" sz="1600" dirty="0"/>
          </a:p>
          <a:p>
            <a:pPr marL="744537" lvl="1" indent="-342900">
              <a:buFont typeface="+mj-lt"/>
              <a:buAutoNum type="alphaUcPeriod"/>
            </a:pPr>
            <a:r>
              <a:rPr lang="zh-CN" altLang="en-US" sz="1600" dirty="0"/>
              <a:t>位于不同</a:t>
            </a:r>
            <a:r>
              <a:rPr lang="en-US" altLang="zh-CN" sz="1600" dirty="0"/>
              <a:t>VLAN</a:t>
            </a:r>
            <a:r>
              <a:rPr lang="zh-CN" altLang="en-US" sz="1600" dirty="0"/>
              <a:t>的计算机之间无法进行通信</a:t>
            </a:r>
            <a:endParaRPr lang="en-US" altLang="zh-CN" sz="1600" dirty="0"/>
          </a:p>
          <a:p>
            <a:pPr marL="744537" lvl="1" indent="-342900">
              <a:buFont typeface="+mj-lt"/>
              <a:buAutoNum type="alphaUcPeriod"/>
            </a:pPr>
            <a:r>
              <a:rPr lang="zh-CN" altLang="en-US" sz="1600" dirty="0"/>
              <a:t>位于同一</a:t>
            </a:r>
            <a:r>
              <a:rPr lang="en-US" altLang="zh-CN" sz="1600" dirty="0"/>
              <a:t>VLAN</a:t>
            </a:r>
            <a:r>
              <a:rPr lang="zh-CN" altLang="en-US" sz="1600" dirty="0"/>
              <a:t>中的计算机之间可以进行二层通信</a:t>
            </a:r>
            <a:endParaRPr lang="en-US" altLang="zh-CN" sz="1600" dirty="0"/>
          </a:p>
          <a:p>
            <a:r>
              <a:rPr lang="zh-CN" altLang="en-US" sz="1800" dirty="0"/>
              <a:t>如果一个</a:t>
            </a:r>
            <a:r>
              <a:rPr lang="en-US" altLang="zh-CN" sz="1800" dirty="0"/>
              <a:t>Trunk</a:t>
            </a:r>
            <a:r>
              <a:rPr lang="zh-CN" altLang="en-US" sz="1800" dirty="0"/>
              <a:t>接口的</a:t>
            </a:r>
            <a:r>
              <a:rPr lang="en-US" altLang="zh-CN" sz="1800" dirty="0"/>
              <a:t>PVID</a:t>
            </a:r>
            <a:r>
              <a:rPr lang="zh-CN" altLang="en-US" sz="1800" dirty="0"/>
              <a:t>是</a:t>
            </a:r>
            <a:r>
              <a:rPr lang="en-US" altLang="zh-CN" sz="1800" dirty="0"/>
              <a:t>5</a:t>
            </a:r>
            <a:r>
              <a:rPr lang="zh-CN" altLang="en-US" sz="1800" dirty="0"/>
              <a:t>，且端口下配置</a:t>
            </a:r>
            <a:r>
              <a:rPr lang="en-US" altLang="zh-CN" sz="1800" dirty="0"/>
              <a:t>port trunk allow-pass vlan 2 3</a:t>
            </a:r>
            <a:r>
              <a:rPr lang="zh-CN" altLang="en-US" sz="1800" dirty="0"/>
              <a:t>，那么哪些</a:t>
            </a:r>
            <a:r>
              <a:rPr lang="en-US" altLang="zh-CN" sz="1800" dirty="0"/>
              <a:t>VLAN</a:t>
            </a:r>
            <a:r>
              <a:rPr lang="zh-CN" altLang="en-US" sz="1800" dirty="0"/>
              <a:t>的流量可以通过该</a:t>
            </a:r>
            <a:r>
              <a:rPr lang="en-US" altLang="zh-CN" sz="1800" dirty="0"/>
              <a:t>Trunk</a:t>
            </a:r>
            <a:r>
              <a:rPr lang="zh-CN" altLang="en-US" sz="1800" dirty="0"/>
              <a:t>接口进行传输？</a:t>
            </a:r>
            <a:endParaRPr lang="en-US" altLang="zh-CN" sz="1800" dirty="0"/>
          </a:p>
        </p:txBody>
      </p:sp>
    </p:spTree>
    <p:extLst>
      <p:ext uri="{BB962C8B-B14F-4D97-AF65-F5344CB8AC3E}">
        <p14:creationId xmlns:p14="http://schemas.microsoft.com/office/powerpoint/2010/main" val="1295738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68313" y="1233488"/>
            <a:ext cx="11276012" cy="4679950"/>
          </a:xfrm>
        </p:spPr>
        <p:txBody>
          <a:bodyPr/>
          <a:lstStyle/>
          <a:p>
            <a:r>
              <a:rPr lang="zh-CN" altLang="en-US" smtClean="0"/>
              <a:t>本章节主要</a:t>
            </a:r>
            <a:r>
              <a:rPr lang="zh-CN" altLang="en-US" dirty="0"/>
              <a:t>介绍了虚拟局域网 </a:t>
            </a:r>
            <a:r>
              <a:rPr lang="en-US" altLang="zh-CN" dirty="0"/>
              <a:t>(VLAN)</a:t>
            </a:r>
            <a:r>
              <a:rPr lang="zh-CN" altLang="en-US" dirty="0"/>
              <a:t>的相关技术知识，包括：</a:t>
            </a:r>
            <a:r>
              <a:rPr lang="en-US" altLang="zh-CN" dirty="0"/>
              <a:t>VLAN</a:t>
            </a:r>
            <a:r>
              <a:rPr lang="zh-CN" altLang="en-US" dirty="0"/>
              <a:t>的作用，</a:t>
            </a:r>
            <a:r>
              <a:rPr lang="en-US" altLang="zh-CN" dirty="0"/>
              <a:t>VLAN</a:t>
            </a:r>
            <a:r>
              <a:rPr lang="zh-CN" altLang="en-US" dirty="0"/>
              <a:t>的标识及划分，</a:t>
            </a:r>
            <a:r>
              <a:rPr lang="en-US" altLang="zh-CN" dirty="0"/>
              <a:t>VLAN</a:t>
            </a:r>
            <a:r>
              <a:rPr lang="zh-CN" altLang="en-US" dirty="0"/>
              <a:t>的数据交互，</a:t>
            </a:r>
            <a:r>
              <a:rPr lang="en-US" altLang="zh-CN" dirty="0"/>
              <a:t>VLAN</a:t>
            </a:r>
            <a:r>
              <a:rPr lang="zh-CN" altLang="en-US" dirty="0"/>
              <a:t>的实际规划和应用，以及</a:t>
            </a:r>
            <a:r>
              <a:rPr lang="en-US" altLang="zh-CN" dirty="0"/>
              <a:t>VLAN</a:t>
            </a:r>
            <a:r>
              <a:rPr lang="zh-CN" altLang="en-US" dirty="0"/>
              <a:t>的相关基本配置。</a:t>
            </a:r>
            <a:endParaRPr lang="en-US" altLang="zh-CN" dirty="0"/>
          </a:p>
          <a:p>
            <a:r>
              <a:rPr lang="zh-CN" altLang="en-US" dirty="0"/>
              <a:t>通过</a:t>
            </a:r>
            <a:r>
              <a:rPr lang="en-US" altLang="zh-CN" dirty="0"/>
              <a:t>VLAN</a:t>
            </a:r>
            <a:r>
              <a:rPr lang="zh-CN" altLang="en-US" dirty="0"/>
              <a:t>技术，可以将物理的</a:t>
            </a:r>
            <a:r>
              <a:rPr lang="zh-CN" altLang="en-US"/>
              <a:t>局域网</a:t>
            </a:r>
            <a:r>
              <a:rPr lang="zh-CN" altLang="en-US" smtClean="0"/>
              <a:t>划分成多</a:t>
            </a:r>
            <a:r>
              <a:rPr lang="zh-CN" altLang="en-US" dirty="0"/>
              <a:t>个广播域，实现同一</a:t>
            </a:r>
            <a:r>
              <a:rPr lang="en-US" altLang="zh-CN" dirty="0"/>
              <a:t>VLAN</a:t>
            </a:r>
            <a:r>
              <a:rPr lang="zh-CN" altLang="en-US" dirty="0"/>
              <a:t>内的网络设备可以直接进行二</a:t>
            </a:r>
            <a:r>
              <a:rPr lang="zh-CN" altLang="en-US"/>
              <a:t>层</a:t>
            </a:r>
            <a:r>
              <a:rPr lang="zh-CN" altLang="en-US" smtClean="0"/>
              <a:t>通信，不同</a:t>
            </a:r>
            <a:r>
              <a:rPr lang="en-US" altLang="zh-CN" dirty="0"/>
              <a:t>VLAN</a:t>
            </a:r>
            <a:r>
              <a:rPr lang="zh-CN" altLang="en-US" dirty="0"/>
              <a:t>内的设备不可以直接进行二层通信。</a:t>
            </a:r>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0859966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083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t>什么是</a:t>
            </a:r>
            <a:r>
              <a:rPr lang="en-US" altLang="zh-CN" b="1" dirty="0"/>
              <a:t>VLAN</a:t>
            </a:r>
          </a:p>
          <a:p>
            <a:r>
              <a:rPr lang="en-US" altLang="zh-CN" dirty="0">
                <a:solidFill>
                  <a:schemeClr val="bg1">
                    <a:lumMod val="50000"/>
                  </a:schemeClr>
                </a:solidFill>
              </a:rPr>
              <a:t>VLAN</a:t>
            </a:r>
            <a:r>
              <a:rPr lang="zh-CN" altLang="en-US" dirty="0">
                <a:solidFill>
                  <a:schemeClr val="bg1">
                    <a:lumMod val="50000"/>
                  </a:schemeClr>
                </a:solidFill>
              </a:rPr>
              <a:t>的基本概念</a:t>
            </a:r>
            <a:endParaRPr lang="en-US" altLang="zh-CN" dirty="0">
              <a:solidFill>
                <a:schemeClr val="bg1">
                  <a:lumMod val="50000"/>
                </a:schemeClr>
              </a:solidFill>
            </a:endParaRPr>
          </a:p>
          <a:p>
            <a:r>
              <a:rPr lang="en-US" altLang="zh-CN" dirty="0">
                <a:solidFill>
                  <a:schemeClr val="bg1">
                    <a:lumMod val="50000"/>
                  </a:schemeClr>
                </a:solidFill>
              </a:rPr>
              <a:t>VLAN</a:t>
            </a:r>
            <a:r>
              <a:rPr lang="zh-CN" altLang="en-US" dirty="0">
                <a:solidFill>
                  <a:schemeClr val="bg1">
                    <a:lumMod val="50000"/>
                  </a:schemeClr>
                </a:solidFill>
              </a:rPr>
              <a:t>的应用</a:t>
            </a:r>
            <a:endParaRPr lang="en-US" altLang="zh-CN" dirty="0">
              <a:solidFill>
                <a:schemeClr val="bg1">
                  <a:lumMod val="50000"/>
                </a:schemeClr>
              </a:solidFill>
            </a:endParaRPr>
          </a:p>
          <a:p>
            <a:r>
              <a:rPr lang="en-US" altLang="zh-CN" dirty="0">
                <a:solidFill>
                  <a:schemeClr val="bg1">
                    <a:lumMod val="50000"/>
                  </a:schemeClr>
                </a:solidFill>
              </a:rPr>
              <a:t>VLAN</a:t>
            </a:r>
            <a:r>
              <a:rPr lang="zh-CN" altLang="en-US" dirty="0">
                <a:solidFill>
                  <a:schemeClr val="bg1">
                    <a:lumMod val="50000"/>
                  </a:schemeClr>
                </a:solidFill>
              </a:rPr>
              <a:t>的配置示例</a:t>
            </a:r>
          </a:p>
        </p:txBody>
      </p:sp>
    </p:spTree>
    <p:extLst>
      <p:ext uri="{BB962C8B-B14F-4D97-AF65-F5344CB8AC3E}">
        <p14:creationId xmlns:p14="http://schemas.microsoft.com/office/powerpoint/2010/main" val="546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矩形 191"/>
          <p:cNvSpPr/>
          <p:nvPr/>
        </p:nvSpPr>
        <p:spPr>
          <a:xfrm>
            <a:off x="1007584" y="1484784"/>
            <a:ext cx="7392672" cy="4896966"/>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传统以太网的问题</a:t>
            </a:r>
          </a:p>
        </p:txBody>
      </p:sp>
      <p:sp>
        <p:nvSpPr>
          <p:cNvPr id="23" name="文本占位符 22"/>
          <p:cNvSpPr>
            <a:spLocks noGrp="1"/>
          </p:cNvSpPr>
          <p:nvPr>
            <p:ph type="body" sz="quarter" idx="10"/>
          </p:nvPr>
        </p:nvSpPr>
        <p:spPr>
          <a:xfrm>
            <a:off x="8508267" y="2259538"/>
            <a:ext cx="3197858" cy="3096556"/>
          </a:xfrm>
        </p:spPr>
        <p:txBody>
          <a:bodyPr/>
          <a:lstStyle/>
          <a:p>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在</a:t>
            </a:r>
            <a:r>
              <a:rPr lang="zh-CN" altLang="en-US" sz="1800" dirty="0" smtClean="0">
                <a:latin typeface="Huawei Sans" panose="020C0503030203020204" pitchFamily="34" charset="0"/>
                <a:ea typeface="方正兰亭黑简体" panose="02000000000000000000" pitchFamily="2" charset="-122"/>
                <a:cs typeface="Huawei Sans" panose="020C0503030203020204" pitchFamily="34" charset="0"/>
              </a:rPr>
              <a:t>典型交换网络中，当某台主机发送一个广播帧或未知单播帧时，该数据帧会被泛洪，甚至传递到整个广播域。</a:t>
            </a:r>
            <a:endParaRPr lang="en-US" altLang="zh-CN" sz="1800" dirty="0" smtClean="0">
              <a:latin typeface="Huawei Sans" panose="020C0503030203020204" pitchFamily="34" charset="0"/>
              <a:ea typeface="方正兰亭黑简体" panose="02000000000000000000" pitchFamily="2" charset="-122"/>
              <a:cs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cs typeface="Huawei Sans" panose="020C0503030203020204" pitchFamily="34" charset="0"/>
              </a:rPr>
              <a:t>广播</a:t>
            </a:r>
            <a:r>
              <a:rPr lang="zh-CN" altLang="en-US" sz="1800" dirty="0">
                <a:latin typeface="Huawei Sans" panose="020C0503030203020204" pitchFamily="34" charset="0"/>
                <a:ea typeface="方正兰亭黑简体" panose="02000000000000000000" pitchFamily="2" charset="-122"/>
                <a:cs typeface="Huawei Sans" panose="020C0503030203020204" pitchFamily="34" charset="0"/>
              </a:rPr>
              <a:t>域越大，产生的网络安全问题、垃圾流量问题，就越严重。</a:t>
            </a:r>
          </a:p>
        </p:txBody>
      </p:sp>
      <p:pic>
        <p:nvPicPr>
          <p:cNvPr id="3" name="图片 2" descr="PC.png"/>
          <p:cNvPicPr>
            <a:picLocks noChangeAspect="1"/>
          </p:cNvPicPr>
          <p:nvPr/>
        </p:nvPicPr>
        <p:blipFill>
          <a:blip r:embed="rId3" cstate="print"/>
          <a:stretch>
            <a:fillRect/>
          </a:stretch>
        </p:blipFill>
        <p:spPr>
          <a:xfrm>
            <a:off x="1343472" y="3501008"/>
            <a:ext cx="609376" cy="468000"/>
          </a:xfrm>
          <a:prstGeom prst="rect">
            <a:avLst/>
          </a:prstGeom>
        </p:spPr>
      </p:pic>
      <p:pic>
        <p:nvPicPr>
          <p:cNvPr id="12" name="图片 11" descr="PC.png"/>
          <p:cNvPicPr>
            <a:picLocks noChangeAspect="1"/>
          </p:cNvPicPr>
          <p:nvPr/>
        </p:nvPicPr>
        <p:blipFill>
          <a:blip r:embed="rId3" cstate="print"/>
          <a:stretch>
            <a:fillRect/>
          </a:stretch>
        </p:blipFill>
        <p:spPr>
          <a:xfrm>
            <a:off x="4079077" y="1700166"/>
            <a:ext cx="468751" cy="360000"/>
          </a:xfrm>
          <a:prstGeom prst="rect">
            <a:avLst/>
          </a:prstGeom>
        </p:spPr>
      </p:pic>
      <p:pic>
        <p:nvPicPr>
          <p:cNvPr id="13" name="图片 12" descr="PC.png"/>
          <p:cNvPicPr>
            <a:picLocks noChangeAspect="1"/>
          </p:cNvPicPr>
          <p:nvPr/>
        </p:nvPicPr>
        <p:blipFill>
          <a:blip r:embed="rId3" cstate="print"/>
          <a:stretch>
            <a:fillRect/>
          </a:stretch>
        </p:blipFill>
        <p:spPr>
          <a:xfrm>
            <a:off x="4691145" y="1700166"/>
            <a:ext cx="468751" cy="360000"/>
          </a:xfrm>
          <a:prstGeom prst="rect">
            <a:avLst/>
          </a:prstGeom>
        </p:spPr>
      </p:pic>
      <p:pic>
        <p:nvPicPr>
          <p:cNvPr id="14" name="图片 13" descr="PC.png"/>
          <p:cNvPicPr>
            <a:picLocks noChangeAspect="1"/>
          </p:cNvPicPr>
          <p:nvPr/>
        </p:nvPicPr>
        <p:blipFill>
          <a:blip r:embed="rId3" cstate="print"/>
          <a:stretch>
            <a:fillRect/>
          </a:stretch>
        </p:blipFill>
        <p:spPr>
          <a:xfrm>
            <a:off x="6071298" y="1700166"/>
            <a:ext cx="468751" cy="360000"/>
          </a:xfrm>
          <a:prstGeom prst="rect">
            <a:avLst/>
          </a:prstGeom>
        </p:spPr>
      </p:pic>
      <p:pic>
        <p:nvPicPr>
          <p:cNvPr id="15" name="图片 14" descr="PC.png"/>
          <p:cNvPicPr>
            <a:picLocks noChangeAspect="1"/>
          </p:cNvPicPr>
          <p:nvPr/>
        </p:nvPicPr>
        <p:blipFill>
          <a:blip r:embed="rId3" cstate="print"/>
          <a:stretch>
            <a:fillRect/>
          </a:stretch>
        </p:blipFill>
        <p:spPr>
          <a:xfrm>
            <a:off x="6659363" y="1700166"/>
            <a:ext cx="468751" cy="360000"/>
          </a:xfrm>
          <a:prstGeom prst="rect">
            <a:avLst/>
          </a:prstGeom>
        </p:spPr>
      </p:pic>
      <p:pic>
        <p:nvPicPr>
          <p:cNvPr id="16" name="图片 15" descr="PC.png"/>
          <p:cNvPicPr>
            <a:picLocks noChangeAspect="1"/>
          </p:cNvPicPr>
          <p:nvPr/>
        </p:nvPicPr>
        <p:blipFill>
          <a:blip r:embed="rId3" cstate="print"/>
          <a:stretch>
            <a:fillRect/>
          </a:stretch>
        </p:blipFill>
        <p:spPr>
          <a:xfrm>
            <a:off x="7247429" y="1700166"/>
            <a:ext cx="468751" cy="360000"/>
          </a:xfrm>
          <a:prstGeom prst="rect">
            <a:avLst/>
          </a:prstGeom>
        </p:spPr>
      </p:pic>
      <p:pic>
        <p:nvPicPr>
          <p:cNvPr id="17" name="图片 16" descr="PC.png"/>
          <p:cNvPicPr>
            <a:picLocks noChangeAspect="1"/>
          </p:cNvPicPr>
          <p:nvPr/>
        </p:nvPicPr>
        <p:blipFill>
          <a:blip r:embed="rId3" cstate="print"/>
          <a:stretch>
            <a:fillRect/>
          </a:stretch>
        </p:blipFill>
        <p:spPr>
          <a:xfrm>
            <a:off x="7247429" y="2295582"/>
            <a:ext cx="468751" cy="360000"/>
          </a:xfrm>
          <a:prstGeom prst="rect">
            <a:avLst/>
          </a:prstGeom>
        </p:spPr>
      </p:pic>
      <p:pic>
        <p:nvPicPr>
          <p:cNvPr id="18" name="图片 17" descr="PC.png"/>
          <p:cNvPicPr>
            <a:picLocks noChangeAspect="1"/>
          </p:cNvPicPr>
          <p:nvPr/>
        </p:nvPicPr>
        <p:blipFill>
          <a:blip r:embed="rId3" cstate="print"/>
          <a:stretch>
            <a:fillRect/>
          </a:stretch>
        </p:blipFill>
        <p:spPr>
          <a:xfrm>
            <a:off x="7247429" y="2749620"/>
            <a:ext cx="468751" cy="360000"/>
          </a:xfrm>
          <a:prstGeom prst="rect">
            <a:avLst/>
          </a:prstGeom>
        </p:spPr>
      </p:pic>
      <p:pic>
        <p:nvPicPr>
          <p:cNvPr id="19" name="图片 18" descr="PC.png"/>
          <p:cNvPicPr>
            <a:picLocks noChangeAspect="1"/>
          </p:cNvPicPr>
          <p:nvPr/>
        </p:nvPicPr>
        <p:blipFill>
          <a:blip r:embed="rId3" cstate="print"/>
          <a:stretch>
            <a:fillRect/>
          </a:stretch>
        </p:blipFill>
        <p:spPr>
          <a:xfrm>
            <a:off x="5483233" y="1700166"/>
            <a:ext cx="468751" cy="360000"/>
          </a:xfrm>
          <a:prstGeom prst="rect">
            <a:avLst/>
          </a:prstGeom>
        </p:spPr>
      </p:pic>
      <p:pic>
        <p:nvPicPr>
          <p:cNvPr id="20" name="图片 19" descr="PC.png"/>
          <p:cNvPicPr>
            <a:picLocks noChangeAspect="1"/>
          </p:cNvPicPr>
          <p:nvPr/>
        </p:nvPicPr>
        <p:blipFill>
          <a:blip r:embed="rId3" cstate="print"/>
          <a:stretch>
            <a:fillRect/>
          </a:stretch>
        </p:blipFill>
        <p:spPr>
          <a:xfrm>
            <a:off x="7247429" y="3274347"/>
            <a:ext cx="468751" cy="360000"/>
          </a:xfrm>
          <a:prstGeom prst="rect">
            <a:avLst/>
          </a:prstGeom>
        </p:spPr>
      </p:pic>
      <p:pic>
        <p:nvPicPr>
          <p:cNvPr id="21" name="图片 20" descr="PC.png"/>
          <p:cNvPicPr>
            <a:picLocks noChangeAspect="1"/>
          </p:cNvPicPr>
          <p:nvPr/>
        </p:nvPicPr>
        <p:blipFill>
          <a:blip r:embed="rId3" cstate="print"/>
          <a:stretch>
            <a:fillRect/>
          </a:stretch>
        </p:blipFill>
        <p:spPr>
          <a:xfrm>
            <a:off x="7247429" y="3799074"/>
            <a:ext cx="468751" cy="360000"/>
          </a:xfrm>
          <a:prstGeom prst="rect">
            <a:avLst/>
          </a:prstGeom>
        </p:spPr>
      </p:pic>
      <p:pic>
        <p:nvPicPr>
          <p:cNvPr id="22" name="图片 21" descr="PC.png"/>
          <p:cNvPicPr>
            <a:picLocks noChangeAspect="1"/>
          </p:cNvPicPr>
          <p:nvPr/>
        </p:nvPicPr>
        <p:blipFill>
          <a:blip r:embed="rId3" cstate="print"/>
          <a:stretch>
            <a:fillRect/>
          </a:stretch>
        </p:blipFill>
        <p:spPr>
          <a:xfrm>
            <a:off x="7247429" y="4323801"/>
            <a:ext cx="468751" cy="360000"/>
          </a:xfrm>
          <a:prstGeom prst="rect">
            <a:avLst/>
          </a:prstGeom>
        </p:spPr>
      </p:pic>
      <p:pic>
        <p:nvPicPr>
          <p:cNvPr id="24" name="图片 23" descr="PC.png"/>
          <p:cNvPicPr>
            <a:picLocks noChangeAspect="1"/>
          </p:cNvPicPr>
          <p:nvPr/>
        </p:nvPicPr>
        <p:blipFill>
          <a:blip r:embed="rId3" cstate="print"/>
          <a:stretch>
            <a:fillRect/>
          </a:stretch>
        </p:blipFill>
        <p:spPr>
          <a:xfrm>
            <a:off x="7247429" y="4779818"/>
            <a:ext cx="468751" cy="360000"/>
          </a:xfrm>
          <a:prstGeom prst="rect">
            <a:avLst/>
          </a:prstGeom>
        </p:spPr>
      </p:pic>
      <p:cxnSp>
        <p:nvCxnSpPr>
          <p:cNvPr id="33" name="直接连接符 32"/>
          <p:cNvCxnSpPr>
            <a:stCxn id="3" idx="3"/>
            <a:endCxn id="4" idx="1"/>
          </p:cNvCxnSpPr>
          <p:nvPr/>
        </p:nvCxnSpPr>
        <p:spPr bwMode="auto">
          <a:xfrm>
            <a:off x="1952848" y="3735008"/>
            <a:ext cx="104680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5" name="图片 34" descr="PC.png"/>
          <p:cNvPicPr>
            <a:picLocks noChangeAspect="1"/>
          </p:cNvPicPr>
          <p:nvPr/>
        </p:nvPicPr>
        <p:blipFill>
          <a:blip r:embed="rId3" cstate="print"/>
          <a:stretch>
            <a:fillRect/>
          </a:stretch>
        </p:blipFill>
        <p:spPr>
          <a:xfrm>
            <a:off x="4079077" y="5373256"/>
            <a:ext cx="468751" cy="360000"/>
          </a:xfrm>
          <a:prstGeom prst="rect">
            <a:avLst/>
          </a:prstGeom>
        </p:spPr>
      </p:pic>
      <p:pic>
        <p:nvPicPr>
          <p:cNvPr id="36" name="图片 35" descr="PC.png"/>
          <p:cNvPicPr>
            <a:picLocks noChangeAspect="1"/>
          </p:cNvPicPr>
          <p:nvPr/>
        </p:nvPicPr>
        <p:blipFill>
          <a:blip r:embed="rId3" cstate="print"/>
          <a:stretch>
            <a:fillRect/>
          </a:stretch>
        </p:blipFill>
        <p:spPr>
          <a:xfrm>
            <a:off x="4655840" y="5373256"/>
            <a:ext cx="468751" cy="360000"/>
          </a:xfrm>
          <a:prstGeom prst="rect">
            <a:avLst/>
          </a:prstGeom>
        </p:spPr>
      </p:pic>
      <p:pic>
        <p:nvPicPr>
          <p:cNvPr id="37" name="图片 36" descr="PC.png"/>
          <p:cNvPicPr>
            <a:picLocks noChangeAspect="1"/>
          </p:cNvPicPr>
          <p:nvPr/>
        </p:nvPicPr>
        <p:blipFill>
          <a:blip r:embed="rId3" cstate="print"/>
          <a:stretch>
            <a:fillRect/>
          </a:stretch>
        </p:blipFill>
        <p:spPr>
          <a:xfrm>
            <a:off x="5987988" y="5373256"/>
            <a:ext cx="468751" cy="360000"/>
          </a:xfrm>
          <a:prstGeom prst="rect">
            <a:avLst/>
          </a:prstGeom>
        </p:spPr>
      </p:pic>
      <p:pic>
        <p:nvPicPr>
          <p:cNvPr id="38" name="图片 37" descr="PC.png"/>
          <p:cNvPicPr>
            <a:picLocks noChangeAspect="1"/>
          </p:cNvPicPr>
          <p:nvPr/>
        </p:nvPicPr>
        <p:blipFill>
          <a:blip r:embed="rId3" cstate="print"/>
          <a:stretch>
            <a:fillRect/>
          </a:stretch>
        </p:blipFill>
        <p:spPr>
          <a:xfrm>
            <a:off x="6528048" y="5373256"/>
            <a:ext cx="468751" cy="360000"/>
          </a:xfrm>
          <a:prstGeom prst="rect">
            <a:avLst/>
          </a:prstGeom>
        </p:spPr>
      </p:pic>
      <p:pic>
        <p:nvPicPr>
          <p:cNvPr id="39" name="图片 38" descr="PC.png"/>
          <p:cNvPicPr>
            <a:picLocks noChangeAspect="1"/>
          </p:cNvPicPr>
          <p:nvPr/>
        </p:nvPicPr>
        <p:blipFill>
          <a:blip r:embed="rId3" cstate="print"/>
          <a:stretch>
            <a:fillRect/>
          </a:stretch>
        </p:blipFill>
        <p:spPr>
          <a:xfrm>
            <a:off x="7247429" y="5373256"/>
            <a:ext cx="468751" cy="360000"/>
          </a:xfrm>
          <a:prstGeom prst="rect">
            <a:avLst/>
          </a:prstGeom>
        </p:spPr>
      </p:pic>
      <p:pic>
        <p:nvPicPr>
          <p:cNvPr id="40" name="图片 39" descr="PC.png"/>
          <p:cNvPicPr>
            <a:picLocks noChangeAspect="1"/>
          </p:cNvPicPr>
          <p:nvPr/>
        </p:nvPicPr>
        <p:blipFill>
          <a:blip r:embed="rId3" cstate="print"/>
          <a:stretch>
            <a:fillRect/>
          </a:stretch>
        </p:blipFill>
        <p:spPr>
          <a:xfrm>
            <a:off x="5447928" y="5373256"/>
            <a:ext cx="468751" cy="360000"/>
          </a:xfrm>
          <a:prstGeom prst="rect">
            <a:avLst/>
          </a:prstGeom>
        </p:spPr>
      </p:pic>
      <p:cxnSp>
        <p:nvCxnSpPr>
          <p:cNvPr id="43" name="直接连接符 42"/>
          <p:cNvCxnSpPr>
            <a:stCxn id="4" idx="3"/>
            <a:endCxn id="5" idx="1"/>
          </p:cNvCxnSpPr>
          <p:nvPr/>
        </p:nvCxnSpPr>
        <p:spPr bwMode="auto">
          <a:xfrm flipV="1">
            <a:off x="3570388" y="3734366"/>
            <a:ext cx="833424" cy="6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5" idx="3"/>
            <a:endCxn id="6" idx="1"/>
          </p:cNvCxnSpPr>
          <p:nvPr/>
        </p:nvCxnSpPr>
        <p:spPr bwMode="auto">
          <a:xfrm>
            <a:off x="4974544" y="3734366"/>
            <a:ext cx="10134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4" idx="1"/>
            <a:endCxn id="7" idx="2"/>
          </p:cNvCxnSpPr>
          <p:nvPr/>
        </p:nvCxnSpPr>
        <p:spPr bwMode="auto">
          <a:xfrm flipV="1">
            <a:off x="2999656" y="2960254"/>
            <a:ext cx="1689522" cy="774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 idx="1"/>
            <a:endCxn id="8" idx="0"/>
          </p:cNvCxnSpPr>
          <p:nvPr/>
        </p:nvCxnSpPr>
        <p:spPr bwMode="auto">
          <a:xfrm>
            <a:off x="2999656" y="3735008"/>
            <a:ext cx="1689522" cy="7734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 idx="1"/>
            <a:endCxn id="9" idx="2"/>
          </p:cNvCxnSpPr>
          <p:nvPr/>
        </p:nvCxnSpPr>
        <p:spPr bwMode="auto">
          <a:xfrm flipV="1">
            <a:off x="4403812" y="2960254"/>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9656" y="3501008"/>
            <a:ext cx="570732" cy="468000"/>
          </a:xfrm>
          <a:prstGeom prst="rect">
            <a:avLst/>
          </a:prstGeom>
        </p:spPr>
      </p:pic>
      <p:cxnSp>
        <p:nvCxnSpPr>
          <p:cNvPr id="63" name="直接连接符 62"/>
          <p:cNvCxnSpPr>
            <a:stCxn id="5" idx="1"/>
            <a:endCxn id="10" idx="0"/>
          </p:cNvCxnSpPr>
          <p:nvPr/>
        </p:nvCxnSpPr>
        <p:spPr bwMode="auto">
          <a:xfrm>
            <a:off x="4403812" y="3734366"/>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 name="图片 4"/>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403812" y="3500366"/>
            <a:ext cx="570732" cy="468000"/>
          </a:xfrm>
          <a:prstGeom prst="rect">
            <a:avLst/>
          </a:prstGeom>
        </p:spPr>
      </p:pic>
      <p:cxnSp>
        <p:nvCxnSpPr>
          <p:cNvPr id="73" name="直接连接符 72"/>
          <p:cNvCxnSpPr>
            <a:endCxn id="12" idx="2"/>
          </p:cNvCxnSpPr>
          <p:nvPr/>
        </p:nvCxnSpPr>
        <p:spPr bwMode="auto">
          <a:xfrm flipH="1" flipV="1">
            <a:off x="4313453" y="2060166"/>
            <a:ext cx="37839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endCxn id="13" idx="2"/>
          </p:cNvCxnSpPr>
          <p:nvPr/>
        </p:nvCxnSpPr>
        <p:spPr bwMode="auto">
          <a:xfrm flipV="1">
            <a:off x="4691844" y="2060166"/>
            <a:ext cx="233677"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403812" y="2492254"/>
            <a:ext cx="570732" cy="468000"/>
          </a:xfrm>
          <a:prstGeom prst="rect">
            <a:avLst/>
          </a:prstGeom>
        </p:spPr>
      </p:pic>
      <p:cxnSp>
        <p:nvCxnSpPr>
          <p:cNvPr id="79" name="直接连接符 78"/>
          <p:cNvCxnSpPr>
            <a:endCxn id="19" idx="2"/>
          </p:cNvCxnSpPr>
          <p:nvPr/>
        </p:nvCxnSpPr>
        <p:spPr bwMode="auto">
          <a:xfrm flipH="1" flipV="1">
            <a:off x="5717609" y="2060166"/>
            <a:ext cx="55841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连接符 81"/>
          <p:cNvCxnSpPr>
            <a:endCxn id="14" idx="2"/>
          </p:cNvCxnSpPr>
          <p:nvPr/>
        </p:nvCxnSpPr>
        <p:spPr bwMode="auto">
          <a:xfrm flipV="1">
            <a:off x="6276020" y="2060166"/>
            <a:ext cx="29654"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5" name="直接连接符 84"/>
          <p:cNvCxnSpPr>
            <a:endCxn id="15" idx="2"/>
          </p:cNvCxnSpPr>
          <p:nvPr/>
        </p:nvCxnSpPr>
        <p:spPr bwMode="auto">
          <a:xfrm flipV="1">
            <a:off x="6312024" y="2060166"/>
            <a:ext cx="58171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cxnSpLocks/>
            <a:endCxn id="16" idx="2"/>
          </p:cNvCxnSpPr>
          <p:nvPr/>
        </p:nvCxnSpPr>
        <p:spPr bwMode="auto">
          <a:xfrm flipV="1">
            <a:off x="6276020" y="2060166"/>
            <a:ext cx="120578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17" idx="1"/>
          </p:cNvCxnSpPr>
          <p:nvPr/>
        </p:nvCxnSpPr>
        <p:spPr bwMode="auto">
          <a:xfrm flipV="1">
            <a:off x="6312024" y="2475582"/>
            <a:ext cx="935405" cy="2520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9" name="直接连接符 98"/>
          <p:cNvCxnSpPr>
            <a:endCxn id="18" idx="1"/>
          </p:cNvCxnSpPr>
          <p:nvPr/>
        </p:nvCxnSpPr>
        <p:spPr bwMode="auto">
          <a:xfrm>
            <a:off x="6276020" y="2744924"/>
            <a:ext cx="971409" cy="1846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87988" y="2492254"/>
            <a:ext cx="570732" cy="468000"/>
          </a:xfrm>
          <a:prstGeom prst="rect">
            <a:avLst/>
          </a:prstGeom>
        </p:spPr>
      </p:pic>
      <p:cxnSp>
        <p:nvCxnSpPr>
          <p:cNvPr id="102" name="直接连接符 101"/>
          <p:cNvCxnSpPr>
            <a:endCxn id="20" idx="1"/>
          </p:cNvCxnSpPr>
          <p:nvPr/>
        </p:nvCxnSpPr>
        <p:spPr bwMode="auto">
          <a:xfrm flipV="1">
            <a:off x="6240016" y="3454347"/>
            <a:ext cx="1007413" cy="2986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直接连接符 104"/>
          <p:cNvCxnSpPr>
            <a:endCxn id="21" idx="1"/>
          </p:cNvCxnSpPr>
          <p:nvPr/>
        </p:nvCxnSpPr>
        <p:spPr bwMode="auto">
          <a:xfrm>
            <a:off x="6276020" y="3753036"/>
            <a:ext cx="971409" cy="22603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7988" y="3500366"/>
            <a:ext cx="570732" cy="468000"/>
          </a:xfrm>
          <a:prstGeom prst="rect">
            <a:avLst/>
          </a:prstGeom>
        </p:spPr>
      </p:pic>
      <p:cxnSp>
        <p:nvCxnSpPr>
          <p:cNvPr id="108" name="直接连接符 107"/>
          <p:cNvCxnSpPr>
            <a:endCxn id="22" idx="1"/>
          </p:cNvCxnSpPr>
          <p:nvPr/>
        </p:nvCxnSpPr>
        <p:spPr bwMode="auto">
          <a:xfrm flipV="1">
            <a:off x="6276020" y="4503801"/>
            <a:ext cx="971409" cy="2573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a:endCxn id="24" idx="1"/>
          </p:cNvCxnSpPr>
          <p:nvPr/>
        </p:nvCxnSpPr>
        <p:spPr bwMode="auto">
          <a:xfrm>
            <a:off x="6312024" y="4743814"/>
            <a:ext cx="935405" cy="2160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a:cxnSpLocks/>
            <a:endCxn id="39" idx="0"/>
          </p:cNvCxnSpPr>
          <p:nvPr/>
        </p:nvCxnSpPr>
        <p:spPr bwMode="auto">
          <a:xfrm>
            <a:off x="6276020" y="4761148"/>
            <a:ext cx="120578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endCxn id="38" idx="0"/>
          </p:cNvCxnSpPr>
          <p:nvPr/>
        </p:nvCxnSpPr>
        <p:spPr bwMode="auto">
          <a:xfrm>
            <a:off x="6144705" y="4761148"/>
            <a:ext cx="617719"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直接连接符 119"/>
          <p:cNvCxnSpPr>
            <a:endCxn id="37" idx="0"/>
          </p:cNvCxnSpPr>
          <p:nvPr/>
        </p:nvCxnSpPr>
        <p:spPr bwMode="auto">
          <a:xfrm>
            <a:off x="6192710" y="4761148"/>
            <a:ext cx="29654"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endCxn id="40" idx="0"/>
          </p:cNvCxnSpPr>
          <p:nvPr/>
        </p:nvCxnSpPr>
        <p:spPr bwMode="auto">
          <a:xfrm flipH="1">
            <a:off x="5682304" y="4761148"/>
            <a:ext cx="59441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0" name="图片 9"/>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87988" y="4508478"/>
            <a:ext cx="570732" cy="468000"/>
          </a:xfrm>
          <a:prstGeom prst="rect">
            <a:avLst/>
          </a:prstGeom>
        </p:spPr>
      </p:pic>
      <p:cxnSp>
        <p:nvCxnSpPr>
          <p:cNvPr id="128" name="直接连接符 127"/>
          <p:cNvCxnSpPr>
            <a:endCxn id="35" idx="0"/>
          </p:cNvCxnSpPr>
          <p:nvPr/>
        </p:nvCxnSpPr>
        <p:spPr bwMode="auto">
          <a:xfrm flipH="1">
            <a:off x="4313453" y="4725144"/>
            <a:ext cx="378391"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a:endCxn id="36" idx="0"/>
          </p:cNvCxnSpPr>
          <p:nvPr/>
        </p:nvCxnSpPr>
        <p:spPr bwMode="auto">
          <a:xfrm>
            <a:off x="4656539" y="4725144"/>
            <a:ext cx="233677"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图片 7"/>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403812" y="4508478"/>
            <a:ext cx="570732" cy="468000"/>
          </a:xfrm>
          <a:prstGeom prst="rect">
            <a:avLst/>
          </a:prstGeom>
        </p:spPr>
      </p:pic>
      <p:cxnSp>
        <p:nvCxnSpPr>
          <p:cNvPr id="136" name="直接连接符 135"/>
          <p:cNvCxnSpPr/>
          <p:nvPr/>
        </p:nvCxnSpPr>
        <p:spPr bwMode="auto">
          <a:xfrm>
            <a:off x="2063612"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1919536" y="3303654"/>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单播帧</a:t>
            </a:r>
          </a:p>
        </p:txBody>
      </p:sp>
      <p:cxnSp>
        <p:nvCxnSpPr>
          <p:cNvPr id="138" name="直接连接符 137"/>
          <p:cNvCxnSpPr/>
          <p:nvPr/>
        </p:nvCxnSpPr>
        <p:spPr bwMode="auto">
          <a:xfrm>
            <a:off x="3719736"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auto">
          <a:xfrm>
            <a:off x="5102068"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auto">
          <a:xfrm flipV="1">
            <a:off x="5102068" y="3159638"/>
            <a:ext cx="489876"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auto">
          <a:xfrm>
            <a:off x="5102068" y="4131746"/>
            <a:ext cx="525880"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bwMode="auto">
          <a:xfrm flipH="1" flipV="1">
            <a:off x="5699956" y="2187530"/>
            <a:ext cx="216024"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bwMode="auto">
          <a:xfrm flipV="1">
            <a:off x="6240016" y="2096852"/>
            <a:ext cx="0" cy="342706"/>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bwMode="auto">
          <a:xfrm flipV="1">
            <a:off x="6528048" y="2151526"/>
            <a:ext cx="216024" cy="288032"/>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bwMode="auto">
          <a:xfrm flipV="1">
            <a:off x="6672064" y="2259538"/>
            <a:ext cx="360040"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auto">
          <a:xfrm flipV="1">
            <a:off x="6672064" y="2439558"/>
            <a:ext cx="432048" cy="144016"/>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auto">
          <a:xfrm>
            <a:off x="6672064" y="2727590"/>
            <a:ext cx="468052" cy="108012"/>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auto">
          <a:xfrm flipV="1">
            <a:off x="6672064" y="3411666"/>
            <a:ext cx="432048" cy="144016"/>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1271464" y="3933056"/>
            <a:ext cx="7200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4" name="矩形 193"/>
          <p:cNvSpPr/>
          <p:nvPr/>
        </p:nvSpPr>
        <p:spPr>
          <a:xfrm>
            <a:off x="7608168" y="3284984"/>
            <a:ext cx="7200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86" name="直接连接符 85"/>
          <p:cNvCxnSpPr/>
          <p:nvPr/>
        </p:nvCxnSpPr>
        <p:spPr bwMode="auto">
          <a:xfrm>
            <a:off x="1523492" y="5553236"/>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bwMode="auto">
          <a:xfrm>
            <a:off x="1523492" y="5877272"/>
            <a:ext cx="540000" cy="0"/>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2063552" y="5389475"/>
            <a:ext cx="9001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有效流量</a:t>
            </a:r>
          </a:p>
        </p:txBody>
      </p:sp>
      <p:sp>
        <p:nvSpPr>
          <p:cNvPr id="90" name="矩形 89"/>
          <p:cNvSpPr/>
          <p:nvPr/>
        </p:nvSpPr>
        <p:spPr>
          <a:xfrm>
            <a:off x="2063552" y="5697252"/>
            <a:ext cx="9001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垃圾流量</a:t>
            </a:r>
          </a:p>
        </p:txBody>
      </p:sp>
      <p:sp>
        <p:nvSpPr>
          <p:cNvPr id="91" name="矩形 90"/>
          <p:cNvSpPr/>
          <p:nvPr/>
        </p:nvSpPr>
        <p:spPr>
          <a:xfrm>
            <a:off x="2891644" y="393305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a:off x="4295800" y="393305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5915980" y="393305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矩形 93"/>
          <p:cNvSpPr/>
          <p:nvPr/>
        </p:nvSpPr>
        <p:spPr>
          <a:xfrm>
            <a:off x="3791744" y="2564904"/>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5" name="矩形 94"/>
          <p:cNvSpPr/>
          <p:nvPr/>
        </p:nvSpPr>
        <p:spPr>
          <a:xfrm>
            <a:off x="5375920" y="2564904"/>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SW5</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3791744" y="4574009"/>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SW6</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5375920" y="4581128"/>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SW7</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3717070" y="5891876"/>
            <a:ext cx="4757860" cy="461665"/>
          </a:xfrm>
          <a:prstGeom prst="rect">
            <a:avLst/>
          </a:prstGeom>
        </p:spPr>
        <p:txBody>
          <a:bodyPr wrap="square">
            <a:spAutoFit/>
          </a:bodyPr>
          <a:lstStyle/>
          <a:p>
            <a:r>
              <a:rPr lang="zh-CN" altLang="en-US" sz="1200" dirty="0" smtClean="0">
                <a:latin typeface="Huawei Sans" panose="020C0503030203020204" pitchFamily="34" charset="0"/>
                <a:ea typeface="方正兰亭黑简体" panose="02000000000000000000" pitchFamily="2" charset="-122"/>
                <a:cs typeface="Huawei Sans" panose="020C0503030203020204" pitchFamily="34" charset="0"/>
              </a:rPr>
              <a:t>（注</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：假定此时</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SW3</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SW7</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地址表中存在关于</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PC2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地址表项，但</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和</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SW5</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不存在关于</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PC2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地址表</a:t>
            </a:r>
            <a:r>
              <a:rPr lang="zh-CN" altLang="en-US" sz="1200" dirty="0" smtClean="0">
                <a:latin typeface="Huawei Sans" panose="020C0503030203020204" pitchFamily="34" charset="0"/>
                <a:ea typeface="方正兰亭黑简体" panose="02000000000000000000" pitchFamily="2" charset="-122"/>
                <a:cs typeface="Huawei Sans" panose="020C0503030203020204" pitchFamily="34" charset="0"/>
              </a:rPr>
              <a:t>项。）</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3" name="矩形 192"/>
          <p:cNvSpPr/>
          <p:nvPr/>
        </p:nvSpPr>
        <p:spPr>
          <a:xfrm>
            <a:off x="1091444" y="1736812"/>
            <a:ext cx="2052228"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二层广播域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广播域</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19669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p:cNvSpPr/>
          <p:nvPr/>
        </p:nvSpPr>
        <p:spPr>
          <a:xfrm>
            <a:off x="1007584" y="1484784"/>
            <a:ext cx="7392672" cy="4716524"/>
          </a:xfrm>
          <a:prstGeom prst="rect">
            <a:avLst/>
          </a:prstGeom>
          <a:solidFill>
            <a:srgbClr val="F4FBFE"/>
          </a:solidFill>
          <a:ln w="9525" cap="flat" cmpd="sng" algn="ctr">
            <a:solidFill>
              <a:srgbClr val="99DFF9"/>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任意多边形 76"/>
          <p:cNvSpPr/>
          <p:nvPr/>
        </p:nvSpPr>
        <p:spPr>
          <a:xfrm>
            <a:off x="6996100" y="1628800"/>
            <a:ext cx="936104" cy="4212468"/>
          </a:xfrm>
          <a:custGeom>
            <a:avLst/>
            <a:gdLst>
              <a:gd name="connsiteX0" fmla="*/ 347730 w 1004552"/>
              <a:gd name="connsiteY0" fmla="*/ 0 h 4237149"/>
              <a:gd name="connsiteX1" fmla="*/ 978794 w 1004552"/>
              <a:gd name="connsiteY1" fmla="*/ 0 h 4237149"/>
              <a:gd name="connsiteX2" fmla="*/ 978794 w 1004552"/>
              <a:gd name="connsiteY2" fmla="*/ 1545465 h 4237149"/>
              <a:gd name="connsiteX3" fmla="*/ 231820 w 1004552"/>
              <a:gd name="connsiteY3" fmla="*/ 1545465 h 4237149"/>
              <a:gd name="connsiteX4" fmla="*/ 231820 w 1004552"/>
              <a:gd name="connsiteY4" fmla="*/ 2678806 h 4237149"/>
              <a:gd name="connsiteX5" fmla="*/ 1004552 w 1004552"/>
              <a:gd name="connsiteY5" fmla="*/ 2678806 h 4237149"/>
              <a:gd name="connsiteX6" fmla="*/ 1004552 w 1004552"/>
              <a:gd name="connsiteY6" fmla="*/ 4237149 h 4237149"/>
              <a:gd name="connsiteX7" fmla="*/ 270456 w 1004552"/>
              <a:gd name="connsiteY7" fmla="*/ 4237149 h 4237149"/>
              <a:gd name="connsiteX8" fmla="*/ 0 w 1004552"/>
              <a:gd name="connsiteY8" fmla="*/ 2137893 h 4237149"/>
              <a:gd name="connsiteX9" fmla="*/ 347730 w 1004552"/>
              <a:gd name="connsiteY9" fmla="*/ 0 h 4237149"/>
              <a:gd name="connsiteX0" fmla="*/ 347730 w 1065073"/>
              <a:gd name="connsiteY0" fmla="*/ 231679 h 4468828"/>
              <a:gd name="connsiteX1" fmla="*/ 978794 w 1065073"/>
              <a:gd name="connsiteY1" fmla="*/ 231679 h 4468828"/>
              <a:gd name="connsiteX2" fmla="*/ 978794 w 1065073"/>
              <a:gd name="connsiteY2" fmla="*/ 1777144 h 4468828"/>
              <a:gd name="connsiteX3" fmla="*/ 231820 w 1065073"/>
              <a:gd name="connsiteY3" fmla="*/ 1777144 h 4468828"/>
              <a:gd name="connsiteX4" fmla="*/ 231820 w 1065073"/>
              <a:gd name="connsiteY4" fmla="*/ 2910485 h 4468828"/>
              <a:gd name="connsiteX5" fmla="*/ 1004552 w 1065073"/>
              <a:gd name="connsiteY5" fmla="*/ 2910485 h 4468828"/>
              <a:gd name="connsiteX6" fmla="*/ 1004552 w 1065073"/>
              <a:gd name="connsiteY6" fmla="*/ 4468828 h 4468828"/>
              <a:gd name="connsiteX7" fmla="*/ 270456 w 1065073"/>
              <a:gd name="connsiteY7" fmla="*/ 4468828 h 4468828"/>
              <a:gd name="connsiteX8" fmla="*/ 0 w 1065073"/>
              <a:gd name="connsiteY8" fmla="*/ 2369572 h 4468828"/>
              <a:gd name="connsiteX9" fmla="*/ 347730 w 1065073"/>
              <a:gd name="connsiteY9" fmla="*/ 231679 h 4468828"/>
              <a:gd name="connsiteX0" fmla="*/ 347730 w 1074595"/>
              <a:gd name="connsiteY0" fmla="*/ 167304 h 4404453"/>
              <a:gd name="connsiteX1" fmla="*/ 978794 w 1074595"/>
              <a:gd name="connsiteY1" fmla="*/ 167304 h 4404453"/>
              <a:gd name="connsiteX2" fmla="*/ 978794 w 1074595"/>
              <a:gd name="connsiteY2" fmla="*/ 1712769 h 4404453"/>
              <a:gd name="connsiteX3" fmla="*/ 231820 w 1074595"/>
              <a:gd name="connsiteY3" fmla="*/ 1712769 h 4404453"/>
              <a:gd name="connsiteX4" fmla="*/ 231820 w 1074595"/>
              <a:gd name="connsiteY4" fmla="*/ 2846110 h 4404453"/>
              <a:gd name="connsiteX5" fmla="*/ 1004552 w 1074595"/>
              <a:gd name="connsiteY5" fmla="*/ 2846110 h 4404453"/>
              <a:gd name="connsiteX6" fmla="*/ 1004552 w 1074595"/>
              <a:gd name="connsiteY6" fmla="*/ 4404453 h 4404453"/>
              <a:gd name="connsiteX7" fmla="*/ 270456 w 1074595"/>
              <a:gd name="connsiteY7" fmla="*/ 4404453 h 4404453"/>
              <a:gd name="connsiteX8" fmla="*/ 0 w 1074595"/>
              <a:gd name="connsiteY8" fmla="*/ 2305197 h 4404453"/>
              <a:gd name="connsiteX9" fmla="*/ 347730 w 1074595"/>
              <a:gd name="connsiteY9" fmla="*/ 167304 h 4404453"/>
              <a:gd name="connsiteX0" fmla="*/ 347730 w 1060535"/>
              <a:gd name="connsiteY0" fmla="*/ 191025 h 4428174"/>
              <a:gd name="connsiteX1" fmla="*/ 978794 w 1060535"/>
              <a:gd name="connsiteY1" fmla="*/ 191025 h 4428174"/>
              <a:gd name="connsiteX2" fmla="*/ 978794 w 1060535"/>
              <a:gd name="connsiteY2" fmla="*/ 1736490 h 4428174"/>
              <a:gd name="connsiteX3" fmla="*/ 231820 w 1060535"/>
              <a:gd name="connsiteY3" fmla="*/ 1736490 h 4428174"/>
              <a:gd name="connsiteX4" fmla="*/ 231820 w 1060535"/>
              <a:gd name="connsiteY4" fmla="*/ 2869831 h 4428174"/>
              <a:gd name="connsiteX5" fmla="*/ 1004552 w 1060535"/>
              <a:gd name="connsiteY5" fmla="*/ 2869831 h 4428174"/>
              <a:gd name="connsiteX6" fmla="*/ 1004552 w 1060535"/>
              <a:gd name="connsiteY6" fmla="*/ 4428174 h 4428174"/>
              <a:gd name="connsiteX7" fmla="*/ 270456 w 1060535"/>
              <a:gd name="connsiteY7" fmla="*/ 4428174 h 4428174"/>
              <a:gd name="connsiteX8" fmla="*/ 0 w 1060535"/>
              <a:gd name="connsiteY8" fmla="*/ 2328918 h 4428174"/>
              <a:gd name="connsiteX9" fmla="*/ 347730 w 1060535"/>
              <a:gd name="connsiteY9" fmla="*/ 191025 h 4428174"/>
              <a:gd name="connsiteX0" fmla="*/ 347730 w 1060535"/>
              <a:gd name="connsiteY0" fmla="*/ 191025 h 4428174"/>
              <a:gd name="connsiteX1" fmla="*/ 978794 w 1060535"/>
              <a:gd name="connsiteY1" fmla="*/ 191025 h 4428174"/>
              <a:gd name="connsiteX2" fmla="*/ 978794 w 1060535"/>
              <a:gd name="connsiteY2" fmla="*/ 1736490 h 4428174"/>
              <a:gd name="connsiteX3" fmla="*/ 231820 w 1060535"/>
              <a:gd name="connsiteY3" fmla="*/ 1736490 h 4428174"/>
              <a:gd name="connsiteX4" fmla="*/ 231820 w 1060535"/>
              <a:gd name="connsiteY4" fmla="*/ 2869831 h 4428174"/>
              <a:gd name="connsiteX5" fmla="*/ 1004552 w 1060535"/>
              <a:gd name="connsiteY5" fmla="*/ 2869831 h 4428174"/>
              <a:gd name="connsiteX6" fmla="*/ 1004552 w 1060535"/>
              <a:gd name="connsiteY6" fmla="*/ 4428174 h 4428174"/>
              <a:gd name="connsiteX7" fmla="*/ 270456 w 1060535"/>
              <a:gd name="connsiteY7" fmla="*/ 4428174 h 4428174"/>
              <a:gd name="connsiteX8" fmla="*/ 0 w 1060535"/>
              <a:gd name="connsiteY8" fmla="*/ 2328918 h 4428174"/>
              <a:gd name="connsiteX9" fmla="*/ 347730 w 1060535"/>
              <a:gd name="connsiteY9" fmla="*/ 191025 h 4428174"/>
              <a:gd name="connsiteX0" fmla="*/ 347730 w 1060535"/>
              <a:gd name="connsiteY0" fmla="*/ 56298 h 4293447"/>
              <a:gd name="connsiteX1" fmla="*/ 978794 w 1060535"/>
              <a:gd name="connsiteY1" fmla="*/ 56298 h 4293447"/>
              <a:gd name="connsiteX2" fmla="*/ 978794 w 1060535"/>
              <a:gd name="connsiteY2" fmla="*/ 1601763 h 4293447"/>
              <a:gd name="connsiteX3" fmla="*/ 231820 w 1060535"/>
              <a:gd name="connsiteY3" fmla="*/ 1601763 h 4293447"/>
              <a:gd name="connsiteX4" fmla="*/ 231820 w 1060535"/>
              <a:gd name="connsiteY4" fmla="*/ 2735104 h 4293447"/>
              <a:gd name="connsiteX5" fmla="*/ 1004552 w 1060535"/>
              <a:gd name="connsiteY5" fmla="*/ 2735104 h 4293447"/>
              <a:gd name="connsiteX6" fmla="*/ 1004552 w 1060535"/>
              <a:gd name="connsiteY6" fmla="*/ 4293447 h 4293447"/>
              <a:gd name="connsiteX7" fmla="*/ 270456 w 1060535"/>
              <a:gd name="connsiteY7" fmla="*/ 4293447 h 4293447"/>
              <a:gd name="connsiteX8" fmla="*/ 0 w 1060535"/>
              <a:gd name="connsiteY8" fmla="*/ 2194191 h 4293447"/>
              <a:gd name="connsiteX9" fmla="*/ 347730 w 1060535"/>
              <a:gd name="connsiteY9" fmla="*/ 56298 h 4293447"/>
              <a:gd name="connsiteX0" fmla="*/ 347730 w 1060535"/>
              <a:gd name="connsiteY0" fmla="*/ 146899 h 4384048"/>
              <a:gd name="connsiteX1" fmla="*/ 978794 w 1060535"/>
              <a:gd name="connsiteY1" fmla="*/ 146899 h 4384048"/>
              <a:gd name="connsiteX2" fmla="*/ 978794 w 1060535"/>
              <a:gd name="connsiteY2" fmla="*/ 1692364 h 4384048"/>
              <a:gd name="connsiteX3" fmla="*/ 231820 w 1060535"/>
              <a:gd name="connsiteY3" fmla="*/ 1692364 h 4384048"/>
              <a:gd name="connsiteX4" fmla="*/ 231820 w 1060535"/>
              <a:gd name="connsiteY4" fmla="*/ 2825705 h 4384048"/>
              <a:gd name="connsiteX5" fmla="*/ 1004552 w 1060535"/>
              <a:gd name="connsiteY5" fmla="*/ 2825705 h 4384048"/>
              <a:gd name="connsiteX6" fmla="*/ 1004552 w 1060535"/>
              <a:gd name="connsiteY6" fmla="*/ 4384048 h 4384048"/>
              <a:gd name="connsiteX7" fmla="*/ 270456 w 1060535"/>
              <a:gd name="connsiteY7" fmla="*/ 4384048 h 4384048"/>
              <a:gd name="connsiteX8" fmla="*/ 0 w 1060535"/>
              <a:gd name="connsiteY8" fmla="*/ 2284792 h 4384048"/>
              <a:gd name="connsiteX9" fmla="*/ 347730 w 1060535"/>
              <a:gd name="connsiteY9" fmla="*/ 146899 h 4384048"/>
              <a:gd name="connsiteX0" fmla="*/ 347730 w 1060535"/>
              <a:gd name="connsiteY0" fmla="*/ 73041 h 4310190"/>
              <a:gd name="connsiteX1" fmla="*/ 978794 w 1060535"/>
              <a:gd name="connsiteY1" fmla="*/ 73041 h 4310190"/>
              <a:gd name="connsiteX2" fmla="*/ 978794 w 1060535"/>
              <a:gd name="connsiteY2" fmla="*/ 1618506 h 4310190"/>
              <a:gd name="connsiteX3" fmla="*/ 231820 w 1060535"/>
              <a:gd name="connsiteY3" fmla="*/ 1618506 h 4310190"/>
              <a:gd name="connsiteX4" fmla="*/ 231820 w 1060535"/>
              <a:gd name="connsiteY4" fmla="*/ 2751847 h 4310190"/>
              <a:gd name="connsiteX5" fmla="*/ 1004552 w 1060535"/>
              <a:gd name="connsiteY5" fmla="*/ 2751847 h 4310190"/>
              <a:gd name="connsiteX6" fmla="*/ 1004552 w 1060535"/>
              <a:gd name="connsiteY6" fmla="*/ 4310190 h 4310190"/>
              <a:gd name="connsiteX7" fmla="*/ 270456 w 1060535"/>
              <a:gd name="connsiteY7" fmla="*/ 4310190 h 4310190"/>
              <a:gd name="connsiteX8" fmla="*/ 0 w 1060535"/>
              <a:gd name="connsiteY8" fmla="*/ 2210934 h 4310190"/>
              <a:gd name="connsiteX9" fmla="*/ 347730 w 1060535"/>
              <a:gd name="connsiteY9" fmla="*/ 73041 h 4310190"/>
              <a:gd name="connsiteX0" fmla="*/ 347730 w 1060535"/>
              <a:gd name="connsiteY0" fmla="*/ 81282 h 4318431"/>
              <a:gd name="connsiteX1" fmla="*/ 978794 w 1060535"/>
              <a:gd name="connsiteY1" fmla="*/ 81282 h 4318431"/>
              <a:gd name="connsiteX2" fmla="*/ 978794 w 1060535"/>
              <a:gd name="connsiteY2" fmla="*/ 1626747 h 4318431"/>
              <a:gd name="connsiteX3" fmla="*/ 231820 w 1060535"/>
              <a:gd name="connsiteY3" fmla="*/ 1626747 h 4318431"/>
              <a:gd name="connsiteX4" fmla="*/ 231820 w 1060535"/>
              <a:gd name="connsiteY4" fmla="*/ 2760088 h 4318431"/>
              <a:gd name="connsiteX5" fmla="*/ 1004552 w 1060535"/>
              <a:gd name="connsiteY5" fmla="*/ 2760088 h 4318431"/>
              <a:gd name="connsiteX6" fmla="*/ 1004552 w 1060535"/>
              <a:gd name="connsiteY6" fmla="*/ 4318431 h 4318431"/>
              <a:gd name="connsiteX7" fmla="*/ 270456 w 1060535"/>
              <a:gd name="connsiteY7" fmla="*/ 4318431 h 4318431"/>
              <a:gd name="connsiteX8" fmla="*/ 0 w 1060535"/>
              <a:gd name="connsiteY8" fmla="*/ 2219175 h 4318431"/>
              <a:gd name="connsiteX9" fmla="*/ 347730 w 1060535"/>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061510"/>
              <a:gd name="connsiteY0" fmla="*/ 81282 h 4318431"/>
              <a:gd name="connsiteX1" fmla="*/ 979769 w 1061510"/>
              <a:gd name="connsiteY1" fmla="*/ 81282 h 4318431"/>
              <a:gd name="connsiteX2" fmla="*/ 979769 w 1061510"/>
              <a:gd name="connsiteY2" fmla="*/ 1626747 h 4318431"/>
              <a:gd name="connsiteX3" fmla="*/ 232795 w 1061510"/>
              <a:gd name="connsiteY3" fmla="*/ 1626747 h 4318431"/>
              <a:gd name="connsiteX4" fmla="*/ 232795 w 1061510"/>
              <a:gd name="connsiteY4" fmla="*/ 2760088 h 4318431"/>
              <a:gd name="connsiteX5" fmla="*/ 1005527 w 1061510"/>
              <a:gd name="connsiteY5" fmla="*/ 2760088 h 4318431"/>
              <a:gd name="connsiteX6" fmla="*/ 1005527 w 1061510"/>
              <a:gd name="connsiteY6" fmla="*/ 4318431 h 4318431"/>
              <a:gd name="connsiteX7" fmla="*/ 271431 w 1061510"/>
              <a:gd name="connsiteY7" fmla="*/ 4318431 h 4318431"/>
              <a:gd name="connsiteX8" fmla="*/ 975 w 1061510"/>
              <a:gd name="connsiteY8" fmla="*/ 2219175 h 4318431"/>
              <a:gd name="connsiteX9" fmla="*/ 348705 w 1061510"/>
              <a:gd name="connsiteY9" fmla="*/ 81282 h 4318431"/>
              <a:gd name="connsiteX0" fmla="*/ 348705 w 1137201"/>
              <a:gd name="connsiteY0" fmla="*/ 81282 h 4318431"/>
              <a:gd name="connsiteX1" fmla="*/ 979769 w 1137201"/>
              <a:gd name="connsiteY1" fmla="*/ 81282 h 4318431"/>
              <a:gd name="connsiteX2" fmla="*/ 979769 w 1137201"/>
              <a:gd name="connsiteY2" fmla="*/ 1626747 h 4318431"/>
              <a:gd name="connsiteX3" fmla="*/ 232795 w 1137201"/>
              <a:gd name="connsiteY3" fmla="*/ 1626747 h 4318431"/>
              <a:gd name="connsiteX4" fmla="*/ 232795 w 1137201"/>
              <a:gd name="connsiteY4" fmla="*/ 2760088 h 4318431"/>
              <a:gd name="connsiteX5" fmla="*/ 1005527 w 1137201"/>
              <a:gd name="connsiteY5" fmla="*/ 2760088 h 4318431"/>
              <a:gd name="connsiteX6" fmla="*/ 1005527 w 1137201"/>
              <a:gd name="connsiteY6" fmla="*/ 4318431 h 4318431"/>
              <a:gd name="connsiteX7" fmla="*/ 271431 w 1137201"/>
              <a:gd name="connsiteY7" fmla="*/ 4318431 h 4318431"/>
              <a:gd name="connsiteX8" fmla="*/ 975 w 1137201"/>
              <a:gd name="connsiteY8" fmla="*/ 2219175 h 4318431"/>
              <a:gd name="connsiteX9" fmla="*/ 348705 w 1137201"/>
              <a:gd name="connsiteY9" fmla="*/ 81282 h 4318431"/>
              <a:gd name="connsiteX0" fmla="*/ 348705 w 1109626"/>
              <a:gd name="connsiteY0" fmla="*/ 81282 h 4410014"/>
              <a:gd name="connsiteX1" fmla="*/ 979769 w 1109626"/>
              <a:gd name="connsiteY1" fmla="*/ 81282 h 4410014"/>
              <a:gd name="connsiteX2" fmla="*/ 979769 w 1109626"/>
              <a:gd name="connsiteY2" fmla="*/ 1626747 h 4410014"/>
              <a:gd name="connsiteX3" fmla="*/ 232795 w 1109626"/>
              <a:gd name="connsiteY3" fmla="*/ 1626747 h 4410014"/>
              <a:gd name="connsiteX4" fmla="*/ 232795 w 1109626"/>
              <a:gd name="connsiteY4" fmla="*/ 2760088 h 4410014"/>
              <a:gd name="connsiteX5" fmla="*/ 1005527 w 1109626"/>
              <a:gd name="connsiteY5" fmla="*/ 2760088 h 4410014"/>
              <a:gd name="connsiteX6" fmla="*/ 1005527 w 1109626"/>
              <a:gd name="connsiteY6" fmla="*/ 4318431 h 4410014"/>
              <a:gd name="connsiteX7" fmla="*/ 271431 w 1109626"/>
              <a:gd name="connsiteY7" fmla="*/ 4318431 h 4410014"/>
              <a:gd name="connsiteX8" fmla="*/ 975 w 1109626"/>
              <a:gd name="connsiteY8" fmla="*/ 2219175 h 4410014"/>
              <a:gd name="connsiteX9" fmla="*/ 348705 w 1109626"/>
              <a:gd name="connsiteY9" fmla="*/ 81282 h 4410014"/>
              <a:gd name="connsiteX0" fmla="*/ 348705 w 1104203"/>
              <a:gd name="connsiteY0" fmla="*/ 81282 h 4329879"/>
              <a:gd name="connsiteX1" fmla="*/ 979769 w 1104203"/>
              <a:gd name="connsiteY1" fmla="*/ 81282 h 4329879"/>
              <a:gd name="connsiteX2" fmla="*/ 979769 w 1104203"/>
              <a:gd name="connsiteY2" fmla="*/ 1626747 h 4329879"/>
              <a:gd name="connsiteX3" fmla="*/ 232795 w 1104203"/>
              <a:gd name="connsiteY3" fmla="*/ 1626747 h 4329879"/>
              <a:gd name="connsiteX4" fmla="*/ 232795 w 1104203"/>
              <a:gd name="connsiteY4" fmla="*/ 2760088 h 4329879"/>
              <a:gd name="connsiteX5" fmla="*/ 1005527 w 1104203"/>
              <a:gd name="connsiteY5" fmla="*/ 2760088 h 4329879"/>
              <a:gd name="connsiteX6" fmla="*/ 1005527 w 1104203"/>
              <a:gd name="connsiteY6" fmla="*/ 4318431 h 4329879"/>
              <a:gd name="connsiteX7" fmla="*/ 271431 w 1104203"/>
              <a:gd name="connsiteY7" fmla="*/ 4318431 h 4329879"/>
              <a:gd name="connsiteX8" fmla="*/ 975 w 1104203"/>
              <a:gd name="connsiteY8" fmla="*/ 2219175 h 4329879"/>
              <a:gd name="connsiteX9" fmla="*/ 348705 w 1104203"/>
              <a:gd name="connsiteY9" fmla="*/ 81282 h 4329879"/>
              <a:gd name="connsiteX0" fmla="*/ 348705 w 1098827"/>
              <a:gd name="connsiteY0" fmla="*/ 81282 h 4341326"/>
              <a:gd name="connsiteX1" fmla="*/ 979769 w 1098827"/>
              <a:gd name="connsiteY1" fmla="*/ 81282 h 4341326"/>
              <a:gd name="connsiteX2" fmla="*/ 979769 w 1098827"/>
              <a:gd name="connsiteY2" fmla="*/ 1626747 h 4341326"/>
              <a:gd name="connsiteX3" fmla="*/ 232795 w 1098827"/>
              <a:gd name="connsiteY3" fmla="*/ 1626747 h 4341326"/>
              <a:gd name="connsiteX4" fmla="*/ 232795 w 1098827"/>
              <a:gd name="connsiteY4" fmla="*/ 2760088 h 4341326"/>
              <a:gd name="connsiteX5" fmla="*/ 1005527 w 1098827"/>
              <a:gd name="connsiteY5" fmla="*/ 2760088 h 4341326"/>
              <a:gd name="connsiteX6" fmla="*/ 1005527 w 1098827"/>
              <a:gd name="connsiteY6" fmla="*/ 4318431 h 4341326"/>
              <a:gd name="connsiteX7" fmla="*/ 271431 w 1098827"/>
              <a:gd name="connsiteY7" fmla="*/ 4318431 h 4341326"/>
              <a:gd name="connsiteX8" fmla="*/ 975 w 1098827"/>
              <a:gd name="connsiteY8" fmla="*/ 2219175 h 4341326"/>
              <a:gd name="connsiteX9" fmla="*/ 348705 w 1098827"/>
              <a:gd name="connsiteY9" fmla="*/ 81282 h 4341326"/>
              <a:gd name="connsiteX0" fmla="*/ 348705 w 1098827"/>
              <a:gd name="connsiteY0" fmla="*/ 81282 h 4486025"/>
              <a:gd name="connsiteX1" fmla="*/ 979769 w 1098827"/>
              <a:gd name="connsiteY1" fmla="*/ 81282 h 4486025"/>
              <a:gd name="connsiteX2" fmla="*/ 979769 w 1098827"/>
              <a:gd name="connsiteY2" fmla="*/ 1626747 h 4486025"/>
              <a:gd name="connsiteX3" fmla="*/ 232795 w 1098827"/>
              <a:gd name="connsiteY3" fmla="*/ 1626747 h 4486025"/>
              <a:gd name="connsiteX4" fmla="*/ 232795 w 1098827"/>
              <a:gd name="connsiteY4" fmla="*/ 2760088 h 4486025"/>
              <a:gd name="connsiteX5" fmla="*/ 1005527 w 1098827"/>
              <a:gd name="connsiteY5" fmla="*/ 2760088 h 4486025"/>
              <a:gd name="connsiteX6" fmla="*/ 1005527 w 1098827"/>
              <a:gd name="connsiteY6" fmla="*/ 4318431 h 4486025"/>
              <a:gd name="connsiteX7" fmla="*/ 271431 w 1098827"/>
              <a:gd name="connsiteY7" fmla="*/ 4318431 h 4486025"/>
              <a:gd name="connsiteX8" fmla="*/ 975 w 1098827"/>
              <a:gd name="connsiteY8" fmla="*/ 2219175 h 4486025"/>
              <a:gd name="connsiteX9" fmla="*/ 348705 w 1098827"/>
              <a:gd name="connsiteY9" fmla="*/ 81282 h 4486025"/>
              <a:gd name="connsiteX0" fmla="*/ 351858 w 1101980"/>
              <a:gd name="connsiteY0" fmla="*/ 81282 h 4373405"/>
              <a:gd name="connsiteX1" fmla="*/ 982922 w 1101980"/>
              <a:gd name="connsiteY1" fmla="*/ 81282 h 4373405"/>
              <a:gd name="connsiteX2" fmla="*/ 982922 w 1101980"/>
              <a:gd name="connsiteY2" fmla="*/ 1626747 h 4373405"/>
              <a:gd name="connsiteX3" fmla="*/ 235948 w 1101980"/>
              <a:gd name="connsiteY3" fmla="*/ 1626747 h 4373405"/>
              <a:gd name="connsiteX4" fmla="*/ 235948 w 1101980"/>
              <a:gd name="connsiteY4" fmla="*/ 2760088 h 4373405"/>
              <a:gd name="connsiteX5" fmla="*/ 1008680 w 1101980"/>
              <a:gd name="connsiteY5" fmla="*/ 2760088 h 4373405"/>
              <a:gd name="connsiteX6" fmla="*/ 1008680 w 1101980"/>
              <a:gd name="connsiteY6" fmla="*/ 4318431 h 4373405"/>
              <a:gd name="connsiteX7" fmla="*/ 274584 w 1101980"/>
              <a:gd name="connsiteY7" fmla="*/ 4318431 h 4373405"/>
              <a:gd name="connsiteX8" fmla="*/ 4128 w 1101980"/>
              <a:gd name="connsiteY8" fmla="*/ 2219175 h 4373405"/>
              <a:gd name="connsiteX9" fmla="*/ 351858 w 1101980"/>
              <a:gd name="connsiteY9" fmla="*/ 81282 h 4373405"/>
              <a:gd name="connsiteX0" fmla="*/ 348385 w 1098507"/>
              <a:gd name="connsiteY0" fmla="*/ 81282 h 4378824"/>
              <a:gd name="connsiteX1" fmla="*/ 979449 w 1098507"/>
              <a:gd name="connsiteY1" fmla="*/ 81282 h 4378824"/>
              <a:gd name="connsiteX2" fmla="*/ 979449 w 1098507"/>
              <a:gd name="connsiteY2" fmla="*/ 1626747 h 4378824"/>
              <a:gd name="connsiteX3" fmla="*/ 232475 w 1098507"/>
              <a:gd name="connsiteY3" fmla="*/ 1626747 h 4378824"/>
              <a:gd name="connsiteX4" fmla="*/ 232475 w 1098507"/>
              <a:gd name="connsiteY4" fmla="*/ 2760088 h 4378824"/>
              <a:gd name="connsiteX5" fmla="*/ 1005207 w 1098507"/>
              <a:gd name="connsiteY5" fmla="*/ 2760088 h 4378824"/>
              <a:gd name="connsiteX6" fmla="*/ 1005207 w 1098507"/>
              <a:gd name="connsiteY6" fmla="*/ 4318431 h 4378824"/>
              <a:gd name="connsiteX7" fmla="*/ 271111 w 1098507"/>
              <a:gd name="connsiteY7" fmla="*/ 4318431 h 4378824"/>
              <a:gd name="connsiteX8" fmla="*/ 655 w 1098507"/>
              <a:gd name="connsiteY8" fmla="*/ 2219175 h 4378824"/>
              <a:gd name="connsiteX9" fmla="*/ 348385 w 1098507"/>
              <a:gd name="connsiteY9" fmla="*/ 81282 h 4378824"/>
              <a:gd name="connsiteX0" fmla="*/ 348705 w 1098827"/>
              <a:gd name="connsiteY0" fmla="*/ 81282 h 4348844"/>
              <a:gd name="connsiteX1" fmla="*/ 979769 w 1098827"/>
              <a:gd name="connsiteY1" fmla="*/ 81282 h 4348844"/>
              <a:gd name="connsiteX2" fmla="*/ 979769 w 1098827"/>
              <a:gd name="connsiteY2" fmla="*/ 1626747 h 4348844"/>
              <a:gd name="connsiteX3" fmla="*/ 232795 w 1098827"/>
              <a:gd name="connsiteY3" fmla="*/ 1626747 h 4348844"/>
              <a:gd name="connsiteX4" fmla="*/ 232795 w 1098827"/>
              <a:gd name="connsiteY4" fmla="*/ 2760088 h 4348844"/>
              <a:gd name="connsiteX5" fmla="*/ 1005527 w 1098827"/>
              <a:gd name="connsiteY5" fmla="*/ 2760088 h 4348844"/>
              <a:gd name="connsiteX6" fmla="*/ 1005527 w 1098827"/>
              <a:gd name="connsiteY6" fmla="*/ 4318431 h 4348844"/>
              <a:gd name="connsiteX7" fmla="*/ 271431 w 1098827"/>
              <a:gd name="connsiteY7" fmla="*/ 4318431 h 4348844"/>
              <a:gd name="connsiteX8" fmla="*/ 975 w 1098827"/>
              <a:gd name="connsiteY8" fmla="*/ 2219175 h 4348844"/>
              <a:gd name="connsiteX9" fmla="*/ 348705 w 1098827"/>
              <a:gd name="connsiteY9" fmla="*/ 81282 h 4348844"/>
              <a:gd name="connsiteX0" fmla="*/ 348431 w 1098553"/>
              <a:gd name="connsiteY0" fmla="*/ 81282 h 4368077"/>
              <a:gd name="connsiteX1" fmla="*/ 979495 w 1098553"/>
              <a:gd name="connsiteY1" fmla="*/ 81282 h 4368077"/>
              <a:gd name="connsiteX2" fmla="*/ 979495 w 1098553"/>
              <a:gd name="connsiteY2" fmla="*/ 1626747 h 4368077"/>
              <a:gd name="connsiteX3" fmla="*/ 232521 w 1098553"/>
              <a:gd name="connsiteY3" fmla="*/ 1626747 h 4368077"/>
              <a:gd name="connsiteX4" fmla="*/ 232521 w 1098553"/>
              <a:gd name="connsiteY4" fmla="*/ 2760088 h 4368077"/>
              <a:gd name="connsiteX5" fmla="*/ 1005253 w 1098553"/>
              <a:gd name="connsiteY5" fmla="*/ 2760088 h 4368077"/>
              <a:gd name="connsiteX6" fmla="*/ 1005253 w 1098553"/>
              <a:gd name="connsiteY6" fmla="*/ 4318431 h 4368077"/>
              <a:gd name="connsiteX7" fmla="*/ 271157 w 1098553"/>
              <a:gd name="connsiteY7" fmla="*/ 4318431 h 4368077"/>
              <a:gd name="connsiteX8" fmla="*/ 701 w 1098553"/>
              <a:gd name="connsiteY8" fmla="*/ 2219175 h 4368077"/>
              <a:gd name="connsiteX9" fmla="*/ 348431 w 1098553"/>
              <a:gd name="connsiteY9" fmla="*/ 81282 h 436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3" h="4368077">
                <a:moveTo>
                  <a:pt x="348431" y="81282"/>
                </a:moveTo>
                <a:cubicBezTo>
                  <a:pt x="382775" y="-4578"/>
                  <a:pt x="887197" y="-47507"/>
                  <a:pt x="979495" y="81282"/>
                </a:cubicBezTo>
                <a:cubicBezTo>
                  <a:pt x="1071793" y="210071"/>
                  <a:pt x="1103991" y="1369169"/>
                  <a:pt x="979495" y="1626747"/>
                </a:cubicBezTo>
                <a:cubicBezTo>
                  <a:pt x="730504" y="1626747"/>
                  <a:pt x="352723" y="1549475"/>
                  <a:pt x="232521" y="1626747"/>
                </a:cubicBezTo>
                <a:cubicBezTo>
                  <a:pt x="112319" y="1704019"/>
                  <a:pt x="116611" y="2747209"/>
                  <a:pt x="232521" y="2760088"/>
                </a:cubicBezTo>
                <a:cubicBezTo>
                  <a:pt x="348431" y="2772967"/>
                  <a:pt x="915100" y="2665643"/>
                  <a:pt x="1005253" y="2760088"/>
                </a:cubicBezTo>
                <a:cubicBezTo>
                  <a:pt x="1095406" y="2854533"/>
                  <a:pt x="1159801" y="4266916"/>
                  <a:pt x="1005253" y="4318431"/>
                </a:cubicBezTo>
                <a:cubicBezTo>
                  <a:pt x="850705" y="4369946"/>
                  <a:pt x="387066" y="4397852"/>
                  <a:pt x="271157" y="4318431"/>
                </a:cubicBezTo>
                <a:cubicBezTo>
                  <a:pt x="155248" y="4239010"/>
                  <a:pt x="-12178" y="2925366"/>
                  <a:pt x="701" y="2219175"/>
                </a:cubicBezTo>
                <a:cubicBezTo>
                  <a:pt x="13580" y="1512984"/>
                  <a:pt x="185299" y="437597"/>
                  <a:pt x="348431" y="81282"/>
                </a:cubicBezTo>
                <a:close/>
              </a:path>
            </a:pathLst>
          </a:custGeom>
          <a:solidFill>
            <a:schemeClr val="bg1">
              <a:lumMod val="85000"/>
            </a:schemeClr>
          </a:solidFill>
          <a:ln w="9525" cap="flat" cmpd="sng" algn="ctr">
            <a:noFill/>
            <a:prstDash val="sysDash"/>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10"/>
          <p:cNvSpPr/>
          <p:nvPr/>
        </p:nvSpPr>
        <p:spPr>
          <a:xfrm>
            <a:off x="3935760" y="5229200"/>
            <a:ext cx="3168352" cy="612068"/>
          </a:xfrm>
          <a:custGeom>
            <a:avLst/>
            <a:gdLst>
              <a:gd name="connsiteX0" fmla="*/ 0 w 4095482"/>
              <a:gd name="connsiteY0" fmla="*/ 0 h 592428"/>
              <a:gd name="connsiteX1" fmla="*/ 4095482 w 4095482"/>
              <a:gd name="connsiteY1" fmla="*/ 0 h 592428"/>
              <a:gd name="connsiteX2" fmla="*/ 4095482 w 4095482"/>
              <a:gd name="connsiteY2" fmla="*/ 592428 h 592428"/>
              <a:gd name="connsiteX3" fmla="*/ 0 w 4095482"/>
              <a:gd name="connsiteY3" fmla="*/ 592428 h 592428"/>
              <a:gd name="connsiteX4" fmla="*/ 0 w 4095482"/>
              <a:gd name="connsiteY4" fmla="*/ 0 h 592428"/>
              <a:gd name="connsiteX0" fmla="*/ 511935 w 4607417"/>
              <a:gd name="connsiteY0" fmla="*/ 74053 h 666481"/>
              <a:gd name="connsiteX1" fmla="*/ 4607417 w 4607417"/>
              <a:gd name="connsiteY1" fmla="*/ 74053 h 666481"/>
              <a:gd name="connsiteX2" fmla="*/ 4607417 w 4607417"/>
              <a:gd name="connsiteY2" fmla="*/ 666481 h 666481"/>
              <a:gd name="connsiteX3" fmla="*/ 511935 w 4607417"/>
              <a:gd name="connsiteY3" fmla="*/ 666481 h 666481"/>
              <a:gd name="connsiteX4" fmla="*/ 511935 w 4607417"/>
              <a:gd name="connsiteY4" fmla="*/ 74053 h 666481"/>
              <a:gd name="connsiteX0" fmla="*/ 337373 w 4432855"/>
              <a:gd name="connsiteY0" fmla="*/ 115829 h 708257"/>
              <a:gd name="connsiteX1" fmla="*/ 4432855 w 4432855"/>
              <a:gd name="connsiteY1" fmla="*/ 115829 h 708257"/>
              <a:gd name="connsiteX2" fmla="*/ 4432855 w 4432855"/>
              <a:gd name="connsiteY2" fmla="*/ 708257 h 708257"/>
              <a:gd name="connsiteX3" fmla="*/ 337373 w 4432855"/>
              <a:gd name="connsiteY3" fmla="*/ 708257 h 708257"/>
              <a:gd name="connsiteX4" fmla="*/ 337373 w 4432855"/>
              <a:gd name="connsiteY4" fmla="*/ 115829 h 708257"/>
              <a:gd name="connsiteX0" fmla="*/ 511935 w 4607417"/>
              <a:gd name="connsiteY0" fmla="*/ 115829 h 782310"/>
              <a:gd name="connsiteX1" fmla="*/ 4607417 w 4607417"/>
              <a:gd name="connsiteY1" fmla="*/ 115829 h 782310"/>
              <a:gd name="connsiteX2" fmla="*/ 4607417 w 4607417"/>
              <a:gd name="connsiteY2" fmla="*/ 708257 h 782310"/>
              <a:gd name="connsiteX3" fmla="*/ 511935 w 4607417"/>
              <a:gd name="connsiteY3" fmla="*/ 708257 h 782310"/>
              <a:gd name="connsiteX4" fmla="*/ 511935 w 4607417"/>
              <a:gd name="connsiteY4" fmla="*/ 115829 h 782310"/>
              <a:gd name="connsiteX0" fmla="*/ 312139 w 4407621"/>
              <a:gd name="connsiteY0" fmla="*/ 115829 h 829556"/>
              <a:gd name="connsiteX1" fmla="*/ 4407621 w 4407621"/>
              <a:gd name="connsiteY1" fmla="*/ 115829 h 829556"/>
              <a:gd name="connsiteX2" fmla="*/ 4407621 w 4407621"/>
              <a:gd name="connsiteY2" fmla="*/ 708257 h 829556"/>
              <a:gd name="connsiteX3" fmla="*/ 312139 w 4407621"/>
              <a:gd name="connsiteY3" fmla="*/ 708257 h 829556"/>
              <a:gd name="connsiteX4" fmla="*/ 312139 w 4407621"/>
              <a:gd name="connsiteY4" fmla="*/ 115829 h 829556"/>
              <a:gd name="connsiteX0" fmla="*/ 388156 w 4483638"/>
              <a:gd name="connsiteY0" fmla="*/ 115829 h 764603"/>
              <a:gd name="connsiteX1" fmla="*/ 4483638 w 4483638"/>
              <a:gd name="connsiteY1" fmla="*/ 115829 h 764603"/>
              <a:gd name="connsiteX2" fmla="*/ 4483638 w 4483638"/>
              <a:gd name="connsiteY2" fmla="*/ 708257 h 764603"/>
              <a:gd name="connsiteX3" fmla="*/ 388156 w 4483638"/>
              <a:gd name="connsiteY3" fmla="*/ 708257 h 764603"/>
              <a:gd name="connsiteX4" fmla="*/ 388156 w 4483638"/>
              <a:gd name="connsiteY4" fmla="*/ 115829 h 764603"/>
              <a:gd name="connsiteX0" fmla="*/ 158512 w 4253994"/>
              <a:gd name="connsiteY0" fmla="*/ 154581 h 803355"/>
              <a:gd name="connsiteX1" fmla="*/ 4253994 w 4253994"/>
              <a:gd name="connsiteY1" fmla="*/ 154581 h 803355"/>
              <a:gd name="connsiteX2" fmla="*/ 4253994 w 4253994"/>
              <a:gd name="connsiteY2" fmla="*/ 747009 h 803355"/>
              <a:gd name="connsiteX3" fmla="*/ 158512 w 4253994"/>
              <a:gd name="connsiteY3" fmla="*/ 747009 h 803355"/>
              <a:gd name="connsiteX4" fmla="*/ 158512 w 4253994"/>
              <a:gd name="connsiteY4" fmla="*/ 154581 h 803355"/>
              <a:gd name="connsiteX0" fmla="*/ 43600 w 4139082"/>
              <a:gd name="connsiteY0" fmla="*/ 154581 h 868308"/>
              <a:gd name="connsiteX1" fmla="*/ 4139082 w 4139082"/>
              <a:gd name="connsiteY1" fmla="*/ 154581 h 868308"/>
              <a:gd name="connsiteX2" fmla="*/ 4139082 w 4139082"/>
              <a:gd name="connsiteY2" fmla="*/ 747009 h 868308"/>
              <a:gd name="connsiteX3" fmla="*/ 43600 w 4139082"/>
              <a:gd name="connsiteY3" fmla="*/ 747009 h 868308"/>
              <a:gd name="connsiteX4" fmla="*/ 43600 w 4139082"/>
              <a:gd name="connsiteY4" fmla="*/ 154581 h 868308"/>
              <a:gd name="connsiteX0" fmla="*/ 181252 w 4276734"/>
              <a:gd name="connsiteY0" fmla="*/ 154581 h 846653"/>
              <a:gd name="connsiteX1" fmla="*/ 4276734 w 4276734"/>
              <a:gd name="connsiteY1" fmla="*/ 154581 h 846653"/>
              <a:gd name="connsiteX2" fmla="*/ 4276734 w 4276734"/>
              <a:gd name="connsiteY2" fmla="*/ 747009 h 846653"/>
              <a:gd name="connsiteX3" fmla="*/ 181252 w 4276734"/>
              <a:gd name="connsiteY3" fmla="*/ 747009 h 846653"/>
              <a:gd name="connsiteX4" fmla="*/ 181252 w 4276734"/>
              <a:gd name="connsiteY4" fmla="*/ 154581 h 846653"/>
              <a:gd name="connsiteX0" fmla="*/ 39224 w 4134706"/>
              <a:gd name="connsiteY0" fmla="*/ 154581 h 846653"/>
              <a:gd name="connsiteX1" fmla="*/ 4134706 w 4134706"/>
              <a:gd name="connsiteY1" fmla="*/ 154581 h 846653"/>
              <a:gd name="connsiteX2" fmla="*/ 4134706 w 4134706"/>
              <a:gd name="connsiteY2" fmla="*/ 747009 h 846653"/>
              <a:gd name="connsiteX3" fmla="*/ 39224 w 4134706"/>
              <a:gd name="connsiteY3" fmla="*/ 747009 h 846653"/>
              <a:gd name="connsiteX4" fmla="*/ 39224 w 4134706"/>
              <a:gd name="connsiteY4" fmla="*/ 154581 h 846653"/>
              <a:gd name="connsiteX0" fmla="*/ 48296 w 4143778"/>
              <a:gd name="connsiteY0" fmla="*/ 154581 h 816316"/>
              <a:gd name="connsiteX1" fmla="*/ 4143778 w 4143778"/>
              <a:gd name="connsiteY1" fmla="*/ 154581 h 816316"/>
              <a:gd name="connsiteX2" fmla="*/ 4143778 w 4143778"/>
              <a:gd name="connsiteY2" fmla="*/ 747009 h 816316"/>
              <a:gd name="connsiteX3" fmla="*/ 48296 w 4143778"/>
              <a:gd name="connsiteY3" fmla="*/ 747009 h 816316"/>
              <a:gd name="connsiteX4" fmla="*/ 48296 w 4143778"/>
              <a:gd name="connsiteY4" fmla="*/ 154581 h 816316"/>
              <a:gd name="connsiteX0" fmla="*/ 48296 w 4143778"/>
              <a:gd name="connsiteY0" fmla="*/ 185202 h 846937"/>
              <a:gd name="connsiteX1" fmla="*/ 4143778 w 4143778"/>
              <a:gd name="connsiteY1" fmla="*/ 185202 h 846937"/>
              <a:gd name="connsiteX2" fmla="*/ 4143778 w 4143778"/>
              <a:gd name="connsiteY2" fmla="*/ 777630 h 846937"/>
              <a:gd name="connsiteX3" fmla="*/ 48296 w 4143778"/>
              <a:gd name="connsiteY3" fmla="*/ 777630 h 846937"/>
              <a:gd name="connsiteX4" fmla="*/ 48296 w 4143778"/>
              <a:gd name="connsiteY4" fmla="*/ 185202 h 846937"/>
              <a:gd name="connsiteX0" fmla="*/ 48296 w 4218189"/>
              <a:gd name="connsiteY0" fmla="*/ 136683 h 798418"/>
              <a:gd name="connsiteX1" fmla="*/ 4143778 w 4218189"/>
              <a:gd name="connsiteY1" fmla="*/ 136683 h 798418"/>
              <a:gd name="connsiteX2" fmla="*/ 4143778 w 4218189"/>
              <a:gd name="connsiteY2" fmla="*/ 729111 h 798418"/>
              <a:gd name="connsiteX3" fmla="*/ 48296 w 4218189"/>
              <a:gd name="connsiteY3" fmla="*/ 729111 h 798418"/>
              <a:gd name="connsiteX4" fmla="*/ 48296 w 4218189"/>
              <a:gd name="connsiteY4" fmla="*/ 136683 h 798418"/>
              <a:gd name="connsiteX0" fmla="*/ 48296 w 4206741"/>
              <a:gd name="connsiteY0" fmla="*/ 149836 h 811571"/>
              <a:gd name="connsiteX1" fmla="*/ 4143778 w 4206741"/>
              <a:gd name="connsiteY1" fmla="*/ 149836 h 811571"/>
              <a:gd name="connsiteX2" fmla="*/ 4143778 w 4206741"/>
              <a:gd name="connsiteY2" fmla="*/ 742264 h 811571"/>
              <a:gd name="connsiteX3" fmla="*/ 48296 w 4206741"/>
              <a:gd name="connsiteY3" fmla="*/ 742264 h 811571"/>
              <a:gd name="connsiteX4" fmla="*/ 48296 w 4206741"/>
              <a:gd name="connsiteY4" fmla="*/ 149836 h 811571"/>
              <a:gd name="connsiteX0" fmla="*/ 48296 w 4481150"/>
              <a:gd name="connsiteY0" fmla="*/ 149836 h 811571"/>
              <a:gd name="connsiteX1" fmla="*/ 4143778 w 4481150"/>
              <a:gd name="connsiteY1" fmla="*/ 149836 h 811571"/>
              <a:gd name="connsiteX2" fmla="*/ 4143778 w 4481150"/>
              <a:gd name="connsiteY2" fmla="*/ 742264 h 811571"/>
              <a:gd name="connsiteX3" fmla="*/ 48296 w 4481150"/>
              <a:gd name="connsiteY3" fmla="*/ 742264 h 811571"/>
              <a:gd name="connsiteX4" fmla="*/ 48296 w 4481150"/>
              <a:gd name="connsiteY4" fmla="*/ 149836 h 811571"/>
              <a:gd name="connsiteX0" fmla="*/ 48296 w 4275275"/>
              <a:gd name="connsiteY0" fmla="*/ 149836 h 910180"/>
              <a:gd name="connsiteX1" fmla="*/ 4143778 w 4275275"/>
              <a:gd name="connsiteY1" fmla="*/ 149836 h 910180"/>
              <a:gd name="connsiteX2" fmla="*/ 4143778 w 4275275"/>
              <a:gd name="connsiteY2" fmla="*/ 742264 h 910180"/>
              <a:gd name="connsiteX3" fmla="*/ 48296 w 4275275"/>
              <a:gd name="connsiteY3" fmla="*/ 742264 h 910180"/>
              <a:gd name="connsiteX4" fmla="*/ 48296 w 4275275"/>
              <a:gd name="connsiteY4" fmla="*/ 149836 h 910180"/>
              <a:gd name="connsiteX0" fmla="*/ 48296 w 4264949"/>
              <a:gd name="connsiteY0" fmla="*/ 149836 h 789250"/>
              <a:gd name="connsiteX1" fmla="*/ 4143778 w 4264949"/>
              <a:gd name="connsiteY1" fmla="*/ 149836 h 789250"/>
              <a:gd name="connsiteX2" fmla="*/ 4143778 w 4264949"/>
              <a:gd name="connsiteY2" fmla="*/ 742264 h 789250"/>
              <a:gd name="connsiteX3" fmla="*/ 48296 w 4264949"/>
              <a:gd name="connsiteY3" fmla="*/ 742264 h 789250"/>
              <a:gd name="connsiteX4" fmla="*/ 48296 w 4264949"/>
              <a:gd name="connsiteY4" fmla="*/ 149836 h 789250"/>
              <a:gd name="connsiteX0" fmla="*/ 48296 w 4240610"/>
              <a:gd name="connsiteY0" fmla="*/ 149836 h 843222"/>
              <a:gd name="connsiteX1" fmla="*/ 4143778 w 4240610"/>
              <a:gd name="connsiteY1" fmla="*/ 149836 h 843222"/>
              <a:gd name="connsiteX2" fmla="*/ 4143778 w 4240610"/>
              <a:gd name="connsiteY2" fmla="*/ 742264 h 843222"/>
              <a:gd name="connsiteX3" fmla="*/ 48296 w 4240610"/>
              <a:gd name="connsiteY3" fmla="*/ 742264 h 843222"/>
              <a:gd name="connsiteX4" fmla="*/ 48296 w 4240610"/>
              <a:gd name="connsiteY4" fmla="*/ 149836 h 843222"/>
              <a:gd name="connsiteX0" fmla="*/ 85333 w 4277647"/>
              <a:gd name="connsiteY0" fmla="*/ 67767 h 761153"/>
              <a:gd name="connsiteX1" fmla="*/ 4180815 w 4277647"/>
              <a:gd name="connsiteY1" fmla="*/ 67767 h 761153"/>
              <a:gd name="connsiteX2" fmla="*/ 4180815 w 4277647"/>
              <a:gd name="connsiteY2" fmla="*/ 660195 h 761153"/>
              <a:gd name="connsiteX3" fmla="*/ 85333 w 4277647"/>
              <a:gd name="connsiteY3" fmla="*/ 660195 h 761153"/>
              <a:gd name="connsiteX4" fmla="*/ 85333 w 4277647"/>
              <a:gd name="connsiteY4" fmla="*/ 67767 h 761153"/>
              <a:gd name="connsiteX0" fmla="*/ 48297 w 4240611"/>
              <a:gd name="connsiteY0" fmla="*/ 78094 h 771480"/>
              <a:gd name="connsiteX1" fmla="*/ 4143779 w 4240611"/>
              <a:gd name="connsiteY1" fmla="*/ 78094 h 771480"/>
              <a:gd name="connsiteX2" fmla="*/ 4143779 w 4240611"/>
              <a:gd name="connsiteY2" fmla="*/ 670522 h 771480"/>
              <a:gd name="connsiteX3" fmla="*/ 48297 w 4240611"/>
              <a:gd name="connsiteY3" fmla="*/ 670522 h 771480"/>
              <a:gd name="connsiteX4" fmla="*/ 48297 w 4240611"/>
              <a:gd name="connsiteY4" fmla="*/ 78094 h 771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0611" h="771480">
                <a:moveTo>
                  <a:pt x="48297" y="78094"/>
                </a:moveTo>
                <a:cubicBezTo>
                  <a:pt x="112692" y="-46402"/>
                  <a:pt x="4002112" y="-3471"/>
                  <a:pt x="4143779" y="78094"/>
                </a:cubicBezTo>
                <a:cubicBezTo>
                  <a:pt x="4285446" y="159659"/>
                  <a:pt x="4259690" y="494511"/>
                  <a:pt x="4143779" y="670522"/>
                </a:cubicBezTo>
                <a:cubicBezTo>
                  <a:pt x="4027868" y="846533"/>
                  <a:pt x="112692" y="756381"/>
                  <a:pt x="48297" y="670522"/>
                </a:cubicBezTo>
                <a:cubicBezTo>
                  <a:pt x="-16098" y="584663"/>
                  <a:pt x="-16098" y="202590"/>
                  <a:pt x="48297" y="78094"/>
                </a:cubicBezTo>
                <a:close/>
              </a:path>
            </a:pathLst>
          </a:custGeom>
          <a:solidFill>
            <a:schemeClr val="bg1">
              <a:lumMod val="85000"/>
            </a:schemeClr>
          </a:solidFill>
          <a:ln w="9525" cap="flat" cmpd="sng" algn="ctr">
            <a:noFill/>
            <a:prstDash val="sysDash"/>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10"/>
          <p:cNvSpPr/>
          <p:nvPr/>
        </p:nvSpPr>
        <p:spPr>
          <a:xfrm>
            <a:off x="3971763" y="1592864"/>
            <a:ext cx="3204357" cy="612000"/>
          </a:xfrm>
          <a:custGeom>
            <a:avLst/>
            <a:gdLst>
              <a:gd name="connsiteX0" fmla="*/ 0 w 4095482"/>
              <a:gd name="connsiteY0" fmla="*/ 0 h 592428"/>
              <a:gd name="connsiteX1" fmla="*/ 4095482 w 4095482"/>
              <a:gd name="connsiteY1" fmla="*/ 0 h 592428"/>
              <a:gd name="connsiteX2" fmla="*/ 4095482 w 4095482"/>
              <a:gd name="connsiteY2" fmla="*/ 592428 h 592428"/>
              <a:gd name="connsiteX3" fmla="*/ 0 w 4095482"/>
              <a:gd name="connsiteY3" fmla="*/ 592428 h 592428"/>
              <a:gd name="connsiteX4" fmla="*/ 0 w 4095482"/>
              <a:gd name="connsiteY4" fmla="*/ 0 h 592428"/>
              <a:gd name="connsiteX0" fmla="*/ 511935 w 4607417"/>
              <a:gd name="connsiteY0" fmla="*/ 74053 h 666481"/>
              <a:gd name="connsiteX1" fmla="*/ 4607417 w 4607417"/>
              <a:gd name="connsiteY1" fmla="*/ 74053 h 666481"/>
              <a:gd name="connsiteX2" fmla="*/ 4607417 w 4607417"/>
              <a:gd name="connsiteY2" fmla="*/ 666481 h 666481"/>
              <a:gd name="connsiteX3" fmla="*/ 511935 w 4607417"/>
              <a:gd name="connsiteY3" fmla="*/ 666481 h 666481"/>
              <a:gd name="connsiteX4" fmla="*/ 511935 w 4607417"/>
              <a:gd name="connsiteY4" fmla="*/ 74053 h 666481"/>
              <a:gd name="connsiteX0" fmla="*/ 337373 w 4432855"/>
              <a:gd name="connsiteY0" fmla="*/ 115829 h 708257"/>
              <a:gd name="connsiteX1" fmla="*/ 4432855 w 4432855"/>
              <a:gd name="connsiteY1" fmla="*/ 115829 h 708257"/>
              <a:gd name="connsiteX2" fmla="*/ 4432855 w 4432855"/>
              <a:gd name="connsiteY2" fmla="*/ 708257 h 708257"/>
              <a:gd name="connsiteX3" fmla="*/ 337373 w 4432855"/>
              <a:gd name="connsiteY3" fmla="*/ 708257 h 708257"/>
              <a:gd name="connsiteX4" fmla="*/ 337373 w 4432855"/>
              <a:gd name="connsiteY4" fmla="*/ 115829 h 708257"/>
              <a:gd name="connsiteX0" fmla="*/ 511935 w 4607417"/>
              <a:gd name="connsiteY0" fmla="*/ 115829 h 782310"/>
              <a:gd name="connsiteX1" fmla="*/ 4607417 w 4607417"/>
              <a:gd name="connsiteY1" fmla="*/ 115829 h 782310"/>
              <a:gd name="connsiteX2" fmla="*/ 4607417 w 4607417"/>
              <a:gd name="connsiteY2" fmla="*/ 708257 h 782310"/>
              <a:gd name="connsiteX3" fmla="*/ 511935 w 4607417"/>
              <a:gd name="connsiteY3" fmla="*/ 708257 h 782310"/>
              <a:gd name="connsiteX4" fmla="*/ 511935 w 4607417"/>
              <a:gd name="connsiteY4" fmla="*/ 115829 h 782310"/>
              <a:gd name="connsiteX0" fmla="*/ 312139 w 4407621"/>
              <a:gd name="connsiteY0" fmla="*/ 115829 h 829556"/>
              <a:gd name="connsiteX1" fmla="*/ 4407621 w 4407621"/>
              <a:gd name="connsiteY1" fmla="*/ 115829 h 829556"/>
              <a:gd name="connsiteX2" fmla="*/ 4407621 w 4407621"/>
              <a:gd name="connsiteY2" fmla="*/ 708257 h 829556"/>
              <a:gd name="connsiteX3" fmla="*/ 312139 w 4407621"/>
              <a:gd name="connsiteY3" fmla="*/ 708257 h 829556"/>
              <a:gd name="connsiteX4" fmla="*/ 312139 w 4407621"/>
              <a:gd name="connsiteY4" fmla="*/ 115829 h 829556"/>
              <a:gd name="connsiteX0" fmla="*/ 388156 w 4483638"/>
              <a:gd name="connsiteY0" fmla="*/ 115829 h 764603"/>
              <a:gd name="connsiteX1" fmla="*/ 4483638 w 4483638"/>
              <a:gd name="connsiteY1" fmla="*/ 115829 h 764603"/>
              <a:gd name="connsiteX2" fmla="*/ 4483638 w 4483638"/>
              <a:gd name="connsiteY2" fmla="*/ 708257 h 764603"/>
              <a:gd name="connsiteX3" fmla="*/ 388156 w 4483638"/>
              <a:gd name="connsiteY3" fmla="*/ 708257 h 764603"/>
              <a:gd name="connsiteX4" fmla="*/ 388156 w 4483638"/>
              <a:gd name="connsiteY4" fmla="*/ 115829 h 764603"/>
              <a:gd name="connsiteX0" fmla="*/ 158512 w 4253994"/>
              <a:gd name="connsiteY0" fmla="*/ 154581 h 803355"/>
              <a:gd name="connsiteX1" fmla="*/ 4253994 w 4253994"/>
              <a:gd name="connsiteY1" fmla="*/ 154581 h 803355"/>
              <a:gd name="connsiteX2" fmla="*/ 4253994 w 4253994"/>
              <a:gd name="connsiteY2" fmla="*/ 747009 h 803355"/>
              <a:gd name="connsiteX3" fmla="*/ 158512 w 4253994"/>
              <a:gd name="connsiteY3" fmla="*/ 747009 h 803355"/>
              <a:gd name="connsiteX4" fmla="*/ 158512 w 4253994"/>
              <a:gd name="connsiteY4" fmla="*/ 154581 h 803355"/>
              <a:gd name="connsiteX0" fmla="*/ 43600 w 4139082"/>
              <a:gd name="connsiteY0" fmla="*/ 154581 h 868308"/>
              <a:gd name="connsiteX1" fmla="*/ 4139082 w 4139082"/>
              <a:gd name="connsiteY1" fmla="*/ 154581 h 868308"/>
              <a:gd name="connsiteX2" fmla="*/ 4139082 w 4139082"/>
              <a:gd name="connsiteY2" fmla="*/ 747009 h 868308"/>
              <a:gd name="connsiteX3" fmla="*/ 43600 w 4139082"/>
              <a:gd name="connsiteY3" fmla="*/ 747009 h 868308"/>
              <a:gd name="connsiteX4" fmla="*/ 43600 w 4139082"/>
              <a:gd name="connsiteY4" fmla="*/ 154581 h 868308"/>
              <a:gd name="connsiteX0" fmla="*/ 181252 w 4276734"/>
              <a:gd name="connsiteY0" fmla="*/ 154581 h 846653"/>
              <a:gd name="connsiteX1" fmla="*/ 4276734 w 4276734"/>
              <a:gd name="connsiteY1" fmla="*/ 154581 h 846653"/>
              <a:gd name="connsiteX2" fmla="*/ 4276734 w 4276734"/>
              <a:gd name="connsiteY2" fmla="*/ 747009 h 846653"/>
              <a:gd name="connsiteX3" fmla="*/ 181252 w 4276734"/>
              <a:gd name="connsiteY3" fmla="*/ 747009 h 846653"/>
              <a:gd name="connsiteX4" fmla="*/ 181252 w 4276734"/>
              <a:gd name="connsiteY4" fmla="*/ 154581 h 846653"/>
              <a:gd name="connsiteX0" fmla="*/ 39224 w 4134706"/>
              <a:gd name="connsiteY0" fmla="*/ 154581 h 846653"/>
              <a:gd name="connsiteX1" fmla="*/ 4134706 w 4134706"/>
              <a:gd name="connsiteY1" fmla="*/ 154581 h 846653"/>
              <a:gd name="connsiteX2" fmla="*/ 4134706 w 4134706"/>
              <a:gd name="connsiteY2" fmla="*/ 747009 h 846653"/>
              <a:gd name="connsiteX3" fmla="*/ 39224 w 4134706"/>
              <a:gd name="connsiteY3" fmla="*/ 747009 h 846653"/>
              <a:gd name="connsiteX4" fmla="*/ 39224 w 4134706"/>
              <a:gd name="connsiteY4" fmla="*/ 154581 h 846653"/>
              <a:gd name="connsiteX0" fmla="*/ 48296 w 4143778"/>
              <a:gd name="connsiteY0" fmla="*/ 154581 h 816316"/>
              <a:gd name="connsiteX1" fmla="*/ 4143778 w 4143778"/>
              <a:gd name="connsiteY1" fmla="*/ 154581 h 816316"/>
              <a:gd name="connsiteX2" fmla="*/ 4143778 w 4143778"/>
              <a:gd name="connsiteY2" fmla="*/ 747009 h 816316"/>
              <a:gd name="connsiteX3" fmla="*/ 48296 w 4143778"/>
              <a:gd name="connsiteY3" fmla="*/ 747009 h 816316"/>
              <a:gd name="connsiteX4" fmla="*/ 48296 w 4143778"/>
              <a:gd name="connsiteY4" fmla="*/ 154581 h 816316"/>
              <a:gd name="connsiteX0" fmla="*/ 48296 w 4143778"/>
              <a:gd name="connsiteY0" fmla="*/ 185202 h 846937"/>
              <a:gd name="connsiteX1" fmla="*/ 4143778 w 4143778"/>
              <a:gd name="connsiteY1" fmla="*/ 185202 h 846937"/>
              <a:gd name="connsiteX2" fmla="*/ 4143778 w 4143778"/>
              <a:gd name="connsiteY2" fmla="*/ 777630 h 846937"/>
              <a:gd name="connsiteX3" fmla="*/ 48296 w 4143778"/>
              <a:gd name="connsiteY3" fmla="*/ 777630 h 846937"/>
              <a:gd name="connsiteX4" fmla="*/ 48296 w 4143778"/>
              <a:gd name="connsiteY4" fmla="*/ 185202 h 846937"/>
              <a:gd name="connsiteX0" fmla="*/ 48296 w 4218189"/>
              <a:gd name="connsiteY0" fmla="*/ 136683 h 798418"/>
              <a:gd name="connsiteX1" fmla="*/ 4143778 w 4218189"/>
              <a:gd name="connsiteY1" fmla="*/ 136683 h 798418"/>
              <a:gd name="connsiteX2" fmla="*/ 4143778 w 4218189"/>
              <a:gd name="connsiteY2" fmla="*/ 729111 h 798418"/>
              <a:gd name="connsiteX3" fmla="*/ 48296 w 4218189"/>
              <a:gd name="connsiteY3" fmla="*/ 729111 h 798418"/>
              <a:gd name="connsiteX4" fmla="*/ 48296 w 4218189"/>
              <a:gd name="connsiteY4" fmla="*/ 136683 h 798418"/>
              <a:gd name="connsiteX0" fmla="*/ 48296 w 4206741"/>
              <a:gd name="connsiteY0" fmla="*/ 149836 h 811571"/>
              <a:gd name="connsiteX1" fmla="*/ 4143778 w 4206741"/>
              <a:gd name="connsiteY1" fmla="*/ 149836 h 811571"/>
              <a:gd name="connsiteX2" fmla="*/ 4143778 w 4206741"/>
              <a:gd name="connsiteY2" fmla="*/ 742264 h 811571"/>
              <a:gd name="connsiteX3" fmla="*/ 48296 w 4206741"/>
              <a:gd name="connsiteY3" fmla="*/ 742264 h 811571"/>
              <a:gd name="connsiteX4" fmla="*/ 48296 w 4206741"/>
              <a:gd name="connsiteY4" fmla="*/ 149836 h 811571"/>
              <a:gd name="connsiteX0" fmla="*/ 48296 w 4481150"/>
              <a:gd name="connsiteY0" fmla="*/ 149836 h 811571"/>
              <a:gd name="connsiteX1" fmla="*/ 4143778 w 4481150"/>
              <a:gd name="connsiteY1" fmla="*/ 149836 h 811571"/>
              <a:gd name="connsiteX2" fmla="*/ 4143778 w 4481150"/>
              <a:gd name="connsiteY2" fmla="*/ 742264 h 811571"/>
              <a:gd name="connsiteX3" fmla="*/ 48296 w 4481150"/>
              <a:gd name="connsiteY3" fmla="*/ 742264 h 811571"/>
              <a:gd name="connsiteX4" fmla="*/ 48296 w 4481150"/>
              <a:gd name="connsiteY4" fmla="*/ 149836 h 811571"/>
              <a:gd name="connsiteX0" fmla="*/ 48296 w 4275275"/>
              <a:gd name="connsiteY0" fmla="*/ 149836 h 910180"/>
              <a:gd name="connsiteX1" fmla="*/ 4143778 w 4275275"/>
              <a:gd name="connsiteY1" fmla="*/ 149836 h 910180"/>
              <a:gd name="connsiteX2" fmla="*/ 4143778 w 4275275"/>
              <a:gd name="connsiteY2" fmla="*/ 742264 h 910180"/>
              <a:gd name="connsiteX3" fmla="*/ 48296 w 4275275"/>
              <a:gd name="connsiteY3" fmla="*/ 742264 h 910180"/>
              <a:gd name="connsiteX4" fmla="*/ 48296 w 4275275"/>
              <a:gd name="connsiteY4" fmla="*/ 149836 h 910180"/>
              <a:gd name="connsiteX0" fmla="*/ 48296 w 4264949"/>
              <a:gd name="connsiteY0" fmla="*/ 149836 h 789250"/>
              <a:gd name="connsiteX1" fmla="*/ 4143778 w 4264949"/>
              <a:gd name="connsiteY1" fmla="*/ 149836 h 789250"/>
              <a:gd name="connsiteX2" fmla="*/ 4143778 w 4264949"/>
              <a:gd name="connsiteY2" fmla="*/ 742264 h 789250"/>
              <a:gd name="connsiteX3" fmla="*/ 48296 w 4264949"/>
              <a:gd name="connsiteY3" fmla="*/ 742264 h 789250"/>
              <a:gd name="connsiteX4" fmla="*/ 48296 w 4264949"/>
              <a:gd name="connsiteY4" fmla="*/ 149836 h 789250"/>
              <a:gd name="connsiteX0" fmla="*/ 48296 w 4240610"/>
              <a:gd name="connsiteY0" fmla="*/ 149836 h 843222"/>
              <a:gd name="connsiteX1" fmla="*/ 4143778 w 4240610"/>
              <a:gd name="connsiteY1" fmla="*/ 149836 h 843222"/>
              <a:gd name="connsiteX2" fmla="*/ 4143778 w 4240610"/>
              <a:gd name="connsiteY2" fmla="*/ 742264 h 843222"/>
              <a:gd name="connsiteX3" fmla="*/ 48296 w 4240610"/>
              <a:gd name="connsiteY3" fmla="*/ 742264 h 843222"/>
              <a:gd name="connsiteX4" fmla="*/ 48296 w 4240610"/>
              <a:gd name="connsiteY4" fmla="*/ 149836 h 843222"/>
              <a:gd name="connsiteX0" fmla="*/ 85333 w 4277647"/>
              <a:gd name="connsiteY0" fmla="*/ 67767 h 761153"/>
              <a:gd name="connsiteX1" fmla="*/ 4180815 w 4277647"/>
              <a:gd name="connsiteY1" fmla="*/ 67767 h 761153"/>
              <a:gd name="connsiteX2" fmla="*/ 4180815 w 4277647"/>
              <a:gd name="connsiteY2" fmla="*/ 660195 h 761153"/>
              <a:gd name="connsiteX3" fmla="*/ 85333 w 4277647"/>
              <a:gd name="connsiteY3" fmla="*/ 660195 h 761153"/>
              <a:gd name="connsiteX4" fmla="*/ 85333 w 4277647"/>
              <a:gd name="connsiteY4" fmla="*/ 67767 h 761153"/>
              <a:gd name="connsiteX0" fmla="*/ 48297 w 4240611"/>
              <a:gd name="connsiteY0" fmla="*/ 78094 h 771480"/>
              <a:gd name="connsiteX1" fmla="*/ 4143779 w 4240611"/>
              <a:gd name="connsiteY1" fmla="*/ 78094 h 771480"/>
              <a:gd name="connsiteX2" fmla="*/ 4143779 w 4240611"/>
              <a:gd name="connsiteY2" fmla="*/ 670522 h 771480"/>
              <a:gd name="connsiteX3" fmla="*/ 48297 w 4240611"/>
              <a:gd name="connsiteY3" fmla="*/ 670522 h 771480"/>
              <a:gd name="connsiteX4" fmla="*/ 48297 w 4240611"/>
              <a:gd name="connsiteY4" fmla="*/ 78094 h 771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0611" h="771480">
                <a:moveTo>
                  <a:pt x="48297" y="78094"/>
                </a:moveTo>
                <a:cubicBezTo>
                  <a:pt x="112692" y="-46402"/>
                  <a:pt x="4002112" y="-3471"/>
                  <a:pt x="4143779" y="78094"/>
                </a:cubicBezTo>
                <a:cubicBezTo>
                  <a:pt x="4285446" y="159659"/>
                  <a:pt x="4259690" y="494511"/>
                  <a:pt x="4143779" y="670522"/>
                </a:cubicBezTo>
                <a:cubicBezTo>
                  <a:pt x="4027868" y="846533"/>
                  <a:pt x="112692" y="756381"/>
                  <a:pt x="48297" y="670522"/>
                </a:cubicBezTo>
                <a:cubicBezTo>
                  <a:pt x="-16098" y="584663"/>
                  <a:pt x="-16098" y="202590"/>
                  <a:pt x="48297" y="78094"/>
                </a:cubicBezTo>
                <a:close/>
              </a:path>
            </a:pathLst>
          </a:custGeom>
          <a:solidFill>
            <a:schemeClr val="bg1">
              <a:lumMod val="85000"/>
            </a:schemeClr>
          </a:solidFill>
          <a:ln w="9525" cap="flat" cmpd="sng" algn="ctr">
            <a:noFill/>
            <a:prstDash val="sysDash"/>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圆角矩形 82"/>
          <p:cNvSpPr/>
          <p:nvPr/>
        </p:nvSpPr>
        <p:spPr>
          <a:xfrm>
            <a:off x="7150407" y="3230728"/>
            <a:ext cx="991463" cy="1010105"/>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圆角矩形 80"/>
          <p:cNvSpPr/>
          <p:nvPr/>
        </p:nvSpPr>
        <p:spPr>
          <a:xfrm>
            <a:off x="1253607" y="3347310"/>
            <a:ext cx="743634" cy="866455"/>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虚拟局域网 </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(VLAN, Virtual LAN)</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91" name="组合 190"/>
          <p:cNvGrpSpPr/>
          <p:nvPr/>
        </p:nvGrpSpPr>
        <p:grpSpPr>
          <a:xfrm>
            <a:off x="1271464" y="1700166"/>
            <a:ext cx="7056784" cy="4033090"/>
            <a:chOff x="2027548" y="1681496"/>
            <a:chExt cx="7056784" cy="4033090"/>
          </a:xfrm>
        </p:grpSpPr>
        <p:pic>
          <p:nvPicPr>
            <p:cNvPr id="12" name="图片 11" descr="PC.png"/>
            <p:cNvPicPr>
              <a:picLocks noChangeAspect="1"/>
            </p:cNvPicPr>
            <p:nvPr/>
          </p:nvPicPr>
          <p:blipFill>
            <a:blip r:embed="rId3" cstate="print"/>
            <a:stretch>
              <a:fillRect/>
            </a:stretch>
          </p:blipFill>
          <p:spPr>
            <a:xfrm>
              <a:off x="4835161" y="1681496"/>
              <a:ext cx="468751" cy="360000"/>
            </a:xfrm>
            <a:prstGeom prst="rect">
              <a:avLst/>
            </a:prstGeom>
          </p:spPr>
        </p:pic>
        <p:pic>
          <p:nvPicPr>
            <p:cNvPr id="13" name="图片 12" descr="PC.png"/>
            <p:cNvPicPr>
              <a:picLocks noChangeAspect="1"/>
            </p:cNvPicPr>
            <p:nvPr/>
          </p:nvPicPr>
          <p:blipFill>
            <a:blip r:embed="rId3" cstate="print"/>
            <a:stretch>
              <a:fillRect/>
            </a:stretch>
          </p:blipFill>
          <p:spPr>
            <a:xfrm>
              <a:off x="5447229" y="1681496"/>
              <a:ext cx="468751" cy="360000"/>
            </a:xfrm>
            <a:prstGeom prst="rect">
              <a:avLst/>
            </a:prstGeom>
          </p:spPr>
        </p:pic>
        <p:pic>
          <p:nvPicPr>
            <p:cNvPr id="14" name="图片 13" descr="PC.png"/>
            <p:cNvPicPr>
              <a:picLocks noChangeAspect="1"/>
            </p:cNvPicPr>
            <p:nvPr/>
          </p:nvPicPr>
          <p:blipFill>
            <a:blip r:embed="rId3" cstate="print"/>
            <a:stretch>
              <a:fillRect/>
            </a:stretch>
          </p:blipFill>
          <p:spPr>
            <a:xfrm>
              <a:off x="6827382" y="1681496"/>
              <a:ext cx="468751" cy="360000"/>
            </a:xfrm>
            <a:prstGeom prst="rect">
              <a:avLst/>
            </a:prstGeom>
          </p:spPr>
        </p:pic>
        <p:pic>
          <p:nvPicPr>
            <p:cNvPr id="15" name="图片 14" descr="PC.png"/>
            <p:cNvPicPr>
              <a:picLocks noChangeAspect="1"/>
            </p:cNvPicPr>
            <p:nvPr/>
          </p:nvPicPr>
          <p:blipFill>
            <a:blip r:embed="rId3" cstate="print"/>
            <a:stretch>
              <a:fillRect/>
            </a:stretch>
          </p:blipFill>
          <p:spPr>
            <a:xfrm>
              <a:off x="7415447" y="1681496"/>
              <a:ext cx="468751" cy="360000"/>
            </a:xfrm>
            <a:prstGeom prst="rect">
              <a:avLst/>
            </a:prstGeom>
          </p:spPr>
        </p:pic>
        <p:pic>
          <p:nvPicPr>
            <p:cNvPr id="16" name="图片 15" descr="PC.png"/>
            <p:cNvPicPr>
              <a:picLocks noChangeAspect="1"/>
            </p:cNvPicPr>
            <p:nvPr/>
          </p:nvPicPr>
          <p:blipFill>
            <a:blip r:embed="rId3" cstate="print"/>
            <a:stretch>
              <a:fillRect/>
            </a:stretch>
          </p:blipFill>
          <p:spPr>
            <a:xfrm>
              <a:off x="8003513" y="1681496"/>
              <a:ext cx="468751" cy="360000"/>
            </a:xfrm>
            <a:prstGeom prst="rect">
              <a:avLst/>
            </a:prstGeom>
          </p:spPr>
        </p:pic>
        <p:pic>
          <p:nvPicPr>
            <p:cNvPr id="17" name="图片 16" descr="PC.png"/>
            <p:cNvPicPr>
              <a:picLocks noChangeAspect="1"/>
            </p:cNvPicPr>
            <p:nvPr/>
          </p:nvPicPr>
          <p:blipFill>
            <a:blip r:embed="rId3" cstate="print"/>
            <a:stretch>
              <a:fillRect/>
            </a:stretch>
          </p:blipFill>
          <p:spPr>
            <a:xfrm>
              <a:off x="8003513" y="2276912"/>
              <a:ext cx="468751" cy="360000"/>
            </a:xfrm>
            <a:prstGeom prst="rect">
              <a:avLst/>
            </a:prstGeom>
          </p:spPr>
        </p:pic>
        <p:pic>
          <p:nvPicPr>
            <p:cNvPr id="18" name="图片 17" descr="PC.png"/>
            <p:cNvPicPr>
              <a:picLocks noChangeAspect="1"/>
            </p:cNvPicPr>
            <p:nvPr/>
          </p:nvPicPr>
          <p:blipFill>
            <a:blip r:embed="rId3" cstate="print"/>
            <a:stretch>
              <a:fillRect/>
            </a:stretch>
          </p:blipFill>
          <p:spPr>
            <a:xfrm>
              <a:off x="8003513" y="2730950"/>
              <a:ext cx="468751" cy="360000"/>
            </a:xfrm>
            <a:prstGeom prst="rect">
              <a:avLst/>
            </a:prstGeom>
          </p:spPr>
        </p:pic>
        <p:pic>
          <p:nvPicPr>
            <p:cNvPr id="19" name="图片 18" descr="PC.png"/>
            <p:cNvPicPr>
              <a:picLocks noChangeAspect="1"/>
            </p:cNvPicPr>
            <p:nvPr/>
          </p:nvPicPr>
          <p:blipFill>
            <a:blip r:embed="rId3" cstate="print"/>
            <a:stretch>
              <a:fillRect/>
            </a:stretch>
          </p:blipFill>
          <p:spPr>
            <a:xfrm>
              <a:off x="6239317" y="1681496"/>
              <a:ext cx="468751" cy="360000"/>
            </a:xfrm>
            <a:prstGeom prst="rect">
              <a:avLst/>
            </a:prstGeom>
          </p:spPr>
        </p:pic>
        <p:pic>
          <p:nvPicPr>
            <p:cNvPr id="20" name="图片 19" descr="PC.png"/>
            <p:cNvPicPr>
              <a:picLocks noChangeAspect="1"/>
            </p:cNvPicPr>
            <p:nvPr/>
          </p:nvPicPr>
          <p:blipFill>
            <a:blip r:embed="rId3" cstate="print"/>
            <a:stretch>
              <a:fillRect/>
            </a:stretch>
          </p:blipFill>
          <p:spPr>
            <a:xfrm>
              <a:off x="8003513" y="3255677"/>
              <a:ext cx="468751" cy="360000"/>
            </a:xfrm>
            <a:prstGeom prst="rect">
              <a:avLst/>
            </a:prstGeom>
          </p:spPr>
        </p:pic>
        <p:pic>
          <p:nvPicPr>
            <p:cNvPr id="21" name="图片 20" descr="PC.png"/>
            <p:cNvPicPr>
              <a:picLocks noChangeAspect="1"/>
            </p:cNvPicPr>
            <p:nvPr/>
          </p:nvPicPr>
          <p:blipFill>
            <a:blip r:embed="rId3" cstate="print"/>
            <a:stretch>
              <a:fillRect/>
            </a:stretch>
          </p:blipFill>
          <p:spPr>
            <a:xfrm>
              <a:off x="8003513" y="3780404"/>
              <a:ext cx="468751" cy="360000"/>
            </a:xfrm>
            <a:prstGeom prst="rect">
              <a:avLst/>
            </a:prstGeom>
          </p:spPr>
        </p:pic>
        <p:pic>
          <p:nvPicPr>
            <p:cNvPr id="22" name="图片 21" descr="PC.png"/>
            <p:cNvPicPr>
              <a:picLocks noChangeAspect="1"/>
            </p:cNvPicPr>
            <p:nvPr/>
          </p:nvPicPr>
          <p:blipFill>
            <a:blip r:embed="rId3" cstate="print"/>
            <a:stretch>
              <a:fillRect/>
            </a:stretch>
          </p:blipFill>
          <p:spPr>
            <a:xfrm>
              <a:off x="8003513" y="4305131"/>
              <a:ext cx="468751" cy="360000"/>
            </a:xfrm>
            <a:prstGeom prst="rect">
              <a:avLst/>
            </a:prstGeom>
          </p:spPr>
        </p:pic>
        <p:pic>
          <p:nvPicPr>
            <p:cNvPr id="24" name="图片 23" descr="PC.png"/>
            <p:cNvPicPr>
              <a:picLocks noChangeAspect="1"/>
            </p:cNvPicPr>
            <p:nvPr/>
          </p:nvPicPr>
          <p:blipFill>
            <a:blip r:embed="rId3" cstate="print"/>
            <a:stretch>
              <a:fillRect/>
            </a:stretch>
          </p:blipFill>
          <p:spPr>
            <a:xfrm>
              <a:off x="8003513" y="4761148"/>
              <a:ext cx="468751" cy="360000"/>
            </a:xfrm>
            <a:prstGeom prst="rect">
              <a:avLst/>
            </a:prstGeom>
          </p:spPr>
        </p:pic>
        <p:cxnSp>
          <p:nvCxnSpPr>
            <p:cNvPr id="33" name="直接连接符 32"/>
            <p:cNvCxnSpPr>
              <a:stCxn id="3" idx="3"/>
              <a:endCxn id="4" idx="1"/>
            </p:cNvCxnSpPr>
            <p:nvPr/>
          </p:nvCxnSpPr>
          <p:spPr bwMode="auto">
            <a:xfrm>
              <a:off x="2708932" y="3716338"/>
              <a:ext cx="104680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5" name="图片 34" descr="PC.png"/>
            <p:cNvPicPr>
              <a:picLocks noChangeAspect="1"/>
            </p:cNvPicPr>
            <p:nvPr/>
          </p:nvPicPr>
          <p:blipFill>
            <a:blip r:embed="rId3" cstate="print"/>
            <a:stretch>
              <a:fillRect/>
            </a:stretch>
          </p:blipFill>
          <p:spPr>
            <a:xfrm>
              <a:off x="4835161" y="5354586"/>
              <a:ext cx="468751" cy="360000"/>
            </a:xfrm>
            <a:prstGeom prst="rect">
              <a:avLst/>
            </a:prstGeom>
          </p:spPr>
        </p:pic>
        <p:pic>
          <p:nvPicPr>
            <p:cNvPr id="36" name="图片 35" descr="PC.png"/>
            <p:cNvPicPr>
              <a:picLocks noChangeAspect="1"/>
            </p:cNvPicPr>
            <p:nvPr/>
          </p:nvPicPr>
          <p:blipFill>
            <a:blip r:embed="rId3" cstate="print"/>
            <a:stretch>
              <a:fillRect/>
            </a:stretch>
          </p:blipFill>
          <p:spPr>
            <a:xfrm>
              <a:off x="5411924" y="5354586"/>
              <a:ext cx="468751" cy="360000"/>
            </a:xfrm>
            <a:prstGeom prst="rect">
              <a:avLst/>
            </a:prstGeom>
          </p:spPr>
        </p:pic>
        <p:pic>
          <p:nvPicPr>
            <p:cNvPr id="37" name="图片 36" descr="PC.png"/>
            <p:cNvPicPr>
              <a:picLocks noChangeAspect="1"/>
            </p:cNvPicPr>
            <p:nvPr/>
          </p:nvPicPr>
          <p:blipFill>
            <a:blip r:embed="rId3" cstate="print"/>
            <a:stretch>
              <a:fillRect/>
            </a:stretch>
          </p:blipFill>
          <p:spPr>
            <a:xfrm>
              <a:off x="6744072" y="5354586"/>
              <a:ext cx="468751" cy="360000"/>
            </a:xfrm>
            <a:prstGeom prst="rect">
              <a:avLst/>
            </a:prstGeom>
          </p:spPr>
        </p:pic>
        <p:pic>
          <p:nvPicPr>
            <p:cNvPr id="38" name="图片 37" descr="PC.png"/>
            <p:cNvPicPr>
              <a:picLocks noChangeAspect="1"/>
            </p:cNvPicPr>
            <p:nvPr/>
          </p:nvPicPr>
          <p:blipFill>
            <a:blip r:embed="rId3" cstate="print"/>
            <a:stretch>
              <a:fillRect/>
            </a:stretch>
          </p:blipFill>
          <p:spPr>
            <a:xfrm>
              <a:off x="7284132" y="5354586"/>
              <a:ext cx="468751" cy="360000"/>
            </a:xfrm>
            <a:prstGeom prst="rect">
              <a:avLst/>
            </a:prstGeom>
          </p:spPr>
        </p:pic>
        <p:pic>
          <p:nvPicPr>
            <p:cNvPr id="39" name="图片 38" descr="PC.png"/>
            <p:cNvPicPr>
              <a:picLocks noChangeAspect="1"/>
            </p:cNvPicPr>
            <p:nvPr/>
          </p:nvPicPr>
          <p:blipFill>
            <a:blip r:embed="rId3" cstate="print"/>
            <a:stretch>
              <a:fillRect/>
            </a:stretch>
          </p:blipFill>
          <p:spPr>
            <a:xfrm>
              <a:off x="8003513" y="5354586"/>
              <a:ext cx="468751" cy="360000"/>
            </a:xfrm>
            <a:prstGeom prst="rect">
              <a:avLst/>
            </a:prstGeom>
          </p:spPr>
        </p:pic>
        <p:pic>
          <p:nvPicPr>
            <p:cNvPr id="40" name="图片 39" descr="PC.png"/>
            <p:cNvPicPr>
              <a:picLocks noChangeAspect="1"/>
            </p:cNvPicPr>
            <p:nvPr/>
          </p:nvPicPr>
          <p:blipFill>
            <a:blip r:embed="rId3" cstate="print"/>
            <a:stretch>
              <a:fillRect/>
            </a:stretch>
          </p:blipFill>
          <p:spPr>
            <a:xfrm>
              <a:off x="6204012" y="5354586"/>
              <a:ext cx="468751" cy="360000"/>
            </a:xfrm>
            <a:prstGeom prst="rect">
              <a:avLst/>
            </a:prstGeom>
          </p:spPr>
        </p:pic>
        <p:cxnSp>
          <p:nvCxnSpPr>
            <p:cNvPr id="43" name="直接连接符 42"/>
            <p:cNvCxnSpPr>
              <a:stCxn id="4" idx="3"/>
              <a:endCxn id="5" idx="1"/>
            </p:cNvCxnSpPr>
            <p:nvPr/>
          </p:nvCxnSpPr>
          <p:spPr bwMode="auto">
            <a:xfrm flipV="1">
              <a:off x="4326472" y="3715696"/>
              <a:ext cx="833424" cy="6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5" idx="3"/>
              <a:endCxn id="6" idx="1"/>
            </p:cNvCxnSpPr>
            <p:nvPr/>
          </p:nvCxnSpPr>
          <p:spPr bwMode="auto">
            <a:xfrm>
              <a:off x="5730628" y="3715696"/>
              <a:ext cx="10134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a:stCxn id="4" idx="1"/>
              <a:endCxn id="7" idx="2"/>
            </p:cNvCxnSpPr>
            <p:nvPr/>
          </p:nvCxnSpPr>
          <p:spPr bwMode="auto">
            <a:xfrm flipV="1">
              <a:off x="3755740" y="2941584"/>
              <a:ext cx="1689522" cy="774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 idx="1"/>
              <a:endCxn id="8" idx="0"/>
            </p:cNvCxnSpPr>
            <p:nvPr/>
          </p:nvCxnSpPr>
          <p:spPr bwMode="auto">
            <a:xfrm>
              <a:off x="3755740" y="3716338"/>
              <a:ext cx="1689522" cy="77347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 idx="1"/>
              <a:endCxn id="9" idx="2"/>
            </p:cNvCxnSpPr>
            <p:nvPr/>
          </p:nvCxnSpPr>
          <p:spPr bwMode="auto">
            <a:xfrm flipV="1">
              <a:off x="5159896" y="2941584"/>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740" y="3482338"/>
              <a:ext cx="570732" cy="468000"/>
            </a:xfrm>
            <a:prstGeom prst="rect">
              <a:avLst/>
            </a:prstGeom>
          </p:spPr>
        </p:pic>
        <p:cxnSp>
          <p:nvCxnSpPr>
            <p:cNvPr id="63" name="直接连接符 62"/>
            <p:cNvCxnSpPr>
              <a:stCxn id="5" idx="1"/>
              <a:endCxn id="10" idx="0"/>
            </p:cNvCxnSpPr>
            <p:nvPr/>
          </p:nvCxnSpPr>
          <p:spPr bwMode="auto">
            <a:xfrm>
              <a:off x="5159896" y="3715696"/>
              <a:ext cx="1869542" cy="774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 name="图片 4"/>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59896" y="3481696"/>
              <a:ext cx="570732" cy="468000"/>
            </a:xfrm>
            <a:prstGeom prst="rect">
              <a:avLst/>
            </a:prstGeom>
          </p:spPr>
        </p:pic>
        <p:cxnSp>
          <p:nvCxnSpPr>
            <p:cNvPr id="73" name="直接连接符 72"/>
            <p:cNvCxnSpPr>
              <a:endCxn id="12" idx="2"/>
            </p:cNvCxnSpPr>
            <p:nvPr/>
          </p:nvCxnSpPr>
          <p:spPr bwMode="auto">
            <a:xfrm flipH="1" flipV="1">
              <a:off x="5069537" y="2041496"/>
              <a:ext cx="37839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endCxn id="13" idx="2"/>
            </p:cNvCxnSpPr>
            <p:nvPr/>
          </p:nvCxnSpPr>
          <p:spPr bwMode="auto">
            <a:xfrm flipV="1">
              <a:off x="5447928" y="2041496"/>
              <a:ext cx="233677"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59896" y="2473584"/>
              <a:ext cx="570732" cy="468000"/>
            </a:xfrm>
            <a:prstGeom prst="rect">
              <a:avLst/>
            </a:prstGeom>
          </p:spPr>
        </p:pic>
        <p:cxnSp>
          <p:nvCxnSpPr>
            <p:cNvPr id="79" name="直接连接符 78"/>
            <p:cNvCxnSpPr>
              <a:endCxn id="19" idx="2"/>
            </p:cNvCxnSpPr>
            <p:nvPr/>
          </p:nvCxnSpPr>
          <p:spPr bwMode="auto">
            <a:xfrm flipH="1" flipV="1">
              <a:off x="6473693" y="2041496"/>
              <a:ext cx="558411"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连接符 81"/>
            <p:cNvCxnSpPr>
              <a:endCxn id="14" idx="2"/>
            </p:cNvCxnSpPr>
            <p:nvPr/>
          </p:nvCxnSpPr>
          <p:spPr bwMode="auto">
            <a:xfrm flipV="1">
              <a:off x="7032104" y="2041496"/>
              <a:ext cx="29654"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5" name="直接连接符 84"/>
            <p:cNvCxnSpPr>
              <a:endCxn id="15" idx="2"/>
            </p:cNvCxnSpPr>
            <p:nvPr/>
          </p:nvCxnSpPr>
          <p:spPr bwMode="auto">
            <a:xfrm flipV="1">
              <a:off x="7068108" y="2041496"/>
              <a:ext cx="58171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endCxn id="16" idx="2"/>
            </p:cNvCxnSpPr>
            <p:nvPr/>
          </p:nvCxnSpPr>
          <p:spPr bwMode="auto">
            <a:xfrm flipV="1">
              <a:off x="7032104" y="2041496"/>
              <a:ext cx="1205785" cy="684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17" idx="1"/>
            </p:cNvCxnSpPr>
            <p:nvPr/>
          </p:nvCxnSpPr>
          <p:spPr bwMode="auto">
            <a:xfrm flipV="1">
              <a:off x="7068108" y="2456912"/>
              <a:ext cx="935405" cy="2520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9" name="直接连接符 98"/>
            <p:cNvCxnSpPr>
              <a:endCxn id="18" idx="1"/>
            </p:cNvCxnSpPr>
            <p:nvPr/>
          </p:nvCxnSpPr>
          <p:spPr bwMode="auto">
            <a:xfrm>
              <a:off x="7032104" y="2726254"/>
              <a:ext cx="971409" cy="18469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44072" y="2473584"/>
              <a:ext cx="570732" cy="468000"/>
            </a:xfrm>
            <a:prstGeom prst="rect">
              <a:avLst/>
            </a:prstGeom>
          </p:spPr>
        </p:pic>
        <p:cxnSp>
          <p:nvCxnSpPr>
            <p:cNvPr id="102" name="直接连接符 101"/>
            <p:cNvCxnSpPr>
              <a:endCxn id="20" idx="1"/>
            </p:cNvCxnSpPr>
            <p:nvPr/>
          </p:nvCxnSpPr>
          <p:spPr bwMode="auto">
            <a:xfrm flipV="1">
              <a:off x="6996100" y="3435677"/>
              <a:ext cx="1007413" cy="2986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直接连接符 104"/>
            <p:cNvCxnSpPr>
              <a:endCxn id="21" idx="1"/>
            </p:cNvCxnSpPr>
            <p:nvPr/>
          </p:nvCxnSpPr>
          <p:spPr bwMode="auto">
            <a:xfrm>
              <a:off x="7032104" y="3734366"/>
              <a:ext cx="971409" cy="22603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072" y="3481696"/>
              <a:ext cx="570732" cy="468000"/>
            </a:xfrm>
            <a:prstGeom prst="rect">
              <a:avLst/>
            </a:prstGeom>
          </p:spPr>
        </p:pic>
        <p:cxnSp>
          <p:nvCxnSpPr>
            <p:cNvPr id="108" name="直接连接符 107"/>
            <p:cNvCxnSpPr>
              <a:endCxn id="22" idx="1"/>
            </p:cNvCxnSpPr>
            <p:nvPr/>
          </p:nvCxnSpPr>
          <p:spPr bwMode="auto">
            <a:xfrm flipV="1">
              <a:off x="7032104" y="4485131"/>
              <a:ext cx="971409" cy="2573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a:endCxn id="24" idx="1"/>
            </p:cNvCxnSpPr>
            <p:nvPr/>
          </p:nvCxnSpPr>
          <p:spPr bwMode="auto">
            <a:xfrm>
              <a:off x="7068108" y="4725144"/>
              <a:ext cx="935405" cy="21600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a:endCxn id="39" idx="0"/>
            </p:cNvCxnSpPr>
            <p:nvPr/>
          </p:nvCxnSpPr>
          <p:spPr bwMode="auto">
            <a:xfrm>
              <a:off x="7032104" y="4742478"/>
              <a:ext cx="120578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endCxn id="38" idx="0"/>
            </p:cNvCxnSpPr>
            <p:nvPr/>
          </p:nvCxnSpPr>
          <p:spPr bwMode="auto">
            <a:xfrm>
              <a:off x="6900789" y="4742478"/>
              <a:ext cx="617719"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直接连接符 119"/>
            <p:cNvCxnSpPr>
              <a:endCxn id="37" idx="0"/>
            </p:cNvCxnSpPr>
            <p:nvPr/>
          </p:nvCxnSpPr>
          <p:spPr bwMode="auto">
            <a:xfrm>
              <a:off x="6948794" y="4742478"/>
              <a:ext cx="29654"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直接连接符 122"/>
            <p:cNvCxnSpPr>
              <a:endCxn id="40" idx="0"/>
            </p:cNvCxnSpPr>
            <p:nvPr/>
          </p:nvCxnSpPr>
          <p:spPr bwMode="auto">
            <a:xfrm flipH="1">
              <a:off x="6438388" y="4742478"/>
              <a:ext cx="594415" cy="61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0" name="图片 9"/>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44072" y="4489808"/>
              <a:ext cx="570732" cy="468000"/>
            </a:xfrm>
            <a:prstGeom prst="rect">
              <a:avLst/>
            </a:prstGeom>
          </p:spPr>
        </p:pic>
        <p:cxnSp>
          <p:nvCxnSpPr>
            <p:cNvPr id="128" name="直接连接符 127"/>
            <p:cNvCxnSpPr>
              <a:endCxn id="35" idx="0"/>
            </p:cNvCxnSpPr>
            <p:nvPr/>
          </p:nvCxnSpPr>
          <p:spPr bwMode="auto">
            <a:xfrm flipH="1">
              <a:off x="5069537" y="4706474"/>
              <a:ext cx="378391"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a:endCxn id="36" idx="0"/>
            </p:cNvCxnSpPr>
            <p:nvPr/>
          </p:nvCxnSpPr>
          <p:spPr bwMode="auto">
            <a:xfrm>
              <a:off x="5412623" y="4706474"/>
              <a:ext cx="233677" cy="64811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图片 7"/>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59896" y="4489808"/>
              <a:ext cx="570732" cy="468000"/>
            </a:xfrm>
            <a:prstGeom prst="rect">
              <a:avLst/>
            </a:prstGeom>
          </p:spPr>
        </p:pic>
        <p:sp>
          <p:nvSpPr>
            <p:cNvPr id="194" name="矩形 193"/>
            <p:cNvSpPr/>
            <p:nvPr/>
          </p:nvSpPr>
          <p:spPr>
            <a:xfrm>
              <a:off x="8364252" y="3266314"/>
              <a:ext cx="7200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矩形 90"/>
            <p:cNvSpPr/>
            <p:nvPr/>
          </p:nvSpPr>
          <p:spPr>
            <a:xfrm>
              <a:off x="3647728" y="391438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a:off x="5051884" y="391438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6672064" y="391438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矩形 93"/>
            <p:cNvSpPr/>
            <p:nvPr/>
          </p:nvSpPr>
          <p:spPr>
            <a:xfrm>
              <a:off x="4547828" y="2546234"/>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5" name="矩形 94"/>
            <p:cNvSpPr/>
            <p:nvPr/>
          </p:nvSpPr>
          <p:spPr>
            <a:xfrm>
              <a:off x="6132004" y="2546234"/>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SW5</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4547828" y="4555339"/>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SW6</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6132004" y="4562458"/>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SW7</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 name="图片 2" descr="PC.png"/>
            <p:cNvPicPr>
              <a:picLocks noChangeAspect="1"/>
            </p:cNvPicPr>
            <p:nvPr/>
          </p:nvPicPr>
          <p:blipFill>
            <a:blip r:embed="rId3" cstate="print"/>
            <a:stretch>
              <a:fillRect/>
            </a:stretch>
          </p:blipFill>
          <p:spPr>
            <a:xfrm>
              <a:off x="2099556" y="3482338"/>
              <a:ext cx="609376" cy="468000"/>
            </a:xfrm>
            <a:prstGeom prst="rect">
              <a:avLst/>
            </a:prstGeom>
          </p:spPr>
        </p:pic>
        <p:sp>
          <p:nvSpPr>
            <p:cNvPr id="190" name="矩形 189"/>
            <p:cNvSpPr/>
            <p:nvPr/>
          </p:nvSpPr>
          <p:spPr>
            <a:xfrm>
              <a:off x="2027548" y="3914386"/>
              <a:ext cx="720080"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3" name="矩形 192"/>
          <p:cNvSpPr/>
          <p:nvPr/>
        </p:nvSpPr>
        <p:spPr>
          <a:xfrm>
            <a:off x="1091444" y="1736812"/>
            <a:ext cx="2052228" cy="584775"/>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网络 </a:t>
            </a:r>
            <a:endPar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多个广播域</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04" name="直接连接符 103"/>
          <p:cNvCxnSpPr/>
          <p:nvPr/>
        </p:nvCxnSpPr>
        <p:spPr bwMode="auto">
          <a:xfrm>
            <a:off x="2063612"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1919536" y="3303654"/>
            <a:ext cx="792088"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广播帧</a:t>
            </a:r>
          </a:p>
        </p:txBody>
      </p:sp>
      <p:cxnSp>
        <p:nvCxnSpPr>
          <p:cNvPr id="107" name="直接连接符 106"/>
          <p:cNvCxnSpPr/>
          <p:nvPr/>
        </p:nvCxnSpPr>
        <p:spPr bwMode="auto">
          <a:xfrm>
            <a:off x="3719736"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auto">
          <a:xfrm>
            <a:off x="5102068" y="3663694"/>
            <a:ext cx="540000" cy="0"/>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auto">
          <a:xfrm flipV="1">
            <a:off x="5102068" y="3159638"/>
            <a:ext cx="489876" cy="216024"/>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auto">
          <a:xfrm>
            <a:off x="5102068" y="4131746"/>
            <a:ext cx="525880" cy="252028"/>
          </a:xfrm>
          <a:prstGeom prst="line">
            <a:avLst/>
          </a:prstGeom>
          <a:ln w="3175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auto">
          <a:xfrm flipV="1">
            <a:off x="6672064" y="3411666"/>
            <a:ext cx="432048" cy="144016"/>
          </a:xfrm>
          <a:prstGeom prst="line">
            <a:avLst/>
          </a:prstGeom>
          <a:ln w="38100">
            <a:solidFill>
              <a:srgbClr val="EC706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0" name="文本占位符 22"/>
          <p:cNvSpPr txBox="1">
            <a:spLocks/>
          </p:cNvSpPr>
          <p:nvPr/>
        </p:nvSpPr>
        <p:spPr bwMode="auto">
          <a:xfrm>
            <a:off x="8509874" y="2268205"/>
            <a:ext cx="2964065" cy="309655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smtClean="0">
                <a:latin typeface="Huawei Sans" panose="020C0503030203020204" pitchFamily="34" charset="0"/>
                <a:ea typeface="方正兰亭黑简体" panose="02000000000000000000" pitchFamily="2" charset="-122"/>
                <a:cs typeface="Huawei Sans" panose="020C0503030203020204" pitchFamily="34" charset="0"/>
              </a:rPr>
              <a:t>虚拟局域网</a:t>
            </a:r>
            <a:r>
              <a:rPr lang="en-US" altLang="zh-CN" sz="1800" dirty="0" smtClean="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800" dirty="0" smtClean="0">
                <a:latin typeface="Huawei Sans" panose="020C0503030203020204" pitchFamily="34" charset="0"/>
                <a:ea typeface="方正兰亭黑简体" panose="02000000000000000000" pitchFamily="2" charset="-122"/>
                <a:cs typeface="Huawei Sans" panose="020C0503030203020204" pitchFamily="34" charset="0"/>
              </a:rPr>
              <a:t>可以隔离广播域。</a:t>
            </a:r>
            <a:endParaRPr lang="en-US" altLang="zh-CN" sz="1800" dirty="0" smtClean="0">
              <a:latin typeface="Huawei Sans" panose="020C0503030203020204" pitchFamily="34" charset="0"/>
              <a:ea typeface="方正兰亭黑简体" panose="02000000000000000000" pitchFamily="2" charset="-122"/>
              <a:cs typeface="Huawei Sans" panose="020C0503030203020204" pitchFamily="34" charset="0"/>
            </a:endParaRPr>
          </a:p>
          <a:p>
            <a:r>
              <a:rPr lang="zh-CN" altLang="en-US" sz="1800" dirty="0" smtClean="0">
                <a:latin typeface="Huawei Sans" panose="020C0503030203020204" pitchFamily="34" charset="0"/>
                <a:ea typeface="方正兰亭黑简体" panose="02000000000000000000" pitchFamily="2" charset="-122"/>
                <a:cs typeface="Huawei Sans" panose="020C0503030203020204" pitchFamily="34" charset="0"/>
              </a:rPr>
              <a:t>特点：</a:t>
            </a:r>
            <a:endParaRPr lang="en-US" altLang="zh-CN" sz="1800" dirty="0" smtClean="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不受地域限制。</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a:p>
            <a:pPr lvl="1"/>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同一</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VLAN</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内的设备才能直接进行二层通信。</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55981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什么是</a:t>
            </a:r>
            <a:r>
              <a:rPr lang="en-US" altLang="zh-CN" dirty="0">
                <a:solidFill>
                  <a:schemeClr val="bg1">
                    <a:lumMod val="50000"/>
                  </a:schemeClr>
                </a:solidFill>
              </a:rPr>
              <a:t>VLAN</a:t>
            </a:r>
          </a:p>
          <a:p>
            <a:r>
              <a:rPr lang="en-US" altLang="zh-CN" b="1" dirty="0"/>
              <a:t>VLAN</a:t>
            </a:r>
            <a:r>
              <a:rPr lang="zh-CN" altLang="en-US" b="1" dirty="0"/>
              <a:t>的基本原理</a:t>
            </a:r>
            <a:endParaRPr lang="en-US" altLang="zh-CN" b="1" dirty="0"/>
          </a:p>
          <a:p>
            <a:r>
              <a:rPr lang="en-US" altLang="zh-CN" dirty="0">
                <a:solidFill>
                  <a:schemeClr val="bg1">
                    <a:lumMod val="50000"/>
                  </a:schemeClr>
                </a:solidFill>
              </a:rPr>
              <a:t>VLAN</a:t>
            </a:r>
            <a:r>
              <a:rPr lang="zh-CN" altLang="en-US" dirty="0">
                <a:solidFill>
                  <a:schemeClr val="bg1">
                    <a:lumMod val="50000"/>
                  </a:schemeClr>
                </a:solidFill>
              </a:rPr>
              <a:t>的应用</a:t>
            </a:r>
          </a:p>
          <a:p>
            <a:r>
              <a:rPr lang="en-US" altLang="zh-CN" dirty="0">
                <a:solidFill>
                  <a:schemeClr val="bg1">
                    <a:lumMod val="50000"/>
                  </a:schemeClr>
                </a:solidFill>
              </a:rPr>
              <a:t>VLAN</a:t>
            </a:r>
            <a:r>
              <a:rPr lang="zh-CN" altLang="en-US" dirty="0">
                <a:solidFill>
                  <a:schemeClr val="bg1">
                    <a:lumMod val="50000"/>
                  </a:schemeClr>
                </a:solidFill>
              </a:rPr>
              <a:t>的配置示例</a:t>
            </a:r>
          </a:p>
        </p:txBody>
      </p:sp>
    </p:spTree>
    <p:extLst>
      <p:ext uri="{BB962C8B-B14F-4D97-AF65-F5344CB8AC3E}">
        <p14:creationId xmlns:p14="http://schemas.microsoft.com/office/powerpoint/2010/main" val="1309352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如何实现</a:t>
            </a:r>
            <a:r>
              <a:rPr lang="en-US" altLang="zh-CN" dirty="0" smtClean="0"/>
              <a:t>VLAN</a:t>
            </a:r>
            <a:endParaRPr lang="zh-CN" altLang="en-US" dirty="0"/>
          </a:p>
        </p:txBody>
      </p:sp>
      <p:sp>
        <p:nvSpPr>
          <p:cNvPr id="43" name="文本占位符 42"/>
          <p:cNvSpPr>
            <a:spLocks noGrp="1"/>
          </p:cNvSpPr>
          <p:nvPr>
            <p:ph type="body" sz="quarter" idx="10"/>
          </p:nvPr>
        </p:nvSpPr>
        <p:spPr>
          <a:xfrm>
            <a:off x="468317" y="4690702"/>
            <a:ext cx="11276183" cy="1691047"/>
          </a:xfrm>
        </p:spPr>
        <p:txBody>
          <a:bodyPr/>
          <a:lstStyle/>
          <a:p>
            <a:r>
              <a:rPr lang="en-US" altLang="zh-CN" sz="1800" dirty="0"/>
              <a:t>Switch1</a:t>
            </a:r>
            <a:r>
              <a:rPr lang="zh-CN" altLang="en-US" sz="1800" dirty="0"/>
              <a:t>与</a:t>
            </a:r>
            <a:r>
              <a:rPr lang="en-US" altLang="zh-CN" sz="1800" dirty="0"/>
              <a:t>Switch2</a:t>
            </a:r>
            <a:r>
              <a:rPr lang="zh-CN" altLang="en-US" sz="1800" dirty="0"/>
              <a:t>同属一个企业，该企业统一规划了网络中的</a:t>
            </a:r>
            <a:r>
              <a:rPr lang="en-US" altLang="zh-CN" sz="1800" dirty="0"/>
              <a:t>VLAN</a:t>
            </a:r>
            <a:r>
              <a:rPr lang="zh-CN" altLang="en-US" sz="1800" dirty="0"/>
              <a:t>。其中</a:t>
            </a:r>
            <a:r>
              <a:rPr lang="en-US" altLang="zh-CN" sz="1800" dirty="0"/>
              <a:t>VLAN10</a:t>
            </a:r>
            <a:r>
              <a:rPr lang="zh-CN" altLang="en-US" sz="1800" dirty="0"/>
              <a:t>用于</a:t>
            </a:r>
            <a:r>
              <a:rPr lang="en-US" altLang="zh-CN" sz="1800" dirty="0"/>
              <a:t>A</a:t>
            </a:r>
            <a:r>
              <a:rPr lang="zh-CN" altLang="en-US" sz="1800" dirty="0"/>
              <a:t>部门，</a:t>
            </a:r>
            <a:r>
              <a:rPr lang="en-US" altLang="zh-CN" sz="1800" dirty="0"/>
              <a:t>VLAN20</a:t>
            </a:r>
            <a:r>
              <a:rPr lang="zh-CN" altLang="en-US" sz="1800" dirty="0"/>
              <a:t>用于</a:t>
            </a:r>
            <a:r>
              <a:rPr lang="en-US" altLang="zh-CN" sz="1800" dirty="0"/>
              <a:t>B</a:t>
            </a:r>
            <a:r>
              <a:rPr lang="zh-CN" altLang="en-US" sz="1800" dirty="0"/>
              <a:t>部门。</a:t>
            </a:r>
            <a:r>
              <a:rPr lang="en-US" altLang="zh-CN" sz="1800" dirty="0"/>
              <a:t>A</a:t>
            </a:r>
            <a:r>
              <a:rPr lang="zh-CN" altLang="en-US" sz="1800" dirty="0"/>
              <a:t>、</a:t>
            </a:r>
            <a:r>
              <a:rPr lang="en-US" altLang="zh-CN" sz="1800" dirty="0"/>
              <a:t>B</a:t>
            </a:r>
            <a:r>
              <a:rPr lang="zh-CN" altLang="en-US" sz="1800" dirty="0"/>
              <a:t>部门的员工在</a:t>
            </a:r>
            <a:r>
              <a:rPr lang="en-US" altLang="zh-CN" sz="1800" dirty="0"/>
              <a:t>Switch1</a:t>
            </a:r>
            <a:r>
              <a:rPr lang="zh-CN" altLang="en-US" sz="1800" dirty="0"/>
              <a:t>和</a:t>
            </a:r>
            <a:r>
              <a:rPr lang="en-US" altLang="zh-CN" sz="1800" dirty="0"/>
              <a:t>Switch2</a:t>
            </a:r>
            <a:r>
              <a:rPr lang="zh-CN" altLang="en-US" sz="1800" dirty="0"/>
              <a:t>上都有接入。</a:t>
            </a:r>
          </a:p>
          <a:p>
            <a:r>
              <a:rPr lang="en-US" altLang="zh-CN" sz="1800" dirty="0"/>
              <a:t>PC1</a:t>
            </a:r>
            <a:r>
              <a:rPr lang="zh-CN" altLang="en-US" sz="1800" dirty="0"/>
              <a:t>发出的数据经过</a:t>
            </a:r>
            <a:r>
              <a:rPr lang="en-US" altLang="zh-CN" sz="1800" dirty="0"/>
              <a:t>Switch1</a:t>
            </a:r>
            <a:r>
              <a:rPr lang="zh-CN" altLang="en-US" sz="1800" dirty="0"/>
              <a:t>和</a:t>
            </a:r>
            <a:r>
              <a:rPr lang="en-US" altLang="zh-CN" sz="1800" dirty="0"/>
              <a:t>Switch2</a:t>
            </a:r>
            <a:r>
              <a:rPr lang="zh-CN" altLang="en-US" sz="1800" dirty="0"/>
              <a:t>之间的链路到达了</a:t>
            </a:r>
            <a:r>
              <a:rPr lang="en-US" altLang="zh-CN" sz="1800" dirty="0"/>
              <a:t>Switch2</a:t>
            </a:r>
            <a:r>
              <a:rPr lang="zh-CN" altLang="en-US" sz="1800" dirty="0" smtClean="0"/>
              <a:t>。</a:t>
            </a:r>
            <a:r>
              <a:rPr lang="zh-CN" altLang="en-US" sz="1800" dirty="0">
                <a:solidFill>
                  <a:srgbClr val="EC7061"/>
                </a:solidFill>
              </a:rPr>
              <a:t>如果不加处理，后者无法判断该数据所属的</a:t>
            </a:r>
            <a:r>
              <a:rPr lang="en-US" altLang="zh-CN" sz="1800" dirty="0">
                <a:solidFill>
                  <a:srgbClr val="EC7061"/>
                </a:solidFill>
              </a:rPr>
              <a:t>VLAN</a:t>
            </a:r>
            <a:r>
              <a:rPr lang="zh-CN" altLang="en-US" sz="1800" dirty="0">
                <a:solidFill>
                  <a:srgbClr val="EC7061"/>
                </a:solidFill>
              </a:rPr>
              <a:t>，也</a:t>
            </a:r>
            <a:r>
              <a:rPr lang="zh-CN" altLang="en-US" sz="1800" dirty="0" smtClean="0">
                <a:solidFill>
                  <a:srgbClr val="EC7061"/>
                </a:solidFill>
              </a:rPr>
              <a:t>不知道应该</a:t>
            </a:r>
            <a:r>
              <a:rPr lang="zh-CN" altLang="en-US" sz="1800" dirty="0">
                <a:solidFill>
                  <a:srgbClr val="EC7061"/>
                </a:solidFill>
              </a:rPr>
              <a:t>将这个数据输出到本地哪个</a:t>
            </a:r>
            <a:r>
              <a:rPr lang="en-US" altLang="zh-CN" sz="1800" dirty="0">
                <a:solidFill>
                  <a:srgbClr val="EC7061"/>
                </a:solidFill>
              </a:rPr>
              <a:t>VLAN</a:t>
            </a:r>
            <a:r>
              <a:rPr lang="zh-CN" altLang="en-US" sz="1800" dirty="0">
                <a:solidFill>
                  <a:srgbClr val="EC7061"/>
                </a:solidFill>
              </a:rPr>
              <a:t>中。</a:t>
            </a:r>
            <a:endParaRPr lang="zh-CN" altLang="en-US" sz="1800" dirty="0"/>
          </a:p>
        </p:txBody>
      </p:sp>
      <p:sp>
        <p:nvSpPr>
          <p:cNvPr id="4" name="圆角矩形 3"/>
          <p:cNvSpPr/>
          <p:nvPr/>
        </p:nvSpPr>
        <p:spPr>
          <a:xfrm>
            <a:off x="9243810" y="3039597"/>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sp>
        <p:nvSpPr>
          <p:cNvPr id="5" name="圆角矩形 4"/>
          <p:cNvSpPr/>
          <p:nvPr/>
        </p:nvSpPr>
        <p:spPr>
          <a:xfrm>
            <a:off x="7403181" y="1436593"/>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6" name="直接连接符 5"/>
          <p:cNvCxnSpPr/>
          <p:nvPr/>
        </p:nvCxnSpPr>
        <p:spPr>
          <a:xfrm>
            <a:off x="9792197" y="2294802"/>
            <a:ext cx="0" cy="91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681961" y="3039597"/>
            <a:ext cx="1414736"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8" name="直接连接符 7"/>
          <p:cNvCxnSpPr/>
          <p:nvPr/>
        </p:nvCxnSpPr>
        <p:spPr>
          <a:xfrm>
            <a:off x="8566963" y="2315122"/>
            <a:ext cx="0" cy="90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3"/>
          <p:cNvSpPr>
            <a:spLocks noChangeArrowheads="1"/>
          </p:cNvSpPr>
          <p:nvPr/>
        </p:nvSpPr>
        <p:spPr bwMode="auto">
          <a:xfrm>
            <a:off x="8291215" y="3721208"/>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PC3</a:t>
            </a:r>
            <a:endParaRPr lang="zh-CN" altLang="en-US" sz="1500">
              <a:latin typeface="+mj-lt"/>
              <a:ea typeface="微软雅黑" pitchFamily="34" charset="-122"/>
            </a:endParaRPr>
          </a:p>
        </p:txBody>
      </p:sp>
      <p:sp>
        <p:nvSpPr>
          <p:cNvPr id="11" name="矩形 3"/>
          <p:cNvSpPr>
            <a:spLocks noChangeArrowheads="1"/>
          </p:cNvSpPr>
          <p:nvPr/>
        </p:nvSpPr>
        <p:spPr bwMode="auto">
          <a:xfrm>
            <a:off x="7694112" y="4044373"/>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VLAN20</a:t>
            </a:r>
            <a:endParaRPr lang="zh-CN" altLang="en-US" sz="1500" b="1" dirty="0">
              <a:latin typeface="+mj-lt"/>
              <a:ea typeface="微软雅黑" pitchFamily="34" charset="-122"/>
            </a:endParaRPr>
          </a:p>
        </p:txBody>
      </p:sp>
      <p:sp>
        <p:nvSpPr>
          <p:cNvPr id="12" name="圆角矩形 11"/>
          <p:cNvSpPr/>
          <p:nvPr/>
        </p:nvSpPr>
        <p:spPr>
          <a:xfrm>
            <a:off x="1714549" y="1436593"/>
            <a:ext cx="3528392" cy="1106745"/>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3251851" y="3039597"/>
            <a:ext cx="1383300" cy="1353482"/>
          </a:xfrm>
          <a:prstGeom prst="roundRect">
            <a:avLst>
              <a:gd name="adj" fmla="val 6186"/>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800" kern="0">
              <a:solidFill>
                <a:srgbClr val="1D1D1A"/>
              </a:solidFill>
              <a:latin typeface="Huawei Sans" panose="020C0503030203020204" pitchFamily="34" charset="0"/>
              <a:ea typeface="方正兰亭黑简体" panose="02000000000000000000" pitchFamily="2" charset="-122"/>
            </a:endParaRPr>
          </a:p>
        </p:txBody>
      </p:sp>
      <p:cxnSp>
        <p:nvCxnSpPr>
          <p:cNvPr id="14" name="直接连接符 13"/>
          <p:cNvCxnSpPr>
            <a:stCxn id="25" idx="2"/>
          </p:cNvCxnSpPr>
          <p:nvPr/>
        </p:nvCxnSpPr>
        <p:spPr>
          <a:xfrm>
            <a:off x="4095165" y="2324642"/>
            <a:ext cx="0" cy="885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3"/>
          <p:cNvSpPr>
            <a:spLocks noChangeArrowheads="1"/>
          </p:cNvSpPr>
          <p:nvPr/>
        </p:nvSpPr>
        <p:spPr bwMode="auto">
          <a:xfrm>
            <a:off x="3829669" y="3721208"/>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PC2</a:t>
            </a:r>
            <a:endParaRPr lang="zh-CN" altLang="en-US" sz="1500">
              <a:latin typeface="+mj-lt"/>
              <a:ea typeface="微软雅黑" pitchFamily="34" charset="-122"/>
            </a:endParaRPr>
          </a:p>
        </p:txBody>
      </p:sp>
      <p:sp>
        <p:nvSpPr>
          <p:cNvPr id="17" name="圆角矩形 16"/>
          <p:cNvSpPr/>
          <p:nvPr/>
        </p:nvSpPr>
        <p:spPr>
          <a:xfrm>
            <a:off x="1714549" y="3039597"/>
            <a:ext cx="1383300" cy="1353482"/>
          </a:xfrm>
          <a:prstGeom prst="roundRect">
            <a:avLst>
              <a:gd name="adj" fmla="val 61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zh-CN" altLang="en-US" sz="1600">
              <a:solidFill>
                <a:schemeClr val="accent2"/>
              </a:solidFill>
              <a:latin typeface="Huawei Sans" panose="020C0503030203020204" pitchFamily="34" charset="0"/>
              <a:ea typeface="方正兰亭黑简体" panose="02000000000000000000" pitchFamily="2" charset="-122"/>
            </a:endParaRPr>
          </a:p>
        </p:txBody>
      </p:sp>
      <p:cxnSp>
        <p:nvCxnSpPr>
          <p:cNvPr id="18" name="直接连接符 17"/>
          <p:cNvCxnSpPr/>
          <p:nvPr/>
        </p:nvCxnSpPr>
        <p:spPr>
          <a:xfrm>
            <a:off x="2265053" y="2294802"/>
            <a:ext cx="0" cy="91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3"/>
          <p:cNvSpPr>
            <a:spLocks noChangeArrowheads="1"/>
          </p:cNvSpPr>
          <p:nvPr/>
        </p:nvSpPr>
        <p:spPr bwMode="auto">
          <a:xfrm>
            <a:off x="1989305" y="3721208"/>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dirty="0">
                <a:latin typeface="+mj-lt"/>
                <a:ea typeface="微软雅黑" pitchFamily="34" charset="-122"/>
              </a:rPr>
              <a:t>PC1</a:t>
            </a:r>
            <a:endParaRPr lang="zh-CN" altLang="en-US" sz="1500" dirty="0">
              <a:latin typeface="+mj-lt"/>
              <a:ea typeface="微软雅黑" pitchFamily="34" charset="-122"/>
            </a:endParaRPr>
          </a:p>
        </p:txBody>
      </p:sp>
      <p:sp>
        <p:nvSpPr>
          <p:cNvPr id="21" name="矩形 20"/>
          <p:cNvSpPr>
            <a:spLocks noChangeAspect="1"/>
          </p:cNvSpPr>
          <p:nvPr/>
        </p:nvSpPr>
        <p:spPr>
          <a:xfrm>
            <a:off x="2024765" y="1932852"/>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1</a:t>
            </a:r>
            <a:endParaRPr lang="zh-CN" altLang="en-US" b="1" kern="0" dirty="0">
              <a:latin typeface="Huawei Sans" panose="020C0503030203020204" pitchFamily="34" charset="0"/>
              <a:ea typeface="方正兰亭黑简体" panose="02000000000000000000" pitchFamily="2" charset="-122"/>
            </a:endParaRPr>
          </a:p>
        </p:txBody>
      </p:sp>
      <p:sp>
        <p:nvSpPr>
          <p:cNvPr id="22" name="矩形 21"/>
          <p:cNvSpPr>
            <a:spLocks noChangeAspect="1"/>
          </p:cNvSpPr>
          <p:nvPr/>
        </p:nvSpPr>
        <p:spPr>
          <a:xfrm>
            <a:off x="2638308" y="1932852"/>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2</a:t>
            </a:r>
            <a:endParaRPr lang="zh-CN" altLang="en-US" b="1" kern="0" dirty="0">
              <a:latin typeface="Huawei Sans" panose="020C0503030203020204" pitchFamily="34" charset="0"/>
              <a:ea typeface="方正兰亭黑简体" panose="02000000000000000000" pitchFamily="2" charset="-122"/>
            </a:endParaRPr>
          </a:p>
        </p:txBody>
      </p:sp>
      <p:sp>
        <p:nvSpPr>
          <p:cNvPr id="23" name="矩形 22"/>
          <p:cNvSpPr>
            <a:spLocks noChangeAspect="1"/>
          </p:cNvSpPr>
          <p:nvPr/>
        </p:nvSpPr>
        <p:spPr>
          <a:xfrm>
            <a:off x="3251851" y="1932852"/>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3</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4" name="矩形 3"/>
          <p:cNvSpPr>
            <a:spLocks noChangeArrowheads="1"/>
          </p:cNvSpPr>
          <p:nvPr/>
        </p:nvSpPr>
        <p:spPr bwMode="auto">
          <a:xfrm>
            <a:off x="3028140" y="1474694"/>
            <a:ext cx="901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latin typeface="+mj-lt"/>
                <a:ea typeface="微软雅黑" pitchFamily="34" charset="-122"/>
              </a:rPr>
              <a:t>Switch1</a:t>
            </a:r>
            <a:endParaRPr lang="zh-CN" altLang="en-US" sz="1600" dirty="0">
              <a:latin typeface="+mj-lt"/>
              <a:ea typeface="微软雅黑" pitchFamily="34" charset="-122"/>
            </a:endParaRPr>
          </a:p>
        </p:txBody>
      </p:sp>
      <p:sp>
        <p:nvSpPr>
          <p:cNvPr id="25" name="矩形 24"/>
          <p:cNvSpPr>
            <a:spLocks noChangeAspect="1"/>
          </p:cNvSpPr>
          <p:nvPr/>
        </p:nvSpPr>
        <p:spPr>
          <a:xfrm>
            <a:off x="3865394" y="1932852"/>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4</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6" name="矩形 25"/>
          <p:cNvSpPr>
            <a:spLocks noChangeAspect="1"/>
          </p:cNvSpPr>
          <p:nvPr/>
        </p:nvSpPr>
        <p:spPr>
          <a:xfrm>
            <a:off x="4478937" y="1932852"/>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solidFill>
                  <a:srgbClr val="1D1D1A"/>
                </a:solidFill>
                <a:latin typeface="Huawei Sans" panose="020C0503030203020204" pitchFamily="34" charset="0"/>
                <a:ea typeface="方正兰亭黑简体" panose="02000000000000000000" pitchFamily="2" charset="-122"/>
              </a:rPr>
              <a:t>5</a:t>
            </a:r>
            <a:endParaRPr lang="zh-CN" altLang="en-US" b="1" kern="0" dirty="0">
              <a:solidFill>
                <a:srgbClr val="1D1D1A"/>
              </a:solidFill>
              <a:latin typeface="Huawei Sans" panose="020C0503030203020204" pitchFamily="34" charset="0"/>
              <a:ea typeface="方正兰亭黑简体" panose="02000000000000000000" pitchFamily="2" charset="-122"/>
            </a:endParaRPr>
          </a:p>
        </p:txBody>
      </p:sp>
      <p:sp>
        <p:nvSpPr>
          <p:cNvPr id="27" name="矩形 26"/>
          <p:cNvSpPr>
            <a:spLocks noChangeAspect="1"/>
          </p:cNvSpPr>
          <p:nvPr/>
        </p:nvSpPr>
        <p:spPr>
          <a:xfrm>
            <a:off x="7713397" y="1932852"/>
            <a:ext cx="459541" cy="39179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5</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8" name="矩形 27"/>
          <p:cNvSpPr>
            <a:spLocks noChangeAspect="1"/>
          </p:cNvSpPr>
          <p:nvPr/>
        </p:nvSpPr>
        <p:spPr>
          <a:xfrm>
            <a:off x="8326940" y="1932852"/>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4</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29" name="矩形 28"/>
          <p:cNvSpPr>
            <a:spLocks noChangeAspect="1"/>
          </p:cNvSpPr>
          <p:nvPr/>
        </p:nvSpPr>
        <p:spPr>
          <a:xfrm>
            <a:off x="8940483" y="1932852"/>
            <a:ext cx="459541" cy="391790"/>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a:solidFill>
                  <a:srgbClr val="1D1D1A"/>
                </a:solidFill>
                <a:latin typeface="Huawei Sans" panose="020C0503030203020204" pitchFamily="34" charset="0"/>
                <a:ea typeface="方正兰亭黑简体" panose="02000000000000000000" pitchFamily="2" charset="-122"/>
              </a:rPr>
              <a:t>3</a:t>
            </a:r>
            <a:endParaRPr lang="zh-CN" altLang="en-US" b="1" kern="0">
              <a:solidFill>
                <a:srgbClr val="1D1D1A"/>
              </a:solidFill>
              <a:latin typeface="Huawei Sans" panose="020C0503030203020204" pitchFamily="34" charset="0"/>
              <a:ea typeface="方正兰亭黑简体" panose="02000000000000000000" pitchFamily="2" charset="-122"/>
            </a:endParaRPr>
          </a:p>
        </p:txBody>
      </p:sp>
      <p:sp>
        <p:nvSpPr>
          <p:cNvPr id="30" name="矩形 3"/>
          <p:cNvSpPr>
            <a:spLocks noChangeArrowheads="1"/>
          </p:cNvSpPr>
          <p:nvPr/>
        </p:nvSpPr>
        <p:spPr bwMode="auto">
          <a:xfrm>
            <a:off x="8716772" y="1474694"/>
            <a:ext cx="9012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a:latin typeface="+mj-lt"/>
                <a:ea typeface="微软雅黑" pitchFamily="34" charset="-122"/>
              </a:rPr>
              <a:t>Switch2</a:t>
            </a:r>
            <a:endParaRPr lang="zh-CN" altLang="en-US" sz="1600">
              <a:latin typeface="+mj-lt"/>
              <a:ea typeface="微软雅黑" pitchFamily="34" charset="-122"/>
            </a:endParaRPr>
          </a:p>
        </p:txBody>
      </p:sp>
      <p:sp>
        <p:nvSpPr>
          <p:cNvPr id="31" name="矩形 30"/>
          <p:cNvSpPr>
            <a:spLocks noChangeAspect="1"/>
          </p:cNvSpPr>
          <p:nvPr/>
        </p:nvSpPr>
        <p:spPr>
          <a:xfrm>
            <a:off x="9554026" y="1932852"/>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2</a:t>
            </a:r>
            <a:endParaRPr lang="zh-CN" altLang="en-US" b="1" kern="0" dirty="0">
              <a:latin typeface="Huawei Sans" panose="020C0503030203020204" pitchFamily="34" charset="0"/>
              <a:ea typeface="方正兰亭黑简体" panose="02000000000000000000" pitchFamily="2" charset="-122"/>
            </a:endParaRPr>
          </a:p>
        </p:txBody>
      </p:sp>
      <p:sp>
        <p:nvSpPr>
          <p:cNvPr id="32" name="矩形 31"/>
          <p:cNvSpPr>
            <a:spLocks noChangeAspect="1"/>
          </p:cNvSpPr>
          <p:nvPr/>
        </p:nvSpPr>
        <p:spPr>
          <a:xfrm>
            <a:off x="10167569" y="1932852"/>
            <a:ext cx="459541" cy="391790"/>
          </a:xfrm>
          <a:prstGeom prst="rect">
            <a:avLst/>
          </a:prstGeom>
          <a:solidFill>
            <a:srgbClr val="FFFFCC"/>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b="1" kern="0" dirty="0">
                <a:latin typeface="Huawei Sans" panose="020C0503030203020204" pitchFamily="34" charset="0"/>
                <a:ea typeface="方正兰亭黑简体" panose="02000000000000000000" pitchFamily="2" charset="-122"/>
              </a:rPr>
              <a:t>1</a:t>
            </a:r>
            <a:endParaRPr lang="zh-CN" altLang="en-US" b="1" kern="0" dirty="0">
              <a:latin typeface="Huawei Sans" panose="020C0503030203020204" pitchFamily="34" charset="0"/>
              <a:ea typeface="方正兰亭黑简体" panose="02000000000000000000" pitchFamily="2" charset="-122"/>
            </a:endParaRPr>
          </a:p>
        </p:txBody>
      </p:sp>
      <p:cxnSp>
        <p:nvCxnSpPr>
          <p:cNvPr id="33" name="直接连接符 32"/>
          <p:cNvCxnSpPr>
            <a:stCxn id="26" idx="3"/>
            <a:endCxn id="27" idx="1"/>
          </p:cNvCxnSpPr>
          <p:nvPr/>
        </p:nvCxnSpPr>
        <p:spPr>
          <a:xfrm>
            <a:off x="4938478" y="2128747"/>
            <a:ext cx="27749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903594" y="2660729"/>
            <a:ext cx="0" cy="914896"/>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147097" y="3152891"/>
            <a:ext cx="684725"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Huawei Sans" panose="020C0503030203020204" pitchFamily="34" charset="0"/>
                <a:ea typeface="方正兰亭黑简体" panose="02000000000000000000" pitchFamily="2" charset="-122"/>
              </a:defRPr>
            </a:lvl1pPr>
          </a:lstStyle>
          <a:p>
            <a:r>
              <a:rPr lang="zh-CN" altLang="en-US" dirty="0">
                <a:solidFill>
                  <a:schemeClr val="tx1"/>
                </a:solidFill>
              </a:rPr>
              <a:t>数据帧</a:t>
            </a:r>
          </a:p>
        </p:txBody>
      </p:sp>
      <p:cxnSp>
        <p:nvCxnSpPr>
          <p:cNvPr id="36" name="直接连接符 35"/>
          <p:cNvCxnSpPr/>
          <p:nvPr/>
        </p:nvCxnSpPr>
        <p:spPr>
          <a:xfrm flipH="1">
            <a:off x="5026917" y="1936052"/>
            <a:ext cx="2160240" cy="0"/>
          </a:xfrm>
          <a:prstGeom prst="line">
            <a:avLst/>
          </a:prstGeom>
          <a:ln w="38100">
            <a:solidFill>
              <a:srgbClr val="EC706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673287" y="1529411"/>
            <a:ext cx="684725" cy="313823"/>
          </a:xfrm>
          <a:prstGeom prst="rect">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Huawei Sans" panose="020C0503030203020204" pitchFamily="34" charset="0"/>
                <a:ea typeface="方正兰亭黑简体" panose="02000000000000000000" pitchFamily="2" charset="-122"/>
              </a:defRPr>
            </a:lvl1pPr>
          </a:lstStyle>
          <a:p>
            <a:r>
              <a:rPr lang="zh-CN" altLang="en-US" dirty="0">
                <a:solidFill>
                  <a:schemeClr val="tx1"/>
                </a:solidFill>
              </a:rPr>
              <a:t>数据帧</a:t>
            </a:r>
          </a:p>
        </p:txBody>
      </p:sp>
      <p:sp>
        <p:nvSpPr>
          <p:cNvPr id="38" name="矩形 3"/>
          <p:cNvSpPr>
            <a:spLocks noChangeArrowheads="1"/>
          </p:cNvSpPr>
          <p:nvPr/>
        </p:nvSpPr>
        <p:spPr bwMode="auto">
          <a:xfrm>
            <a:off x="2155284" y="4044373"/>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VLAN10</a:t>
            </a:r>
            <a:endParaRPr lang="zh-CN" altLang="en-US" sz="1500" b="1" dirty="0">
              <a:latin typeface="+mj-lt"/>
              <a:ea typeface="微软雅黑" pitchFamily="34" charset="-122"/>
            </a:endParaRPr>
          </a:p>
        </p:txBody>
      </p:sp>
      <p:sp>
        <p:nvSpPr>
          <p:cNvPr id="39" name="矩形 3"/>
          <p:cNvSpPr>
            <a:spLocks noChangeArrowheads="1"/>
          </p:cNvSpPr>
          <p:nvPr/>
        </p:nvSpPr>
        <p:spPr bwMode="auto">
          <a:xfrm>
            <a:off x="3232566" y="4044373"/>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VLAN20</a:t>
            </a:r>
            <a:endParaRPr lang="zh-CN" altLang="en-US" sz="1500" b="1" dirty="0">
              <a:latin typeface="+mj-lt"/>
              <a:ea typeface="微软雅黑" pitchFamily="34" charset="-122"/>
            </a:endParaRPr>
          </a:p>
        </p:txBody>
      </p:sp>
      <p:sp>
        <p:nvSpPr>
          <p:cNvPr id="40" name="矩形 3"/>
          <p:cNvSpPr>
            <a:spLocks noChangeArrowheads="1"/>
          </p:cNvSpPr>
          <p:nvPr/>
        </p:nvSpPr>
        <p:spPr bwMode="auto">
          <a:xfrm>
            <a:off x="9518566" y="3721208"/>
            <a:ext cx="5597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a:latin typeface="+mj-lt"/>
                <a:ea typeface="微软雅黑" pitchFamily="34" charset="-122"/>
              </a:rPr>
              <a:t>PC4</a:t>
            </a:r>
            <a:endParaRPr lang="zh-CN" altLang="en-US" sz="1500">
              <a:latin typeface="+mj-lt"/>
              <a:ea typeface="微软雅黑" pitchFamily="34" charset="-122"/>
            </a:endParaRPr>
          </a:p>
        </p:txBody>
      </p:sp>
      <p:sp>
        <p:nvSpPr>
          <p:cNvPr id="42" name="矩形 3"/>
          <p:cNvSpPr>
            <a:spLocks noChangeArrowheads="1"/>
          </p:cNvSpPr>
          <p:nvPr/>
        </p:nvSpPr>
        <p:spPr bwMode="auto">
          <a:xfrm>
            <a:off x="9684545" y="4044373"/>
            <a:ext cx="9236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500" b="1" dirty="0">
                <a:latin typeface="+mj-lt"/>
                <a:ea typeface="微软雅黑" pitchFamily="34" charset="-122"/>
              </a:rPr>
              <a:t>VLAN10</a:t>
            </a:r>
            <a:endParaRPr lang="zh-CN" altLang="en-US" sz="1500" b="1" dirty="0">
              <a:latin typeface="+mj-lt"/>
              <a:ea typeface="微软雅黑" pitchFamily="34" charset="-122"/>
            </a:endParaRPr>
          </a:p>
        </p:txBody>
      </p:sp>
      <p:sp>
        <p:nvSpPr>
          <p:cNvPr id="44" name="燕尾形 43"/>
          <p:cNvSpPr/>
          <p:nvPr/>
        </p:nvSpPr>
        <p:spPr bwMode="auto">
          <a:xfrm>
            <a:off x="8517820" y="124239"/>
            <a:ext cx="1008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dirty="0">
                <a:solidFill>
                  <a:srgbClr val="FFFFFF"/>
                </a:solidFill>
              </a:rPr>
              <a:t>识别</a:t>
            </a:r>
            <a:r>
              <a:rPr lang="en-US" altLang="zh-CN" sz="1200" b="1" kern="0" dirty="0">
                <a:solidFill>
                  <a:srgbClr val="FFFFFF"/>
                </a:solidFill>
              </a:rPr>
              <a:t>VLAN</a:t>
            </a:r>
          </a:p>
        </p:txBody>
      </p:sp>
      <p:sp>
        <p:nvSpPr>
          <p:cNvPr id="45" name="燕尾形 44"/>
          <p:cNvSpPr/>
          <p:nvPr/>
        </p:nvSpPr>
        <p:spPr bwMode="auto">
          <a:xfrm>
            <a:off x="9447816" y="124239"/>
            <a:ext cx="100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t>划分</a:t>
            </a:r>
            <a:r>
              <a:rPr lang="en-US" altLang="zh-CN" sz="1200" kern="0" dirty="0"/>
              <a:t>VLAN</a:t>
            </a:r>
          </a:p>
        </p:txBody>
      </p:sp>
      <p:sp>
        <p:nvSpPr>
          <p:cNvPr id="46" name="燕尾形 45"/>
          <p:cNvSpPr/>
          <p:nvPr/>
        </p:nvSpPr>
        <p:spPr bwMode="auto">
          <a:xfrm>
            <a:off x="10377812" y="124239"/>
            <a:ext cx="1368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dirty="0" smtClean="0"/>
              <a:t>处理</a:t>
            </a:r>
            <a:r>
              <a:rPr lang="en-US" altLang="zh-CN" sz="1200" kern="0" dirty="0" smtClean="0"/>
              <a:t>VLAN</a:t>
            </a:r>
            <a:r>
              <a:rPr lang="zh-CN" altLang="en-US" sz="1200" kern="0" dirty="0" smtClean="0"/>
              <a:t>数据帧</a:t>
            </a:r>
            <a:endParaRPr lang="en-US" altLang="zh-CN" sz="1200" kern="0" dirty="0"/>
          </a:p>
        </p:txBody>
      </p:sp>
      <p:pic>
        <p:nvPicPr>
          <p:cNvPr id="47" name="图片 46" descr="PC.png"/>
          <p:cNvPicPr>
            <a:picLocks noChangeAspect="1"/>
          </p:cNvPicPr>
          <p:nvPr/>
        </p:nvPicPr>
        <p:blipFill>
          <a:blip r:embed="rId3" cstate="print"/>
          <a:stretch>
            <a:fillRect/>
          </a:stretch>
        </p:blipFill>
        <p:spPr>
          <a:xfrm>
            <a:off x="1972190" y="3169180"/>
            <a:ext cx="609376" cy="468000"/>
          </a:xfrm>
          <a:prstGeom prst="rect">
            <a:avLst/>
          </a:prstGeom>
        </p:spPr>
      </p:pic>
      <p:pic>
        <p:nvPicPr>
          <p:cNvPr id="48" name="图片 47" descr="PC.png"/>
          <p:cNvPicPr>
            <a:picLocks noChangeAspect="1"/>
          </p:cNvPicPr>
          <p:nvPr/>
        </p:nvPicPr>
        <p:blipFill>
          <a:blip r:embed="rId3" cstate="print"/>
          <a:stretch>
            <a:fillRect/>
          </a:stretch>
        </p:blipFill>
        <p:spPr>
          <a:xfrm>
            <a:off x="3800729" y="3169180"/>
            <a:ext cx="609376" cy="468000"/>
          </a:xfrm>
          <a:prstGeom prst="rect">
            <a:avLst/>
          </a:prstGeom>
        </p:spPr>
      </p:pic>
      <p:pic>
        <p:nvPicPr>
          <p:cNvPr id="49" name="图片 48" descr="PC.png"/>
          <p:cNvPicPr>
            <a:picLocks noChangeAspect="1"/>
          </p:cNvPicPr>
          <p:nvPr/>
        </p:nvPicPr>
        <p:blipFill>
          <a:blip r:embed="rId3" cstate="print"/>
          <a:stretch>
            <a:fillRect/>
          </a:stretch>
        </p:blipFill>
        <p:spPr>
          <a:xfrm>
            <a:off x="8267560" y="3169180"/>
            <a:ext cx="609376" cy="468000"/>
          </a:xfrm>
          <a:prstGeom prst="rect">
            <a:avLst/>
          </a:prstGeom>
        </p:spPr>
      </p:pic>
      <p:pic>
        <p:nvPicPr>
          <p:cNvPr id="50" name="图片 49" descr="PC.png"/>
          <p:cNvPicPr>
            <a:picLocks noChangeAspect="1"/>
          </p:cNvPicPr>
          <p:nvPr/>
        </p:nvPicPr>
        <p:blipFill>
          <a:blip r:embed="rId3" cstate="print"/>
          <a:stretch>
            <a:fillRect/>
          </a:stretch>
        </p:blipFill>
        <p:spPr>
          <a:xfrm>
            <a:off x="9505022" y="3169180"/>
            <a:ext cx="609376" cy="468000"/>
          </a:xfrm>
          <a:prstGeom prst="rect">
            <a:avLst/>
          </a:prstGeom>
        </p:spPr>
      </p:pic>
    </p:spTree>
    <p:extLst>
      <p:ext uri="{BB962C8B-B14F-4D97-AF65-F5344CB8AC3E}">
        <p14:creationId xmlns:p14="http://schemas.microsoft.com/office/powerpoint/2010/main" val="3594040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DA9587-F5C2-4117-905E-2A7AC59AC02C}"/>
</file>

<file path=customXml/itemProps2.xml><?xml version="1.0" encoding="utf-8"?>
<ds:datastoreItem xmlns:ds="http://schemas.openxmlformats.org/officeDocument/2006/customXml" ds:itemID="{20590258-8057-407E-992B-66F2A3B3C25C}"/>
</file>

<file path=customXml/itemProps3.xml><?xml version="1.0" encoding="utf-8"?>
<ds:datastoreItem xmlns:ds="http://schemas.openxmlformats.org/officeDocument/2006/customXml" ds:itemID="{650BF6FE-780F-43B0-80E7-5C1C7A8B09E6}"/>
</file>

<file path=docProps/app.xml><?xml version="1.0" encoding="utf-8"?>
<Properties xmlns="http://schemas.openxmlformats.org/officeDocument/2006/extended-properties" xmlns:vt="http://schemas.openxmlformats.org/officeDocument/2006/docPropsVTypes">
  <Template/>
  <TotalTime>2012</TotalTime>
  <Words>9293</Words>
  <Application>Microsoft Office PowerPoint</Application>
  <PresentationFormat>宽屏</PresentationFormat>
  <Paragraphs>1231</Paragraphs>
  <Slides>48</Slides>
  <Notes>48</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FrutigerNext LT Regular</vt:lpstr>
      <vt:lpstr>方正兰亭黑简体</vt:lpstr>
      <vt:lpstr>宋体</vt:lpstr>
      <vt:lpstr>微软雅黑</vt:lpstr>
      <vt:lpstr>Arial</vt:lpstr>
      <vt:lpstr>Calibri</vt:lpstr>
      <vt:lpstr>Courier New</vt:lpstr>
      <vt:lpstr>Huawei Sans</vt:lpstr>
      <vt:lpstr>Wingdings</vt:lpstr>
      <vt:lpstr>自定义设计方案</vt:lpstr>
      <vt:lpstr>PowerPoint 演示文稿</vt:lpstr>
      <vt:lpstr>VLAN原理与配置</vt:lpstr>
      <vt:lpstr>PowerPoint 演示文稿</vt:lpstr>
      <vt:lpstr>PowerPoint 演示文稿</vt:lpstr>
      <vt:lpstr>PowerPoint 演示文稿</vt:lpstr>
      <vt:lpstr>传统以太网的问题</vt:lpstr>
      <vt:lpstr>虚拟局域网 (VLAN, Virtual LAN)</vt:lpstr>
      <vt:lpstr>PowerPoint 演示文稿</vt:lpstr>
      <vt:lpstr>如何实现VLAN</vt:lpstr>
      <vt:lpstr>VLAN标签 (VLAN Tag)</vt:lpstr>
      <vt:lpstr>VLAN数据帧</vt:lpstr>
      <vt:lpstr>PowerPoint 演示文稿</vt:lpstr>
      <vt:lpstr>VLAN的实现</vt:lpstr>
      <vt:lpstr>VLAN的划分方式</vt:lpstr>
      <vt:lpstr>基于接口的VLAN划分</vt:lpstr>
      <vt:lpstr>基于MAC地址的VLAN划分</vt:lpstr>
      <vt:lpstr>以太网二层接口类型</vt:lpstr>
      <vt:lpstr>Access接口</vt:lpstr>
      <vt:lpstr>Trunk接口</vt:lpstr>
      <vt:lpstr>Access接口与Trunk接口举例</vt:lpstr>
      <vt:lpstr>Hybrid接口</vt:lpstr>
      <vt:lpstr>Hybrid接口举例</vt:lpstr>
      <vt:lpstr>小结</vt:lpstr>
      <vt:lpstr>PowerPoint 演示文稿</vt:lpstr>
      <vt:lpstr>VLAN的规划</vt:lpstr>
      <vt:lpstr>应用场景 - 基于接口的VLAN划分</vt:lpstr>
      <vt:lpstr>应用场景 - 基于MAC的VLAN划分</vt:lpstr>
      <vt:lpstr>PowerPoint 演示文稿</vt:lpstr>
      <vt:lpstr>VLAN的基础配置命令</vt:lpstr>
      <vt:lpstr>Access接口的基础配置命令</vt:lpstr>
      <vt:lpstr>Trunk接口的基础配置命令</vt:lpstr>
      <vt:lpstr>Hybrid接口的基础配置命令</vt:lpstr>
      <vt:lpstr>案例1：基于接口划分VLAN </vt:lpstr>
      <vt:lpstr>创建VLAN</vt:lpstr>
      <vt:lpstr>配置Access接口和Trunk接口</vt:lpstr>
      <vt:lpstr>验证配置</vt:lpstr>
      <vt:lpstr>案例2：基于接口划分VLAN </vt:lpstr>
      <vt:lpstr>Hybrid接口的基础配置 (1)</vt:lpstr>
      <vt:lpstr>Hybrid接口的基础配置 (2)</vt:lpstr>
      <vt:lpstr>验证配置</vt:lpstr>
      <vt:lpstr>VLAN的基础配置命令</vt:lpstr>
      <vt:lpstr>案例：基于MAC地址划分VLAN</vt:lpstr>
      <vt:lpstr>创建VLAN，并关联MAC地址和VLAN</vt:lpstr>
      <vt:lpstr>加入VLAN，并使能MAC VLAN功能</vt:lpstr>
      <vt:lpstr>验证配置</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230</cp:revision>
  <dcterms:created xsi:type="dcterms:W3CDTF">2018-11-29T10:16:29Z</dcterms:created>
  <dcterms:modified xsi:type="dcterms:W3CDTF">2020-04-14T02:24:04Z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(3)j8FxZ8tobG/r59e5ra4bQIRaabu9M3sLc3X7gZtisIjN6xaU1RWJoAMARwgJu94vaPP/MuA8
vRTg+vftvxa+tvmDMx/qsjIdB0c0m2QDYt15c1NoiocACnaTdxRp4W3PHl9lLD6nv8nAjsnC
t+xMvERgtqmRK7Mxx7RXd7dJakQuCN2LfVit0QNqBS2v0YKZjbrIw483KZJXdvhSW3xIlukP
fBIgFV9J6TmRAGK9dK</vt:lpwstr>
  </property>
  <property fmtid="{D5CDD505-2E9C-101B-9397-08002B2CF9AE}" pid="3" name="_2015_ms_pID_7253431">
    <vt:lpwstr>xrIqjLNPJn5bR9MeNg1T4zDHYvyejwtploYJ8CPfvZHt7z83GImKky
gpdgpJv+UevJddhqRwXh+5qFXvOuFmMdBbDJwKrWUxepZ5zG8f6mTNshxaEvcWJg/15HgWEI
Md48CxTQdX7dXyEUbf5+h1gU1etwp6y8pExsz++MNBbBMT9PLcFU7Rzb6GUL29G1AjkxuRiY
JJOyScvktlRF9jBxRVPGa306elzGv8ikUGLJ</vt:lpwstr>
  </property>
  <property fmtid="{D5CDD505-2E9C-101B-9397-08002B2CF9AE}" pid="4" name="_2015_ms_pID_7253432">
    <vt:lpwstr>irH2jp9mnEOnA/kmlWHJo8Q=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