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28.xml" ContentType="application/vnd.openxmlformats-officedocument.presentationml.slide+xml"/>
  <Override PartName="/ppt/slides/slide5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5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4.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5.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3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64"/>
  </p:notesMasterIdLst>
  <p:handoutMasterIdLst>
    <p:handoutMasterId r:id="rId6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inruizjhw (Leroy)" initials="Z(" lastIdx="1" clrIdx="0">
    <p:extLst>
      <p:ext uri="{19B8F6BF-5375-455C-9EA6-DF929625EA0E}">
        <p15:presenceInfo xmlns:p15="http://schemas.microsoft.com/office/powerpoint/2012/main" userId="S-1-5-21-147214757-305610072-1517763936-5615262" providerId="AD"/>
      </p:ext>
    </p:extLst>
  </p:cmAuthor>
  <p:cmAuthor id="2" name="Changchenchenzjhw (chenchen, chang )" initials="C(c)" lastIdx="55" clrIdx="1">
    <p:extLst>
      <p:ext uri="{19B8F6BF-5375-455C-9EA6-DF929625EA0E}">
        <p15:presenceInfo xmlns:p15="http://schemas.microsoft.com/office/powerpoint/2012/main" userId="S-1-5-21-147214757-305610072-1517763936-57585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874" autoAdjust="0"/>
  </p:normalViewPr>
  <p:slideViewPr>
    <p:cSldViewPr snapToGrid="0" snapToObjects="1">
      <p:cViewPr varScale="1">
        <p:scale>
          <a:sx n="60" d="100"/>
          <a:sy n="60" d="100"/>
        </p:scale>
        <p:origin x="42" y="384"/>
      </p:cViewPr>
      <p:guideLst>
        <p:guide pos="3840"/>
        <p:guide orient="horz" pos="2341"/>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7286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如图，交换机上运行</a:t>
            </a:r>
            <a:r>
              <a:rPr lang="en-US" altLang="zh-CN" smtClean="0"/>
              <a:t>STP</a:t>
            </a:r>
            <a:r>
              <a:rPr lang="zh-CN" altLang="en-US" smtClean="0"/>
              <a:t>协议，会通过报文监控网络的拓扑结构，正常情况下是将</a:t>
            </a:r>
            <a:r>
              <a:rPr lang="en-US" altLang="zh-CN" smtClean="0"/>
              <a:t>SW3</a:t>
            </a:r>
            <a:r>
              <a:rPr lang="zh-CN" altLang="en-US" smtClean="0"/>
              <a:t>上的一个接口进行阻塞（</a:t>
            </a:r>
            <a:r>
              <a:rPr lang="en-US" altLang="zh-CN" smtClean="0"/>
              <a:t>Block</a:t>
            </a:r>
            <a:r>
              <a:rPr lang="zh-CN" altLang="en-US" smtClean="0"/>
              <a:t>），从而打破环路，当监控到</a:t>
            </a:r>
            <a:r>
              <a:rPr lang="en-US" altLang="zh-CN" smtClean="0"/>
              <a:t>SW1</a:t>
            </a:r>
            <a:r>
              <a:rPr lang="zh-CN" altLang="en-US" smtClean="0"/>
              <a:t>与</a:t>
            </a:r>
            <a:r>
              <a:rPr lang="en-US" altLang="zh-CN" smtClean="0"/>
              <a:t>SW3</a:t>
            </a:r>
            <a:r>
              <a:rPr lang="zh-CN" altLang="en-US" smtClean="0"/>
              <a:t>之间出现链路故障，则恢复阻塞端口进入转发状态。</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83874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常见环路主要分为二层环路和三层环路。</a:t>
            </a:r>
            <a:endParaRPr lang="en-US" altLang="zh-CN" smtClean="0"/>
          </a:p>
          <a:p>
            <a:pPr lvl="1"/>
            <a:r>
              <a:rPr lang="zh-CN" altLang="en-US" smtClean="0"/>
              <a:t>二层环路主要因为网络中部署了二层冗余环境，或人为的误接线缆导致，可以通过借助特定的协议或机制实现二层防环；</a:t>
            </a:r>
            <a:endParaRPr lang="en-US" altLang="zh-CN" smtClean="0"/>
          </a:p>
          <a:p>
            <a:pPr lvl="1"/>
            <a:r>
              <a:rPr lang="zh-CN" altLang="en-US" smtClean="0"/>
              <a:t>三层环路主要因为路由环路，可以通过动态路由协议防环和</a:t>
            </a:r>
            <a:r>
              <a:rPr lang="en-US" altLang="zh-CN" smtClean="0"/>
              <a:t>IP</a:t>
            </a:r>
            <a:r>
              <a:rPr lang="zh-CN" altLang="en-US" smtClean="0"/>
              <a:t>报文头部中的</a:t>
            </a:r>
            <a:r>
              <a:rPr lang="en-US" altLang="zh-CN" smtClean="0"/>
              <a:t>TTL</a:t>
            </a:r>
            <a:r>
              <a:rPr lang="zh-CN" altLang="en-US" smtClean="0"/>
              <a:t>字段用于防止报文被无止尽地转发。</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4076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生成树协议应用于园区网络的二层网络中，进行链路备份和消除环路。</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0924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00160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2786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smtClean="0"/>
              <a:t>在</a:t>
            </a:r>
            <a:r>
              <a:rPr lang="en-US" altLang="zh-CN" smtClean="0"/>
              <a:t>STP</a:t>
            </a:r>
            <a:r>
              <a:rPr lang="zh-CN" altLang="zh-CN" smtClean="0"/>
              <a:t>中，每一台交换机都有一个标示符，叫做</a:t>
            </a:r>
            <a:r>
              <a:rPr lang="en-US" altLang="zh-CN" smtClean="0"/>
              <a:t>Bridge ID</a:t>
            </a:r>
            <a:r>
              <a:rPr lang="zh-CN" altLang="en-US" smtClean="0"/>
              <a:t>或者</a:t>
            </a:r>
            <a:r>
              <a:rPr lang="zh-CN" altLang="zh-CN" smtClean="0"/>
              <a:t>桥</a:t>
            </a:r>
            <a:r>
              <a:rPr lang="en-US" altLang="zh-CN" smtClean="0"/>
              <a:t>ID</a:t>
            </a:r>
            <a:r>
              <a:rPr lang="zh-CN" altLang="zh-CN" smtClean="0"/>
              <a:t>，</a:t>
            </a:r>
            <a:r>
              <a:rPr lang="zh-CN" altLang="en-US" smtClean="0"/>
              <a:t>桥</a:t>
            </a:r>
            <a:r>
              <a:rPr lang="en-US" altLang="zh-CN" smtClean="0"/>
              <a:t>ID</a:t>
            </a:r>
            <a:r>
              <a:rPr lang="zh-CN" altLang="en-US" smtClean="0"/>
              <a:t>由</a:t>
            </a:r>
            <a:r>
              <a:rPr lang="en-US" altLang="zh-CN" smtClean="0"/>
              <a:t>16</a:t>
            </a:r>
            <a:r>
              <a:rPr lang="zh-CN" altLang="en-US" smtClean="0"/>
              <a:t>位的桥优先级（</a:t>
            </a:r>
            <a:r>
              <a:rPr lang="en-US" altLang="zh-CN" smtClean="0"/>
              <a:t>Bridge Priority</a:t>
            </a:r>
            <a:r>
              <a:rPr lang="zh-CN" altLang="en-US" smtClean="0"/>
              <a:t>）和</a:t>
            </a:r>
            <a:r>
              <a:rPr lang="en-US" altLang="zh-CN" smtClean="0"/>
              <a:t>48</a:t>
            </a:r>
            <a:r>
              <a:rPr lang="zh-CN" altLang="en-US" smtClean="0"/>
              <a:t>位的</a:t>
            </a:r>
            <a:r>
              <a:rPr lang="en-US" altLang="zh-CN" smtClean="0"/>
              <a:t>MAC</a:t>
            </a:r>
            <a:r>
              <a:rPr lang="zh-CN" altLang="en-US" smtClean="0"/>
              <a:t>地址构成。在</a:t>
            </a:r>
            <a:r>
              <a:rPr lang="en-US" altLang="zh-CN" smtClean="0"/>
              <a:t>STP</a:t>
            </a:r>
            <a:r>
              <a:rPr lang="zh-CN" altLang="en-US" smtClean="0"/>
              <a:t>网络中，桥优先级是可以配置的，取值范围是</a:t>
            </a:r>
            <a:r>
              <a:rPr lang="en-US" altLang="zh-CN" smtClean="0"/>
              <a:t>0</a:t>
            </a:r>
            <a:r>
              <a:rPr lang="zh-CN" altLang="en-US" smtClean="0"/>
              <a:t>～</a:t>
            </a:r>
            <a:r>
              <a:rPr lang="en-US" altLang="zh-CN" smtClean="0"/>
              <a:t>65535</a:t>
            </a:r>
            <a:r>
              <a:rPr lang="zh-CN" altLang="en-US" smtClean="0"/>
              <a:t>，默认值为</a:t>
            </a:r>
            <a:r>
              <a:rPr lang="en-US" altLang="zh-CN" smtClean="0"/>
              <a:t>32768,</a:t>
            </a:r>
            <a:r>
              <a:rPr lang="zh-CN" altLang="en-US" smtClean="0"/>
              <a:t>可以修改但是修改值必须为</a:t>
            </a:r>
            <a:r>
              <a:rPr lang="en-US" altLang="zh-CN" smtClean="0"/>
              <a:t>1024</a:t>
            </a:r>
            <a:r>
              <a:rPr lang="zh-CN" altLang="en-US" smtClean="0"/>
              <a:t>的倍数。优先级最高的设备（数值越小越优先）会被选举为根桥。如果优先级相同，则会比较</a:t>
            </a:r>
            <a:r>
              <a:rPr lang="en-US" altLang="zh-CN" smtClean="0"/>
              <a:t>MAC</a:t>
            </a:r>
            <a:r>
              <a:rPr lang="zh-CN" altLang="en-US" smtClean="0"/>
              <a:t>地址，</a:t>
            </a:r>
            <a:r>
              <a:rPr lang="en-US" altLang="zh-CN" smtClean="0"/>
              <a:t>MAC</a:t>
            </a:r>
            <a:r>
              <a:rPr lang="zh-CN" altLang="en-US" smtClean="0"/>
              <a:t>地址越小则越优先。</a:t>
            </a:r>
            <a:endParaRPr lang="en-US" altLang="zh-CN" smtClean="0"/>
          </a:p>
          <a:p>
            <a:r>
              <a:rPr lang="zh-CN" altLang="en-US" smtClean="0"/>
              <a:t>如图，需要在该网络中选举根桥，首先比较三台交换机的桥优先级，桥优先级都为</a:t>
            </a:r>
            <a:r>
              <a:rPr lang="en-US" altLang="zh-CN" smtClean="0"/>
              <a:t>4096</a:t>
            </a:r>
            <a:r>
              <a:rPr lang="zh-CN" altLang="en-US" smtClean="0"/>
              <a:t>，再比较三台交换机的</a:t>
            </a:r>
            <a:r>
              <a:rPr lang="en-US" altLang="zh-CN" smtClean="0"/>
              <a:t>MAC</a:t>
            </a:r>
            <a:r>
              <a:rPr lang="zh-CN" altLang="en-US" smtClean="0"/>
              <a:t>地址，谁小谁优先，最终选择</a:t>
            </a:r>
            <a:r>
              <a:rPr lang="en-US" altLang="zh-CN" smtClean="0"/>
              <a:t>SW1</a:t>
            </a:r>
            <a:r>
              <a:rPr lang="zh-CN" altLang="en-US" smtClean="0"/>
              <a:t>为根桥。</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21487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树形的网络结构必须有树根，于是</a:t>
            </a:r>
            <a:r>
              <a:rPr lang="en-US" altLang="zh-CN" smtClean="0"/>
              <a:t>STP</a:t>
            </a:r>
            <a:r>
              <a:rPr lang="zh-CN" altLang="en-US" smtClean="0"/>
              <a:t>引入了根桥（</a:t>
            </a:r>
            <a:r>
              <a:rPr lang="en-US" altLang="zh-CN" smtClean="0"/>
              <a:t>Root Bridge</a:t>
            </a:r>
            <a:r>
              <a:rPr lang="zh-CN" altLang="en-US" smtClean="0"/>
              <a:t>）概念。</a:t>
            </a:r>
          </a:p>
          <a:p>
            <a:r>
              <a:rPr lang="zh-CN" altLang="en-US" smtClean="0"/>
              <a:t>对于一个</a:t>
            </a:r>
            <a:r>
              <a:rPr lang="en-US" altLang="zh-CN" smtClean="0"/>
              <a:t>STP</a:t>
            </a:r>
            <a:r>
              <a:rPr lang="zh-CN" altLang="en-US" smtClean="0"/>
              <a:t>网络，根桥在全网中只有一个，它是整个网络的逻辑中心，但不一定是物理中心。根桥会根据网络拓扑的变化而动态变化。</a:t>
            </a:r>
          </a:p>
          <a:p>
            <a:r>
              <a:rPr lang="zh-CN" altLang="en-US" smtClean="0"/>
              <a:t>网络收敛后，根桥会按照一定的时间间隔产生并向外发送配置</a:t>
            </a:r>
            <a:r>
              <a:rPr lang="en-US" altLang="zh-CN" smtClean="0"/>
              <a:t>BPDU</a:t>
            </a:r>
            <a:r>
              <a:rPr lang="zh-CN" altLang="en-US" smtClean="0"/>
              <a:t>，其他设备仅对该报文进行处理，传达拓扑变化记录，从而保证拓扑的稳定。</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81065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交换机的每个端口都有一个端口开销（</a:t>
            </a:r>
            <a:r>
              <a:rPr lang="en-US" altLang="zh-CN" smtClean="0"/>
              <a:t>Port Cost</a:t>
            </a:r>
            <a:r>
              <a:rPr lang="zh-CN" altLang="en-US" smtClean="0"/>
              <a:t>）参数，此参数表示该端口在</a:t>
            </a:r>
            <a:r>
              <a:rPr lang="en-US" altLang="zh-CN" smtClean="0"/>
              <a:t>STP</a:t>
            </a:r>
            <a:r>
              <a:rPr lang="zh-CN" altLang="en-US" smtClean="0"/>
              <a:t>中的开销值。默认情况下端口的开销和端口的带宽有关，带宽越高，开销越小。</a:t>
            </a:r>
            <a:endParaRPr lang="en-US" altLang="zh-CN" smtClean="0"/>
          </a:p>
          <a:p>
            <a:r>
              <a:rPr lang="zh-CN" altLang="en-US" smtClean="0"/>
              <a:t>华为交换机支持多种</a:t>
            </a:r>
            <a:r>
              <a:rPr lang="en-US" altLang="zh-CN" smtClean="0"/>
              <a:t>STP</a:t>
            </a:r>
            <a:r>
              <a:rPr lang="zh-CN" altLang="en-US" smtClean="0"/>
              <a:t>的路径开销计算标准，提供多厂商场景下最大程度的兼容性。缺省情况下，华为交换机使用</a:t>
            </a:r>
            <a:r>
              <a:rPr lang="en-US" altLang="zh-CN" smtClean="0"/>
              <a:t>IEEE 802.1t</a:t>
            </a:r>
            <a:r>
              <a:rPr lang="zh-CN" altLang="en-US" smtClean="0"/>
              <a:t>标准来计算路径开销。</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191883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6841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从一个非根桥到达根桥的路径可能有多条，每一条路径都有一个总的开销值，此开销值是该路径上所有接收</a:t>
            </a:r>
            <a:r>
              <a:rPr lang="en-US" altLang="zh-CN" smtClean="0"/>
              <a:t>BPDU</a:t>
            </a:r>
            <a:r>
              <a:rPr lang="zh-CN" altLang="en-US" smtClean="0"/>
              <a:t>端口的端口开销总和（即</a:t>
            </a:r>
            <a:r>
              <a:rPr lang="en-US" altLang="zh-CN" smtClean="0"/>
              <a:t>BPDU</a:t>
            </a:r>
            <a:r>
              <a:rPr lang="zh-CN" altLang="en-US" smtClean="0"/>
              <a:t>的入方向端口），称为路径开销。非根桥通过对比多条路径的路径开销，选出到达根桥的最短路径，这条最短路径的路径开销被称为</a:t>
            </a:r>
            <a:r>
              <a:rPr lang="en-US" altLang="zh-CN" smtClean="0"/>
              <a:t>RPC</a:t>
            </a:r>
            <a:r>
              <a:rPr lang="zh-CN" altLang="en-US" smtClean="0"/>
              <a:t>，并生成无环树状网络。根桥的根路径开销是</a:t>
            </a:r>
            <a:r>
              <a:rPr lang="en-US" altLang="zh-CN" smtClean="0"/>
              <a:t>0</a:t>
            </a:r>
            <a:r>
              <a:rPr lang="zh-CN" altLang="en-US" smtClean="0"/>
              <a:t>。</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2432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4857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运行</a:t>
            </a:r>
            <a:r>
              <a:rPr lang="en-US" altLang="zh-CN" smtClean="0"/>
              <a:t>STP</a:t>
            </a:r>
            <a:r>
              <a:rPr lang="zh-CN" altLang="en-US" smtClean="0"/>
              <a:t>交换机的每个端口都有一个端口</a:t>
            </a:r>
            <a:r>
              <a:rPr lang="en-US" altLang="zh-CN" smtClean="0"/>
              <a:t>ID</a:t>
            </a:r>
            <a:r>
              <a:rPr lang="zh-CN" altLang="en-US" smtClean="0"/>
              <a:t>，端口</a:t>
            </a:r>
            <a:r>
              <a:rPr lang="en-US" altLang="zh-CN" smtClean="0"/>
              <a:t>ID</a:t>
            </a:r>
            <a:r>
              <a:rPr lang="zh-CN" altLang="en-US" smtClean="0"/>
              <a:t>由端口优先级和端口号构成。端口优先级取值范围是</a:t>
            </a:r>
            <a:r>
              <a:rPr lang="en-US" altLang="zh-CN" smtClean="0"/>
              <a:t>0</a:t>
            </a:r>
            <a:r>
              <a:rPr lang="zh-CN" altLang="en-US" smtClean="0"/>
              <a:t>到</a:t>
            </a:r>
            <a:r>
              <a:rPr lang="en-US" altLang="zh-CN" smtClean="0"/>
              <a:t>240</a:t>
            </a:r>
            <a:r>
              <a:rPr lang="zh-CN" altLang="en-US" smtClean="0"/>
              <a:t>，步长为</a:t>
            </a:r>
            <a:r>
              <a:rPr lang="en-US" altLang="zh-CN" smtClean="0"/>
              <a:t>16</a:t>
            </a:r>
            <a:r>
              <a:rPr lang="zh-CN" altLang="en-US" smtClean="0"/>
              <a:t>，即取值必须为</a:t>
            </a:r>
            <a:r>
              <a:rPr lang="en-US" altLang="zh-CN" smtClean="0"/>
              <a:t>16</a:t>
            </a:r>
            <a:r>
              <a:rPr lang="zh-CN" altLang="en-US" smtClean="0"/>
              <a:t>的整数倍。缺省情况下，端口优先级是</a:t>
            </a:r>
            <a:r>
              <a:rPr lang="en-US" altLang="zh-CN" smtClean="0"/>
              <a:t>128。</a:t>
            </a:r>
            <a:r>
              <a:rPr lang="zh-CN" altLang="en-US" smtClean="0"/>
              <a:t>端口</a:t>
            </a:r>
            <a:r>
              <a:rPr lang="en-US" altLang="zh-CN" smtClean="0"/>
              <a:t>ID</a:t>
            </a:r>
            <a:r>
              <a:rPr lang="zh-CN" altLang="en-US" smtClean="0"/>
              <a:t>可以用来确定端口角色。</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52989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smtClean="0"/>
              <a:t>为了计算生成树，交换机之间需要交换相关的信息和参数，这些信息和参数被封装在</a:t>
            </a:r>
            <a:r>
              <a:rPr lang="en-US" altLang="zh-CN" smtClean="0"/>
              <a:t>BPDU</a:t>
            </a:r>
            <a:r>
              <a:rPr lang="zh-CN" altLang="en-US" smtClean="0"/>
              <a:t>中。</a:t>
            </a:r>
            <a:endParaRPr lang="en-US" altLang="zh-CN" smtClean="0"/>
          </a:p>
          <a:p>
            <a:r>
              <a:rPr lang="en-US" altLang="zh-CN" smtClean="0"/>
              <a:t>BPDU</a:t>
            </a:r>
            <a:r>
              <a:rPr lang="zh-CN" altLang="en-US" smtClean="0"/>
              <a:t>有两种类型：配置</a:t>
            </a:r>
            <a:r>
              <a:rPr lang="en-US" altLang="zh-CN" smtClean="0"/>
              <a:t>BPDU</a:t>
            </a:r>
            <a:r>
              <a:rPr lang="zh-CN" altLang="en-US" smtClean="0"/>
              <a:t>和</a:t>
            </a:r>
            <a:r>
              <a:rPr lang="en-US" altLang="zh-CN" smtClean="0"/>
              <a:t>TCN BPDU</a:t>
            </a:r>
            <a:r>
              <a:rPr lang="zh-CN" altLang="en-US" smtClean="0"/>
              <a:t>。</a:t>
            </a:r>
            <a:endParaRPr lang="en-US" altLang="zh-CN" smtClean="0"/>
          </a:p>
          <a:p>
            <a:r>
              <a:rPr lang="zh-CN" altLang="en-US" smtClean="0"/>
              <a:t>配置</a:t>
            </a:r>
            <a:r>
              <a:rPr lang="en-US" altLang="zh-CN" smtClean="0"/>
              <a:t>BPDU</a:t>
            </a:r>
            <a:r>
              <a:rPr lang="zh-CN" altLang="en-US" smtClean="0"/>
              <a:t>包含了桥</a:t>
            </a:r>
            <a:r>
              <a:rPr lang="en-US" altLang="zh-CN" smtClean="0"/>
              <a:t>ID</a:t>
            </a:r>
            <a:r>
              <a:rPr lang="zh-CN" altLang="en-US" smtClean="0"/>
              <a:t>、路径开销和端口</a:t>
            </a:r>
            <a:r>
              <a:rPr lang="en-US" altLang="zh-CN" smtClean="0"/>
              <a:t>ID</a:t>
            </a:r>
            <a:r>
              <a:rPr lang="zh-CN" altLang="en-US" smtClean="0"/>
              <a:t>等参数。</a:t>
            </a:r>
            <a:r>
              <a:rPr lang="en-US" altLang="zh-CN" smtClean="0"/>
              <a:t>STP</a:t>
            </a:r>
            <a:r>
              <a:rPr lang="zh-CN" altLang="en-US" smtClean="0"/>
              <a:t>协议通过在交换机之间传递配置</a:t>
            </a:r>
            <a:r>
              <a:rPr lang="en-US" altLang="zh-CN" smtClean="0"/>
              <a:t>BPDU</a:t>
            </a:r>
            <a:r>
              <a:rPr lang="zh-CN" altLang="en-US" smtClean="0"/>
              <a:t>来选举根交换机，以及确定每个交换机端口的角色和状态。在初始化过程中，每个桥都主动发送配置</a:t>
            </a:r>
            <a:r>
              <a:rPr lang="en-US" altLang="zh-CN" smtClean="0"/>
              <a:t>BPDU</a:t>
            </a:r>
            <a:r>
              <a:rPr lang="zh-CN" altLang="en-US" smtClean="0"/>
              <a:t>。在网络拓扑稳定以后，只有根桥主动发送配置</a:t>
            </a:r>
            <a:r>
              <a:rPr lang="en-US" altLang="zh-CN" smtClean="0"/>
              <a:t>BPDU</a:t>
            </a:r>
            <a:r>
              <a:rPr lang="zh-CN" altLang="en-US" smtClean="0"/>
              <a:t>，其他交换机在收到上游传来的配置</a:t>
            </a:r>
            <a:r>
              <a:rPr lang="en-US" altLang="zh-CN" smtClean="0"/>
              <a:t>BPDU</a:t>
            </a:r>
            <a:r>
              <a:rPr lang="zh-CN" altLang="en-US" smtClean="0"/>
              <a:t>后，才会发送自己的配置</a:t>
            </a:r>
            <a:r>
              <a:rPr lang="en-US" altLang="zh-CN" smtClean="0"/>
              <a:t>BPDU</a:t>
            </a:r>
            <a:r>
              <a:rPr lang="zh-CN" altLang="en-US" smtClean="0"/>
              <a:t>。</a:t>
            </a:r>
            <a:endParaRPr lang="en-US" altLang="zh-CN" smtClean="0"/>
          </a:p>
          <a:p>
            <a:r>
              <a:rPr lang="en-US" altLang="zh-CN" smtClean="0"/>
              <a:t>TCN BPDU</a:t>
            </a:r>
            <a:r>
              <a:rPr lang="zh-CN" altLang="en-US" smtClean="0"/>
              <a:t>是指下游交换机感知到拓扑发生变化时向上游发送的拓扑变化通知。</a:t>
            </a:r>
            <a:endParaRPr lang="en-US" altLang="zh-CN" smtClean="0"/>
          </a:p>
          <a:p>
            <a:endParaRPr lang="zh-CN" altLang="en-US" dirty="0"/>
          </a:p>
        </p:txBody>
      </p:sp>
    </p:spTree>
    <p:extLst>
      <p:ext uri="{BB962C8B-B14F-4D97-AF65-F5344CB8AC3E}">
        <p14:creationId xmlns:p14="http://schemas.microsoft.com/office/powerpoint/2010/main" val="2472921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05616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STP</a:t>
            </a:r>
            <a:r>
              <a:rPr lang="zh-CN" altLang="en-US" smtClean="0"/>
              <a:t>操作：</a:t>
            </a:r>
            <a:endParaRPr lang="en-US" altLang="zh-CN" smtClean="0"/>
          </a:p>
          <a:p>
            <a:pPr marL="588600" lvl="1" indent="-228600">
              <a:buFont typeface="+mj-lt"/>
              <a:buAutoNum type="arabicPeriod"/>
            </a:pPr>
            <a:r>
              <a:rPr lang="zh-CN" altLang="en-US" smtClean="0"/>
              <a:t>选举一个根桥。</a:t>
            </a:r>
            <a:endParaRPr lang="en-US" altLang="zh-CN" smtClean="0"/>
          </a:p>
          <a:p>
            <a:pPr marL="588600" lvl="1" indent="-228600">
              <a:buFont typeface="+mj-lt"/>
              <a:buAutoNum type="arabicPeriod"/>
            </a:pPr>
            <a:r>
              <a:rPr lang="zh-CN" altLang="en-US" smtClean="0"/>
              <a:t>每个非根交换机选举一个根端口。</a:t>
            </a:r>
            <a:endParaRPr lang="en-US" altLang="zh-CN" smtClean="0"/>
          </a:p>
          <a:p>
            <a:pPr marL="588600" lvl="1" indent="-228600">
              <a:buFont typeface="+mj-lt"/>
              <a:buAutoNum type="arabicPeriod"/>
            </a:pPr>
            <a:r>
              <a:rPr lang="zh-CN" altLang="en-US" smtClean="0"/>
              <a:t>每个网段选举一个指定端口。</a:t>
            </a:r>
            <a:endParaRPr lang="en-US" altLang="zh-CN" smtClean="0"/>
          </a:p>
          <a:p>
            <a:pPr marL="588600" lvl="1" indent="-228600">
              <a:buFont typeface="+mj-lt"/>
              <a:buAutoNum type="arabicPeriod"/>
            </a:pPr>
            <a:r>
              <a:rPr lang="zh-CN" altLang="en-US" smtClean="0"/>
              <a:t>阻塞非根、非指定端口。</a:t>
            </a:r>
            <a:endParaRPr lang="en-US" altLang="zh-CN" smtClean="0"/>
          </a:p>
          <a:p>
            <a:r>
              <a:rPr lang="en-US" altLang="zh-CN" smtClean="0"/>
              <a:t>STP</a:t>
            </a:r>
            <a:r>
              <a:rPr lang="zh-CN" altLang="en-US" smtClean="0"/>
              <a:t>中定义了三种端口角色：指定端口，根端口和预备端口。</a:t>
            </a:r>
            <a:endParaRPr lang="en-US" altLang="zh-CN" smtClean="0"/>
          </a:p>
          <a:p>
            <a:pPr lvl="1"/>
            <a:r>
              <a:rPr lang="zh-CN" altLang="en-US" smtClean="0"/>
              <a:t>指定端口是交换机向所连网段转发配置</a:t>
            </a:r>
            <a:r>
              <a:rPr lang="en-US" altLang="zh-CN" smtClean="0"/>
              <a:t>BPDU</a:t>
            </a:r>
            <a:r>
              <a:rPr lang="zh-CN" altLang="en-US" smtClean="0"/>
              <a:t>的端口，每个网段有且只能有一个指定端口。一般情况下，根桥的每个端口总是指定端口。</a:t>
            </a:r>
            <a:endParaRPr lang="en-US" altLang="zh-CN" smtClean="0"/>
          </a:p>
          <a:p>
            <a:pPr lvl="1"/>
            <a:r>
              <a:rPr lang="zh-CN" altLang="en-US" smtClean="0"/>
              <a:t>根端口是非根交换机去往根桥路径最优的端口。在一个运行</a:t>
            </a:r>
            <a:r>
              <a:rPr lang="en-US" altLang="zh-CN" smtClean="0"/>
              <a:t>STP</a:t>
            </a:r>
            <a:r>
              <a:rPr lang="zh-CN" altLang="en-US" smtClean="0"/>
              <a:t>协议的交换机上最多只有一个根端口，但根桥上没有根端口。</a:t>
            </a:r>
            <a:endParaRPr lang="en-US" altLang="zh-CN" smtClean="0"/>
          </a:p>
          <a:p>
            <a:pPr lvl="1"/>
            <a:r>
              <a:rPr lang="zh-CN" altLang="en-US" smtClean="0"/>
              <a:t>如果一个端口既不是指定端口也不是根端口，则此端口为预备端口。预备端口将被阻塞。</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43031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交换机在刚启动时都认为自己是根桥，互相发送配置</a:t>
            </a:r>
            <a:r>
              <a:rPr lang="en-US" altLang="zh-CN" smtClean="0"/>
              <a:t>BPDU</a:t>
            </a:r>
            <a:r>
              <a:rPr lang="zh-CN" altLang="en-US" smtClean="0"/>
              <a:t>进行</a:t>
            </a:r>
            <a:r>
              <a:rPr lang="en-US" altLang="zh-CN" smtClean="0"/>
              <a:t>STP</a:t>
            </a:r>
            <a:r>
              <a:rPr lang="zh-CN" altLang="en-US" smtClean="0"/>
              <a:t>运算。</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4090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什么是根桥？</a:t>
            </a:r>
          </a:p>
          <a:p>
            <a:pPr lvl="1"/>
            <a:r>
              <a:rPr lang="zh-CN" altLang="en-US" smtClean="0"/>
              <a:t>根桥是</a:t>
            </a:r>
            <a:r>
              <a:rPr lang="en-US" altLang="zh-CN" smtClean="0"/>
              <a:t>STP</a:t>
            </a:r>
            <a:r>
              <a:rPr lang="zh-CN" altLang="en-US" smtClean="0"/>
              <a:t>树的根节点。</a:t>
            </a:r>
          </a:p>
          <a:p>
            <a:pPr lvl="1"/>
            <a:r>
              <a:rPr lang="zh-CN" altLang="en-US" smtClean="0"/>
              <a:t>要生成一棵</a:t>
            </a:r>
            <a:r>
              <a:rPr lang="en-US" altLang="zh-CN" smtClean="0"/>
              <a:t>STP</a:t>
            </a:r>
            <a:r>
              <a:rPr lang="zh-CN" altLang="en-US" smtClean="0"/>
              <a:t>树，首先要确定出一个根桥。</a:t>
            </a:r>
          </a:p>
          <a:p>
            <a:pPr lvl="1"/>
            <a:r>
              <a:rPr lang="zh-CN" altLang="en-US" smtClean="0"/>
              <a:t>根桥是整个交换网络的逻辑中心，但不一定是它的物理中心。</a:t>
            </a:r>
          </a:p>
          <a:p>
            <a:pPr lvl="1"/>
            <a:r>
              <a:rPr lang="zh-CN" altLang="en-US" smtClean="0"/>
              <a:t>当网络的拓扑发生变化时，根桥也可能发生变化。（抢占）</a:t>
            </a:r>
          </a:p>
          <a:p>
            <a:r>
              <a:rPr lang="zh-CN" altLang="en-US" smtClean="0"/>
              <a:t>选举过程：</a:t>
            </a:r>
          </a:p>
          <a:p>
            <a:pPr lvl="1"/>
            <a:r>
              <a:rPr lang="en-US" altLang="zh-CN" smtClean="0"/>
              <a:t>STP</a:t>
            </a:r>
            <a:r>
              <a:rPr lang="zh-CN" altLang="en-US" smtClean="0"/>
              <a:t>交换机初始启动之后，都会认为自己是根桥，并在发送给其他交换机的</a:t>
            </a:r>
            <a:r>
              <a:rPr lang="en-US" altLang="zh-CN" smtClean="0"/>
              <a:t>BPDU</a:t>
            </a:r>
            <a:r>
              <a:rPr lang="zh-CN" altLang="en-US" smtClean="0"/>
              <a:t>中宣告自己为根桥。因此，此时</a:t>
            </a:r>
            <a:r>
              <a:rPr lang="en-US" altLang="zh-CN" smtClean="0"/>
              <a:t>BPDU</a:t>
            </a:r>
            <a:r>
              <a:rPr lang="zh-CN" altLang="en-US" smtClean="0"/>
              <a:t>中的根桥</a:t>
            </a:r>
            <a:r>
              <a:rPr lang="en-US" altLang="zh-CN" smtClean="0"/>
              <a:t>ID</a:t>
            </a:r>
            <a:r>
              <a:rPr lang="zh-CN" altLang="en-US" smtClean="0"/>
              <a:t>为各自设备的网桥</a:t>
            </a:r>
            <a:r>
              <a:rPr lang="en-US" altLang="zh-CN" smtClean="0"/>
              <a:t>ID</a:t>
            </a:r>
            <a:r>
              <a:rPr lang="zh-CN" altLang="en-US" smtClean="0"/>
              <a:t>。</a:t>
            </a:r>
          </a:p>
          <a:p>
            <a:pPr lvl="1"/>
            <a:r>
              <a:rPr lang="zh-CN" altLang="en-US" smtClean="0"/>
              <a:t>当交换机收到网络中其他设备发送来的</a:t>
            </a:r>
            <a:r>
              <a:rPr lang="en-US" altLang="zh-CN" smtClean="0"/>
              <a:t>BPDU</a:t>
            </a:r>
            <a:r>
              <a:rPr lang="zh-CN" altLang="en-US" smtClean="0"/>
              <a:t>后，会比较</a:t>
            </a:r>
            <a:r>
              <a:rPr lang="en-US" altLang="zh-CN" smtClean="0"/>
              <a:t>BPDU</a:t>
            </a:r>
            <a:r>
              <a:rPr lang="zh-CN" altLang="en-US" smtClean="0"/>
              <a:t>中的根桥</a:t>
            </a:r>
            <a:r>
              <a:rPr lang="en-US" altLang="zh-CN" smtClean="0"/>
              <a:t>ID</a:t>
            </a:r>
            <a:r>
              <a:rPr lang="zh-CN" altLang="en-US" smtClean="0"/>
              <a:t>和自己的</a:t>
            </a:r>
            <a:r>
              <a:rPr lang="en-US" altLang="zh-CN" smtClean="0"/>
              <a:t>BID</a:t>
            </a:r>
            <a:r>
              <a:rPr lang="zh-CN" altLang="en-US" smtClean="0"/>
              <a:t>。</a:t>
            </a:r>
          </a:p>
          <a:p>
            <a:pPr lvl="1"/>
            <a:r>
              <a:rPr lang="zh-CN" altLang="en-US" smtClean="0"/>
              <a:t>交换机不断交互</a:t>
            </a:r>
            <a:r>
              <a:rPr lang="en-US" altLang="zh-CN" smtClean="0"/>
              <a:t>BPDU</a:t>
            </a:r>
            <a:r>
              <a:rPr lang="zh-CN" altLang="en-US" smtClean="0"/>
              <a:t>，同时对</a:t>
            </a:r>
            <a:r>
              <a:rPr lang="en-US" altLang="zh-CN" smtClean="0"/>
              <a:t>BID</a:t>
            </a:r>
            <a:r>
              <a:rPr lang="zh-CN" altLang="en-US" smtClean="0"/>
              <a:t>进行比较，最终选举一台</a:t>
            </a:r>
            <a:r>
              <a:rPr lang="en-US" altLang="zh-CN" smtClean="0"/>
              <a:t>BID</a:t>
            </a:r>
            <a:r>
              <a:rPr lang="zh-CN" altLang="en-US" smtClean="0"/>
              <a:t>最小的交换机作为根桥，其他的则为非根桥。</a:t>
            </a:r>
          </a:p>
          <a:p>
            <a:pPr lvl="1"/>
            <a:r>
              <a:rPr lang="zh-CN" altLang="en-US" smtClean="0"/>
              <a:t>如图：根桥的选举先比较优先级，交换机</a:t>
            </a:r>
            <a:r>
              <a:rPr lang="en-US" altLang="zh-CN" smtClean="0"/>
              <a:t>SW1</a:t>
            </a:r>
            <a:r>
              <a:rPr lang="zh-CN" altLang="en-US" smtClean="0"/>
              <a:t>、</a:t>
            </a:r>
            <a:r>
              <a:rPr lang="en-US" altLang="zh-CN" smtClean="0"/>
              <a:t>2</a:t>
            </a:r>
            <a:r>
              <a:rPr lang="zh-CN" altLang="en-US" smtClean="0"/>
              <a:t>、</a:t>
            </a:r>
            <a:r>
              <a:rPr lang="en-US" altLang="zh-CN" smtClean="0"/>
              <a:t>3</a:t>
            </a:r>
            <a:r>
              <a:rPr lang="zh-CN" altLang="en-US" smtClean="0"/>
              <a:t>的优先级相等，则比较</a:t>
            </a:r>
            <a:r>
              <a:rPr lang="en-US" altLang="zh-CN" smtClean="0"/>
              <a:t>MAC</a:t>
            </a:r>
            <a:r>
              <a:rPr lang="zh-CN" altLang="en-US" smtClean="0"/>
              <a:t>地址，也优选最小的，所以</a:t>
            </a:r>
            <a:r>
              <a:rPr lang="en-US" altLang="zh-CN" smtClean="0"/>
              <a:t>SW1</a:t>
            </a:r>
            <a:r>
              <a:rPr lang="zh-CN" altLang="en-US" smtClean="0"/>
              <a:t>的</a:t>
            </a:r>
            <a:r>
              <a:rPr lang="en-US" altLang="zh-CN" smtClean="0"/>
              <a:t>BID</a:t>
            </a:r>
            <a:r>
              <a:rPr lang="zh-CN" altLang="en-US" smtClean="0"/>
              <a:t>最小，因此</a:t>
            </a:r>
            <a:r>
              <a:rPr lang="en-US" altLang="zh-CN" smtClean="0"/>
              <a:t>SW1</a:t>
            </a:r>
            <a:r>
              <a:rPr lang="zh-CN" altLang="en-US" smtClean="0"/>
              <a:t>为根桥，</a:t>
            </a:r>
            <a:r>
              <a:rPr lang="en-US" altLang="zh-CN" smtClean="0"/>
              <a:t>SW2</a:t>
            </a:r>
            <a:r>
              <a:rPr lang="zh-CN" altLang="en-US" smtClean="0"/>
              <a:t>和</a:t>
            </a:r>
            <a:r>
              <a:rPr lang="en-US" altLang="zh-CN" smtClean="0"/>
              <a:t>SW3</a:t>
            </a:r>
            <a:r>
              <a:rPr lang="zh-CN" altLang="en-US" smtClean="0"/>
              <a:t>为非根桥。</a:t>
            </a:r>
          </a:p>
          <a:p>
            <a:r>
              <a:rPr lang="zh-CN" altLang="en-US" smtClean="0"/>
              <a:t>注意：</a:t>
            </a:r>
          </a:p>
          <a:p>
            <a:pPr lvl="1"/>
            <a:r>
              <a:rPr lang="zh-CN" altLang="en-US" smtClean="0"/>
              <a:t>根桥的角色可抢占。当有更优的</a:t>
            </a:r>
            <a:r>
              <a:rPr lang="en-US" altLang="zh-CN" smtClean="0"/>
              <a:t>BID</a:t>
            </a:r>
            <a:r>
              <a:rPr lang="zh-CN" altLang="en-US" smtClean="0"/>
              <a:t>的交换机加入网络时，网络会重新进行</a:t>
            </a:r>
            <a:r>
              <a:rPr lang="en-US" altLang="zh-CN" smtClean="0"/>
              <a:t>STP</a:t>
            </a:r>
            <a:r>
              <a:rPr lang="zh-CN" altLang="en-US" smtClean="0"/>
              <a:t>计算，选出新的根桥。</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51262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zh-CN" altLang="en-US" smtClean="0"/>
              <a:t>什么是根端口？</a:t>
            </a:r>
          </a:p>
          <a:p>
            <a:pPr lvl="1">
              <a:lnSpc>
                <a:spcPct val="100000"/>
              </a:lnSpc>
            </a:pPr>
            <a:r>
              <a:rPr lang="zh-CN" altLang="en-US" smtClean="0"/>
              <a:t>一个非根桥设备上会有多个端口与网络相连，为了保证从某台非根桥设备到根桥设备的工作路径是最优且唯一的，就必须从该非根桥设备的端口中确定出一个被称为“根端口”的端口，由根端口来作为该非根桥设备与根桥设备之间进行报文交互的端口。</a:t>
            </a:r>
          </a:p>
          <a:p>
            <a:pPr lvl="1">
              <a:lnSpc>
                <a:spcPct val="100000"/>
              </a:lnSpc>
            </a:pPr>
            <a:r>
              <a:rPr lang="zh-CN" altLang="en-US" smtClean="0"/>
              <a:t>在选举出根桥后，根桥仍然持续发送</a:t>
            </a:r>
            <a:r>
              <a:rPr lang="en-US" altLang="zh-CN" smtClean="0"/>
              <a:t>BPDU</a:t>
            </a:r>
            <a:r>
              <a:rPr lang="zh-CN" altLang="en-US" smtClean="0"/>
              <a:t>，而非根桥将持续不断的收到根桥发送的</a:t>
            </a:r>
            <a:r>
              <a:rPr lang="en-US" altLang="zh-CN" smtClean="0"/>
              <a:t>BPDU</a:t>
            </a:r>
            <a:r>
              <a:rPr lang="zh-CN" altLang="en-US" smtClean="0"/>
              <a:t>。因此，在所有非根桥上选举一个距离根桥“最近”的端口（根端口），在网络收敛后，根端口将不断的收到来自根桥的</a:t>
            </a:r>
            <a:r>
              <a:rPr lang="en-US" altLang="zh-CN" smtClean="0"/>
              <a:t>BPDU</a:t>
            </a:r>
            <a:r>
              <a:rPr lang="zh-CN" altLang="en-US" smtClean="0"/>
              <a:t>。</a:t>
            </a:r>
          </a:p>
          <a:p>
            <a:pPr lvl="1">
              <a:lnSpc>
                <a:spcPct val="100000"/>
              </a:lnSpc>
            </a:pPr>
            <a:r>
              <a:rPr lang="zh-CN" altLang="en-US" smtClean="0"/>
              <a:t>即：根端口保证了交换机与根桥之间工作路径的唯一性和最优性。</a:t>
            </a:r>
          </a:p>
          <a:p>
            <a:pPr>
              <a:lnSpc>
                <a:spcPct val="100000"/>
              </a:lnSpc>
            </a:pPr>
            <a:r>
              <a:rPr lang="zh-CN" altLang="en-US" smtClean="0"/>
              <a:t>注意：一个非根桥设备上，最多只能有一个根端口。</a:t>
            </a:r>
          </a:p>
          <a:p>
            <a:pPr>
              <a:lnSpc>
                <a:spcPct val="100000"/>
              </a:lnSpc>
            </a:pPr>
            <a:r>
              <a:rPr lang="zh-CN" altLang="en-US" smtClean="0"/>
              <a:t>选举过程：</a:t>
            </a:r>
          </a:p>
          <a:p>
            <a:pPr marL="588600" lvl="1" indent="-228600">
              <a:lnSpc>
                <a:spcPct val="100000"/>
              </a:lnSpc>
              <a:buFont typeface="+mj-lt"/>
              <a:buAutoNum type="arabicPeriod"/>
            </a:pPr>
            <a:r>
              <a:rPr lang="zh-CN" altLang="en-US" smtClean="0"/>
              <a:t>交换机有多个端口接入网络，各个端口都会收到</a:t>
            </a:r>
            <a:r>
              <a:rPr lang="en-US" altLang="zh-CN" smtClean="0"/>
              <a:t>BPDU</a:t>
            </a:r>
            <a:r>
              <a:rPr lang="zh-CN" altLang="en-US" smtClean="0"/>
              <a:t>报文，报文中会携带“</a:t>
            </a:r>
            <a:r>
              <a:rPr lang="en-US" altLang="zh-CN" smtClean="0"/>
              <a:t>RootID</a:t>
            </a:r>
            <a:r>
              <a:rPr lang="zh-CN" altLang="en-US" smtClean="0"/>
              <a:t>、</a:t>
            </a:r>
            <a:r>
              <a:rPr lang="en-US" altLang="zh-CN" smtClean="0"/>
              <a:t>RPC</a:t>
            </a:r>
            <a:r>
              <a:rPr lang="zh-CN" altLang="en-US" smtClean="0"/>
              <a:t>、</a:t>
            </a:r>
            <a:r>
              <a:rPr lang="en-US" altLang="zh-CN" smtClean="0"/>
              <a:t>BID</a:t>
            </a:r>
            <a:r>
              <a:rPr lang="zh-CN" altLang="en-US" smtClean="0"/>
              <a:t>、</a:t>
            </a:r>
            <a:r>
              <a:rPr lang="en-US" altLang="zh-CN" smtClean="0"/>
              <a:t>PID”</a:t>
            </a:r>
            <a:r>
              <a:rPr lang="zh-CN" altLang="en-US" smtClean="0"/>
              <a:t>等关键字段，端口会针对这些字段进行</a:t>
            </a:r>
            <a:r>
              <a:rPr lang="en-US" altLang="zh-CN" smtClean="0"/>
              <a:t>PK</a:t>
            </a:r>
            <a:r>
              <a:rPr lang="zh-CN" altLang="en-US" smtClean="0"/>
              <a:t>。</a:t>
            </a:r>
          </a:p>
          <a:p>
            <a:pPr marL="588600" lvl="1" indent="-228600">
              <a:lnSpc>
                <a:spcPct val="100000"/>
              </a:lnSpc>
              <a:buFont typeface="+mj-lt"/>
              <a:buAutoNum type="arabicPeriod"/>
            </a:pPr>
            <a:r>
              <a:rPr lang="zh-CN" altLang="en-US" smtClean="0"/>
              <a:t>首先比较根路径开销（</a:t>
            </a:r>
            <a:r>
              <a:rPr lang="en-US" altLang="zh-CN" smtClean="0"/>
              <a:t>RPC</a:t>
            </a:r>
            <a:r>
              <a:rPr lang="zh-CN" altLang="en-US" smtClean="0"/>
              <a:t>），</a:t>
            </a:r>
            <a:r>
              <a:rPr lang="en-US" altLang="zh-CN" smtClean="0"/>
              <a:t>STP</a:t>
            </a:r>
            <a:r>
              <a:rPr lang="zh-CN" altLang="en-US" smtClean="0"/>
              <a:t>协议把根路径开销作为确定根端口的重要依据。</a:t>
            </a:r>
            <a:r>
              <a:rPr lang="en-US" altLang="zh-CN" smtClean="0"/>
              <a:t>RPC</a:t>
            </a:r>
            <a:r>
              <a:rPr lang="zh-CN" altLang="en-US" smtClean="0"/>
              <a:t>值越小，越优选，因此交换机会选</a:t>
            </a:r>
            <a:r>
              <a:rPr lang="en-US" altLang="zh-CN" smtClean="0"/>
              <a:t>RPC</a:t>
            </a:r>
            <a:r>
              <a:rPr lang="zh-CN" altLang="en-US" smtClean="0"/>
              <a:t>最小的端口作为根端口。</a:t>
            </a:r>
          </a:p>
          <a:p>
            <a:pPr marL="588600" lvl="1" indent="-228600">
              <a:lnSpc>
                <a:spcPct val="100000"/>
              </a:lnSpc>
              <a:buFont typeface="+mj-lt"/>
              <a:buAutoNum type="arabicPeriod"/>
            </a:pPr>
            <a:r>
              <a:rPr lang="zh-CN" altLang="en-US" smtClean="0"/>
              <a:t>当</a:t>
            </a:r>
            <a:r>
              <a:rPr lang="en-US" altLang="zh-CN" smtClean="0"/>
              <a:t>RPC</a:t>
            </a:r>
            <a:r>
              <a:rPr lang="zh-CN" altLang="en-US" smtClean="0"/>
              <a:t>相同时，比较上行交换机的</a:t>
            </a:r>
            <a:r>
              <a:rPr lang="en-US" altLang="zh-CN" smtClean="0"/>
              <a:t>BID</a:t>
            </a:r>
            <a:r>
              <a:rPr lang="zh-CN" altLang="en-US" smtClean="0"/>
              <a:t>，</a:t>
            </a:r>
            <a:r>
              <a:rPr lang="zh-CN" altLang="zh-CN" smtClean="0"/>
              <a:t>即比较交换机各个端口收到的</a:t>
            </a:r>
            <a:r>
              <a:rPr lang="en-US" altLang="zh-CN" smtClean="0"/>
              <a:t>BPDU</a:t>
            </a:r>
            <a:r>
              <a:rPr lang="zh-CN" altLang="zh-CN" smtClean="0"/>
              <a:t>中的</a:t>
            </a:r>
            <a:r>
              <a:rPr lang="en-US" altLang="zh-CN" smtClean="0"/>
              <a:t>BID</a:t>
            </a:r>
            <a:r>
              <a:rPr lang="zh-CN" altLang="zh-CN" smtClean="0"/>
              <a:t>，值越小，越优选，因此交换机会选上行设备</a:t>
            </a:r>
            <a:r>
              <a:rPr lang="en-US" altLang="zh-CN" smtClean="0"/>
              <a:t>BID</a:t>
            </a:r>
            <a:r>
              <a:rPr lang="zh-CN" altLang="zh-CN" smtClean="0"/>
              <a:t>最小的端口作为根端口</a:t>
            </a:r>
            <a:r>
              <a:rPr lang="zh-CN" altLang="en-US" smtClean="0"/>
              <a:t>。</a:t>
            </a:r>
            <a:endParaRPr lang="en-US" altLang="zh-CN" smtClean="0"/>
          </a:p>
          <a:p>
            <a:pPr marL="588600" lvl="1" indent="-228600">
              <a:lnSpc>
                <a:spcPct val="100000"/>
              </a:lnSpc>
              <a:buFont typeface="+mj-lt"/>
              <a:buAutoNum type="arabicPeriod"/>
            </a:pPr>
            <a:r>
              <a:rPr lang="zh-CN" altLang="zh-CN" smtClean="0"/>
              <a:t>当上行交换机</a:t>
            </a:r>
            <a:r>
              <a:rPr lang="en-US" altLang="zh-CN" smtClean="0"/>
              <a:t>BID</a:t>
            </a:r>
            <a:r>
              <a:rPr lang="zh-CN" altLang="zh-CN" smtClean="0"/>
              <a:t>相同时，比较上行交换机的</a:t>
            </a:r>
            <a:r>
              <a:rPr lang="en-US" altLang="zh-CN" smtClean="0"/>
              <a:t>PID</a:t>
            </a:r>
            <a:r>
              <a:rPr lang="zh-CN" altLang="en-US" smtClean="0"/>
              <a:t>，</a:t>
            </a:r>
            <a:r>
              <a:rPr lang="zh-CN" altLang="zh-CN" smtClean="0"/>
              <a:t>即比较交换机各个端口收到的</a:t>
            </a:r>
            <a:r>
              <a:rPr lang="en-US" altLang="zh-CN" smtClean="0"/>
              <a:t>BPDU</a:t>
            </a:r>
            <a:r>
              <a:rPr lang="zh-CN" altLang="zh-CN" smtClean="0"/>
              <a:t>中的</a:t>
            </a:r>
            <a:r>
              <a:rPr lang="en-US" altLang="zh-CN" smtClean="0"/>
              <a:t>PID</a:t>
            </a:r>
            <a:r>
              <a:rPr lang="zh-CN" altLang="zh-CN" smtClean="0"/>
              <a:t>，值越小，越优先，因此交换机会选上行设备</a:t>
            </a:r>
            <a:r>
              <a:rPr lang="en-US" altLang="zh-CN" smtClean="0"/>
              <a:t>PID</a:t>
            </a:r>
            <a:r>
              <a:rPr lang="zh-CN" altLang="zh-CN" smtClean="0"/>
              <a:t>最小的端口作为根端口</a:t>
            </a:r>
            <a:r>
              <a:rPr lang="zh-CN" altLang="en-US" smtClean="0"/>
              <a:t>。</a:t>
            </a:r>
            <a:endParaRPr lang="en-US" altLang="zh-CN" smtClean="0"/>
          </a:p>
          <a:p>
            <a:pPr marL="588600" lvl="1" indent="-228600">
              <a:lnSpc>
                <a:spcPct val="100000"/>
              </a:lnSpc>
              <a:buFont typeface="+mj-lt"/>
              <a:buAutoNum type="arabicPeriod"/>
            </a:pPr>
            <a:r>
              <a:rPr lang="zh-CN" altLang="zh-CN" smtClean="0"/>
              <a:t>当上行交换机的</a:t>
            </a:r>
            <a:r>
              <a:rPr lang="en-US" altLang="zh-CN" smtClean="0"/>
              <a:t>PID</a:t>
            </a:r>
            <a:r>
              <a:rPr lang="zh-CN" altLang="zh-CN" smtClean="0"/>
              <a:t>相同时，则比较本地交换机的</a:t>
            </a:r>
            <a:r>
              <a:rPr lang="en-US" altLang="zh-CN" smtClean="0"/>
              <a:t>PID</a:t>
            </a:r>
            <a:r>
              <a:rPr lang="zh-CN" altLang="en-US" smtClean="0"/>
              <a:t>，即</a:t>
            </a:r>
            <a:r>
              <a:rPr lang="zh-CN" altLang="zh-CN" smtClean="0"/>
              <a:t>比较本端交换机各个端口各自的</a:t>
            </a:r>
            <a:r>
              <a:rPr lang="en-US" altLang="zh-CN" smtClean="0"/>
              <a:t>PID</a:t>
            </a:r>
            <a:r>
              <a:rPr lang="zh-CN" altLang="zh-CN" smtClean="0"/>
              <a:t>，值越小，越优先，因此交换机会选端口</a:t>
            </a:r>
            <a:r>
              <a:rPr lang="en-US" altLang="zh-CN" smtClean="0"/>
              <a:t>PID</a:t>
            </a:r>
            <a:r>
              <a:rPr lang="zh-CN" altLang="zh-CN" smtClean="0"/>
              <a:t>最小的端口作为根端口</a:t>
            </a:r>
            <a:r>
              <a:rPr lang="zh-CN" altLang="en-US" smtClean="0"/>
              <a:t>。</a:t>
            </a:r>
          </a:p>
          <a:p>
            <a:pPr>
              <a:lnSpc>
                <a:spcPct val="100000"/>
              </a:lnSpc>
            </a:pP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295488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什么是指定端口？</a:t>
            </a:r>
          </a:p>
          <a:p>
            <a:pPr lvl="1"/>
            <a:r>
              <a:rPr lang="zh-CN" altLang="en-US" dirty="0" smtClean="0"/>
              <a:t>网络中的每个链路与根桥之间的工作路径必须是唯一的且最优的。当一个链路有两条及以上的路径通往根桥时（该链路连接了不同的交换机，或者该链路连接了同一台交换机的不同端口），与该链路相连的交换机（可能不止一台）就必须确定出一个唯一的指定端口。</a:t>
            </a:r>
          </a:p>
          <a:p>
            <a:pPr lvl="1"/>
            <a:r>
              <a:rPr lang="zh-CN" altLang="en-US" dirty="0" smtClean="0"/>
              <a:t>因此，每个链路（</a:t>
            </a:r>
            <a:r>
              <a:rPr lang="en-US" altLang="zh-CN" dirty="0" smtClean="0"/>
              <a:t>Link</a:t>
            </a:r>
            <a:r>
              <a:rPr lang="zh-CN" altLang="en-US" dirty="0" smtClean="0"/>
              <a:t>）选举一个指定端口，用于向这个链路发送</a:t>
            </a:r>
            <a:r>
              <a:rPr lang="en-US" altLang="zh-CN" dirty="0" smtClean="0"/>
              <a:t>BPDU</a:t>
            </a:r>
            <a:r>
              <a:rPr lang="zh-CN" altLang="en-US" dirty="0" smtClean="0"/>
              <a:t>。</a:t>
            </a:r>
          </a:p>
          <a:p>
            <a:r>
              <a:rPr lang="zh-CN" altLang="en-US" dirty="0" smtClean="0"/>
              <a:t>注意：一般情况下，根桥上不存在任何根端口，只存在指定端口。</a:t>
            </a:r>
          </a:p>
          <a:p>
            <a:r>
              <a:rPr lang="zh-CN" altLang="en-US" dirty="0" smtClean="0"/>
              <a:t>选举过程：</a:t>
            </a:r>
          </a:p>
          <a:p>
            <a:pPr marL="360000" lvl="1" indent="0">
              <a:buNone/>
            </a:pPr>
            <a:r>
              <a:rPr lang="zh-CN" altLang="en-US" dirty="0" smtClean="0"/>
              <a:t>指定端口也是通过比较</a:t>
            </a:r>
            <a:r>
              <a:rPr lang="en-US" altLang="zh-CN" dirty="0" smtClean="0"/>
              <a:t>RPC</a:t>
            </a:r>
            <a:r>
              <a:rPr lang="zh-CN" altLang="en-US" dirty="0" smtClean="0"/>
              <a:t>来确定的，选择</a:t>
            </a:r>
            <a:r>
              <a:rPr lang="en-US" altLang="zh-CN" dirty="0" smtClean="0"/>
              <a:t>RPC</a:t>
            </a:r>
            <a:r>
              <a:rPr lang="zh-CN" altLang="en-US" dirty="0" smtClean="0"/>
              <a:t>最小的作为指定端口，如果</a:t>
            </a:r>
            <a:r>
              <a:rPr lang="en-US" altLang="zh-CN" dirty="0" smtClean="0"/>
              <a:t>RPC</a:t>
            </a:r>
            <a:r>
              <a:rPr lang="zh-CN" altLang="en-US" dirty="0" smtClean="0"/>
              <a:t>相同，则比较</a:t>
            </a:r>
            <a:r>
              <a:rPr lang="en-US" altLang="zh-CN" dirty="0" smtClean="0"/>
              <a:t>BID</a:t>
            </a:r>
            <a:r>
              <a:rPr lang="zh-CN" altLang="en-US" dirty="0" smtClean="0"/>
              <a:t>和</a:t>
            </a:r>
            <a:r>
              <a:rPr lang="en-US" altLang="zh-CN" dirty="0" smtClean="0"/>
              <a:t>PID</a:t>
            </a:r>
            <a:r>
              <a:rPr lang="zh-CN" altLang="en-US" dirty="0" smtClean="0"/>
              <a:t>。</a:t>
            </a:r>
          </a:p>
          <a:p>
            <a:pPr marL="588963" lvl="1" indent="-228600">
              <a:buSzPct val="100000"/>
              <a:buFont typeface="+mj-lt"/>
              <a:buAutoNum type="arabicPeriod"/>
            </a:pPr>
            <a:r>
              <a:rPr lang="zh-CN" altLang="en-US" dirty="0" smtClean="0"/>
              <a:t>首先比较根路径开销（</a:t>
            </a:r>
            <a:r>
              <a:rPr lang="en-US" altLang="zh-CN" smtClean="0"/>
              <a:t>RPC</a:t>
            </a:r>
            <a:r>
              <a:rPr lang="zh-CN" altLang="en-US" smtClean="0"/>
              <a:t>），值</a:t>
            </a:r>
            <a:r>
              <a:rPr lang="zh-CN" altLang="en-US" dirty="0" smtClean="0"/>
              <a:t>越小，越优选，因此交换机会选</a:t>
            </a:r>
            <a:r>
              <a:rPr lang="en-US" altLang="zh-CN" dirty="0" smtClean="0"/>
              <a:t>RPC</a:t>
            </a:r>
            <a:r>
              <a:rPr lang="zh-CN" altLang="en-US" dirty="0" smtClean="0"/>
              <a:t>最小的端口作为指定端口。</a:t>
            </a:r>
          </a:p>
          <a:p>
            <a:pPr marL="588963" lvl="1" indent="-228600">
              <a:buSzPct val="100000"/>
              <a:buFont typeface="+mj-lt"/>
              <a:buAutoNum type="arabicPeriod"/>
            </a:pPr>
            <a:r>
              <a:rPr lang="zh-CN" altLang="en-US" dirty="0" smtClean="0"/>
              <a:t>若</a:t>
            </a:r>
            <a:r>
              <a:rPr lang="en-US" altLang="zh-CN" dirty="0" smtClean="0"/>
              <a:t>RPC</a:t>
            </a:r>
            <a:r>
              <a:rPr lang="zh-CN" altLang="en-US" dirty="0" smtClean="0"/>
              <a:t>相等，则比较链路两端交换机的</a:t>
            </a:r>
            <a:r>
              <a:rPr lang="en-US" altLang="zh-CN" dirty="0" smtClean="0"/>
              <a:t>BID</a:t>
            </a:r>
            <a:r>
              <a:rPr lang="zh-CN" altLang="en-US" dirty="0" smtClean="0"/>
              <a:t>，值越小，越优选，因此交换机会选</a:t>
            </a:r>
            <a:r>
              <a:rPr lang="en-US" altLang="zh-CN" dirty="0" smtClean="0"/>
              <a:t>BID</a:t>
            </a:r>
            <a:r>
              <a:rPr lang="zh-CN" altLang="en-US" dirty="0" smtClean="0"/>
              <a:t>最小的交换机的端口作为指定端口。</a:t>
            </a:r>
          </a:p>
          <a:p>
            <a:pPr marL="588963" lvl="1" indent="-228600">
              <a:buSzPct val="100000"/>
              <a:buFont typeface="+mj-lt"/>
              <a:buAutoNum type="arabicPeriod"/>
            </a:pPr>
            <a:r>
              <a:rPr lang="zh-CN" altLang="en-US" dirty="0" smtClean="0"/>
              <a:t>若</a:t>
            </a:r>
            <a:r>
              <a:rPr lang="en-US" altLang="zh-CN" dirty="0" smtClean="0"/>
              <a:t>BID</a:t>
            </a:r>
            <a:r>
              <a:rPr lang="zh-CN" altLang="en-US" dirty="0" smtClean="0"/>
              <a:t>相等，则比较链路两端端口的</a:t>
            </a:r>
            <a:r>
              <a:rPr lang="en-US" altLang="zh-CN" dirty="0" smtClean="0"/>
              <a:t>PID</a:t>
            </a:r>
            <a:r>
              <a:rPr lang="zh-CN" altLang="en-US" dirty="0" smtClean="0"/>
              <a:t>，值越小，越优选，因此交换机会选</a:t>
            </a:r>
            <a:r>
              <a:rPr lang="en-US" altLang="zh-CN" dirty="0" smtClean="0"/>
              <a:t>PID</a:t>
            </a:r>
            <a:r>
              <a:rPr lang="zh-CN" altLang="en-US" dirty="0" smtClean="0"/>
              <a:t>最小的交换机的端口作为指定端口。</a:t>
            </a:r>
          </a:p>
          <a:p>
            <a:endParaRPr lang="zh-CN" altLang="en-US" dirty="0"/>
          </a:p>
        </p:txBody>
      </p:sp>
    </p:spTree>
    <p:extLst>
      <p:ext uri="{BB962C8B-B14F-4D97-AF65-F5344CB8AC3E}">
        <p14:creationId xmlns:p14="http://schemas.microsoft.com/office/powerpoint/2010/main" val="2294013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什么是非指定端口（预备端口）？</a:t>
            </a:r>
          </a:p>
          <a:p>
            <a:pPr lvl="0"/>
            <a:r>
              <a:rPr lang="zh-CN" altLang="en-US" smtClean="0"/>
              <a:t>在确定了根端口和指定端口之后，交换机上所有剩余的非根端口和非指定端口统称为预备端口。</a:t>
            </a:r>
            <a:endParaRPr lang="en-US" altLang="zh-CN" smtClean="0"/>
          </a:p>
          <a:p>
            <a:pPr lvl="0"/>
            <a:r>
              <a:rPr lang="zh-CN" altLang="zh-CN" smtClean="0"/>
              <a:t>阻塞</a:t>
            </a:r>
            <a:r>
              <a:rPr lang="zh-CN" altLang="en-US" smtClean="0"/>
              <a:t>非指定</a:t>
            </a:r>
            <a:r>
              <a:rPr lang="zh-CN" altLang="zh-CN" smtClean="0"/>
              <a:t>端口</a:t>
            </a:r>
          </a:p>
          <a:p>
            <a:pPr lvl="1"/>
            <a:r>
              <a:rPr lang="en-US" altLang="zh-CN" smtClean="0"/>
              <a:t>STP</a:t>
            </a:r>
            <a:r>
              <a:rPr lang="zh-CN" altLang="zh-CN" smtClean="0"/>
              <a:t>会对这些</a:t>
            </a:r>
            <a:r>
              <a:rPr lang="zh-CN" altLang="en-US" smtClean="0"/>
              <a:t>非指定</a:t>
            </a:r>
            <a:r>
              <a:rPr lang="zh-CN" altLang="zh-CN" smtClean="0"/>
              <a:t>端口进行逻辑阻塞，即这些端口不能转发由终端计算机产生并发送的帧（用户数据帧）。</a:t>
            </a:r>
          </a:p>
          <a:p>
            <a:pPr lvl="1"/>
            <a:r>
              <a:rPr lang="zh-CN" altLang="zh-CN" smtClean="0"/>
              <a:t>一旦</a:t>
            </a:r>
            <a:r>
              <a:rPr lang="zh-CN" altLang="en-US" smtClean="0"/>
              <a:t>非指定</a:t>
            </a:r>
            <a:r>
              <a:rPr lang="zh-CN" altLang="zh-CN" smtClean="0"/>
              <a:t>端口被逻辑阻塞后，</a:t>
            </a:r>
            <a:r>
              <a:rPr lang="en-US" altLang="zh-CN" smtClean="0"/>
              <a:t>STP</a:t>
            </a:r>
            <a:r>
              <a:rPr lang="zh-CN" altLang="zh-CN" smtClean="0"/>
              <a:t>树（无环路工作拓扑）就生成了。</a:t>
            </a:r>
          </a:p>
          <a:p>
            <a:pPr lvl="0"/>
            <a:r>
              <a:rPr lang="zh-CN" altLang="zh-CN" smtClean="0"/>
              <a:t>注意：</a:t>
            </a:r>
          </a:p>
          <a:p>
            <a:pPr lvl="1"/>
            <a:r>
              <a:rPr lang="zh-CN" altLang="en-US" smtClean="0"/>
              <a:t>非指定</a:t>
            </a:r>
            <a:r>
              <a:rPr lang="zh-CN" altLang="zh-CN" smtClean="0"/>
              <a:t>端口可以接收并处理</a:t>
            </a:r>
            <a:r>
              <a:rPr lang="en-US" altLang="zh-CN" smtClean="0"/>
              <a:t>BPDU</a:t>
            </a:r>
            <a:r>
              <a:rPr lang="zh-CN" altLang="zh-CN" smtClean="0"/>
              <a:t>。</a:t>
            </a:r>
          </a:p>
          <a:p>
            <a:pPr lvl="1"/>
            <a:r>
              <a:rPr lang="zh-CN" altLang="zh-CN" smtClean="0"/>
              <a:t>根端口和指定端口既可以接收和发送</a:t>
            </a:r>
            <a:r>
              <a:rPr lang="en-US" altLang="zh-CN" smtClean="0"/>
              <a:t>BPDU</a:t>
            </a:r>
            <a:r>
              <a:rPr lang="zh-CN" altLang="zh-CN" smtClean="0"/>
              <a:t>，也可以转发用户数据帧。</a:t>
            </a:r>
            <a:endParaRPr lang="zh-CN" altLang="en-US"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73352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如图，首先选举根桥，三台交换机的桥优先级相同，则比较桥</a:t>
            </a:r>
            <a:r>
              <a:rPr lang="en-US" altLang="zh-CN" smtClean="0"/>
              <a:t>MAC</a:t>
            </a:r>
            <a:r>
              <a:rPr lang="zh-CN" altLang="en-US" smtClean="0"/>
              <a:t>地址，谁小谁优先，最终选举</a:t>
            </a:r>
            <a:r>
              <a:rPr lang="en-US" altLang="zh-CN" smtClean="0"/>
              <a:t>SW1</a:t>
            </a:r>
            <a:r>
              <a:rPr lang="zh-CN" altLang="en-US" smtClean="0"/>
              <a:t>为根桥；</a:t>
            </a:r>
            <a:endParaRPr lang="en-US" altLang="zh-CN" smtClean="0"/>
          </a:p>
          <a:p>
            <a:r>
              <a:rPr lang="zh-CN" altLang="en-US" smtClean="0"/>
              <a:t>其次选举根端口，</a:t>
            </a:r>
            <a:r>
              <a:rPr lang="en-US" altLang="zh-CN" smtClean="0"/>
              <a:t>SW2</a:t>
            </a:r>
            <a:r>
              <a:rPr lang="zh-CN" altLang="en-US" smtClean="0"/>
              <a:t>上</a:t>
            </a:r>
            <a:r>
              <a:rPr lang="en-US" altLang="zh-CN" smtClean="0"/>
              <a:t>GE0/0/1</a:t>
            </a:r>
            <a:r>
              <a:rPr lang="zh-CN" altLang="en-US" smtClean="0"/>
              <a:t>距离根桥最近，</a:t>
            </a:r>
            <a:r>
              <a:rPr lang="en-US" altLang="zh-CN" smtClean="0"/>
              <a:t>RPC</a:t>
            </a:r>
            <a:r>
              <a:rPr lang="zh-CN" altLang="en-US" smtClean="0"/>
              <a:t>最小，所以</a:t>
            </a:r>
            <a:r>
              <a:rPr lang="en-US" altLang="zh-CN" smtClean="0"/>
              <a:t>SW2</a:t>
            </a:r>
            <a:r>
              <a:rPr lang="zh-CN" altLang="en-US" smtClean="0"/>
              <a:t>的</a:t>
            </a:r>
            <a:r>
              <a:rPr lang="en-US" altLang="zh-CN" smtClean="0"/>
              <a:t>GE0/0/1</a:t>
            </a:r>
            <a:r>
              <a:rPr lang="zh-CN" altLang="en-US" smtClean="0"/>
              <a:t>为根端口，同理</a:t>
            </a:r>
            <a:r>
              <a:rPr lang="en-US" altLang="zh-CN" smtClean="0"/>
              <a:t>SW3</a:t>
            </a:r>
            <a:r>
              <a:rPr lang="zh-CN" altLang="en-US" smtClean="0"/>
              <a:t>的</a:t>
            </a:r>
            <a:r>
              <a:rPr lang="en-US" altLang="zh-CN" smtClean="0"/>
              <a:t>GE0/0/1</a:t>
            </a:r>
            <a:r>
              <a:rPr lang="zh-CN" altLang="en-US" smtClean="0"/>
              <a:t>也为根端口；</a:t>
            </a:r>
            <a:endParaRPr lang="en-US" altLang="zh-CN" smtClean="0"/>
          </a:p>
          <a:p>
            <a:r>
              <a:rPr lang="zh-CN" altLang="en-US" smtClean="0"/>
              <a:t>然后选举指定端口，</a:t>
            </a:r>
            <a:r>
              <a:rPr lang="en-US" altLang="zh-CN" smtClean="0"/>
              <a:t>SW1</a:t>
            </a:r>
            <a:r>
              <a:rPr lang="zh-CN" altLang="en-US" smtClean="0"/>
              <a:t>为根桥，所以</a:t>
            </a:r>
            <a:r>
              <a:rPr lang="en-US" altLang="zh-CN" smtClean="0"/>
              <a:t>SW1</a:t>
            </a:r>
            <a:r>
              <a:rPr lang="zh-CN" altLang="en-US" smtClean="0"/>
              <a:t>上的</a:t>
            </a:r>
            <a:r>
              <a:rPr lang="en-US" altLang="zh-CN" smtClean="0"/>
              <a:t>GE0/0/0</a:t>
            </a:r>
            <a:r>
              <a:rPr lang="zh-CN" altLang="en-US" smtClean="0"/>
              <a:t>和</a:t>
            </a:r>
            <a:r>
              <a:rPr lang="en-US" altLang="zh-CN" smtClean="0"/>
              <a:t>GE0/0/1</a:t>
            </a:r>
            <a:r>
              <a:rPr lang="zh-CN" altLang="en-US" smtClean="0"/>
              <a:t>端口为指定端口，</a:t>
            </a:r>
            <a:r>
              <a:rPr lang="en-US" altLang="zh-CN" smtClean="0"/>
              <a:t>SW2</a:t>
            </a:r>
            <a:r>
              <a:rPr lang="zh-CN" altLang="en-US" smtClean="0"/>
              <a:t>的</a:t>
            </a:r>
            <a:r>
              <a:rPr lang="en-US" altLang="zh-CN" smtClean="0"/>
              <a:t>GE0/0/2</a:t>
            </a:r>
            <a:r>
              <a:rPr lang="zh-CN" altLang="en-US" smtClean="0"/>
              <a:t>端口接收到</a:t>
            </a:r>
            <a:r>
              <a:rPr lang="en-US" altLang="zh-CN" smtClean="0"/>
              <a:t>SW3</a:t>
            </a:r>
            <a:r>
              <a:rPr lang="zh-CN" altLang="en-US" smtClean="0"/>
              <a:t>的配置</a:t>
            </a:r>
            <a:r>
              <a:rPr lang="en-US" altLang="zh-CN" smtClean="0"/>
              <a:t>BPDU</a:t>
            </a:r>
            <a:r>
              <a:rPr lang="zh-CN" altLang="en-US" smtClean="0"/>
              <a:t>，比较</a:t>
            </a:r>
            <a:r>
              <a:rPr lang="en-US" altLang="zh-CN" smtClean="0"/>
              <a:t>BID</a:t>
            </a:r>
            <a:r>
              <a:rPr lang="zh-CN" altLang="en-US" smtClean="0"/>
              <a:t>，</a:t>
            </a:r>
            <a:r>
              <a:rPr lang="en-US" altLang="zh-CN" smtClean="0"/>
              <a:t>SW2</a:t>
            </a:r>
            <a:r>
              <a:rPr lang="zh-CN" altLang="en-US" smtClean="0"/>
              <a:t>比</a:t>
            </a:r>
            <a:r>
              <a:rPr lang="en-US" altLang="zh-CN" smtClean="0"/>
              <a:t>SW3</a:t>
            </a:r>
            <a:r>
              <a:rPr lang="zh-CN" altLang="en-US" smtClean="0"/>
              <a:t>的</a:t>
            </a:r>
            <a:r>
              <a:rPr lang="en-US" altLang="zh-CN" smtClean="0"/>
              <a:t>BID</a:t>
            </a:r>
            <a:r>
              <a:rPr lang="zh-CN" altLang="en-US" smtClean="0"/>
              <a:t>更优，所以</a:t>
            </a:r>
            <a:r>
              <a:rPr lang="en-US" altLang="zh-CN" smtClean="0"/>
              <a:t>SW2</a:t>
            </a:r>
            <a:r>
              <a:rPr lang="zh-CN" altLang="en-US" smtClean="0"/>
              <a:t>的</a:t>
            </a:r>
            <a:r>
              <a:rPr lang="en-US" altLang="zh-CN" smtClean="0"/>
              <a:t>GE0/0/2</a:t>
            </a:r>
            <a:r>
              <a:rPr lang="zh-CN" altLang="en-US" smtClean="0"/>
              <a:t>端口为指定端口；</a:t>
            </a:r>
            <a:endParaRPr lang="en-US" altLang="zh-CN" smtClean="0"/>
          </a:p>
          <a:p>
            <a:r>
              <a:rPr lang="zh-CN" altLang="en-US" smtClean="0"/>
              <a:t>最终非根端口，非指定端口的</a:t>
            </a:r>
            <a:r>
              <a:rPr lang="en-US" altLang="zh-CN" smtClean="0"/>
              <a:t>SW3</a:t>
            </a:r>
            <a:r>
              <a:rPr lang="zh-CN" altLang="en-US" smtClean="0"/>
              <a:t>的</a:t>
            </a:r>
            <a:r>
              <a:rPr lang="en-US" altLang="zh-CN" smtClean="0"/>
              <a:t>GE0/0/2</a:t>
            </a:r>
            <a:r>
              <a:rPr lang="zh-CN" altLang="en-US" smtClean="0"/>
              <a:t>端口为预备端口。</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92657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4082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如图，首先选举根桥，三台交换机的桥优先级相同，则比较桥</a:t>
            </a:r>
            <a:r>
              <a:rPr lang="en-US" altLang="zh-CN" smtClean="0"/>
              <a:t>MAC</a:t>
            </a:r>
            <a:r>
              <a:rPr lang="zh-CN" altLang="en-US" smtClean="0"/>
              <a:t>地址，谁小谁优先，最终选举</a:t>
            </a:r>
            <a:r>
              <a:rPr lang="en-US" altLang="zh-CN" smtClean="0"/>
              <a:t>SW1</a:t>
            </a:r>
            <a:r>
              <a:rPr lang="zh-CN" altLang="en-US" smtClean="0"/>
              <a:t>为根桥；</a:t>
            </a:r>
            <a:endParaRPr lang="en-US" altLang="zh-CN" smtClean="0"/>
          </a:p>
          <a:p>
            <a:pPr lvl="0"/>
            <a:r>
              <a:rPr lang="zh-CN" altLang="en-US" smtClean="0"/>
              <a:t>其次选举根端口，</a:t>
            </a:r>
            <a:r>
              <a:rPr lang="en-US" altLang="zh-CN" smtClean="0"/>
              <a:t>SW2</a:t>
            </a:r>
            <a:r>
              <a:rPr lang="zh-CN" altLang="en-US" smtClean="0"/>
              <a:t>上</a:t>
            </a:r>
            <a:r>
              <a:rPr lang="en-US" altLang="zh-CN" smtClean="0"/>
              <a:t>GE0/0/1</a:t>
            </a:r>
            <a:r>
              <a:rPr lang="zh-CN" altLang="en-US" smtClean="0"/>
              <a:t>距离根桥的总带宽为</a:t>
            </a:r>
            <a:r>
              <a:rPr lang="en-US" altLang="zh-CN" smtClean="0"/>
              <a:t>1000M</a:t>
            </a:r>
            <a:r>
              <a:rPr lang="zh-CN" altLang="en-US" smtClean="0"/>
              <a:t>，</a:t>
            </a:r>
            <a:r>
              <a:rPr lang="en-US" altLang="zh-CN" smtClean="0"/>
              <a:t>SW2</a:t>
            </a:r>
            <a:r>
              <a:rPr lang="zh-CN" altLang="en-US" smtClean="0"/>
              <a:t>上</a:t>
            </a:r>
            <a:r>
              <a:rPr lang="en-US" altLang="zh-CN" smtClean="0"/>
              <a:t>GE0/0/2</a:t>
            </a:r>
            <a:r>
              <a:rPr lang="zh-CN" altLang="en-US" smtClean="0"/>
              <a:t>到根桥的总带宽为</a:t>
            </a:r>
            <a:r>
              <a:rPr lang="en-US" altLang="zh-CN" smtClean="0"/>
              <a:t>1000M,</a:t>
            </a:r>
            <a:r>
              <a:rPr lang="zh-CN" altLang="en-US" smtClean="0"/>
              <a:t>带宽越小</a:t>
            </a:r>
            <a:r>
              <a:rPr lang="en-US" altLang="zh-CN" smtClean="0"/>
              <a:t>cost</a:t>
            </a:r>
            <a:r>
              <a:rPr lang="zh-CN" altLang="en-US" smtClean="0"/>
              <a:t>越小，所以</a:t>
            </a:r>
            <a:r>
              <a:rPr lang="en-US" altLang="zh-CN" smtClean="0"/>
              <a:t>SW2</a:t>
            </a:r>
            <a:r>
              <a:rPr lang="zh-CN" altLang="en-US" smtClean="0"/>
              <a:t>的</a:t>
            </a:r>
            <a:r>
              <a:rPr lang="en-US" altLang="zh-CN" smtClean="0"/>
              <a:t>GE0/0/1</a:t>
            </a:r>
            <a:r>
              <a:rPr lang="zh-CN" altLang="en-US" smtClean="0"/>
              <a:t>为根端口，同理</a:t>
            </a:r>
            <a:r>
              <a:rPr lang="en-US" altLang="zh-CN" smtClean="0"/>
              <a:t>SW3</a:t>
            </a:r>
            <a:r>
              <a:rPr lang="zh-CN" altLang="en-US" smtClean="0"/>
              <a:t>的</a:t>
            </a:r>
            <a:r>
              <a:rPr lang="en-US" altLang="zh-CN" smtClean="0"/>
              <a:t>GE0/0/1</a:t>
            </a:r>
            <a:r>
              <a:rPr lang="zh-CN" altLang="en-US" smtClean="0"/>
              <a:t>也为根端口；</a:t>
            </a:r>
            <a:endParaRPr lang="en-US" altLang="zh-CN" smtClean="0"/>
          </a:p>
          <a:p>
            <a:pPr lvl="0"/>
            <a:r>
              <a:rPr lang="zh-CN" altLang="en-US" smtClean="0"/>
              <a:t>然后选举指定端口，</a:t>
            </a:r>
            <a:r>
              <a:rPr lang="en-US" altLang="zh-CN" smtClean="0"/>
              <a:t>SW1</a:t>
            </a:r>
            <a:r>
              <a:rPr lang="zh-CN" altLang="en-US" smtClean="0"/>
              <a:t>为根桥，所以</a:t>
            </a:r>
            <a:r>
              <a:rPr lang="en-US" altLang="zh-CN" smtClean="0"/>
              <a:t>SW1</a:t>
            </a:r>
            <a:r>
              <a:rPr lang="zh-CN" altLang="en-US" smtClean="0"/>
              <a:t>上的</a:t>
            </a:r>
            <a:r>
              <a:rPr lang="en-US" altLang="zh-CN" smtClean="0"/>
              <a:t>GE0/0/0</a:t>
            </a:r>
            <a:r>
              <a:rPr lang="zh-CN" altLang="en-US" smtClean="0"/>
              <a:t>和</a:t>
            </a:r>
            <a:r>
              <a:rPr lang="en-US" altLang="zh-CN" smtClean="0"/>
              <a:t>GE0/0/1</a:t>
            </a:r>
            <a:r>
              <a:rPr lang="zh-CN" altLang="en-US" smtClean="0"/>
              <a:t>端口为指定端口，</a:t>
            </a:r>
            <a:r>
              <a:rPr lang="en-US" altLang="zh-CN" smtClean="0"/>
              <a:t>SW2</a:t>
            </a:r>
            <a:r>
              <a:rPr lang="zh-CN" altLang="en-US" smtClean="0"/>
              <a:t>的</a:t>
            </a:r>
            <a:r>
              <a:rPr lang="en-US" altLang="zh-CN" smtClean="0"/>
              <a:t>GE0/0/2</a:t>
            </a:r>
            <a:r>
              <a:rPr lang="zh-CN" altLang="en-US" smtClean="0"/>
              <a:t>端口接收到</a:t>
            </a:r>
            <a:r>
              <a:rPr lang="en-US" altLang="zh-CN" smtClean="0"/>
              <a:t>SW3</a:t>
            </a:r>
            <a:r>
              <a:rPr lang="zh-CN" altLang="en-US" smtClean="0"/>
              <a:t>的配置</a:t>
            </a:r>
            <a:r>
              <a:rPr lang="en-US" altLang="zh-CN" smtClean="0"/>
              <a:t>BPDU</a:t>
            </a:r>
            <a:r>
              <a:rPr lang="zh-CN" altLang="en-US" smtClean="0"/>
              <a:t>，比较</a:t>
            </a:r>
            <a:r>
              <a:rPr lang="en-US" altLang="zh-CN" smtClean="0"/>
              <a:t>BID</a:t>
            </a:r>
            <a:r>
              <a:rPr lang="zh-CN" altLang="en-US" smtClean="0"/>
              <a:t>，</a:t>
            </a:r>
            <a:r>
              <a:rPr lang="en-US" altLang="zh-CN" smtClean="0"/>
              <a:t>SW2</a:t>
            </a:r>
            <a:r>
              <a:rPr lang="zh-CN" altLang="en-US" smtClean="0"/>
              <a:t>比</a:t>
            </a:r>
            <a:r>
              <a:rPr lang="en-US" altLang="zh-CN" smtClean="0"/>
              <a:t>SW3</a:t>
            </a:r>
            <a:r>
              <a:rPr lang="zh-CN" altLang="en-US" smtClean="0"/>
              <a:t>的</a:t>
            </a:r>
            <a:r>
              <a:rPr lang="en-US" altLang="zh-CN" smtClean="0"/>
              <a:t>BID</a:t>
            </a:r>
            <a:r>
              <a:rPr lang="zh-CN" altLang="en-US" smtClean="0"/>
              <a:t>更优，所以</a:t>
            </a:r>
            <a:r>
              <a:rPr lang="en-US" altLang="zh-CN" smtClean="0"/>
              <a:t>SW2</a:t>
            </a:r>
            <a:r>
              <a:rPr lang="zh-CN" altLang="en-US" smtClean="0"/>
              <a:t>的</a:t>
            </a:r>
            <a:r>
              <a:rPr lang="en-US" altLang="zh-CN" smtClean="0"/>
              <a:t>GE0/0/2</a:t>
            </a:r>
            <a:r>
              <a:rPr lang="zh-CN" altLang="en-US" smtClean="0"/>
              <a:t>端口为指定端口；</a:t>
            </a:r>
            <a:endParaRPr lang="en-US" altLang="zh-CN" smtClean="0"/>
          </a:p>
          <a:p>
            <a:pPr lvl="0"/>
            <a:r>
              <a:rPr lang="zh-CN" altLang="en-US" smtClean="0"/>
              <a:t>最终非根端口，非指定端口的</a:t>
            </a:r>
            <a:r>
              <a:rPr lang="en-US" altLang="zh-CN" smtClean="0"/>
              <a:t>SW3</a:t>
            </a:r>
            <a:r>
              <a:rPr lang="zh-CN" altLang="en-US" smtClean="0"/>
              <a:t>的</a:t>
            </a:r>
            <a:r>
              <a:rPr lang="en-US" altLang="zh-CN" smtClean="0"/>
              <a:t>GE0/0/2</a:t>
            </a:r>
            <a:r>
              <a:rPr lang="zh-CN" altLang="en-US" smtClean="0"/>
              <a:t>端口为预备端口。</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8335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如图，首先选举根桥，四台交换机的桥优先级相同，则比较桥</a:t>
            </a:r>
            <a:r>
              <a:rPr lang="en-US" altLang="zh-CN" smtClean="0"/>
              <a:t>MAC</a:t>
            </a:r>
            <a:r>
              <a:rPr lang="zh-CN" altLang="en-US" smtClean="0"/>
              <a:t>地址，谁小谁优先，最终选举</a:t>
            </a:r>
            <a:r>
              <a:rPr lang="en-US" altLang="zh-CN" smtClean="0"/>
              <a:t>SW1</a:t>
            </a:r>
            <a:r>
              <a:rPr lang="zh-CN" altLang="en-US" smtClean="0"/>
              <a:t>为根桥；</a:t>
            </a:r>
            <a:endParaRPr lang="en-US" altLang="zh-CN" smtClean="0"/>
          </a:p>
          <a:p>
            <a:pPr lvl="0"/>
            <a:r>
              <a:rPr lang="zh-CN" altLang="en-US" smtClean="0"/>
              <a:t>其次选举根端口，</a:t>
            </a:r>
            <a:r>
              <a:rPr lang="en-US" altLang="zh-CN" smtClean="0"/>
              <a:t>SW2</a:t>
            </a:r>
            <a:r>
              <a:rPr lang="zh-CN" altLang="en-US" smtClean="0"/>
              <a:t>上</a:t>
            </a:r>
            <a:r>
              <a:rPr lang="en-US" altLang="zh-CN" smtClean="0"/>
              <a:t>GE0/0/1</a:t>
            </a:r>
            <a:r>
              <a:rPr lang="zh-CN" altLang="en-US" smtClean="0"/>
              <a:t>距离根桥最近，</a:t>
            </a:r>
            <a:r>
              <a:rPr lang="en-US" altLang="zh-CN" smtClean="0"/>
              <a:t>RPC</a:t>
            </a:r>
            <a:r>
              <a:rPr lang="zh-CN" altLang="en-US" smtClean="0"/>
              <a:t>最小，所以</a:t>
            </a:r>
            <a:r>
              <a:rPr lang="en-US" altLang="zh-CN" smtClean="0"/>
              <a:t>SW2</a:t>
            </a:r>
            <a:r>
              <a:rPr lang="zh-CN" altLang="en-US" smtClean="0"/>
              <a:t>的</a:t>
            </a:r>
            <a:r>
              <a:rPr lang="en-US" altLang="zh-CN" smtClean="0"/>
              <a:t>GE0/0/1</a:t>
            </a:r>
            <a:r>
              <a:rPr lang="zh-CN" altLang="en-US" smtClean="0"/>
              <a:t>为根端口，同理</a:t>
            </a:r>
            <a:r>
              <a:rPr lang="en-US" altLang="zh-CN" smtClean="0"/>
              <a:t>SW3</a:t>
            </a:r>
            <a:r>
              <a:rPr lang="zh-CN" altLang="en-US" smtClean="0"/>
              <a:t>的</a:t>
            </a:r>
            <a:r>
              <a:rPr lang="en-US" altLang="zh-CN" smtClean="0"/>
              <a:t>GE0/0/2</a:t>
            </a:r>
            <a:r>
              <a:rPr lang="zh-CN" altLang="en-US" smtClean="0"/>
              <a:t>也为根端口，</a:t>
            </a:r>
            <a:r>
              <a:rPr lang="en-US" altLang="zh-CN" smtClean="0"/>
              <a:t>SW4</a:t>
            </a:r>
            <a:r>
              <a:rPr lang="zh-CN" altLang="en-US" smtClean="0"/>
              <a:t>的两个端口</a:t>
            </a:r>
            <a:r>
              <a:rPr lang="en-US" altLang="zh-CN" smtClean="0"/>
              <a:t>RPC</a:t>
            </a:r>
            <a:r>
              <a:rPr lang="zh-CN" altLang="en-US" smtClean="0"/>
              <a:t>相同，然后比较</a:t>
            </a:r>
            <a:r>
              <a:rPr lang="en-US" altLang="zh-CN" smtClean="0"/>
              <a:t>SW4</a:t>
            </a:r>
            <a:r>
              <a:rPr lang="zh-CN" altLang="en-US" smtClean="0"/>
              <a:t>的</a:t>
            </a:r>
            <a:r>
              <a:rPr lang="en-US" altLang="zh-CN" smtClean="0"/>
              <a:t>G0/0/1</a:t>
            </a:r>
            <a:r>
              <a:rPr lang="zh-CN" altLang="en-US" smtClean="0"/>
              <a:t>对应的交换机</a:t>
            </a:r>
            <a:r>
              <a:rPr lang="en-US" altLang="zh-CN" smtClean="0"/>
              <a:t>SW2</a:t>
            </a:r>
            <a:r>
              <a:rPr lang="zh-CN" altLang="en-US" smtClean="0"/>
              <a:t>的</a:t>
            </a:r>
            <a:r>
              <a:rPr lang="en-US" altLang="zh-CN" smtClean="0"/>
              <a:t>BID</a:t>
            </a:r>
            <a:r>
              <a:rPr lang="zh-CN" altLang="en-US" smtClean="0"/>
              <a:t>与</a:t>
            </a:r>
            <a:r>
              <a:rPr lang="en-US" altLang="zh-CN" smtClean="0"/>
              <a:t>G0/0/2</a:t>
            </a:r>
            <a:r>
              <a:rPr lang="zh-CN" altLang="en-US" smtClean="0"/>
              <a:t>对应的交换机</a:t>
            </a:r>
            <a:r>
              <a:rPr lang="en-US" altLang="zh-CN" smtClean="0"/>
              <a:t>SW3</a:t>
            </a:r>
            <a:r>
              <a:rPr lang="zh-CN" altLang="en-US" smtClean="0"/>
              <a:t>的</a:t>
            </a:r>
            <a:r>
              <a:rPr lang="en-US" altLang="zh-CN" smtClean="0"/>
              <a:t>BID</a:t>
            </a:r>
            <a:r>
              <a:rPr lang="zh-CN" altLang="en-US" smtClean="0"/>
              <a:t>，谁小谁优先，最终选举出</a:t>
            </a:r>
            <a:r>
              <a:rPr lang="en-US" altLang="zh-CN" smtClean="0"/>
              <a:t>SW4</a:t>
            </a:r>
            <a:r>
              <a:rPr lang="zh-CN" altLang="en-US" smtClean="0"/>
              <a:t>的</a:t>
            </a:r>
            <a:r>
              <a:rPr lang="en-US" altLang="zh-CN" smtClean="0"/>
              <a:t>GE0/0/1</a:t>
            </a:r>
            <a:r>
              <a:rPr lang="zh-CN" altLang="en-US" smtClean="0"/>
              <a:t>端口为根端口；</a:t>
            </a:r>
            <a:endParaRPr lang="en-US" altLang="zh-CN" smtClean="0"/>
          </a:p>
          <a:p>
            <a:pPr lvl="0"/>
            <a:r>
              <a:rPr lang="zh-CN" altLang="en-US" smtClean="0"/>
              <a:t>然后选举指定端口，</a:t>
            </a:r>
            <a:r>
              <a:rPr lang="en-US" altLang="zh-CN" smtClean="0"/>
              <a:t>SW1</a:t>
            </a:r>
            <a:r>
              <a:rPr lang="zh-CN" altLang="en-US" smtClean="0"/>
              <a:t>为根桥，所以</a:t>
            </a:r>
            <a:r>
              <a:rPr lang="en-US" altLang="zh-CN" smtClean="0"/>
              <a:t>SW1</a:t>
            </a:r>
            <a:r>
              <a:rPr lang="zh-CN" altLang="en-US" smtClean="0"/>
              <a:t>上的</a:t>
            </a:r>
            <a:r>
              <a:rPr lang="en-US" altLang="zh-CN" smtClean="0"/>
              <a:t>GE0/0/0</a:t>
            </a:r>
            <a:r>
              <a:rPr lang="zh-CN" altLang="en-US" smtClean="0"/>
              <a:t>和</a:t>
            </a:r>
            <a:r>
              <a:rPr lang="en-US" altLang="zh-CN" smtClean="0"/>
              <a:t>GE0/0/1</a:t>
            </a:r>
            <a:r>
              <a:rPr lang="zh-CN" altLang="en-US" smtClean="0"/>
              <a:t>端口为指定端口，</a:t>
            </a:r>
            <a:r>
              <a:rPr lang="en-US" altLang="zh-CN" smtClean="0"/>
              <a:t>SW2</a:t>
            </a:r>
            <a:r>
              <a:rPr lang="zh-CN" altLang="en-US" smtClean="0"/>
              <a:t>的</a:t>
            </a:r>
            <a:r>
              <a:rPr lang="en-US" altLang="zh-CN" smtClean="0"/>
              <a:t>GE0/0/2</a:t>
            </a:r>
            <a:r>
              <a:rPr lang="zh-CN" altLang="en-US" smtClean="0"/>
              <a:t>端口接收到</a:t>
            </a:r>
            <a:r>
              <a:rPr lang="en-US" altLang="zh-CN" smtClean="0"/>
              <a:t>SW4</a:t>
            </a:r>
            <a:r>
              <a:rPr lang="zh-CN" altLang="en-US" smtClean="0"/>
              <a:t>的配置</a:t>
            </a:r>
            <a:r>
              <a:rPr lang="en-US" altLang="zh-CN" smtClean="0"/>
              <a:t>BPDU</a:t>
            </a:r>
            <a:r>
              <a:rPr lang="zh-CN" altLang="en-US" smtClean="0"/>
              <a:t>，比较</a:t>
            </a:r>
            <a:r>
              <a:rPr lang="en-US" altLang="zh-CN" smtClean="0"/>
              <a:t>BID</a:t>
            </a:r>
            <a:r>
              <a:rPr lang="zh-CN" altLang="en-US" smtClean="0"/>
              <a:t>，</a:t>
            </a:r>
            <a:r>
              <a:rPr lang="en-US" altLang="zh-CN" smtClean="0"/>
              <a:t>SW2</a:t>
            </a:r>
            <a:r>
              <a:rPr lang="zh-CN" altLang="en-US" smtClean="0"/>
              <a:t>比</a:t>
            </a:r>
            <a:r>
              <a:rPr lang="en-US" altLang="zh-CN" smtClean="0"/>
              <a:t>SW4</a:t>
            </a:r>
            <a:r>
              <a:rPr lang="zh-CN" altLang="en-US" smtClean="0"/>
              <a:t>的</a:t>
            </a:r>
            <a:r>
              <a:rPr lang="en-US" altLang="zh-CN" smtClean="0"/>
              <a:t>BID</a:t>
            </a:r>
            <a:r>
              <a:rPr lang="zh-CN" altLang="en-US" smtClean="0"/>
              <a:t>更优，所以</a:t>
            </a:r>
            <a:r>
              <a:rPr lang="en-US" altLang="zh-CN" smtClean="0"/>
              <a:t>SW2</a:t>
            </a:r>
            <a:r>
              <a:rPr lang="zh-CN" altLang="en-US" smtClean="0"/>
              <a:t>的</a:t>
            </a:r>
            <a:r>
              <a:rPr lang="en-US" altLang="zh-CN" smtClean="0"/>
              <a:t>GE0/0/2</a:t>
            </a:r>
            <a:r>
              <a:rPr lang="zh-CN" altLang="en-US" smtClean="0"/>
              <a:t>端口为指定端口，同理可得</a:t>
            </a:r>
            <a:r>
              <a:rPr lang="en-US" altLang="zh-CN" smtClean="0"/>
              <a:t>SW3</a:t>
            </a:r>
            <a:r>
              <a:rPr lang="zh-CN" altLang="en-US" smtClean="0"/>
              <a:t>的</a:t>
            </a:r>
            <a:r>
              <a:rPr lang="en-US" altLang="zh-CN" smtClean="0"/>
              <a:t>GE0/0/1</a:t>
            </a:r>
            <a:r>
              <a:rPr lang="zh-CN" altLang="en-US" smtClean="0"/>
              <a:t>端口为指定端口；</a:t>
            </a:r>
            <a:endParaRPr lang="en-US" altLang="zh-CN" smtClean="0"/>
          </a:p>
          <a:p>
            <a:pPr lvl="0"/>
            <a:r>
              <a:rPr lang="zh-CN" altLang="en-US" smtClean="0"/>
              <a:t>最终非根端口，非指定端口的</a:t>
            </a:r>
            <a:r>
              <a:rPr lang="en-US" altLang="zh-CN" smtClean="0"/>
              <a:t>SW4</a:t>
            </a:r>
            <a:r>
              <a:rPr lang="zh-CN" altLang="en-US" smtClean="0"/>
              <a:t>的</a:t>
            </a:r>
            <a:r>
              <a:rPr lang="en-US" altLang="zh-CN" smtClean="0"/>
              <a:t>GE0/0/2</a:t>
            </a:r>
            <a:r>
              <a:rPr lang="zh-CN" altLang="en-US" smtClean="0"/>
              <a:t>端口为预备端口。</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313714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如图，首先选举根桥，两台交换机的桥优先级相同，则比较桥</a:t>
            </a:r>
            <a:r>
              <a:rPr lang="en-US" altLang="zh-CN" smtClean="0"/>
              <a:t>MAC</a:t>
            </a:r>
            <a:r>
              <a:rPr lang="zh-CN" altLang="en-US" smtClean="0"/>
              <a:t>地址，谁小谁优先，最终选举</a:t>
            </a:r>
            <a:r>
              <a:rPr lang="en-US" altLang="zh-CN" smtClean="0"/>
              <a:t>SW1</a:t>
            </a:r>
            <a:r>
              <a:rPr lang="zh-CN" altLang="en-US" smtClean="0"/>
              <a:t>为根桥；</a:t>
            </a:r>
            <a:endParaRPr lang="en-US" altLang="zh-CN" smtClean="0"/>
          </a:p>
          <a:p>
            <a:pPr lvl="0"/>
            <a:r>
              <a:rPr lang="zh-CN" altLang="en-US" smtClean="0"/>
              <a:t>其次选举根端口，</a:t>
            </a:r>
            <a:r>
              <a:rPr lang="en-US" altLang="zh-CN" smtClean="0"/>
              <a:t>SW2</a:t>
            </a:r>
            <a:r>
              <a:rPr lang="zh-CN" altLang="en-US" smtClean="0"/>
              <a:t>上两个端口</a:t>
            </a:r>
            <a:r>
              <a:rPr lang="en-US" altLang="zh-CN" smtClean="0"/>
              <a:t>RPC</a:t>
            </a:r>
            <a:r>
              <a:rPr lang="zh-CN" altLang="en-US" smtClean="0"/>
              <a:t>相同，再比较两个接口对端的</a:t>
            </a:r>
            <a:r>
              <a:rPr lang="en-US" altLang="zh-CN" smtClean="0"/>
              <a:t>BID</a:t>
            </a:r>
            <a:r>
              <a:rPr lang="zh-CN" altLang="en-US" smtClean="0"/>
              <a:t>也相同，然后比较两个端口对端的</a:t>
            </a:r>
            <a:r>
              <a:rPr lang="en-US" altLang="zh-CN" smtClean="0"/>
              <a:t>PID</a:t>
            </a:r>
            <a:r>
              <a:rPr lang="zh-CN" altLang="en-US" smtClean="0"/>
              <a:t>，</a:t>
            </a:r>
            <a:r>
              <a:rPr lang="en-US" altLang="zh-CN" smtClean="0"/>
              <a:t>SW2</a:t>
            </a:r>
            <a:r>
              <a:rPr lang="zh-CN" altLang="en-US" smtClean="0"/>
              <a:t>的</a:t>
            </a:r>
            <a:r>
              <a:rPr lang="en-US" altLang="zh-CN" smtClean="0"/>
              <a:t>G0/0/1</a:t>
            </a:r>
            <a:r>
              <a:rPr lang="zh-CN" altLang="en-US" smtClean="0"/>
              <a:t>的对端</a:t>
            </a:r>
            <a:r>
              <a:rPr lang="en-US" altLang="zh-CN" smtClean="0"/>
              <a:t>PID</a:t>
            </a:r>
            <a:r>
              <a:rPr lang="zh-CN" altLang="en-US" smtClean="0"/>
              <a:t>：</a:t>
            </a:r>
            <a:r>
              <a:rPr lang="en-US" altLang="zh-CN" smtClean="0"/>
              <a:t>128.1</a:t>
            </a:r>
            <a:r>
              <a:rPr lang="zh-CN" altLang="en-US" smtClean="0"/>
              <a:t>，</a:t>
            </a:r>
            <a:r>
              <a:rPr lang="en-US" altLang="zh-CN" smtClean="0"/>
              <a:t>SW2</a:t>
            </a:r>
            <a:r>
              <a:rPr lang="zh-CN" altLang="en-US" smtClean="0"/>
              <a:t>的</a:t>
            </a:r>
            <a:r>
              <a:rPr lang="en-US" altLang="zh-CN" smtClean="0"/>
              <a:t>G0/0/2</a:t>
            </a:r>
            <a:r>
              <a:rPr lang="zh-CN" altLang="en-US" smtClean="0"/>
              <a:t>的对端</a:t>
            </a:r>
            <a:r>
              <a:rPr lang="en-US" altLang="zh-CN" smtClean="0"/>
              <a:t>PID</a:t>
            </a:r>
            <a:r>
              <a:rPr lang="zh-CN" altLang="en-US" smtClean="0"/>
              <a:t>：</a:t>
            </a:r>
            <a:r>
              <a:rPr lang="en-US" altLang="zh-CN" smtClean="0"/>
              <a:t>128.2</a:t>
            </a:r>
            <a:r>
              <a:rPr lang="zh-CN" altLang="en-US" smtClean="0"/>
              <a:t>，越小越优先，所以</a:t>
            </a:r>
            <a:r>
              <a:rPr lang="en-US" altLang="zh-CN" smtClean="0"/>
              <a:t>SW2</a:t>
            </a:r>
            <a:r>
              <a:rPr lang="zh-CN" altLang="en-US" smtClean="0"/>
              <a:t>的</a:t>
            </a:r>
            <a:r>
              <a:rPr lang="en-US" altLang="zh-CN" smtClean="0"/>
              <a:t>G0/0/1</a:t>
            </a:r>
            <a:r>
              <a:rPr lang="zh-CN" altLang="en-US" smtClean="0"/>
              <a:t>为根端口；</a:t>
            </a:r>
            <a:endParaRPr lang="en-US" altLang="zh-CN" smtClean="0"/>
          </a:p>
          <a:p>
            <a:pPr lvl="0"/>
            <a:r>
              <a:rPr lang="zh-CN" altLang="en-US" smtClean="0"/>
              <a:t>然后选举指定端口，</a:t>
            </a:r>
            <a:r>
              <a:rPr lang="en-US" altLang="zh-CN" smtClean="0"/>
              <a:t>SW1</a:t>
            </a:r>
            <a:r>
              <a:rPr lang="zh-CN" altLang="en-US" smtClean="0"/>
              <a:t>为根桥，所以</a:t>
            </a:r>
            <a:r>
              <a:rPr lang="en-US" altLang="zh-CN" smtClean="0"/>
              <a:t>SW1</a:t>
            </a:r>
            <a:r>
              <a:rPr lang="zh-CN" altLang="en-US" smtClean="0"/>
              <a:t>上的</a:t>
            </a:r>
            <a:r>
              <a:rPr lang="en-US" altLang="zh-CN" smtClean="0"/>
              <a:t>GE0/0/1</a:t>
            </a:r>
            <a:r>
              <a:rPr lang="zh-CN" altLang="en-US" smtClean="0"/>
              <a:t>和</a:t>
            </a:r>
            <a:r>
              <a:rPr lang="en-US" altLang="zh-CN" smtClean="0"/>
              <a:t>GE0/0/2</a:t>
            </a:r>
            <a:r>
              <a:rPr lang="zh-CN" altLang="en-US" smtClean="0"/>
              <a:t>端口为指定端口；</a:t>
            </a:r>
            <a:endParaRPr lang="en-US" altLang="zh-CN" smtClean="0"/>
          </a:p>
          <a:p>
            <a:pPr lvl="0"/>
            <a:r>
              <a:rPr lang="zh-CN" altLang="en-US" smtClean="0"/>
              <a:t>最终非根端口，非指定端口的</a:t>
            </a:r>
            <a:r>
              <a:rPr lang="en-US" altLang="zh-CN" smtClean="0"/>
              <a:t>SW2</a:t>
            </a:r>
            <a:r>
              <a:rPr lang="zh-CN" altLang="en-US" smtClean="0"/>
              <a:t>的</a:t>
            </a:r>
            <a:r>
              <a:rPr lang="en-US" altLang="zh-CN" smtClean="0"/>
              <a:t>GE0/0/2</a:t>
            </a:r>
            <a:r>
              <a:rPr lang="zh-CN" altLang="en-US" smtClean="0"/>
              <a:t>端口为预备端口。</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026409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0481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图中所示为</a:t>
            </a:r>
            <a:r>
              <a:rPr lang="en-US" altLang="zh-CN" smtClean="0"/>
              <a:t>STP</a:t>
            </a:r>
            <a:r>
              <a:rPr lang="zh-CN" altLang="en-US" smtClean="0"/>
              <a:t>的端口状态迁移机制，运行</a:t>
            </a:r>
            <a:r>
              <a:rPr lang="en-US" altLang="zh-CN" smtClean="0"/>
              <a:t>STP</a:t>
            </a:r>
            <a:r>
              <a:rPr lang="zh-CN" altLang="en-US" smtClean="0"/>
              <a:t>协议的设备上端口状态有</a:t>
            </a:r>
            <a:r>
              <a:rPr lang="en-US" altLang="zh-CN" smtClean="0"/>
              <a:t>5</a:t>
            </a:r>
            <a:r>
              <a:rPr lang="zh-CN" altLang="en-US" smtClean="0"/>
              <a:t>种：</a:t>
            </a:r>
            <a:endParaRPr lang="en-US" altLang="zh-CN" smtClean="0"/>
          </a:p>
          <a:p>
            <a:pPr lvl="1"/>
            <a:r>
              <a:rPr lang="en-US" altLang="zh-CN" smtClean="0"/>
              <a:t>Forwarding</a:t>
            </a:r>
            <a:r>
              <a:rPr lang="zh-CN" altLang="en-US" smtClean="0"/>
              <a:t>：转发状态。端口既可转发用户流量也可转发</a:t>
            </a:r>
            <a:r>
              <a:rPr lang="en-US" altLang="zh-CN" smtClean="0"/>
              <a:t>BPDU</a:t>
            </a:r>
            <a:r>
              <a:rPr lang="zh-CN" altLang="en-US" smtClean="0"/>
              <a:t>报文，只有根端口或指定端口才能进入</a:t>
            </a:r>
            <a:r>
              <a:rPr lang="en-US" altLang="zh-CN" smtClean="0"/>
              <a:t>Forwarding</a:t>
            </a:r>
            <a:r>
              <a:rPr lang="zh-CN" altLang="en-US" smtClean="0"/>
              <a:t>状态。</a:t>
            </a:r>
            <a:endParaRPr lang="en-US" altLang="zh-CN" smtClean="0"/>
          </a:p>
          <a:p>
            <a:pPr lvl="1"/>
            <a:r>
              <a:rPr lang="en-US" altLang="zh-CN" smtClean="0"/>
              <a:t>Learning</a:t>
            </a:r>
            <a:r>
              <a:rPr lang="zh-CN" altLang="en-US" smtClean="0"/>
              <a:t>：学习状态。端口可根据收到的用户流量构建</a:t>
            </a:r>
            <a:r>
              <a:rPr lang="en-US" altLang="zh-CN" smtClean="0"/>
              <a:t>MAC</a:t>
            </a:r>
            <a:r>
              <a:rPr lang="zh-CN" altLang="en-US" smtClean="0"/>
              <a:t>地址表，但不转发用户流量。增加</a:t>
            </a:r>
            <a:r>
              <a:rPr lang="en-US" altLang="zh-CN" smtClean="0"/>
              <a:t>Learning</a:t>
            </a:r>
            <a:r>
              <a:rPr lang="zh-CN" altLang="en-US" smtClean="0"/>
              <a:t>状态是为了防止临时环路。</a:t>
            </a:r>
            <a:endParaRPr lang="en-US" altLang="zh-CN" smtClean="0"/>
          </a:p>
          <a:p>
            <a:pPr lvl="1"/>
            <a:r>
              <a:rPr lang="en-US" altLang="zh-CN" smtClean="0"/>
              <a:t>Listening</a:t>
            </a:r>
            <a:r>
              <a:rPr lang="zh-CN" altLang="en-US" smtClean="0"/>
              <a:t>：侦听状态。端口可以转发</a:t>
            </a:r>
            <a:r>
              <a:rPr lang="en-US" altLang="zh-CN" smtClean="0"/>
              <a:t>BPDU</a:t>
            </a:r>
            <a:r>
              <a:rPr lang="zh-CN" altLang="en-US" smtClean="0"/>
              <a:t>报文，但不能转发用户流量。</a:t>
            </a:r>
            <a:endParaRPr lang="en-US" altLang="zh-CN" smtClean="0"/>
          </a:p>
          <a:p>
            <a:pPr lvl="1"/>
            <a:r>
              <a:rPr lang="en-US" altLang="zh-CN" smtClean="0"/>
              <a:t>Blocking</a:t>
            </a:r>
            <a:r>
              <a:rPr lang="zh-CN" altLang="en-US" smtClean="0"/>
              <a:t>：阻塞状态。端口仅仅能接收并处理</a:t>
            </a:r>
            <a:r>
              <a:rPr lang="en-US" altLang="zh-CN" smtClean="0"/>
              <a:t>BPDU</a:t>
            </a:r>
            <a:r>
              <a:rPr lang="zh-CN" altLang="en-US" smtClean="0"/>
              <a:t>，不能转发</a:t>
            </a:r>
            <a:r>
              <a:rPr lang="en-US" altLang="zh-CN" smtClean="0"/>
              <a:t>BPDU</a:t>
            </a:r>
            <a:r>
              <a:rPr lang="zh-CN" altLang="en-US" smtClean="0"/>
              <a:t>，也不能转发用户流量。此状态是预备端口的最终状态。</a:t>
            </a:r>
            <a:endParaRPr lang="en-US" altLang="zh-CN" smtClean="0"/>
          </a:p>
          <a:p>
            <a:pPr lvl="1"/>
            <a:r>
              <a:rPr lang="en-US" altLang="zh-CN" smtClean="0"/>
              <a:t>Disabled</a:t>
            </a:r>
            <a:r>
              <a:rPr lang="zh-CN" altLang="en-US" smtClean="0"/>
              <a:t>：禁用状态。端口既不处理和转发</a:t>
            </a:r>
            <a:r>
              <a:rPr lang="en-US" altLang="zh-CN" smtClean="0"/>
              <a:t>BPDU</a:t>
            </a:r>
            <a:r>
              <a:rPr lang="zh-CN" altLang="en-US" smtClean="0"/>
              <a:t>报文，也不转发用户流量。</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78514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根桥故障：</a:t>
            </a:r>
            <a:endParaRPr lang="en-US" altLang="zh-CN" smtClean="0"/>
          </a:p>
          <a:p>
            <a:pPr lvl="1"/>
            <a:r>
              <a:rPr lang="zh-CN" altLang="en-US" smtClean="0"/>
              <a:t>在稳定的</a:t>
            </a:r>
            <a:r>
              <a:rPr lang="en-US" altLang="zh-CN" smtClean="0"/>
              <a:t>STP</a:t>
            </a:r>
            <a:r>
              <a:rPr lang="zh-CN" altLang="en-US" smtClean="0"/>
              <a:t>网络，非根桥会定期收到来自根桥的</a:t>
            </a:r>
            <a:r>
              <a:rPr lang="en-US" altLang="zh-CN" smtClean="0"/>
              <a:t>BPDU</a:t>
            </a:r>
            <a:r>
              <a:rPr lang="zh-CN" altLang="en-US" smtClean="0"/>
              <a:t>报文。</a:t>
            </a:r>
          </a:p>
          <a:p>
            <a:pPr lvl="1"/>
            <a:r>
              <a:rPr lang="zh-CN" altLang="en-US" smtClean="0"/>
              <a:t>如果根桥发生了故障，停止发送</a:t>
            </a:r>
            <a:r>
              <a:rPr lang="en-US" altLang="zh-CN" smtClean="0"/>
              <a:t>BPDU</a:t>
            </a:r>
            <a:r>
              <a:rPr lang="zh-CN" altLang="en-US" smtClean="0"/>
              <a:t>，下游交换机就无法收到来自根桥的</a:t>
            </a:r>
            <a:r>
              <a:rPr lang="en-US" altLang="zh-CN" smtClean="0"/>
              <a:t>BPDU</a:t>
            </a:r>
            <a:r>
              <a:rPr lang="zh-CN" altLang="en-US" smtClean="0"/>
              <a:t>报文。</a:t>
            </a:r>
          </a:p>
          <a:p>
            <a:pPr lvl="1"/>
            <a:r>
              <a:rPr lang="zh-CN" altLang="en-US" smtClean="0"/>
              <a:t>如果下游交换机一直收不到</a:t>
            </a:r>
            <a:r>
              <a:rPr lang="en-US" altLang="zh-CN" smtClean="0"/>
              <a:t>BPDU</a:t>
            </a:r>
            <a:r>
              <a:rPr lang="zh-CN" altLang="en-US" smtClean="0"/>
              <a:t>报文，</a:t>
            </a:r>
            <a:r>
              <a:rPr lang="en-US" altLang="zh-CN" smtClean="0"/>
              <a:t>Max Age</a:t>
            </a:r>
            <a:r>
              <a:rPr lang="zh-CN" altLang="en-US" smtClean="0"/>
              <a:t>计时器（缺省</a:t>
            </a:r>
            <a:r>
              <a:rPr lang="en-US" altLang="zh-CN" smtClean="0"/>
              <a:t>: 20s</a:t>
            </a:r>
            <a:r>
              <a:rPr lang="zh-CN" altLang="en-US" smtClean="0"/>
              <a:t>）就会超时，从而导致已经收到的</a:t>
            </a:r>
            <a:r>
              <a:rPr lang="en-US" altLang="zh-CN" smtClean="0"/>
              <a:t>BPDU</a:t>
            </a:r>
            <a:r>
              <a:rPr lang="zh-CN" altLang="en-US" smtClean="0"/>
              <a:t>报文失效，此时，非根桥会互相发送配置</a:t>
            </a:r>
            <a:r>
              <a:rPr lang="en-US" altLang="zh-CN" smtClean="0"/>
              <a:t>BPDU</a:t>
            </a:r>
            <a:r>
              <a:rPr lang="zh-CN" altLang="en-US" smtClean="0"/>
              <a:t>，重新选举新的根桥。</a:t>
            </a:r>
          </a:p>
          <a:p>
            <a:r>
              <a:rPr lang="zh-CN" altLang="en-US" smtClean="0"/>
              <a:t>端口状态：</a:t>
            </a:r>
            <a:endParaRPr lang="en-US" altLang="zh-CN" smtClean="0"/>
          </a:p>
          <a:p>
            <a:pPr lvl="1"/>
            <a:r>
              <a:rPr lang="en-US" altLang="zh-CN" smtClean="0"/>
              <a:t>SW3</a:t>
            </a:r>
            <a:r>
              <a:rPr lang="zh-CN" altLang="en-US" smtClean="0"/>
              <a:t>的预备端口，</a:t>
            </a:r>
            <a:r>
              <a:rPr lang="en-US" altLang="zh-CN" smtClean="0"/>
              <a:t>20s</a:t>
            </a:r>
            <a:r>
              <a:rPr lang="zh-CN" altLang="en-US" smtClean="0"/>
              <a:t>后会从</a:t>
            </a:r>
            <a:r>
              <a:rPr lang="en-US" altLang="zh-CN" smtClean="0"/>
              <a:t>Blocking</a:t>
            </a:r>
            <a:r>
              <a:rPr lang="zh-CN" altLang="en-US" smtClean="0"/>
              <a:t>状态进入到</a:t>
            </a:r>
            <a:r>
              <a:rPr lang="en-US" altLang="zh-CN" smtClean="0"/>
              <a:t>Listening</a:t>
            </a:r>
            <a:r>
              <a:rPr lang="zh-CN" altLang="en-US" smtClean="0"/>
              <a:t>状态，再进入</a:t>
            </a:r>
            <a:r>
              <a:rPr lang="en-US" altLang="zh-CN" smtClean="0"/>
              <a:t>Learning</a:t>
            </a:r>
            <a:r>
              <a:rPr lang="zh-CN" altLang="en-US" smtClean="0"/>
              <a:t>状态，最终进入到</a:t>
            </a:r>
            <a:r>
              <a:rPr lang="en-US" altLang="zh-CN" smtClean="0"/>
              <a:t>Forwarding</a:t>
            </a:r>
            <a:r>
              <a:rPr lang="zh-CN" altLang="en-US" smtClean="0"/>
              <a:t>状态，进行用户流量的转发。</a:t>
            </a:r>
          </a:p>
          <a:p>
            <a:r>
              <a:rPr lang="zh-CN" altLang="en-US" smtClean="0"/>
              <a:t>收敛时间：</a:t>
            </a:r>
            <a:endParaRPr lang="en-US" altLang="zh-CN" smtClean="0"/>
          </a:p>
          <a:p>
            <a:pPr lvl="1"/>
            <a:r>
              <a:rPr lang="zh-CN" altLang="en-US" smtClean="0"/>
              <a:t>根桥故障会导致</a:t>
            </a:r>
            <a:r>
              <a:rPr lang="en-US" altLang="zh-CN" smtClean="0"/>
              <a:t>50s</a:t>
            </a:r>
            <a:r>
              <a:rPr lang="zh-CN" altLang="en-US" smtClean="0"/>
              <a:t>左右的恢复时间，等于</a:t>
            </a:r>
            <a:r>
              <a:rPr lang="en-US" altLang="zh-CN" smtClean="0"/>
              <a:t>Max Age</a:t>
            </a:r>
            <a:r>
              <a:rPr lang="zh-CN" altLang="en-US" smtClean="0"/>
              <a:t>加上</a:t>
            </a:r>
            <a:r>
              <a:rPr lang="en-US" altLang="zh-CN" smtClean="0"/>
              <a:t>2</a:t>
            </a:r>
            <a:r>
              <a:rPr lang="zh-CN" altLang="en-US" smtClean="0"/>
              <a:t>倍的</a:t>
            </a:r>
            <a:r>
              <a:rPr lang="en-US" altLang="zh-CN" smtClean="0"/>
              <a:t>Forward Delay</a:t>
            </a:r>
            <a:r>
              <a:rPr lang="zh-CN" altLang="en-US" smtClean="0"/>
              <a:t>收敛时间。</a:t>
            </a:r>
            <a:endParaRPr lang="zh-CN" altLang="en-US" dirty="0" smtClean="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87294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直连链路故障：</a:t>
            </a:r>
          </a:p>
          <a:p>
            <a:pPr lvl="1"/>
            <a:r>
              <a:rPr lang="zh-CN" altLang="en-US" smtClean="0"/>
              <a:t>当两台交换机间用两条链路互连时，其中一条是主用链路，另一条为备用链路。</a:t>
            </a:r>
          </a:p>
          <a:p>
            <a:pPr lvl="1"/>
            <a:r>
              <a:rPr lang="zh-CN" altLang="en-US" smtClean="0"/>
              <a:t>当网络稳定时，交换机</a:t>
            </a:r>
            <a:r>
              <a:rPr lang="en-US" altLang="zh-CN" smtClean="0"/>
              <a:t>SWB</a:t>
            </a:r>
            <a:r>
              <a:rPr lang="zh-CN" altLang="en-US" smtClean="0"/>
              <a:t>检测到根端口的链路发生故障，则其备用端口会进入用户流量转发状态。</a:t>
            </a:r>
          </a:p>
          <a:p>
            <a:r>
              <a:rPr lang="zh-CN" altLang="en-US" smtClean="0"/>
              <a:t>端口状态：</a:t>
            </a:r>
          </a:p>
          <a:p>
            <a:pPr lvl="1"/>
            <a:r>
              <a:rPr lang="zh-CN" altLang="en-US" smtClean="0"/>
              <a:t>备用端口会从</a:t>
            </a:r>
            <a:r>
              <a:rPr lang="en-US" altLang="zh-CN" smtClean="0"/>
              <a:t>Blocking</a:t>
            </a:r>
            <a:r>
              <a:rPr lang="zh-CN" altLang="en-US" smtClean="0"/>
              <a:t>状态，迁移到</a:t>
            </a:r>
            <a:r>
              <a:rPr lang="en-US" altLang="zh-CN" smtClean="0"/>
              <a:t>Listening-Learning-Forwarding</a:t>
            </a:r>
            <a:r>
              <a:rPr lang="zh-CN" altLang="en-US" smtClean="0"/>
              <a:t>状态。</a:t>
            </a:r>
          </a:p>
          <a:p>
            <a:pPr lvl="1"/>
            <a:r>
              <a:rPr lang="zh-CN" altLang="en-US" smtClean="0"/>
              <a:t>收敛时间：</a:t>
            </a:r>
          </a:p>
          <a:p>
            <a:pPr lvl="1"/>
            <a:r>
              <a:rPr lang="zh-CN" altLang="en-US" smtClean="0"/>
              <a:t>直连链路故障，备用端口会经过</a:t>
            </a:r>
            <a:r>
              <a:rPr lang="en-US" altLang="zh-CN" smtClean="0"/>
              <a:t>30s</a:t>
            </a:r>
            <a:r>
              <a:rPr lang="zh-CN" altLang="en-US" smtClean="0"/>
              <a:t>后恢复转发状态。</a:t>
            </a:r>
            <a:endParaRPr lang="zh-CN" altLang="en-US" dirty="0" smtClean="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37797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非直连故障</a:t>
            </a:r>
            <a:endParaRPr lang="en-US" altLang="zh-CN" smtClean="0"/>
          </a:p>
          <a:p>
            <a:pPr lvl="1"/>
            <a:r>
              <a:rPr lang="zh-CN" altLang="zh-CN" smtClean="0"/>
              <a:t>在稳定的</a:t>
            </a:r>
            <a:r>
              <a:rPr lang="en-US" altLang="zh-CN" smtClean="0"/>
              <a:t>STP</a:t>
            </a:r>
            <a:r>
              <a:rPr lang="zh-CN" altLang="zh-CN" smtClean="0"/>
              <a:t>网络，非根桥会定期收到来自根桥的</a:t>
            </a:r>
            <a:r>
              <a:rPr lang="en-US" altLang="zh-CN" smtClean="0"/>
              <a:t>BPDU</a:t>
            </a:r>
            <a:r>
              <a:rPr lang="zh-CN" altLang="zh-CN" smtClean="0"/>
              <a:t>报文。</a:t>
            </a:r>
          </a:p>
          <a:p>
            <a:pPr lvl="1"/>
            <a:r>
              <a:rPr lang="zh-CN" altLang="zh-CN" smtClean="0"/>
              <a:t>若</a:t>
            </a:r>
            <a:r>
              <a:rPr lang="en-US" altLang="zh-CN" smtClean="0"/>
              <a:t>SW1</a:t>
            </a:r>
            <a:r>
              <a:rPr lang="zh-CN" altLang="zh-CN" smtClean="0"/>
              <a:t>与</a:t>
            </a:r>
            <a:r>
              <a:rPr lang="en-US" altLang="zh-CN" smtClean="0"/>
              <a:t>SW2</a:t>
            </a:r>
            <a:r>
              <a:rPr lang="zh-CN" altLang="zh-CN" smtClean="0"/>
              <a:t>之间的链路发生了某种故障（非物理故障），因此</a:t>
            </a:r>
            <a:r>
              <a:rPr lang="en-US" altLang="zh-CN" smtClean="0"/>
              <a:t>SW2</a:t>
            </a:r>
            <a:r>
              <a:rPr lang="zh-CN" altLang="zh-CN" smtClean="0"/>
              <a:t>一直收不到来自根桥</a:t>
            </a:r>
            <a:r>
              <a:rPr lang="en-US" altLang="zh-CN" smtClean="0"/>
              <a:t>SW1</a:t>
            </a:r>
            <a:r>
              <a:rPr lang="zh-CN" altLang="zh-CN" smtClean="0"/>
              <a:t>的</a:t>
            </a:r>
            <a:r>
              <a:rPr lang="en-US" altLang="zh-CN" smtClean="0"/>
              <a:t>BPDU</a:t>
            </a:r>
            <a:r>
              <a:rPr lang="zh-CN" altLang="zh-CN" smtClean="0"/>
              <a:t>报文，</a:t>
            </a:r>
            <a:r>
              <a:rPr lang="en-US" altLang="zh-CN" smtClean="0"/>
              <a:t>Max Age</a:t>
            </a:r>
            <a:r>
              <a:rPr lang="zh-CN" altLang="zh-CN" smtClean="0"/>
              <a:t>计时器（缺省</a:t>
            </a:r>
            <a:r>
              <a:rPr lang="en-US" altLang="zh-CN" smtClean="0"/>
              <a:t>: 20 s</a:t>
            </a:r>
            <a:r>
              <a:rPr lang="zh-CN" altLang="zh-CN" smtClean="0"/>
              <a:t>）就会超时，从而导致已经收到的</a:t>
            </a:r>
            <a:r>
              <a:rPr lang="en-US" altLang="zh-CN" smtClean="0"/>
              <a:t>BPDU</a:t>
            </a:r>
            <a:r>
              <a:rPr lang="zh-CN" altLang="zh-CN" smtClean="0"/>
              <a:t>报文失效。</a:t>
            </a:r>
          </a:p>
          <a:p>
            <a:pPr lvl="1"/>
            <a:r>
              <a:rPr lang="zh-CN" altLang="zh-CN" smtClean="0"/>
              <a:t>此时，非根桥</a:t>
            </a:r>
            <a:r>
              <a:rPr lang="en-US" altLang="zh-CN" smtClean="0"/>
              <a:t>SW2</a:t>
            </a:r>
            <a:r>
              <a:rPr lang="zh-CN" altLang="zh-CN" smtClean="0"/>
              <a:t>会认为根桥失效，并且认为自己是根桥，从而发送自己的配置</a:t>
            </a:r>
            <a:r>
              <a:rPr lang="en-US" altLang="zh-CN" smtClean="0"/>
              <a:t>BPDU</a:t>
            </a:r>
            <a:r>
              <a:rPr lang="zh-CN" altLang="zh-CN" smtClean="0"/>
              <a:t>给</a:t>
            </a:r>
            <a:r>
              <a:rPr lang="en-US" altLang="zh-CN" smtClean="0"/>
              <a:t>SW3</a:t>
            </a:r>
            <a:r>
              <a:rPr lang="zh-CN" altLang="zh-CN" smtClean="0"/>
              <a:t>，通知</a:t>
            </a:r>
            <a:r>
              <a:rPr lang="en-US" altLang="zh-CN" smtClean="0"/>
              <a:t>SW3</a:t>
            </a:r>
            <a:r>
              <a:rPr lang="zh-CN" altLang="zh-CN" smtClean="0"/>
              <a:t>自己是新的根桥。</a:t>
            </a:r>
          </a:p>
          <a:p>
            <a:pPr lvl="1"/>
            <a:r>
              <a:rPr lang="zh-CN" altLang="zh-CN" smtClean="0"/>
              <a:t>在此期间，</a:t>
            </a:r>
            <a:r>
              <a:rPr lang="en-US" altLang="zh-CN" smtClean="0"/>
              <a:t>SW3</a:t>
            </a:r>
            <a:r>
              <a:rPr lang="zh-CN" altLang="zh-CN" smtClean="0"/>
              <a:t>的</a:t>
            </a:r>
            <a:r>
              <a:rPr lang="zh-CN" altLang="en-US" smtClean="0"/>
              <a:t>预备</a:t>
            </a:r>
            <a:r>
              <a:rPr lang="zh-CN" altLang="zh-CN" smtClean="0"/>
              <a:t>端口一直收不到包含根桥</a:t>
            </a:r>
            <a:r>
              <a:rPr lang="en-US" altLang="zh-CN" smtClean="0"/>
              <a:t>ID</a:t>
            </a:r>
            <a:r>
              <a:rPr lang="zh-CN" altLang="zh-CN" smtClean="0"/>
              <a:t>的</a:t>
            </a:r>
            <a:r>
              <a:rPr lang="en-US" altLang="zh-CN" smtClean="0"/>
              <a:t>BPDU</a:t>
            </a:r>
            <a:r>
              <a:rPr lang="zh-CN" altLang="zh-CN" smtClean="0"/>
              <a:t>，</a:t>
            </a:r>
            <a:r>
              <a:rPr lang="en-US" altLang="zh-CN" smtClean="0"/>
              <a:t>Max Age</a:t>
            </a:r>
            <a:r>
              <a:rPr lang="zh-CN" altLang="zh-CN" smtClean="0"/>
              <a:t>计时器超时后，端口进入到</a:t>
            </a:r>
            <a:r>
              <a:rPr lang="en-US" altLang="zh-CN" smtClean="0"/>
              <a:t>Listening</a:t>
            </a:r>
            <a:r>
              <a:rPr lang="zh-CN" altLang="zh-CN" smtClean="0"/>
              <a:t>状态，开始向</a:t>
            </a:r>
            <a:r>
              <a:rPr lang="en-US" altLang="zh-CN" smtClean="0"/>
              <a:t>SW2</a:t>
            </a:r>
            <a:r>
              <a:rPr lang="zh-CN" altLang="zh-CN" smtClean="0"/>
              <a:t>“转发”从上游发来的包含根桥</a:t>
            </a:r>
            <a:r>
              <a:rPr lang="en-US" altLang="zh-CN" smtClean="0"/>
              <a:t>ID</a:t>
            </a:r>
            <a:r>
              <a:rPr lang="zh-CN" altLang="zh-CN" smtClean="0"/>
              <a:t>的</a:t>
            </a:r>
            <a:r>
              <a:rPr lang="en-US" altLang="zh-CN" smtClean="0"/>
              <a:t>BPDU</a:t>
            </a:r>
            <a:r>
              <a:rPr lang="zh-CN" altLang="zh-CN" smtClean="0"/>
              <a:t>。</a:t>
            </a:r>
          </a:p>
          <a:p>
            <a:pPr lvl="1"/>
            <a:r>
              <a:rPr lang="zh-CN" altLang="zh-CN" smtClean="0"/>
              <a:t>因此，</a:t>
            </a:r>
            <a:r>
              <a:rPr lang="en-US" altLang="zh-CN" smtClean="0"/>
              <a:t>Max Age</a:t>
            </a:r>
            <a:r>
              <a:rPr lang="zh-CN" altLang="zh-CN" smtClean="0"/>
              <a:t>定时器超时后，</a:t>
            </a:r>
            <a:r>
              <a:rPr lang="en-US" altLang="zh-CN" smtClean="0"/>
              <a:t>SW2</a:t>
            </a:r>
            <a:r>
              <a:rPr lang="zh-CN" altLang="zh-CN" smtClean="0"/>
              <a:t>和</a:t>
            </a:r>
            <a:r>
              <a:rPr lang="en-US" altLang="zh-CN" smtClean="0"/>
              <a:t>SW3</a:t>
            </a:r>
            <a:r>
              <a:rPr lang="zh-CN" altLang="zh-CN" smtClean="0"/>
              <a:t>几乎同时收到对方发来的</a:t>
            </a:r>
            <a:r>
              <a:rPr lang="en-US" altLang="zh-CN" smtClean="0"/>
              <a:t>BPDU</a:t>
            </a:r>
            <a:r>
              <a:rPr lang="zh-CN" altLang="zh-CN" smtClean="0"/>
              <a:t>，再进行</a:t>
            </a:r>
            <a:r>
              <a:rPr lang="en-US" altLang="zh-CN" smtClean="0"/>
              <a:t>STP</a:t>
            </a:r>
            <a:r>
              <a:rPr lang="zh-CN" altLang="zh-CN" smtClean="0"/>
              <a:t>重新计算，</a:t>
            </a:r>
            <a:r>
              <a:rPr lang="en-US" altLang="zh-CN" smtClean="0"/>
              <a:t>SW2</a:t>
            </a:r>
            <a:r>
              <a:rPr lang="zh-CN" altLang="zh-CN" smtClean="0"/>
              <a:t>发现</a:t>
            </a:r>
            <a:r>
              <a:rPr lang="en-US" altLang="zh-CN" smtClean="0"/>
              <a:t>SW3</a:t>
            </a:r>
            <a:r>
              <a:rPr lang="zh-CN" altLang="zh-CN" smtClean="0"/>
              <a:t>发来的</a:t>
            </a:r>
            <a:r>
              <a:rPr lang="en-US" altLang="zh-CN" smtClean="0"/>
              <a:t>BPDU</a:t>
            </a:r>
            <a:r>
              <a:rPr lang="zh-CN" altLang="zh-CN" smtClean="0"/>
              <a:t>更优，就放弃宣称自己是根桥并重新确定端口角色。</a:t>
            </a:r>
          </a:p>
          <a:p>
            <a:r>
              <a:rPr lang="zh-CN" altLang="zh-CN" smtClean="0"/>
              <a:t>端口状态：</a:t>
            </a:r>
            <a:endParaRPr lang="en-US" altLang="zh-CN" smtClean="0"/>
          </a:p>
          <a:p>
            <a:pPr lvl="1"/>
            <a:r>
              <a:rPr lang="en-US" altLang="zh-CN" smtClean="0"/>
              <a:t>SW3</a:t>
            </a:r>
            <a:r>
              <a:rPr lang="zh-CN" altLang="en-US" smtClean="0"/>
              <a:t>预备</a:t>
            </a:r>
            <a:r>
              <a:rPr lang="zh-CN" altLang="zh-CN" smtClean="0"/>
              <a:t>端口</a:t>
            </a:r>
            <a:r>
              <a:rPr lang="en-US" altLang="zh-CN" smtClean="0"/>
              <a:t>20s</a:t>
            </a:r>
            <a:r>
              <a:rPr lang="zh-CN" altLang="zh-CN" smtClean="0"/>
              <a:t>后会从</a:t>
            </a:r>
            <a:r>
              <a:rPr lang="en-US" altLang="zh-CN" smtClean="0"/>
              <a:t>Blocking</a:t>
            </a:r>
            <a:r>
              <a:rPr lang="zh-CN" altLang="zh-CN" smtClean="0"/>
              <a:t>状态进入到</a:t>
            </a:r>
            <a:r>
              <a:rPr lang="en-US" altLang="zh-CN" smtClean="0"/>
              <a:t>Listening</a:t>
            </a:r>
            <a:r>
              <a:rPr lang="zh-CN" altLang="zh-CN" smtClean="0"/>
              <a:t>状态，再进入</a:t>
            </a:r>
            <a:r>
              <a:rPr lang="en-US" altLang="zh-CN" smtClean="0"/>
              <a:t>Learning</a:t>
            </a:r>
            <a:r>
              <a:rPr lang="zh-CN" altLang="zh-CN" smtClean="0"/>
              <a:t>状态，最终进入到</a:t>
            </a:r>
            <a:r>
              <a:rPr lang="en-US" altLang="zh-CN" smtClean="0"/>
              <a:t>Forwarding</a:t>
            </a:r>
            <a:r>
              <a:rPr lang="zh-CN" altLang="zh-CN" smtClean="0"/>
              <a:t>状态，进行用户流量的转发。</a:t>
            </a:r>
            <a:endParaRPr lang="en-US" altLang="zh-CN" smtClean="0"/>
          </a:p>
          <a:p>
            <a:r>
              <a:rPr lang="zh-CN" altLang="en-US" smtClean="0"/>
              <a:t>收敛时间：</a:t>
            </a:r>
            <a:endParaRPr lang="en-US" altLang="zh-CN" smtClean="0"/>
          </a:p>
          <a:p>
            <a:pPr lvl="1"/>
            <a:r>
              <a:rPr lang="zh-CN" altLang="en-US" smtClean="0"/>
              <a:t>非直连故障会导致</a:t>
            </a:r>
            <a:r>
              <a:rPr lang="en-US" altLang="zh-CN" smtClean="0"/>
              <a:t>50s</a:t>
            </a:r>
            <a:r>
              <a:rPr lang="zh-CN" altLang="en-US" smtClean="0"/>
              <a:t>左右的恢复时间，等于</a:t>
            </a:r>
            <a:r>
              <a:rPr lang="en-US" altLang="zh-CN" smtClean="0"/>
              <a:t>Max Age</a:t>
            </a:r>
            <a:r>
              <a:rPr lang="zh-CN" altLang="en-US" smtClean="0"/>
              <a:t>加上</a:t>
            </a:r>
            <a:r>
              <a:rPr lang="en-US" altLang="zh-CN" smtClean="0"/>
              <a:t>2</a:t>
            </a:r>
            <a:r>
              <a:rPr lang="zh-CN" altLang="en-US" smtClean="0"/>
              <a:t>倍的</a:t>
            </a:r>
            <a:r>
              <a:rPr lang="en-US" altLang="zh-CN" smtClean="0"/>
              <a:t>Forward Delay</a:t>
            </a:r>
            <a:r>
              <a:rPr lang="zh-CN" altLang="en-US" smtClean="0"/>
              <a:t>收敛时间。</a:t>
            </a:r>
            <a:endParaRPr lang="zh-CN" altLang="en-US" dirty="0" smtClean="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49731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在交换网络中，交换机依赖</a:t>
            </a:r>
            <a:r>
              <a:rPr lang="en-US" altLang="zh-CN" smtClean="0"/>
              <a:t>MAC</a:t>
            </a:r>
            <a:r>
              <a:rPr lang="zh-CN" altLang="en-US" smtClean="0"/>
              <a:t>地址表转发数据帧。缺省情况下，</a:t>
            </a:r>
            <a:r>
              <a:rPr lang="en-US" altLang="zh-CN" smtClean="0"/>
              <a:t>MAC</a:t>
            </a:r>
            <a:r>
              <a:rPr lang="zh-CN" altLang="en-US" smtClean="0"/>
              <a:t>地址表项的老化时间是</a:t>
            </a:r>
            <a:r>
              <a:rPr lang="en-US" altLang="zh-CN" smtClean="0"/>
              <a:t>300</a:t>
            </a:r>
            <a:r>
              <a:rPr lang="zh-CN" altLang="en-US" smtClean="0"/>
              <a:t>秒。如果生成树拓扑发生变化，交换机转发数据的路径也会随着发生改变，此时</a:t>
            </a:r>
            <a:r>
              <a:rPr lang="en-US" altLang="zh-CN" smtClean="0"/>
              <a:t>MAC</a:t>
            </a:r>
            <a:r>
              <a:rPr lang="zh-CN" altLang="en-US" smtClean="0"/>
              <a:t>地址表中未及时老化掉的表项会导致数据转发错误，因此在拓扑发生变化后需要及时更新</a:t>
            </a:r>
            <a:r>
              <a:rPr lang="en-US" altLang="zh-CN" smtClean="0"/>
              <a:t>MAC</a:t>
            </a:r>
            <a:r>
              <a:rPr lang="zh-CN" altLang="en-US" smtClean="0"/>
              <a:t>地址表项。</a:t>
            </a:r>
            <a:endParaRPr lang="en-US" altLang="zh-CN" smtClean="0"/>
          </a:p>
          <a:p>
            <a:r>
              <a:rPr lang="zh-CN" altLang="en-US" smtClean="0"/>
              <a:t>本例中，</a:t>
            </a:r>
            <a:r>
              <a:rPr lang="en-US" altLang="zh-CN" smtClean="0"/>
              <a:t>SW2</a:t>
            </a:r>
            <a:r>
              <a:rPr lang="zh-CN" altLang="en-US" smtClean="0"/>
              <a:t>中的</a:t>
            </a:r>
            <a:r>
              <a:rPr lang="en-US" altLang="zh-CN" smtClean="0"/>
              <a:t>MAC</a:t>
            </a:r>
            <a:r>
              <a:rPr lang="zh-CN" altLang="en-US" smtClean="0"/>
              <a:t>地址表项定义了通过端口</a:t>
            </a:r>
            <a:r>
              <a:rPr lang="en-US" altLang="zh-CN" smtClean="0"/>
              <a:t>GigabitEthernet 0/0/3</a:t>
            </a:r>
            <a:r>
              <a:rPr lang="zh-CN" altLang="en-US" smtClean="0"/>
              <a:t>可以到达主机</a:t>
            </a:r>
            <a:r>
              <a:rPr lang="en-US" altLang="zh-CN" smtClean="0"/>
              <a:t>A</a:t>
            </a:r>
            <a:r>
              <a:rPr lang="zh-CN" altLang="en-US" smtClean="0"/>
              <a:t>，通过端口</a:t>
            </a:r>
            <a:r>
              <a:rPr lang="en-US" altLang="zh-CN" smtClean="0"/>
              <a:t>GigabitEthernet 0/0/3</a:t>
            </a:r>
            <a:r>
              <a:rPr lang="zh-CN" altLang="en-US" smtClean="0"/>
              <a:t>可以到达主机</a:t>
            </a:r>
            <a:r>
              <a:rPr lang="en-US" altLang="zh-CN" smtClean="0"/>
              <a:t>B</a:t>
            </a:r>
            <a:r>
              <a:rPr lang="zh-CN" altLang="en-US" smtClean="0"/>
              <a:t>。由于</a:t>
            </a:r>
            <a:r>
              <a:rPr lang="en-US" altLang="zh-CN" smtClean="0"/>
              <a:t>SW3</a:t>
            </a:r>
            <a:r>
              <a:rPr lang="zh-CN" altLang="en-US" smtClean="0"/>
              <a:t>的根端口产生故障，导致生成树拓扑重新收敛，在生成树拓扑完成收敛之后，从主机</a:t>
            </a:r>
            <a:r>
              <a:rPr lang="en-US" altLang="zh-CN" smtClean="0"/>
              <a:t>A</a:t>
            </a:r>
            <a:r>
              <a:rPr lang="zh-CN" altLang="en-US" smtClean="0"/>
              <a:t>到主机</a:t>
            </a:r>
            <a:r>
              <a:rPr lang="en-US" altLang="zh-CN" smtClean="0"/>
              <a:t>B</a:t>
            </a:r>
            <a:r>
              <a:rPr lang="zh-CN" altLang="en-US" smtClean="0"/>
              <a:t>的帧仍然不能到达目的地。这是因为</a:t>
            </a:r>
            <a:r>
              <a:rPr lang="en-US" altLang="zh-CN" smtClean="0"/>
              <a:t>MAC</a:t>
            </a:r>
            <a:r>
              <a:rPr lang="zh-CN" altLang="en-US" smtClean="0"/>
              <a:t>地址表项老化时间是</a:t>
            </a:r>
            <a:r>
              <a:rPr lang="en-US" altLang="zh-CN" smtClean="0"/>
              <a:t>300</a:t>
            </a:r>
            <a:r>
              <a:rPr lang="zh-CN" altLang="en-US" smtClean="0"/>
              <a:t>秒，主机</a:t>
            </a:r>
            <a:r>
              <a:rPr lang="en-US" altLang="zh-CN" smtClean="0"/>
              <a:t>A</a:t>
            </a:r>
            <a:r>
              <a:rPr lang="zh-CN" altLang="en-US" smtClean="0"/>
              <a:t>发往主机</a:t>
            </a:r>
            <a:r>
              <a:rPr lang="en-US" altLang="zh-CN" smtClean="0"/>
              <a:t>B</a:t>
            </a:r>
            <a:r>
              <a:rPr lang="zh-CN" altLang="en-US" smtClean="0"/>
              <a:t>的帧到达</a:t>
            </a:r>
            <a:r>
              <a:rPr lang="en-US" altLang="zh-CN" smtClean="0"/>
              <a:t>SW2</a:t>
            </a:r>
            <a:r>
              <a:rPr lang="zh-CN" altLang="en-US" smtClean="0"/>
              <a:t>后，</a:t>
            </a:r>
            <a:r>
              <a:rPr lang="en-US" altLang="zh-CN" smtClean="0"/>
              <a:t>SW3</a:t>
            </a:r>
            <a:r>
              <a:rPr lang="zh-CN" altLang="en-US" smtClean="0"/>
              <a:t>会继续通过端口</a:t>
            </a:r>
            <a:r>
              <a:rPr lang="en-US" altLang="zh-CN" smtClean="0"/>
              <a:t>GigabitEthernet 0/0/3</a:t>
            </a:r>
            <a:r>
              <a:rPr lang="zh-CN" altLang="en-US" smtClean="0"/>
              <a:t>转发该数据帧。</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38910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拓扑变化过程中，根桥通过</a:t>
            </a:r>
            <a:r>
              <a:rPr lang="en-US" altLang="zh-CN" smtClean="0"/>
              <a:t>TCN BPDU</a:t>
            </a:r>
            <a:r>
              <a:rPr lang="zh-CN" altLang="en-US" smtClean="0"/>
              <a:t>报文获知生成树拓扑里发生了故障。根桥生成</a:t>
            </a:r>
            <a:r>
              <a:rPr lang="en-US" altLang="zh-CN" smtClean="0"/>
              <a:t>TC</a:t>
            </a:r>
            <a:r>
              <a:rPr lang="zh-CN" altLang="en-US" smtClean="0"/>
              <a:t>用来通知其他交换机加速老化现有的</a:t>
            </a:r>
            <a:r>
              <a:rPr lang="en-US" altLang="zh-CN" smtClean="0"/>
              <a:t>MAC</a:t>
            </a:r>
            <a:r>
              <a:rPr lang="zh-CN" altLang="en-US" smtClean="0"/>
              <a:t>地址表项。</a:t>
            </a:r>
            <a:endParaRPr lang="en-US" altLang="zh-CN" smtClean="0"/>
          </a:p>
          <a:p>
            <a:r>
              <a:rPr lang="zh-CN" altLang="en-US" smtClean="0"/>
              <a:t>拓扑变更以及</a:t>
            </a:r>
            <a:r>
              <a:rPr lang="en-US" altLang="zh-CN" smtClean="0"/>
              <a:t>MAC</a:t>
            </a:r>
            <a:r>
              <a:rPr lang="zh-CN" altLang="en-US" smtClean="0"/>
              <a:t>地址表项更新的具体过程如下：</a:t>
            </a:r>
            <a:endParaRPr lang="en-US" altLang="zh-CN" smtClean="0"/>
          </a:p>
          <a:p>
            <a:pPr lvl="1"/>
            <a:r>
              <a:rPr lang="en-US" altLang="zh-CN" smtClean="0"/>
              <a:t>SW3</a:t>
            </a:r>
            <a:r>
              <a:rPr lang="zh-CN" altLang="en-US" smtClean="0"/>
              <a:t>感知到网络拓扑发生变化后，会不间断地向</a:t>
            </a:r>
            <a:r>
              <a:rPr lang="en-US" altLang="zh-CN" smtClean="0"/>
              <a:t>SWB</a:t>
            </a:r>
            <a:r>
              <a:rPr lang="zh-CN" altLang="en-US" smtClean="0"/>
              <a:t>发送</a:t>
            </a:r>
            <a:r>
              <a:rPr lang="en-US" altLang="zh-CN" smtClean="0"/>
              <a:t>TCN BPDU</a:t>
            </a:r>
            <a:r>
              <a:rPr lang="zh-CN" altLang="en-US" smtClean="0"/>
              <a:t>报文。</a:t>
            </a:r>
          </a:p>
          <a:p>
            <a:pPr lvl="1"/>
            <a:r>
              <a:rPr lang="en-US" altLang="zh-CN" smtClean="0"/>
              <a:t>SW2</a:t>
            </a:r>
            <a:r>
              <a:rPr lang="zh-CN" altLang="en-US" smtClean="0"/>
              <a:t>收到</a:t>
            </a:r>
            <a:r>
              <a:rPr lang="en-US" altLang="zh-CN" smtClean="0"/>
              <a:t>SW3</a:t>
            </a:r>
            <a:r>
              <a:rPr lang="zh-CN" altLang="en-US" smtClean="0"/>
              <a:t>发来的</a:t>
            </a:r>
            <a:r>
              <a:rPr lang="en-US" altLang="zh-CN" smtClean="0"/>
              <a:t>TCN BPDU</a:t>
            </a:r>
            <a:r>
              <a:rPr lang="zh-CN" altLang="en-US" smtClean="0"/>
              <a:t>报文后，会把配置</a:t>
            </a:r>
            <a:r>
              <a:rPr lang="en-US" altLang="zh-CN" smtClean="0"/>
              <a:t>BPDU</a:t>
            </a:r>
            <a:r>
              <a:rPr lang="zh-CN" altLang="en-US" smtClean="0"/>
              <a:t>报文中的</a:t>
            </a:r>
            <a:r>
              <a:rPr lang="en-US" altLang="zh-CN" smtClean="0"/>
              <a:t>Flags</a:t>
            </a:r>
            <a:r>
              <a:rPr lang="zh-CN" altLang="en-US" smtClean="0"/>
              <a:t>的</a:t>
            </a:r>
            <a:r>
              <a:rPr lang="en-US" altLang="zh-CN" smtClean="0"/>
              <a:t>TCA</a:t>
            </a:r>
            <a:r>
              <a:rPr lang="zh-CN" altLang="en-US" smtClean="0"/>
              <a:t>位设置</a:t>
            </a:r>
            <a:r>
              <a:rPr lang="en-US" altLang="zh-CN" smtClean="0"/>
              <a:t>1</a:t>
            </a:r>
            <a:r>
              <a:rPr lang="zh-CN" altLang="en-US" smtClean="0"/>
              <a:t>，然后发送给</a:t>
            </a:r>
            <a:r>
              <a:rPr lang="en-US" altLang="zh-CN" smtClean="0"/>
              <a:t>SW3</a:t>
            </a:r>
            <a:r>
              <a:rPr lang="zh-CN" altLang="en-US" smtClean="0"/>
              <a:t>，告知</a:t>
            </a:r>
            <a:r>
              <a:rPr lang="en-US" altLang="zh-CN" smtClean="0"/>
              <a:t>SW3</a:t>
            </a:r>
            <a:r>
              <a:rPr lang="zh-CN" altLang="en-US" smtClean="0"/>
              <a:t>停止发送</a:t>
            </a:r>
            <a:r>
              <a:rPr lang="en-US" altLang="zh-CN" smtClean="0"/>
              <a:t>TCN BPDU</a:t>
            </a:r>
            <a:r>
              <a:rPr lang="zh-CN" altLang="en-US" smtClean="0"/>
              <a:t>报文。</a:t>
            </a:r>
          </a:p>
          <a:p>
            <a:pPr lvl="1"/>
            <a:r>
              <a:rPr lang="en-US" altLang="zh-CN" smtClean="0"/>
              <a:t>SW2</a:t>
            </a:r>
            <a:r>
              <a:rPr lang="zh-CN" altLang="en-US" smtClean="0"/>
              <a:t>向根桥转发</a:t>
            </a:r>
            <a:r>
              <a:rPr lang="en-US" altLang="zh-CN" smtClean="0"/>
              <a:t>TCN BPDU</a:t>
            </a:r>
            <a:r>
              <a:rPr lang="zh-CN" altLang="en-US" smtClean="0"/>
              <a:t>报文。</a:t>
            </a:r>
          </a:p>
          <a:p>
            <a:pPr lvl="1"/>
            <a:r>
              <a:rPr lang="en-US" altLang="zh-CN" smtClean="0"/>
              <a:t>SW1</a:t>
            </a:r>
            <a:r>
              <a:rPr lang="zh-CN" altLang="en-US" smtClean="0"/>
              <a:t>把配置</a:t>
            </a:r>
            <a:r>
              <a:rPr lang="en-US" altLang="zh-CN" smtClean="0"/>
              <a:t>BPDU</a:t>
            </a:r>
            <a:r>
              <a:rPr lang="zh-CN" altLang="en-US" smtClean="0"/>
              <a:t>报文中的</a:t>
            </a:r>
            <a:r>
              <a:rPr lang="en-US" altLang="zh-CN" smtClean="0"/>
              <a:t>Flags</a:t>
            </a:r>
            <a:r>
              <a:rPr lang="zh-CN" altLang="en-US" smtClean="0"/>
              <a:t>的</a:t>
            </a:r>
            <a:r>
              <a:rPr lang="en-US" altLang="zh-CN" smtClean="0"/>
              <a:t>TC</a:t>
            </a:r>
            <a:r>
              <a:rPr lang="zh-CN" altLang="en-US" smtClean="0"/>
              <a:t>位设置为</a:t>
            </a:r>
            <a:r>
              <a:rPr lang="en-US" altLang="zh-CN" smtClean="0"/>
              <a:t>1</a:t>
            </a:r>
            <a:r>
              <a:rPr lang="zh-CN" altLang="en-US" smtClean="0"/>
              <a:t>后发送，通知下游设备把</a:t>
            </a:r>
            <a:r>
              <a:rPr lang="en-US" altLang="zh-CN" smtClean="0"/>
              <a:t>MAC</a:t>
            </a:r>
            <a:r>
              <a:rPr lang="zh-CN" altLang="en-US" smtClean="0"/>
              <a:t>地址表项的老化时间由默认的</a:t>
            </a:r>
            <a:r>
              <a:rPr lang="en-US" altLang="zh-CN" smtClean="0"/>
              <a:t>300</a:t>
            </a:r>
            <a:r>
              <a:rPr lang="zh-CN" altLang="en-US" smtClean="0"/>
              <a:t> </a:t>
            </a:r>
            <a:r>
              <a:rPr lang="en-US" altLang="zh-CN" smtClean="0"/>
              <a:t>s</a:t>
            </a:r>
            <a:r>
              <a:rPr lang="zh-CN" altLang="en-US" smtClean="0"/>
              <a:t>修改为</a:t>
            </a:r>
            <a:r>
              <a:rPr lang="en-US" altLang="zh-CN" smtClean="0"/>
              <a:t>Forward Delay</a:t>
            </a:r>
            <a:r>
              <a:rPr lang="zh-CN" altLang="en-US" smtClean="0"/>
              <a:t>的时间（默认为</a:t>
            </a:r>
            <a:r>
              <a:rPr lang="en-US" altLang="zh-CN" smtClean="0"/>
              <a:t>15</a:t>
            </a:r>
            <a:r>
              <a:rPr lang="zh-CN" altLang="en-US" smtClean="0"/>
              <a:t> </a:t>
            </a:r>
            <a:r>
              <a:rPr lang="en-US" altLang="zh-CN" smtClean="0"/>
              <a:t>s</a:t>
            </a:r>
            <a:r>
              <a:rPr lang="zh-CN" altLang="en-US" smtClean="0"/>
              <a:t>）。</a:t>
            </a:r>
            <a:endParaRPr lang="en-US" altLang="zh-CN" smtClean="0"/>
          </a:p>
          <a:p>
            <a:pPr lvl="1"/>
            <a:r>
              <a:rPr lang="zh-CN" altLang="en-US" smtClean="0"/>
              <a:t>最多等待</a:t>
            </a:r>
            <a:r>
              <a:rPr lang="en-US" altLang="zh-CN" smtClean="0"/>
              <a:t>15</a:t>
            </a:r>
            <a:r>
              <a:rPr lang="zh-CN" altLang="en-US" smtClean="0"/>
              <a:t> </a:t>
            </a:r>
            <a:r>
              <a:rPr lang="en-US" altLang="zh-CN" smtClean="0"/>
              <a:t>s</a:t>
            </a:r>
            <a:r>
              <a:rPr lang="zh-CN" altLang="en-US" smtClean="0"/>
              <a:t>之后，</a:t>
            </a:r>
            <a:r>
              <a:rPr lang="en-US" altLang="zh-CN" smtClean="0"/>
              <a:t>SW2</a:t>
            </a:r>
            <a:r>
              <a:rPr lang="zh-CN" altLang="en-US" smtClean="0"/>
              <a:t>中的错误</a:t>
            </a:r>
            <a:r>
              <a:rPr lang="en-US" altLang="zh-CN" smtClean="0"/>
              <a:t>MAC</a:t>
            </a:r>
            <a:r>
              <a:rPr lang="zh-CN" altLang="en-US" smtClean="0"/>
              <a:t>地址表项会被自动清除。此后，</a:t>
            </a:r>
            <a:r>
              <a:rPr lang="en-US" altLang="zh-CN" smtClean="0"/>
              <a:t>SW2</a:t>
            </a:r>
            <a:r>
              <a:rPr lang="zh-CN" altLang="en-US" smtClean="0"/>
              <a:t>就能重新开始</a:t>
            </a:r>
            <a:r>
              <a:rPr lang="en-US" altLang="zh-CN" smtClean="0"/>
              <a:t>MAC</a:t>
            </a:r>
            <a:r>
              <a:rPr lang="zh-CN" altLang="en-US" smtClean="0"/>
              <a:t>表项的学习及转发操作。</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1245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938744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325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10379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0942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46642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920789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00805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76000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2454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IEEE</a:t>
            </a:r>
            <a:r>
              <a:rPr lang="zh-CN" altLang="en-US" smtClean="0"/>
              <a:t>于</a:t>
            </a:r>
            <a:r>
              <a:rPr lang="en-US" altLang="zh-CN" smtClean="0"/>
              <a:t>2001</a:t>
            </a:r>
            <a:r>
              <a:rPr lang="zh-CN" altLang="en-US" smtClean="0"/>
              <a:t>年发布的</a:t>
            </a:r>
            <a:r>
              <a:rPr lang="en-US" altLang="zh-CN" smtClean="0"/>
              <a:t>802.1w</a:t>
            </a:r>
            <a:r>
              <a:rPr lang="zh-CN" altLang="en-US" smtClean="0"/>
              <a:t>标准定义了快速生成树协议</a:t>
            </a:r>
            <a:r>
              <a:rPr lang="en-US" altLang="zh-CN" smtClean="0"/>
              <a:t>RSTP</a:t>
            </a:r>
            <a:r>
              <a:rPr lang="zh-CN" altLang="en-US" smtClean="0"/>
              <a:t>（</a:t>
            </a:r>
            <a:r>
              <a:rPr lang="en-US" altLang="zh-CN" smtClean="0"/>
              <a:t>Rapid Spanning-Tree Protocol</a:t>
            </a:r>
            <a:r>
              <a:rPr lang="zh-CN" altLang="en-US" smtClean="0"/>
              <a:t>），</a:t>
            </a:r>
            <a:r>
              <a:rPr lang="en-US" altLang="zh-CN" smtClean="0"/>
              <a:t>RSTP</a:t>
            </a:r>
            <a:r>
              <a:rPr lang="zh-CN" altLang="en-US" smtClean="0"/>
              <a:t>在</a:t>
            </a:r>
            <a:r>
              <a:rPr lang="en-US" altLang="zh-CN" smtClean="0"/>
              <a:t>STP</a:t>
            </a:r>
            <a:r>
              <a:rPr lang="zh-CN" altLang="en-US" smtClean="0"/>
              <a:t>基础上进行了改进，实现了网络拓扑快速收敛。</a:t>
            </a:r>
          </a:p>
          <a:p>
            <a:r>
              <a:rPr lang="en-US" altLang="zh-CN" smtClean="0"/>
              <a:t>RSTP</a:t>
            </a:r>
            <a:r>
              <a:rPr lang="zh-CN" altLang="en-US" smtClean="0"/>
              <a:t>（快速生成树）是从</a:t>
            </a:r>
            <a:r>
              <a:rPr lang="en-US" altLang="zh-CN" smtClean="0"/>
              <a:t>STP</a:t>
            </a:r>
            <a:r>
              <a:rPr lang="zh-CN" altLang="en-US" smtClean="0"/>
              <a:t>演化而来的，基本思想一样；当交换网络拓扑结构发生变化时， </a:t>
            </a:r>
            <a:r>
              <a:rPr lang="en-US" altLang="zh-CN" smtClean="0"/>
              <a:t>RSTP</a:t>
            </a:r>
            <a:r>
              <a:rPr lang="zh-CN" altLang="en-US" smtClean="0"/>
              <a:t>可以通过</a:t>
            </a:r>
            <a:r>
              <a:rPr lang="en-US" altLang="zh-CN" smtClean="0"/>
              <a:t>Proposal/Agreement</a:t>
            </a:r>
            <a:r>
              <a:rPr lang="zh-CN" altLang="en-US" smtClean="0"/>
              <a:t>机制更快地恢复网络的连通性。</a:t>
            </a:r>
          </a:p>
          <a:p>
            <a:r>
              <a:rPr lang="zh-CN" altLang="en-US" smtClean="0"/>
              <a:t>根据</a:t>
            </a:r>
            <a:r>
              <a:rPr lang="en-US" altLang="zh-CN" smtClean="0"/>
              <a:t>STP</a:t>
            </a:r>
            <a:r>
              <a:rPr lang="zh-CN" altLang="en-US" smtClean="0"/>
              <a:t>的不足，</a:t>
            </a:r>
            <a:r>
              <a:rPr lang="en-US" altLang="zh-CN" smtClean="0"/>
              <a:t>RSTP</a:t>
            </a:r>
            <a:r>
              <a:rPr lang="zh-CN" altLang="en-US" smtClean="0"/>
              <a:t>删除了</a:t>
            </a:r>
            <a:r>
              <a:rPr lang="en-US" altLang="zh-CN" smtClean="0"/>
              <a:t>3</a:t>
            </a:r>
            <a:r>
              <a:rPr lang="zh-CN" altLang="en-US" smtClean="0"/>
              <a:t>种端口状态，新增加了</a:t>
            </a:r>
            <a:r>
              <a:rPr lang="en-US" altLang="zh-CN" smtClean="0"/>
              <a:t>2</a:t>
            </a:r>
            <a:r>
              <a:rPr lang="zh-CN" altLang="en-US" smtClean="0"/>
              <a:t>种端口角色，并且把端口属性充分的按照状态和角色解耦；此外，</a:t>
            </a:r>
            <a:r>
              <a:rPr lang="en-US" altLang="zh-CN" smtClean="0"/>
              <a:t>RSTP</a:t>
            </a:r>
            <a:r>
              <a:rPr lang="zh-CN" altLang="en-US" smtClean="0"/>
              <a:t>还增加了相应的一些增强特性和保护措施，实现网络的稳定和快速收敛。</a:t>
            </a:r>
          </a:p>
          <a:p>
            <a:r>
              <a:rPr lang="en-US" altLang="zh-CN" smtClean="0"/>
              <a:t>RSTP</a:t>
            </a:r>
            <a:r>
              <a:rPr lang="zh-CN" altLang="en-US" smtClean="0"/>
              <a:t>是可以与</a:t>
            </a:r>
            <a:r>
              <a:rPr lang="en-US" altLang="zh-CN" smtClean="0"/>
              <a:t>STP</a:t>
            </a:r>
            <a:r>
              <a:rPr lang="zh-CN" altLang="en-US" smtClean="0"/>
              <a:t>实现后向兼容的，但在实际中，并不推荐这样的做法，原因是</a:t>
            </a:r>
            <a:r>
              <a:rPr lang="en-US" altLang="zh-CN" smtClean="0"/>
              <a:t>RSTP</a:t>
            </a:r>
            <a:r>
              <a:rPr lang="zh-CN" altLang="en-US" smtClean="0"/>
              <a:t>会失去其快速收敛的优势，而</a:t>
            </a:r>
            <a:r>
              <a:rPr lang="en-US" altLang="zh-CN" smtClean="0"/>
              <a:t>STP</a:t>
            </a:r>
            <a:r>
              <a:rPr lang="zh-CN" altLang="en-US" smtClean="0"/>
              <a:t>慢速收敛的缺点会暴露出来。</a:t>
            </a:r>
          </a:p>
          <a:p>
            <a:r>
              <a:rPr lang="en-US" altLang="zh-CN" smtClean="0"/>
              <a:t>RSTP</a:t>
            </a:r>
            <a:r>
              <a:rPr lang="zh-CN" altLang="en-US" smtClean="0"/>
              <a:t>对</a:t>
            </a:r>
            <a:r>
              <a:rPr lang="en-US" altLang="zh-CN" smtClean="0"/>
              <a:t>STP</a:t>
            </a:r>
            <a:r>
              <a:rPr lang="zh-CN" altLang="en-US" smtClean="0"/>
              <a:t>的其他改进</a:t>
            </a:r>
            <a:r>
              <a:rPr lang="en-US" altLang="zh-CN" smtClean="0"/>
              <a:t>:</a:t>
            </a:r>
          </a:p>
          <a:p>
            <a:pPr lvl="1"/>
            <a:r>
              <a:rPr lang="zh-CN" altLang="en-US" smtClean="0"/>
              <a:t>配置</a:t>
            </a:r>
            <a:r>
              <a:rPr lang="en-US" altLang="zh-CN" smtClean="0"/>
              <a:t>BPDU</a:t>
            </a:r>
            <a:r>
              <a:rPr lang="zh-CN" altLang="en-US" smtClean="0"/>
              <a:t>的处理发生变化：</a:t>
            </a:r>
          </a:p>
          <a:p>
            <a:pPr lvl="2"/>
            <a:r>
              <a:rPr lang="zh-CN" altLang="en-US" smtClean="0"/>
              <a:t>拓扑稳定后，配置</a:t>
            </a:r>
            <a:r>
              <a:rPr lang="en-US" altLang="zh-CN" smtClean="0"/>
              <a:t>BPDU</a:t>
            </a:r>
            <a:r>
              <a:rPr lang="zh-CN" altLang="en-US" smtClean="0"/>
              <a:t>报文的发送方式进行了优化；</a:t>
            </a:r>
          </a:p>
          <a:p>
            <a:pPr lvl="2"/>
            <a:r>
              <a:rPr lang="zh-CN" altLang="en-US" smtClean="0"/>
              <a:t>使用更短的</a:t>
            </a:r>
            <a:r>
              <a:rPr lang="en-US" altLang="zh-CN" smtClean="0"/>
              <a:t>BPDU</a:t>
            </a:r>
            <a:r>
              <a:rPr lang="zh-CN" altLang="en-US" smtClean="0"/>
              <a:t>超时计时；</a:t>
            </a:r>
          </a:p>
          <a:p>
            <a:pPr lvl="2"/>
            <a:r>
              <a:rPr lang="zh-CN" altLang="en-US" smtClean="0"/>
              <a:t>对处理次等</a:t>
            </a:r>
            <a:r>
              <a:rPr lang="en-US" altLang="zh-CN" smtClean="0"/>
              <a:t>BPDU</a:t>
            </a:r>
            <a:r>
              <a:rPr lang="zh-CN" altLang="en-US" smtClean="0"/>
              <a:t>的方式进行了优化；</a:t>
            </a:r>
          </a:p>
          <a:p>
            <a:pPr lvl="1"/>
            <a:r>
              <a:rPr lang="zh-CN" altLang="en-US" smtClean="0"/>
              <a:t>配置</a:t>
            </a:r>
            <a:r>
              <a:rPr lang="en-US" altLang="zh-CN" smtClean="0"/>
              <a:t>BPDU</a:t>
            </a:r>
            <a:r>
              <a:rPr lang="zh-CN" altLang="en-US" smtClean="0"/>
              <a:t>格式的改变，充分利用了</a:t>
            </a:r>
            <a:r>
              <a:rPr lang="en-US" altLang="zh-CN" smtClean="0"/>
              <a:t>STP</a:t>
            </a:r>
            <a:r>
              <a:rPr lang="zh-CN" altLang="en-US" smtClean="0"/>
              <a:t>协议报文中的</a:t>
            </a:r>
            <a:r>
              <a:rPr lang="en-US" altLang="zh-CN" smtClean="0"/>
              <a:t>Flag</a:t>
            </a:r>
            <a:r>
              <a:rPr lang="zh-CN" altLang="en-US" smtClean="0"/>
              <a:t>字段，明确了接口角色。</a:t>
            </a:r>
          </a:p>
          <a:p>
            <a:pPr lvl="1"/>
            <a:r>
              <a:rPr lang="en-US" altLang="zh-CN" smtClean="0"/>
              <a:t>RSTP</a:t>
            </a:r>
            <a:r>
              <a:rPr lang="zh-CN" altLang="en-US" smtClean="0"/>
              <a:t>拓扑变化处理：相比于</a:t>
            </a:r>
            <a:r>
              <a:rPr lang="en-US" altLang="zh-CN" smtClean="0"/>
              <a:t>STP</a:t>
            </a:r>
            <a:r>
              <a:rPr lang="zh-CN" altLang="en-US" smtClean="0"/>
              <a:t>进行了优化，加速针对拓扑变更的反应速度。</a:t>
            </a:r>
          </a:p>
          <a:p>
            <a:pPr lvl="1"/>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910699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269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892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从配置</a:t>
            </a:r>
            <a:r>
              <a:rPr lang="en-US" altLang="zh-CN" smtClean="0"/>
              <a:t>BPDU</a:t>
            </a:r>
            <a:r>
              <a:rPr lang="zh-CN" altLang="en-US" smtClean="0"/>
              <a:t>报文发送角度来看：</a:t>
            </a:r>
          </a:p>
          <a:p>
            <a:pPr lvl="1"/>
            <a:r>
              <a:rPr lang="zh-CN" altLang="en-US" smtClean="0"/>
              <a:t>预备（</a:t>
            </a:r>
            <a:r>
              <a:rPr lang="en-US" altLang="zh-CN" smtClean="0"/>
              <a:t>Alternate</a:t>
            </a:r>
            <a:r>
              <a:rPr lang="zh-CN" altLang="en-US" smtClean="0"/>
              <a:t>）接口就是由于学习到其它网桥发送的配置</a:t>
            </a:r>
            <a:r>
              <a:rPr lang="en-US" altLang="zh-CN" smtClean="0"/>
              <a:t>BPDU</a:t>
            </a:r>
            <a:r>
              <a:rPr lang="zh-CN" altLang="en-US" smtClean="0"/>
              <a:t>报文而阻塞的接口。</a:t>
            </a:r>
          </a:p>
          <a:p>
            <a:pPr lvl="1"/>
            <a:r>
              <a:rPr lang="zh-CN" altLang="en-US" smtClean="0"/>
              <a:t>备份（</a:t>
            </a:r>
            <a:r>
              <a:rPr lang="en-US" altLang="zh-CN" smtClean="0"/>
              <a:t>Backup</a:t>
            </a:r>
            <a:r>
              <a:rPr lang="zh-CN" altLang="en-US" smtClean="0"/>
              <a:t>）接口就是由于学习到自己发送的配置</a:t>
            </a:r>
            <a:r>
              <a:rPr lang="en-US" altLang="zh-CN" smtClean="0"/>
              <a:t>BPDU</a:t>
            </a:r>
            <a:r>
              <a:rPr lang="zh-CN" altLang="en-US" smtClean="0"/>
              <a:t>报文而阻塞的接口。</a:t>
            </a:r>
          </a:p>
          <a:p>
            <a:r>
              <a:rPr lang="zh-CN" altLang="en-US" smtClean="0"/>
              <a:t>从用户流量角度来看：</a:t>
            </a:r>
          </a:p>
          <a:p>
            <a:pPr lvl="1"/>
            <a:r>
              <a:rPr lang="en-US" altLang="zh-CN" smtClean="0"/>
              <a:t>Alternate</a:t>
            </a:r>
            <a:r>
              <a:rPr lang="zh-CN" altLang="en-US" smtClean="0"/>
              <a:t>接口提供了从指定桥到根的另一条可切换路径，作为根接口的备份接口。</a:t>
            </a:r>
          </a:p>
          <a:p>
            <a:pPr lvl="1"/>
            <a:r>
              <a:rPr lang="en-US" altLang="zh-CN" smtClean="0"/>
              <a:t>Backup</a:t>
            </a:r>
            <a:r>
              <a:rPr lang="zh-CN" altLang="en-US" smtClean="0"/>
              <a:t>接口作为指定接口的备份，提供了另一条从根桥到相应网段的备份通路。</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2813990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在</a:t>
            </a:r>
            <a:r>
              <a:rPr lang="en-US" altLang="zh-CN" smtClean="0"/>
              <a:t>STP</a:t>
            </a:r>
            <a:r>
              <a:rPr lang="zh-CN" altLang="en-US" smtClean="0"/>
              <a:t>中用户终端接入交换设备端口状态由</a:t>
            </a:r>
            <a:r>
              <a:rPr lang="en-US" altLang="zh-CN" smtClean="0"/>
              <a:t>Disabled</a:t>
            </a:r>
            <a:r>
              <a:rPr lang="zh-CN" altLang="en-US" smtClean="0"/>
              <a:t>状态转到</a:t>
            </a:r>
            <a:r>
              <a:rPr lang="en-US" altLang="zh-CN" smtClean="0"/>
              <a:t>Forwarding</a:t>
            </a:r>
            <a:r>
              <a:rPr lang="zh-CN" altLang="en-US" smtClean="0"/>
              <a:t>状态需要经过</a:t>
            </a:r>
            <a:r>
              <a:rPr lang="en-US" altLang="zh-CN" smtClean="0"/>
              <a:t>15s</a:t>
            </a:r>
            <a:r>
              <a:rPr lang="zh-CN" altLang="en-US" smtClean="0"/>
              <a:t>，那么用户在这段时间无法上网，如果网络频繁变化，用户上网状态非常不稳定，时断时续。</a:t>
            </a:r>
            <a:endParaRPr lang="en-US" altLang="zh-CN" smtClean="0"/>
          </a:p>
          <a:p>
            <a:pPr lvl="0"/>
            <a:r>
              <a:rPr lang="zh-CN" altLang="en-US" smtClean="0"/>
              <a:t>边缘端口一般与用户终端设备直接连接，不与任何交换设备连接。边缘端口正常情况下接收不到配置</a:t>
            </a:r>
            <a:r>
              <a:rPr lang="en-US" altLang="zh-CN" smtClean="0"/>
              <a:t>BPDU</a:t>
            </a:r>
            <a:r>
              <a:rPr lang="zh-CN" altLang="en-US" smtClean="0"/>
              <a:t>报文，不参与</a:t>
            </a:r>
            <a:r>
              <a:rPr lang="en-US" altLang="zh-CN" smtClean="0"/>
              <a:t>RSTP</a:t>
            </a:r>
            <a:r>
              <a:rPr lang="zh-CN" altLang="en-US" smtClean="0"/>
              <a:t>运算，可以由</a:t>
            </a:r>
            <a:r>
              <a:rPr lang="en-US" altLang="zh-CN" smtClean="0"/>
              <a:t>Disabled</a:t>
            </a:r>
            <a:r>
              <a:rPr lang="zh-CN" altLang="en-US" smtClean="0"/>
              <a:t>状态直接转到</a:t>
            </a:r>
            <a:r>
              <a:rPr lang="en-US" altLang="zh-CN" smtClean="0"/>
              <a:t>Forwarding</a:t>
            </a:r>
            <a:r>
              <a:rPr lang="zh-CN" altLang="en-US" smtClean="0"/>
              <a:t>状态，且不经历时延，就像在端口上将</a:t>
            </a:r>
            <a:r>
              <a:rPr lang="en-US" altLang="zh-CN" smtClean="0"/>
              <a:t>STP</a:t>
            </a:r>
            <a:r>
              <a:rPr lang="zh-CN" altLang="en-US" smtClean="0"/>
              <a:t>禁用了一样。但是，一旦边缘端口收到配置</a:t>
            </a:r>
            <a:r>
              <a:rPr lang="en-US" altLang="zh-CN" smtClean="0"/>
              <a:t>BPDU</a:t>
            </a:r>
            <a:r>
              <a:rPr lang="zh-CN" altLang="en-US" smtClean="0"/>
              <a:t>报文，就丧失了边缘端口属性，成为普通</a:t>
            </a:r>
            <a:r>
              <a:rPr lang="en-US" altLang="zh-CN" smtClean="0"/>
              <a:t>STP</a:t>
            </a:r>
            <a:r>
              <a:rPr lang="zh-CN" altLang="en-US" smtClean="0"/>
              <a:t>端口，并重新进行生成树计算，从而引起网络震荡。</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963352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RSTP</a:t>
            </a:r>
            <a:r>
              <a:rPr lang="zh-CN" altLang="en-US" smtClean="0"/>
              <a:t>把原来</a:t>
            </a:r>
            <a:r>
              <a:rPr lang="en-US" altLang="zh-CN" smtClean="0"/>
              <a:t>STP</a:t>
            </a:r>
            <a:r>
              <a:rPr lang="zh-CN" altLang="en-US" smtClean="0"/>
              <a:t>的</a:t>
            </a:r>
            <a:r>
              <a:rPr lang="en-US" altLang="zh-CN" smtClean="0"/>
              <a:t>5</a:t>
            </a:r>
            <a:r>
              <a:rPr lang="zh-CN" altLang="en-US" smtClean="0"/>
              <a:t>种端口状态简化成了</a:t>
            </a:r>
            <a:r>
              <a:rPr lang="en-US" altLang="zh-CN" smtClean="0"/>
              <a:t>3</a:t>
            </a:r>
            <a:r>
              <a:rPr lang="zh-CN" altLang="en-US" smtClean="0"/>
              <a:t>种。</a:t>
            </a:r>
            <a:endParaRPr lang="en-US" altLang="zh-CN" smtClean="0"/>
          </a:p>
          <a:p>
            <a:pPr lvl="1"/>
            <a:r>
              <a:rPr lang="en-US" altLang="zh-CN" smtClean="0"/>
              <a:t>Discarding</a:t>
            </a:r>
            <a:r>
              <a:rPr lang="zh-CN" altLang="en-US" smtClean="0"/>
              <a:t>状态，端口既不转发用户流量也不学习</a:t>
            </a:r>
            <a:r>
              <a:rPr lang="en-US" altLang="zh-CN" smtClean="0"/>
              <a:t>MAC</a:t>
            </a:r>
            <a:r>
              <a:rPr lang="zh-CN" altLang="en-US" smtClean="0"/>
              <a:t>地址。 </a:t>
            </a:r>
            <a:endParaRPr lang="en-US" altLang="zh-CN" smtClean="0"/>
          </a:p>
          <a:p>
            <a:pPr lvl="1"/>
            <a:r>
              <a:rPr lang="en-US" altLang="zh-CN" smtClean="0"/>
              <a:t>Learning</a:t>
            </a:r>
            <a:r>
              <a:rPr lang="zh-CN" altLang="en-US" smtClean="0"/>
              <a:t>状态，端口不转发用户流量但是学习</a:t>
            </a:r>
            <a:r>
              <a:rPr lang="en-US" altLang="zh-CN" smtClean="0"/>
              <a:t>MAC</a:t>
            </a:r>
            <a:r>
              <a:rPr lang="zh-CN" altLang="en-US" smtClean="0"/>
              <a:t>地址。 </a:t>
            </a:r>
            <a:endParaRPr lang="en-US" altLang="zh-CN" smtClean="0"/>
          </a:p>
          <a:p>
            <a:pPr lvl="1"/>
            <a:r>
              <a:rPr lang="en-US" altLang="zh-CN" smtClean="0"/>
              <a:t>Forwarding</a:t>
            </a:r>
            <a:r>
              <a:rPr lang="zh-CN" altLang="en-US" smtClean="0"/>
              <a:t>状态，端口既转发用户流量又学习</a:t>
            </a:r>
            <a:r>
              <a:rPr lang="en-US" altLang="zh-CN" smtClean="0"/>
              <a:t>MAC</a:t>
            </a:r>
            <a:r>
              <a:rPr lang="zh-CN" altLang="en-US" smtClean="0"/>
              <a:t>地址。</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08100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66989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7059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企业网中部署</a:t>
            </a:r>
            <a:r>
              <a:rPr lang="en-US" altLang="zh-CN" smtClean="0"/>
              <a:t>VBST</a:t>
            </a:r>
            <a:r>
              <a:rPr lang="zh-CN" altLang="en-US" smtClean="0"/>
              <a:t>：</a:t>
            </a:r>
            <a:endParaRPr lang="en-US" altLang="zh-CN" smtClean="0"/>
          </a:p>
          <a:p>
            <a:pPr lvl="1"/>
            <a:r>
              <a:rPr lang="zh-CN" altLang="en-US" smtClean="0"/>
              <a:t>可消除网络中可能存在的通信环路。</a:t>
            </a:r>
          </a:p>
          <a:p>
            <a:pPr lvl="1"/>
            <a:r>
              <a:rPr lang="zh-CN" altLang="en-US" smtClean="0"/>
              <a:t>可实现链路的复用和流量的负载分担，进而有效地提高链路带宽的利用率。</a:t>
            </a:r>
          </a:p>
          <a:p>
            <a:pPr lvl="1"/>
            <a:r>
              <a:rPr lang="zh-CN" altLang="en-US" smtClean="0"/>
              <a:t>配置和维护简单，进而可降低配置和维护成本。</a:t>
            </a:r>
            <a:endParaRPr lang="en-US" altLang="zh-CN" smtClean="0"/>
          </a:p>
          <a:p>
            <a:pPr lvl="0"/>
            <a:r>
              <a:rPr lang="zh-CN" altLang="en-US" smtClean="0"/>
              <a:t>但是如果网络中</a:t>
            </a:r>
            <a:r>
              <a:rPr lang="en-US" altLang="zh-CN" smtClean="0"/>
              <a:t>VLAN</a:t>
            </a:r>
            <a:r>
              <a:rPr lang="zh-CN" altLang="en-US" smtClean="0"/>
              <a:t>的数量较多，为每个</a:t>
            </a:r>
            <a:r>
              <a:rPr lang="en-US" altLang="zh-CN" smtClean="0"/>
              <a:t>VLAN</a:t>
            </a:r>
            <a:r>
              <a:rPr lang="zh-CN" altLang="en-US" smtClean="0"/>
              <a:t>执行独立的生成树计算将耗费交换机大量的资源。</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093707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87699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19515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堆叠</a:t>
            </a:r>
            <a:r>
              <a:rPr lang="en-US" altLang="zh-CN" smtClean="0"/>
              <a:t>iStack</a:t>
            </a:r>
            <a:r>
              <a:rPr lang="zh-CN" altLang="en-US" smtClean="0"/>
              <a:t>（</a:t>
            </a:r>
            <a:r>
              <a:rPr lang="en-US" altLang="zh-CN" smtClean="0"/>
              <a:t>Intelligent Stack</a:t>
            </a:r>
            <a:r>
              <a:rPr lang="zh-CN" altLang="en-US" smtClean="0"/>
              <a:t>），是指将多台支持堆叠特性的交换机设备组合在一起，从逻辑上组合成一台整体交换设备。</a:t>
            </a:r>
          </a:p>
          <a:p>
            <a:r>
              <a:rPr lang="zh-CN" altLang="en-US" smtClean="0"/>
              <a:t>堆叠系统建立之前，每台交换机都是单独的实体，有自己独立的</a:t>
            </a:r>
            <a:r>
              <a:rPr lang="en-US" altLang="zh-CN" smtClean="0"/>
              <a:t>IP</a:t>
            </a:r>
            <a:r>
              <a:rPr lang="zh-CN" altLang="en-US" smtClean="0"/>
              <a:t>地址和</a:t>
            </a:r>
            <a:r>
              <a:rPr lang="en-US" altLang="zh-CN" smtClean="0"/>
              <a:t>MAC</a:t>
            </a:r>
            <a:r>
              <a:rPr lang="zh-CN" altLang="en-US" smtClean="0"/>
              <a:t>地址，对外体现为多台交换机，用户需要独立的管理所有的交换机；堆叠建立后堆叠成员对外体现为一个统一的逻辑实体，用户使用一个</a:t>
            </a:r>
            <a:r>
              <a:rPr lang="en-US" altLang="zh-CN" smtClean="0"/>
              <a:t>IP</a:t>
            </a:r>
            <a:r>
              <a:rPr lang="zh-CN" altLang="en-US" smtClean="0"/>
              <a:t>地址对堆叠中的所有交换机进行管理和维护，如图所示。通过交换机堆叠，可以实现网络大数据量转发和网络高可靠性，同时简化网络管理。</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9107288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如图所示</a:t>
            </a:r>
            <a:r>
              <a:rPr lang="en-US" altLang="zh-CN" smtClean="0"/>
              <a:t>Switch3</a:t>
            </a:r>
            <a:r>
              <a:rPr lang="zh-CN" altLang="en-US" smtClean="0"/>
              <a:t>采用双上行方式分别连接到</a:t>
            </a:r>
            <a:r>
              <a:rPr lang="en-US" altLang="zh-CN" smtClean="0"/>
              <a:t>FW1</a:t>
            </a:r>
            <a:r>
              <a:rPr lang="zh-CN" altLang="en-US" smtClean="0"/>
              <a:t>和</a:t>
            </a:r>
            <a:r>
              <a:rPr lang="en-US" altLang="zh-CN" smtClean="0"/>
              <a:t>FW2</a:t>
            </a:r>
            <a:r>
              <a:rPr lang="zh-CN" altLang="en-US" smtClean="0"/>
              <a:t>，这样</a:t>
            </a:r>
            <a:r>
              <a:rPr lang="en-US" altLang="zh-CN" smtClean="0"/>
              <a:t>Switch3</a:t>
            </a:r>
            <a:r>
              <a:rPr lang="zh-CN" altLang="en-US" smtClean="0"/>
              <a:t>到达上行的链路就可以有两条。在</a:t>
            </a:r>
            <a:r>
              <a:rPr lang="en-US" altLang="zh-CN" smtClean="0"/>
              <a:t>Switch3</a:t>
            </a:r>
            <a:r>
              <a:rPr lang="zh-CN" altLang="en-US" smtClean="0"/>
              <a:t>上配置</a:t>
            </a:r>
            <a:r>
              <a:rPr lang="en-US" altLang="zh-CN" smtClean="0"/>
              <a:t>Smart Link</a:t>
            </a:r>
            <a:r>
              <a:rPr lang="zh-CN" altLang="en-US" smtClean="0"/>
              <a:t>，正常情况下，可实现</a:t>
            </a:r>
            <a:r>
              <a:rPr lang="en-US" altLang="zh-CN" smtClean="0"/>
              <a:t>Port2</a:t>
            </a:r>
            <a:r>
              <a:rPr lang="zh-CN" altLang="en-US" smtClean="0"/>
              <a:t>所在链路作为</a:t>
            </a:r>
            <a:r>
              <a:rPr lang="en-US" altLang="zh-CN" smtClean="0"/>
              <a:t>Port1</a:t>
            </a:r>
            <a:r>
              <a:rPr lang="zh-CN" altLang="en-US" smtClean="0"/>
              <a:t>所在链路的备份。若</a:t>
            </a:r>
            <a:r>
              <a:rPr lang="en-US" altLang="zh-CN" smtClean="0"/>
              <a:t>Port1</a:t>
            </a:r>
            <a:r>
              <a:rPr lang="zh-CN" altLang="en-US" smtClean="0"/>
              <a:t>所在的链路发生故障，</a:t>
            </a:r>
            <a:r>
              <a:rPr lang="en-US" altLang="zh-CN" smtClean="0"/>
              <a:t>Smart Link</a:t>
            </a:r>
            <a:r>
              <a:rPr lang="zh-CN" altLang="en-US" smtClean="0"/>
              <a:t>会自动将数据流量切换到</a:t>
            </a:r>
            <a:r>
              <a:rPr lang="en-US" altLang="zh-CN" smtClean="0"/>
              <a:t>Port2</a:t>
            </a:r>
            <a:r>
              <a:rPr lang="zh-CN" altLang="en-US" smtClean="0"/>
              <a:t>所在链路，保证业务不中断。</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65072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随着局域网规模的不断扩大，越来越多的交换机被用来实现主机之间的互连。如图，</a:t>
            </a:r>
            <a:r>
              <a:rPr lang="zh-CN" altLang="zh-CN" smtClean="0"/>
              <a:t>接入层交换机单链路上联，则存在单链路故障，也就是如果这根上联链路发生故障，</a:t>
            </a:r>
            <a:r>
              <a:rPr lang="zh-CN" altLang="en-US" smtClean="0"/>
              <a:t>交换机</a:t>
            </a:r>
            <a:r>
              <a:rPr lang="zh-CN" altLang="zh-CN" smtClean="0"/>
              <a:t>下联用户就断网了。另一个问题的单点故障，也就是</a:t>
            </a:r>
            <a:r>
              <a:rPr lang="zh-CN" altLang="en-US" smtClean="0"/>
              <a:t>交换机</a:t>
            </a:r>
            <a:r>
              <a:rPr lang="zh-CN" altLang="zh-CN" smtClean="0"/>
              <a:t>如果宕机，</a:t>
            </a:r>
            <a:r>
              <a:rPr lang="zh-CN" altLang="en-US" smtClean="0"/>
              <a:t>交换机</a:t>
            </a:r>
            <a:r>
              <a:rPr lang="zh-CN" altLang="zh-CN" smtClean="0"/>
              <a:t>下联用户也就断网了。</a:t>
            </a:r>
          </a:p>
          <a:p>
            <a:pPr lvl="0"/>
            <a:r>
              <a:rPr lang="zh-CN" altLang="en-US" smtClean="0"/>
              <a:t>为了解决此类问题，交换机在互连时一般都会使用冗余链路来实现备份。冗余链路虽然增强了网络的可靠性，但是也会产生环路，而环路会带来一系列的问题，继而导致通信质量下降和通信业务中断等问题。</a:t>
            </a:r>
          </a:p>
          <a:p>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3003476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A</a:t>
            </a:r>
            <a:endParaRPr lang="en-US" altLang="zh-CN" dirty="0" smtClean="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303949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125258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899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在现实中，除了冗余链路会引起环路，还有一些人为错误导致的环路。</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6319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问题一：广播风暴</a:t>
            </a:r>
            <a:endParaRPr lang="en-US" altLang="zh-CN" smtClean="0"/>
          </a:p>
          <a:p>
            <a:pPr lvl="1"/>
            <a:r>
              <a:rPr lang="zh-CN" altLang="en-US" smtClean="0"/>
              <a:t>根据交换机的转发原则，如果交换机从一个端口上接收到的是一个广播帧，或者是一个目的</a:t>
            </a:r>
            <a:r>
              <a:rPr lang="en-US" altLang="zh-CN" smtClean="0"/>
              <a:t>MAC</a:t>
            </a:r>
            <a:r>
              <a:rPr lang="zh-CN" altLang="en-US" smtClean="0"/>
              <a:t>地址未知的单播帧，则会将这个帧向除源端口之外的所有其他端口转发。如果交换网络中有环路，则这个帧会被无限转发，此时便会形成广播风暴，网络中也会充斥着重复的数据帧。</a:t>
            </a:r>
            <a:endParaRPr lang="en-US" altLang="zh-CN" smtClean="0"/>
          </a:p>
          <a:p>
            <a:pPr lvl="1"/>
            <a:r>
              <a:rPr lang="zh-CN" altLang="en-US" smtClean="0"/>
              <a:t>本例中，</a:t>
            </a:r>
            <a:r>
              <a:rPr lang="en-US" altLang="zh-CN" smtClean="0"/>
              <a:t>SW3</a:t>
            </a:r>
            <a:r>
              <a:rPr lang="zh-CN" altLang="en-US" smtClean="0"/>
              <a:t>收到了一个广播帧将其进行泛洪，</a:t>
            </a:r>
            <a:r>
              <a:rPr lang="en-US" altLang="zh-CN" smtClean="0"/>
              <a:t>SW1</a:t>
            </a:r>
            <a:r>
              <a:rPr lang="zh-CN" altLang="en-US" smtClean="0"/>
              <a:t>和</a:t>
            </a:r>
            <a:r>
              <a:rPr lang="en-US" altLang="zh-CN" smtClean="0"/>
              <a:t>SW2</a:t>
            </a:r>
            <a:r>
              <a:rPr lang="zh-CN" altLang="en-US" smtClean="0"/>
              <a:t>也会将此帧转发到除了接收此帧的其他所有端口，结果此帧又会被再次转发给</a:t>
            </a:r>
            <a:r>
              <a:rPr lang="en-US" altLang="zh-CN" smtClean="0"/>
              <a:t>SW3</a:t>
            </a:r>
            <a:r>
              <a:rPr lang="zh-CN" altLang="en-US" smtClean="0"/>
              <a:t>，</a:t>
            </a:r>
            <a:r>
              <a:rPr lang="zh-CN" altLang="zh-CN" smtClean="0"/>
              <a:t>这种循环</a:t>
            </a:r>
            <a:r>
              <a:rPr lang="zh-CN" altLang="en-US" smtClean="0"/>
              <a:t>会</a:t>
            </a:r>
            <a:r>
              <a:rPr lang="zh-CN" altLang="zh-CN" smtClean="0"/>
              <a:t>一直持续</a:t>
            </a:r>
            <a:r>
              <a:rPr lang="zh-CN" altLang="en-US" smtClean="0"/>
              <a:t>，于是便产生了广播风暴。交换机性能会因此急速下降，并会导致业务中断。</a:t>
            </a:r>
          </a:p>
          <a:p>
            <a:r>
              <a:rPr lang="zh-CN" altLang="en-US" smtClean="0"/>
              <a:t>问题二：</a:t>
            </a:r>
            <a:r>
              <a:rPr lang="en-US" altLang="zh-CN" smtClean="0"/>
              <a:t>MAC</a:t>
            </a:r>
            <a:r>
              <a:rPr lang="zh-CN" altLang="en-US" smtClean="0"/>
              <a:t>地址表漂移</a:t>
            </a:r>
            <a:endParaRPr lang="en-US" altLang="zh-CN" smtClean="0"/>
          </a:p>
          <a:p>
            <a:pPr lvl="1"/>
            <a:r>
              <a:rPr lang="zh-CN" altLang="en-US" smtClean="0"/>
              <a:t>交换机是根据所接收到的数据帧的源地址和接收端口生成</a:t>
            </a:r>
            <a:r>
              <a:rPr lang="en-US" altLang="zh-CN" smtClean="0"/>
              <a:t>MAC</a:t>
            </a:r>
            <a:r>
              <a:rPr lang="zh-CN" altLang="en-US" smtClean="0"/>
              <a:t>地址表项的。</a:t>
            </a:r>
          </a:p>
          <a:p>
            <a:pPr lvl="1"/>
            <a:r>
              <a:rPr lang="zh-CN" altLang="en-US" smtClean="0"/>
              <a:t>本例中，</a:t>
            </a:r>
            <a:r>
              <a:rPr lang="en-US" altLang="zh-CN" smtClean="0"/>
              <a:t>SW3</a:t>
            </a:r>
            <a:r>
              <a:rPr lang="zh-CN" altLang="en-US" smtClean="0"/>
              <a:t>收到一个广播帧泛洪，</a:t>
            </a:r>
            <a:r>
              <a:rPr lang="en-US" altLang="zh-CN" smtClean="0"/>
              <a:t>SW1</a:t>
            </a:r>
            <a:r>
              <a:rPr lang="zh-CN" altLang="en-US" smtClean="0"/>
              <a:t>从</a:t>
            </a:r>
            <a:r>
              <a:rPr lang="en-US" altLang="zh-CN" smtClean="0"/>
              <a:t>GE0/0/1</a:t>
            </a:r>
            <a:r>
              <a:rPr lang="zh-CN" altLang="en-US" smtClean="0"/>
              <a:t>接口接收到广播帧后学习且泛洪，形成</a:t>
            </a:r>
            <a:r>
              <a:rPr lang="en-US" altLang="zh-CN" smtClean="0"/>
              <a:t>MAC</a:t>
            </a:r>
            <a:r>
              <a:rPr lang="zh-CN" altLang="en-US" smtClean="0"/>
              <a:t>地址</a:t>
            </a:r>
            <a:r>
              <a:rPr lang="en-US" altLang="zh-CN" smtClean="0"/>
              <a:t>5489-98EE-788A</a:t>
            </a:r>
            <a:r>
              <a:rPr lang="zh-CN" altLang="en-US" smtClean="0"/>
              <a:t>与</a:t>
            </a:r>
            <a:r>
              <a:rPr lang="en-US" altLang="zh-CN" smtClean="0"/>
              <a:t>GE0/0/1</a:t>
            </a:r>
            <a:r>
              <a:rPr lang="zh-CN" altLang="en-US" smtClean="0"/>
              <a:t>的映射；</a:t>
            </a:r>
            <a:r>
              <a:rPr lang="en-US" altLang="zh-CN" smtClean="0"/>
              <a:t>SW2</a:t>
            </a:r>
            <a:r>
              <a:rPr lang="zh-CN" altLang="en-US" smtClean="0"/>
              <a:t>收到广播帧后学习且泛洪，</a:t>
            </a:r>
            <a:r>
              <a:rPr lang="en-US" altLang="zh-CN" smtClean="0"/>
              <a:t>SW1</a:t>
            </a:r>
            <a:r>
              <a:rPr lang="zh-CN" altLang="en-US" smtClean="0"/>
              <a:t>再次从</a:t>
            </a:r>
            <a:r>
              <a:rPr lang="en-US" altLang="zh-CN" smtClean="0"/>
              <a:t>GE0/0/2</a:t>
            </a:r>
            <a:r>
              <a:rPr lang="zh-CN" altLang="en-US" smtClean="0"/>
              <a:t>收到源</a:t>
            </a:r>
            <a:r>
              <a:rPr lang="en-US" altLang="zh-CN" smtClean="0"/>
              <a:t>MAC</a:t>
            </a:r>
            <a:r>
              <a:rPr lang="zh-CN" altLang="en-US" smtClean="0"/>
              <a:t>地址为</a:t>
            </a:r>
            <a:r>
              <a:rPr lang="en-US" altLang="zh-CN" smtClean="0"/>
              <a:t>5489-98EE-788A</a:t>
            </a:r>
            <a:r>
              <a:rPr lang="zh-CN" altLang="en-US" smtClean="0"/>
              <a:t>的广播帧并进行学习，</a:t>
            </a:r>
            <a:r>
              <a:rPr lang="en-US" altLang="zh-CN" smtClean="0"/>
              <a:t>5489-98EE-788A</a:t>
            </a:r>
            <a:r>
              <a:rPr lang="zh-CN" altLang="en-US" smtClean="0"/>
              <a:t>会不断地在</a:t>
            </a:r>
            <a:r>
              <a:rPr lang="en-US" altLang="zh-CN" smtClean="0"/>
              <a:t>GE0/0/1</a:t>
            </a:r>
            <a:r>
              <a:rPr lang="zh-CN" altLang="en-US" smtClean="0"/>
              <a:t>与</a:t>
            </a:r>
            <a:r>
              <a:rPr lang="en-US" altLang="zh-CN" smtClean="0"/>
              <a:t>GE0/0/2</a:t>
            </a:r>
            <a:r>
              <a:rPr lang="zh-CN" altLang="en-US" smtClean="0"/>
              <a:t>接口之间来回切换，这被称为</a:t>
            </a:r>
            <a:r>
              <a:rPr lang="en-US" altLang="zh-CN" smtClean="0"/>
              <a:t>MAC</a:t>
            </a:r>
            <a:r>
              <a:rPr lang="zh-CN" altLang="en-US" smtClean="0"/>
              <a:t>地址漂移现象。</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6524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在以太网中，二层网络的环路会带来广播风暴，</a:t>
            </a:r>
            <a:r>
              <a:rPr lang="en-US" altLang="zh-CN" smtClean="0"/>
              <a:t>MAC</a:t>
            </a:r>
            <a:r>
              <a:rPr lang="zh-CN" altLang="en-US" smtClean="0"/>
              <a:t>地址表震荡，重复数据帧等问题，为解决交换网络中的环路问题，提出了</a:t>
            </a:r>
            <a:r>
              <a:rPr lang="en-US" altLang="zh-CN" smtClean="0"/>
              <a:t>STP</a:t>
            </a:r>
            <a:r>
              <a:rPr lang="zh-CN" altLang="en-US" smtClean="0"/>
              <a:t>。</a:t>
            </a:r>
            <a:endParaRPr lang="en-US" altLang="zh-CN" smtClean="0"/>
          </a:p>
          <a:p>
            <a:r>
              <a:rPr lang="en-US" altLang="zh-CN" smtClean="0"/>
              <a:t>STP</a:t>
            </a:r>
            <a:r>
              <a:rPr lang="zh-CN" altLang="en-US" smtClean="0"/>
              <a:t>通过构造一棵树来消除交换网络中的环路。</a:t>
            </a:r>
            <a:endParaRPr lang="en-US" altLang="zh-CN" smtClean="0"/>
          </a:p>
          <a:p>
            <a:r>
              <a:rPr lang="zh-CN" altLang="en-US" smtClean="0"/>
              <a:t>运行</a:t>
            </a:r>
            <a:r>
              <a:rPr lang="en-US" altLang="zh-CN" smtClean="0"/>
              <a:t>STP</a:t>
            </a:r>
            <a:r>
              <a:rPr lang="zh-CN" altLang="en-US" smtClean="0"/>
              <a:t>算法，判断网络中存在环路的地方并阻断冗余链路，将环路网络修剪成无环路的树型网络，从而避免了数据帧在环路网络中的增生和无穷循环。 </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8468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文本占位符 3"/>
          <p:cNvSpPr>
            <a:spLocks noGrp="1"/>
          </p:cNvSpPr>
          <p:nvPr>
            <p:ph type="body" sz="quarter" idx="17"/>
          </p:nvPr>
        </p:nvSpPr>
        <p:spPr/>
        <p:txBody>
          <a:bodyPr/>
          <a:lstStyle/>
          <a:p>
            <a:r>
              <a:rPr lang="en-US" altLang="zh-CN" smtClean="0"/>
              <a:t>2020.1.5</a:t>
            </a:r>
            <a:endParaRPr lang="zh-CN" altLang="en-US" dirty="0"/>
          </a:p>
        </p:txBody>
      </p:sp>
      <p:sp>
        <p:nvSpPr>
          <p:cNvPr id="17" name="文本占位符 16"/>
          <p:cNvSpPr>
            <a:spLocks noGrp="1"/>
          </p:cNvSpPr>
          <p:nvPr>
            <p:ph type="body" sz="quarter" idx="18"/>
          </p:nvPr>
        </p:nvSpPr>
        <p:spPr/>
        <p:txBody>
          <a:bodyPr/>
          <a:lstStyle/>
          <a:p>
            <a:endParaRPr lang="zh-CN" altLang="en-US"/>
          </a:p>
        </p:txBody>
      </p:sp>
      <p:sp>
        <p:nvSpPr>
          <p:cNvPr id="18" name="文本占位符 17"/>
          <p:cNvSpPr>
            <a:spLocks noGrp="1"/>
          </p:cNvSpPr>
          <p:nvPr>
            <p:ph type="body" sz="quarter" idx="19"/>
          </p:nvPr>
        </p:nvSpPr>
        <p:spPr/>
        <p:txBody>
          <a:bodyPr/>
          <a:lstStyle/>
          <a:p>
            <a:endParaRPr lang="zh-CN" altLang="en-US"/>
          </a:p>
        </p:txBody>
      </p:sp>
      <p:sp>
        <p:nvSpPr>
          <p:cNvPr id="19" name="文本占位符 18"/>
          <p:cNvSpPr>
            <a:spLocks noGrp="1"/>
          </p:cNvSpPr>
          <p:nvPr>
            <p:ph type="body" sz="quarter" idx="20"/>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smtClean="0"/>
              <a:t>朱仕耿</a:t>
            </a:r>
            <a:r>
              <a:rPr lang="en-US" altLang="zh-CN" smtClean="0"/>
              <a:t>/z00261992</a:t>
            </a:r>
            <a:endParaRPr lang="zh-CN" altLang="en-US" dirty="0"/>
          </a:p>
        </p:txBody>
      </p:sp>
      <p:sp>
        <p:nvSpPr>
          <p:cNvPr id="4" name="文本占位符 3"/>
          <p:cNvSpPr>
            <a:spLocks noGrp="1"/>
          </p:cNvSpPr>
          <p:nvPr>
            <p:ph type="body" sz="quarter" idx="14"/>
          </p:nvPr>
        </p:nvSpPr>
        <p:spPr/>
        <p:txBody>
          <a:bodyPr/>
          <a:lstStyle/>
          <a:p>
            <a:r>
              <a:rPr lang="en-US" altLang="zh-CN" smtClean="0"/>
              <a:t>2019.11.11</a:t>
            </a:r>
            <a:endParaRPr lang="zh-CN" altLang="en-US" dirty="0"/>
          </a:p>
        </p:txBody>
      </p:sp>
      <p:sp>
        <p:nvSpPr>
          <p:cNvPr id="14" name="文本占位符 2"/>
          <p:cNvSpPr>
            <a:spLocks noGrp="1"/>
          </p:cNvSpPr>
          <p:nvPr>
            <p:ph type="body" sz="quarter" idx="15"/>
          </p:nvPr>
        </p:nvSpPr>
        <p:spPr/>
        <p:txBody>
          <a:bodyPr/>
          <a:lstStyle/>
          <a:p>
            <a:r>
              <a:rPr lang="zh-CN" altLang="en-US" smtClean="0"/>
              <a:t>常晨晨</a:t>
            </a:r>
            <a:r>
              <a:rPr lang="en-US" altLang="zh-CN" smtClean="0"/>
              <a:t>/cWX594171</a:t>
            </a:r>
            <a:endParaRPr lang="zh-CN" altLang="en-US" dirty="0"/>
          </a:p>
        </p:txBody>
      </p:sp>
      <p:sp>
        <p:nvSpPr>
          <p:cNvPr id="6" name="文本占位符 5"/>
          <p:cNvSpPr>
            <a:spLocks noGrp="1"/>
          </p:cNvSpPr>
          <p:nvPr>
            <p:ph type="body" sz="quarter" idx="16"/>
          </p:nvPr>
        </p:nvSpPr>
        <p:spPr/>
        <p:txBody>
          <a:bodyPr/>
          <a:lstStyle/>
          <a:p>
            <a:r>
              <a:rPr lang="zh-CN" altLang="en-US" smtClean="0"/>
              <a:t>新开发</a:t>
            </a:r>
            <a:endParaRPr lang="zh-CN" altLang="en-US" dirty="0"/>
          </a:p>
        </p:txBody>
      </p:sp>
      <p:sp>
        <p:nvSpPr>
          <p:cNvPr id="20" name="文本占位符 19"/>
          <p:cNvSpPr>
            <a:spLocks noGrp="1"/>
          </p:cNvSpPr>
          <p:nvPr>
            <p:ph type="body" sz="quarter" idx="21"/>
          </p:nvPr>
        </p:nvSpPr>
        <p:spPr/>
        <p:txBody>
          <a:bodyPr/>
          <a:lstStyle/>
          <a:p>
            <a:endParaRPr lang="zh-CN" altLang="en-US"/>
          </a:p>
        </p:txBody>
      </p:sp>
      <p:sp>
        <p:nvSpPr>
          <p:cNvPr id="21" name="文本占位符 20"/>
          <p:cNvSpPr>
            <a:spLocks noGrp="1"/>
          </p:cNvSpPr>
          <p:nvPr>
            <p:ph type="body" sz="quarter" idx="22"/>
          </p:nvPr>
        </p:nvSpPr>
        <p:spPr/>
        <p:txBody>
          <a:bodyPr/>
          <a:lstStyle/>
          <a:p>
            <a:endParaRPr lang="zh-CN" altLang="en-US"/>
          </a:p>
        </p:txBody>
      </p:sp>
      <p:sp>
        <p:nvSpPr>
          <p:cNvPr id="22" name="文本占位符 21"/>
          <p:cNvSpPr>
            <a:spLocks noGrp="1"/>
          </p:cNvSpPr>
          <p:nvPr>
            <p:ph type="body" sz="quarter" idx="23"/>
          </p:nvPr>
        </p:nvSpPr>
        <p:spPr/>
        <p:txBody>
          <a:bodyPr/>
          <a:lstStyle/>
          <a:p>
            <a:endParaRPr lang="zh-CN" altLang="en-US"/>
          </a:p>
        </p:txBody>
      </p:sp>
      <p:sp>
        <p:nvSpPr>
          <p:cNvPr id="23" name="文本占位符 22"/>
          <p:cNvSpPr>
            <a:spLocks noGrp="1"/>
          </p:cNvSpPr>
          <p:nvPr>
            <p:ph type="body" sz="quarter" idx="24"/>
          </p:nvPr>
        </p:nvSpPr>
        <p:spPr/>
        <p:txBody>
          <a:bodyPr/>
          <a:lstStyle/>
          <a:p>
            <a:endParaRPr lang="zh-CN" altLang="en-US"/>
          </a:p>
        </p:txBody>
      </p:sp>
      <p:sp>
        <p:nvSpPr>
          <p:cNvPr id="24" name="文本占位符 23"/>
          <p:cNvSpPr>
            <a:spLocks noGrp="1"/>
          </p:cNvSpPr>
          <p:nvPr>
            <p:ph type="body" sz="quarter" idx="25"/>
          </p:nvPr>
        </p:nvSpPr>
        <p:spPr/>
        <p:txBody>
          <a:bodyPr/>
          <a:lstStyle/>
          <a:p>
            <a:endParaRPr lang="zh-CN" altLang="en-US"/>
          </a:p>
        </p:txBody>
      </p:sp>
      <p:sp>
        <p:nvSpPr>
          <p:cNvPr id="25" name="文本占位符 24"/>
          <p:cNvSpPr>
            <a:spLocks noGrp="1"/>
          </p:cNvSpPr>
          <p:nvPr>
            <p:ph type="body" sz="quarter" idx="26"/>
          </p:nvPr>
        </p:nvSpPr>
        <p:spPr/>
        <p:txBody>
          <a:bodyPr/>
          <a:lstStyle/>
          <a:p>
            <a:endParaRPr lang="zh-CN" altLang="en-US"/>
          </a:p>
        </p:txBody>
      </p:sp>
      <p:sp>
        <p:nvSpPr>
          <p:cNvPr id="26" name="文本占位符 25"/>
          <p:cNvSpPr>
            <a:spLocks noGrp="1"/>
          </p:cNvSpPr>
          <p:nvPr>
            <p:ph type="body" sz="quarter" idx="27"/>
          </p:nvPr>
        </p:nvSpPr>
        <p:spPr/>
        <p:txBody>
          <a:bodyPr/>
          <a:lstStyle/>
          <a:p>
            <a:endParaRPr lang="zh-CN" altLang="en-US"/>
          </a:p>
        </p:txBody>
      </p:sp>
      <p:sp>
        <p:nvSpPr>
          <p:cNvPr id="27" name="文本占位符 26"/>
          <p:cNvSpPr>
            <a:spLocks noGrp="1"/>
          </p:cNvSpPr>
          <p:nvPr>
            <p:ph type="body" sz="quarter" idx="28"/>
          </p:nvPr>
        </p:nvSpPr>
        <p:spPr/>
        <p:txBody>
          <a:bodyPr/>
          <a:lstStyle/>
          <a:p>
            <a:endParaRPr lang="zh-CN" altLang="en-US"/>
          </a:p>
        </p:txBody>
      </p:sp>
      <p:sp>
        <p:nvSpPr>
          <p:cNvPr id="28" name="文本占位符 27"/>
          <p:cNvSpPr>
            <a:spLocks noGrp="1"/>
          </p:cNvSpPr>
          <p:nvPr>
            <p:ph type="body" sz="quarter" idx="29"/>
          </p:nvPr>
        </p:nvSpPr>
        <p:spPr/>
        <p:txBody>
          <a:bodyPr/>
          <a:lstStyle/>
          <a:p>
            <a:endParaRPr lang="zh-CN" altLang="en-US"/>
          </a:p>
        </p:txBody>
      </p:sp>
      <p:sp>
        <p:nvSpPr>
          <p:cNvPr id="29" name="文本占位符 28"/>
          <p:cNvSpPr>
            <a:spLocks noGrp="1"/>
          </p:cNvSpPr>
          <p:nvPr>
            <p:ph type="body" sz="quarter" idx="30"/>
          </p:nvPr>
        </p:nvSpPr>
        <p:spPr/>
        <p:txBody>
          <a:bodyPr/>
          <a:lstStyle/>
          <a:p>
            <a:endParaRPr lang="zh-CN" altLang="en-US"/>
          </a:p>
        </p:txBody>
      </p:sp>
      <p:sp>
        <p:nvSpPr>
          <p:cNvPr id="30" name="文本占位符 29"/>
          <p:cNvSpPr>
            <a:spLocks noGrp="1"/>
          </p:cNvSpPr>
          <p:nvPr>
            <p:ph type="body" sz="quarter" idx="31"/>
          </p:nvPr>
        </p:nvSpPr>
        <p:spPr/>
        <p:txBody>
          <a:bodyPr/>
          <a:lstStyle/>
          <a:p>
            <a:endParaRPr lang="zh-CN" altLang="en-US"/>
          </a:p>
        </p:txBody>
      </p:sp>
      <p:sp>
        <p:nvSpPr>
          <p:cNvPr id="31" name="文本占位符 30"/>
          <p:cNvSpPr>
            <a:spLocks noGrp="1"/>
          </p:cNvSpPr>
          <p:nvPr>
            <p:ph type="body" sz="quarter" idx="32"/>
          </p:nvPr>
        </p:nvSpPr>
        <p:spPr/>
        <p:txBody>
          <a:bodyPr/>
          <a:lstStyle/>
          <a:p>
            <a:endParaRPr lang="zh-CN" altLang="en-US"/>
          </a:p>
        </p:txBody>
      </p:sp>
      <p:sp>
        <p:nvSpPr>
          <p:cNvPr id="32" name="文本占位符 31"/>
          <p:cNvSpPr>
            <a:spLocks noGrp="1"/>
          </p:cNvSpPr>
          <p:nvPr>
            <p:ph type="body" sz="quarter" idx="33"/>
          </p:nvPr>
        </p:nvSpPr>
        <p:spPr/>
        <p:txBody>
          <a:bodyPr/>
          <a:lstStyle/>
          <a:p>
            <a:endParaRPr lang="zh-CN" altLang="en-US"/>
          </a:p>
        </p:txBody>
      </p:sp>
      <p:sp>
        <p:nvSpPr>
          <p:cNvPr id="33" name="文本占位符 32"/>
          <p:cNvSpPr>
            <a:spLocks noGrp="1"/>
          </p:cNvSpPr>
          <p:nvPr>
            <p:ph type="body" sz="quarter" idx="34"/>
          </p:nvPr>
        </p:nvSpPr>
        <p:spPr/>
        <p:txBody>
          <a:bodyPr/>
          <a:lstStyle/>
          <a:p>
            <a:endParaRPr lang="zh-CN" altLang="en-US"/>
          </a:p>
        </p:txBody>
      </p:sp>
      <p:sp>
        <p:nvSpPr>
          <p:cNvPr id="34" name="文本占位符 33"/>
          <p:cNvSpPr>
            <a:spLocks noGrp="1"/>
          </p:cNvSpPr>
          <p:nvPr>
            <p:ph type="body" sz="quarter" idx="35"/>
          </p:nvPr>
        </p:nvSpPr>
        <p:spPr/>
        <p:txBody>
          <a:bodyPr/>
          <a:lstStyle/>
          <a:p>
            <a:endParaRPr lang="zh-CN" altLang="en-US"/>
          </a:p>
        </p:txBody>
      </p:sp>
      <p:sp>
        <p:nvSpPr>
          <p:cNvPr id="35" name="文本占位符 34"/>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27164738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生成树能够动态响应网络拓扑变化调整阻塞接口</a:t>
            </a:r>
            <a:endParaRPr lang="zh-CN" altLang="en-US" dirty="0">
              <a:sym typeface="Huawei Sans" panose="020C0503030203020204" pitchFamily="34" charset="0"/>
            </a:endParaRPr>
          </a:p>
        </p:txBody>
      </p:sp>
      <p:sp>
        <p:nvSpPr>
          <p:cNvPr id="124" name="TextBox 18"/>
          <p:cNvSpPr txBox="1"/>
          <p:nvPr/>
        </p:nvSpPr>
        <p:spPr>
          <a:xfrm>
            <a:off x="812801" y="4683986"/>
            <a:ext cx="10566400" cy="1200329"/>
          </a:xfrm>
          <a:prstGeom prst="rect">
            <a:avLst/>
          </a:prstGeom>
          <a:noFill/>
        </p:spPr>
        <p:txBody>
          <a:bodyPr wrap="square" rtlCol="0">
            <a:spAutoFit/>
          </a:bodyPr>
          <a:lstStyle/>
          <a:p>
            <a:pPr fontAlgn="auto">
              <a:lnSpc>
                <a:spcPct val="150000"/>
              </a:lnSpc>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交换机上运行的生成树协议会持续监控网络的拓扑结构，当网络拓扑结构发生变化时，生成树能感知到这些变化，并且自动做出调整。</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lnSpc>
                <a:spcPct val="150000"/>
              </a:lnSpc>
              <a:spcBef>
                <a:spcPts val="0"/>
              </a:spcBef>
              <a:spcAft>
                <a:spcPts val="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因</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此，生成树既能解决二层环路问题，也能为网络的冗余性提供一种方案。</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a:xfrm>
            <a:off x="3778251" y="3361450"/>
            <a:ext cx="1138661" cy="307777"/>
          </a:xfrm>
          <a:prstGeom prst="rect">
            <a:avLst/>
          </a:prstGeom>
          <a:noFill/>
        </p:spPr>
        <p:txBody>
          <a:bodyPr wrap="square" rtlCol="0">
            <a:spAutoFit/>
          </a:bodyPr>
          <a:lstStyle/>
          <a:p>
            <a:pPr algn="ct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接口被阻塞</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文本框 121"/>
          <p:cNvSpPr txBox="1"/>
          <p:nvPr/>
        </p:nvSpPr>
        <p:spPr>
          <a:xfrm>
            <a:off x="6875921" y="2961240"/>
            <a:ext cx="1138661" cy="307777"/>
          </a:xfrm>
          <a:prstGeom prst="rect">
            <a:avLst/>
          </a:prstGeom>
          <a:noFill/>
        </p:spPr>
        <p:txBody>
          <a:bodyPr wrap="square" rtlCol="0">
            <a:spAutoFit/>
          </a:bodyPr>
          <a:lstStyle/>
          <a:p>
            <a:pPr algn="ct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链路故障</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4" name="组合 73"/>
          <p:cNvGrpSpPr/>
          <p:nvPr/>
        </p:nvGrpSpPr>
        <p:grpSpPr>
          <a:xfrm flipV="1">
            <a:off x="2093396" y="2075957"/>
            <a:ext cx="2745630" cy="1699073"/>
            <a:chOff x="6600056" y="4353447"/>
            <a:chExt cx="1296144" cy="833967"/>
          </a:xfrm>
        </p:grpSpPr>
        <p:cxnSp>
          <p:nvCxnSpPr>
            <p:cNvPr id="75" name="直接连接符 74"/>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flipH="1">
            <a:off x="1959340" y="201527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120729" y="1854921"/>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文本框 94"/>
          <p:cNvSpPr txBox="1"/>
          <p:nvPr/>
        </p:nvSpPr>
        <p:spPr>
          <a:xfrm>
            <a:off x="5185211" y="1854921"/>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文本框 101"/>
          <p:cNvSpPr txBox="1"/>
          <p:nvPr/>
        </p:nvSpPr>
        <p:spPr>
          <a:xfrm>
            <a:off x="3156043" y="3915424"/>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4" name="组合 113"/>
          <p:cNvGrpSpPr/>
          <p:nvPr/>
        </p:nvGrpSpPr>
        <p:grpSpPr>
          <a:xfrm>
            <a:off x="1726073" y="1829727"/>
            <a:ext cx="3480277" cy="2052008"/>
            <a:chOff x="1899738" y="1861522"/>
            <a:chExt cx="3480277" cy="2052008"/>
          </a:xfrm>
        </p:grpSpPr>
        <p:pic>
          <p:nvPicPr>
            <p:cNvPr id="115" name="图片 76" descr="接入交换机.png"/>
            <p:cNvPicPr>
              <a:picLocks noChangeAspect="1"/>
            </p:cNvPicPr>
            <p:nvPr/>
          </p:nvPicPr>
          <p:blipFill>
            <a:blip r:embed="rId3" cstate="print"/>
            <a:stretch>
              <a:fillRect/>
            </a:stretch>
          </p:blipFill>
          <p:spPr>
            <a:xfrm>
              <a:off x="1899738" y="1861522"/>
              <a:ext cx="490909" cy="401653"/>
            </a:xfrm>
            <a:prstGeom prst="rect">
              <a:avLst/>
            </a:prstGeom>
          </p:spPr>
        </p:pic>
        <p:pic>
          <p:nvPicPr>
            <p:cNvPr id="116" name="图片 76" descr="接入交换机.png"/>
            <p:cNvPicPr>
              <a:picLocks noChangeAspect="1"/>
            </p:cNvPicPr>
            <p:nvPr/>
          </p:nvPicPr>
          <p:blipFill>
            <a:blip r:embed="rId3" cstate="print"/>
            <a:stretch>
              <a:fillRect/>
            </a:stretch>
          </p:blipFill>
          <p:spPr>
            <a:xfrm>
              <a:off x="4889106" y="1861522"/>
              <a:ext cx="490909" cy="401653"/>
            </a:xfrm>
            <a:prstGeom prst="rect">
              <a:avLst/>
            </a:prstGeom>
          </p:spPr>
        </p:pic>
        <p:pic>
          <p:nvPicPr>
            <p:cNvPr id="117" name="图片 76" descr="接入交换机.png"/>
            <p:cNvPicPr>
              <a:picLocks noChangeAspect="1"/>
            </p:cNvPicPr>
            <p:nvPr/>
          </p:nvPicPr>
          <p:blipFill>
            <a:blip r:embed="rId3" cstate="print"/>
            <a:stretch>
              <a:fillRect/>
            </a:stretch>
          </p:blipFill>
          <p:spPr>
            <a:xfrm>
              <a:off x="3394422" y="3511877"/>
              <a:ext cx="490909" cy="401653"/>
            </a:xfrm>
            <a:prstGeom prst="rect">
              <a:avLst/>
            </a:prstGeom>
          </p:spPr>
        </p:pic>
      </p:grpSp>
      <p:grpSp>
        <p:nvGrpSpPr>
          <p:cNvPr id="129" name="组合 128"/>
          <p:cNvGrpSpPr/>
          <p:nvPr/>
        </p:nvGrpSpPr>
        <p:grpSpPr>
          <a:xfrm flipV="1">
            <a:off x="7333824" y="2075957"/>
            <a:ext cx="2745630" cy="1699073"/>
            <a:chOff x="6600056" y="4353447"/>
            <a:chExt cx="1296144" cy="833967"/>
          </a:xfrm>
        </p:grpSpPr>
        <p:cxnSp>
          <p:nvCxnSpPr>
            <p:cNvPr id="130" name="直接连接符 12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2" name="直接连接符 131"/>
          <p:cNvCxnSpPr/>
          <p:nvPr/>
        </p:nvCxnSpPr>
        <p:spPr>
          <a:xfrm flipH="1">
            <a:off x="7199768" y="201527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6361157" y="1854921"/>
            <a:ext cx="628698" cy="338554"/>
          </a:xfrm>
          <a:prstGeom prst="rect">
            <a:avLst/>
          </a:prstGeom>
          <a:noFill/>
        </p:spPr>
        <p:txBody>
          <a:bodyPr wrap="none" rtlCol="0">
            <a:spAutoFit/>
          </a:bodyPr>
          <a:lstStyle/>
          <a:p>
            <a:pPr algn="ct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文本框 133"/>
          <p:cNvSpPr txBox="1"/>
          <p:nvPr/>
        </p:nvSpPr>
        <p:spPr>
          <a:xfrm>
            <a:off x="10425639" y="1854921"/>
            <a:ext cx="628698" cy="338554"/>
          </a:xfrm>
          <a:prstGeom prst="rect">
            <a:avLst/>
          </a:prstGeom>
          <a:noFill/>
        </p:spPr>
        <p:txBody>
          <a:bodyPr wrap="none" rtlCol="0">
            <a:spAutoFit/>
          </a:bodyPr>
          <a:lstStyle/>
          <a:p>
            <a:pPr algn="ct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文本框 134"/>
          <p:cNvSpPr txBox="1"/>
          <p:nvPr/>
        </p:nvSpPr>
        <p:spPr>
          <a:xfrm>
            <a:off x="8396471" y="3915424"/>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36" name="组合 135"/>
          <p:cNvGrpSpPr/>
          <p:nvPr/>
        </p:nvGrpSpPr>
        <p:grpSpPr>
          <a:xfrm>
            <a:off x="6966501" y="1829727"/>
            <a:ext cx="3480277" cy="2052008"/>
            <a:chOff x="1899738" y="1861522"/>
            <a:chExt cx="3480277" cy="2052008"/>
          </a:xfrm>
        </p:grpSpPr>
        <p:pic>
          <p:nvPicPr>
            <p:cNvPr id="137" name="图片 76" descr="接入交换机.png"/>
            <p:cNvPicPr>
              <a:picLocks noChangeAspect="1"/>
            </p:cNvPicPr>
            <p:nvPr/>
          </p:nvPicPr>
          <p:blipFill>
            <a:blip r:embed="rId3" cstate="print"/>
            <a:stretch>
              <a:fillRect/>
            </a:stretch>
          </p:blipFill>
          <p:spPr>
            <a:xfrm>
              <a:off x="1899738" y="1861522"/>
              <a:ext cx="490909" cy="401653"/>
            </a:xfrm>
            <a:prstGeom prst="rect">
              <a:avLst/>
            </a:prstGeom>
          </p:spPr>
        </p:pic>
        <p:pic>
          <p:nvPicPr>
            <p:cNvPr id="138" name="图片 76" descr="接入交换机.png"/>
            <p:cNvPicPr>
              <a:picLocks noChangeAspect="1"/>
            </p:cNvPicPr>
            <p:nvPr/>
          </p:nvPicPr>
          <p:blipFill>
            <a:blip r:embed="rId3" cstate="print"/>
            <a:stretch>
              <a:fillRect/>
            </a:stretch>
          </p:blipFill>
          <p:spPr>
            <a:xfrm>
              <a:off x="4889106" y="1861522"/>
              <a:ext cx="490909" cy="401653"/>
            </a:xfrm>
            <a:prstGeom prst="rect">
              <a:avLst/>
            </a:prstGeom>
          </p:spPr>
        </p:pic>
        <p:pic>
          <p:nvPicPr>
            <p:cNvPr id="139" name="图片 76" descr="接入交换机.png"/>
            <p:cNvPicPr>
              <a:picLocks noChangeAspect="1"/>
            </p:cNvPicPr>
            <p:nvPr/>
          </p:nvPicPr>
          <p:blipFill>
            <a:blip r:embed="rId3" cstate="print"/>
            <a:stretch>
              <a:fillRect/>
            </a:stretch>
          </p:blipFill>
          <p:spPr>
            <a:xfrm>
              <a:off x="3394422" y="3511877"/>
              <a:ext cx="490909" cy="401653"/>
            </a:xfrm>
            <a:prstGeom prst="rect">
              <a:avLst/>
            </a:prstGeom>
          </p:spPr>
        </p:pic>
      </p:grpSp>
      <p:sp>
        <p:nvSpPr>
          <p:cNvPr id="146" name="文本框 145"/>
          <p:cNvSpPr txBox="1"/>
          <p:nvPr/>
        </p:nvSpPr>
        <p:spPr>
          <a:xfrm>
            <a:off x="9323617" y="3430241"/>
            <a:ext cx="1138661" cy="307777"/>
          </a:xfrm>
          <a:prstGeom prst="rect">
            <a:avLst/>
          </a:prstGeom>
          <a:noFill/>
        </p:spPr>
        <p:txBody>
          <a:bodyPr wrap="square" rtlCol="0">
            <a:spAutoFit/>
          </a:bodyPr>
          <a:lstStyle/>
          <a:p>
            <a:pPr algn="ct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接口被恢复</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7" name="Oval 4"/>
          <p:cNvSpPr>
            <a:spLocks noChangeAspect="1"/>
          </p:cNvSpPr>
          <p:nvPr/>
        </p:nvSpPr>
        <p:spPr>
          <a:xfrm>
            <a:off x="4078034" y="3115067"/>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8" name="Oval 4"/>
          <p:cNvSpPr>
            <a:spLocks noChangeAspect="1"/>
          </p:cNvSpPr>
          <p:nvPr/>
        </p:nvSpPr>
        <p:spPr>
          <a:xfrm>
            <a:off x="7391633" y="2749263"/>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Oval 4"/>
          <p:cNvSpPr>
            <a:spLocks noChangeAspect="1"/>
          </p:cNvSpPr>
          <p:nvPr/>
        </p:nvSpPr>
        <p:spPr>
          <a:xfrm>
            <a:off x="9387653" y="3155639"/>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28"/>
          <p:cNvGrpSpPr>
            <a:grpSpLocks noChangeAspect="1"/>
          </p:cNvGrpSpPr>
          <p:nvPr/>
        </p:nvGrpSpPr>
        <p:grpSpPr>
          <a:xfrm>
            <a:off x="3538840" y="3339386"/>
            <a:ext cx="288969" cy="288969"/>
            <a:chOff x="5076056" y="3356992"/>
            <a:chExt cx="436268" cy="436268"/>
          </a:xfrm>
        </p:grpSpPr>
        <p:sp>
          <p:nvSpPr>
            <p:cNvPr id="4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5" name="组合 44"/>
          <p:cNvGrpSpPr/>
          <p:nvPr/>
        </p:nvGrpSpPr>
        <p:grpSpPr>
          <a:xfrm>
            <a:off x="9050608" y="3450017"/>
            <a:ext cx="288001" cy="288001"/>
            <a:chOff x="10467178" y="5640414"/>
            <a:chExt cx="213540" cy="213540"/>
          </a:xfrm>
        </p:grpSpPr>
        <p:sp>
          <p:nvSpPr>
            <p:cNvPr id="46" name="椭圆 45"/>
            <p:cNvSpPr>
              <a:spLocks noChangeAspect="1"/>
            </p:cNvSpPr>
            <p:nvPr/>
          </p:nvSpPr>
          <p:spPr>
            <a:xfrm>
              <a:off x="10467178" y="5640414"/>
              <a:ext cx="213540" cy="21354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5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任意多边形 46"/>
            <p:cNvSpPr/>
            <p:nvPr/>
          </p:nvSpPr>
          <p:spPr>
            <a:xfrm>
              <a:off x="10506830" y="5719982"/>
              <a:ext cx="138959" cy="73584"/>
            </a:xfrm>
            <a:custGeom>
              <a:avLst/>
              <a:gdLst>
                <a:gd name="connsiteX0" fmla="*/ 0 w 221456"/>
                <a:gd name="connsiteY0" fmla="*/ 47625 h 126206"/>
                <a:gd name="connsiteX1" fmla="*/ 83344 w 221456"/>
                <a:gd name="connsiteY1" fmla="*/ 126206 h 126206"/>
                <a:gd name="connsiteX2" fmla="*/ 221456 w 221456"/>
                <a:gd name="connsiteY2" fmla="*/ 0 h 126206"/>
                <a:gd name="connsiteX0" fmla="*/ 0 w 250659"/>
                <a:gd name="connsiteY0" fmla="*/ 33024 h 126206"/>
                <a:gd name="connsiteX1" fmla="*/ 112547 w 250659"/>
                <a:gd name="connsiteY1" fmla="*/ 126206 h 126206"/>
                <a:gd name="connsiteX2" fmla="*/ 250659 w 250659"/>
                <a:gd name="connsiteY2" fmla="*/ 0 h 126206"/>
                <a:gd name="connsiteX0" fmla="*/ 0 w 259419"/>
                <a:gd name="connsiteY0" fmla="*/ 35944 h 126206"/>
                <a:gd name="connsiteX1" fmla="*/ 121307 w 259419"/>
                <a:gd name="connsiteY1" fmla="*/ 126206 h 126206"/>
                <a:gd name="connsiteX2" fmla="*/ 259419 w 259419"/>
                <a:gd name="connsiteY2" fmla="*/ 0 h 126206"/>
                <a:gd name="connsiteX0" fmla="*/ 0 w 259419"/>
                <a:gd name="connsiteY0" fmla="*/ 35944 h 126206"/>
                <a:gd name="connsiteX1" fmla="*/ 106706 w 259419"/>
                <a:gd name="connsiteY1" fmla="*/ 126206 h 126206"/>
                <a:gd name="connsiteX2" fmla="*/ 259419 w 259419"/>
                <a:gd name="connsiteY2" fmla="*/ 0 h 126206"/>
                <a:gd name="connsiteX0" fmla="*/ 0 w 279861"/>
                <a:gd name="connsiteY0" fmla="*/ 35944 h 126206"/>
                <a:gd name="connsiteX1" fmla="*/ 106706 w 279861"/>
                <a:gd name="connsiteY1" fmla="*/ 126206 h 126206"/>
                <a:gd name="connsiteX2" fmla="*/ 279861 w 279861"/>
                <a:gd name="connsiteY2" fmla="*/ 0 h 126206"/>
                <a:gd name="connsiteX0" fmla="*/ 0 w 276940"/>
                <a:gd name="connsiteY0" fmla="*/ 56386 h 146648"/>
                <a:gd name="connsiteX1" fmla="*/ 106706 w 276940"/>
                <a:gd name="connsiteY1" fmla="*/ 146648 h 146648"/>
                <a:gd name="connsiteX2" fmla="*/ 276940 w 276940"/>
                <a:gd name="connsiteY2" fmla="*/ 0 h 146648"/>
                <a:gd name="connsiteX0" fmla="*/ 0 w 276940"/>
                <a:gd name="connsiteY0" fmla="*/ 56386 h 146648"/>
                <a:gd name="connsiteX1" fmla="*/ 121308 w 276940"/>
                <a:gd name="connsiteY1" fmla="*/ 146648 h 146648"/>
                <a:gd name="connsiteX2" fmla="*/ 276940 w 276940"/>
                <a:gd name="connsiteY2" fmla="*/ 0 h 146648"/>
              </a:gdLst>
              <a:ahLst/>
              <a:cxnLst>
                <a:cxn ang="0">
                  <a:pos x="connsiteX0" y="connsiteY0"/>
                </a:cxn>
                <a:cxn ang="0">
                  <a:pos x="connsiteX1" y="connsiteY1"/>
                </a:cxn>
                <a:cxn ang="0">
                  <a:pos x="connsiteX2" y="connsiteY2"/>
                </a:cxn>
              </a:cxnLst>
              <a:rect l="l" t="t" r="r" b="b"/>
              <a:pathLst>
                <a:path w="276940" h="146648">
                  <a:moveTo>
                    <a:pt x="0" y="56386"/>
                  </a:moveTo>
                  <a:lnTo>
                    <a:pt x="121308" y="146648"/>
                  </a:lnTo>
                  <a:lnTo>
                    <a:pt x="276940" y="0"/>
                  </a:lnTo>
                </a:path>
              </a:pathLst>
            </a:custGeom>
            <a:noFill/>
            <a:ln w="38100" cap="rnd" cmpd="sng">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8" name="下箭头 63"/>
          <p:cNvSpPr/>
          <p:nvPr/>
        </p:nvSpPr>
        <p:spPr>
          <a:xfrm rot="5400000" flipV="1">
            <a:off x="5651468" y="2970288"/>
            <a:ext cx="974244" cy="866024"/>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D17D"/>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9" name="组合 48"/>
          <p:cNvGrpSpPr/>
          <p:nvPr/>
        </p:nvGrpSpPr>
        <p:grpSpPr>
          <a:xfrm>
            <a:off x="7800417" y="2627151"/>
            <a:ext cx="288000" cy="288000"/>
            <a:chOff x="856677" y="2615810"/>
            <a:chExt cx="288000" cy="288000"/>
          </a:xfrm>
        </p:grpSpPr>
        <p:sp>
          <p:nvSpPr>
            <p:cNvPr id="50" name="椭圆 49"/>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1" name="组合 50"/>
            <p:cNvGrpSpPr/>
            <p:nvPr/>
          </p:nvGrpSpPr>
          <p:grpSpPr>
            <a:xfrm>
              <a:off x="923444" y="2692169"/>
              <a:ext cx="144001" cy="144002"/>
              <a:chOff x="898853" y="2657982"/>
              <a:chExt cx="203649" cy="203652"/>
            </a:xfrm>
          </p:grpSpPr>
          <p:cxnSp>
            <p:nvCxnSpPr>
              <p:cNvPr id="52" name="直接连接符 51"/>
              <p:cNvCxnSpPr>
                <a:stCxn id="50" idx="3"/>
                <a:endCxn id="50"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50" idx="1"/>
                <a:endCxn id="50"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686887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问答：二层及三层环路</a:t>
            </a:r>
            <a:endParaRPr lang="zh-CN" altLang="en-US" dirty="0">
              <a:sym typeface="Huawei Sans" panose="020C0503030203020204" pitchFamily="34" charset="0"/>
            </a:endParaRPr>
          </a:p>
        </p:txBody>
      </p:sp>
      <p:sp>
        <p:nvSpPr>
          <p:cNvPr id="23" name="TextBox 18"/>
          <p:cNvSpPr txBox="1"/>
          <p:nvPr/>
        </p:nvSpPr>
        <p:spPr>
          <a:xfrm>
            <a:off x="1017092" y="4178529"/>
            <a:ext cx="4063830" cy="1409938"/>
          </a:xfrm>
          <a:prstGeom prst="rect">
            <a:avLst/>
          </a:prstGeom>
          <a:noFill/>
        </p:spPr>
        <p:txBody>
          <a:bodyPr wrap="square" rtlCol="0">
            <a:spAutoFit/>
          </a:bodyPr>
          <a:lstStyle/>
          <a:p>
            <a:pPr marL="285750" indent="-285750" fontAlgn="auto">
              <a:lnSpc>
                <a:spcPct val="1200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常见根因：路由环路；</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ct val="1200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动态</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路由协议有一定的防环能力；</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ct val="1200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头部中的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TTL</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字段</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可用</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于防止报文被无止尽地转发。</a:t>
            </a:r>
          </a:p>
        </p:txBody>
      </p:sp>
      <p:sp>
        <p:nvSpPr>
          <p:cNvPr id="42" name="TextBox 18"/>
          <p:cNvSpPr txBox="1"/>
          <p:nvPr/>
        </p:nvSpPr>
        <p:spPr>
          <a:xfrm>
            <a:off x="6507067" y="4178529"/>
            <a:ext cx="4185384" cy="1705403"/>
          </a:xfrm>
          <a:prstGeom prst="rect">
            <a:avLst/>
          </a:prstGeom>
          <a:noFill/>
        </p:spPr>
        <p:txBody>
          <a:bodyPr wrap="square" rtlCol="0">
            <a:spAutoFit/>
          </a:bodyPr>
          <a:lstStyle/>
          <a:p>
            <a:pPr marL="285750" indent="-285750"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常见根因</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：网络中部署了二层冗余环境，或人为的误接线缆导致；</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ct val="1200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需</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借助特定的协议或机</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制实现二层防</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环；</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二</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层帧头中</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并没有任何信息可用于防止数据帧被无止尽地转发。</a:t>
            </a:r>
          </a:p>
        </p:txBody>
      </p:sp>
      <p:sp>
        <p:nvSpPr>
          <p:cNvPr id="24" name="圆角矩形 75"/>
          <p:cNvSpPr/>
          <p:nvPr/>
        </p:nvSpPr>
        <p:spPr>
          <a:xfrm>
            <a:off x="6134472"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二层环路（</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Layer 2 Loop</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25" name="圆角矩形 75"/>
          <p:cNvSpPr/>
          <p:nvPr/>
        </p:nvSpPr>
        <p:spPr>
          <a:xfrm>
            <a:off x="524549"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三层环路（</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Layer 3 Loop</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26" name="圆角矩形 75"/>
          <p:cNvSpPr/>
          <p:nvPr/>
        </p:nvSpPr>
        <p:spPr>
          <a:xfrm>
            <a:off x="6134472"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7" name="圆角矩形 75"/>
          <p:cNvSpPr/>
          <p:nvPr/>
        </p:nvSpPr>
        <p:spPr>
          <a:xfrm>
            <a:off x="524549"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62" name="组合 61"/>
          <p:cNvGrpSpPr/>
          <p:nvPr/>
        </p:nvGrpSpPr>
        <p:grpSpPr>
          <a:xfrm flipV="1">
            <a:off x="7579497" y="2426721"/>
            <a:ext cx="2745630" cy="1250892"/>
            <a:chOff x="6600056" y="4353447"/>
            <a:chExt cx="1296144" cy="833967"/>
          </a:xfrm>
        </p:grpSpPr>
        <p:cxnSp>
          <p:nvCxnSpPr>
            <p:cNvPr id="63" name="直接连接符 6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直接连接符 64"/>
          <p:cNvCxnSpPr/>
          <p:nvPr/>
        </p:nvCxnSpPr>
        <p:spPr>
          <a:xfrm flipH="1">
            <a:off x="7445441" y="236603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0" name="图片 76" descr="接入交换机.png"/>
          <p:cNvPicPr>
            <a:picLocks noChangeAspect="1"/>
          </p:cNvPicPr>
          <p:nvPr/>
        </p:nvPicPr>
        <p:blipFill>
          <a:blip r:embed="rId3" cstate="print"/>
          <a:stretch>
            <a:fillRect/>
          </a:stretch>
        </p:blipFill>
        <p:spPr>
          <a:xfrm>
            <a:off x="7212174" y="2180491"/>
            <a:ext cx="490909" cy="401653"/>
          </a:xfrm>
          <a:prstGeom prst="rect">
            <a:avLst/>
          </a:prstGeom>
        </p:spPr>
      </p:pic>
      <p:pic>
        <p:nvPicPr>
          <p:cNvPr id="71" name="图片 76" descr="接入交换机.png"/>
          <p:cNvPicPr>
            <a:picLocks noChangeAspect="1"/>
          </p:cNvPicPr>
          <p:nvPr/>
        </p:nvPicPr>
        <p:blipFill>
          <a:blip r:embed="rId3" cstate="print"/>
          <a:stretch>
            <a:fillRect/>
          </a:stretch>
        </p:blipFill>
        <p:spPr>
          <a:xfrm>
            <a:off x="10201542" y="2180491"/>
            <a:ext cx="490909" cy="401653"/>
          </a:xfrm>
          <a:prstGeom prst="rect">
            <a:avLst/>
          </a:prstGeom>
        </p:spPr>
      </p:pic>
      <p:pic>
        <p:nvPicPr>
          <p:cNvPr id="72" name="图片 76" descr="接入交换机.png"/>
          <p:cNvPicPr>
            <a:picLocks noChangeAspect="1"/>
          </p:cNvPicPr>
          <p:nvPr/>
        </p:nvPicPr>
        <p:blipFill>
          <a:blip r:embed="rId3" cstate="print"/>
          <a:stretch>
            <a:fillRect/>
          </a:stretch>
        </p:blipFill>
        <p:spPr>
          <a:xfrm>
            <a:off x="8706858" y="3454671"/>
            <a:ext cx="490909" cy="401653"/>
          </a:xfrm>
          <a:prstGeom prst="rect">
            <a:avLst/>
          </a:prstGeom>
        </p:spPr>
      </p:pic>
      <p:grpSp>
        <p:nvGrpSpPr>
          <p:cNvPr id="78" name="组合 77"/>
          <p:cNvGrpSpPr/>
          <p:nvPr/>
        </p:nvGrpSpPr>
        <p:grpSpPr>
          <a:xfrm flipV="1">
            <a:off x="1791252" y="2426721"/>
            <a:ext cx="2745630" cy="1250892"/>
            <a:chOff x="6600056" y="4353447"/>
            <a:chExt cx="1296144" cy="833967"/>
          </a:xfrm>
        </p:grpSpPr>
        <p:cxnSp>
          <p:nvCxnSpPr>
            <p:cNvPr id="79" name="直接连接符 78"/>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1" name="直接连接符 80"/>
          <p:cNvCxnSpPr/>
          <p:nvPr/>
        </p:nvCxnSpPr>
        <p:spPr>
          <a:xfrm flipH="1">
            <a:off x="1673480" y="236603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1452571" y="2183639"/>
            <a:ext cx="490909" cy="401652"/>
          </a:xfrm>
          <a:prstGeom prst="rect">
            <a:avLst/>
          </a:prstGeom>
          <a:noFill/>
        </p:spPr>
      </p:pic>
      <p:pic>
        <p:nvPicPr>
          <p:cNvPr id="83"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4384654" y="2183639"/>
            <a:ext cx="490909" cy="401652"/>
          </a:xfrm>
          <a:prstGeom prst="rect">
            <a:avLst/>
          </a:prstGeom>
          <a:noFill/>
        </p:spPr>
      </p:pic>
      <p:pic>
        <p:nvPicPr>
          <p:cNvPr id="84"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2918613" y="3459396"/>
            <a:ext cx="490909" cy="401652"/>
          </a:xfrm>
          <a:prstGeom prst="rect">
            <a:avLst/>
          </a:prstGeom>
          <a:noFill/>
        </p:spPr>
      </p:pic>
    </p:spTree>
    <p:extLst>
      <p:ext uri="{BB962C8B-B14F-4D97-AF65-F5344CB8AC3E}">
        <p14:creationId xmlns:p14="http://schemas.microsoft.com/office/powerpoint/2010/main" val="487924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生成树协议在园区网络中的应用位置</a:t>
            </a:r>
            <a:endParaRPr lang="zh-CN" altLang="en-US" dirty="0">
              <a:sym typeface="Huawei Sans" panose="020C0503030203020204" pitchFamily="34" charset="0"/>
            </a:endParaRPr>
          </a:p>
        </p:txBody>
      </p:sp>
      <p:grpSp>
        <p:nvGrpSpPr>
          <p:cNvPr id="103" name="组合 102"/>
          <p:cNvGrpSpPr/>
          <p:nvPr/>
        </p:nvGrpSpPr>
        <p:grpSpPr>
          <a:xfrm>
            <a:off x="3811972" y="4229729"/>
            <a:ext cx="1537449" cy="1229328"/>
            <a:chOff x="1186436" y="4371649"/>
            <a:chExt cx="2388156" cy="722762"/>
          </a:xfrm>
        </p:grpSpPr>
        <p:cxnSp>
          <p:nvCxnSpPr>
            <p:cNvPr id="104" name="直接连接符 103"/>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1211124" y="4371651"/>
              <a:ext cx="2355785"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1186436" y="4371649"/>
              <a:ext cx="2388156" cy="722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文本框 109"/>
          <p:cNvSpPr txBox="1"/>
          <p:nvPr/>
        </p:nvSpPr>
        <p:spPr>
          <a:xfrm>
            <a:off x="4255999" y="5089725"/>
            <a:ext cx="543739" cy="369332"/>
          </a:xfrm>
          <a:prstGeom prst="rect">
            <a:avLst/>
          </a:prstGeom>
          <a:noFill/>
        </p:spPr>
        <p:txBody>
          <a:bodyPr wrap="none" rtlCol="0">
            <a:spAutoFit/>
          </a:bodyPr>
          <a:lstStyle/>
          <a:p>
            <a:pPr fontAlgn="auto">
              <a:spcBef>
                <a:spcPts val="0"/>
              </a:spcBef>
              <a:spcAft>
                <a:spcPts val="0"/>
              </a:spcAft>
            </a:pPr>
            <a:r>
              <a:rPr lang="en-US" altLang="zh-CN" sz="18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连接符 36"/>
          <p:cNvCxnSpPr/>
          <p:nvPr/>
        </p:nvCxnSpPr>
        <p:spPr>
          <a:xfrm>
            <a:off x="3970996" y="4200382"/>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268739" y="4200382"/>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8533939" y="4200382"/>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151971" y="1431510"/>
            <a:ext cx="1499380" cy="751490"/>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825788" y="3111357"/>
            <a:ext cx="6134459" cy="1076994"/>
            <a:chOff x="6600056" y="4353447"/>
            <a:chExt cx="1716248" cy="833967"/>
          </a:xfrm>
        </p:grpSpPr>
        <p:cxnSp>
          <p:nvCxnSpPr>
            <p:cNvPr id="16" name="直接连接符 15"/>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668232"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02226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27425"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a:off x="6293569" y="2260114"/>
            <a:ext cx="12194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93570" y="3101003"/>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6151971" y="2285514"/>
            <a:ext cx="1516610" cy="1952972"/>
            <a:chOff x="1211124" y="4371651"/>
            <a:chExt cx="2355786" cy="722760"/>
          </a:xfrm>
        </p:grpSpPr>
        <p:cxnSp>
          <p:nvCxnSpPr>
            <p:cNvPr id="26" name="直接连接符 25"/>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136077" y="4229729"/>
            <a:ext cx="1537449" cy="1229328"/>
            <a:chOff x="1186436" y="4371649"/>
            <a:chExt cx="2388156" cy="722762"/>
          </a:xfrm>
        </p:grpSpPr>
        <p:cxnSp>
          <p:nvCxnSpPr>
            <p:cNvPr id="44" name="直接连接符 43"/>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211124" y="4371651"/>
              <a:ext cx="2355785"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6436" y="4371649"/>
              <a:ext cx="2388156" cy="722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6580104" y="5089725"/>
            <a:ext cx="543739" cy="369332"/>
          </a:xfrm>
          <a:prstGeom prst="rect">
            <a:avLst/>
          </a:prstGeom>
          <a:noFill/>
        </p:spPr>
        <p:txBody>
          <a:bodyPr wrap="none" rtlCol="0">
            <a:spAutoFit/>
          </a:bodyPr>
          <a:lstStyle/>
          <a:p>
            <a:pPr fontAlgn="auto">
              <a:spcBef>
                <a:spcPts val="0"/>
              </a:spcBef>
              <a:spcAft>
                <a:spcPts val="0"/>
              </a:spcAft>
            </a:pPr>
            <a:r>
              <a:rPr lang="en-US" altLang="zh-CN" sz="18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6" name="组合 55"/>
          <p:cNvGrpSpPr/>
          <p:nvPr/>
        </p:nvGrpSpPr>
        <p:grpSpPr>
          <a:xfrm>
            <a:off x="8458651" y="4229729"/>
            <a:ext cx="1537449" cy="1229328"/>
            <a:chOff x="1186436" y="4371649"/>
            <a:chExt cx="2388156" cy="722762"/>
          </a:xfrm>
        </p:grpSpPr>
        <p:cxnSp>
          <p:nvCxnSpPr>
            <p:cNvPr id="57" name="直接连接符 56"/>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11124" y="4371651"/>
              <a:ext cx="2355785"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1186436" y="4371649"/>
              <a:ext cx="2388156" cy="722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8902678" y="5089725"/>
            <a:ext cx="543739" cy="369332"/>
          </a:xfrm>
          <a:prstGeom prst="rect">
            <a:avLst/>
          </a:prstGeom>
          <a:noFill/>
        </p:spPr>
        <p:txBody>
          <a:bodyPr wrap="none" rtlCol="0">
            <a:spAutoFit/>
          </a:bodyPr>
          <a:lstStyle/>
          <a:p>
            <a:pPr fontAlgn="auto">
              <a:spcBef>
                <a:spcPts val="0"/>
              </a:spcBef>
              <a:spcAft>
                <a:spcPts val="0"/>
              </a:spcAft>
            </a:pPr>
            <a:r>
              <a:rPr lang="en-US" altLang="zh-CN" sz="18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6" name="组合 75"/>
          <p:cNvGrpSpPr/>
          <p:nvPr/>
        </p:nvGrpSpPr>
        <p:grpSpPr>
          <a:xfrm>
            <a:off x="6385975" y="1116721"/>
            <a:ext cx="1031372" cy="689604"/>
            <a:chOff x="10115549" y="2169453"/>
            <a:chExt cx="1304009" cy="871898"/>
          </a:xfrm>
        </p:grpSpPr>
        <p:grpSp>
          <p:nvGrpSpPr>
            <p:cNvPr id="77" name="组合 76"/>
            <p:cNvGrpSpPr/>
            <p:nvPr/>
          </p:nvGrpSpPr>
          <p:grpSpPr>
            <a:xfrm>
              <a:off x="10115549" y="2169453"/>
              <a:ext cx="1304009" cy="871898"/>
              <a:chOff x="10125075" y="5439766"/>
              <a:chExt cx="1304009" cy="871898"/>
            </a:xfrm>
          </p:grpSpPr>
          <p:sp>
            <p:nvSpPr>
              <p:cNvPr id="84" name="矩形 83"/>
              <p:cNvSpPr/>
              <p:nvPr/>
            </p:nvSpPr>
            <p:spPr>
              <a:xfrm>
                <a:off x="10472174" y="5924694"/>
                <a:ext cx="647760" cy="38697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椭圆 84"/>
              <p:cNvSpPr/>
              <p:nvPr/>
            </p:nvSpPr>
            <p:spPr>
              <a:xfrm>
                <a:off x="10379358" y="5439766"/>
                <a:ext cx="604768" cy="60476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椭圆 85"/>
              <p:cNvSpPr/>
              <p:nvPr/>
            </p:nvSpPr>
            <p:spPr>
              <a:xfrm>
                <a:off x="10125075" y="5625254"/>
                <a:ext cx="703036" cy="6864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椭圆 86"/>
              <p:cNvSpPr/>
              <p:nvPr/>
            </p:nvSpPr>
            <p:spPr>
              <a:xfrm>
                <a:off x="10792751" y="5675331"/>
                <a:ext cx="636333" cy="63633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椭圆 87"/>
              <p:cNvSpPr/>
              <p:nvPr/>
            </p:nvSpPr>
            <p:spPr>
              <a:xfrm>
                <a:off x="10723031" y="5515085"/>
                <a:ext cx="463257" cy="4632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8" name="组合 77"/>
            <p:cNvGrpSpPr/>
            <p:nvPr/>
          </p:nvGrpSpPr>
          <p:grpSpPr>
            <a:xfrm>
              <a:off x="10167622" y="2234547"/>
              <a:ext cx="1193311" cy="762588"/>
              <a:chOff x="10181272" y="5508114"/>
              <a:chExt cx="1193311" cy="762588"/>
            </a:xfrm>
          </p:grpSpPr>
          <p:sp>
            <p:nvSpPr>
              <p:cNvPr id="79" name="椭圆 78"/>
              <p:cNvSpPr/>
              <p:nvPr/>
            </p:nvSpPr>
            <p:spPr>
              <a:xfrm>
                <a:off x="10463850" y="5508114"/>
                <a:ext cx="512609" cy="512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p:cNvSpPr/>
              <p:nvPr/>
            </p:nvSpPr>
            <p:spPr>
              <a:xfrm>
                <a:off x="10181272" y="5697686"/>
                <a:ext cx="573015" cy="57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椭圆 80"/>
              <p:cNvSpPr/>
              <p:nvPr/>
            </p:nvSpPr>
            <p:spPr>
              <a:xfrm>
                <a:off x="10798583" y="5694702"/>
                <a:ext cx="576000" cy="57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椭圆 81"/>
              <p:cNvSpPr/>
              <p:nvPr/>
            </p:nvSpPr>
            <p:spPr>
              <a:xfrm>
                <a:off x="10805839" y="5569393"/>
                <a:ext cx="345057" cy="345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10454799" y="5883732"/>
                <a:ext cx="647760" cy="38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89" name="矩形 88"/>
          <p:cNvSpPr/>
          <p:nvPr/>
        </p:nvSpPr>
        <p:spPr>
          <a:xfrm>
            <a:off x="6462277" y="1345794"/>
            <a:ext cx="878767" cy="323165"/>
          </a:xfrm>
          <a:prstGeom prst="rect">
            <a:avLst/>
          </a:prstGeom>
          <a:noFill/>
        </p:spPr>
        <p:txBody>
          <a:bodyPr wrap="none">
            <a:spAutoFit/>
          </a:bodyPr>
          <a:lstStyle/>
          <a:p>
            <a:pPr algn="ctr" defTabSz="814388" fontAlgn="auto">
              <a:spcBef>
                <a:spcPts val="0"/>
              </a:spcBef>
              <a:spcAft>
                <a:spcPts val="0"/>
              </a:spcAft>
              <a:buClr>
                <a:srgbClr val="4F81BD"/>
              </a:buClr>
              <a:buSzPct val="100000"/>
            </a:pPr>
            <a:r>
              <a:rPr lang="en-US" altLang="zh-CN" sz="1500" kern="0" dirty="0" smtClean="0">
                <a:solidFill>
                  <a:prstClr val="black"/>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Internet</a:t>
            </a:r>
            <a:endParaRPr lang="zh-CN" altLang="en-US" sz="1500" kern="0" dirty="0">
              <a:solidFill>
                <a:prstClr val="black"/>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12" name="直接连接符 111"/>
          <p:cNvCxnSpPr/>
          <p:nvPr/>
        </p:nvCxnSpPr>
        <p:spPr>
          <a:xfrm flipH="1">
            <a:off x="1505485" y="3101003"/>
            <a:ext cx="4044942"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flipV="1">
            <a:off x="1505485" y="4188351"/>
            <a:ext cx="1891506"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1867756" y="3111358"/>
            <a:ext cx="0" cy="1076993"/>
          </a:xfrm>
          <a:prstGeom prst="line">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1343242" y="3465188"/>
            <a:ext cx="1005403" cy="369653"/>
          </a:xfrm>
          <a:prstGeom prst="rect">
            <a:avLst/>
          </a:prstGeom>
          <a:solidFill>
            <a:schemeClr val="bg1"/>
          </a:solidFill>
        </p:spPr>
        <p:txBody>
          <a:bodyPr wrap="none" rtlCol="0">
            <a:spAutoFit/>
          </a:bodyPr>
          <a:lstStyle/>
          <a:p>
            <a:pPr fontAlgn="auto">
              <a:lnSpc>
                <a:spcPct val="120000"/>
              </a:lnSpc>
              <a:spcBef>
                <a:spcPts val="0"/>
              </a:spcBef>
              <a:spcAft>
                <a:spcPts val="0"/>
              </a:spcAft>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三层网络</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1" name="直接连接符 120"/>
          <p:cNvCxnSpPr/>
          <p:nvPr/>
        </p:nvCxnSpPr>
        <p:spPr>
          <a:xfrm flipH="1" flipV="1">
            <a:off x="1505485" y="5432707"/>
            <a:ext cx="1891506"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1867756" y="4188352"/>
            <a:ext cx="0" cy="1244355"/>
          </a:xfrm>
          <a:prstGeom prst="line">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343242" y="4529882"/>
            <a:ext cx="1826141" cy="683264"/>
          </a:xfrm>
          <a:prstGeom prst="rect">
            <a:avLst/>
          </a:prstGeom>
          <a:solidFill>
            <a:schemeClr val="bg1"/>
          </a:solidFill>
        </p:spPr>
        <p:txBody>
          <a:bodyPr wrap="none" rtlCol="0">
            <a:spAutoFit/>
          </a:bodyPr>
          <a:lstStyle/>
          <a:p>
            <a:pPr fontAlgn="auto">
              <a:lnSpc>
                <a:spcPct val="120000"/>
              </a:lnSpc>
              <a:spcBef>
                <a:spcPts val="0"/>
              </a:spcBef>
              <a:spcAft>
                <a:spcPts val="0"/>
              </a:spcAft>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二层网络</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auto">
              <a:lnSpc>
                <a:spcPct val="120000"/>
              </a:lnSpc>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生成</a:t>
            </a:r>
            <a:r>
              <a:rPr lang="zh-CN" altLang="en-US"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树工作在这里</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1"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7799" y="2041033"/>
            <a:ext cx="490909" cy="401653"/>
          </a:xfrm>
          <a:prstGeom prst="rect">
            <a:avLst/>
          </a:prstGeom>
        </p:spPr>
      </p:pic>
      <p:pic>
        <p:nvPicPr>
          <p:cNvPr id="92"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2084" y="2041033"/>
            <a:ext cx="490909" cy="401653"/>
          </a:xfrm>
          <a:prstGeom prst="rect">
            <a:avLst/>
          </a:prstGeom>
        </p:spPr>
      </p:pic>
      <p:pic>
        <p:nvPicPr>
          <p:cNvPr id="97" name="图片 86" descr="核心交换机.png"/>
          <p:cNvPicPr>
            <a:picLocks noChangeAspect="1"/>
          </p:cNvPicPr>
          <p:nvPr/>
        </p:nvPicPr>
        <p:blipFill>
          <a:blip r:embed="rId4" cstate="print"/>
          <a:stretch>
            <a:fillRect/>
          </a:stretch>
        </p:blipFill>
        <p:spPr>
          <a:xfrm>
            <a:off x="5917799" y="2881184"/>
            <a:ext cx="490909" cy="401653"/>
          </a:xfrm>
          <a:prstGeom prst="rect">
            <a:avLst/>
          </a:prstGeom>
        </p:spPr>
      </p:pic>
      <p:pic>
        <p:nvPicPr>
          <p:cNvPr id="98" name="图片 86" descr="核心交换机.png"/>
          <p:cNvPicPr>
            <a:picLocks noChangeAspect="1"/>
          </p:cNvPicPr>
          <p:nvPr/>
        </p:nvPicPr>
        <p:blipFill>
          <a:blip r:embed="rId4" cstate="print"/>
          <a:stretch>
            <a:fillRect/>
          </a:stretch>
        </p:blipFill>
        <p:spPr>
          <a:xfrm>
            <a:off x="7422084" y="2881184"/>
            <a:ext cx="490909" cy="401653"/>
          </a:xfrm>
          <a:prstGeom prst="rect">
            <a:avLst/>
          </a:prstGeom>
        </p:spPr>
      </p:pic>
      <p:pic>
        <p:nvPicPr>
          <p:cNvPr id="115" name="图片 87" descr="汇聚交换机.png"/>
          <p:cNvPicPr>
            <a:picLocks noChangeAspect="1"/>
          </p:cNvPicPr>
          <p:nvPr/>
        </p:nvPicPr>
        <p:blipFill>
          <a:blip r:embed="rId5" cstate="print"/>
          <a:stretch>
            <a:fillRect/>
          </a:stretch>
        </p:blipFill>
        <p:spPr>
          <a:xfrm>
            <a:off x="3588379" y="3993540"/>
            <a:ext cx="490909" cy="401653"/>
          </a:xfrm>
          <a:prstGeom prst="rect">
            <a:avLst/>
          </a:prstGeom>
        </p:spPr>
      </p:pic>
      <p:pic>
        <p:nvPicPr>
          <p:cNvPr id="117" name="图片 87" descr="汇聚交换机.png"/>
          <p:cNvPicPr>
            <a:picLocks noChangeAspect="1"/>
          </p:cNvPicPr>
          <p:nvPr/>
        </p:nvPicPr>
        <p:blipFill>
          <a:blip r:embed="rId5" cstate="print"/>
          <a:stretch>
            <a:fillRect/>
          </a:stretch>
        </p:blipFill>
        <p:spPr>
          <a:xfrm>
            <a:off x="5091348" y="3993540"/>
            <a:ext cx="490909" cy="401653"/>
          </a:xfrm>
          <a:prstGeom prst="rect">
            <a:avLst/>
          </a:prstGeom>
        </p:spPr>
      </p:pic>
      <p:pic>
        <p:nvPicPr>
          <p:cNvPr id="118" name="图片 76" descr="接入交换机.png"/>
          <p:cNvPicPr>
            <a:picLocks noChangeAspect="1"/>
          </p:cNvPicPr>
          <p:nvPr/>
        </p:nvPicPr>
        <p:blipFill>
          <a:blip r:embed="rId6" cstate="print"/>
          <a:stretch>
            <a:fillRect/>
          </a:stretch>
        </p:blipFill>
        <p:spPr>
          <a:xfrm>
            <a:off x="3588379" y="5150182"/>
            <a:ext cx="490909" cy="401653"/>
          </a:xfrm>
          <a:prstGeom prst="rect">
            <a:avLst/>
          </a:prstGeom>
        </p:spPr>
      </p:pic>
      <p:pic>
        <p:nvPicPr>
          <p:cNvPr id="119" name="图片 76" descr="接入交换机.png"/>
          <p:cNvPicPr>
            <a:picLocks noChangeAspect="1"/>
          </p:cNvPicPr>
          <p:nvPr/>
        </p:nvPicPr>
        <p:blipFill>
          <a:blip r:embed="rId6" cstate="print"/>
          <a:stretch>
            <a:fillRect/>
          </a:stretch>
        </p:blipFill>
        <p:spPr>
          <a:xfrm>
            <a:off x="5091348" y="5150182"/>
            <a:ext cx="490909" cy="401653"/>
          </a:xfrm>
          <a:prstGeom prst="rect">
            <a:avLst/>
          </a:prstGeom>
        </p:spPr>
      </p:pic>
      <p:pic>
        <p:nvPicPr>
          <p:cNvPr id="123" name="图片 87" descr="汇聚交换机.png"/>
          <p:cNvPicPr>
            <a:picLocks noChangeAspect="1"/>
          </p:cNvPicPr>
          <p:nvPr/>
        </p:nvPicPr>
        <p:blipFill>
          <a:blip r:embed="rId5" cstate="print"/>
          <a:stretch>
            <a:fillRect/>
          </a:stretch>
        </p:blipFill>
        <p:spPr>
          <a:xfrm>
            <a:off x="5917799" y="3993540"/>
            <a:ext cx="490909" cy="401653"/>
          </a:xfrm>
          <a:prstGeom prst="rect">
            <a:avLst/>
          </a:prstGeom>
        </p:spPr>
      </p:pic>
      <p:pic>
        <p:nvPicPr>
          <p:cNvPr id="125" name="图片 87" descr="汇聚交换机.png"/>
          <p:cNvPicPr>
            <a:picLocks noChangeAspect="1"/>
          </p:cNvPicPr>
          <p:nvPr/>
        </p:nvPicPr>
        <p:blipFill>
          <a:blip r:embed="rId5" cstate="print"/>
          <a:stretch>
            <a:fillRect/>
          </a:stretch>
        </p:blipFill>
        <p:spPr>
          <a:xfrm>
            <a:off x="7422084" y="3993540"/>
            <a:ext cx="490909" cy="401653"/>
          </a:xfrm>
          <a:prstGeom prst="rect">
            <a:avLst/>
          </a:prstGeom>
        </p:spPr>
      </p:pic>
      <p:pic>
        <p:nvPicPr>
          <p:cNvPr id="126" name="图片 76" descr="接入交换机.png"/>
          <p:cNvPicPr>
            <a:picLocks noChangeAspect="1"/>
          </p:cNvPicPr>
          <p:nvPr/>
        </p:nvPicPr>
        <p:blipFill>
          <a:blip r:embed="rId6" cstate="print"/>
          <a:stretch>
            <a:fillRect/>
          </a:stretch>
        </p:blipFill>
        <p:spPr>
          <a:xfrm>
            <a:off x="5917799" y="5150182"/>
            <a:ext cx="490909" cy="401653"/>
          </a:xfrm>
          <a:prstGeom prst="rect">
            <a:avLst/>
          </a:prstGeom>
        </p:spPr>
      </p:pic>
      <p:pic>
        <p:nvPicPr>
          <p:cNvPr id="127" name="图片 76" descr="接入交换机.png"/>
          <p:cNvPicPr>
            <a:picLocks noChangeAspect="1"/>
          </p:cNvPicPr>
          <p:nvPr/>
        </p:nvPicPr>
        <p:blipFill>
          <a:blip r:embed="rId6" cstate="print"/>
          <a:stretch>
            <a:fillRect/>
          </a:stretch>
        </p:blipFill>
        <p:spPr>
          <a:xfrm>
            <a:off x="7422084" y="5150182"/>
            <a:ext cx="490909" cy="401653"/>
          </a:xfrm>
          <a:prstGeom prst="rect">
            <a:avLst/>
          </a:prstGeom>
        </p:spPr>
      </p:pic>
      <p:pic>
        <p:nvPicPr>
          <p:cNvPr id="128" name="图片 87" descr="汇聚交换机.png"/>
          <p:cNvPicPr>
            <a:picLocks noChangeAspect="1"/>
          </p:cNvPicPr>
          <p:nvPr/>
        </p:nvPicPr>
        <p:blipFill>
          <a:blip r:embed="rId5" cstate="print"/>
          <a:stretch>
            <a:fillRect/>
          </a:stretch>
        </p:blipFill>
        <p:spPr>
          <a:xfrm>
            <a:off x="8229053" y="3993540"/>
            <a:ext cx="490909" cy="401653"/>
          </a:xfrm>
          <a:prstGeom prst="rect">
            <a:avLst/>
          </a:prstGeom>
        </p:spPr>
      </p:pic>
      <p:pic>
        <p:nvPicPr>
          <p:cNvPr id="129" name="图片 87" descr="汇聚交换机.png"/>
          <p:cNvPicPr>
            <a:picLocks noChangeAspect="1"/>
          </p:cNvPicPr>
          <p:nvPr/>
        </p:nvPicPr>
        <p:blipFill>
          <a:blip r:embed="rId5" cstate="print"/>
          <a:stretch>
            <a:fillRect/>
          </a:stretch>
        </p:blipFill>
        <p:spPr>
          <a:xfrm>
            <a:off x="9732022" y="3993540"/>
            <a:ext cx="490909" cy="401653"/>
          </a:xfrm>
          <a:prstGeom prst="rect">
            <a:avLst/>
          </a:prstGeom>
        </p:spPr>
      </p:pic>
      <p:pic>
        <p:nvPicPr>
          <p:cNvPr id="130" name="图片 76" descr="接入交换机.png"/>
          <p:cNvPicPr>
            <a:picLocks noChangeAspect="1"/>
          </p:cNvPicPr>
          <p:nvPr/>
        </p:nvPicPr>
        <p:blipFill>
          <a:blip r:embed="rId6" cstate="print"/>
          <a:stretch>
            <a:fillRect/>
          </a:stretch>
        </p:blipFill>
        <p:spPr>
          <a:xfrm>
            <a:off x="8229053" y="5150182"/>
            <a:ext cx="490909" cy="401653"/>
          </a:xfrm>
          <a:prstGeom prst="rect">
            <a:avLst/>
          </a:prstGeom>
        </p:spPr>
      </p:pic>
      <p:pic>
        <p:nvPicPr>
          <p:cNvPr id="131" name="图片 76" descr="接入交换机.png"/>
          <p:cNvPicPr>
            <a:picLocks noChangeAspect="1"/>
          </p:cNvPicPr>
          <p:nvPr/>
        </p:nvPicPr>
        <p:blipFill>
          <a:blip r:embed="rId6" cstate="print"/>
          <a:stretch>
            <a:fillRect/>
          </a:stretch>
        </p:blipFill>
        <p:spPr>
          <a:xfrm>
            <a:off x="9732022" y="5150182"/>
            <a:ext cx="490909" cy="401653"/>
          </a:xfrm>
          <a:prstGeom prst="rect">
            <a:avLst/>
          </a:prstGeom>
        </p:spPr>
      </p:pic>
    </p:spTree>
    <p:extLst>
      <p:ext uri="{BB962C8B-B14F-4D97-AF65-F5344CB8AC3E}">
        <p14:creationId xmlns:p14="http://schemas.microsoft.com/office/powerpoint/2010/main" val="321915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概述</a:t>
            </a:r>
            <a:endParaRPr lang="zh-CN" altLang="en-US" dirty="0">
              <a:sym typeface="Huawei Sans" panose="020C0503030203020204" pitchFamily="34" charset="0"/>
            </a:endParaRPr>
          </a:p>
        </p:txBody>
      </p:sp>
      <p:sp>
        <p:nvSpPr>
          <p:cNvPr id="3" name="内容占位符 2"/>
          <p:cNvSpPr>
            <a:spLocks noGrp="1"/>
          </p:cNvSpPr>
          <p:nvPr>
            <p:ph type="body" sz="quarter" idx="10"/>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是一个用于局域网中消除环路的协议。</a:t>
            </a:r>
            <a:endParaRPr lang="en-US" altLang="zh-CN" smtClean="0">
              <a:sym typeface="Huawei Sans" panose="020C0503030203020204" pitchFamily="34" charset="0"/>
            </a:endParaRPr>
          </a:p>
          <a:p>
            <a:r>
              <a:rPr lang="zh-CN" altLang="en-US" smtClean="0">
                <a:sym typeface="Huawei Sans" panose="020C0503030203020204" pitchFamily="34" charset="0"/>
              </a:rPr>
              <a:t>运行该协议的设备通过彼此交互信息而发现网络中的环路，并对某些接口进行阻塞以消除环路。</a:t>
            </a:r>
            <a:endParaRPr lang="en-US" altLang="zh-CN" smtClean="0">
              <a:sym typeface="Huawei Sans" panose="020C0503030203020204" pitchFamily="34" charset="0"/>
            </a:endParaRPr>
          </a:p>
          <a:p>
            <a:r>
              <a:rPr lang="en-US" altLang="zh-CN" smtClean="0">
                <a:sym typeface="Huawei Sans" panose="020C0503030203020204" pitchFamily="34" charset="0"/>
              </a:rPr>
              <a:t>STP</a:t>
            </a:r>
            <a:r>
              <a:rPr lang="zh-CN" altLang="en-US" smtClean="0">
                <a:sym typeface="Huawei Sans" panose="020C0503030203020204" pitchFamily="34" charset="0"/>
              </a:rPr>
              <a:t>在网络中运行后会持续监控网络的状态，当网络出现拓扑变更时，</a:t>
            </a:r>
            <a:r>
              <a:rPr lang="en-US" altLang="zh-CN" smtClean="0">
                <a:sym typeface="Huawei Sans" panose="020C0503030203020204" pitchFamily="34" charset="0"/>
              </a:rPr>
              <a:t>STP</a:t>
            </a:r>
            <a:r>
              <a:rPr lang="zh-CN" altLang="en-US" smtClean="0">
                <a:sym typeface="Huawei Sans" panose="020C0503030203020204" pitchFamily="34" charset="0"/>
              </a:rPr>
              <a:t>能够感知并且进行自动响应，从而使得网络状态适应新的拓扑结构，保证网络可靠性。</a:t>
            </a:r>
            <a:endParaRPr lang="en-US" altLang="zh-CN" smtClean="0">
              <a:sym typeface="Huawei Sans" panose="020C0503030203020204" pitchFamily="34" charset="0"/>
            </a:endParaRPr>
          </a:p>
          <a:p>
            <a:r>
              <a:rPr lang="zh-CN" altLang="en-US" smtClean="0">
                <a:sym typeface="Huawei Sans" panose="020C0503030203020204" pitchFamily="34" charset="0"/>
              </a:rPr>
              <a:t>由于局域网规模的不断增长，生成树协议已经成为了当前最重要的局域网协议之一。</a:t>
            </a:r>
            <a:endParaRPr lang="zh-CN" altLang="en-US" dirty="0">
              <a:sym typeface="Huawei Sans" panose="020C0503030203020204" pitchFamily="34" charset="0"/>
            </a:endParaRPr>
          </a:p>
        </p:txBody>
      </p:sp>
    </p:spTree>
    <p:extLst>
      <p:ext uri="{BB962C8B-B14F-4D97-AF65-F5344CB8AC3E}">
        <p14:creationId xmlns:p14="http://schemas.microsoft.com/office/powerpoint/2010/main" val="2948619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solidFill>
                  <a:schemeClr val="bg1">
                    <a:lumMod val="50000"/>
                  </a:schemeClr>
                </a:solidFill>
                <a:sym typeface="Huawei Sans" panose="020C0503030203020204" pitchFamily="34" charset="0"/>
              </a:rPr>
              <a:t>生成树技术概述</a:t>
            </a:r>
          </a:p>
          <a:p>
            <a:r>
              <a:rPr lang="en-US" altLang="zh-CN" b="1" smtClean="0">
                <a:sym typeface="Huawei Sans" panose="020C0503030203020204" pitchFamily="34" charset="0"/>
              </a:rPr>
              <a:t>STP</a:t>
            </a:r>
            <a:r>
              <a:rPr lang="zh-CN" altLang="en-US" b="1" smtClean="0">
                <a:sym typeface="Huawei Sans" panose="020C0503030203020204" pitchFamily="34" charset="0"/>
              </a:rPr>
              <a:t>的基本概念及工作原理</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的基础配置</a:t>
            </a:r>
          </a:p>
          <a:p>
            <a:r>
              <a:rPr lang="en-US" altLang="zh-CN" smtClean="0">
                <a:solidFill>
                  <a:schemeClr val="bg1">
                    <a:lumMod val="50000"/>
                  </a:schemeClr>
                </a:solidFill>
                <a:sym typeface="Huawei Sans" panose="020C0503030203020204" pitchFamily="34" charset="0"/>
              </a:rPr>
              <a:t>RSTP</a:t>
            </a:r>
            <a:r>
              <a:rPr lang="zh-CN" altLang="en-US" smtClean="0">
                <a:solidFill>
                  <a:schemeClr val="bg1">
                    <a:lumMod val="50000"/>
                  </a:schemeClr>
                </a:solidFill>
                <a:sym typeface="Huawei Sans" panose="020C0503030203020204" pitchFamily="34" charset="0"/>
              </a:rPr>
              <a:t>对</a:t>
            </a:r>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的改进</a:t>
            </a:r>
          </a:p>
          <a:p>
            <a:r>
              <a:rPr lang="zh-CN" altLang="en-US" smtClean="0">
                <a:solidFill>
                  <a:schemeClr val="bg1">
                    <a:lumMod val="50000"/>
                  </a:schemeClr>
                </a:solidFill>
                <a:sym typeface="Huawei Sans" panose="020C0503030203020204" pitchFamily="34" charset="0"/>
              </a:rPr>
              <a:t>生成树技术进阶</a:t>
            </a:r>
            <a:endParaRPr lang="zh-CN" alt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282322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的基本概念：桥</a:t>
            </a:r>
            <a:r>
              <a:rPr lang="en-US" altLang="zh-CN" smtClean="0">
                <a:sym typeface="Huawei Sans" panose="020C0503030203020204" pitchFamily="34" charset="0"/>
              </a:rPr>
              <a:t>ID</a:t>
            </a:r>
            <a:endParaRPr lang="zh-CN" altLang="en-US" dirty="0">
              <a:sym typeface="Huawei Sans" panose="020C0503030203020204" pitchFamily="34" charset="0"/>
            </a:endParaRPr>
          </a:p>
        </p:txBody>
      </p:sp>
      <p:sp>
        <p:nvSpPr>
          <p:cNvPr id="17" name="圆角矩形 16"/>
          <p:cNvSpPr/>
          <p:nvPr/>
        </p:nvSpPr>
        <p:spPr>
          <a:xfrm>
            <a:off x="5846031" y="2309269"/>
            <a:ext cx="5688632"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Bridge ID</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BID</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8" name="圆角矩形 17"/>
          <p:cNvSpPr/>
          <p:nvPr/>
        </p:nvSpPr>
        <p:spPr>
          <a:xfrm>
            <a:off x="5846031" y="2740590"/>
            <a:ext cx="5688632" cy="207651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IEEE 802.1D</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标准中规定</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由</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16</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位的桥</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优先级（</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Bridge Priority</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）与桥</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地址构成</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每一台运行</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的交换机都拥有一个唯一</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BID</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桥优先级占据高</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16bit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其余的低</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48bit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网络中</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BID</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最小的设备会被选举为根桥</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p:cNvGrpSpPr/>
          <p:nvPr/>
        </p:nvGrpSpPr>
        <p:grpSpPr>
          <a:xfrm>
            <a:off x="406753" y="1962725"/>
            <a:ext cx="5196925" cy="3168174"/>
            <a:chOff x="406753" y="2389321"/>
            <a:chExt cx="5196925" cy="3168174"/>
          </a:xfrm>
        </p:grpSpPr>
        <p:sp>
          <p:nvSpPr>
            <p:cNvPr id="10" name="文本框 9"/>
            <p:cNvSpPr txBox="1"/>
            <p:nvPr/>
          </p:nvSpPr>
          <p:spPr>
            <a:xfrm>
              <a:off x="657337" y="2774706"/>
              <a:ext cx="628698" cy="338554"/>
            </a:xfrm>
            <a:prstGeom prst="rect">
              <a:avLst/>
            </a:prstGeom>
            <a:noFill/>
          </p:spPr>
          <p:txBody>
            <a:bodyPr wrap="none" rtlCol="0">
              <a:spAutoFit/>
            </a:bodyPr>
            <a:lstStyle/>
            <a:p>
              <a:pPr algn="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p:cNvSpPr txBox="1"/>
            <p:nvPr/>
          </p:nvSpPr>
          <p:spPr>
            <a:xfrm>
              <a:off x="4727103" y="2774706"/>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406753" y="2399053"/>
              <a:ext cx="2222083"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3375183" y="2389321"/>
              <a:ext cx="2228495"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1881938" y="5218941"/>
              <a:ext cx="2201244"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2" name="组合 21"/>
            <p:cNvGrpSpPr/>
            <p:nvPr/>
          </p:nvGrpSpPr>
          <p:grpSpPr>
            <a:xfrm flipV="1">
              <a:off x="1609745" y="2983837"/>
              <a:ext cx="2745630" cy="2115270"/>
              <a:chOff x="6600056" y="4353447"/>
              <a:chExt cx="1296144" cy="833967"/>
            </a:xfrm>
          </p:grpSpPr>
          <p:cxnSp>
            <p:nvCxnSpPr>
              <p:cNvPr id="23" name="直接连接符 2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a:xfrm flipH="1">
              <a:off x="1475689" y="292315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图片 76" descr="接入交换机.png"/>
            <p:cNvPicPr>
              <a:picLocks noChangeAspect="1"/>
            </p:cNvPicPr>
            <p:nvPr/>
          </p:nvPicPr>
          <p:blipFill>
            <a:blip r:embed="rId3" cstate="print"/>
            <a:stretch>
              <a:fillRect/>
            </a:stretch>
          </p:blipFill>
          <p:spPr>
            <a:xfrm>
              <a:off x="1242422" y="2737607"/>
              <a:ext cx="490909" cy="401653"/>
            </a:xfrm>
            <a:prstGeom prst="rect">
              <a:avLst/>
            </a:prstGeom>
          </p:spPr>
        </p:pic>
        <p:pic>
          <p:nvPicPr>
            <p:cNvPr id="27" name="图片 76" descr="接入交换机.png"/>
            <p:cNvPicPr>
              <a:picLocks noChangeAspect="1"/>
            </p:cNvPicPr>
            <p:nvPr/>
          </p:nvPicPr>
          <p:blipFill>
            <a:blip r:embed="rId3" cstate="print"/>
            <a:stretch>
              <a:fillRect/>
            </a:stretch>
          </p:blipFill>
          <p:spPr>
            <a:xfrm>
              <a:off x="4231790" y="2737607"/>
              <a:ext cx="490909" cy="401653"/>
            </a:xfrm>
            <a:prstGeom prst="rect">
              <a:avLst/>
            </a:prstGeom>
          </p:spPr>
        </p:pic>
        <p:pic>
          <p:nvPicPr>
            <p:cNvPr id="28" name="图片 76" descr="接入交换机.png"/>
            <p:cNvPicPr>
              <a:picLocks noChangeAspect="1"/>
            </p:cNvPicPr>
            <p:nvPr/>
          </p:nvPicPr>
          <p:blipFill>
            <a:blip r:embed="rId3" cstate="print"/>
            <a:stretch>
              <a:fillRect/>
            </a:stretch>
          </p:blipFill>
          <p:spPr>
            <a:xfrm>
              <a:off x="2737106" y="4749370"/>
              <a:ext cx="490909" cy="401653"/>
            </a:xfrm>
            <a:prstGeom prst="rect">
              <a:avLst/>
            </a:prstGeom>
          </p:spPr>
        </p:pic>
        <p:sp>
          <p:nvSpPr>
            <p:cNvPr id="29" name="文本框 28"/>
            <p:cNvSpPr txBox="1"/>
            <p:nvPr/>
          </p:nvSpPr>
          <p:spPr>
            <a:xfrm>
              <a:off x="3228014" y="4817288"/>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0" name="文本框 29"/>
          <p:cNvSpPr txBox="1"/>
          <p:nvPr/>
        </p:nvSpPr>
        <p:spPr>
          <a:xfrm>
            <a:off x="5846031" y="4982442"/>
            <a:ext cx="5688632"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备注：此处网桥（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Bridge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），或者桥也就是交换机。</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 name="直接连接符 31"/>
          <p:cNvCxnSpPr/>
          <p:nvPr/>
        </p:nvCxnSpPr>
        <p:spPr>
          <a:xfrm flipH="1">
            <a:off x="1999657" y="5140275"/>
            <a:ext cx="459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559480" y="5140275"/>
            <a:ext cx="13762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609745" y="5463052"/>
            <a:ext cx="902811" cy="307777"/>
          </a:xfrm>
          <a:prstGeom prst="rect">
            <a:avLst/>
          </a:prstGeom>
          <a:noFill/>
        </p:spPr>
        <p:txBody>
          <a:bodyPr wrap="non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桥优先级</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p:cNvSpPr txBox="1"/>
          <p:nvPr/>
        </p:nvSpPr>
        <p:spPr>
          <a:xfrm>
            <a:off x="2696458" y="5463052"/>
            <a:ext cx="1116011" cy="307777"/>
          </a:xfrm>
          <a:prstGeom prst="rect">
            <a:avLst/>
          </a:prstGeom>
          <a:noFill/>
        </p:spPr>
        <p:txBody>
          <a:bodyPr wrap="non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连接符 51"/>
          <p:cNvCxnSpPr/>
          <p:nvPr/>
        </p:nvCxnSpPr>
        <p:spPr>
          <a:xfrm>
            <a:off x="2229626" y="5149652"/>
            <a:ext cx="1" cy="36004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33579" y="5149652"/>
            <a:ext cx="1" cy="36004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3" name="五边形 42"/>
          <p:cNvSpPr/>
          <p:nvPr/>
        </p:nvSpPr>
        <p:spPr bwMode="auto">
          <a:xfrm>
            <a:off x="7211868" y="152815"/>
            <a:ext cx="7812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燕尾形 43"/>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45" name="燕尾形 44"/>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smtClea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燕尾形 45"/>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燕尾形 46"/>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10753463"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16779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的基本概念：根桥</a:t>
            </a:r>
            <a:endParaRPr lang="zh-CN" altLang="en-US" dirty="0">
              <a:sym typeface="Huawei Sans" panose="020C0503030203020204" pitchFamily="34" charset="0"/>
            </a:endParaRPr>
          </a:p>
        </p:txBody>
      </p:sp>
      <p:sp>
        <p:nvSpPr>
          <p:cNvPr id="17" name="圆角矩形 16"/>
          <p:cNvSpPr/>
          <p:nvPr/>
        </p:nvSpPr>
        <p:spPr>
          <a:xfrm>
            <a:off x="5879976" y="1379835"/>
            <a:ext cx="5688632"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根桥（</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Root </a:t>
            </a:r>
            <a:r>
              <a:rPr lang="en-US" altLang="zh-CN"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Bridge</a:t>
            </a:r>
            <a:r>
              <a:rPr lang="zh-CN" altLang="en-US"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5879976" y="1811156"/>
            <a:ext cx="5688632" cy="4174128"/>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的主要作用之一是在整个交换网络中计算出一棵无环的“树”（</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树</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根桥是一个</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交换网络中的“树根”。</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开始工作后，会在交换网络中选举一个根桥，根桥是生成树进行拓扑计算的重要“参考点”，是</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计算得出的无环拓扑的“树根”。</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网络中，桥</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最小的设备会被选举为根桥</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94400" lvl="1" algn="just" fontAlgn="auto">
              <a:lnSpc>
                <a:spcPts val="2600"/>
              </a:lnSpc>
              <a:spcBef>
                <a:spcPts val="0"/>
              </a:spcBef>
              <a:spcAft>
                <a:spcPts val="60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的比较过程中，首先比较桥优先级，优先级的值越小，则越优先，拥有最小优先级值的交换机会成为根桥；如果优先级相等，那么再比较</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地址，拥有最小</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地址的交换机会成为根桥。</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657337" y="2708150"/>
            <a:ext cx="628698" cy="338554"/>
          </a:xfrm>
          <a:prstGeom prst="rect">
            <a:avLst/>
          </a:prstGeom>
          <a:noFill/>
        </p:spPr>
        <p:txBody>
          <a:bodyPr wrap="none" rtlCol="0">
            <a:spAutoFit/>
          </a:bodyPr>
          <a:lstStyle/>
          <a:p>
            <a:pPr algn="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4727103" y="270815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364647" y="2240868"/>
            <a:ext cx="2222083"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文本框 43"/>
          <p:cNvSpPr txBox="1"/>
          <p:nvPr/>
        </p:nvSpPr>
        <p:spPr>
          <a:xfrm>
            <a:off x="3422114" y="2240868"/>
            <a:ext cx="2178802" cy="338554"/>
          </a:xfrm>
          <a:prstGeom prst="rect">
            <a:avLst/>
          </a:prstGeom>
          <a:noFill/>
        </p:spPr>
        <p:txBody>
          <a:bodyPr wrap="none" rtlCol="0">
            <a:spAutoFit/>
          </a:bodyPr>
          <a:lstStyle/>
          <a:p>
            <a:pPr algn="ctr" fontAlgn="auto">
              <a:spcBef>
                <a:spcPts val="0"/>
              </a:spcBef>
              <a:spcAft>
                <a:spcPts val="0"/>
              </a:spcAft>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p:cNvSpPr txBox="1"/>
          <p:nvPr/>
        </p:nvSpPr>
        <p:spPr>
          <a:xfrm>
            <a:off x="1898769" y="5152385"/>
            <a:ext cx="2167581" cy="338554"/>
          </a:xfrm>
          <a:prstGeom prst="rect">
            <a:avLst/>
          </a:prstGeom>
          <a:noFill/>
        </p:spPr>
        <p:txBody>
          <a:bodyPr wrap="none" rtlCol="0">
            <a:spAutoFit/>
          </a:bodyPr>
          <a:lstStyle/>
          <a:p>
            <a:pPr algn="ctr" fontAlgn="auto">
              <a:spcBef>
                <a:spcPts val="0"/>
              </a:spcBef>
              <a:spcAft>
                <a:spcPts val="0"/>
              </a:spcAft>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6" name="组合 45"/>
          <p:cNvGrpSpPr/>
          <p:nvPr/>
        </p:nvGrpSpPr>
        <p:grpSpPr>
          <a:xfrm flipV="1">
            <a:off x="1609745" y="2917281"/>
            <a:ext cx="2745630" cy="2115270"/>
            <a:chOff x="6600056" y="4353447"/>
            <a:chExt cx="1296144" cy="833967"/>
          </a:xfrm>
        </p:grpSpPr>
        <p:cxnSp>
          <p:nvCxnSpPr>
            <p:cNvPr id="52" name="直接连接符 51"/>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H="1">
            <a:off x="1475689" y="285659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76" descr="接入交换机.png"/>
          <p:cNvPicPr>
            <a:picLocks noChangeAspect="1"/>
          </p:cNvPicPr>
          <p:nvPr/>
        </p:nvPicPr>
        <p:blipFill>
          <a:blip r:embed="rId3" cstate="print"/>
          <a:stretch>
            <a:fillRect/>
          </a:stretch>
        </p:blipFill>
        <p:spPr>
          <a:xfrm>
            <a:off x="4231790" y="2671051"/>
            <a:ext cx="490909" cy="401653"/>
          </a:xfrm>
          <a:prstGeom prst="rect">
            <a:avLst/>
          </a:prstGeom>
        </p:spPr>
      </p:pic>
      <p:pic>
        <p:nvPicPr>
          <p:cNvPr id="50" name="图片 76" descr="接入交换机.png"/>
          <p:cNvPicPr>
            <a:picLocks noChangeAspect="1"/>
          </p:cNvPicPr>
          <p:nvPr/>
        </p:nvPicPr>
        <p:blipFill>
          <a:blip r:embed="rId3" cstate="print"/>
          <a:stretch>
            <a:fillRect/>
          </a:stretch>
        </p:blipFill>
        <p:spPr>
          <a:xfrm>
            <a:off x="2737106" y="4682814"/>
            <a:ext cx="490909" cy="401653"/>
          </a:xfrm>
          <a:prstGeom prst="rect">
            <a:avLst/>
          </a:prstGeom>
        </p:spPr>
      </p:pic>
      <p:sp>
        <p:nvSpPr>
          <p:cNvPr id="51" name="文本框 50"/>
          <p:cNvSpPr txBox="1"/>
          <p:nvPr/>
        </p:nvSpPr>
        <p:spPr>
          <a:xfrm>
            <a:off x="3228014" y="4750732"/>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1198346" y="3126522"/>
            <a:ext cx="543739" cy="307777"/>
          </a:xfrm>
          <a:prstGeom prst="rect">
            <a:avLst/>
          </a:prstGeom>
          <a:noFill/>
        </p:spPr>
        <p:txBody>
          <a:bodyPr wrap="none" rtlCol="0">
            <a:spAutoFit/>
          </a:bodyPr>
          <a:lstStyle/>
          <a:p>
            <a:pPr algn="ctr" fontAlgn="auto">
              <a:spcBef>
                <a:spcPts val="0"/>
              </a:spcBef>
              <a:spcAft>
                <a:spcPts val="0"/>
              </a:spcAft>
            </a:pPr>
            <a:r>
              <a:rPr lang="zh-CN" altLang="en-US"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根桥</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6" name="图片 97" descr="接入交换机.png"/>
          <p:cNvPicPr>
            <a:picLocks noChangeAspect="1"/>
          </p:cNvPicPr>
          <p:nvPr/>
        </p:nvPicPr>
        <p:blipFill>
          <a:blip r:embed="rId4" cstate="print"/>
          <a:stretch>
            <a:fillRect/>
          </a:stretch>
        </p:blipFill>
        <p:spPr>
          <a:xfrm>
            <a:off x="1239463" y="2671051"/>
            <a:ext cx="493868" cy="404074"/>
          </a:xfrm>
          <a:prstGeom prst="rect">
            <a:avLst/>
          </a:prstGeom>
        </p:spPr>
      </p:pic>
      <p:sp>
        <p:nvSpPr>
          <p:cNvPr id="29" name="五边形 28"/>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燕尾形 29"/>
          <p:cNvSpPr/>
          <p:nvPr/>
        </p:nvSpPr>
        <p:spPr bwMode="auto">
          <a:xfrm>
            <a:off x="7920187"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31" name="燕尾形 30"/>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燕尾形 31"/>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燕尾形 32"/>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燕尾形 33"/>
          <p:cNvSpPr/>
          <p:nvPr/>
        </p:nvSpPr>
        <p:spPr bwMode="auto">
          <a:xfrm>
            <a:off x="10753463"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16060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的基本概念：</a:t>
            </a:r>
            <a:r>
              <a:rPr lang="en-US" altLang="zh-CN" smtClean="0">
                <a:sym typeface="Huawei Sans" panose="020C0503030203020204" pitchFamily="34" charset="0"/>
              </a:rPr>
              <a:t>Cost</a:t>
            </a:r>
            <a:endParaRPr lang="zh-CN" altLang="en-US" dirty="0">
              <a:sym typeface="Huawei Sans" panose="020C0503030203020204" pitchFamily="34" charset="0"/>
            </a:endParaRPr>
          </a:p>
        </p:txBody>
      </p:sp>
      <p:sp>
        <p:nvSpPr>
          <p:cNvPr id="17" name="圆角矩形 16"/>
          <p:cNvSpPr/>
          <p:nvPr/>
        </p:nvSpPr>
        <p:spPr>
          <a:xfrm>
            <a:off x="5879976" y="2459749"/>
            <a:ext cx="5688632"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开销（</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8" name="圆角矩形 17"/>
          <p:cNvSpPr/>
          <p:nvPr/>
        </p:nvSpPr>
        <p:spPr>
          <a:xfrm>
            <a:off x="5879976" y="2891070"/>
            <a:ext cx="5688632" cy="2451043"/>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每一个激活了</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的接口都维护着一个</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值，接口的</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主要用于</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计算根路径开销，也就是到达</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根的开销。</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接口的缺省</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除了与其速率、工作模式有关，还与交换机使用的</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 Cost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计算方法有关。</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接口带宽越大，则</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值越小。</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用户也可以根据需要通过命令调整接口的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657337" y="2585332"/>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4727103" y="2585332"/>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3" name="组合 32"/>
          <p:cNvGrpSpPr/>
          <p:nvPr/>
        </p:nvGrpSpPr>
        <p:grpSpPr>
          <a:xfrm flipV="1">
            <a:off x="1609745" y="2761647"/>
            <a:ext cx="2745630" cy="2115270"/>
            <a:chOff x="6600056" y="4353447"/>
            <a:chExt cx="1296144" cy="833967"/>
          </a:xfrm>
        </p:grpSpPr>
        <p:cxnSp>
          <p:nvCxnSpPr>
            <p:cNvPr id="34" name="直接连接符 3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6" name="直接连接符 35"/>
          <p:cNvCxnSpPr/>
          <p:nvPr/>
        </p:nvCxnSpPr>
        <p:spPr>
          <a:xfrm flipH="1">
            <a:off x="1475689" y="270096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76" descr="接入交换机.png"/>
          <p:cNvPicPr>
            <a:picLocks noChangeAspect="1"/>
          </p:cNvPicPr>
          <p:nvPr/>
        </p:nvPicPr>
        <p:blipFill>
          <a:blip r:embed="rId3" cstate="print"/>
          <a:stretch>
            <a:fillRect/>
          </a:stretch>
        </p:blipFill>
        <p:spPr>
          <a:xfrm>
            <a:off x="4231790" y="2515417"/>
            <a:ext cx="490909" cy="401653"/>
          </a:xfrm>
          <a:prstGeom prst="rect">
            <a:avLst/>
          </a:prstGeom>
        </p:spPr>
      </p:pic>
      <p:pic>
        <p:nvPicPr>
          <p:cNvPr id="38" name="图片 76" descr="接入交换机.png"/>
          <p:cNvPicPr>
            <a:picLocks noChangeAspect="1"/>
          </p:cNvPicPr>
          <p:nvPr/>
        </p:nvPicPr>
        <p:blipFill>
          <a:blip r:embed="rId3" cstate="print"/>
          <a:stretch>
            <a:fillRect/>
          </a:stretch>
        </p:blipFill>
        <p:spPr>
          <a:xfrm>
            <a:off x="2737106" y="4527180"/>
            <a:ext cx="490909" cy="401653"/>
          </a:xfrm>
          <a:prstGeom prst="rect">
            <a:avLst/>
          </a:prstGeom>
        </p:spPr>
      </p:pic>
      <p:sp>
        <p:nvSpPr>
          <p:cNvPr id="39" name="文本框 38"/>
          <p:cNvSpPr txBox="1"/>
          <p:nvPr/>
        </p:nvSpPr>
        <p:spPr>
          <a:xfrm>
            <a:off x="2695462" y="494615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1738114" y="2728178"/>
            <a:ext cx="1067921"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Cost=500</a:t>
            </a:r>
          </a:p>
        </p:txBody>
      </p:sp>
      <p:sp>
        <p:nvSpPr>
          <p:cNvPr id="43" name="文本框 42"/>
          <p:cNvSpPr txBox="1"/>
          <p:nvPr/>
        </p:nvSpPr>
        <p:spPr>
          <a:xfrm>
            <a:off x="3230596" y="2414929"/>
            <a:ext cx="1067921"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Cost=500</a:t>
            </a:r>
          </a:p>
        </p:txBody>
      </p:sp>
      <p:sp>
        <p:nvSpPr>
          <p:cNvPr id="44" name="文本框 43"/>
          <p:cNvSpPr txBox="1"/>
          <p:nvPr/>
        </p:nvSpPr>
        <p:spPr>
          <a:xfrm>
            <a:off x="548469" y="2976467"/>
            <a:ext cx="1295547"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Cost=20000</a:t>
            </a:r>
          </a:p>
        </p:txBody>
      </p:sp>
      <p:sp>
        <p:nvSpPr>
          <p:cNvPr id="45" name="文本框 44"/>
          <p:cNvSpPr txBox="1"/>
          <p:nvPr/>
        </p:nvSpPr>
        <p:spPr>
          <a:xfrm>
            <a:off x="1396336" y="4362518"/>
            <a:ext cx="1295547"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Cost=20000</a:t>
            </a:r>
          </a:p>
        </p:txBody>
      </p:sp>
      <p:pic>
        <p:nvPicPr>
          <p:cNvPr id="47" name="图片 76" descr="接入交换机.png"/>
          <p:cNvPicPr>
            <a:picLocks noChangeAspect="1"/>
          </p:cNvPicPr>
          <p:nvPr/>
        </p:nvPicPr>
        <p:blipFill>
          <a:blip r:embed="rId3" cstate="print"/>
          <a:stretch>
            <a:fillRect/>
          </a:stretch>
        </p:blipFill>
        <p:spPr>
          <a:xfrm>
            <a:off x="1242083" y="2511216"/>
            <a:ext cx="490909" cy="401653"/>
          </a:xfrm>
          <a:prstGeom prst="rect">
            <a:avLst/>
          </a:prstGeom>
        </p:spPr>
      </p:pic>
      <p:sp>
        <p:nvSpPr>
          <p:cNvPr id="48" name="文本框 47"/>
          <p:cNvSpPr txBox="1"/>
          <p:nvPr/>
        </p:nvSpPr>
        <p:spPr>
          <a:xfrm>
            <a:off x="4160593" y="2986985"/>
            <a:ext cx="1295547" cy="338554"/>
          </a:xfrm>
          <a:prstGeom prst="rect">
            <a:avLst/>
          </a:prstGeom>
          <a:noFill/>
        </p:spPr>
        <p:txBody>
          <a:bodyPr wrap="none" rtlCol="0">
            <a:spAutoFit/>
          </a:bodyPr>
          <a:lstStyle/>
          <a:p>
            <a:pPr algn="ctr" fontAlgn="auto">
              <a:spcBef>
                <a:spcPts val="0"/>
              </a:spcBef>
              <a:spcAft>
                <a:spcPts val="0"/>
              </a:spcAft>
            </a:pPr>
            <a:r>
              <a:rPr lang="en-US" altLang="zh-CN" sz="16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Cost=20000</a:t>
            </a:r>
          </a:p>
        </p:txBody>
      </p:sp>
      <p:sp>
        <p:nvSpPr>
          <p:cNvPr id="49" name="文本框 48"/>
          <p:cNvSpPr txBox="1"/>
          <p:nvPr/>
        </p:nvSpPr>
        <p:spPr>
          <a:xfrm>
            <a:off x="3228014" y="4362518"/>
            <a:ext cx="1295547"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Cost=20000</a:t>
            </a:r>
          </a:p>
        </p:txBody>
      </p:sp>
      <p:sp>
        <p:nvSpPr>
          <p:cNvPr id="40" name="五边形 39"/>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40"/>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46" name="燕尾形 45"/>
          <p:cNvSpPr/>
          <p:nvPr/>
        </p:nvSpPr>
        <p:spPr bwMode="auto">
          <a:xfrm>
            <a:off x="8628506"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燕尾形 49"/>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10753463"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795957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的基本概念：</a:t>
            </a:r>
            <a:r>
              <a:rPr lang="en-US" altLang="zh-CN" smtClean="0">
                <a:sym typeface="Huawei Sans" panose="020C0503030203020204" pitchFamily="34" charset="0"/>
              </a:rPr>
              <a:t>Cost</a:t>
            </a:r>
            <a:r>
              <a:rPr lang="zh-CN" altLang="en-US" smtClean="0">
                <a:sym typeface="Huawei Sans" panose="020C0503030203020204" pitchFamily="34" charset="0"/>
              </a:rPr>
              <a:t>计算方法</a:t>
            </a:r>
            <a:endParaRPr lang="zh-CN" altLang="en-US" dirty="0">
              <a:sym typeface="Huawei Sans" panose="020C0503030203020204" pitchFamily="34" charset="0"/>
            </a:endParaRPr>
          </a:p>
        </p:txBody>
      </p:sp>
      <p:graphicFrame>
        <p:nvGraphicFramePr>
          <p:cNvPr id="5" name="表格 4"/>
          <p:cNvGraphicFramePr>
            <a:graphicFrameLocks noGrp="1"/>
          </p:cNvGraphicFramePr>
          <p:nvPr>
            <p:extLst/>
          </p:nvPr>
        </p:nvGraphicFramePr>
        <p:xfrm>
          <a:off x="976543" y="1353629"/>
          <a:ext cx="10238915" cy="4088598"/>
        </p:xfrm>
        <a:graphic>
          <a:graphicData uri="http://schemas.openxmlformats.org/drawingml/2006/table">
            <a:tbl>
              <a:tblPr/>
              <a:tblGrid>
                <a:gridCol w="1231025"/>
                <a:gridCol w="2376264"/>
                <a:gridCol w="2282734"/>
                <a:gridCol w="1963341"/>
                <a:gridCol w="2385551"/>
              </a:tblGrid>
              <a:tr h="378918">
                <a:tc rowSpan="2">
                  <a:txBody>
                    <a:bodyPr/>
                    <a:lstStyle/>
                    <a:p>
                      <a:pPr algn="ctr"/>
                      <a:r>
                        <a:rPr lang="zh-CN" altLang="en-US" sz="14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接口速率</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rowSpan="2">
                  <a:txBody>
                    <a:bodyPr/>
                    <a:lstStyle/>
                    <a:p>
                      <a:pPr algn="ctr"/>
                      <a:r>
                        <a:rPr lang="zh-CN" altLang="en-US" sz="14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接口模式</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gridSpan="3">
                  <a:txBody>
                    <a:bodyPr/>
                    <a:lstStyle/>
                    <a:p>
                      <a:pPr algn="ctr"/>
                      <a:r>
                        <a:rPr lang="en-US" altLang="zh-CN" sz="14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4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开销</a:t>
                      </a:r>
                      <a:r>
                        <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（推荐值）</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r>
              <a:tr h="244204">
                <a:tc vMerge="1">
                  <a:txBody>
                    <a:bodyPr/>
                    <a:lstStyle/>
                    <a:p>
                      <a:endParaRPr lang="zh-CN" altLang="en-US"/>
                    </a:p>
                  </a:txBody>
                  <a:tcPr/>
                </a:tc>
                <a:tc vMerge="1">
                  <a:txBody>
                    <a:bodyPr/>
                    <a:lstStyle/>
                    <a:p>
                      <a:endParaRPr lang="zh-CN" altLang="en-US"/>
                    </a:p>
                  </a:txBody>
                  <a:tcPr/>
                </a:tc>
                <a:tc>
                  <a:txBody>
                    <a:bodyPr/>
                    <a:lstStyle/>
                    <a:p>
                      <a:pPr algn="ctr"/>
                      <a:r>
                        <a:rPr lang="en-US" sz="14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IEEE 802.1d-1998</a:t>
                      </a:r>
                      <a:r>
                        <a:rPr lang="zh-CN" altLang="en-US" sz="14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标</a:t>
                      </a:r>
                      <a:r>
                        <a:rPr lang="zh-CN" altLang="en-US" sz="1400" b="1"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准</a:t>
                      </a:r>
                      <a:endParaRPr lang="zh-CN" altLang="en-US" sz="14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IEEE 802.1t</a:t>
                      </a:r>
                      <a:r>
                        <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标</a:t>
                      </a:r>
                      <a:r>
                        <a:rPr lang="zh-CN" altLang="en-US" sz="14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准</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华为计</a:t>
                      </a:r>
                      <a:r>
                        <a:rPr lang="zh-CN" altLang="en-US" sz="14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算方法</a:t>
                      </a:r>
                      <a:endParaRPr lang="zh-CN" altLang="en-US" sz="14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15637">
                <a:tc rowSpan="3">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100Mbps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Half-Duplex</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19</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200,000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200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vMerge="1">
                  <a:txBody>
                    <a:bodyPr/>
                    <a:lstStyle/>
                    <a:p>
                      <a:endParaRPr lang="zh-CN" altLang="en-US"/>
                    </a:p>
                  </a:txBody>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Full-Duplex</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18</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199,999</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199</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vMerge="1">
                  <a:txBody>
                    <a:bodyPr/>
                    <a:lstStyle/>
                    <a:p>
                      <a:endParaRPr lang="zh-CN" altLang="en-US"/>
                    </a:p>
                  </a:txBody>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Aggregated Link 2 Ports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15</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100,000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180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rowSpan="2">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1000Mbps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Full-Duplex</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4</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20,000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20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vMerge="1">
                  <a:txBody>
                    <a:bodyPr/>
                    <a:lstStyle/>
                    <a:p>
                      <a:endParaRPr lang="zh-CN" altLang="en-US"/>
                    </a:p>
                  </a:txBody>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Aggregated Link 2 Ports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3</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10,000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18</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rowSpan="2">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10Gbps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Full-Duplex</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2000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vMerge="1">
                  <a:txBody>
                    <a:bodyPr/>
                    <a:lstStyle/>
                    <a:p>
                      <a:endParaRPr lang="zh-CN" altLang="en-US"/>
                    </a:p>
                  </a:txBody>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Aggregated Link 2 Ports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1000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rowSpan="2">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40Gbps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Full-Duplex</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500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vMerge="1">
                  <a:txBody>
                    <a:bodyPr/>
                    <a:lstStyle/>
                    <a:p>
                      <a:endParaRPr lang="zh-CN" altLang="en-US"/>
                    </a:p>
                  </a:txBody>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Aggregated Link 2 Ports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250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rowSpan="2">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100Gbps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Full-Duplex</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200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vMerge="1">
                  <a:txBody>
                    <a:bodyPr/>
                    <a:lstStyle/>
                    <a:p>
                      <a:endParaRPr lang="zh-CN" altLang="en-US"/>
                    </a:p>
                  </a:txBody>
                  <a:tcPr/>
                </a:tc>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Aggregated Link 2 Ports</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100</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15637">
                <a:tc gridSpan="5">
                  <a:txBody>
                    <a:bodyPr/>
                    <a:lstStyle/>
                    <a:p>
                      <a:pPr algn="ctr"/>
                      <a:r>
                        <a:rPr lang="en-US" altLang="zh-CN"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hMerge="1">
                  <a:txBody>
                    <a:bodyPr/>
                    <a:lstStyle/>
                    <a:p>
                      <a:pPr algn="ctr"/>
                      <a:endParaRPr lang="en-US"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gn="ctr"/>
                      <a:endParaRPr lang="en-US" altLang="zh-CN"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gn="ctr"/>
                      <a:endParaRPr lang="en-US" altLang="zh-CN"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gn="ctr"/>
                      <a:endParaRPr lang="en-US" altLang="zh-CN"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bl>
          </a:graphicData>
        </a:graphic>
      </p:graphicFrame>
      <p:sp>
        <p:nvSpPr>
          <p:cNvPr id="6" name="矩形 5"/>
          <p:cNvSpPr/>
          <p:nvPr/>
        </p:nvSpPr>
        <p:spPr>
          <a:xfrm>
            <a:off x="889000" y="5445224"/>
            <a:ext cx="10414000" cy="707886"/>
          </a:xfrm>
          <a:prstGeom prst="rect">
            <a:avLst/>
          </a:prstGeom>
        </p:spPr>
        <p:txBody>
          <a:bodyPr wrap="square">
            <a:spAutoFit/>
          </a:bodyPr>
          <a:lstStyle/>
          <a:p>
            <a:pPr>
              <a:lnSpc>
                <a:spcPts val="2400"/>
              </a:lnSpc>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是已经激活</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的接口所维护的一个开销值，该值存在默认值，</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与接口的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速率有关联，并且设备使用不同的算法时，相同</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的接口速率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对应不同的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值。</a:t>
            </a:r>
          </a:p>
        </p:txBody>
      </p:sp>
      <p:sp>
        <p:nvSpPr>
          <p:cNvPr id="17" name="五边形 16"/>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燕尾形 17"/>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19" name="燕尾形 18"/>
          <p:cNvSpPr/>
          <p:nvPr/>
        </p:nvSpPr>
        <p:spPr bwMode="auto">
          <a:xfrm>
            <a:off x="8628506"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燕尾形 19"/>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燕尾形 20"/>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1"/>
          <p:cNvSpPr/>
          <p:nvPr/>
        </p:nvSpPr>
        <p:spPr bwMode="auto">
          <a:xfrm>
            <a:off x="10753463"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28971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的基本概念：</a:t>
            </a:r>
            <a:r>
              <a:rPr lang="en-US" altLang="zh-CN" smtClean="0">
                <a:sym typeface="Huawei Sans" panose="020C0503030203020204" pitchFamily="34" charset="0"/>
              </a:rPr>
              <a:t>RPC</a:t>
            </a:r>
            <a:endParaRPr lang="zh-CN" altLang="en-US" dirty="0">
              <a:sym typeface="Huawei Sans" panose="020C0503030203020204" pitchFamily="34" charset="0"/>
            </a:endParaRPr>
          </a:p>
        </p:txBody>
      </p:sp>
      <p:sp>
        <p:nvSpPr>
          <p:cNvPr id="17" name="圆角矩形 16"/>
          <p:cNvSpPr/>
          <p:nvPr/>
        </p:nvSpPr>
        <p:spPr>
          <a:xfrm>
            <a:off x="5879976" y="213716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根路径开销（</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Root Path Cost</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8" name="圆角矩形 17"/>
          <p:cNvSpPr/>
          <p:nvPr/>
        </p:nvSpPr>
        <p:spPr>
          <a:xfrm>
            <a:off x="5879976" y="2586703"/>
            <a:ext cx="5688632" cy="2400134"/>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的拓扑计算过程中，一个非常重要的环节就是“丈量”交换机某个接口到根桥的“成本”</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，也即</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RPC</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一台设备从某个接口到达根桥的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RPC</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等于从根桥到该设备沿途所有入方向接口的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累加。</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在本例中，</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接口到达根桥的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RPC</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等于接口</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加上接口</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657337" y="2888940"/>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4727103" y="292495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 name="组合 28"/>
          <p:cNvGrpSpPr/>
          <p:nvPr/>
        </p:nvGrpSpPr>
        <p:grpSpPr>
          <a:xfrm flipV="1">
            <a:off x="1609745" y="3098071"/>
            <a:ext cx="2745630" cy="2115270"/>
            <a:chOff x="6600056" y="4353447"/>
            <a:chExt cx="1296144" cy="833967"/>
          </a:xfrm>
        </p:grpSpPr>
        <p:cxnSp>
          <p:nvCxnSpPr>
            <p:cNvPr id="30" name="直接连接符 2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flipH="1">
            <a:off x="1475689" y="303738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图片 76" descr="接入交换机.png"/>
          <p:cNvPicPr>
            <a:picLocks noChangeAspect="1"/>
          </p:cNvPicPr>
          <p:nvPr/>
        </p:nvPicPr>
        <p:blipFill>
          <a:blip r:embed="rId3" cstate="print"/>
          <a:stretch>
            <a:fillRect/>
          </a:stretch>
        </p:blipFill>
        <p:spPr>
          <a:xfrm>
            <a:off x="4231790" y="2851841"/>
            <a:ext cx="490909" cy="401653"/>
          </a:xfrm>
          <a:prstGeom prst="rect">
            <a:avLst/>
          </a:prstGeom>
        </p:spPr>
      </p:pic>
      <p:pic>
        <p:nvPicPr>
          <p:cNvPr id="34" name="图片 76" descr="接入交换机.png"/>
          <p:cNvPicPr>
            <a:picLocks noChangeAspect="1"/>
          </p:cNvPicPr>
          <p:nvPr/>
        </p:nvPicPr>
        <p:blipFill>
          <a:blip r:embed="rId3" cstate="print"/>
          <a:stretch>
            <a:fillRect/>
          </a:stretch>
        </p:blipFill>
        <p:spPr>
          <a:xfrm>
            <a:off x="2737106" y="4863604"/>
            <a:ext cx="490909" cy="401653"/>
          </a:xfrm>
          <a:prstGeom prst="rect">
            <a:avLst/>
          </a:prstGeom>
        </p:spPr>
      </p:pic>
      <p:sp>
        <p:nvSpPr>
          <p:cNvPr id="35" name="文本框 34"/>
          <p:cNvSpPr txBox="1"/>
          <p:nvPr/>
        </p:nvSpPr>
        <p:spPr>
          <a:xfrm>
            <a:off x="2695462" y="528257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1697348" y="2724901"/>
            <a:ext cx="1067921" cy="338554"/>
          </a:xfrm>
          <a:prstGeom prst="rect">
            <a:avLst/>
          </a:prstGeom>
          <a:noFill/>
        </p:spPr>
        <p:txBody>
          <a:bodyPr wrap="none" rtlCol="0">
            <a:spAutoFit/>
          </a:bodyPr>
          <a:lstStyle/>
          <a:p>
            <a:pPr algn="ctr" fontAlgn="auto">
              <a:spcBef>
                <a:spcPts val="0"/>
              </a:spcBef>
              <a:spcAft>
                <a:spcPts val="0"/>
              </a:spcAft>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Cost=500</a:t>
            </a:r>
          </a:p>
        </p:txBody>
      </p:sp>
      <p:sp>
        <p:nvSpPr>
          <p:cNvPr id="37" name="文本框 36"/>
          <p:cNvSpPr txBox="1"/>
          <p:nvPr/>
        </p:nvSpPr>
        <p:spPr>
          <a:xfrm>
            <a:off x="3123020" y="2693485"/>
            <a:ext cx="1067921"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Cost=500</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518162" y="3280075"/>
            <a:ext cx="1295547" cy="338554"/>
          </a:xfrm>
          <a:prstGeom prst="rect">
            <a:avLst/>
          </a:prstGeom>
          <a:noFill/>
        </p:spPr>
        <p:txBody>
          <a:bodyPr wrap="none" rtlCol="0">
            <a:spAutoFit/>
          </a:bodyPr>
          <a:lstStyle/>
          <a:p>
            <a:pPr algn="ctr" fontAlgn="auto">
              <a:spcBef>
                <a:spcPts val="0"/>
              </a:spcBef>
              <a:spcAft>
                <a:spcPts val="0"/>
              </a:spcAft>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Cost=20000</a:t>
            </a:r>
          </a:p>
        </p:txBody>
      </p:sp>
      <p:sp>
        <p:nvSpPr>
          <p:cNvPr id="39" name="文本框 38"/>
          <p:cNvSpPr txBox="1"/>
          <p:nvPr/>
        </p:nvSpPr>
        <p:spPr>
          <a:xfrm>
            <a:off x="1454268" y="4666126"/>
            <a:ext cx="1295547" cy="338554"/>
          </a:xfrm>
          <a:prstGeom prst="rect">
            <a:avLst/>
          </a:prstGeom>
          <a:noFill/>
        </p:spPr>
        <p:txBody>
          <a:bodyPr wrap="none" rtlCol="0">
            <a:spAutoFit/>
          </a:bodyPr>
          <a:lstStyle/>
          <a:p>
            <a:pPr algn="ctr" fontAlgn="auto">
              <a:spcBef>
                <a:spcPts val="0"/>
              </a:spcBef>
              <a:spcAft>
                <a:spcPts val="0"/>
              </a:spcAft>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Cost=20000</a:t>
            </a:r>
          </a:p>
        </p:txBody>
      </p:sp>
      <p:pic>
        <p:nvPicPr>
          <p:cNvPr id="40" name="图片 76" descr="接入交换机.png"/>
          <p:cNvPicPr>
            <a:picLocks noChangeAspect="1"/>
          </p:cNvPicPr>
          <p:nvPr/>
        </p:nvPicPr>
        <p:blipFill>
          <a:blip r:embed="rId3" cstate="print"/>
          <a:stretch>
            <a:fillRect/>
          </a:stretch>
        </p:blipFill>
        <p:spPr>
          <a:xfrm>
            <a:off x="1242083" y="2847640"/>
            <a:ext cx="490909" cy="401653"/>
          </a:xfrm>
          <a:prstGeom prst="rect">
            <a:avLst/>
          </a:prstGeom>
        </p:spPr>
      </p:pic>
      <p:sp>
        <p:nvSpPr>
          <p:cNvPr id="41" name="文本框 40"/>
          <p:cNvSpPr txBox="1"/>
          <p:nvPr/>
        </p:nvSpPr>
        <p:spPr>
          <a:xfrm>
            <a:off x="4109323" y="3290593"/>
            <a:ext cx="1295547" cy="338554"/>
          </a:xfrm>
          <a:prstGeom prst="rect">
            <a:avLst/>
          </a:prstGeom>
          <a:noFill/>
        </p:spPr>
        <p:txBody>
          <a:bodyPr wrap="none" rtlCol="0">
            <a:spAutoFit/>
          </a:bodyPr>
          <a:lstStyle/>
          <a:p>
            <a:pPr algn="ctr" fontAlgn="auto">
              <a:spcBef>
                <a:spcPts val="0"/>
              </a:spcBef>
              <a:spcAft>
                <a:spcPts val="0"/>
              </a:spcAft>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Cost=20000</a:t>
            </a:r>
          </a:p>
        </p:txBody>
      </p:sp>
      <p:sp>
        <p:nvSpPr>
          <p:cNvPr id="42" name="文本框 41"/>
          <p:cNvSpPr txBox="1"/>
          <p:nvPr/>
        </p:nvSpPr>
        <p:spPr>
          <a:xfrm>
            <a:off x="3282293" y="4666126"/>
            <a:ext cx="1295547"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Cost=20000</a:t>
            </a:r>
          </a:p>
        </p:txBody>
      </p:sp>
      <p:sp>
        <p:nvSpPr>
          <p:cNvPr id="13" name="任意多边形 12"/>
          <p:cNvSpPr/>
          <p:nvPr/>
        </p:nvSpPr>
        <p:spPr bwMode="auto">
          <a:xfrm>
            <a:off x="1992162" y="3272971"/>
            <a:ext cx="1748052" cy="1262047"/>
          </a:xfrm>
          <a:custGeom>
            <a:avLst/>
            <a:gdLst>
              <a:gd name="connsiteX0" fmla="*/ 1016000 w 1888067"/>
              <a:gd name="connsiteY0" fmla="*/ 1363134 h 1363134"/>
              <a:gd name="connsiteX1" fmla="*/ 1888067 w 1888067"/>
              <a:gd name="connsiteY1" fmla="*/ 0 h 1363134"/>
              <a:gd name="connsiteX2" fmla="*/ 0 w 1888067"/>
              <a:gd name="connsiteY2" fmla="*/ 0 h 1363134"/>
            </a:gdLst>
            <a:ahLst/>
            <a:cxnLst>
              <a:cxn ang="0">
                <a:pos x="connsiteX0" y="connsiteY0"/>
              </a:cxn>
              <a:cxn ang="0">
                <a:pos x="connsiteX1" y="connsiteY1"/>
              </a:cxn>
              <a:cxn ang="0">
                <a:pos x="connsiteX2" y="connsiteY2"/>
              </a:cxn>
            </a:cxnLst>
            <a:rect l="l" t="t" r="r" b="b"/>
            <a:pathLst>
              <a:path w="1888067" h="1363134">
                <a:moveTo>
                  <a:pt x="1016000" y="1363134"/>
                </a:moveTo>
                <a:lnTo>
                  <a:pt x="1888067" y="0"/>
                </a:lnTo>
                <a:lnTo>
                  <a:pt x="0" y="0"/>
                </a:lnTo>
              </a:path>
            </a:pathLst>
          </a:custGeom>
          <a:noFill/>
          <a:ln w="38100" cap="flat" cmpd="sng" algn="ctr">
            <a:solidFill>
              <a:srgbClr val="EC706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5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Oval 4"/>
          <p:cNvSpPr>
            <a:spLocks noChangeAspect="1"/>
          </p:cNvSpPr>
          <p:nvPr/>
        </p:nvSpPr>
        <p:spPr>
          <a:xfrm>
            <a:off x="4108102" y="2931396"/>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Oval 4"/>
          <p:cNvSpPr>
            <a:spLocks noChangeAspect="1"/>
          </p:cNvSpPr>
          <p:nvPr/>
        </p:nvSpPr>
        <p:spPr>
          <a:xfrm>
            <a:off x="3050161" y="4775656"/>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46"/>
          <p:cNvSpPr txBox="1"/>
          <p:nvPr/>
        </p:nvSpPr>
        <p:spPr>
          <a:xfrm rot="18180915">
            <a:off x="2850274" y="4265958"/>
            <a:ext cx="938078" cy="338554"/>
          </a:xfrm>
          <a:prstGeom prst="rect">
            <a:avLst/>
          </a:prstGeom>
          <a:noFill/>
        </p:spPr>
        <p:txBody>
          <a:bodyPr wrap="none" rtlCol="0">
            <a:spAutoFit/>
          </a:bodyPr>
          <a:lstStyle/>
          <a:p>
            <a:pPr algn="ctr" fontAlgn="auto">
              <a:spcBef>
                <a:spcPts val="0"/>
              </a:spcBef>
              <a:spcAft>
                <a:spcPts val="0"/>
              </a:spcAft>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GE0/0/1</a:t>
            </a:r>
          </a:p>
        </p:txBody>
      </p:sp>
      <p:cxnSp>
        <p:nvCxnSpPr>
          <p:cNvPr id="15" name="直接连接符 14"/>
          <p:cNvCxnSpPr/>
          <p:nvPr/>
        </p:nvCxnSpPr>
        <p:spPr bwMode="auto">
          <a:xfrm flipV="1">
            <a:off x="2855640" y="2089021"/>
            <a:ext cx="0" cy="1138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0" name="文本框 79"/>
          <p:cNvSpPr txBox="1"/>
          <p:nvPr/>
        </p:nvSpPr>
        <p:spPr>
          <a:xfrm>
            <a:off x="1949989" y="1765272"/>
            <a:ext cx="1766829"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RPC=500+20000</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五边形 55"/>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燕尾形 56"/>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58" name="燕尾形 57"/>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燕尾形 58"/>
          <p:cNvSpPr/>
          <p:nvPr/>
        </p:nvSpPr>
        <p:spPr bwMode="auto">
          <a:xfrm>
            <a:off x="9336825"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燕尾形 59"/>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燕尾形 60"/>
          <p:cNvSpPr/>
          <p:nvPr/>
        </p:nvSpPr>
        <p:spPr bwMode="auto">
          <a:xfrm>
            <a:off x="10753463"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smtClean="0">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文本框 43"/>
          <p:cNvSpPr txBox="1"/>
          <p:nvPr/>
        </p:nvSpPr>
        <p:spPr>
          <a:xfrm>
            <a:off x="1185515" y="2560513"/>
            <a:ext cx="543739" cy="307777"/>
          </a:xfrm>
          <a:prstGeom prst="rect">
            <a:avLst/>
          </a:prstGeom>
          <a:noFill/>
        </p:spPr>
        <p:txBody>
          <a:bodyPr wrap="none" rtlCol="0">
            <a:spAutoFit/>
          </a:bodyPr>
          <a:lstStyle/>
          <a:p>
            <a:pPr algn="ctr" fontAlgn="auto">
              <a:spcBef>
                <a:spcPts val="0"/>
              </a:spcBef>
              <a:spcAft>
                <a:spcPts val="0"/>
              </a:spcAft>
            </a:pPr>
            <a:r>
              <a:rPr lang="zh-CN" altLang="en-US"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根桥</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031400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ctrTitle" sz="quarter"/>
          </p:nvPr>
        </p:nvSpPr>
        <p:spPr/>
        <p:txBody>
          <a:bodyPr/>
          <a:lstStyle/>
          <a:p>
            <a:r>
              <a:rPr lang="zh-CN" altLang="en-US" smtClean="0">
                <a:sym typeface="Huawei Sans" panose="020C0503030203020204" pitchFamily="34" charset="0"/>
              </a:rPr>
              <a:t>生成树</a:t>
            </a:r>
            <a:endParaRPr lang="zh-CN" altLang="en-US" dirty="0">
              <a:sym typeface="Huawei Sans" panose="020C0503030203020204" pitchFamily="34" charset="0"/>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157425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的基本概念：</a:t>
            </a:r>
            <a:r>
              <a:rPr lang="en-US" altLang="zh-CN" smtClean="0">
                <a:sym typeface="Huawei Sans" panose="020C0503030203020204" pitchFamily="34" charset="0"/>
              </a:rPr>
              <a:t>Port ID</a:t>
            </a:r>
            <a:endParaRPr lang="zh-CN" altLang="en-US" dirty="0">
              <a:sym typeface="Huawei Sans" panose="020C0503030203020204" pitchFamily="34" charset="0"/>
            </a:endParaRPr>
          </a:p>
        </p:txBody>
      </p:sp>
      <p:sp>
        <p:nvSpPr>
          <p:cNvPr id="17" name="圆角矩形 16"/>
          <p:cNvSpPr/>
          <p:nvPr/>
        </p:nvSpPr>
        <p:spPr>
          <a:xfrm>
            <a:off x="5879976" y="2163281"/>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Port ID</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PID</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8" name="圆角矩形 17"/>
          <p:cNvSpPr/>
          <p:nvPr/>
        </p:nvSpPr>
        <p:spPr>
          <a:xfrm>
            <a:off x="5879976" y="2612815"/>
            <a:ext cx="5688632" cy="2663769"/>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运行</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的交换机使用接口</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来标识每个接口，接口</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主要用于在特定场景下选举指定接口。</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由</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两部分构成的，高</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 bit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是接口优先级</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，低</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12 bit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是接口编号</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激活</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的接口会维护一个缺省的接口优先级，在华为交换机上，该值为</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128</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。用户可以根据实际需要，通过命令修改该优先级。</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657337" y="2464370"/>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 name="组合 29"/>
          <p:cNvGrpSpPr/>
          <p:nvPr/>
        </p:nvGrpSpPr>
        <p:grpSpPr>
          <a:xfrm flipV="1">
            <a:off x="1609745" y="2673501"/>
            <a:ext cx="2745630" cy="2115270"/>
            <a:chOff x="6600056" y="4353447"/>
            <a:chExt cx="1296144" cy="833967"/>
          </a:xfrm>
        </p:grpSpPr>
        <p:cxnSp>
          <p:nvCxnSpPr>
            <p:cNvPr id="31" name="直接连接符 3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3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36" name="文本框 35"/>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1702858" y="2274261"/>
            <a:ext cx="1273105"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PID=128.24</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3020673" y="2274261"/>
            <a:ext cx="1273105" cy="338554"/>
          </a:xfrm>
          <a:prstGeom prst="rect">
            <a:avLst/>
          </a:prstGeom>
          <a:noFill/>
        </p:spPr>
        <p:txBody>
          <a:bodyPr wrap="none" rtlCol="0">
            <a:spAutoFit/>
          </a:bodyPr>
          <a:lstStyle/>
          <a:p>
            <a:pPr algn="ctr" fontAlgn="auto">
              <a:spcBef>
                <a:spcPts val="0"/>
              </a:spcBef>
              <a:spcAft>
                <a:spcPts val="0"/>
              </a:spcAft>
            </a:pP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PID</a:t>
            </a: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=128.24</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585978" y="2855505"/>
            <a:ext cx="1273105" cy="338554"/>
          </a:xfrm>
          <a:prstGeom prst="rect">
            <a:avLst/>
          </a:prstGeom>
          <a:noFill/>
        </p:spPr>
        <p:txBody>
          <a:bodyPr wrap="none" rtlCol="0">
            <a:spAutoFit/>
          </a:bodyPr>
          <a:lstStyle/>
          <a:p>
            <a:pPr algn="ctr" fontAlgn="auto">
              <a:spcBef>
                <a:spcPts val="0"/>
              </a:spcBef>
              <a:spcAft>
                <a:spcPts val="0"/>
              </a:spcAft>
            </a:pP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PID</a:t>
            </a: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=128.23</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1422357" y="4241556"/>
            <a:ext cx="1273105" cy="338554"/>
          </a:xfrm>
          <a:prstGeom prst="rect">
            <a:avLst/>
          </a:prstGeom>
          <a:noFill/>
        </p:spPr>
        <p:txBody>
          <a:bodyPr wrap="none" rtlCol="0">
            <a:spAutoFit/>
          </a:bodyPr>
          <a:lstStyle/>
          <a:p>
            <a:pPr algn="ctr" fontAlgn="auto">
              <a:spcBef>
                <a:spcPts val="0"/>
              </a:spcBef>
              <a:spcAft>
                <a:spcPts val="0"/>
              </a:spcAft>
            </a:pPr>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PID</a:t>
            </a:r>
            <a:r>
              <a:rPr lang="en-US" altLang="zh-CN" sz="16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=128.21</a:t>
            </a:r>
            <a:endPar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42" name="文本框 41"/>
          <p:cNvSpPr txBox="1"/>
          <p:nvPr/>
        </p:nvSpPr>
        <p:spPr>
          <a:xfrm>
            <a:off x="4139837" y="2855505"/>
            <a:ext cx="1273105" cy="338554"/>
          </a:xfrm>
          <a:prstGeom prst="rect">
            <a:avLst/>
          </a:prstGeom>
          <a:noFill/>
        </p:spPr>
        <p:txBody>
          <a:bodyPr wrap="none" rtlCol="0">
            <a:spAutoFit/>
          </a:bodyPr>
          <a:lstStyle/>
          <a:p>
            <a:pPr algn="ctr" fontAlgn="auto">
              <a:spcBef>
                <a:spcPts val="0"/>
              </a:spcBef>
              <a:spcAft>
                <a:spcPts val="0"/>
              </a:spcAft>
            </a:pP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PID</a:t>
            </a: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=128.23</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3234078" y="4241556"/>
            <a:ext cx="1273105" cy="338554"/>
          </a:xfrm>
          <a:prstGeom prst="rect">
            <a:avLst/>
          </a:prstGeom>
          <a:noFill/>
        </p:spPr>
        <p:txBody>
          <a:bodyPr wrap="none" rtlCol="0">
            <a:spAutoFit/>
          </a:bodyPr>
          <a:lstStyle/>
          <a:p>
            <a:pPr algn="ctr" fontAlgn="auto">
              <a:spcBef>
                <a:spcPts val="0"/>
              </a:spcBef>
              <a:spcAft>
                <a:spcPts val="0"/>
              </a:spcAft>
            </a:pPr>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PID</a:t>
            </a:r>
            <a:r>
              <a:rPr lang="en-US" altLang="zh-CN" sz="16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=128.22</a:t>
            </a:r>
            <a:endPar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五边形 47"/>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燕尾形 48"/>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50" name="燕尾形 49"/>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10045144"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燕尾形 52"/>
          <p:cNvSpPr/>
          <p:nvPr/>
        </p:nvSpPr>
        <p:spPr bwMode="auto">
          <a:xfrm>
            <a:off x="10753463"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03208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的基本概念：</a:t>
            </a:r>
            <a:r>
              <a:rPr lang="en-US" altLang="zh-CN" smtClean="0">
                <a:sym typeface="Huawei Sans" panose="020C0503030203020204" pitchFamily="34" charset="0"/>
              </a:rPr>
              <a:t>BPDU</a:t>
            </a:r>
            <a:endParaRPr lang="zh-CN" altLang="en-US" dirty="0">
              <a:sym typeface="Huawei Sans" panose="020C0503030203020204" pitchFamily="34" charset="0"/>
            </a:endParaRPr>
          </a:p>
        </p:txBody>
      </p:sp>
      <p:cxnSp>
        <p:nvCxnSpPr>
          <p:cNvPr id="22" name="直接箭头连接符 21"/>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2402693" y="3517246"/>
            <a:ext cx="386048" cy="607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3176379" y="3470724"/>
            <a:ext cx="430000" cy="6545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081651" y="2785290"/>
            <a:ext cx="855385"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a:spLocks noChangeAspect="1"/>
          </p:cNvSpPr>
          <p:nvPr/>
        </p:nvSpPr>
        <p:spPr>
          <a:xfrm>
            <a:off x="3114364" y="3985353"/>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椭圆 27"/>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椭圆 28"/>
          <p:cNvSpPr>
            <a:spLocks noChangeAspect="1"/>
          </p:cNvSpPr>
          <p:nvPr/>
        </p:nvSpPr>
        <p:spPr>
          <a:xfrm>
            <a:off x="3780563" y="27051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椭圆 31"/>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a:spLocks noChangeAspect="1"/>
          </p:cNvSpPr>
          <p:nvPr/>
        </p:nvSpPr>
        <p:spPr>
          <a:xfrm>
            <a:off x="714775" y="519916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椭圆 33"/>
          <p:cNvSpPr>
            <a:spLocks noChangeAspect="1"/>
          </p:cNvSpPr>
          <p:nvPr/>
        </p:nvSpPr>
        <p:spPr>
          <a:xfrm>
            <a:off x="2665542" y="398510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923104" y="5146394"/>
            <a:ext cx="1527860" cy="338554"/>
          </a:xfrm>
          <a:prstGeom prst="rect">
            <a:avLst/>
          </a:prstGeom>
          <a:noFill/>
        </p:spPr>
        <p:txBody>
          <a:bodyPr wrap="square" rtlCol="0">
            <a:spAutoFit/>
          </a:bodyPr>
          <a:lstStyle/>
          <a:p>
            <a:pPr fontAlgn="auto">
              <a:spcBef>
                <a:spcPts val="0"/>
              </a:spcBef>
              <a:spcAft>
                <a:spcPts val="0"/>
              </a:spcAft>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BPDU</a:t>
            </a:r>
          </a:p>
        </p:txBody>
      </p:sp>
      <p:sp>
        <p:nvSpPr>
          <p:cNvPr id="36" name="圆角矩形 35"/>
          <p:cNvSpPr/>
          <p:nvPr/>
        </p:nvSpPr>
        <p:spPr>
          <a:xfrm>
            <a:off x="5879976" y="182733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Bridge Protocol Data Unit</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，网桥协议数据单元）</a:t>
            </a:r>
          </a:p>
        </p:txBody>
      </p:sp>
      <p:sp>
        <p:nvSpPr>
          <p:cNvPr id="37" name="圆角矩形 36"/>
          <p:cNvSpPr/>
          <p:nvPr/>
        </p:nvSpPr>
        <p:spPr>
          <a:xfrm>
            <a:off x="5879976" y="2276872"/>
            <a:ext cx="5688632" cy="3203829"/>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能够正常工作的根本。</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的协议报文。</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交换机之间会交互</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报文，这些</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报文携带着一些重要信息，正是基于这些信息，</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才能够顺利工作。</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分为两种类型：</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635000" lvl="1"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Configuration 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635000" lvl="1"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TCN 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Topology Change Notification 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进</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行拓扑计算的关键；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TCN 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只在网络拓扑发生变更时才会被触发。</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657337" y="2427271"/>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54" name="五边形 53"/>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燕尾形 54"/>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56" name="燕尾形 55"/>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燕尾形 56"/>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燕尾形 57"/>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燕尾形 58"/>
          <p:cNvSpPr/>
          <p:nvPr/>
        </p:nvSpPr>
        <p:spPr bwMode="auto">
          <a:xfrm>
            <a:off x="10753463"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637774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配置</a:t>
            </a:r>
            <a:r>
              <a:rPr lang="en-US" altLang="zh-CN" smtClean="0">
                <a:sym typeface="Huawei Sans" panose="020C0503030203020204" pitchFamily="34" charset="0"/>
              </a:rPr>
              <a:t>BPDU</a:t>
            </a:r>
            <a:r>
              <a:rPr lang="zh-CN" altLang="en-US" smtClean="0">
                <a:sym typeface="Huawei Sans" panose="020C0503030203020204" pitchFamily="34" charset="0"/>
              </a:rPr>
              <a:t>的报文格式</a:t>
            </a:r>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667138264"/>
              </p:ext>
            </p:extLst>
          </p:nvPr>
        </p:nvGraphicFramePr>
        <p:xfrm>
          <a:off x="1109739" y="2086194"/>
          <a:ext cx="10050146" cy="4222428"/>
        </p:xfrm>
        <a:graphic>
          <a:graphicData uri="http://schemas.openxmlformats.org/drawingml/2006/table">
            <a:tbl>
              <a:tblPr firstRow="1" firstCol="1" lastRow="1" lastCol="1" bandRow="1" bandCol="1">
                <a:tableStyleId>{5940675A-B579-460E-94D1-54222C63F5DA}</a:tableStyleId>
              </a:tblPr>
              <a:tblGrid>
                <a:gridCol w="624494"/>
                <a:gridCol w="1352205"/>
                <a:gridCol w="8073447"/>
              </a:tblGrid>
              <a:tr h="280439">
                <a:tc>
                  <a:txBody>
                    <a:bodyPr/>
                    <a:lstStyle/>
                    <a:p>
                      <a:pPr algn="ctr">
                        <a:lnSpc>
                          <a:spcPts val="1600"/>
                        </a:lnSpc>
                        <a:spcAft>
                          <a:spcPts val="0"/>
                        </a:spcAft>
                      </a:pPr>
                      <a:r>
                        <a:rPr lang="zh-CN" sz="14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字节</a:t>
                      </a:r>
                      <a:endParaRPr lang="zh-CN" sz="1400" b="1" kern="100" dirty="0">
                        <a:solidFill>
                          <a:schemeClr val="bg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ts val="1600"/>
                        </a:lnSpc>
                        <a:spcAft>
                          <a:spcPts val="0"/>
                        </a:spcAft>
                      </a:pPr>
                      <a:r>
                        <a:rPr lang="zh-CN" sz="14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字段</a:t>
                      </a:r>
                      <a:endParaRPr lang="zh-CN" sz="1400" b="1" kern="100" dirty="0">
                        <a:solidFill>
                          <a:schemeClr val="bg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ts val="1600"/>
                        </a:lnSpc>
                        <a:spcAft>
                          <a:spcPts val="0"/>
                        </a:spcAft>
                      </a:pPr>
                      <a:r>
                        <a:rPr lang="zh-CN" sz="14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描述</a:t>
                      </a:r>
                      <a:endParaRPr lang="zh-CN" sz="1400" b="1" kern="100" dirty="0">
                        <a:solidFill>
                          <a:schemeClr val="bg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80439">
                <a:tc>
                  <a:txBody>
                    <a:bodyPr/>
                    <a:lstStyle/>
                    <a:p>
                      <a:pPr algn="ctr">
                        <a:lnSpc>
                          <a:spcPts val="1600"/>
                        </a:lnSpc>
                        <a:spcAft>
                          <a:spcPts val="0"/>
                        </a:spcAft>
                      </a:pPr>
                      <a:r>
                        <a:rPr lang="en-US" sz="1400" kern="100" dirty="0">
                          <a:effectLst/>
                          <a:latin typeface="Huawei Sans" panose="020C0503030203020204" pitchFamily="34" charset="0"/>
                          <a:ea typeface="方正兰亭黑简体" panose="02000000000000000000" pitchFamily="2" charset="-122"/>
                          <a:sym typeface="Huawei Sans" panose="020C0503030203020204" pitchFamily="34" charset="0"/>
                        </a:rPr>
                        <a:t>2</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smtClean="0">
                          <a:effectLst/>
                          <a:latin typeface="Huawei Sans" panose="020C0503030203020204" pitchFamily="34" charset="0"/>
                          <a:ea typeface="方正兰亭黑简体" panose="02000000000000000000" pitchFamily="2" charset="-122"/>
                          <a:cs typeface="+mn-cs"/>
                          <a:sym typeface="Huawei Sans" panose="020C0503030203020204" pitchFamily="34" charset="0"/>
                        </a:rPr>
                        <a:t>PID</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034" rtl="0" eaLnBrk="1" fontAlgn="auto" latinLnBrk="0" hangingPunct="1">
                        <a:lnSpc>
                          <a:spcPts val="1600"/>
                        </a:lnSpc>
                        <a:spcBef>
                          <a:spcPts val="0"/>
                        </a:spcBef>
                        <a:spcAft>
                          <a:spcPts val="0"/>
                        </a:spcAft>
                        <a:buClrTx/>
                        <a:buSzTx/>
                        <a:buFontTx/>
                        <a:buNone/>
                        <a:tabLst/>
                        <a:defRPr/>
                      </a:pPr>
                      <a:r>
                        <a:rPr lang="zh-CN"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协议</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ID</a:t>
                      </a:r>
                      <a:r>
                        <a:rPr lang="zh-CN"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b="0" kern="100" dirty="0" smtClean="0">
                          <a:effectLst/>
                          <a:latin typeface="Huawei Sans" panose="020C0503030203020204" pitchFamily="34" charset="0"/>
                          <a:ea typeface="方正兰亭黑简体" panose="02000000000000000000" pitchFamily="2" charset="-122"/>
                          <a:cs typeface="Times New Roman"/>
                          <a:sym typeface="Huawei Sans" panose="020C0503030203020204" pitchFamily="34" charset="0"/>
                        </a:rPr>
                        <a:t>，</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而言，该字段的值总为</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0</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r h="280439">
                <a:tc>
                  <a:txBody>
                    <a:bodyPr/>
                    <a:lstStyle/>
                    <a:p>
                      <a:pPr algn="ctr">
                        <a:lnSpc>
                          <a:spcPts val="1600"/>
                        </a:lnSpc>
                        <a:spcAft>
                          <a:spcPts val="0"/>
                        </a:spcAft>
                      </a:pPr>
                      <a:r>
                        <a:rPr lang="en-US" sz="1400" kern="100">
                          <a:effectLst/>
                          <a:latin typeface="Huawei Sans" panose="020C0503030203020204" pitchFamily="34" charset="0"/>
                          <a:ea typeface="方正兰亭黑简体" panose="02000000000000000000" pitchFamily="2" charset="-122"/>
                          <a:sym typeface="Huawei Sans" panose="020C0503030203020204" pitchFamily="34" charset="0"/>
                        </a:rPr>
                        <a:t>1</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smtClean="0">
                          <a:effectLst/>
                          <a:latin typeface="Huawei Sans" panose="020C0503030203020204" pitchFamily="34" charset="0"/>
                          <a:ea typeface="方正兰亭黑简体" panose="02000000000000000000" pitchFamily="2" charset="-122"/>
                          <a:cs typeface="Times New Roman"/>
                          <a:sym typeface="Huawei Sans" panose="020C0503030203020204" pitchFamily="34" charset="0"/>
                        </a:rPr>
                        <a:t>PVI</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034" rtl="0" eaLnBrk="1" fontAlgn="auto" latinLnBrk="0" hangingPunct="1">
                        <a:lnSpc>
                          <a:spcPts val="1600"/>
                        </a:lnSpc>
                        <a:spcBef>
                          <a:spcPts val="0"/>
                        </a:spcBef>
                        <a:spcAft>
                          <a:spcPts val="0"/>
                        </a:spcAft>
                        <a:buClrTx/>
                        <a:buSzTx/>
                        <a:buFontTx/>
                        <a:buNone/>
                        <a:tabLst/>
                        <a:defRPr/>
                      </a:pP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协议</a:t>
                      </a:r>
                      <a:r>
                        <a:rPr lang="zh-CN"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版本</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400" b="0" kern="100" dirty="0" smtClean="0">
                          <a:effectLst/>
                          <a:latin typeface="Huawei Sans" panose="020C0503030203020204" pitchFamily="34" charset="0"/>
                          <a:ea typeface="方正兰亭黑简体" panose="02000000000000000000" pitchFamily="2" charset="-122"/>
                          <a:cs typeface="Times New Roman"/>
                          <a:sym typeface="Huawei Sans" panose="020C0503030203020204" pitchFamily="34" charset="0"/>
                        </a:rPr>
                        <a:t>，</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而言，该字段的值总为</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0</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r h="280439">
                <a:tc>
                  <a:txBody>
                    <a:bodyPr/>
                    <a:lstStyle/>
                    <a:p>
                      <a:pPr algn="ctr">
                        <a:lnSpc>
                          <a:spcPts val="1600"/>
                        </a:lnSpc>
                        <a:spcAft>
                          <a:spcPts val="0"/>
                        </a:spcAft>
                      </a:pPr>
                      <a:r>
                        <a:rPr lang="en-US" sz="1400" kern="100">
                          <a:effectLst/>
                          <a:latin typeface="Huawei Sans" panose="020C0503030203020204" pitchFamily="34" charset="0"/>
                          <a:ea typeface="方正兰亭黑简体" panose="02000000000000000000" pitchFamily="2" charset="-122"/>
                          <a:sym typeface="Huawei Sans" panose="020C0503030203020204" pitchFamily="34" charset="0"/>
                        </a:rPr>
                        <a:t>1</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smtClean="0">
                          <a:effectLst/>
                          <a:latin typeface="Huawei Sans" panose="020C0503030203020204" pitchFamily="34" charset="0"/>
                          <a:ea typeface="方正兰亭黑简体" panose="02000000000000000000" pitchFamily="2" charset="-122"/>
                          <a:cs typeface="Times New Roman"/>
                          <a:sym typeface="Huawei Sans" panose="020C0503030203020204" pitchFamily="34" charset="0"/>
                        </a:rPr>
                        <a:t>BPDU</a:t>
                      </a:r>
                      <a:r>
                        <a:rPr lang="en-US" altLang="zh-CN" sz="1400" b="0" kern="100" baseline="0" dirty="0" smtClean="0">
                          <a:effectLst/>
                          <a:latin typeface="Huawei Sans" panose="020C0503030203020204" pitchFamily="34" charset="0"/>
                          <a:ea typeface="方正兰亭黑简体" panose="02000000000000000000" pitchFamily="2" charset="-122"/>
                          <a:cs typeface="Times New Roman"/>
                          <a:sym typeface="Huawei Sans" panose="020C0503030203020204" pitchFamily="34" charset="0"/>
                        </a:rPr>
                        <a:t> Type</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指示本</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的类型，若值为</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0x00</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，则表示本报文为配置</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；若值为</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0x80</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，则为</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TCN BPDU</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r h="463372">
                <a:tc>
                  <a:txBody>
                    <a:bodyPr/>
                    <a:lstStyle/>
                    <a:p>
                      <a:pPr algn="ctr">
                        <a:lnSpc>
                          <a:spcPts val="1600"/>
                        </a:lnSpc>
                        <a:spcAft>
                          <a:spcPts val="0"/>
                        </a:spcAft>
                      </a:pPr>
                      <a:r>
                        <a:rPr lang="en-US" sz="1400" kern="100">
                          <a:effectLst/>
                          <a:latin typeface="Huawei Sans" panose="020C0503030203020204" pitchFamily="34" charset="0"/>
                          <a:ea typeface="方正兰亭黑简体" panose="02000000000000000000" pitchFamily="2" charset="-122"/>
                          <a:sym typeface="Huawei Sans" panose="020C0503030203020204" pitchFamily="34" charset="0"/>
                        </a:rPr>
                        <a:t>1</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smtClean="0">
                          <a:effectLst/>
                          <a:latin typeface="Huawei Sans" panose="020C0503030203020204" pitchFamily="34" charset="0"/>
                          <a:ea typeface="方正兰亭黑简体" panose="02000000000000000000" pitchFamily="2" charset="-122"/>
                          <a:cs typeface="+mn-cs"/>
                          <a:sym typeface="Huawei Sans" panose="020C0503030203020204" pitchFamily="34" charset="0"/>
                        </a:rPr>
                        <a:t>Flags</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标志，</a:t>
                      </a:r>
                      <a:r>
                        <a:rPr 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只使用了该字段的最高及最低两个比特位，最低位是</a:t>
                      </a:r>
                      <a:r>
                        <a:rPr lang="en-US" sz="1400" kern="100" dirty="0" err="1" smtClean="0">
                          <a:effectLst/>
                          <a:latin typeface="Huawei Sans" panose="020C0503030203020204" pitchFamily="34" charset="0"/>
                          <a:ea typeface="方正兰亭黑简体" panose="02000000000000000000" pitchFamily="2" charset="-122"/>
                          <a:sym typeface="Huawei Sans" panose="020C0503030203020204" pitchFamily="34" charset="0"/>
                        </a:rPr>
                        <a:t>TC（Topology</a:t>
                      </a:r>
                      <a:r>
                        <a:rPr 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 Change，</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拓扑变更）标志，最高位是</a:t>
                      </a:r>
                      <a:r>
                        <a:rPr lang="en-US" sz="1400" kern="100" dirty="0" err="1" smtClean="0">
                          <a:effectLst/>
                          <a:latin typeface="Huawei Sans" panose="020C0503030203020204" pitchFamily="34" charset="0"/>
                          <a:ea typeface="方正兰亭黑简体" panose="02000000000000000000" pitchFamily="2" charset="-122"/>
                          <a:sym typeface="Huawei Sans" panose="020C0503030203020204" pitchFamily="34" charset="0"/>
                        </a:rPr>
                        <a:t>TCA（Topology</a:t>
                      </a:r>
                      <a:r>
                        <a:rPr 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 Change Acknowledgment，</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拓扑变更确认）标志</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r h="280439">
                <a:tc>
                  <a:txBody>
                    <a:bodyPr/>
                    <a:lstStyle/>
                    <a:p>
                      <a:pPr algn="ctr">
                        <a:lnSpc>
                          <a:spcPts val="1600"/>
                        </a:lnSpc>
                        <a:spcAft>
                          <a:spcPts val="0"/>
                        </a:spcAft>
                      </a:pPr>
                      <a:r>
                        <a:rPr lang="en-US" sz="14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8</a:t>
                      </a:r>
                      <a:endParaRPr lang="zh-CN" sz="1400" b="0" kern="10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spcAft>
                          <a:spcPts val="0"/>
                        </a:spcAft>
                      </a:pPr>
                      <a:r>
                        <a:rPr lang="en-US" altLang="zh-CN" sz="1400" b="0" kern="1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Root</a:t>
                      </a:r>
                      <a:r>
                        <a:rPr lang="en-US" altLang="zh-CN" sz="1400" b="0" kern="100" baseline="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ID</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ts val="1600"/>
                        </a:lnSpc>
                        <a:spcAft>
                          <a:spcPts val="0"/>
                        </a:spcAft>
                      </a:pPr>
                      <a:r>
                        <a:rPr lang="zh-CN"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根网桥的桥</a:t>
                      </a:r>
                      <a:r>
                        <a:rPr lang="en-US"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r>
              <a:tr h="280439">
                <a:tc>
                  <a:txBody>
                    <a:bodyPr/>
                    <a:lstStyle/>
                    <a:p>
                      <a:pPr algn="ctr">
                        <a:lnSpc>
                          <a:spcPts val="1600"/>
                        </a:lnSpc>
                        <a:spcAft>
                          <a:spcPts val="0"/>
                        </a:spcAft>
                      </a:pPr>
                      <a:r>
                        <a:rPr lang="en-US" sz="14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4</a:t>
                      </a:r>
                      <a:endParaRPr lang="zh-CN" sz="1400" b="0" kern="10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spcAft>
                          <a:spcPts val="0"/>
                        </a:spcAft>
                      </a:pPr>
                      <a:r>
                        <a:rPr lang="en-US" altLang="zh-CN"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RPC</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ts val="1600"/>
                        </a:lnSpc>
                        <a:spcAft>
                          <a:spcPts val="0"/>
                        </a:spcAft>
                      </a:pPr>
                      <a:r>
                        <a:rPr lang="zh-CN" alt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根</a:t>
                      </a:r>
                      <a:r>
                        <a:rPr lang="zh-CN" altLang="zh-CN"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路径开销</a:t>
                      </a:r>
                      <a:r>
                        <a:rPr lang="zh-CN" alt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到达</a:t>
                      </a:r>
                      <a:r>
                        <a:rPr lang="zh-CN"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根桥的</a:t>
                      </a:r>
                      <a:r>
                        <a:rPr lang="en-US"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STP </a:t>
                      </a:r>
                      <a:r>
                        <a:rPr 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Cost</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r>
              <a:tr h="280439">
                <a:tc>
                  <a:txBody>
                    <a:bodyPr/>
                    <a:lstStyle/>
                    <a:p>
                      <a:pPr algn="ctr">
                        <a:lnSpc>
                          <a:spcPts val="1600"/>
                        </a:lnSpc>
                        <a:spcAft>
                          <a:spcPts val="0"/>
                        </a:spcAft>
                      </a:pPr>
                      <a:r>
                        <a:rPr lang="en-US" sz="14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8</a:t>
                      </a:r>
                      <a:endParaRPr lang="zh-CN" sz="1400" b="0" kern="10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spcAft>
                          <a:spcPts val="0"/>
                        </a:spcAft>
                      </a:pPr>
                      <a:r>
                        <a:rPr 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a:t>
                      </a:r>
                      <a:r>
                        <a:rPr lang="en-US" altLang="zh-CN"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ridge </a:t>
                      </a:r>
                      <a:r>
                        <a:rPr 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ts val="1600"/>
                        </a:lnSpc>
                        <a:spcAft>
                          <a:spcPts val="0"/>
                        </a:spcAft>
                      </a:pPr>
                      <a:r>
                        <a:rPr lang="en-US"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发送桥的</a:t>
                      </a:r>
                      <a:r>
                        <a:rPr lang="en-US"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r>
              <a:tr h="266686">
                <a:tc>
                  <a:txBody>
                    <a:bodyPr/>
                    <a:lstStyle/>
                    <a:p>
                      <a:pPr algn="ctr">
                        <a:lnSpc>
                          <a:spcPts val="1600"/>
                        </a:lnSpc>
                        <a:spcAft>
                          <a:spcPts val="0"/>
                        </a:spcAft>
                      </a:pPr>
                      <a:r>
                        <a:rPr lang="en-US" sz="14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2</a:t>
                      </a:r>
                      <a:endParaRPr lang="zh-CN" sz="1400" b="0" kern="10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spcAft>
                          <a:spcPts val="0"/>
                        </a:spcAft>
                      </a:pPr>
                      <a:r>
                        <a:rPr 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t>
                      </a:r>
                      <a:r>
                        <a:rPr lang="en-US" altLang="zh-CN"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ort </a:t>
                      </a:r>
                      <a:r>
                        <a:rPr 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ts val="1600"/>
                        </a:lnSpc>
                        <a:spcAft>
                          <a:spcPts val="0"/>
                        </a:spcAft>
                      </a:pPr>
                      <a:r>
                        <a:rPr lang="en-US"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发送网桥</a:t>
                      </a:r>
                      <a:r>
                        <a:rPr lang="zh-CN"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接口</a:t>
                      </a:r>
                      <a:r>
                        <a:rPr 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ID</a:t>
                      </a:r>
                      <a:r>
                        <a:rPr lang="zh-CN"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（优先级</a:t>
                      </a:r>
                      <a:r>
                        <a:rPr 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接口</a:t>
                      </a:r>
                      <a:r>
                        <a:rPr lang="zh-CN" sz="14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号</a:t>
                      </a:r>
                      <a:r>
                        <a:rPr lang="zh-CN" sz="14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noFill/>
                  </a:tcPr>
                </a:tc>
              </a:tr>
              <a:tr h="481421">
                <a:tc>
                  <a:txBody>
                    <a:bodyPr/>
                    <a:lstStyle/>
                    <a:p>
                      <a:pPr algn="ctr">
                        <a:lnSpc>
                          <a:spcPts val="1600"/>
                        </a:lnSpc>
                        <a:spcAft>
                          <a:spcPts val="0"/>
                        </a:spcAft>
                      </a:pPr>
                      <a:r>
                        <a:rPr lang="en-US" sz="1400" kern="100">
                          <a:effectLst/>
                          <a:latin typeface="Huawei Sans" panose="020C0503030203020204" pitchFamily="34" charset="0"/>
                          <a:ea typeface="方正兰亭黑简体" panose="02000000000000000000" pitchFamily="2" charset="-122"/>
                          <a:sym typeface="Huawei Sans" panose="020C0503030203020204" pitchFamily="34" charset="0"/>
                        </a:rPr>
                        <a:t>2</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Message</a:t>
                      </a:r>
                    </a:p>
                    <a:p>
                      <a:pPr algn="ctr"/>
                      <a:r>
                        <a:rPr lang="en-US" altLang="zh-CN" sz="14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Age</a:t>
                      </a:r>
                      <a:endParaRPr lang="zh-CN" altLang="en-US" sz="14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034" rtl="0" eaLnBrk="1" fontAlgn="auto" latinLnBrk="0" hangingPunct="1">
                        <a:lnSpc>
                          <a:spcPts val="1600"/>
                        </a:lnSpc>
                        <a:spcBef>
                          <a:spcPts val="0"/>
                        </a:spcBef>
                        <a:spcAft>
                          <a:spcPts val="0"/>
                        </a:spcAft>
                        <a:buClrTx/>
                        <a:buSzTx/>
                        <a:buFontTx/>
                        <a:buNone/>
                        <a:tabLst/>
                        <a:defRPr/>
                      </a:pPr>
                      <a:r>
                        <a:rPr lang="zh-CN"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消息寿命</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从</a:t>
                      </a:r>
                      <a:r>
                        <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rPr>
                        <a:t>根网桥发出</a:t>
                      </a:r>
                      <a:r>
                        <a:rPr lang="en-US" sz="1400" kern="100" dirty="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rPr>
                        <a:t>之后的秒数，每经过一个网桥都减</a:t>
                      </a:r>
                      <a:r>
                        <a:rPr lang="en-US" sz="1400" kern="100" dirty="0">
                          <a:effectLst/>
                          <a:latin typeface="Huawei Sans" panose="020C0503030203020204" pitchFamily="34" charset="0"/>
                          <a:ea typeface="方正兰亭黑简体" panose="02000000000000000000" pitchFamily="2" charset="-122"/>
                          <a:sym typeface="Huawei Sans" panose="020C0503030203020204" pitchFamily="34" charset="0"/>
                        </a:rPr>
                        <a:t>1</a:t>
                      </a:r>
                      <a:r>
                        <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rPr>
                        <a:t>，所以它本质上是到达根桥的跳</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数</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r h="486998">
                <a:tc>
                  <a:txBody>
                    <a:bodyPr/>
                    <a:lstStyle/>
                    <a:p>
                      <a:pPr algn="ctr">
                        <a:lnSpc>
                          <a:spcPts val="1600"/>
                        </a:lnSpc>
                        <a:spcAft>
                          <a:spcPts val="0"/>
                        </a:spcAft>
                      </a:pPr>
                      <a:r>
                        <a:rPr lang="en-US" sz="1400" kern="100">
                          <a:effectLst/>
                          <a:latin typeface="Huawei Sans" panose="020C0503030203020204" pitchFamily="34" charset="0"/>
                          <a:ea typeface="方正兰亭黑简体" panose="02000000000000000000" pitchFamily="2" charset="-122"/>
                          <a:sym typeface="Huawei Sans" panose="020C0503030203020204" pitchFamily="34" charset="0"/>
                        </a:rPr>
                        <a:t>2</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Max Age</a:t>
                      </a:r>
                      <a:endPar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034" rtl="0" eaLnBrk="1" fontAlgn="auto" latinLnBrk="0" hangingPunct="1">
                        <a:lnSpc>
                          <a:spcPts val="1600"/>
                        </a:lnSpc>
                        <a:spcBef>
                          <a:spcPts val="0"/>
                        </a:spcBef>
                        <a:spcAft>
                          <a:spcPts val="0"/>
                        </a:spcAft>
                        <a:buClrTx/>
                        <a:buSzTx/>
                        <a:buFontTx/>
                        <a:buNone/>
                        <a:tabLst/>
                        <a:defRPr/>
                      </a:pPr>
                      <a:r>
                        <a:rPr lang="zh-CN"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最大寿命</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当一段时间未收到任何</a:t>
                      </a:r>
                      <a:r>
                        <a:rPr 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，生存期到达</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最大寿命</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时，网桥认为该</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接口</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连接的链路发生故障。默认</a:t>
                      </a:r>
                      <a:r>
                        <a:rPr 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20s</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r h="280439">
                <a:tc>
                  <a:txBody>
                    <a:bodyPr/>
                    <a:lstStyle/>
                    <a:p>
                      <a:pPr algn="ctr">
                        <a:lnSpc>
                          <a:spcPts val="1600"/>
                        </a:lnSpc>
                        <a:spcAft>
                          <a:spcPts val="0"/>
                        </a:spcAft>
                      </a:pPr>
                      <a:r>
                        <a:rPr lang="en-US" sz="1400" kern="100">
                          <a:effectLst/>
                          <a:latin typeface="Huawei Sans" panose="020C0503030203020204" pitchFamily="34" charset="0"/>
                          <a:ea typeface="方正兰亭黑简体" panose="02000000000000000000" pitchFamily="2" charset="-122"/>
                          <a:sym typeface="Huawei Sans" panose="020C0503030203020204" pitchFamily="34" charset="0"/>
                        </a:rPr>
                        <a:t>2</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Hello</a:t>
                      </a:r>
                      <a:r>
                        <a:rPr lang="en-US" altLang="zh-CN" sz="1400" kern="100" baseline="0" dirty="0" smtClean="0">
                          <a:effectLst/>
                          <a:latin typeface="Huawei Sans" panose="020C0503030203020204" pitchFamily="34" charset="0"/>
                          <a:ea typeface="方正兰亭黑简体" panose="02000000000000000000" pitchFamily="2" charset="-122"/>
                          <a:sym typeface="Huawei Sans" panose="020C0503030203020204" pitchFamily="34" charset="0"/>
                        </a:rPr>
                        <a:t> Time</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rPr>
                        <a:t>根网桥连续发送的</a:t>
                      </a:r>
                      <a:r>
                        <a:rPr lang="en-US" sz="1400" kern="100" dirty="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rPr>
                        <a:t>之间的</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时间间隔</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默认</a:t>
                      </a:r>
                      <a:r>
                        <a:rPr 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2s</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r h="280439">
                <a:tc>
                  <a:txBody>
                    <a:bodyPr/>
                    <a:lstStyle/>
                    <a:p>
                      <a:pPr algn="ctr">
                        <a:lnSpc>
                          <a:spcPts val="1600"/>
                        </a:lnSpc>
                        <a:spcAft>
                          <a:spcPts val="0"/>
                        </a:spcAft>
                      </a:pPr>
                      <a:r>
                        <a:rPr lang="en-US" sz="1400" kern="100">
                          <a:effectLst/>
                          <a:latin typeface="Huawei Sans" panose="020C0503030203020204" pitchFamily="34" charset="0"/>
                          <a:ea typeface="方正兰亭黑简体" panose="02000000000000000000" pitchFamily="2" charset="-122"/>
                          <a:sym typeface="Huawei Sans" panose="020C0503030203020204" pitchFamily="34" charset="0"/>
                        </a:rPr>
                        <a:t>2</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smtClean="0">
                          <a:effectLst/>
                          <a:latin typeface="Huawei Sans" panose="020C0503030203020204" pitchFamily="34" charset="0"/>
                          <a:ea typeface="方正兰亭黑简体" panose="02000000000000000000" pitchFamily="2" charset="-122"/>
                          <a:cs typeface="Times New Roman"/>
                          <a:sym typeface="Huawei Sans" panose="020C0503030203020204" pitchFamily="34" charset="0"/>
                        </a:rPr>
                        <a:t>Forward Delay</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034" rtl="0" eaLnBrk="1" fontAlgn="auto" latinLnBrk="0" hangingPunct="1">
                        <a:lnSpc>
                          <a:spcPts val="1600"/>
                        </a:lnSpc>
                        <a:spcBef>
                          <a:spcPts val="0"/>
                        </a:spcBef>
                        <a:spcAft>
                          <a:spcPts val="0"/>
                        </a:spcAft>
                        <a:buClrTx/>
                        <a:buSzTx/>
                        <a:buFontTx/>
                        <a:buNone/>
                        <a:tabLst/>
                        <a:defRPr/>
                      </a:pPr>
                      <a:r>
                        <a:rPr lang="zh-CN"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转发延迟</a:t>
                      </a:r>
                      <a:r>
                        <a:rPr lang="zh-CN" altLang="en-US" sz="1400" b="0" kern="100" dirty="0" smtClean="0">
                          <a:effectLst/>
                          <a:latin typeface="Huawei Sans" panose="020C0503030203020204" pitchFamily="34" charset="0"/>
                          <a:ea typeface="方正兰亭黑简体" panose="02000000000000000000" pitchFamily="2" charset="-122"/>
                          <a:cs typeface="Times New Roman"/>
                          <a:sym typeface="Huawei Sans" panose="020C0503030203020204" pitchFamily="34" charset="0"/>
                        </a:rPr>
                        <a:t>，</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在</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侦听</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和</a:t>
                      </a:r>
                      <a:r>
                        <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rPr>
                        <a:t>学习状态所停留的</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时间间隔</a:t>
                      </a: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默认</a:t>
                      </a:r>
                      <a:r>
                        <a:rPr 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15s</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五边形 3"/>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燕尾形 4"/>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7" name="燕尾形 6"/>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燕尾形 7"/>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燕尾形 8"/>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燕尾形 9"/>
          <p:cNvSpPr/>
          <p:nvPr/>
        </p:nvSpPr>
        <p:spPr bwMode="auto">
          <a:xfrm>
            <a:off x="10753463"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1" name="表格 10"/>
          <p:cNvGraphicFramePr>
            <a:graphicFrameLocks noGrp="1"/>
          </p:cNvGraphicFramePr>
          <p:nvPr>
            <p:extLst/>
          </p:nvPr>
        </p:nvGraphicFramePr>
        <p:xfrm>
          <a:off x="1376392" y="1444024"/>
          <a:ext cx="9516840" cy="561284"/>
        </p:xfrm>
        <a:graphic>
          <a:graphicData uri="http://schemas.openxmlformats.org/drawingml/2006/table">
            <a:tbl>
              <a:tblPr/>
              <a:tblGrid>
                <a:gridCol w="666585"/>
                <a:gridCol w="608328"/>
                <a:gridCol w="883007"/>
                <a:gridCol w="784892"/>
                <a:gridCol w="866233"/>
                <a:gridCol w="697401"/>
                <a:gridCol w="889699"/>
                <a:gridCol w="686784"/>
                <a:gridCol w="1111502"/>
                <a:gridCol w="804565"/>
                <a:gridCol w="740916"/>
                <a:gridCol w="776928"/>
              </a:tblGrid>
              <a:tr h="561284">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PID</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PVI</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BPDU Type</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Flags</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Root ID</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RPC</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b="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Bridge</a:t>
                      </a:r>
                      <a:r>
                        <a:rPr lang="en-US" altLang="zh-CN" sz="1200" b="0" baseline="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ID</a:t>
                      </a:r>
                      <a:endParaRPr lang="zh-CN" altLang="en-US" sz="1200" b="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Port ID</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Message</a:t>
                      </a:r>
                    </a:p>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Age</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Max Age</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Hello Time</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Forward Delay</a:t>
                      </a:r>
                      <a:endParaRPr lang="zh-CN" altLang="en-US" sz="1200" dirty="0">
                        <a:solidFill>
                          <a:schemeClr val="tx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Tree>
    <p:extLst>
      <p:ext uri="{BB962C8B-B14F-4D97-AF65-F5344CB8AC3E}">
        <p14:creationId xmlns:p14="http://schemas.microsoft.com/office/powerpoint/2010/main" val="4281093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配置</a:t>
            </a:r>
            <a:r>
              <a:rPr lang="en-US" altLang="zh-CN" smtClean="0">
                <a:sym typeface="Huawei Sans" panose="020C0503030203020204" pitchFamily="34" charset="0"/>
              </a:rPr>
              <a:t>BPDU</a:t>
            </a:r>
            <a:r>
              <a:rPr lang="zh-CN" altLang="en-US" smtClean="0">
                <a:sym typeface="Huawei Sans" panose="020C0503030203020204" pitchFamily="34" charset="0"/>
              </a:rPr>
              <a:t>的比较原则</a:t>
            </a:r>
            <a:endParaRPr lang="zh-CN" altLang="en-US" dirty="0">
              <a:sym typeface="Huawei Sans" panose="020C0503030203020204" pitchFamily="34" charset="0"/>
            </a:endParaRPr>
          </a:p>
        </p:txBody>
      </p:sp>
      <p:graphicFrame>
        <p:nvGraphicFramePr>
          <p:cNvPr id="3" name="表格 2"/>
          <p:cNvGraphicFramePr>
            <a:graphicFrameLocks noGrp="1"/>
          </p:cNvGraphicFramePr>
          <p:nvPr>
            <p:extLst/>
          </p:nvPr>
        </p:nvGraphicFramePr>
        <p:xfrm>
          <a:off x="682661" y="1655808"/>
          <a:ext cx="2268252" cy="4176458"/>
        </p:xfrm>
        <a:graphic>
          <a:graphicData uri="http://schemas.openxmlformats.org/drawingml/2006/table">
            <a:tbl>
              <a:tblPr firstRow="1" firstCol="1" lastRow="1" lastCol="1" bandRow="1" bandCol="1">
                <a:tableStyleId>{5940675A-B579-460E-94D1-54222C63F5DA}</a:tableStyleId>
              </a:tblPr>
              <a:tblGrid>
                <a:gridCol w="2268252"/>
              </a:tblGrid>
              <a:tr h="321266">
                <a:tc>
                  <a:txBody>
                    <a:bodyPr/>
                    <a:lstStyle/>
                    <a:p>
                      <a:pPr algn="ctr">
                        <a:lnSpc>
                          <a:spcPts val="1600"/>
                        </a:lnSpc>
                        <a:spcAft>
                          <a:spcPts val="0"/>
                        </a:spcAft>
                      </a:pPr>
                      <a:r>
                        <a:rPr lang="zh-CN" sz="14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字段</a:t>
                      </a:r>
                      <a:endParaRPr lang="zh-CN" sz="1400" b="1" kern="100" dirty="0">
                        <a:solidFill>
                          <a:schemeClr val="bg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321266">
                <a:tc>
                  <a:txBody>
                    <a:bodyPr/>
                    <a:lstStyle/>
                    <a:p>
                      <a:pPr algn="ctr">
                        <a:lnSpc>
                          <a:spcPts val="1600"/>
                        </a:lnSpc>
                        <a:spcAft>
                          <a:spcPts val="0"/>
                        </a:spcAft>
                      </a:pPr>
                      <a:r>
                        <a:rPr lang="zh-CN"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协议</a:t>
                      </a:r>
                      <a:r>
                        <a:rPr lang="en-US" altLang="zh-CN"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ID</a:t>
                      </a:r>
                      <a:r>
                        <a:rPr lang="zh-CN"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 </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ctr">
                        <a:lnSpc>
                          <a:spcPts val="1600"/>
                        </a:lnSpc>
                        <a:spcAft>
                          <a:spcPts val="0"/>
                        </a:spcAft>
                      </a:pPr>
                      <a:r>
                        <a:rPr lang="zh-CN" altLang="en-US"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协议</a:t>
                      </a:r>
                      <a:r>
                        <a:rPr 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版本</a:t>
                      </a:r>
                      <a:r>
                        <a:rPr lang="en-US" altLang="zh-CN" sz="14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ctr">
                        <a:lnSpc>
                          <a:spcPts val="1600"/>
                        </a:lnSpc>
                        <a:spcAft>
                          <a:spcPts val="0"/>
                        </a:spcAft>
                      </a:pPr>
                      <a:r>
                        <a:rPr lang="zh-CN" altLang="en-US"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类型</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ctr">
                        <a:lnSpc>
                          <a:spcPts val="1600"/>
                        </a:lnSpc>
                        <a:spcAft>
                          <a:spcPts val="0"/>
                        </a:spcAft>
                      </a:pPr>
                      <a:r>
                        <a:rPr lang="zh-CN" sz="1400" kern="100">
                          <a:effectLst/>
                          <a:latin typeface="Huawei Sans" panose="020C0503030203020204" pitchFamily="34" charset="0"/>
                          <a:ea typeface="方正兰亭黑简体" panose="02000000000000000000" pitchFamily="2" charset="-122"/>
                          <a:sym typeface="Huawei Sans" panose="020C0503030203020204" pitchFamily="34" charset="0"/>
                        </a:rPr>
                        <a:t>标志</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ctr">
                        <a:lnSpc>
                          <a:spcPts val="1600"/>
                        </a:lnSpc>
                        <a:spcAft>
                          <a:spcPts val="0"/>
                        </a:spcAft>
                      </a:pPr>
                      <a:r>
                        <a:rPr lang="zh-CN" sz="1400" b="0" kern="10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根</a:t>
                      </a:r>
                      <a:r>
                        <a:rPr lang="zh-CN" altLang="en-US" sz="1400" b="0" kern="10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桥</a:t>
                      </a:r>
                      <a:r>
                        <a:rPr lang="en-US" sz="1400" b="0" kern="10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a:solidFill>
                          <a:srgbClr val="EC706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ctr">
                        <a:lnSpc>
                          <a:spcPts val="1600"/>
                        </a:lnSpc>
                        <a:spcAft>
                          <a:spcPts val="0"/>
                        </a:spcAft>
                      </a:pPr>
                      <a:r>
                        <a:rPr lang="zh-CN" altLang="en-US" sz="14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根</a:t>
                      </a:r>
                      <a:r>
                        <a:rPr lang="zh-CN" sz="14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路径</a:t>
                      </a:r>
                      <a:r>
                        <a:rPr lang="zh-CN" sz="1400" b="0" kern="100" dirty="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开销</a:t>
                      </a:r>
                      <a:endParaRPr lang="zh-CN" sz="1400" b="0" kern="100" dirty="0">
                        <a:solidFill>
                          <a:srgbClr val="EC706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ctr">
                        <a:lnSpc>
                          <a:spcPts val="1600"/>
                        </a:lnSpc>
                        <a:spcAft>
                          <a:spcPts val="0"/>
                        </a:spcAft>
                      </a:pPr>
                      <a:r>
                        <a:rPr lang="zh-CN" sz="1400" b="0" kern="10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网桥</a:t>
                      </a:r>
                      <a:r>
                        <a:rPr lang="en-US" sz="1400" b="0" kern="10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a:solidFill>
                          <a:srgbClr val="EC706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ctr">
                        <a:lnSpc>
                          <a:spcPts val="1600"/>
                        </a:lnSpc>
                        <a:spcAft>
                          <a:spcPts val="0"/>
                        </a:spcAft>
                      </a:pPr>
                      <a:r>
                        <a:rPr lang="zh-CN" altLang="en-US" sz="14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接口</a:t>
                      </a:r>
                      <a:r>
                        <a:rPr lang="en-US" sz="14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ID</a:t>
                      </a:r>
                      <a:endParaRPr lang="zh-CN" sz="1400" b="0" kern="100" dirty="0">
                        <a:solidFill>
                          <a:srgbClr val="EC706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ctr">
                        <a:lnSpc>
                          <a:spcPts val="1600"/>
                        </a:lnSpc>
                        <a:spcAft>
                          <a:spcPts val="0"/>
                        </a:spcAft>
                      </a:pPr>
                      <a:r>
                        <a:rPr lang="zh-CN" sz="1400" kern="100">
                          <a:effectLst/>
                          <a:latin typeface="Huawei Sans" panose="020C0503030203020204" pitchFamily="34" charset="0"/>
                          <a:ea typeface="方正兰亭黑简体" panose="02000000000000000000" pitchFamily="2" charset="-122"/>
                          <a:sym typeface="Huawei Sans" panose="020C0503030203020204" pitchFamily="34" charset="0"/>
                        </a:rPr>
                        <a:t>消息</a:t>
                      </a:r>
                      <a:r>
                        <a:rPr lang="zh-CN"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寿命</a:t>
                      </a:r>
                      <a:endParaRPr lang="zh-CN" sz="1400" kern="10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ctr">
                        <a:lnSpc>
                          <a:spcPts val="1600"/>
                        </a:lnSpc>
                        <a:spcAft>
                          <a:spcPts val="0"/>
                        </a:spcAft>
                      </a:pPr>
                      <a:r>
                        <a:rPr lang="zh-CN" sz="1400" kern="100">
                          <a:effectLst/>
                          <a:latin typeface="Huawei Sans" panose="020C0503030203020204" pitchFamily="34" charset="0"/>
                          <a:ea typeface="方正兰亭黑简体" panose="02000000000000000000" pitchFamily="2" charset="-122"/>
                          <a:sym typeface="Huawei Sans" panose="020C0503030203020204" pitchFamily="34" charset="0"/>
                        </a:rPr>
                        <a:t>最大</a:t>
                      </a:r>
                      <a:r>
                        <a:rPr lang="zh-CN"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寿命</a:t>
                      </a:r>
                      <a:endParaRPr lang="zh-CN" sz="1400" kern="10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ctr">
                        <a:lnSpc>
                          <a:spcPts val="1600"/>
                        </a:lnSpc>
                        <a:spcAft>
                          <a:spcPts val="0"/>
                        </a:spcAft>
                      </a:pPr>
                      <a:r>
                        <a:rPr lang="en-US" altLang="zh-CN"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Hello</a:t>
                      </a:r>
                      <a:r>
                        <a:rPr lang="zh-CN" sz="1400" kern="100" smtClean="0">
                          <a:effectLst/>
                          <a:latin typeface="Huawei Sans" panose="020C0503030203020204" pitchFamily="34" charset="0"/>
                          <a:ea typeface="方正兰亭黑简体" panose="02000000000000000000" pitchFamily="2" charset="-122"/>
                          <a:sym typeface="Huawei Sans" panose="020C0503030203020204" pitchFamily="34" charset="0"/>
                        </a:rPr>
                        <a:t>时间</a:t>
                      </a:r>
                      <a:endParaRPr lang="zh-CN" sz="14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ctr">
                        <a:lnSpc>
                          <a:spcPts val="1600"/>
                        </a:lnSpc>
                        <a:spcAft>
                          <a:spcPts val="0"/>
                        </a:spcAft>
                      </a:pPr>
                      <a:r>
                        <a:rPr lang="zh-CN" sz="1400" kern="100" dirty="0">
                          <a:effectLst/>
                          <a:latin typeface="Huawei Sans" panose="020C0503030203020204" pitchFamily="34" charset="0"/>
                          <a:ea typeface="方正兰亭黑简体" panose="02000000000000000000" pitchFamily="2" charset="-122"/>
                          <a:sym typeface="Huawei Sans" panose="020C0503030203020204" pitchFamily="34" charset="0"/>
                        </a:rPr>
                        <a:t>转发延迟</a:t>
                      </a:r>
                      <a:endParaRPr lang="zh-CN" sz="14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矩形 3"/>
          <p:cNvSpPr/>
          <p:nvPr/>
        </p:nvSpPr>
        <p:spPr>
          <a:xfrm>
            <a:off x="3107668" y="1556792"/>
            <a:ext cx="8426744" cy="3323987"/>
          </a:xfrm>
          <a:prstGeom prst="rect">
            <a:avLst/>
          </a:prstGeom>
        </p:spPr>
        <p:txBody>
          <a:bodyPr wrap="square">
            <a:spAutoFit/>
          </a:bodyPr>
          <a:lstStyle/>
          <a:p>
            <a:pPr algn="just">
              <a:lnSpc>
                <a:spcPts val="2400"/>
              </a:lnSpc>
              <a:spcAft>
                <a:spcPts val="60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而言，最重要的工作就是在交换网络中计算出一个无环</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拓扑。</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在拓扑计算的过程中，一个非常重要的内容就是配置</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的比较。在配置</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中，有四个字段非常关键</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，它们是“根桥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a:t>
            </a:r>
            <a:r>
              <a:rPr lang="zh-CN"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路径开销</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以及“接口</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，这</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四个字段便是交换机进行配置</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比较的关键内容。</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a:t>
            </a:r>
          </a:p>
          <a:p>
            <a:pPr algn="just" fontAlgn="auto">
              <a:lnSpc>
                <a:spcPts val="2400"/>
              </a:lnSpc>
              <a:spcBef>
                <a:spcPts val="0"/>
              </a:spcBef>
              <a:spcAft>
                <a:spcPts val="600"/>
              </a:spcAft>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按照如下顺序选择最优的配置</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p>
          <a:p>
            <a:pPr marL="342900" indent="-342900" algn="just" fontAlgn="auto">
              <a:lnSpc>
                <a:spcPts val="2400"/>
              </a:lnSpc>
              <a:spcBef>
                <a:spcPts val="0"/>
              </a:spcBef>
              <a:spcAft>
                <a:spcPts val="600"/>
              </a:spcAft>
              <a:buFont typeface="+mj-lt"/>
              <a:buAutoNum type="arabicPeriod"/>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最小</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的根桥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algn="just" fontAlgn="auto">
              <a:lnSpc>
                <a:spcPts val="2400"/>
              </a:lnSpc>
              <a:spcBef>
                <a:spcPts val="0"/>
              </a:spcBef>
              <a:spcAft>
                <a:spcPts val="600"/>
              </a:spcAft>
              <a:buFont typeface="+mj-lt"/>
              <a:buAutoNum type="arabicPeriod"/>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最小</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algn="just" fontAlgn="auto">
              <a:lnSpc>
                <a:spcPts val="2400"/>
              </a:lnSpc>
              <a:spcBef>
                <a:spcPts val="0"/>
              </a:spcBef>
              <a:spcAft>
                <a:spcPts val="600"/>
              </a:spcAft>
              <a:buFont typeface="+mj-lt"/>
              <a:buAutoNum type="arabicPeriod"/>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最小</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的网桥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algn="just" fontAlgn="auto">
              <a:lnSpc>
                <a:spcPts val="2400"/>
              </a:lnSpc>
              <a:spcBef>
                <a:spcPts val="0"/>
              </a:spcBef>
              <a:spcAft>
                <a:spcPts val="600"/>
              </a:spcAft>
              <a:buFont typeface="+mj-lt"/>
              <a:buAutoNum type="arabicPeriod"/>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最小</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的接口</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3155400" y="5193196"/>
            <a:ext cx="8379012" cy="707886"/>
          </a:xfrm>
          <a:prstGeom prst="rect">
            <a:avLst/>
          </a:prstGeom>
        </p:spPr>
        <p:txBody>
          <a:bodyPr wrap="square">
            <a:spAutoFit/>
          </a:bodyPr>
          <a:lstStyle/>
          <a:p>
            <a:pPr algn="just" fontAlgn="auto">
              <a:lnSpc>
                <a:spcPts val="2400"/>
              </a:lnSpc>
              <a:spcBef>
                <a:spcPts val="0"/>
              </a:spcBef>
              <a:spcAft>
                <a:spcPts val="60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在这四条原则中（每条原则都对应配置</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中的相应字段），第一条原则主要用于在网络中选举根桥，后面的原则主要用于选举根接口及指定接口。</a:t>
            </a:r>
          </a:p>
        </p:txBody>
      </p:sp>
      <p:sp>
        <p:nvSpPr>
          <p:cNvPr id="7" name="五边形 6"/>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燕尾形 7"/>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9" name="燕尾形 8"/>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燕尾形 9"/>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燕尾形 10"/>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燕尾形 11"/>
          <p:cNvSpPr/>
          <p:nvPr/>
        </p:nvSpPr>
        <p:spPr bwMode="auto">
          <a:xfrm>
            <a:off x="10753463"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300120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配置</a:t>
            </a:r>
            <a:r>
              <a:rPr lang="en-US" altLang="zh-CN" smtClean="0">
                <a:sym typeface="Huawei Sans" panose="020C0503030203020204" pitchFamily="34" charset="0"/>
              </a:rPr>
              <a:t>BPDU</a:t>
            </a:r>
            <a:r>
              <a:rPr lang="zh-CN" altLang="en-US" smtClean="0">
                <a:sym typeface="Huawei Sans" panose="020C0503030203020204" pitchFamily="34" charset="0"/>
              </a:rPr>
              <a:t>的转发过程</a:t>
            </a:r>
            <a:endParaRPr lang="zh-CN" altLang="en-US" dirty="0">
              <a:sym typeface="Huawei Sans" panose="020C0503030203020204" pitchFamily="34" charset="0"/>
            </a:endParaRPr>
          </a:p>
        </p:txBody>
      </p:sp>
      <p:cxnSp>
        <p:nvCxnSpPr>
          <p:cNvPr id="22" name="直接连接符 21"/>
          <p:cNvCxnSpPr/>
          <p:nvPr/>
        </p:nvCxnSpPr>
        <p:spPr>
          <a:xfrm flipH="1">
            <a:off x="2675621" y="2874105"/>
            <a:ext cx="67327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281695" y="2334362"/>
            <a:ext cx="628698" cy="740207"/>
            <a:chOff x="2570721" y="2334362"/>
            <a:chExt cx="628698" cy="740207"/>
          </a:xfrm>
        </p:grpSpPr>
        <p:sp>
          <p:nvSpPr>
            <p:cNvPr id="3" name="文本框 2"/>
            <p:cNvSpPr txBox="1"/>
            <p:nvPr/>
          </p:nvSpPr>
          <p:spPr>
            <a:xfrm>
              <a:off x="2570721" y="2334362"/>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图片 76" descr="接入交换机.png"/>
            <p:cNvPicPr>
              <a:picLocks noChangeAspect="1"/>
            </p:cNvPicPr>
            <p:nvPr/>
          </p:nvPicPr>
          <p:blipFill>
            <a:blip r:embed="rId3" cstate="print"/>
            <a:stretch>
              <a:fillRect/>
            </a:stretch>
          </p:blipFill>
          <p:spPr>
            <a:xfrm>
              <a:off x="2639616" y="2672916"/>
              <a:ext cx="490909" cy="401653"/>
            </a:xfrm>
            <a:prstGeom prst="rect">
              <a:avLst/>
            </a:prstGeom>
          </p:spPr>
        </p:pic>
      </p:grpSp>
      <p:grpSp>
        <p:nvGrpSpPr>
          <p:cNvPr id="8" name="组合 7"/>
          <p:cNvGrpSpPr/>
          <p:nvPr/>
        </p:nvGrpSpPr>
        <p:grpSpPr>
          <a:xfrm>
            <a:off x="5778398" y="2334362"/>
            <a:ext cx="628698" cy="740207"/>
            <a:chOff x="2570721" y="2334362"/>
            <a:chExt cx="628698" cy="740207"/>
          </a:xfrm>
        </p:grpSpPr>
        <p:sp>
          <p:nvSpPr>
            <p:cNvPr id="9" name="文本框 8"/>
            <p:cNvSpPr txBox="1"/>
            <p:nvPr/>
          </p:nvSpPr>
          <p:spPr>
            <a:xfrm>
              <a:off x="2570721" y="2334362"/>
              <a:ext cx="628698" cy="338554"/>
            </a:xfrm>
            <a:prstGeom prst="rect">
              <a:avLst/>
            </a:prstGeom>
            <a:noFill/>
          </p:spPr>
          <p:txBody>
            <a:bodyPr wrap="none" rtlCol="0">
              <a:spAutoFit/>
            </a:bodyPr>
            <a:lstStyle/>
            <a:p>
              <a:pPr algn="ct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76" descr="接入交换机.png"/>
            <p:cNvPicPr>
              <a:picLocks noChangeAspect="1"/>
            </p:cNvPicPr>
            <p:nvPr/>
          </p:nvPicPr>
          <p:blipFill>
            <a:blip r:embed="rId3" cstate="print"/>
            <a:stretch>
              <a:fillRect/>
            </a:stretch>
          </p:blipFill>
          <p:spPr>
            <a:xfrm>
              <a:off x="2639616" y="2672916"/>
              <a:ext cx="490909" cy="401653"/>
            </a:xfrm>
            <a:prstGeom prst="rect">
              <a:avLst/>
            </a:prstGeom>
          </p:spPr>
        </p:pic>
      </p:grpSp>
      <p:grpSp>
        <p:nvGrpSpPr>
          <p:cNvPr id="11" name="组合 10"/>
          <p:cNvGrpSpPr/>
          <p:nvPr/>
        </p:nvGrpSpPr>
        <p:grpSpPr>
          <a:xfrm>
            <a:off x="9275102" y="2334362"/>
            <a:ext cx="628698" cy="740207"/>
            <a:chOff x="2570721" y="2334362"/>
            <a:chExt cx="628698" cy="740207"/>
          </a:xfrm>
        </p:grpSpPr>
        <p:sp>
          <p:nvSpPr>
            <p:cNvPr id="12" name="文本框 11"/>
            <p:cNvSpPr txBox="1"/>
            <p:nvPr/>
          </p:nvSpPr>
          <p:spPr>
            <a:xfrm>
              <a:off x="2570721" y="2334362"/>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 name="图片 76" descr="接入交换机.png"/>
            <p:cNvPicPr>
              <a:picLocks noChangeAspect="1"/>
            </p:cNvPicPr>
            <p:nvPr/>
          </p:nvPicPr>
          <p:blipFill>
            <a:blip r:embed="rId3" cstate="print"/>
            <a:stretch>
              <a:fillRect/>
            </a:stretch>
          </p:blipFill>
          <p:spPr>
            <a:xfrm>
              <a:off x="2639616" y="2672916"/>
              <a:ext cx="490909" cy="401653"/>
            </a:xfrm>
            <a:prstGeom prst="rect">
              <a:avLst/>
            </a:prstGeom>
          </p:spPr>
        </p:pic>
      </p:grpSp>
      <p:sp>
        <p:nvSpPr>
          <p:cNvPr id="15" name="矩形 14"/>
          <p:cNvSpPr/>
          <p:nvPr/>
        </p:nvSpPr>
        <p:spPr>
          <a:xfrm>
            <a:off x="1496365" y="1976090"/>
            <a:ext cx="2167581" cy="338554"/>
          </a:xfrm>
          <a:prstGeom prst="rect">
            <a:avLst/>
          </a:prstGeom>
        </p:spPr>
        <p:txBody>
          <a:bodyPr wrap="none">
            <a:spAutoFit/>
          </a:bodyPr>
          <a:lstStyle/>
          <a:p>
            <a:pPr algn="ctr" fontAlgn="auto">
              <a:spcBef>
                <a:spcPts val="0"/>
              </a:spcBef>
              <a:spcAft>
                <a:spcPts val="0"/>
              </a:spcAft>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5002903" y="1976090"/>
            <a:ext cx="2178802" cy="338554"/>
          </a:xfrm>
          <a:prstGeom prst="rect">
            <a:avLst/>
          </a:prstGeom>
          <a:noFill/>
        </p:spPr>
        <p:txBody>
          <a:bodyPr wrap="none" rtlCol="0">
            <a:spAutoFit/>
          </a:bodyPr>
          <a:lstStyle/>
          <a:p>
            <a:pPr algn="ctr" fontAlgn="auto">
              <a:spcBef>
                <a:spcPts val="0"/>
              </a:spcBef>
              <a:spcAft>
                <a:spcPts val="0"/>
              </a:spcAft>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8528055" y="1976090"/>
            <a:ext cx="2167581" cy="338554"/>
          </a:xfrm>
          <a:prstGeom prst="rect">
            <a:avLst/>
          </a:prstGeom>
          <a:noFill/>
        </p:spPr>
        <p:txBody>
          <a:bodyPr wrap="none" rtlCol="0">
            <a:spAutoFit/>
          </a:bodyPr>
          <a:lstStyle/>
          <a:p>
            <a:pPr algn="ctr" fontAlgn="auto">
              <a:spcBef>
                <a:spcPts val="0"/>
              </a:spcBef>
              <a:spcAft>
                <a:spcPts val="0"/>
              </a:spcAft>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2846588" y="2526841"/>
            <a:ext cx="1513556" cy="338554"/>
          </a:xfrm>
          <a:prstGeom prst="rect">
            <a:avLst/>
          </a:prstGeom>
          <a:noFill/>
        </p:spPr>
        <p:txBody>
          <a:bodyPr wrap="none" rtlCol="0">
            <a:spAutoFit/>
          </a:bodyPr>
          <a:lstStyle/>
          <a:p>
            <a:pPr algn="ctr" fontAlgn="auto">
              <a:spcBef>
                <a:spcPts val="0"/>
              </a:spcBef>
              <a:spcAft>
                <a:spcPts val="0"/>
              </a:spcAft>
            </a:pPr>
            <a:r>
              <a:rPr lang="en-US" altLang="zh-CN" sz="1600" dirty="0" err="1"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PortID</a:t>
            </a: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=128.24</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6336911" y="2526841"/>
            <a:ext cx="1513556" cy="338554"/>
          </a:xfrm>
          <a:prstGeom prst="rect">
            <a:avLst/>
          </a:prstGeom>
          <a:noFill/>
        </p:spPr>
        <p:txBody>
          <a:bodyPr wrap="none" rtlCol="0">
            <a:spAutoFit/>
          </a:bodyPr>
          <a:lstStyle/>
          <a:p>
            <a:pPr algn="ctr" fontAlgn="auto">
              <a:spcBef>
                <a:spcPts val="0"/>
              </a:spcBef>
              <a:spcAft>
                <a:spcPts val="0"/>
              </a:spcAft>
            </a:pPr>
            <a:r>
              <a:rPr lang="en-US" altLang="zh-CN" sz="1600" dirty="0" err="1"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PortID</a:t>
            </a: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=128.23</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4551746" y="2859475"/>
            <a:ext cx="1295547"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Cost=20000</a:t>
            </a:r>
          </a:p>
        </p:txBody>
      </p:sp>
      <p:sp>
        <p:nvSpPr>
          <p:cNvPr id="21" name="文本框 20"/>
          <p:cNvSpPr txBox="1"/>
          <p:nvPr/>
        </p:nvSpPr>
        <p:spPr>
          <a:xfrm>
            <a:off x="8052075" y="2859475"/>
            <a:ext cx="1295547"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Cost=20000</a:t>
            </a:r>
          </a:p>
        </p:txBody>
      </p:sp>
      <p:cxnSp>
        <p:nvCxnSpPr>
          <p:cNvPr id="23" name="直接箭头连接符 22"/>
          <p:cNvCxnSpPr/>
          <p:nvPr/>
        </p:nvCxnSpPr>
        <p:spPr>
          <a:xfrm>
            <a:off x="2387588" y="3356992"/>
            <a:ext cx="347655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987988" y="3356992"/>
            <a:ext cx="2953749"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extLst/>
          </p:nvPr>
        </p:nvGraphicFramePr>
        <p:xfrm>
          <a:off x="2463519" y="3546731"/>
          <a:ext cx="3259187" cy="2222528"/>
        </p:xfrm>
        <a:graphic>
          <a:graphicData uri="http://schemas.openxmlformats.org/drawingml/2006/table">
            <a:tbl>
              <a:tblPr firstRow="1" firstCol="1" lastRow="1" lastCol="1" bandRow="1" bandCol="1">
                <a:tableStyleId>{5940675A-B579-460E-94D1-54222C63F5DA}</a:tableStyleId>
              </a:tblPr>
              <a:tblGrid>
                <a:gridCol w="3259187"/>
              </a:tblGrid>
              <a:tr h="317504">
                <a:tc>
                  <a:txBody>
                    <a:bodyPr/>
                    <a:lstStyle/>
                    <a:p>
                      <a:pPr algn="ctr">
                        <a:lnSpc>
                          <a:spcPct val="100000"/>
                        </a:lnSpc>
                        <a:spcAft>
                          <a:spcPts val="0"/>
                        </a:spcAft>
                      </a:pPr>
                      <a:r>
                        <a:rPr lang="zh-CN" altLang="en-US" sz="1600" b="1" kern="1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1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BPDU</a:t>
                      </a:r>
                      <a:endParaRPr lang="en-US" sz="1600" b="1" kern="1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317504">
                <a:tc>
                  <a:txBody>
                    <a:bodyPr/>
                    <a:lstStyle/>
                    <a:p>
                      <a:pPr algn="ctr">
                        <a:lnSpc>
                          <a:spcPct val="100000"/>
                        </a:lnSpc>
                        <a:spcAft>
                          <a:spcPts val="0"/>
                        </a:spcAft>
                      </a:pPr>
                      <a:r>
                        <a:rPr lang="en-US" altLang="zh-CN"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endParaRPr lang="en-US"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ct val="100000"/>
                        </a:lnSpc>
                        <a:spcAft>
                          <a:spcPts val="0"/>
                        </a:spcAft>
                      </a:pPr>
                      <a:r>
                        <a:rPr lang="zh-CN"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根</a:t>
                      </a:r>
                      <a:r>
                        <a:rPr lang="zh-CN" altLang="en-US"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桥</a:t>
                      </a:r>
                      <a:r>
                        <a:rPr lang="en-US"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ID=4096.4c1f-aabc-102a</a:t>
                      </a: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ct val="100000"/>
                        </a:lnSpc>
                        <a:spcAft>
                          <a:spcPts val="0"/>
                        </a:spcAft>
                      </a:pPr>
                      <a:r>
                        <a:rPr lang="zh-CN" sz="1600" kern="100">
                          <a:effectLst/>
                          <a:latin typeface="Huawei Sans" panose="020C0503030203020204" pitchFamily="34" charset="0"/>
                          <a:ea typeface="方正兰亭黑简体" panose="02000000000000000000" pitchFamily="2" charset="-122"/>
                          <a:sym typeface="Huawei Sans" panose="020C0503030203020204" pitchFamily="34" charset="0"/>
                        </a:rPr>
                        <a:t>路径开</a:t>
                      </a:r>
                      <a:r>
                        <a:rPr lang="zh-CN" sz="1600" kern="100" smtClean="0">
                          <a:effectLst/>
                          <a:latin typeface="Huawei Sans" panose="020C0503030203020204" pitchFamily="34" charset="0"/>
                          <a:ea typeface="方正兰亭黑简体" panose="02000000000000000000" pitchFamily="2" charset="-122"/>
                          <a:sym typeface="Huawei Sans" panose="020C0503030203020204" pitchFamily="34" charset="0"/>
                        </a:rPr>
                        <a:t>销</a:t>
                      </a:r>
                      <a:r>
                        <a:rPr lang="en-US" altLang="zh-CN" sz="1600" kern="100" smtClean="0">
                          <a:effectLst/>
                          <a:latin typeface="Huawei Sans" panose="020C0503030203020204" pitchFamily="34" charset="0"/>
                          <a:ea typeface="方正兰亭黑简体" panose="02000000000000000000" pitchFamily="2" charset="-122"/>
                          <a:sym typeface="Huawei Sans" panose="020C0503030203020204" pitchFamily="34" charset="0"/>
                        </a:rPr>
                        <a:t>=0</a:t>
                      </a:r>
                      <a:endParaRPr lang="zh-CN" sz="16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ct val="100000"/>
                        </a:lnSpc>
                        <a:spcAft>
                          <a:spcPts val="0"/>
                        </a:spcAft>
                      </a:pPr>
                      <a:r>
                        <a:rPr lang="zh-CN" sz="1600" kern="100" smtClean="0">
                          <a:effectLst/>
                          <a:latin typeface="Huawei Sans" panose="020C0503030203020204" pitchFamily="34" charset="0"/>
                          <a:ea typeface="方正兰亭黑简体" panose="02000000000000000000" pitchFamily="2" charset="-122"/>
                          <a:sym typeface="Huawei Sans" panose="020C0503030203020204" pitchFamily="34" charset="0"/>
                        </a:rPr>
                        <a:t>桥</a:t>
                      </a:r>
                      <a:r>
                        <a:rPr lang="en-US" sz="1600" kern="100" smtClean="0">
                          <a:effectLst/>
                          <a:latin typeface="Huawei Sans" panose="020C0503030203020204" pitchFamily="34" charset="0"/>
                          <a:ea typeface="方正兰亭黑简体" panose="02000000000000000000" pitchFamily="2" charset="-122"/>
                          <a:sym typeface="Huawei Sans" panose="020C0503030203020204" pitchFamily="34" charset="0"/>
                        </a:rPr>
                        <a:t>ID=</a:t>
                      </a:r>
                      <a:r>
                        <a:rPr lang="en-US" altLang="zh-CN" sz="1600" kern="100" smtClean="0">
                          <a:effectLst/>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sz="16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ct val="100000"/>
                        </a:lnSpc>
                        <a:spcAft>
                          <a:spcPts val="0"/>
                        </a:spcAft>
                      </a:pPr>
                      <a:r>
                        <a:rPr lang="zh-CN" altLang="en-US" sz="1600" kern="100" smtClean="0">
                          <a:effectLst/>
                          <a:latin typeface="Huawei Sans" panose="020C0503030203020204" pitchFamily="34" charset="0"/>
                          <a:ea typeface="方正兰亭黑简体" panose="02000000000000000000" pitchFamily="2" charset="-122"/>
                          <a:sym typeface="Huawei Sans" panose="020C0503030203020204" pitchFamily="34" charset="0"/>
                        </a:rPr>
                        <a:t>接口</a:t>
                      </a:r>
                      <a:r>
                        <a:rPr lang="en-US" sz="1600" kern="100" smtClean="0">
                          <a:effectLst/>
                          <a:latin typeface="Huawei Sans" panose="020C0503030203020204" pitchFamily="34" charset="0"/>
                          <a:ea typeface="方正兰亭黑简体" panose="02000000000000000000" pitchFamily="2" charset="-122"/>
                          <a:sym typeface="Huawei Sans" panose="020C0503030203020204" pitchFamily="34" charset="0"/>
                        </a:rPr>
                        <a:t>ID=128.24</a:t>
                      </a:r>
                      <a:endParaRPr lang="zh-CN" sz="1600" b="0" kern="10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graphicFrame>
        <p:nvGraphicFramePr>
          <p:cNvPr id="32" name="表格 31"/>
          <p:cNvGraphicFramePr>
            <a:graphicFrameLocks noGrp="1"/>
          </p:cNvGraphicFramePr>
          <p:nvPr>
            <p:extLst/>
          </p:nvPr>
        </p:nvGraphicFramePr>
        <p:xfrm>
          <a:off x="5987988" y="3546731"/>
          <a:ext cx="3269028" cy="2222528"/>
        </p:xfrm>
        <a:graphic>
          <a:graphicData uri="http://schemas.openxmlformats.org/drawingml/2006/table">
            <a:tbl>
              <a:tblPr firstRow="1" firstCol="1" lastRow="1" lastCol="1" bandRow="1" bandCol="1">
                <a:tableStyleId>{5940675A-B579-460E-94D1-54222C63F5DA}</a:tableStyleId>
              </a:tblPr>
              <a:tblGrid>
                <a:gridCol w="3269028"/>
              </a:tblGrid>
              <a:tr h="317504">
                <a:tc>
                  <a:txBody>
                    <a:bodyPr/>
                    <a:lstStyle/>
                    <a:p>
                      <a:pPr algn="ctr">
                        <a:lnSpc>
                          <a:spcPts val="1600"/>
                        </a:lnSpc>
                        <a:spcAft>
                          <a:spcPts val="0"/>
                        </a:spcAft>
                      </a:pPr>
                      <a:r>
                        <a:rPr lang="zh-CN" altLang="en-US" sz="1600" b="1" kern="1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1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BPDU</a:t>
                      </a:r>
                      <a:endParaRPr lang="en-US" sz="1600" b="1" kern="1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317504">
                <a:tc>
                  <a:txBody>
                    <a:bodyPr/>
                    <a:lstStyle/>
                    <a:p>
                      <a:pPr algn="ctr">
                        <a:lnSpc>
                          <a:spcPts val="1600"/>
                        </a:lnSpc>
                        <a:spcAft>
                          <a:spcPts val="0"/>
                        </a:spcAft>
                      </a:pPr>
                      <a:r>
                        <a:rPr lang="en-US" altLang="zh-CN"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endParaRPr lang="en-US"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ts val="1600"/>
                        </a:lnSpc>
                        <a:spcAft>
                          <a:spcPts val="0"/>
                        </a:spcAft>
                      </a:pPr>
                      <a:r>
                        <a:rPr lang="zh-CN" sz="16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根</a:t>
                      </a:r>
                      <a:r>
                        <a:rPr lang="zh-CN" altLang="en-US" sz="16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桥</a:t>
                      </a:r>
                      <a:r>
                        <a:rPr lang="en-US" sz="16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ID=4096.4c1f-aabc-102a</a:t>
                      </a: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ts val="1600"/>
                        </a:lnSpc>
                        <a:spcAft>
                          <a:spcPts val="0"/>
                        </a:spcAft>
                      </a:pPr>
                      <a:r>
                        <a:rPr lang="zh-CN" sz="1600" b="0" kern="100" dirty="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路径开</a:t>
                      </a:r>
                      <a:r>
                        <a:rPr lang="zh-CN" sz="16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销</a:t>
                      </a:r>
                      <a:r>
                        <a:rPr lang="en-US" altLang="zh-CN" sz="16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=0+20000</a:t>
                      </a:r>
                      <a:endParaRPr lang="zh-CN" sz="1600" b="0" kern="100" dirty="0">
                        <a:solidFill>
                          <a:srgbClr val="EC706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ts val="1600"/>
                        </a:lnSpc>
                        <a:spcAft>
                          <a:spcPts val="0"/>
                        </a:spcAft>
                      </a:pPr>
                      <a:r>
                        <a:rPr lang="zh-CN" sz="16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桥</a:t>
                      </a:r>
                      <a:r>
                        <a:rPr lang="en-US" sz="16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ID=</a:t>
                      </a:r>
                      <a:r>
                        <a:rPr lang="en-US" altLang="zh-CN" sz="16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sz="1600" b="0" kern="100" dirty="0">
                        <a:solidFill>
                          <a:srgbClr val="EC706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ctr">
                        <a:lnSpc>
                          <a:spcPts val="1600"/>
                        </a:lnSpc>
                        <a:spcAft>
                          <a:spcPts val="0"/>
                        </a:spcAft>
                      </a:pPr>
                      <a:r>
                        <a:rPr lang="zh-CN" altLang="en-US" sz="16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接口</a:t>
                      </a:r>
                      <a:r>
                        <a:rPr lang="en-US" sz="1600" b="0" kern="100" dirty="0" smtClean="0">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ID=128.23</a:t>
                      </a:r>
                      <a:endParaRPr lang="zh-CN" sz="1600" b="0" kern="100" dirty="0">
                        <a:solidFill>
                          <a:srgbClr val="EC7061"/>
                        </a:solidFill>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CN" sz="160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p>
                  </a:txBody>
                  <a:tcPr marL="43127"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sp>
        <p:nvSpPr>
          <p:cNvPr id="24" name="五边形 23"/>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燕尾形 24"/>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26" name="燕尾形 25"/>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燕尾形 26"/>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燕尾形 29"/>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燕尾形 30"/>
          <p:cNvSpPr/>
          <p:nvPr/>
        </p:nvSpPr>
        <p:spPr bwMode="auto">
          <a:xfrm>
            <a:off x="10753463"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93163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的计算过程 </a:t>
            </a:r>
            <a:r>
              <a:rPr lang="en-US" altLang="zh-CN" smtClean="0">
                <a:sym typeface="Huawei Sans" panose="020C0503030203020204" pitchFamily="34" charset="0"/>
              </a:rPr>
              <a:t>(1)</a:t>
            </a:r>
            <a:endParaRPr lang="zh-CN" altLang="en-US" dirty="0">
              <a:sym typeface="Huawei Sans" panose="020C0503030203020204" pitchFamily="34" charset="0"/>
            </a:endParaRPr>
          </a:p>
        </p:txBody>
      </p:sp>
      <p:sp>
        <p:nvSpPr>
          <p:cNvPr id="17" name="圆角矩形 16"/>
          <p:cNvSpPr/>
          <p:nvPr/>
        </p:nvSpPr>
        <p:spPr>
          <a:xfrm>
            <a:off x="5879976" y="182733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在交换网络中选举一个根桥</a:t>
            </a:r>
          </a:p>
        </p:txBody>
      </p:sp>
      <p:sp>
        <p:nvSpPr>
          <p:cNvPr id="18" name="圆角矩形 17"/>
          <p:cNvSpPr/>
          <p:nvPr/>
        </p:nvSpPr>
        <p:spPr>
          <a:xfrm>
            <a:off x="5879976" y="2276872"/>
            <a:ext cx="5688632" cy="2807965"/>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在交换网络中开始工作后，每个交换机都会向网络中发送</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中包含交换机自己的桥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中拥有最小桥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ID</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的交换机成为根桥。</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在一个连续的</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交换网络中只会存在一个根桥。</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桥的角色是可抢占的。</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为了确保交换网络的稳定，建议提前规划</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组网，并将规划为根桥的交换机的桥优先级设置为最小值</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flipV="1">
            <a:off x="2402693" y="3517246"/>
            <a:ext cx="386048" cy="607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3176379" y="3470724"/>
            <a:ext cx="430000" cy="6545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3081651" y="2785290"/>
            <a:ext cx="855385"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椭圆 41"/>
          <p:cNvSpPr>
            <a:spLocks noChangeAspect="1"/>
          </p:cNvSpPr>
          <p:nvPr/>
        </p:nvSpPr>
        <p:spPr>
          <a:xfrm>
            <a:off x="3114364" y="3985353"/>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椭圆 42"/>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椭圆 43"/>
          <p:cNvSpPr>
            <a:spLocks noChangeAspect="1"/>
          </p:cNvSpPr>
          <p:nvPr/>
        </p:nvSpPr>
        <p:spPr>
          <a:xfrm>
            <a:off x="3780563" y="27051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椭圆 46"/>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椭圆 47"/>
          <p:cNvSpPr>
            <a:spLocks noChangeAspect="1"/>
          </p:cNvSpPr>
          <p:nvPr/>
        </p:nvSpPr>
        <p:spPr>
          <a:xfrm>
            <a:off x="714775" y="519916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椭圆 48"/>
          <p:cNvSpPr>
            <a:spLocks noChangeAspect="1"/>
          </p:cNvSpPr>
          <p:nvPr/>
        </p:nvSpPr>
        <p:spPr>
          <a:xfrm>
            <a:off x="2665542" y="398510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p:cNvSpPr txBox="1"/>
          <p:nvPr/>
        </p:nvSpPr>
        <p:spPr>
          <a:xfrm>
            <a:off x="923104" y="5146394"/>
            <a:ext cx="1527860" cy="338554"/>
          </a:xfrm>
          <a:prstGeom prst="rect">
            <a:avLst/>
          </a:prstGeom>
          <a:noFill/>
        </p:spPr>
        <p:txBody>
          <a:bodyPr wrap="square" rtlCol="0">
            <a:spAutoFit/>
          </a:bodyPr>
          <a:lstStyle/>
          <a:p>
            <a:pPr fontAlgn="auto">
              <a:spcBef>
                <a:spcPts val="0"/>
              </a:spcBef>
              <a:spcAft>
                <a:spcPts val="0"/>
              </a:spcAft>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BPDU</a:t>
            </a:r>
          </a:p>
        </p:txBody>
      </p:sp>
      <p:sp>
        <p:nvSpPr>
          <p:cNvPr id="51" name="文本框 50"/>
          <p:cNvSpPr txBox="1"/>
          <p:nvPr/>
        </p:nvSpPr>
        <p:spPr>
          <a:xfrm>
            <a:off x="657337"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3" name="组合 52"/>
          <p:cNvGrpSpPr/>
          <p:nvPr/>
        </p:nvGrpSpPr>
        <p:grpSpPr>
          <a:xfrm flipV="1">
            <a:off x="1609745" y="2673501"/>
            <a:ext cx="2745630" cy="2115270"/>
            <a:chOff x="6600056" y="4353447"/>
            <a:chExt cx="1296144" cy="833967"/>
          </a:xfrm>
        </p:grpSpPr>
        <p:cxnSp>
          <p:nvCxnSpPr>
            <p:cNvPr id="54" name="直接连接符 5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7"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58"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59" name="文本框 58"/>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449478" y="1901311"/>
            <a:ext cx="222208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3324160" y="1901311"/>
            <a:ext cx="2228495" cy="338554"/>
          </a:xfrm>
          <a:prstGeom prst="rect">
            <a:avLst/>
          </a:prstGeom>
          <a:noFill/>
        </p:spPr>
        <p:txBody>
          <a:bodyPr wrap="none" rtlCol="0">
            <a:spAutoFit/>
          </a:bodyPr>
          <a:lstStyle/>
          <a:p>
            <a:pPr fontAlgn="auto">
              <a:spcBef>
                <a:spcPts val="0"/>
              </a:spcBef>
              <a:spcAft>
                <a:spcPts val="0"/>
              </a:spcAft>
            </a:pPr>
            <a:r>
              <a:rPr lang="en-US" altLang="zh-CN" sz="1600" b="1"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a:xfrm>
            <a:off x="3250843" y="4481867"/>
            <a:ext cx="2201244"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五边形 63"/>
          <p:cNvSpPr/>
          <p:nvPr/>
        </p:nvSpPr>
        <p:spPr bwMode="auto">
          <a:xfrm>
            <a:off x="7032105" y="152815"/>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选举根桥</a:t>
            </a:r>
          </a:p>
        </p:txBody>
      </p:sp>
      <p:sp>
        <p:nvSpPr>
          <p:cNvPr id="65" name="燕尾形 64"/>
          <p:cNvSpPr/>
          <p:nvPr/>
        </p:nvSpPr>
        <p:spPr bwMode="auto">
          <a:xfrm>
            <a:off x="7848195" y="152815"/>
            <a:ext cx="126014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燕尾形 65"/>
          <p:cNvSpPr/>
          <p:nvPr/>
        </p:nvSpPr>
        <p:spPr bwMode="auto">
          <a:xfrm>
            <a:off x="9024325" y="152815"/>
            <a:ext cx="122413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燕尾形 66"/>
          <p:cNvSpPr/>
          <p:nvPr/>
        </p:nvSpPr>
        <p:spPr bwMode="auto">
          <a:xfrm>
            <a:off x="10164452" y="152815"/>
            <a:ext cx="140415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阻塞非</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791983" y="2878541"/>
            <a:ext cx="543739" cy="307777"/>
          </a:xfrm>
          <a:prstGeom prst="rect">
            <a:avLst/>
          </a:prstGeom>
          <a:noFill/>
        </p:spPr>
        <p:txBody>
          <a:bodyPr wrap="none" rtlCol="0">
            <a:spAutoFit/>
          </a:bodyPr>
          <a:lstStyle/>
          <a:p>
            <a:pPr algn="ctr" fontAlgn="auto">
              <a:spcBef>
                <a:spcPts val="0"/>
              </a:spcBef>
              <a:spcAft>
                <a:spcPts val="0"/>
              </a:spcAft>
            </a:pPr>
            <a:r>
              <a:rPr lang="zh-CN" altLang="en-US" sz="1400" b="1"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根桥</a:t>
            </a:r>
            <a:endParaRPr lang="zh-CN" altLang="en-US" sz="14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1" name="图片 97" descr="接入交换机.png"/>
          <p:cNvPicPr>
            <a:picLocks noChangeAspect="1"/>
          </p:cNvPicPr>
          <p:nvPr/>
        </p:nvPicPr>
        <p:blipFill>
          <a:blip r:embed="rId4" cstate="print"/>
          <a:stretch>
            <a:fillRect/>
          </a:stretch>
        </p:blipFill>
        <p:spPr>
          <a:xfrm>
            <a:off x="1239463" y="2423070"/>
            <a:ext cx="493868" cy="404074"/>
          </a:xfrm>
          <a:prstGeom prst="rect">
            <a:avLst/>
          </a:prstGeom>
        </p:spPr>
      </p:pic>
    </p:spTree>
    <p:extLst>
      <p:ext uri="{BB962C8B-B14F-4D97-AF65-F5344CB8AC3E}">
        <p14:creationId xmlns:p14="http://schemas.microsoft.com/office/powerpoint/2010/main" val="1967155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的计算过程 </a:t>
            </a:r>
            <a:r>
              <a:rPr lang="en-US" altLang="zh-CN" smtClean="0">
                <a:sym typeface="Huawei Sans" panose="020C0503030203020204" pitchFamily="34" charset="0"/>
              </a:rPr>
              <a:t>(2)</a:t>
            </a:r>
            <a:endParaRPr lang="zh-CN" altLang="en-US" dirty="0">
              <a:sym typeface="Huawei Sans" panose="020C0503030203020204" pitchFamily="34" charset="0"/>
            </a:endParaRPr>
          </a:p>
        </p:txBody>
      </p:sp>
      <p:sp>
        <p:nvSpPr>
          <p:cNvPr id="17" name="圆角矩形 16"/>
          <p:cNvSpPr/>
          <p:nvPr/>
        </p:nvSpPr>
        <p:spPr>
          <a:xfrm>
            <a:off x="5879976" y="2062322"/>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在每台非根桥上选举一个根接口</a:t>
            </a:r>
          </a:p>
        </p:txBody>
      </p:sp>
      <p:sp>
        <p:nvSpPr>
          <p:cNvPr id="18" name="圆角矩形 17"/>
          <p:cNvSpPr/>
          <p:nvPr/>
        </p:nvSpPr>
        <p:spPr>
          <a:xfrm>
            <a:off x="5879976" y="2511857"/>
            <a:ext cx="5688632" cy="244827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每一台非根桥交换机都会在自己的接口中选举出一个接口。</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非根桥交换机上有且只会有一个根接口。</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当非根桥交换机有</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多个接口接入网络中时，根接口是其收到最优配置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的接口。</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可以形象地理解为，根接口是每台非根桥上“朝向”根桥的接口。</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五边形 33"/>
          <p:cNvSpPr/>
          <p:nvPr/>
        </p:nvSpPr>
        <p:spPr bwMode="auto">
          <a:xfrm>
            <a:off x="7032105" y="152815"/>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选举根桥</a:t>
            </a:r>
          </a:p>
        </p:txBody>
      </p:sp>
      <p:sp>
        <p:nvSpPr>
          <p:cNvPr id="36" name="燕尾形 35"/>
          <p:cNvSpPr/>
          <p:nvPr/>
        </p:nvSpPr>
        <p:spPr bwMode="auto">
          <a:xfrm>
            <a:off x="7848195" y="152815"/>
            <a:ext cx="126014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b="1" kern="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根接口</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40"/>
          <p:cNvSpPr/>
          <p:nvPr/>
        </p:nvSpPr>
        <p:spPr bwMode="auto">
          <a:xfrm>
            <a:off x="9024325" y="152815"/>
            <a:ext cx="122413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燕尾形 41"/>
          <p:cNvSpPr/>
          <p:nvPr/>
        </p:nvSpPr>
        <p:spPr bwMode="auto">
          <a:xfrm>
            <a:off x="10164452" y="152815"/>
            <a:ext cx="140415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阻塞非</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0" name="直接箭头连接符 69"/>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箭头连接符 77"/>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文本框 83"/>
          <p:cNvSpPr txBox="1"/>
          <p:nvPr/>
        </p:nvSpPr>
        <p:spPr>
          <a:xfrm>
            <a:off x="657337" y="2464370"/>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文本框 84"/>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6" name="组合 85"/>
          <p:cNvGrpSpPr/>
          <p:nvPr/>
        </p:nvGrpSpPr>
        <p:grpSpPr>
          <a:xfrm flipV="1">
            <a:off x="1609745" y="2673501"/>
            <a:ext cx="2745630" cy="2115270"/>
            <a:chOff x="6600056" y="4353447"/>
            <a:chExt cx="1296144" cy="833967"/>
          </a:xfrm>
        </p:grpSpPr>
        <p:cxnSp>
          <p:nvCxnSpPr>
            <p:cNvPr id="87" name="直接连接符 86"/>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直接连接符 88"/>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0"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91"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92" name="文本框 91"/>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3"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94" name="文本框 93"/>
          <p:cNvSpPr txBox="1"/>
          <p:nvPr/>
        </p:nvSpPr>
        <p:spPr>
          <a:xfrm>
            <a:off x="449478" y="1901311"/>
            <a:ext cx="222208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文本框 94"/>
          <p:cNvSpPr txBox="1"/>
          <p:nvPr/>
        </p:nvSpPr>
        <p:spPr>
          <a:xfrm>
            <a:off x="3324160" y="1901311"/>
            <a:ext cx="2228495"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文本框 95"/>
          <p:cNvSpPr txBox="1"/>
          <p:nvPr/>
        </p:nvSpPr>
        <p:spPr>
          <a:xfrm>
            <a:off x="3250843" y="4481867"/>
            <a:ext cx="2201244"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椭圆 106"/>
          <p:cNvSpPr>
            <a:spLocks noChangeAspect="1"/>
          </p:cNvSpPr>
          <p:nvPr/>
        </p:nvSpPr>
        <p:spPr>
          <a:xfrm>
            <a:off x="1121347" y="55687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4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文本框 107"/>
          <p:cNvSpPr txBox="1"/>
          <p:nvPr/>
        </p:nvSpPr>
        <p:spPr>
          <a:xfrm>
            <a:off x="1329676" y="5520535"/>
            <a:ext cx="1125714"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BPDU</a:t>
            </a:r>
          </a:p>
        </p:txBody>
      </p:sp>
      <p:sp>
        <p:nvSpPr>
          <p:cNvPr id="110" name="文本框 109"/>
          <p:cNvSpPr txBox="1"/>
          <p:nvPr/>
        </p:nvSpPr>
        <p:spPr>
          <a:xfrm>
            <a:off x="2852317" y="5520535"/>
            <a:ext cx="7926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椭圆 34"/>
          <p:cNvSpPr>
            <a:spLocks noChangeAspect="1"/>
          </p:cNvSpPr>
          <p:nvPr/>
        </p:nvSpPr>
        <p:spPr>
          <a:xfrm>
            <a:off x="2633675" y="5559418"/>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p:cNvSpPr>
            <a:spLocks noChangeAspect="1"/>
          </p:cNvSpPr>
          <p:nvPr/>
        </p:nvSpPr>
        <p:spPr>
          <a:xfrm>
            <a:off x="2644435" y="4351001"/>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椭圆 37"/>
          <p:cNvSpPr>
            <a:spLocks noChangeAspect="1"/>
          </p:cNvSpPr>
          <p:nvPr/>
        </p:nvSpPr>
        <p:spPr>
          <a:xfrm>
            <a:off x="4156874" y="2494508"/>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29988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的计算过程 </a:t>
            </a:r>
            <a:r>
              <a:rPr lang="en-US" altLang="zh-CN" smtClean="0">
                <a:sym typeface="Huawei Sans" panose="020C0503030203020204" pitchFamily="34" charset="0"/>
              </a:rPr>
              <a:t>(3)</a:t>
            </a:r>
            <a:endParaRPr lang="zh-CN" altLang="en-US" dirty="0">
              <a:sym typeface="Huawei Sans" panose="020C0503030203020204" pitchFamily="34" charset="0"/>
            </a:endParaRPr>
          </a:p>
        </p:txBody>
      </p:sp>
      <p:sp>
        <p:nvSpPr>
          <p:cNvPr id="17" name="圆角矩形 16"/>
          <p:cNvSpPr/>
          <p:nvPr/>
        </p:nvSpPr>
        <p:spPr>
          <a:xfrm>
            <a:off x="5879976" y="2043361"/>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在每条链路上选举</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一个指定接口</a:t>
            </a:r>
          </a:p>
        </p:txBody>
      </p:sp>
      <p:sp>
        <p:nvSpPr>
          <p:cNvPr id="18" name="圆角矩形 17"/>
          <p:cNvSpPr/>
          <p:nvPr/>
        </p:nvSpPr>
        <p:spPr>
          <a:xfrm>
            <a:off x="5879976" y="2492896"/>
            <a:ext cx="5688632" cy="2412268"/>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根接口选举出来后，非根桥会使用其在该接口上收到的最优</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进行计算，然后将计算得到的配置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与除了根接口之外的其他所有接口所收到的配置</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进行比较：</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635000" lvl="1"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如</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果前者更优，则该接口为指定接口；</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635000" lvl="1"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如</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果后者更优，则该接口为非指定接口。</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一般情况下，根</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桥的所有接口都是指定接口。</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a:spLocks noChangeAspect="1"/>
          </p:cNvSpPr>
          <p:nvPr/>
        </p:nvSpPr>
        <p:spPr>
          <a:xfrm>
            <a:off x="1121347" y="55687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1329676" y="5520535"/>
            <a:ext cx="1125714"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BPDU</a:t>
            </a:r>
          </a:p>
        </p:txBody>
      </p:sp>
      <p:sp>
        <p:nvSpPr>
          <p:cNvPr id="36" name="文本框 35"/>
          <p:cNvSpPr txBox="1"/>
          <p:nvPr/>
        </p:nvSpPr>
        <p:spPr>
          <a:xfrm>
            <a:off x="2852317" y="5520535"/>
            <a:ext cx="7926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椭圆 38"/>
          <p:cNvSpPr>
            <a:spLocks noChangeAspect="1"/>
          </p:cNvSpPr>
          <p:nvPr/>
        </p:nvSpPr>
        <p:spPr>
          <a:xfrm>
            <a:off x="3849784" y="555818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4032703" y="5520535"/>
            <a:ext cx="913456" cy="307777"/>
          </a:xfrm>
          <a:prstGeom prst="rect">
            <a:avLst/>
          </a:prstGeom>
          <a:noFill/>
        </p:spPr>
        <p:txBody>
          <a:bodyPr wrap="square" rtlCol="0">
            <a:spAutoFit/>
          </a:bodyPr>
          <a:lstStyle/>
          <a:p>
            <a:pPr fontAlgn="auto">
              <a:spcBef>
                <a:spcPts val="0"/>
              </a:spcBef>
              <a:spcAft>
                <a:spcPts val="0"/>
              </a:spcAft>
            </a:pP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五边形 41"/>
          <p:cNvSpPr/>
          <p:nvPr/>
        </p:nvSpPr>
        <p:spPr bwMode="auto">
          <a:xfrm>
            <a:off x="7032105" y="152815"/>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选举根桥</a:t>
            </a:r>
          </a:p>
        </p:txBody>
      </p:sp>
      <p:sp>
        <p:nvSpPr>
          <p:cNvPr id="47" name="燕尾形 46"/>
          <p:cNvSpPr/>
          <p:nvPr/>
        </p:nvSpPr>
        <p:spPr bwMode="auto">
          <a:xfrm>
            <a:off x="7848195" y="152815"/>
            <a:ext cx="126014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9024325" y="152815"/>
            <a:ext cx="1224136"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b="1" kern="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燕尾形 48"/>
          <p:cNvSpPr/>
          <p:nvPr/>
        </p:nvSpPr>
        <p:spPr bwMode="auto">
          <a:xfrm>
            <a:off x="10164452" y="152815"/>
            <a:ext cx="140415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阻塞非</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0" name="直接箭头连接符 49"/>
          <p:cNvCxnSpPr/>
          <p:nvPr/>
        </p:nvCxnSpPr>
        <p:spPr>
          <a:xfrm>
            <a:off x="1589686" y="3112077"/>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a:xfrm flipH="1">
            <a:off x="3932502" y="3140036"/>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p:cNvSpPr>
            <a:spLocks noChangeAspect="1"/>
          </p:cNvSpPr>
          <p:nvPr/>
        </p:nvSpPr>
        <p:spPr>
          <a:xfrm>
            <a:off x="4204937" y="3105897"/>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椭圆 54"/>
          <p:cNvSpPr>
            <a:spLocks noChangeAspect="1"/>
          </p:cNvSpPr>
          <p:nvPr/>
        </p:nvSpPr>
        <p:spPr>
          <a:xfrm>
            <a:off x="1475689" y="301858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657337" y="2464370"/>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8" name="组合 57"/>
          <p:cNvGrpSpPr/>
          <p:nvPr/>
        </p:nvGrpSpPr>
        <p:grpSpPr>
          <a:xfrm flipV="1">
            <a:off x="1609745" y="2673501"/>
            <a:ext cx="2745630" cy="2115270"/>
            <a:chOff x="6600056" y="4353447"/>
            <a:chExt cx="1296144" cy="833967"/>
          </a:xfrm>
        </p:grpSpPr>
        <p:cxnSp>
          <p:nvCxnSpPr>
            <p:cNvPr id="59" name="直接连接符 58"/>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2"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63"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64" name="文本框 63"/>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5"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66" name="文本框 65"/>
          <p:cNvSpPr txBox="1"/>
          <p:nvPr/>
        </p:nvSpPr>
        <p:spPr>
          <a:xfrm>
            <a:off x="449478" y="1901311"/>
            <a:ext cx="222208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a:xfrm>
            <a:off x="3324160" y="1901311"/>
            <a:ext cx="2228495"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文本框 67"/>
          <p:cNvSpPr txBox="1"/>
          <p:nvPr/>
        </p:nvSpPr>
        <p:spPr>
          <a:xfrm>
            <a:off x="3250843" y="4481867"/>
            <a:ext cx="2201244"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椭圆 70"/>
          <p:cNvSpPr>
            <a:spLocks noChangeAspect="1"/>
          </p:cNvSpPr>
          <p:nvPr/>
        </p:nvSpPr>
        <p:spPr>
          <a:xfrm>
            <a:off x="1614524" y="2497408"/>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椭圆 71"/>
          <p:cNvSpPr>
            <a:spLocks noChangeAspect="1"/>
          </p:cNvSpPr>
          <p:nvPr/>
        </p:nvSpPr>
        <p:spPr>
          <a:xfrm>
            <a:off x="1606601"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椭圆 72"/>
          <p:cNvSpPr>
            <a:spLocks noChangeAspect="1"/>
          </p:cNvSpPr>
          <p:nvPr/>
        </p:nvSpPr>
        <p:spPr>
          <a:xfrm>
            <a:off x="4141176"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椭圆 40"/>
          <p:cNvSpPr>
            <a:spLocks noChangeAspect="1"/>
          </p:cNvSpPr>
          <p:nvPr/>
        </p:nvSpPr>
        <p:spPr>
          <a:xfrm>
            <a:off x="2674285" y="5559418"/>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椭圆 42"/>
          <p:cNvSpPr>
            <a:spLocks noChangeAspect="1"/>
          </p:cNvSpPr>
          <p:nvPr/>
        </p:nvSpPr>
        <p:spPr>
          <a:xfrm>
            <a:off x="2659241" y="4351001"/>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椭圆 43"/>
          <p:cNvSpPr>
            <a:spLocks noChangeAspect="1"/>
          </p:cNvSpPr>
          <p:nvPr/>
        </p:nvSpPr>
        <p:spPr>
          <a:xfrm>
            <a:off x="4134506" y="2513092"/>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68483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的计算过程 </a:t>
            </a:r>
            <a:r>
              <a:rPr lang="en-US" altLang="zh-CN" smtClean="0">
                <a:sym typeface="Huawei Sans" panose="020C0503030203020204" pitchFamily="34" charset="0"/>
              </a:rPr>
              <a:t>(4)</a:t>
            </a:r>
            <a:endParaRPr lang="zh-CN" altLang="en-US" dirty="0">
              <a:sym typeface="Huawei Sans" panose="020C0503030203020204" pitchFamily="34" charset="0"/>
            </a:endParaRPr>
          </a:p>
        </p:txBody>
      </p:sp>
      <p:sp>
        <p:nvSpPr>
          <p:cNvPr id="17" name="圆角矩形 16"/>
          <p:cNvSpPr/>
          <p:nvPr/>
        </p:nvSpPr>
        <p:spPr>
          <a:xfrm>
            <a:off x="5879976" y="2043361"/>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非指定接口被阻塞</a:t>
            </a:r>
          </a:p>
        </p:txBody>
      </p:sp>
      <p:sp>
        <p:nvSpPr>
          <p:cNvPr id="18" name="圆角矩形 17"/>
          <p:cNvSpPr/>
          <p:nvPr/>
        </p:nvSpPr>
        <p:spPr>
          <a:xfrm>
            <a:off x="5879976" y="2492896"/>
            <a:ext cx="5688632" cy="1632614"/>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一台交换机上，既不是根接口，又不是指定接口的接口被称为非指定接口。</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操作的最后一步是阻塞网络中的非指定接口。这一步完成后，网络中的二层环路就此消除。</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五边形 41"/>
          <p:cNvSpPr/>
          <p:nvPr/>
        </p:nvSpPr>
        <p:spPr bwMode="auto">
          <a:xfrm>
            <a:off x="7032105" y="152815"/>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选举根桥</a:t>
            </a:r>
          </a:p>
        </p:txBody>
      </p:sp>
      <p:sp>
        <p:nvSpPr>
          <p:cNvPr id="47" name="燕尾形 46"/>
          <p:cNvSpPr/>
          <p:nvPr/>
        </p:nvSpPr>
        <p:spPr bwMode="auto">
          <a:xfrm>
            <a:off x="7848195" y="152815"/>
            <a:ext cx="126014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9024325" y="152815"/>
            <a:ext cx="122413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选举</a:t>
            </a:r>
            <a:r>
              <a:rPr lang="zh-CN" altLang="en-US" sz="1200" kern="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燕尾形 55"/>
          <p:cNvSpPr/>
          <p:nvPr/>
        </p:nvSpPr>
        <p:spPr bwMode="auto">
          <a:xfrm>
            <a:off x="10164452" y="152815"/>
            <a:ext cx="1404156"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阻塞非</a:t>
            </a:r>
            <a:r>
              <a:rPr lang="zh-CN" altLang="en-US" sz="1200" b="1" kern="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指定接口</a:t>
            </a:r>
            <a:endPar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椭圆 56"/>
          <p:cNvSpPr>
            <a:spLocks noChangeAspect="1"/>
          </p:cNvSpPr>
          <p:nvPr/>
        </p:nvSpPr>
        <p:spPr>
          <a:xfrm>
            <a:off x="1121347" y="55687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1329676" y="5520535"/>
            <a:ext cx="1125714"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BPDU</a:t>
            </a:r>
          </a:p>
        </p:txBody>
      </p:sp>
      <p:sp>
        <p:nvSpPr>
          <p:cNvPr id="59" name="椭圆 58"/>
          <p:cNvSpPr>
            <a:spLocks noChangeAspect="1"/>
          </p:cNvSpPr>
          <p:nvPr/>
        </p:nvSpPr>
        <p:spPr>
          <a:xfrm>
            <a:off x="2669398" y="5558183"/>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p:cNvSpPr txBox="1"/>
          <p:nvPr/>
        </p:nvSpPr>
        <p:spPr>
          <a:xfrm>
            <a:off x="2852317" y="5520535"/>
            <a:ext cx="7926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椭圆 60"/>
          <p:cNvSpPr>
            <a:spLocks noChangeAspect="1"/>
          </p:cNvSpPr>
          <p:nvPr/>
        </p:nvSpPr>
        <p:spPr>
          <a:xfrm>
            <a:off x="3849784" y="555818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4032703" y="5520535"/>
            <a:ext cx="9134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3" name="直接箭头连接符 62"/>
          <p:cNvCxnSpPr/>
          <p:nvPr/>
        </p:nvCxnSpPr>
        <p:spPr>
          <a:xfrm>
            <a:off x="1589686" y="3112077"/>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6" name="直接箭头连接符 65"/>
          <p:cNvCxnSpPr/>
          <p:nvPr/>
        </p:nvCxnSpPr>
        <p:spPr>
          <a:xfrm flipH="1">
            <a:off x="3932502" y="3140036"/>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4204937" y="3105897"/>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椭圆 67"/>
          <p:cNvSpPr>
            <a:spLocks noChangeAspect="1"/>
          </p:cNvSpPr>
          <p:nvPr/>
        </p:nvSpPr>
        <p:spPr>
          <a:xfrm>
            <a:off x="1475689" y="301858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文本框 68"/>
          <p:cNvSpPr txBox="1"/>
          <p:nvPr/>
        </p:nvSpPr>
        <p:spPr>
          <a:xfrm>
            <a:off x="657337"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1" name="组合 70"/>
          <p:cNvGrpSpPr/>
          <p:nvPr/>
        </p:nvGrpSpPr>
        <p:grpSpPr>
          <a:xfrm flipV="1">
            <a:off x="1609745" y="2673501"/>
            <a:ext cx="2745630" cy="2115270"/>
            <a:chOff x="6600056" y="4353447"/>
            <a:chExt cx="1296144" cy="833967"/>
          </a:xfrm>
        </p:grpSpPr>
        <p:cxnSp>
          <p:nvCxnSpPr>
            <p:cNvPr id="72" name="直接连接符 71"/>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4" name="直接连接符 73"/>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76"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77" name="文本框 76"/>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8"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82" name="椭圆 81"/>
          <p:cNvSpPr>
            <a:spLocks noChangeAspect="1"/>
          </p:cNvSpPr>
          <p:nvPr/>
        </p:nvSpPr>
        <p:spPr>
          <a:xfrm>
            <a:off x="2627353" y="4367565"/>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椭圆 82"/>
          <p:cNvSpPr>
            <a:spLocks noChangeAspect="1"/>
          </p:cNvSpPr>
          <p:nvPr/>
        </p:nvSpPr>
        <p:spPr>
          <a:xfrm>
            <a:off x="4117778" y="251185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椭圆 83"/>
          <p:cNvSpPr>
            <a:spLocks noChangeAspect="1"/>
          </p:cNvSpPr>
          <p:nvPr/>
        </p:nvSpPr>
        <p:spPr>
          <a:xfrm>
            <a:off x="1614524" y="2497408"/>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椭圆 84"/>
          <p:cNvSpPr>
            <a:spLocks noChangeAspect="1"/>
          </p:cNvSpPr>
          <p:nvPr/>
        </p:nvSpPr>
        <p:spPr>
          <a:xfrm>
            <a:off x="1606601"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椭圆 85"/>
          <p:cNvSpPr>
            <a:spLocks noChangeAspect="1"/>
          </p:cNvSpPr>
          <p:nvPr/>
        </p:nvSpPr>
        <p:spPr>
          <a:xfrm>
            <a:off x="4141176"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3295842" y="4340816"/>
            <a:ext cx="1163198"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接口被阻塞</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28"/>
          <p:cNvGrpSpPr>
            <a:grpSpLocks noChangeAspect="1"/>
          </p:cNvGrpSpPr>
          <p:nvPr/>
        </p:nvGrpSpPr>
        <p:grpSpPr>
          <a:xfrm>
            <a:off x="3061955" y="4336249"/>
            <a:ext cx="245486" cy="245486"/>
            <a:chOff x="5076056" y="3356992"/>
            <a:chExt cx="436268" cy="436268"/>
          </a:xfrm>
        </p:grpSpPr>
        <p:sp>
          <p:nvSpPr>
            <p:cNvPr id="4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385625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思考题</a:t>
            </a:r>
            <a:r>
              <a:rPr lang="en-US" altLang="zh-CN" smtClean="0">
                <a:sym typeface="Huawei Sans" panose="020C0503030203020204" pitchFamily="34" charset="0"/>
              </a:rPr>
              <a:t>1</a:t>
            </a:r>
            <a:r>
              <a:rPr lang="zh-CN" altLang="en-US" smtClean="0">
                <a:sym typeface="Huawei Sans" panose="020C0503030203020204" pitchFamily="34" charset="0"/>
              </a:rPr>
              <a:t>：识别以下拓扑中的根桥及各种接口角色</a:t>
            </a:r>
            <a:endParaRPr lang="zh-CN" altLang="en-US" dirty="0">
              <a:sym typeface="Huawei Sans" panose="020C0503030203020204" pitchFamily="34" charset="0"/>
            </a:endParaRPr>
          </a:p>
        </p:txBody>
      </p:sp>
      <p:grpSp>
        <p:nvGrpSpPr>
          <p:cNvPr id="13" name="组合 12"/>
          <p:cNvGrpSpPr/>
          <p:nvPr/>
        </p:nvGrpSpPr>
        <p:grpSpPr>
          <a:xfrm flipV="1">
            <a:off x="3880395" y="2337816"/>
            <a:ext cx="4176040" cy="2090998"/>
            <a:chOff x="1497448" y="2492896"/>
            <a:chExt cx="3013742" cy="1759759"/>
          </a:xfrm>
        </p:grpSpPr>
        <p:grpSp>
          <p:nvGrpSpPr>
            <p:cNvPr id="6" name="组合 5"/>
            <p:cNvGrpSpPr/>
            <p:nvPr/>
          </p:nvGrpSpPr>
          <p:grpSpPr>
            <a:xfrm flipV="1">
              <a:off x="1631504" y="2553582"/>
              <a:ext cx="2745630" cy="1699073"/>
              <a:chOff x="6600056" y="4353447"/>
              <a:chExt cx="1296144" cy="833967"/>
            </a:xfrm>
          </p:grpSpPr>
          <p:cxnSp>
            <p:nvCxnSpPr>
              <p:cNvPr id="7" name="直接连接符 6"/>
              <p:cNvCxnSpPr/>
              <p:nvPr/>
            </p:nvCxnSpPr>
            <p:spPr>
              <a:xfrm flipH="1">
                <a:off x="6600056"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248128"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flipH="1">
              <a:off x="1497448" y="2492896"/>
              <a:ext cx="30137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2691789" y="4734817"/>
            <a:ext cx="273183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 </a:t>
            </a:r>
            <a:r>
              <a:rPr lang="en-US" altLang="zh-CN"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4096.4c1f-aabc-0002</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6830892" y="4734817"/>
            <a:ext cx="273183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 </a:t>
            </a:r>
            <a:r>
              <a:rPr lang="en-US" altLang="zh-CN" sz="1600" b="1"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4096.4c1f-aabc-0003</a:t>
            </a:r>
            <a:endParaRPr lang="zh-CN" altLang="en-US" sz="1600" b="1">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rot="18883900">
            <a:off x="4371703" y="3095757"/>
            <a:ext cx="837089"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1000M</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4633755" y="1784629"/>
            <a:ext cx="273183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 </a:t>
            </a:r>
            <a:r>
              <a:rPr lang="en-US" altLang="zh-CN"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4096.4c1f-aabc-0001</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rot="2705542">
            <a:off x="6679763" y="3095247"/>
            <a:ext cx="837089" cy="338554"/>
          </a:xfrm>
          <a:prstGeom prst="rect">
            <a:avLst/>
          </a:prstGeom>
        </p:spPr>
        <p:txBody>
          <a:bodyPr wrap="none">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1000M</a:t>
            </a:r>
            <a:endParaRPr lang="en-US" altLang="zh-CN"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5510748" y="4460363"/>
            <a:ext cx="837089" cy="338554"/>
          </a:xfrm>
          <a:prstGeom prst="rect">
            <a:avLst/>
          </a:prstGeom>
        </p:spPr>
        <p:txBody>
          <a:bodyPr wrap="none">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1000M</a:t>
            </a:r>
            <a:endParaRPr lang="en-US" altLang="zh-CN"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2" name="图片 76" descr="接入交换机.png"/>
          <p:cNvPicPr>
            <a:picLocks noChangeAspect="1"/>
          </p:cNvPicPr>
          <p:nvPr/>
        </p:nvPicPr>
        <p:blipFill>
          <a:blip r:embed="rId3" cstate="print"/>
          <a:stretch>
            <a:fillRect/>
          </a:stretch>
        </p:blipFill>
        <p:spPr>
          <a:xfrm>
            <a:off x="5671186" y="2136242"/>
            <a:ext cx="594000" cy="486000"/>
          </a:xfrm>
          <a:prstGeom prst="rect">
            <a:avLst/>
          </a:prstGeom>
        </p:spPr>
      </p:pic>
      <p:pic>
        <p:nvPicPr>
          <p:cNvPr id="33" name="图片 76" descr="接入交换机.png"/>
          <p:cNvPicPr>
            <a:picLocks noChangeAspect="1"/>
          </p:cNvPicPr>
          <p:nvPr/>
        </p:nvPicPr>
        <p:blipFill>
          <a:blip r:embed="rId3" cstate="print"/>
          <a:stretch>
            <a:fillRect/>
          </a:stretch>
        </p:blipFill>
        <p:spPr>
          <a:xfrm>
            <a:off x="3646061" y="4185813"/>
            <a:ext cx="594000" cy="486000"/>
          </a:xfrm>
          <a:prstGeom prst="rect">
            <a:avLst/>
          </a:prstGeom>
        </p:spPr>
      </p:pic>
      <p:pic>
        <p:nvPicPr>
          <p:cNvPr id="34" name="图片 76" descr="接入交换机.png"/>
          <p:cNvPicPr>
            <a:picLocks noChangeAspect="1"/>
          </p:cNvPicPr>
          <p:nvPr/>
        </p:nvPicPr>
        <p:blipFill>
          <a:blip r:embed="rId3" cstate="print"/>
          <a:stretch>
            <a:fillRect/>
          </a:stretch>
        </p:blipFill>
        <p:spPr>
          <a:xfrm>
            <a:off x="7675894" y="4185813"/>
            <a:ext cx="594000" cy="486000"/>
          </a:xfrm>
          <a:prstGeom prst="rect">
            <a:avLst/>
          </a:prstGeom>
        </p:spPr>
      </p:pic>
      <p:grpSp>
        <p:nvGrpSpPr>
          <p:cNvPr id="3" name="组合 2"/>
          <p:cNvGrpSpPr/>
          <p:nvPr/>
        </p:nvGrpSpPr>
        <p:grpSpPr>
          <a:xfrm>
            <a:off x="3407348" y="2489020"/>
            <a:ext cx="5135985" cy="2269243"/>
            <a:chOff x="3407348" y="2489020"/>
            <a:chExt cx="5135985" cy="2269243"/>
          </a:xfrm>
        </p:grpSpPr>
        <p:sp>
          <p:nvSpPr>
            <p:cNvPr id="17" name="矩形 16"/>
            <p:cNvSpPr/>
            <p:nvPr/>
          </p:nvSpPr>
          <p:spPr>
            <a:xfrm>
              <a:off x="4732024" y="2489020"/>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3407348" y="3799483"/>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4239009" y="4419709"/>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6277687" y="2505481"/>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6803621" y="4419709"/>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7597240" y="3799483"/>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55656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sym typeface="Huawei Sans" panose="020C0503030203020204" pitchFamily="34" charset="0"/>
              </a:rPr>
              <a:t>以太网交换网络中为了进行链路备份，提高网络可靠性，通常会使用冗余链路。但是使用冗余链路会在交换网络上产生环路，引发广播风暴以及</a:t>
            </a:r>
            <a:r>
              <a:rPr lang="en-US" altLang="zh-CN" smtClean="0">
                <a:sym typeface="Huawei Sans" panose="020C0503030203020204" pitchFamily="34" charset="0"/>
              </a:rPr>
              <a:t>MAC</a:t>
            </a:r>
            <a:r>
              <a:rPr lang="zh-CN" altLang="en-US" smtClean="0">
                <a:sym typeface="Huawei Sans" panose="020C0503030203020204" pitchFamily="34" charset="0"/>
              </a:rPr>
              <a:t>地址表不稳定等故障现象，从而导致用户通信质量较差，甚至通信中断。为解决交换网络中的环路问题，提出了生成树协议</a:t>
            </a:r>
            <a:r>
              <a:rPr lang="en-US" altLang="zh-CN" smtClean="0">
                <a:sym typeface="Huawei Sans" panose="020C0503030203020204" pitchFamily="34" charset="0"/>
              </a:rPr>
              <a:t>STP</a:t>
            </a:r>
            <a:r>
              <a:rPr lang="zh-CN" altLang="en-US" smtClean="0">
                <a:sym typeface="Huawei Sans" panose="020C0503030203020204" pitchFamily="34" charset="0"/>
              </a:rPr>
              <a:t>（</a:t>
            </a:r>
            <a:r>
              <a:rPr lang="en-US" altLang="zh-CN" smtClean="0">
                <a:sym typeface="Huawei Sans" panose="020C0503030203020204" pitchFamily="34" charset="0"/>
              </a:rPr>
              <a:t>Spanning Tree Protocol</a:t>
            </a:r>
            <a:r>
              <a:rPr lang="zh-CN" altLang="en-US" smtClean="0">
                <a:sym typeface="Huawei Sans" panose="020C0503030203020204" pitchFamily="34" charset="0"/>
              </a:rPr>
              <a:t>）。</a:t>
            </a:r>
          </a:p>
          <a:p>
            <a:r>
              <a:rPr lang="zh-CN" altLang="en-US" smtClean="0">
                <a:sym typeface="Huawei Sans" panose="020C0503030203020204" pitchFamily="34" charset="0"/>
              </a:rPr>
              <a:t>运行</a:t>
            </a:r>
            <a:r>
              <a:rPr lang="en-US" altLang="zh-CN" smtClean="0">
                <a:sym typeface="Huawei Sans" panose="020C0503030203020204" pitchFamily="34" charset="0"/>
              </a:rPr>
              <a:t>STP</a:t>
            </a:r>
            <a:r>
              <a:rPr lang="zh-CN" altLang="en-US" smtClean="0">
                <a:sym typeface="Huawei Sans" panose="020C0503030203020204" pitchFamily="34" charset="0"/>
              </a:rPr>
              <a:t>协议的设备通过彼此交互信息发现网络中的环路，并有选择的对某个接口进行阻塞，最终将环形网络结构修剪成无环路的树形网络结构，从而防止报文在环形网络中不断循环，避免设备由于重复接收相同的报文造成处理能力下降。</a:t>
            </a:r>
            <a:endParaRPr lang="en-US" altLang="zh-CN" smtClean="0">
              <a:sym typeface="Huawei Sans" panose="020C0503030203020204" pitchFamily="34" charset="0"/>
            </a:endParaRPr>
          </a:p>
          <a:p>
            <a:r>
              <a:rPr lang="en-US" altLang="zh-CN" smtClean="0">
                <a:sym typeface="Huawei Sans" panose="020C0503030203020204" pitchFamily="34" charset="0"/>
              </a:rPr>
              <a:t>RSTP</a:t>
            </a:r>
            <a:r>
              <a:rPr lang="zh-CN" altLang="en-US" smtClean="0">
                <a:sym typeface="Huawei Sans" panose="020C0503030203020204" pitchFamily="34" charset="0"/>
              </a:rPr>
              <a:t>（</a:t>
            </a:r>
            <a:r>
              <a:rPr lang="en-US" altLang="zh-CN" smtClean="0">
                <a:sym typeface="Huawei Sans" panose="020C0503030203020204" pitchFamily="34" charset="0"/>
              </a:rPr>
              <a:t>Rapid Spanning Tree Protocol</a:t>
            </a:r>
            <a:r>
              <a:rPr lang="zh-CN" altLang="en-US" smtClean="0">
                <a:sym typeface="Huawei Sans" panose="020C0503030203020204" pitchFamily="34" charset="0"/>
              </a:rPr>
              <a:t>）协议基于</a:t>
            </a:r>
            <a:r>
              <a:rPr lang="en-US" altLang="zh-CN" smtClean="0">
                <a:sym typeface="Huawei Sans" panose="020C0503030203020204" pitchFamily="34" charset="0"/>
              </a:rPr>
              <a:t>STP</a:t>
            </a:r>
            <a:r>
              <a:rPr lang="zh-CN" altLang="en-US" smtClean="0">
                <a:sym typeface="Huawei Sans" panose="020C0503030203020204" pitchFamily="34" charset="0"/>
              </a:rPr>
              <a:t>协议，对原有的</a:t>
            </a:r>
            <a:r>
              <a:rPr lang="en-US" altLang="zh-CN" smtClean="0">
                <a:sym typeface="Huawei Sans" panose="020C0503030203020204" pitchFamily="34" charset="0"/>
              </a:rPr>
              <a:t>STP</a:t>
            </a:r>
            <a:r>
              <a:rPr lang="zh-CN" altLang="en-US" smtClean="0">
                <a:sym typeface="Huawei Sans" panose="020C0503030203020204" pitchFamily="34" charset="0"/>
              </a:rPr>
              <a:t>协议进行了更加细致的修改和补充，实现了网络拓扑快速收敛。</a:t>
            </a:r>
            <a:endParaRPr lang="zh-CN" altLang="en-US" dirty="0" smtClean="0">
              <a:sym typeface="Huawei Sans" panose="020C0503030203020204" pitchFamily="34" charset="0"/>
            </a:endParaRPr>
          </a:p>
        </p:txBody>
      </p:sp>
    </p:spTree>
    <p:extLst>
      <p:ext uri="{BB962C8B-B14F-4D97-AF65-F5344CB8AC3E}">
        <p14:creationId xmlns:p14="http://schemas.microsoft.com/office/powerpoint/2010/main" val="2389893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思考题</a:t>
            </a:r>
            <a:r>
              <a:rPr lang="en-US" altLang="zh-CN" smtClean="0">
                <a:sym typeface="Huawei Sans" panose="020C0503030203020204" pitchFamily="34" charset="0"/>
              </a:rPr>
              <a:t>2</a:t>
            </a:r>
            <a:r>
              <a:rPr lang="zh-CN" altLang="en-US" smtClean="0">
                <a:sym typeface="Huawei Sans" panose="020C0503030203020204" pitchFamily="34" charset="0"/>
              </a:rPr>
              <a:t>：识别以下拓扑中的根桥及各种接口角色</a:t>
            </a:r>
            <a:endParaRPr lang="zh-CN" altLang="en-US" dirty="0">
              <a:sym typeface="Huawei Sans" panose="020C0503030203020204" pitchFamily="34" charset="0"/>
            </a:endParaRPr>
          </a:p>
        </p:txBody>
      </p:sp>
      <p:grpSp>
        <p:nvGrpSpPr>
          <p:cNvPr id="27" name="组合 26"/>
          <p:cNvGrpSpPr/>
          <p:nvPr/>
        </p:nvGrpSpPr>
        <p:grpSpPr>
          <a:xfrm flipV="1">
            <a:off x="3880395" y="2337816"/>
            <a:ext cx="4176040" cy="2090998"/>
            <a:chOff x="1497448" y="2492896"/>
            <a:chExt cx="3013742" cy="1759759"/>
          </a:xfrm>
        </p:grpSpPr>
        <p:grpSp>
          <p:nvGrpSpPr>
            <p:cNvPr id="37" name="组合 36"/>
            <p:cNvGrpSpPr/>
            <p:nvPr/>
          </p:nvGrpSpPr>
          <p:grpSpPr>
            <a:xfrm flipV="1">
              <a:off x="1631504" y="2553582"/>
              <a:ext cx="2745630" cy="1699073"/>
              <a:chOff x="6600056" y="4353447"/>
              <a:chExt cx="1296144" cy="833967"/>
            </a:xfrm>
          </p:grpSpPr>
          <p:cxnSp>
            <p:nvCxnSpPr>
              <p:cNvPr id="39" name="直接连接符 38"/>
              <p:cNvCxnSpPr/>
              <p:nvPr/>
            </p:nvCxnSpPr>
            <p:spPr>
              <a:xfrm flipH="1">
                <a:off x="6600056"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248128" y="4353447"/>
                <a:ext cx="648072" cy="8339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p:nvPr/>
          </p:nvCxnSpPr>
          <p:spPr>
            <a:xfrm flipH="1">
              <a:off x="1497448" y="2492896"/>
              <a:ext cx="30137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2691789" y="4734817"/>
            <a:ext cx="273183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 </a:t>
            </a:r>
            <a:r>
              <a:rPr lang="en-US" altLang="zh-CN" sz="1600" b="1"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4096.4c1f-aabc-0002</a:t>
            </a:r>
            <a:endParaRPr lang="zh-CN" altLang="en-US" sz="1600" b="1">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6830892" y="4734817"/>
            <a:ext cx="273183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 </a:t>
            </a:r>
            <a:r>
              <a:rPr lang="en-US" altLang="zh-CN" sz="1600" b="1"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4096.4c1f-aabc-0003</a:t>
            </a:r>
            <a:endParaRPr lang="zh-CN" altLang="en-US" sz="1600" b="1">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rot="18883900">
            <a:off x="4371703" y="3095757"/>
            <a:ext cx="837089"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1000M</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4633755" y="1784629"/>
            <a:ext cx="273183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 </a:t>
            </a:r>
            <a:r>
              <a:rPr lang="en-US" altLang="zh-CN"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4096.4c1f-aabc-0001</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2" name="图片 76" descr="接入交换机.png"/>
          <p:cNvPicPr>
            <a:picLocks noChangeAspect="1"/>
          </p:cNvPicPr>
          <p:nvPr/>
        </p:nvPicPr>
        <p:blipFill>
          <a:blip r:embed="rId3" cstate="print"/>
          <a:stretch>
            <a:fillRect/>
          </a:stretch>
        </p:blipFill>
        <p:spPr>
          <a:xfrm>
            <a:off x="5671186" y="2136242"/>
            <a:ext cx="594000" cy="486000"/>
          </a:xfrm>
          <a:prstGeom prst="rect">
            <a:avLst/>
          </a:prstGeom>
        </p:spPr>
      </p:pic>
      <p:pic>
        <p:nvPicPr>
          <p:cNvPr id="33" name="图片 76" descr="接入交换机.png"/>
          <p:cNvPicPr>
            <a:picLocks noChangeAspect="1"/>
          </p:cNvPicPr>
          <p:nvPr/>
        </p:nvPicPr>
        <p:blipFill>
          <a:blip r:embed="rId3" cstate="print"/>
          <a:stretch>
            <a:fillRect/>
          </a:stretch>
        </p:blipFill>
        <p:spPr>
          <a:xfrm>
            <a:off x="3646061" y="4185813"/>
            <a:ext cx="594000" cy="486000"/>
          </a:xfrm>
          <a:prstGeom prst="rect">
            <a:avLst/>
          </a:prstGeom>
        </p:spPr>
      </p:pic>
      <p:pic>
        <p:nvPicPr>
          <p:cNvPr id="34" name="图片 76" descr="接入交换机.png"/>
          <p:cNvPicPr>
            <a:picLocks noChangeAspect="1"/>
          </p:cNvPicPr>
          <p:nvPr/>
        </p:nvPicPr>
        <p:blipFill>
          <a:blip r:embed="rId3" cstate="print"/>
          <a:stretch>
            <a:fillRect/>
          </a:stretch>
        </p:blipFill>
        <p:spPr>
          <a:xfrm>
            <a:off x="7675894" y="4185813"/>
            <a:ext cx="594000" cy="486000"/>
          </a:xfrm>
          <a:prstGeom prst="rect">
            <a:avLst/>
          </a:prstGeom>
        </p:spPr>
      </p:pic>
      <p:sp>
        <p:nvSpPr>
          <p:cNvPr id="35" name="矩形 34"/>
          <p:cNvSpPr/>
          <p:nvPr/>
        </p:nvSpPr>
        <p:spPr>
          <a:xfrm rot="2705542">
            <a:off x="6795179" y="3095247"/>
            <a:ext cx="606256" cy="338554"/>
          </a:xfrm>
          <a:prstGeom prst="rect">
            <a:avLst/>
          </a:prstGeom>
        </p:spPr>
        <p:txBody>
          <a:bodyPr wrap="none">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10M</a:t>
            </a:r>
            <a:endParaRPr lang="en-US" altLang="zh-CN"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5510748" y="4460363"/>
            <a:ext cx="837089" cy="338554"/>
          </a:xfrm>
          <a:prstGeom prst="rect">
            <a:avLst/>
          </a:prstGeom>
        </p:spPr>
        <p:txBody>
          <a:bodyPr wrap="none">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1000M</a:t>
            </a:r>
            <a:endParaRPr lang="en-US" altLang="zh-CN"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p:cNvGrpSpPr/>
          <p:nvPr/>
        </p:nvGrpSpPr>
        <p:grpSpPr>
          <a:xfrm>
            <a:off x="3407348" y="2489020"/>
            <a:ext cx="5135985" cy="2269243"/>
            <a:chOff x="3407348" y="2489020"/>
            <a:chExt cx="5135985" cy="2269243"/>
          </a:xfrm>
        </p:grpSpPr>
        <p:sp>
          <p:nvSpPr>
            <p:cNvPr id="18" name="矩形 17"/>
            <p:cNvSpPr/>
            <p:nvPr/>
          </p:nvSpPr>
          <p:spPr>
            <a:xfrm>
              <a:off x="4732024" y="2489020"/>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3407348" y="3799483"/>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4239009" y="4419709"/>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6277687" y="2505481"/>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6803621" y="4419709"/>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7597240" y="3799483"/>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9013961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思考题</a:t>
            </a:r>
            <a:r>
              <a:rPr lang="en-US" altLang="zh-CN" smtClean="0">
                <a:sym typeface="Huawei Sans" panose="020C0503030203020204" pitchFamily="34" charset="0"/>
              </a:rPr>
              <a:t>3</a:t>
            </a:r>
            <a:r>
              <a:rPr lang="zh-CN" altLang="en-US" smtClean="0">
                <a:sym typeface="Huawei Sans" panose="020C0503030203020204" pitchFamily="34" charset="0"/>
              </a:rPr>
              <a:t>：识别以下拓扑中的根桥及各种接口角色</a:t>
            </a:r>
            <a:endParaRPr lang="zh-CN" altLang="en-US" dirty="0">
              <a:sym typeface="Huawei Sans" panose="020C0503030203020204" pitchFamily="34" charset="0"/>
            </a:endParaRPr>
          </a:p>
        </p:txBody>
      </p:sp>
      <p:cxnSp>
        <p:nvCxnSpPr>
          <p:cNvPr id="20" name="直接连接符 19"/>
          <p:cNvCxnSpPr/>
          <p:nvPr/>
        </p:nvCxnSpPr>
        <p:spPr>
          <a:xfrm rot="10800000" flipH="1">
            <a:off x="6110978" y="3769898"/>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208715" y="3769898"/>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4208714" y="2312876"/>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110977" y="2312876"/>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42483" y="1782203"/>
            <a:ext cx="273183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 </a:t>
            </a:r>
            <a:r>
              <a:rPr lang="en-US" altLang="zh-CN"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4096.4c1f-aabc-0001</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1097537" y="3431343"/>
            <a:ext cx="273183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 </a:t>
            </a:r>
            <a:r>
              <a:rPr lang="en-US" altLang="zh-CN"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4096.4c1f-aabc-0002</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p:cNvSpPr txBox="1"/>
          <p:nvPr/>
        </p:nvSpPr>
        <p:spPr>
          <a:xfrm>
            <a:off x="8425144" y="3431343"/>
            <a:ext cx="273183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 </a:t>
            </a:r>
            <a:r>
              <a:rPr lang="en-US" altLang="zh-CN" sz="1600" b="1"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4096.4c1f-aabc-0003</a:t>
            </a:r>
            <a:endParaRPr lang="zh-CN" altLang="en-US" sz="1600" b="1">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4742483" y="5390740"/>
            <a:ext cx="2731838" cy="338554"/>
          </a:xfrm>
          <a:prstGeom prst="rect">
            <a:avLst/>
          </a:prstGeom>
          <a:noFill/>
        </p:spPr>
        <p:txBody>
          <a:bodyPr wrap="none" rtlCol="0">
            <a:spAutoFit/>
          </a:bodyPr>
          <a:lstStyle/>
          <a:p>
            <a:pPr algn="ct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SW4 </a:t>
            </a:r>
            <a:r>
              <a:rPr lang="en-US" altLang="zh-CN" sz="1600" b="1"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4096.4c1f-aabc-0004</a:t>
            </a:r>
            <a:endParaRPr lang="zh-CN" altLang="en-US" sz="1600" b="1">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8" name="图片 76" descr="接入交换机.png"/>
          <p:cNvPicPr>
            <a:picLocks noChangeAspect="1"/>
          </p:cNvPicPr>
          <p:nvPr/>
        </p:nvPicPr>
        <p:blipFill>
          <a:blip r:embed="rId3" cstate="print"/>
          <a:stretch>
            <a:fillRect/>
          </a:stretch>
        </p:blipFill>
        <p:spPr>
          <a:xfrm>
            <a:off x="5813977" y="2133286"/>
            <a:ext cx="594000" cy="486000"/>
          </a:xfrm>
          <a:prstGeom prst="rect">
            <a:avLst/>
          </a:prstGeom>
        </p:spPr>
      </p:pic>
      <p:pic>
        <p:nvPicPr>
          <p:cNvPr id="29" name="图片 76" descr="接入交换机.png"/>
          <p:cNvPicPr>
            <a:picLocks noChangeAspect="1"/>
          </p:cNvPicPr>
          <p:nvPr/>
        </p:nvPicPr>
        <p:blipFill>
          <a:blip r:embed="rId3" cstate="print"/>
          <a:stretch>
            <a:fillRect/>
          </a:stretch>
        </p:blipFill>
        <p:spPr>
          <a:xfrm>
            <a:off x="5813977" y="4773481"/>
            <a:ext cx="594000" cy="486000"/>
          </a:xfrm>
          <a:prstGeom prst="rect">
            <a:avLst/>
          </a:prstGeom>
        </p:spPr>
      </p:pic>
      <p:pic>
        <p:nvPicPr>
          <p:cNvPr id="30" name="图片 76" descr="接入交换机.png"/>
          <p:cNvPicPr>
            <a:picLocks noChangeAspect="1"/>
          </p:cNvPicPr>
          <p:nvPr/>
        </p:nvPicPr>
        <p:blipFill>
          <a:blip r:embed="rId3" cstate="print"/>
          <a:stretch>
            <a:fillRect/>
          </a:stretch>
        </p:blipFill>
        <p:spPr>
          <a:xfrm>
            <a:off x="3745264" y="3390770"/>
            <a:ext cx="594000" cy="486000"/>
          </a:xfrm>
          <a:prstGeom prst="rect">
            <a:avLst/>
          </a:prstGeom>
        </p:spPr>
      </p:pic>
      <p:pic>
        <p:nvPicPr>
          <p:cNvPr id="31" name="图片 76" descr="接入交换机.png"/>
          <p:cNvPicPr>
            <a:picLocks noChangeAspect="1"/>
          </p:cNvPicPr>
          <p:nvPr/>
        </p:nvPicPr>
        <p:blipFill>
          <a:blip r:embed="rId3" cstate="print"/>
          <a:stretch>
            <a:fillRect/>
          </a:stretch>
        </p:blipFill>
        <p:spPr>
          <a:xfrm>
            <a:off x="7882689" y="3390770"/>
            <a:ext cx="594000" cy="486000"/>
          </a:xfrm>
          <a:prstGeom prst="rect">
            <a:avLst/>
          </a:prstGeom>
        </p:spPr>
      </p:pic>
      <p:grpSp>
        <p:nvGrpSpPr>
          <p:cNvPr id="15" name="组合 14"/>
          <p:cNvGrpSpPr/>
          <p:nvPr/>
        </p:nvGrpSpPr>
        <p:grpSpPr>
          <a:xfrm>
            <a:off x="3735667" y="2330608"/>
            <a:ext cx="4799163" cy="2002587"/>
            <a:chOff x="3615008" y="2240340"/>
            <a:chExt cx="4799163" cy="2002587"/>
          </a:xfrm>
        </p:grpSpPr>
        <p:sp>
          <p:nvSpPr>
            <p:cNvPr id="16" name="矩形 15"/>
            <p:cNvSpPr/>
            <p:nvPr/>
          </p:nvSpPr>
          <p:spPr>
            <a:xfrm>
              <a:off x="4676910" y="2286018"/>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3655019" y="2895648"/>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3615008" y="3904373"/>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6403127" y="2240340"/>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7468078" y="2895648"/>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7468078" y="3827075"/>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5" name="矩形 24"/>
          <p:cNvSpPr/>
          <p:nvPr/>
        </p:nvSpPr>
        <p:spPr>
          <a:xfrm>
            <a:off x="6490317" y="4773481"/>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4832714" y="4773481"/>
            <a:ext cx="946093" cy="338554"/>
          </a:xfrm>
          <a:prstGeom prst="rect">
            <a:avLst/>
          </a:prstGeom>
        </p:spPr>
        <p:txBody>
          <a:bodyPr wrap="none">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7537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思考题</a:t>
            </a:r>
            <a:r>
              <a:rPr lang="en-US" altLang="zh-CN" smtClean="0">
                <a:sym typeface="Huawei Sans" panose="020C0503030203020204" pitchFamily="34" charset="0"/>
              </a:rPr>
              <a:t>4</a:t>
            </a:r>
            <a:r>
              <a:rPr lang="zh-CN" altLang="en-US" smtClean="0">
                <a:sym typeface="Huawei Sans" panose="020C0503030203020204" pitchFamily="34" charset="0"/>
              </a:rPr>
              <a:t>：识别以下拓扑中的根桥及各种接口角色</a:t>
            </a:r>
            <a:endParaRPr lang="zh-CN" altLang="en-US" dirty="0">
              <a:sym typeface="Huawei Sans" panose="020C0503030203020204" pitchFamily="34" charset="0"/>
            </a:endParaRPr>
          </a:p>
        </p:txBody>
      </p:sp>
      <p:cxnSp>
        <p:nvCxnSpPr>
          <p:cNvPr id="6" name="直接连接符 5"/>
          <p:cNvCxnSpPr/>
          <p:nvPr/>
        </p:nvCxnSpPr>
        <p:spPr>
          <a:xfrm flipH="1">
            <a:off x="4475382" y="3079224"/>
            <a:ext cx="30777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75382" y="3439264"/>
            <a:ext cx="30777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26312" y="3079224"/>
            <a:ext cx="228620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4096.4c1f-aabc-0001</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8271888" y="3079224"/>
            <a:ext cx="228620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4096.4c1f-aabc-0002</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p:cNvSpPr txBox="1"/>
          <p:nvPr/>
        </p:nvSpPr>
        <p:spPr>
          <a:xfrm>
            <a:off x="4558799" y="2740670"/>
            <a:ext cx="938077"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6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6687527" y="2740670"/>
            <a:ext cx="938077" cy="338554"/>
          </a:xfrm>
          <a:prstGeom prst="rect">
            <a:avLst/>
          </a:prstGeom>
          <a:noFill/>
        </p:spPr>
        <p:txBody>
          <a:bodyPr wrap="none" rtlCol="0">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60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4558799" y="3439263"/>
            <a:ext cx="938077"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6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6687527" y="3439263"/>
            <a:ext cx="938077" cy="338554"/>
          </a:xfrm>
          <a:prstGeom prst="rect">
            <a:avLst/>
          </a:prstGeom>
          <a:noFill/>
        </p:spPr>
        <p:txBody>
          <a:bodyPr wrap="none" rtlCol="0">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60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6" name="图片 76" descr="接入交换机.png"/>
          <p:cNvPicPr>
            <a:picLocks noChangeAspect="1"/>
          </p:cNvPicPr>
          <p:nvPr/>
        </p:nvPicPr>
        <p:blipFill>
          <a:blip r:embed="rId3" cstate="print"/>
          <a:stretch>
            <a:fillRect/>
          </a:stretch>
        </p:blipFill>
        <p:spPr>
          <a:xfrm>
            <a:off x="3917396" y="2960948"/>
            <a:ext cx="718740" cy="588060"/>
          </a:xfrm>
          <a:prstGeom prst="rect">
            <a:avLst/>
          </a:prstGeom>
        </p:spPr>
      </p:pic>
      <p:pic>
        <p:nvPicPr>
          <p:cNvPr id="19" name="图片 76" descr="接入交换机.png"/>
          <p:cNvPicPr>
            <a:picLocks noChangeAspect="1"/>
          </p:cNvPicPr>
          <p:nvPr/>
        </p:nvPicPr>
        <p:blipFill>
          <a:blip r:embed="rId3" cstate="print"/>
          <a:stretch>
            <a:fillRect/>
          </a:stretch>
        </p:blipFill>
        <p:spPr>
          <a:xfrm>
            <a:off x="7553148" y="2960948"/>
            <a:ext cx="718740" cy="588060"/>
          </a:xfrm>
          <a:prstGeom prst="rect">
            <a:avLst/>
          </a:prstGeom>
        </p:spPr>
      </p:pic>
      <p:sp>
        <p:nvSpPr>
          <p:cNvPr id="17" name="文本框 16"/>
          <p:cNvSpPr txBox="1"/>
          <p:nvPr/>
        </p:nvSpPr>
        <p:spPr>
          <a:xfrm>
            <a:off x="3928498" y="3685001"/>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7553148" y="3685001"/>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42501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的接口状态</a:t>
            </a:r>
            <a:endParaRPr lang="zh-CN" altLang="en-US" dirty="0">
              <a:sym typeface="Huawei Sans" panose="020C0503030203020204" pitchFamily="34" charset="0"/>
            </a:endParaRPr>
          </a:p>
        </p:txBody>
      </p:sp>
      <p:graphicFrame>
        <p:nvGraphicFramePr>
          <p:cNvPr id="4" name="表格 3"/>
          <p:cNvGraphicFramePr>
            <a:graphicFrameLocks noGrp="1"/>
          </p:cNvGraphicFramePr>
          <p:nvPr>
            <p:extLst/>
          </p:nvPr>
        </p:nvGraphicFramePr>
        <p:xfrm>
          <a:off x="1254000" y="1700808"/>
          <a:ext cx="9684000" cy="3960441"/>
        </p:xfrm>
        <a:graphic>
          <a:graphicData uri="http://schemas.openxmlformats.org/drawingml/2006/table">
            <a:tbl>
              <a:tblPr firstRow="1" firstCol="1" bandRow="1">
                <a:tableStyleId>{5940675A-B579-460E-94D1-54222C63F5DA}</a:tableStyleId>
              </a:tblPr>
              <a:tblGrid>
                <a:gridCol w="2484000"/>
                <a:gridCol w="7200000"/>
              </a:tblGrid>
              <a:tr h="433140">
                <a:tc>
                  <a:txBody>
                    <a:bodyPr/>
                    <a:lstStyle/>
                    <a:p>
                      <a:pPr algn="l">
                        <a:spcAft>
                          <a:spcPts val="0"/>
                        </a:spcAft>
                      </a:pPr>
                      <a:r>
                        <a:rPr lang="zh-CN" sz="1600"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状态名称</a:t>
                      </a:r>
                      <a:endParaRPr lang="zh-CN" sz="2000" kern="100" dirty="0">
                        <a:solidFill>
                          <a:schemeClr val="bg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spcAft>
                          <a:spcPts val="0"/>
                        </a:spcAft>
                      </a:pPr>
                      <a:r>
                        <a:rPr lang="zh-CN" sz="1600" kern="10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状态描述</a:t>
                      </a:r>
                      <a:endParaRPr lang="zh-CN" sz="2000" kern="100">
                        <a:solidFill>
                          <a:schemeClr val="bg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433140">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禁用（</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Disable</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该接口不能收发</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，也不能收发业务数据帧，例如接口为</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down</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705460">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阻塞（</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Blocking</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该接口被</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阻塞。处于阻塞状态的接口不能发送</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，但是会持续侦听</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，而且不能收发业务数据帧，也不会进行</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MAC</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地址学习</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977781">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侦听（</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Listening</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当接口处于该状态时，表明</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初步认定该接口为根接口或指定接口，但接口依然处于</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计算的过程中，此时接口可以收发</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，但是不能收发业务数据帧，也不会进行</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MAC</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地址学习</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705460">
                <a:tc>
                  <a:txBody>
                    <a:bodyPr/>
                    <a:lstStyle/>
                    <a:p>
                      <a:pPr algn="l">
                        <a:spcAft>
                          <a:spcPts val="0"/>
                        </a:spcAft>
                      </a:pPr>
                      <a:r>
                        <a:rPr lang="zh-CN" sz="1600" kern="100">
                          <a:effectLst/>
                          <a:latin typeface="Huawei Sans" panose="020C0503030203020204" pitchFamily="34" charset="0"/>
                          <a:ea typeface="方正兰亭黑简体" panose="02000000000000000000" pitchFamily="2" charset="-122"/>
                          <a:sym typeface="Huawei Sans" panose="020C0503030203020204" pitchFamily="34" charset="0"/>
                        </a:rPr>
                        <a:t>学习（</a:t>
                      </a:r>
                      <a:r>
                        <a:rPr lang="en-US" sz="1600" kern="100">
                          <a:effectLst/>
                          <a:latin typeface="Huawei Sans" panose="020C0503030203020204" pitchFamily="34" charset="0"/>
                          <a:ea typeface="方正兰亭黑简体" panose="02000000000000000000" pitchFamily="2" charset="-122"/>
                          <a:sym typeface="Huawei Sans" panose="020C0503030203020204" pitchFamily="34" charset="0"/>
                        </a:rPr>
                        <a:t>Learning</a:t>
                      </a:r>
                      <a:r>
                        <a:rPr lang="zh-CN" sz="1600" kern="100">
                          <a:effectLst/>
                          <a:latin typeface="Huawei Sans" panose="020C0503030203020204" pitchFamily="34" charset="0"/>
                          <a:ea typeface="方正兰亭黑简体" panose="02000000000000000000" pitchFamily="2" charset="-122"/>
                          <a:sym typeface="Huawei Sans" panose="020C0503030203020204" pitchFamily="34" charset="0"/>
                        </a:rPr>
                        <a:t>）</a:t>
                      </a:r>
                      <a:endParaRPr lang="zh-CN" sz="2000" kern="10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当接口处于该状态时，会侦听业务数据帧（但是不能转发业务数据帧），并且在收到业务数据帧后进行</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MAC</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地址学习</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705460">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转发（</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Forwarding</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处于该状态的接口可以正常地收发业务数据帧，也会进行</a:t>
                      </a:r>
                      <a:r>
                        <a:rPr lang="en-US" sz="1600" kern="100" dirty="0">
                          <a:effectLst/>
                          <a:latin typeface="Huawei Sans" panose="020C0503030203020204" pitchFamily="34" charset="0"/>
                          <a:ea typeface="方正兰亭黑简体" panose="02000000000000000000" pitchFamily="2" charset="-122"/>
                          <a:sym typeface="Huawei Sans" panose="020C0503030203020204" pitchFamily="34" charset="0"/>
                        </a:rPr>
                        <a:t>BPDU</a:t>
                      </a:r>
                      <a:r>
                        <a:rPr lang="zh-CN" sz="1600" kern="100" dirty="0">
                          <a:effectLst/>
                          <a:latin typeface="Huawei Sans" panose="020C0503030203020204" pitchFamily="34" charset="0"/>
                          <a:ea typeface="方正兰亭黑简体" panose="02000000000000000000" pitchFamily="2" charset="-122"/>
                          <a:sym typeface="Huawei Sans" panose="020C0503030203020204" pitchFamily="34" charset="0"/>
                        </a:rPr>
                        <a:t>处理。接口的角色需是根接口或指定接口才能进入转发状态</a:t>
                      </a:r>
                      <a:endParaRPr lang="zh-CN" sz="20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34076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的接口状态迁移</a:t>
            </a:r>
            <a:endParaRPr lang="zh-CN" altLang="en-US" dirty="0">
              <a:sym typeface="Huawei Sans" panose="020C0503030203020204" pitchFamily="34" charset="0"/>
            </a:endParaRPr>
          </a:p>
        </p:txBody>
      </p:sp>
      <p:sp>
        <p:nvSpPr>
          <p:cNvPr id="28" name="圆角矩形 27"/>
          <p:cNvSpPr/>
          <p:nvPr/>
        </p:nvSpPr>
        <p:spPr>
          <a:xfrm>
            <a:off x="2125994" y="1501924"/>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禁用或</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Down</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29"/>
          <p:cNvSpPr/>
          <p:nvPr/>
        </p:nvSpPr>
        <p:spPr>
          <a:xfrm>
            <a:off x="2125994" y="2384022"/>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阻塞</a:t>
            </a:r>
          </a:p>
        </p:txBody>
      </p:sp>
      <p:sp>
        <p:nvSpPr>
          <p:cNvPr id="31" name="圆角矩形 30"/>
          <p:cNvSpPr/>
          <p:nvPr/>
        </p:nvSpPr>
        <p:spPr>
          <a:xfrm>
            <a:off x="2125994" y="3266120"/>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侦听</a:t>
            </a:r>
          </a:p>
        </p:txBody>
      </p:sp>
      <p:sp>
        <p:nvSpPr>
          <p:cNvPr id="33" name="圆角矩形 32"/>
          <p:cNvSpPr/>
          <p:nvPr/>
        </p:nvSpPr>
        <p:spPr>
          <a:xfrm>
            <a:off x="2125994" y="4148218"/>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学习</a:t>
            </a:r>
          </a:p>
        </p:txBody>
      </p:sp>
      <p:sp>
        <p:nvSpPr>
          <p:cNvPr id="34" name="圆角矩形 33"/>
          <p:cNvSpPr/>
          <p:nvPr/>
        </p:nvSpPr>
        <p:spPr>
          <a:xfrm>
            <a:off x="2125994" y="5030316"/>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转发</a:t>
            </a:r>
          </a:p>
        </p:txBody>
      </p:sp>
      <p:cxnSp>
        <p:nvCxnSpPr>
          <p:cNvPr id="5" name="直接箭头连接符 4"/>
          <p:cNvCxnSpPr>
            <a:stCxn id="28" idx="2"/>
            <a:endCxn id="30" idx="0"/>
          </p:cNvCxnSpPr>
          <p:nvPr/>
        </p:nvCxnSpPr>
        <p:spPr bwMode="auto">
          <a:xfrm>
            <a:off x="3117624" y="2024703"/>
            <a:ext cx="0" cy="359319"/>
          </a:xfrm>
          <a:prstGeom prst="straightConnector1">
            <a:avLst/>
          </a:prstGeom>
          <a:noFill/>
          <a:ln w="19050" cap="flat" cmpd="sng" algn="ctr">
            <a:solidFill>
              <a:schemeClr val="tx1"/>
            </a:solidFill>
            <a:prstDash val="solid"/>
            <a:round/>
            <a:headEnd type="none" w="med" len="med"/>
            <a:tailEnd type="triangle"/>
          </a:ln>
          <a:effectLst/>
        </p:spPr>
      </p:cxnSp>
      <p:cxnSp>
        <p:nvCxnSpPr>
          <p:cNvPr id="36" name="直接箭头连接符 35"/>
          <p:cNvCxnSpPr>
            <a:stCxn id="30" idx="2"/>
            <a:endCxn id="31" idx="0"/>
          </p:cNvCxnSpPr>
          <p:nvPr/>
        </p:nvCxnSpPr>
        <p:spPr bwMode="auto">
          <a:xfrm>
            <a:off x="3117624" y="2906801"/>
            <a:ext cx="0" cy="359319"/>
          </a:xfrm>
          <a:prstGeom prst="straightConnector1">
            <a:avLst/>
          </a:prstGeom>
          <a:noFill/>
          <a:ln w="19050" cap="flat" cmpd="sng" algn="ctr">
            <a:solidFill>
              <a:schemeClr val="tx1"/>
            </a:solidFill>
            <a:prstDash val="solid"/>
            <a:round/>
            <a:headEnd type="none" w="med" len="med"/>
            <a:tailEnd type="triangle"/>
          </a:ln>
          <a:effectLst/>
        </p:spPr>
      </p:cxnSp>
      <p:cxnSp>
        <p:nvCxnSpPr>
          <p:cNvPr id="41" name="直接箭头连接符 40"/>
          <p:cNvCxnSpPr>
            <a:stCxn id="31" idx="2"/>
            <a:endCxn id="33" idx="0"/>
          </p:cNvCxnSpPr>
          <p:nvPr/>
        </p:nvCxnSpPr>
        <p:spPr bwMode="auto">
          <a:xfrm>
            <a:off x="3117624" y="3788899"/>
            <a:ext cx="0" cy="359319"/>
          </a:xfrm>
          <a:prstGeom prst="straightConnector1">
            <a:avLst/>
          </a:prstGeom>
          <a:noFill/>
          <a:ln w="19050" cap="flat" cmpd="sng" algn="ctr">
            <a:solidFill>
              <a:schemeClr val="tx1"/>
            </a:solidFill>
            <a:prstDash val="solid"/>
            <a:round/>
            <a:headEnd type="none" w="med" len="med"/>
            <a:tailEnd type="triangle"/>
          </a:ln>
          <a:effectLst/>
        </p:spPr>
      </p:cxnSp>
      <p:cxnSp>
        <p:nvCxnSpPr>
          <p:cNvPr id="53" name="直接箭头连接符 52"/>
          <p:cNvCxnSpPr>
            <a:stCxn id="33" idx="2"/>
            <a:endCxn id="34" idx="0"/>
          </p:cNvCxnSpPr>
          <p:nvPr/>
        </p:nvCxnSpPr>
        <p:spPr bwMode="auto">
          <a:xfrm>
            <a:off x="3117624" y="4670997"/>
            <a:ext cx="0" cy="359319"/>
          </a:xfrm>
          <a:prstGeom prst="straightConnector1">
            <a:avLst/>
          </a:prstGeom>
          <a:noFill/>
          <a:ln w="19050" cap="flat" cmpd="sng" algn="ctr">
            <a:solidFill>
              <a:schemeClr val="tx1"/>
            </a:solidFill>
            <a:prstDash val="solid"/>
            <a:round/>
            <a:headEnd type="none" w="med" len="med"/>
            <a:tailEnd type="triangle"/>
          </a:ln>
          <a:effectLst/>
        </p:spPr>
      </p:cxnSp>
      <p:sp>
        <p:nvSpPr>
          <p:cNvPr id="54" name="Oval 4"/>
          <p:cNvSpPr>
            <a:spLocks noChangeAspect="1"/>
          </p:cNvSpPr>
          <p:nvPr/>
        </p:nvSpPr>
        <p:spPr>
          <a:xfrm>
            <a:off x="3195943" y="208273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Oval 4"/>
          <p:cNvSpPr>
            <a:spLocks noChangeAspect="1"/>
          </p:cNvSpPr>
          <p:nvPr/>
        </p:nvSpPr>
        <p:spPr>
          <a:xfrm>
            <a:off x="3195943" y="2969872"/>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Oval 4"/>
          <p:cNvSpPr>
            <a:spLocks noChangeAspect="1"/>
          </p:cNvSpPr>
          <p:nvPr/>
        </p:nvSpPr>
        <p:spPr>
          <a:xfrm>
            <a:off x="3195943" y="385197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Oval 4"/>
          <p:cNvSpPr>
            <a:spLocks noChangeAspect="1"/>
          </p:cNvSpPr>
          <p:nvPr/>
        </p:nvSpPr>
        <p:spPr>
          <a:xfrm>
            <a:off x="3195943" y="4734069"/>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任意多边形 16"/>
          <p:cNvSpPr/>
          <p:nvPr/>
        </p:nvSpPr>
        <p:spPr bwMode="auto">
          <a:xfrm>
            <a:off x="4108007" y="1878481"/>
            <a:ext cx="471054" cy="748145"/>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任意多边形 57"/>
          <p:cNvSpPr/>
          <p:nvPr/>
        </p:nvSpPr>
        <p:spPr bwMode="auto">
          <a:xfrm>
            <a:off x="4108006" y="1763314"/>
            <a:ext cx="649319" cy="1782668"/>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任意多边形 58"/>
          <p:cNvSpPr/>
          <p:nvPr/>
        </p:nvSpPr>
        <p:spPr bwMode="auto">
          <a:xfrm>
            <a:off x="4108006" y="1655301"/>
            <a:ext cx="865344" cy="2753993"/>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任意多边形 59"/>
          <p:cNvSpPr/>
          <p:nvPr/>
        </p:nvSpPr>
        <p:spPr bwMode="auto">
          <a:xfrm>
            <a:off x="4108006" y="1547289"/>
            <a:ext cx="1045364" cy="3807346"/>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Oval 4"/>
          <p:cNvSpPr>
            <a:spLocks noChangeAspect="1"/>
          </p:cNvSpPr>
          <p:nvPr/>
        </p:nvSpPr>
        <p:spPr>
          <a:xfrm>
            <a:off x="4427980" y="218461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Oval 4"/>
          <p:cNvSpPr>
            <a:spLocks noChangeAspect="1"/>
          </p:cNvSpPr>
          <p:nvPr/>
        </p:nvSpPr>
        <p:spPr>
          <a:xfrm>
            <a:off x="4613282" y="2790213"/>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Oval 4"/>
          <p:cNvSpPr>
            <a:spLocks noChangeAspect="1"/>
          </p:cNvSpPr>
          <p:nvPr/>
        </p:nvSpPr>
        <p:spPr>
          <a:xfrm>
            <a:off x="4846457" y="3527509"/>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Oval 4"/>
          <p:cNvSpPr>
            <a:spLocks noChangeAspect="1"/>
          </p:cNvSpPr>
          <p:nvPr/>
        </p:nvSpPr>
        <p:spPr>
          <a:xfrm>
            <a:off x="5062673" y="4582005"/>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任意多边形 64"/>
          <p:cNvSpPr/>
          <p:nvPr/>
        </p:nvSpPr>
        <p:spPr bwMode="auto">
          <a:xfrm flipH="1">
            <a:off x="1656186" y="2790213"/>
            <a:ext cx="482251" cy="748145"/>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任意多边形 65"/>
          <p:cNvSpPr/>
          <p:nvPr/>
        </p:nvSpPr>
        <p:spPr bwMode="auto">
          <a:xfrm flipH="1">
            <a:off x="1510132" y="2654648"/>
            <a:ext cx="628303" cy="1754646"/>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任意多边形 66"/>
          <p:cNvSpPr/>
          <p:nvPr/>
        </p:nvSpPr>
        <p:spPr bwMode="auto">
          <a:xfrm flipH="1">
            <a:off x="1336945" y="2519397"/>
            <a:ext cx="801491" cy="2736309"/>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Oval 4"/>
          <p:cNvSpPr>
            <a:spLocks noChangeAspect="1"/>
          </p:cNvSpPr>
          <p:nvPr/>
        </p:nvSpPr>
        <p:spPr>
          <a:xfrm>
            <a:off x="1606240" y="341092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Oval 4"/>
          <p:cNvSpPr>
            <a:spLocks noChangeAspect="1"/>
          </p:cNvSpPr>
          <p:nvPr/>
        </p:nvSpPr>
        <p:spPr>
          <a:xfrm>
            <a:off x="1462493" y="4276137"/>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Oval 4"/>
          <p:cNvSpPr>
            <a:spLocks noChangeAspect="1"/>
          </p:cNvSpPr>
          <p:nvPr/>
        </p:nvSpPr>
        <p:spPr>
          <a:xfrm>
            <a:off x="1220356" y="5119526"/>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椭圆 70"/>
          <p:cNvSpPr>
            <a:spLocks noChangeAspect="1"/>
          </p:cNvSpPr>
          <p:nvPr/>
        </p:nvSpPr>
        <p:spPr>
          <a:xfrm>
            <a:off x="5886920" y="2089978"/>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文本框 71"/>
          <p:cNvSpPr txBox="1"/>
          <p:nvPr/>
        </p:nvSpPr>
        <p:spPr>
          <a:xfrm>
            <a:off x="6087714" y="2039064"/>
            <a:ext cx="3672800" cy="338554"/>
          </a:xfrm>
          <a:prstGeom prst="rect">
            <a:avLst/>
          </a:prstGeom>
          <a:noFill/>
        </p:spPr>
        <p:txBody>
          <a:bodyPr wrap="none" rtlCol="0">
            <a:spAutoFit/>
          </a:bodyPr>
          <a:lstStyle/>
          <a:p>
            <a:pP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接口初始化或激活，自动进入阻塞状态</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椭圆 72"/>
          <p:cNvSpPr>
            <a:spLocks noChangeAspect="1"/>
          </p:cNvSpPr>
          <p:nvPr/>
        </p:nvSpPr>
        <p:spPr>
          <a:xfrm>
            <a:off x="5886920" y="2855396"/>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p:cNvSpPr txBox="1"/>
          <p:nvPr/>
        </p:nvSpPr>
        <p:spPr>
          <a:xfrm>
            <a:off x="6087714" y="2804482"/>
            <a:ext cx="4903907" cy="338554"/>
          </a:xfrm>
          <a:prstGeom prst="rect">
            <a:avLst/>
          </a:prstGeom>
          <a:noFill/>
        </p:spPr>
        <p:txBody>
          <a:bodyPr wrap="none" rtlCol="0">
            <a:spAutoFit/>
          </a:bodyPr>
          <a:lstStyle/>
          <a:p>
            <a:pP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接口被选举为根接口或</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指定</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接口，自动进入侦听状态</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p:cNvSpPr>
            <a:spLocks noChangeAspect="1"/>
          </p:cNvSpPr>
          <p:nvPr/>
        </p:nvSpPr>
        <p:spPr>
          <a:xfrm>
            <a:off x="5886920" y="3620814"/>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6087714" y="3569900"/>
            <a:ext cx="4903907" cy="338554"/>
          </a:xfrm>
          <a:prstGeom prst="rect">
            <a:avLst/>
          </a:prstGeom>
          <a:noFill/>
        </p:spPr>
        <p:txBody>
          <a:bodyPr wrap="none" rtlCol="0">
            <a:spAutoFit/>
          </a:bodyPr>
          <a:lstStyle/>
          <a:p>
            <a:pP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转发延迟计时器超时且接口依然为根接口或指定接口</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椭圆 82"/>
          <p:cNvSpPr>
            <a:spLocks noChangeAspect="1"/>
          </p:cNvSpPr>
          <p:nvPr/>
        </p:nvSpPr>
        <p:spPr>
          <a:xfrm>
            <a:off x="5886920" y="4386232"/>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文本框 83"/>
          <p:cNvSpPr txBox="1"/>
          <p:nvPr/>
        </p:nvSpPr>
        <p:spPr>
          <a:xfrm>
            <a:off x="6087714" y="4335318"/>
            <a:ext cx="3877985" cy="338554"/>
          </a:xfrm>
          <a:prstGeom prst="rect">
            <a:avLst/>
          </a:prstGeom>
          <a:noFill/>
        </p:spPr>
        <p:txBody>
          <a:bodyPr wrap="none" rtlCol="0">
            <a:spAutoFit/>
          </a:bodyPr>
          <a:lstStyle/>
          <a:p>
            <a:pP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接口不再是根接口或指定接口或指定状态</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椭圆 85"/>
          <p:cNvSpPr>
            <a:spLocks noChangeAspect="1"/>
          </p:cNvSpPr>
          <p:nvPr/>
        </p:nvSpPr>
        <p:spPr>
          <a:xfrm>
            <a:off x="5886920" y="5151648"/>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p:cNvSpPr txBox="1"/>
          <p:nvPr/>
        </p:nvSpPr>
        <p:spPr>
          <a:xfrm>
            <a:off x="6087714" y="5100734"/>
            <a:ext cx="2441694" cy="338554"/>
          </a:xfrm>
          <a:prstGeom prst="rect">
            <a:avLst/>
          </a:prstGeom>
          <a:noFill/>
        </p:spPr>
        <p:txBody>
          <a:bodyPr wrap="none" rtlCol="0">
            <a:spAutoFit/>
          </a:bodyPr>
          <a:lstStyle/>
          <a:p>
            <a:pP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接口被禁用或者链路失效</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02682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拓扑变化 </a:t>
            </a:r>
            <a:r>
              <a:rPr lang="en-US" altLang="zh-CN" smtClean="0">
                <a:sym typeface="Huawei Sans" panose="020C0503030203020204" pitchFamily="34" charset="0"/>
              </a:rPr>
              <a:t>- </a:t>
            </a:r>
            <a:r>
              <a:rPr lang="zh-CN" altLang="en-US" smtClean="0">
                <a:sym typeface="Huawei Sans" panose="020C0503030203020204" pitchFamily="34" charset="0"/>
              </a:rPr>
              <a:t>根桥故障</a:t>
            </a:r>
            <a:endParaRPr lang="zh-CN" altLang="en-US" dirty="0">
              <a:sym typeface="Huawei Sans" panose="020C0503030203020204" pitchFamily="34" charset="0"/>
            </a:endParaRPr>
          </a:p>
        </p:txBody>
      </p:sp>
      <p:cxnSp>
        <p:nvCxnSpPr>
          <p:cNvPr id="22" name="直接箭头连接符 21"/>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3176379" y="3470724"/>
            <a:ext cx="430000" cy="6545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a:spLocks noChangeAspect="1"/>
          </p:cNvSpPr>
          <p:nvPr/>
        </p:nvSpPr>
        <p:spPr>
          <a:xfrm>
            <a:off x="3114364" y="3985353"/>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椭圆 27"/>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椭圆 31"/>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圆角矩形 35"/>
          <p:cNvSpPr/>
          <p:nvPr/>
        </p:nvSpPr>
        <p:spPr>
          <a:xfrm>
            <a:off x="5879976" y="182733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根桥故障恢复过程</a:t>
            </a:r>
          </a:p>
        </p:txBody>
      </p:sp>
      <p:sp>
        <p:nvSpPr>
          <p:cNvPr id="37" name="圆角矩形 36"/>
          <p:cNvSpPr/>
          <p:nvPr/>
        </p:nvSpPr>
        <p:spPr>
          <a:xfrm>
            <a:off x="5927004" y="2337663"/>
            <a:ext cx="5688632" cy="3613557"/>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342900" indent="-342900" algn="just" fontAlgn="auto">
              <a:lnSpc>
                <a:spcPts val="2600"/>
              </a:lnSpc>
              <a:spcBef>
                <a:spcPts val="0"/>
              </a:spcBef>
              <a:spcAft>
                <a:spcPts val="600"/>
              </a:spcAft>
              <a:buFont typeface="+mj-lt"/>
              <a:buAutoNum type="arabicPeriod"/>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根桥发生故障，停止发送</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a:t>
            </a:r>
          </a:p>
          <a:p>
            <a:pPr marL="342900" indent="-342900" algn="just" fontAlgn="auto">
              <a:lnSpc>
                <a:spcPts val="2600"/>
              </a:lnSpc>
              <a:spcBef>
                <a:spcPts val="0"/>
              </a:spcBef>
              <a:spcAft>
                <a:spcPts val="600"/>
              </a:spcAft>
              <a:buFont typeface="+mj-lt"/>
              <a:buAutoNum type="arabicPeriod"/>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等待</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Max Age</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计时器（</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 s</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超时，从而导致已经收到的</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报文失效，又接收不到根桥发送的新的</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报文，从而得知上游出现故障。</a:t>
            </a:r>
          </a:p>
          <a:p>
            <a:pPr marL="342900" indent="-342900" algn="just" fontAlgn="auto">
              <a:lnSpc>
                <a:spcPts val="2600"/>
              </a:lnSpc>
              <a:spcBef>
                <a:spcPts val="0"/>
              </a:spcBef>
              <a:spcAft>
                <a:spcPts val="600"/>
              </a:spcAft>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非根桥会互相发送配置</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，重新选举新的根</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桥。</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algn="just" fontAlgn="auto">
              <a:lnSpc>
                <a:spcPts val="2600"/>
              </a:lnSpc>
              <a:spcBef>
                <a:spcPts val="0"/>
              </a:spcBef>
              <a:spcAft>
                <a:spcPts val="600"/>
              </a:spcAft>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经过重新选举后，</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端口经过两个</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Forward Delay</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15 s</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）时间恢复转发状态</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非根桥会在</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老化之后开始根桥的重新选举。</a:t>
            </a: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根桥故障会导致</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50 s</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左右的</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恢复时间。</a:t>
            </a: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657337" y="2427271"/>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54" name="五边形 53"/>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燕尾形 54"/>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56" name="燕尾形 55"/>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燕尾形 56"/>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燕尾形 57"/>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燕尾形 58"/>
          <p:cNvSpPr/>
          <p:nvPr/>
        </p:nvSpPr>
        <p:spPr bwMode="auto">
          <a:xfrm>
            <a:off x="10753463"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椭圆 48"/>
          <p:cNvSpPr>
            <a:spLocks noChangeAspect="1"/>
          </p:cNvSpPr>
          <p:nvPr/>
        </p:nvSpPr>
        <p:spPr>
          <a:xfrm>
            <a:off x="3117114" y="428610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p:cNvSpPr txBox="1"/>
          <p:nvPr/>
        </p:nvSpPr>
        <p:spPr>
          <a:xfrm>
            <a:off x="449478" y="1986669"/>
            <a:ext cx="222208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3346799" y="1985104"/>
            <a:ext cx="2228495"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2013742" y="5200070"/>
            <a:ext cx="2201244"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1" name="组合 60"/>
          <p:cNvGrpSpPr/>
          <p:nvPr/>
        </p:nvGrpSpPr>
        <p:grpSpPr>
          <a:xfrm>
            <a:off x="1327069" y="2464370"/>
            <a:ext cx="288000" cy="288000"/>
            <a:chOff x="856677" y="2615810"/>
            <a:chExt cx="288000" cy="288000"/>
          </a:xfrm>
        </p:grpSpPr>
        <p:sp>
          <p:nvSpPr>
            <p:cNvPr id="62" name="椭圆 61"/>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3" name="组合 62"/>
            <p:cNvGrpSpPr/>
            <p:nvPr/>
          </p:nvGrpSpPr>
          <p:grpSpPr>
            <a:xfrm>
              <a:off x="923444" y="2692169"/>
              <a:ext cx="144001" cy="144002"/>
              <a:chOff x="898853" y="2657982"/>
              <a:chExt cx="203649" cy="203652"/>
            </a:xfrm>
          </p:grpSpPr>
          <p:cxnSp>
            <p:nvCxnSpPr>
              <p:cNvPr id="64" name="直接连接符 63"/>
              <p:cNvCxnSpPr>
                <a:stCxn id="62" idx="3"/>
                <a:endCxn id="62"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62" idx="1"/>
                <a:endCxn id="62"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66" name="组合 65"/>
          <p:cNvGrpSpPr/>
          <p:nvPr/>
        </p:nvGrpSpPr>
        <p:grpSpPr>
          <a:xfrm>
            <a:off x="1678568" y="3206244"/>
            <a:ext cx="288000" cy="288000"/>
            <a:chOff x="856677" y="2615810"/>
            <a:chExt cx="288000" cy="288000"/>
          </a:xfrm>
        </p:grpSpPr>
        <p:sp>
          <p:nvSpPr>
            <p:cNvPr id="67" name="椭圆 66"/>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8" name="组合 67"/>
            <p:cNvGrpSpPr/>
            <p:nvPr/>
          </p:nvGrpSpPr>
          <p:grpSpPr>
            <a:xfrm>
              <a:off x="923444" y="2692169"/>
              <a:ext cx="144001" cy="144002"/>
              <a:chOff x="898853" y="2657982"/>
              <a:chExt cx="203649" cy="203652"/>
            </a:xfrm>
          </p:grpSpPr>
          <p:cxnSp>
            <p:nvCxnSpPr>
              <p:cNvPr id="69" name="直接连接符 68"/>
              <p:cNvCxnSpPr>
                <a:stCxn id="67" idx="3"/>
                <a:endCxn id="67"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67" idx="1"/>
                <a:endCxn id="67"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71" name="组合 70"/>
          <p:cNvGrpSpPr/>
          <p:nvPr/>
        </p:nvGrpSpPr>
        <p:grpSpPr>
          <a:xfrm>
            <a:off x="2186272" y="2251000"/>
            <a:ext cx="288000" cy="288000"/>
            <a:chOff x="856677" y="2615810"/>
            <a:chExt cx="288000" cy="288000"/>
          </a:xfrm>
        </p:grpSpPr>
        <p:sp>
          <p:nvSpPr>
            <p:cNvPr id="72" name="椭圆 71"/>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3" name="组合 72"/>
            <p:cNvGrpSpPr/>
            <p:nvPr/>
          </p:nvGrpSpPr>
          <p:grpSpPr>
            <a:xfrm>
              <a:off x="923444" y="2692169"/>
              <a:ext cx="144001" cy="144002"/>
              <a:chOff x="898853" y="2657982"/>
              <a:chExt cx="203649" cy="203652"/>
            </a:xfrm>
          </p:grpSpPr>
          <p:cxnSp>
            <p:nvCxnSpPr>
              <p:cNvPr id="74" name="直接连接符 73"/>
              <p:cNvCxnSpPr>
                <a:stCxn id="72" idx="3"/>
                <a:endCxn id="72"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72" idx="1"/>
                <a:endCxn id="72"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48" name="Oval 4"/>
          <p:cNvSpPr>
            <a:spLocks noChangeAspect="1"/>
          </p:cNvSpPr>
          <p:nvPr/>
        </p:nvSpPr>
        <p:spPr>
          <a:xfrm>
            <a:off x="2068605" y="268473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Oval 4"/>
          <p:cNvSpPr>
            <a:spLocks noChangeAspect="1"/>
          </p:cNvSpPr>
          <p:nvPr/>
        </p:nvSpPr>
        <p:spPr>
          <a:xfrm>
            <a:off x="4371487" y="24812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Oval 4"/>
          <p:cNvSpPr>
            <a:spLocks noChangeAspect="1"/>
          </p:cNvSpPr>
          <p:nvPr/>
        </p:nvSpPr>
        <p:spPr>
          <a:xfrm>
            <a:off x="4322517" y="33655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Oval 4"/>
          <p:cNvSpPr>
            <a:spLocks noChangeAspect="1"/>
          </p:cNvSpPr>
          <p:nvPr/>
        </p:nvSpPr>
        <p:spPr>
          <a:xfrm>
            <a:off x="3490131" y="456272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19650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拓扑变化 </a:t>
            </a:r>
            <a:r>
              <a:rPr lang="en-US" altLang="zh-CN" smtClean="0">
                <a:sym typeface="Huawei Sans" panose="020C0503030203020204" pitchFamily="34" charset="0"/>
              </a:rPr>
              <a:t>- </a:t>
            </a:r>
            <a:r>
              <a:rPr lang="zh-CN" altLang="en-US" smtClean="0">
                <a:sym typeface="Huawei Sans" panose="020C0503030203020204" pitchFamily="34" charset="0"/>
              </a:rPr>
              <a:t>直连链路故障</a:t>
            </a:r>
            <a:endParaRPr lang="zh-CN" altLang="en-US" dirty="0">
              <a:sym typeface="Huawei Sans" panose="020C0503030203020204" pitchFamily="34" charset="0"/>
            </a:endParaRPr>
          </a:p>
        </p:txBody>
      </p:sp>
      <p:sp>
        <p:nvSpPr>
          <p:cNvPr id="36" name="圆角矩形 35"/>
          <p:cNvSpPr/>
          <p:nvPr/>
        </p:nvSpPr>
        <p:spPr>
          <a:xfrm>
            <a:off x="5879976" y="182733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直连链路故障恢复过程</a:t>
            </a:r>
          </a:p>
        </p:txBody>
      </p:sp>
      <p:sp>
        <p:nvSpPr>
          <p:cNvPr id="37" name="圆角矩形 36"/>
          <p:cNvSpPr/>
          <p:nvPr/>
        </p:nvSpPr>
        <p:spPr>
          <a:xfrm>
            <a:off x="5927004" y="2337664"/>
            <a:ext cx="5688632" cy="2451108"/>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fontAlgn="auto">
              <a:lnSpc>
                <a:spcPts val="2600"/>
              </a:lnSpc>
              <a:spcBef>
                <a:spcPts val="0"/>
              </a:spcBef>
              <a:spcAft>
                <a:spcPts val="60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当交换机</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网络稳定时检测到根端口的链路发生故障，则其备用端口会经过两倍的</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Forward Delay</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15s</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）时间进入用户流量转发状态。</a:t>
            </a:r>
          </a:p>
          <a:p>
            <a:pPr marL="177800" indent="-177800" algn="just" fontAlgn="auto">
              <a:lnSpc>
                <a:spcPts val="2600"/>
              </a:lnSpc>
              <a:spcBef>
                <a:spcPts val="0"/>
              </a:spcBef>
              <a:spcAft>
                <a:spcPts val="600"/>
              </a:spcAft>
              <a:buFont typeface="Arial" panose="020B0604020202020204" pitchFamily="34" charset="0"/>
              <a:buChar char="•"/>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检测</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到直连链路物理故障后，会将预备端口转换为根端口。</a:t>
            </a: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直连链路故障，备用端口会经过</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30s</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后恢复转发状态。</a:t>
            </a:r>
          </a:p>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657337" y="2427271"/>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563387"/>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54" name="五边形 53"/>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燕尾形 54"/>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56" name="燕尾形 55"/>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燕尾形 56"/>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燕尾形 57"/>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燕尾形 58"/>
          <p:cNvSpPr/>
          <p:nvPr/>
        </p:nvSpPr>
        <p:spPr bwMode="auto">
          <a:xfrm>
            <a:off x="10753463"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椭圆 48"/>
          <p:cNvSpPr>
            <a:spLocks noChangeAspect="1"/>
          </p:cNvSpPr>
          <p:nvPr/>
        </p:nvSpPr>
        <p:spPr>
          <a:xfrm>
            <a:off x="3117114" y="428610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p:cNvSpPr txBox="1"/>
          <p:nvPr/>
        </p:nvSpPr>
        <p:spPr>
          <a:xfrm>
            <a:off x="449478" y="1986669"/>
            <a:ext cx="222208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3346799" y="1985104"/>
            <a:ext cx="2228495"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2013742" y="5200070"/>
            <a:ext cx="2201244"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1" name="直接连接符 60"/>
          <p:cNvCxnSpPr/>
          <p:nvPr/>
        </p:nvCxnSpPr>
        <p:spPr>
          <a:xfrm>
            <a:off x="1732992" y="2710396"/>
            <a:ext cx="2498798" cy="4201"/>
          </a:xfrm>
          <a:prstGeom prst="line">
            <a:avLst/>
          </a:prstGeom>
          <a:ln w="19050">
            <a:solidFill>
              <a:srgbClr val="151515"/>
            </a:solidFill>
            <a:prstDash val="dash"/>
          </a:ln>
        </p:spPr>
        <p:style>
          <a:lnRef idx="1">
            <a:schemeClr val="accent1"/>
          </a:lnRef>
          <a:fillRef idx="0">
            <a:schemeClr val="accent1"/>
          </a:fillRef>
          <a:effectRef idx="0">
            <a:schemeClr val="accent1"/>
          </a:effectRef>
          <a:fontRef idx="minor">
            <a:schemeClr val="tx1"/>
          </a:fontRef>
        </p:style>
      </p:cxnSp>
      <p:sp>
        <p:nvSpPr>
          <p:cNvPr id="63" name="椭圆 62"/>
          <p:cNvSpPr>
            <a:spLocks noChangeAspect="1"/>
          </p:cNvSpPr>
          <p:nvPr/>
        </p:nvSpPr>
        <p:spPr>
          <a:xfrm>
            <a:off x="4049598" y="2610871"/>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8" name="组合 27"/>
          <p:cNvGrpSpPr/>
          <p:nvPr/>
        </p:nvGrpSpPr>
        <p:grpSpPr>
          <a:xfrm>
            <a:off x="2857664" y="2403949"/>
            <a:ext cx="288000" cy="288000"/>
            <a:chOff x="856677" y="2615810"/>
            <a:chExt cx="288000" cy="288000"/>
          </a:xfrm>
        </p:grpSpPr>
        <p:sp>
          <p:nvSpPr>
            <p:cNvPr id="29" name="椭圆 28"/>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 name="组合 29"/>
            <p:cNvGrpSpPr/>
            <p:nvPr/>
          </p:nvGrpSpPr>
          <p:grpSpPr>
            <a:xfrm>
              <a:off x="923444" y="2692169"/>
              <a:ext cx="144001" cy="144002"/>
              <a:chOff x="898853" y="2657982"/>
              <a:chExt cx="203649" cy="203652"/>
            </a:xfrm>
          </p:grpSpPr>
          <p:cxnSp>
            <p:nvCxnSpPr>
              <p:cNvPr id="31" name="直接连接符 30"/>
              <p:cNvCxnSpPr>
                <a:stCxn id="29" idx="3"/>
                <a:endCxn id="29"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32" name="直接连接符 31"/>
              <p:cNvCxnSpPr>
                <a:stCxn id="29" idx="1"/>
                <a:endCxn id="29"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665390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拓扑变化 </a:t>
            </a:r>
            <a:r>
              <a:rPr lang="en-US" altLang="zh-CN" smtClean="0">
                <a:sym typeface="Huawei Sans" panose="020C0503030203020204" pitchFamily="34" charset="0"/>
              </a:rPr>
              <a:t>– </a:t>
            </a:r>
            <a:r>
              <a:rPr lang="zh-CN" altLang="en-US" smtClean="0">
                <a:sym typeface="Huawei Sans" panose="020C0503030203020204" pitchFamily="34" charset="0"/>
              </a:rPr>
              <a:t>非直连链路故障</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mtClean="0">
                <a:sym typeface="Huawei Sans" panose="020C0503030203020204" pitchFamily="34" charset="0"/>
              </a:rPr>
              <a:t>非直连链路故障后，</a:t>
            </a:r>
            <a:r>
              <a:rPr lang="en-US" altLang="zh-CN" smtClean="0">
                <a:sym typeface="Huawei Sans" panose="020C0503030203020204" pitchFamily="34" charset="0"/>
              </a:rPr>
              <a:t>SW3</a:t>
            </a:r>
            <a:r>
              <a:rPr lang="zh-CN" altLang="en-US" smtClean="0">
                <a:sym typeface="Huawei Sans" panose="020C0503030203020204" pitchFamily="34" charset="0"/>
              </a:rPr>
              <a:t>的备用端口恢复到转发状态，非直连故障会导致</a:t>
            </a:r>
            <a:r>
              <a:rPr lang="en-US" altLang="zh-CN" smtClean="0">
                <a:sym typeface="Huawei Sans" panose="020C0503030203020204" pitchFamily="34" charset="0"/>
              </a:rPr>
              <a:t>50s</a:t>
            </a:r>
            <a:r>
              <a:rPr lang="zh-CN" altLang="en-US" smtClean="0">
                <a:sym typeface="Huawei Sans" panose="020C0503030203020204" pitchFamily="34" charset="0"/>
              </a:rPr>
              <a:t>左右的恢复时间。</a:t>
            </a:r>
          </a:p>
          <a:p>
            <a:endParaRPr lang="zh-CN" altLang="en-US" dirty="0">
              <a:sym typeface="Huawei Sans" panose="020C0503030203020204" pitchFamily="34" charset="0"/>
            </a:endParaRPr>
          </a:p>
        </p:txBody>
      </p:sp>
      <p:sp>
        <p:nvSpPr>
          <p:cNvPr id="54" name="五边形 53"/>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桥</a:t>
            </a: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燕尾形 54"/>
          <p:cNvSpPr/>
          <p:nvPr/>
        </p:nvSpPr>
        <p:spPr bwMode="auto">
          <a:xfrm>
            <a:off x="7920187"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根桥</a:t>
            </a:r>
          </a:p>
        </p:txBody>
      </p:sp>
      <p:sp>
        <p:nvSpPr>
          <p:cNvPr id="56" name="燕尾形 55"/>
          <p:cNvSpPr/>
          <p:nvPr/>
        </p:nvSpPr>
        <p:spPr bwMode="auto">
          <a:xfrm>
            <a:off x="8628506"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Cost</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燕尾形 56"/>
          <p:cNvSpPr/>
          <p:nvPr/>
        </p:nvSpPr>
        <p:spPr bwMode="auto">
          <a:xfrm>
            <a:off x="9336825"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RPC</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燕尾形 57"/>
          <p:cNvSpPr/>
          <p:nvPr/>
        </p:nvSpPr>
        <p:spPr bwMode="auto">
          <a:xfrm>
            <a:off x="10045144" y="152815"/>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Port ID</a:t>
            </a:r>
            <a:endParaRPr lang="zh-CN" altLang="en-US"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燕尾形 58"/>
          <p:cNvSpPr/>
          <p:nvPr/>
        </p:nvSpPr>
        <p:spPr bwMode="auto">
          <a:xfrm>
            <a:off x="10753463" y="152815"/>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BPDU</a:t>
            </a:r>
            <a:endPar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463060" y="2446040"/>
            <a:ext cx="5125816" cy="3553520"/>
            <a:chOff x="449478" y="1985104"/>
            <a:chExt cx="5125816" cy="3553520"/>
          </a:xfrm>
        </p:grpSpPr>
        <p:sp>
          <p:nvSpPr>
            <p:cNvPr id="38" name="文本框 37"/>
            <p:cNvSpPr txBox="1"/>
            <p:nvPr/>
          </p:nvSpPr>
          <p:spPr>
            <a:xfrm>
              <a:off x="657337" y="2427271"/>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611513"/>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49" name="椭圆 48"/>
            <p:cNvSpPr>
              <a:spLocks noChangeAspect="1"/>
            </p:cNvSpPr>
            <p:nvPr/>
          </p:nvSpPr>
          <p:spPr>
            <a:xfrm>
              <a:off x="3117114" y="428610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p:cNvSpPr txBox="1"/>
            <p:nvPr/>
          </p:nvSpPr>
          <p:spPr>
            <a:xfrm>
              <a:off x="449478" y="1986669"/>
              <a:ext cx="222208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3346799" y="1985104"/>
              <a:ext cx="2228495"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2013742" y="5200070"/>
              <a:ext cx="2201244"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箭头连接符 27"/>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928248" y="2414071"/>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p:cNvSpPr>
              <a:spLocks noChangeAspect="1"/>
            </p:cNvSpPr>
            <p:nvPr/>
          </p:nvSpPr>
          <p:spPr>
            <a:xfrm>
              <a:off x="1838393" y="229813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椭圆 30"/>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椭圆 31"/>
            <p:cNvSpPr>
              <a:spLocks noChangeAspect="1"/>
            </p:cNvSpPr>
            <p:nvPr/>
          </p:nvSpPr>
          <p:spPr>
            <a:xfrm>
              <a:off x="4115550" y="2765825"/>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5" name="组合 64"/>
          <p:cNvGrpSpPr/>
          <p:nvPr/>
        </p:nvGrpSpPr>
        <p:grpSpPr>
          <a:xfrm>
            <a:off x="6545478" y="2484140"/>
            <a:ext cx="5125816" cy="3553520"/>
            <a:chOff x="449478" y="1985104"/>
            <a:chExt cx="5125816" cy="3553520"/>
          </a:xfrm>
        </p:grpSpPr>
        <p:sp>
          <p:nvSpPr>
            <p:cNvPr id="66" name="文本框 65"/>
            <p:cNvSpPr txBox="1"/>
            <p:nvPr/>
          </p:nvSpPr>
          <p:spPr>
            <a:xfrm>
              <a:off x="657337" y="2427271"/>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a:xfrm>
              <a:off x="4727103" y="2464370"/>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8" name="组合 67"/>
            <p:cNvGrpSpPr/>
            <p:nvPr/>
          </p:nvGrpSpPr>
          <p:grpSpPr>
            <a:xfrm flipV="1">
              <a:off x="1609745" y="2673501"/>
              <a:ext cx="2745630" cy="2115270"/>
              <a:chOff x="6600056" y="4353447"/>
              <a:chExt cx="1296144" cy="833967"/>
            </a:xfrm>
          </p:grpSpPr>
          <p:cxnSp>
            <p:nvCxnSpPr>
              <p:cNvPr id="84" name="直接连接符 8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直接连接符 68"/>
            <p:cNvCxnSpPr/>
            <p:nvPr/>
          </p:nvCxnSpPr>
          <p:spPr>
            <a:xfrm flipH="1">
              <a:off x="1475689" y="2611513"/>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0"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71"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72" name="文本框 71"/>
            <p:cNvSpPr txBox="1"/>
            <p:nvPr/>
          </p:nvSpPr>
          <p:spPr>
            <a:xfrm>
              <a:off x="2695462" y="4858004"/>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3"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76" name="文本框 75"/>
            <p:cNvSpPr txBox="1"/>
            <p:nvPr/>
          </p:nvSpPr>
          <p:spPr>
            <a:xfrm>
              <a:off x="449478" y="1986669"/>
              <a:ext cx="2222083"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文本框 76"/>
            <p:cNvSpPr txBox="1"/>
            <p:nvPr/>
          </p:nvSpPr>
          <p:spPr>
            <a:xfrm>
              <a:off x="3346799" y="1985104"/>
              <a:ext cx="2228495"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4096.4c1f-aabc-102b</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文本框 77"/>
            <p:cNvSpPr txBox="1"/>
            <p:nvPr/>
          </p:nvSpPr>
          <p:spPr>
            <a:xfrm>
              <a:off x="2013742" y="5200070"/>
              <a:ext cx="2201244"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4096.4c1f-aabc-102c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9" name="直接箭头连接符 78"/>
            <p:cNvCxnSpPr/>
            <p:nvPr/>
          </p:nvCxnSpPr>
          <p:spPr>
            <a:xfrm>
              <a:off x="1589686" y="3018755"/>
              <a:ext cx="398154" cy="62626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a:spLocks noChangeAspect="1"/>
            </p:cNvSpPr>
            <p:nvPr/>
          </p:nvSpPr>
          <p:spPr>
            <a:xfrm>
              <a:off x="1475689" y="2925266"/>
              <a:ext cx="211345" cy="211345"/>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椭圆 82"/>
            <p:cNvSpPr>
              <a:spLocks noChangeAspect="1"/>
            </p:cNvSpPr>
            <p:nvPr/>
          </p:nvSpPr>
          <p:spPr>
            <a:xfrm>
              <a:off x="4115550" y="2765825"/>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86" name="直接箭头连接符 85"/>
          <p:cNvCxnSpPr/>
          <p:nvPr/>
        </p:nvCxnSpPr>
        <p:spPr>
          <a:xfrm flipV="1">
            <a:off x="9297779" y="3931660"/>
            <a:ext cx="430000" cy="654506"/>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椭圆 86"/>
          <p:cNvSpPr>
            <a:spLocks noChangeAspect="1"/>
          </p:cNvSpPr>
          <p:nvPr/>
        </p:nvSpPr>
        <p:spPr>
          <a:xfrm>
            <a:off x="9235764" y="4446289"/>
            <a:ext cx="211345" cy="211345"/>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8" name="直接箭头连接符 87"/>
          <p:cNvCxnSpPr/>
          <p:nvPr/>
        </p:nvCxnSpPr>
        <p:spPr>
          <a:xfrm flipH="1">
            <a:off x="10098667" y="3492060"/>
            <a:ext cx="414670" cy="68643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10371102" y="3457921"/>
            <a:ext cx="211345" cy="211345"/>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椭圆 89"/>
          <p:cNvSpPr>
            <a:spLocks noChangeAspect="1"/>
          </p:cNvSpPr>
          <p:nvPr/>
        </p:nvSpPr>
        <p:spPr>
          <a:xfrm>
            <a:off x="9220585" y="4785012"/>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0" name="组合 59"/>
          <p:cNvGrpSpPr/>
          <p:nvPr/>
        </p:nvGrpSpPr>
        <p:grpSpPr>
          <a:xfrm>
            <a:off x="2817562" y="2913484"/>
            <a:ext cx="288000" cy="288000"/>
            <a:chOff x="856677" y="2615810"/>
            <a:chExt cx="288000" cy="288000"/>
          </a:xfrm>
        </p:grpSpPr>
        <p:sp>
          <p:nvSpPr>
            <p:cNvPr id="61" name="椭圆 60"/>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2" name="组合 61"/>
            <p:cNvGrpSpPr/>
            <p:nvPr/>
          </p:nvGrpSpPr>
          <p:grpSpPr>
            <a:xfrm>
              <a:off x="923444" y="2692169"/>
              <a:ext cx="144001" cy="144002"/>
              <a:chOff x="898853" y="2657982"/>
              <a:chExt cx="203649" cy="203652"/>
            </a:xfrm>
          </p:grpSpPr>
          <p:cxnSp>
            <p:nvCxnSpPr>
              <p:cNvPr id="63" name="直接连接符 62"/>
              <p:cNvCxnSpPr>
                <a:stCxn id="61" idx="3"/>
                <a:endCxn id="61"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4" name="直接连接符 63"/>
              <p:cNvCxnSpPr>
                <a:stCxn id="61" idx="1"/>
                <a:endCxn id="61"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75" name="组合 74"/>
          <p:cNvGrpSpPr/>
          <p:nvPr/>
        </p:nvGrpSpPr>
        <p:grpSpPr>
          <a:xfrm>
            <a:off x="8930690" y="2975386"/>
            <a:ext cx="288000" cy="288000"/>
            <a:chOff x="856677" y="2615810"/>
            <a:chExt cx="288000" cy="288000"/>
          </a:xfrm>
        </p:grpSpPr>
        <p:sp>
          <p:nvSpPr>
            <p:cNvPr id="80" name="椭圆 79"/>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1" name="组合 80"/>
            <p:cNvGrpSpPr/>
            <p:nvPr/>
          </p:nvGrpSpPr>
          <p:grpSpPr>
            <a:xfrm>
              <a:off x="923444" y="2692169"/>
              <a:ext cx="144001" cy="144002"/>
              <a:chOff x="898853" y="2657982"/>
              <a:chExt cx="203649" cy="203652"/>
            </a:xfrm>
          </p:grpSpPr>
          <p:cxnSp>
            <p:nvCxnSpPr>
              <p:cNvPr id="91" name="直接连接符 90"/>
              <p:cNvCxnSpPr>
                <a:stCxn id="80" idx="3"/>
                <a:endCxn id="80"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92" name="直接连接符 91"/>
              <p:cNvCxnSpPr>
                <a:stCxn id="80" idx="1"/>
                <a:endCxn id="80"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74" name="Right Arrow 157"/>
          <p:cNvSpPr/>
          <p:nvPr/>
        </p:nvSpPr>
        <p:spPr>
          <a:xfrm>
            <a:off x="5480857" y="4014507"/>
            <a:ext cx="909866" cy="479139"/>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266628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拓扑改变导致</a:t>
            </a:r>
            <a:r>
              <a:rPr lang="en-US" altLang="zh-CN" smtClean="0">
                <a:sym typeface="Huawei Sans" panose="020C0503030203020204" pitchFamily="34" charset="0"/>
              </a:rPr>
              <a:t>MAC</a:t>
            </a:r>
            <a:r>
              <a:rPr lang="zh-CN" altLang="en-US" smtClean="0">
                <a:sym typeface="Huawei Sans" panose="020C0503030203020204" pitchFamily="34" charset="0"/>
              </a:rPr>
              <a:t>地址表错误</a:t>
            </a:r>
            <a:endParaRPr lang="zh-CN" altLang="en-US" dirty="0">
              <a:sym typeface="Huawei Sans" panose="020C0503030203020204" pitchFamily="34" charset="0"/>
            </a:endParaRPr>
          </a:p>
        </p:txBody>
      </p:sp>
      <p:graphicFrame>
        <p:nvGraphicFramePr>
          <p:cNvPr id="4" name="表格 3"/>
          <p:cNvGraphicFramePr>
            <a:graphicFrameLocks noGrp="1"/>
          </p:cNvGraphicFramePr>
          <p:nvPr>
            <p:extLst/>
          </p:nvPr>
        </p:nvGraphicFramePr>
        <p:xfrm>
          <a:off x="2300705" y="1986066"/>
          <a:ext cx="3795295" cy="1234314"/>
        </p:xfrm>
        <a:graphic>
          <a:graphicData uri="http://schemas.openxmlformats.org/drawingml/2006/table">
            <a:tbl>
              <a:tblPr firstRow="1" bandRow="1">
                <a:tableStyleId>{5C22544A-7EE6-4342-B048-85BDC9FD1C3A}</a:tableStyleId>
              </a:tblPr>
              <a:tblGrid>
                <a:gridCol w="2180276"/>
                <a:gridCol w="1615019"/>
              </a:tblGrid>
              <a:tr h="249072">
                <a:tc>
                  <a:txBody>
                    <a:bodyPr/>
                    <a:lstStyle/>
                    <a:p>
                      <a:pPr algn="ctr">
                        <a:lnSpc>
                          <a:spcPct val="150000"/>
                        </a:lnSpc>
                      </a:pPr>
                      <a:r>
                        <a:rPr lang="en-US" altLang="zh-CN" sz="1400" b="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MAC</a:t>
                      </a:r>
                      <a:endParaRPr lang="zh-CN" altLang="en-US" sz="1400" b="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lnSpc>
                          <a:spcPct val="150000"/>
                        </a:lnSpc>
                      </a:pPr>
                      <a:r>
                        <a:rPr lang="zh-CN" altLang="en-US" sz="1400" b="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端口</a:t>
                      </a:r>
                      <a:endParaRPr lang="zh-CN" altLang="en-US" sz="1400" b="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49072">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00-05-06-07-08-AA</a:t>
                      </a:r>
                      <a:endParaRPr lang="zh-CN" altLang="en-US"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ctr">
                        <a:lnSpc>
                          <a:spcPct val="150000"/>
                        </a:lnSpc>
                      </a:pPr>
                      <a:r>
                        <a:rPr lang="en-US" altLang="zh-CN" sz="140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249072">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00-05-06-07-08-BB</a:t>
                      </a:r>
                      <a:endParaRPr lang="zh-CN" altLang="en-US"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ctr">
                        <a:lnSpc>
                          <a:spcPct val="150000"/>
                        </a:lnSpc>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GE0/0/3</a:t>
                      </a:r>
                      <a:endParaRPr lang="zh-CN" altLang="en-US" sz="1400" kern="1200" dirty="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cxnSp>
        <p:nvCxnSpPr>
          <p:cNvPr id="10" name="直接连接符 22"/>
          <p:cNvCxnSpPr>
            <a:cxnSpLocks noChangeShapeType="1"/>
            <a:stCxn id="31" idx="0"/>
            <a:endCxn id="58" idx="2"/>
          </p:cNvCxnSpPr>
          <p:nvPr/>
        </p:nvCxnSpPr>
        <p:spPr bwMode="auto">
          <a:xfrm flipV="1">
            <a:off x="6704484" y="4109415"/>
            <a:ext cx="6257" cy="68163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连接符 22"/>
          <p:cNvCxnSpPr>
            <a:cxnSpLocks noChangeShapeType="1"/>
            <a:stCxn id="66" idx="0"/>
            <a:endCxn id="59" idx="2"/>
          </p:cNvCxnSpPr>
          <p:nvPr/>
        </p:nvCxnSpPr>
        <p:spPr bwMode="auto">
          <a:xfrm flipV="1">
            <a:off x="10740574" y="4109415"/>
            <a:ext cx="0" cy="64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2" name="TextBox 94"/>
          <p:cNvSpPr txBox="1">
            <a:spLocks noChangeArrowheads="1"/>
          </p:cNvSpPr>
          <p:nvPr/>
        </p:nvSpPr>
        <p:spPr bwMode="auto">
          <a:xfrm>
            <a:off x="5645436" y="4901719"/>
            <a:ext cx="7970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95"/>
          <p:cNvSpPr txBox="1">
            <a:spLocks noChangeArrowheads="1"/>
          </p:cNvSpPr>
          <p:nvPr/>
        </p:nvSpPr>
        <p:spPr bwMode="auto">
          <a:xfrm>
            <a:off x="11029042" y="491941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51"/>
          <p:cNvSpPr>
            <a:spLocks noChangeArrowheads="1"/>
          </p:cNvSpPr>
          <p:nvPr/>
        </p:nvSpPr>
        <p:spPr bwMode="auto">
          <a:xfrm>
            <a:off x="7004719" y="3928283"/>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52"/>
          <p:cNvSpPr>
            <a:spLocks noChangeArrowheads="1"/>
          </p:cNvSpPr>
          <p:nvPr/>
        </p:nvSpPr>
        <p:spPr bwMode="auto">
          <a:xfrm>
            <a:off x="7016616" y="354238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53"/>
          <p:cNvSpPr>
            <a:spLocks noChangeArrowheads="1"/>
          </p:cNvSpPr>
          <p:nvPr/>
        </p:nvSpPr>
        <p:spPr bwMode="auto">
          <a:xfrm>
            <a:off x="6692772" y="424294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54"/>
          <p:cNvSpPr>
            <a:spLocks noChangeArrowheads="1"/>
          </p:cNvSpPr>
          <p:nvPr/>
        </p:nvSpPr>
        <p:spPr bwMode="auto">
          <a:xfrm>
            <a:off x="7671697" y="199661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55"/>
          <p:cNvSpPr>
            <a:spLocks noChangeArrowheads="1"/>
          </p:cNvSpPr>
          <p:nvPr/>
        </p:nvSpPr>
        <p:spPr bwMode="auto">
          <a:xfrm>
            <a:off x="9027826" y="197745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56"/>
          <p:cNvSpPr>
            <a:spLocks noChangeArrowheads="1"/>
          </p:cNvSpPr>
          <p:nvPr/>
        </p:nvSpPr>
        <p:spPr bwMode="auto">
          <a:xfrm>
            <a:off x="9453912" y="355197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57"/>
          <p:cNvSpPr>
            <a:spLocks noChangeArrowheads="1"/>
          </p:cNvSpPr>
          <p:nvPr/>
        </p:nvSpPr>
        <p:spPr bwMode="auto">
          <a:xfrm>
            <a:off x="9487262" y="391164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89"/>
          <p:cNvSpPr txBox="1">
            <a:spLocks noChangeArrowheads="1"/>
          </p:cNvSpPr>
          <p:nvPr/>
        </p:nvSpPr>
        <p:spPr bwMode="auto">
          <a:xfrm>
            <a:off x="5583825" y="5308757"/>
            <a:ext cx="2241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00-05-06-07-08-AA</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90"/>
          <p:cNvSpPr txBox="1">
            <a:spLocks noChangeArrowheads="1"/>
          </p:cNvSpPr>
          <p:nvPr/>
        </p:nvSpPr>
        <p:spPr bwMode="auto">
          <a:xfrm>
            <a:off x="9584995" y="5298666"/>
            <a:ext cx="221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00-05-06-07-08-BB</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94"/>
          <p:cNvSpPr txBox="1">
            <a:spLocks noChangeArrowheads="1"/>
          </p:cNvSpPr>
          <p:nvPr/>
        </p:nvSpPr>
        <p:spPr bwMode="auto">
          <a:xfrm>
            <a:off x="3656792" y="1544402"/>
            <a:ext cx="1250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地址表</a:t>
            </a:r>
          </a:p>
        </p:txBody>
      </p:sp>
      <p:pic>
        <p:nvPicPr>
          <p:cNvPr id="31" name="图片 30" descr="PC.png"/>
          <p:cNvPicPr>
            <a:picLocks noChangeAspect="1"/>
          </p:cNvPicPr>
          <p:nvPr/>
        </p:nvPicPr>
        <p:blipFill>
          <a:blip r:embed="rId3" cstate="print"/>
          <a:stretch>
            <a:fillRect/>
          </a:stretch>
        </p:blipFill>
        <p:spPr>
          <a:xfrm>
            <a:off x="6380044" y="4791048"/>
            <a:ext cx="648880" cy="498339"/>
          </a:xfrm>
          <a:prstGeom prst="rect">
            <a:avLst/>
          </a:prstGeom>
        </p:spPr>
      </p:pic>
      <p:pic>
        <p:nvPicPr>
          <p:cNvPr id="35" name="图片 3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458644" y="5236673"/>
            <a:ext cx="864096" cy="693685"/>
          </a:xfrm>
          <a:prstGeom prst="rect">
            <a:avLst/>
          </a:prstGeom>
        </p:spPr>
      </p:pic>
      <p:sp>
        <p:nvSpPr>
          <p:cNvPr id="36" name="圆角矩形标注 35"/>
          <p:cNvSpPr/>
          <p:nvPr/>
        </p:nvSpPr>
        <p:spPr>
          <a:xfrm>
            <a:off x="446088" y="3490104"/>
            <a:ext cx="3785652" cy="1939146"/>
          </a:xfrm>
          <a:prstGeom prst="wedgeRoundRectCallout">
            <a:avLst>
              <a:gd name="adj1" fmla="val 62367"/>
              <a:gd name="adj2" fmla="val 51916"/>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lnSpc>
                <a:spcPct val="120000"/>
              </a:lnSpc>
              <a:spcBef>
                <a:spcPct val="0"/>
              </a:spcBef>
              <a:spcAft>
                <a:spcPct val="0"/>
              </a:spcAft>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如图，</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SW3</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的根端口发生故障，导致生成树拓扑重新收敛，在生成树拓扑完成收敛之后，从主机</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到主机</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的帧仍然不能到达目的地。这是因为交换机依赖</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MAC</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地址表转发数据帧</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缺省情况下，</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MAC</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地址表项的老化时间是</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300</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秒。那么该怎么快速恢复转发？</a:t>
            </a:r>
          </a:p>
        </p:txBody>
      </p:sp>
      <p:grpSp>
        <p:nvGrpSpPr>
          <p:cNvPr id="60" name="组合 59"/>
          <p:cNvGrpSpPr/>
          <p:nvPr/>
        </p:nvGrpSpPr>
        <p:grpSpPr>
          <a:xfrm>
            <a:off x="6833832" y="1775418"/>
            <a:ext cx="3804526" cy="2018889"/>
            <a:chOff x="6600056" y="4353447"/>
            <a:chExt cx="1296144" cy="833967"/>
          </a:xfrm>
        </p:grpSpPr>
        <p:cxnSp>
          <p:nvCxnSpPr>
            <p:cNvPr id="62" name="直接连接符 61"/>
            <p:cNvCxnSpPr/>
            <p:nvPr/>
          </p:nvCxnSpPr>
          <p:spPr>
            <a:xfrm flipH="1">
              <a:off x="6600056"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48128"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flipH="1" flipV="1">
            <a:off x="6648075" y="3866416"/>
            <a:ext cx="4176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739766" y="3712840"/>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11128903" y="3716906"/>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8438866" y="1205848"/>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7" name="图片 76" descr="接入交换机.png"/>
          <p:cNvPicPr>
            <a:picLocks noChangeAspect="1"/>
          </p:cNvPicPr>
          <p:nvPr/>
        </p:nvPicPr>
        <p:blipFill>
          <a:blip r:embed="rId5" cstate="print"/>
          <a:stretch>
            <a:fillRect/>
          </a:stretch>
        </p:blipFill>
        <p:spPr>
          <a:xfrm>
            <a:off x="8438866" y="1573844"/>
            <a:ext cx="594000" cy="486000"/>
          </a:xfrm>
          <a:prstGeom prst="rect">
            <a:avLst/>
          </a:prstGeom>
        </p:spPr>
      </p:pic>
      <p:pic>
        <p:nvPicPr>
          <p:cNvPr id="58" name="图片 76" descr="接入交换机.png"/>
          <p:cNvPicPr>
            <a:picLocks noChangeAspect="1"/>
          </p:cNvPicPr>
          <p:nvPr/>
        </p:nvPicPr>
        <p:blipFill>
          <a:blip r:embed="rId5" cstate="print"/>
          <a:stretch>
            <a:fillRect/>
          </a:stretch>
        </p:blipFill>
        <p:spPr>
          <a:xfrm>
            <a:off x="6413741" y="3623415"/>
            <a:ext cx="594000" cy="486000"/>
          </a:xfrm>
          <a:prstGeom prst="rect">
            <a:avLst/>
          </a:prstGeom>
        </p:spPr>
      </p:pic>
      <p:pic>
        <p:nvPicPr>
          <p:cNvPr id="59" name="图片 76" descr="接入交换机.png"/>
          <p:cNvPicPr>
            <a:picLocks noChangeAspect="1"/>
          </p:cNvPicPr>
          <p:nvPr/>
        </p:nvPicPr>
        <p:blipFill>
          <a:blip r:embed="rId5" cstate="print"/>
          <a:stretch>
            <a:fillRect/>
          </a:stretch>
        </p:blipFill>
        <p:spPr>
          <a:xfrm>
            <a:off x="10443574" y="3623415"/>
            <a:ext cx="594000" cy="486000"/>
          </a:xfrm>
          <a:prstGeom prst="rect">
            <a:avLst/>
          </a:prstGeom>
        </p:spPr>
      </p:pic>
      <p:pic>
        <p:nvPicPr>
          <p:cNvPr id="66" name="图片 65" descr="PC.png"/>
          <p:cNvPicPr>
            <a:picLocks noChangeAspect="1"/>
          </p:cNvPicPr>
          <p:nvPr/>
        </p:nvPicPr>
        <p:blipFill>
          <a:blip r:embed="rId3" cstate="print"/>
          <a:stretch>
            <a:fillRect/>
          </a:stretch>
        </p:blipFill>
        <p:spPr>
          <a:xfrm>
            <a:off x="10416134" y="4750877"/>
            <a:ext cx="648880" cy="498339"/>
          </a:xfrm>
          <a:prstGeom prst="rect">
            <a:avLst/>
          </a:prstGeom>
        </p:spPr>
      </p:pic>
      <p:sp>
        <p:nvSpPr>
          <p:cNvPr id="72" name="矩形 52"/>
          <p:cNvSpPr>
            <a:spLocks noChangeArrowheads="1"/>
          </p:cNvSpPr>
          <p:nvPr/>
        </p:nvSpPr>
        <p:spPr bwMode="auto">
          <a:xfrm>
            <a:off x="10700535" y="422589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椭圆 73"/>
          <p:cNvSpPr>
            <a:spLocks noChangeAspect="1"/>
          </p:cNvSpPr>
          <p:nvPr/>
        </p:nvSpPr>
        <p:spPr>
          <a:xfrm>
            <a:off x="10250411" y="3709213"/>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7" name="组合 36"/>
          <p:cNvGrpSpPr/>
          <p:nvPr/>
        </p:nvGrpSpPr>
        <p:grpSpPr>
          <a:xfrm>
            <a:off x="10107618" y="3202104"/>
            <a:ext cx="288000" cy="288000"/>
            <a:chOff x="856677" y="2615810"/>
            <a:chExt cx="288000" cy="288000"/>
          </a:xfrm>
        </p:grpSpPr>
        <p:sp>
          <p:nvSpPr>
            <p:cNvPr id="38" name="椭圆 37"/>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a:xfrm>
              <a:off x="923444" y="2692169"/>
              <a:ext cx="144001" cy="144002"/>
              <a:chOff x="898853" y="2657982"/>
              <a:chExt cx="203649" cy="203652"/>
            </a:xfrm>
          </p:grpSpPr>
          <p:cxnSp>
            <p:nvCxnSpPr>
              <p:cNvPr id="40" name="直接连接符 39"/>
              <p:cNvCxnSpPr>
                <a:stCxn id="38" idx="3"/>
                <a:endCxn id="38"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8" idx="1"/>
                <a:endCxn id="38"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42" name="Right Arrow 157"/>
          <p:cNvSpPr/>
          <p:nvPr/>
        </p:nvSpPr>
        <p:spPr>
          <a:xfrm rot="2880000">
            <a:off x="6184385" y="301346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759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barn(inVertical)">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拓扑改变导致</a:t>
            </a:r>
            <a:r>
              <a:rPr lang="en-US" altLang="zh-CN" smtClean="0">
                <a:sym typeface="Huawei Sans" panose="020C0503030203020204" pitchFamily="34" charset="0"/>
              </a:rPr>
              <a:t>MAC</a:t>
            </a:r>
            <a:r>
              <a:rPr lang="zh-CN" altLang="en-US" smtClean="0">
                <a:sym typeface="Huawei Sans" panose="020C0503030203020204" pitchFamily="34" charset="0"/>
              </a:rPr>
              <a:t>地址表错误</a:t>
            </a:r>
            <a:endParaRPr lang="zh-CN" altLang="en-US" dirty="0">
              <a:sym typeface="Huawei Sans" panose="020C0503030203020204" pitchFamily="34" charset="0"/>
            </a:endParaRPr>
          </a:p>
        </p:txBody>
      </p:sp>
      <p:cxnSp>
        <p:nvCxnSpPr>
          <p:cNvPr id="10" name="直接连接符 22"/>
          <p:cNvCxnSpPr>
            <a:cxnSpLocks noChangeShapeType="1"/>
            <a:stCxn id="31" idx="0"/>
            <a:endCxn id="58" idx="2"/>
          </p:cNvCxnSpPr>
          <p:nvPr/>
        </p:nvCxnSpPr>
        <p:spPr bwMode="auto">
          <a:xfrm flipV="1">
            <a:off x="6704484" y="4109415"/>
            <a:ext cx="6257" cy="68163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连接符 22"/>
          <p:cNvCxnSpPr>
            <a:cxnSpLocks noChangeShapeType="1"/>
            <a:stCxn id="66" idx="0"/>
            <a:endCxn id="59" idx="2"/>
          </p:cNvCxnSpPr>
          <p:nvPr/>
        </p:nvCxnSpPr>
        <p:spPr bwMode="auto">
          <a:xfrm flipV="1">
            <a:off x="10740574" y="4109415"/>
            <a:ext cx="0" cy="64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31" name="图片 30" descr="PC.png"/>
          <p:cNvPicPr>
            <a:picLocks noChangeAspect="1"/>
          </p:cNvPicPr>
          <p:nvPr/>
        </p:nvPicPr>
        <p:blipFill>
          <a:blip r:embed="rId3" cstate="print"/>
          <a:stretch>
            <a:fillRect/>
          </a:stretch>
        </p:blipFill>
        <p:spPr>
          <a:xfrm>
            <a:off x="6380044" y="4791048"/>
            <a:ext cx="648880" cy="498339"/>
          </a:xfrm>
          <a:prstGeom prst="rect">
            <a:avLst/>
          </a:prstGeom>
        </p:spPr>
      </p:pic>
      <p:grpSp>
        <p:nvGrpSpPr>
          <p:cNvPr id="60" name="组合 59"/>
          <p:cNvGrpSpPr/>
          <p:nvPr/>
        </p:nvGrpSpPr>
        <p:grpSpPr>
          <a:xfrm>
            <a:off x="6833832" y="1775418"/>
            <a:ext cx="3804526" cy="2018889"/>
            <a:chOff x="6600056" y="4353447"/>
            <a:chExt cx="1296144" cy="833967"/>
          </a:xfrm>
        </p:grpSpPr>
        <p:cxnSp>
          <p:nvCxnSpPr>
            <p:cNvPr id="62" name="直接连接符 61"/>
            <p:cNvCxnSpPr/>
            <p:nvPr/>
          </p:nvCxnSpPr>
          <p:spPr>
            <a:xfrm flipH="1">
              <a:off x="6600056"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48128"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flipH="1" flipV="1">
            <a:off x="6648075" y="3866416"/>
            <a:ext cx="4176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739766" y="3712840"/>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11128903" y="3716906"/>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8438866" y="1205848"/>
            <a:ext cx="630301"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7" name="图片 76" descr="接入交换机.png"/>
          <p:cNvPicPr>
            <a:picLocks noChangeAspect="1"/>
          </p:cNvPicPr>
          <p:nvPr/>
        </p:nvPicPr>
        <p:blipFill>
          <a:blip r:embed="rId4" cstate="print"/>
          <a:stretch>
            <a:fillRect/>
          </a:stretch>
        </p:blipFill>
        <p:spPr>
          <a:xfrm>
            <a:off x="8438866" y="1573844"/>
            <a:ext cx="594000" cy="486000"/>
          </a:xfrm>
          <a:prstGeom prst="rect">
            <a:avLst/>
          </a:prstGeom>
        </p:spPr>
      </p:pic>
      <p:pic>
        <p:nvPicPr>
          <p:cNvPr id="58" name="图片 76" descr="接入交换机.png"/>
          <p:cNvPicPr>
            <a:picLocks noChangeAspect="1"/>
          </p:cNvPicPr>
          <p:nvPr/>
        </p:nvPicPr>
        <p:blipFill>
          <a:blip r:embed="rId4" cstate="print"/>
          <a:stretch>
            <a:fillRect/>
          </a:stretch>
        </p:blipFill>
        <p:spPr>
          <a:xfrm>
            <a:off x="6413741" y="3623415"/>
            <a:ext cx="594000" cy="486000"/>
          </a:xfrm>
          <a:prstGeom prst="rect">
            <a:avLst/>
          </a:prstGeom>
        </p:spPr>
      </p:pic>
      <p:pic>
        <p:nvPicPr>
          <p:cNvPr id="59" name="图片 76" descr="接入交换机.png"/>
          <p:cNvPicPr>
            <a:picLocks noChangeAspect="1"/>
          </p:cNvPicPr>
          <p:nvPr/>
        </p:nvPicPr>
        <p:blipFill>
          <a:blip r:embed="rId4" cstate="print"/>
          <a:stretch>
            <a:fillRect/>
          </a:stretch>
        </p:blipFill>
        <p:spPr>
          <a:xfrm>
            <a:off x="10443574" y="3623415"/>
            <a:ext cx="594000" cy="486000"/>
          </a:xfrm>
          <a:prstGeom prst="rect">
            <a:avLst/>
          </a:prstGeom>
        </p:spPr>
      </p:pic>
      <p:pic>
        <p:nvPicPr>
          <p:cNvPr id="66" name="图片 65" descr="PC.png"/>
          <p:cNvPicPr>
            <a:picLocks noChangeAspect="1"/>
          </p:cNvPicPr>
          <p:nvPr/>
        </p:nvPicPr>
        <p:blipFill>
          <a:blip r:embed="rId3" cstate="print"/>
          <a:stretch>
            <a:fillRect/>
          </a:stretch>
        </p:blipFill>
        <p:spPr>
          <a:xfrm>
            <a:off x="10416134" y="4750877"/>
            <a:ext cx="648880" cy="498339"/>
          </a:xfrm>
          <a:prstGeom prst="rect">
            <a:avLst/>
          </a:prstGeom>
        </p:spPr>
      </p:pic>
      <p:sp>
        <p:nvSpPr>
          <p:cNvPr id="74" name="椭圆 73"/>
          <p:cNvSpPr>
            <a:spLocks noChangeAspect="1"/>
          </p:cNvSpPr>
          <p:nvPr/>
        </p:nvSpPr>
        <p:spPr>
          <a:xfrm>
            <a:off x="10326611" y="3709213"/>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TextBox 39"/>
          <p:cNvSpPr txBox="1">
            <a:spLocks noChangeArrowheads="1"/>
          </p:cNvSpPr>
          <p:nvPr/>
        </p:nvSpPr>
        <p:spPr bwMode="auto">
          <a:xfrm>
            <a:off x="8010001" y="4397756"/>
            <a:ext cx="1032022"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5 .TC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TextBox 39"/>
          <p:cNvSpPr txBox="1">
            <a:spLocks noChangeArrowheads="1"/>
          </p:cNvSpPr>
          <p:nvPr/>
        </p:nvSpPr>
        <p:spPr bwMode="auto">
          <a:xfrm>
            <a:off x="8117022" y="3341240"/>
            <a:ext cx="1032022"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 .TCN</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连接符 43"/>
          <p:cNvCxnSpPr>
            <a:cxnSpLocks noChangeShapeType="1"/>
          </p:cNvCxnSpPr>
          <p:nvPr/>
        </p:nvCxnSpPr>
        <p:spPr bwMode="auto">
          <a:xfrm>
            <a:off x="7987163" y="3674515"/>
            <a:ext cx="1263624" cy="1"/>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40" name="TextBox 39"/>
          <p:cNvSpPr txBox="1">
            <a:spLocks noChangeArrowheads="1"/>
          </p:cNvSpPr>
          <p:nvPr/>
        </p:nvSpPr>
        <p:spPr bwMode="auto">
          <a:xfrm>
            <a:off x="8061247" y="4066798"/>
            <a:ext cx="1033774"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2 .TCA</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TextBox 39"/>
          <p:cNvSpPr txBox="1">
            <a:spLocks noChangeArrowheads="1"/>
          </p:cNvSpPr>
          <p:nvPr/>
        </p:nvSpPr>
        <p:spPr bwMode="auto">
          <a:xfrm rot="18999489">
            <a:off x="6884965" y="2469271"/>
            <a:ext cx="1033771"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 .TCN</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43"/>
          <p:cNvCxnSpPr>
            <a:cxnSpLocks noChangeShapeType="1"/>
          </p:cNvCxnSpPr>
          <p:nvPr/>
        </p:nvCxnSpPr>
        <p:spPr bwMode="auto">
          <a:xfrm flipV="1">
            <a:off x="7229208" y="2461501"/>
            <a:ext cx="616229" cy="639110"/>
          </a:xfrm>
          <a:prstGeom prst="line">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 name="TextBox 39"/>
          <p:cNvSpPr txBox="1">
            <a:spLocks noChangeArrowheads="1"/>
          </p:cNvSpPr>
          <p:nvPr/>
        </p:nvSpPr>
        <p:spPr bwMode="auto">
          <a:xfrm rot="18556233">
            <a:off x="7417363" y="2933699"/>
            <a:ext cx="953175"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4.TC</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连接符 43"/>
          <p:cNvCxnSpPr>
            <a:cxnSpLocks noChangeShapeType="1"/>
          </p:cNvCxnSpPr>
          <p:nvPr/>
        </p:nvCxnSpPr>
        <p:spPr bwMode="auto">
          <a:xfrm flipV="1">
            <a:off x="7475521" y="2708736"/>
            <a:ext cx="576571" cy="642788"/>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48" name="直接连接符 43"/>
          <p:cNvCxnSpPr>
            <a:cxnSpLocks noChangeShapeType="1"/>
          </p:cNvCxnSpPr>
          <p:nvPr/>
        </p:nvCxnSpPr>
        <p:spPr bwMode="auto">
          <a:xfrm flipH="1" flipV="1">
            <a:off x="8022550" y="4036995"/>
            <a:ext cx="1233745" cy="5304"/>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64" name="直接连接符 43"/>
          <p:cNvCxnSpPr>
            <a:cxnSpLocks noChangeShapeType="1"/>
          </p:cNvCxnSpPr>
          <p:nvPr/>
        </p:nvCxnSpPr>
        <p:spPr bwMode="auto">
          <a:xfrm flipH="1" flipV="1">
            <a:off x="8016160" y="4760809"/>
            <a:ext cx="1233745" cy="5304"/>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graphicFrame>
        <p:nvGraphicFramePr>
          <p:cNvPr id="65" name="表格 64"/>
          <p:cNvGraphicFramePr>
            <a:graphicFrameLocks noGrp="1"/>
          </p:cNvGraphicFramePr>
          <p:nvPr>
            <p:extLst/>
          </p:nvPr>
        </p:nvGraphicFramePr>
        <p:xfrm>
          <a:off x="906143" y="1916330"/>
          <a:ext cx="4553478" cy="1645776"/>
        </p:xfrm>
        <a:graphic>
          <a:graphicData uri="http://schemas.openxmlformats.org/drawingml/2006/table">
            <a:tbl>
              <a:tblPr firstRow="1" bandRow="1">
                <a:tableStyleId>{5C22544A-7EE6-4342-B048-85BDC9FD1C3A}</a:tableStyleId>
              </a:tblPr>
              <a:tblGrid>
                <a:gridCol w="2615829"/>
                <a:gridCol w="1937649"/>
              </a:tblGrid>
              <a:tr h="298618">
                <a:tc>
                  <a:txBody>
                    <a:bodyPr/>
                    <a:lstStyle/>
                    <a:p>
                      <a:pPr algn="ctr">
                        <a:lnSpc>
                          <a:spcPct val="150000"/>
                        </a:lnSpc>
                      </a:pPr>
                      <a:r>
                        <a:rPr lang="en-US" altLang="zh-CN" sz="1400" b="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MAC</a:t>
                      </a:r>
                      <a:endParaRPr lang="zh-CN" altLang="en-US" sz="1400" b="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lnSpc>
                          <a:spcPct val="150000"/>
                        </a:lnSpc>
                      </a:pPr>
                      <a:r>
                        <a:rPr lang="zh-CN" altLang="en-US" sz="1400" b="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端口</a:t>
                      </a:r>
                      <a:endParaRPr lang="zh-CN" altLang="en-US" sz="1400" b="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95221">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00-05-06-07-08-AA</a:t>
                      </a:r>
                      <a:endParaRPr lang="zh-CN" altLang="en-US"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ctr">
                        <a:lnSpc>
                          <a:spcPct val="150000"/>
                        </a:lnSpc>
                      </a:pPr>
                      <a:r>
                        <a:rPr lang="en-US" altLang="zh-CN" sz="140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295221">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00-05-06-07-08-BB</a:t>
                      </a:r>
                      <a:endParaRPr lang="zh-CN" altLang="en-US"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ctr">
                        <a:lnSpc>
                          <a:spcPct val="150000"/>
                        </a:lnSpc>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GE0/0/1</a:t>
                      </a:r>
                      <a:endParaRPr lang="zh-CN" altLang="en-US" sz="1400" kern="1200" dirty="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295221">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00-05-06-07-08-BB</a:t>
                      </a:r>
                      <a:endParaRPr lang="zh-CN" altLang="en-US"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GE0/0/2</a:t>
                      </a:r>
                      <a:endParaRPr lang="zh-CN" altLang="en-US" sz="1400" kern="1200" dirty="0" smtClean="0">
                        <a:solidFill>
                          <a:schemeClr val="dk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sp>
        <p:nvSpPr>
          <p:cNvPr id="67" name="TextBox 94"/>
          <p:cNvSpPr txBox="1">
            <a:spLocks noChangeArrowheads="1"/>
          </p:cNvSpPr>
          <p:nvPr/>
        </p:nvSpPr>
        <p:spPr bwMode="auto">
          <a:xfrm>
            <a:off x="2583619" y="1454546"/>
            <a:ext cx="1250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地址表</a:t>
            </a:r>
          </a:p>
        </p:txBody>
      </p:sp>
      <p:sp>
        <p:nvSpPr>
          <p:cNvPr id="28" name="文本框 27"/>
          <p:cNvSpPr txBox="1"/>
          <p:nvPr/>
        </p:nvSpPr>
        <p:spPr>
          <a:xfrm>
            <a:off x="684281" y="3949500"/>
            <a:ext cx="4775340" cy="156966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TCN BPDU</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在网络拓扑变化的时候产生。</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报文格式</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协议标识、版本号和类型。</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拓扑变化：会使用到配置</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BPDU</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中</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Flags</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TCA</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TC</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位</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7" name="组合 46"/>
          <p:cNvGrpSpPr/>
          <p:nvPr/>
        </p:nvGrpSpPr>
        <p:grpSpPr>
          <a:xfrm>
            <a:off x="10018179" y="3100611"/>
            <a:ext cx="288000" cy="288000"/>
            <a:chOff x="856677" y="2615810"/>
            <a:chExt cx="288000" cy="288000"/>
          </a:xfrm>
        </p:grpSpPr>
        <p:sp>
          <p:nvSpPr>
            <p:cNvPr id="49" name="椭圆 48"/>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0" name="组合 49"/>
            <p:cNvGrpSpPr/>
            <p:nvPr/>
          </p:nvGrpSpPr>
          <p:grpSpPr>
            <a:xfrm>
              <a:off x="923444" y="2692169"/>
              <a:ext cx="144001" cy="144002"/>
              <a:chOff x="898853" y="2657982"/>
              <a:chExt cx="203649" cy="203652"/>
            </a:xfrm>
          </p:grpSpPr>
          <p:cxnSp>
            <p:nvCxnSpPr>
              <p:cNvPr id="51" name="直接连接符 50"/>
              <p:cNvCxnSpPr>
                <a:stCxn id="49" idx="3"/>
                <a:endCxn id="49"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52" name="直接连接符 51"/>
              <p:cNvCxnSpPr>
                <a:stCxn id="49" idx="1"/>
                <a:endCxn id="49"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53" name="TextBox 94"/>
          <p:cNvSpPr txBox="1">
            <a:spLocks noChangeArrowheads="1"/>
          </p:cNvSpPr>
          <p:nvPr/>
        </p:nvSpPr>
        <p:spPr bwMode="auto">
          <a:xfrm>
            <a:off x="5645436" y="4901719"/>
            <a:ext cx="7970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TextBox 95"/>
          <p:cNvSpPr txBox="1">
            <a:spLocks noChangeArrowheads="1"/>
          </p:cNvSpPr>
          <p:nvPr/>
        </p:nvSpPr>
        <p:spPr bwMode="auto">
          <a:xfrm>
            <a:off x="11029042" y="491941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51"/>
          <p:cNvSpPr>
            <a:spLocks noChangeArrowheads="1"/>
          </p:cNvSpPr>
          <p:nvPr/>
        </p:nvSpPr>
        <p:spPr bwMode="auto">
          <a:xfrm>
            <a:off x="7004719" y="3928283"/>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矩形 52"/>
          <p:cNvSpPr>
            <a:spLocks noChangeArrowheads="1"/>
          </p:cNvSpPr>
          <p:nvPr/>
        </p:nvSpPr>
        <p:spPr bwMode="auto">
          <a:xfrm>
            <a:off x="7016616" y="354238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矩形 53"/>
          <p:cNvSpPr>
            <a:spLocks noChangeArrowheads="1"/>
          </p:cNvSpPr>
          <p:nvPr/>
        </p:nvSpPr>
        <p:spPr bwMode="auto">
          <a:xfrm>
            <a:off x="6692772" y="424294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54"/>
          <p:cNvSpPr>
            <a:spLocks noChangeArrowheads="1"/>
          </p:cNvSpPr>
          <p:nvPr/>
        </p:nvSpPr>
        <p:spPr bwMode="auto">
          <a:xfrm>
            <a:off x="7671697" y="199661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55"/>
          <p:cNvSpPr>
            <a:spLocks noChangeArrowheads="1"/>
          </p:cNvSpPr>
          <p:nvPr/>
        </p:nvSpPr>
        <p:spPr bwMode="auto">
          <a:xfrm>
            <a:off x="9027826" y="197745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矩形 56"/>
          <p:cNvSpPr>
            <a:spLocks noChangeArrowheads="1"/>
          </p:cNvSpPr>
          <p:nvPr/>
        </p:nvSpPr>
        <p:spPr bwMode="auto">
          <a:xfrm>
            <a:off x="9453912" y="355197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57"/>
          <p:cNvSpPr>
            <a:spLocks noChangeArrowheads="1"/>
          </p:cNvSpPr>
          <p:nvPr/>
        </p:nvSpPr>
        <p:spPr bwMode="auto">
          <a:xfrm>
            <a:off x="9487262" y="391164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TextBox 89"/>
          <p:cNvSpPr txBox="1">
            <a:spLocks noChangeArrowheads="1"/>
          </p:cNvSpPr>
          <p:nvPr/>
        </p:nvSpPr>
        <p:spPr bwMode="auto">
          <a:xfrm>
            <a:off x="5583825" y="5308757"/>
            <a:ext cx="2241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00-05-06-07-08-AA</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TextBox 90"/>
          <p:cNvSpPr txBox="1">
            <a:spLocks noChangeArrowheads="1"/>
          </p:cNvSpPr>
          <p:nvPr/>
        </p:nvSpPr>
        <p:spPr bwMode="auto">
          <a:xfrm>
            <a:off x="9584995" y="5298666"/>
            <a:ext cx="221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00-05-06-07-08-BB</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52"/>
          <p:cNvSpPr>
            <a:spLocks noChangeArrowheads="1"/>
          </p:cNvSpPr>
          <p:nvPr/>
        </p:nvSpPr>
        <p:spPr bwMode="auto">
          <a:xfrm>
            <a:off x="10700535" y="422589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78904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sym typeface="Huawei Sans" panose="020C0503030203020204" pitchFamily="34" charset="0"/>
              </a:rPr>
              <a:t>学完本课程后，您将能够：</a:t>
            </a:r>
          </a:p>
          <a:p>
            <a:pPr lvl="1"/>
            <a:r>
              <a:rPr lang="zh-CN" altLang="en-US" smtClean="0">
                <a:sym typeface="Huawei Sans" panose="020C0503030203020204" pitchFamily="34" charset="0"/>
              </a:rPr>
              <a:t>描述园区交换网络中的二层环路产生原因及引发的问题。</a:t>
            </a:r>
          </a:p>
          <a:p>
            <a:pPr lvl="1"/>
            <a:r>
              <a:rPr lang="zh-CN" altLang="en-US" smtClean="0">
                <a:sym typeface="Huawei Sans" panose="020C0503030203020204" pitchFamily="34" charset="0"/>
              </a:rPr>
              <a:t>描述</a:t>
            </a:r>
            <a:r>
              <a:rPr lang="en-US" altLang="zh-CN" smtClean="0">
                <a:sym typeface="Huawei Sans" panose="020C0503030203020204" pitchFamily="34" charset="0"/>
              </a:rPr>
              <a:t>STP</a:t>
            </a:r>
            <a:r>
              <a:rPr lang="zh-CN" altLang="en-US" smtClean="0">
                <a:sym typeface="Huawei Sans" panose="020C0503030203020204" pitchFamily="34" charset="0"/>
              </a:rPr>
              <a:t>的基本概念与工作原理。</a:t>
            </a:r>
          </a:p>
          <a:p>
            <a:pPr lvl="1"/>
            <a:r>
              <a:rPr lang="zh-CN" altLang="en-US" smtClean="0">
                <a:sym typeface="Huawei Sans" panose="020C0503030203020204" pitchFamily="34" charset="0"/>
              </a:rPr>
              <a:t>区分</a:t>
            </a:r>
            <a:r>
              <a:rPr lang="en-US" altLang="zh-CN" smtClean="0">
                <a:sym typeface="Huawei Sans" panose="020C0503030203020204" pitchFamily="34" charset="0"/>
              </a:rPr>
              <a:t>STP</a:t>
            </a:r>
            <a:r>
              <a:rPr lang="zh-CN" altLang="en-US" smtClean="0">
                <a:sym typeface="Huawei Sans" panose="020C0503030203020204" pitchFamily="34" charset="0"/>
              </a:rPr>
              <a:t>与</a:t>
            </a:r>
            <a:r>
              <a:rPr lang="en-US" altLang="zh-CN" smtClean="0">
                <a:sym typeface="Huawei Sans" panose="020C0503030203020204" pitchFamily="34" charset="0"/>
              </a:rPr>
              <a:t>RSTP</a:t>
            </a:r>
            <a:r>
              <a:rPr lang="zh-CN" altLang="en-US" smtClean="0">
                <a:sym typeface="Huawei Sans" panose="020C0503030203020204" pitchFamily="34" charset="0"/>
              </a:rPr>
              <a:t>，并能够描述</a:t>
            </a:r>
            <a:r>
              <a:rPr lang="en-US" altLang="zh-CN" smtClean="0">
                <a:sym typeface="Huawei Sans" panose="020C0503030203020204" pitchFamily="34" charset="0"/>
              </a:rPr>
              <a:t>RSTP</a:t>
            </a:r>
            <a:r>
              <a:rPr lang="zh-CN" altLang="en-US" smtClean="0">
                <a:sym typeface="Huawei Sans" panose="020C0503030203020204" pitchFamily="34" charset="0"/>
              </a:rPr>
              <a:t>对</a:t>
            </a:r>
            <a:r>
              <a:rPr lang="en-US" altLang="zh-CN" smtClean="0">
                <a:sym typeface="Huawei Sans" panose="020C0503030203020204" pitchFamily="34" charset="0"/>
              </a:rPr>
              <a:t>STP</a:t>
            </a:r>
            <a:r>
              <a:rPr lang="zh-CN" altLang="en-US" smtClean="0">
                <a:sym typeface="Huawei Sans" panose="020C0503030203020204" pitchFamily="34" charset="0"/>
              </a:rPr>
              <a:t>的改进。</a:t>
            </a:r>
          </a:p>
          <a:p>
            <a:pPr lvl="1"/>
            <a:r>
              <a:rPr lang="zh-CN" altLang="en-US" smtClean="0">
                <a:sym typeface="Huawei Sans" panose="020C0503030203020204" pitchFamily="34" charset="0"/>
              </a:rPr>
              <a:t>完成</a:t>
            </a:r>
            <a:r>
              <a:rPr lang="en-US" altLang="zh-CN" smtClean="0">
                <a:sym typeface="Huawei Sans" panose="020C0503030203020204" pitchFamily="34" charset="0"/>
              </a:rPr>
              <a:t>STP</a:t>
            </a:r>
            <a:r>
              <a:rPr lang="zh-CN" altLang="en-US" smtClean="0">
                <a:sym typeface="Huawei Sans" panose="020C0503030203020204" pitchFamily="34" charset="0"/>
              </a:rPr>
              <a:t>的基础配置。</a:t>
            </a:r>
          </a:p>
          <a:p>
            <a:pPr lvl="1"/>
            <a:r>
              <a:rPr lang="zh-CN" altLang="en-US" smtClean="0">
                <a:sym typeface="Huawei Sans" panose="020C0503030203020204" pitchFamily="34" charset="0"/>
              </a:rPr>
              <a:t>了解除了生成树之外的其他消除交换网络二层环路的方法。</a:t>
            </a:r>
            <a:endParaRPr lang="zh-CN" altLang="en-US" dirty="0">
              <a:sym typeface="Huawei Sans" panose="020C0503030203020204" pitchFamily="34" charset="0"/>
            </a:endParaRPr>
          </a:p>
        </p:txBody>
      </p:sp>
    </p:spTree>
    <p:extLst>
      <p:ext uri="{BB962C8B-B14F-4D97-AF65-F5344CB8AC3E}">
        <p14:creationId xmlns:p14="http://schemas.microsoft.com/office/powerpoint/2010/main" val="1405979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solidFill>
                  <a:schemeClr val="bg1">
                    <a:lumMod val="50000"/>
                  </a:schemeClr>
                </a:solidFill>
                <a:sym typeface="Huawei Sans" panose="020C0503030203020204" pitchFamily="34" charset="0"/>
              </a:rPr>
              <a:t>生成树技术概述</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的基本概念及工作原理</a:t>
            </a:r>
          </a:p>
          <a:p>
            <a:r>
              <a:rPr lang="en-US" altLang="zh-CN" b="1" smtClean="0">
                <a:sym typeface="Huawei Sans" panose="020C0503030203020204" pitchFamily="34" charset="0"/>
              </a:rPr>
              <a:t>STP</a:t>
            </a:r>
            <a:r>
              <a:rPr lang="zh-CN" altLang="en-US" b="1" smtClean="0">
                <a:sym typeface="Huawei Sans" panose="020C0503030203020204" pitchFamily="34" charset="0"/>
              </a:rPr>
              <a:t>的基础配置</a:t>
            </a:r>
          </a:p>
          <a:p>
            <a:r>
              <a:rPr lang="en-US" altLang="zh-CN" smtClean="0">
                <a:solidFill>
                  <a:schemeClr val="bg1">
                    <a:lumMod val="50000"/>
                  </a:schemeClr>
                </a:solidFill>
                <a:sym typeface="Huawei Sans" panose="020C0503030203020204" pitchFamily="34" charset="0"/>
              </a:rPr>
              <a:t>RSTP</a:t>
            </a:r>
            <a:r>
              <a:rPr lang="zh-CN" altLang="en-US" smtClean="0">
                <a:solidFill>
                  <a:schemeClr val="bg1">
                    <a:lumMod val="50000"/>
                  </a:schemeClr>
                </a:solidFill>
                <a:sym typeface="Huawei Sans" panose="020C0503030203020204" pitchFamily="34" charset="0"/>
              </a:rPr>
              <a:t>对</a:t>
            </a:r>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的改进</a:t>
            </a:r>
          </a:p>
          <a:p>
            <a:r>
              <a:rPr lang="zh-CN" altLang="en-US" smtClean="0">
                <a:solidFill>
                  <a:schemeClr val="bg1">
                    <a:lumMod val="50000"/>
                  </a:schemeClr>
                </a:solidFill>
                <a:sym typeface="Huawei Sans" panose="020C0503030203020204" pitchFamily="34" charset="0"/>
              </a:rPr>
              <a:t>生成树技术进阶</a:t>
            </a:r>
            <a:endParaRPr lang="zh-CN" alt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16812602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的基础配置命令 </a:t>
            </a:r>
            <a:r>
              <a:rPr lang="en-US" altLang="zh-CN" smtClean="0">
                <a:sym typeface="Huawei Sans" panose="020C0503030203020204" pitchFamily="34" charset="0"/>
              </a:rPr>
              <a:t>(1)</a:t>
            </a:r>
            <a:endParaRPr lang="zh-CN" altLang="en-US" dirty="0">
              <a:sym typeface="Huawei Sans" panose="020C0503030203020204" pitchFamily="34" charset="0"/>
            </a:endParaRPr>
          </a:p>
        </p:txBody>
      </p:sp>
      <p:sp>
        <p:nvSpPr>
          <p:cNvPr id="6" name="矩形 5"/>
          <p:cNvSpPr/>
          <p:nvPr/>
        </p:nvSpPr>
        <p:spPr>
          <a:xfrm>
            <a:off x="1031917"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rstp | mstp</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生成</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树工作模式</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31917" y="2229606"/>
            <a:ext cx="10608699" cy="707886"/>
          </a:xfrm>
          <a:prstGeom prst="rect">
            <a:avLst/>
          </a:prstGeom>
        </p:spPr>
        <p:txBody>
          <a:bodyPr wrap="square">
            <a:spAutoFit/>
          </a:bodyPr>
          <a:lstStyle/>
          <a:p>
            <a:pPr fontAlgn="auto">
              <a:lnSpc>
                <a:spcPts val="2400"/>
              </a:lnSpc>
            </a:pP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交换机支持</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RSTP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和</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MSTP</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Multiple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Spanning Tree </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Protocol</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）三</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种生成树</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工作</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模式，默认</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情况工作在</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MSTP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模式。</a:t>
            </a:r>
          </a:p>
        </p:txBody>
      </p:sp>
      <p:sp>
        <p:nvSpPr>
          <p:cNvPr id="14" name="矩形 13"/>
          <p:cNvSpPr/>
          <p:nvPr/>
        </p:nvSpPr>
        <p:spPr>
          <a:xfrm>
            <a:off x="1031917" y="3463232"/>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root primary</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5" name="矩形 14"/>
          <p:cNvSpPr/>
          <p:nvPr/>
        </p:nvSpPr>
        <p:spPr>
          <a:xfrm>
            <a:off x="551384" y="3031085"/>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（可选）配置根</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桥</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1031917" y="3895379"/>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配置当前设备为根</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桥。缺省</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情况下</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，交换机不</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作为任何生成树的根桥。配置后该设备优先级数值自动为</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，并且不能更改设备优先级。</a:t>
            </a:r>
          </a:p>
        </p:txBody>
      </p:sp>
      <p:sp>
        <p:nvSpPr>
          <p:cNvPr id="17" name="矩形 16"/>
          <p:cNvSpPr/>
          <p:nvPr/>
        </p:nvSpPr>
        <p:spPr>
          <a:xfrm>
            <a:off x="1031917" y="5129005"/>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root secondary</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8" name="矩形 17"/>
          <p:cNvSpPr/>
          <p:nvPr/>
        </p:nvSpPr>
        <p:spPr>
          <a:xfrm>
            <a:off x="551384" y="4696858"/>
            <a:ext cx="11089232" cy="338554"/>
          </a:xfrm>
          <a:prstGeom prst="rect">
            <a:avLst/>
          </a:prstGeom>
        </p:spPr>
        <p:txBody>
          <a:bodyPr wrap="square">
            <a:spAutoFit/>
          </a:bodyPr>
          <a:lstStyle/>
          <a:p>
            <a:pPr marL="342900" indent="-342900" fontAlgn="auto">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（可选</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）备份</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根桥</a:t>
            </a:r>
          </a:p>
        </p:txBody>
      </p:sp>
      <p:sp>
        <p:nvSpPr>
          <p:cNvPr id="19" name="矩形 18"/>
          <p:cNvSpPr/>
          <p:nvPr/>
        </p:nvSpPr>
        <p:spPr>
          <a:xfrm>
            <a:off x="1031917" y="5561150"/>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当前交换机为</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备份根</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桥。缺省</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情况下</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，交换机不</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作为任何生成树的备份根桥。配置后该设备优先级数值为</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4096</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，并且不能更改设备优先级。</a:t>
            </a:r>
          </a:p>
        </p:txBody>
      </p:sp>
    </p:spTree>
    <p:extLst>
      <p:ext uri="{BB962C8B-B14F-4D97-AF65-F5344CB8AC3E}">
        <p14:creationId xmlns:p14="http://schemas.microsoft.com/office/powerpoint/2010/main" val="708967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的基础配置命令</a:t>
            </a:r>
            <a:r>
              <a:rPr lang="zh-CN" altLang="en-US">
                <a:sym typeface="Huawei Sans" panose="020C0503030203020204" pitchFamily="34" charset="0"/>
              </a:rPr>
              <a:t> </a:t>
            </a:r>
            <a:r>
              <a:rPr lang="en-US" altLang="zh-CN" smtClean="0">
                <a:sym typeface="Huawei Sans" panose="020C0503030203020204" pitchFamily="34" charset="0"/>
              </a:rPr>
              <a:t>(2)</a:t>
            </a:r>
            <a:endParaRPr lang="zh-CN" altLang="en-US" dirty="0">
              <a:sym typeface="Huawei Sans" panose="020C0503030203020204" pitchFamily="34" charset="0"/>
            </a:endParaRPr>
          </a:p>
        </p:txBody>
      </p:sp>
      <p:sp>
        <p:nvSpPr>
          <p:cNvPr id="6" name="矩形 5"/>
          <p:cNvSpPr/>
          <p:nvPr/>
        </p:nvSpPr>
        <p:spPr>
          <a:xfrm>
            <a:off x="1031917" y="1797459"/>
            <a:ext cx="986468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（可选）</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配置交换机的</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优先级</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31917" y="2229606"/>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缺省情况下，交换机的优先级取值是</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32768</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4" name="矩形 13"/>
          <p:cNvSpPr/>
          <p:nvPr/>
        </p:nvSpPr>
        <p:spPr>
          <a:xfrm>
            <a:off x="1031917" y="3463232"/>
            <a:ext cx="986468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pathcost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-standard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dot1d-1998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dot1t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legacy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5" name="矩形 14"/>
          <p:cNvSpPr/>
          <p:nvPr/>
        </p:nvSpPr>
        <p:spPr>
          <a:xfrm>
            <a:off x="551384" y="3031085"/>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（可选）</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配置接口路径</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开销</a:t>
            </a:r>
          </a:p>
        </p:txBody>
      </p:sp>
      <p:sp>
        <p:nvSpPr>
          <p:cNvPr id="16" name="矩形 15"/>
          <p:cNvSpPr/>
          <p:nvPr/>
        </p:nvSpPr>
        <p:spPr>
          <a:xfrm>
            <a:off x="1031917" y="3895379"/>
            <a:ext cx="10608699" cy="707886"/>
          </a:xfrm>
          <a:prstGeom prst="rect">
            <a:avLst/>
          </a:prstGeom>
        </p:spPr>
        <p:txBody>
          <a:bodyPr wrap="square">
            <a:spAutoFit/>
          </a:bodyPr>
          <a:lstStyle/>
          <a:p>
            <a:pPr fontAlgn="auto">
              <a:lnSpc>
                <a:spcPts val="2400"/>
              </a:lnSpc>
            </a:pP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配置接口路径</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开销计算方法</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情况下，路径开销值的计算方法为</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IEEE 802.1t</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dot1t</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）标准方法</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同一网络内</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所有交换机的接口路径</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开销应使用相同的计算方法。</a:t>
            </a:r>
          </a:p>
        </p:txBody>
      </p:sp>
      <p:sp>
        <p:nvSpPr>
          <p:cNvPr id="12" name="矩形 11"/>
          <p:cNvSpPr/>
          <p:nvPr/>
        </p:nvSpPr>
        <p:spPr>
          <a:xfrm>
            <a:off x="1031917" y="4682475"/>
            <a:ext cx="9864683"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[Huawei-GigabitEthernet0/0/1]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cost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cost</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3" name="矩形 12"/>
          <p:cNvSpPr/>
          <p:nvPr/>
        </p:nvSpPr>
        <p:spPr>
          <a:xfrm>
            <a:off x="1031917" y="5114622"/>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设置</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当前接口的</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路径开销值。</a:t>
            </a:r>
          </a:p>
        </p:txBody>
      </p:sp>
    </p:spTree>
    <p:extLst>
      <p:ext uri="{BB962C8B-B14F-4D97-AF65-F5344CB8AC3E}">
        <p14:creationId xmlns:p14="http://schemas.microsoft.com/office/powerpoint/2010/main" val="364965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的基础配置命令 </a:t>
            </a:r>
            <a:r>
              <a:rPr lang="en-US" altLang="zh-CN" smtClean="0">
                <a:sym typeface="Huawei Sans" panose="020C0503030203020204" pitchFamily="34" charset="0"/>
              </a:rPr>
              <a:t>(3)</a:t>
            </a:r>
            <a:endParaRPr lang="zh-CN" altLang="en-US" dirty="0">
              <a:sym typeface="Huawei Sans" panose="020C0503030203020204" pitchFamily="34" charset="0"/>
            </a:endParaRPr>
          </a:p>
        </p:txBody>
      </p:sp>
      <p:sp>
        <p:nvSpPr>
          <p:cNvPr id="6" name="矩形 5"/>
          <p:cNvSpPr/>
          <p:nvPr/>
        </p:nvSpPr>
        <p:spPr>
          <a:xfrm>
            <a:off x="1031917" y="1797459"/>
            <a:ext cx="9750383" cy="338554"/>
          </a:xfrm>
          <a:prstGeom prst="rect">
            <a:avLst/>
          </a:prstGeom>
          <a:solidFill>
            <a:srgbClr val="F4FBFE"/>
          </a:solidFill>
          <a:ln>
            <a:solidFill>
              <a:srgbClr val="99DFF9"/>
            </a:solidFill>
          </a:ln>
        </p:spPr>
        <p:txBody>
          <a:bodyPr wrap="square">
            <a:spAutoFit/>
          </a:bodyPr>
          <a:lstStyle/>
          <a:p>
            <a:pPr fontAlgn="base"/>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intf</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（可选）</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配置接口优先级</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31917" y="2229606"/>
            <a:ext cx="10608699" cy="377732"/>
          </a:xfrm>
          <a:prstGeom prst="rect">
            <a:avLst/>
          </a:prstGeom>
        </p:spPr>
        <p:txBody>
          <a:bodyPr wrap="square">
            <a:spAutoFit/>
          </a:bodyPr>
          <a:lstStyle/>
          <a:p>
            <a:pPr fontAlgn="auto">
              <a:lnSpc>
                <a:spcPts val="2400"/>
              </a:lnSpc>
            </a:pP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配置接口的</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优先级</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情况下</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，交换机接口的</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优先级取值是</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128</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1" name="矩形 10"/>
          <p:cNvSpPr/>
          <p:nvPr/>
        </p:nvSpPr>
        <p:spPr>
          <a:xfrm>
            <a:off x="1031917" y="3248881"/>
            <a:ext cx="975038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enable</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7" name="矩形 16"/>
          <p:cNvSpPr/>
          <p:nvPr/>
        </p:nvSpPr>
        <p:spPr>
          <a:xfrm>
            <a:off x="551384" y="2816734"/>
            <a:ext cx="11089232" cy="338554"/>
          </a:xfrm>
          <a:prstGeom prst="rect">
            <a:avLst/>
          </a:prstGeom>
        </p:spPr>
        <p:txBody>
          <a:bodyPr wrap="square">
            <a:spAutoFit/>
          </a:bodyPr>
          <a:lstStyle/>
          <a:p>
            <a:pPr marL="342900" indent="-342900" fontAlgn="auto">
              <a:buFont typeface="+mj-lt"/>
              <a:buAutoNum type="arabicPeriod" startAt="2"/>
            </a:pP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启用</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STP/RSTP/MSTP</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8" name="矩形 17"/>
          <p:cNvSpPr/>
          <p:nvPr/>
        </p:nvSpPr>
        <p:spPr>
          <a:xfrm>
            <a:off x="1031917" y="3681028"/>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使</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能交换机</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STP/RSTP/MSTP</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功能</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情况下，设备</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STP/RSTP/MSTP</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功能</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处于启用状态。</a:t>
            </a:r>
          </a:p>
        </p:txBody>
      </p:sp>
    </p:spTree>
    <p:extLst>
      <p:ext uri="{BB962C8B-B14F-4D97-AF65-F5344CB8AC3E}">
        <p14:creationId xmlns:p14="http://schemas.microsoft.com/office/powerpoint/2010/main" val="19232645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案例</a:t>
            </a:r>
            <a:r>
              <a:rPr lang="en-US" altLang="zh-CN" smtClean="0">
                <a:sym typeface="Huawei Sans" panose="020C0503030203020204" pitchFamily="34" charset="0"/>
              </a:rPr>
              <a:t>1</a:t>
            </a:r>
            <a:r>
              <a:rPr lang="zh-CN" altLang="en-US" smtClean="0">
                <a:sym typeface="Huawei Sans" panose="020C0503030203020204" pitchFamily="34" charset="0"/>
              </a:rPr>
              <a:t>：</a:t>
            </a:r>
            <a:r>
              <a:rPr lang="en-US" altLang="zh-CN" smtClean="0">
                <a:sym typeface="Huawei Sans" panose="020C0503030203020204" pitchFamily="34" charset="0"/>
              </a:rPr>
              <a:t>STP</a:t>
            </a:r>
            <a:r>
              <a:rPr lang="zh-CN" altLang="en-US" smtClean="0">
                <a:sym typeface="Huawei Sans" panose="020C0503030203020204" pitchFamily="34" charset="0"/>
              </a:rPr>
              <a:t>的基础配置</a:t>
            </a:r>
            <a:endParaRPr lang="zh-CN" altLang="en-US" dirty="0">
              <a:sym typeface="Huawei Sans" panose="020C0503030203020204" pitchFamily="34" charset="0"/>
            </a:endParaRPr>
          </a:p>
        </p:txBody>
      </p:sp>
      <p:sp>
        <p:nvSpPr>
          <p:cNvPr id="21" name="文本框 20"/>
          <p:cNvSpPr txBox="1"/>
          <p:nvPr/>
        </p:nvSpPr>
        <p:spPr>
          <a:xfrm>
            <a:off x="918090" y="4633359"/>
            <a:ext cx="5995647" cy="1400383"/>
          </a:xfrm>
          <a:prstGeom prst="rect">
            <a:avLst/>
          </a:prstGeom>
          <a:noFill/>
        </p:spPr>
        <p:txBody>
          <a:bodyPr wrap="square" rtlCol="0">
            <a:spAutoFit/>
          </a:bodyPr>
          <a:lstStyle/>
          <a:p>
            <a:pPr marL="185738" indent="-185738" algn="just" fontAlgn="auto">
              <a:lnSpc>
                <a:spcPts val="2400"/>
              </a:lnSpc>
              <a:spcBef>
                <a:spcPts val="0"/>
              </a:spcBef>
              <a:spcAft>
                <a:spcPts val="600"/>
              </a:spcAft>
              <a:buFont typeface="Arial" panose="020B0604020202020204" pitchFamily="34" charset="0"/>
              <a:buChar char="•"/>
            </a:pP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在上述三台交换机上部署</a:t>
            </a:r>
            <a:r>
              <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，以便消除网络中的二层环路。</a:t>
            </a:r>
            <a:endPar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85738" indent="-185738" algn="just" fontAlgn="auto">
              <a:lnSpc>
                <a:spcPts val="2400"/>
              </a:lnSpc>
              <a:spcBef>
                <a:spcPts val="0"/>
              </a:spcBef>
              <a:spcAft>
                <a:spcPts val="600"/>
              </a:spcAft>
              <a:buFont typeface="Arial" panose="020B0604020202020204" pitchFamily="34" charset="0"/>
              <a:buChar char="•"/>
            </a:pP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通</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过配置，将</a:t>
            </a:r>
            <a:r>
              <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指定为根桥，并使</a:t>
            </a:r>
            <a:r>
              <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GE0/0/22</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接口被</a:t>
            </a:r>
            <a:r>
              <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阻塞。</a:t>
            </a:r>
            <a:endPar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p:cNvSpPr txBox="1"/>
          <p:nvPr/>
        </p:nvSpPr>
        <p:spPr>
          <a:xfrm>
            <a:off x="7197848" y="1695135"/>
            <a:ext cx="2822452" cy="1015663"/>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endPar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enable</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 0</a:t>
            </a:r>
            <a:endParaRPr lang="zh-CN" altLang="en-US"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4" name="文本框 23"/>
          <p:cNvSpPr txBox="1"/>
          <p:nvPr/>
        </p:nvSpPr>
        <p:spPr>
          <a:xfrm>
            <a:off x="7197848" y="3309316"/>
            <a:ext cx="2822452" cy="1015663"/>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endPar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enable</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 </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4096</a:t>
            </a:r>
            <a:endParaRPr lang="zh-CN" altLang="en-US"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5" name="文本框 24"/>
          <p:cNvSpPr txBox="1"/>
          <p:nvPr/>
        </p:nvSpPr>
        <p:spPr>
          <a:xfrm>
            <a:off x="7197848" y="4923497"/>
            <a:ext cx="2822452" cy="1015663"/>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[SW3]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endPar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SW3]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enable</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SW3] </a:t>
            </a:r>
            <a:r>
              <a:rPr lang="en-US" altLang="zh-CN" sz="1400" b="1"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 </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p>
        </p:txBody>
      </p:sp>
      <p:sp>
        <p:nvSpPr>
          <p:cNvPr id="26" name="文本框 25"/>
          <p:cNvSpPr txBox="1"/>
          <p:nvPr/>
        </p:nvSpPr>
        <p:spPr>
          <a:xfrm>
            <a:off x="7197295" y="1265474"/>
            <a:ext cx="1899879"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7197295" y="2879655"/>
            <a:ext cx="1838965"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7197295" y="4485094"/>
            <a:ext cx="1838965"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4" name="组合 33"/>
          <p:cNvGrpSpPr/>
          <p:nvPr/>
        </p:nvGrpSpPr>
        <p:grpSpPr>
          <a:xfrm>
            <a:off x="1040335" y="1701509"/>
            <a:ext cx="5751156" cy="2625904"/>
            <a:chOff x="579851" y="1427019"/>
            <a:chExt cx="5751156" cy="2625904"/>
          </a:xfrm>
        </p:grpSpPr>
        <p:grpSp>
          <p:nvGrpSpPr>
            <p:cNvPr id="20" name="组合 19"/>
            <p:cNvGrpSpPr/>
            <p:nvPr/>
          </p:nvGrpSpPr>
          <p:grpSpPr>
            <a:xfrm>
              <a:off x="1449523" y="1746565"/>
              <a:ext cx="4043676" cy="2186491"/>
              <a:chOff x="1940758" y="1746565"/>
              <a:chExt cx="3013742" cy="1759759"/>
            </a:xfrm>
          </p:grpSpPr>
          <p:grpSp>
            <p:nvGrpSpPr>
              <p:cNvPr id="4" name="组合 3"/>
              <p:cNvGrpSpPr/>
              <p:nvPr/>
            </p:nvGrpSpPr>
            <p:grpSpPr>
              <a:xfrm flipV="1">
                <a:off x="2074814" y="1807251"/>
                <a:ext cx="2745630" cy="1699073"/>
                <a:chOff x="6600056" y="4353447"/>
                <a:chExt cx="1296144" cy="833967"/>
              </a:xfrm>
            </p:grpSpPr>
            <p:cxnSp>
              <p:nvCxnSpPr>
                <p:cNvPr id="5" name="直接连接符 4"/>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flipH="1">
                <a:off x="1940758" y="174656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579851" y="1546198"/>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p:cNvSpPr txBox="1"/>
            <p:nvPr/>
          </p:nvSpPr>
          <p:spPr>
            <a:xfrm>
              <a:off x="5702309" y="1546198"/>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3732632" y="3681670"/>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1770169" y="1427019"/>
              <a:ext cx="1051891"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GE0/0/24</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4156615" y="1427019"/>
              <a:ext cx="1051891" cy="338554"/>
            </a:xfrm>
            <a:prstGeom prst="rect">
              <a:avLst/>
            </a:prstGeom>
            <a:noFill/>
          </p:spPr>
          <p:txBody>
            <a:bodyPr wrap="none" rtlCol="0">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GE0/0/24</a:t>
              </a:r>
              <a:endParaRPr lang="zh-CN" altLang="en-US"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rot="2968301">
              <a:off x="1333560" y="2213854"/>
              <a:ext cx="1051891"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GE0/0/23</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rot="18662468">
              <a:off x="4487111" y="2249121"/>
              <a:ext cx="1051891" cy="338554"/>
            </a:xfrm>
            <a:prstGeom prst="rect">
              <a:avLst/>
            </a:prstGeom>
            <a:noFill/>
          </p:spPr>
          <p:txBody>
            <a:bodyPr wrap="none" rtlCol="0">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GE0/0/23</a:t>
              </a:r>
              <a:endParaRPr lang="zh-CN" altLang="en-US"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rot="2990464">
              <a:off x="2465434" y="2946290"/>
              <a:ext cx="1051891" cy="338554"/>
            </a:xfrm>
            <a:prstGeom prst="rect">
              <a:avLst/>
            </a:prstGeom>
            <a:noFill/>
          </p:spPr>
          <p:txBody>
            <a:bodyPr wrap="none" rtlCol="0">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GE0/0/21</a:t>
              </a:r>
              <a:endParaRPr lang="zh-CN" altLang="en-US"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rot="18631770">
              <a:off x="3450050" y="2940004"/>
              <a:ext cx="1051891" cy="338554"/>
            </a:xfrm>
            <a:prstGeom prst="rect">
              <a:avLst/>
            </a:prstGeom>
            <a:noFill/>
          </p:spPr>
          <p:txBody>
            <a:bodyPr wrap="none" rtlCol="0">
              <a:spAutoFit/>
            </a:bodyPr>
            <a:lstStyle/>
            <a:p>
              <a:pP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GE0/0/22</a:t>
              </a:r>
              <a:endParaRPr lang="zh-CN" altLang="en-US"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3" name="组合 22"/>
            <p:cNvGrpSpPr/>
            <p:nvPr/>
          </p:nvGrpSpPr>
          <p:grpSpPr>
            <a:xfrm>
              <a:off x="1216269" y="1513890"/>
              <a:ext cx="4510185" cy="2539033"/>
              <a:chOff x="1216269" y="1513890"/>
              <a:chExt cx="4510185" cy="2539033"/>
            </a:xfrm>
          </p:grpSpPr>
          <p:pic>
            <p:nvPicPr>
              <p:cNvPr id="31" name="图片 76" descr="接入交换机.png"/>
              <p:cNvPicPr>
                <a:picLocks noChangeAspect="1"/>
              </p:cNvPicPr>
              <p:nvPr/>
            </p:nvPicPr>
            <p:blipFill>
              <a:blip r:embed="rId3" cstate="print"/>
              <a:stretch>
                <a:fillRect/>
              </a:stretch>
            </p:blipFill>
            <p:spPr>
              <a:xfrm>
                <a:off x="1216269" y="1513890"/>
                <a:ext cx="540000" cy="441818"/>
              </a:xfrm>
              <a:prstGeom prst="rect">
                <a:avLst/>
              </a:prstGeom>
            </p:spPr>
          </p:pic>
          <p:pic>
            <p:nvPicPr>
              <p:cNvPr id="32" name="图片 76" descr="接入交换机.png"/>
              <p:cNvPicPr>
                <a:picLocks noChangeAspect="1"/>
              </p:cNvPicPr>
              <p:nvPr/>
            </p:nvPicPr>
            <p:blipFill>
              <a:blip r:embed="rId3" cstate="print"/>
              <a:stretch>
                <a:fillRect/>
              </a:stretch>
            </p:blipFill>
            <p:spPr>
              <a:xfrm>
                <a:off x="5186454" y="1513890"/>
                <a:ext cx="540000" cy="441818"/>
              </a:xfrm>
              <a:prstGeom prst="rect">
                <a:avLst/>
              </a:prstGeom>
            </p:spPr>
          </p:pic>
          <p:pic>
            <p:nvPicPr>
              <p:cNvPr id="33" name="图片 76" descr="接入交换机.png"/>
              <p:cNvPicPr>
                <a:picLocks noChangeAspect="1"/>
              </p:cNvPicPr>
              <p:nvPr/>
            </p:nvPicPr>
            <p:blipFill>
              <a:blip r:embed="rId3" cstate="print"/>
              <a:stretch>
                <a:fillRect/>
              </a:stretch>
            </p:blipFill>
            <p:spPr>
              <a:xfrm>
                <a:off x="3201361" y="3611105"/>
                <a:ext cx="540000" cy="441818"/>
              </a:xfrm>
              <a:prstGeom prst="rect">
                <a:avLst/>
              </a:prstGeom>
            </p:spPr>
          </p:pic>
        </p:grpSp>
      </p:grpSp>
    </p:spTree>
    <p:extLst>
      <p:ext uri="{BB962C8B-B14F-4D97-AF65-F5344CB8AC3E}">
        <p14:creationId xmlns:p14="http://schemas.microsoft.com/office/powerpoint/2010/main" val="2091330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案例</a:t>
            </a:r>
            <a:r>
              <a:rPr lang="en-US" altLang="zh-CN" smtClean="0">
                <a:sym typeface="Huawei Sans" panose="020C0503030203020204" pitchFamily="34" charset="0"/>
              </a:rPr>
              <a:t>1</a:t>
            </a:r>
            <a:r>
              <a:rPr lang="zh-CN" altLang="en-US" smtClean="0">
                <a:sym typeface="Huawei Sans" panose="020C0503030203020204" pitchFamily="34" charset="0"/>
              </a:rPr>
              <a:t>：</a:t>
            </a:r>
            <a:r>
              <a:rPr lang="en-US" altLang="zh-CN" smtClean="0">
                <a:sym typeface="Huawei Sans" panose="020C0503030203020204" pitchFamily="34" charset="0"/>
              </a:rPr>
              <a:t>STP</a:t>
            </a:r>
            <a:r>
              <a:rPr lang="zh-CN" altLang="en-US" smtClean="0">
                <a:sym typeface="Huawei Sans" panose="020C0503030203020204" pitchFamily="34" charset="0"/>
              </a:rPr>
              <a:t>的基础配置</a:t>
            </a:r>
            <a:endParaRPr lang="zh-CN" altLang="en-US" dirty="0">
              <a:sym typeface="Huawei Sans" panose="020C0503030203020204" pitchFamily="34" charset="0"/>
            </a:endParaRPr>
          </a:p>
        </p:txBody>
      </p:sp>
      <p:sp>
        <p:nvSpPr>
          <p:cNvPr id="22" name="文本框 21"/>
          <p:cNvSpPr txBox="1"/>
          <p:nvPr/>
        </p:nvSpPr>
        <p:spPr>
          <a:xfrm>
            <a:off x="1650153" y="2996952"/>
            <a:ext cx="7989148" cy="1323439"/>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&lt;SW3</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&gt; </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brief</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MSTID	Port                      		Role	STP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State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Protection</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GigabitEthernet0/0/21 	ROOT  	</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FORWARDING</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NONE</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GigabitEthernet0/0/22  	ALTE  	</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DISCARDING</a:t>
            </a:r>
            <a:r>
              <a:rPr lang="en-US" altLang="zh-CN" sz="1400" dirty="0" smtClean="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NONE</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6" name="文本框 25"/>
          <p:cNvSpPr txBox="1"/>
          <p:nvPr/>
        </p:nvSpPr>
        <p:spPr>
          <a:xfrm>
            <a:off x="1650152" y="2460937"/>
            <a:ext cx="3265638" cy="338554"/>
          </a:xfrm>
          <a:prstGeom prst="rect">
            <a:avLst/>
          </a:prstGeom>
          <a:noFill/>
        </p:spPr>
        <p:txBody>
          <a:bodyPr wrap="none" rtlCol="0">
            <a:spAutoFit/>
          </a:bodyPr>
          <a:lstStyle/>
          <a:p>
            <a:pPr fontAlgn="auto">
              <a:spcBef>
                <a:spcPts val="0"/>
              </a:spcBef>
              <a:spcAft>
                <a:spcPts val="0"/>
              </a:spcAft>
            </a:pPr>
            <a:r>
              <a:rPr lang="zh-CN" alt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上查看</a:t>
            </a: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接口状态摘要：</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27961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solidFill>
                  <a:schemeClr val="bg1">
                    <a:lumMod val="50000"/>
                  </a:schemeClr>
                </a:solidFill>
                <a:sym typeface="Huawei Sans" panose="020C0503030203020204" pitchFamily="34" charset="0"/>
              </a:rPr>
              <a:t>生成树技术概述</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的基本概念及工作原理</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的基础配置</a:t>
            </a:r>
          </a:p>
          <a:p>
            <a:r>
              <a:rPr lang="en-US" altLang="zh-CN" b="1" smtClean="0">
                <a:sym typeface="Huawei Sans" panose="020C0503030203020204" pitchFamily="34" charset="0"/>
              </a:rPr>
              <a:t>RSTP</a:t>
            </a:r>
            <a:r>
              <a:rPr lang="zh-CN" altLang="en-US" b="1" smtClean="0">
                <a:sym typeface="Huawei Sans" panose="020C0503030203020204" pitchFamily="34" charset="0"/>
              </a:rPr>
              <a:t>对</a:t>
            </a:r>
            <a:r>
              <a:rPr lang="en-US" altLang="zh-CN" b="1" smtClean="0">
                <a:sym typeface="Huawei Sans" panose="020C0503030203020204" pitchFamily="34" charset="0"/>
              </a:rPr>
              <a:t>STP</a:t>
            </a:r>
            <a:r>
              <a:rPr lang="zh-CN" altLang="en-US" b="1" smtClean="0">
                <a:sym typeface="Huawei Sans" panose="020C0503030203020204" pitchFamily="34" charset="0"/>
              </a:rPr>
              <a:t>的改进</a:t>
            </a:r>
          </a:p>
          <a:p>
            <a:r>
              <a:rPr lang="zh-CN" altLang="en-US" smtClean="0">
                <a:solidFill>
                  <a:schemeClr val="bg1">
                    <a:lumMod val="50000"/>
                  </a:schemeClr>
                </a:solidFill>
                <a:sym typeface="Huawei Sans" panose="020C0503030203020204" pitchFamily="34" charset="0"/>
              </a:rPr>
              <a:t>生成树技术进阶</a:t>
            </a:r>
            <a:endParaRPr lang="zh-CN" alt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873182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Huawei Sans" panose="020C0503030203020204" pitchFamily="34" charset="0"/>
              </a:rPr>
              <a:t>STP</a:t>
            </a:r>
            <a:r>
              <a:rPr lang="zh-CN" altLang="en-US" smtClean="0">
                <a:sym typeface="Huawei Sans" panose="020C0503030203020204" pitchFamily="34" charset="0"/>
              </a:rPr>
              <a:t>的不足之处</a:t>
            </a:r>
            <a:endParaRPr lang="zh-CN" altLang="en-US" dirty="0">
              <a:sym typeface="Huawei Sans" panose="020C0503030203020204" pitchFamily="34" charset="0"/>
            </a:endParaRPr>
          </a:p>
        </p:txBody>
      </p:sp>
      <p:sp>
        <p:nvSpPr>
          <p:cNvPr id="4" name="内容占位符 3"/>
          <p:cNvSpPr>
            <a:spLocks noGrp="1"/>
          </p:cNvSpPr>
          <p:nvPr>
            <p:ph type="body" sz="quarter" idx="10"/>
          </p:nvPr>
        </p:nvSpPr>
        <p:spPr/>
        <p:txBody>
          <a:bodyPr/>
          <a:lstStyle/>
          <a:p>
            <a:r>
              <a:rPr lang="en-US" altLang="zh-CN" sz="1800" smtClean="0">
                <a:sym typeface="Huawei Sans" panose="020C0503030203020204" pitchFamily="34" charset="0"/>
              </a:rPr>
              <a:t>STP</a:t>
            </a:r>
            <a:r>
              <a:rPr lang="zh-CN" altLang="en-US" sz="1800" smtClean="0">
                <a:sym typeface="Huawei Sans" panose="020C0503030203020204" pitchFamily="34" charset="0"/>
              </a:rPr>
              <a:t>协议虽然能够解决环路问题，但是由于网络拓扑收敛慢，影响了用户通信质量。如果网络中的拓扑结构频繁变化，网络也会随之频繁失去连通性，从而导致用户通信频繁中断，这是用户无法忍受的。</a:t>
            </a:r>
          </a:p>
          <a:p>
            <a:r>
              <a:rPr lang="en-US" altLang="zh-CN" sz="1800" smtClean="0">
                <a:sym typeface="Huawei Sans" panose="020C0503030203020204" pitchFamily="34" charset="0"/>
              </a:rPr>
              <a:t>STP</a:t>
            </a:r>
            <a:r>
              <a:rPr lang="zh-CN" altLang="en-US" sz="1800" smtClean="0">
                <a:sym typeface="Huawei Sans" panose="020C0503030203020204" pitchFamily="34" charset="0"/>
              </a:rPr>
              <a:t>没有细致区分接口状态和接口角色，不利于初学者学习及部署。</a:t>
            </a:r>
          </a:p>
          <a:p>
            <a:r>
              <a:rPr lang="zh-CN" altLang="en-US" sz="1800" smtClean="0">
                <a:sym typeface="Huawei Sans" panose="020C0503030203020204" pitchFamily="34" charset="0"/>
              </a:rPr>
              <a:t>网络协议的优劣往往取决于协议是否对各种情况加以细致区分。</a:t>
            </a:r>
          </a:p>
          <a:p>
            <a:pPr lvl="1"/>
            <a:r>
              <a:rPr lang="zh-CN" altLang="en-US" sz="1600" smtClean="0">
                <a:sym typeface="Huawei Sans" panose="020C0503030203020204" pitchFamily="34" charset="0"/>
              </a:rPr>
              <a:t>从用户角度来讲，</a:t>
            </a:r>
            <a:r>
              <a:rPr lang="en-US" altLang="zh-CN" sz="1600" smtClean="0">
                <a:sym typeface="Huawei Sans" panose="020C0503030203020204" pitchFamily="34" charset="0"/>
              </a:rPr>
              <a:t>Listening</a:t>
            </a:r>
            <a:r>
              <a:rPr lang="zh-CN" altLang="en-US" sz="1600" smtClean="0">
                <a:sym typeface="Huawei Sans" panose="020C0503030203020204" pitchFamily="34" charset="0"/>
              </a:rPr>
              <a:t>、</a:t>
            </a:r>
            <a:r>
              <a:rPr lang="en-US" altLang="zh-CN" sz="1600" smtClean="0">
                <a:sym typeface="Huawei Sans" panose="020C0503030203020204" pitchFamily="34" charset="0"/>
              </a:rPr>
              <a:t>Learning</a:t>
            </a:r>
            <a:r>
              <a:rPr lang="zh-CN" altLang="en-US" sz="1600" smtClean="0">
                <a:sym typeface="Huawei Sans" panose="020C0503030203020204" pitchFamily="34" charset="0"/>
              </a:rPr>
              <a:t>和</a:t>
            </a:r>
            <a:r>
              <a:rPr lang="en-US" altLang="zh-CN" sz="1600" smtClean="0">
                <a:sym typeface="Huawei Sans" panose="020C0503030203020204" pitchFamily="34" charset="0"/>
              </a:rPr>
              <a:t>Blocking</a:t>
            </a:r>
            <a:r>
              <a:rPr lang="zh-CN" altLang="en-US" sz="1600" smtClean="0">
                <a:sym typeface="Huawei Sans" panose="020C0503030203020204" pitchFamily="34" charset="0"/>
              </a:rPr>
              <a:t>状态并没有区别，都同样不转发用户流量。</a:t>
            </a:r>
          </a:p>
          <a:p>
            <a:pPr lvl="1"/>
            <a:r>
              <a:rPr lang="zh-CN" altLang="en-US" sz="1600" smtClean="0">
                <a:sym typeface="Huawei Sans" panose="020C0503030203020204" pitchFamily="34" charset="0"/>
              </a:rPr>
              <a:t>从使用和配置角度来讲，接口之间最本质的区别并不在于接口状态，而是在于接口扮演的角色。</a:t>
            </a:r>
          </a:p>
          <a:p>
            <a:pPr lvl="1"/>
            <a:r>
              <a:rPr lang="zh-CN" altLang="en-US" sz="1600" smtClean="0">
                <a:sym typeface="Huawei Sans" panose="020C0503030203020204" pitchFamily="34" charset="0"/>
              </a:rPr>
              <a:t>根接口和指定接口可以都处于</a:t>
            </a:r>
            <a:r>
              <a:rPr lang="en-US" altLang="zh-CN" sz="1600" smtClean="0">
                <a:sym typeface="Huawei Sans" panose="020C0503030203020204" pitchFamily="34" charset="0"/>
              </a:rPr>
              <a:t>Listening</a:t>
            </a:r>
            <a:r>
              <a:rPr lang="zh-CN" altLang="en-US" sz="1600" smtClean="0">
                <a:sym typeface="Huawei Sans" panose="020C0503030203020204" pitchFamily="34" charset="0"/>
              </a:rPr>
              <a:t>状态，也可能都处于</a:t>
            </a:r>
            <a:r>
              <a:rPr lang="en-US" altLang="zh-CN" sz="1600" smtClean="0">
                <a:sym typeface="Huawei Sans" panose="020C0503030203020204" pitchFamily="34" charset="0"/>
              </a:rPr>
              <a:t>Forwarding</a:t>
            </a:r>
            <a:r>
              <a:rPr lang="zh-CN" altLang="en-US" sz="1600" smtClean="0">
                <a:sym typeface="Huawei Sans" panose="020C0503030203020204" pitchFamily="34" charset="0"/>
              </a:rPr>
              <a:t>状态。</a:t>
            </a:r>
          </a:p>
          <a:p>
            <a:r>
              <a:rPr lang="en-US" altLang="zh-CN" sz="1800" smtClean="0">
                <a:sym typeface="Huawei Sans" panose="020C0503030203020204" pitchFamily="34" charset="0"/>
              </a:rPr>
              <a:t>STP</a:t>
            </a:r>
            <a:r>
              <a:rPr lang="zh-CN" altLang="en-US" sz="1800" smtClean="0">
                <a:sym typeface="Huawei Sans" panose="020C0503030203020204" pitchFamily="34" charset="0"/>
              </a:rPr>
              <a:t>算法是被动的算法，依赖定时器等待的方式判断拓扑变化，收敛速度慢。</a:t>
            </a:r>
          </a:p>
          <a:p>
            <a:r>
              <a:rPr lang="en-US" altLang="zh-CN" sz="1800" smtClean="0">
                <a:sym typeface="Huawei Sans" panose="020C0503030203020204" pitchFamily="34" charset="0"/>
              </a:rPr>
              <a:t>STP</a:t>
            </a:r>
            <a:r>
              <a:rPr lang="zh-CN" altLang="en-US" sz="1800" smtClean="0">
                <a:sym typeface="Huawei Sans" panose="020C0503030203020204" pitchFamily="34" charset="0"/>
              </a:rPr>
              <a:t>算法要求在稳定的拓扑中，根桥主动发出配置</a:t>
            </a:r>
            <a:r>
              <a:rPr lang="en-US" altLang="zh-CN" sz="1800" smtClean="0">
                <a:sym typeface="Huawei Sans" panose="020C0503030203020204" pitchFamily="34" charset="0"/>
              </a:rPr>
              <a:t>BPDU</a:t>
            </a:r>
            <a:r>
              <a:rPr lang="zh-CN" altLang="en-US" sz="1800" smtClean="0">
                <a:sym typeface="Huawei Sans" panose="020C0503030203020204" pitchFamily="34" charset="0"/>
              </a:rPr>
              <a:t>报文，而其他设备进行处理，传遍整个</a:t>
            </a:r>
            <a:r>
              <a:rPr lang="en-US" altLang="zh-CN" sz="1800" smtClean="0">
                <a:sym typeface="Huawei Sans" panose="020C0503030203020204" pitchFamily="34" charset="0"/>
              </a:rPr>
              <a:t>STP</a:t>
            </a:r>
            <a:r>
              <a:rPr lang="zh-CN" altLang="en-US" sz="1800" smtClean="0">
                <a:sym typeface="Huawei Sans" panose="020C0503030203020204" pitchFamily="34" charset="0"/>
              </a:rPr>
              <a:t>网络。这也是导致拓扑收敛慢的主要原因之一。</a:t>
            </a:r>
            <a:endParaRPr lang="zh-CN" altLang="en-US" sz="1800" dirty="0">
              <a:sym typeface="Huawei Sans" panose="020C0503030203020204" pitchFamily="34" charset="0"/>
            </a:endParaRPr>
          </a:p>
        </p:txBody>
      </p:sp>
    </p:spTree>
    <p:extLst>
      <p:ext uri="{BB962C8B-B14F-4D97-AF65-F5344CB8AC3E}">
        <p14:creationId xmlns:p14="http://schemas.microsoft.com/office/powerpoint/2010/main" val="1496054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RSTP</a:t>
            </a:r>
            <a:r>
              <a:rPr lang="zh-CN" altLang="en-US" smtClean="0">
                <a:sym typeface="Huawei Sans" panose="020C0503030203020204" pitchFamily="34" charset="0"/>
              </a:rPr>
              <a:t>概述</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mtClean="0">
                <a:sym typeface="Huawei Sans" panose="020C0503030203020204" pitchFamily="34" charset="0"/>
              </a:rPr>
              <a:t>IEEE 802.1w</a:t>
            </a:r>
            <a:r>
              <a:rPr lang="zh-CN" altLang="en-US" smtClean="0">
                <a:sym typeface="Huawei Sans" panose="020C0503030203020204" pitchFamily="34" charset="0"/>
              </a:rPr>
              <a:t>中定义的</a:t>
            </a:r>
            <a:r>
              <a:rPr lang="en-US" altLang="zh-CN" smtClean="0">
                <a:sym typeface="Huawei Sans" panose="020C0503030203020204" pitchFamily="34" charset="0"/>
              </a:rPr>
              <a:t>RSTP</a:t>
            </a:r>
            <a:r>
              <a:rPr lang="zh-CN" altLang="en-US" smtClean="0">
                <a:sym typeface="Huawei Sans" panose="020C0503030203020204" pitchFamily="34" charset="0"/>
              </a:rPr>
              <a:t>可以视为</a:t>
            </a:r>
            <a:r>
              <a:rPr lang="en-US" altLang="zh-CN" smtClean="0">
                <a:sym typeface="Huawei Sans" panose="020C0503030203020204" pitchFamily="34" charset="0"/>
              </a:rPr>
              <a:t>STP</a:t>
            </a:r>
            <a:r>
              <a:rPr lang="zh-CN" altLang="en-US" smtClean="0">
                <a:sym typeface="Huawei Sans" panose="020C0503030203020204" pitchFamily="34" charset="0"/>
              </a:rPr>
              <a:t>的改进版本，</a:t>
            </a:r>
            <a:r>
              <a:rPr lang="en-US" altLang="zh-CN" smtClean="0">
                <a:sym typeface="Huawei Sans" panose="020C0503030203020204" pitchFamily="34" charset="0"/>
              </a:rPr>
              <a:t>RSTP</a:t>
            </a:r>
            <a:r>
              <a:rPr lang="zh-CN" altLang="en-US" smtClean="0">
                <a:sym typeface="Huawei Sans" panose="020C0503030203020204" pitchFamily="34" charset="0"/>
              </a:rPr>
              <a:t>在许多方面对</a:t>
            </a:r>
            <a:r>
              <a:rPr lang="en-US" altLang="zh-CN" smtClean="0">
                <a:sym typeface="Huawei Sans" panose="020C0503030203020204" pitchFamily="34" charset="0"/>
              </a:rPr>
              <a:t>STP</a:t>
            </a:r>
            <a:r>
              <a:rPr lang="zh-CN" altLang="en-US" smtClean="0">
                <a:sym typeface="Huawei Sans" panose="020C0503030203020204" pitchFamily="34" charset="0"/>
              </a:rPr>
              <a:t>进行了优化，它的收敛速度更快，而且能够兼容</a:t>
            </a:r>
            <a:r>
              <a:rPr lang="en-US" altLang="zh-CN" smtClean="0">
                <a:sym typeface="Huawei Sans" panose="020C0503030203020204" pitchFamily="34" charset="0"/>
              </a:rPr>
              <a:t>STP</a:t>
            </a:r>
            <a:r>
              <a:rPr lang="zh-CN" altLang="en-US" smtClean="0">
                <a:sym typeface="Huawei Sans" panose="020C0503030203020204" pitchFamily="34" charset="0"/>
              </a:rPr>
              <a:t>。</a:t>
            </a:r>
          </a:p>
          <a:p>
            <a:r>
              <a:rPr lang="en-US" altLang="zh-CN" smtClean="0">
                <a:sym typeface="Huawei Sans" panose="020C0503030203020204" pitchFamily="34" charset="0"/>
              </a:rPr>
              <a:t>RSTP</a:t>
            </a:r>
            <a:r>
              <a:rPr lang="zh-CN" altLang="en-US" smtClean="0">
                <a:sym typeface="Huawei Sans" panose="020C0503030203020204" pitchFamily="34" charset="0"/>
              </a:rPr>
              <a:t>引入了新的接口角色，其中替代接口的引入使得交换机在根接口失效时，能够立即获得新的路径到达根桥。备份端口作为指定端口的备份，帮助链路上的网桥快速获得到根桥的备份路径。</a:t>
            </a:r>
            <a:r>
              <a:rPr lang="en-US" altLang="zh-CN" smtClean="0">
                <a:sym typeface="Huawei Sans" panose="020C0503030203020204" pitchFamily="34" charset="0"/>
              </a:rPr>
              <a:t>RSTP</a:t>
            </a:r>
            <a:r>
              <a:rPr lang="zh-CN" altLang="en-US" smtClean="0">
                <a:sym typeface="Huawei Sans" panose="020C0503030203020204" pitchFamily="34" charset="0"/>
              </a:rPr>
              <a:t>的状态规范根据端口是否转发用户流量和学习</a:t>
            </a:r>
            <a:r>
              <a:rPr lang="en-US" altLang="zh-CN" smtClean="0">
                <a:sym typeface="Huawei Sans" panose="020C0503030203020204" pitchFamily="34" charset="0"/>
              </a:rPr>
              <a:t>MAC</a:t>
            </a:r>
            <a:r>
              <a:rPr lang="zh-CN" altLang="en-US" smtClean="0">
                <a:sym typeface="Huawei Sans" panose="020C0503030203020204" pitchFamily="34" charset="0"/>
              </a:rPr>
              <a:t>地址把原来的</a:t>
            </a:r>
            <a:r>
              <a:rPr lang="en-US" altLang="zh-CN" smtClean="0">
                <a:sym typeface="Huawei Sans" panose="020C0503030203020204" pitchFamily="34" charset="0"/>
              </a:rPr>
              <a:t>5</a:t>
            </a:r>
            <a:r>
              <a:rPr lang="zh-CN" altLang="en-US" smtClean="0">
                <a:sym typeface="Huawei Sans" panose="020C0503030203020204" pitchFamily="34" charset="0"/>
              </a:rPr>
              <a:t>种状态缩减为</a:t>
            </a:r>
            <a:r>
              <a:rPr lang="en-US" altLang="zh-CN" smtClean="0">
                <a:sym typeface="Huawei Sans" panose="020C0503030203020204" pitchFamily="34" charset="0"/>
              </a:rPr>
              <a:t>3</a:t>
            </a:r>
            <a:r>
              <a:rPr lang="zh-CN" altLang="en-US" smtClean="0">
                <a:sym typeface="Huawei Sans" panose="020C0503030203020204" pitchFamily="34" charset="0"/>
              </a:rPr>
              <a:t>种。 另外，</a:t>
            </a:r>
            <a:r>
              <a:rPr lang="en-US" altLang="zh-CN" smtClean="0">
                <a:sym typeface="Huawei Sans" panose="020C0503030203020204" pitchFamily="34" charset="0"/>
              </a:rPr>
              <a:t>RSTP</a:t>
            </a:r>
            <a:r>
              <a:rPr lang="zh-CN" altLang="en-US" smtClean="0">
                <a:sym typeface="Huawei Sans" panose="020C0503030203020204" pitchFamily="34" charset="0"/>
              </a:rPr>
              <a:t>还引入了边缘接口的概念，这使得交换机连接终端设备的接口在初始化之后能够立即进入转发状态，提高了工作效率。</a:t>
            </a:r>
            <a:endParaRPr lang="zh-CN" altLang="en-US" dirty="0">
              <a:sym typeface="Huawei Sans" panose="020C0503030203020204" pitchFamily="34" charset="0"/>
            </a:endParaRPr>
          </a:p>
        </p:txBody>
      </p:sp>
    </p:spTree>
    <p:extLst>
      <p:ext uri="{BB962C8B-B14F-4D97-AF65-F5344CB8AC3E}">
        <p14:creationId xmlns:p14="http://schemas.microsoft.com/office/powerpoint/2010/main" val="23430293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RSTP</a:t>
            </a:r>
            <a:r>
              <a:rPr lang="zh-CN" altLang="en-US" smtClean="0">
                <a:sym typeface="Huawei Sans" panose="020C0503030203020204" pitchFamily="34" charset="0"/>
              </a:rPr>
              <a:t>对</a:t>
            </a:r>
            <a:r>
              <a:rPr lang="en-US" altLang="zh-CN" smtClean="0">
                <a:sym typeface="Huawei Sans" panose="020C0503030203020204" pitchFamily="34" charset="0"/>
              </a:rPr>
              <a:t>STP</a:t>
            </a:r>
            <a:r>
              <a:rPr lang="zh-CN" altLang="en-US" smtClean="0">
                <a:sym typeface="Huawei Sans" panose="020C0503030203020204" pitchFamily="34" charset="0"/>
              </a:rPr>
              <a:t>的其他改进</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mtClean="0">
                <a:sym typeface="Huawei Sans" panose="020C0503030203020204" pitchFamily="34" charset="0"/>
              </a:rPr>
              <a:t>配置</a:t>
            </a:r>
            <a:r>
              <a:rPr lang="en-US" altLang="zh-CN" smtClean="0">
                <a:sym typeface="Huawei Sans" panose="020C0503030203020204" pitchFamily="34" charset="0"/>
              </a:rPr>
              <a:t>BPDU</a:t>
            </a:r>
            <a:r>
              <a:rPr lang="zh-CN" altLang="en-US" smtClean="0">
                <a:sym typeface="Huawei Sans" panose="020C0503030203020204" pitchFamily="34" charset="0"/>
              </a:rPr>
              <a:t>的处理发生变化：</a:t>
            </a:r>
            <a:endParaRPr lang="en-US" altLang="zh-CN" smtClean="0">
              <a:sym typeface="Huawei Sans" panose="020C0503030203020204" pitchFamily="34" charset="0"/>
            </a:endParaRPr>
          </a:p>
          <a:p>
            <a:pPr lvl="1"/>
            <a:r>
              <a:rPr lang="zh-CN" altLang="en-US" smtClean="0">
                <a:sym typeface="Huawei Sans" panose="020C0503030203020204" pitchFamily="34" charset="0"/>
              </a:rPr>
              <a:t>拓扑稳定后，配置</a:t>
            </a:r>
            <a:r>
              <a:rPr lang="en-US" altLang="zh-CN" smtClean="0">
                <a:sym typeface="Huawei Sans" panose="020C0503030203020204" pitchFamily="34" charset="0"/>
              </a:rPr>
              <a:t>BPDU</a:t>
            </a:r>
            <a:r>
              <a:rPr lang="zh-CN" altLang="en-US" smtClean="0">
                <a:sym typeface="Huawei Sans" panose="020C0503030203020204" pitchFamily="34" charset="0"/>
              </a:rPr>
              <a:t>报文的发送方式进行了优化</a:t>
            </a:r>
            <a:endParaRPr lang="en-US" altLang="zh-CN" smtClean="0">
              <a:sym typeface="Huawei Sans" panose="020C0503030203020204" pitchFamily="34" charset="0"/>
            </a:endParaRPr>
          </a:p>
          <a:p>
            <a:pPr lvl="1"/>
            <a:r>
              <a:rPr lang="zh-CN" altLang="en-US" smtClean="0">
                <a:sym typeface="Huawei Sans" panose="020C0503030203020204" pitchFamily="34" charset="0"/>
              </a:rPr>
              <a:t>使用更短的</a:t>
            </a:r>
            <a:r>
              <a:rPr lang="en-US" altLang="zh-CN" smtClean="0">
                <a:sym typeface="Huawei Sans" panose="020C0503030203020204" pitchFamily="34" charset="0"/>
              </a:rPr>
              <a:t>BPDU</a:t>
            </a:r>
            <a:r>
              <a:rPr lang="zh-CN" altLang="en-US" smtClean="0">
                <a:sym typeface="Huawei Sans" panose="020C0503030203020204" pitchFamily="34" charset="0"/>
              </a:rPr>
              <a:t>超时计时</a:t>
            </a:r>
          </a:p>
          <a:p>
            <a:pPr lvl="1"/>
            <a:r>
              <a:rPr lang="zh-CN" altLang="en-US" smtClean="0">
                <a:sym typeface="Huawei Sans" panose="020C0503030203020204" pitchFamily="34" charset="0"/>
              </a:rPr>
              <a:t>对处理次等</a:t>
            </a:r>
            <a:r>
              <a:rPr lang="en-US" altLang="zh-CN" smtClean="0">
                <a:sym typeface="Huawei Sans" panose="020C0503030203020204" pitchFamily="34" charset="0"/>
              </a:rPr>
              <a:t>BPDU</a:t>
            </a:r>
            <a:r>
              <a:rPr lang="zh-CN" altLang="en-US" smtClean="0">
                <a:sym typeface="Huawei Sans" panose="020C0503030203020204" pitchFamily="34" charset="0"/>
              </a:rPr>
              <a:t>的方式进行了优化</a:t>
            </a:r>
            <a:endParaRPr lang="en-US" altLang="zh-CN" smtClean="0">
              <a:sym typeface="Huawei Sans" panose="020C0503030203020204" pitchFamily="34" charset="0"/>
            </a:endParaRPr>
          </a:p>
          <a:p>
            <a:r>
              <a:rPr lang="zh-CN" altLang="en-US" smtClean="0">
                <a:sym typeface="Huawei Sans" panose="020C0503030203020204" pitchFamily="34" charset="0"/>
              </a:rPr>
              <a:t>配置</a:t>
            </a:r>
            <a:r>
              <a:rPr lang="en-US" altLang="zh-CN" smtClean="0">
                <a:sym typeface="Huawei Sans" panose="020C0503030203020204" pitchFamily="34" charset="0"/>
              </a:rPr>
              <a:t>BPDU</a:t>
            </a:r>
            <a:r>
              <a:rPr lang="zh-CN" altLang="en-US" smtClean="0">
                <a:sym typeface="Huawei Sans" panose="020C0503030203020204" pitchFamily="34" charset="0"/>
              </a:rPr>
              <a:t>格式的改变，充分利用了</a:t>
            </a:r>
            <a:r>
              <a:rPr lang="en-US" altLang="zh-CN" smtClean="0">
                <a:sym typeface="Huawei Sans" panose="020C0503030203020204" pitchFamily="34" charset="0"/>
              </a:rPr>
              <a:t>STP</a:t>
            </a:r>
            <a:r>
              <a:rPr lang="zh-CN" altLang="en-US" smtClean="0">
                <a:sym typeface="Huawei Sans" panose="020C0503030203020204" pitchFamily="34" charset="0"/>
              </a:rPr>
              <a:t>协议报文中的</a:t>
            </a:r>
            <a:r>
              <a:rPr lang="en-US" altLang="zh-CN" smtClean="0">
                <a:sym typeface="Huawei Sans" panose="020C0503030203020204" pitchFamily="34" charset="0"/>
              </a:rPr>
              <a:t>Flag</a:t>
            </a:r>
            <a:r>
              <a:rPr lang="zh-CN" altLang="en-US" smtClean="0">
                <a:sym typeface="Huawei Sans" panose="020C0503030203020204" pitchFamily="34" charset="0"/>
              </a:rPr>
              <a:t>字段，明确了接口角色</a:t>
            </a:r>
            <a:endParaRPr lang="en-US" altLang="zh-CN" smtClean="0">
              <a:sym typeface="Huawei Sans" panose="020C0503030203020204" pitchFamily="34" charset="0"/>
            </a:endParaRPr>
          </a:p>
          <a:p>
            <a:r>
              <a:rPr lang="en-US" altLang="zh-CN" smtClean="0">
                <a:sym typeface="Huawei Sans" panose="020C0503030203020204" pitchFamily="34" charset="0"/>
              </a:rPr>
              <a:t>RSTP</a:t>
            </a:r>
            <a:r>
              <a:rPr lang="zh-CN" altLang="en-US" smtClean="0">
                <a:sym typeface="Huawei Sans" panose="020C0503030203020204" pitchFamily="34" charset="0"/>
              </a:rPr>
              <a:t>拓扑变化处理：相比于</a:t>
            </a:r>
            <a:r>
              <a:rPr lang="en-US" altLang="zh-CN" smtClean="0">
                <a:sym typeface="Huawei Sans" panose="020C0503030203020204" pitchFamily="34" charset="0"/>
              </a:rPr>
              <a:t>STP</a:t>
            </a:r>
            <a:r>
              <a:rPr lang="zh-CN" altLang="en-US" smtClean="0">
                <a:sym typeface="Huawei Sans" panose="020C0503030203020204" pitchFamily="34" charset="0"/>
              </a:rPr>
              <a:t>进行了优化，加速针对拓扑变更的反应速度</a:t>
            </a: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274897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smtClean="0">
                <a:sym typeface="Huawei Sans" panose="020C0503030203020204" pitchFamily="34" charset="0"/>
              </a:rPr>
              <a:t>生成树技术概述</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的基本概念及工作原理</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的基础配置</a:t>
            </a:r>
          </a:p>
          <a:p>
            <a:r>
              <a:rPr lang="en-US" altLang="zh-CN" smtClean="0">
                <a:solidFill>
                  <a:schemeClr val="bg1">
                    <a:lumMod val="50000"/>
                  </a:schemeClr>
                </a:solidFill>
                <a:sym typeface="Huawei Sans" panose="020C0503030203020204" pitchFamily="34" charset="0"/>
              </a:rPr>
              <a:t>RSTP</a:t>
            </a:r>
            <a:r>
              <a:rPr lang="zh-CN" altLang="en-US" smtClean="0">
                <a:solidFill>
                  <a:schemeClr val="bg1">
                    <a:lumMod val="50000"/>
                  </a:schemeClr>
                </a:solidFill>
                <a:sym typeface="Huawei Sans" panose="020C0503030203020204" pitchFamily="34" charset="0"/>
              </a:rPr>
              <a:t>对</a:t>
            </a:r>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的改进</a:t>
            </a:r>
          </a:p>
          <a:p>
            <a:r>
              <a:rPr lang="zh-CN" altLang="en-US" smtClean="0">
                <a:solidFill>
                  <a:schemeClr val="bg1">
                    <a:lumMod val="50000"/>
                  </a:schemeClr>
                </a:solidFill>
                <a:sym typeface="Huawei Sans" panose="020C0503030203020204" pitchFamily="34" charset="0"/>
              </a:rPr>
              <a:t>生成树技术进阶</a:t>
            </a:r>
            <a:endParaRPr lang="zh-CN" alt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7420730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直接连接符 142"/>
          <p:cNvCxnSpPr/>
          <p:nvPr/>
        </p:nvCxnSpPr>
        <p:spPr>
          <a:xfrm>
            <a:off x="7752184"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p:txBody>
          <a:bodyPr/>
          <a:lstStyle/>
          <a:p>
            <a:r>
              <a:rPr lang="zh-CN" altLang="en-US" smtClean="0">
                <a:sym typeface="Huawei Sans" panose="020C0503030203020204" pitchFamily="34" charset="0"/>
              </a:rPr>
              <a:t>端口角色不同</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mtClean="0">
                <a:sym typeface="Huawei Sans" panose="020C0503030203020204" pitchFamily="34" charset="0"/>
              </a:rPr>
              <a:t>通过接口角色的增补，简化了生成树协议的理解及部署</a:t>
            </a:r>
            <a:endParaRPr lang="zh-CN" altLang="en-US" dirty="0">
              <a:sym typeface="Huawei Sans" panose="020C0503030203020204" pitchFamily="34" charset="0"/>
            </a:endParaRPr>
          </a:p>
        </p:txBody>
      </p:sp>
      <p:sp>
        <p:nvSpPr>
          <p:cNvPr id="51" name="矩形 50"/>
          <p:cNvSpPr/>
          <p:nvPr/>
        </p:nvSpPr>
        <p:spPr>
          <a:xfrm>
            <a:off x="815976" y="5877272"/>
            <a:ext cx="10560048" cy="338554"/>
          </a:xfrm>
          <a:prstGeom prst="rect">
            <a:avLst/>
          </a:prstGeom>
          <a:solidFill>
            <a:srgbClr val="F4FBFE"/>
          </a:solidFill>
          <a:ln>
            <a:solidFill>
              <a:srgbClr val="99DFF9"/>
            </a:solidFill>
          </a:ln>
        </p:spPr>
        <p:txBody>
          <a:bodyPr wrap="square">
            <a:spAutoFit/>
          </a:bodyPr>
          <a:lstStyle/>
          <a:p>
            <a:pPr algn="ct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的接口角色</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共有</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种：</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根接口、指定接口、</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预备</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接口和备份接口</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 name="组合 5"/>
          <p:cNvGrpSpPr/>
          <p:nvPr/>
        </p:nvGrpSpPr>
        <p:grpSpPr>
          <a:xfrm>
            <a:off x="3280968" y="5213276"/>
            <a:ext cx="5680224" cy="307777"/>
            <a:chOff x="2880882" y="5363470"/>
            <a:chExt cx="5680224" cy="307777"/>
          </a:xfrm>
        </p:grpSpPr>
        <p:sp>
          <p:nvSpPr>
            <p:cNvPr id="70" name="椭圆 69"/>
            <p:cNvSpPr>
              <a:spLocks noChangeAspect="1"/>
            </p:cNvSpPr>
            <p:nvPr/>
          </p:nvSpPr>
          <p:spPr>
            <a:xfrm>
              <a:off x="2880882" y="5386416"/>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文本框 70"/>
            <p:cNvSpPr txBox="1"/>
            <p:nvPr/>
          </p:nvSpPr>
          <p:spPr>
            <a:xfrm>
              <a:off x="3063801" y="5363470"/>
              <a:ext cx="7926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椭圆 71"/>
            <p:cNvSpPr>
              <a:spLocks noChangeAspect="1"/>
            </p:cNvSpPr>
            <p:nvPr/>
          </p:nvSpPr>
          <p:spPr>
            <a:xfrm>
              <a:off x="4308365" y="5386416"/>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文本框 72"/>
            <p:cNvSpPr txBox="1"/>
            <p:nvPr/>
          </p:nvSpPr>
          <p:spPr>
            <a:xfrm>
              <a:off x="4491284" y="5363470"/>
              <a:ext cx="9134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椭圆 73"/>
            <p:cNvSpPr>
              <a:spLocks noChangeAspect="1"/>
            </p:cNvSpPr>
            <p:nvPr/>
          </p:nvSpPr>
          <p:spPr>
            <a:xfrm>
              <a:off x="5861468" y="5386416"/>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文本框 74"/>
            <p:cNvSpPr txBox="1"/>
            <p:nvPr/>
          </p:nvSpPr>
          <p:spPr>
            <a:xfrm>
              <a:off x="6044387" y="5363470"/>
              <a:ext cx="913456" cy="307777"/>
            </a:xfrm>
            <a:prstGeom prst="rect">
              <a:avLst/>
            </a:prstGeom>
            <a:noFill/>
          </p:spPr>
          <p:txBody>
            <a:bodyPr wrap="square" rtlCol="0">
              <a:spAutoFit/>
            </a:bodyPr>
            <a:lstStyle/>
            <a:p>
              <a:pPr fontAlgn="auto">
                <a:spcBef>
                  <a:spcPts val="0"/>
                </a:spcBef>
                <a:spcAft>
                  <a:spcPts val="0"/>
                </a:spcAf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预备</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接口</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p:cNvSpPr>
              <a:spLocks noChangeAspect="1"/>
            </p:cNvSpPr>
            <p:nvPr/>
          </p:nvSpPr>
          <p:spPr>
            <a:xfrm>
              <a:off x="7414571" y="5386416"/>
              <a:ext cx="232480" cy="232480"/>
            </a:xfrm>
            <a:prstGeom prst="ellipse">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b="1"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7647650" y="5363470"/>
              <a:ext cx="9134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备份接口</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83" name="直接连接符 82"/>
          <p:cNvCxnSpPr/>
          <p:nvPr/>
        </p:nvCxnSpPr>
        <p:spPr>
          <a:xfrm>
            <a:off x="10320893"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414571"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165"/>
          <p:cNvGrpSpPr/>
          <p:nvPr/>
        </p:nvGrpSpPr>
        <p:grpSpPr>
          <a:xfrm rot="10800000">
            <a:off x="7559697" y="2546860"/>
            <a:ext cx="2778130" cy="1350249"/>
            <a:chOff x="-1233037" y="914446"/>
            <a:chExt cx="1573823" cy="778776"/>
          </a:xfrm>
        </p:grpSpPr>
        <p:cxnSp>
          <p:nvCxnSpPr>
            <p:cNvPr id="8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88" name="直接连接符 87"/>
          <p:cNvCxnSpPr/>
          <p:nvPr/>
        </p:nvCxnSpPr>
        <p:spPr>
          <a:xfrm flipH="1">
            <a:off x="7157548" y="4607806"/>
            <a:ext cx="36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9" name="图片 76" descr="接入交换机.png"/>
          <p:cNvPicPr>
            <a:picLocks noChangeAspect="1"/>
          </p:cNvPicPr>
          <p:nvPr/>
        </p:nvPicPr>
        <p:blipFill>
          <a:blip r:embed="rId3" cstate="print"/>
          <a:stretch>
            <a:fillRect/>
          </a:stretch>
        </p:blipFill>
        <p:spPr>
          <a:xfrm>
            <a:off x="8678762" y="2413627"/>
            <a:ext cx="540000" cy="441818"/>
          </a:xfrm>
          <a:prstGeom prst="rect">
            <a:avLst/>
          </a:prstGeom>
        </p:spPr>
      </p:pic>
      <p:pic>
        <p:nvPicPr>
          <p:cNvPr id="90" name="图片 76" descr="接入交换机.png"/>
          <p:cNvPicPr>
            <a:picLocks noChangeAspect="1"/>
          </p:cNvPicPr>
          <p:nvPr/>
        </p:nvPicPr>
        <p:blipFill>
          <a:blip r:embed="rId3" cstate="print"/>
          <a:stretch>
            <a:fillRect/>
          </a:stretch>
        </p:blipFill>
        <p:spPr>
          <a:xfrm>
            <a:off x="7310610" y="3697475"/>
            <a:ext cx="540000" cy="441818"/>
          </a:xfrm>
          <a:prstGeom prst="rect">
            <a:avLst/>
          </a:prstGeom>
        </p:spPr>
      </p:pic>
      <p:pic>
        <p:nvPicPr>
          <p:cNvPr id="91" name="图片 76" descr="接入交换机.png"/>
          <p:cNvPicPr>
            <a:picLocks noChangeAspect="1"/>
          </p:cNvPicPr>
          <p:nvPr/>
        </p:nvPicPr>
        <p:blipFill>
          <a:blip r:embed="rId3" cstate="print"/>
          <a:stretch>
            <a:fillRect/>
          </a:stretch>
        </p:blipFill>
        <p:spPr>
          <a:xfrm>
            <a:off x="10046914" y="3697475"/>
            <a:ext cx="540000" cy="441818"/>
          </a:xfrm>
          <a:prstGeom prst="rect">
            <a:avLst/>
          </a:prstGeom>
        </p:spPr>
      </p:pic>
      <p:sp>
        <p:nvSpPr>
          <p:cNvPr id="92" name="文本框 91"/>
          <p:cNvSpPr txBox="1"/>
          <p:nvPr/>
        </p:nvSpPr>
        <p:spPr>
          <a:xfrm>
            <a:off x="8369449" y="2016295"/>
            <a:ext cx="1252266"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SW1 </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根桥</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文本框 92"/>
          <p:cNvSpPr txBox="1"/>
          <p:nvPr/>
        </p:nvSpPr>
        <p:spPr>
          <a:xfrm>
            <a:off x="6647362" y="3749107"/>
            <a:ext cx="628698" cy="338554"/>
          </a:xfrm>
          <a:prstGeom prst="rect">
            <a:avLst/>
          </a:prstGeom>
          <a:noFill/>
        </p:spPr>
        <p:txBody>
          <a:bodyPr wrap="none" rtlCol="0">
            <a:spAutoFit/>
          </a:bodyPr>
          <a:lstStyle/>
          <a:p>
            <a:pPr algn="ct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文本框 93"/>
          <p:cNvSpPr txBox="1"/>
          <p:nvPr/>
        </p:nvSpPr>
        <p:spPr>
          <a:xfrm>
            <a:off x="10594873" y="3749107"/>
            <a:ext cx="628698" cy="338554"/>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椭圆 137"/>
          <p:cNvSpPr>
            <a:spLocks noChangeAspect="1"/>
          </p:cNvSpPr>
          <p:nvPr/>
        </p:nvSpPr>
        <p:spPr>
          <a:xfrm>
            <a:off x="8562519"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椭圆 138"/>
          <p:cNvSpPr>
            <a:spLocks noChangeAspect="1"/>
          </p:cNvSpPr>
          <p:nvPr/>
        </p:nvSpPr>
        <p:spPr>
          <a:xfrm>
            <a:off x="9065004"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椭圆 139"/>
          <p:cNvSpPr>
            <a:spLocks noChangeAspect="1"/>
          </p:cNvSpPr>
          <p:nvPr/>
        </p:nvSpPr>
        <p:spPr>
          <a:xfrm>
            <a:off x="7676252"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椭圆 140"/>
          <p:cNvSpPr>
            <a:spLocks noChangeAspect="1"/>
          </p:cNvSpPr>
          <p:nvPr/>
        </p:nvSpPr>
        <p:spPr>
          <a:xfrm>
            <a:off x="9988796"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2" name="椭圆 141"/>
          <p:cNvSpPr>
            <a:spLocks noChangeAspect="1"/>
          </p:cNvSpPr>
          <p:nvPr/>
        </p:nvSpPr>
        <p:spPr>
          <a:xfrm>
            <a:off x="10196117" y="4054447"/>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4" name="椭圆 143"/>
          <p:cNvSpPr>
            <a:spLocks noChangeAspect="1"/>
          </p:cNvSpPr>
          <p:nvPr/>
        </p:nvSpPr>
        <p:spPr>
          <a:xfrm>
            <a:off x="7681509" y="4054447"/>
            <a:ext cx="232480" cy="232480"/>
          </a:xfrm>
          <a:prstGeom prst="ellipse">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b="1"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1340183" y="2016295"/>
            <a:ext cx="4576209" cy="2591511"/>
            <a:chOff x="1340183" y="2016295"/>
            <a:chExt cx="4576209" cy="2591511"/>
          </a:xfrm>
        </p:grpSpPr>
        <p:cxnSp>
          <p:nvCxnSpPr>
            <p:cNvPr id="65" name="直接连接符 64"/>
            <p:cNvCxnSpPr/>
            <p:nvPr/>
          </p:nvCxnSpPr>
          <p:spPr>
            <a:xfrm>
              <a:off x="5013714"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262146"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65"/>
            <p:cNvGrpSpPr/>
            <p:nvPr/>
          </p:nvGrpSpPr>
          <p:grpSpPr>
            <a:xfrm rot="10800000">
              <a:off x="2252518" y="2546860"/>
              <a:ext cx="2778130" cy="1350249"/>
              <a:chOff x="-1233037" y="914446"/>
              <a:chExt cx="1573823" cy="778776"/>
            </a:xfrm>
          </p:grpSpPr>
          <p:cxnSp>
            <p:nvCxnSpPr>
              <p:cNvPr id="55"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H="1">
              <a:off x="1850369" y="4607806"/>
              <a:ext cx="36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76" descr="接入交换机.png"/>
            <p:cNvPicPr>
              <a:picLocks noChangeAspect="1"/>
            </p:cNvPicPr>
            <p:nvPr/>
          </p:nvPicPr>
          <p:blipFill>
            <a:blip r:embed="rId3" cstate="print"/>
            <a:stretch>
              <a:fillRect/>
            </a:stretch>
          </p:blipFill>
          <p:spPr>
            <a:xfrm>
              <a:off x="3371583" y="2413627"/>
              <a:ext cx="540000" cy="441818"/>
            </a:xfrm>
            <a:prstGeom prst="rect">
              <a:avLst/>
            </a:prstGeom>
          </p:spPr>
        </p:pic>
        <p:pic>
          <p:nvPicPr>
            <p:cNvPr id="50" name="图片 76" descr="接入交换机.png"/>
            <p:cNvPicPr>
              <a:picLocks noChangeAspect="1"/>
            </p:cNvPicPr>
            <p:nvPr/>
          </p:nvPicPr>
          <p:blipFill>
            <a:blip r:embed="rId3" cstate="print"/>
            <a:stretch>
              <a:fillRect/>
            </a:stretch>
          </p:blipFill>
          <p:spPr>
            <a:xfrm>
              <a:off x="2003431" y="3697475"/>
              <a:ext cx="540000" cy="441818"/>
            </a:xfrm>
            <a:prstGeom prst="rect">
              <a:avLst/>
            </a:prstGeom>
          </p:spPr>
        </p:pic>
        <p:pic>
          <p:nvPicPr>
            <p:cNvPr id="52" name="图片 76" descr="接入交换机.png"/>
            <p:cNvPicPr>
              <a:picLocks noChangeAspect="1"/>
            </p:cNvPicPr>
            <p:nvPr/>
          </p:nvPicPr>
          <p:blipFill>
            <a:blip r:embed="rId3" cstate="print"/>
            <a:stretch>
              <a:fillRect/>
            </a:stretch>
          </p:blipFill>
          <p:spPr>
            <a:xfrm>
              <a:off x="4739735" y="3697475"/>
              <a:ext cx="540000" cy="441818"/>
            </a:xfrm>
            <a:prstGeom prst="rect">
              <a:avLst/>
            </a:prstGeom>
          </p:spPr>
        </p:pic>
        <p:sp>
          <p:nvSpPr>
            <p:cNvPr id="66" name="文本框 65"/>
            <p:cNvSpPr txBox="1"/>
            <p:nvPr/>
          </p:nvSpPr>
          <p:spPr>
            <a:xfrm>
              <a:off x="3047683" y="2016295"/>
              <a:ext cx="1252266"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SW1 </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根桥</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文本框 67"/>
            <p:cNvSpPr txBox="1"/>
            <p:nvPr/>
          </p:nvSpPr>
          <p:spPr>
            <a:xfrm>
              <a:off x="1340183" y="3749107"/>
              <a:ext cx="628698" cy="338554"/>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文本框 68"/>
            <p:cNvSpPr txBox="1"/>
            <p:nvPr/>
          </p:nvSpPr>
          <p:spPr>
            <a:xfrm>
              <a:off x="5287694" y="3749107"/>
              <a:ext cx="628698" cy="338554"/>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椭圆 75"/>
            <p:cNvSpPr>
              <a:spLocks noChangeAspect="1"/>
            </p:cNvSpPr>
            <p:nvPr/>
          </p:nvSpPr>
          <p:spPr>
            <a:xfrm>
              <a:off x="3255340"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椭圆 76"/>
            <p:cNvSpPr>
              <a:spLocks noChangeAspect="1"/>
            </p:cNvSpPr>
            <p:nvPr/>
          </p:nvSpPr>
          <p:spPr>
            <a:xfrm>
              <a:off x="3757825"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椭圆 77"/>
            <p:cNvSpPr>
              <a:spLocks noChangeAspect="1"/>
            </p:cNvSpPr>
            <p:nvPr/>
          </p:nvSpPr>
          <p:spPr>
            <a:xfrm>
              <a:off x="2369073"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椭圆 78"/>
            <p:cNvSpPr>
              <a:spLocks noChangeAspect="1"/>
            </p:cNvSpPr>
            <p:nvPr/>
          </p:nvSpPr>
          <p:spPr>
            <a:xfrm>
              <a:off x="4681617"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椭圆 81"/>
            <p:cNvSpPr>
              <a:spLocks noChangeAspect="1"/>
            </p:cNvSpPr>
            <p:nvPr/>
          </p:nvSpPr>
          <p:spPr>
            <a:xfrm>
              <a:off x="4888938" y="4054447"/>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椭圆 144"/>
            <p:cNvSpPr>
              <a:spLocks noChangeAspect="1"/>
            </p:cNvSpPr>
            <p:nvPr/>
          </p:nvSpPr>
          <p:spPr>
            <a:xfrm>
              <a:off x="2128397" y="4054447"/>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6" name="椭圆 145"/>
          <p:cNvSpPr>
            <a:spLocks noChangeAspect="1"/>
          </p:cNvSpPr>
          <p:nvPr/>
        </p:nvSpPr>
        <p:spPr>
          <a:xfrm>
            <a:off x="7302651" y="4054447"/>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0400001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边缘端口</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mtClean="0">
                <a:sym typeface="Huawei Sans" panose="020C0503030203020204" pitchFamily="34" charset="0"/>
              </a:rPr>
              <a:t>如果指定端口位于整个域的边缘，不再与任何交换设备连接，这种端口叫做边缘端口。</a:t>
            </a:r>
            <a:endParaRPr lang="zh-CN" altLang="en-US" dirty="0">
              <a:sym typeface="Huawei Sans" panose="020C0503030203020204" pitchFamily="34" charset="0"/>
            </a:endParaRPr>
          </a:p>
        </p:txBody>
      </p:sp>
      <p:sp>
        <p:nvSpPr>
          <p:cNvPr id="50" name="矩形 49"/>
          <p:cNvSpPr/>
          <p:nvPr/>
        </p:nvSpPr>
        <p:spPr>
          <a:xfrm>
            <a:off x="861890" y="5759327"/>
            <a:ext cx="10560048" cy="338554"/>
          </a:xfrm>
          <a:prstGeom prst="rect">
            <a:avLst/>
          </a:prstGeom>
          <a:solidFill>
            <a:srgbClr val="F4FBFE"/>
          </a:solidFill>
          <a:ln>
            <a:solidFill>
              <a:srgbClr val="99DFF9"/>
            </a:solidFill>
          </a:ln>
        </p:spPr>
        <p:txBody>
          <a:bodyPr wrap="square">
            <a:spAutoFit/>
          </a:bodyPr>
          <a:lstStyle/>
          <a:p>
            <a:pPr algn="ctr" fontAlgn="auto">
              <a:spcBef>
                <a:spcPts val="0"/>
              </a:spcBef>
              <a:spcAft>
                <a:spcPts val="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边缘端口一般与用户终端设备直接</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连接，</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可以由</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Disabled</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状态直接转到</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Forwarding</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状态。</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1" name="组合 50"/>
          <p:cNvGrpSpPr/>
          <p:nvPr/>
        </p:nvGrpSpPr>
        <p:grpSpPr>
          <a:xfrm>
            <a:off x="3290524" y="4971189"/>
            <a:ext cx="4076961" cy="307777"/>
            <a:chOff x="2880882" y="5348768"/>
            <a:chExt cx="4076961" cy="307777"/>
          </a:xfrm>
        </p:grpSpPr>
        <p:sp>
          <p:nvSpPr>
            <p:cNvPr id="52" name="椭圆 51"/>
            <p:cNvSpPr>
              <a:spLocks noChangeAspect="1"/>
            </p:cNvSpPr>
            <p:nvPr/>
          </p:nvSpPr>
          <p:spPr>
            <a:xfrm>
              <a:off x="2880882" y="5386416"/>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3063801" y="5348768"/>
              <a:ext cx="7926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根接口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椭圆 53"/>
            <p:cNvSpPr>
              <a:spLocks noChangeAspect="1"/>
            </p:cNvSpPr>
            <p:nvPr/>
          </p:nvSpPr>
          <p:spPr>
            <a:xfrm>
              <a:off x="4308365" y="5386416"/>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4491284" y="5348768"/>
              <a:ext cx="9134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指定接口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p:cNvSpPr>
              <a:spLocks noChangeAspect="1"/>
            </p:cNvSpPr>
            <p:nvPr/>
          </p:nvSpPr>
          <p:spPr>
            <a:xfrm>
              <a:off x="5861468" y="5386416"/>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E</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6044387" y="5348768"/>
              <a:ext cx="913456" cy="307777"/>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边缘接口</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 name="组合 7"/>
          <p:cNvGrpSpPr/>
          <p:nvPr/>
        </p:nvGrpSpPr>
        <p:grpSpPr>
          <a:xfrm>
            <a:off x="1925190" y="2060628"/>
            <a:ext cx="6070098" cy="2636504"/>
            <a:chOff x="1738451" y="2224624"/>
            <a:chExt cx="6070098" cy="2636504"/>
          </a:xfrm>
        </p:grpSpPr>
        <p:grpSp>
          <p:nvGrpSpPr>
            <p:cNvPr id="29" name="组合 28"/>
            <p:cNvGrpSpPr/>
            <p:nvPr/>
          </p:nvGrpSpPr>
          <p:grpSpPr>
            <a:xfrm>
              <a:off x="1738451" y="2224624"/>
              <a:ext cx="5442295" cy="2636504"/>
              <a:chOff x="1375620" y="2016295"/>
              <a:chExt cx="4994308" cy="2290162"/>
            </a:xfrm>
          </p:grpSpPr>
          <p:cxnSp>
            <p:nvCxnSpPr>
              <p:cNvPr id="30" name="直接连接符 29"/>
              <p:cNvCxnSpPr/>
              <p:nvPr/>
            </p:nvCxnSpPr>
            <p:spPr>
              <a:xfrm>
                <a:off x="5279735" y="3918384"/>
                <a:ext cx="10901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oup 165"/>
              <p:cNvGrpSpPr/>
              <p:nvPr/>
            </p:nvGrpSpPr>
            <p:grpSpPr>
              <a:xfrm rot="10800000">
                <a:off x="2252518" y="2546860"/>
                <a:ext cx="2778130" cy="1350249"/>
                <a:chOff x="-1233037" y="914446"/>
                <a:chExt cx="1573823" cy="778776"/>
              </a:xfrm>
            </p:grpSpPr>
            <p:cxnSp>
              <p:nvCxnSpPr>
                <p:cNvPr id="4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a:stCxn id="36" idx="1"/>
                <a:endCxn id="35" idx="3"/>
              </p:cNvCxnSpPr>
              <p:nvPr/>
            </p:nvCxnSpPr>
            <p:spPr>
              <a:xfrm flipH="1">
                <a:off x="2543431" y="3918384"/>
                <a:ext cx="2196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图片 76" descr="接入交换机.png"/>
              <p:cNvPicPr>
                <a:picLocks noChangeAspect="1"/>
              </p:cNvPicPr>
              <p:nvPr/>
            </p:nvPicPr>
            <p:blipFill>
              <a:blip r:embed="rId3" cstate="print"/>
              <a:stretch>
                <a:fillRect/>
              </a:stretch>
            </p:blipFill>
            <p:spPr>
              <a:xfrm>
                <a:off x="3371583" y="2413627"/>
                <a:ext cx="540000" cy="441818"/>
              </a:xfrm>
              <a:prstGeom prst="rect">
                <a:avLst/>
              </a:prstGeom>
            </p:spPr>
          </p:pic>
          <p:pic>
            <p:nvPicPr>
              <p:cNvPr id="35" name="图片 76" descr="接入交换机.png"/>
              <p:cNvPicPr>
                <a:picLocks noChangeAspect="1"/>
              </p:cNvPicPr>
              <p:nvPr/>
            </p:nvPicPr>
            <p:blipFill>
              <a:blip r:embed="rId3" cstate="print"/>
              <a:stretch>
                <a:fillRect/>
              </a:stretch>
            </p:blipFill>
            <p:spPr>
              <a:xfrm>
                <a:off x="2003431" y="3697475"/>
                <a:ext cx="540000" cy="441818"/>
              </a:xfrm>
              <a:prstGeom prst="rect">
                <a:avLst/>
              </a:prstGeom>
            </p:spPr>
          </p:pic>
          <p:pic>
            <p:nvPicPr>
              <p:cNvPr id="36" name="图片 76" descr="接入交换机.png"/>
              <p:cNvPicPr>
                <a:picLocks noChangeAspect="1"/>
              </p:cNvPicPr>
              <p:nvPr/>
            </p:nvPicPr>
            <p:blipFill>
              <a:blip r:embed="rId3" cstate="print"/>
              <a:stretch>
                <a:fillRect/>
              </a:stretch>
            </p:blipFill>
            <p:spPr>
              <a:xfrm>
                <a:off x="4739735" y="3697475"/>
                <a:ext cx="540000" cy="441818"/>
              </a:xfrm>
              <a:prstGeom prst="rect">
                <a:avLst/>
              </a:prstGeom>
            </p:spPr>
          </p:pic>
          <p:sp>
            <p:nvSpPr>
              <p:cNvPr id="37" name="文本框 36"/>
              <p:cNvSpPr txBox="1"/>
              <p:nvPr/>
            </p:nvSpPr>
            <p:spPr>
              <a:xfrm>
                <a:off x="3066987" y="2016295"/>
                <a:ext cx="1149185" cy="294080"/>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SW1 </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根桥</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1375620" y="3749107"/>
                <a:ext cx="557823" cy="294080"/>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4184454" y="4012377"/>
                <a:ext cx="557823" cy="294080"/>
              </a:xfrm>
              <a:prstGeom prst="rect">
                <a:avLst/>
              </a:prstGeom>
              <a:noFill/>
            </p:spPr>
            <p:txBody>
              <a:bodyPr wrap="none" rtlCol="0">
                <a:spAutoFit/>
              </a:bodyPr>
              <a:lstStyle/>
              <a:p>
                <a:pPr algn="ct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椭圆 39"/>
              <p:cNvSpPr>
                <a:spLocks noChangeAspect="1"/>
              </p:cNvSpPr>
              <p:nvPr/>
            </p:nvSpPr>
            <p:spPr>
              <a:xfrm>
                <a:off x="3255340"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椭圆 40"/>
              <p:cNvSpPr>
                <a:spLocks noChangeAspect="1"/>
              </p:cNvSpPr>
              <p:nvPr/>
            </p:nvSpPr>
            <p:spPr>
              <a:xfrm>
                <a:off x="3757825"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椭圆 41"/>
              <p:cNvSpPr>
                <a:spLocks noChangeAspect="1"/>
              </p:cNvSpPr>
              <p:nvPr/>
            </p:nvSpPr>
            <p:spPr>
              <a:xfrm>
                <a:off x="2369073"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椭圆 42"/>
              <p:cNvSpPr>
                <a:spLocks noChangeAspect="1"/>
              </p:cNvSpPr>
              <p:nvPr/>
            </p:nvSpPr>
            <p:spPr>
              <a:xfrm>
                <a:off x="4681617"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48" name="图片 47" descr="PC.png"/>
            <p:cNvPicPr>
              <a:picLocks noChangeAspect="1"/>
            </p:cNvPicPr>
            <p:nvPr/>
          </p:nvPicPr>
          <p:blipFill>
            <a:blip r:embed="rId4" cstate="print"/>
            <a:stretch>
              <a:fillRect/>
            </a:stretch>
          </p:blipFill>
          <p:spPr>
            <a:xfrm>
              <a:off x="7180746" y="4160050"/>
              <a:ext cx="627803" cy="482152"/>
            </a:xfrm>
            <a:prstGeom prst="rect">
              <a:avLst/>
            </a:prstGeom>
          </p:spPr>
        </p:pic>
        <p:sp>
          <p:nvSpPr>
            <p:cNvPr id="60" name="椭圆 59"/>
            <p:cNvSpPr>
              <a:spLocks noChangeAspect="1"/>
            </p:cNvSpPr>
            <p:nvPr/>
          </p:nvSpPr>
          <p:spPr>
            <a:xfrm>
              <a:off x="6002767" y="4143565"/>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E</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569100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端口状态不同</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sz="2000" smtClean="0">
                <a:sym typeface="Huawei Sans" panose="020C0503030203020204" pitchFamily="34" charset="0"/>
              </a:rPr>
              <a:t>RSTP</a:t>
            </a:r>
            <a:r>
              <a:rPr lang="zh-CN" altLang="en-US" sz="2000" smtClean="0">
                <a:sym typeface="Huawei Sans" panose="020C0503030203020204" pitchFamily="34" charset="0"/>
              </a:rPr>
              <a:t>的状态规范把原来的</a:t>
            </a:r>
            <a:r>
              <a:rPr lang="en-US" altLang="zh-CN" sz="2000" smtClean="0">
                <a:sym typeface="Huawei Sans" panose="020C0503030203020204" pitchFamily="34" charset="0"/>
              </a:rPr>
              <a:t>5</a:t>
            </a:r>
            <a:r>
              <a:rPr lang="zh-CN" altLang="en-US" sz="2000" smtClean="0">
                <a:sym typeface="Huawei Sans" panose="020C0503030203020204" pitchFamily="34" charset="0"/>
              </a:rPr>
              <a:t>种状态缩减为</a:t>
            </a:r>
            <a:r>
              <a:rPr lang="en-US" altLang="zh-CN" sz="2000" smtClean="0">
                <a:sym typeface="Huawei Sans" panose="020C0503030203020204" pitchFamily="34" charset="0"/>
              </a:rPr>
              <a:t>3</a:t>
            </a:r>
            <a:r>
              <a:rPr lang="zh-CN" altLang="en-US" sz="2000" smtClean="0">
                <a:sym typeface="Huawei Sans" panose="020C0503030203020204" pitchFamily="34" charset="0"/>
              </a:rPr>
              <a:t>种。</a:t>
            </a:r>
            <a:endParaRPr lang="en-US" altLang="zh-CN" sz="2000" smtClean="0">
              <a:sym typeface="Huawei Sans" panose="020C0503030203020204" pitchFamily="34" charset="0"/>
            </a:endParaRPr>
          </a:p>
          <a:p>
            <a:pPr lvl="1"/>
            <a:r>
              <a:rPr lang="zh-CN" altLang="en-US" sz="1800" smtClean="0">
                <a:sym typeface="Huawei Sans" panose="020C0503030203020204" pitchFamily="34" charset="0"/>
              </a:rPr>
              <a:t>如果不转发用户流量也不学习</a:t>
            </a:r>
            <a:r>
              <a:rPr lang="en-US" altLang="zh-CN" sz="1800" smtClean="0">
                <a:sym typeface="Huawei Sans" panose="020C0503030203020204" pitchFamily="34" charset="0"/>
              </a:rPr>
              <a:t>MAC</a:t>
            </a:r>
            <a:r>
              <a:rPr lang="zh-CN" altLang="en-US" sz="1800" smtClean="0">
                <a:sym typeface="Huawei Sans" panose="020C0503030203020204" pitchFamily="34" charset="0"/>
              </a:rPr>
              <a:t>地址，那么接口状态就是</a:t>
            </a:r>
            <a:r>
              <a:rPr lang="en-US" altLang="zh-CN" sz="1800" smtClean="0">
                <a:sym typeface="Huawei Sans" panose="020C0503030203020204" pitchFamily="34" charset="0"/>
              </a:rPr>
              <a:t>Discarding</a:t>
            </a:r>
            <a:r>
              <a:rPr lang="zh-CN" altLang="en-US" sz="1800" smtClean="0">
                <a:sym typeface="Huawei Sans" panose="020C0503030203020204" pitchFamily="34" charset="0"/>
              </a:rPr>
              <a:t>状态。</a:t>
            </a:r>
          </a:p>
          <a:p>
            <a:pPr lvl="1"/>
            <a:r>
              <a:rPr lang="zh-CN" altLang="en-US" sz="1800" smtClean="0">
                <a:sym typeface="Huawei Sans" panose="020C0503030203020204" pitchFamily="34" charset="0"/>
              </a:rPr>
              <a:t>如果不转发用户流量但是学习</a:t>
            </a:r>
            <a:r>
              <a:rPr lang="en-US" altLang="zh-CN" sz="1800" smtClean="0">
                <a:sym typeface="Huawei Sans" panose="020C0503030203020204" pitchFamily="34" charset="0"/>
              </a:rPr>
              <a:t>MAC</a:t>
            </a:r>
            <a:r>
              <a:rPr lang="zh-CN" altLang="en-US" sz="1800" smtClean="0">
                <a:sym typeface="Huawei Sans" panose="020C0503030203020204" pitchFamily="34" charset="0"/>
              </a:rPr>
              <a:t>地址，那么接口状态就是</a:t>
            </a:r>
            <a:r>
              <a:rPr lang="en-US" altLang="zh-CN" sz="1800" smtClean="0">
                <a:sym typeface="Huawei Sans" panose="020C0503030203020204" pitchFamily="34" charset="0"/>
              </a:rPr>
              <a:t>Learning</a:t>
            </a:r>
            <a:r>
              <a:rPr lang="zh-CN" altLang="en-US" sz="1800" smtClean="0">
                <a:sym typeface="Huawei Sans" panose="020C0503030203020204" pitchFamily="34" charset="0"/>
              </a:rPr>
              <a:t>状态。</a:t>
            </a:r>
          </a:p>
          <a:p>
            <a:pPr lvl="1"/>
            <a:r>
              <a:rPr lang="zh-CN" altLang="en-US" sz="1800" smtClean="0">
                <a:sym typeface="Huawei Sans" panose="020C0503030203020204" pitchFamily="34" charset="0"/>
              </a:rPr>
              <a:t>如果既转发用户流量又学习</a:t>
            </a:r>
            <a:r>
              <a:rPr lang="en-US" altLang="zh-CN" sz="1800" smtClean="0">
                <a:sym typeface="Huawei Sans" panose="020C0503030203020204" pitchFamily="34" charset="0"/>
              </a:rPr>
              <a:t>MAC</a:t>
            </a:r>
            <a:r>
              <a:rPr lang="zh-CN" altLang="en-US" sz="1800" smtClean="0">
                <a:sym typeface="Huawei Sans" panose="020C0503030203020204" pitchFamily="34" charset="0"/>
              </a:rPr>
              <a:t>地址，那么接口状态就是</a:t>
            </a:r>
            <a:r>
              <a:rPr lang="en-US" altLang="zh-CN" sz="1800" smtClean="0">
                <a:sym typeface="Huawei Sans" panose="020C0503030203020204" pitchFamily="34" charset="0"/>
              </a:rPr>
              <a:t>Forwarding</a:t>
            </a:r>
            <a:r>
              <a:rPr lang="zh-CN" altLang="en-US" sz="1800" smtClean="0">
                <a:sym typeface="Huawei Sans" panose="020C0503030203020204" pitchFamily="34" charset="0"/>
              </a:rPr>
              <a:t>状态。</a:t>
            </a:r>
            <a:endParaRPr lang="zh-CN" altLang="en-US" sz="1800" dirty="0">
              <a:sym typeface="Huawei Sans" panose="020C0503030203020204" pitchFamily="34" charset="0"/>
            </a:endParaRPr>
          </a:p>
        </p:txBody>
      </p:sp>
      <p:graphicFrame>
        <p:nvGraphicFramePr>
          <p:cNvPr id="53" name="表格 52"/>
          <p:cNvGraphicFramePr>
            <a:graphicFrameLocks noGrp="1"/>
          </p:cNvGraphicFramePr>
          <p:nvPr>
            <p:extLst/>
          </p:nvPr>
        </p:nvGraphicFramePr>
        <p:xfrm>
          <a:off x="1409700" y="3355068"/>
          <a:ext cx="8524875" cy="2492040"/>
        </p:xfrm>
        <a:graphic>
          <a:graphicData uri="http://schemas.openxmlformats.org/drawingml/2006/table">
            <a:tbl>
              <a:tblPr/>
              <a:tblGrid>
                <a:gridCol w="2223880"/>
                <a:gridCol w="2737085"/>
                <a:gridCol w="3563910"/>
              </a:tblGrid>
              <a:tr h="290880">
                <a:tc>
                  <a:txBody>
                    <a:bodyPr/>
                    <a:lstStyle/>
                    <a:p>
                      <a:pPr algn="l"/>
                      <a:r>
                        <a:rPr lang="en-US" sz="16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接口状态</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r>
                        <a:rPr lang="en-US" sz="16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RSTP</a:t>
                      </a:r>
                      <a:r>
                        <a:rPr lang="zh-CN" altLang="en-US" sz="16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接口状态</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r>
                        <a:rPr lang="zh-CN" altLang="en-US" sz="1600"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接口在</a:t>
                      </a:r>
                      <a:r>
                        <a:rPr lang="zh-CN" altLang="en-US" sz="16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拓扑中的角色</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90880">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Forwarding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Forwarding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包括</a:t>
                      </a:r>
                      <a:r>
                        <a:rPr lang="zh-CN" alt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根接口、指定接口</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Learning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Learning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包括</a:t>
                      </a:r>
                      <a:r>
                        <a:rPr lang="zh-CN" alt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根接口、指定接口</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a:lnSpc>
                          <a:spcPct val="150000"/>
                        </a:lnSpc>
                      </a:pP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Listening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Discarding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包括</a:t>
                      </a:r>
                      <a:r>
                        <a:rPr lang="zh-CN" alt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根接口、指定接口</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a:lnSpc>
                          <a:spcPct val="150000"/>
                        </a:lnSpc>
                      </a:pP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Blocking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Discarding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包括</a:t>
                      </a:r>
                      <a:r>
                        <a:rPr 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Alternate</a:t>
                      </a:r>
                      <a:r>
                        <a:rPr lang="zh-CN" alt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接口、</a:t>
                      </a:r>
                      <a:r>
                        <a:rPr 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Backup</a:t>
                      </a:r>
                      <a:r>
                        <a:rPr lang="zh-CN" alt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接口</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Disabled</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Discarding</a:t>
                      </a: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lnSpc>
                          <a:spcPct val="150000"/>
                        </a:lnSpc>
                      </a:pP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包括</a:t>
                      </a:r>
                      <a:r>
                        <a:rPr 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Disable</a:t>
                      </a:r>
                      <a:r>
                        <a:rPr lang="zh-CN" altLang="en-US" sz="1400" dirty="0" smtClean="0">
                          <a:effectLst/>
                          <a:latin typeface="Huawei Sans" panose="020C0503030203020204" pitchFamily="34" charset="0"/>
                          <a:ea typeface="方正兰亭黑简体" panose="02000000000000000000" pitchFamily="2" charset="-122"/>
                          <a:sym typeface="Huawei Sans" panose="020C0503030203020204" pitchFamily="34" charset="0"/>
                        </a:rPr>
                        <a:t>接口</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54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3219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solidFill>
                  <a:schemeClr val="bg1">
                    <a:lumMod val="50000"/>
                  </a:schemeClr>
                </a:solidFill>
                <a:sym typeface="Huawei Sans" panose="020C0503030203020204" pitchFamily="34" charset="0"/>
              </a:rPr>
              <a:t>生成树技术概述</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的基本概念及工作原理</a:t>
            </a:r>
          </a:p>
          <a:p>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的基础配置</a:t>
            </a:r>
          </a:p>
          <a:p>
            <a:r>
              <a:rPr lang="en-US" altLang="zh-CN" smtClean="0">
                <a:solidFill>
                  <a:schemeClr val="bg1">
                    <a:lumMod val="50000"/>
                  </a:schemeClr>
                </a:solidFill>
                <a:sym typeface="Huawei Sans" panose="020C0503030203020204" pitchFamily="34" charset="0"/>
              </a:rPr>
              <a:t>RSTP</a:t>
            </a:r>
            <a:r>
              <a:rPr lang="zh-CN" altLang="en-US" smtClean="0">
                <a:solidFill>
                  <a:schemeClr val="bg1">
                    <a:lumMod val="50000"/>
                  </a:schemeClr>
                </a:solidFill>
                <a:sym typeface="Huawei Sans" panose="020C0503030203020204" pitchFamily="34" charset="0"/>
              </a:rPr>
              <a:t>对</a:t>
            </a:r>
            <a:r>
              <a:rPr lang="en-US" altLang="zh-CN" smtClean="0">
                <a:solidFill>
                  <a:schemeClr val="bg1">
                    <a:lumMod val="50000"/>
                  </a:schemeClr>
                </a:solidFill>
                <a:sym typeface="Huawei Sans" panose="020C0503030203020204" pitchFamily="34" charset="0"/>
              </a:rPr>
              <a:t>STP</a:t>
            </a:r>
            <a:r>
              <a:rPr lang="zh-CN" altLang="en-US" smtClean="0">
                <a:solidFill>
                  <a:schemeClr val="bg1">
                    <a:lumMod val="50000"/>
                  </a:schemeClr>
                </a:solidFill>
                <a:sym typeface="Huawei Sans" panose="020C0503030203020204" pitchFamily="34" charset="0"/>
              </a:rPr>
              <a:t>的改进</a:t>
            </a:r>
          </a:p>
          <a:p>
            <a:r>
              <a:rPr lang="zh-CN" altLang="en-US" b="1" smtClean="0">
                <a:sym typeface="Huawei Sans" panose="020C0503030203020204" pitchFamily="34" charset="0"/>
              </a:rPr>
              <a:t>生成树技术进阶</a:t>
            </a:r>
            <a:endParaRPr lang="zh-CN" altLang="en-US" b="1" dirty="0">
              <a:sym typeface="Huawei Sans" panose="020C0503030203020204" pitchFamily="34" charset="0"/>
            </a:endParaRPr>
          </a:p>
        </p:txBody>
      </p:sp>
    </p:spTree>
    <p:extLst>
      <p:ext uri="{BB962C8B-B14F-4D97-AF65-F5344CB8AC3E}">
        <p14:creationId xmlns:p14="http://schemas.microsoft.com/office/powerpoint/2010/main" val="26323237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6"/>
          <p:cNvGrpSpPr/>
          <p:nvPr/>
        </p:nvGrpSpPr>
        <p:grpSpPr>
          <a:xfrm flipV="1">
            <a:off x="3292434" y="3212466"/>
            <a:ext cx="3293740" cy="1330959"/>
            <a:chOff x="107504" y="2348880"/>
            <a:chExt cx="2808312" cy="1944216"/>
          </a:xfrm>
        </p:grpSpPr>
        <p:cxnSp>
          <p:nvCxnSpPr>
            <p:cNvPr id="4" name="直接连接符 9"/>
            <p:cNvCxnSpPr/>
            <p:nvPr/>
          </p:nvCxnSpPr>
          <p:spPr bwMode="auto">
            <a:xfrm flipH="1">
              <a:off x="107504"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 name="直接连接符 10"/>
            <p:cNvCxnSpPr/>
            <p:nvPr/>
          </p:nvCxnSpPr>
          <p:spPr bwMode="auto">
            <a:xfrm flipH="1">
              <a:off x="107504" y="4293096"/>
              <a:ext cx="28083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13"/>
            <p:cNvCxnSpPr/>
            <p:nvPr/>
          </p:nvCxnSpPr>
          <p:spPr bwMode="auto">
            <a:xfrm flipH="1" flipV="1">
              <a:off x="1511660"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cxnSp>
        <p:nvCxnSpPr>
          <p:cNvPr id="11" name="Straight Connector 18"/>
          <p:cNvCxnSpPr/>
          <p:nvPr/>
        </p:nvCxnSpPr>
        <p:spPr bwMode="auto">
          <a:xfrm>
            <a:off x="336709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20"/>
          <p:cNvCxnSpPr/>
          <p:nvPr/>
        </p:nvCxnSpPr>
        <p:spPr bwMode="auto">
          <a:xfrm>
            <a:off x="652867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27" name="图片 76" descr="接入交换机.png"/>
          <p:cNvPicPr>
            <a:picLocks noChangeAspect="1"/>
          </p:cNvPicPr>
          <p:nvPr/>
        </p:nvPicPr>
        <p:blipFill>
          <a:blip r:embed="rId3" cstate="print"/>
          <a:stretch>
            <a:fillRect/>
          </a:stretch>
        </p:blipFill>
        <p:spPr>
          <a:xfrm>
            <a:off x="3093090" y="2991205"/>
            <a:ext cx="534944" cy="462395"/>
          </a:xfrm>
          <a:prstGeom prst="rect">
            <a:avLst/>
          </a:prstGeom>
        </p:spPr>
      </p:pic>
      <p:pic>
        <p:nvPicPr>
          <p:cNvPr id="28" name="图片 76" descr="接入交换机.png"/>
          <p:cNvPicPr>
            <a:picLocks noChangeAspect="1"/>
          </p:cNvPicPr>
          <p:nvPr/>
        </p:nvPicPr>
        <p:blipFill>
          <a:blip r:embed="rId3" cstate="print"/>
          <a:stretch>
            <a:fillRect/>
          </a:stretch>
        </p:blipFill>
        <p:spPr>
          <a:xfrm>
            <a:off x="6280254" y="2991205"/>
            <a:ext cx="534944" cy="462395"/>
          </a:xfrm>
          <a:prstGeom prst="rect">
            <a:avLst/>
          </a:prstGeom>
        </p:spPr>
      </p:pic>
      <p:pic>
        <p:nvPicPr>
          <p:cNvPr id="29" name="图片 76" descr="接入交换机.png"/>
          <p:cNvPicPr>
            <a:picLocks noChangeAspect="1"/>
          </p:cNvPicPr>
          <p:nvPr/>
        </p:nvPicPr>
        <p:blipFill>
          <a:blip r:embed="rId3" cstate="print"/>
          <a:stretch>
            <a:fillRect/>
          </a:stretch>
        </p:blipFill>
        <p:spPr>
          <a:xfrm>
            <a:off x="4686672" y="4476223"/>
            <a:ext cx="534944" cy="462395"/>
          </a:xfrm>
          <a:prstGeom prst="rect">
            <a:avLst/>
          </a:prstGeom>
        </p:spPr>
      </p:pic>
      <p:sp>
        <p:nvSpPr>
          <p:cNvPr id="2" name="标题 1"/>
          <p:cNvSpPr>
            <a:spLocks noGrp="1"/>
          </p:cNvSpPr>
          <p:nvPr>
            <p:ph type="title"/>
          </p:nvPr>
        </p:nvSpPr>
        <p:spPr/>
        <p:txBody>
          <a:bodyPr/>
          <a:lstStyle/>
          <a:p>
            <a:r>
              <a:rPr lang="en-US" altLang="zh-CN" smtClean="0">
                <a:sym typeface="Huawei Sans" panose="020C0503030203020204" pitchFamily="34" charset="0"/>
              </a:rPr>
              <a:t>STP/RSTP</a:t>
            </a:r>
            <a:r>
              <a:rPr lang="zh-CN" altLang="en-US" smtClean="0">
                <a:sym typeface="Huawei Sans" panose="020C0503030203020204" pitchFamily="34" charset="0"/>
              </a:rPr>
              <a:t>的缺陷：所有的</a:t>
            </a:r>
            <a:r>
              <a:rPr lang="en-US" altLang="zh-CN" smtClean="0">
                <a:sym typeface="Huawei Sans" panose="020C0503030203020204" pitchFamily="34" charset="0"/>
              </a:rPr>
              <a:t>VLAN</a:t>
            </a:r>
            <a:r>
              <a:rPr lang="zh-CN" altLang="en-US" smtClean="0">
                <a:sym typeface="Huawei Sans" panose="020C0503030203020204" pitchFamily="34" charset="0"/>
              </a:rPr>
              <a:t>共享一棵生成树</a:t>
            </a:r>
            <a:endParaRPr lang="zh-CN" altLang="en-US">
              <a:sym typeface="Huawei Sans" panose="020C0503030203020204" pitchFamily="34" charset="0"/>
            </a:endParaRPr>
          </a:p>
        </p:txBody>
      </p:sp>
      <p:sp>
        <p:nvSpPr>
          <p:cNvPr id="30" name="文本占位符 29"/>
          <p:cNvSpPr>
            <a:spLocks noGrp="1"/>
          </p:cNvSpPr>
          <p:nvPr>
            <p:ph type="body" sz="quarter" idx="10"/>
          </p:nvPr>
        </p:nvSpPr>
        <p:spPr/>
        <p:txBody>
          <a:bodyPr/>
          <a:lstStyle/>
          <a:p>
            <a:r>
              <a:rPr lang="en-US" altLang="zh-CN" sz="1800" smtClean="0">
                <a:sym typeface="Huawei Sans" panose="020C0503030203020204" pitchFamily="34" charset="0"/>
              </a:rPr>
              <a:t>RSTP</a:t>
            </a:r>
            <a:r>
              <a:rPr lang="zh-CN" altLang="en-US" sz="1800" smtClean="0">
                <a:sym typeface="Huawei Sans" panose="020C0503030203020204" pitchFamily="34" charset="0"/>
              </a:rPr>
              <a:t>在</a:t>
            </a:r>
            <a:r>
              <a:rPr lang="en-US" altLang="zh-CN" sz="1800" smtClean="0">
                <a:sym typeface="Huawei Sans" panose="020C0503030203020204" pitchFamily="34" charset="0"/>
              </a:rPr>
              <a:t>STP</a:t>
            </a:r>
            <a:r>
              <a:rPr lang="zh-CN" altLang="en-US" sz="1800" smtClean="0">
                <a:sym typeface="Huawei Sans" panose="020C0503030203020204" pitchFamily="34" charset="0"/>
              </a:rPr>
              <a:t>基础上进行了改进，实现了网络拓扑快速收敛。</a:t>
            </a:r>
            <a:endParaRPr lang="en-US" altLang="zh-CN" sz="1800" smtClean="0">
              <a:sym typeface="Huawei Sans" panose="020C0503030203020204" pitchFamily="34" charset="0"/>
            </a:endParaRPr>
          </a:p>
          <a:p>
            <a:r>
              <a:rPr lang="zh-CN" altLang="en-US" sz="1800" smtClean="0">
                <a:sym typeface="Huawei Sans" panose="020C0503030203020204" pitchFamily="34" charset="0"/>
              </a:rPr>
              <a:t>但</a:t>
            </a:r>
            <a:r>
              <a:rPr lang="en-US" altLang="zh-CN" sz="1800" smtClean="0">
                <a:sym typeface="Huawei Sans" panose="020C0503030203020204" pitchFamily="34" charset="0"/>
              </a:rPr>
              <a:t>RSTP</a:t>
            </a:r>
            <a:r>
              <a:rPr lang="zh-CN" altLang="en-US" sz="1800" smtClean="0">
                <a:sym typeface="Huawei Sans" panose="020C0503030203020204" pitchFamily="34" charset="0"/>
              </a:rPr>
              <a:t>和</a:t>
            </a:r>
            <a:r>
              <a:rPr lang="en-US" altLang="zh-CN" sz="1800" smtClean="0">
                <a:sym typeface="Huawei Sans" panose="020C0503030203020204" pitchFamily="34" charset="0"/>
              </a:rPr>
              <a:t>STP</a:t>
            </a:r>
            <a:r>
              <a:rPr lang="zh-CN" altLang="en-US" sz="1800" smtClean="0">
                <a:sym typeface="Huawei Sans" panose="020C0503030203020204" pitchFamily="34" charset="0"/>
              </a:rPr>
              <a:t>还存在同一个缺陷：由于局域网内所有的</a:t>
            </a:r>
            <a:r>
              <a:rPr lang="en-US" altLang="zh-CN" sz="1800" smtClean="0">
                <a:sym typeface="Huawei Sans" panose="020C0503030203020204" pitchFamily="34" charset="0"/>
              </a:rPr>
              <a:t>VLAN</a:t>
            </a:r>
            <a:r>
              <a:rPr lang="zh-CN" altLang="en-US" sz="1800" smtClean="0">
                <a:sym typeface="Huawei Sans" panose="020C0503030203020204" pitchFamily="34" charset="0"/>
              </a:rPr>
              <a:t>共享一棵生成树，因此无法在</a:t>
            </a:r>
            <a:r>
              <a:rPr lang="en-US" altLang="zh-CN" sz="1800" smtClean="0">
                <a:sym typeface="Huawei Sans" panose="020C0503030203020204" pitchFamily="34" charset="0"/>
              </a:rPr>
              <a:t>VLAN</a:t>
            </a:r>
            <a:r>
              <a:rPr lang="zh-CN" altLang="en-US" sz="1800" smtClean="0">
                <a:sym typeface="Huawei Sans" panose="020C0503030203020204" pitchFamily="34" charset="0"/>
              </a:rPr>
              <a:t>间实现数据流量的负载均衡，链路被阻塞后将不承载任何流量，还有可能造成部分</a:t>
            </a:r>
            <a:r>
              <a:rPr lang="en-US" altLang="zh-CN" sz="1800" smtClean="0">
                <a:sym typeface="Huawei Sans" panose="020C0503030203020204" pitchFamily="34" charset="0"/>
              </a:rPr>
              <a:t>VLAN</a:t>
            </a:r>
            <a:r>
              <a:rPr lang="zh-CN" altLang="en-US" sz="1800" smtClean="0">
                <a:sym typeface="Huawei Sans" panose="020C0503030203020204" pitchFamily="34" charset="0"/>
              </a:rPr>
              <a:t>的报文无法转发。</a:t>
            </a:r>
            <a:endParaRPr lang="zh-CN" altLang="en-US" sz="1800">
              <a:sym typeface="Huawei Sans" panose="020C0503030203020204" pitchFamily="34" charset="0"/>
            </a:endParaRPr>
          </a:p>
        </p:txBody>
      </p:sp>
      <p:sp>
        <p:nvSpPr>
          <p:cNvPr id="8" name="矩形 20"/>
          <p:cNvSpPr/>
          <p:nvPr/>
        </p:nvSpPr>
        <p:spPr>
          <a:xfrm>
            <a:off x="4639289" y="4964615"/>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21"/>
          <p:cNvSpPr/>
          <p:nvPr/>
        </p:nvSpPr>
        <p:spPr>
          <a:xfrm>
            <a:off x="2436845" y="3068514"/>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22"/>
          <p:cNvSpPr/>
          <p:nvPr/>
        </p:nvSpPr>
        <p:spPr>
          <a:xfrm>
            <a:off x="6811897" y="3068514"/>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28"/>
          <p:cNvGrpSpPr/>
          <p:nvPr/>
        </p:nvGrpSpPr>
        <p:grpSpPr>
          <a:xfrm>
            <a:off x="4958374" y="4315757"/>
            <a:ext cx="297554" cy="297554"/>
            <a:chOff x="5076056" y="3356992"/>
            <a:chExt cx="436268" cy="436268"/>
          </a:xfrm>
        </p:grpSpPr>
        <p:sp>
          <p:nvSpPr>
            <p:cNvPr id="16"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8" name="矩形 29"/>
          <p:cNvSpPr/>
          <p:nvPr/>
        </p:nvSpPr>
        <p:spPr>
          <a:xfrm>
            <a:off x="5227641" y="4308641"/>
            <a:ext cx="878767" cy="307777"/>
          </a:xfrm>
          <a:prstGeom prst="rect">
            <a:avLst/>
          </a:prstGeom>
        </p:spPr>
        <p:txBody>
          <a:bodyPr wrap="none">
            <a:spAutoFit/>
          </a:bodyPr>
          <a:lstStyle/>
          <a:p>
            <a:r>
              <a:rPr lang="en-US" altLang="zh-CN" sz="1400" b="1"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19" name="矩形 20"/>
          <p:cNvSpPr/>
          <p:nvPr/>
        </p:nvSpPr>
        <p:spPr>
          <a:xfrm>
            <a:off x="4109595" y="5940696"/>
            <a:ext cx="1659429" cy="307777"/>
          </a:xfrm>
          <a:prstGeom prst="rect">
            <a:avLst/>
          </a:prstGeom>
        </p:spPr>
        <p:txBody>
          <a:bodyPr wrap="none">
            <a:spAutoFit/>
          </a:bodyPr>
          <a:lstStyle/>
          <a:p>
            <a:pPr algn="ctr"/>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VLAN1</a:t>
            </a:r>
            <a:r>
              <a:rPr lang="zh-CN" altLang="en-US" sz="1400" b="1"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b="1"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400" b="1"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Freeform 27"/>
          <p:cNvSpPr/>
          <p:nvPr/>
        </p:nvSpPr>
        <p:spPr bwMode="auto">
          <a:xfrm>
            <a:off x="3831141"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EC7061"/>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spcBef>
                <a:spcPct val="0"/>
              </a:spcBef>
              <a:spcAft>
                <a:spcPct val="0"/>
              </a:spcAft>
            </a:pPr>
            <a:endParaRPr lang="zh-CN" altLang="en-US" sz="21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Line Callout 2 29"/>
          <p:cNvSpPr/>
          <p:nvPr/>
        </p:nvSpPr>
        <p:spPr bwMode="auto">
          <a:xfrm>
            <a:off x="6957737" y="3557982"/>
            <a:ext cx="3650505" cy="1324190"/>
          </a:xfrm>
          <a:prstGeom prst="borderCallout2">
            <a:avLst>
              <a:gd name="adj1" fmla="val 18536"/>
              <a:gd name="adj2" fmla="val -443"/>
              <a:gd name="adj3" fmla="val 18536"/>
              <a:gd name="adj4" fmla="val -11678"/>
              <a:gd name="adj5" fmla="val 60052"/>
              <a:gd name="adj6" fmla="val -29930"/>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en-US" altLang="zh-CN" sz="1600" smtClean="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600" smtClean="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smtClean="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GE0/0/2</a:t>
            </a:r>
            <a:r>
              <a:rPr lang="zh-CN" altLang="en-US" sz="1600" smtClean="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接口被</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阻塞，这将导致所有</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600" smtClean="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流量通过左侧链路转发，被阻塞接口所连接的链路</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将不</a:t>
            </a:r>
            <a:r>
              <a:rPr lang="zh-CN" altLang="en-US" sz="1600" smtClean="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承载流量，造成链路带宽资源的浪费。</a:t>
            </a:r>
            <a:endPar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图片 23" descr="PC.png"/>
          <p:cNvPicPr>
            <a:picLocks noChangeAspect="1"/>
          </p:cNvPicPr>
          <p:nvPr/>
        </p:nvPicPr>
        <p:blipFill>
          <a:blip r:embed="rId4" cstate="print"/>
          <a:stretch>
            <a:fillRect/>
          </a:stretch>
        </p:blipFill>
        <p:spPr>
          <a:xfrm>
            <a:off x="4641021" y="5453306"/>
            <a:ext cx="570730" cy="438320"/>
          </a:xfrm>
          <a:prstGeom prst="rect">
            <a:avLst/>
          </a:prstGeom>
        </p:spPr>
      </p:pic>
      <p:grpSp>
        <p:nvGrpSpPr>
          <p:cNvPr id="26" name="组合 28"/>
          <p:cNvGrpSpPr/>
          <p:nvPr/>
        </p:nvGrpSpPr>
        <p:grpSpPr>
          <a:xfrm>
            <a:off x="910360" y="5473410"/>
            <a:ext cx="223557" cy="223557"/>
            <a:chOff x="5076056" y="3356992"/>
            <a:chExt cx="436268" cy="436268"/>
          </a:xfrm>
        </p:grpSpPr>
        <p:sp>
          <p:nvSpPr>
            <p:cNvPr id="3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5" name="矩形 20"/>
          <p:cNvSpPr/>
          <p:nvPr/>
        </p:nvSpPr>
        <p:spPr>
          <a:xfrm>
            <a:off x="1135356" y="5453302"/>
            <a:ext cx="1454244"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被生成树阻塞的接口</a:t>
            </a:r>
            <a:endParaRPr lang="zh-CN" altLang="en-US" sz="11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箭头连接符 35"/>
          <p:cNvCxnSpPr/>
          <p:nvPr/>
        </p:nvCxnSpPr>
        <p:spPr>
          <a:xfrm flipH="1">
            <a:off x="569879" y="5243482"/>
            <a:ext cx="565477" cy="0"/>
          </a:xfrm>
          <a:prstGeom prst="straightConnector1">
            <a:avLst/>
          </a:prstGeom>
          <a:noFill/>
          <a:ln w="28575" cap="flat" cmpd="sng" algn="ctr">
            <a:solidFill>
              <a:srgbClr val="EC7061"/>
            </a:solidFill>
            <a:prstDash val="sysDot"/>
            <a:round/>
            <a:headEnd type="triangle" w="med" len="med"/>
            <a:tailEnd type="triangle" w="med" len="med"/>
          </a:ln>
          <a:effectLst/>
        </p:spPr>
      </p:cxnSp>
      <p:sp>
        <p:nvSpPr>
          <p:cNvPr id="37" name="矩形 20"/>
          <p:cNvSpPr/>
          <p:nvPr/>
        </p:nvSpPr>
        <p:spPr>
          <a:xfrm>
            <a:off x="1135356" y="5114568"/>
            <a:ext cx="1252266"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所有</a:t>
            </a:r>
            <a:r>
              <a:rPr lang="en-US" altLang="zh-CN" sz="1100" smtClean="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的数据</a:t>
            </a:r>
            <a:endParaRPr lang="zh-CN" altLang="en-US" sz="11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475224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6"/>
          <p:cNvGrpSpPr/>
          <p:nvPr/>
        </p:nvGrpSpPr>
        <p:grpSpPr>
          <a:xfrm flipV="1">
            <a:off x="3292434" y="3212466"/>
            <a:ext cx="3293740" cy="1330959"/>
            <a:chOff x="107504" y="2348880"/>
            <a:chExt cx="2808312" cy="1944216"/>
          </a:xfrm>
        </p:grpSpPr>
        <p:cxnSp>
          <p:nvCxnSpPr>
            <p:cNvPr id="4" name="直接连接符 9"/>
            <p:cNvCxnSpPr/>
            <p:nvPr/>
          </p:nvCxnSpPr>
          <p:spPr bwMode="auto">
            <a:xfrm flipH="1">
              <a:off x="107504"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 name="直接连接符 10"/>
            <p:cNvCxnSpPr/>
            <p:nvPr/>
          </p:nvCxnSpPr>
          <p:spPr bwMode="auto">
            <a:xfrm flipH="1">
              <a:off x="107504" y="4293096"/>
              <a:ext cx="28083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13"/>
            <p:cNvCxnSpPr/>
            <p:nvPr/>
          </p:nvCxnSpPr>
          <p:spPr bwMode="auto">
            <a:xfrm flipH="1" flipV="1">
              <a:off x="1511660"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cxnSp>
        <p:nvCxnSpPr>
          <p:cNvPr id="11" name="Straight Connector 18"/>
          <p:cNvCxnSpPr/>
          <p:nvPr/>
        </p:nvCxnSpPr>
        <p:spPr bwMode="auto">
          <a:xfrm>
            <a:off x="336709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20"/>
          <p:cNvCxnSpPr/>
          <p:nvPr/>
        </p:nvCxnSpPr>
        <p:spPr bwMode="auto">
          <a:xfrm>
            <a:off x="652867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27" name="图片 76" descr="接入交换机.png"/>
          <p:cNvPicPr>
            <a:picLocks noChangeAspect="1"/>
          </p:cNvPicPr>
          <p:nvPr/>
        </p:nvPicPr>
        <p:blipFill>
          <a:blip r:embed="rId3" cstate="print"/>
          <a:stretch>
            <a:fillRect/>
          </a:stretch>
        </p:blipFill>
        <p:spPr>
          <a:xfrm>
            <a:off x="3093090" y="2991205"/>
            <a:ext cx="534944" cy="462395"/>
          </a:xfrm>
          <a:prstGeom prst="rect">
            <a:avLst/>
          </a:prstGeom>
        </p:spPr>
      </p:pic>
      <p:pic>
        <p:nvPicPr>
          <p:cNvPr id="28" name="图片 76" descr="接入交换机.png"/>
          <p:cNvPicPr>
            <a:picLocks noChangeAspect="1"/>
          </p:cNvPicPr>
          <p:nvPr/>
        </p:nvPicPr>
        <p:blipFill>
          <a:blip r:embed="rId3" cstate="print"/>
          <a:stretch>
            <a:fillRect/>
          </a:stretch>
        </p:blipFill>
        <p:spPr>
          <a:xfrm>
            <a:off x="6280254" y="2991205"/>
            <a:ext cx="534944" cy="462395"/>
          </a:xfrm>
          <a:prstGeom prst="rect">
            <a:avLst/>
          </a:prstGeom>
        </p:spPr>
      </p:pic>
      <p:pic>
        <p:nvPicPr>
          <p:cNvPr id="29" name="图片 76" descr="接入交换机.png"/>
          <p:cNvPicPr>
            <a:picLocks noChangeAspect="1"/>
          </p:cNvPicPr>
          <p:nvPr/>
        </p:nvPicPr>
        <p:blipFill>
          <a:blip r:embed="rId3" cstate="print"/>
          <a:stretch>
            <a:fillRect/>
          </a:stretch>
        </p:blipFill>
        <p:spPr>
          <a:xfrm>
            <a:off x="4686672" y="4476223"/>
            <a:ext cx="534944" cy="462395"/>
          </a:xfrm>
          <a:prstGeom prst="rect">
            <a:avLst/>
          </a:prstGeom>
        </p:spPr>
      </p:pic>
      <p:sp>
        <p:nvSpPr>
          <p:cNvPr id="2" name="标题 1"/>
          <p:cNvSpPr>
            <a:spLocks noGrp="1"/>
          </p:cNvSpPr>
          <p:nvPr>
            <p:ph type="title"/>
          </p:nvPr>
        </p:nvSpPr>
        <p:spPr/>
        <p:txBody>
          <a:bodyPr/>
          <a:lstStyle/>
          <a:p>
            <a:r>
              <a:rPr lang="en-US" altLang="zh-CN" smtClean="0">
                <a:sym typeface="Huawei Sans" panose="020C0503030203020204" pitchFamily="34" charset="0"/>
              </a:rPr>
              <a:t>VBST</a:t>
            </a:r>
            <a:r>
              <a:rPr lang="zh-CN" altLang="en-US" smtClean="0">
                <a:sym typeface="Huawei Sans" panose="020C0503030203020204" pitchFamily="34" charset="0"/>
              </a:rPr>
              <a:t>：基于</a:t>
            </a:r>
            <a:r>
              <a:rPr lang="en-US" altLang="zh-CN" smtClean="0">
                <a:sym typeface="Huawei Sans" panose="020C0503030203020204" pitchFamily="34" charset="0"/>
              </a:rPr>
              <a:t>VLAN</a:t>
            </a:r>
            <a:r>
              <a:rPr lang="zh-CN" altLang="en-US" smtClean="0">
                <a:sym typeface="Huawei Sans" panose="020C0503030203020204" pitchFamily="34" charset="0"/>
              </a:rPr>
              <a:t>的生成树</a:t>
            </a:r>
            <a:endParaRPr lang="zh-CN" altLang="en-US">
              <a:sym typeface="Huawei Sans" panose="020C0503030203020204" pitchFamily="34" charset="0"/>
            </a:endParaRPr>
          </a:p>
        </p:txBody>
      </p:sp>
      <p:sp>
        <p:nvSpPr>
          <p:cNvPr id="30" name="文本占位符 29"/>
          <p:cNvSpPr>
            <a:spLocks noGrp="1"/>
          </p:cNvSpPr>
          <p:nvPr>
            <p:ph type="body" sz="quarter" idx="10"/>
          </p:nvPr>
        </p:nvSpPr>
        <p:spPr/>
        <p:txBody>
          <a:bodyPr/>
          <a:lstStyle/>
          <a:p>
            <a:r>
              <a:rPr lang="zh-CN" altLang="en-US" sz="2000" smtClean="0">
                <a:sym typeface="Huawei Sans" panose="020C0503030203020204" pitchFamily="34" charset="0"/>
              </a:rPr>
              <a:t>华为公司提出了</a:t>
            </a:r>
            <a:r>
              <a:rPr lang="en-US" altLang="zh-CN" sz="2000" smtClean="0">
                <a:sym typeface="Huawei Sans" panose="020C0503030203020204" pitchFamily="34" charset="0"/>
              </a:rPr>
              <a:t>VBST</a:t>
            </a:r>
            <a:r>
              <a:rPr lang="zh-CN" altLang="en-US" sz="2000" smtClean="0">
                <a:sym typeface="Huawei Sans" panose="020C0503030203020204" pitchFamily="34" charset="0"/>
              </a:rPr>
              <a:t>（</a:t>
            </a:r>
            <a:r>
              <a:rPr lang="en-US" altLang="zh-CN" sz="2000" smtClean="0">
                <a:sym typeface="Huawei Sans" panose="020C0503030203020204" pitchFamily="34" charset="0"/>
              </a:rPr>
              <a:t>VLAN-Based Spanning Tree</a:t>
            </a:r>
            <a:r>
              <a:rPr lang="zh-CN" altLang="en-US" sz="2000" smtClean="0">
                <a:sym typeface="Huawei Sans" panose="020C0503030203020204" pitchFamily="34" charset="0"/>
              </a:rPr>
              <a:t>）生成树解决方案。该解决方案中，生成树的形成是基于</a:t>
            </a:r>
            <a:r>
              <a:rPr lang="en-US" altLang="zh-CN" sz="2000" smtClean="0">
                <a:sym typeface="Huawei Sans" panose="020C0503030203020204" pitchFamily="34" charset="0"/>
              </a:rPr>
              <a:t>VLAN</a:t>
            </a:r>
            <a:r>
              <a:rPr lang="zh-CN" altLang="en-US" sz="2000" smtClean="0">
                <a:sym typeface="Huawei Sans" panose="020C0503030203020204" pitchFamily="34" charset="0"/>
              </a:rPr>
              <a:t>的，不同</a:t>
            </a:r>
            <a:r>
              <a:rPr lang="en-US" altLang="zh-CN" sz="2000" smtClean="0">
                <a:sym typeface="Huawei Sans" panose="020C0503030203020204" pitchFamily="34" charset="0"/>
              </a:rPr>
              <a:t>VLAN</a:t>
            </a:r>
            <a:r>
              <a:rPr lang="zh-CN" altLang="en-US" sz="2000" smtClean="0">
                <a:sym typeface="Huawei Sans" panose="020C0503030203020204" pitchFamily="34" charset="0"/>
              </a:rPr>
              <a:t>间可形成相互独立的生成树，不同</a:t>
            </a:r>
            <a:r>
              <a:rPr lang="en-US" altLang="zh-CN" sz="2000" smtClean="0">
                <a:sym typeface="Huawei Sans" panose="020C0503030203020204" pitchFamily="34" charset="0"/>
              </a:rPr>
              <a:t>VLAN</a:t>
            </a:r>
            <a:r>
              <a:rPr lang="zh-CN" altLang="en-US" sz="2000" smtClean="0">
                <a:sym typeface="Huawei Sans" panose="020C0503030203020204" pitchFamily="34" charset="0"/>
              </a:rPr>
              <a:t>内的流量沿着各自的生成树转发，进而可实现流量的负载分担。</a:t>
            </a:r>
            <a:endParaRPr lang="zh-CN" altLang="en-US" sz="2000">
              <a:sym typeface="Huawei Sans" panose="020C0503030203020204" pitchFamily="34" charset="0"/>
            </a:endParaRPr>
          </a:p>
        </p:txBody>
      </p:sp>
      <p:sp>
        <p:nvSpPr>
          <p:cNvPr id="8" name="矩形 20"/>
          <p:cNvSpPr/>
          <p:nvPr/>
        </p:nvSpPr>
        <p:spPr>
          <a:xfrm>
            <a:off x="4639289" y="4964615"/>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21"/>
          <p:cNvSpPr/>
          <p:nvPr/>
        </p:nvSpPr>
        <p:spPr>
          <a:xfrm>
            <a:off x="2436845" y="3068514"/>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22"/>
          <p:cNvSpPr/>
          <p:nvPr/>
        </p:nvSpPr>
        <p:spPr>
          <a:xfrm>
            <a:off x="6811897" y="3068514"/>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28"/>
          <p:cNvGrpSpPr/>
          <p:nvPr/>
        </p:nvGrpSpPr>
        <p:grpSpPr>
          <a:xfrm>
            <a:off x="4958374" y="4315757"/>
            <a:ext cx="297554" cy="297554"/>
            <a:chOff x="5076056" y="3356992"/>
            <a:chExt cx="436268" cy="436268"/>
          </a:xfrm>
        </p:grpSpPr>
        <p:sp>
          <p:nvSpPr>
            <p:cNvPr id="16"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9" name="矩形 20"/>
          <p:cNvSpPr/>
          <p:nvPr/>
        </p:nvSpPr>
        <p:spPr>
          <a:xfrm>
            <a:off x="4109591" y="5940696"/>
            <a:ext cx="1659429" cy="307777"/>
          </a:xfrm>
          <a:prstGeom prst="rect">
            <a:avLst/>
          </a:prstGeom>
        </p:spPr>
        <p:txBody>
          <a:bodyPr wrap="none">
            <a:spAutoFit/>
          </a:bodyPr>
          <a:lstStyle/>
          <a:p>
            <a:pPr algn="ct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VLAN1</a:t>
            </a:r>
            <a:r>
              <a:rPr lang="zh-CN" altLang="en-US" sz="1400" b="1">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b="1">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400" b="1">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20" name="Freeform 27"/>
          <p:cNvSpPr/>
          <p:nvPr/>
        </p:nvSpPr>
        <p:spPr bwMode="auto">
          <a:xfrm>
            <a:off x="3831141"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EC7061"/>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spcBef>
                <a:spcPct val="0"/>
              </a:spcBef>
              <a:spcAft>
                <a:spcPct val="0"/>
              </a:spcAft>
            </a:pPr>
            <a:endParaRPr lang="zh-CN" altLang="en-US" sz="21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图片 23" descr="PC.png"/>
          <p:cNvPicPr>
            <a:picLocks noChangeAspect="1"/>
          </p:cNvPicPr>
          <p:nvPr/>
        </p:nvPicPr>
        <p:blipFill>
          <a:blip r:embed="rId4" cstate="print"/>
          <a:stretch>
            <a:fillRect/>
          </a:stretch>
        </p:blipFill>
        <p:spPr>
          <a:xfrm>
            <a:off x="4641021" y="5453306"/>
            <a:ext cx="570730" cy="438320"/>
          </a:xfrm>
          <a:prstGeom prst="rect">
            <a:avLst/>
          </a:prstGeom>
        </p:spPr>
      </p:pic>
      <p:cxnSp>
        <p:nvCxnSpPr>
          <p:cNvPr id="32" name="直接箭头连接符 31"/>
          <p:cNvCxnSpPr/>
          <p:nvPr/>
        </p:nvCxnSpPr>
        <p:spPr>
          <a:xfrm flipH="1">
            <a:off x="569879" y="5243482"/>
            <a:ext cx="565477" cy="0"/>
          </a:xfrm>
          <a:prstGeom prst="straightConnector1">
            <a:avLst/>
          </a:prstGeom>
          <a:noFill/>
          <a:ln w="28575" cap="flat" cmpd="sng" algn="ctr">
            <a:solidFill>
              <a:srgbClr val="FFD17D"/>
            </a:solidFill>
            <a:prstDash val="sysDot"/>
            <a:round/>
            <a:headEnd type="triangle" w="med" len="med"/>
            <a:tailEnd type="triangle" w="med" len="med"/>
          </a:ln>
          <a:effectLst/>
        </p:spPr>
      </p:cxnSp>
      <p:sp>
        <p:nvSpPr>
          <p:cNvPr id="34" name="矩形 20"/>
          <p:cNvSpPr/>
          <p:nvPr/>
        </p:nvSpPr>
        <p:spPr>
          <a:xfrm>
            <a:off x="1135356" y="5114568"/>
            <a:ext cx="1252266"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基数</a:t>
            </a:r>
            <a:r>
              <a:rPr lang="en-US" altLang="zh-CN" sz="110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的数据</a:t>
            </a:r>
          </a:p>
        </p:txBody>
      </p:sp>
      <p:grpSp>
        <p:nvGrpSpPr>
          <p:cNvPr id="35" name="组合 28"/>
          <p:cNvGrpSpPr/>
          <p:nvPr/>
        </p:nvGrpSpPr>
        <p:grpSpPr>
          <a:xfrm>
            <a:off x="4633517" y="4315757"/>
            <a:ext cx="297554" cy="297554"/>
            <a:chOff x="5076056" y="3356992"/>
            <a:chExt cx="436268" cy="436268"/>
          </a:xfrm>
        </p:grpSpPr>
        <p:sp>
          <p:nvSpPr>
            <p:cNvPr id="36"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9" name="组合 28"/>
          <p:cNvGrpSpPr/>
          <p:nvPr/>
        </p:nvGrpSpPr>
        <p:grpSpPr>
          <a:xfrm>
            <a:off x="910360" y="5473410"/>
            <a:ext cx="223557" cy="223557"/>
            <a:chOff x="5076056" y="3356992"/>
            <a:chExt cx="436268" cy="436268"/>
          </a:xfrm>
        </p:grpSpPr>
        <p:sp>
          <p:nvSpPr>
            <p:cNvPr id="40"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2" name="组合 28"/>
          <p:cNvGrpSpPr/>
          <p:nvPr/>
        </p:nvGrpSpPr>
        <p:grpSpPr>
          <a:xfrm>
            <a:off x="908921" y="5829999"/>
            <a:ext cx="223557" cy="223557"/>
            <a:chOff x="5076056" y="3356992"/>
            <a:chExt cx="436268" cy="436268"/>
          </a:xfrm>
        </p:grpSpPr>
        <p:sp>
          <p:nvSpPr>
            <p:cNvPr id="43"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5" name="矩形 20"/>
          <p:cNvSpPr/>
          <p:nvPr/>
        </p:nvSpPr>
        <p:spPr>
          <a:xfrm>
            <a:off x="1135356" y="5453302"/>
            <a:ext cx="2098651"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偶数</a:t>
            </a:r>
            <a:r>
              <a:rPr lang="en-US" altLang="zh-CN" sz="1100" smtClean="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的生成树阻塞的接口</a:t>
            </a:r>
          </a:p>
        </p:txBody>
      </p:sp>
      <p:sp>
        <p:nvSpPr>
          <p:cNvPr id="46" name="矩形 20"/>
          <p:cNvSpPr/>
          <p:nvPr/>
        </p:nvSpPr>
        <p:spPr>
          <a:xfrm>
            <a:off x="1135356" y="5809891"/>
            <a:ext cx="2098651"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基数</a:t>
            </a:r>
            <a:r>
              <a:rPr lang="en-US" altLang="zh-CN" sz="1100" smtClean="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的生成树阻塞的接口</a:t>
            </a:r>
          </a:p>
        </p:txBody>
      </p:sp>
      <p:sp>
        <p:nvSpPr>
          <p:cNvPr id="48" name="Freeform 27"/>
          <p:cNvSpPr/>
          <p:nvPr/>
        </p:nvSpPr>
        <p:spPr bwMode="auto">
          <a:xfrm flipH="1">
            <a:off x="5341384"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FFD17D"/>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spcBef>
                <a:spcPct val="0"/>
              </a:spcBef>
              <a:spcAft>
                <a:spcPct val="0"/>
              </a:spcAft>
            </a:pPr>
            <a:endParaRPr lang="zh-CN" altLang="en-US" sz="21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9" name="直接箭头连接符 48"/>
          <p:cNvCxnSpPr/>
          <p:nvPr/>
        </p:nvCxnSpPr>
        <p:spPr>
          <a:xfrm flipH="1">
            <a:off x="569879" y="4908120"/>
            <a:ext cx="565477" cy="0"/>
          </a:xfrm>
          <a:prstGeom prst="straightConnector1">
            <a:avLst/>
          </a:prstGeom>
          <a:noFill/>
          <a:ln w="28575" cap="flat" cmpd="sng" algn="ctr">
            <a:solidFill>
              <a:srgbClr val="EC7061"/>
            </a:solidFill>
            <a:prstDash val="sysDot"/>
            <a:round/>
            <a:headEnd type="triangle" w="med" len="med"/>
            <a:tailEnd type="triangle" w="med" len="med"/>
          </a:ln>
          <a:effectLst/>
        </p:spPr>
      </p:cxnSp>
      <p:sp>
        <p:nvSpPr>
          <p:cNvPr id="50" name="矩形 20"/>
          <p:cNvSpPr/>
          <p:nvPr/>
        </p:nvSpPr>
        <p:spPr>
          <a:xfrm>
            <a:off x="1135356" y="4779206"/>
            <a:ext cx="1252266" cy="261610"/>
          </a:xfrm>
          <a:prstGeom prst="rect">
            <a:avLst/>
          </a:prstGeom>
        </p:spPr>
        <p:txBody>
          <a:bodyPr wrap="none">
            <a:spAutoFit/>
          </a:bodyPr>
          <a:lstStyle/>
          <a:p>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偶数</a:t>
            </a:r>
            <a:r>
              <a:rPr lang="en-US" altLang="zh-CN" sz="110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的数据</a:t>
            </a:r>
            <a:endParaRPr lang="zh-CN" altLang="en-US" sz="11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6" name="组合 16"/>
          <p:cNvGrpSpPr/>
          <p:nvPr/>
        </p:nvGrpSpPr>
        <p:grpSpPr>
          <a:xfrm flipV="1">
            <a:off x="7238943" y="4527032"/>
            <a:ext cx="637402" cy="335362"/>
            <a:chOff x="107504" y="2348880"/>
            <a:chExt cx="2808312" cy="1944216"/>
          </a:xfrm>
        </p:grpSpPr>
        <p:cxnSp>
          <p:nvCxnSpPr>
            <p:cNvPr id="58"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13"/>
            <p:cNvCxnSpPr/>
            <p:nvPr/>
          </p:nvCxnSpPr>
          <p:spPr bwMode="auto">
            <a:xfrm flipH="1" flipV="1">
              <a:off x="1511660"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55" name="椭圆 54"/>
          <p:cNvSpPr>
            <a:spLocks noChangeAspect="1"/>
          </p:cNvSpPr>
          <p:nvPr/>
        </p:nvSpPr>
        <p:spPr>
          <a:xfrm>
            <a:off x="7134810" y="4430335"/>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根</a:t>
            </a:r>
            <a:endParaRPr kumimoji="0" lang="zh-CN" alt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圆角矩形 59"/>
          <p:cNvSpPr/>
          <p:nvPr/>
        </p:nvSpPr>
        <p:spPr>
          <a:xfrm>
            <a:off x="6922443" y="4072342"/>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6835488" y="4113642"/>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r>
              <a:rPr lang="en-US" altLang="zh-CN"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VLAN1</a:t>
            </a:r>
            <a:r>
              <a:rPr lang="zh-CN" altLang="en-US"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的生成树</a:t>
            </a:r>
            <a:endParaRPr lang="zh-CN" altLang="en-US"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4" name="组合 16"/>
          <p:cNvGrpSpPr/>
          <p:nvPr/>
        </p:nvGrpSpPr>
        <p:grpSpPr>
          <a:xfrm flipV="1">
            <a:off x="8554159" y="4527032"/>
            <a:ext cx="637402" cy="335362"/>
            <a:chOff x="107504" y="2348880"/>
            <a:chExt cx="2808312" cy="1944216"/>
          </a:xfrm>
        </p:grpSpPr>
        <p:cxnSp>
          <p:nvCxnSpPr>
            <p:cNvPr id="65" name="直接连接符 9"/>
            <p:cNvCxnSpPr/>
            <p:nvPr/>
          </p:nvCxnSpPr>
          <p:spPr bwMode="auto">
            <a:xfrm flipH="1">
              <a:off x="107504"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68" name="椭圆 67"/>
          <p:cNvSpPr>
            <a:spLocks noChangeAspect="1"/>
          </p:cNvSpPr>
          <p:nvPr/>
        </p:nvSpPr>
        <p:spPr>
          <a:xfrm>
            <a:off x="9050668" y="4430335"/>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根</a:t>
            </a:r>
            <a:endParaRPr kumimoji="0" lang="zh-CN" alt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a:xfrm>
            <a:off x="8237659" y="4072342"/>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8150704" y="4113642"/>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r>
              <a:rPr lang="en-US" altLang="zh-CN"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VLAN2</a:t>
            </a:r>
            <a:r>
              <a:rPr lang="zh-CN" altLang="en-US"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的生成树</a:t>
            </a:r>
            <a:endParaRPr lang="zh-CN" altLang="en-US"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1" name="组合 16"/>
          <p:cNvGrpSpPr/>
          <p:nvPr/>
        </p:nvGrpSpPr>
        <p:grpSpPr>
          <a:xfrm flipV="1">
            <a:off x="9853334" y="4527032"/>
            <a:ext cx="637402" cy="335362"/>
            <a:chOff x="107504" y="2348880"/>
            <a:chExt cx="2808312" cy="1944216"/>
          </a:xfrm>
        </p:grpSpPr>
        <p:cxnSp>
          <p:nvCxnSpPr>
            <p:cNvPr id="73"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13"/>
            <p:cNvCxnSpPr/>
            <p:nvPr/>
          </p:nvCxnSpPr>
          <p:spPr bwMode="auto">
            <a:xfrm flipH="1" flipV="1">
              <a:off x="1511660"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75" name="椭圆 74"/>
          <p:cNvSpPr>
            <a:spLocks noChangeAspect="1"/>
          </p:cNvSpPr>
          <p:nvPr/>
        </p:nvSpPr>
        <p:spPr>
          <a:xfrm>
            <a:off x="9749201" y="4430335"/>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根</a:t>
            </a:r>
            <a:endParaRPr kumimoji="0" lang="zh-CN" alt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圆角矩形 75"/>
          <p:cNvSpPr/>
          <p:nvPr/>
        </p:nvSpPr>
        <p:spPr>
          <a:xfrm>
            <a:off x="9536834" y="4072342"/>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文本框 76"/>
          <p:cNvSpPr txBox="1"/>
          <p:nvPr/>
        </p:nvSpPr>
        <p:spPr>
          <a:xfrm>
            <a:off x="9449879" y="4113642"/>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r>
              <a:rPr lang="en-US" altLang="zh-CN"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VLAN3</a:t>
            </a:r>
            <a:r>
              <a:rPr lang="zh-CN" altLang="en-US"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的生成树</a:t>
            </a:r>
            <a:endParaRPr lang="zh-CN" altLang="en-US"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8" name="Group 3"/>
          <p:cNvGrpSpPr/>
          <p:nvPr/>
        </p:nvGrpSpPr>
        <p:grpSpPr>
          <a:xfrm>
            <a:off x="10824259" y="4503477"/>
            <a:ext cx="261965" cy="61979"/>
            <a:chOff x="559282" y="6488261"/>
            <a:chExt cx="261965" cy="61979"/>
          </a:xfrm>
          <a:solidFill>
            <a:schemeClr val="bg1">
              <a:lumMod val="50000"/>
            </a:schemeClr>
          </a:solidFill>
        </p:grpSpPr>
        <p:sp>
          <p:nvSpPr>
            <p:cNvPr id="79"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2" name="文本框 81"/>
          <p:cNvSpPr txBox="1"/>
          <p:nvPr/>
        </p:nvSpPr>
        <p:spPr>
          <a:xfrm>
            <a:off x="6922443" y="5026871"/>
            <a:ext cx="3845748" cy="199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algn="l"/>
            <a:r>
              <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不同</a:t>
            </a:r>
            <a:r>
              <a:rPr lang="en-US" altLang="zh-CN"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间可形成相互独立的生成树</a:t>
            </a:r>
          </a:p>
        </p:txBody>
      </p:sp>
    </p:spTree>
    <p:extLst>
      <p:ext uri="{BB962C8B-B14F-4D97-AF65-F5344CB8AC3E}">
        <p14:creationId xmlns:p14="http://schemas.microsoft.com/office/powerpoint/2010/main" val="30372313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MSTP</a:t>
            </a:r>
            <a:r>
              <a:rPr lang="zh-CN" altLang="en-US" smtClean="0">
                <a:sym typeface="Huawei Sans" panose="020C0503030203020204" pitchFamily="34" charset="0"/>
              </a:rPr>
              <a:t>：多生成树</a:t>
            </a:r>
            <a:endParaRPr lang="zh-CN" altLang="en-US">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2000" smtClean="0">
                <a:sym typeface="Huawei Sans" panose="020C0503030203020204" pitchFamily="34" charset="0"/>
              </a:rPr>
              <a:t>为了弥补</a:t>
            </a:r>
            <a:r>
              <a:rPr lang="en-US" altLang="zh-CN" sz="2000" smtClean="0">
                <a:sym typeface="Huawei Sans" panose="020C0503030203020204" pitchFamily="34" charset="0"/>
              </a:rPr>
              <a:t>STP</a:t>
            </a:r>
            <a:r>
              <a:rPr lang="zh-CN" altLang="en-US" sz="2000" smtClean="0">
                <a:sym typeface="Huawei Sans" panose="020C0503030203020204" pitchFamily="34" charset="0"/>
              </a:rPr>
              <a:t>和</a:t>
            </a:r>
            <a:r>
              <a:rPr lang="en-US" altLang="zh-CN" sz="2000" smtClean="0">
                <a:sym typeface="Huawei Sans" panose="020C0503030203020204" pitchFamily="34" charset="0"/>
              </a:rPr>
              <a:t>RSTP</a:t>
            </a:r>
            <a:r>
              <a:rPr lang="zh-CN" altLang="en-US" sz="2000" smtClean="0">
                <a:sym typeface="Huawei Sans" panose="020C0503030203020204" pitchFamily="34" charset="0"/>
              </a:rPr>
              <a:t>的缺陷，</a:t>
            </a:r>
            <a:r>
              <a:rPr lang="en-US" altLang="zh-CN" sz="2000" smtClean="0">
                <a:sym typeface="Huawei Sans" panose="020C0503030203020204" pitchFamily="34" charset="0"/>
              </a:rPr>
              <a:t>IEEE</a:t>
            </a:r>
            <a:r>
              <a:rPr lang="zh-CN" altLang="en-US" sz="2000" smtClean="0">
                <a:sym typeface="Huawei Sans" panose="020C0503030203020204" pitchFamily="34" charset="0"/>
              </a:rPr>
              <a:t>于</a:t>
            </a:r>
            <a:r>
              <a:rPr lang="en-US" altLang="zh-CN" sz="2000" smtClean="0">
                <a:sym typeface="Huawei Sans" panose="020C0503030203020204" pitchFamily="34" charset="0"/>
              </a:rPr>
              <a:t>2002</a:t>
            </a:r>
            <a:r>
              <a:rPr lang="zh-CN" altLang="en-US" sz="2000" smtClean="0">
                <a:sym typeface="Huawei Sans" panose="020C0503030203020204" pitchFamily="34" charset="0"/>
              </a:rPr>
              <a:t>年发布的</a:t>
            </a:r>
            <a:r>
              <a:rPr lang="en-US" altLang="zh-CN" sz="2000" smtClean="0">
                <a:sym typeface="Huawei Sans" panose="020C0503030203020204" pitchFamily="34" charset="0"/>
              </a:rPr>
              <a:t>802.1s</a:t>
            </a:r>
            <a:r>
              <a:rPr lang="zh-CN" altLang="en-US" sz="2000" smtClean="0">
                <a:sym typeface="Huawei Sans" panose="020C0503030203020204" pitchFamily="34" charset="0"/>
              </a:rPr>
              <a:t>标准定义了</a:t>
            </a:r>
            <a:r>
              <a:rPr lang="en-US" altLang="zh-CN" sz="2000" smtClean="0">
                <a:sym typeface="Huawei Sans" panose="020C0503030203020204" pitchFamily="34" charset="0"/>
              </a:rPr>
              <a:t>MSTP</a:t>
            </a:r>
            <a:r>
              <a:rPr lang="zh-CN" altLang="en-US" sz="2000" smtClean="0">
                <a:sym typeface="Huawei Sans" panose="020C0503030203020204" pitchFamily="34" charset="0"/>
              </a:rPr>
              <a:t>。</a:t>
            </a:r>
            <a:endParaRPr lang="en-US" altLang="zh-CN" sz="2000" smtClean="0">
              <a:sym typeface="Huawei Sans" panose="020C0503030203020204" pitchFamily="34" charset="0"/>
            </a:endParaRPr>
          </a:p>
          <a:p>
            <a:r>
              <a:rPr lang="en-US" altLang="zh-CN" sz="2000" smtClean="0">
                <a:sym typeface="Huawei Sans" panose="020C0503030203020204" pitchFamily="34" charset="0"/>
              </a:rPr>
              <a:t>MSTP</a:t>
            </a:r>
            <a:r>
              <a:rPr lang="zh-CN" altLang="en-US" sz="2000" smtClean="0">
                <a:sym typeface="Huawei Sans" panose="020C0503030203020204" pitchFamily="34" charset="0"/>
              </a:rPr>
              <a:t>兼容</a:t>
            </a:r>
            <a:r>
              <a:rPr lang="en-US" altLang="zh-CN" sz="2000" smtClean="0">
                <a:sym typeface="Huawei Sans" panose="020C0503030203020204" pitchFamily="34" charset="0"/>
              </a:rPr>
              <a:t>STP</a:t>
            </a:r>
            <a:r>
              <a:rPr lang="zh-CN" altLang="en-US" sz="2000" smtClean="0">
                <a:sym typeface="Huawei Sans" panose="020C0503030203020204" pitchFamily="34" charset="0"/>
              </a:rPr>
              <a:t>和</a:t>
            </a:r>
            <a:r>
              <a:rPr lang="en-US" altLang="zh-CN" sz="2000" smtClean="0">
                <a:sym typeface="Huawei Sans" panose="020C0503030203020204" pitchFamily="34" charset="0"/>
              </a:rPr>
              <a:t>RSTP</a:t>
            </a:r>
            <a:r>
              <a:rPr lang="zh-CN" altLang="en-US" sz="2000" smtClean="0">
                <a:sym typeface="Huawei Sans" panose="020C0503030203020204" pitchFamily="34" charset="0"/>
              </a:rPr>
              <a:t>，既可以快速收敛，又提供了数据转发的多个冗余路径，在数据转发过程中实现</a:t>
            </a:r>
            <a:r>
              <a:rPr lang="en-US" altLang="zh-CN" sz="2000" smtClean="0">
                <a:sym typeface="Huawei Sans" panose="020C0503030203020204" pitchFamily="34" charset="0"/>
              </a:rPr>
              <a:t>VLAN</a:t>
            </a:r>
            <a:r>
              <a:rPr lang="zh-CN" altLang="en-US" sz="2000" smtClean="0">
                <a:sym typeface="Huawei Sans" panose="020C0503030203020204" pitchFamily="34" charset="0"/>
              </a:rPr>
              <a:t>数据的负载均衡。</a:t>
            </a:r>
            <a:endParaRPr lang="zh-CN" altLang="en-US" sz="2000">
              <a:sym typeface="Huawei Sans" panose="020C0503030203020204" pitchFamily="34" charset="0"/>
            </a:endParaRPr>
          </a:p>
        </p:txBody>
      </p:sp>
      <p:grpSp>
        <p:nvGrpSpPr>
          <p:cNvPr id="4" name="组合 16"/>
          <p:cNvGrpSpPr/>
          <p:nvPr/>
        </p:nvGrpSpPr>
        <p:grpSpPr>
          <a:xfrm flipV="1">
            <a:off x="3292434" y="3212466"/>
            <a:ext cx="3293740" cy="1330959"/>
            <a:chOff x="107504" y="2348880"/>
            <a:chExt cx="2808312" cy="1944216"/>
          </a:xfrm>
        </p:grpSpPr>
        <p:cxnSp>
          <p:nvCxnSpPr>
            <p:cNvPr id="5" name="直接连接符 9"/>
            <p:cNvCxnSpPr/>
            <p:nvPr/>
          </p:nvCxnSpPr>
          <p:spPr bwMode="auto">
            <a:xfrm flipH="1">
              <a:off x="107504"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10"/>
            <p:cNvCxnSpPr/>
            <p:nvPr/>
          </p:nvCxnSpPr>
          <p:spPr bwMode="auto">
            <a:xfrm flipH="1">
              <a:off x="107504" y="4293096"/>
              <a:ext cx="28083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13"/>
            <p:cNvCxnSpPr/>
            <p:nvPr/>
          </p:nvCxnSpPr>
          <p:spPr bwMode="auto">
            <a:xfrm flipH="1" flipV="1">
              <a:off x="1511660"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cxnSp>
        <p:nvCxnSpPr>
          <p:cNvPr id="8" name="Straight Connector 18"/>
          <p:cNvCxnSpPr/>
          <p:nvPr/>
        </p:nvCxnSpPr>
        <p:spPr bwMode="auto">
          <a:xfrm>
            <a:off x="336709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Straight Connector 20"/>
          <p:cNvCxnSpPr/>
          <p:nvPr/>
        </p:nvCxnSpPr>
        <p:spPr bwMode="auto">
          <a:xfrm>
            <a:off x="652867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10" name="图片 76" descr="接入交换机.png"/>
          <p:cNvPicPr>
            <a:picLocks noChangeAspect="1"/>
          </p:cNvPicPr>
          <p:nvPr/>
        </p:nvPicPr>
        <p:blipFill>
          <a:blip r:embed="rId3" cstate="print"/>
          <a:stretch>
            <a:fillRect/>
          </a:stretch>
        </p:blipFill>
        <p:spPr>
          <a:xfrm>
            <a:off x="3093090" y="2991205"/>
            <a:ext cx="534944" cy="462395"/>
          </a:xfrm>
          <a:prstGeom prst="rect">
            <a:avLst/>
          </a:prstGeom>
        </p:spPr>
      </p:pic>
      <p:pic>
        <p:nvPicPr>
          <p:cNvPr id="11" name="图片 76" descr="接入交换机.png"/>
          <p:cNvPicPr>
            <a:picLocks noChangeAspect="1"/>
          </p:cNvPicPr>
          <p:nvPr/>
        </p:nvPicPr>
        <p:blipFill>
          <a:blip r:embed="rId3" cstate="print"/>
          <a:stretch>
            <a:fillRect/>
          </a:stretch>
        </p:blipFill>
        <p:spPr>
          <a:xfrm>
            <a:off x="6280254" y="2991205"/>
            <a:ext cx="534944" cy="462395"/>
          </a:xfrm>
          <a:prstGeom prst="rect">
            <a:avLst/>
          </a:prstGeom>
        </p:spPr>
      </p:pic>
      <p:pic>
        <p:nvPicPr>
          <p:cNvPr id="12" name="图片 76" descr="接入交换机.png"/>
          <p:cNvPicPr>
            <a:picLocks noChangeAspect="1"/>
          </p:cNvPicPr>
          <p:nvPr/>
        </p:nvPicPr>
        <p:blipFill>
          <a:blip r:embed="rId3" cstate="print"/>
          <a:stretch>
            <a:fillRect/>
          </a:stretch>
        </p:blipFill>
        <p:spPr>
          <a:xfrm>
            <a:off x="4686672" y="4476223"/>
            <a:ext cx="534944" cy="462395"/>
          </a:xfrm>
          <a:prstGeom prst="rect">
            <a:avLst/>
          </a:prstGeom>
        </p:spPr>
      </p:pic>
      <p:sp>
        <p:nvSpPr>
          <p:cNvPr id="13" name="矩形 20"/>
          <p:cNvSpPr/>
          <p:nvPr/>
        </p:nvSpPr>
        <p:spPr>
          <a:xfrm>
            <a:off x="4639289" y="4964615"/>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21"/>
          <p:cNvSpPr/>
          <p:nvPr/>
        </p:nvSpPr>
        <p:spPr>
          <a:xfrm>
            <a:off x="2436845" y="3068514"/>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22"/>
          <p:cNvSpPr/>
          <p:nvPr/>
        </p:nvSpPr>
        <p:spPr>
          <a:xfrm>
            <a:off x="6811897" y="3068514"/>
            <a:ext cx="574196" cy="307777"/>
          </a:xfrm>
          <a:prstGeom prst="rect">
            <a:avLst/>
          </a:prstGeom>
        </p:spPr>
        <p:txBody>
          <a:bodyPr wrap="none">
            <a:spAutoFit/>
          </a:bodyPr>
          <a:lstStyle/>
          <a:p>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 name="组合 28"/>
          <p:cNvGrpSpPr/>
          <p:nvPr/>
        </p:nvGrpSpPr>
        <p:grpSpPr>
          <a:xfrm>
            <a:off x="4958374" y="4315757"/>
            <a:ext cx="297554" cy="297554"/>
            <a:chOff x="5076056" y="3356992"/>
            <a:chExt cx="436268" cy="436268"/>
          </a:xfrm>
        </p:grpSpPr>
        <p:sp>
          <p:nvSpPr>
            <p:cNvPr id="17"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9" name="矩形 20"/>
          <p:cNvSpPr/>
          <p:nvPr/>
        </p:nvSpPr>
        <p:spPr>
          <a:xfrm>
            <a:off x="4109591" y="5940696"/>
            <a:ext cx="1659429" cy="307777"/>
          </a:xfrm>
          <a:prstGeom prst="rect">
            <a:avLst/>
          </a:prstGeom>
        </p:spPr>
        <p:txBody>
          <a:bodyPr wrap="none">
            <a:spAutoFit/>
          </a:bodyPr>
          <a:lstStyle/>
          <a:p>
            <a:pPr algn="ct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VLAN1</a:t>
            </a:r>
            <a:r>
              <a:rPr lang="zh-CN" altLang="en-US" sz="1400" b="1">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b="1">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400" b="1">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1">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20" name="Freeform 27"/>
          <p:cNvSpPr/>
          <p:nvPr/>
        </p:nvSpPr>
        <p:spPr bwMode="auto">
          <a:xfrm>
            <a:off x="3831141"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EC7061"/>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spcBef>
                <a:spcPct val="0"/>
              </a:spcBef>
              <a:spcAft>
                <a:spcPct val="0"/>
              </a:spcAft>
            </a:pPr>
            <a:endParaRPr lang="zh-CN" altLang="en-US" sz="21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1" name="图片 20" descr="PC.png"/>
          <p:cNvPicPr>
            <a:picLocks noChangeAspect="1"/>
          </p:cNvPicPr>
          <p:nvPr/>
        </p:nvPicPr>
        <p:blipFill>
          <a:blip r:embed="rId4" cstate="print"/>
          <a:stretch>
            <a:fillRect/>
          </a:stretch>
        </p:blipFill>
        <p:spPr>
          <a:xfrm>
            <a:off x="4641021" y="5453306"/>
            <a:ext cx="570730" cy="438320"/>
          </a:xfrm>
          <a:prstGeom prst="rect">
            <a:avLst/>
          </a:prstGeom>
        </p:spPr>
      </p:pic>
      <p:cxnSp>
        <p:nvCxnSpPr>
          <p:cNvPr id="22" name="直接箭头连接符 21"/>
          <p:cNvCxnSpPr/>
          <p:nvPr/>
        </p:nvCxnSpPr>
        <p:spPr>
          <a:xfrm flipH="1">
            <a:off x="569879" y="5243482"/>
            <a:ext cx="565477" cy="0"/>
          </a:xfrm>
          <a:prstGeom prst="straightConnector1">
            <a:avLst/>
          </a:prstGeom>
          <a:noFill/>
          <a:ln w="28575" cap="flat" cmpd="sng" algn="ctr">
            <a:solidFill>
              <a:srgbClr val="FFD17D"/>
            </a:solidFill>
            <a:prstDash val="sysDot"/>
            <a:round/>
            <a:headEnd type="triangle" w="med" len="med"/>
            <a:tailEnd type="triangle" w="med" len="med"/>
          </a:ln>
          <a:effectLst/>
        </p:spPr>
      </p:cxnSp>
      <p:sp>
        <p:nvSpPr>
          <p:cNvPr id="23" name="矩形 20"/>
          <p:cNvSpPr/>
          <p:nvPr/>
        </p:nvSpPr>
        <p:spPr>
          <a:xfrm>
            <a:off x="1135356" y="5114568"/>
            <a:ext cx="1252266"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基数</a:t>
            </a:r>
            <a:r>
              <a:rPr lang="en-US" altLang="zh-CN" sz="110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的数据</a:t>
            </a:r>
          </a:p>
        </p:txBody>
      </p:sp>
      <p:grpSp>
        <p:nvGrpSpPr>
          <p:cNvPr id="24" name="组合 28"/>
          <p:cNvGrpSpPr/>
          <p:nvPr/>
        </p:nvGrpSpPr>
        <p:grpSpPr>
          <a:xfrm>
            <a:off x="4633517" y="4315757"/>
            <a:ext cx="297554" cy="297554"/>
            <a:chOff x="5076056" y="3356992"/>
            <a:chExt cx="436268" cy="436268"/>
          </a:xfrm>
        </p:grpSpPr>
        <p:sp>
          <p:nvSpPr>
            <p:cNvPr id="25"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7" name="组合 28"/>
          <p:cNvGrpSpPr/>
          <p:nvPr/>
        </p:nvGrpSpPr>
        <p:grpSpPr>
          <a:xfrm>
            <a:off x="910360" y="5473410"/>
            <a:ext cx="223557" cy="223557"/>
            <a:chOff x="5076056" y="3356992"/>
            <a:chExt cx="436268" cy="436268"/>
          </a:xfrm>
        </p:grpSpPr>
        <p:sp>
          <p:nvSpPr>
            <p:cNvPr id="28"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0" name="组合 28"/>
          <p:cNvGrpSpPr/>
          <p:nvPr/>
        </p:nvGrpSpPr>
        <p:grpSpPr>
          <a:xfrm>
            <a:off x="908921" y="5829999"/>
            <a:ext cx="223557" cy="223557"/>
            <a:chOff x="5076056" y="3356992"/>
            <a:chExt cx="436268" cy="436268"/>
          </a:xfrm>
        </p:grpSpPr>
        <p:sp>
          <p:nvSpPr>
            <p:cNvPr id="3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3" name="矩形 20"/>
          <p:cNvSpPr/>
          <p:nvPr/>
        </p:nvSpPr>
        <p:spPr>
          <a:xfrm>
            <a:off x="1135356" y="5453302"/>
            <a:ext cx="1814920"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实例</a:t>
            </a:r>
            <a:r>
              <a:rPr lang="en-US" altLang="zh-CN" sz="1100" smtClean="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的生成树阻塞的</a:t>
            </a:r>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接口</a:t>
            </a:r>
          </a:p>
        </p:txBody>
      </p:sp>
      <p:sp>
        <p:nvSpPr>
          <p:cNvPr id="34" name="矩形 20"/>
          <p:cNvSpPr/>
          <p:nvPr/>
        </p:nvSpPr>
        <p:spPr>
          <a:xfrm>
            <a:off x="1135356" y="5809891"/>
            <a:ext cx="1814920" cy="261610"/>
          </a:xfrm>
          <a:prstGeom prst="rect">
            <a:avLst/>
          </a:prstGeom>
        </p:spPr>
        <p:txBody>
          <a:bodyPr wrap="none">
            <a:spAutoFit/>
          </a:bodyPr>
          <a:lstStyle/>
          <a:p>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实例</a:t>
            </a:r>
            <a:r>
              <a:rPr lang="en-US" altLang="zh-CN" sz="1100" smtClean="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生成树阻塞</a:t>
            </a:r>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接口</a:t>
            </a:r>
          </a:p>
        </p:txBody>
      </p:sp>
      <p:sp>
        <p:nvSpPr>
          <p:cNvPr id="35" name="Freeform 27"/>
          <p:cNvSpPr/>
          <p:nvPr/>
        </p:nvSpPr>
        <p:spPr bwMode="auto">
          <a:xfrm flipH="1">
            <a:off x="5341384"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FFD17D"/>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spcBef>
                <a:spcPct val="0"/>
              </a:spcBef>
              <a:spcAft>
                <a:spcPct val="0"/>
              </a:spcAft>
            </a:pPr>
            <a:endParaRPr lang="zh-CN" altLang="en-US" sz="21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箭头连接符 35"/>
          <p:cNvCxnSpPr/>
          <p:nvPr/>
        </p:nvCxnSpPr>
        <p:spPr>
          <a:xfrm flipH="1">
            <a:off x="569879" y="4908120"/>
            <a:ext cx="565477" cy="0"/>
          </a:xfrm>
          <a:prstGeom prst="straightConnector1">
            <a:avLst/>
          </a:prstGeom>
          <a:noFill/>
          <a:ln w="28575" cap="flat" cmpd="sng" algn="ctr">
            <a:solidFill>
              <a:srgbClr val="EC7061"/>
            </a:solidFill>
            <a:prstDash val="sysDot"/>
            <a:round/>
            <a:headEnd type="triangle" w="med" len="med"/>
            <a:tailEnd type="triangle" w="med" len="med"/>
          </a:ln>
          <a:effectLst/>
        </p:spPr>
      </p:cxnSp>
      <p:sp>
        <p:nvSpPr>
          <p:cNvPr id="37" name="矩形 20"/>
          <p:cNvSpPr/>
          <p:nvPr/>
        </p:nvSpPr>
        <p:spPr>
          <a:xfrm>
            <a:off x="1135356" y="4779206"/>
            <a:ext cx="1252266" cy="261610"/>
          </a:xfrm>
          <a:prstGeom prst="rect">
            <a:avLst/>
          </a:prstGeom>
        </p:spPr>
        <p:txBody>
          <a:bodyPr wrap="none">
            <a:spAutoFit/>
          </a:bodyPr>
          <a:lstStyle/>
          <a:p>
            <a:r>
              <a:rPr lang="zh-CN" altLang="en-US" sz="1100">
                <a:latin typeface="Huawei Sans" panose="020C0503030203020204" pitchFamily="34" charset="0"/>
                <a:ea typeface="方正兰亭黑简体" panose="02000000000000000000" pitchFamily="2" charset="-122"/>
                <a:sym typeface="Huawei Sans" panose="020C0503030203020204" pitchFamily="34" charset="0"/>
              </a:rPr>
              <a:t>偶数</a:t>
            </a:r>
            <a:r>
              <a:rPr lang="en-US" altLang="zh-CN" sz="110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100" smtClean="0">
                <a:latin typeface="Huawei Sans" panose="020C0503030203020204" pitchFamily="34" charset="0"/>
                <a:ea typeface="方正兰亭黑简体" panose="02000000000000000000" pitchFamily="2" charset="-122"/>
                <a:sym typeface="Huawei Sans" panose="020C0503030203020204" pitchFamily="34" charset="0"/>
              </a:rPr>
              <a:t>的数据</a:t>
            </a:r>
            <a:endParaRPr lang="zh-CN" altLang="en-US" sz="11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8" name="组合 16"/>
          <p:cNvGrpSpPr/>
          <p:nvPr/>
        </p:nvGrpSpPr>
        <p:grpSpPr>
          <a:xfrm flipV="1">
            <a:off x="9394219" y="4155557"/>
            <a:ext cx="637402" cy="335362"/>
            <a:chOff x="107504" y="2348880"/>
            <a:chExt cx="2808312" cy="1944216"/>
          </a:xfrm>
        </p:grpSpPr>
        <p:cxnSp>
          <p:nvCxnSpPr>
            <p:cNvPr id="39"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直接连接符 13"/>
            <p:cNvCxnSpPr/>
            <p:nvPr/>
          </p:nvCxnSpPr>
          <p:spPr bwMode="auto">
            <a:xfrm flipH="1" flipV="1">
              <a:off x="1511660"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41" name="椭圆 40"/>
          <p:cNvSpPr>
            <a:spLocks noChangeAspect="1"/>
          </p:cNvSpPr>
          <p:nvPr/>
        </p:nvSpPr>
        <p:spPr>
          <a:xfrm>
            <a:off x="9290086" y="4058860"/>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根</a:t>
            </a:r>
            <a:endParaRPr kumimoji="0" lang="zh-CN" alt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41"/>
          <p:cNvSpPr/>
          <p:nvPr/>
        </p:nvSpPr>
        <p:spPr>
          <a:xfrm>
            <a:off x="9077719" y="3700867"/>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8990764" y="3742167"/>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r>
              <a:rPr lang="zh-CN" altLang="en-US"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实例</a:t>
            </a:r>
            <a:r>
              <a:rPr lang="en-US" altLang="zh-CN"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的生成树</a:t>
            </a:r>
            <a:endParaRPr lang="zh-CN" altLang="en-US"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4" name="组合 16"/>
          <p:cNvGrpSpPr/>
          <p:nvPr/>
        </p:nvGrpSpPr>
        <p:grpSpPr>
          <a:xfrm flipV="1">
            <a:off x="7898099" y="4155557"/>
            <a:ext cx="637402" cy="335362"/>
            <a:chOff x="107504" y="2348880"/>
            <a:chExt cx="2808312" cy="1944216"/>
          </a:xfrm>
        </p:grpSpPr>
        <p:cxnSp>
          <p:nvCxnSpPr>
            <p:cNvPr id="45" name="直接连接符 9"/>
            <p:cNvCxnSpPr/>
            <p:nvPr/>
          </p:nvCxnSpPr>
          <p:spPr bwMode="auto">
            <a:xfrm flipH="1">
              <a:off x="107504"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47" name="椭圆 46"/>
          <p:cNvSpPr>
            <a:spLocks noChangeAspect="1"/>
          </p:cNvSpPr>
          <p:nvPr/>
        </p:nvSpPr>
        <p:spPr>
          <a:xfrm>
            <a:off x="8394608" y="4058860"/>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根</a:t>
            </a:r>
            <a:endParaRPr kumimoji="0" lang="zh-CN" alt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47"/>
          <p:cNvSpPr/>
          <p:nvPr/>
        </p:nvSpPr>
        <p:spPr>
          <a:xfrm>
            <a:off x="7581599" y="3700867"/>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p:cNvSpPr txBox="1"/>
          <p:nvPr/>
        </p:nvSpPr>
        <p:spPr>
          <a:xfrm>
            <a:off x="7494644" y="3742167"/>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r>
              <a:rPr lang="zh-CN" altLang="en-US"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实例</a:t>
            </a:r>
            <a:r>
              <a:rPr lang="en-US" altLang="zh-CN"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20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的生成树</a:t>
            </a:r>
            <a:endParaRPr lang="zh-CN" altLang="en-US"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p:cNvSpPr txBox="1"/>
          <p:nvPr/>
        </p:nvSpPr>
        <p:spPr>
          <a:xfrm>
            <a:off x="6922443" y="4607771"/>
            <a:ext cx="3758794" cy="1288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lgn="ctr"/>
          </a:lstStyle>
          <a:p>
            <a:pPr marL="171450" indent="-171450" algn="l">
              <a:lnSpc>
                <a:spcPts val="2000"/>
              </a:lnSpc>
              <a:buFont typeface="Arial" panose="020B0604020202020204" pitchFamily="34" charset="0"/>
              <a:buChar char="•"/>
            </a:pPr>
            <a:r>
              <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MSTP</a:t>
            </a: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映射到一个生成树的实例，若干个</a:t>
            </a:r>
            <a:r>
              <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可共</a:t>
            </a:r>
            <a:r>
              <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用一棵生成树</a:t>
            </a: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。例如：</a:t>
            </a:r>
            <a:endPar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628690" lvl="1" indent="-171450">
              <a:lnSpc>
                <a:spcPts val="2000"/>
              </a:lnSpc>
              <a:buFont typeface="Arial" panose="020B0604020202020204" pitchFamily="34" charset="0"/>
              <a:buChar char="•"/>
            </a:pP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将偶数</a:t>
            </a:r>
            <a:r>
              <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映射到实例</a:t>
            </a:r>
            <a:r>
              <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p>
            <a:pPr marL="628690" lvl="1" indent="-171450">
              <a:lnSpc>
                <a:spcPts val="2000"/>
              </a:lnSpc>
              <a:buFont typeface="Arial" panose="020B0604020202020204" pitchFamily="34" charset="0"/>
              <a:buChar char="•"/>
            </a:pP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将基数</a:t>
            </a:r>
            <a:r>
              <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映射到实例</a:t>
            </a:r>
            <a:r>
              <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p>
          <a:p>
            <a:pPr marL="171450" indent="-171450" algn="l">
              <a:lnSpc>
                <a:spcPts val="2000"/>
              </a:lnSpc>
              <a:buFont typeface="Arial" panose="020B0604020202020204" pitchFamily="34" charset="0"/>
              <a:buChar char="•"/>
            </a:pPr>
            <a:r>
              <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网络中将</a:t>
            </a: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只</a:t>
            </a:r>
            <a:r>
              <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维护</a:t>
            </a:r>
            <a:r>
              <a:rPr lang="en-US" altLang="zh-CN"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棵生成</a:t>
            </a:r>
            <a:r>
              <a:rPr lang="zh-CN" altLang="en-US" sz="12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树。</a:t>
            </a:r>
            <a:endParaRPr lang="zh-CN" alt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93514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MSTP</a:t>
            </a:r>
            <a:r>
              <a:rPr lang="zh-CN" altLang="en-US" smtClean="0">
                <a:sym typeface="Huawei Sans" panose="020C0503030203020204" pitchFamily="34" charset="0"/>
              </a:rPr>
              <a:t>概述</a:t>
            </a:r>
            <a:endParaRPr lang="zh-CN" altLang="en-US">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mtClean="0">
                <a:sym typeface="Huawei Sans" panose="020C0503030203020204" pitchFamily="34" charset="0"/>
              </a:rPr>
              <a:t>MSTP</a:t>
            </a:r>
            <a:r>
              <a:rPr lang="zh-CN" altLang="en-US" smtClean="0">
                <a:sym typeface="Huawei Sans" panose="020C0503030203020204" pitchFamily="34" charset="0"/>
              </a:rPr>
              <a:t>把一个交换网络划分成多个域，每个域内形成多棵生成树，生成树之间彼此独立。</a:t>
            </a:r>
            <a:endParaRPr lang="en-US" altLang="zh-CN" smtClean="0">
              <a:sym typeface="Huawei Sans" panose="020C0503030203020204" pitchFamily="34" charset="0"/>
            </a:endParaRPr>
          </a:p>
          <a:p>
            <a:r>
              <a:rPr lang="zh-CN" altLang="en-US" smtClean="0">
                <a:sym typeface="Huawei Sans" panose="020C0503030203020204" pitchFamily="34" charset="0"/>
              </a:rPr>
              <a:t>每棵生成树叫做一个多生成树实例</a:t>
            </a:r>
            <a:r>
              <a:rPr lang="en-US" altLang="zh-CN" smtClean="0">
                <a:sym typeface="Huawei Sans" panose="020C0503030203020204" pitchFamily="34" charset="0"/>
              </a:rPr>
              <a:t>MSTI</a:t>
            </a:r>
            <a:r>
              <a:rPr lang="zh-CN" altLang="en-US" smtClean="0">
                <a:sym typeface="Huawei Sans" panose="020C0503030203020204" pitchFamily="34" charset="0"/>
              </a:rPr>
              <a:t>（</a:t>
            </a:r>
            <a:r>
              <a:rPr lang="en-US" altLang="zh-CN" smtClean="0">
                <a:sym typeface="Huawei Sans" panose="020C0503030203020204" pitchFamily="34" charset="0"/>
              </a:rPr>
              <a:t>Multiple Spanning Tree Instance</a:t>
            </a:r>
            <a:r>
              <a:rPr lang="zh-CN" altLang="en-US" smtClean="0">
                <a:sym typeface="Huawei Sans" panose="020C0503030203020204" pitchFamily="34" charset="0"/>
              </a:rPr>
              <a:t>）。</a:t>
            </a:r>
          </a:p>
          <a:p>
            <a:r>
              <a:rPr lang="zh-CN" altLang="en-US" smtClean="0">
                <a:sym typeface="Huawei Sans" panose="020C0503030203020204" pitchFamily="34" charset="0"/>
              </a:rPr>
              <a:t>所谓生成树实例就是多个</a:t>
            </a:r>
            <a:r>
              <a:rPr lang="en-US" altLang="zh-CN" smtClean="0">
                <a:sym typeface="Huawei Sans" panose="020C0503030203020204" pitchFamily="34" charset="0"/>
              </a:rPr>
              <a:t>VLAN</a:t>
            </a:r>
            <a:r>
              <a:rPr lang="zh-CN" altLang="en-US" smtClean="0">
                <a:sym typeface="Huawei Sans" panose="020C0503030203020204" pitchFamily="34" charset="0"/>
              </a:rPr>
              <a:t>的一个集合。</a:t>
            </a:r>
          </a:p>
          <a:p>
            <a:r>
              <a:rPr lang="zh-CN" altLang="en-US" smtClean="0">
                <a:sym typeface="Huawei Sans" panose="020C0503030203020204" pitchFamily="34" charset="0"/>
              </a:rPr>
              <a:t>通过将多个</a:t>
            </a:r>
            <a:r>
              <a:rPr lang="en-US" altLang="zh-CN" smtClean="0">
                <a:sym typeface="Huawei Sans" panose="020C0503030203020204" pitchFamily="34" charset="0"/>
              </a:rPr>
              <a:t>VLAN</a:t>
            </a:r>
            <a:r>
              <a:rPr lang="zh-CN" altLang="en-US" smtClean="0">
                <a:sym typeface="Huawei Sans" panose="020C0503030203020204" pitchFamily="34" charset="0"/>
              </a:rPr>
              <a:t>捆绑到一个实例，可以节省通信开销和资源占用率。</a:t>
            </a:r>
          </a:p>
          <a:p>
            <a:r>
              <a:rPr lang="en-US" altLang="zh-CN" smtClean="0">
                <a:sym typeface="Huawei Sans" panose="020C0503030203020204" pitchFamily="34" charset="0"/>
              </a:rPr>
              <a:t>MSTP</a:t>
            </a:r>
            <a:r>
              <a:rPr lang="zh-CN" altLang="en-US" smtClean="0">
                <a:sym typeface="Huawei Sans" panose="020C0503030203020204" pitchFamily="34" charset="0"/>
              </a:rPr>
              <a:t>各个实例拓扑的计算相互独立，在这些实例上可以实现负载均衡。</a:t>
            </a:r>
          </a:p>
          <a:p>
            <a:r>
              <a:rPr lang="zh-CN" altLang="en-US" smtClean="0">
                <a:sym typeface="Huawei Sans" panose="020C0503030203020204" pitchFamily="34" charset="0"/>
              </a:rPr>
              <a:t>可以把多个相同拓扑结构的</a:t>
            </a:r>
            <a:r>
              <a:rPr lang="en-US" altLang="zh-CN" smtClean="0">
                <a:sym typeface="Huawei Sans" panose="020C0503030203020204" pitchFamily="34" charset="0"/>
              </a:rPr>
              <a:t>VLAN</a:t>
            </a:r>
            <a:r>
              <a:rPr lang="zh-CN" altLang="en-US" smtClean="0">
                <a:sym typeface="Huawei Sans" panose="020C0503030203020204" pitchFamily="34" charset="0"/>
              </a:rPr>
              <a:t>映射到一个实例里，这些</a:t>
            </a:r>
            <a:r>
              <a:rPr lang="en-US" altLang="zh-CN" smtClean="0">
                <a:sym typeface="Huawei Sans" panose="020C0503030203020204" pitchFamily="34" charset="0"/>
              </a:rPr>
              <a:t>VLAN</a:t>
            </a:r>
            <a:r>
              <a:rPr lang="zh-CN" altLang="en-US" smtClean="0">
                <a:sym typeface="Huawei Sans" panose="020C0503030203020204" pitchFamily="34" charset="0"/>
              </a:rPr>
              <a:t>在接口上的转发状态取决于接口在对应实例的状态。</a:t>
            </a:r>
            <a:endParaRPr lang="en-US" altLang="zh-CN" smtClean="0">
              <a:sym typeface="Huawei Sans" panose="020C0503030203020204" pitchFamily="34" charset="0"/>
            </a:endParaRPr>
          </a:p>
        </p:txBody>
      </p:sp>
    </p:spTree>
    <p:extLst>
      <p:ext uri="{BB962C8B-B14F-4D97-AF65-F5344CB8AC3E}">
        <p14:creationId xmlns:p14="http://schemas.microsoft.com/office/powerpoint/2010/main" val="1384171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堆叠与园区网络树形结构组网形态</a:t>
            </a:r>
            <a:endParaRPr lang="zh-CN" altLang="en-US" dirty="0">
              <a:sym typeface="Huawei Sans" panose="020C0503030203020204" pitchFamily="34" charset="0"/>
            </a:endParaRPr>
          </a:p>
        </p:txBody>
      </p:sp>
      <p:cxnSp>
        <p:nvCxnSpPr>
          <p:cNvPr id="80" name="直接连接符 79"/>
          <p:cNvCxnSpPr/>
          <p:nvPr/>
        </p:nvCxnSpPr>
        <p:spPr>
          <a:xfrm flipV="1">
            <a:off x="8770706" y="2736247"/>
            <a:ext cx="0" cy="1587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8838573" y="2736247"/>
            <a:ext cx="0" cy="1587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6567847" y="2506824"/>
            <a:ext cx="4600588" cy="1811692"/>
            <a:chOff x="6444045" y="2388746"/>
            <a:chExt cx="4812522" cy="1811692"/>
          </a:xfrm>
        </p:grpSpPr>
        <p:grpSp>
          <p:nvGrpSpPr>
            <p:cNvPr id="74" name="组合 73"/>
            <p:cNvGrpSpPr/>
            <p:nvPr/>
          </p:nvGrpSpPr>
          <p:grpSpPr>
            <a:xfrm>
              <a:off x="6562709" y="2388746"/>
              <a:ext cx="4693858" cy="1811687"/>
              <a:chOff x="6600056" y="4353447"/>
              <a:chExt cx="1296144" cy="833967"/>
            </a:xfrm>
          </p:grpSpPr>
          <p:cxnSp>
            <p:nvCxnSpPr>
              <p:cNvPr id="75" name="直接连接符 74"/>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6444045" y="2388748"/>
              <a:ext cx="4693855" cy="1811690"/>
              <a:chOff x="6600056" y="4353446"/>
              <a:chExt cx="1296143" cy="833968"/>
            </a:xfrm>
          </p:grpSpPr>
          <p:cxnSp>
            <p:nvCxnSpPr>
              <p:cNvPr id="78" name="直接连接符 77"/>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248127" y="4353446"/>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 name="直接连接符 12"/>
          <p:cNvCxnSpPr/>
          <p:nvPr/>
        </p:nvCxnSpPr>
        <p:spPr>
          <a:xfrm>
            <a:off x="2479406" y="2610975"/>
            <a:ext cx="18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167146" y="2610974"/>
            <a:ext cx="1312260" cy="1707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4279606" y="2610974"/>
            <a:ext cx="1312260" cy="1707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79406" y="2632091"/>
            <a:ext cx="900100" cy="1686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3374178" y="2610974"/>
            <a:ext cx="905429" cy="1756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167145" y="2610972"/>
            <a:ext cx="3112460" cy="1707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479405" y="2632091"/>
            <a:ext cx="3112461" cy="1735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rot="19480217">
            <a:off x="7635072" y="3246101"/>
            <a:ext cx="165560" cy="3331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椭圆 84"/>
          <p:cNvSpPr/>
          <p:nvPr/>
        </p:nvSpPr>
        <p:spPr>
          <a:xfrm rot="16200000">
            <a:off x="8716226" y="3261780"/>
            <a:ext cx="165560" cy="3331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椭圆 85"/>
          <p:cNvSpPr/>
          <p:nvPr/>
        </p:nvSpPr>
        <p:spPr>
          <a:xfrm rot="13415531">
            <a:off x="9989091" y="3261780"/>
            <a:ext cx="165560" cy="3331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圆角矩形 86"/>
          <p:cNvSpPr/>
          <p:nvPr/>
        </p:nvSpPr>
        <p:spPr>
          <a:xfrm>
            <a:off x="707318" y="1835390"/>
            <a:ext cx="5292218" cy="4473930"/>
          </a:xfrm>
          <a:prstGeom prst="roundRect">
            <a:avLst>
              <a:gd name="adj" fmla="val 1950"/>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圆角矩形 87"/>
          <p:cNvSpPr/>
          <p:nvPr/>
        </p:nvSpPr>
        <p:spPr>
          <a:xfrm>
            <a:off x="6192464" y="1835390"/>
            <a:ext cx="5292218" cy="4473930"/>
          </a:xfrm>
          <a:prstGeom prst="roundRect">
            <a:avLst>
              <a:gd name="adj" fmla="val 898"/>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p:cNvSpPr txBox="1"/>
          <p:nvPr/>
        </p:nvSpPr>
        <p:spPr>
          <a:xfrm>
            <a:off x="707318" y="1412776"/>
            <a:ext cx="5292217" cy="37357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ym typeface="Huawei Sans" panose="020C0503030203020204" pitchFamily="34" charset="0"/>
              </a:rPr>
              <a:t>传统</a:t>
            </a:r>
            <a:r>
              <a:rPr lang="en-US" altLang="zh-CN" dirty="0">
                <a:sym typeface="Huawei Sans" panose="020C0503030203020204" pitchFamily="34" charset="0"/>
              </a:rPr>
              <a:t>STP</a:t>
            </a:r>
            <a:r>
              <a:rPr lang="zh-CN" altLang="en-US" dirty="0">
                <a:sym typeface="Huawei Sans" panose="020C0503030203020204" pitchFamily="34" charset="0"/>
              </a:rPr>
              <a:t>组网</a:t>
            </a:r>
          </a:p>
        </p:txBody>
      </p:sp>
      <p:sp>
        <p:nvSpPr>
          <p:cNvPr id="92" name="文本框 91"/>
          <p:cNvSpPr txBox="1"/>
          <p:nvPr/>
        </p:nvSpPr>
        <p:spPr>
          <a:xfrm>
            <a:off x="6192465" y="1412776"/>
            <a:ext cx="5292217" cy="37357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ym typeface="Huawei Sans" panose="020C0503030203020204" pitchFamily="34" charset="0"/>
              </a:rPr>
              <a:t>交换机堆叠组网</a:t>
            </a:r>
          </a:p>
        </p:txBody>
      </p:sp>
      <p:sp>
        <p:nvSpPr>
          <p:cNvPr id="93" name="椭圆 92"/>
          <p:cNvSpPr/>
          <p:nvPr/>
        </p:nvSpPr>
        <p:spPr>
          <a:xfrm>
            <a:off x="1772476" y="2034910"/>
            <a:ext cx="3264612" cy="1080120"/>
          </a:xfrm>
          <a:prstGeom prst="ellipse">
            <a:avLst/>
          </a:prstGeom>
          <a:noFill/>
          <a:ln w="19050">
            <a:solidFill>
              <a:srgbClr val="EC706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文本框 93"/>
          <p:cNvSpPr txBox="1"/>
          <p:nvPr/>
        </p:nvSpPr>
        <p:spPr>
          <a:xfrm>
            <a:off x="4689913" y="1961849"/>
            <a:ext cx="543739" cy="307777"/>
          </a:xfrm>
          <a:prstGeom prst="rect">
            <a:avLst/>
          </a:prstGeom>
          <a:noFill/>
        </p:spPr>
        <p:txBody>
          <a:bodyPr wrap="none" rtlCol="0">
            <a:spAutoFit/>
          </a:bodyPr>
          <a:lstStyle/>
          <a:p>
            <a:pPr fontAlgn="auto">
              <a:spcBef>
                <a:spcPts val="0"/>
              </a:spcBef>
              <a:spcAft>
                <a:spcPts val="0"/>
              </a:spcAft>
            </a:pP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堆叠</a:t>
            </a:r>
            <a:endPar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任意多边形 94"/>
          <p:cNvSpPr/>
          <p:nvPr/>
        </p:nvSpPr>
        <p:spPr>
          <a:xfrm rot="5400000">
            <a:off x="5883407" y="2149561"/>
            <a:ext cx="432053" cy="1091335"/>
          </a:xfrm>
          <a:custGeom>
            <a:avLst/>
            <a:gdLst>
              <a:gd name="connsiteX0" fmla="*/ 0 w 593766"/>
              <a:gd name="connsiteY0" fmla="*/ 1151907 h 1401289"/>
              <a:gd name="connsiteX1" fmla="*/ 356260 w 593766"/>
              <a:gd name="connsiteY1" fmla="*/ 213756 h 1401289"/>
              <a:gd name="connsiteX2" fmla="*/ 225631 w 593766"/>
              <a:gd name="connsiteY2" fmla="*/ 213756 h 1401289"/>
              <a:gd name="connsiteX3" fmla="*/ 522515 w 593766"/>
              <a:gd name="connsiteY3" fmla="*/ 0 h 1401289"/>
              <a:gd name="connsiteX4" fmla="*/ 593766 w 593766"/>
              <a:gd name="connsiteY4" fmla="*/ 320634 h 1401289"/>
              <a:gd name="connsiteX5" fmla="*/ 486889 w 593766"/>
              <a:gd name="connsiteY5" fmla="*/ 249382 h 1401289"/>
              <a:gd name="connsiteX6" fmla="*/ 273133 w 593766"/>
              <a:gd name="connsiteY6" fmla="*/ 1401289 h 1401289"/>
              <a:gd name="connsiteX0" fmla="*/ 0 w 638737"/>
              <a:gd name="connsiteY0" fmla="*/ 1256838 h 1401289"/>
              <a:gd name="connsiteX1" fmla="*/ 401231 w 638737"/>
              <a:gd name="connsiteY1" fmla="*/ 213756 h 1401289"/>
              <a:gd name="connsiteX2" fmla="*/ 270602 w 638737"/>
              <a:gd name="connsiteY2" fmla="*/ 213756 h 1401289"/>
              <a:gd name="connsiteX3" fmla="*/ 567486 w 638737"/>
              <a:gd name="connsiteY3" fmla="*/ 0 h 1401289"/>
              <a:gd name="connsiteX4" fmla="*/ 638737 w 638737"/>
              <a:gd name="connsiteY4" fmla="*/ 320634 h 1401289"/>
              <a:gd name="connsiteX5" fmla="*/ 531860 w 638737"/>
              <a:gd name="connsiteY5" fmla="*/ 249382 h 1401289"/>
              <a:gd name="connsiteX6" fmla="*/ 318104 w 638737"/>
              <a:gd name="connsiteY6" fmla="*/ 1401289 h 1401289"/>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482996 w 803629"/>
              <a:gd name="connsiteY6" fmla="*/ 1401289 h 1736523"/>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482996 w 803629"/>
              <a:gd name="connsiteY6" fmla="*/ 1401289 h 1736523"/>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482996 w 803629"/>
              <a:gd name="connsiteY6" fmla="*/ 1401289 h 1736523"/>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602917 w 803629"/>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90140 w 683708"/>
              <a:gd name="connsiteY6" fmla="*/ 142033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90140 w 683708"/>
              <a:gd name="connsiteY6" fmla="*/ 1420339 h 1736523"/>
              <a:gd name="connsiteX0" fmla="*/ 0 w 683708"/>
              <a:gd name="connsiteY0" fmla="*/ 1726998 h 1726998"/>
              <a:gd name="connsiteX1" fmla="*/ 446202 w 683708"/>
              <a:gd name="connsiteY1" fmla="*/ 204231 h 1726998"/>
              <a:gd name="connsiteX2" fmla="*/ 315573 w 683708"/>
              <a:gd name="connsiteY2" fmla="*/ 204231 h 1726998"/>
              <a:gd name="connsiteX3" fmla="*/ 602932 w 683708"/>
              <a:gd name="connsiteY3" fmla="*/ 0 h 1726998"/>
              <a:gd name="connsiteX4" fmla="*/ 683708 w 683708"/>
              <a:gd name="connsiteY4" fmla="*/ 311109 h 1726998"/>
              <a:gd name="connsiteX5" fmla="*/ 576831 w 683708"/>
              <a:gd name="connsiteY5" fmla="*/ 239857 h 1726998"/>
              <a:gd name="connsiteX6" fmla="*/ 490140 w 683708"/>
              <a:gd name="connsiteY6" fmla="*/ 1410814 h 172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3708" h="1726998">
                <a:moveTo>
                  <a:pt x="0" y="1726998"/>
                </a:moveTo>
                <a:cubicBezTo>
                  <a:pt x="68786" y="724734"/>
                  <a:pt x="252732" y="483220"/>
                  <a:pt x="446202" y="204231"/>
                </a:cubicBezTo>
                <a:lnTo>
                  <a:pt x="315573" y="204231"/>
                </a:lnTo>
                <a:lnTo>
                  <a:pt x="602932" y="0"/>
                </a:lnTo>
                <a:lnTo>
                  <a:pt x="683708" y="311109"/>
                </a:lnTo>
                <a:lnTo>
                  <a:pt x="576831" y="239857"/>
                </a:lnTo>
                <a:cubicBezTo>
                  <a:pt x="398423" y="673832"/>
                  <a:pt x="369487" y="897399"/>
                  <a:pt x="490140" y="1410814"/>
                </a:cubicBezTo>
              </a:path>
            </a:pathLst>
          </a:custGeom>
          <a:gradFill flip="none" rotWithShape="1">
            <a:gsLst>
              <a:gs pos="14000">
                <a:schemeClr val="bg1">
                  <a:alpha val="0"/>
                </a:schemeClr>
              </a:gs>
              <a:gs pos="64000">
                <a:srgbClr val="FFCC66"/>
              </a:gs>
            </a:gsLst>
            <a:lin ang="16200000" scaled="1"/>
            <a:tileRect/>
          </a:gradFill>
          <a:ln w="12700">
            <a:gradFill flip="none" rotWithShape="1">
              <a:gsLst>
                <a:gs pos="11000">
                  <a:schemeClr val="bg1">
                    <a:alpha val="0"/>
                  </a:schemeClr>
                </a:gs>
                <a:gs pos="81000">
                  <a:srgbClr val="FF6600"/>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2" name="图片 87" descr="汇聚交换机.png"/>
          <p:cNvPicPr>
            <a:picLocks noChangeAspect="1"/>
          </p:cNvPicPr>
          <p:nvPr/>
        </p:nvPicPr>
        <p:blipFill>
          <a:blip r:embed="rId3" cstate="print"/>
          <a:stretch>
            <a:fillRect/>
          </a:stretch>
        </p:blipFill>
        <p:spPr>
          <a:xfrm>
            <a:off x="2189049" y="2351264"/>
            <a:ext cx="540000" cy="441818"/>
          </a:xfrm>
          <a:prstGeom prst="rect">
            <a:avLst/>
          </a:prstGeom>
        </p:spPr>
      </p:pic>
      <p:pic>
        <p:nvPicPr>
          <p:cNvPr id="43" name="图片 87" descr="汇聚交换机.png"/>
          <p:cNvPicPr>
            <a:picLocks noChangeAspect="1"/>
          </p:cNvPicPr>
          <p:nvPr/>
        </p:nvPicPr>
        <p:blipFill>
          <a:blip r:embed="rId3" cstate="print"/>
          <a:stretch>
            <a:fillRect/>
          </a:stretch>
        </p:blipFill>
        <p:spPr>
          <a:xfrm>
            <a:off x="4018363" y="2351264"/>
            <a:ext cx="540000" cy="441818"/>
          </a:xfrm>
          <a:prstGeom prst="rect">
            <a:avLst/>
          </a:prstGeom>
        </p:spPr>
      </p:pic>
      <p:pic>
        <p:nvPicPr>
          <p:cNvPr id="47" name="图片 76" descr="接入交换机.png"/>
          <p:cNvPicPr>
            <a:picLocks noChangeAspect="1"/>
          </p:cNvPicPr>
          <p:nvPr/>
        </p:nvPicPr>
        <p:blipFill>
          <a:blip r:embed="rId4" cstate="print"/>
          <a:stretch>
            <a:fillRect/>
          </a:stretch>
        </p:blipFill>
        <p:spPr>
          <a:xfrm>
            <a:off x="951271" y="4064810"/>
            <a:ext cx="540000" cy="441818"/>
          </a:xfrm>
          <a:prstGeom prst="rect">
            <a:avLst/>
          </a:prstGeom>
        </p:spPr>
      </p:pic>
      <p:pic>
        <p:nvPicPr>
          <p:cNvPr id="48" name="图片 76" descr="接入交换机.png"/>
          <p:cNvPicPr>
            <a:picLocks noChangeAspect="1"/>
          </p:cNvPicPr>
          <p:nvPr/>
        </p:nvPicPr>
        <p:blipFill>
          <a:blip r:embed="rId4" cstate="print"/>
          <a:stretch>
            <a:fillRect/>
          </a:stretch>
        </p:blipFill>
        <p:spPr>
          <a:xfrm>
            <a:off x="3114444" y="4064810"/>
            <a:ext cx="540000" cy="441818"/>
          </a:xfrm>
          <a:prstGeom prst="rect">
            <a:avLst/>
          </a:prstGeom>
        </p:spPr>
      </p:pic>
      <p:pic>
        <p:nvPicPr>
          <p:cNvPr id="50" name="图片 76" descr="接入交换机.png"/>
          <p:cNvPicPr>
            <a:picLocks noChangeAspect="1"/>
          </p:cNvPicPr>
          <p:nvPr/>
        </p:nvPicPr>
        <p:blipFill>
          <a:blip r:embed="rId4" cstate="print"/>
          <a:stretch>
            <a:fillRect/>
          </a:stretch>
        </p:blipFill>
        <p:spPr>
          <a:xfrm>
            <a:off x="5277617" y="4064810"/>
            <a:ext cx="540000" cy="441818"/>
          </a:xfrm>
          <a:prstGeom prst="rect">
            <a:avLst/>
          </a:prstGeom>
        </p:spPr>
      </p:pic>
      <p:pic>
        <p:nvPicPr>
          <p:cNvPr id="60" name="图片 76" descr="接入交换机.png"/>
          <p:cNvPicPr>
            <a:picLocks noChangeAspect="1"/>
          </p:cNvPicPr>
          <p:nvPr/>
        </p:nvPicPr>
        <p:blipFill>
          <a:blip r:embed="rId4" cstate="print"/>
          <a:stretch>
            <a:fillRect/>
          </a:stretch>
        </p:blipFill>
        <p:spPr>
          <a:xfrm>
            <a:off x="6382656" y="4064810"/>
            <a:ext cx="540000" cy="441818"/>
          </a:xfrm>
          <a:prstGeom prst="rect">
            <a:avLst/>
          </a:prstGeom>
        </p:spPr>
      </p:pic>
      <p:pic>
        <p:nvPicPr>
          <p:cNvPr id="61" name="图片 76" descr="接入交换机.png"/>
          <p:cNvPicPr>
            <a:picLocks noChangeAspect="1"/>
          </p:cNvPicPr>
          <p:nvPr/>
        </p:nvPicPr>
        <p:blipFill>
          <a:blip r:embed="rId4" cstate="print"/>
          <a:stretch>
            <a:fillRect/>
          </a:stretch>
        </p:blipFill>
        <p:spPr>
          <a:xfrm>
            <a:off x="8545829" y="4064810"/>
            <a:ext cx="540000" cy="441818"/>
          </a:xfrm>
          <a:prstGeom prst="rect">
            <a:avLst/>
          </a:prstGeom>
        </p:spPr>
      </p:pic>
      <p:pic>
        <p:nvPicPr>
          <p:cNvPr id="62" name="图片 76" descr="接入交换机.png"/>
          <p:cNvPicPr>
            <a:picLocks noChangeAspect="1"/>
          </p:cNvPicPr>
          <p:nvPr/>
        </p:nvPicPr>
        <p:blipFill>
          <a:blip r:embed="rId4" cstate="print"/>
          <a:stretch>
            <a:fillRect/>
          </a:stretch>
        </p:blipFill>
        <p:spPr>
          <a:xfrm>
            <a:off x="10709002" y="4064810"/>
            <a:ext cx="540000" cy="441818"/>
          </a:xfrm>
          <a:prstGeom prst="rect">
            <a:avLst/>
          </a:prstGeom>
        </p:spPr>
      </p:pic>
      <p:pic>
        <p:nvPicPr>
          <p:cNvPr id="64" name="图片 100" descr="汇聚交换机.png"/>
          <p:cNvPicPr>
            <a:picLocks noChangeAspect="1"/>
          </p:cNvPicPr>
          <p:nvPr/>
        </p:nvPicPr>
        <p:blipFill>
          <a:blip r:embed="rId5" cstate="print"/>
          <a:stretch>
            <a:fillRect/>
          </a:stretch>
        </p:blipFill>
        <p:spPr>
          <a:xfrm>
            <a:off x="8534330" y="2351264"/>
            <a:ext cx="540000" cy="441818"/>
          </a:xfrm>
          <a:prstGeom prst="rect">
            <a:avLst/>
          </a:prstGeom>
        </p:spPr>
      </p:pic>
      <p:sp>
        <p:nvSpPr>
          <p:cNvPr id="65" name="文本框 64"/>
          <p:cNvSpPr txBox="1"/>
          <p:nvPr/>
        </p:nvSpPr>
        <p:spPr>
          <a:xfrm>
            <a:off x="707318" y="4666579"/>
            <a:ext cx="5292217" cy="1200329"/>
          </a:xfrm>
          <a:prstGeom prst="rect">
            <a:avLst/>
          </a:prstGeom>
          <a:noFill/>
        </p:spPr>
        <p:txBody>
          <a:bodyPr wrap="square" rtlCol="0">
            <a:spAutoFit/>
          </a:bodyPr>
          <a:lstStyle/>
          <a:p>
            <a:pPr fontAlgn="auto">
              <a:lnSpc>
                <a:spcPct val="150000"/>
              </a:lnSpc>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两台汇聚交换机分别与接入层交换机构成了三角形的二层环路，网络中不得不部署</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，而</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将阻塞网络中的接口，造成链路带宽无法充分利用。</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1043065" y="2425247"/>
            <a:ext cx="1181734" cy="307777"/>
          </a:xfrm>
          <a:prstGeom prst="rect">
            <a:avLst/>
          </a:prstGeom>
          <a:noFill/>
        </p:spPr>
        <p:txBody>
          <a:bodyPr wrap="non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汇聚交换机</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4523008" y="2425247"/>
            <a:ext cx="1194558" cy="307777"/>
          </a:xfrm>
          <a:prstGeom prst="rect">
            <a:avLst/>
          </a:prstGeom>
          <a:noFill/>
        </p:spPr>
        <p:txBody>
          <a:bodyPr wrap="non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汇聚交换机</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文本框 99"/>
          <p:cNvSpPr txBox="1"/>
          <p:nvPr/>
        </p:nvSpPr>
        <p:spPr>
          <a:xfrm>
            <a:off x="1783116" y="4129331"/>
            <a:ext cx="1082348" cy="307777"/>
          </a:xfrm>
          <a:prstGeom prst="rect">
            <a:avLst/>
          </a:prstGeom>
          <a:noFill/>
        </p:spPr>
        <p:txBody>
          <a:bodyPr wrap="non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接入交换机</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文本框 100"/>
          <p:cNvSpPr txBox="1"/>
          <p:nvPr/>
        </p:nvSpPr>
        <p:spPr>
          <a:xfrm>
            <a:off x="3908218" y="4129331"/>
            <a:ext cx="1082348" cy="307777"/>
          </a:xfrm>
          <a:prstGeom prst="rect">
            <a:avLst/>
          </a:prstGeom>
          <a:noFill/>
        </p:spPr>
        <p:txBody>
          <a:bodyPr wrap="none" rtlCol="0">
            <a:spAutoFit/>
          </a:bodyPr>
          <a:lstStyle/>
          <a:p>
            <a:pPr fontAlgn="auto">
              <a:spcBef>
                <a:spcPts val="0"/>
              </a:spcBef>
              <a:spcAft>
                <a:spcPts val="0"/>
              </a:spcAft>
            </a:pP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接入交换机</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文本框 101"/>
          <p:cNvSpPr txBox="1"/>
          <p:nvPr/>
        </p:nvSpPr>
        <p:spPr>
          <a:xfrm>
            <a:off x="7183550" y="4129331"/>
            <a:ext cx="1082348" cy="307777"/>
          </a:xfrm>
          <a:prstGeom prst="rect">
            <a:avLst/>
          </a:prstGeom>
          <a:noFill/>
        </p:spPr>
        <p:txBody>
          <a:bodyPr wrap="non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接入交换机</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a:xfrm>
            <a:off x="9308652" y="4129331"/>
            <a:ext cx="1082348" cy="307777"/>
          </a:xfrm>
          <a:prstGeom prst="rect">
            <a:avLst/>
          </a:prstGeom>
          <a:noFill/>
        </p:spPr>
        <p:txBody>
          <a:bodyPr wrap="non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接入交换机</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文本框 103"/>
          <p:cNvSpPr txBox="1"/>
          <p:nvPr/>
        </p:nvSpPr>
        <p:spPr>
          <a:xfrm>
            <a:off x="9154762" y="1962200"/>
            <a:ext cx="2037044" cy="738664"/>
          </a:xfrm>
          <a:prstGeom prst="rect">
            <a:avLst/>
          </a:prstGeom>
          <a:noFill/>
        </p:spPr>
        <p:txBody>
          <a:bodyPr wrap="square" rtlCol="0">
            <a:spAutoFit/>
          </a:bodyPr>
          <a:lstStyle/>
          <a:p>
            <a:pPr fontAlgn="auto">
              <a:spcBef>
                <a:spcPts val="0"/>
              </a:spcBef>
              <a:spcAft>
                <a:spcPts val="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部署了堆叠后的汇聚交换机，形成逻辑意义上的单台设备</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p:cNvSpPr txBox="1"/>
          <p:nvPr/>
        </p:nvSpPr>
        <p:spPr>
          <a:xfrm>
            <a:off x="6192463" y="4666579"/>
            <a:ext cx="5292217" cy="1569660"/>
          </a:xfrm>
          <a:prstGeom prst="rect">
            <a:avLst/>
          </a:prstGeom>
          <a:noFill/>
        </p:spPr>
        <p:txBody>
          <a:bodyPr wrap="square" rtlCol="0">
            <a:spAutoFit/>
          </a:bodyPr>
          <a:lstStyle/>
          <a:p>
            <a:pPr fontAlgn="auto">
              <a:lnSpc>
                <a:spcPct val="150000"/>
              </a:lnSpc>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将汇聚交换机部署堆叠，形成逻辑意义上的单台设备，从而简化网络拓扑，此外，通过在汇聚交换机与接入交换机之间部署链路聚合，可将拓扑进一步简化为“树形结构”，消除二层环路，同时充分提高链路带宽利用率</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6" name="组合 28"/>
          <p:cNvGrpSpPr>
            <a:grpSpLocks noChangeAspect="1"/>
          </p:cNvGrpSpPr>
          <p:nvPr/>
        </p:nvGrpSpPr>
        <p:grpSpPr>
          <a:xfrm>
            <a:off x="1306455" y="3965033"/>
            <a:ext cx="288969" cy="288969"/>
            <a:chOff x="5076056" y="3356992"/>
            <a:chExt cx="436268" cy="436268"/>
          </a:xfrm>
        </p:grpSpPr>
        <p:sp>
          <p:nvSpPr>
            <p:cNvPr id="57"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9" name="组合 28"/>
          <p:cNvGrpSpPr>
            <a:grpSpLocks noChangeAspect="1"/>
          </p:cNvGrpSpPr>
          <p:nvPr/>
        </p:nvGrpSpPr>
        <p:grpSpPr>
          <a:xfrm>
            <a:off x="3356017" y="3934590"/>
            <a:ext cx="288969" cy="288969"/>
            <a:chOff x="5076056" y="3356992"/>
            <a:chExt cx="436268" cy="436268"/>
          </a:xfrm>
        </p:grpSpPr>
        <p:sp>
          <p:nvSpPr>
            <p:cNvPr id="63"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9" name="组合 28"/>
          <p:cNvGrpSpPr>
            <a:grpSpLocks noChangeAspect="1"/>
          </p:cNvGrpSpPr>
          <p:nvPr/>
        </p:nvGrpSpPr>
        <p:grpSpPr>
          <a:xfrm>
            <a:off x="5219853" y="3876195"/>
            <a:ext cx="288969" cy="288969"/>
            <a:chOff x="5076056" y="3356992"/>
            <a:chExt cx="436268" cy="436268"/>
          </a:xfrm>
        </p:grpSpPr>
        <p:sp>
          <p:nvSpPr>
            <p:cNvPr id="70"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41948597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9" name="Straight Connector 39"/>
          <p:cNvCxnSpPr/>
          <p:nvPr/>
        </p:nvCxnSpPr>
        <p:spPr bwMode="auto">
          <a:xfrm>
            <a:off x="2899988" y="4438291"/>
            <a:ext cx="0" cy="6524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r>
              <a:rPr lang="en-US" altLang="zh-CN" smtClean="0">
                <a:sym typeface="Huawei Sans" panose="020C0503030203020204" pitchFamily="34" charset="0"/>
              </a:rPr>
              <a:t>Smart Link</a:t>
            </a:r>
            <a:endParaRPr lang="zh-CN" altLang="en-US" dirty="0">
              <a:sym typeface="Huawei Sans" panose="020C0503030203020204" pitchFamily="34" charset="0"/>
            </a:endParaRPr>
          </a:p>
        </p:txBody>
      </p:sp>
      <p:sp>
        <p:nvSpPr>
          <p:cNvPr id="66" name="内容占位符 2"/>
          <p:cNvSpPr txBox="1">
            <a:spLocks/>
          </p:cNvSpPr>
          <p:nvPr/>
        </p:nvSpPr>
        <p:spPr>
          <a:xfrm>
            <a:off x="5649143" y="2200287"/>
            <a:ext cx="5816109" cy="2862322"/>
          </a:xfrm>
          <a:prstGeom prst="rect">
            <a:avLst/>
          </a:prstGeom>
        </p:spPr>
        <p:txBody>
          <a:bodyPr vert="horz" wrap="square" lIns="91440" tIns="45720" rIns="91440" bIns="45720" rtlCol="0">
            <a:spAutoFit/>
          </a:bodyPr>
          <a:lstStyle>
            <a:lvl1pPr marL="2286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Font typeface="Wingdings" panose="05000000000000000000" pitchFamily="2" charset="2"/>
              <a:buChar char="l"/>
              <a:defRPr/>
            </a:pPr>
            <a:r>
              <a:rPr kumimoji="0" lang="en-US" altLang="zh-CN" sz="1600" b="0" i="0" u="none" strike="noStrike" kern="1200" cap="none" spc="0" normalizeH="0" baseline="0" noProof="0" dirty="0" smtClean="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Smart Link</a:t>
            </a:r>
            <a:r>
              <a:rPr kumimoji="0" lang="zh-CN" altLang="en-US" sz="1600" b="0" i="0" u="none" strike="noStrike" kern="1200" cap="none" spc="0" normalizeH="0" baseline="0" noProof="0" dirty="0" smtClean="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是一种为双上行组网量身定做的解决方案：</a:t>
            </a:r>
          </a:p>
          <a:p>
            <a:pPr marR="0" lvl="1" algn="l" defTabSz="914400" rtl="0" eaLnBrk="1" fontAlgn="auto" latinLnBrk="0" hangingPunct="1">
              <a:lnSpc>
                <a:spcPts val="2400"/>
              </a:lnSpc>
              <a:spcBef>
                <a:spcPts val="0"/>
              </a:spcBef>
              <a:spcAft>
                <a:spcPts val="600"/>
              </a:spcAft>
              <a:buClrTx/>
              <a:buSzTx/>
              <a:buFont typeface="Huawei Sans" panose="020C0503030203020204" pitchFamily="34" charset="0"/>
              <a:buChar char="▫"/>
              <a:tabLst/>
              <a:defRPr/>
            </a:pPr>
            <a:r>
              <a:rPr kumimoji="0" lang="zh-CN" altLang="en-US" sz="1600" b="0" i="0" u="none" strike="noStrike" kern="1200" cap="none" spc="0" normalizeH="0" baseline="0" noProof="0" dirty="0" smtClean="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在双向行的设备上部署，当网络正常时，两条上行链路中，一条处于活跃状态，而另一条则处于备份状态（不承载业务流量）。如此一来二层环路就此打破。</a:t>
            </a:r>
          </a:p>
          <a:p>
            <a:pPr marR="0" lvl="1" algn="l" defTabSz="914400" rtl="0" eaLnBrk="1" fontAlgn="auto" latinLnBrk="0" hangingPunct="1">
              <a:lnSpc>
                <a:spcPts val="2400"/>
              </a:lnSpc>
              <a:spcBef>
                <a:spcPts val="0"/>
              </a:spcBef>
              <a:spcAft>
                <a:spcPts val="600"/>
              </a:spcAft>
              <a:buClrTx/>
              <a:buSzTx/>
              <a:buFont typeface="Huawei Sans" panose="020C0503030203020204" pitchFamily="34" charset="0"/>
              <a:buChar char="▫"/>
              <a:tabLst/>
              <a:defRPr/>
            </a:pPr>
            <a:r>
              <a:rPr kumimoji="0" lang="zh-CN" altLang="en-US" sz="1600" b="0" i="0" u="none" strike="noStrike" kern="1200" cap="none" spc="0" normalizeH="0" baseline="0" noProof="0" dirty="0" smtClean="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当主用链路发生故障后，流量会在毫秒级的时间内迅速切换到备用链路上，保证了数据的正常转发。</a:t>
            </a:r>
          </a:p>
          <a:p>
            <a:pPr marR="0" lvl="1" algn="l" defTabSz="914400" rtl="0" eaLnBrk="1" fontAlgn="auto" latinLnBrk="0" hangingPunct="1">
              <a:lnSpc>
                <a:spcPts val="2400"/>
              </a:lnSpc>
              <a:spcBef>
                <a:spcPts val="0"/>
              </a:spcBef>
              <a:spcAft>
                <a:spcPts val="600"/>
              </a:spcAft>
              <a:buClrTx/>
              <a:buSzTx/>
              <a:buFont typeface="Huawei Sans" panose="020C0503030203020204" pitchFamily="34" charset="0"/>
              <a:buChar char="▫"/>
              <a:tabLst/>
              <a:defRPr/>
            </a:pPr>
            <a:r>
              <a:rPr kumimoji="0" lang="en-US" altLang="zh-CN" sz="1600" b="0" i="0" u="none" strike="noStrike" kern="1200" cap="none" spc="0" normalizeH="0" baseline="0" noProof="0" dirty="0" smtClean="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Smart Link</a:t>
            </a:r>
            <a:r>
              <a:rPr kumimoji="0" lang="zh-CN" altLang="en-US" sz="1600" b="0" i="0" u="none" strike="noStrike" kern="1200" cap="none" spc="0" normalizeH="0" baseline="0" noProof="0" dirty="0" smtClean="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配置简单，便于用户操作。</a:t>
            </a:r>
          </a:p>
          <a:p>
            <a:pPr marR="0" lvl="1" algn="l" defTabSz="914400" rtl="0" eaLnBrk="1" fontAlgn="auto" latinLnBrk="0" hangingPunct="1">
              <a:lnSpc>
                <a:spcPts val="2400"/>
              </a:lnSpc>
              <a:spcBef>
                <a:spcPts val="0"/>
              </a:spcBef>
              <a:spcAft>
                <a:spcPts val="600"/>
              </a:spcAft>
              <a:buClrTx/>
              <a:buSzTx/>
              <a:buFont typeface="Huawei Sans" panose="020C0503030203020204" pitchFamily="34" charset="0"/>
              <a:buChar char="▫"/>
              <a:tabLst/>
              <a:defRPr/>
            </a:pPr>
            <a:r>
              <a:rPr kumimoji="0" lang="zh-CN" altLang="en-US" sz="1600" b="0" i="0" u="none" strike="noStrike" kern="1200" cap="none" spc="0" normalizeH="0" baseline="0" noProof="0" dirty="0" smtClean="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无需协议报文交互，收敛速度及可靠性大大提升。</a:t>
            </a:r>
            <a:endParaRPr kumimoji="0" lang="zh-CN" altLang="en-US" sz="1600" b="0" i="0" u="none" strike="noStrike" kern="1200" cap="none" spc="0" normalizeH="0" baseline="0" noProof="0" dirty="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48" name="Group 34"/>
          <p:cNvGrpSpPr/>
          <p:nvPr/>
        </p:nvGrpSpPr>
        <p:grpSpPr>
          <a:xfrm>
            <a:off x="1509974" y="3119737"/>
            <a:ext cx="2832027" cy="1244363"/>
            <a:chOff x="3491880" y="3112525"/>
            <a:chExt cx="2520280" cy="1416564"/>
          </a:xfrm>
        </p:grpSpPr>
        <p:cxnSp>
          <p:nvCxnSpPr>
            <p:cNvPr id="249" name="直接连接符 487"/>
            <p:cNvCxnSpPr/>
            <p:nvPr/>
          </p:nvCxnSpPr>
          <p:spPr bwMode="auto">
            <a:xfrm>
              <a:off x="3491880" y="3112525"/>
              <a:ext cx="1260140" cy="14165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0" name="直接连接符 487"/>
            <p:cNvCxnSpPr/>
            <p:nvPr/>
          </p:nvCxnSpPr>
          <p:spPr bwMode="auto">
            <a:xfrm flipH="1">
              <a:off x="4752020" y="3112525"/>
              <a:ext cx="1260140" cy="1416564"/>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cxnSp>
        <p:nvCxnSpPr>
          <p:cNvPr id="252" name="Straight Connector 38"/>
          <p:cNvCxnSpPr/>
          <p:nvPr/>
        </p:nvCxnSpPr>
        <p:spPr bwMode="auto">
          <a:xfrm>
            <a:off x="1421621" y="1933430"/>
            <a:ext cx="0" cy="115579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3" name="Straight Connector 39"/>
          <p:cNvCxnSpPr/>
          <p:nvPr/>
        </p:nvCxnSpPr>
        <p:spPr bwMode="auto">
          <a:xfrm>
            <a:off x="4431575" y="1933430"/>
            <a:ext cx="0" cy="115579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4" name="TextBox 40"/>
          <p:cNvSpPr txBox="1"/>
          <p:nvPr/>
        </p:nvSpPr>
        <p:spPr>
          <a:xfrm>
            <a:off x="2066545" y="4594821"/>
            <a:ext cx="574196" cy="307777"/>
          </a:xfrm>
          <a:prstGeom prst="rect">
            <a:avLst/>
          </a:prstGeom>
          <a:noFill/>
        </p:spPr>
        <p:txBody>
          <a:bodyPr wrap="non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5" name="Straight Connector 41"/>
          <p:cNvCxnSpPr/>
          <p:nvPr/>
        </p:nvCxnSpPr>
        <p:spPr bwMode="auto">
          <a:xfrm flipH="1">
            <a:off x="1400324" y="1966564"/>
            <a:ext cx="3078741" cy="0"/>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256" name="TextBox 42"/>
          <p:cNvSpPr txBox="1"/>
          <p:nvPr/>
        </p:nvSpPr>
        <p:spPr>
          <a:xfrm>
            <a:off x="549149" y="1812676"/>
            <a:ext cx="617478" cy="338554"/>
          </a:xfrm>
          <a:prstGeom prst="rect">
            <a:avLst/>
          </a:prstGeom>
          <a:noFill/>
        </p:spPr>
        <p:txBody>
          <a:bodyPr wrap="none" rtlCol="0">
            <a:spAutoFit/>
          </a:bodyPr>
          <a:lstStyle/>
          <a:p>
            <a:pPr algn="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FW1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7" name="TextBox 43"/>
          <p:cNvSpPr txBox="1"/>
          <p:nvPr/>
        </p:nvSpPr>
        <p:spPr>
          <a:xfrm>
            <a:off x="4689833" y="1812676"/>
            <a:ext cx="617477" cy="338554"/>
          </a:xfrm>
          <a:prstGeom prst="rect">
            <a:avLst/>
          </a:prstGeom>
          <a:noFill/>
        </p:spPr>
        <p:txBody>
          <a:bodyPr wrap="none" rtlCol="0">
            <a:spAutoFit/>
          </a:bodyPr>
          <a:lstStyle/>
          <a:p>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FW2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2" name="Straight Connector 221"/>
          <p:cNvCxnSpPr/>
          <p:nvPr/>
        </p:nvCxnSpPr>
        <p:spPr bwMode="auto">
          <a:xfrm flipH="1">
            <a:off x="1413154" y="3089590"/>
            <a:ext cx="301842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13" name="TextBox 222"/>
          <p:cNvSpPr txBox="1"/>
          <p:nvPr/>
        </p:nvSpPr>
        <p:spPr>
          <a:xfrm>
            <a:off x="537929" y="2935702"/>
            <a:ext cx="628698" cy="338554"/>
          </a:xfrm>
          <a:prstGeom prst="rect">
            <a:avLst/>
          </a:prstGeom>
          <a:noFill/>
        </p:spPr>
        <p:txBody>
          <a:bodyPr wrap="none" rtlCol="0">
            <a:spAutoFit/>
          </a:bodyPr>
          <a:lstStyle/>
          <a:p>
            <a:pPr algn="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4" name="TextBox 223"/>
          <p:cNvSpPr txBox="1"/>
          <p:nvPr/>
        </p:nvSpPr>
        <p:spPr>
          <a:xfrm>
            <a:off x="4689833" y="2935702"/>
            <a:ext cx="628698" cy="338554"/>
          </a:xfrm>
          <a:prstGeom prst="rect">
            <a:avLst/>
          </a:prstGeom>
          <a:noFill/>
        </p:spPr>
        <p:txBody>
          <a:bodyPr wrap="none" rtlCol="0">
            <a:spAutoFit/>
          </a:bodyPr>
          <a:lstStyle/>
          <a:p>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7" name="矩形 46"/>
          <p:cNvSpPr/>
          <p:nvPr/>
        </p:nvSpPr>
        <p:spPr>
          <a:xfrm>
            <a:off x="2512092" y="3190387"/>
            <a:ext cx="862737" cy="323165"/>
          </a:xfrm>
          <a:prstGeom prst="rect">
            <a:avLst/>
          </a:prstGeom>
        </p:spPr>
        <p:txBody>
          <a:bodyPr wrap="none">
            <a:spAutoFit/>
          </a:bodyPr>
          <a:lstStyle/>
          <a:p>
            <a:pPr algn="ctr"/>
            <a:r>
              <a:rPr lang="en-US" altLang="zh-CN" sz="1500"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NO STP</a:t>
            </a:r>
            <a:endParaRPr lang="en-US" altLang="zh-CN" sz="15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8" name="Oval 227"/>
          <p:cNvSpPr/>
          <p:nvPr/>
        </p:nvSpPr>
        <p:spPr>
          <a:xfrm>
            <a:off x="1780404" y="3613064"/>
            <a:ext cx="2326112" cy="218185"/>
          </a:xfrm>
          <a:prstGeom prst="ellipse">
            <a:avLst/>
          </a:prstGeom>
          <a:no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0" name="矩形 46"/>
          <p:cNvSpPr/>
          <p:nvPr/>
        </p:nvSpPr>
        <p:spPr>
          <a:xfrm>
            <a:off x="1362757" y="3941207"/>
            <a:ext cx="1215397" cy="553998"/>
          </a:xfrm>
          <a:prstGeom prst="rect">
            <a:avLst/>
          </a:prstGeom>
        </p:spPr>
        <p:txBody>
          <a:bodyPr wrap="none">
            <a:spAutoFit/>
          </a:bodyPr>
          <a:lstStyle/>
          <a:p>
            <a:pPr algn="r"/>
            <a:r>
              <a:rPr lang="en-US" altLang="zh-CN" sz="15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Port1</a:t>
            </a:r>
          </a:p>
          <a:p>
            <a:pPr algn="r"/>
            <a:r>
              <a:rPr lang="en-US" altLang="zh-CN" sz="15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Master Port</a:t>
            </a:r>
            <a:endParaRPr lang="en-US" altLang="zh-CN" sz="15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1" name="矩形 46"/>
          <p:cNvSpPr/>
          <p:nvPr/>
        </p:nvSpPr>
        <p:spPr>
          <a:xfrm>
            <a:off x="3261149" y="3941207"/>
            <a:ext cx="1072730" cy="553998"/>
          </a:xfrm>
          <a:prstGeom prst="rect">
            <a:avLst/>
          </a:prstGeom>
        </p:spPr>
        <p:txBody>
          <a:bodyPr wrap="none">
            <a:spAutoFit/>
          </a:bodyPr>
          <a:lstStyle/>
          <a:p>
            <a:r>
              <a:rPr lang="en-US" altLang="zh-CN" sz="15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Port2</a:t>
            </a:r>
          </a:p>
          <a:p>
            <a:r>
              <a:rPr lang="en-US" altLang="zh-CN" sz="15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Slave Port</a:t>
            </a:r>
            <a:endParaRPr lang="en-US" altLang="zh-CN" sz="15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2" name="矩形 46"/>
          <p:cNvSpPr/>
          <p:nvPr/>
        </p:nvSpPr>
        <p:spPr>
          <a:xfrm>
            <a:off x="1105136" y="5924309"/>
            <a:ext cx="1422184" cy="276999"/>
          </a:xfrm>
          <a:prstGeom prst="rect">
            <a:avLst/>
          </a:prstGeom>
        </p:spPr>
        <p:txBody>
          <a:bodyPr wrap="none">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Smart Link Group</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3" name="Oval 230"/>
          <p:cNvSpPr/>
          <p:nvPr/>
        </p:nvSpPr>
        <p:spPr>
          <a:xfrm>
            <a:off x="778627" y="6007062"/>
            <a:ext cx="331199" cy="111492"/>
          </a:xfrm>
          <a:prstGeom prst="ellipse">
            <a:avLst/>
          </a:prstGeom>
          <a:no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4" name="Oval 235"/>
          <p:cNvSpPr>
            <a:spLocks noChangeAspect="1"/>
          </p:cNvSpPr>
          <p:nvPr/>
        </p:nvSpPr>
        <p:spPr>
          <a:xfrm>
            <a:off x="3990454" y="5999845"/>
            <a:ext cx="125926" cy="125926"/>
          </a:xfrm>
          <a:prstGeom prst="ellipse">
            <a:avLst/>
          </a:prstGeom>
          <a:solidFill>
            <a:srgbClr val="EC7061"/>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5" name="矩形 46"/>
          <p:cNvSpPr/>
          <p:nvPr/>
        </p:nvSpPr>
        <p:spPr>
          <a:xfrm>
            <a:off x="4161575" y="5924309"/>
            <a:ext cx="1082348" cy="276999"/>
          </a:xfrm>
          <a:prstGeom prst="rect">
            <a:avLst/>
          </a:prstGeom>
        </p:spPr>
        <p:txBody>
          <a:bodyPr wrap="none">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Active Status</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3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418" y="1745655"/>
            <a:ext cx="540000" cy="441818"/>
          </a:xfrm>
          <a:prstGeom prst="rect">
            <a:avLst/>
          </a:prstGeom>
        </p:spPr>
      </p:pic>
      <p:pic>
        <p:nvPicPr>
          <p:cNvPr id="431"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1575" y="1745655"/>
            <a:ext cx="540000" cy="441818"/>
          </a:xfrm>
          <a:prstGeom prst="rect">
            <a:avLst/>
          </a:prstGeom>
        </p:spPr>
      </p:pic>
      <p:pic>
        <p:nvPicPr>
          <p:cNvPr id="432" name="图片 86" descr="核心交换机.png"/>
          <p:cNvPicPr>
            <a:picLocks noChangeAspect="1"/>
          </p:cNvPicPr>
          <p:nvPr/>
        </p:nvPicPr>
        <p:blipFill>
          <a:blip r:embed="rId4" cstate="print"/>
          <a:stretch>
            <a:fillRect/>
          </a:stretch>
        </p:blipFill>
        <p:spPr>
          <a:xfrm>
            <a:off x="1166627" y="2868681"/>
            <a:ext cx="540000" cy="441818"/>
          </a:xfrm>
          <a:prstGeom prst="rect">
            <a:avLst/>
          </a:prstGeom>
        </p:spPr>
      </p:pic>
      <p:pic>
        <p:nvPicPr>
          <p:cNvPr id="433" name="图片 86" descr="核心交换机.png"/>
          <p:cNvPicPr>
            <a:picLocks noChangeAspect="1"/>
          </p:cNvPicPr>
          <p:nvPr/>
        </p:nvPicPr>
        <p:blipFill>
          <a:blip r:embed="rId4" cstate="print"/>
          <a:stretch>
            <a:fillRect/>
          </a:stretch>
        </p:blipFill>
        <p:spPr>
          <a:xfrm>
            <a:off x="4161575" y="2868681"/>
            <a:ext cx="540000" cy="441818"/>
          </a:xfrm>
          <a:prstGeom prst="rect">
            <a:avLst/>
          </a:prstGeom>
        </p:spPr>
      </p:pic>
      <p:pic>
        <p:nvPicPr>
          <p:cNvPr id="434" name="图片 76" descr="接入交换机.png"/>
          <p:cNvPicPr>
            <a:picLocks noChangeAspect="1"/>
          </p:cNvPicPr>
          <p:nvPr/>
        </p:nvPicPr>
        <p:blipFill>
          <a:blip r:embed="rId5" cstate="print"/>
          <a:stretch>
            <a:fillRect/>
          </a:stretch>
        </p:blipFill>
        <p:spPr>
          <a:xfrm>
            <a:off x="2629988" y="4187428"/>
            <a:ext cx="540000" cy="441818"/>
          </a:xfrm>
          <a:prstGeom prst="rect">
            <a:avLst/>
          </a:prstGeom>
        </p:spPr>
      </p:pic>
      <p:pic>
        <p:nvPicPr>
          <p:cNvPr id="435" name="图片 11" descr="开放网络-蓝.png"/>
          <p:cNvPicPr>
            <a:picLocks noChangeAspect="1"/>
          </p:cNvPicPr>
          <p:nvPr/>
        </p:nvPicPr>
        <p:blipFill>
          <a:blip r:embed="rId6" cstate="print"/>
          <a:stretch>
            <a:fillRect/>
          </a:stretch>
        </p:blipFill>
        <p:spPr>
          <a:xfrm>
            <a:off x="2630381" y="5042234"/>
            <a:ext cx="539607" cy="415381"/>
          </a:xfrm>
          <a:prstGeom prst="rect">
            <a:avLst/>
          </a:prstGeom>
        </p:spPr>
      </p:pic>
      <p:sp>
        <p:nvSpPr>
          <p:cNvPr id="440" name="Oval 233"/>
          <p:cNvSpPr>
            <a:spLocks noChangeAspect="1"/>
          </p:cNvSpPr>
          <p:nvPr/>
        </p:nvSpPr>
        <p:spPr>
          <a:xfrm>
            <a:off x="2603707" y="4087812"/>
            <a:ext cx="223087" cy="223087"/>
          </a:xfrm>
          <a:prstGeom prst="ellipse">
            <a:avLst/>
          </a:prstGeom>
          <a:solidFill>
            <a:srgbClr val="EC7061"/>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22677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技术背景：二层交换机网络的冗余性与环路</a:t>
            </a:r>
            <a:endParaRPr lang="zh-CN" altLang="en-US" dirty="0">
              <a:sym typeface="Huawei Sans" panose="020C0503030203020204" pitchFamily="34" charset="0"/>
            </a:endParaRPr>
          </a:p>
        </p:txBody>
      </p:sp>
      <p:sp>
        <p:nvSpPr>
          <p:cNvPr id="4" name="圆角矩形 75"/>
          <p:cNvSpPr/>
          <p:nvPr/>
        </p:nvSpPr>
        <p:spPr>
          <a:xfrm>
            <a:off x="6134472"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引入冗余性的同时也引入了二层环路</a:t>
            </a:r>
          </a:p>
        </p:txBody>
      </p:sp>
      <p:sp>
        <p:nvSpPr>
          <p:cNvPr id="5" name="圆角矩形 75"/>
          <p:cNvSpPr/>
          <p:nvPr/>
        </p:nvSpPr>
        <p:spPr>
          <a:xfrm>
            <a:off x="6134472" y="1874414"/>
            <a:ext cx="5532980" cy="43989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7" name="圆角矩形 75"/>
          <p:cNvSpPr/>
          <p:nvPr/>
        </p:nvSpPr>
        <p:spPr>
          <a:xfrm>
            <a:off x="524549"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一个缺乏冗余性设计的网络</a:t>
            </a:r>
          </a:p>
        </p:txBody>
      </p:sp>
      <p:sp>
        <p:nvSpPr>
          <p:cNvPr id="8" name="圆角矩形 75"/>
          <p:cNvSpPr/>
          <p:nvPr/>
        </p:nvSpPr>
        <p:spPr>
          <a:xfrm>
            <a:off x="524549" y="1874414"/>
            <a:ext cx="5532980" cy="43989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9" name="组合 8"/>
          <p:cNvGrpSpPr/>
          <p:nvPr/>
        </p:nvGrpSpPr>
        <p:grpSpPr>
          <a:xfrm rot="10800000" flipV="1">
            <a:off x="7215567" y="2161235"/>
            <a:ext cx="3371594" cy="1143009"/>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H="1">
            <a:off x="7472398" y="3238934"/>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flipV="1">
            <a:off x="7215567" y="3243956"/>
            <a:ext cx="3371594" cy="1699073"/>
            <a:chOff x="6600056" y="4353447"/>
            <a:chExt cx="1296144" cy="833967"/>
          </a:xfrm>
        </p:grpSpPr>
        <p:cxnSp>
          <p:nvCxnSpPr>
            <p:cNvPr id="14" name="直接连接符 1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V="1">
            <a:off x="2153918" y="2397653"/>
            <a:ext cx="0" cy="32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192149" y="4222837"/>
            <a:ext cx="107891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2861969" y="3977332"/>
            <a:ext cx="2962218" cy="849400"/>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接入层交换机的上行只有单一的链路，并无冗余，如果发生故障，那么下联的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PC</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将会断网</a:t>
            </a:r>
          </a:p>
        </p:txBody>
      </p:sp>
      <p:sp>
        <p:nvSpPr>
          <p:cNvPr id="19" name="文本框 18"/>
          <p:cNvSpPr txBox="1"/>
          <p:nvPr/>
        </p:nvSpPr>
        <p:spPr>
          <a:xfrm>
            <a:off x="504996" y="4626807"/>
            <a:ext cx="1415773" cy="338554"/>
          </a:xfrm>
          <a:prstGeom prst="rect">
            <a:avLst/>
          </a:prstGeom>
          <a:noFill/>
        </p:spPr>
        <p:txBody>
          <a:bodyPr wrap="none" rtlCol="0">
            <a:spAutoFit/>
          </a:bodyPr>
          <a:lstStyle/>
          <a:p>
            <a:pPr algn="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接入层交换机</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箭头连接符 19"/>
          <p:cNvCxnSpPr/>
          <p:nvPr/>
        </p:nvCxnSpPr>
        <p:spPr>
          <a:xfrm flipH="1">
            <a:off x="2443607" y="3243958"/>
            <a:ext cx="82746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04996" y="3081680"/>
            <a:ext cx="1415773" cy="338554"/>
          </a:xfrm>
          <a:prstGeom prst="rect">
            <a:avLst/>
          </a:prstGeom>
          <a:noFill/>
        </p:spPr>
        <p:txBody>
          <a:bodyPr wrap="none" rtlCol="0">
            <a:spAutoFit/>
          </a:bodyPr>
          <a:lstStyle/>
          <a:p>
            <a:pPr algn="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汇聚层交换机</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21"/>
          <p:cNvSpPr/>
          <p:nvPr/>
        </p:nvSpPr>
        <p:spPr>
          <a:xfrm>
            <a:off x="2861969" y="2790602"/>
            <a:ext cx="2965900" cy="957411"/>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汇聚层交换机只有一台，并无冗余，如果发生故障，则下联的设备将会断网</a:t>
            </a:r>
          </a:p>
        </p:txBody>
      </p:sp>
      <p:sp>
        <p:nvSpPr>
          <p:cNvPr id="23" name="文本框 22"/>
          <p:cNvSpPr txBox="1"/>
          <p:nvPr/>
        </p:nvSpPr>
        <p:spPr>
          <a:xfrm>
            <a:off x="6131230" y="3495587"/>
            <a:ext cx="1415773" cy="338554"/>
          </a:xfrm>
          <a:prstGeom prst="rect">
            <a:avLst/>
          </a:prstGeom>
          <a:noFill/>
        </p:spPr>
        <p:txBody>
          <a:bodyPr wrap="none" rtlCol="0">
            <a:spAutoFit/>
          </a:bodyPr>
          <a:lstStyle/>
          <a:p>
            <a:pPr algn="r" fontAlgn="auto">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汇聚层交换机</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10234544" y="3495587"/>
            <a:ext cx="1415773" cy="338554"/>
          </a:xfrm>
          <a:prstGeom prst="rect">
            <a:avLst/>
          </a:prstGeom>
          <a:noFill/>
        </p:spPr>
        <p:txBody>
          <a:bodyPr wrap="none" rtlCol="0">
            <a:spAutoFit/>
          </a:bodyPr>
          <a:lstStyle/>
          <a:p>
            <a:pPr algn="r" fontAlgn="auto">
              <a:spcBef>
                <a:spcPts val="0"/>
              </a:spcBef>
              <a:spcAft>
                <a:spcPts val="0"/>
              </a:spcAft>
            </a:pPr>
            <a:r>
              <a:rPr lang="zh-CN" altLang="en-US"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汇聚层交换机</a:t>
            </a:r>
            <a:endParaRPr lang="zh-CN" altLang="en-US"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9207967" y="4626807"/>
            <a:ext cx="1415773" cy="338554"/>
          </a:xfrm>
          <a:prstGeom prst="rect">
            <a:avLst/>
          </a:prstGeom>
          <a:noFill/>
        </p:spPr>
        <p:txBody>
          <a:bodyPr wrap="none" rtlCol="0">
            <a:spAutoFit/>
          </a:bodyPr>
          <a:lstStyle/>
          <a:p>
            <a:pPr fontAlgn="auto">
              <a:spcBef>
                <a:spcPts val="0"/>
              </a:spcBef>
              <a:spcAft>
                <a:spcPts val="0"/>
              </a:spcAft>
            </a:pPr>
            <a:r>
              <a:rPr lang="zh-CN" altLang="en-US"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接入层交换机</a:t>
            </a:r>
            <a:endParaRPr lang="zh-CN" altLang="en-US"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p:cNvCxnSpPr/>
          <p:nvPr/>
        </p:nvCxnSpPr>
        <p:spPr>
          <a:xfrm flipV="1">
            <a:off x="8912366" y="4705465"/>
            <a:ext cx="0" cy="90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弧形 26"/>
          <p:cNvSpPr/>
          <p:nvPr/>
        </p:nvSpPr>
        <p:spPr>
          <a:xfrm>
            <a:off x="8563288" y="3465626"/>
            <a:ext cx="803528" cy="803528"/>
          </a:xfrm>
          <a:prstGeom prst="arc">
            <a:avLst>
              <a:gd name="adj1" fmla="val 16200000"/>
              <a:gd name="adj2" fmla="val 13604142"/>
            </a:avLst>
          </a:prstGeom>
          <a:ln w="4445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sz="18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TextBox 26"/>
          <p:cNvSpPr txBox="1"/>
          <p:nvPr/>
        </p:nvSpPr>
        <p:spPr>
          <a:xfrm>
            <a:off x="8641886" y="3578504"/>
            <a:ext cx="646331" cy="646331"/>
          </a:xfrm>
          <a:prstGeom prst="rect">
            <a:avLst/>
          </a:prstGeom>
          <a:noFill/>
        </p:spPr>
        <p:txBody>
          <a:bodyPr wrap="none" rtlCol="0">
            <a:spAutoFit/>
          </a:bodyPr>
          <a:lstStyle/>
          <a:p>
            <a:pPr fontAlgn="auto">
              <a:spcBef>
                <a:spcPts val="0"/>
              </a:spcBef>
              <a:spcAft>
                <a:spcPts val="0"/>
              </a:spcAft>
            </a:pPr>
            <a:r>
              <a:rPr lang="zh-CN" altLang="en-US" sz="18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二层</a:t>
            </a:r>
            <a:endParaRPr lang="en-US" altLang="zh-CN" sz="18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8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环路</a:t>
            </a:r>
            <a:endParaRPr lang="zh-CN" altLang="en-US"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圆角矩形 28"/>
          <p:cNvSpPr/>
          <p:nvPr/>
        </p:nvSpPr>
        <p:spPr>
          <a:xfrm>
            <a:off x="6415735" y="4780695"/>
            <a:ext cx="2038672" cy="733684"/>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网络的冗余性增强了，但是却出现了二层环路</a:t>
            </a:r>
          </a:p>
        </p:txBody>
      </p:sp>
      <p:pic>
        <p:nvPicPr>
          <p:cNvPr id="30" name="图片 76" descr="接入交换机.png"/>
          <p:cNvPicPr>
            <a:picLocks noChangeAspect="1"/>
          </p:cNvPicPr>
          <p:nvPr/>
        </p:nvPicPr>
        <p:blipFill>
          <a:blip r:embed="rId3" cstate="print"/>
          <a:stretch>
            <a:fillRect/>
          </a:stretch>
        </p:blipFill>
        <p:spPr>
          <a:xfrm>
            <a:off x="1883918" y="3018025"/>
            <a:ext cx="540000" cy="441818"/>
          </a:xfrm>
          <a:prstGeom prst="rect">
            <a:avLst/>
          </a:prstGeom>
        </p:spPr>
      </p:pic>
      <p:pic>
        <p:nvPicPr>
          <p:cNvPr id="31" name="图片 76" descr="接入交换机.png"/>
          <p:cNvPicPr>
            <a:picLocks noChangeAspect="1"/>
          </p:cNvPicPr>
          <p:nvPr/>
        </p:nvPicPr>
        <p:blipFill>
          <a:blip r:embed="rId3" cstate="print"/>
          <a:stretch>
            <a:fillRect/>
          </a:stretch>
        </p:blipFill>
        <p:spPr>
          <a:xfrm>
            <a:off x="1883918" y="4559786"/>
            <a:ext cx="540000" cy="441818"/>
          </a:xfrm>
          <a:prstGeom prst="rect">
            <a:avLst/>
          </a:prstGeom>
        </p:spPr>
      </p:pic>
      <p:pic>
        <p:nvPicPr>
          <p:cNvPr id="32" name="图片 76" descr="接入交换机.png"/>
          <p:cNvPicPr>
            <a:picLocks noChangeAspect="1"/>
          </p:cNvPicPr>
          <p:nvPr/>
        </p:nvPicPr>
        <p:blipFill>
          <a:blip r:embed="rId3" cstate="print"/>
          <a:stretch>
            <a:fillRect/>
          </a:stretch>
        </p:blipFill>
        <p:spPr>
          <a:xfrm>
            <a:off x="7053968" y="3018025"/>
            <a:ext cx="540000" cy="441818"/>
          </a:xfrm>
          <a:prstGeom prst="rect">
            <a:avLst/>
          </a:prstGeom>
        </p:spPr>
      </p:pic>
      <p:pic>
        <p:nvPicPr>
          <p:cNvPr id="33" name="图片 76" descr="接入交换机.png"/>
          <p:cNvPicPr>
            <a:picLocks noChangeAspect="1"/>
          </p:cNvPicPr>
          <p:nvPr/>
        </p:nvPicPr>
        <p:blipFill>
          <a:blip r:embed="rId3" cstate="print"/>
          <a:stretch>
            <a:fillRect/>
          </a:stretch>
        </p:blipFill>
        <p:spPr>
          <a:xfrm>
            <a:off x="10238233" y="3018025"/>
            <a:ext cx="540000" cy="441818"/>
          </a:xfrm>
          <a:prstGeom prst="rect">
            <a:avLst/>
          </a:prstGeom>
        </p:spPr>
      </p:pic>
      <p:pic>
        <p:nvPicPr>
          <p:cNvPr id="34" name="图片 33" descr="接入交换机.png"/>
          <p:cNvPicPr>
            <a:picLocks noChangeAspect="1"/>
          </p:cNvPicPr>
          <p:nvPr/>
        </p:nvPicPr>
        <p:blipFill>
          <a:blip r:embed="rId3" cstate="print"/>
          <a:stretch>
            <a:fillRect/>
          </a:stretch>
        </p:blipFill>
        <p:spPr>
          <a:xfrm>
            <a:off x="8671649" y="4559786"/>
            <a:ext cx="540000" cy="441818"/>
          </a:xfrm>
          <a:prstGeom prst="rect">
            <a:avLst/>
          </a:prstGeom>
        </p:spPr>
      </p:pic>
      <p:sp>
        <p:nvSpPr>
          <p:cNvPr id="35" name="Freeform 159"/>
          <p:cNvSpPr/>
          <p:nvPr/>
        </p:nvSpPr>
        <p:spPr>
          <a:xfrm flipH="1">
            <a:off x="1699177" y="207656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Freeform 159"/>
          <p:cNvSpPr/>
          <p:nvPr/>
        </p:nvSpPr>
        <p:spPr>
          <a:xfrm flipH="1">
            <a:off x="8446623" y="207656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7" name="图片 11" descr="开放网络-蓝.png"/>
          <p:cNvPicPr>
            <a:picLocks noChangeAspect="1"/>
          </p:cNvPicPr>
          <p:nvPr/>
        </p:nvPicPr>
        <p:blipFill>
          <a:blip r:embed="rId4" cstate="print"/>
          <a:stretch>
            <a:fillRect/>
          </a:stretch>
        </p:blipFill>
        <p:spPr>
          <a:xfrm>
            <a:off x="1884115" y="5562840"/>
            <a:ext cx="539607" cy="415381"/>
          </a:xfrm>
          <a:prstGeom prst="rect">
            <a:avLst/>
          </a:prstGeom>
        </p:spPr>
      </p:pic>
      <p:pic>
        <p:nvPicPr>
          <p:cNvPr id="38" name="图片 11" descr="开放网络-蓝.png"/>
          <p:cNvPicPr>
            <a:picLocks noChangeAspect="1"/>
          </p:cNvPicPr>
          <p:nvPr/>
        </p:nvPicPr>
        <p:blipFill>
          <a:blip r:embed="rId4" cstate="print"/>
          <a:stretch>
            <a:fillRect/>
          </a:stretch>
        </p:blipFill>
        <p:spPr>
          <a:xfrm>
            <a:off x="8637435" y="5562840"/>
            <a:ext cx="539607" cy="415381"/>
          </a:xfrm>
          <a:prstGeom prst="rect">
            <a:avLst/>
          </a:prstGeom>
        </p:spPr>
      </p:pic>
    </p:spTree>
    <p:extLst>
      <p:ext uri="{BB962C8B-B14F-4D97-AF65-F5344CB8AC3E}">
        <p14:creationId xmlns:p14="http://schemas.microsoft.com/office/powerpoint/2010/main" val="2263943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sym typeface="Huawei Sans" panose="020C0503030203020204" pitchFamily="34" charset="0"/>
              </a:rPr>
              <a:t>（单选）以下关于</a:t>
            </a:r>
            <a:r>
              <a:rPr lang="en-US" altLang="zh-CN" smtClean="0">
                <a:sym typeface="Huawei Sans" panose="020C0503030203020204" pitchFamily="34" charset="0"/>
              </a:rPr>
              <a:t>STP</a:t>
            </a:r>
            <a:r>
              <a:rPr lang="zh-CN" altLang="en-US" smtClean="0">
                <a:sym typeface="Huawei Sans" panose="020C0503030203020204" pitchFamily="34" charset="0"/>
              </a:rPr>
              <a:t>接口状态的说法，错误的是（  ）。</a:t>
            </a:r>
          </a:p>
          <a:p>
            <a:pPr lvl="1">
              <a:buFont typeface="+mj-lt"/>
              <a:buAutoNum type="alphaUcPeriod"/>
            </a:pPr>
            <a:r>
              <a:rPr lang="zh-CN" altLang="en-US" smtClean="0">
                <a:sym typeface="Huawei Sans" panose="020C0503030203020204" pitchFamily="34" charset="0"/>
              </a:rPr>
              <a:t>被阻塞的接口不会侦听，也不发送</a:t>
            </a:r>
            <a:r>
              <a:rPr lang="en-US" altLang="zh-CN" smtClean="0">
                <a:sym typeface="Huawei Sans" panose="020C0503030203020204" pitchFamily="34" charset="0"/>
              </a:rPr>
              <a:t>BPDU</a:t>
            </a:r>
            <a:r>
              <a:rPr lang="zh-CN" altLang="en-US" smtClean="0">
                <a:sym typeface="Huawei Sans" panose="020C0503030203020204" pitchFamily="34" charset="0"/>
              </a:rPr>
              <a:t>。</a:t>
            </a:r>
          </a:p>
          <a:p>
            <a:pPr lvl="1">
              <a:buFont typeface="+mj-lt"/>
              <a:buAutoNum type="alphaUcPeriod"/>
            </a:pPr>
            <a:r>
              <a:rPr lang="zh-CN" altLang="en-US" smtClean="0">
                <a:sym typeface="Huawei Sans" panose="020C0503030203020204" pitchFamily="34" charset="0"/>
              </a:rPr>
              <a:t>处于</a:t>
            </a:r>
            <a:r>
              <a:rPr lang="en-US" altLang="zh-CN" smtClean="0">
                <a:sym typeface="Huawei Sans" panose="020C0503030203020204" pitchFamily="34" charset="0"/>
              </a:rPr>
              <a:t>Learning</a:t>
            </a:r>
            <a:r>
              <a:rPr lang="zh-CN" altLang="en-US" smtClean="0">
                <a:sym typeface="Huawei Sans" panose="020C0503030203020204" pitchFamily="34" charset="0"/>
              </a:rPr>
              <a:t>状态的接口会学习</a:t>
            </a:r>
            <a:r>
              <a:rPr lang="en-US" altLang="zh-CN" smtClean="0">
                <a:sym typeface="Huawei Sans" panose="020C0503030203020204" pitchFamily="34" charset="0"/>
              </a:rPr>
              <a:t>MAC</a:t>
            </a:r>
            <a:r>
              <a:rPr lang="zh-CN" altLang="en-US" smtClean="0">
                <a:sym typeface="Huawei Sans" panose="020C0503030203020204" pitchFamily="34" charset="0"/>
              </a:rPr>
              <a:t>地址，但是不会转发数据。</a:t>
            </a:r>
          </a:p>
          <a:p>
            <a:pPr lvl="1">
              <a:buFont typeface="+mj-lt"/>
              <a:buAutoNum type="alphaUcPeriod"/>
            </a:pPr>
            <a:r>
              <a:rPr lang="zh-CN" altLang="en-US" smtClean="0">
                <a:sym typeface="Huawei Sans" panose="020C0503030203020204" pitchFamily="34" charset="0"/>
              </a:rPr>
              <a:t>处于</a:t>
            </a:r>
            <a:r>
              <a:rPr lang="en-US" altLang="zh-CN" smtClean="0">
                <a:sym typeface="Huawei Sans" panose="020C0503030203020204" pitchFamily="34" charset="0"/>
              </a:rPr>
              <a:t>Listening</a:t>
            </a:r>
            <a:r>
              <a:rPr lang="zh-CN" altLang="en-US" smtClean="0">
                <a:sym typeface="Huawei Sans" panose="020C0503030203020204" pitchFamily="34" charset="0"/>
              </a:rPr>
              <a:t>状态的接口会持续侦听</a:t>
            </a:r>
            <a:r>
              <a:rPr lang="en-US" altLang="zh-CN" smtClean="0">
                <a:sym typeface="Huawei Sans" panose="020C0503030203020204" pitchFamily="34" charset="0"/>
              </a:rPr>
              <a:t>BPDU</a:t>
            </a:r>
            <a:r>
              <a:rPr lang="zh-CN" altLang="en-US" smtClean="0">
                <a:sym typeface="Huawei Sans" panose="020C0503030203020204" pitchFamily="34" charset="0"/>
              </a:rPr>
              <a:t>。</a:t>
            </a:r>
          </a:p>
          <a:p>
            <a:pPr lvl="1">
              <a:buFont typeface="+mj-lt"/>
              <a:buAutoNum type="alphaUcPeriod"/>
            </a:pPr>
            <a:r>
              <a:rPr lang="zh-CN" altLang="en-US" smtClean="0">
                <a:sym typeface="Huawei Sans" panose="020C0503030203020204" pitchFamily="34" charset="0"/>
              </a:rPr>
              <a:t>被阻塞的接口如果一定时间内收不到</a:t>
            </a:r>
            <a:r>
              <a:rPr lang="en-US" altLang="zh-CN" smtClean="0">
                <a:sym typeface="Huawei Sans" panose="020C0503030203020204" pitchFamily="34" charset="0"/>
              </a:rPr>
              <a:t>BPDU</a:t>
            </a:r>
            <a:r>
              <a:rPr lang="zh-CN" altLang="en-US" smtClean="0">
                <a:sym typeface="Huawei Sans" panose="020C0503030203020204" pitchFamily="34" charset="0"/>
              </a:rPr>
              <a:t>，则会自动切换到</a:t>
            </a:r>
            <a:r>
              <a:rPr lang="en-US" altLang="zh-CN" smtClean="0">
                <a:sym typeface="Huawei Sans" panose="020C0503030203020204" pitchFamily="34" charset="0"/>
              </a:rPr>
              <a:t>Listening</a:t>
            </a:r>
            <a:r>
              <a:rPr lang="zh-CN" altLang="en-US" smtClean="0">
                <a:sym typeface="Huawei Sans" panose="020C0503030203020204" pitchFamily="34" charset="0"/>
              </a:rPr>
              <a:t>状态。</a:t>
            </a:r>
            <a:endParaRPr lang="zh-CN" altLang="en-US" dirty="0">
              <a:sym typeface="Huawei Sans" panose="020C0503030203020204" pitchFamily="34" charset="0"/>
            </a:endParaRPr>
          </a:p>
        </p:txBody>
      </p:sp>
    </p:spTree>
    <p:extLst>
      <p:ext uri="{BB962C8B-B14F-4D97-AF65-F5344CB8AC3E}">
        <p14:creationId xmlns:p14="http://schemas.microsoft.com/office/powerpoint/2010/main" val="34012700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000" smtClean="0">
                <a:sym typeface="Huawei Sans" panose="020C0503030203020204" pitchFamily="34" charset="0"/>
              </a:rPr>
              <a:t>生成树是一个用于局域网中消除环路的协议。运行该协议的设备通过彼此交互信息而发现网络中的环路，并对某些接口进行阻塞以消除环路。由于局域网规模的不断增长，生成树协议已经成为了当前最重要的局域网协议之一。</a:t>
            </a:r>
          </a:p>
          <a:p>
            <a:r>
              <a:rPr lang="zh-CN" altLang="en-US" sz="2000" smtClean="0">
                <a:sym typeface="Huawei Sans" panose="020C0503030203020204" pitchFamily="34" charset="0"/>
              </a:rPr>
              <a:t>在以太网交换网中部署生成树协议后，如果网络中出现环路，生成树协议通过拓扑计算，可实现：</a:t>
            </a:r>
          </a:p>
          <a:p>
            <a:pPr lvl="1"/>
            <a:r>
              <a:rPr lang="zh-CN" altLang="en-US" sz="1800" smtClean="0">
                <a:sym typeface="Huawei Sans" panose="020C0503030203020204" pitchFamily="34" charset="0"/>
              </a:rPr>
              <a:t>消除环路：通过阻塞冗余链路消除网络中可能存在的网络通信环路。</a:t>
            </a:r>
          </a:p>
          <a:p>
            <a:pPr lvl="1"/>
            <a:r>
              <a:rPr lang="zh-CN" altLang="en-US" sz="1800" smtClean="0">
                <a:sym typeface="Huawei Sans" panose="020C0503030203020204" pitchFamily="34" charset="0"/>
              </a:rPr>
              <a:t>链路备份：当前活动的路径发生故障时，激活冗余备份链路，恢复网络连通性。</a:t>
            </a:r>
            <a:endParaRPr lang="en-US" altLang="zh-CN" sz="1800" smtClean="0">
              <a:sym typeface="Huawei Sans" panose="020C0503030203020204" pitchFamily="34" charset="0"/>
            </a:endParaRPr>
          </a:p>
          <a:p>
            <a:r>
              <a:rPr lang="en-US" altLang="zh-CN" sz="2000" smtClean="0">
                <a:sym typeface="Huawei Sans" panose="020C0503030203020204" pitchFamily="34" charset="0"/>
              </a:rPr>
              <a:t>RSTP</a:t>
            </a:r>
            <a:r>
              <a:rPr lang="zh-CN" altLang="en-US" sz="2000" smtClean="0">
                <a:sym typeface="Huawei Sans" panose="020C0503030203020204" pitchFamily="34" charset="0"/>
              </a:rPr>
              <a:t>（</a:t>
            </a:r>
            <a:r>
              <a:rPr lang="en-US" altLang="zh-CN" sz="2000" smtClean="0">
                <a:sym typeface="Huawei Sans" panose="020C0503030203020204" pitchFamily="34" charset="0"/>
              </a:rPr>
              <a:t>Rapid Spanning-Tree Protocol</a:t>
            </a:r>
            <a:r>
              <a:rPr lang="zh-CN" altLang="en-US" sz="2000" smtClean="0">
                <a:sym typeface="Huawei Sans" panose="020C0503030203020204" pitchFamily="34" charset="0"/>
              </a:rPr>
              <a:t>）作为一种存在已久的协议，已经无法满足现代园区网络的需求，但是了解</a:t>
            </a:r>
            <a:r>
              <a:rPr lang="en-US" altLang="zh-CN" sz="2000" smtClean="0">
                <a:sym typeface="Huawei Sans" panose="020C0503030203020204" pitchFamily="34" charset="0"/>
              </a:rPr>
              <a:t>STP</a:t>
            </a:r>
            <a:r>
              <a:rPr lang="zh-CN" altLang="en-US" sz="2000" smtClean="0">
                <a:sym typeface="Huawei Sans" panose="020C0503030203020204" pitchFamily="34" charset="0"/>
              </a:rPr>
              <a:t>的工作原理，有助于为进一步熟悉并掌握</a:t>
            </a:r>
            <a:r>
              <a:rPr lang="en-US" altLang="zh-CN" sz="2000" smtClean="0">
                <a:sym typeface="Huawei Sans" panose="020C0503030203020204" pitchFamily="34" charset="0"/>
              </a:rPr>
              <a:t>RSTP</a:t>
            </a:r>
            <a:r>
              <a:rPr lang="zh-CN" altLang="en-US" sz="2000" smtClean="0">
                <a:sym typeface="Huawei Sans" panose="020C0503030203020204" pitchFamily="34" charset="0"/>
              </a:rPr>
              <a:t>及</a:t>
            </a:r>
            <a:r>
              <a:rPr lang="en-US" altLang="zh-CN" sz="2000" smtClean="0">
                <a:sym typeface="Huawei Sans" panose="020C0503030203020204" pitchFamily="34" charset="0"/>
              </a:rPr>
              <a:t>MSTP</a:t>
            </a:r>
            <a:r>
              <a:rPr lang="zh-CN" altLang="en-US" sz="2000" smtClean="0">
                <a:sym typeface="Huawei Sans" panose="020C0503030203020204" pitchFamily="34" charset="0"/>
              </a:rPr>
              <a:t>的原理与部署做好铺垫。</a:t>
            </a:r>
            <a:endParaRPr lang="zh-CN" altLang="en-US" sz="2000" dirty="0">
              <a:sym typeface="Huawei Sans" panose="020C0503030203020204" pitchFamily="34" charset="0"/>
            </a:endParaRPr>
          </a:p>
        </p:txBody>
      </p:sp>
    </p:spTree>
    <p:extLst>
      <p:ext uri="{BB962C8B-B14F-4D97-AF65-F5344CB8AC3E}">
        <p14:creationId xmlns:p14="http://schemas.microsoft.com/office/powerpoint/2010/main" val="29026841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192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flipV="1">
            <a:off x="9048328" y="2564904"/>
            <a:ext cx="0" cy="138411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sym typeface="Huawei Sans" panose="020C0503030203020204" pitchFamily="34" charset="0"/>
              </a:rPr>
              <a:t>技术背景：人为错误导致的二层环路</a:t>
            </a:r>
            <a:endParaRPr lang="zh-CN" altLang="en-US">
              <a:sym typeface="Huawei Sans" panose="020C0503030203020204" pitchFamily="34" charset="0"/>
            </a:endParaRPr>
          </a:p>
        </p:txBody>
      </p:sp>
      <p:sp>
        <p:nvSpPr>
          <p:cNvPr id="17" name="任意多边形 16"/>
          <p:cNvSpPr/>
          <p:nvPr/>
        </p:nvSpPr>
        <p:spPr>
          <a:xfrm>
            <a:off x="1686473" y="3850656"/>
            <a:ext cx="1318988" cy="256809"/>
          </a:xfrm>
          <a:custGeom>
            <a:avLst/>
            <a:gdLst>
              <a:gd name="connsiteX0" fmla="*/ 0 w 1028700"/>
              <a:gd name="connsiteY0" fmla="*/ 127000 h 370558"/>
              <a:gd name="connsiteX1" fmla="*/ 508000 w 1028700"/>
              <a:gd name="connsiteY1" fmla="*/ 368300 h 370558"/>
              <a:gd name="connsiteX2" fmla="*/ 1028700 w 1028700"/>
              <a:gd name="connsiteY2" fmla="*/ 0 h 370558"/>
              <a:gd name="connsiteX0" fmla="*/ 0 w 1028700"/>
              <a:gd name="connsiteY0" fmla="*/ 161036 h 404594"/>
              <a:gd name="connsiteX1" fmla="*/ 508000 w 1028700"/>
              <a:gd name="connsiteY1" fmla="*/ 402336 h 404594"/>
              <a:gd name="connsiteX2" fmla="*/ 1028700 w 1028700"/>
              <a:gd name="connsiteY2" fmla="*/ 34036 h 404594"/>
              <a:gd name="connsiteX0" fmla="*/ 0 w 1028700"/>
              <a:gd name="connsiteY0" fmla="*/ 163500 h 365068"/>
              <a:gd name="connsiteX1" fmla="*/ 369888 w 1028700"/>
              <a:gd name="connsiteY1" fmla="*/ 361938 h 365068"/>
              <a:gd name="connsiteX2" fmla="*/ 1028700 w 1028700"/>
              <a:gd name="connsiteY2" fmla="*/ 36500 h 365068"/>
              <a:gd name="connsiteX0" fmla="*/ 0 w 1028700"/>
              <a:gd name="connsiteY0" fmla="*/ 127000 h 127000"/>
              <a:gd name="connsiteX1" fmla="*/ 1028700 w 1028700"/>
              <a:gd name="connsiteY1" fmla="*/ 0 h 127000"/>
              <a:gd name="connsiteX0" fmla="*/ 0 w 1028700"/>
              <a:gd name="connsiteY0" fmla="*/ 127000 h 238705"/>
              <a:gd name="connsiteX1" fmla="*/ 1028700 w 1028700"/>
              <a:gd name="connsiteY1" fmla="*/ 0 h 238705"/>
              <a:gd name="connsiteX0" fmla="*/ 0 w 1028700"/>
              <a:gd name="connsiteY0" fmla="*/ 199981 h 272961"/>
              <a:gd name="connsiteX1" fmla="*/ 1028700 w 1028700"/>
              <a:gd name="connsiteY1" fmla="*/ 72981 h 272961"/>
              <a:gd name="connsiteX0" fmla="*/ 0 w 1016793"/>
              <a:gd name="connsiteY0" fmla="*/ 158706 h 235656"/>
              <a:gd name="connsiteX1" fmla="*/ 1016793 w 1016793"/>
              <a:gd name="connsiteY1" fmla="*/ 76950 h 235656"/>
              <a:gd name="connsiteX0" fmla="*/ 0 w 1016793"/>
              <a:gd name="connsiteY0" fmla="*/ 155367 h 247602"/>
              <a:gd name="connsiteX1" fmla="*/ 1016793 w 1016793"/>
              <a:gd name="connsiteY1" fmla="*/ 73611 h 247602"/>
            </a:gdLst>
            <a:ahLst/>
            <a:cxnLst>
              <a:cxn ang="0">
                <a:pos x="connsiteX0" y="connsiteY0"/>
              </a:cxn>
              <a:cxn ang="0">
                <a:pos x="connsiteX1" y="connsiteY1"/>
              </a:cxn>
            </a:cxnLst>
            <a:rect l="l" t="t" r="r" b="b"/>
            <a:pathLst>
              <a:path w="1016793" h="247602">
                <a:moveTo>
                  <a:pt x="0" y="155367"/>
                </a:moveTo>
                <a:cubicBezTo>
                  <a:pt x="557213" y="491652"/>
                  <a:pt x="378618" y="-222194"/>
                  <a:pt x="1016793" y="73611"/>
                </a:cubicBezTo>
              </a:path>
            </a:pathLst>
          </a:cu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连接符 11"/>
          <p:cNvCxnSpPr/>
          <p:nvPr/>
        </p:nvCxnSpPr>
        <p:spPr>
          <a:xfrm flipV="1">
            <a:off x="3258431" y="2564904"/>
            <a:ext cx="0" cy="13841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462175" y="2564903"/>
            <a:ext cx="3592512" cy="1384118"/>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圆角矩形 75"/>
          <p:cNvSpPr/>
          <p:nvPr/>
        </p:nvSpPr>
        <p:spPr>
          <a:xfrm>
            <a:off x="6134472"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人为错误导致的二层环路 案例</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圆角矩形 75"/>
          <p:cNvSpPr/>
          <p:nvPr/>
        </p:nvSpPr>
        <p:spPr>
          <a:xfrm>
            <a:off x="524549"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人为错误导致的二层环路 案例</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6" name="图片 76" descr="接入交换机.png"/>
          <p:cNvPicPr>
            <a:picLocks noChangeAspect="1"/>
          </p:cNvPicPr>
          <p:nvPr/>
        </p:nvPicPr>
        <p:blipFill>
          <a:blip r:embed="rId3" cstate="print"/>
          <a:stretch>
            <a:fillRect/>
          </a:stretch>
        </p:blipFill>
        <p:spPr>
          <a:xfrm>
            <a:off x="3012977" y="2313029"/>
            <a:ext cx="490909" cy="401653"/>
          </a:xfrm>
          <a:prstGeom prst="rect">
            <a:avLst/>
          </a:prstGeom>
        </p:spPr>
      </p:pic>
      <p:grpSp>
        <p:nvGrpSpPr>
          <p:cNvPr id="4" name="组合 3"/>
          <p:cNvGrpSpPr/>
          <p:nvPr/>
        </p:nvGrpSpPr>
        <p:grpSpPr>
          <a:xfrm>
            <a:off x="1209206" y="3814446"/>
            <a:ext cx="4098451" cy="401653"/>
            <a:chOff x="1113412" y="4144092"/>
            <a:chExt cx="4098451" cy="401653"/>
          </a:xfrm>
        </p:grpSpPr>
        <p:pic>
          <p:nvPicPr>
            <p:cNvPr id="47" name="图片 76" descr="接入交换机.png"/>
            <p:cNvPicPr>
              <a:picLocks noChangeAspect="1"/>
            </p:cNvPicPr>
            <p:nvPr/>
          </p:nvPicPr>
          <p:blipFill>
            <a:blip r:embed="rId3" cstate="print"/>
            <a:stretch>
              <a:fillRect/>
            </a:stretch>
          </p:blipFill>
          <p:spPr>
            <a:xfrm>
              <a:off x="2917183" y="4144092"/>
              <a:ext cx="490909" cy="401653"/>
            </a:xfrm>
            <a:prstGeom prst="rect">
              <a:avLst/>
            </a:prstGeom>
          </p:spPr>
        </p:pic>
        <p:pic>
          <p:nvPicPr>
            <p:cNvPr id="48" name="图片 76" descr="接入交换机.png"/>
            <p:cNvPicPr>
              <a:picLocks noChangeAspect="1"/>
            </p:cNvPicPr>
            <p:nvPr/>
          </p:nvPicPr>
          <p:blipFill>
            <a:blip r:embed="rId3" cstate="print"/>
            <a:stretch>
              <a:fillRect/>
            </a:stretch>
          </p:blipFill>
          <p:spPr>
            <a:xfrm>
              <a:off x="1113412" y="4144092"/>
              <a:ext cx="490909" cy="401653"/>
            </a:xfrm>
            <a:prstGeom prst="rect">
              <a:avLst/>
            </a:prstGeom>
          </p:spPr>
        </p:pic>
        <p:pic>
          <p:nvPicPr>
            <p:cNvPr id="49" name="图片 76" descr="接入交换机.png"/>
            <p:cNvPicPr>
              <a:picLocks noChangeAspect="1"/>
            </p:cNvPicPr>
            <p:nvPr/>
          </p:nvPicPr>
          <p:blipFill>
            <a:blip r:embed="rId3" cstate="print"/>
            <a:stretch>
              <a:fillRect/>
            </a:stretch>
          </p:blipFill>
          <p:spPr>
            <a:xfrm>
              <a:off x="4720954" y="4144092"/>
              <a:ext cx="490909" cy="401653"/>
            </a:xfrm>
            <a:prstGeom prst="rect">
              <a:avLst/>
            </a:prstGeom>
          </p:spPr>
        </p:pic>
      </p:grpSp>
      <p:cxnSp>
        <p:nvCxnSpPr>
          <p:cNvPr id="51" name="直接连接符 50"/>
          <p:cNvCxnSpPr/>
          <p:nvPr/>
        </p:nvCxnSpPr>
        <p:spPr>
          <a:xfrm flipV="1">
            <a:off x="8832304" y="2564904"/>
            <a:ext cx="0" cy="13841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7131842" y="2564903"/>
            <a:ext cx="3592512" cy="1384118"/>
            <a:chOff x="6600056" y="4353447"/>
            <a:chExt cx="1296144" cy="833967"/>
          </a:xfrm>
        </p:grpSpPr>
        <p:cxnSp>
          <p:nvCxnSpPr>
            <p:cNvPr id="53" name="直接连接符 5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5" name="图片 76" descr="接入交换机.png"/>
          <p:cNvPicPr>
            <a:picLocks noChangeAspect="1"/>
          </p:cNvPicPr>
          <p:nvPr/>
        </p:nvPicPr>
        <p:blipFill>
          <a:blip r:embed="rId3" cstate="print"/>
          <a:stretch>
            <a:fillRect/>
          </a:stretch>
        </p:blipFill>
        <p:spPr>
          <a:xfrm>
            <a:off x="8682644" y="2313029"/>
            <a:ext cx="490909" cy="401653"/>
          </a:xfrm>
          <a:prstGeom prst="rect">
            <a:avLst/>
          </a:prstGeom>
        </p:spPr>
      </p:pic>
      <p:grpSp>
        <p:nvGrpSpPr>
          <p:cNvPr id="56" name="组合 55"/>
          <p:cNvGrpSpPr/>
          <p:nvPr/>
        </p:nvGrpSpPr>
        <p:grpSpPr>
          <a:xfrm>
            <a:off x="6878873" y="3814446"/>
            <a:ext cx="4098451" cy="401653"/>
            <a:chOff x="1113412" y="4144092"/>
            <a:chExt cx="4098451" cy="401653"/>
          </a:xfrm>
        </p:grpSpPr>
        <p:pic>
          <p:nvPicPr>
            <p:cNvPr id="57" name="图片 76" descr="接入交换机.png"/>
            <p:cNvPicPr>
              <a:picLocks noChangeAspect="1"/>
            </p:cNvPicPr>
            <p:nvPr/>
          </p:nvPicPr>
          <p:blipFill>
            <a:blip r:embed="rId3" cstate="print"/>
            <a:stretch>
              <a:fillRect/>
            </a:stretch>
          </p:blipFill>
          <p:spPr>
            <a:xfrm>
              <a:off x="2917183" y="4144092"/>
              <a:ext cx="490909" cy="401653"/>
            </a:xfrm>
            <a:prstGeom prst="rect">
              <a:avLst/>
            </a:prstGeom>
          </p:spPr>
        </p:pic>
        <p:pic>
          <p:nvPicPr>
            <p:cNvPr id="58" name="图片 76" descr="接入交换机.png"/>
            <p:cNvPicPr>
              <a:picLocks noChangeAspect="1"/>
            </p:cNvPicPr>
            <p:nvPr/>
          </p:nvPicPr>
          <p:blipFill>
            <a:blip r:embed="rId3" cstate="print"/>
            <a:stretch>
              <a:fillRect/>
            </a:stretch>
          </p:blipFill>
          <p:spPr>
            <a:xfrm>
              <a:off x="1113412" y="4144092"/>
              <a:ext cx="490909" cy="401653"/>
            </a:xfrm>
            <a:prstGeom prst="rect">
              <a:avLst/>
            </a:prstGeom>
          </p:spPr>
        </p:pic>
        <p:pic>
          <p:nvPicPr>
            <p:cNvPr id="59" name="图片 76" descr="接入交换机.png"/>
            <p:cNvPicPr>
              <a:picLocks noChangeAspect="1"/>
            </p:cNvPicPr>
            <p:nvPr/>
          </p:nvPicPr>
          <p:blipFill>
            <a:blip r:embed="rId3" cstate="print"/>
            <a:stretch>
              <a:fillRect/>
            </a:stretch>
          </p:blipFill>
          <p:spPr>
            <a:xfrm>
              <a:off x="4720954" y="4144092"/>
              <a:ext cx="490909" cy="401653"/>
            </a:xfrm>
            <a:prstGeom prst="rect">
              <a:avLst/>
            </a:prstGeom>
          </p:spPr>
        </p:pic>
      </p:grpSp>
      <p:sp>
        <p:nvSpPr>
          <p:cNvPr id="61" name="弧形 60"/>
          <p:cNvSpPr/>
          <p:nvPr/>
        </p:nvSpPr>
        <p:spPr>
          <a:xfrm>
            <a:off x="2369036" y="3122866"/>
            <a:ext cx="653564" cy="653564"/>
          </a:xfrm>
          <a:prstGeom prst="arc">
            <a:avLst>
              <a:gd name="adj1" fmla="val 16200000"/>
              <a:gd name="adj2" fmla="val 13604142"/>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sz="18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TextBox 26"/>
          <p:cNvSpPr txBox="1"/>
          <p:nvPr/>
        </p:nvSpPr>
        <p:spPr>
          <a:xfrm>
            <a:off x="2416196" y="3212406"/>
            <a:ext cx="543739" cy="523220"/>
          </a:xfrm>
          <a:prstGeom prst="rect">
            <a:avLst/>
          </a:prstGeom>
          <a:noFill/>
        </p:spPr>
        <p:txBody>
          <a:bodyPr wrap="none" rtlCol="0">
            <a:spAutoFit/>
          </a:bodyPr>
          <a:lstStyle/>
          <a:p>
            <a:pPr fontAlgn="auto">
              <a:spcBef>
                <a:spcPts val="0"/>
              </a:spcBef>
              <a:spcAft>
                <a:spcPts val="0"/>
              </a:spcAft>
            </a:pP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二层</a:t>
            </a:r>
            <a:endParaRPr lang="en-US" altLang="zh-CN"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环路</a:t>
            </a:r>
            <a:endPar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箭头连接符 14"/>
          <p:cNvCxnSpPr/>
          <p:nvPr/>
        </p:nvCxnSpPr>
        <p:spPr bwMode="auto">
          <a:xfrm>
            <a:off x="7812268" y="2739443"/>
            <a:ext cx="1175945" cy="5910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弧形 64"/>
          <p:cNvSpPr/>
          <p:nvPr/>
        </p:nvSpPr>
        <p:spPr>
          <a:xfrm>
            <a:off x="7120697" y="2238120"/>
            <a:ext cx="653564" cy="653564"/>
          </a:xfrm>
          <a:prstGeom prst="arc">
            <a:avLst>
              <a:gd name="adj1" fmla="val 16200000"/>
              <a:gd name="adj2" fmla="val 13604142"/>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sz="18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TextBox 26"/>
          <p:cNvSpPr txBox="1"/>
          <p:nvPr/>
        </p:nvSpPr>
        <p:spPr>
          <a:xfrm>
            <a:off x="7163390" y="2313029"/>
            <a:ext cx="543739" cy="523220"/>
          </a:xfrm>
          <a:prstGeom prst="rect">
            <a:avLst/>
          </a:prstGeom>
          <a:noFill/>
        </p:spPr>
        <p:txBody>
          <a:bodyPr wrap="none" rtlCol="0">
            <a:spAutoFit/>
          </a:bodyPr>
          <a:lstStyle/>
          <a:p>
            <a:pPr fontAlgn="auto">
              <a:spcBef>
                <a:spcPts val="0"/>
              </a:spcBef>
              <a:spcAft>
                <a:spcPts val="0"/>
              </a:spcAft>
            </a:pP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二层</a:t>
            </a:r>
            <a:endParaRPr lang="en-US" altLang="zh-CN"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环路</a:t>
            </a:r>
            <a:endPar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a:xfrm>
            <a:off x="573993" y="4811494"/>
            <a:ext cx="5293408" cy="683264"/>
          </a:xfrm>
          <a:prstGeom prst="rect">
            <a:avLst/>
          </a:prstGeom>
          <a:noFill/>
        </p:spPr>
        <p:txBody>
          <a:bodyPr wrap="square" rtlCol="0">
            <a:spAutoFit/>
          </a:bodyPr>
          <a:lstStyle/>
          <a:p>
            <a:pPr fontAlgn="auto">
              <a:lnSpc>
                <a:spcPct val="120000"/>
              </a:lnSpc>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在现实中，一些二层环路可能是由于人为的疏忽导致的，例如错误地连接设备之间的互联线缆等。</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75"/>
          <p:cNvSpPr/>
          <p:nvPr/>
        </p:nvSpPr>
        <p:spPr>
          <a:xfrm>
            <a:off x="6134472"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4" name="圆角矩形 75"/>
          <p:cNvSpPr/>
          <p:nvPr/>
        </p:nvSpPr>
        <p:spPr>
          <a:xfrm>
            <a:off x="524549"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6" name="文本框 35"/>
          <p:cNvSpPr txBox="1"/>
          <p:nvPr/>
        </p:nvSpPr>
        <p:spPr>
          <a:xfrm>
            <a:off x="6296725" y="4811494"/>
            <a:ext cx="5262745" cy="978729"/>
          </a:xfrm>
          <a:prstGeom prst="rect">
            <a:avLst/>
          </a:prstGeom>
          <a:noFill/>
        </p:spPr>
        <p:txBody>
          <a:bodyPr wrap="square" rtlCol="0">
            <a:spAutoFit/>
          </a:bodyPr>
          <a:lstStyle/>
          <a:p>
            <a:pPr fontAlgn="auto">
              <a:lnSpc>
                <a:spcPct val="120000"/>
              </a:lnSpc>
              <a:spcBef>
                <a:spcPts val="0"/>
              </a:spcBef>
              <a:spcAft>
                <a:spcPts val="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另一些二层环路可能是由于人为的配置错误导致的，在本例中，网络管理员未将</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之间的链路绑定到一个逻辑链路（聚合链路）上，从而引入了二层环路。</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9153816" y="2354844"/>
            <a:ext cx="628698" cy="338554"/>
          </a:xfrm>
          <a:prstGeom prst="rect">
            <a:avLst/>
          </a:prstGeom>
          <a:noFill/>
        </p:spPr>
        <p:txBody>
          <a:bodyPr wrap="none" rtlCol="0">
            <a:spAutoFit/>
          </a:bodyPr>
          <a:lstStyle/>
          <a:p>
            <a:pPr algn="ct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9153816" y="3825171"/>
            <a:ext cx="628698" cy="338554"/>
          </a:xfrm>
          <a:prstGeom prst="rect">
            <a:avLst/>
          </a:prstGeom>
          <a:noFill/>
        </p:spPr>
        <p:txBody>
          <a:bodyPr wrap="none" rtlCol="0">
            <a:spAutoFit/>
          </a:bodyPr>
          <a:lstStyle/>
          <a:p>
            <a:pPr algn="ctr" fontAlgn="auto">
              <a:spcBef>
                <a:spcPts val="0"/>
              </a:spcBef>
              <a:spcAft>
                <a:spcPts val="0"/>
              </a:spcAft>
            </a:pPr>
            <a:r>
              <a:rPr lang="en-US" altLang="zh-CN" sz="16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062882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p:nvPr/>
        </p:nvCxnSpPr>
        <p:spPr>
          <a:xfrm>
            <a:off x="1704440" y="2721576"/>
            <a:ext cx="499591" cy="528694"/>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496392" y="2360241"/>
            <a:ext cx="3625179" cy="1759759"/>
            <a:chOff x="1921265" y="2764442"/>
            <a:chExt cx="3013742" cy="1759759"/>
          </a:xfrm>
        </p:grpSpPr>
        <p:grpSp>
          <p:nvGrpSpPr>
            <p:cNvPr id="29" name="组合 28"/>
            <p:cNvGrpSpPr/>
            <p:nvPr/>
          </p:nvGrpSpPr>
          <p:grpSpPr>
            <a:xfrm flipV="1">
              <a:off x="2055321" y="2825128"/>
              <a:ext cx="2745630" cy="1699073"/>
              <a:chOff x="6600056" y="4353447"/>
              <a:chExt cx="1296144" cy="833967"/>
            </a:xfrm>
          </p:grpSpPr>
          <p:cxnSp>
            <p:nvCxnSpPr>
              <p:cNvPr id="30" name="直接连接符 2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flipH="1">
              <a:off x="1921265" y="2764442"/>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r>
              <a:rPr lang="zh-CN" altLang="en-US" smtClean="0">
                <a:sym typeface="Huawei Sans" panose="020C0503030203020204" pitchFamily="34" charset="0"/>
              </a:rPr>
              <a:t>二层环路带来的问题</a:t>
            </a:r>
            <a:endParaRPr lang="zh-CN" altLang="en-US">
              <a:sym typeface="Huawei Sans" panose="020C0503030203020204" pitchFamily="34" charset="0"/>
            </a:endParaRPr>
          </a:p>
        </p:txBody>
      </p:sp>
      <p:cxnSp>
        <p:nvCxnSpPr>
          <p:cNvPr id="32" name="直接箭头连接符 31"/>
          <p:cNvCxnSpPr/>
          <p:nvPr/>
        </p:nvCxnSpPr>
        <p:spPr>
          <a:xfrm flipV="1">
            <a:off x="3337894" y="4299461"/>
            <a:ext cx="0" cy="572195"/>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179676" y="6184688"/>
            <a:ext cx="5832648" cy="276999"/>
          </a:xfrm>
          <a:prstGeom prst="rect">
            <a:avLst/>
          </a:prstGeom>
          <a:noFill/>
        </p:spPr>
        <p:txBody>
          <a:bodyPr wrap="square" rtlCol="0">
            <a:spAutoFit/>
          </a:bodyPr>
          <a:lstStyle/>
          <a:p>
            <a:pPr fontAlgn="auto">
              <a:spcBef>
                <a:spcPts val="0"/>
              </a:spcBef>
              <a:spcAft>
                <a:spcPts val="0"/>
              </a:spcAft>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BUM</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帧（</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Broadcast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Unknown unicast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Multicast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）指定广播、未知单播及组播帧</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3338750" y="4366144"/>
            <a:ext cx="859442" cy="338554"/>
          </a:xfrm>
          <a:prstGeom prst="rect">
            <a:avLst/>
          </a:prstGeom>
          <a:noFill/>
        </p:spPr>
        <p:txBody>
          <a:bodyPr wrap="square" rtlCol="0">
            <a:spAutoFit/>
          </a:bodyPr>
          <a:lstStyle/>
          <a:p>
            <a:pPr fontAlgn="auto">
              <a:spcBef>
                <a:spcPts val="0"/>
              </a:spcBef>
              <a:spcAft>
                <a:spcPts val="0"/>
              </a:spcAft>
            </a:pP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BUM</a:t>
            </a:r>
            <a:r>
              <a:rPr lang="zh-CN" altLang="en-US"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帧</a:t>
            </a:r>
            <a:endPar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p:cNvCxnSpPr/>
          <p:nvPr/>
        </p:nvCxnSpPr>
        <p:spPr>
          <a:xfrm flipH="1" flipV="1">
            <a:off x="2578203" y="3132811"/>
            <a:ext cx="577900" cy="585536"/>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531516" y="3060803"/>
            <a:ext cx="581902" cy="615649"/>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1942195" y="2175343"/>
            <a:ext cx="861042" cy="0"/>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3748301" y="2529316"/>
            <a:ext cx="855385" cy="0"/>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3244922" y="4693819"/>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椭圆 48"/>
          <p:cNvSpPr>
            <a:spLocks noChangeAspect="1"/>
          </p:cNvSpPr>
          <p:nvPr/>
        </p:nvSpPr>
        <p:spPr>
          <a:xfrm>
            <a:off x="2991329" y="3541841"/>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椭圆 49"/>
          <p:cNvSpPr>
            <a:spLocks noChangeAspect="1"/>
          </p:cNvSpPr>
          <p:nvPr/>
        </p:nvSpPr>
        <p:spPr>
          <a:xfrm>
            <a:off x="3445669" y="3541841"/>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椭圆 50"/>
          <p:cNvSpPr>
            <a:spLocks noChangeAspect="1"/>
          </p:cNvSpPr>
          <p:nvPr/>
        </p:nvSpPr>
        <p:spPr>
          <a:xfrm>
            <a:off x="1852340" y="2059410"/>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椭圆 51"/>
          <p:cNvSpPr>
            <a:spLocks noChangeAspect="1"/>
          </p:cNvSpPr>
          <p:nvPr/>
        </p:nvSpPr>
        <p:spPr>
          <a:xfrm>
            <a:off x="4447213" y="2423644"/>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a:xfrm flipH="1">
            <a:off x="4381828" y="2733818"/>
            <a:ext cx="528425" cy="557336"/>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5" name="椭圆 54"/>
          <p:cNvSpPr>
            <a:spLocks noChangeAspect="1"/>
          </p:cNvSpPr>
          <p:nvPr/>
        </p:nvSpPr>
        <p:spPr>
          <a:xfrm>
            <a:off x="4781366" y="2665876"/>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p:cNvSpPr>
            <a:spLocks noChangeAspect="1"/>
          </p:cNvSpPr>
          <p:nvPr/>
        </p:nvSpPr>
        <p:spPr>
          <a:xfrm>
            <a:off x="1590443" y="2628087"/>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75"/>
          <p:cNvSpPr/>
          <p:nvPr/>
        </p:nvSpPr>
        <p:spPr>
          <a:xfrm>
            <a:off x="6134472" y="1432846"/>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典型问题</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地址漂移</a:t>
            </a:r>
          </a:p>
        </p:txBody>
      </p:sp>
      <p:sp>
        <p:nvSpPr>
          <p:cNvPr id="47" name="圆角矩形 75"/>
          <p:cNvSpPr/>
          <p:nvPr/>
        </p:nvSpPr>
        <p:spPr>
          <a:xfrm>
            <a:off x="524549" y="143463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典型问题</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：广播风暴</a:t>
            </a:r>
          </a:p>
        </p:txBody>
      </p:sp>
      <p:sp>
        <p:nvSpPr>
          <p:cNvPr id="54" name="圆角矩形 75"/>
          <p:cNvSpPr/>
          <p:nvPr/>
        </p:nvSpPr>
        <p:spPr>
          <a:xfrm>
            <a:off x="6134472"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58" name="圆角矩形 75"/>
          <p:cNvSpPr/>
          <p:nvPr/>
        </p:nvSpPr>
        <p:spPr>
          <a:xfrm>
            <a:off x="524549"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4" name="组合 3"/>
          <p:cNvGrpSpPr/>
          <p:nvPr/>
        </p:nvGrpSpPr>
        <p:grpSpPr>
          <a:xfrm>
            <a:off x="1297756" y="2130456"/>
            <a:ext cx="4022450" cy="2131812"/>
            <a:chOff x="1163953" y="2534657"/>
            <a:chExt cx="4022450" cy="2131812"/>
          </a:xfrm>
        </p:grpSpPr>
        <p:pic>
          <p:nvPicPr>
            <p:cNvPr id="59" name="图片 76" descr="接入交换机.png"/>
            <p:cNvPicPr>
              <a:picLocks noChangeAspect="1"/>
            </p:cNvPicPr>
            <p:nvPr/>
          </p:nvPicPr>
          <p:blipFill>
            <a:blip r:embed="rId3" cstate="print"/>
            <a:stretch>
              <a:fillRect/>
            </a:stretch>
          </p:blipFill>
          <p:spPr>
            <a:xfrm>
              <a:off x="1163953" y="2534657"/>
              <a:ext cx="490909" cy="401653"/>
            </a:xfrm>
            <a:prstGeom prst="rect">
              <a:avLst/>
            </a:prstGeom>
          </p:spPr>
        </p:pic>
        <p:pic>
          <p:nvPicPr>
            <p:cNvPr id="67" name="图片 76" descr="接入交换机.png"/>
            <p:cNvPicPr>
              <a:picLocks noChangeAspect="1"/>
            </p:cNvPicPr>
            <p:nvPr/>
          </p:nvPicPr>
          <p:blipFill>
            <a:blip r:embed="rId3" cstate="print"/>
            <a:stretch>
              <a:fillRect/>
            </a:stretch>
          </p:blipFill>
          <p:spPr>
            <a:xfrm>
              <a:off x="4695494" y="2534657"/>
              <a:ext cx="490909" cy="401653"/>
            </a:xfrm>
            <a:prstGeom prst="rect">
              <a:avLst/>
            </a:prstGeom>
          </p:spPr>
        </p:pic>
        <p:pic>
          <p:nvPicPr>
            <p:cNvPr id="68" name="图片 76" descr="接入交换机.png"/>
            <p:cNvPicPr>
              <a:picLocks noChangeAspect="1"/>
            </p:cNvPicPr>
            <p:nvPr/>
          </p:nvPicPr>
          <p:blipFill>
            <a:blip r:embed="rId3" cstate="print"/>
            <a:stretch>
              <a:fillRect/>
            </a:stretch>
          </p:blipFill>
          <p:spPr>
            <a:xfrm>
              <a:off x="2929723" y="4264816"/>
              <a:ext cx="490909" cy="401653"/>
            </a:xfrm>
            <a:prstGeom prst="rect">
              <a:avLst/>
            </a:prstGeom>
          </p:spPr>
        </p:pic>
      </p:grpSp>
      <p:sp>
        <p:nvSpPr>
          <p:cNvPr id="16" name="矩形 15"/>
          <p:cNvSpPr/>
          <p:nvPr/>
        </p:nvSpPr>
        <p:spPr>
          <a:xfrm>
            <a:off x="807756" y="5066054"/>
            <a:ext cx="5085676" cy="978729"/>
          </a:xfrm>
          <a:prstGeom prst="rect">
            <a:avLst/>
          </a:prstGeom>
        </p:spPr>
        <p:txBody>
          <a:bodyPr wrap="square">
            <a:spAutoFit/>
          </a:bodyPr>
          <a:lstStyle/>
          <a:p>
            <a:pPr fontAlgn="auto">
              <a:lnSpc>
                <a:spcPct val="120000"/>
              </a:lnSpc>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收到</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BUM</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帧后将</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其进行泛洪，</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及</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收到</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后进一步</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泛洪，如此反复，最终导致整个网络资源被耗尽，网络瘫痪不可用。</a:t>
            </a:r>
          </a:p>
        </p:txBody>
      </p:sp>
      <p:sp>
        <p:nvSpPr>
          <p:cNvPr id="69" name="文本框 68"/>
          <p:cNvSpPr txBox="1"/>
          <p:nvPr/>
        </p:nvSpPr>
        <p:spPr>
          <a:xfrm>
            <a:off x="682838" y="2145746"/>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5313629" y="2145746"/>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文本框 70"/>
          <p:cNvSpPr txBox="1"/>
          <p:nvPr/>
        </p:nvSpPr>
        <p:spPr>
          <a:xfrm>
            <a:off x="3561907" y="3875357"/>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3" name="组合 72"/>
          <p:cNvGrpSpPr/>
          <p:nvPr/>
        </p:nvGrpSpPr>
        <p:grpSpPr>
          <a:xfrm>
            <a:off x="7056497" y="2360241"/>
            <a:ext cx="3625179" cy="1759759"/>
            <a:chOff x="1921265" y="2764442"/>
            <a:chExt cx="3013742" cy="1759759"/>
          </a:xfrm>
        </p:grpSpPr>
        <p:grpSp>
          <p:nvGrpSpPr>
            <p:cNvPr id="74" name="组合 73"/>
            <p:cNvGrpSpPr/>
            <p:nvPr/>
          </p:nvGrpSpPr>
          <p:grpSpPr>
            <a:xfrm flipV="1">
              <a:off x="2055321" y="2825128"/>
              <a:ext cx="2745630" cy="1699073"/>
              <a:chOff x="6600056" y="4353447"/>
              <a:chExt cx="1296144" cy="833967"/>
            </a:xfrm>
          </p:grpSpPr>
          <p:cxnSp>
            <p:nvCxnSpPr>
              <p:cNvPr id="76" name="直接连接符 75"/>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直接连接符 74"/>
            <p:cNvCxnSpPr/>
            <p:nvPr/>
          </p:nvCxnSpPr>
          <p:spPr>
            <a:xfrm flipH="1">
              <a:off x="1921265" y="2764442"/>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接箭头连接符 77"/>
          <p:cNvCxnSpPr/>
          <p:nvPr/>
        </p:nvCxnSpPr>
        <p:spPr>
          <a:xfrm flipV="1">
            <a:off x="8897999" y="4299461"/>
            <a:ext cx="0" cy="572195"/>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9053178" y="4299461"/>
            <a:ext cx="2633749" cy="584775"/>
          </a:xfrm>
          <a:prstGeom prst="rect">
            <a:avLst/>
          </a:prstGeom>
          <a:noFill/>
        </p:spPr>
        <p:txBody>
          <a:bodyPr wrap="square" rtlCol="0">
            <a:spAutoFit/>
          </a:bodyPr>
          <a:lstStyle/>
          <a:p>
            <a:pPr fontAlgn="auto">
              <a:spcBef>
                <a:spcPts val="0"/>
              </a:spcBef>
              <a:spcAft>
                <a:spcPts val="0"/>
              </a:spcAft>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BUM</a:t>
            </a:r>
            <a:r>
              <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帧</a:t>
            </a:r>
          </a:p>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5489-98EE-788A</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椭圆 91"/>
          <p:cNvSpPr>
            <a:spLocks noChangeAspect="1"/>
          </p:cNvSpPr>
          <p:nvPr/>
        </p:nvSpPr>
        <p:spPr>
          <a:xfrm>
            <a:off x="8805027" y="4693819"/>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0" name="组合 99"/>
          <p:cNvGrpSpPr/>
          <p:nvPr/>
        </p:nvGrpSpPr>
        <p:grpSpPr>
          <a:xfrm>
            <a:off x="6857861" y="2130456"/>
            <a:ext cx="4022450" cy="2131812"/>
            <a:chOff x="1163953" y="2534657"/>
            <a:chExt cx="4022450" cy="2131812"/>
          </a:xfrm>
        </p:grpSpPr>
        <p:pic>
          <p:nvPicPr>
            <p:cNvPr id="101" name="图片 76" descr="接入交换机.png"/>
            <p:cNvPicPr>
              <a:picLocks noChangeAspect="1"/>
            </p:cNvPicPr>
            <p:nvPr/>
          </p:nvPicPr>
          <p:blipFill>
            <a:blip r:embed="rId3" cstate="print"/>
            <a:stretch>
              <a:fillRect/>
            </a:stretch>
          </p:blipFill>
          <p:spPr>
            <a:xfrm>
              <a:off x="1163953" y="2534657"/>
              <a:ext cx="490909" cy="401653"/>
            </a:xfrm>
            <a:prstGeom prst="rect">
              <a:avLst/>
            </a:prstGeom>
          </p:spPr>
        </p:pic>
        <p:pic>
          <p:nvPicPr>
            <p:cNvPr id="102" name="图片 76" descr="接入交换机.png"/>
            <p:cNvPicPr>
              <a:picLocks noChangeAspect="1"/>
            </p:cNvPicPr>
            <p:nvPr/>
          </p:nvPicPr>
          <p:blipFill>
            <a:blip r:embed="rId3" cstate="print"/>
            <a:stretch>
              <a:fillRect/>
            </a:stretch>
          </p:blipFill>
          <p:spPr>
            <a:xfrm>
              <a:off x="4695494" y="2534657"/>
              <a:ext cx="490909" cy="401653"/>
            </a:xfrm>
            <a:prstGeom prst="rect">
              <a:avLst/>
            </a:prstGeom>
          </p:spPr>
        </p:pic>
        <p:pic>
          <p:nvPicPr>
            <p:cNvPr id="103" name="图片 76" descr="接入交换机.png"/>
            <p:cNvPicPr>
              <a:picLocks noChangeAspect="1"/>
            </p:cNvPicPr>
            <p:nvPr/>
          </p:nvPicPr>
          <p:blipFill>
            <a:blip r:embed="rId3" cstate="print"/>
            <a:stretch>
              <a:fillRect/>
            </a:stretch>
          </p:blipFill>
          <p:spPr>
            <a:xfrm>
              <a:off x="2929723" y="4264816"/>
              <a:ext cx="490909" cy="401653"/>
            </a:xfrm>
            <a:prstGeom prst="rect">
              <a:avLst/>
            </a:prstGeom>
          </p:spPr>
        </p:pic>
      </p:grpSp>
      <p:sp>
        <p:nvSpPr>
          <p:cNvPr id="104" name="文本框 103"/>
          <p:cNvSpPr txBox="1"/>
          <p:nvPr/>
        </p:nvSpPr>
        <p:spPr>
          <a:xfrm>
            <a:off x="6217816" y="2145746"/>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p:cNvSpPr txBox="1"/>
          <p:nvPr/>
        </p:nvSpPr>
        <p:spPr>
          <a:xfrm>
            <a:off x="10913049" y="2145746"/>
            <a:ext cx="628698" cy="338554"/>
          </a:xfrm>
          <a:prstGeom prst="rect">
            <a:avLst/>
          </a:prstGeom>
          <a:noFill/>
        </p:spPr>
        <p:txBody>
          <a:bodyPr wrap="none" rtlCol="0">
            <a:spAutoFit/>
          </a:bodyPr>
          <a:lstStyle/>
          <a:p>
            <a:pPr fontAlgn="auto">
              <a:spcBef>
                <a:spcPts val="0"/>
              </a:spcBef>
              <a:spcAft>
                <a:spcPts val="0"/>
              </a:spcAft>
            </a:pPr>
            <a:r>
              <a:rPr lang="en-US" altLang="zh-CN" sz="1600" b="1"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文本框 105"/>
          <p:cNvSpPr txBox="1"/>
          <p:nvPr/>
        </p:nvSpPr>
        <p:spPr>
          <a:xfrm>
            <a:off x="9122012" y="3875357"/>
            <a:ext cx="628698" cy="338554"/>
          </a:xfrm>
          <a:prstGeom prst="rect">
            <a:avLst/>
          </a:prstGeom>
          <a:noFill/>
        </p:spPr>
        <p:txBody>
          <a:bodyPr wrap="none" rtlCol="0">
            <a:spAutoFit/>
          </a:bodyPr>
          <a:lstStyle/>
          <a:p>
            <a:pP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任意多边形 106"/>
          <p:cNvSpPr/>
          <p:nvPr/>
        </p:nvSpPr>
        <p:spPr>
          <a:xfrm>
            <a:off x="8509199" y="2687304"/>
            <a:ext cx="1303020" cy="670560"/>
          </a:xfrm>
          <a:custGeom>
            <a:avLst/>
            <a:gdLst>
              <a:gd name="connsiteX0" fmla="*/ 746760 w 1303020"/>
              <a:gd name="connsiteY0" fmla="*/ 670560 h 670560"/>
              <a:gd name="connsiteX1" fmla="*/ 1303020 w 1303020"/>
              <a:gd name="connsiteY1" fmla="*/ 0 h 670560"/>
              <a:gd name="connsiteX2" fmla="*/ 0 w 1303020"/>
              <a:gd name="connsiteY2" fmla="*/ 0 h 670560"/>
              <a:gd name="connsiteX3" fmla="*/ 403860 w 1303020"/>
              <a:gd name="connsiteY3" fmla="*/ 525780 h 670560"/>
              <a:gd name="connsiteX0" fmla="*/ 746760 w 1303020"/>
              <a:gd name="connsiteY0" fmla="*/ 670560 h 670560"/>
              <a:gd name="connsiteX1" fmla="*/ 1303020 w 1303020"/>
              <a:gd name="connsiteY1" fmla="*/ 0 h 670560"/>
              <a:gd name="connsiteX2" fmla="*/ 0 w 1303020"/>
              <a:gd name="connsiteY2" fmla="*/ 0 h 670560"/>
            </a:gdLst>
            <a:ahLst/>
            <a:cxnLst>
              <a:cxn ang="0">
                <a:pos x="connsiteX0" y="connsiteY0"/>
              </a:cxn>
              <a:cxn ang="0">
                <a:pos x="connsiteX1" y="connsiteY1"/>
              </a:cxn>
              <a:cxn ang="0">
                <a:pos x="connsiteX2" y="connsiteY2"/>
              </a:cxn>
            </a:cxnLst>
            <a:rect l="l" t="t" r="r" b="b"/>
            <a:pathLst>
              <a:path w="1303020" h="670560">
                <a:moveTo>
                  <a:pt x="746760" y="670560"/>
                </a:moveTo>
                <a:lnTo>
                  <a:pt x="1303020" y="0"/>
                </a:lnTo>
                <a:lnTo>
                  <a:pt x="0" y="0"/>
                </a:lnTo>
              </a:path>
            </a:pathLst>
          </a:cu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文本框 107"/>
          <p:cNvSpPr txBox="1"/>
          <p:nvPr/>
        </p:nvSpPr>
        <p:spPr>
          <a:xfrm rot="2881122">
            <a:off x="6956583" y="2680530"/>
            <a:ext cx="851515" cy="307777"/>
          </a:xfrm>
          <a:prstGeom prst="rect">
            <a:avLst/>
          </a:prstGeom>
          <a:noFill/>
        </p:spPr>
        <p:txBody>
          <a:bodyPr wrap="none" rtlCol="0">
            <a:spAutoFit/>
          </a:bodyPr>
          <a:lstStyle/>
          <a:p>
            <a:pPr fontAlgn="auto">
              <a:spcBef>
                <a:spcPts val="0"/>
              </a:spcBef>
              <a:spcAft>
                <a:spcPts val="0"/>
              </a:spcAft>
            </a:pPr>
            <a:r>
              <a:rPr lang="en-US" altLang="zh-CN" sz="14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p:cNvSpPr txBox="1"/>
          <p:nvPr/>
        </p:nvSpPr>
        <p:spPr>
          <a:xfrm>
            <a:off x="7359549" y="2077090"/>
            <a:ext cx="851515" cy="307777"/>
          </a:xfrm>
          <a:prstGeom prst="rect">
            <a:avLst/>
          </a:prstGeom>
          <a:noFill/>
        </p:spPr>
        <p:txBody>
          <a:bodyPr wrap="none" rtlCol="0">
            <a:spAutoFit/>
          </a:bodyPr>
          <a:lstStyle/>
          <a:p>
            <a:pPr fontAlgn="auto">
              <a:spcBef>
                <a:spcPts val="0"/>
              </a:spcBef>
              <a:spcAft>
                <a:spcPts val="0"/>
              </a:spcAft>
            </a:pPr>
            <a:r>
              <a:rPr lang="en-US" altLang="zh-CN" sz="140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矩形 109"/>
          <p:cNvSpPr/>
          <p:nvPr/>
        </p:nvSpPr>
        <p:spPr>
          <a:xfrm>
            <a:off x="6144209" y="5066054"/>
            <a:ext cx="5532980" cy="683264"/>
          </a:xfrm>
          <a:prstGeom prst="rect">
            <a:avLst/>
          </a:prstGeom>
        </p:spPr>
        <p:txBody>
          <a:bodyPr wrap="square">
            <a:spAutoFit/>
          </a:bodyPr>
          <a:lstStyle/>
          <a:p>
            <a:pPr fontAlgn="auto">
              <a:lnSpc>
                <a:spcPct val="120000"/>
              </a:lnSpc>
              <a:spcBef>
                <a:spcPts val="0"/>
              </a:spcBef>
              <a:spcAft>
                <a:spcPts val="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以</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为</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例，</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5489-98EE-788A</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会不断地在</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GE0/0/2</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接口之间来回切换，这被称为</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地址漂移现象。</a:t>
            </a:r>
          </a:p>
        </p:txBody>
      </p:sp>
      <p:cxnSp>
        <p:nvCxnSpPr>
          <p:cNvPr id="60" name="直接箭头连接符 59"/>
          <p:cNvCxnSpPr/>
          <p:nvPr/>
        </p:nvCxnSpPr>
        <p:spPr>
          <a:xfrm flipH="1" flipV="1">
            <a:off x="7722058" y="2687304"/>
            <a:ext cx="1023785" cy="1037313"/>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672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初识生成树协议</a:t>
            </a:r>
            <a:endParaRPr lang="zh-CN" altLang="en-US" dirty="0">
              <a:sym typeface="Huawei Sans" panose="020C0503030203020204" pitchFamily="34" charset="0"/>
            </a:endParaRPr>
          </a:p>
        </p:txBody>
      </p:sp>
      <p:sp>
        <p:nvSpPr>
          <p:cNvPr id="19" name="TextBox 18"/>
          <p:cNvSpPr txBox="1"/>
          <p:nvPr/>
        </p:nvSpPr>
        <p:spPr>
          <a:xfrm>
            <a:off x="812801" y="4977172"/>
            <a:ext cx="10566400" cy="792396"/>
          </a:xfrm>
          <a:prstGeom prst="rect">
            <a:avLst/>
          </a:prstGeom>
          <a:noFill/>
        </p:spPr>
        <p:txBody>
          <a:bodyPr wrap="square" rtlCol="0">
            <a:spAutoFit/>
          </a:bodyPr>
          <a:lstStyle/>
          <a:p>
            <a:pPr fontAlgn="auto">
              <a:lnSpc>
                <a:spcPct val="150000"/>
              </a:lnSpc>
              <a:spcBef>
                <a:spcPts val="0"/>
              </a:spcBef>
              <a:spcAft>
                <a:spcPts val="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在网络中部署生成树后，交换机之间会进行生成树协议报文的交互并进</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行无环拓扑计</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算，最终将网络中的某</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个（或某些）接</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口进行阻塞（</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Block</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），从而打破环路。</a:t>
            </a:r>
          </a:p>
        </p:txBody>
      </p:sp>
      <p:cxnSp>
        <p:nvCxnSpPr>
          <p:cNvPr id="30" name="直接箭头连接符 29"/>
          <p:cNvCxnSpPr/>
          <p:nvPr/>
        </p:nvCxnSpPr>
        <p:spPr>
          <a:xfrm>
            <a:off x="2275827" y="2807956"/>
            <a:ext cx="453933" cy="5885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flipV="1">
            <a:off x="2184917" y="2431418"/>
            <a:ext cx="2745630" cy="1699073"/>
            <a:chOff x="6600056" y="4353447"/>
            <a:chExt cx="1296144" cy="833967"/>
          </a:xfrm>
        </p:grpSpPr>
        <p:cxnSp>
          <p:nvCxnSpPr>
            <p:cNvPr id="33" name="直接连接符 3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flipH="1">
            <a:off x="2061532" y="2370732"/>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2862790" y="2983239"/>
            <a:ext cx="494145" cy="60123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3770491" y="2950157"/>
            <a:ext cx="496323" cy="63261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2614389" y="2182006"/>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3729365" y="2521386"/>
            <a:ext cx="855385" cy="0"/>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1" name="椭圆 50"/>
          <p:cNvSpPr>
            <a:spLocks noChangeAspect="1"/>
          </p:cNvSpPr>
          <p:nvPr/>
        </p:nvSpPr>
        <p:spPr>
          <a:xfrm>
            <a:off x="3226966" y="3444350"/>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椭圆 51"/>
          <p:cNvSpPr>
            <a:spLocks noChangeAspect="1"/>
          </p:cNvSpPr>
          <p:nvPr/>
        </p:nvSpPr>
        <p:spPr>
          <a:xfrm>
            <a:off x="3697376" y="3442894"/>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椭圆 52"/>
          <p:cNvSpPr>
            <a:spLocks noChangeAspect="1"/>
          </p:cNvSpPr>
          <p:nvPr/>
        </p:nvSpPr>
        <p:spPr>
          <a:xfrm>
            <a:off x="2524534" y="2066073"/>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椭圆 53"/>
          <p:cNvSpPr>
            <a:spLocks noChangeAspect="1"/>
          </p:cNvSpPr>
          <p:nvPr/>
        </p:nvSpPr>
        <p:spPr>
          <a:xfrm>
            <a:off x="4428277" y="2441247"/>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5" name="直接箭头连接符 54"/>
          <p:cNvCxnSpPr/>
          <p:nvPr/>
        </p:nvCxnSpPr>
        <p:spPr>
          <a:xfrm flipH="1">
            <a:off x="4465117" y="2710506"/>
            <a:ext cx="464948" cy="5885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p:cNvSpPr>
            <a:spLocks noChangeAspect="1"/>
          </p:cNvSpPr>
          <p:nvPr/>
        </p:nvSpPr>
        <p:spPr>
          <a:xfrm>
            <a:off x="4787830" y="2676367"/>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椭圆 56"/>
          <p:cNvSpPr>
            <a:spLocks noChangeAspect="1"/>
          </p:cNvSpPr>
          <p:nvPr/>
        </p:nvSpPr>
        <p:spPr>
          <a:xfrm>
            <a:off x="2161830" y="2714467"/>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auto">
              <a:spcBef>
                <a:spcPts val="0"/>
              </a:spcBef>
              <a:spcAft>
                <a:spcPts val="0"/>
              </a:spcAft>
            </a:pP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Box 18"/>
          <p:cNvSpPr txBox="1"/>
          <p:nvPr/>
        </p:nvSpPr>
        <p:spPr>
          <a:xfrm>
            <a:off x="1170000" y="1791681"/>
            <a:ext cx="1341834" cy="255015"/>
          </a:xfrm>
          <a:prstGeom prst="roundRect">
            <a:avLst>
              <a:gd name="adj" fmla="val 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FFFFFF"/>
                </a:solidFill>
                <a:latin typeface="Huawei Sans" panose="020C0503030203020204" pitchFamily="34" charset="0"/>
                <a:ea typeface="方正兰亭黑简体" panose="02000000000000000000" pitchFamily="2" charset="-122"/>
              </a:defRPr>
            </a:lvl1pPr>
          </a:lstStyle>
          <a:p>
            <a:r>
              <a:rPr lang="zh-CN" altLang="en-US" dirty="0">
                <a:sym typeface="Huawei Sans" panose="020C0503030203020204" pitchFamily="34" charset="0"/>
              </a:rPr>
              <a:t>运行生成树协议</a:t>
            </a:r>
          </a:p>
        </p:txBody>
      </p:sp>
      <p:sp>
        <p:nvSpPr>
          <p:cNvPr id="61" name="TextBox 18"/>
          <p:cNvSpPr txBox="1"/>
          <p:nvPr/>
        </p:nvSpPr>
        <p:spPr>
          <a:xfrm>
            <a:off x="4610150" y="1791681"/>
            <a:ext cx="1341834" cy="255015"/>
          </a:xfrm>
          <a:prstGeom prst="roundRect">
            <a:avLst>
              <a:gd name="adj" fmla="val 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FFFFFF"/>
                </a:solidFill>
                <a:latin typeface="Huawei Sans" panose="020C0503030203020204" pitchFamily="34" charset="0"/>
                <a:ea typeface="方正兰亭黑简体" panose="02000000000000000000" pitchFamily="2" charset="-122"/>
              </a:defRPr>
            </a:lvl1pPr>
          </a:lstStyle>
          <a:p>
            <a:r>
              <a:rPr lang="zh-CN" altLang="en-US" dirty="0">
                <a:sym typeface="Huawei Sans" panose="020C0503030203020204" pitchFamily="34" charset="0"/>
              </a:rPr>
              <a:t>运行生成树协议</a:t>
            </a:r>
          </a:p>
        </p:txBody>
      </p:sp>
      <p:sp>
        <p:nvSpPr>
          <p:cNvPr id="62" name="TextBox 18"/>
          <p:cNvSpPr txBox="1"/>
          <p:nvPr/>
        </p:nvSpPr>
        <p:spPr>
          <a:xfrm>
            <a:off x="3005602" y="4636193"/>
            <a:ext cx="1341834" cy="255015"/>
          </a:xfrm>
          <a:prstGeom prst="roundRect">
            <a:avLst>
              <a:gd name="adj" fmla="val 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Huawei Sans" panose="020C0503030203020204" pitchFamily="34" charset="0"/>
                <a:ea typeface="方正兰亭黑简体" panose="02000000000000000000" pitchFamily="2" charset="-122"/>
              </a:defRPr>
            </a:lvl1pPr>
          </a:lstStyle>
          <a:p>
            <a:r>
              <a:rPr lang="zh-CN" altLang="en-US" sz="1400" dirty="0">
                <a:sym typeface="Huawei Sans" panose="020C0503030203020204" pitchFamily="34" charset="0"/>
              </a:rPr>
              <a:t>运行生成树协议</a:t>
            </a:r>
          </a:p>
        </p:txBody>
      </p:sp>
      <p:sp>
        <p:nvSpPr>
          <p:cNvPr id="63" name="椭圆 62"/>
          <p:cNvSpPr>
            <a:spLocks noChangeAspect="1"/>
          </p:cNvSpPr>
          <p:nvPr/>
        </p:nvSpPr>
        <p:spPr>
          <a:xfrm>
            <a:off x="1170000" y="4118350"/>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zh-CN" alt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p:cNvSpPr txBox="1"/>
          <p:nvPr/>
        </p:nvSpPr>
        <p:spPr>
          <a:xfrm>
            <a:off x="1414779" y="4070134"/>
            <a:ext cx="1527860" cy="307777"/>
          </a:xfrm>
          <a:prstGeom prst="rect">
            <a:avLst/>
          </a:prstGeom>
          <a:noFill/>
        </p:spPr>
        <p:txBody>
          <a:bodyPr wrap="square" rtlCol="0">
            <a:spAutoFit/>
          </a:bodyPr>
          <a:lstStyle/>
          <a:p>
            <a:pPr fontAlgn="auto">
              <a:spcBef>
                <a:spcPts val="0"/>
              </a:spcBef>
              <a:spcAft>
                <a:spcPts val="0"/>
              </a:spcAf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生成</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树协议报文</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67"/>
          <p:cNvSpPr/>
          <p:nvPr/>
        </p:nvSpPr>
        <p:spPr>
          <a:xfrm>
            <a:off x="6922435" y="2287893"/>
            <a:ext cx="936104" cy="556234"/>
          </a:xfrm>
          <a:prstGeom prst="roundRect">
            <a:avLst>
              <a:gd name="adj" fmla="val 15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SW1</a:t>
            </a:r>
          </a:p>
          <a:p>
            <a:pPr algn="ct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（树根）</a:t>
            </a:r>
          </a:p>
        </p:txBody>
      </p:sp>
      <p:sp>
        <p:nvSpPr>
          <p:cNvPr id="69" name="文本框 68"/>
          <p:cNvSpPr txBox="1"/>
          <p:nvPr/>
        </p:nvSpPr>
        <p:spPr>
          <a:xfrm>
            <a:off x="1220717" y="2202354"/>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5285199" y="2202354"/>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文本框 70"/>
          <p:cNvSpPr txBox="1"/>
          <p:nvPr/>
        </p:nvSpPr>
        <p:spPr>
          <a:xfrm>
            <a:off x="3247564" y="4318225"/>
            <a:ext cx="628698" cy="338554"/>
          </a:xfrm>
          <a:prstGeom prst="rect">
            <a:avLst/>
          </a:prstGeom>
          <a:noFill/>
        </p:spPr>
        <p:txBody>
          <a:bodyPr wrap="none" rtlCol="0">
            <a:spAutoFit/>
          </a:bodyPr>
          <a:lstStyle/>
          <a:p>
            <a:pPr algn="ctr" fontAlgn="auto">
              <a:spcBef>
                <a:spcPts val="0"/>
              </a:spcBef>
              <a:spcAft>
                <a:spcPts val="0"/>
              </a:spcAft>
            </a:pPr>
            <a:r>
              <a:rPr lang="en-US" altLang="zh-CN" sz="16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圆角矩形 71"/>
          <p:cNvSpPr/>
          <p:nvPr/>
        </p:nvSpPr>
        <p:spPr>
          <a:xfrm>
            <a:off x="9528279" y="2287893"/>
            <a:ext cx="936104" cy="556234"/>
          </a:xfrm>
          <a:prstGeom prst="roundRect">
            <a:avLst>
              <a:gd name="adj" fmla="val 15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圆角矩形 72"/>
          <p:cNvSpPr/>
          <p:nvPr/>
        </p:nvSpPr>
        <p:spPr>
          <a:xfrm>
            <a:off x="8225357" y="3821677"/>
            <a:ext cx="936104" cy="556234"/>
          </a:xfrm>
          <a:prstGeom prst="roundRect">
            <a:avLst>
              <a:gd name="adj" fmla="val 15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连接符 73"/>
          <p:cNvCxnSpPr>
            <a:stCxn id="72" idx="1"/>
            <a:endCxn id="68" idx="3"/>
          </p:cNvCxnSpPr>
          <p:nvPr/>
        </p:nvCxnSpPr>
        <p:spPr>
          <a:xfrm flipH="1">
            <a:off x="7858539" y="2566010"/>
            <a:ext cx="1669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3" idx="1"/>
            <a:endCxn id="68" idx="2"/>
          </p:cNvCxnSpPr>
          <p:nvPr/>
        </p:nvCxnSpPr>
        <p:spPr>
          <a:xfrm flipH="1" flipV="1">
            <a:off x="7390487" y="2844127"/>
            <a:ext cx="834870" cy="12556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rot="18440749">
            <a:off x="8934968" y="3317543"/>
            <a:ext cx="1527860" cy="307777"/>
          </a:xfrm>
          <a:prstGeom prst="rect">
            <a:avLst/>
          </a:prstGeom>
          <a:noFill/>
        </p:spPr>
        <p:txBody>
          <a:bodyPr wrap="square" rtlCol="0">
            <a:spAutoFit/>
          </a:bodyPr>
          <a:lstStyle/>
          <a:p>
            <a:pPr algn="ctr" fontAlgn="auto">
              <a:spcBef>
                <a:spcPts val="0"/>
              </a:spcBef>
              <a:spcAft>
                <a:spcPts val="0"/>
              </a:spcAft>
            </a:pPr>
            <a:r>
              <a:rPr lang="zh-CN" altLang="en-US"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二层环路被打破</a:t>
            </a:r>
            <a:endParaRPr lang="en-US" altLang="zh-CN"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1817594" y="2185188"/>
            <a:ext cx="3480277" cy="2052008"/>
            <a:chOff x="1899738" y="1861522"/>
            <a:chExt cx="3480277" cy="2052008"/>
          </a:xfrm>
        </p:grpSpPr>
        <p:pic>
          <p:nvPicPr>
            <p:cNvPr id="41" name="图片 76" descr="接入交换机.png"/>
            <p:cNvPicPr>
              <a:picLocks noChangeAspect="1"/>
            </p:cNvPicPr>
            <p:nvPr/>
          </p:nvPicPr>
          <p:blipFill>
            <a:blip r:embed="rId3" cstate="print"/>
            <a:stretch>
              <a:fillRect/>
            </a:stretch>
          </p:blipFill>
          <p:spPr>
            <a:xfrm>
              <a:off x="1899738" y="1861522"/>
              <a:ext cx="490909" cy="401653"/>
            </a:xfrm>
            <a:prstGeom prst="rect">
              <a:avLst/>
            </a:prstGeom>
          </p:spPr>
        </p:pic>
        <p:pic>
          <p:nvPicPr>
            <p:cNvPr id="44" name="图片 76" descr="接入交换机.png"/>
            <p:cNvPicPr>
              <a:picLocks noChangeAspect="1"/>
            </p:cNvPicPr>
            <p:nvPr/>
          </p:nvPicPr>
          <p:blipFill>
            <a:blip r:embed="rId3" cstate="print"/>
            <a:stretch>
              <a:fillRect/>
            </a:stretch>
          </p:blipFill>
          <p:spPr>
            <a:xfrm>
              <a:off x="4889106" y="1861522"/>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3394422" y="3511877"/>
              <a:ext cx="490909" cy="401653"/>
            </a:xfrm>
            <a:prstGeom prst="rect">
              <a:avLst/>
            </a:prstGeom>
          </p:spPr>
        </p:pic>
      </p:grpSp>
      <p:sp>
        <p:nvSpPr>
          <p:cNvPr id="59" name="下箭头 63"/>
          <p:cNvSpPr/>
          <p:nvPr/>
        </p:nvSpPr>
        <p:spPr>
          <a:xfrm rot="5400000" flipV="1">
            <a:off x="5651468" y="2970288"/>
            <a:ext cx="974244" cy="866024"/>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D17D"/>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6" name="组合 28"/>
          <p:cNvGrpSpPr>
            <a:grpSpLocks noChangeAspect="1"/>
          </p:cNvGrpSpPr>
          <p:nvPr/>
        </p:nvGrpSpPr>
        <p:grpSpPr>
          <a:xfrm>
            <a:off x="3652785" y="3700491"/>
            <a:ext cx="288969" cy="288969"/>
            <a:chOff x="5076056" y="3356992"/>
            <a:chExt cx="436268" cy="436268"/>
          </a:xfrm>
        </p:grpSpPr>
        <p:sp>
          <p:nvSpPr>
            <p:cNvPr id="77"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2" name="文本框 41"/>
          <p:cNvSpPr txBox="1"/>
          <p:nvPr/>
        </p:nvSpPr>
        <p:spPr>
          <a:xfrm>
            <a:off x="3778251" y="3935954"/>
            <a:ext cx="1138661" cy="307777"/>
          </a:xfrm>
          <a:prstGeom prst="rect">
            <a:avLst/>
          </a:prstGeom>
          <a:noFill/>
        </p:spPr>
        <p:txBody>
          <a:bodyPr wrap="square" rtlCol="0">
            <a:spAutoFit/>
          </a:bodyPr>
          <a:lstStyle/>
          <a:p>
            <a:pPr algn="ctr" fontAlgn="auto">
              <a:spcBef>
                <a:spcPts val="0"/>
              </a:spcBef>
              <a:spcAft>
                <a:spcPts val="0"/>
              </a:spcAft>
            </a:pPr>
            <a:r>
              <a:rPr lang="zh-CN" altLang="en-US" sz="14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接口被阻塞</a:t>
            </a:r>
            <a:endParaRPr lang="en-US" altLang="zh-CN" sz="14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06383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29B796-0E7E-4882-BE62-9D1354036732}"/>
</file>

<file path=customXml/itemProps2.xml><?xml version="1.0" encoding="utf-8"?>
<ds:datastoreItem xmlns:ds="http://schemas.openxmlformats.org/officeDocument/2006/customXml" ds:itemID="{55F62299-7F5E-4A87-9F56-B92996039DAE}"/>
</file>

<file path=customXml/itemProps3.xml><?xml version="1.0" encoding="utf-8"?>
<ds:datastoreItem xmlns:ds="http://schemas.openxmlformats.org/officeDocument/2006/customXml" ds:itemID="{717248BF-7562-4058-894C-04E0F5EB1356}"/>
</file>

<file path=docProps/app.xml><?xml version="1.0" encoding="utf-8"?>
<Properties xmlns="http://schemas.openxmlformats.org/officeDocument/2006/extended-properties" xmlns:vt="http://schemas.openxmlformats.org/officeDocument/2006/docPropsVTypes">
  <Template/>
  <TotalTime>2025</TotalTime>
  <Words>11094</Words>
  <Application>Microsoft Office PowerPoint</Application>
  <PresentationFormat>宽屏</PresentationFormat>
  <Paragraphs>1160</Paragraphs>
  <Slides>62</Slides>
  <Notes>62</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方正兰亭黑简体</vt:lpstr>
      <vt:lpstr>微软雅黑</vt:lpstr>
      <vt:lpstr>Arial</vt:lpstr>
      <vt:lpstr>Calibri</vt:lpstr>
      <vt:lpstr>Courier New</vt:lpstr>
      <vt:lpstr>Huawei Sans</vt:lpstr>
      <vt:lpstr>Times New Roman</vt:lpstr>
      <vt:lpstr>Wingdings</vt:lpstr>
      <vt:lpstr>自定义设计方案</vt:lpstr>
      <vt:lpstr>PowerPoint 演示文稿</vt:lpstr>
      <vt:lpstr>生成树</vt:lpstr>
      <vt:lpstr>PowerPoint 演示文稿</vt:lpstr>
      <vt:lpstr>PowerPoint 演示文稿</vt:lpstr>
      <vt:lpstr>PowerPoint 演示文稿</vt:lpstr>
      <vt:lpstr>技术背景：二层交换机网络的冗余性与环路</vt:lpstr>
      <vt:lpstr>技术背景：人为错误导致的二层环路</vt:lpstr>
      <vt:lpstr>二层环路带来的问题</vt:lpstr>
      <vt:lpstr>初识生成树协议</vt:lpstr>
      <vt:lpstr>生成树能够动态响应网络拓扑变化调整阻塞接口</vt:lpstr>
      <vt:lpstr>问答：二层及三层环路</vt:lpstr>
      <vt:lpstr>生成树协议在园区网络中的应用位置</vt:lpstr>
      <vt:lpstr>STP概述</vt:lpstr>
      <vt:lpstr>PowerPoint 演示文稿</vt:lpstr>
      <vt:lpstr>STP的基本概念：桥ID</vt:lpstr>
      <vt:lpstr>STP的基本概念：根桥</vt:lpstr>
      <vt:lpstr>STP的基本概念：Cost</vt:lpstr>
      <vt:lpstr>STP的基本概念：Cost计算方法</vt:lpstr>
      <vt:lpstr>STP的基本概念：RPC</vt:lpstr>
      <vt:lpstr>STP的基本概念：Port ID</vt:lpstr>
      <vt:lpstr>STP的基本概念：BPDU</vt:lpstr>
      <vt:lpstr>配置BPDU的报文格式</vt:lpstr>
      <vt:lpstr>配置BPDU的比较原则</vt:lpstr>
      <vt:lpstr>配置BPDU的转发过程</vt:lpstr>
      <vt:lpstr>STP的计算过程 (1)</vt:lpstr>
      <vt:lpstr>STP的计算过程 (2)</vt:lpstr>
      <vt:lpstr>STP的计算过程 (3)</vt:lpstr>
      <vt:lpstr>STP的计算过程 (4)</vt:lpstr>
      <vt:lpstr>思考题1：识别以下拓扑中的根桥及各种接口角色</vt:lpstr>
      <vt:lpstr>思考题2：识别以下拓扑中的根桥及各种接口角色</vt:lpstr>
      <vt:lpstr>思考题3：识别以下拓扑中的根桥及各种接口角色</vt:lpstr>
      <vt:lpstr>思考题4：识别以下拓扑中的根桥及各种接口角色</vt:lpstr>
      <vt:lpstr>STP的接口状态</vt:lpstr>
      <vt:lpstr>STP的接口状态迁移</vt:lpstr>
      <vt:lpstr>拓扑变化 - 根桥故障</vt:lpstr>
      <vt:lpstr>拓扑变化 - 直连链路故障</vt:lpstr>
      <vt:lpstr>拓扑变化 – 非直连链路故障</vt:lpstr>
      <vt:lpstr>拓扑改变导致MAC地址表错误</vt:lpstr>
      <vt:lpstr>拓扑改变导致MAC地址表错误</vt:lpstr>
      <vt:lpstr>PowerPoint 演示文稿</vt:lpstr>
      <vt:lpstr>STP的基础配置命令 (1)</vt:lpstr>
      <vt:lpstr>STP的基础配置命令 (2)</vt:lpstr>
      <vt:lpstr>STP的基础配置命令 (3)</vt:lpstr>
      <vt:lpstr>案例1：STP的基础配置</vt:lpstr>
      <vt:lpstr>案例1：STP的基础配置</vt:lpstr>
      <vt:lpstr>PowerPoint 演示文稿</vt:lpstr>
      <vt:lpstr>STP的不足之处</vt:lpstr>
      <vt:lpstr>RSTP概述</vt:lpstr>
      <vt:lpstr>RSTP对STP的其他改进</vt:lpstr>
      <vt:lpstr>端口角色不同</vt:lpstr>
      <vt:lpstr>边缘端口</vt:lpstr>
      <vt:lpstr>端口状态不同</vt:lpstr>
      <vt:lpstr>PowerPoint 演示文稿</vt:lpstr>
      <vt:lpstr>STP/RSTP的缺陷：所有的VLAN共享一棵生成树</vt:lpstr>
      <vt:lpstr>VBST：基于VLAN的生成树</vt:lpstr>
      <vt:lpstr>MSTP：多生成树</vt:lpstr>
      <vt:lpstr>MSTP概述</vt:lpstr>
      <vt:lpstr>堆叠与园区网络树形结构组网形态</vt:lpstr>
      <vt:lpstr>Smart Link</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236</cp:revision>
  <dcterms:created xsi:type="dcterms:W3CDTF">2018-11-29T10:16:29Z</dcterms:created>
  <dcterms:modified xsi:type="dcterms:W3CDTF">2020-04-14T02:24:18Z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(3)FbZK5fG7K8xEy2twowxUmYowHvEYeEB5tyOprrcsuGqs8RE7E8oWFXFiXN3LfxhYzc0T7xkv
ah7Cw9iWYTVFHVLoLM8JBBwy5fWgN3pdbYN86fcjeDcSsTHpy9G0TVo6wGqMExQcM0OXiilj
yfkUu4pGmIlQgwMXMBeuUouz7FKI2h93zJXPUBCg0E9FwsHauggQn726SQH83UEtFvzH+cOV
7keXr6uvWS0zu2UsFe</vt:lpwstr>
  </property>
  <property fmtid="{D5CDD505-2E9C-101B-9397-08002B2CF9AE}" pid="3" name="_2015_ms_pID_7253431">
    <vt:lpwstr>didxnp5WRkTK4wros7sI/uQjXaF63buc6S3PaAygi93DzJe+8Jcl+R
GESRBxQ0vlJgSCCsvs9SJQ4Inleyp586/BUPVfg5wxDRbSH6OZ1+68wj4Gx/VeEkTXHDUyX8
rqoCaHFXcPexKsOiH/fQqS9AQM3/HdUfZUISP7oRRdk41Nuy8Q9AZ4q9zBiKk8jy6Q675NLk
nAgz30ocdGFC0w1UT3zlMcUEiu3GzcCbMq5O</vt:lpwstr>
  </property>
  <property fmtid="{D5CDD505-2E9C-101B-9397-08002B2CF9AE}" pid="4" name="_2015_ms_pID_7253432">
    <vt:lpwstr>evlZYO5HCoH+fT5Rt3Ivde8=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