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5.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32"/>
  </p:notesMasterIdLst>
  <p:handoutMasterIdLst>
    <p:handoutMasterId r:id="rId33"/>
  </p:handoutMasterIdLst>
  <p:sldIdLst>
    <p:sldId id="256" r:id="rId2"/>
    <p:sldId id="257" r:id="rId3"/>
    <p:sldId id="258" r:id="rId4"/>
    <p:sldId id="259" r:id="rId5"/>
    <p:sldId id="260" r:id="rId6"/>
    <p:sldId id="264" r:id="rId7"/>
    <p:sldId id="265" r:id="rId8"/>
    <p:sldId id="280" r:id="rId9"/>
    <p:sldId id="266" r:id="rId10"/>
    <p:sldId id="267" r:id="rId11"/>
    <p:sldId id="268" r:id="rId12"/>
    <p:sldId id="284" r:id="rId13"/>
    <p:sldId id="285" r:id="rId14"/>
    <p:sldId id="272" r:id="rId15"/>
    <p:sldId id="286" r:id="rId16"/>
    <p:sldId id="287" r:id="rId17"/>
    <p:sldId id="288" r:id="rId18"/>
    <p:sldId id="289" r:id="rId19"/>
    <p:sldId id="290" r:id="rId20"/>
    <p:sldId id="291" r:id="rId21"/>
    <p:sldId id="292" r:id="rId22"/>
    <p:sldId id="299" r:id="rId23"/>
    <p:sldId id="293" r:id="rId24"/>
    <p:sldId id="294" r:id="rId25"/>
    <p:sldId id="295" r:id="rId26"/>
    <p:sldId id="296" r:id="rId27"/>
    <p:sldId id="276" r:id="rId28"/>
    <p:sldId id="277" r:id="rId29"/>
    <p:sldId id="278" r:id="rId30"/>
    <p:sldId id="279" r:id="rId31"/>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19"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9730" autoAdjust="0"/>
  </p:normalViewPr>
  <p:slideViewPr>
    <p:cSldViewPr snapToGrid="0" snapToObjects="1">
      <p:cViewPr varScale="1">
        <p:scale>
          <a:sx n="50" d="100"/>
          <a:sy n="50" d="100"/>
        </p:scale>
        <p:origin x="432" y="48"/>
      </p:cViewPr>
      <p:guideLst>
        <p:guide pos="3840"/>
        <p:guide orient="horz"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图像占位符 4"/>
          <p:cNvSpPr>
            <a:spLocks noGrp="1" noRot="1" noChangeAspect="1"/>
          </p:cNvSpPr>
          <p:nvPr>
            <p:ph type="sldImg"/>
          </p:nvPr>
        </p:nvSpPr>
        <p:spPr>
          <a:xfrm>
            <a:off x="431800" y="779463"/>
            <a:ext cx="5934075" cy="3338512"/>
          </a:xfrm>
        </p:spPr>
      </p:sp>
      <p:sp>
        <p:nvSpPr>
          <p:cNvPr id="6" name="备注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459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0828" indent="-220828">
              <a:lnSpc>
                <a:spcPct val="125000"/>
              </a:lnSpc>
              <a:buSzPct val="90000"/>
              <a:buFont typeface="+mj-lt"/>
              <a:buAutoNum type="arabicPeriod"/>
            </a:pPr>
            <a:r>
              <a:rPr lang="zh-CN" altLang="en-US" sz="1100" smtClean="0"/>
              <a:t>将</a:t>
            </a:r>
            <a:r>
              <a:rPr lang="zh-CN" altLang="en-US" sz="1100" smtClean="0"/>
              <a:t>接口配置为</a:t>
            </a:r>
            <a:r>
              <a:rPr lang="en-US" altLang="zh-CN" sz="1100" smtClean="0"/>
              <a:t>Trunk</a:t>
            </a:r>
            <a:r>
              <a:rPr lang="zh-CN" altLang="en-US" sz="1100" smtClean="0"/>
              <a:t>或者</a:t>
            </a:r>
            <a:r>
              <a:rPr lang="en-US" altLang="zh-CN" sz="1100" smtClean="0"/>
              <a:t>Hybrid</a:t>
            </a:r>
            <a:r>
              <a:rPr lang="zh-CN" altLang="en-US" sz="1100" smtClean="0"/>
              <a:t>，放通终端对应的</a:t>
            </a:r>
            <a:r>
              <a:rPr lang="en-US" altLang="zh-CN" sz="1100" smtClean="0"/>
              <a:t>VLAN</a:t>
            </a:r>
            <a:r>
              <a:rPr lang="zh-CN" altLang="en-US" sz="1100" smtClean="0"/>
              <a:t>（携带</a:t>
            </a:r>
            <a:r>
              <a:rPr lang="en-US" altLang="zh-CN" sz="1100" smtClean="0"/>
              <a:t>VLAN-Tag</a:t>
            </a:r>
            <a:r>
              <a:rPr lang="zh-CN" altLang="en-US" sz="1100" smtClean="0"/>
              <a:t>）。</a:t>
            </a:r>
            <a:endParaRPr lang="en-US" altLang="zh-CN" sz="1100" smtClean="0"/>
          </a:p>
          <a:p>
            <a:pPr marL="220828" indent="-220828">
              <a:lnSpc>
                <a:spcPct val="125000"/>
              </a:lnSpc>
              <a:buSzPct val="90000"/>
              <a:buFont typeface="+mj-lt"/>
              <a:buAutoNum type="arabicPeriod"/>
            </a:pPr>
            <a:r>
              <a:rPr lang="zh-CN" altLang="en-US" sz="1100" smtClean="0"/>
              <a:t>源</a:t>
            </a:r>
            <a:r>
              <a:rPr lang="zh-CN" altLang="en-US" sz="1100" smtClean="0"/>
              <a:t>目</a:t>
            </a:r>
            <a:r>
              <a:rPr lang="en-US" altLang="zh-CN" sz="1100" smtClean="0"/>
              <a:t>IP</a:t>
            </a:r>
            <a:r>
              <a:rPr lang="zh-CN" altLang="en-US" sz="1100" smtClean="0"/>
              <a:t>在转发过程中保持不变（无</a:t>
            </a:r>
            <a:r>
              <a:rPr lang="en-US" altLang="zh-CN" sz="1100" smtClean="0"/>
              <a:t>NAT</a:t>
            </a:r>
            <a:r>
              <a:rPr lang="zh-CN" altLang="en-US" sz="1100" smtClean="0"/>
              <a:t>场景），但是源目</a:t>
            </a:r>
            <a:r>
              <a:rPr lang="en-US" altLang="zh-CN" sz="1100" smtClean="0"/>
              <a:t>MAC</a:t>
            </a:r>
            <a:r>
              <a:rPr lang="zh-CN" altLang="en-US" sz="1100" smtClean="0"/>
              <a:t>会改变，三层转发时每经过一个三层设备进行三层转发，源目</a:t>
            </a:r>
            <a:r>
              <a:rPr lang="en-US" altLang="zh-CN" sz="1100" smtClean="0"/>
              <a:t>MAC</a:t>
            </a:r>
            <a:r>
              <a:rPr lang="zh-CN" altLang="en-US" sz="1100" smtClean="0"/>
              <a:t>都会发生变化。</a:t>
            </a:r>
          </a:p>
          <a:p>
            <a:endParaRPr lang="zh-CN" altLang="en-US"/>
          </a:p>
        </p:txBody>
      </p:sp>
    </p:spTree>
    <p:extLst>
      <p:ext uri="{BB962C8B-B14F-4D97-AF65-F5344CB8AC3E}">
        <p14:creationId xmlns:p14="http://schemas.microsoft.com/office/powerpoint/2010/main" val="118600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在二层交换机上配置</a:t>
            </a:r>
            <a:r>
              <a:rPr lang="en-US" altLang="zh-CN" smtClean="0"/>
              <a:t>VLAN</a:t>
            </a:r>
            <a:r>
              <a:rPr lang="zh-CN" altLang="en-US" smtClean="0"/>
              <a:t>，每个</a:t>
            </a:r>
            <a:r>
              <a:rPr lang="en-US" altLang="zh-CN" smtClean="0"/>
              <a:t>VLAN</a:t>
            </a:r>
            <a:r>
              <a:rPr lang="zh-CN" altLang="en-US" smtClean="0"/>
              <a:t>单独使用一个交换机接口与路由器互联。</a:t>
            </a:r>
          </a:p>
          <a:p>
            <a:r>
              <a:rPr lang="zh-CN" altLang="en-US" smtClean="0"/>
              <a:t>路由器使用两个物理接口，分别作为</a:t>
            </a:r>
            <a:r>
              <a:rPr lang="en-US" altLang="zh-CN" smtClean="0"/>
              <a:t>VLAN 10</a:t>
            </a:r>
            <a:r>
              <a:rPr lang="zh-CN" altLang="en-US" smtClean="0"/>
              <a:t>及</a:t>
            </a:r>
            <a:r>
              <a:rPr lang="en-US" altLang="zh-CN" smtClean="0"/>
              <a:t>VLAN 20</a:t>
            </a:r>
            <a:r>
              <a:rPr lang="zh-CN" altLang="en-US" smtClean="0"/>
              <a:t>内</a:t>
            </a:r>
            <a:r>
              <a:rPr lang="en-US" altLang="zh-CN" smtClean="0"/>
              <a:t>PC</a:t>
            </a:r>
            <a:r>
              <a:rPr lang="zh-CN" altLang="en-US" smtClean="0"/>
              <a:t>的默认网关，使用路由器的物理接口实现</a:t>
            </a:r>
            <a:r>
              <a:rPr lang="en-US" altLang="zh-CN" smtClean="0"/>
              <a:t>VLAN</a:t>
            </a:r>
            <a:r>
              <a:rPr lang="zh-CN" altLang="en-US" smtClean="0"/>
              <a:t>之间的通信。</a:t>
            </a:r>
          </a:p>
          <a:p>
            <a:endParaRPr lang="zh-CN" altLang="en-US" smtClean="0"/>
          </a:p>
          <a:p>
            <a:endParaRPr lang="zh-CN" altLang="en-US"/>
          </a:p>
        </p:txBody>
      </p:sp>
    </p:spTree>
    <p:extLst>
      <p:ext uri="{BB962C8B-B14F-4D97-AF65-F5344CB8AC3E}">
        <p14:creationId xmlns:p14="http://schemas.microsoft.com/office/powerpoint/2010/main" val="199470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R1</a:t>
            </a:r>
            <a:r>
              <a:rPr lang="zh-CN" altLang="en-US" smtClean="0"/>
              <a:t>使用一个物理接口（</a:t>
            </a:r>
            <a:r>
              <a:rPr lang="en-US" altLang="zh-CN" smtClean="0"/>
              <a:t>GE0/0/1</a:t>
            </a:r>
            <a:r>
              <a:rPr lang="zh-CN" altLang="en-US" smtClean="0"/>
              <a:t>）与交换机</a:t>
            </a:r>
            <a:r>
              <a:rPr lang="en-US" altLang="zh-CN" smtClean="0"/>
              <a:t>SW1</a:t>
            </a:r>
            <a:r>
              <a:rPr lang="zh-CN" altLang="en-US" smtClean="0"/>
              <a:t>对接，并基于该物理接口创建两个子接口：</a:t>
            </a:r>
            <a:r>
              <a:rPr lang="en-US" altLang="zh-CN" smtClean="0"/>
              <a:t>GE0/0/1.10</a:t>
            </a:r>
            <a:r>
              <a:rPr lang="zh-CN" altLang="en-US" smtClean="0"/>
              <a:t>及</a:t>
            </a:r>
            <a:r>
              <a:rPr lang="en-US" altLang="zh-CN" smtClean="0"/>
              <a:t>GE0/0/1.20</a:t>
            </a:r>
            <a:r>
              <a:rPr lang="zh-CN" altLang="en-US" smtClean="0"/>
              <a:t>，分别使用这两个子接口作为</a:t>
            </a:r>
            <a:r>
              <a:rPr lang="en-US" altLang="zh-CN" smtClean="0"/>
              <a:t>VLAN 10</a:t>
            </a:r>
            <a:r>
              <a:rPr lang="zh-CN" altLang="en-US" smtClean="0"/>
              <a:t>及</a:t>
            </a:r>
            <a:r>
              <a:rPr lang="en-US" altLang="zh-CN" smtClean="0"/>
              <a:t>VLAN 20</a:t>
            </a:r>
            <a:r>
              <a:rPr lang="zh-CN" altLang="en-US" smtClean="0"/>
              <a:t>的默认网关。</a:t>
            </a:r>
          </a:p>
          <a:p>
            <a:r>
              <a:rPr lang="zh-CN" altLang="en-US" smtClean="0"/>
              <a:t>由于三层子接口不支持</a:t>
            </a:r>
            <a:r>
              <a:rPr lang="en-US" altLang="zh-CN" smtClean="0"/>
              <a:t>VLAN</a:t>
            </a:r>
            <a:r>
              <a:rPr lang="zh-CN" altLang="en-US" smtClean="0"/>
              <a:t>报文，当它收到</a:t>
            </a:r>
            <a:r>
              <a:rPr lang="en-US" altLang="zh-CN" smtClean="0"/>
              <a:t>VLAN</a:t>
            </a:r>
            <a:r>
              <a:rPr lang="zh-CN" altLang="en-US" smtClean="0"/>
              <a:t>报文时，会将</a:t>
            </a:r>
            <a:r>
              <a:rPr lang="en-US" altLang="zh-CN" smtClean="0"/>
              <a:t>VLAN</a:t>
            </a:r>
            <a:r>
              <a:rPr lang="zh-CN" altLang="en-US" smtClean="0"/>
              <a:t>报文当成是非法报文而丢弃。因此，需要在子接口上将</a:t>
            </a:r>
            <a:r>
              <a:rPr lang="en-US" altLang="zh-CN" smtClean="0"/>
              <a:t>VLAN Tag</a:t>
            </a:r>
            <a:r>
              <a:rPr lang="zh-CN" altLang="en-US" smtClean="0"/>
              <a:t>剥掉，也就是需要</a:t>
            </a:r>
            <a:r>
              <a:rPr lang="en-US" altLang="zh-CN" smtClean="0"/>
              <a:t>VLAN</a:t>
            </a:r>
            <a:r>
              <a:rPr lang="zh-CN" altLang="en-US" smtClean="0"/>
              <a:t>终结（</a:t>
            </a:r>
            <a:r>
              <a:rPr lang="en-US" altLang="zh-CN" smtClean="0"/>
              <a:t>VLAN Termination</a:t>
            </a:r>
            <a:r>
              <a:rPr lang="zh-CN" altLang="en-US" smtClean="0"/>
              <a:t>）。</a:t>
            </a:r>
          </a:p>
        </p:txBody>
      </p:sp>
    </p:spTree>
    <p:extLst>
      <p:ext uri="{BB962C8B-B14F-4D97-AF65-F5344CB8AC3E}">
        <p14:creationId xmlns:p14="http://schemas.microsoft.com/office/powerpoint/2010/main" val="70206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子接口终结</a:t>
            </a:r>
            <a:r>
              <a:rPr lang="en-US" altLang="zh-CN" smtClean="0"/>
              <a:t>VLAN</a:t>
            </a:r>
            <a:r>
              <a:rPr lang="zh-CN" altLang="en-US" smtClean="0"/>
              <a:t>的实质包含两个方面：</a:t>
            </a:r>
          </a:p>
          <a:p>
            <a:pPr lvl="1"/>
            <a:r>
              <a:rPr lang="zh-CN" altLang="en-US" smtClean="0"/>
              <a:t>对接口接收到报文，剥除</a:t>
            </a:r>
            <a:r>
              <a:rPr lang="en-US" altLang="zh-CN" smtClean="0"/>
              <a:t>VLAN</a:t>
            </a:r>
            <a:r>
              <a:rPr lang="zh-CN" altLang="en-US" smtClean="0"/>
              <a:t>标签后进行三层转发或其他处理。</a:t>
            </a:r>
          </a:p>
          <a:p>
            <a:pPr lvl="1"/>
            <a:r>
              <a:rPr lang="zh-CN" altLang="en-US" smtClean="0"/>
              <a:t>对接口发出的报文，又将相应的</a:t>
            </a:r>
            <a:r>
              <a:rPr lang="en-US" altLang="zh-CN" smtClean="0"/>
              <a:t>VLAN</a:t>
            </a:r>
            <a:r>
              <a:rPr lang="zh-CN" altLang="en-US" smtClean="0"/>
              <a:t>标签添加到报文中后再发送。</a:t>
            </a:r>
          </a:p>
          <a:p>
            <a:endParaRPr lang="zh-CN" altLang="en-US"/>
          </a:p>
        </p:txBody>
      </p:sp>
    </p:spTree>
    <p:extLst>
      <p:ext uri="{BB962C8B-B14F-4D97-AF65-F5344CB8AC3E}">
        <p14:creationId xmlns:p14="http://schemas.microsoft.com/office/powerpoint/2010/main" val="397135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100000"/>
              <a:buFont typeface="Arial" panose="020B0604020202020204" pitchFamily="34" charset="0"/>
              <a:buChar char="•"/>
              <a:tabLst/>
              <a:defRPr/>
            </a:pPr>
            <a:r>
              <a:rPr lang="en-US" altLang="zh-CN" sz="1100" b="1"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interface</a:t>
            </a:r>
            <a:r>
              <a:rPr lang="en-US" altLang="zh-CN" sz="110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b="0" i="1"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interface-type</a:t>
            </a:r>
            <a:r>
              <a:rPr kumimoji="0" lang="en-US" altLang="zh-CN"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 </a:t>
            </a:r>
            <a:r>
              <a:rPr kumimoji="0" lang="en-US" altLang="zh-CN" sz="1100" i="1"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interface-number.sub-interface number</a:t>
            </a:r>
            <a:r>
              <a:rPr kumimoji="0" lang="zh-CN" altLang="en-US"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命令用来创建子接口。</a:t>
            </a:r>
            <a:r>
              <a:rPr kumimoji="0" lang="en-US" altLang="zh-CN"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sub-interface number</a:t>
            </a:r>
            <a:r>
              <a:rPr kumimoji="0" lang="zh-CN" altLang="en-US"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代表物理接口内的逻辑接口通道。一般情况下，为了方便记忆，子接口</a:t>
            </a:r>
            <a:r>
              <a:rPr kumimoji="0" lang="en-US" altLang="zh-CN"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ID</a:t>
            </a:r>
            <a:r>
              <a:rPr kumimoji="0" lang="zh-CN" altLang="en-US"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与所要终结的</a:t>
            </a:r>
            <a:r>
              <a:rPr kumimoji="0" lang="en-US" altLang="zh-CN"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VLAN ID</a:t>
            </a:r>
            <a:r>
              <a:rPr kumimoji="0" lang="zh-CN" altLang="en-US"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rPr>
              <a:t>相同。</a:t>
            </a:r>
            <a:endParaRPr kumimoji="0" lang="en-US" altLang="zh-CN" sz="110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endParaRPr>
          </a:p>
          <a:p>
            <a:pPr marL="171450" marR="0" lvl="0" indent="-171450" defTabSz="914400" fontAlgn="base">
              <a:lnSpc>
                <a:spcPct val="125000"/>
              </a:lnSpc>
              <a:spcBef>
                <a:spcPct val="0"/>
              </a:spcBef>
              <a:spcAft>
                <a:spcPts val="600"/>
              </a:spcAft>
              <a:buClrTx/>
              <a:buSzPct val="100000"/>
              <a:buFont typeface="Arial" panose="020B0604020202020204" pitchFamily="34" charset="0"/>
              <a:buChar char="•"/>
              <a:tabLst/>
              <a:defRPr/>
            </a:pPr>
            <a:r>
              <a:rPr lang="en-US" altLang="zh-CN" sz="1100" b="1"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dot1q termination </a:t>
            </a:r>
            <a:r>
              <a:rPr lang="en-US" altLang="zh-CN" sz="1100" b="1" i="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vid</a:t>
            </a:r>
            <a:r>
              <a:rPr lang="zh-CN" altLang="en-US" sz="1100" smtClean="0">
                <a:latin typeface="Huawei Sans" panose="020C0503030203020204" pitchFamily="34" charset="0"/>
                <a:ea typeface="方正兰亭黑简体" panose="02000000000000000000" pitchFamily="2" charset="-122"/>
              </a:rPr>
              <a:t>命令用来配置子接口</a:t>
            </a:r>
            <a:r>
              <a:rPr lang="en-US" altLang="zh-CN" sz="1100" smtClean="0">
                <a:latin typeface="Huawei Sans" panose="020C0503030203020204" pitchFamily="34" charset="0"/>
                <a:ea typeface="方正兰亭黑简体" panose="02000000000000000000" pitchFamily="2" charset="-122"/>
              </a:rPr>
              <a:t>Dot1q</a:t>
            </a:r>
            <a:r>
              <a:rPr lang="zh-CN" altLang="en-US" sz="1100" smtClean="0">
                <a:latin typeface="Huawei Sans" panose="020C0503030203020204" pitchFamily="34" charset="0"/>
                <a:ea typeface="方正兰亭黑简体" panose="02000000000000000000" pitchFamily="2" charset="-122"/>
              </a:rPr>
              <a:t>终结的单层</a:t>
            </a:r>
            <a:r>
              <a:rPr lang="en-US" altLang="zh-CN" sz="1100" smtClean="0">
                <a:latin typeface="Huawei Sans" panose="020C0503030203020204" pitchFamily="34" charset="0"/>
                <a:ea typeface="方正兰亭黑简体" panose="02000000000000000000" pitchFamily="2" charset="-122"/>
              </a:rPr>
              <a:t>VLAN ID</a:t>
            </a:r>
            <a:r>
              <a:rPr lang="zh-CN" altLang="en-US" sz="1100" smtClean="0">
                <a:latin typeface="Huawei Sans" panose="020C0503030203020204" pitchFamily="34" charset="0"/>
                <a:ea typeface="方正兰亭黑简体" panose="02000000000000000000" pitchFamily="2" charset="-122"/>
              </a:rPr>
              <a:t>。缺省情况，子接口没有配置</a:t>
            </a:r>
            <a:r>
              <a:rPr lang="en-US" altLang="zh-CN" sz="1100" smtClean="0">
                <a:latin typeface="Huawei Sans" panose="020C0503030203020204" pitchFamily="34" charset="0"/>
                <a:ea typeface="方正兰亭黑简体" panose="02000000000000000000" pitchFamily="2" charset="-122"/>
              </a:rPr>
              <a:t>dot1q</a:t>
            </a:r>
            <a:r>
              <a:rPr lang="zh-CN" altLang="en-US" sz="1100" smtClean="0">
                <a:latin typeface="Huawei Sans" panose="020C0503030203020204" pitchFamily="34" charset="0"/>
                <a:ea typeface="方正兰亭黑简体" panose="02000000000000000000" pitchFamily="2" charset="-122"/>
              </a:rPr>
              <a:t>终结的单层</a:t>
            </a:r>
            <a:r>
              <a:rPr lang="en-US" altLang="zh-CN" sz="1100" smtClean="0">
                <a:latin typeface="Huawei Sans" panose="020C0503030203020204" pitchFamily="34" charset="0"/>
                <a:ea typeface="方正兰亭黑简体" panose="02000000000000000000" pitchFamily="2" charset="-122"/>
              </a:rPr>
              <a:t>VLAN ID</a:t>
            </a:r>
            <a:r>
              <a:rPr lang="zh-CN" altLang="en-US" sz="1100" smtClean="0">
                <a:latin typeface="Huawei Sans" panose="020C0503030203020204" pitchFamily="34" charset="0"/>
                <a:ea typeface="方正兰亭黑简体" panose="02000000000000000000" pitchFamily="2" charset="-122"/>
              </a:rPr>
              <a:t>。</a:t>
            </a:r>
            <a:r>
              <a:rPr kumimoji="0" lang="en-US" altLang="zh-CN" sz="1100" b="1" i="0" u="none" strike="noStrike" kern="1200" cap="none" spc="0" normalizeH="0" baseline="0" noProof="0" smtClean="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arp broadcast enable</a:t>
            </a:r>
            <a:r>
              <a:rPr lang="zh-CN" altLang="en-US" sz="1100" smtClean="0">
                <a:latin typeface="Huawei Sans" panose="020C0503030203020204" pitchFamily="34" charset="0"/>
                <a:ea typeface="方正兰亭黑简体" panose="02000000000000000000" pitchFamily="2" charset="-122"/>
              </a:rPr>
              <a:t>命令用来使能终结子接口的</a:t>
            </a:r>
            <a:r>
              <a:rPr lang="en-US" altLang="zh-CN" sz="1100" smtClean="0">
                <a:latin typeface="Huawei Sans" panose="020C0503030203020204" pitchFamily="34" charset="0"/>
                <a:ea typeface="方正兰亭黑简体" panose="02000000000000000000" pitchFamily="2" charset="-122"/>
              </a:rPr>
              <a:t>ARP</a:t>
            </a:r>
            <a:r>
              <a:rPr lang="zh-CN" altLang="en-US" sz="1100" smtClean="0">
                <a:latin typeface="Huawei Sans" panose="020C0503030203020204" pitchFamily="34" charset="0"/>
                <a:ea typeface="方正兰亭黑简体" panose="02000000000000000000" pitchFamily="2" charset="-122"/>
              </a:rPr>
              <a:t>广播功能。缺省情况下，终结子接口没有使能</a:t>
            </a:r>
            <a:r>
              <a:rPr lang="en-US" altLang="zh-CN" sz="1100" smtClean="0">
                <a:latin typeface="Huawei Sans" panose="020C0503030203020204" pitchFamily="34" charset="0"/>
                <a:ea typeface="方正兰亭黑简体" panose="02000000000000000000" pitchFamily="2" charset="-122"/>
              </a:rPr>
              <a:t>ARP</a:t>
            </a:r>
            <a:r>
              <a:rPr lang="zh-CN" altLang="en-US" sz="1100" smtClean="0">
                <a:latin typeface="Huawei Sans" panose="020C0503030203020204" pitchFamily="34" charset="0"/>
                <a:ea typeface="方正兰亭黑简体" panose="02000000000000000000" pitchFamily="2" charset="-122"/>
              </a:rPr>
              <a:t>广播功能。终结子接口不能转发广播报文，在收到广播报文后它们直接把该报文丢弃。为了允许终结子接口能转发广播报文，可以通过在子接口上执行此命令。</a:t>
            </a:r>
          </a:p>
          <a:p>
            <a:endParaRPr lang="zh-CN" altLang="en-US"/>
          </a:p>
        </p:txBody>
      </p:sp>
    </p:spTree>
    <p:extLst>
      <p:ext uri="{BB962C8B-B14F-4D97-AF65-F5344CB8AC3E}">
        <p14:creationId xmlns:p14="http://schemas.microsoft.com/office/powerpoint/2010/main" val="313285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1" i="0" u="none" strike="noStrike" kern="1200" cap="none" spc="0" normalizeH="0" noProof="0" smtClean="0">
                <a:ln>
                  <a:noFill/>
                </a:ln>
                <a:solidFill>
                  <a:srgbClr val="000000"/>
                </a:solidFill>
                <a:effectLst/>
                <a:uLnTx/>
                <a:uFillTx/>
                <a:cs typeface="+mn-cs"/>
              </a:rPr>
              <a:t>interface vlanif </a:t>
            </a:r>
            <a:r>
              <a:rPr kumimoji="0" lang="en-US" altLang="zh-CN" sz="1100" b="0" i="1" u="none" strike="noStrike" kern="1200" cap="none" spc="0" normalizeH="0" noProof="0" smtClean="0">
                <a:ln>
                  <a:noFill/>
                </a:ln>
                <a:solidFill>
                  <a:srgbClr val="000000"/>
                </a:solidFill>
                <a:effectLst/>
                <a:uLnTx/>
                <a:uFillTx/>
                <a:cs typeface="+mn-cs"/>
              </a:rPr>
              <a:t>vlan-id</a:t>
            </a:r>
            <a:r>
              <a:rPr kumimoji="0" lang="zh-CN" altLang="en-US" sz="1100" b="0" i="0" u="none" strike="noStrike" kern="1200" cap="none" spc="0" normalizeH="0" noProof="0" smtClean="0">
                <a:ln>
                  <a:noFill/>
                </a:ln>
                <a:solidFill>
                  <a:srgbClr val="000000"/>
                </a:solidFill>
                <a:effectLst/>
                <a:uLnTx/>
                <a:uFillTx/>
                <a:cs typeface="+mn-cs"/>
              </a:rPr>
              <a:t>命令用来创建</a:t>
            </a:r>
            <a:r>
              <a:rPr kumimoji="0" lang="en-US" altLang="zh-CN" sz="1100" b="0" i="0" u="none" strike="noStrike" kern="1200" cap="none" spc="0" normalizeH="0" noProof="0" smtClean="0">
                <a:ln>
                  <a:noFill/>
                </a:ln>
                <a:solidFill>
                  <a:srgbClr val="000000"/>
                </a:solidFill>
                <a:effectLst/>
                <a:uLnTx/>
                <a:uFillTx/>
                <a:cs typeface="+mn-cs"/>
              </a:rPr>
              <a:t>VLANIF</a:t>
            </a:r>
            <a:r>
              <a:rPr kumimoji="0" lang="zh-CN" altLang="en-US" sz="1100" b="0" i="0" u="none" strike="noStrike" kern="1200" cap="none" spc="0" normalizeH="0" noProof="0" smtClean="0">
                <a:ln>
                  <a:noFill/>
                </a:ln>
                <a:solidFill>
                  <a:srgbClr val="000000"/>
                </a:solidFill>
                <a:effectLst/>
                <a:uLnTx/>
                <a:uFillTx/>
                <a:cs typeface="+mn-cs"/>
              </a:rPr>
              <a:t>接口并进入到</a:t>
            </a:r>
            <a:r>
              <a:rPr kumimoji="0" lang="en-US" altLang="zh-CN" sz="1100" b="0" i="0" u="none" strike="noStrike" kern="1200" cap="none" spc="0" normalizeH="0" noProof="0" smtClean="0">
                <a:ln>
                  <a:noFill/>
                </a:ln>
                <a:solidFill>
                  <a:srgbClr val="000000"/>
                </a:solidFill>
                <a:effectLst/>
                <a:uLnTx/>
                <a:uFillTx/>
                <a:cs typeface="+mn-cs"/>
              </a:rPr>
              <a:t>VLANIF</a:t>
            </a:r>
            <a:r>
              <a:rPr kumimoji="0" lang="zh-CN" altLang="en-US" sz="1100" b="0" i="0" u="none" strike="noStrike" kern="1200" cap="none" spc="0" normalizeH="0" noProof="0" smtClean="0">
                <a:ln>
                  <a:noFill/>
                </a:ln>
                <a:solidFill>
                  <a:srgbClr val="000000"/>
                </a:solidFill>
                <a:effectLst/>
                <a:uLnTx/>
                <a:uFillTx/>
                <a:cs typeface="+mn-cs"/>
              </a:rPr>
              <a:t>接口视图。</a:t>
            </a:r>
            <a:r>
              <a:rPr kumimoji="0" lang="en-US" altLang="zh-CN" sz="1100" b="0" i="1" u="none" strike="noStrike" kern="1200" cap="none" spc="0" normalizeH="0" noProof="0" smtClean="0">
                <a:ln>
                  <a:noFill/>
                </a:ln>
                <a:solidFill>
                  <a:srgbClr val="000000"/>
                </a:solidFill>
                <a:effectLst/>
                <a:uLnTx/>
                <a:uFillTx/>
                <a:cs typeface="+mn-cs"/>
              </a:rPr>
              <a:t>vlan-id</a:t>
            </a:r>
            <a:r>
              <a:rPr kumimoji="0" lang="zh-CN" altLang="en-US" sz="1100" b="0" i="0" u="none" strike="noStrike" kern="1200" cap="none" spc="0" normalizeH="0" noProof="0" smtClean="0">
                <a:ln>
                  <a:noFill/>
                </a:ln>
                <a:solidFill>
                  <a:srgbClr val="000000"/>
                </a:solidFill>
                <a:effectLst/>
                <a:uLnTx/>
                <a:uFillTx/>
                <a:cs typeface="+mn-cs"/>
              </a:rPr>
              <a:t>表示与</a:t>
            </a:r>
            <a:r>
              <a:rPr kumimoji="0" lang="en-US" altLang="zh-CN" sz="1100" b="0" i="0" u="none" strike="noStrike" kern="1200" cap="none" spc="0" normalizeH="0" noProof="0" smtClean="0">
                <a:ln>
                  <a:noFill/>
                </a:ln>
                <a:solidFill>
                  <a:srgbClr val="000000"/>
                </a:solidFill>
                <a:effectLst/>
                <a:uLnTx/>
                <a:uFillTx/>
                <a:cs typeface="+mn-cs"/>
              </a:rPr>
              <a:t>VLANIF</a:t>
            </a:r>
            <a:r>
              <a:rPr kumimoji="0" lang="zh-CN" altLang="en-US" sz="1100" b="0" i="0" u="none" strike="noStrike" kern="1200" cap="none" spc="0" normalizeH="0" noProof="0" smtClean="0">
                <a:ln>
                  <a:noFill/>
                </a:ln>
                <a:solidFill>
                  <a:srgbClr val="000000"/>
                </a:solidFill>
                <a:effectLst/>
                <a:uLnTx/>
                <a:uFillTx/>
                <a:cs typeface="+mn-cs"/>
              </a:rPr>
              <a:t>接口相关联的</a:t>
            </a:r>
            <a:r>
              <a:rPr kumimoji="0" lang="en-US" altLang="zh-CN" sz="1100" b="0" i="0" u="none" strike="noStrike" kern="1200" cap="none" spc="0" normalizeH="0" noProof="0" smtClean="0">
                <a:ln>
                  <a:noFill/>
                </a:ln>
                <a:solidFill>
                  <a:srgbClr val="000000"/>
                </a:solidFill>
                <a:effectLst/>
                <a:uLnTx/>
                <a:uFillTx/>
                <a:cs typeface="+mn-cs"/>
              </a:rPr>
              <a:t>VLAN</a:t>
            </a:r>
            <a:r>
              <a:rPr kumimoji="0" lang="zh-CN" altLang="en-US" sz="1100" b="0" i="0" u="none" strike="noStrike" kern="1200" cap="none" spc="0" normalizeH="0" noProof="0" smtClean="0">
                <a:ln>
                  <a:noFill/>
                </a:ln>
                <a:solidFill>
                  <a:srgbClr val="000000"/>
                </a:solidFill>
                <a:effectLst/>
                <a:uLnTx/>
                <a:uFillTx/>
                <a:cs typeface="+mn-cs"/>
              </a:rPr>
              <a:t>编号。</a:t>
            </a:r>
            <a:r>
              <a:rPr kumimoji="0" lang="en-US" altLang="zh-CN" sz="1100" b="0" i="0" u="none" strike="noStrike" kern="1200" cap="none" spc="0" normalizeH="0" noProof="0" smtClean="0">
                <a:ln>
                  <a:noFill/>
                </a:ln>
                <a:solidFill>
                  <a:srgbClr val="000000"/>
                </a:solidFill>
                <a:effectLst/>
                <a:uLnTx/>
                <a:uFillTx/>
                <a:cs typeface="+mn-cs"/>
              </a:rPr>
              <a:t>VLANIF</a:t>
            </a:r>
            <a:r>
              <a:rPr kumimoji="0" lang="zh-CN" altLang="en-US" sz="1100" b="0" i="0" u="none" strike="noStrike" kern="1200" cap="none" spc="0" normalizeH="0" noProof="0" smtClean="0">
                <a:ln>
                  <a:noFill/>
                </a:ln>
                <a:solidFill>
                  <a:srgbClr val="000000"/>
                </a:solidFill>
                <a:effectLst/>
                <a:uLnTx/>
                <a:uFillTx/>
                <a:cs typeface="+mn-cs"/>
              </a:rPr>
              <a:t>接口的</a:t>
            </a:r>
            <a:r>
              <a:rPr kumimoji="0" lang="en-US" altLang="zh-CN" sz="1100" b="0" i="0" u="none" strike="noStrike" kern="1200" cap="none" spc="0" normalizeH="0" noProof="0" smtClean="0">
                <a:ln>
                  <a:noFill/>
                </a:ln>
                <a:solidFill>
                  <a:srgbClr val="000000"/>
                </a:solidFill>
                <a:effectLst/>
                <a:uLnTx/>
                <a:uFillTx/>
                <a:cs typeface="+mn-cs"/>
              </a:rPr>
              <a:t>IP</a:t>
            </a:r>
            <a:r>
              <a:rPr kumimoji="0" lang="zh-CN" altLang="en-US" sz="1100" b="0" i="0" u="none" strike="noStrike" kern="1200" cap="none" spc="0" normalizeH="0" noProof="0" smtClean="0">
                <a:ln>
                  <a:noFill/>
                </a:ln>
                <a:solidFill>
                  <a:srgbClr val="000000"/>
                </a:solidFill>
                <a:effectLst/>
                <a:uLnTx/>
                <a:uFillTx/>
                <a:cs typeface="+mn-cs"/>
              </a:rPr>
              <a:t>地址作为主机的网关</a:t>
            </a:r>
            <a:r>
              <a:rPr kumimoji="0" lang="en-US" altLang="zh-CN" sz="1100" b="0" i="0" u="none" strike="noStrike" kern="1200" cap="none" spc="0" normalizeH="0" noProof="0" smtClean="0">
                <a:ln>
                  <a:noFill/>
                </a:ln>
                <a:solidFill>
                  <a:srgbClr val="000000"/>
                </a:solidFill>
                <a:effectLst/>
                <a:uLnTx/>
                <a:uFillTx/>
                <a:cs typeface="+mn-cs"/>
              </a:rPr>
              <a:t>IP</a:t>
            </a:r>
            <a:r>
              <a:rPr kumimoji="0" lang="zh-CN" altLang="en-US" sz="1100" b="0" i="0" u="none" strike="noStrike" kern="1200" cap="none" spc="0" normalizeH="0" noProof="0" smtClean="0">
                <a:ln>
                  <a:noFill/>
                </a:ln>
                <a:solidFill>
                  <a:srgbClr val="000000"/>
                </a:solidFill>
                <a:effectLst/>
                <a:uLnTx/>
                <a:uFillTx/>
                <a:cs typeface="+mn-cs"/>
              </a:rPr>
              <a:t>地址，和主机的</a:t>
            </a:r>
            <a:r>
              <a:rPr kumimoji="0" lang="en-US" altLang="zh-CN" sz="1100" b="0" i="0" u="none" strike="noStrike" kern="1200" cap="none" spc="0" normalizeH="0" noProof="0" smtClean="0">
                <a:ln>
                  <a:noFill/>
                </a:ln>
                <a:solidFill>
                  <a:srgbClr val="000000"/>
                </a:solidFill>
                <a:effectLst/>
                <a:uLnTx/>
                <a:uFillTx/>
                <a:cs typeface="+mn-cs"/>
              </a:rPr>
              <a:t>IP</a:t>
            </a:r>
            <a:r>
              <a:rPr kumimoji="0" lang="zh-CN" altLang="en-US" sz="1100" b="0" i="0" u="none" strike="noStrike" kern="1200" cap="none" spc="0" normalizeH="0" noProof="0" smtClean="0">
                <a:ln>
                  <a:noFill/>
                </a:ln>
                <a:solidFill>
                  <a:srgbClr val="000000"/>
                </a:solidFill>
                <a:effectLst/>
                <a:uLnTx/>
                <a:uFillTx/>
                <a:cs typeface="+mn-cs"/>
              </a:rPr>
              <a:t>地址必须位于同一网段。</a:t>
            </a:r>
            <a:endParaRPr kumimoji="0" lang="en-US" altLang="zh-CN" sz="1100" b="0" i="0" u="none" strike="noStrike" kern="1200" cap="none" spc="0" normalizeH="0" noProof="0" smtClean="0">
              <a:ln>
                <a:noFill/>
              </a:ln>
              <a:solidFill>
                <a:srgbClr val="000000"/>
              </a:solidFill>
              <a:effectLst/>
              <a:uLnTx/>
              <a:uFillTx/>
              <a:cs typeface="+mn-cs"/>
            </a:endParaRPr>
          </a:p>
          <a:p>
            <a:endParaRPr lang="zh-CN" altLang="en-US"/>
          </a:p>
        </p:txBody>
      </p:sp>
    </p:spTree>
    <p:extLst>
      <p:ext uri="{BB962C8B-B14F-4D97-AF65-F5344CB8AC3E}">
        <p14:creationId xmlns:p14="http://schemas.microsoft.com/office/powerpoint/2010/main" val="47454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smtClean="0"/>
              <a:t>NAPT</a:t>
            </a:r>
            <a:r>
              <a:rPr lang="zh-CN" altLang="en-US" smtClean="0"/>
              <a:t>（</a:t>
            </a:r>
            <a:r>
              <a:rPr lang="en-US" altLang="zh-CN" sz="1100" b="0" i="0" kern="1200" smtClean="0">
                <a:solidFill>
                  <a:schemeClr val="tx1"/>
                </a:solidFill>
                <a:effectLst/>
                <a:latin typeface="+mn-lt"/>
                <a:ea typeface="+mn-ea"/>
                <a:cs typeface="+mn-cs"/>
              </a:rPr>
              <a:t>Network Address Port Translation</a:t>
            </a:r>
            <a:r>
              <a:rPr lang="zh-CN" altLang="en-US" sz="1100" b="0" i="0" kern="1200" smtClean="0">
                <a:solidFill>
                  <a:schemeClr val="tx1"/>
                </a:solidFill>
                <a:effectLst/>
                <a:latin typeface="+mn-lt"/>
                <a:ea typeface="+mn-ea"/>
                <a:cs typeface="+mn-cs"/>
              </a:rPr>
              <a:t>，网络地址端口转换</a:t>
            </a:r>
            <a:r>
              <a:rPr lang="zh-CN" altLang="en-US" smtClean="0"/>
              <a:t>）：</a:t>
            </a:r>
            <a:r>
              <a:rPr lang="zh-CN" altLang="en-US" sz="1100" b="0" i="0" kern="1200" smtClean="0">
                <a:solidFill>
                  <a:schemeClr val="tx1"/>
                </a:solidFill>
                <a:effectLst/>
                <a:latin typeface="+mn-lt"/>
                <a:ea typeface="+mn-ea"/>
                <a:cs typeface="+mn-cs"/>
              </a:rPr>
              <a:t>将</a:t>
            </a:r>
            <a:r>
              <a:rPr lang="en-US" altLang="zh-CN" sz="1100" b="0" i="0" kern="1200" smtClean="0">
                <a:solidFill>
                  <a:schemeClr val="tx1"/>
                </a:solidFill>
                <a:effectLst/>
                <a:latin typeface="+mn-lt"/>
                <a:ea typeface="+mn-ea"/>
                <a:cs typeface="+mn-cs"/>
              </a:rPr>
              <a:t>IP</a:t>
            </a:r>
            <a:r>
              <a:rPr lang="zh-CN" altLang="en-US" sz="1100" b="0" i="0" kern="1200" smtClean="0">
                <a:solidFill>
                  <a:schemeClr val="tx1"/>
                </a:solidFill>
                <a:effectLst/>
                <a:latin typeface="+mn-lt"/>
                <a:ea typeface="+mn-ea"/>
                <a:cs typeface="+mn-cs"/>
              </a:rPr>
              <a:t>数据报文头中的</a:t>
            </a:r>
            <a:r>
              <a:rPr lang="en-US" altLang="zh-CN" sz="1100" b="0" i="0" kern="1200" smtClean="0">
                <a:solidFill>
                  <a:schemeClr val="tx1"/>
                </a:solidFill>
                <a:effectLst/>
                <a:latin typeface="+mn-lt"/>
                <a:ea typeface="+mn-ea"/>
                <a:cs typeface="+mn-cs"/>
              </a:rPr>
              <a:t>IP</a:t>
            </a:r>
            <a:r>
              <a:rPr lang="zh-CN" altLang="en-US" sz="1100" b="0" i="0" kern="1200" smtClean="0">
                <a:solidFill>
                  <a:schemeClr val="tx1"/>
                </a:solidFill>
                <a:effectLst/>
                <a:latin typeface="+mn-lt"/>
                <a:ea typeface="+mn-ea"/>
                <a:cs typeface="+mn-cs"/>
              </a:rPr>
              <a:t>地址、端口号转换为另一个</a:t>
            </a:r>
            <a:r>
              <a:rPr lang="en-US" altLang="zh-CN" sz="1100" b="0" i="0" kern="1200" smtClean="0">
                <a:solidFill>
                  <a:schemeClr val="tx1"/>
                </a:solidFill>
                <a:effectLst/>
                <a:latin typeface="+mn-lt"/>
                <a:ea typeface="+mn-ea"/>
                <a:cs typeface="+mn-cs"/>
              </a:rPr>
              <a:t>IP</a:t>
            </a:r>
            <a:r>
              <a:rPr lang="zh-CN" altLang="en-US" sz="1100" b="0" i="0" kern="1200" smtClean="0">
                <a:solidFill>
                  <a:schemeClr val="tx1"/>
                </a:solidFill>
                <a:effectLst/>
                <a:latin typeface="+mn-lt"/>
                <a:ea typeface="+mn-ea"/>
                <a:cs typeface="+mn-cs"/>
              </a:rPr>
              <a:t>地址、端口号的过程，主要用于实现内部网络（私有</a:t>
            </a:r>
            <a:r>
              <a:rPr lang="en-US" altLang="zh-CN" sz="1100" b="0" i="0" kern="1200" smtClean="0">
                <a:solidFill>
                  <a:schemeClr val="tx1"/>
                </a:solidFill>
                <a:effectLst/>
                <a:latin typeface="+mn-lt"/>
                <a:ea typeface="+mn-ea"/>
                <a:cs typeface="+mn-cs"/>
              </a:rPr>
              <a:t>IP</a:t>
            </a:r>
            <a:r>
              <a:rPr lang="zh-CN" altLang="en-US" sz="1100" b="0" i="0" kern="1200" smtClean="0">
                <a:solidFill>
                  <a:schemeClr val="tx1"/>
                </a:solidFill>
                <a:effectLst/>
                <a:latin typeface="+mn-lt"/>
                <a:ea typeface="+mn-ea"/>
                <a:cs typeface="+mn-cs"/>
              </a:rPr>
              <a:t>地址）访问外部网络（公有</a:t>
            </a:r>
            <a:r>
              <a:rPr lang="en-US" altLang="zh-CN" sz="1100" b="0" i="0" kern="1200" smtClean="0">
                <a:solidFill>
                  <a:schemeClr val="tx1"/>
                </a:solidFill>
                <a:effectLst/>
                <a:latin typeface="+mn-lt"/>
                <a:ea typeface="+mn-ea"/>
                <a:cs typeface="+mn-cs"/>
              </a:rPr>
              <a:t>IP</a:t>
            </a:r>
            <a:r>
              <a:rPr lang="zh-CN" altLang="en-US" sz="1100" b="0" i="0" kern="1200" smtClean="0">
                <a:solidFill>
                  <a:schemeClr val="tx1"/>
                </a:solidFill>
                <a:effectLst/>
                <a:latin typeface="+mn-lt"/>
                <a:ea typeface="+mn-ea"/>
                <a:cs typeface="+mn-cs"/>
              </a:rPr>
              <a:t>地址）的功能，</a:t>
            </a:r>
            <a:r>
              <a:rPr lang="en-US" altLang="zh-CN" sz="1100" b="0" i="0" kern="1200" smtClean="0">
                <a:solidFill>
                  <a:schemeClr val="tx1"/>
                </a:solidFill>
                <a:effectLst/>
                <a:latin typeface="+mn-lt"/>
                <a:ea typeface="+mn-ea"/>
                <a:cs typeface="+mn-cs"/>
              </a:rPr>
              <a:t>NAPT</a:t>
            </a:r>
            <a:r>
              <a:rPr lang="zh-CN" altLang="en-US" sz="1100" b="0" i="0" kern="1200" smtClean="0">
                <a:solidFill>
                  <a:schemeClr val="tx1"/>
                </a:solidFill>
                <a:effectLst/>
                <a:latin typeface="+mn-lt"/>
                <a:ea typeface="+mn-ea"/>
                <a:cs typeface="+mn-cs"/>
              </a:rPr>
              <a:t>支持</a:t>
            </a:r>
            <a:r>
              <a:rPr lang="zh-CN" altLang="en-US" smtClean="0"/>
              <a:t>多个内部地址映射到同一个公有地址上，可以实现使用一个公有地址支持内网多个内部地址同时访问外部网络。</a:t>
            </a:r>
          </a:p>
          <a:p>
            <a:endParaRPr lang="zh-CN" altLang="en-US"/>
          </a:p>
        </p:txBody>
      </p:sp>
    </p:spTree>
    <p:extLst>
      <p:ext uri="{BB962C8B-B14F-4D97-AF65-F5344CB8AC3E}">
        <p14:creationId xmlns:p14="http://schemas.microsoft.com/office/powerpoint/2010/main" val="1149063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假设所有设备上都已存在相应的</a:t>
            </a:r>
            <a:r>
              <a:rPr lang="en-US" altLang="zh-CN" smtClean="0"/>
              <a:t>ARP</a:t>
            </a:r>
            <a:r>
              <a:rPr lang="zh-CN" altLang="en-US" smtClean="0"/>
              <a:t>或</a:t>
            </a:r>
            <a:r>
              <a:rPr lang="en-US" altLang="zh-CN" smtClean="0"/>
              <a:t>MAC</a:t>
            </a:r>
            <a:r>
              <a:rPr lang="zh-CN" altLang="en-US" smtClean="0"/>
              <a:t>表项。</a:t>
            </a:r>
          </a:p>
          <a:p>
            <a:endParaRPr lang="zh-CN" altLang="en-US"/>
          </a:p>
        </p:txBody>
      </p:sp>
    </p:spTree>
    <p:extLst>
      <p:ext uri="{BB962C8B-B14F-4D97-AF65-F5344CB8AC3E}">
        <p14:creationId xmlns:p14="http://schemas.microsoft.com/office/powerpoint/2010/main" val="384166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smtClean="0"/>
              <a:t>NAT</a:t>
            </a:r>
            <a:r>
              <a:rPr lang="zh-CN" altLang="en-US" smtClean="0"/>
              <a:t>（</a:t>
            </a:r>
            <a:r>
              <a:rPr lang="en-US" altLang="zh-CN" smtClean="0"/>
              <a:t>Network Address Translation</a:t>
            </a:r>
            <a:r>
              <a:rPr lang="zh-CN" altLang="en-US" smtClean="0"/>
              <a:t>，网络地址转换）：将</a:t>
            </a:r>
            <a:r>
              <a:rPr lang="en-US" altLang="zh-CN" smtClean="0"/>
              <a:t>IP</a:t>
            </a:r>
            <a:r>
              <a:rPr lang="zh-CN" altLang="en-US" smtClean="0"/>
              <a:t>数据报文头中的</a:t>
            </a:r>
            <a:r>
              <a:rPr lang="en-US" altLang="zh-CN" smtClean="0"/>
              <a:t>IP</a:t>
            </a:r>
            <a:r>
              <a:rPr lang="zh-CN" altLang="en-US" smtClean="0"/>
              <a:t>地址转换为另一个</a:t>
            </a:r>
            <a:r>
              <a:rPr lang="en-US" altLang="zh-CN" smtClean="0"/>
              <a:t>IP</a:t>
            </a:r>
            <a:r>
              <a:rPr lang="zh-CN" altLang="en-US" smtClean="0"/>
              <a:t>地址。</a:t>
            </a:r>
          </a:p>
          <a:p>
            <a:endParaRPr lang="zh-CN" altLang="en-US"/>
          </a:p>
        </p:txBody>
      </p:sp>
    </p:spTree>
    <p:extLst>
      <p:ext uri="{BB962C8B-B14F-4D97-AF65-F5344CB8AC3E}">
        <p14:creationId xmlns:p14="http://schemas.microsoft.com/office/powerpoint/2010/main" val="135902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lang="zh-CN" altLang="en-US"/>
          </a:p>
        </p:txBody>
      </p:sp>
      <p:sp>
        <p:nvSpPr>
          <p:cNvPr id="3" name="文本占位符 2"/>
          <p:cNvSpPr>
            <a:spLocks noGrp="1"/>
          </p:cNvSpPr>
          <p:nvPr>
            <p:ph type="body" sz="quarter" idx="18"/>
          </p:nvPr>
        </p:nvSpPr>
        <p:spPr/>
        <p:txBody>
          <a:bodyPr/>
          <a:lstStyle/>
          <a:p>
            <a:endParaRPr lang="zh-CN" altLang="en-US"/>
          </a:p>
        </p:txBody>
      </p:sp>
      <p:sp>
        <p:nvSpPr>
          <p:cNvPr id="4" name="文本占位符 3"/>
          <p:cNvSpPr>
            <a:spLocks noGrp="1"/>
          </p:cNvSpPr>
          <p:nvPr>
            <p:ph type="body" sz="quarter" idx="19"/>
          </p:nvPr>
        </p:nvSpPr>
        <p:spPr/>
        <p:txBody>
          <a:bodyPr/>
          <a:lstStyle/>
          <a:p>
            <a:endParaRPr lang="zh-CN" altLang="en-US"/>
          </a:p>
        </p:txBody>
      </p:sp>
      <p:sp>
        <p:nvSpPr>
          <p:cNvPr id="5" name="文本占位符 4"/>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a:sym typeface="Huawei Sans" panose="020C0503030203020204" pitchFamily="34" charset="0"/>
              </a:rPr>
              <a:t>施淼淼</a:t>
            </a:r>
            <a:r>
              <a:rPr lang="en-US" altLang="zh-CN">
                <a:sym typeface="Huawei Sans" panose="020C0503030203020204" pitchFamily="34" charset="0"/>
              </a:rPr>
              <a:t>/</a:t>
            </a:r>
            <a:r>
              <a:rPr lang="en-US" altLang="zh-CN" smtClean="0">
                <a:sym typeface="Huawei Sans" panose="020C0503030203020204" pitchFamily="34" charset="0"/>
              </a:rPr>
              <a:t>swx791350</a:t>
            </a:r>
            <a:endParaRPr lang="zh-CN" altLang="en-US">
              <a:sym typeface="Huawei Sans" panose="020C0503030203020204" pitchFamily="34" charset="0"/>
            </a:endParaRPr>
          </a:p>
        </p:txBody>
      </p:sp>
      <p:sp>
        <p:nvSpPr>
          <p:cNvPr id="7" name="文本占位符 6"/>
          <p:cNvSpPr>
            <a:spLocks noGrp="1"/>
          </p:cNvSpPr>
          <p:nvPr>
            <p:ph type="body" sz="quarter" idx="14"/>
          </p:nvPr>
        </p:nvSpPr>
        <p:spPr/>
        <p:txBody>
          <a:bodyPr/>
          <a:lstStyle/>
          <a:p>
            <a:endParaRPr lang="zh-CN" altLang="en-US"/>
          </a:p>
        </p:txBody>
      </p:sp>
      <p:sp>
        <p:nvSpPr>
          <p:cNvPr id="8" name="文本占位符 7"/>
          <p:cNvSpPr>
            <a:spLocks noGrp="1"/>
          </p:cNvSpPr>
          <p:nvPr>
            <p:ph type="body" sz="quarter" idx="15"/>
          </p:nvPr>
        </p:nvSpPr>
        <p:spPr/>
        <p:txBody>
          <a:bodyPr/>
          <a:lstStyle/>
          <a:p>
            <a:endParaRPr lang="zh-CN" altLang="en-US"/>
          </a:p>
        </p:txBody>
      </p:sp>
      <p:sp>
        <p:nvSpPr>
          <p:cNvPr id="9" name="文本占位符 8"/>
          <p:cNvSpPr>
            <a:spLocks noGrp="1"/>
          </p:cNvSpPr>
          <p:nvPr>
            <p:ph type="body" sz="quarter" idx="16"/>
          </p:nvPr>
        </p:nvSpPr>
        <p:spPr/>
        <p:txBody>
          <a:bodyPr/>
          <a:lstStyle/>
          <a:p>
            <a:endParaRPr lang="zh-CN" altLang="en-US"/>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246529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Huawei Sans" panose="020C0503030203020204" pitchFamily="34" charset="0"/>
              </a:rPr>
              <a:t>使用路由器子</a:t>
            </a:r>
            <a:r>
              <a:rPr lang="zh-CN" altLang="en-US" smtClean="0">
                <a:sym typeface="Huawei Sans" panose="020C0503030203020204" pitchFamily="34" charset="0"/>
              </a:rPr>
              <a:t>接口</a:t>
            </a:r>
            <a:endParaRPr lang="zh-CN" altLang="en-US"/>
          </a:p>
        </p:txBody>
      </p:sp>
      <p:sp>
        <p:nvSpPr>
          <p:cNvPr id="5" name="圆角矩形 4"/>
          <p:cNvSpPr/>
          <p:nvPr/>
        </p:nvSpPr>
        <p:spPr>
          <a:xfrm>
            <a:off x="3226451" y="2528091"/>
            <a:ext cx="312315" cy="1654318"/>
          </a:xfrm>
          <a:prstGeom prst="roundRect">
            <a:avLst>
              <a:gd name="adj" fmla="val 401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占位符 2"/>
          <p:cNvSpPr txBox="1">
            <a:spLocks/>
          </p:cNvSpPr>
          <p:nvPr/>
        </p:nvSpPr>
        <p:spPr bwMode="auto">
          <a:xfrm>
            <a:off x="6462622" y="1335600"/>
            <a:ext cx="4590389" cy="457783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smtClean="0">
                <a:sym typeface="Huawei Sans" panose="020C0503030203020204" pitchFamily="34" charset="0"/>
              </a:rPr>
              <a:t>子接口（</a:t>
            </a:r>
            <a:r>
              <a:rPr lang="en-US" altLang="zh-CN" sz="2000" smtClean="0">
                <a:sym typeface="Huawei Sans" panose="020C0503030203020204" pitchFamily="34" charset="0"/>
              </a:rPr>
              <a:t>Sub-Interface</a:t>
            </a:r>
            <a:r>
              <a:rPr lang="zh-CN" altLang="en-US" sz="2000" smtClean="0">
                <a:sym typeface="Huawei Sans" panose="020C0503030203020204" pitchFamily="34" charset="0"/>
              </a:rPr>
              <a:t>）是基于路由器以太网接口所创建的逻辑接口，以物理接口</a:t>
            </a:r>
            <a:r>
              <a:rPr lang="en-US" altLang="zh-CN" sz="2000" smtClean="0">
                <a:sym typeface="Huawei Sans" panose="020C0503030203020204" pitchFamily="34" charset="0"/>
              </a:rPr>
              <a:t>ID+</a:t>
            </a:r>
            <a:r>
              <a:rPr lang="zh-CN" altLang="en-US" sz="2000" smtClean="0">
                <a:sym typeface="Huawei Sans" panose="020C0503030203020204" pitchFamily="34" charset="0"/>
              </a:rPr>
              <a:t>子接口</a:t>
            </a:r>
            <a:r>
              <a:rPr lang="en-US" altLang="zh-CN" sz="2000" smtClean="0">
                <a:sym typeface="Huawei Sans" panose="020C0503030203020204" pitchFamily="34" charset="0"/>
              </a:rPr>
              <a:t>ID</a:t>
            </a:r>
            <a:r>
              <a:rPr lang="zh-CN" altLang="en-US" sz="2000" smtClean="0">
                <a:sym typeface="Huawei Sans" panose="020C0503030203020204" pitchFamily="34" charset="0"/>
              </a:rPr>
              <a:t>进行标识，子接口同物理接口一样可进行三层转发。</a:t>
            </a:r>
            <a:endParaRPr lang="en-US" altLang="zh-CN" sz="2000" smtClean="0">
              <a:sym typeface="Huawei Sans" panose="020C0503030203020204" pitchFamily="34" charset="0"/>
            </a:endParaRPr>
          </a:p>
          <a:p>
            <a:r>
              <a:rPr lang="zh-CN" altLang="en-US" sz="2000" smtClean="0">
                <a:sym typeface="Huawei Sans" panose="020C0503030203020204" pitchFamily="34" charset="0"/>
              </a:rPr>
              <a:t>子接口不同于物理接口，可以终结携带</a:t>
            </a:r>
            <a:r>
              <a:rPr lang="en-US" altLang="zh-CN" sz="2000" smtClean="0">
                <a:sym typeface="Huawei Sans" panose="020C0503030203020204" pitchFamily="34" charset="0"/>
              </a:rPr>
              <a:t>VLAN Tag</a:t>
            </a:r>
            <a:r>
              <a:rPr lang="zh-CN" altLang="en-US" sz="2000" smtClean="0">
                <a:sym typeface="Huawei Sans" panose="020C0503030203020204" pitchFamily="34" charset="0"/>
              </a:rPr>
              <a:t>的数据帧。</a:t>
            </a:r>
          </a:p>
          <a:p>
            <a:r>
              <a:rPr lang="zh-CN" altLang="en-US" sz="2000" smtClean="0">
                <a:sym typeface="Huawei Sans" panose="020C0503030203020204" pitchFamily="34" charset="0"/>
              </a:rPr>
              <a:t>基于一个物理接口创建多个子接口，将该物理接口对接到交换机的</a:t>
            </a:r>
            <a:r>
              <a:rPr lang="en-US" altLang="zh-CN" sz="2000" smtClean="0">
                <a:sym typeface="Huawei Sans" panose="020C0503030203020204" pitchFamily="34" charset="0"/>
              </a:rPr>
              <a:t>Trunk</a:t>
            </a:r>
            <a:r>
              <a:rPr lang="zh-CN" altLang="en-US" sz="2000" smtClean="0">
                <a:sym typeface="Huawei Sans" panose="020C0503030203020204" pitchFamily="34" charset="0"/>
              </a:rPr>
              <a:t>接口，即可实现使用一个物理接口为多个</a:t>
            </a:r>
            <a:r>
              <a:rPr lang="en-US" altLang="zh-CN" sz="2000" smtClean="0">
                <a:sym typeface="Huawei Sans" panose="020C0503030203020204" pitchFamily="34" charset="0"/>
              </a:rPr>
              <a:t>VLAN</a:t>
            </a:r>
            <a:r>
              <a:rPr lang="zh-CN" altLang="en-US" sz="2000" smtClean="0">
                <a:sym typeface="Huawei Sans" panose="020C0503030203020204" pitchFamily="34" charset="0"/>
              </a:rPr>
              <a:t>提供三层转发服务。</a:t>
            </a:r>
            <a:endParaRPr lang="zh-CN" altLang="en-US" sz="2000" dirty="0">
              <a:sym typeface="Huawei Sans" panose="020C0503030203020204" pitchFamily="34" charset="0"/>
            </a:endParaRPr>
          </a:p>
        </p:txBody>
      </p:sp>
      <p:cxnSp>
        <p:nvCxnSpPr>
          <p:cNvPr id="7" name="直接连接符 6"/>
          <p:cNvCxnSpPr/>
          <p:nvPr/>
        </p:nvCxnSpPr>
        <p:spPr bwMode="auto">
          <a:xfrm flipV="1">
            <a:off x="3316100" y="2498464"/>
            <a:ext cx="0" cy="1491901"/>
          </a:xfrm>
          <a:prstGeom prst="line">
            <a:avLst/>
          </a:prstGeom>
          <a:noFill/>
          <a:ln w="28575" cap="flat" cmpd="sng" algn="ctr">
            <a:solidFill>
              <a:srgbClr val="FFD17D"/>
            </a:solidFill>
            <a:prstDash val="solid"/>
            <a:miter lim="800000"/>
          </a:ln>
          <a:effectLst/>
        </p:spPr>
      </p:cxnSp>
      <p:cxnSp>
        <p:nvCxnSpPr>
          <p:cNvPr id="8" name="直接连接符 7"/>
          <p:cNvCxnSpPr/>
          <p:nvPr/>
        </p:nvCxnSpPr>
        <p:spPr bwMode="auto">
          <a:xfrm flipV="1">
            <a:off x="3449927" y="2498465"/>
            <a:ext cx="0" cy="1491900"/>
          </a:xfrm>
          <a:prstGeom prst="line">
            <a:avLst/>
          </a:prstGeom>
          <a:solidFill>
            <a:srgbClr val="5B9BD5">
              <a:lumMod val="40000"/>
              <a:lumOff val="60000"/>
            </a:srgbClr>
          </a:solidFill>
          <a:ln w="25400" cap="flat" cmpd="sng" algn="ctr">
            <a:solidFill>
              <a:srgbClr val="00B0F0"/>
            </a:solidFill>
            <a:prstDash val="solid"/>
            <a:miter lim="800000"/>
          </a:ln>
          <a:effectLst/>
        </p:spPr>
      </p:cxnSp>
      <p:pic>
        <p:nvPicPr>
          <p:cNvPr id="9" name="图片 8" descr="汇聚交换机.png"/>
          <p:cNvPicPr>
            <a:picLocks noChangeAspect="1"/>
          </p:cNvPicPr>
          <p:nvPr/>
        </p:nvPicPr>
        <p:blipFill>
          <a:blip r:embed="rId3" cstate="print"/>
          <a:stretch>
            <a:fillRect/>
          </a:stretch>
        </p:blipFill>
        <p:spPr>
          <a:xfrm>
            <a:off x="3095763" y="3939042"/>
            <a:ext cx="540000" cy="441818"/>
          </a:xfrm>
          <a:prstGeom prst="rect">
            <a:avLst/>
          </a:prstGeom>
        </p:spPr>
      </p:pic>
      <p:sp>
        <p:nvSpPr>
          <p:cNvPr id="10" name="矩形 9"/>
          <p:cNvSpPr/>
          <p:nvPr/>
        </p:nvSpPr>
        <p:spPr>
          <a:xfrm>
            <a:off x="905525" y="4139104"/>
            <a:ext cx="1867452" cy="523220"/>
          </a:xfrm>
          <a:prstGeom prst="rect">
            <a:avLst/>
          </a:prstGeom>
        </p:spPr>
        <p:txBody>
          <a:bodyPr wrap="square">
            <a:spAutoFit/>
          </a:bodyPr>
          <a:lstStyle/>
          <a:p>
            <a:pPr algn="ctr"/>
            <a:r>
              <a:rPr lang="en-US" altLang="zh-CN"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GE0/0/1</a:t>
            </a:r>
          </a:p>
          <a:p>
            <a:pPr algn="ctr"/>
            <a:r>
              <a:rPr lang="en-US" altLang="zh-CN"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Access (</a:t>
            </a:r>
            <a:r>
              <a:rPr lang="en-US" altLang="zh-CN"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VLAN 10</a:t>
            </a:r>
            <a:r>
              <a:rPr lang="zh-CN" altLang="en-US"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4104619" y="4131086"/>
            <a:ext cx="1970474" cy="523220"/>
          </a:xfrm>
          <a:prstGeom prst="rect">
            <a:avLst/>
          </a:prstGeom>
        </p:spPr>
        <p:txBody>
          <a:bodyPr wrap="square">
            <a:spAutoFit/>
          </a:bodyPr>
          <a:lstStyle/>
          <a:p>
            <a:pPr algn="ctr"/>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GE0/0/2</a:t>
            </a:r>
          </a:p>
          <a:p>
            <a:pPr algn="ctr"/>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Access (</a:t>
            </a:r>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VLAN 20)</a:t>
            </a:r>
            <a:endPar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3124285" y="2174613"/>
            <a:ext cx="541200" cy="442799"/>
          </a:xfrm>
          <a:prstGeom prst="rect">
            <a:avLst/>
          </a:prstGeom>
          <a:noFill/>
        </p:spPr>
      </p:pic>
      <p:sp>
        <p:nvSpPr>
          <p:cNvPr id="13" name="矩形 12"/>
          <p:cNvSpPr/>
          <p:nvPr/>
        </p:nvSpPr>
        <p:spPr>
          <a:xfrm>
            <a:off x="1217240" y="2551451"/>
            <a:ext cx="1878017" cy="523220"/>
          </a:xfrm>
          <a:prstGeom prst="rect">
            <a:avLst/>
          </a:prstGeom>
        </p:spPr>
        <p:txBody>
          <a:bodyPr wrap="square">
            <a:spAutoFit/>
          </a:bodyPr>
          <a:lstStyle/>
          <a:p>
            <a:pPr algn="r"/>
            <a:r>
              <a:rPr lang="en-US" altLang="zh-CN"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GE0/0/1.10</a:t>
            </a:r>
          </a:p>
          <a:p>
            <a:pPr algn="r"/>
            <a:r>
              <a:rPr lang="en-US" altLang="zh-CN"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192.168.10.254</a:t>
            </a:r>
            <a:endParaRPr lang="zh-CN" altLang="en-US"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3680861" y="2551451"/>
            <a:ext cx="1858575" cy="523220"/>
          </a:xfrm>
          <a:prstGeom prst="rect">
            <a:avLst/>
          </a:prstGeom>
        </p:spPr>
        <p:txBody>
          <a:bodyPr wrap="square">
            <a:spAutoFit/>
          </a:bodyPr>
          <a:lstStyle/>
          <a:p>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GE0/0/1.20</a:t>
            </a:r>
          </a:p>
          <a:p>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192.168.20.254</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8"/>
          <p:cNvSpPr txBox="1">
            <a:spLocks noChangeArrowheads="1"/>
          </p:cNvSpPr>
          <p:nvPr/>
        </p:nvSpPr>
        <p:spPr bwMode="auto">
          <a:xfrm>
            <a:off x="3185027" y="1857609"/>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16" name="矩形 15"/>
          <p:cNvSpPr/>
          <p:nvPr/>
        </p:nvSpPr>
        <p:spPr>
          <a:xfrm>
            <a:off x="1217240" y="3409337"/>
            <a:ext cx="1997892" cy="523220"/>
          </a:xfrm>
          <a:prstGeom prst="rect">
            <a:avLst/>
          </a:prstGeom>
        </p:spPr>
        <p:txBody>
          <a:bodyPr wrap="square">
            <a:spAutoFit/>
          </a:bodyPr>
          <a:lstStyle/>
          <a:p>
            <a:pPr algn="r"/>
            <a:r>
              <a:rPr lang="en-US" altLang="zh-CN" sz="1400" b="1"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G0/0/24</a:t>
            </a:r>
          </a:p>
          <a:p>
            <a:pPr algn="r"/>
            <a:r>
              <a:rPr lang="en-US" altLang="zh-CN" sz="1400" b="1"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Trunk </a:t>
            </a:r>
            <a:r>
              <a:rPr lang="en-US" altLang="zh-CN" sz="1400" b="1" dirty="0" smtClean="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VLAN 10</a:t>
            </a:r>
            <a:r>
              <a:rPr lang="zh-CN" altLang="en-US" sz="1400" b="1"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b="1" dirty="0" smtClean="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20</a:t>
            </a:r>
            <a:endParaRPr lang="zh-CN" altLang="en-US" sz="1400" b="1"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75"/>
          <p:cNvSpPr/>
          <p:nvPr/>
        </p:nvSpPr>
        <p:spPr>
          <a:xfrm>
            <a:off x="612378" y="1291638"/>
            <a:ext cx="564143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物理连接图</a:t>
            </a:r>
          </a:p>
        </p:txBody>
      </p:sp>
      <p:sp>
        <p:nvSpPr>
          <p:cNvPr id="18" name="圆角矩形 75"/>
          <p:cNvSpPr/>
          <p:nvPr/>
        </p:nvSpPr>
        <p:spPr>
          <a:xfrm>
            <a:off x="612377" y="1723143"/>
            <a:ext cx="5641435" cy="461671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Oval 5"/>
          <p:cNvSpPr/>
          <p:nvPr/>
        </p:nvSpPr>
        <p:spPr>
          <a:xfrm flipH="1">
            <a:off x="3211073" y="2376701"/>
            <a:ext cx="327692" cy="327692"/>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Oval 8"/>
          <p:cNvSpPr/>
          <p:nvPr/>
        </p:nvSpPr>
        <p:spPr>
          <a:xfrm>
            <a:off x="3273836" y="2643571"/>
            <a:ext cx="84527" cy="84527"/>
          </a:xfrm>
          <a:prstGeom prst="ellipse">
            <a:avLst/>
          </a:prstGeom>
          <a:solidFill>
            <a:srgbClr val="FFD17D">
              <a:alpha val="40000"/>
            </a:srgbClr>
          </a:solidFill>
          <a:ln w="25400" cap="flat" cmpd="sng" algn="ctr">
            <a:solidFill>
              <a:srgbClr val="FFD17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Oval 9"/>
          <p:cNvSpPr/>
          <p:nvPr/>
        </p:nvSpPr>
        <p:spPr>
          <a:xfrm>
            <a:off x="3411975" y="2643571"/>
            <a:ext cx="84527" cy="84527"/>
          </a:xfrm>
          <a:prstGeom prst="ellipse">
            <a:avLst/>
          </a:prstGeom>
          <a:solidFill>
            <a:srgbClr val="5B9BD5">
              <a:lumMod val="40000"/>
              <a:lumOff val="60000"/>
            </a:srgbClr>
          </a:solidFill>
          <a:ln w="254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8"/>
          <p:cNvSpPr txBox="1">
            <a:spLocks noChangeArrowheads="1"/>
          </p:cNvSpPr>
          <p:nvPr/>
        </p:nvSpPr>
        <p:spPr bwMode="auto">
          <a:xfrm>
            <a:off x="3085591" y="4363196"/>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23" name="圆角矩形 22"/>
          <p:cNvSpPr/>
          <p:nvPr/>
        </p:nvSpPr>
        <p:spPr bwMode="auto">
          <a:xfrm>
            <a:off x="1105550" y="4885822"/>
            <a:ext cx="2163591" cy="1382168"/>
          </a:xfrm>
          <a:prstGeom prst="roundRect">
            <a:avLst>
              <a:gd name="adj" fmla="val 6109"/>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i="1" kern="0">
              <a:solidFill>
                <a:srgbClr val="EC7061"/>
              </a:solidFill>
              <a:latin typeface="Huawei Sans"/>
              <a:ea typeface="方正兰亭黑简体"/>
              <a:sym typeface="Huawei Sans" panose="020C0503030203020204" pitchFamily="34" charset="0"/>
            </a:endParaRPr>
          </a:p>
        </p:txBody>
      </p:sp>
      <p:pic>
        <p:nvPicPr>
          <p:cNvPr id="24" name="图片 23" descr="PC.png"/>
          <p:cNvPicPr>
            <a:picLocks noChangeAspect="1"/>
          </p:cNvPicPr>
          <p:nvPr/>
        </p:nvPicPr>
        <p:blipFill>
          <a:blip r:embed="rId5" cstate="print"/>
          <a:stretch>
            <a:fillRect/>
          </a:stretch>
        </p:blipFill>
        <p:spPr>
          <a:xfrm>
            <a:off x="1917814" y="5077337"/>
            <a:ext cx="539063" cy="414000"/>
          </a:xfrm>
          <a:prstGeom prst="rect">
            <a:avLst/>
          </a:prstGeom>
        </p:spPr>
      </p:pic>
      <p:sp>
        <p:nvSpPr>
          <p:cNvPr id="25" name="矩形 24"/>
          <p:cNvSpPr/>
          <p:nvPr/>
        </p:nvSpPr>
        <p:spPr>
          <a:xfrm>
            <a:off x="1110952" y="5040707"/>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77"/>
          <p:cNvSpPr txBox="1"/>
          <p:nvPr/>
        </p:nvSpPr>
        <p:spPr bwMode="auto">
          <a:xfrm>
            <a:off x="1110952" y="5508838"/>
            <a:ext cx="2194270"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7" name="圆角矩形 26"/>
          <p:cNvSpPr/>
          <p:nvPr/>
        </p:nvSpPr>
        <p:spPr bwMode="auto">
          <a:xfrm>
            <a:off x="3900725" y="4885822"/>
            <a:ext cx="2163591" cy="1382168"/>
          </a:xfrm>
          <a:prstGeom prst="roundRect">
            <a:avLst>
              <a:gd name="adj" fmla="val 610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8" name="图片 27" descr="PC.png"/>
          <p:cNvPicPr>
            <a:picLocks noChangeAspect="1"/>
          </p:cNvPicPr>
          <p:nvPr/>
        </p:nvPicPr>
        <p:blipFill>
          <a:blip r:embed="rId5" cstate="print"/>
          <a:stretch>
            <a:fillRect/>
          </a:stretch>
        </p:blipFill>
        <p:spPr>
          <a:xfrm>
            <a:off x="4603498" y="5077337"/>
            <a:ext cx="539063" cy="414000"/>
          </a:xfrm>
          <a:prstGeom prst="rect">
            <a:avLst/>
          </a:prstGeom>
        </p:spPr>
      </p:pic>
      <p:sp>
        <p:nvSpPr>
          <p:cNvPr id="29" name="矩形 28"/>
          <p:cNvSpPr/>
          <p:nvPr/>
        </p:nvSpPr>
        <p:spPr>
          <a:xfrm>
            <a:off x="5143230" y="5040707"/>
            <a:ext cx="824265"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TextBox 77"/>
          <p:cNvSpPr txBox="1"/>
          <p:nvPr/>
        </p:nvSpPr>
        <p:spPr bwMode="auto">
          <a:xfrm>
            <a:off x="3847845" y="5508838"/>
            <a:ext cx="2216471"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31" name="直接连接符 30"/>
          <p:cNvCxnSpPr>
            <a:stCxn id="24" idx="0"/>
            <a:endCxn id="9" idx="1"/>
          </p:cNvCxnSpPr>
          <p:nvPr/>
        </p:nvCxnSpPr>
        <p:spPr bwMode="auto">
          <a:xfrm flipV="1">
            <a:off x="2187346" y="4159951"/>
            <a:ext cx="908417" cy="917386"/>
          </a:xfrm>
          <a:prstGeom prst="line">
            <a:avLst/>
          </a:prstGeom>
          <a:noFill/>
          <a:ln w="28575" cap="flat" cmpd="sng" algn="ctr">
            <a:solidFill>
              <a:srgbClr val="FFD17D"/>
            </a:solidFill>
            <a:prstDash val="solid"/>
            <a:miter lim="800000"/>
          </a:ln>
          <a:effectLst/>
        </p:spPr>
      </p:cxnSp>
      <p:cxnSp>
        <p:nvCxnSpPr>
          <p:cNvPr id="32" name="直接连接符 31"/>
          <p:cNvCxnSpPr>
            <a:stCxn id="28" idx="0"/>
            <a:endCxn id="9" idx="3"/>
          </p:cNvCxnSpPr>
          <p:nvPr/>
        </p:nvCxnSpPr>
        <p:spPr bwMode="auto">
          <a:xfrm flipH="1" flipV="1">
            <a:off x="3635763" y="4159951"/>
            <a:ext cx="1237267" cy="917386"/>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33" name="燕尾形 32"/>
          <p:cNvSpPr/>
          <p:nvPr/>
        </p:nvSpPr>
        <p:spPr bwMode="auto">
          <a:xfrm>
            <a:off x="8793589" y="126000"/>
            <a:ext cx="1791951"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ts val="0"/>
              </a:spcBef>
            </a:pP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使用</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物理接口</a:t>
            </a: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实现</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燕尾形 33"/>
          <p:cNvSpPr/>
          <p:nvPr/>
        </p:nvSpPr>
        <p:spPr bwMode="auto">
          <a:xfrm>
            <a:off x="10463443" y="126000"/>
            <a:ext cx="1554848"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使用子接口实现</a:t>
            </a:r>
          </a:p>
        </p:txBody>
      </p:sp>
    </p:spTree>
    <p:extLst>
      <p:ext uri="{BB962C8B-B14F-4D97-AF65-F5344CB8AC3E}">
        <p14:creationId xmlns:p14="http://schemas.microsoft.com/office/powerpoint/2010/main" val="239612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Huawei Sans" panose="020C0503030203020204" pitchFamily="34" charset="0"/>
              </a:rPr>
              <a:t>子接口处理流程</a:t>
            </a:r>
            <a:endParaRPr lang="zh-CN" altLang="en-US"/>
          </a:p>
        </p:txBody>
      </p:sp>
      <p:sp>
        <p:nvSpPr>
          <p:cNvPr id="4" name="文本占位符 3"/>
          <p:cNvSpPr>
            <a:spLocks noGrp="1"/>
          </p:cNvSpPr>
          <p:nvPr>
            <p:ph type="body" sz="quarter" idx="10"/>
          </p:nvPr>
        </p:nvSpPr>
        <p:spPr>
          <a:xfrm>
            <a:off x="468317" y="1233488"/>
            <a:ext cx="11276183" cy="1052512"/>
          </a:xfrm>
        </p:spPr>
        <p:txBody>
          <a:bodyPr/>
          <a:lstStyle/>
          <a:p>
            <a:r>
              <a:rPr lang="zh-CN" altLang="en-US">
                <a:sym typeface="Huawei Sans" panose="020C0503030203020204" pitchFamily="34" charset="0"/>
              </a:rPr>
              <a:t>交换机连接路由器的接口类型配置为</a:t>
            </a:r>
            <a:r>
              <a:rPr lang="en-US" altLang="zh-CN">
                <a:sym typeface="Huawei Sans" panose="020C0503030203020204" pitchFamily="34" charset="0"/>
              </a:rPr>
              <a:t>Trunk</a:t>
            </a:r>
            <a:r>
              <a:rPr lang="zh-CN" altLang="en-US">
                <a:sym typeface="Huawei Sans" panose="020C0503030203020204" pitchFamily="34" charset="0"/>
              </a:rPr>
              <a:t>，根据报文的</a:t>
            </a:r>
            <a:r>
              <a:rPr lang="en-US" altLang="zh-CN">
                <a:sym typeface="Huawei Sans" panose="020C0503030203020204" pitchFamily="34" charset="0"/>
              </a:rPr>
              <a:t>VLAN Tag</a:t>
            </a:r>
            <a:r>
              <a:rPr lang="zh-CN" altLang="en-US">
                <a:sym typeface="Huawei Sans" panose="020C0503030203020204" pitchFamily="34" charset="0"/>
              </a:rPr>
              <a:t>不同，路由器将收到的报文交由对应的子接口处理。</a:t>
            </a:r>
            <a:endParaRPr lang="zh-CN" altLang="en-US" dirty="0">
              <a:sym typeface="Huawei Sans" panose="020C0503030203020204" pitchFamily="34" charset="0"/>
            </a:endParaRPr>
          </a:p>
        </p:txBody>
      </p:sp>
      <p:sp>
        <p:nvSpPr>
          <p:cNvPr id="5" name="圆角矩形 4"/>
          <p:cNvSpPr/>
          <p:nvPr/>
        </p:nvSpPr>
        <p:spPr>
          <a:xfrm>
            <a:off x="2698599" y="3450199"/>
            <a:ext cx="235665" cy="1214776"/>
          </a:xfrm>
          <a:prstGeom prst="roundRect">
            <a:avLst>
              <a:gd name="adj" fmla="val 401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2653108" y="4496707"/>
            <a:ext cx="334955" cy="22862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bwMode="auto">
          <a:xfrm>
            <a:off x="938959" y="4209344"/>
            <a:ext cx="936427" cy="587866"/>
          </a:xfrm>
          <a:prstGeom prst="roundRect">
            <a:avLst/>
          </a:prstGeom>
          <a:solidFill>
            <a:srgbClr val="00B0F0">
              <a:alpha val="5000"/>
            </a:srgbClr>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bwMode="auto">
          <a:xfrm>
            <a:off x="3753770" y="4209344"/>
            <a:ext cx="919690" cy="587866"/>
          </a:xfrm>
          <a:prstGeom prst="roundRect">
            <a:avLst/>
          </a:prstGeom>
          <a:solidFill>
            <a:srgbClr val="00B0F0">
              <a:alpha val="5000"/>
            </a:srgbClr>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1030764" y="4216968"/>
            <a:ext cx="824264" cy="276999"/>
          </a:xfrm>
          <a:prstGeom prst="rect">
            <a:avLst/>
          </a:prstGeom>
          <a:effectLst>
            <a:outerShdw blurRad="152400" dist="38100" dir="5400000" algn="t" rotWithShape="0">
              <a:prstClr val="black">
                <a:alpha val="12000"/>
              </a:prstClr>
            </a:outerShdw>
          </a:effectLst>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3828838" y="4230616"/>
            <a:ext cx="824265" cy="276999"/>
          </a:xfrm>
          <a:prstGeom prst="rect">
            <a:avLst/>
          </a:prstGeom>
          <a:effectLst>
            <a:outerShdw blurRad="152400" dist="38100" dir="5400000" algn="t" rotWithShape="0">
              <a:prstClr val="black">
                <a:alpha val="12000"/>
              </a:prstClr>
            </a:outerShdw>
          </a:effectLst>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706946" y="4093015"/>
            <a:ext cx="4510585" cy="775829"/>
          </a:xfrm>
          <a:prstGeom prst="rect">
            <a:avLst/>
          </a:prstGeom>
          <a:noFill/>
          <a:ln w="9525" cap="flat" cmpd="sng" algn="ctr">
            <a:solidFill>
              <a:srgbClr val="00B0F0"/>
            </a:solidFill>
            <a:prstDash val="solid"/>
          </a:ln>
          <a:effectLst/>
        </p:spPr>
        <p:txBody>
          <a:bodyPr rtlCol="0" anchor="ctr"/>
          <a:lstStyle/>
          <a:p>
            <a:pPr algn="ctr" defTabSz="914400" fontAlgn="t">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4569433" y="4109275"/>
            <a:ext cx="792088"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1070748" y="4520211"/>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1443837" y="4520211"/>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3853954" y="4520211"/>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4223887" y="4520211"/>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 name="图片 16" descr="PC.png"/>
          <p:cNvPicPr>
            <a:picLocks noChangeAspect="1"/>
          </p:cNvPicPr>
          <p:nvPr/>
        </p:nvPicPr>
        <p:blipFill>
          <a:blip r:embed="rId3" cstate="print"/>
          <a:stretch>
            <a:fillRect/>
          </a:stretch>
        </p:blipFill>
        <p:spPr>
          <a:xfrm>
            <a:off x="1336323" y="5330282"/>
            <a:ext cx="539063" cy="414000"/>
          </a:xfrm>
          <a:prstGeom prst="rect">
            <a:avLst/>
          </a:prstGeom>
        </p:spPr>
      </p:pic>
      <p:pic>
        <p:nvPicPr>
          <p:cNvPr id="18" name="图片 17" descr="PC.png"/>
          <p:cNvPicPr>
            <a:picLocks noChangeAspect="1"/>
          </p:cNvPicPr>
          <p:nvPr/>
        </p:nvPicPr>
        <p:blipFill>
          <a:blip r:embed="rId3" cstate="print"/>
          <a:stretch>
            <a:fillRect/>
          </a:stretch>
        </p:blipFill>
        <p:spPr>
          <a:xfrm>
            <a:off x="3753770" y="5330282"/>
            <a:ext cx="539063" cy="414000"/>
          </a:xfrm>
          <a:prstGeom prst="rect">
            <a:avLst/>
          </a:prstGeom>
        </p:spPr>
      </p:pic>
      <p:cxnSp>
        <p:nvCxnSpPr>
          <p:cNvPr id="19" name="直接连接符 18"/>
          <p:cNvCxnSpPr>
            <a:stCxn id="17" idx="0"/>
            <a:endCxn id="14" idx="2"/>
          </p:cNvCxnSpPr>
          <p:nvPr/>
        </p:nvCxnSpPr>
        <p:spPr bwMode="auto">
          <a:xfrm flipV="1">
            <a:off x="1605855" y="4736235"/>
            <a:ext cx="0" cy="594047"/>
          </a:xfrm>
          <a:prstGeom prst="line">
            <a:avLst/>
          </a:prstGeom>
          <a:solidFill>
            <a:srgbClr val="FFFFCC"/>
          </a:solidFill>
          <a:ln w="19050">
            <a:solidFill>
              <a:srgbClr val="FFD17D"/>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p:cNvCxnSpPr>
            <a:stCxn id="18" idx="0"/>
            <a:endCxn id="15" idx="2"/>
          </p:cNvCxnSpPr>
          <p:nvPr/>
        </p:nvCxnSpPr>
        <p:spPr bwMode="auto">
          <a:xfrm flipH="1" flipV="1">
            <a:off x="4015972" y="4736235"/>
            <a:ext cx="7330" cy="594047"/>
          </a:xfrm>
          <a:prstGeom prst="line">
            <a:avLst/>
          </a:prstGeom>
          <a:solidFill>
            <a:srgbClr val="5B9BD5">
              <a:lumMod val="40000"/>
              <a:lumOff val="60000"/>
            </a:srgbClr>
          </a:solidFill>
          <a:ln w="19050" cap="flat" cmpd="sng" algn="ctr">
            <a:solidFill>
              <a:srgbClr val="00B0F0"/>
            </a:solidFill>
            <a:prstDash val="solid"/>
            <a:miter lim="800000"/>
          </a:ln>
          <a:effectLst/>
        </p:spPr>
      </p:cxnSp>
      <p:sp>
        <p:nvSpPr>
          <p:cNvPr id="21" name="矩形 20"/>
          <p:cNvSpPr/>
          <p:nvPr/>
        </p:nvSpPr>
        <p:spPr>
          <a:xfrm>
            <a:off x="1696410" y="2921490"/>
            <a:ext cx="2836028" cy="588026"/>
          </a:xfrm>
          <a:prstGeom prst="rect">
            <a:avLst/>
          </a:prstGeom>
          <a:noFill/>
          <a:ln w="9525" cap="flat" cmpd="sng" algn="ctr">
            <a:solidFill>
              <a:srgbClr val="00B0F0"/>
            </a:solidFill>
            <a:prstDash val="solid"/>
          </a:ln>
          <a:effectLst/>
        </p:spPr>
        <p:txBody>
          <a:bodyPr rtlCol="0" anchor="ctr"/>
          <a:lstStyle/>
          <a:p>
            <a:pPr algn="ctr" defTabSz="914400" fontAlgn="t">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2664027" y="319291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2047884" y="319291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3853260" y="319291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3237117" y="319291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任意多边形 25"/>
          <p:cNvSpPr/>
          <p:nvPr/>
        </p:nvSpPr>
        <p:spPr bwMode="auto">
          <a:xfrm>
            <a:off x="1755775" y="3427556"/>
            <a:ext cx="985235" cy="1224080"/>
          </a:xfrm>
          <a:custGeom>
            <a:avLst/>
            <a:gdLst>
              <a:gd name="connsiteX0" fmla="*/ 0 w 1139588"/>
              <a:gd name="connsiteY0" fmla="*/ 1071350 h 1071350"/>
              <a:gd name="connsiteX1" fmla="*/ 1139588 w 1139588"/>
              <a:gd name="connsiteY1" fmla="*/ 1071350 h 1071350"/>
              <a:gd name="connsiteX2" fmla="*/ 1139588 w 1139588"/>
              <a:gd name="connsiteY2" fmla="*/ 0 h 1071350"/>
            </a:gdLst>
            <a:ahLst/>
            <a:cxnLst>
              <a:cxn ang="0">
                <a:pos x="connsiteX0" y="connsiteY0"/>
              </a:cxn>
              <a:cxn ang="0">
                <a:pos x="connsiteX1" y="connsiteY1"/>
              </a:cxn>
              <a:cxn ang="0">
                <a:pos x="connsiteX2" y="connsiteY2"/>
              </a:cxn>
            </a:cxnLst>
            <a:rect l="l" t="t" r="r" b="b"/>
            <a:pathLst>
              <a:path w="1139588" h="1071350">
                <a:moveTo>
                  <a:pt x="0" y="1071350"/>
                </a:moveTo>
                <a:lnTo>
                  <a:pt x="1139588" y="1071350"/>
                </a:lnTo>
                <a:lnTo>
                  <a:pt x="1139588" y="0"/>
                </a:lnTo>
              </a:path>
            </a:pathLst>
          </a:custGeom>
          <a:noFill/>
          <a:ln w="28575" cap="flat" cmpd="sng" algn="ctr">
            <a:solidFill>
              <a:srgbClr val="FFD17D"/>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任意多边形 26"/>
          <p:cNvSpPr/>
          <p:nvPr/>
        </p:nvSpPr>
        <p:spPr bwMode="auto">
          <a:xfrm flipH="1">
            <a:off x="2876448" y="3403919"/>
            <a:ext cx="977506" cy="1247717"/>
          </a:xfrm>
          <a:custGeom>
            <a:avLst/>
            <a:gdLst>
              <a:gd name="connsiteX0" fmla="*/ 0 w 1139588"/>
              <a:gd name="connsiteY0" fmla="*/ 1071350 h 1071350"/>
              <a:gd name="connsiteX1" fmla="*/ 1139588 w 1139588"/>
              <a:gd name="connsiteY1" fmla="*/ 1071350 h 1071350"/>
              <a:gd name="connsiteX2" fmla="*/ 1139588 w 1139588"/>
              <a:gd name="connsiteY2" fmla="*/ 0 h 1071350"/>
            </a:gdLst>
            <a:ahLst/>
            <a:cxnLst>
              <a:cxn ang="0">
                <a:pos x="connsiteX0" y="connsiteY0"/>
              </a:cxn>
              <a:cxn ang="0">
                <a:pos x="connsiteX1" y="connsiteY1"/>
              </a:cxn>
              <a:cxn ang="0">
                <a:pos x="connsiteX2" y="connsiteY2"/>
              </a:cxn>
            </a:cxnLst>
            <a:rect l="l" t="t" r="r" b="b"/>
            <a:pathLst>
              <a:path w="1139588" h="1071350">
                <a:moveTo>
                  <a:pt x="0" y="1071350"/>
                </a:moveTo>
                <a:lnTo>
                  <a:pt x="1139588" y="1071350"/>
                </a:lnTo>
                <a:lnTo>
                  <a:pt x="1139588" y="0"/>
                </a:lnTo>
              </a:path>
            </a:pathLst>
          </a:custGeom>
          <a:noFill/>
          <a:ln w="28575" cap="flat" cmpd="sng" algn="ctr">
            <a:solidFill>
              <a:srgbClr val="00B0F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任意多边形 27"/>
          <p:cNvSpPr/>
          <p:nvPr/>
        </p:nvSpPr>
        <p:spPr bwMode="auto">
          <a:xfrm>
            <a:off x="1982992" y="2615512"/>
            <a:ext cx="704850" cy="781050"/>
          </a:xfrm>
          <a:custGeom>
            <a:avLst/>
            <a:gdLst>
              <a:gd name="connsiteX0" fmla="*/ 704850 w 704850"/>
              <a:gd name="connsiteY0" fmla="*/ 781050 h 781050"/>
              <a:gd name="connsiteX1" fmla="*/ 4763 w 704850"/>
              <a:gd name="connsiteY1" fmla="*/ 490538 h 781050"/>
              <a:gd name="connsiteX2" fmla="*/ 0 w 704850"/>
              <a:gd name="connsiteY2" fmla="*/ 0 h 781050"/>
            </a:gdLst>
            <a:ahLst/>
            <a:cxnLst>
              <a:cxn ang="0">
                <a:pos x="connsiteX0" y="connsiteY0"/>
              </a:cxn>
              <a:cxn ang="0">
                <a:pos x="connsiteX1" y="connsiteY1"/>
              </a:cxn>
              <a:cxn ang="0">
                <a:pos x="connsiteX2" y="connsiteY2"/>
              </a:cxn>
            </a:cxnLst>
            <a:rect l="l" t="t" r="r" b="b"/>
            <a:pathLst>
              <a:path w="704850" h="781050">
                <a:moveTo>
                  <a:pt x="704850" y="781050"/>
                </a:moveTo>
                <a:lnTo>
                  <a:pt x="4763" y="490538"/>
                </a:lnTo>
                <a:cubicBezTo>
                  <a:pt x="3175" y="327025"/>
                  <a:pt x="1588" y="163513"/>
                  <a:pt x="0" y="0"/>
                </a:cubicBezTo>
              </a:path>
            </a:pathLst>
          </a:custGeom>
          <a:noFill/>
          <a:ln w="19050"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a:xfrm>
            <a:off x="2190095" y="2943180"/>
            <a:ext cx="1044116" cy="276999"/>
          </a:xfrm>
          <a:prstGeom prst="rect">
            <a:avLst/>
          </a:prstGeom>
          <a:effectLst>
            <a:outerShdw blurRad="152400" dist="38100" dir="5400000" algn="t" rotWithShape="0">
              <a:prstClr val="black">
                <a:alpha val="12000"/>
              </a:prstClr>
            </a:outerShdw>
          </a:effectLst>
        </p:spPr>
        <p:txBody>
          <a:bodyPr wrap="square">
            <a:spAutoFit/>
          </a:bodyPr>
          <a:lstStyle/>
          <a:p>
            <a:pPr algn="r"/>
            <a:r>
              <a:rPr lang="en-US" altLang="zh-CN" sz="1200" b="1"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30" name="任意多边形 29"/>
          <p:cNvSpPr/>
          <p:nvPr/>
        </p:nvSpPr>
        <p:spPr bwMode="auto">
          <a:xfrm flipH="1">
            <a:off x="2926291" y="2601225"/>
            <a:ext cx="705600" cy="781050"/>
          </a:xfrm>
          <a:custGeom>
            <a:avLst/>
            <a:gdLst>
              <a:gd name="connsiteX0" fmla="*/ 704850 w 704850"/>
              <a:gd name="connsiteY0" fmla="*/ 781050 h 781050"/>
              <a:gd name="connsiteX1" fmla="*/ 4763 w 704850"/>
              <a:gd name="connsiteY1" fmla="*/ 490538 h 781050"/>
              <a:gd name="connsiteX2" fmla="*/ 0 w 704850"/>
              <a:gd name="connsiteY2" fmla="*/ 0 h 781050"/>
            </a:gdLst>
            <a:ahLst/>
            <a:cxnLst>
              <a:cxn ang="0">
                <a:pos x="connsiteX0" y="connsiteY0"/>
              </a:cxn>
              <a:cxn ang="0">
                <a:pos x="connsiteX1" y="connsiteY1"/>
              </a:cxn>
              <a:cxn ang="0">
                <a:pos x="connsiteX2" y="connsiteY2"/>
              </a:cxn>
            </a:cxnLst>
            <a:rect l="l" t="t" r="r" b="b"/>
            <a:pathLst>
              <a:path w="704850" h="781050">
                <a:moveTo>
                  <a:pt x="704850" y="781050"/>
                </a:moveTo>
                <a:lnTo>
                  <a:pt x="4763" y="490538"/>
                </a:lnTo>
                <a:cubicBezTo>
                  <a:pt x="3175" y="327025"/>
                  <a:pt x="1588" y="163513"/>
                  <a:pt x="0" y="0"/>
                </a:cubicBezTo>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bwMode="auto">
          <a:xfrm>
            <a:off x="8860011" y="4101885"/>
            <a:ext cx="2903390" cy="1503305"/>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fontAlgn="auto">
              <a:lnSpc>
                <a:spcPts val="2200"/>
              </a:lnSpc>
              <a:spcBef>
                <a:spcPts val="0"/>
              </a:spcBef>
              <a:spcAft>
                <a:spcPts val="0"/>
              </a:spcAft>
              <a:defRPr sz="1200">
                <a:solidFill>
                  <a:srgbClr val="C00000"/>
                </a:solidFill>
                <a:latin typeface="+mn-ea"/>
              </a:defRPr>
            </a:lvl1pPr>
          </a:lstStyle>
          <a:p>
            <a:pPr marL="171450" indent="-171450">
              <a:buFont typeface="Arial" panose="020B0604020202020204" pitchFamily="34" charset="0"/>
              <a:buChar char="•"/>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根据报文携带的</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 ID</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，设备将报文交由相应的子接口（如图中</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GE0/0/1.10</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）处理。</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a:buFont typeface="Arial" panose="020B0604020202020204" pitchFamily="34" charset="0"/>
              <a:buChar char="•"/>
            </a:pP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通过子接口，设备可以三层转发实现</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间通信。</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2399377" y="4671483"/>
            <a:ext cx="853336" cy="461665"/>
          </a:xfrm>
          <a:prstGeom prst="rect">
            <a:avLst/>
          </a:prstGeom>
          <a:effectLst>
            <a:outerShdw blurRad="152400" dist="38100" dir="5400000" algn="t" rotWithShape="0">
              <a:prstClr val="black">
                <a:alpha val="12000"/>
              </a:prstClr>
            </a:outerShdw>
          </a:effectLst>
        </p:spPr>
        <p:txBody>
          <a:bodyPr wrap="square">
            <a:spAutoFit/>
          </a:bodyP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Trunk</a:t>
            </a:r>
          </a:p>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3941641" y="2921490"/>
            <a:ext cx="792088"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Oval 8"/>
          <p:cNvSpPr/>
          <p:nvPr/>
        </p:nvSpPr>
        <p:spPr>
          <a:xfrm>
            <a:off x="2695341" y="3343028"/>
            <a:ext cx="84527" cy="84527"/>
          </a:xfrm>
          <a:prstGeom prst="ellipse">
            <a:avLst/>
          </a:prstGeom>
          <a:solidFill>
            <a:srgbClr val="FFFFCC"/>
          </a:solidFill>
          <a:ln w="28575" cap="flat" cmpd="sng" algn="ctr">
            <a:solidFill>
              <a:srgbClr val="FFD17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Oval 9"/>
          <p:cNvSpPr/>
          <p:nvPr/>
        </p:nvSpPr>
        <p:spPr>
          <a:xfrm>
            <a:off x="2834184" y="3343029"/>
            <a:ext cx="84527" cy="84527"/>
          </a:xfrm>
          <a:prstGeom prst="ellipse">
            <a:avLst/>
          </a:prstGeom>
          <a:solidFill>
            <a:srgbClr val="5B9BD5">
              <a:lumMod val="40000"/>
              <a:lumOff val="60000"/>
            </a:srgbClr>
          </a:solid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Can 59"/>
          <p:cNvSpPr/>
          <p:nvPr/>
        </p:nvSpPr>
        <p:spPr>
          <a:xfrm rot="16200000" flipV="1">
            <a:off x="1562860" y="2016185"/>
            <a:ext cx="215852" cy="103862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Rectangle 60"/>
          <p:cNvSpPr/>
          <p:nvPr/>
        </p:nvSpPr>
        <p:spPr>
          <a:xfrm flipH="1">
            <a:off x="1121207" y="2408426"/>
            <a:ext cx="1043617" cy="276999"/>
          </a:xfrm>
          <a:prstGeom prst="rect">
            <a:avLst/>
          </a:prstGeom>
        </p:spPr>
        <p:txBody>
          <a:bodyPr wrap="square">
            <a:spAutoFit/>
          </a:bodyPr>
          <a:lstStyle/>
          <a:p>
            <a:pPr algn="ctr" fontAlgn="auto">
              <a:spcBef>
                <a:spcPts val="0"/>
              </a:spcBef>
              <a:spcAft>
                <a:spcPts val="0"/>
              </a:spcAft>
            </a:pPr>
            <a:r>
              <a:rPr lang="en-US" altLang="zh-CN"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GE0/0/1.10</a:t>
            </a:r>
            <a:endPar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Can 64"/>
          <p:cNvSpPr/>
          <p:nvPr/>
        </p:nvSpPr>
        <p:spPr>
          <a:xfrm rot="16200000" flipV="1">
            <a:off x="3979416" y="2026218"/>
            <a:ext cx="226803" cy="1042469"/>
          </a:xfrm>
          <a:prstGeom prst="can">
            <a:avLst>
              <a:gd name="adj" fmla="val 55435"/>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Rectangle 65"/>
          <p:cNvSpPr/>
          <p:nvPr/>
        </p:nvSpPr>
        <p:spPr>
          <a:xfrm flipH="1">
            <a:off x="3541202" y="2413937"/>
            <a:ext cx="1047485" cy="276999"/>
          </a:xfrm>
          <a:prstGeom prst="rect">
            <a:avLst/>
          </a:prstGeom>
        </p:spPr>
        <p:txBody>
          <a:bodyPr wrap="square">
            <a:spAutoFit/>
          </a:bodyPr>
          <a:lstStyle/>
          <a:p>
            <a:pPr algn="ctr" fontAlgn="auto">
              <a:spcBef>
                <a:spcPts val="0"/>
              </a:spcBef>
              <a:spcAft>
                <a:spcPts val="0"/>
              </a:spcAft>
            </a:pPr>
            <a:r>
              <a:rPr lang="en-US" altLang="zh-CN"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GE0/0/1.20</a:t>
            </a:r>
            <a:endPar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Straight Connector 50"/>
          <p:cNvCxnSpPr/>
          <p:nvPr/>
        </p:nvCxnSpPr>
        <p:spPr>
          <a:xfrm>
            <a:off x="8720079" y="3315823"/>
            <a:ext cx="360000" cy="0"/>
          </a:xfrm>
          <a:prstGeom prst="line">
            <a:avLst/>
          </a:prstGeom>
          <a:noFill/>
          <a:ln w="28575" cap="flat" cmpd="sng" algn="ctr">
            <a:solidFill>
              <a:srgbClr val="00B0F0"/>
            </a:solidFill>
            <a:prstDash val="sysDot"/>
            <a:miter lim="800000"/>
          </a:ln>
          <a:effectLst/>
        </p:spPr>
      </p:cxnSp>
      <p:sp>
        <p:nvSpPr>
          <p:cNvPr id="41" name="Can 56"/>
          <p:cNvSpPr/>
          <p:nvPr/>
        </p:nvSpPr>
        <p:spPr>
          <a:xfrm rot="16200000" flipV="1">
            <a:off x="9255484" y="2782467"/>
            <a:ext cx="531022" cy="837904"/>
          </a:xfrm>
          <a:prstGeom prst="can">
            <a:avLst>
              <a:gd name="adj" fmla="val 41596"/>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ectangle 63"/>
          <p:cNvSpPr/>
          <p:nvPr/>
        </p:nvSpPr>
        <p:spPr>
          <a:xfrm>
            <a:off x="9035368" y="3084886"/>
            <a:ext cx="776175" cy="276999"/>
          </a:xfrm>
          <a:prstGeom prst="rect">
            <a:avLst/>
          </a:prstGeom>
        </p:spPr>
        <p:txBody>
          <a:bodyPr wrap="none">
            <a:spAutoFit/>
          </a:bodyPr>
          <a:lstStyle/>
          <a:p>
            <a:pPr algn="ctr" fontAlgn="auto">
              <a:spcBef>
                <a:spcPts val="0"/>
              </a:spcBef>
              <a:spcAft>
                <a:spcPts val="0"/>
              </a:spcAft>
            </a:pPr>
            <a:r>
              <a:rPr lang="en-US" altLang="zh-CN" sz="12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Can 59"/>
          <p:cNvSpPr/>
          <p:nvPr/>
        </p:nvSpPr>
        <p:spPr>
          <a:xfrm rot="16200000" flipV="1">
            <a:off x="10201201" y="2646401"/>
            <a:ext cx="180532" cy="919397"/>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Rectangle 60"/>
          <p:cNvSpPr/>
          <p:nvPr/>
        </p:nvSpPr>
        <p:spPr>
          <a:xfrm flipH="1">
            <a:off x="9810990" y="2999823"/>
            <a:ext cx="940176" cy="253916"/>
          </a:xfrm>
          <a:prstGeom prst="rect">
            <a:avLst/>
          </a:prstGeom>
        </p:spPr>
        <p:txBody>
          <a:bodyPr wrap="square">
            <a:spAutoFit/>
          </a:bodyPr>
          <a:lstStyle/>
          <a:p>
            <a:pPr algn="ctr" fontAlgn="auto">
              <a:spcBef>
                <a:spcPts val="0"/>
              </a:spcBef>
              <a:spcAft>
                <a:spcPts val="0"/>
              </a:spcAft>
            </a:pPr>
            <a:r>
              <a:rPr lang="en-US" altLang="zh-CN" sz="105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GE0/0/1.10</a:t>
            </a: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Can 64"/>
          <p:cNvSpPr/>
          <p:nvPr/>
        </p:nvSpPr>
        <p:spPr>
          <a:xfrm rot="16200000" flipV="1">
            <a:off x="10201201" y="2853954"/>
            <a:ext cx="180532" cy="919397"/>
          </a:xfrm>
          <a:prstGeom prst="can">
            <a:avLst>
              <a:gd name="adj" fmla="val 55435"/>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Rectangle 65"/>
          <p:cNvSpPr/>
          <p:nvPr/>
        </p:nvSpPr>
        <p:spPr>
          <a:xfrm flipH="1">
            <a:off x="9810990" y="3207376"/>
            <a:ext cx="940176" cy="253916"/>
          </a:xfrm>
          <a:prstGeom prst="rect">
            <a:avLst/>
          </a:prstGeom>
        </p:spPr>
        <p:txBody>
          <a:bodyPr wrap="square">
            <a:spAutoFit/>
          </a:bodyPr>
          <a:lstStyle/>
          <a:p>
            <a:pPr algn="ctr" fontAlgn="auto">
              <a:spcBef>
                <a:spcPts val="0"/>
              </a:spcBef>
              <a:spcAft>
                <a:spcPts val="0"/>
              </a:spcAft>
            </a:pPr>
            <a:r>
              <a:rPr lang="en-US" altLang="zh-CN" sz="105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GE0/0/1.20</a:t>
            </a: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Straight Connector 48"/>
          <p:cNvCxnSpPr/>
          <p:nvPr/>
        </p:nvCxnSpPr>
        <p:spPr>
          <a:xfrm flipH="1">
            <a:off x="8639738" y="3070623"/>
            <a:ext cx="432000" cy="0"/>
          </a:xfrm>
          <a:prstGeom prst="line">
            <a:avLst/>
          </a:prstGeom>
          <a:noFill/>
          <a:ln w="28575" cap="flat" cmpd="sng" algn="ctr">
            <a:solidFill>
              <a:srgbClr val="FFD17D"/>
            </a:solidFill>
            <a:prstDash val="sysDot"/>
            <a:miter lim="800000"/>
          </a:ln>
          <a:effectLst/>
        </p:spPr>
      </p:cxnSp>
      <p:sp>
        <p:nvSpPr>
          <p:cNvPr id="48" name="圆角矩形 47"/>
          <p:cNvSpPr/>
          <p:nvPr/>
        </p:nvSpPr>
        <p:spPr>
          <a:xfrm rot="16200000">
            <a:off x="7245607" y="2694718"/>
            <a:ext cx="902862" cy="1581583"/>
          </a:xfrm>
          <a:prstGeom prst="roundRect">
            <a:avLst>
              <a:gd name="adj" fmla="val 9599"/>
            </a:avLst>
          </a:prstGeom>
          <a:solidFill>
            <a:srgbClr val="00B0F0">
              <a:alpha val="5000"/>
            </a:srgbClr>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48"/>
          <p:cNvSpPr/>
          <p:nvPr/>
        </p:nvSpPr>
        <p:spPr>
          <a:xfrm rot="16200000">
            <a:off x="7245607" y="4806742"/>
            <a:ext cx="902862" cy="1581583"/>
          </a:xfrm>
          <a:prstGeom prst="roundRect">
            <a:avLst>
              <a:gd name="adj" fmla="val 7243"/>
            </a:avLst>
          </a:prstGeom>
          <a:solidFill>
            <a:srgbClr val="00B0F0">
              <a:alpha val="5000"/>
            </a:srgbClr>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圆角矩形 49"/>
          <p:cNvSpPr/>
          <p:nvPr/>
        </p:nvSpPr>
        <p:spPr>
          <a:xfrm rot="16200000">
            <a:off x="7456749" y="5007184"/>
            <a:ext cx="444290" cy="722126"/>
          </a:xfrm>
          <a:prstGeom prst="roundRect">
            <a:avLst>
              <a:gd name="adj" fmla="val 7785"/>
            </a:avLst>
          </a:prstGeom>
          <a:noFill/>
          <a:ln w="9525" cap="flat" cmpd="sng" algn="ctr">
            <a:solidFill>
              <a:srgbClr val="00B0F0"/>
            </a:solidFill>
            <a:prstDash val="solid"/>
          </a:ln>
          <a:effectLst>
            <a:outerShdw blurRad="152400" dist="38100" dir="5400000" algn="t" rotWithShape="0">
              <a:prstClr val="black">
                <a:alpha val="12000"/>
              </a:prstClr>
            </a:outerShdw>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50"/>
          <p:cNvSpPr/>
          <p:nvPr/>
        </p:nvSpPr>
        <p:spPr>
          <a:xfrm>
            <a:off x="7499740" y="3836253"/>
            <a:ext cx="306410" cy="1385492"/>
          </a:xfrm>
          <a:prstGeom prst="roundRect">
            <a:avLst>
              <a:gd name="adj" fmla="val 401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矩形 51"/>
          <p:cNvSpPr/>
          <p:nvPr/>
        </p:nvSpPr>
        <p:spPr>
          <a:xfrm>
            <a:off x="7346610" y="3065735"/>
            <a:ext cx="663374" cy="307777"/>
          </a:xfrm>
          <a:prstGeom prst="rect">
            <a:avLst/>
          </a:prstGeom>
        </p:spPr>
        <p:txBody>
          <a:bodyPr wrap="square">
            <a:spAutoFit/>
          </a:bodyPr>
          <a:lstStyle/>
          <a:p>
            <a:pPr algn="ct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7346610" y="5590393"/>
            <a:ext cx="66337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7283747" y="5217984"/>
            <a:ext cx="813641" cy="415498"/>
          </a:xfrm>
          <a:prstGeom prst="rect">
            <a:avLst/>
          </a:prstGeom>
        </p:spPr>
        <p:txBody>
          <a:bodyPr wrap="square">
            <a:spAutoFit/>
          </a:bodyPr>
          <a:lstStyle/>
          <a:p>
            <a:pPr algn="ctr"/>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Trunk</a:t>
            </a:r>
          </a:p>
          <a:p>
            <a:pPr algn="ctr"/>
            <a:r>
              <a:rPr lang="en-US" altLang="zh-CN" sz="1050" dirty="0" smtClean="0">
                <a:latin typeface="Huawei Sans" panose="020C0503030203020204" pitchFamily="34" charset="0"/>
                <a:ea typeface="方正兰亭黑简体" panose="02000000000000000000" pitchFamily="2" charset="-122"/>
                <a:sym typeface="Huawei Sans" panose="020C0503030203020204" pitchFamily="34" charset="0"/>
              </a:rPr>
              <a:t>GE0/0/24</a:t>
            </a:r>
            <a:endParaRPr lang="zh-CN" altLang="en-US" sz="105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Oval 5"/>
          <p:cNvSpPr/>
          <p:nvPr/>
        </p:nvSpPr>
        <p:spPr>
          <a:xfrm rot="16200000">
            <a:off x="7447192" y="3504273"/>
            <a:ext cx="409619" cy="479850"/>
          </a:xfrm>
          <a:prstGeom prst="ellipse">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55"/>
          <p:cNvCxnSpPr/>
          <p:nvPr/>
        </p:nvCxnSpPr>
        <p:spPr bwMode="auto">
          <a:xfrm rot="16200000">
            <a:off x="6927823" y="4583496"/>
            <a:ext cx="1268977" cy="0"/>
          </a:xfrm>
          <a:prstGeom prst="line">
            <a:avLst/>
          </a:prstGeom>
          <a:solidFill>
            <a:srgbClr val="FFFFCC"/>
          </a:solidFill>
          <a:ln w="28575" cap="flat" cmpd="sng" algn="ctr">
            <a:solidFill>
              <a:srgbClr val="FFD17D"/>
            </a:solidFill>
            <a:prstDash val="solid"/>
            <a:miter lim="800000"/>
          </a:ln>
          <a:effectLst/>
        </p:spPr>
      </p:cxnSp>
      <p:cxnSp>
        <p:nvCxnSpPr>
          <p:cNvPr id="57" name="直接连接符 56"/>
          <p:cNvCxnSpPr/>
          <p:nvPr/>
        </p:nvCxnSpPr>
        <p:spPr bwMode="auto">
          <a:xfrm rot="16200000" flipV="1">
            <a:off x="7104761" y="4569410"/>
            <a:ext cx="1283753" cy="13395"/>
          </a:xfrm>
          <a:prstGeom prst="line">
            <a:avLst/>
          </a:prstGeom>
          <a:solidFill>
            <a:srgbClr val="5B9BD5">
              <a:lumMod val="40000"/>
              <a:lumOff val="60000"/>
            </a:srgbClr>
          </a:solidFill>
          <a:ln w="28575" cap="flat" cmpd="sng" algn="ctr">
            <a:solidFill>
              <a:srgbClr val="00B0F0"/>
            </a:solidFill>
            <a:prstDash val="solid"/>
            <a:miter lim="800000"/>
          </a:ln>
          <a:effectLst/>
        </p:spPr>
      </p:cxnSp>
      <p:sp>
        <p:nvSpPr>
          <p:cNvPr id="58" name="Oval 8"/>
          <p:cNvSpPr/>
          <p:nvPr/>
        </p:nvSpPr>
        <p:spPr>
          <a:xfrm rot="16200000">
            <a:off x="7497709" y="3841475"/>
            <a:ext cx="119022" cy="139428"/>
          </a:xfrm>
          <a:prstGeom prst="ellipse">
            <a:avLst/>
          </a:prstGeom>
          <a:solidFill>
            <a:srgbClr val="FFFFCC"/>
          </a:solidFill>
          <a:ln w="28575" cap="flat" cmpd="sng" algn="ctr">
            <a:solidFill>
              <a:srgbClr val="FFD17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Oval 9"/>
          <p:cNvSpPr/>
          <p:nvPr/>
        </p:nvSpPr>
        <p:spPr>
          <a:xfrm rot="16200000">
            <a:off x="7672196" y="3840402"/>
            <a:ext cx="119022" cy="139428"/>
          </a:xfrm>
          <a:prstGeom prst="ellipse">
            <a:avLst/>
          </a:prstGeom>
          <a:solidFill>
            <a:srgbClr val="5B9BD5">
              <a:lumMod val="40000"/>
              <a:lumOff val="60000"/>
            </a:srgbClr>
          </a:solid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0" name="直接箭头连接符 59"/>
          <p:cNvCxnSpPr/>
          <p:nvPr/>
        </p:nvCxnSpPr>
        <p:spPr>
          <a:xfrm rot="16200000">
            <a:off x="7634440" y="4664312"/>
            <a:ext cx="763183" cy="0"/>
          </a:xfrm>
          <a:prstGeom prst="straightConnector1">
            <a:avLst/>
          </a:prstGeom>
          <a:ln w="28575">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6200000" flipH="1">
            <a:off x="6947108" y="4640394"/>
            <a:ext cx="741446" cy="0"/>
          </a:xfrm>
          <a:prstGeom prst="straightConnector1">
            <a:avLst/>
          </a:prstGeom>
          <a:ln w="28575">
            <a:solidFill>
              <a:srgbClr val="FFD17D"/>
            </a:solidFill>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6295041" y="2490055"/>
            <a:ext cx="433730" cy="0"/>
          </a:xfrm>
          <a:prstGeom prst="straightConnector1">
            <a:avLst/>
          </a:prstGeom>
          <a:ln w="28575">
            <a:solidFill>
              <a:srgbClr val="FFD17D"/>
            </a:solidFill>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63" name="TextBox 4"/>
          <p:cNvSpPr txBox="1"/>
          <p:nvPr/>
        </p:nvSpPr>
        <p:spPr>
          <a:xfrm>
            <a:off x="6729112" y="2346260"/>
            <a:ext cx="2080986" cy="276999"/>
          </a:xfrm>
          <a:prstGeom prst="rect">
            <a:avLst/>
          </a:prstGeom>
          <a:noFill/>
        </p:spPr>
        <p:txBody>
          <a:bodyPr wrap="square" rtlCol="0">
            <a:spAutoFit/>
          </a:bodyPr>
          <a:lstStyle/>
          <a:p>
            <a:pPr defTabSz="914400" fontAlgn="t">
              <a:spcBef>
                <a:spcPct val="0"/>
              </a:spcBef>
              <a:spcAft>
                <a:spcPct val="0"/>
              </a:spcAft>
            </a:pP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携带</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VLAN Tag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10</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的报文</a:t>
            </a:r>
          </a:p>
        </p:txBody>
      </p:sp>
      <p:cxnSp>
        <p:nvCxnSpPr>
          <p:cNvPr id="64" name="直接箭头连接符 63"/>
          <p:cNvCxnSpPr/>
          <p:nvPr/>
        </p:nvCxnSpPr>
        <p:spPr>
          <a:xfrm flipH="1">
            <a:off x="6295041" y="2755573"/>
            <a:ext cx="433730" cy="0"/>
          </a:xfrm>
          <a:prstGeom prst="straightConnector1">
            <a:avLst/>
          </a:prstGeom>
          <a:ln w="28575">
            <a:solidFill>
              <a:srgbClr val="00B0F0"/>
            </a:solidFill>
            <a:prstDash val="sysDash"/>
            <a:headEnd type="triangl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65" name="TextBox 4"/>
          <p:cNvSpPr txBox="1"/>
          <p:nvPr/>
        </p:nvSpPr>
        <p:spPr>
          <a:xfrm>
            <a:off x="6729111" y="2614469"/>
            <a:ext cx="2382391" cy="276999"/>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携带</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VLAN Tag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20</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的报文</a:t>
            </a:r>
          </a:p>
        </p:txBody>
      </p:sp>
      <p:sp>
        <p:nvSpPr>
          <p:cNvPr id="66" name="任意多边形 65"/>
          <p:cNvSpPr/>
          <p:nvPr/>
        </p:nvSpPr>
        <p:spPr>
          <a:xfrm>
            <a:off x="10808669" y="3074796"/>
            <a:ext cx="434340" cy="160020"/>
          </a:xfrm>
          <a:custGeom>
            <a:avLst/>
            <a:gdLst>
              <a:gd name="connsiteX0" fmla="*/ 0 w 434658"/>
              <a:gd name="connsiteY0" fmla="*/ 0 h 297180"/>
              <a:gd name="connsiteX1" fmla="*/ 434340 w 434658"/>
              <a:gd name="connsiteY1" fmla="*/ 160020 h 297180"/>
              <a:gd name="connsiteX2" fmla="*/ 76200 w 434658"/>
              <a:gd name="connsiteY2" fmla="*/ 297180 h 297180"/>
              <a:gd name="connsiteX0" fmla="*/ 0 w 434658"/>
              <a:gd name="connsiteY0" fmla="*/ 0 h 297180"/>
              <a:gd name="connsiteX1" fmla="*/ 434340 w 434658"/>
              <a:gd name="connsiteY1" fmla="*/ 160020 h 297180"/>
              <a:gd name="connsiteX2" fmla="*/ 76200 w 434658"/>
              <a:gd name="connsiteY2" fmla="*/ 297180 h 297180"/>
              <a:gd name="connsiteX0" fmla="*/ 0 w 434340"/>
              <a:gd name="connsiteY0" fmla="*/ 0 h 160020"/>
              <a:gd name="connsiteX1" fmla="*/ 434340 w 434340"/>
              <a:gd name="connsiteY1" fmla="*/ 160020 h 160020"/>
            </a:gdLst>
            <a:ahLst/>
            <a:cxnLst>
              <a:cxn ang="0">
                <a:pos x="connsiteX0" y="connsiteY0"/>
              </a:cxn>
              <a:cxn ang="0">
                <a:pos x="connsiteX1" y="connsiteY1"/>
              </a:cxn>
            </a:cxnLst>
            <a:rect l="l" t="t" r="r" b="b"/>
            <a:pathLst>
              <a:path w="434340" h="160020">
                <a:moveTo>
                  <a:pt x="0" y="0"/>
                </a:moveTo>
                <a:cubicBezTo>
                  <a:pt x="210820" y="55245"/>
                  <a:pt x="421640" y="110490"/>
                  <a:pt x="434340" y="160020"/>
                </a:cubicBezTo>
              </a:path>
            </a:pathLst>
          </a:custGeom>
          <a:ln w="28575">
            <a:solidFill>
              <a:srgbClr val="FFD17D"/>
            </a:solidFill>
            <a:headEnd type="none" w="med" len="med"/>
            <a:tailEnd type="non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任意多边形 66"/>
          <p:cNvSpPr/>
          <p:nvPr/>
        </p:nvSpPr>
        <p:spPr>
          <a:xfrm>
            <a:off x="10804521" y="3223501"/>
            <a:ext cx="438488" cy="167783"/>
          </a:xfrm>
          <a:custGeom>
            <a:avLst/>
            <a:gdLst>
              <a:gd name="connsiteX0" fmla="*/ 0 w 434658"/>
              <a:gd name="connsiteY0" fmla="*/ 0 h 297180"/>
              <a:gd name="connsiteX1" fmla="*/ 434340 w 434658"/>
              <a:gd name="connsiteY1" fmla="*/ 160020 h 297180"/>
              <a:gd name="connsiteX2" fmla="*/ 76200 w 434658"/>
              <a:gd name="connsiteY2" fmla="*/ 297180 h 297180"/>
              <a:gd name="connsiteX0" fmla="*/ 0 w 434658"/>
              <a:gd name="connsiteY0" fmla="*/ 0 h 297180"/>
              <a:gd name="connsiteX1" fmla="*/ 434340 w 434658"/>
              <a:gd name="connsiteY1" fmla="*/ 160020 h 297180"/>
              <a:gd name="connsiteX2" fmla="*/ 76200 w 434658"/>
              <a:gd name="connsiteY2" fmla="*/ 297180 h 297180"/>
              <a:gd name="connsiteX0" fmla="*/ 358140 w 358458"/>
              <a:gd name="connsiteY0" fmla="*/ 0 h 137160"/>
              <a:gd name="connsiteX1" fmla="*/ 0 w 358458"/>
              <a:gd name="connsiteY1" fmla="*/ 137160 h 137160"/>
            </a:gdLst>
            <a:ahLst/>
            <a:cxnLst>
              <a:cxn ang="0">
                <a:pos x="connsiteX0" y="connsiteY0"/>
              </a:cxn>
              <a:cxn ang="0">
                <a:pos x="connsiteX1" y="connsiteY1"/>
              </a:cxn>
            </a:cxnLst>
            <a:rect l="l" t="t" r="r" b="b"/>
            <a:pathLst>
              <a:path w="358458" h="137160">
                <a:moveTo>
                  <a:pt x="358140" y="0"/>
                </a:moveTo>
                <a:cubicBezTo>
                  <a:pt x="370840" y="49530"/>
                  <a:pt x="0" y="137160"/>
                  <a:pt x="0" y="137160"/>
                </a:cubicBezTo>
              </a:path>
            </a:pathLst>
          </a:custGeom>
          <a:ln w="28575">
            <a:solidFill>
              <a:srgbClr val="00B0F0"/>
            </a:solidFill>
            <a:prstDash val="sysDash"/>
            <a:headEnd type="none" w="med" len="med"/>
            <a:tailEnd type="arrow"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8" name="直接箭头连接符 67"/>
          <p:cNvCxnSpPr/>
          <p:nvPr/>
        </p:nvCxnSpPr>
        <p:spPr>
          <a:xfrm flipH="1">
            <a:off x="10228723" y="3547610"/>
            <a:ext cx="2186" cy="463395"/>
          </a:xfrm>
          <a:prstGeom prst="straightConnector1">
            <a:avLst/>
          </a:prstGeom>
          <a:ln w="28575">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702639" y="5735749"/>
            <a:ext cx="1992702" cy="461665"/>
          </a:xfrm>
          <a:prstGeom prst="rect">
            <a:avLst/>
          </a:prstGeom>
        </p:spPr>
        <p:txBody>
          <a:bodyPr wrap="square">
            <a:spAutoFit/>
          </a:bodyPr>
          <a:lstStyle/>
          <a:p>
            <a:pPr algn="ctr" defTabSz="1001649" eaLnBrk="0" hangingPunct="0"/>
            <a:r>
              <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p>
          <a:p>
            <a:pPr algn="ctr" defTabSz="1001649" eaLnBrk="0" hangingPunct="0"/>
            <a:r>
              <a:rPr lang="zh-CN" altLang="en-US" sz="12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2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192.168.10.254</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0" name="矩形 69"/>
          <p:cNvSpPr/>
          <p:nvPr/>
        </p:nvSpPr>
        <p:spPr>
          <a:xfrm>
            <a:off x="3148491" y="5735749"/>
            <a:ext cx="1938301" cy="461665"/>
          </a:xfrm>
          <a:prstGeom prst="rect">
            <a:avLst/>
          </a:prstGeom>
        </p:spPr>
        <p:txBody>
          <a:bodyPr wrap="square">
            <a:spAutoFit/>
          </a:bodyPr>
          <a:lstStyle/>
          <a:p>
            <a:pPr algn="ctr" defTabSz="1001649" eaLnBrk="0" hangingPunct="0"/>
            <a:r>
              <a:rPr lang="en-US" altLang="zh-CN" sz="12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2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2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192.168.20.254</a:t>
            </a:r>
            <a:endParaRPr lang="en-US" altLang="zh-CN" sz="12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1" name="矩形 70"/>
          <p:cNvSpPr/>
          <p:nvPr/>
        </p:nvSpPr>
        <p:spPr>
          <a:xfrm>
            <a:off x="626964" y="4868844"/>
            <a:ext cx="1044116" cy="276999"/>
          </a:xfrm>
          <a:prstGeom prst="rect">
            <a:avLst/>
          </a:prstGeom>
          <a:effectLst>
            <a:outerShdw blurRad="152400" dist="38100" dir="5400000" algn="t" rotWithShape="0">
              <a:prstClr val="black">
                <a:alpha val="12000"/>
              </a:prstClr>
            </a:outerShdw>
          </a:effectLst>
        </p:spPr>
        <p:txBody>
          <a:bodyPr wrap="square">
            <a:spAutoFit/>
          </a:bodyPr>
          <a:lstStyle/>
          <a:p>
            <a:pPr algn="r"/>
            <a:r>
              <a:rPr lang="en-US" altLang="zh-CN" sz="12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72" name="矩形 71"/>
          <p:cNvSpPr/>
          <p:nvPr/>
        </p:nvSpPr>
        <p:spPr>
          <a:xfrm>
            <a:off x="3679421" y="4868844"/>
            <a:ext cx="1044116" cy="276999"/>
          </a:xfrm>
          <a:prstGeom prst="rect">
            <a:avLst/>
          </a:prstGeom>
          <a:effectLst>
            <a:outerShdw blurRad="152400" dist="38100" dir="5400000" algn="t" rotWithShape="0">
              <a:prstClr val="black">
                <a:alpha val="12000"/>
              </a:prstClr>
            </a:outerShdw>
          </a:effectLst>
        </p:spPr>
        <p:txBody>
          <a:bodyPr wrap="square">
            <a:spAutoFit/>
          </a:bodyPr>
          <a:lstStyle/>
          <a:p>
            <a:pPr algn="r"/>
            <a:r>
              <a:rPr lang="en-US" altLang="zh-CN" sz="1200" dirty="0" smtClean="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a:t>
            </a:r>
            <a:endParaRPr lang="en-US" altLang="zh-CN" sz="12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3" name="Straight Connector 49"/>
          <p:cNvCxnSpPr>
            <a:stCxn id="55" idx="1"/>
          </p:cNvCxnSpPr>
          <p:nvPr/>
        </p:nvCxnSpPr>
        <p:spPr>
          <a:xfrm flipV="1">
            <a:off x="7482349" y="3064836"/>
            <a:ext cx="1174858" cy="824185"/>
          </a:xfrm>
          <a:prstGeom prst="line">
            <a:avLst/>
          </a:prstGeom>
          <a:noFill/>
          <a:ln w="28575" cap="flat" cmpd="sng" algn="ctr">
            <a:solidFill>
              <a:srgbClr val="FFD17D"/>
            </a:solidFill>
            <a:prstDash val="sysDot"/>
            <a:miter lim="800000"/>
          </a:ln>
          <a:effectLst/>
        </p:spPr>
      </p:cxnSp>
      <p:cxnSp>
        <p:nvCxnSpPr>
          <p:cNvPr id="74" name="Straight Connector 49"/>
          <p:cNvCxnSpPr>
            <a:stCxn id="59" idx="3"/>
          </p:cNvCxnSpPr>
          <p:nvPr/>
        </p:nvCxnSpPr>
        <p:spPr>
          <a:xfrm flipV="1">
            <a:off x="7781002" y="3315824"/>
            <a:ext cx="925850" cy="636373"/>
          </a:xfrm>
          <a:prstGeom prst="line">
            <a:avLst/>
          </a:prstGeom>
          <a:noFill/>
          <a:ln w="28575" cap="flat" cmpd="sng" algn="ctr">
            <a:solidFill>
              <a:srgbClr val="00B0F0"/>
            </a:solidFill>
            <a:prstDash val="sysDot"/>
            <a:miter lim="800000"/>
          </a:ln>
          <a:effectLst/>
        </p:spPr>
      </p:cxnSp>
      <p:sp>
        <p:nvSpPr>
          <p:cNvPr id="75" name="下箭头 63"/>
          <p:cNvSpPr/>
          <p:nvPr/>
        </p:nvSpPr>
        <p:spPr>
          <a:xfrm rot="5400000" flipV="1">
            <a:off x="5403831" y="3792631"/>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chemeClr val="bg1">
                  <a:alpha val="0"/>
                </a:schemeClr>
              </a:gs>
            </a:gsLst>
            <a:lin ang="16200000" scaled="1"/>
            <a:tileRect/>
          </a:gradFill>
          <a:ln w="19050">
            <a:gradFill flip="none" rotWithShape="1">
              <a:gsLst>
                <a:gs pos="100000">
                  <a:schemeClr val="bg1">
                    <a:lumMod val="100000"/>
                    <a:alpha val="0"/>
                  </a:schemeClr>
                </a:gs>
                <a:gs pos="31000">
                  <a:srgbClr val="FFD17D"/>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燕尾形 75"/>
          <p:cNvSpPr/>
          <p:nvPr/>
        </p:nvSpPr>
        <p:spPr bwMode="auto">
          <a:xfrm>
            <a:off x="8813040" y="126000"/>
            <a:ext cx="1791951"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ts val="0"/>
              </a:spcBef>
            </a:pP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使用</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物理接口</a:t>
            </a: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实现</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燕尾形 76"/>
          <p:cNvSpPr/>
          <p:nvPr/>
        </p:nvSpPr>
        <p:spPr bwMode="auto">
          <a:xfrm>
            <a:off x="10482894" y="126000"/>
            <a:ext cx="1554848"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使用子接口实现</a:t>
            </a:r>
          </a:p>
        </p:txBody>
      </p:sp>
    </p:spTree>
    <p:extLst>
      <p:ext uri="{BB962C8B-B14F-4D97-AF65-F5344CB8AC3E}">
        <p14:creationId xmlns:p14="http://schemas.microsoft.com/office/powerpoint/2010/main" val="21075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子接口配置示例</a:t>
            </a:r>
            <a:endParaRPr lang="zh-CN" altLang="en-US"/>
          </a:p>
        </p:txBody>
      </p:sp>
      <p:sp>
        <p:nvSpPr>
          <p:cNvPr id="5" name="燕尾形 4"/>
          <p:cNvSpPr/>
          <p:nvPr/>
        </p:nvSpPr>
        <p:spPr bwMode="auto">
          <a:xfrm>
            <a:off x="8803317" y="126000"/>
            <a:ext cx="1791951"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ts val="0"/>
              </a:spcBef>
            </a:pP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使用</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物理接口</a:t>
            </a: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实现</a:t>
            </a:r>
            <a:endPar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燕尾形 5"/>
          <p:cNvSpPr/>
          <p:nvPr/>
        </p:nvSpPr>
        <p:spPr bwMode="auto">
          <a:xfrm>
            <a:off x="10473171" y="126000"/>
            <a:ext cx="1554848"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使用子接口实现</a:t>
            </a:r>
          </a:p>
        </p:txBody>
      </p:sp>
      <p:sp>
        <p:nvSpPr>
          <p:cNvPr id="7" name="矩形 6"/>
          <p:cNvSpPr/>
          <p:nvPr/>
        </p:nvSpPr>
        <p:spPr bwMode="auto">
          <a:xfrm>
            <a:off x="5822270" y="1470751"/>
            <a:ext cx="5025344" cy="1323439"/>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GigabitEthernet0/0/1.10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[R1-GigabitEthernet0/0/1.10]dot1q termination vid 10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[R1-GigabitEthernet0/0/1.10]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192.168.10.254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24</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[R1-GigabitEthernet0/0/1.10]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broadcast enable</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8" name="矩形 7"/>
          <p:cNvSpPr/>
          <p:nvPr/>
        </p:nvSpPr>
        <p:spPr bwMode="auto">
          <a:xfrm>
            <a:off x="5878259" y="4889727"/>
            <a:ext cx="4969355" cy="1323439"/>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GigabitEthernet0/0/1.20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[R1-GigabitEthernet0/0/1.20]dot1q termination vid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[R1-GigabitEthernet0/0/1.20]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192.168.20.254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24</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[R1-GigabitEthernet0/0/1.20]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broadcast enable</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文本框 8"/>
          <p:cNvSpPr txBox="1"/>
          <p:nvPr/>
        </p:nvSpPr>
        <p:spPr bwMode="auto">
          <a:xfrm>
            <a:off x="6992411" y="3123688"/>
            <a:ext cx="4165446" cy="1488146"/>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fontAlgn="auto">
              <a:lnSpc>
                <a:spcPts val="2200"/>
              </a:lnSpc>
              <a:spcBef>
                <a:spcPts val="0"/>
              </a:spcBef>
              <a:spcAft>
                <a:spcPts val="0"/>
              </a:spcAft>
              <a:defRPr sz="1600">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子接口需要配置终结</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 ID</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路由器根据收到报文</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 ID</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选择对应的子接口处理（子接口接受携带</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 Tag</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的报文）。</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子</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发送报文时携带</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termination vid </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rot="16200000">
            <a:off x="2378315" y="1729404"/>
            <a:ext cx="1208614" cy="1807311"/>
          </a:xfrm>
          <a:prstGeom prst="roundRect">
            <a:avLst>
              <a:gd name="adj" fmla="val 9599"/>
            </a:avLst>
          </a:prstGeom>
          <a:solidFill>
            <a:srgbClr val="00B0F0">
              <a:alpha val="5000"/>
            </a:srgbClr>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1881680" y="2455636"/>
            <a:ext cx="888024"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a:xfrm rot="16200000">
            <a:off x="2378314" y="4548339"/>
            <a:ext cx="1208614" cy="1807311"/>
          </a:xfrm>
          <a:prstGeom prst="roundRect">
            <a:avLst>
              <a:gd name="adj" fmla="val 7243"/>
            </a:avLst>
          </a:prstGeom>
          <a:solidFill>
            <a:srgbClr val="00B0F0">
              <a:alpha val="5000"/>
            </a:srgbClr>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圆角矩形 12"/>
          <p:cNvSpPr/>
          <p:nvPr/>
        </p:nvSpPr>
        <p:spPr>
          <a:xfrm rot="16200000">
            <a:off x="2775931" y="4675527"/>
            <a:ext cx="480862" cy="825190"/>
          </a:xfrm>
          <a:prstGeom prst="roundRect">
            <a:avLst>
              <a:gd name="adj" fmla="val 7785"/>
            </a:avLst>
          </a:prstGeom>
          <a:noFill/>
          <a:ln w="9525" cap="flat" cmpd="sng" algn="ctr">
            <a:solidFill>
              <a:srgbClr val="00B0F0"/>
            </a:solidFill>
            <a:prstDash val="solid"/>
          </a:ln>
          <a:effectLst>
            <a:outerShdw blurRad="152400" dist="38100" dir="5400000" algn="t" rotWithShape="0">
              <a:prstClr val="black">
                <a:alpha val="12000"/>
              </a:prstClr>
            </a:outerShdw>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2540933" y="5458401"/>
            <a:ext cx="888024"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2603767" y="4866888"/>
            <a:ext cx="888024" cy="461665"/>
          </a:xfrm>
          <a:prstGeom prst="rect">
            <a:avLst/>
          </a:prstGeom>
        </p:spPr>
        <p:txBody>
          <a:bodyPr wrap="square">
            <a:spAutoFit/>
          </a:bodyP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Trunk GE0/0/24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a:xfrm>
            <a:off x="2820612" y="3058824"/>
            <a:ext cx="350142" cy="1854685"/>
          </a:xfrm>
          <a:prstGeom prst="roundRect">
            <a:avLst>
              <a:gd name="adj" fmla="val 4019"/>
            </a:avLst>
          </a:prstGeom>
          <a:solidFill>
            <a:srgbClr val="00B0F0">
              <a:alpha val="5000"/>
            </a:srgbClr>
          </a:solidFill>
          <a:ln w="9525" cap="flat" cmpd="sng" algn="ctr">
            <a:solidFill>
              <a:srgbClr val="99DFF9"/>
            </a:solidFill>
            <a:prstDash val="solid"/>
            <a:miter lim="800000"/>
          </a:ln>
          <a:effectLst/>
        </p:spPr>
        <p:txBody>
          <a:bodyPr rtlCol="0" anchor="ctr"/>
          <a:lstStyle/>
          <a:p>
            <a:pPr algn="ctr" defTabSz="914400"/>
            <a:endParaRPr lang="zh-CN" altLang="en-US"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Oval 5"/>
          <p:cNvSpPr/>
          <p:nvPr/>
        </p:nvSpPr>
        <p:spPr>
          <a:xfrm rot="16200000">
            <a:off x="2720438" y="2661427"/>
            <a:ext cx="548336" cy="548336"/>
          </a:xfrm>
          <a:prstGeom prst="ellipse">
            <a:avLst/>
          </a:prstGeom>
          <a:solidFill>
            <a:srgbClr val="00B0F0">
              <a:alpha val="5000"/>
            </a:srgbClr>
          </a:solidFill>
          <a:ln w="28575" cap="flat" cmpd="sng" algn="ctr">
            <a:solidFill>
              <a:srgbClr val="99DFF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8" name="组合 17"/>
          <p:cNvGrpSpPr/>
          <p:nvPr/>
        </p:nvGrpSpPr>
        <p:grpSpPr>
          <a:xfrm>
            <a:off x="3011426" y="3079474"/>
            <a:ext cx="159328" cy="1829000"/>
            <a:chOff x="3116876" y="2906800"/>
            <a:chExt cx="159328" cy="1829000"/>
          </a:xfrm>
        </p:grpSpPr>
        <p:cxnSp>
          <p:nvCxnSpPr>
            <p:cNvPr id="19" name="直接连接符 18"/>
            <p:cNvCxnSpPr/>
            <p:nvPr/>
          </p:nvCxnSpPr>
          <p:spPr bwMode="auto">
            <a:xfrm rot="16200000">
              <a:off x="2353002" y="3886444"/>
              <a:ext cx="1698713" cy="0"/>
            </a:xfrm>
            <a:prstGeom prst="line">
              <a:avLst/>
            </a:prstGeom>
            <a:solidFill>
              <a:srgbClr val="FFFFCC"/>
            </a:solidFill>
            <a:ln w="25400" cap="flat" cmpd="sng" algn="ctr">
              <a:solidFill>
                <a:srgbClr val="FFD17D"/>
              </a:solidFill>
              <a:prstDash val="solid"/>
              <a:miter lim="800000"/>
            </a:ln>
            <a:effectLst/>
          </p:spPr>
        </p:cxnSp>
        <p:sp>
          <p:nvSpPr>
            <p:cNvPr id="20" name="Oval 8"/>
            <p:cNvSpPr/>
            <p:nvPr/>
          </p:nvSpPr>
          <p:spPr>
            <a:xfrm rot="16200000">
              <a:off x="3116876" y="2906800"/>
              <a:ext cx="159328" cy="159328"/>
            </a:xfrm>
            <a:prstGeom prst="ellipse">
              <a:avLst/>
            </a:prstGeom>
            <a:solidFill>
              <a:srgbClr val="FFFFCC"/>
            </a:solidFill>
            <a:ln w="25400" cap="flat" cmpd="sng" algn="ctr">
              <a:solidFill>
                <a:srgbClr val="FFD17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p:cNvGrpSpPr/>
          <p:nvPr/>
        </p:nvGrpSpPr>
        <p:grpSpPr>
          <a:xfrm>
            <a:off x="2840294" y="3078038"/>
            <a:ext cx="159328" cy="1830437"/>
            <a:chOff x="3348919" y="2905364"/>
            <a:chExt cx="159328" cy="1830437"/>
          </a:xfrm>
        </p:grpSpPr>
        <p:cxnSp>
          <p:nvCxnSpPr>
            <p:cNvPr id="22" name="直接连接符 21"/>
            <p:cNvCxnSpPr/>
            <p:nvPr/>
          </p:nvCxnSpPr>
          <p:spPr bwMode="auto">
            <a:xfrm rot="16200000" flipV="1">
              <a:off x="2553745" y="3868901"/>
              <a:ext cx="1718493" cy="15307"/>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23" name="Oval 9"/>
            <p:cNvSpPr/>
            <p:nvPr/>
          </p:nvSpPr>
          <p:spPr>
            <a:xfrm rot="16200000">
              <a:off x="3348919" y="2905364"/>
              <a:ext cx="159328" cy="159328"/>
            </a:xfrm>
            <a:prstGeom prst="ellipse">
              <a:avLst/>
            </a:prstGeom>
            <a:solidFill>
              <a:srgbClr val="5B9BD5">
                <a:lumMod val="40000"/>
                <a:lumOff val="60000"/>
              </a:srgbClr>
            </a:solidFill>
            <a:ln w="254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24" name="Straight Connector 49"/>
          <p:cNvCxnSpPr>
            <a:stCxn id="20" idx="4"/>
          </p:cNvCxnSpPr>
          <p:nvPr/>
        </p:nvCxnSpPr>
        <p:spPr>
          <a:xfrm>
            <a:off x="3170754" y="3159138"/>
            <a:ext cx="874482" cy="513329"/>
          </a:xfrm>
          <a:prstGeom prst="line">
            <a:avLst/>
          </a:prstGeom>
          <a:noFill/>
          <a:ln w="25400" cap="flat" cmpd="sng" algn="ctr">
            <a:solidFill>
              <a:srgbClr val="FFD17D"/>
            </a:solidFill>
            <a:prstDash val="sysDot"/>
            <a:miter lim="800000"/>
          </a:ln>
          <a:effectLst/>
        </p:spPr>
      </p:cxnSp>
      <p:cxnSp>
        <p:nvCxnSpPr>
          <p:cNvPr id="25" name="Straight Connector 50"/>
          <p:cNvCxnSpPr/>
          <p:nvPr/>
        </p:nvCxnSpPr>
        <p:spPr>
          <a:xfrm>
            <a:off x="4152784" y="3952662"/>
            <a:ext cx="892860" cy="0"/>
          </a:xfrm>
          <a:prstGeom prst="line">
            <a:avLst/>
          </a:prstGeom>
          <a:noFill/>
          <a:ln w="25400" cap="flat" cmpd="sng" algn="ctr">
            <a:solidFill>
              <a:srgbClr val="00B0F0"/>
            </a:solidFill>
            <a:prstDash val="sysDot"/>
            <a:miter lim="800000"/>
          </a:ln>
          <a:effectLst/>
        </p:spPr>
      </p:cxnSp>
      <p:sp>
        <p:nvSpPr>
          <p:cNvPr id="26" name="Can 56"/>
          <p:cNvSpPr/>
          <p:nvPr/>
        </p:nvSpPr>
        <p:spPr>
          <a:xfrm rot="16200000" flipV="1">
            <a:off x="4966520" y="3306099"/>
            <a:ext cx="606811" cy="1031663"/>
          </a:xfrm>
          <a:prstGeom prst="can">
            <a:avLst>
              <a:gd name="adj" fmla="val 41596"/>
            </a:avLst>
          </a:prstGeom>
          <a:solidFill>
            <a:srgbClr val="F4FBFE"/>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ectangle 63"/>
          <p:cNvSpPr/>
          <p:nvPr/>
        </p:nvSpPr>
        <p:spPr>
          <a:xfrm>
            <a:off x="4717628" y="3644885"/>
            <a:ext cx="878767" cy="307777"/>
          </a:xfrm>
          <a:prstGeom prst="rect">
            <a:avLst/>
          </a:prstGeom>
        </p:spPr>
        <p:txBody>
          <a:bodyPr wrap="none">
            <a:spAutoFit/>
          </a:bodyPr>
          <a:lstStyle/>
          <a:p>
            <a:pPr algn="ctr" fontAlgn="auto">
              <a:spcBef>
                <a:spcPts val="0"/>
              </a:spcBef>
              <a:spcAft>
                <a:spcPts val="0"/>
              </a:spcAft>
            </a:pPr>
            <a:r>
              <a:rPr lang="en-US" altLang="zh-CN" sz="140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Can 59"/>
          <p:cNvSpPr/>
          <p:nvPr/>
        </p:nvSpPr>
        <p:spPr>
          <a:xfrm rot="16200000" flipV="1">
            <a:off x="6015014" y="3235788"/>
            <a:ext cx="206298" cy="954437"/>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Rectangle 60"/>
          <p:cNvSpPr/>
          <p:nvPr/>
        </p:nvSpPr>
        <p:spPr>
          <a:xfrm flipH="1">
            <a:off x="5613129" y="3591562"/>
            <a:ext cx="959029" cy="253916"/>
          </a:xfrm>
          <a:prstGeom prst="rect">
            <a:avLst/>
          </a:prstGeom>
        </p:spPr>
        <p:txBody>
          <a:bodyPr wrap="square">
            <a:spAutoFit/>
          </a:bodyPr>
          <a:lstStyle/>
          <a:p>
            <a:pPr algn="ctr" fontAlgn="auto">
              <a:spcBef>
                <a:spcPts val="0"/>
              </a:spcBef>
              <a:spcAft>
                <a:spcPts val="0"/>
              </a:spcAft>
            </a:pPr>
            <a:r>
              <a:rPr lang="en-US" altLang="zh-CN" sz="105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GE0/0/1.10</a:t>
            </a: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Can 64"/>
          <p:cNvSpPr/>
          <p:nvPr/>
        </p:nvSpPr>
        <p:spPr>
          <a:xfrm rot="16200000" flipV="1">
            <a:off x="6015014" y="3472964"/>
            <a:ext cx="206298" cy="954437"/>
          </a:xfrm>
          <a:prstGeom prst="can">
            <a:avLst>
              <a:gd name="adj" fmla="val 55435"/>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Rectangle 65"/>
          <p:cNvSpPr/>
          <p:nvPr/>
        </p:nvSpPr>
        <p:spPr>
          <a:xfrm flipH="1">
            <a:off x="5613129" y="3828738"/>
            <a:ext cx="959029" cy="253916"/>
          </a:xfrm>
          <a:prstGeom prst="rect">
            <a:avLst/>
          </a:prstGeom>
        </p:spPr>
        <p:txBody>
          <a:bodyPr wrap="square">
            <a:spAutoFit/>
          </a:bodyPr>
          <a:lstStyle/>
          <a:p>
            <a:pPr algn="ctr" fontAlgn="auto">
              <a:spcBef>
                <a:spcPts val="0"/>
              </a:spcBef>
              <a:spcAft>
                <a:spcPts val="0"/>
              </a:spcAft>
            </a:pPr>
            <a:r>
              <a:rPr lang="en-US" altLang="zh-CN" sz="1050" b="1"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GE0/0/1.20</a:t>
            </a: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 name="Straight Connector 48"/>
          <p:cNvCxnSpPr/>
          <p:nvPr/>
        </p:nvCxnSpPr>
        <p:spPr>
          <a:xfrm flipH="1">
            <a:off x="4045236" y="3672467"/>
            <a:ext cx="708858" cy="0"/>
          </a:xfrm>
          <a:prstGeom prst="line">
            <a:avLst/>
          </a:prstGeom>
          <a:noFill/>
          <a:ln w="28575" cap="flat" cmpd="sng" algn="ctr">
            <a:solidFill>
              <a:srgbClr val="FFD17D"/>
            </a:solidFill>
            <a:prstDash val="sysDot"/>
            <a:miter lim="800000"/>
          </a:ln>
          <a:effectLst/>
        </p:spPr>
      </p:cxnSp>
      <p:cxnSp>
        <p:nvCxnSpPr>
          <p:cNvPr id="33" name="Straight Connector 49"/>
          <p:cNvCxnSpPr>
            <a:stCxn id="23" idx="2"/>
          </p:cNvCxnSpPr>
          <p:nvPr/>
        </p:nvCxnSpPr>
        <p:spPr>
          <a:xfrm>
            <a:off x="2919958" y="3237366"/>
            <a:ext cx="1256797" cy="715296"/>
          </a:xfrm>
          <a:prstGeom prst="line">
            <a:avLst/>
          </a:prstGeom>
          <a:noFill/>
          <a:ln w="28575" cap="flat" cmpd="sng" algn="ctr">
            <a:solidFill>
              <a:srgbClr val="00B0F0"/>
            </a:solidFill>
            <a:prstDash val="sysDot"/>
            <a:miter lim="800000"/>
          </a:ln>
          <a:effectLst/>
        </p:spPr>
      </p:cxnSp>
      <p:cxnSp>
        <p:nvCxnSpPr>
          <p:cNvPr id="34" name="直接箭头连接符 33"/>
          <p:cNvCxnSpPr/>
          <p:nvPr/>
        </p:nvCxnSpPr>
        <p:spPr>
          <a:xfrm flipV="1">
            <a:off x="6572158" y="2794190"/>
            <a:ext cx="0" cy="724335"/>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572158" y="4135492"/>
            <a:ext cx="0" cy="73660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9023714" y="2879149"/>
            <a:ext cx="0" cy="244539"/>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9023714" y="4618234"/>
            <a:ext cx="0" cy="223047"/>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61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solidFill>
                  <a:schemeClr val="bg1">
                    <a:lumMod val="50000"/>
                  </a:schemeClr>
                </a:solidFill>
                <a:sym typeface="Huawei Sans" panose="020C0503030203020204" pitchFamily="34" charset="0"/>
              </a:rPr>
              <a:t>技术背景</a:t>
            </a:r>
            <a:endParaRPr lang="en-US" altLang="zh-CN">
              <a:solidFill>
                <a:schemeClr val="bg1">
                  <a:lumMod val="50000"/>
                </a:schemeClr>
              </a:solidFill>
              <a:sym typeface="Huawei Sans" panose="020C0503030203020204" pitchFamily="34" charset="0"/>
            </a:endParaRPr>
          </a:p>
          <a:p>
            <a:r>
              <a:rPr lang="zh-CN" altLang="en-US">
                <a:solidFill>
                  <a:schemeClr val="bg1">
                    <a:lumMod val="50000"/>
                  </a:schemeClr>
                </a:solidFill>
                <a:sym typeface="Huawei Sans" panose="020C0503030203020204" pitchFamily="34" charset="0"/>
              </a:rPr>
              <a:t>使用路由器（物理接口、子接口）实现</a:t>
            </a:r>
            <a:r>
              <a:rPr lang="en-US" altLang="zh-CN">
                <a:solidFill>
                  <a:schemeClr val="bg1">
                    <a:lumMod val="50000"/>
                  </a:schemeClr>
                </a:solidFill>
                <a:sym typeface="Huawei Sans" panose="020C0503030203020204" pitchFamily="34" charset="0"/>
              </a:rPr>
              <a:t>VLAN</a:t>
            </a:r>
            <a:r>
              <a:rPr lang="zh-CN" altLang="en-US">
                <a:solidFill>
                  <a:schemeClr val="bg1">
                    <a:lumMod val="50000"/>
                  </a:schemeClr>
                </a:solidFill>
                <a:sym typeface="Huawei Sans" panose="020C0503030203020204" pitchFamily="34" charset="0"/>
              </a:rPr>
              <a:t>间通信</a:t>
            </a:r>
            <a:endParaRPr lang="en-US" altLang="zh-CN">
              <a:solidFill>
                <a:schemeClr val="bg1">
                  <a:lumMod val="50000"/>
                </a:schemeClr>
              </a:solidFill>
              <a:sym typeface="Huawei Sans" panose="020C0503030203020204" pitchFamily="34" charset="0"/>
            </a:endParaRPr>
          </a:p>
          <a:p>
            <a:r>
              <a:rPr lang="zh-CN" altLang="en-US" b="1">
                <a:sym typeface="Huawei Sans" panose="020C0503030203020204" pitchFamily="34" charset="0"/>
              </a:rPr>
              <a:t>使用</a:t>
            </a:r>
            <a:r>
              <a:rPr lang="en-US" altLang="zh-CN" b="1">
                <a:sym typeface="Huawei Sans" panose="020C0503030203020204" pitchFamily="34" charset="0"/>
              </a:rPr>
              <a:t>VLANIF</a:t>
            </a:r>
            <a:r>
              <a:rPr lang="zh-CN" altLang="en-US" b="1">
                <a:sym typeface="Huawei Sans" panose="020C0503030203020204" pitchFamily="34" charset="0"/>
              </a:rPr>
              <a:t>技术实现</a:t>
            </a:r>
            <a:r>
              <a:rPr lang="en-US" altLang="zh-CN" b="1">
                <a:sym typeface="Huawei Sans" panose="020C0503030203020204" pitchFamily="34" charset="0"/>
              </a:rPr>
              <a:t>VLAN</a:t>
            </a:r>
            <a:r>
              <a:rPr lang="zh-CN" altLang="en-US" b="1">
                <a:sym typeface="Huawei Sans" panose="020C0503030203020204" pitchFamily="34" charset="0"/>
              </a:rPr>
              <a:t>间通信</a:t>
            </a:r>
            <a:endParaRPr lang="en-US" altLang="zh-CN" b="1">
              <a:sym typeface="Huawei Sans" panose="020C0503030203020204" pitchFamily="34" charset="0"/>
            </a:endParaRPr>
          </a:p>
          <a:p>
            <a:r>
              <a:rPr lang="zh-CN" altLang="en-US">
                <a:solidFill>
                  <a:schemeClr val="bg1">
                    <a:lumMod val="50000"/>
                  </a:schemeClr>
                </a:solidFill>
                <a:sym typeface="Huawei Sans" panose="020C0503030203020204" pitchFamily="34" charset="0"/>
              </a:rPr>
              <a:t>三层通信过程解析</a:t>
            </a:r>
            <a:endParaRPr lang="en-US" altLang="zh-CN">
              <a:solidFill>
                <a:schemeClr val="bg1">
                  <a:lumMod val="50000"/>
                </a:schemeClr>
              </a:solidFill>
              <a:sym typeface="Huawei Sans" panose="020C0503030203020204" pitchFamily="34" charset="0"/>
            </a:endParaRPr>
          </a:p>
          <a:p>
            <a:endParaRPr lang="en-US" altLang="zh-CN">
              <a:sym typeface="Huawei Sans" panose="020C0503030203020204" pitchFamily="34" charset="0"/>
            </a:endParaRPr>
          </a:p>
          <a:p>
            <a:endParaRPr lang="en-US" altLang="zh-CN">
              <a:sym typeface="Huawei Sans" panose="020C0503030203020204" pitchFamily="34" charset="0"/>
            </a:endParaRPr>
          </a:p>
          <a:p>
            <a:endParaRPr lang="zh-CN" altLang="en-US">
              <a:sym typeface="Huawei Sans" panose="020C0503030203020204" pitchFamily="34" charset="0"/>
            </a:endParaRPr>
          </a:p>
          <a:p>
            <a:endParaRPr lang="zh-CN" altLang="en-US"/>
          </a:p>
        </p:txBody>
      </p:sp>
    </p:spTree>
    <p:extLst>
      <p:ext uri="{BB962C8B-B14F-4D97-AF65-F5344CB8AC3E}">
        <p14:creationId xmlns:p14="http://schemas.microsoft.com/office/powerpoint/2010/main" val="56332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三层交换机和</a:t>
            </a:r>
            <a:r>
              <a:rPr lang="en-US" altLang="zh-CN">
                <a:sym typeface="Huawei Sans" panose="020C0503030203020204" pitchFamily="34" charset="0"/>
              </a:rPr>
              <a:t>VLANIF</a:t>
            </a:r>
            <a:r>
              <a:rPr lang="zh-CN" altLang="en-US">
                <a:sym typeface="Huawei Sans" panose="020C0503030203020204" pitchFamily="34" charset="0"/>
              </a:rPr>
              <a:t>接口</a:t>
            </a:r>
            <a:endParaRPr lang="zh-CN" altLang="en-US"/>
          </a:p>
        </p:txBody>
      </p:sp>
      <p:sp>
        <p:nvSpPr>
          <p:cNvPr id="5" name="文本占位符 2"/>
          <p:cNvSpPr txBox="1">
            <a:spLocks/>
          </p:cNvSpPr>
          <p:nvPr/>
        </p:nvSpPr>
        <p:spPr bwMode="auto">
          <a:xfrm>
            <a:off x="5835548" y="1615278"/>
            <a:ext cx="5612189" cy="420211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l"/>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二层交换机（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Layer 2 Switch</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）指的是只具备二层交换功能的交换机。</a:t>
            </a:r>
          </a:p>
          <a:p>
            <a:pPr algn="l"/>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三层交换机（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Layer 3 Switch</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）除了具备二层交换机的</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功能，还支持通过三层接口（如</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VLANIF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接口）实现</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路由转发功能。</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l"/>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VLANIF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接口是一种三层的逻辑</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接口，</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 Tag</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的剥离和添加，因此可以通过</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VLANIF</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接口实现</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之间的通信。</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l"/>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VLANIF</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接口编号与所对应的</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 ID</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相同，如</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 10</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对应</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VLANIF 10</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5" descr="PC.png"/>
          <p:cNvPicPr>
            <a:picLocks noChangeAspect="1"/>
          </p:cNvPicPr>
          <p:nvPr/>
        </p:nvPicPr>
        <p:blipFill>
          <a:blip r:embed="rId2" cstate="print"/>
          <a:stretch>
            <a:fillRect/>
          </a:stretch>
        </p:blipFill>
        <p:spPr>
          <a:xfrm>
            <a:off x="1117660" y="5253446"/>
            <a:ext cx="539063" cy="414000"/>
          </a:xfrm>
          <a:prstGeom prst="rect">
            <a:avLst/>
          </a:prstGeom>
        </p:spPr>
      </p:pic>
      <p:pic>
        <p:nvPicPr>
          <p:cNvPr id="7" name="图片 6" descr="PC.png"/>
          <p:cNvPicPr>
            <a:picLocks noChangeAspect="1"/>
          </p:cNvPicPr>
          <p:nvPr/>
        </p:nvPicPr>
        <p:blipFill>
          <a:blip r:embed="rId2" cstate="print"/>
          <a:stretch>
            <a:fillRect/>
          </a:stretch>
        </p:blipFill>
        <p:spPr>
          <a:xfrm>
            <a:off x="1889136" y="5253446"/>
            <a:ext cx="539063" cy="414000"/>
          </a:xfrm>
          <a:prstGeom prst="rect">
            <a:avLst/>
          </a:prstGeom>
        </p:spPr>
      </p:pic>
      <p:pic>
        <p:nvPicPr>
          <p:cNvPr id="8" name="图片 7" descr="PC.png"/>
          <p:cNvPicPr>
            <a:picLocks noChangeAspect="1"/>
          </p:cNvPicPr>
          <p:nvPr/>
        </p:nvPicPr>
        <p:blipFill>
          <a:blip r:embed="rId2" cstate="print"/>
          <a:stretch>
            <a:fillRect/>
          </a:stretch>
        </p:blipFill>
        <p:spPr>
          <a:xfrm>
            <a:off x="4038338" y="5253446"/>
            <a:ext cx="539063" cy="414000"/>
          </a:xfrm>
          <a:prstGeom prst="rect">
            <a:avLst/>
          </a:prstGeom>
        </p:spPr>
      </p:pic>
      <p:pic>
        <p:nvPicPr>
          <p:cNvPr id="9" name="图片 8" descr="PC.png"/>
          <p:cNvPicPr>
            <a:picLocks noChangeAspect="1"/>
          </p:cNvPicPr>
          <p:nvPr/>
        </p:nvPicPr>
        <p:blipFill>
          <a:blip r:embed="rId2" cstate="print"/>
          <a:stretch>
            <a:fillRect/>
          </a:stretch>
        </p:blipFill>
        <p:spPr>
          <a:xfrm>
            <a:off x="4809814" y="5253446"/>
            <a:ext cx="539063" cy="414000"/>
          </a:xfrm>
          <a:prstGeom prst="rect">
            <a:avLst/>
          </a:prstGeom>
        </p:spPr>
      </p:pic>
      <p:sp>
        <p:nvSpPr>
          <p:cNvPr id="10" name="矩形 9"/>
          <p:cNvSpPr/>
          <p:nvPr/>
        </p:nvSpPr>
        <p:spPr>
          <a:xfrm>
            <a:off x="991975" y="4084759"/>
            <a:ext cx="4510585" cy="775829"/>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10"/>
          <p:cNvSpPr/>
          <p:nvPr/>
        </p:nvSpPr>
        <p:spPr bwMode="auto">
          <a:xfrm>
            <a:off x="1046212" y="4201088"/>
            <a:ext cx="1432961" cy="58786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bwMode="auto">
          <a:xfrm>
            <a:off x="3985943" y="4201088"/>
            <a:ext cx="1362934" cy="587866"/>
          </a:xfrm>
          <a:prstGeom prst="round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i="1" kern="0">
              <a:solidFill>
                <a:srgbClr val="EC7061"/>
              </a:solidFill>
              <a:latin typeface="Huawei Sans"/>
              <a:ea typeface="方正兰亭黑简体"/>
              <a:sym typeface="Huawei Sans" panose="020C0503030203020204" pitchFamily="34" charset="0"/>
            </a:endParaRPr>
          </a:p>
        </p:txBody>
      </p:sp>
      <p:sp>
        <p:nvSpPr>
          <p:cNvPr id="13" name="矩形 12"/>
          <p:cNvSpPr/>
          <p:nvPr/>
        </p:nvSpPr>
        <p:spPr>
          <a:xfrm>
            <a:off x="1353048" y="4208712"/>
            <a:ext cx="933269" cy="307777"/>
          </a:xfrm>
          <a:prstGeom prst="rect">
            <a:avLst/>
          </a:prstGeom>
        </p:spPr>
        <p:txBody>
          <a:bodyPr wrap="none">
            <a:spAutoFit/>
          </a:bodyPr>
          <a:lstStyle/>
          <a:p>
            <a:pPr algn="ctr" defTabSz="914400" fontAlgn="t">
              <a:spcBef>
                <a:spcPct val="0"/>
              </a:spcBef>
              <a:spcAft>
                <a:spcPct val="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4262609" y="4225102"/>
            <a:ext cx="933269" cy="307777"/>
          </a:xfrm>
          <a:prstGeom prst="rect">
            <a:avLst/>
          </a:prstGeom>
        </p:spPr>
        <p:txBody>
          <a:bodyPr wrap="none">
            <a:spAutoFit/>
          </a:bodyPr>
          <a:lstStyle/>
          <a:p>
            <a:pPr algn="ctr" defTabSz="914400" fontAlgn="t">
              <a:spcBef>
                <a:spcPct val="0"/>
              </a:spcBef>
              <a:spcAft>
                <a:spcPct val="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2666431" y="4173294"/>
            <a:ext cx="1126656"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交换模块</a:t>
            </a:r>
          </a:p>
        </p:txBody>
      </p:sp>
      <p:sp>
        <p:nvSpPr>
          <p:cNvPr id="16" name="矩形 15"/>
          <p:cNvSpPr/>
          <p:nvPr/>
        </p:nvSpPr>
        <p:spPr>
          <a:xfrm>
            <a:off x="1225174" y="4511955"/>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1996650" y="4511955"/>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4145852" y="4511955"/>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4917328" y="4511955"/>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991974" y="2813728"/>
            <a:ext cx="4510585" cy="862792"/>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2438170" y="2791701"/>
            <a:ext cx="1395128"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路由模块</a:t>
            </a:r>
          </a:p>
        </p:txBody>
      </p:sp>
      <p:sp>
        <p:nvSpPr>
          <p:cNvPr id="22" name="圆角矩形 21"/>
          <p:cNvSpPr/>
          <p:nvPr/>
        </p:nvSpPr>
        <p:spPr>
          <a:xfrm>
            <a:off x="1220217" y="3111525"/>
            <a:ext cx="1119600" cy="3924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 10</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圆角矩形 22"/>
          <p:cNvSpPr/>
          <p:nvPr/>
        </p:nvSpPr>
        <p:spPr>
          <a:xfrm>
            <a:off x="4073338" y="3144426"/>
            <a:ext cx="1118965" cy="391981"/>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VLANIF 20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Line 52"/>
          <p:cNvSpPr>
            <a:spLocks noChangeShapeType="1"/>
          </p:cNvSpPr>
          <p:nvPr/>
        </p:nvSpPr>
        <p:spPr bwMode="auto">
          <a:xfrm>
            <a:off x="2498462" y="3386813"/>
            <a:ext cx="1276447" cy="0"/>
          </a:xfrm>
          <a:prstGeom prst="line">
            <a:avLst/>
          </a:prstGeom>
          <a:noFill/>
          <a:ln w="25400">
            <a:solidFill>
              <a:srgbClr val="00B0F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bwMode="auto">
          <a:xfrm>
            <a:off x="2450335" y="3107922"/>
            <a:ext cx="1428913" cy="270870"/>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可直接内部通信</a:t>
            </a:r>
            <a:endPar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p:cNvCxnSpPr>
            <a:stCxn id="6" idx="0"/>
            <a:endCxn id="16" idx="2"/>
          </p:cNvCxnSpPr>
          <p:nvPr/>
        </p:nvCxnSpPr>
        <p:spPr bwMode="auto">
          <a:xfrm flipV="1">
            <a:off x="1387192"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a:stCxn id="7" idx="0"/>
            <a:endCxn id="17" idx="2"/>
          </p:cNvCxnSpPr>
          <p:nvPr/>
        </p:nvCxnSpPr>
        <p:spPr bwMode="auto">
          <a:xfrm flipV="1">
            <a:off x="2158668"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a:stCxn id="8" idx="0"/>
            <a:endCxn id="18" idx="2"/>
          </p:cNvCxnSpPr>
          <p:nvPr/>
        </p:nvCxnSpPr>
        <p:spPr bwMode="auto">
          <a:xfrm flipV="1">
            <a:off x="4307870"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a:stCxn id="9" idx="0"/>
            <a:endCxn id="19" idx="2"/>
          </p:cNvCxnSpPr>
          <p:nvPr/>
        </p:nvCxnSpPr>
        <p:spPr bwMode="auto">
          <a:xfrm flipV="1">
            <a:off x="5079346" y="4727979"/>
            <a:ext cx="0" cy="52546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直接连接符 29"/>
          <p:cNvCxnSpPr>
            <a:endCxn id="11" idx="0"/>
          </p:cNvCxnSpPr>
          <p:nvPr/>
        </p:nvCxnSpPr>
        <p:spPr bwMode="auto">
          <a:xfrm>
            <a:off x="1762693" y="3522236"/>
            <a:ext cx="0" cy="678852"/>
          </a:xfrm>
          <a:prstGeom prst="line">
            <a:avLst/>
          </a:prstGeom>
          <a:solidFill>
            <a:srgbClr val="FFFFCC"/>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p:cNvCxnSpPr>
            <a:endCxn id="12" idx="0"/>
          </p:cNvCxnSpPr>
          <p:nvPr/>
        </p:nvCxnSpPr>
        <p:spPr bwMode="auto">
          <a:xfrm flipH="1">
            <a:off x="4667410" y="3522236"/>
            <a:ext cx="1" cy="678852"/>
          </a:xfrm>
          <a:prstGeom prst="line">
            <a:avLst/>
          </a:prstGeom>
          <a:solidFill>
            <a:srgbClr val="FFFFCC"/>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32" name="矩形 31"/>
          <p:cNvSpPr/>
          <p:nvPr/>
        </p:nvSpPr>
        <p:spPr>
          <a:xfrm>
            <a:off x="2487979" y="2435152"/>
            <a:ext cx="1218603" cy="338554"/>
          </a:xfrm>
          <a:prstGeom prst="rect">
            <a:avLst/>
          </a:prstGeom>
        </p:spPr>
        <p:txBody>
          <a:bodyPr wrap="none">
            <a:spAutoFit/>
          </a:bodyPr>
          <a:lstStyle/>
          <a:p>
            <a:pPr lvl="0" algn="ctr" defTabSz="914400" fontAlgn="t">
              <a:spcBef>
                <a:spcPct val="0"/>
              </a:spcBef>
              <a:spcAft>
                <a:spcPct val="0"/>
              </a:spcAft>
            </a:pPr>
            <a:r>
              <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三层交换机</a:t>
            </a:r>
          </a:p>
        </p:txBody>
      </p:sp>
      <p:sp>
        <p:nvSpPr>
          <p:cNvPr id="33" name="圆角矩形 32"/>
          <p:cNvSpPr/>
          <p:nvPr/>
        </p:nvSpPr>
        <p:spPr>
          <a:xfrm rot="16200000">
            <a:off x="1924050" y="1266821"/>
            <a:ext cx="2657478" cy="4848228"/>
          </a:xfrm>
          <a:prstGeom prst="roundRect">
            <a:avLst>
              <a:gd name="adj" fmla="val 4689"/>
            </a:avLst>
          </a:prstGeom>
          <a:noFill/>
          <a:ln w="12700" cap="flat" cmpd="sng" algn="ctr">
            <a:solidFill>
              <a:schemeClr val="bg1">
                <a:lumMod val="65000"/>
              </a:schemeClr>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9156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VLANIF</a:t>
            </a:r>
            <a:r>
              <a:rPr lang="zh-CN" altLang="en-US">
                <a:sym typeface="Huawei Sans" panose="020C0503030203020204" pitchFamily="34" charset="0"/>
              </a:rPr>
              <a:t>配置示例</a:t>
            </a:r>
            <a:endParaRPr lang="zh-CN" altLang="en-US"/>
          </a:p>
        </p:txBody>
      </p:sp>
      <p:sp>
        <p:nvSpPr>
          <p:cNvPr id="25" name="圆角矩形 24"/>
          <p:cNvSpPr/>
          <p:nvPr/>
        </p:nvSpPr>
        <p:spPr bwMode="auto">
          <a:xfrm>
            <a:off x="3706389" y="3746392"/>
            <a:ext cx="2163591" cy="1382168"/>
          </a:xfrm>
          <a:prstGeom prst="roundRect">
            <a:avLst>
              <a:gd name="adj" fmla="val 6109"/>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2200"/>
              </a:lnSpc>
              <a:buFont typeface="Arial" panose="020B0604020202020204" pitchFamily="34" charset="0"/>
              <a:buChar char="•"/>
            </a:pP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25"/>
          <p:cNvSpPr/>
          <p:nvPr/>
        </p:nvSpPr>
        <p:spPr bwMode="auto">
          <a:xfrm>
            <a:off x="770684" y="3746392"/>
            <a:ext cx="2163591" cy="1382168"/>
          </a:xfrm>
          <a:prstGeom prst="roundRect">
            <a:avLst>
              <a:gd name="adj" fmla="val 6109"/>
            </a:avLst>
          </a:prstGeom>
          <a:solidFill>
            <a:srgbClr val="00B0F0">
              <a:alpha val="5000"/>
            </a:srgbClr>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连接符 27"/>
          <p:cNvCxnSpPr>
            <a:stCxn id="30" idx="0"/>
            <a:endCxn id="45" idx="1"/>
          </p:cNvCxnSpPr>
          <p:nvPr/>
        </p:nvCxnSpPr>
        <p:spPr bwMode="auto">
          <a:xfrm flipV="1">
            <a:off x="1852480" y="3056530"/>
            <a:ext cx="1043183" cy="88137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a:stCxn id="33" idx="0"/>
            <a:endCxn id="45" idx="3"/>
          </p:cNvCxnSpPr>
          <p:nvPr/>
        </p:nvCxnSpPr>
        <p:spPr bwMode="auto">
          <a:xfrm flipH="1" flipV="1">
            <a:off x="3435663" y="3056530"/>
            <a:ext cx="1243031" cy="881377"/>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30" name="图片 29" descr="PC.png"/>
          <p:cNvPicPr>
            <a:picLocks noChangeAspect="1"/>
          </p:cNvPicPr>
          <p:nvPr/>
        </p:nvPicPr>
        <p:blipFill>
          <a:blip r:embed="rId3" cstate="print"/>
          <a:stretch>
            <a:fillRect/>
          </a:stretch>
        </p:blipFill>
        <p:spPr>
          <a:xfrm>
            <a:off x="1582948" y="3937907"/>
            <a:ext cx="539063" cy="414000"/>
          </a:xfrm>
          <a:prstGeom prst="rect">
            <a:avLst/>
          </a:prstGeom>
        </p:spPr>
      </p:pic>
      <p:sp>
        <p:nvSpPr>
          <p:cNvPr id="31" name="矩形 30"/>
          <p:cNvSpPr/>
          <p:nvPr/>
        </p:nvSpPr>
        <p:spPr>
          <a:xfrm>
            <a:off x="776086" y="3901277"/>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TextBox 77"/>
          <p:cNvSpPr txBox="1"/>
          <p:nvPr/>
        </p:nvSpPr>
        <p:spPr bwMode="auto">
          <a:xfrm>
            <a:off x="776086" y="4369408"/>
            <a:ext cx="2194270"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pic>
        <p:nvPicPr>
          <p:cNvPr id="33" name="图片 32" descr="PC.png"/>
          <p:cNvPicPr>
            <a:picLocks noChangeAspect="1"/>
          </p:cNvPicPr>
          <p:nvPr/>
        </p:nvPicPr>
        <p:blipFill>
          <a:blip r:embed="rId3" cstate="print"/>
          <a:stretch>
            <a:fillRect/>
          </a:stretch>
        </p:blipFill>
        <p:spPr>
          <a:xfrm>
            <a:off x="4409162" y="3937907"/>
            <a:ext cx="539063" cy="414000"/>
          </a:xfrm>
          <a:prstGeom prst="rect">
            <a:avLst/>
          </a:prstGeom>
        </p:spPr>
      </p:pic>
      <p:sp>
        <p:nvSpPr>
          <p:cNvPr id="34" name="矩形 33"/>
          <p:cNvSpPr/>
          <p:nvPr/>
        </p:nvSpPr>
        <p:spPr>
          <a:xfrm>
            <a:off x="4948894" y="3901277"/>
            <a:ext cx="824265"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77"/>
          <p:cNvSpPr txBox="1"/>
          <p:nvPr/>
        </p:nvSpPr>
        <p:spPr bwMode="auto">
          <a:xfrm>
            <a:off x="3653509" y="4369408"/>
            <a:ext cx="2216471"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6" name="矩形 35"/>
          <p:cNvSpPr/>
          <p:nvPr/>
        </p:nvSpPr>
        <p:spPr>
          <a:xfrm>
            <a:off x="1926240" y="2886580"/>
            <a:ext cx="1044116" cy="307777"/>
          </a:xfrm>
          <a:prstGeom prst="rect">
            <a:avLst/>
          </a:prstGeom>
          <a:ln>
            <a:noFill/>
          </a:ln>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3373913" y="2878562"/>
            <a:ext cx="1044116" cy="307777"/>
          </a:xfrm>
          <a:prstGeom prst="rect">
            <a:avLst/>
          </a:prstGeom>
          <a:ln>
            <a:noFill/>
          </a:ln>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TextBox 8"/>
          <p:cNvSpPr txBox="1">
            <a:spLocks noChangeArrowheads="1"/>
          </p:cNvSpPr>
          <p:nvPr/>
        </p:nvSpPr>
        <p:spPr bwMode="auto">
          <a:xfrm>
            <a:off x="2877763" y="2539161"/>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39" name="矩形 38"/>
          <p:cNvSpPr/>
          <p:nvPr/>
        </p:nvSpPr>
        <p:spPr bwMode="auto">
          <a:xfrm>
            <a:off x="6567238" y="1738459"/>
            <a:ext cx="4542180" cy="2246769"/>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batch 10 20</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interface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[SW1-GigabitEthernet0/0/1] port link-type access</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[SW1-GigabitEthernet0/0/1] port default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10</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 interface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0/0/2</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[SW1-GigabitEthernet0/0/2] port link-type access</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[SW1-GigabitEthernet0/0/2] port default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vlan</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20</a:t>
            </a:r>
          </a:p>
        </p:txBody>
      </p:sp>
      <p:sp>
        <p:nvSpPr>
          <p:cNvPr id="40" name="矩形 39"/>
          <p:cNvSpPr/>
          <p:nvPr/>
        </p:nvSpPr>
        <p:spPr>
          <a:xfrm>
            <a:off x="6567238" y="1392400"/>
            <a:ext cx="1082348" cy="342081"/>
          </a:xfrm>
          <a:prstGeom prst="rect">
            <a:avLst/>
          </a:prstGeom>
        </p:spPr>
        <p:txBody>
          <a:bodyPr wrap="none">
            <a:spAutoFit/>
          </a:bodyPr>
          <a:lstStyle/>
          <a:p>
            <a:pPr>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基础配置：</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bwMode="auto">
          <a:xfrm>
            <a:off x="6567238" y="4696556"/>
            <a:ext cx="4542180" cy="1323439"/>
          </a:xfrm>
          <a:prstGeom prst="rect">
            <a:avLst/>
          </a:prstGeom>
          <a:solidFill>
            <a:srgbClr val="00B0F0">
              <a:alpha val="5000"/>
            </a:srgbClr>
          </a:solidFill>
          <a:ln>
            <a:solidFill>
              <a:srgbClr val="99DFF9"/>
            </a:solidFill>
          </a:ln>
        </p:spPr>
        <p:txBody>
          <a:bodyPr wrap="square" rtlCol="0">
            <a:spAutoFit/>
          </a:bodyPr>
          <a:lstStyle/>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[SW1]interface Vlanif 10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[SW1-Vlanif10]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192.168.10.254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24</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[SW1]interface Vlanif 20</a:t>
            </a:r>
          </a:p>
          <a:p>
            <a:pPr>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[SW1-Vlanif20]</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192.168.20.254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24</a:t>
            </a:r>
          </a:p>
        </p:txBody>
      </p:sp>
      <p:sp>
        <p:nvSpPr>
          <p:cNvPr id="42" name="矩形 41"/>
          <p:cNvSpPr/>
          <p:nvPr/>
        </p:nvSpPr>
        <p:spPr>
          <a:xfrm>
            <a:off x="6567237" y="4350497"/>
            <a:ext cx="1495585" cy="342081"/>
          </a:xfrm>
          <a:prstGeom prst="rect">
            <a:avLst/>
          </a:prstGeom>
        </p:spPr>
        <p:txBody>
          <a:bodyPr wrap="square">
            <a:spAutoFit/>
          </a:bodyPr>
          <a:lstStyle/>
          <a:p>
            <a:pPr>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Vlanif</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bwMode="auto">
          <a:xfrm>
            <a:off x="1700757" y="1471359"/>
            <a:ext cx="2929811" cy="716417"/>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fontAlgn="auto">
              <a:lnSpc>
                <a:spcPts val="2200"/>
              </a:lnSpc>
              <a:spcBef>
                <a:spcPts val="0"/>
              </a:spcBef>
              <a:spcAft>
                <a:spcPts val="0"/>
              </a:spcAft>
              <a:defRPr sz="1200">
                <a:solidFill>
                  <a:srgbClr val="C00000"/>
                </a:solidFill>
                <a:latin typeface="+mn-ea"/>
              </a:defRPr>
            </a:lvl1pPr>
          </a:lstStyle>
          <a:p>
            <a:pPr marL="171450" indent="-171450">
              <a:buFont typeface="Arial" panose="020B0604020202020204" pitchFamily="34" charset="0"/>
              <a:buChar char="•"/>
            </a:pP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VLANIF10 192.168.10.254/24</a:t>
            </a:r>
          </a:p>
          <a:p>
            <a:pPr marL="171450" indent="-171450">
              <a:buFont typeface="Arial" panose="020B0604020202020204" pitchFamily="34" charset="0"/>
              <a:buChar char="•"/>
            </a:pP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VLANIF20 192.168.20.254/24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p:cNvCxnSpPr>
            <a:stCxn id="43" idx="2"/>
            <a:endCxn id="38" idx="0"/>
          </p:cNvCxnSpPr>
          <p:nvPr/>
        </p:nvCxnSpPr>
        <p:spPr>
          <a:xfrm>
            <a:off x="3165663" y="2187776"/>
            <a:ext cx="0" cy="351385"/>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pic>
        <p:nvPicPr>
          <p:cNvPr id="45" name="图片 44" descr="通用交换机.png">
            <a:extLst>
              <a:ext uri="{FF2B5EF4-FFF2-40B4-BE49-F238E27FC236}">
                <a16:creationId xmlns="" xmlns:a16="http://schemas.microsoft.com/office/drawing/2014/main" id="{5583757F-4C12-471A-A130-6DAAF82105FA}"/>
              </a:ext>
            </a:extLst>
          </p:cNvPr>
          <p:cNvPicPr>
            <a:picLocks noChangeAspect="1"/>
          </p:cNvPicPr>
          <p:nvPr/>
        </p:nvPicPr>
        <p:blipFill>
          <a:blip r:embed="rId4" cstate="print"/>
          <a:stretch>
            <a:fillRect/>
          </a:stretch>
        </p:blipFill>
        <p:spPr>
          <a:xfrm>
            <a:off x="2895663" y="2835621"/>
            <a:ext cx="540000" cy="441818"/>
          </a:xfrm>
          <a:prstGeom prst="rect">
            <a:avLst/>
          </a:prstGeom>
        </p:spPr>
      </p:pic>
      <p:sp>
        <p:nvSpPr>
          <p:cNvPr id="46" name="矩形 45"/>
          <p:cNvSpPr/>
          <p:nvPr/>
        </p:nvSpPr>
        <p:spPr>
          <a:xfrm>
            <a:off x="446088" y="5277362"/>
            <a:ext cx="5649912" cy="1077218"/>
          </a:xfrm>
          <a:prstGeom prst="rect">
            <a:avLst/>
          </a:prstGeom>
        </p:spPr>
        <p:txBody>
          <a:bodyPr wrap="square">
            <a:spAutoFit/>
          </a:bodyPr>
          <a:lstStyle/>
          <a:p>
            <a:pPr marL="302279" lvl="0" indent="-302279" algn="just" defTabSz="914034">
              <a:lnSpc>
                <a:spcPct val="140000"/>
              </a:lnSpc>
              <a:spcBef>
                <a:spcPts val="792"/>
              </a:spcBef>
              <a:spcAft>
                <a:spcPct val="0"/>
              </a:spcAft>
              <a:buFont typeface="Arial" panose="020B0604020202020204" pitchFamily="34" charset="0"/>
              <a:buChar char="•"/>
            </a:pPr>
            <a:r>
              <a:rPr lang="zh-CN" altLang="en-US" sz="1600" dirty="0">
                <a:solidFill>
                  <a:prstClr val="black"/>
                </a:solidFill>
                <a:cs typeface="Arial" panose="020B0604020202020204" pitchFamily="34" charset="0"/>
                <a:sym typeface="Huawei Sans" panose="020C0503030203020204" pitchFamily="34" charset="0"/>
              </a:rPr>
              <a:t>配置需求</a:t>
            </a:r>
            <a:r>
              <a:rPr lang="en-US" altLang="zh-CN" sz="1600" dirty="0">
                <a:solidFill>
                  <a:prstClr val="black"/>
                </a:solidFill>
                <a:cs typeface="Arial" panose="020B0604020202020204" pitchFamily="34" charset="0"/>
                <a:sym typeface="Huawei Sans" panose="020C0503030203020204" pitchFamily="34" charset="0"/>
              </a:rPr>
              <a:t>:</a:t>
            </a:r>
          </a:p>
          <a:p>
            <a:pPr marL="313200" lvl="2" fontAlgn="base">
              <a:lnSpc>
                <a:spcPct val="130000"/>
              </a:lnSpc>
              <a:spcBef>
                <a:spcPct val="0"/>
              </a:spcBef>
              <a:spcAft>
                <a:spcPts val="600"/>
              </a:spcAft>
            </a:pPr>
            <a:r>
              <a:rPr lang="zh-CN" altLang="en-US" sz="1600" dirty="0">
                <a:solidFill>
                  <a:prstClr val="black"/>
                </a:solidFill>
                <a:sym typeface="Huawei Sans" panose="020C0503030203020204" pitchFamily="34" charset="0"/>
              </a:rPr>
              <a:t>两台</a:t>
            </a:r>
            <a:r>
              <a:rPr lang="en-US" altLang="zh-CN" sz="1600" dirty="0">
                <a:solidFill>
                  <a:prstClr val="black"/>
                </a:solidFill>
                <a:sym typeface="Huawei Sans" panose="020C0503030203020204" pitchFamily="34" charset="0"/>
              </a:rPr>
              <a:t>PC</a:t>
            </a:r>
            <a:r>
              <a:rPr lang="zh-CN" altLang="en-US" sz="1600" dirty="0">
                <a:solidFill>
                  <a:prstClr val="black"/>
                </a:solidFill>
                <a:sym typeface="Huawei Sans" panose="020C0503030203020204" pitchFamily="34" charset="0"/>
              </a:rPr>
              <a:t>分别属于</a:t>
            </a:r>
            <a:r>
              <a:rPr lang="en-US" altLang="zh-CN" sz="1600" dirty="0" smtClean="0">
                <a:solidFill>
                  <a:prstClr val="black"/>
                </a:solidFill>
                <a:sym typeface="Huawei Sans" panose="020C0503030203020204" pitchFamily="34" charset="0"/>
              </a:rPr>
              <a:t>VLAN 10</a:t>
            </a:r>
            <a:r>
              <a:rPr lang="zh-CN" altLang="en-US" sz="1600" dirty="0">
                <a:solidFill>
                  <a:prstClr val="black"/>
                </a:solidFill>
                <a:sym typeface="Huawei Sans" panose="020C0503030203020204" pitchFamily="34" charset="0"/>
              </a:rPr>
              <a:t>、</a:t>
            </a:r>
            <a:r>
              <a:rPr lang="en-US" altLang="zh-CN" sz="1600" dirty="0" smtClean="0">
                <a:solidFill>
                  <a:prstClr val="black"/>
                </a:solidFill>
                <a:sym typeface="Huawei Sans" panose="020C0503030203020204" pitchFamily="34" charset="0"/>
              </a:rPr>
              <a:t>VLAN 20</a:t>
            </a:r>
            <a:r>
              <a:rPr lang="zh-CN" altLang="en-US" sz="1600" dirty="0">
                <a:solidFill>
                  <a:prstClr val="black"/>
                </a:solidFill>
                <a:sym typeface="Huawei Sans" panose="020C0503030203020204" pitchFamily="34" charset="0"/>
              </a:rPr>
              <a:t>。通过三层交换机完成两台</a:t>
            </a:r>
            <a:r>
              <a:rPr lang="en-US" altLang="zh-CN" sz="1600" dirty="0">
                <a:solidFill>
                  <a:prstClr val="black"/>
                </a:solidFill>
                <a:sym typeface="Huawei Sans" panose="020C0503030203020204" pitchFamily="34" charset="0"/>
              </a:rPr>
              <a:t>PC</a:t>
            </a:r>
            <a:r>
              <a:rPr lang="zh-CN" altLang="en-US" sz="1600" dirty="0">
                <a:solidFill>
                  <a:prstClr val="black"/>
                </a:solidFill>
                <a:sym typeface="Huawei Sans" panose="020C0503030203020204" pitchFamily="34" charset="0"/>
              </a:rPr>
              <a:t>之间的相互通信。</a:t>
            </a:r>
          </a:p>
        </p:txBody>
      </p:sp>
    </p:spTree>
    <p:extLst>
      <p:ext uri="{BB962C8B-B14F-4D97-AF65-F5344CB8AC3E}">
        <p14:creationId xmlns:p14="http://schemas.microsoft.com/office/powerpoint/2010/main" val="151218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VLANIF</a:t>
            </a:r>
            <a:r>
              <a:rPr lang="zh-CN" altLang="en-US" smtClean="0"/>
              <a:t>转发流程 </a:t>
            </a:r>
            <a:r>
              <a:rPr lang="en-US" altLang="zh-CN" smtClean="0"/>
              <a:t>(1)</a:t>
            </a:r>
            <a:endParaRPr lang="zh-CN" altLang="en-US"/>
          </a:p>
        </p:txBody>
      </p:sp>
      <p:sp>
        <p:nvSpPr>
          <p:cNvPr id="3" name="文本占位符 2"/>
          <p:cNvSpPr txBox="1">
            <a:spLocks/>
          </p:cNvSpPr>
          <p:nvPr/>
        </p:nvSpPr>
        <p:spPr bwMode="auto">
          <a:xfrm>
            <a:off x="6576855" y="1661630"/>
            <a:ext cx="4845084" cy="425180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smtClean="0">
                <a:sym typeface="Huawei Sans" panose="020C0503030203020204" pitchFamily="34" charset="0"/>
              </a:rPr>
              <a:t>假设</a:t>
            </a:r>
            <a:r>
              <a:rPr lang="en-US" altLang="zh-CN" sz="1800" smtClean="0">
                <a:sym typeface="Huawei Sans" panose="020C0503030203020204" pitchFamily="34" charset="0"/>
              </a:rPr>
              <a:t>PC</a:t>
            </a:r>
            <a:r>
              <a:rPr lang="zh-CN" altLang="en-US" sz="1800" smtClean="0">
                <a:sym typeface="Huawei Sans" panose="020C0503030203020204" pitchFamily="34" charset="0"/>
              </a:rPr>
              <a:t>、三层交换机上都已存在相应的</a:t>
            </a:r>
            <a:r>
              <a:rPr lang="en-US" altLang="zh-CN" sz="1800" smtClean="0">
                <a:sym typeface="Huawei Sans" panose="020C0503030203020204" pitchFamily="34" charset="0"/>
              </a:rPr>
              <a:t>ARP</a:t>
            </a:r>
            <a:r>
              <a:rPr lang="zh-CN" altLang="en-US" sz="1800" smtClean="0">
                <a:sym typeface="Huawei Sans" panose="020C0503030203020204" pitchFamily="34" charset="0"/>
              </a:rPr>
              <a:t>或</a:t>
            </a:r>
            <a:r>
              <a:rPr lang="en-US" altLang="zh-CN" sz="1800" smtClean="0">
                <a:sym typeface="Huawei Sans" panose="020C0503030203020204" pitchFamily="34" charset="0"/>
              </a:rPr>
              <a:t>MAC</a:t>
            </a:r>
            <a:r>
              <a:rPr lang="zh-CN" altLang="en-US" sz="1800" smtClean="0">
                <a:sym typeface="Huawei Sans" panose="020C0503030203020204" pitchFamily="34" charset="0"/>
              </a:rPr>
              <a:t>表项。</a:t>
            </a:r>
            <a:endParaRPr lang="en-US" altLang="zh-CN" sz="1800" smtClean="0">
              <a:sym typeface="Huawei Sans" panose="020C0503030203020204" pitchFamily="34" charset="0"/>
            </a:endParaRPr>
          </a:p>
          <a:p>
            <a:r>
              <a:rPr lang="en-US" altLang="zh-CN" sz="1800" smtClean="0">
                <a:sym typeface="Huawei Sans" panose="020C0503030203020204" pitchFamily="34" charset="0"/>
              </a:rPr>
              <a:t>PC1</a:t>
            </a:r>
            <a:r>
              <a:rPr lang="zh-CN" altLang="en-US" sz="1800" smtClean="0">
                <a:sym typeface="Huawei Sans" panose="020C0503030203020204" pitchFamily="34" charset="0"/>
              </a:rPr>
              <a:t>与</a:t>
            </a:r>
            <a:r>
              <a:rPr lang="en-US" altLang="zh-CN" sz="1800" smtClean="0">
                <a:sym typeface="Huawei Sans" panose="020C0503030203020204" pitchFamily="34" charset="0"/>
              </a:rPr>
              <a:t>PC2</a:t>
            </a:r>
            <a:r>
              <a:rPr lang="zh-CN" altLang="en-US" sz="1800" smtClean="0">
                <a:sym typeface="Huawei Sans" panose="020C0503030203020204" pitchFamily="34" charset="0"/>
              </a:rPr>
              <a:t>之间通信过程如下：</a:t>
            </a:r>
            <a:endParaRPr lang="en-US" altLang="zh-CN" sz="1800" smtClean="0">
              <a:sym typeface="Huawei Sans" panose="020C0503030203020204" pitchFamily="34" charset="0"/>
            </a:endParaRPr>
          </a:p>
          <a:p>
            <a:r>
              <a:rPr lang="en-US" altLang="zh-CN" sz="1800" smtClean="0">
                <a:sym typeface="Huawei Sans" panose="020C0503030203020204" pitchFamily="34" charset="0"/>
              </a:rPr>
              <a:t>PC1</a:t>
            </a:r>
            <a:r>
              <a:rPr lang="zh-CN" altLang="en-US" sz="1800" smtClean="0">
                <a:sym typeface="Huawei Sans" panose="020C0503030203020204" pitchFamily="34" charset="0"/>
              </a:rPr>
              <a:t>通过本地</a:t>
            </a:r>
            <a:r>
              <a:rPr lang="en-US" altLang="zh-CN" sz="1800" smtClean="0">
                <a:sym typeface="Huawei Sans" panose="020C0503030203020204" pitchFamily="34" charset="0"/>
              </a:rPr>
              <a:t>IP</a:t>
            </a:r>
            <a:r>
              <a:rPr lang="zh-CN" altLang="en-US" sz="1800" smtClean="0">
                <a:sym typeface="Huawei Sans" panose="020C0503030203020204" pitchFamily="34" charset="0"/>
              </a:rPr>
              <a:t>地址、本地掩码、对端</a:t>
            </a:r>
            <a:r>
              <a:rPr lang="en-US" altLang="zh-CN" sz="1800" smtClean="0">
                <a:sym typeface="Huawei Sans" panose="020C0503030203020204" pitchFamily="34" charset="0"/>
              </a:rPr>
              <a:t>IP</a:t>
            </a:r>
            <a:r>
              <a:rPr lang="zh-CN" altLang="en-US" sz="1800" smtClean="0">
                <a:sym typeface="Huawei Sans" panose="020C0503030203020204" pitchFamily="34" charset="0"/>
              </a:rPr>
              <a:t>地址进行计算，发现目的设备</a:t>
            </a:r>
            <a:r>
              <a:rPr lang="en-US" altLang="zh-CN" sz="1800" smtClean="0">
                <a:sym typeface="Huawei Sans" panose="020C0503030203020204" pitchFamily="34" charset="0"/>
              </a:rPr>
              <a:t>PC2</a:t>
            </a:r>
            <a:r>
              <a:rPr lang="zh-CN" altLang="en-US" sz="1800" smtClean="0">
                <a:sym typeface="Huawei Sans" panose="020C0503030203020204" pitchFamily="34" charset="0"/>
              </a:rPr>
              <a:t>与自身不在同一个网段，判断该通信为三层通信，将去往</a:t>
            </a:r>
            <a:r>
              <a:rPr lang="en-US" altLang="zh-CN" sz="1800" smtClean="0">
                <a:sym typeface="Huawei Sans" panose="020C0503030203020204" pitchFamily="34" charset="0"/>
              </a:rPr>
              <a:t>PC2</a:t>
            </a:r>
            <a:r>
              <a:rPr lang="zh-CN" altLang="en-US" sz="1800" smtClean="0">
                <a:sym typeface="Huawei Sans" panose="020C0503030203020204" pitchFamily="34" charset="0"/>
              </a:rPr>
              <a:t>的流量发给网关。</a:t>
            </a:r>
            <a:r>
              <a:rPr lang="en-US" altLang="zh-CN" sz="1800" smtClean="0">
                <a:sym typeface="Huawei Sans" panose="020C0503030203020204" pitchFamily="34" charset="0"/>
              </a:rPr>
              <a:t>PC1</a:t>
            </a:r>
            <a:r>
              <a:rPr lang="zh-CN" altLang="en-US" sz="1800" smtClean="0">
                <a:sym typeface="Huawei Sans" panose="020C0503030203020204" pitchFamily="34" charset="0"/>
              </a:rPr>
              <a:t>发送的数据帧：源</a:t>
            </a:r>
            <a:r>
              <a:rPr lang="en-US" altLang="zh-CN" sz="1800" smtClean="0">
                <a:sym typeface="Huawei Sans" panose="020C0503030203020204" pitchFamily="34" charset="0"/>
              </a:rPr>
              <a:t>MAC = MAC1</a:t>
            </a:r>
            <a:r>
              <a:rPr lang="zh-CN" altLang="en-US" sz="1800" smtClean="0">
                <a:sym typeface="Huawei Sans" panose="020C0503030203020204" pitchFamily="34" charset="0"/>
              </a:rPr>
              <a:t>，目的</a:t>
            </a:r>
            <a:r>
              <a:rPr lang="en-US" altLang="zh-CN" sz="1800" smtClean="0">
                <a:sym typeface="Huawei Sans" panose="020C0503030203020204" pitchFamily="34" charset="0"/>
              </a:rPr>
              <a:t>MAC = MAC2</a:t>
            </a:r>
            <a:r>
              <a:rPr lang="zh-CN" altLang="en-US" sz="1800" smtClean="0">
                <a:sym typeface="Huawei Sans" panose="020C0503030203020204" pitchFamily="34" charset="0"/>
              </a:rPr>
              <a:t>。</a:t>
            </a:r>
            <a:endParaRPr lang="en-US" altLang="zh-CN" sz="1800" dirty="0">
              <a:sym typeface="Huawei Sans" panose="020C0503030203020204" pitchFamily="34" charset="0"/>
            </a:endParaRPr>
          </a:p>
        </p:txBody>
      </p:sp>
      <p:sp>
        <p:nvSpPr>
          <p:cNvPr id="4" name="圆角矩形 3"/>
          <p:cNvSpPr/>
          <p:nvPr/>
        </p:nvSpPr>
        <p:spPr>
          <a:xfrm rot="16200000">
            <a:off x="2553821" y="1430210"/>
            <a:ext cx="1807032" cy="4406207"/>
          </a:xfrm>
          <a:prstGeom prst="roundRect">
            <a:avLst>
              <a:gd name="adj" fmla="val 4689"/>
            </a:avLst>
          </a:prstGeom>
          <a:solidFill>
            <a:schemeClr val="bg1"/>
          </a:solidFill>
          <a:ln w="12700" cap="flat" cmpd="sng" algn="ctr">
            <a:solidFill>
              <a:schemeClr val="bg1">
                <a:lumMod val="65000"/>
              </a:schemeClr>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338614" y="3681413"/>
            <a:ext cx="4262464" cy="76771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1320534" y="2788167"/>
            <a:ext cx="4280543" cy="4995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descr="PC.png"/>
          <p:cNvPicPr>
            <a:picLocks noChangeAspect="1"/>
          </p:cNvPicPr>
          <p:nvPr/>
        </p:nvPicPr>
        <p:blipFill>
          <a:blip r:embed="rId2" cstate="print"/>
          <a:stretch>
            <a:fillRect/>
          </a:stretch>
        </p:blipFill>
        <p:spPr>
          <a:xfrm>
            <a:off x="2084907" y="4972602"/>
            <a:ext cx="539063" cy="414000"/>
          </a:xfrm>
          <a:prstGeom prst="rect">
            <a:avLst/>
          </a:prstGeom>
        </p:spPr>
      </p:pic>
      <p:pic>
        <p:nvPicPr>
          <p:cNvPr id="8" name="图片 7" descr="PC.png"/>
          <p:cNvPicPr>
            <a:picLocks noChangeAspect="1"/>
          </p:cNvPicPr>
          <p:nvPr/>
        </p:nvPicPr>
        <p:blipFill>
          <a:blip r:embed="rId2" cstate="print"/>
          <a:stretch>
            <a:fillRect/>
          </a:stretch>
        </p:blipFill>
        <p:spPr>
          <a:xfrm>
            <a:off x="4151864" y="4972602"/>
            <a:ext cx="539063" cy="414000"/>
          </a:xfrm>
          <a:prstGeom prst="rect">
            <a:avLst/>
          </a:prstGeom>
        </p:spPr>
      </p:pic>
      <p:cxnSp>
        <p:nvCxnSpPr>
          <p:cNvPr id="9" name="直接连接符 8"/>
          <p:cNvCxnSpPr>
            <a:stCxn id="7" idx="0"/>
            <a:endCxn id="15" idx="2"/>
          </p:cNvCxnSpPr>
          <p:nvPr/>
        </p:nvCxnSpPr>
        <p:spPr bwMode="auto">
          <a:xfrm flipV="1">
            <a:off x="2354439" y="4372094"/>
            <a:ext cx="0" cy="600508"/>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8" idx="0"/>
            <a:endCxn id="18" idx="2"/>
          </p:cNvCxnSpPr>
          <p:nvPr/>
        </p:nvCxnSpPr>
        <p:spPr bwMode="auto">
          <a:xfrm flipV="1">
            <a:off x="4421396" y="4372094"/>
            <a:ext cx="0" cy="600508"/>
          </a:xfrm>
          <a:prstGeom prst="line">
            <a:avLst/>
          </a:prstGeom>
          <a:solidFill>
            <a:srgbClr val="5B9BD5">
              <a:lumMod val="40000"/>
              <a:lumOff val="60000"/>
            </a:srgbClr>
          </a:solidFill>
          <a:ln w="19050" cap="flat" cmpd="sng" algn="ctr">
            <a:solidFill>
              <a:schemeClr val="tx1"/>
            </a:solidFill>
            <a:prstDash val="solid"/>
            <a:miter lim="800000"/>
          </a:ln>
          <a:effectLst/>
        </p:spPr>
      </p:cxnSp>
      <p:sp>
        <p:nvSpPr>
          <p:cNvPr id="11" name="TextBox 77"/>
          <p:cNvSpPr txBox="1"/>
          <p:nvPr/>
        </p:nvSpPr>
        <p:spPr bwMode="auto">
          <a:xfrm>
            <a:off x="1254234" y="5397581"/>
            <a:ext cx="2162066" cy="820339"/>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PC1</a:t>
            </a:r>
          </a:p>
          <a:p>
            <a:pPr algn="ctr" fontAlgn="base"/>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en-US" altLang="zh-CN" sz="12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MAC1</a:t>
            </a:r>
            <a:endPar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77"/>
          <p:cNvSpPr txBox="1"/>
          <p:nvPr/>
        </p:nvSpPr>
        <p:spPr bwMode="auto">
          <a:xfrm>
            <a:off x="3416300" y="5397581"/>
            <a:ext cx="2001519" cy="820338"/>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algn="ctr" defTabSz="914400" fontAlgn="t">
              <a:lnSpc>
                <a:spcPct val="100000"/>
              </a:lnSpc>
              <a:spcBef>
                <a:spcPct val="0"/>
              </a:spcBef>
              <a:spcAft>
                <a:spcPct val="0"/>
              </a:spcAft>
              <a:buClrTx/>
              <a:buSzTx/>
              <a:buFontTx/>
              <a:buNone/>
              <a:tabLst/>
              <a:defRPr kumimoji="0" sz="1200" b="0" i="0" u="none" strike="noStrike" cap="none" normalizeH="0" baseline="0">
                <a:ln>
                  <a:noFill/>
                </a:ln>
                <a:effectLst/>
                <a:latin typeface="Huawei Sans" panose="020C0503030203020204" pitchFamily="34" charset="0"/>
                <a:ea typeface="方正兰亭黑简体" panose="02000000000000000000" pitchFamily="2" charset="-122"/>
              </a:defRPr>
            </a:lvl1pPr>
          </a:lstStyle>
          <a:p>
            <a:pPr fontAlgn="base"/>
            <a:r>
              <a:rPr lang="en-US" altLang="zh-CN" dirty="0">
                <a:sym typeface="Huawei Sans" panose="020C0503030203020204" pitchFamily="34" charset="0"/>
              </a:rPr>
              <a:t>PC2</a:t>
            </a:r>
          </a:p>
          <a:p>
            <a:pPr fontAlgn="base"/>
            <a:r>
              <a:rPr lang="en-US" altLang="zh-CN" dirty="0">
                <a:sym typeface="Huawei Sans" panose="020C0503030203020204" pitchFamily="34" charset="0"/>
              </a:rPr>
              <a:t>IP</a:t>
            </a:r>
            <a:r>
              <a:rPr lang="en-US" altLang="zh-CN" dirty="0" smtClean="0">
                <a:sym typeface="Huawei Sans" panose="020C0503030203020204" pitchFamily="34" charset="0"/>
              </a:rPr>
              <a:t>: 192.168.20.2/24</a:t>
            </a:r>
            <a:endParaRPr lang="en-US" altLang="zh-CN" dirty="0">
              <a:sym typeface="Huawei Sans" panose="020C0503030203020204" pitchFamily="34" charset="0"/>
            </a:endParaRPr>
          </a:p>
          <a:p>
            <a:pPr fontAlgn="base"/>
            <a:r>
              <a:rPr lang="zh-CN" altLang="en-US" dirty="0" smtClean="0">
                <a:sym typeface="Huawei Sans" panose="020C0503030203020204" pitchFamily="34" charset="0"/>
              </a:rPr>
              <a:t>默认网关</a:t>
            </a:r>
            <a:r>
              <a:rPr lang="en-US" altLang="zh-CN" dirty="0" smtClean="0">
                <a:sym typeface="Huawei Sans" panose="020C0503030203020204" pitchFamily="34" charset="0"/>
              </a:rPr>
              <a:t>: 192.168.20.254</a:t>
            </a:r>
            <a:endParaRPr lang="en-US" altLang="zh-CN" dirty="0">
              <a:sym typeface="Huawei Sans" panose="020C0503030203020204" pitchFamily="34" charset="0"/>
            </a:endParaRPr>
          </a:p>
          <a:p>
            <a:pPr fontAlgn="base"/>
            <a:r>
              <a:rPr lang="en-US" altLang="zh-CN" b="1" dirty="0" smtClean="0">
                <a:solidFill>
                  <a:srgbClr val="EC7061"/>
                </a:solidFill>
                <a:sym typeface="Huawei Sans" panose="020C0503030203020204" pitchFamily="34" charset="0"/>
              </a:rPr>
              <a:t>MAC: MAC3</a:t>
            </a:r>
            <a:endParaRPr lang="en-US" altLang="zh-CN" b="1" dirty="0">
              <a:solidFill>
                <a:srgbClr val="EC7061"/>
              </a:solidFill>
              <a:sym typeface="Huawei Sans" panose="020C0503030203020204" pitchFamily="34" charset="0"/>
            </a:endParaRPr>
          </a:p>
        </p:txBody>
      </p:sp>
      <p:sp>
        <p:nvSpPr>
          <p:cNvPr id="13" name="圆角矩形 12"/>
          <p:cNvSpPr/>
          <p:nvPr/>
        </p:nvSpPr>
        <p:spPr bwMode="auto">
          <a:xfrm>
            <a:off x="2034342" y="4074141"/>
            <a:ext cx="1160710" cy="29586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13"/>
          <p:cNvSpPr/>
          <p:nvPr/>
        </p:nvSpPr>
        <p:spPr bwMode="auto">
          <a:xfrm>
            <a:off x="3580814" y="4074141"/>
            <a:ext cx="1174117" cy="297953"/>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2192421"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2719389"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3732411"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4259378"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2354439" y="3797142"/>
            <a:ext cx="800219" cy="276999"/>
          </a:xfrm>
          <a:prstGeom prst="rect">
            <a:avLst/>
          </a:prstGeom>
        </p:spPr>
        <p:txBody>
          <a:bodyPr wrap="none">
            <a:spAutoFit/>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3581851" y="3797142"/>
            <a:ext cx="800219" cy="276999"/>
          </a:xfrm>
          <a:prstGeom prst="rect">
            <a:avLst/>
          </a:prstGeom>
        </p:spPr>
        <p:txBody>
          <a:bodyPr wrap="none">
            <a:spAutoFit/>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任意多边形 20"/>
          <p:cNvSpPr/>
          <p:nvPr/>
        </p:nvSpPr>
        <p:spPr bwMode="auto">
          <a:xfrm>
            <a:off x="2354439" y="3150768"/>
            <a:ext cx="232577" cy="900532"/>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4661493" y="3704261"/>
            <a:ext cx="938606"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交换模块</a:t>
            </a:r>
          </a:p>
        </p:txBody>
      </p:sp>
      <p:sp>
        <p:nvSpPr>
          <p:cNvPr id="23" name="矩形 22"/>
          <p:cNvSpPr/>
          <p:nvPr/>
        </p:nvSpPr>
        <p:spPr>
          <a:xfrm>
            <a:off x="4671111" y="2864135"/>
            <a:ext cx="938606"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路由模块</a:t>
            </a:r>
          </a:p>
        </p:txBody>
      </p:sp>
      <p:cxnSp>
        <p:nvCxnSpPr>
          <p:cNvPr id="24" name="直接连接符 23"/>
          <p:cNvCxnSpPr/>
          <p:nvPr/>
        </p:nvCxnSpPr>
        <p:spPr bwMode="auto">
          <a:xfrm>
            <a:off x="2141922" y="4443485"/>
            <a:ext cx="0" cy="480037"/>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25" name="椭圆 24"/>
          <p:cNvSpPr/>
          <p:nvPr/>
        </p:nvSpPr>
        <p:spPr bwMode="auto">
          <a:xfrm>
            <a:off x="1819451" y="460652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25"/>
          <p:cNvSpPr/>
          <p:nvPr/>
        </p:nvSpPr>
        <p:spPr>
          <a:xfrm>
            <a:off x="2141922" y="2886756"/>
            <a:ext cx="926229" cy="27084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VLANIF10</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圆角矩形 26"/>
          <p:cNvSpPr/>
          <p:nvPr/>
        </p:nvSpPr>
        <p:spPr>
          <a:xfrm>
            <a:off x="3580815" y="2876091"/>
            <a:ext cx="1011542" cy="270840"/>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VLANIF20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圆角矩形 27"/>
          <p:cNvSpPr/>
          <p:nvPr/>
        </p:nvSpPr>
        <p:spPr>
          <a:xfrm>
            <a:off x="462485" y="1661630"/>
            <a:ext cx="2288891" cy="683835"/>
          </a:xfrm>
          <a:prstGeom prst="roundRect">
            <a:avLst>
              <a:gd name="adj" fmla="val 9948"/>
            </a:avLst>
          </a:prstGeom>
          <a:solidFill>
            <a:srgbClr val="00B0F0">
              <a:alpha val="5000"/>
            </a:srgbClr>
          </a:solidFill>
          <a:ln>
            <a:solidFill>
              <a:srgbClr val="99DFF9"/>
            </a:solidFill>
          </a:ln>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Vlanif10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192.168.10.254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24</a:t>
            </a:r>
          </a:p>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(MAC:MAC2)</a:t>
            </a:r>
          </a:p>
        </p:txBody>
      </p:sp>
      <p:cxnSp>
        <p:nvCxnSpPr>
          <p:cNvPr id="29" name="直接箭头连接符 28"/>
          <p:cNvCxnSpPr>
            <a:stCxn id="26" idx="0"/>
            <a:endCxn id="28" idx="2"/>
          </p:cNvCxnSpPr>
          <p:nvPr/>
        </p:nvCxnSpPr>
        <p:spPr>
          <a:xfrm flipH="1" flipV="1">
            <a:off x="1606931" y="2345465"/>
            <a:ext cx="998106" cy="541291"/>
          </a:xfrm>
          <a:prstGeom prst="straightConnector1">
            <a:avLst/>
          </a:prstGeom>
          <a:solidFill>
            <a:schemeClr val="bg1"/>
          </a:solidFill>
          <a:ln w="19050">
            <a:solidFill>
              <a:schemeClr val="bg1">
                <a:lumMod val="75000"/>
              </a:schemeClr>
            </a:solidFill>
          </a:ln>
        </p:spPr>
      </p:cxnSp>
      <p:sp>
        <p:nvSpPr>
          <p:cNvPr id="30" name="圆角矩形 29"/>
          <p:cNvSpPr/>
          <p:nvPr/>
        </p:nvSpPr>
        <p:spPr>
          <a:xfrm>
            <a:off x="3943318" y="1661630"/>
            <a:ext cx="2288891" cy="683835"/>
          </a:xfrm>
          <a:prstGeom prst="roundRect">
            <a:avLst>
              <a:gd name="adj" fmla="val 9948"/>
            </a:avLst>
          </a:prstGeom>
          <a:solidFill>
            <a:srgbClr val="00B0F0">
              <a:alpha val="5000"/>
            </a:srgbClr>
          </a:solidFill>
          <a:ln>
            <a:solidFill>
              <a:srgbClr val="99DFF9"/>
            </a:solidFill>
          </a:ln>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Vlanif20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192.168.20.254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24</a:t>
            </a:r>
          </a:p>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(MAC:MAC2)</a:t>
            </a:r>
            <a:endParaRPr lang="zh-CN" alt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1" name="直接箭头连接符 30"/>
          <p:cNvCxnSpPr>
            <a:stCxn id="27" idx="0"/>
            <a:endCxn id="30" idx="2"/>
          </p:cNvCxnSpPr>
          <p:nvPr/>
        </p:nvCxnSpPr>
        <p:spPr>
          <a:xfrm flipV="1">
            <a:off x="4086586" y="2345465"/>
            <a:ext cx="1001178" cy="530626"/>
          </a:xfrm>
          <a:prstGeom prst="straightConnector1">
            <a:avLst/>
          </a:prstGeom>
          <a:solidFill>
            <a:schemeClr val="bg1"/>
          </a:solidFill>
          <a:ln w="19050">
            <a:solidFill>
              <a:schemeClr val="bg1">
                <a:lumMod val="75000"/>
              </a:schemeClr>
            </a:solidFill>
          </a:ln>
        </p:spPr>
      </p:cxnSp>
      <p:sp>
        <p:nvSpPr>
          <p:cNvPr id="32" name="矩形 31"/>
          <p:cNvSpPr/>
          <p:nvPr/>
        </p:nvSpPr>
        <p:spPr bwMode="auto">
          <a:xfrm>
            <a:off x="955497" y="4790369"/>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Access Port</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任意多边形 32"/>
          <p:cNvSpPr/>
          <p:nvPr/>
        </p:nvSpPr>
        <p:spPr bwMode="auto">
          <a:xfrm flipH="1">
            <a:off x="4147761" y="3150768"/>
            <a:ext cx="246431" cy="866565"/>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p:cNvSpPr/>
          <p:nvPr/>
        </p:nvSpPr>
        <p:spPr>
          <a:xfrm>
            <a:off x="557013" y="481551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432503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VLANIF</a:t>
            </a:r>
            <a:r>
              <a:rPr lang="zh-CN" altLang="en-US">
                <a:sym typeface="Huawei Sans" panose="020C0503030203020204" pitchFamily="34" charset="0"/>
              </a:rPr>
              <a:t>转发流程 </a:t>
            </a:r>
            <a:r>
              <a:rPr lang="en-US" altLang="zh-CN">
                <a:sym typeface="Huawei Sans" panose="020C0503030203020204" pitchFamily="34" charset="0"/>
              </a:rPr>
              <a:t>(2)</a:t>
            </a:r>
            <a:endParaRPr lang="zh-CN" altLang="en-US"/>
          </a:p>
        </p:txBody>
      </p:sp>
      <p:sp>
        <p:nvSpPr>
          <p:cNvPr id="3" name="文本占位符 2"/>
          <p:cNvSpPr txBox="1">
            <a:spLocks/>
          </p:cNvSpPr>
          <p:nvPr/>
        </p:nvSpPr>
        <p:spPr>
          <a:xfrm>
            <a:off x="6530369" y="1669161"/>
            <a:ext cx="5214131" cy="424432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smtClean="0">
                <a:sym typeface="Huawei Sans" panose="020C0503030203020204" pitchFamily="34" charset="0"/>
              </a:rPr>
              <a:t>交换机收到</a:t>
            </a:r>
            <a:r>
              <a:rPr lang="en-US" altLang="zh-CN" sz="1800" smtClean="0">
                <a:sym typeface="Huawei Sans" panose="020C0503030203020204" pitchFamily="34" charset="0"/>
              </a:rPr>
              <a:t>PC1</a:t>
            </a:r>
            <a:r>
              <a:rPr lang="zh-CN" altLang="en-US" sz="1800" smtClean="0">
                <a:sym typeface="Huawei Sans" panose="020C0503030203020204" pitchFamily="34" charset="0"/>
              </a:rPr>
              <a:t>发送的去往</a:t>
            </a:r>
            <a:r>
              <a:rPr lang="en-US" altLang="zh-CN" sz="1800" smtClean="0">
                <a:sym typeface="Huawei Sans" panose="020C0503030203020204" pitchFamily="34" charset="0"/>
              </a:rPr>
              <a:t>PC2</a:t>
            </a:r>
            <a:r>
              <a:rPr lang="zh-CN" altLang="en-US" sz="1800" smtClean="0">
                <a:sym typeface="Huawei Sans" panose="020C0503030203020204" pitchFamily="34" charset="0"/>
              </a:rPr>
              <a:t>的报文，经解封装发现目的</a:t>
            </a:r>
            <a:r>
              <a:rPr lang="en-US" altLang="zh-CN" sz="1800" smtClean="0">
                <a:sym typeface="Huawei Sans" panose="020C0503030203020204" pitchFamily="34" charset="0"/>
              </a:rPr>
              <a:t>MAC</a:t>
            </a:r>
            <a:r>
              <a:rPr lang="zh-CN" altLang="en-US" sz="1800" smtClean="0">
                <a:sym typeface="Huawei Sans" panose="020C0503030203020204" pitchFamily="34" charset="0"/>
              </a:rPr>
              <a:t>为</a:t>
            </a:r>
            <a:r>
              <a:rPr lang="en-US" altLang="zh-CN" sz="1800" smtClean="0">
                <a:sym typeface="Huawei Sans" panose="020C0503030203020204" pitchFamily="34" charset="0"/>
              </a:rPr>
              <a:t>VLANIF10</a:t>
            </a:r>
            <a:r>
              <a:rPr lang="zh-CN" altLang="en-US" sz="1800" smtClean="0">
                <a:sym typeface="Huawei Sans" panose="020C0503030203020204" pitchFamily="34" charset="0"/>
              </a:rPr>
              <a:t>接口的</a:t>
            </a:r>
            <a:r>
              <a:rPr lang="en-US" altLang="zh-CN" sz="1800" smtClean="0">
                <a:sym typeface="Huawei Sans" panose="020C0503030203020204" pitchFamily="34" charset="0"/>
              </a:rPr>
              <a:t>MAC</a:t>
            </a:r>
            <a:r>
              <a:rPr lang="zh-CN" altLang="en-US" sz="1800" smtClean="0">
                <a:sym typeface="Huawei Sans" panose="020C0503030203020204" pitchFamily="34" charset="0"/>
              </a:rPr>
              <a:t>地址，所以将报文交给路由模块继续处理。</a:t>
            </a:r>
            <a:endParaRPr lang="en-US" altLang="zh-CN" sz="1800" smtClean="0">
              <a:sym typeface="Huawei Sans" panose="020C0503030203020204" pitchFamily="34" charset="0"/>
            </a:endParaRPr>
          </a:p>
          <a:p>
            <a:r>
              <a:rPr lang="zh-CN" altLang="en-US" sz="1800" smtClean="0">
                <a:sym typeface="Huawei Sans" panose="020C0503030203020204" pitchFamily="34" charset="0"/>
              </a:rPr>
              <a:t>路由模块解析发现目的</a:t>
            </a:r>
            <a:r>
              <a:rPr lang="en-US" altLang="zh-CN" sz="1800" smtClean="0">
                <a:sym typeface="Huawei Sans" panose="020C0503030203020204" pitchFamily="34" charset="0"/>
              </a:rPr>
              <a:t>IP</a:t>
            </a:r>
            <a:r>
              <a:rPr lang="zh-CN" altLang="en-US" sz="1800" smtClean="0">
                <a:sym typeface="Huawei Sans" panose="020C0503030203020204" pitchFamily="34" charset="0"/>
              </a:rPr>
              <a:t>为</a:t>
            </a:r>
            <a:r>
              <a:rPr lang="en-US" altLang="zh-CN" sz="1800" smtClean="0">
                <a:sym typeface="Huawei Sans" panose="020C0503030203020204" pitchFamily="34" charset="0"/>
              </a:rPr>
              <a:t>192.168.20.2</a:t>
            </a:r>
            <a:r>
              <a:rPr lang="zh-CN" altLang="en-US" sz="1800" smtClean="0">
                <a:sym typeface="Huawei Sans" panose="020C0503030203020204" pitchFamily="34" charset="0"/>
              </a:rPr>
              <a:t>，非本地接口存在的</a:t>
            </a:r>
            <a:r>
              <a:rPr lang="en-US" altLang="zh-CN" sz="1800" smtClean="0">
                <a:sym typeface="Huawei Sans" panose="020C0503030203020204" pitchFamily="34" charset="0"/>
              </a:rPr>
              <a:t>IP</a:t>
            </a:r>
            <a:r>
              <a:rPr lang="zh-CN" altLang="en-US" sz="1800" smtClean="0">
                <a:sym typeface="Huawei Sans" panose="020C0503030203020204" pitchFamily="34" charset="0"/>
              </a:rPr>
              <a:t>地址，因此需要对该报文三层转发。查找路由表后，匹配中</a:t>
            </a:r>
            <a:r>
              <a:rPr lang="en-US" altLang="zh-CN" sz="1800" smtClean="0">
                <a:sym typeface="Huawei Sans" panose="020C0503030203020204" pitchFamily="34" charset="0"/>
              </a:rPr>
              <a:t>VLANIF20</a:t>
            </a:r>
            <a:r>
              <a:rPr lang="zh-CN" altLang="en-US" sz="1800" smtClean="0">
                <a:sym typeface="Huawei Sans" panose="020C0503030203020204" pitchFamily="34" charset="0"/>
              </a:rPr>
              <a:t>产生的直连路由。</a:t>
            </a:r>
            <a:endParaRPr lang="en-US" altLang="zh-CN" sz="1800" dirty="0">
              <a:sym typeface="Huawei Sans" panose="020C0503030203020204" pitchFamily="34" charset="0"/>
            </a:endParaRPr>
          </a:p>
        </p:txBody>
      </p:sp>
      <p:sp>
        <p:nvSpPr>
          <p:cNvPr id="4" name="圆角矩形 3"/>
          <p:cNvSpPr/>
          <p:nvPr/>
        </p:nvSpPr>
        <p:spPr>
          <a:xfrm rot="16200000">
            <a:off x="2553821" y="1430210"/>
            <a:ext cx="1807032" cy="4406207"/>
          </a:xfrm>
          <a:prstGeom prst="roundRect">
            <a:avLst>
              <a:gd name="adj" fmla="val 4689"/>
            </a:avLst>
          </a:prstGeom>
          <a:solidFill>
            <a:schemeClr val="bg1"/>
          </a:solidFill>
          <a:ln w="12700" cap="flat" cmpd="sng" algn="ctr">
            <a:solidFill>
              <a:schemeClr val="bg1">
                <a:lumMod val="65000"/>
              </a:schemeClr>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338614" y="3681413"/>
            <a:ext cx="4262464" cy="76771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1320534" y="2788167"/>
            <a:ext cx="4280543" cy="4995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descr="PC.png"/>
          <p:cNvPicPr>
            <a:picLocks noChangeAspect="1"/>
          </p:cNvPicPr>
          <p:nvPr/>
        </p:nvPicPr>
        <p:blipFill>
          <a:blip r:embed="rId2" cstate="print"/>
          <a:stretch>
            <a:fillRect/>
          </a:stretch>
        </p:blipFill>
        <p:spPr>
          <a:xfrm>
            <a:off x="2084907" y="4972602"/>
            <a:ext cx="539063" cy="414000"/>
          </a:xfrm>
          <a:prstGeom prst="rect">
            <a:avLst/>
          </a:prstGeom>
        </p:spPr>
      </p:pic>
      <p:pic>
        <p:nvPicPr>
          <p:cNvPr id="8" name="图片 7" descr="PC.png"/>
          <p:cNvPicPr>
            <a:picLocks noChangeAspect="1"/>
          </p:cNvPicPr>
          <p:nvPr/>
        </p:nvPicPr>
        <p:blipFill>
          <a:blip r:embed="rId2" cstate="print"/>
          <a:stretch>
            <a:fillRect/>
          </a:stretch>
        </p:blipFill>
        <p:spPr>
          <a:xfrm>
            <a:off x="4151864" y="4972602"/>
            <a:ext cx="539063" cy="414000"/>
          </a:xfrm>
          <a:prstGeom prst="rect">
            <a:avLst/>
          </a:prstGeom>
        </p:spPr>
      </p:pic>
      <p:cxnSp>
        <p:nvCxnSpPr>
          <p:cNvPr id="9" name="直接连接符 8"/>
          <p:cNvCxnSpPr>
            <a:stCxn id="7" idx="0"/>
            <a:endCxn id="15" idx="2"/>
          </p:cNvCxnSpPr>
          <p:nvPr/>
        </p:nvCxnSpPr>
        <p:spPr bwMode="auto">
          <a:xfrm flipV="1">
            <a:off x="2354439" y="4372094"/>
            <a:ext cx="0" cy="600508"/>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8" idx="0"/>
            <a:endCxn id="18" idx="2"/>
          </p:cNvCxnSpPr>
          <p:nvPr/>
        </p:nvCxnSpPr>
        <p:spPr bwMode="auto">
          <a:xfrm flipV="1">
            <a:off x="4421396" y="4372094"/>
            <a:ext cx="0" cy="600508"/>
          </a:xfrm>
          <a:prstGeom prst="line">
            <a:avLst/>
          </a:prstGeom>
          <a:solidFill>
            <a:srgbClr val="5B9BD5">
              <a:lumMod val="40000"/>
              <a:lumOff val="60000"/>
            </a:srgbClr>
          </a:solidFill>
          <a:ln w="19050" cap="flat" cmpd="sng" algn="ctr">
            <a:solidFill>
              <a:schemeClr val="tx1"/>
            </a:solidFill>
            <a:prstDash val="solid"/>
            <a:miter lim="800000"/>
          </a:ln>
          <a:effectLst/>
        </p:spPr>
      </p:cxnSp>
      <p:sp>
        <p:nvSpPr>
          <p:cNvPr id="11" name="TextBox 77"/>
          <p:cNvSpPr txBox="1"/>
          <p:nvPr/>
        </p:nvSpPr>
        <p:spPr bwMode="auto">
          <a:xfrm>
            <a:off x="1254233" y="5397581"/>
            <a:ext cx="2146107" cy="820339"/>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PC1</a:t>
            </a:r>
          </a:p>
          <a:p>
            <a:pPr algn="ctr" fontAlgn="base"/>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en-US" altLang="zh-CN" sz="12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MAC1</a:t>
            </a:r>
            <a:endPar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77"/>
          <p:cNvSpPr txBox="1"/>
          <p:nvPr/>
        </p:nvSpPr>
        <p:spPr bwMode="auto">
          <a:xfrm>
            <a:off x="3400340" y="5397581"/>
            <a:ext cx="2017479" cy="820338"/>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algn="ctr" defTabSz="914400" fontAlgn="t">
              <a:lnSpc>
                <a:spcPct val="100000"/>
              </a:lnSpc>
              <a:spcBef>
                <a:spcPct val="0"/>
              </a:spcBef>
              <a:spcAft>
                <a:spcPct val="0"/>
              </a:spcAft>
              <a:buClrTx/>
              <a:buSzTx/>
              <a:buFontTx/>
              <a:buNone/>
              <a:tabLst/>
              <a:defRPr kumimoji="0" sz="1200" b="0" i="0" u="none" strike="noStrike" cap="none" normalizeH="0" baseline="0">
                <a:ln>
                  <a:noFill/>
                </a:ln>
                <a:effectLst/>
                <a:latin typeface="Huawei Sans" panose="020C0503030203020204" pitchFamily="34" charset="0"/>
                <a:ea typeface="方正兰亭黑简体" panose="02000000000000000000" pitchFamily="2" charset="-122"/>
              </a:defRPr>
            </a:lvl1pPr>
          </a:lstStyle>
          <a:p>
            <a:pPr fontAlgn="base"/>
            <a:r>
              <a:rPr lang="en-US" altLang="zh-CN" dirty="0">
                <a:sym typeface="Huawei Sans" panose="020C0503030203020204" pitchFamily="34" charset="0"/>
              </a:rPr>
              <a:t>PC2</a:t>
            </a:r>
          </a:p>
          <a:p>
            <a:pPr fontAlgn="base"/>
            <a:r>
              <a:rPr lang="en-US" altLang="zh-CN" dirty="0">
                <a:sym typeface="Huawei Sans" panose="020C0503030203020204" pitchFamily="34" charset="0"/>
              </a:rPr>
              <a:t>IP</a:t>
            </a:r>
            <a:r>
              <a:rPr lang="en-US" altLang="zh-CN" dirty="0" smtClean="0">
                <a:sym typeface="Huawei Sans" panose="020C0503030203020204" pitchFamily="34" charset="0"/>
              </a:rPr>
              <a:t>: 192.168.20.2/24</a:t>
            </a:r>
            <a:endParaRPr lang="en-US" altLang="zh-CN" dirty="0">
              <a:sym typeface="Huawei Sans" panose="020C0503030203020204" pitchFamily="34" charset="0"/>
            </a:endParaRPr>
          </a:p>
          <a:p>
            <a:pPr fontAlgn="base"/>
            <a:r>
              <a:rPr lang="zh-CN" altLang="en-US" dirty="0" smtClean="0">
                <a:sym typeface="Huawei Sans" panose="020C0503030203020204" pitchFamily="34" charset="0"/>
              </a:rPr>
              <a:t>默认网关</a:t>
            </a:r>
            <a:r>
              <a:rPr lang="en-US" altLang="zh-CN" dirty="0" smtClean="0">
                <a:sym typeface="Huawei Sans" panose="020C0503030203020204" pitchFamily="34" charset="0"/>
              </a:rPr>
              <a:t>: 192.168.20.254</a:t>
            </a:r>
            <a:endParaRPr lang="en-US" altLang="zh-CN" dirty="0">
              <a:sym typeface="Huawei Sans" panose="020C0503030203020204" pitchFamily="34" charset="0"/>
            </a:endParaRPr>
          </a:p>
          <a:p>
            <a:pPr fontAlgn="base"/>
            <a:r>
              <a:rPr lang="en-US" altLang="zh-CN" b="1" dirty="0" smtClean="0">
                <a:solidFill>
                  <a:srgbClr val="EC7061"/>
                </a:solidFill>
                <a:sym typeface="Huawei Sans" panose="020C0503030203020204" pitchFamily="34" charset="0"/>
              </a:rPr>
              <a:t>MAC: MAC3</a:t>
            </a:r>
            <a:endParaRPr lang="en-US" altLang="zh-CN" b="1" dirty="0">
              <a:solidFill>
                <a:srgbClr val="EC7061"/>
              </a:solidFill>
              <a:sym typeface="Huawei Sans" panose="020C0503030203020204" pitchFamily="34" charset="0"/>
            </a:endParaRPr>
          </a:p>
        </p:txBody>
      </p:sp>
      <p:sp>
        <p:nvSpPr>
          <p:cNvPr id="13" name="圆角矩形 12"/>
          <p:cNvSpPr/>
          <p:nvPr/>
        </p:nvSpPr>
        <p:spPr bwMode="auto">
          <a:xfrm>
            <a:off x="2034342" y="4074141"/>
            <a:ext cx="1160710" cy="29586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13"/>
          <p:cNvSpPr/>
          <p:nvPr/>
        </p:nvSpPr>
        <p:spPr bwMode="auto">
          <a:xfrm>
            <a:off x="3580814" y="4074141"/>
            <a:ext cx="1174117" cy="297953"/>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2192421"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2719389"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3732411"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4259378"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2354439" y="3797142"/>
            <a:ext cx="800219" cy="276999"/>
          </a:xfrm>
          <a:prstGeom prst="rect">
            <a:avLst/>
          </a:prstGeom>
        </p:spPr>
        <p:txBody>
          <a:bodyPr wrap="none">
            <a:spAutoFit/>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3581851" y="3797142"/>
            <a:ext cx="800219" cy="276999"/>
          </a:xfrm>
          <a:prstGeom prst="rect">
            <a:avLst/>
          </a:prstGeom>
        </p:spPr>
        <p:txBody>
          <a:bodyPr wrap="none">
            <a:spAutoFit/>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任意多边形 20"/>
          <p:cNvSpPr/>
          <p:nvPr/>
        </p:nvSpPr>
        <p:spPr bwMode="auto">
          <a:xfrm>
            <a:off x="2354439" y="3150768"/>
            <a:ext cx="232577" cy="900532"/>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4661493" y="3704261"/>
            <a:ext cx="938606"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交换模块</a:t>
            </a:r>
          </a:p>
        </p:txBody>
      </p:sp>
      <p:sp>
        <p:nvSpPr>
          <p:cNvPr id="23" name="矩形 22"/>
          <p:cNvSpPr/>
          <p:nvPr/>
        </p:nvSpPr>
        <p:spPr>
          <a:xfrm>
            <a:off x="4671111" y="2864135"/>
            <a:ext cx="938606"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路由模块</a:t>
            </a:r>
          </a:p>
        </p:txBody>
      </p:sp>
      <p:sp>
        <p:nvSpPr>
          <p:cNvPr id="24" name="圆角矩形 23"/>
          <p:cNvSpPr/>
          <p:nvPr/>
        </p:nvSpPr>
        <p:spPr>
          <a:xfrm>
            <a:off x="2141922" y="2886756"/>
            <a:ext cx="926229" cy="27084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VLANIF10</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24"/>
          <p:cNvSpPr/>
          <p:nvPr/>
        </p:nvSpPr>
        <p:spPr>
          <a:xfrm>
            <a:off x="3580815" y="2876091"/>
            <a:ext cx="1011542" cy="270840"/>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VLANIF20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25"/>
          <p:cNvSpPr/>
          <p:nvPr/>
        </p:nvSpPr>
        <p:spPr>
          <a:xfrm>
            <a:off x="462485" y="1661630"/>
            <a:ext cx="2288891" cy="683835"/>
          </a:xfrm>
          <a:prstGeom prst="roundRect">
            <a:avLst>
              <a:gd name="adj" fmla="val 9948"/>
            </a:avLst>
          </a:prstGeom>
          <a:solidFill>
            <a:srgbClr val="00B0F0">
              <a:alpha val="5000"/>
            </a:srgbClr>
          </a:solidFill>
          <a:ln>
            <a:solidFill>
              <a:srgbClr val="99DFF9"/>
            </a:solidFill>
          </a:ln>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Vlanif10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192.168.10.254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24</a:t>
            </a:r>
          </a:p>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(MAC:MAC2)</a:t>
            </a:r>
          </a:p>
        </p:txBody>
      </p:sp>
      <p:cxnSp>
        <p:nvCxnSpPr>
          <p:cNvPr id="27" name="直接箭头连接符 26"/>
          <p:cNvCxnSpPr>
            <a:stCxn id="24" idx="0"/>
            <a:endCxn id="26" idx="2"/>
          </p:cNvCxnSpPr>
          <p:nvPr/>
        </p:nvCxnSpPr>
        <p:spPr>
          <a:xfrm flipH="1" flipV="1">
            <a:off x="1606931" y="2345465"/>
            <a:ext cx="998106" cy="541291"/>
          </a:xfrm>
          <a:prstGeom prst="straightConnector1">
            <a:avLst/>
          </a:prstGeom>
          <a:solidFill>
            <a:schemeClr val="bg1"/>
          </a:solidFill>
          <a:ln w="19050">
            <a:solidFill>
              <a:schemeClr val="bg1">
                <a:lumMod val="75000"/>
              </a:schemeClr>
            </a:solidFill>
          </a:ln>
        </p:spPr>
      </p:cxnSp>
      <p:sp>
        <p:nvSpPr>
          <p:cNvPr id="28" name="圆角矩形 27"/>
          <p:cNvSpPr/>
          <p:nvPr/>
        </p:nvSpPr>
        <p:spPr>
          <a:xfrm>
            <a:off x="3943318" y="1661630"/>
            <a:ext cx="2288891" cy="683835"/>
          </a:xfrm>
          <a:prstGeom prst="roundRect">
            <a:avLst>
              <a:gd name="adj" fmla="val 9948"/>
            </a:avLst>
          </a:prstGeom>
          <a:solidFill>
            <a:srgbClr val="00B0F0">
              <a:alpha val="5000"/>
            </a:srgbClr>
          </a:solidFill>
          <a:ln>
            <a:solidFill>
              <a:srgbClr val="99DFF9"/>
            </a:solidFill>
          </a:ln>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Vlanif20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192.168.20.254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24</a:t>
            </a:r>
          </a:p>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(MAC:MAC2)</a:t>
            </a:r>
            <a:endParaRPr lang="zh-CN" alt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箭头连接符 28"/>
          <p:cNvCxnSpPr>
            <a:stCxn id="25" idx="0"/>
            <a:endCxn id="28" idx="2"/>
          </p:cNvCxnSpPr>
          <p:nvPr/>
        </p:nvCxnSpPr>
        <p:spPr>
          <a:xfrm flipV="1">
            <a:off x="4086586" y="2345465"/>
            <a:ext cx="1001178" cy="530626"/>
          </a:xfrm>
          <a:prstGeom prst="straightConnector1">
            <a:avLst/>
          </a:prstGeom>
          <a:solidFill>
            <a:schemeClr val="bg1"/>
          </a:solidFill>
          <a:ln w="19050">
            <a:solidFill>
              <a:schemeClr val="bg1">
                <a:lumMod val="75000"/>
              </a:schemeClr>
            </a:solidFill>
          </a:ln>
        </p:spPr>
      </p:cxnSp>
      <p:sp>
        <p:nvSpPr>
          <p:cNvPr id="30" name="矩形 29"/>
          <p:cNvSpPr/>
          <p:nvPr/>
        </p:nvSpPr>
        <p:spPr bwMode="auto">
          <a:xfrm>
            <a:off x="955497" y="4790369"/>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Access Port</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557013" y="481551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任意多边形 31"/>
          <p:cNvSpPr/>
          <p:nvPr/>
        </p:nvSpPr>
        <p:spPr bwMode="auto">
          <a:xfrm flipH="1">
            <a:off x="4147761" y="3150768"/>
            <a:ext cx="246431" cy="866565"/>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3" name="直接连接符 32"/>
          <p:cNvCxnSpPr/>
          <p:nvPr/>
        </p:nvCxnSpPr>
        <p:spPr bwMode="auto">
          <a:xfrm>
            <a:off x="2149944" y="3384425"/>
            <a:ext cx="0" cy="498134"/>
          </a:xfrm>
          <a:prstGeom prst="line">
            <a:avLst/>
          </a:prstGeom>
          <a:solidFill>
            <a:schemeClr val="accent1"/>
          </a:solidFill>
          <a:ln w="28575" cap="flat" cmpd="sng" algn="ctr">
            <a:solidFill>
              <a:srgbClr val="00B0F0"/>
            </a:solidFill>
            <a:prstDash val="solid"/>
            <a:round/>
            <a:headEnd type="triangle" w="med" len="med"/>
            <a:tailEnd type="none" w="med" len="med"/>
          </a:ln>
          <a:effectLst/>
        </p:spPr>
      </p:cxnSp>
      <p:sp>
        <p:nvSpPr>
          <p:cNvPr id="34" name="椭圆 33"/>
          <p:cNvSpPr/>
          <p:nvPr/>
        </p:nvSpPr>
        <p:spPr bwMode="auto">
          <a:xfrm>
            <a:off x="1867432" y="356957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任意多边形 34"/>
          <p:cNvSpPr/>
          <p:nvPr/>
        </p:nvSpPr>
        <p:spPr>
          <a:xfrm>
            <a:off x="3292622" y="1931907"/>
            <a:ext cx="549464" cy="263792"/>
          </a:xfrm>
          <a:custGeom>
            <a:avLst/>
            <a:gdLst>
              <a:gd name="connsiteX0" fmla="*/ 0 w 1195753"/>
              <a:gd name="connsiteY0" fmla="*/ 281377 h 281377"/>
              <a:gd name="connsiteX1" fmla="*/ 518746 w 1195753"/>
              <a:gd name="connsiteY1" fmla="*/ 23 h 281377"/>
              <a:gd name="connsiteX2" fmla="*/ 1195753 w 1195753"/>
              <a:gd name="connsiteY2" fmla="*/ 263792 h 281377"/>
              <a:gd name="connsiteX0" fmla="*/ 0 w 677007"/>
              <a:gd name="connsiteY0" fmla="*/ 23 h 263792"/>
              <a:gd name="connsiteX1" fmla="*/ 677007 w 677007"/>
              <a:gd name="connsiteY1" fmla="*/ 263792 h 263792"/>
            </a:gdLst>
            <a:ahLst/>
            <a:cxnLst>
              <a:cxn ang="0">
                <a:pos x="connsiteX0" y="connsiteY0"/>
              </a:cxn>
              <a:cxn ang="0">
                <a:pos x="connsiteX1" y="connsiteY1"/>
              </a:cxn>
            </a:cxnLst>
            <a:rect l="l" t="t" r="r" b="b"/>
            <a:pathLst>
              <a:path w="677007" h="263792">
                <a:moveTo>
                  <a:pt x="0" y="23"/>
                </a:moveTo>
                <a:cubicBezTo>
                  <a:pt x="199292" y="-2908"/>
                  <a:pt x="677007" y="263792"/>
                  <a:pt x="677007" y="263792"/>
                </a:cubicBezTo>
              </a:path>
            </a:pathLst>
          </a:custGeom>
          <a:noFill/>
          <a:ln w="25400">
            <a:solidFill>
              <a:srgbClr val="EC706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任意多边形 35"/>
          <p:cNvSpPr/>
          <p:nvPr/>
        </p:nvSpPr>
        <p:spPr>
          <a:xfrm>
            <a:off x="2870127" y="1929394"/>
            <a:ext cx="421018" cy="281354"/>
          </a:xfrm>
          <a:custGeom>
            <a:avLst/>
            <a:gdLst>
              <a:gd name="connsiteX0" fmla="*/ 0 w 1195753"/>
              <a:gd name="connsiteY0" fmla="*/ 281377 h 281377"/>
              <a:gd name="connsiteX1" fmla="*/ 518746 w 1195753"/>
              <a:gd name="connsiteY1" fmla="*/ 23 h 281377"/>
              <a:gd name="connsiteX2" fmla="*/ 1195753 w 1195753"/>
              <a:gd name="connsiteY2" fmla="*/ 263792 h 281377"/>
              <a:gd name="connsiteX0" fmla="*/ 0 w 518746"/>
              <a:gd name="connsiteY0" fmla="*/ 281354 h 281354"/>
              <a:gd name="connsiteX1" fmla="*/ 518746 w 518746"/>
              <a:gd name="connsiteY1" fmla="*/ 0 h 281354"/>
            </a:gdLst>
            <a:ahLst/>
            <a:cxnLst>
              <a:cxn ang="0">
                <a:pos x="connsiteX0" y="connsiteY0"/>
              </a:cxn>
              <a:cxn ang="0">
                <a:pos x="connsiteX1" y="connsiteY1"/>
              </a:cxn>
            </a:cxnLst>
            <a:rect l="l" t="t" r="r" b="b"/>
            <a:pathLst>
              <a:path w="518746" h="281354">
                <a:moveTo>
                  <a:pt x="0" y="281354"/>
                </a:moveTo>
                <a:cubicBezTo>
                  <a:pt x="159727" y="142142"/>
                  <a:pt x="319454" y="2931"/>
                  <a:pt x="518746" y="0"/>
                </a:cubicBezTo>
              </a:path>
            </a:pathLst>
          </a:cu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p:cNvSpPr/>
          <p:nvPr/>
        </p:nvSpPr>
        <p:spPr bwMode="auto">
          <a:xfrm>
            <a:off x="3220340" y="1669161"/>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4493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VLANIF</a:t>
            </a:r>
            <a:r>
              <a:rPr lang="zh-CN" altLang="en-US">
                <a:sym typeface="Huawei Sans" panose="020C0503030203020204" pitchFamily="34" charset="0"/>
              </a:rPr>
              <a:t>转发流程 </a:t>
            </a:r>
            <a:r>
              <a:rPr lang="en-US" altLang="zh-CN">
                <a:sym typeface="Huawei Sans" panose="020C0503030203020204" pitchFamily="34" charset="0"/>
              </a:rPr>
              <a:t>(3)</a:t>
            </a:r>
            <a:endParaRPr lang="zh-CN" altLang="en-US"/>
          </a:p>
        </p:txBody>
      </p:sp>
      <p:sp>
        <p:nvSpPr>
          <p:cNvPr id="3" name="文本占位符 2"/>
          <p:cNvSpPr txBox="1">
            <a:spLocks/>
          </p:cNvSpPr>
          <p:nvPr/>
        </p:nvSpPr>
        <p:spPr>
          <a:xfrm>
            <a:off x="6461148" y="1661630"/>
            <a:ext cx="5283352" cy="4251858"/>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smtClean="0">
                <a:sym typeface="Huawei Sans" panose="020C0503030203020204" pitchFamily="34" charset="0"/>
              </a:rPr>
              <a:t>因为匹配的为直连路由，说明已经到达最后一跳，所以交换机在</a:t>
            </a:r>
            <a:r>
              <a:rPr lang="en-US" altLang="zh-CN" sz="1800" smtClean="0">
                <a:sym typeface="Huawei Sans" panose="020C0503030203020204" pitchFamily="34" charset="0"/>
              </a:rPr>
              <a:t>ARP</a:t>
            </a:r>
            <a:r>
              <a:rPr lang="zh-CN" altLang="en-US" sz="1800" smtClean="0">
                <a:sym typeface="Huawei Sans" panose="020C0503030203020204" pitchFamily="34" charset="0"/>
              </a:rPr>
              <a:t>表中查找</a:t>
            </a:r>
            <a:r>
              <a:rPr lang="en-US" altLang="zh-CN" sz="1800" smtClean="0">
                <a:sym typeface="Huawei Sans" panose="020C0503030203020204" pitchFamily="34" charset="0"/>
              </a:rPr>
              <a:t>192.168.20.2</a:t>
            </a:r>
            <a:r>
              <a:rPr lang="zh-CN" altLang="en-US" sz="1800" smtClean="0">
                <a:sym typeface="Huawei Sans" panose="020C0503030203020204" pitchFamily="34" charset="0"/>
              </a:rPr>
              <a:t>，获取</a:t>
            </a:r>
            <a:r>
              <a:rPr lang="en-US" altLang="zh-CN" sz="1800" smtClean="0">
                <a:sym typeface="Huawei Sans" panose="020C0503030203020204" pitchFamily="34" charset="0"/>
              </a:rPr>
              <a:t>192.168.20.2</a:t>
            </a:r>
            <a:r>
              <a:rPr lang="zh-CN" altLang="en-US" sz="1800" smtClean="0">
                <a:sym typeface="Huawei Sans" panose="020C0503030203020204" pitchFamily="34" charset="0"/>
              </a:rPr>
              <a:t>的</a:t>
            </a:r>
            <a:r>
              <a:rPr lang="en-US" altLang="zh-CN" sz="1800" smtClean="0">
                <a:sym typeface="Huawei Sans" panose="020C0503030203020204" pitchFamily="34" charset="0"/>
              </a:rPr>
              <a:t>MAC</a:t>
            </a:r>
            <a:r>
              <a:rPr lang="zh-CN" altLang="en-US" sz="1800" smtClean="0">
                <a:sym typeface="Huawei Sans" panose="020C0503030203020204" pitchFamily="34" charset="0"/>
              </a:rPr>
              <a:t>地址，交由交换模块重新封装为数据帧。</a:t>
            </a:r>
            <a:endParaRPr lang="en-US" altLang="zh-CN" sz="1800" smtClean="0">
              <a:sym typeface="Huawei Sans" panose="020C0503030203020204" pitchFamily="34" charset="0"/>
            </a:endParaRPr>
          </a:p>
          <a:p>
            <a:r>
              <a:rPr lang="zh-CN" altLang="en-US" sz="1800" smtClean="0">
                <a:sym typeface="Huawei Sans" panose="020C0503030203020204" pitchFamily="34" charset="0"/>
              </a:rPr>
              <a:t>交换模块查找</a:t>
            </a:r>
            <a:r>
              <a:rPr lang="en-US" altLang="zh-CN" sz="1800" smtClean="0">
                <a:sym typeface="Huawei Sans" panose="020C0503030203020204" pitchFamily="34" charset="0"/>
              </a:rPr>
              <a:t>MAC</a:t>
            </a:r>
            <a:r>
              <a:rPr lang="zh-CN" altLang="en-US" sz="1800" smtClean="0">
                <a:sym typeface="Huawei Sans" panose="020C0503030203020204" pitchFamily="34" charset="0"/>
              </a:rPr>
              <a:t>地址表以明确报文出接口、是否需要携带</a:t>
            </a:r>
            <a:r>
              <a:rPr lang="en-US" altLang="zh-CN" sz="1800" smtClean="0">
                <a:sym typeface="Huawei Sans" panose="020C0503030203020204" pitchFamily="34" charset="0"/>
              </a:rPr>
              <a:t>VLAN Tag</a:t>
            </a:r>
            <a:r>
              <a:rPr lang="zh-CN" altLang="en-US" sz="1800" smtClean="0">
                <a:sym typeface="Huawei Sans" panose="020C0503030203020204" pitchFamily="34" charset="0"/>
              </a:rPr>
              <a:t>。最终交换模块发送的数据帧：源</a:t>
            </a:r>
            <a:r>
              <a:rPr lang="en-US" altLang="zh-CN" sz="1800" smtClean="0">
                <a:sym typeface="Huawei Sans" panose="020C0503030203020204" pitchFamily="34" charset="0"/>
              </a:rPr>
              <a:t>MAC = MAC2</a:t>
            </a:r>
            <a:r>
              <a:rPr lang="zh-CN" altLang="en-US" sz="1800" smtClean="0">
                <a:sym typeface="Huawei Sans" panose="020C0503030203020204" pitchFamily="34" charset="0"/>
              </a:rPr>
              <a:t>，目的</a:t>
            </a:r>
            <a:r>
              <a:rPr lang="en-US" altLang="zh-CN" sz="1800" smtClean="0">
                <a:sym typeface="Huawei Sans" panose="020C0503030203020204" pitchFamily="34" charset="0"/>
              </a:rPr>
              <a:t>MAC = MAC3</a:t>
            </a:r>
            <a:r>
              <a:rPr lang="zh-CN" altLang="en-US" sz="1800" smtClean="0">
                <a:sym typeface="Huawei Sans" panose="020C0503030203020204" pitchFamily="34" charset="0"/>
              </a:rPr>
              <a:t>，</a:t>
            </a:r>
            <a:r>
              <a:rPr lang="en-US" altLang="zh-CN" sz="1800" smtClean="0">
                <a:sym typeface="Huawei Sans" panose="020C0503030203020204" pitchFamily="34" charset="0"/>
              </a:rPr>
              <a:t>VLAN Tag = None</a:t>
            </a:r>
            <a:r>
              <a:rPr lang="zh-CN" altLang="en-US" sz="1800" smtClean="0">
                <a:sym typeface="Huawei Sans" panose="020C0503030203020204" pitchFamily="34" charset="0"/>
              </a:rPr>
              <a:t>。</a:t>
            </a:r>
            <a:endParaRPr lang="en-US" altLang="zh-CN" sz="1800" dirty="0">
              <a:sym typeface="Huawei Sans" panose="020C0503030203020204" pitchFamily="34" charset="0"/>
            </a:endParaRPr>
          </a:p>
        </p:txBody>
      </p:sp>
      <p:sp>
        <p:nvSpPr>
          <p:cNvPr id="4" name="圆角矩形 3"/>
          <p:cNvSpPr/>
          <p:nvPr/>
        </p:nvSpPr>
        <p:spPr>
          <a:xfrm rot="16200000">
            <a:off x="2553821" y="1430210"/>
            <a:ext cx="1807032" cy="4406207"/>
          </a:xfrm>
          <a:prstGeom prst="roundRect">
            <a:avLst>
              <a:gd name="adj" fmla="val 4689"/>
            </a:avLst>
          </a:prstGeom>
          <a:solidFill>
            <a:schemeClr val="bg1"/>
          </a:solidFill>
          <a:ln w="12700" cap="flat" cmpd="sng" algn="ctr">
            <a:solidFill>
              <a:schemeClr val="bg1">
                <a:lumMod val="65000"/>
              </a:schemeClr>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338614" y="3681413"/>
            <a:ext cx="4262464" cy="76771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1320534" y="2788167"/>
            <a:ext cx="4280543" cy="4995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descr="PC.png"/>
          <p:cNvPicPr>
            <a:picLocks noChangeAspect="1"/>
          </p:cNvPicPr>
          <p:nvPr/>
        </p:nvPicPr>
        <p:blipFill>
          <a:blip r:embed="rId2" cstate="print"/>
          <a:stretch>
            <a:fillRect/>
          </a:stretch>
        </p:blipFill>
        <p:spPr>
          <a:xfrm>
            <a:off x="2084907" y="4972602"/>
            <a:ext cx="539063" cy="414000"/>
          </a:xfrm>
          <a:prstGeom prst="rect">
            <a:avLst/>
          </a:prstGeom>
        </p:spPr>
      </p:pic>
      <p:pic>
        <p:nvPicPr>
          <p:cNvPr id="8" name="图片 7" descr="PC.png"/>
          <p:cNvPicPr>
            <a:picLocks noChangeAspect="1"/>
          </p:cNvPicPr>
          <p:nvPr/>
        </p:nvPicPr>
        <p:blipFill>
          <a:blip r:embed="rId2" cstate="print"/>
          <a:stretch>
            <a:fillRect/>
          </a:stretch>
        </p:blipFill>
        <p:spPr>
          <a:xfrm>
            <a:off x="4151864" y="4972602"/>
            <a:ext cx="539063" cy="414000"/>
          </a:xfrm>
          <a:prstGeom prst="rect">
            <a:avLst/>
          </a:prstGeom>
        </p:spPr>
      </p:pic>
      <p:cxnSp>
        <p:nvCxnSpPr>
          <p:cNvPr id="9" name="直接连接符 8"/>
          <p:cNvCxnSpPr>
            <a:stCxn id="7" idx="0"/>
            <a:endCxn id="15" idx="2"/>
          </p:cNvCxnSpPr>
          <p:nvPr/>
        </p:nvCxnSpPr>
        <p:spPr bwMode="auto">
          <a:xfrm flipV="1">
            <a:off x="2354439" y="4372094"/>
            <a:ext cx="0" cy="600508"/>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8" idx="0"/>
            <a:endCxn id="18" idx="2"/>
          </p:cNvCxnSpPr>
          <p:nvPr/>
        </p:nvCxnSpPr>
        <p:spPr bwMode="auto">
          <a:xfrm flipV="1">
            <a:off x="4421396" y="4372094"/>
            <a:ext cx="0" cy="600508"/>
          </a:xfrm>
          <a:prstGeom prst="line">
            <a:avLst/>
          </a:prstGeom>
          <a:solidFill>
            <a:srgbClr val="5B9BD5">
              <a:lumMod val="40000"/>
              <a:lumOff val="60000"/>
            </a:srgbClr>
          </a:solidFill>
          <a:ln w="19050" cap="flat" cmpd="sng" algn="ctr">
            <a:solidFill>
              <a:schemeClr val="tx1"/>
            </a:solidFill>
            <a:prstDash val="solid"/>
            <a:miter lim="800000"/>
          </a:ln>
          <a:effectLst/>
        </p:spPr>
      </p:cxnSp>
      <p:sp>
        <p:nvSpPr>
          <p:cNvPr id="11" name="TextBox 77"/>
          <p:cNvSpPr txBox="1"/>
          <p:nvPr/>
        </p:nvSpPr>
        <p:spPr bwMode="auto">
          <a:xfrm>
            <a:off x="1254234" y="5397581"/>
            <a:ext cx="2162066" cy="820339"/>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PC1</a:t>
            </a:r>
          </a:p>
          <a:p>
            <a:pPr algn="ctr" fontAlgn="base"/>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en-US" altLang="zh-CN" sz="12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 MAC1</a:t>
            </a:r>
            <a:endPar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77"/>
          <p:cNvSpPr txBox="1"/>
          <p:nvPr/>
        </p:nvSpPr>
        <p:spPr bwMode="auto">
          <a:xfrm>
            <a:off x="3314700" y="5397581"/>
            <a:ext cx="2285399" cy="820338"/>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algn="ctr" defTabSz="914400" fontAlgn="t">
              <a:lnSpc>
                <a:spcPct val="100000"/>
              </a:lnSpc>
              <a:spcBef>
                <a:spcPct val="0"/>
              </a:spcBef>
              <a:spcAft>
                <a:spcPct val="0"/>
              </a:spcAft>
              <a:buClrTx/>
              <a:buSzTx/>
              <a:buFontTx/>
              <a:buNone/>
              <a:tabLst/>
              <a:defRPr kumimoji="0" sz="1200" b="0" i="0" u="none" strike="noStrike" cap="none" normalizeH="0" baseline="0">
                <a:ln>
                  <a:noFill/>
                </a:ln>
                <a:effectLst/>
                <a:latin typeface="Huawei Sans" panose="020C0503030203020204" pitchFamily="34" charset="0"/>
                <a:ea typeface="方正兰亭黑简体" panose="02000000000000000000" pitchFamily="2" charset="-122"/>
              </a:defRPr>
            </a:lvl1pPr>
          </a:lstStyle>
          <a:p>
            <a:pPr fontAlgn="base"/>
            <a:r>
              <a:rPr lang="en-US" altLang="zh-CN" dirty="0">
                <a:sym typeface="Huawei Sans" panose="020C0503030203020204" pitchFamily="34" charset="0"/>
              </a:rPr>
              <a:t>PC2</a:t>
            </a:r>
          </a:p>
          <a:p>
            <a:pPr fontAlgn="base"/>
            <a:r>
              <a:rPr lang="en-US" altLang="zh-CN" dirty="0">
                <a:sym typeface="Huawei Sans" panose="020C0503030203020204" pitchFamily="34" charset="0"/>
              </a:rPr>
              <a:t>IP</a:t>
            </a:r>
            <a:r>
              <a:rPr lang="en-US" altLang="zh-CN" dirty="0" smtClean="0">
                <a:sym typeface="Huawei Sans" panose="020C0503030203020204" pitchFamily="34" charset="0"/>
              </a:rPr>
              <a:t>: 192.168.20.2/24</a:t>
            </a:r>
            <a:endParaRPr lang="en-US" altLang="zh-CN" dirty="0">
              <a:sym typeface="Huawei Sans" panose="020C0503030203020204" pitchFamily="34" charset="0"/>
            </a:endParaRPr>
          </a:p>
          <a:p>
            <a:pPr fontAlgn="base"/>
            <a:r>
              <a:rPr lang="zh-CN" altLang="en-US" dirty="0" smtClean="0">
                <a:sym typeface="Huawei Sans" panose="020C0503030203020204" pitchFamily="34" charset="0"/>
              </a:rPr>
              <a:t>默认网关</a:t>
            </a:r>
            <a:r>
              <a:rPr lang="en-US" altLang="zh-CN" dirty="0" smtClean="0">
                <a:sym typeface="Huawei Sans" panose="020C0503030203020204" pitchFamily="34" charset="0"/>
              </a:rPr>
              <a:t>: 192.168.20.254</a:t>
            </a:r>
            <a:endParaRPr lang="en-US" altLang="zh-CN" dirty="0">
              <a:sym typeface="Huawei Sans" panose="020C0503030203020204" pitchFamily="34" charset="0"/>
            </a:endParaRPr>
          </a:p>
          <a:p>
            <a:pPr fontAlgn="base"/>
            <a:r>
              <a:rPr lang="en-US" altLang="zh-CN" b="1" dirty="0" smtClean="0">
                <a:solidFill>
                  <a:srgbClr val="EC7061"/>
                </a:solidFill>
                <a:sym typeface="Huawei Sans" panose="020C0503030203020204" pitchFamily="34" charset="0"/>
              </a:rPr>
              <a:t>MAC: MAC3</a:t>
            </a:r>
            <a:endParaRPr lang="en-US" altLang="zh-CN" b="1" dirty="0">
              <a:solidFill>
                <a:srgbClr val="EC7061"/>
              </a:solidFill>
              <a:sym typeface="Huawei Sans" panose="020C0503030203020204" pitchFamily="34" charset="0"/>
            </a:endParaRPr>
          </a:p>
        </p:txBody>
      </p:sp>
      <p:sp>
        <p:nvSpPr>
          <p:cNvPr id="13" name="圆角矩形 12"/>
          <p:cNvSpPr/>
          <p:nvPr/>
        </p:nvSpPr>
        <p:spPr bwMode="auto">
          <a:xfrm>
            <a:off x="2034342" y="4074141"/>
            <a:ext cx="1160710" cy="29586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13"/>
          <p:cNvSpPr/>
          <p:nvPr/>
        </p:nvSpPr>
        <p:spPr bwMode="auto">
          <a:xfrm>
            <a:off x="3580814" y="4074141"/>
            <a:ext cx="1174117" cy="297953"/>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2192421"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2719389"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3732411"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4259378" y="4156070"/>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2354439" y="3797142"/>
            <a:ext cx="800219" cy="276999"/>
          </a:xfrm>
          <a:prstGeom prst="rect">
            <a:avLst/>
          </a:prstGeom>
        </p:spPr>
        <p:txBody>
          <a:bodyPr wrap="none">
            <a:spAutoFit/>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3581851" y="3797142"/>
            <a:ext cx="800219" cy="276999"/>
          </a:xfrm>
          <a:prstGeom prst="rect">
            <a:avLst/>
          </a:prstGeom>
        </p:spPr>
        <p:txBody>
          <a:bodyPr wrap="none">
            <a:spAutoFit/>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任意多边形 20"/>
          <p:cNvSpPr/>
          <p:nvPr/>
        </p:nvSpPr>
        <p:spPr bwMode="auto">
          <a:xfrm>
            <a:off x="2354439" y="3150768"/>
            <a:ext cx="232577" cy="900532"/>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4661493" y="3704261"/>
            <a:ext cx="938606"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交换模块</a:t>
            </a:r>
          </a:p>
        </p:txBody>
      </p:sp>
      <p:sp>
        <p:nvSpPr>
          <p:cNvPr id="23" name="矩形 22"/>
          <p:cNvSpPr/>
          <p:nvPr/>
        </p:nvSpPr>
        <p:spPr>
          <a:xfrm>
            <a:off x="4671111" y="2864135"/>
            <a:ext cx="938606"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路由模块</a:t>
            </a:r>
          </a:p>
        </p:txBody>
      </p:sp>
      <p:sp>
        <p:nvSpPr>
          <p:cNvPr id="24" name="圆角矩形 23"/>
          <p:cNvSpPr/>
          <p:nvPr/>
        </p:nvSpPr>
        <p:spPr>
          <a:xfrm>
            <a:off x="2141922" y="2886756"/>
            <a:ext cx="926229" cy="27084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VLANIF10</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24"/>
          <p:cNvSpPr/>
          <p:nvPr/>
        </p:nvSpPr>
        <p:spPr>
          <a:xfrm>
            <a:off x="3580815" y="2876091"/>
            <a:ext cx="1011542" cy="270840"/>
          </a:xfrm>
          <a:prstGeom prst="roundRect">
            <a:avLst/>
          </a:prstGeom>
          <a:solidFill>
            <a:srgbClr val="FFFF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VLANIF20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25"/>
          <p:cNvSpPr/>
          <p:nvPr/>
        </p:nvSpPr>
        <p:spPr>
          <a:xfrm>
            <a:off x="462485" y="1661630"/>
            <a:ext cx="2288891" cy="683835"/>
          </a:xfrm>
          <a:prstGeom prst="roundRect">
            <a:avLst>
              <a:gd name="adj" fmla="val 9948"/>
            </a:avLst>
          </a:prstGeom>
          <a:solidFill>
            <a:srgbClr val="00B0F0">
              <a:alpha val="5000"/>
            </a:srgbClr>
          </a:solidFill>
          <a:ln>
            <a:solidFill>
              <a:srgbClr val="99DFF9"/>
            </a:solidFill>
          </a:ln>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Vlanif10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 192.168.10.254 24</a:t>
            </a:r>
          </a:p>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(MAC:MAC2)</a:t>
            </a:r>
          </a:p>
        </p:txBody>
      </p:sp>
      <p:cxnSp>
        <p:nvCxnSpPr>
          <p:cNvPr id="27" name="直接箭头连接符 26"/>
          <p:cNvCxnSpPr>
            <a:stCxn id="24" idx="0"/>
            <a:endCxn id="26" idx="2"/>
          </p:cNvCxnSpPr>
          <p:nvPr/>
        </p:nvCxnSpPr>
        <p:spPr>
          <a:xfrm flipH="1" flipV="1">
            <a:off x="1606931" y="2345465"/>
            <a:ext cx="998106" cy="541291"/>
          </a:xfrm>
          <a:prstGeom prst="straightConnector1">
            <a:avLst/>
          </a:prstGeom>
          <a:solidFill>
            <a:schemeClr val="bg1"/>
          </a:solidFill>
          <a:ln w="19050">
            <a:solidFill>
              <a:schemeClr val="bg1">
                <a:lumMod val="75000"/>
              </a:schemeClr>
            </a:solidFill>
          </a:ln>
        </p:spPr>
      </p:cxnSp>
      <p:sp>
        <p:nvSpPr>
          <p:cNvPr id="28" name="圆角矩形 27"/>
          <p:cNvSpPr/>
          <p:nvPr/>
        </p:nvSpPr>
        <p:spPr>
          <a:xfrm>
            <a:off x="3943318" y="1661630"/>
            <a:ext cx="2288891" cy="683835"/>
          </a:xfrm>
          <a:prstGeom prst="roundRect">
            <a:avLst>
              <a:gd name="adj" fmla="val 9948"/>
            </a:avLst>
          </a:prstGeom>
          <a:solidFill>
            <a:srgbClr val="00B0F0">
              <a:alpha val="5000"/>
            </a:srgbClr>
          </a:solidFill>
          <a:ln>
            <a:solidFill>
              <a:srgbClr val="99DFF9"/>
            </a:solidFill>
          </a:ln>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Vlanif20</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 192.168.20.254 24</a:t>
            </a:r>
          </a:p>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(MAC:MAC2)</a:t>
            </a:r>
            <a:endParaRPr lang="zh-CN" alt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箭头连接符 28"/>
          <p:cNvCxnSpPr>
            <a:stCxn id="25" idx="0"/>
            <a:endCxn id="28" idx="2"/>
          </p:cNvCxnSpPr>
          <p:nvPr/>
        </p:nvCxnSpPr>
        <p:spPr>
          <a:xfrm flipV="1">
            <a:off x="4086586" y="2345465"/>
            <a:ext cx="1001178" cy="530626"/>
          </a:xfrm>
          <a:prstGeom prst="straightConnector1">
            <a:avLst/>
          </a:prstGeom>
          <a:solidFill>
            <a:schemeClr val="bg1"/>
          </a:solidFill>
          <a:ln w="19050">
            <a:solidFill>
              <a:schemeClr val="bg1">
                <a:lumMod val="75000"/>
              </a:schemeClr>
            </a:solidFill>
          </a:ln>
        </p:spPr>
      </p:cxnSp>
      <p:sp>
        <p:nvSpPr>
          <p:cNvPr id="30" name="矩形 29"/>
          <p:cNvSpPr/>
          <p:nvPr/>
        </p:nvSpPr>
        <p:spPr bwMode="auto">
          <a:xfrm>
            <a:off x="955497" y="4790369"/>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Access Port</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557013" y="4815510"/>
            <a:ext cx="324036" cy="216024"/>
          </a:xfrm>
          <a:prstGeom prst="rect">
            <a:avLst/>
          </a:prstGeom>
          <a:noFill/>
          <a:ln w="9525" cap="flat" cmpd="sng" algn="ctr">
            <a:solidFill>
              <a:srgbClr val="0B9CE5"/>
            </a:solidFill>
            <a:prstDash val="solid"/>
          </a:ln>
          <a:effectLst>
            <a:outerShdw blurRad="152400" dist="38100" dir="5400000" algn="t" rotWithShape="0">
              <a:prstClr val="black">
                <a:alpha val="12000"/>
              </a:prstClr>
            </a:outerShdw>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任意多边形 31"/>
          <p:cNvSpPr/>
          <p:nvPr/>
        </p:nvSpPr>
        <p:spPr bwMode="auto">
          <a:xfrm flipH="1">
            <a:off x="4147761" y="3150768"/>
            <a:ext cx="246431" cy="866565"/>
          </a:xfrm>
          <a:custGeom>
            <a:avLst/>
            <a:gdLst>
              <a:gd name="connsiteX0" fmla="*/ 0 w 180975"/>
              <a:gd name="connsiteY0" fmla="*/ 1228725 h 1228725"/>
              <a:gd name="connsiteX1" fmla="*/ 0 w 180975"/>
              <a:gd name="connsiteY1" fmla="*/ 371475 h 1228725"/>
              <a:gd name="connsiteX2" fmla="*/ 180975 w 180975"/>
              <a:gd name="connsiteY2" fmla="*/ 371475 h 1228725"/>
              <a:gd name="connsiteX3" fmla="*/ 180975 w 180975"/>
              <a:gd name="connsiteY3" fmla="*/ 0 h 1228725"/>
              <a:gd name="connsiteX0" fmla="*/ 0 w 180975"/>
              <a:gd name="connsiteY0" fmla="*/ 1388714 h 1388714"/>
              <a:gd name="connsiteX1" fmla="*/ 0 w 180975"/>
              <a:gd name="connsiteY1" fmla="*/ 531464 h 1388714"/>
              <a:gd name="connsiteX2" fmla="*/ 180975 w 180975"/>
              <a:gd name="connsiteY2" fmla="*/ 531464 h 1388714"/>
              <a:gd name="connsiteX3" fmla="*/ 175767 w 180975"/>
              <a:gd name="connsiteY3" fmla="*/ 0 h 1388714"/>
            </a:gdLst>
            <a:ahLst/>
            <a:cxnLst>
              <a:cxn ang="0">
                <a:pos x="connsiteX0" y="connsiteY0"/>
              </a:cxn>
              <a:cxn ang="0">
                <a:pos x="connsiteX1" y="connsiteY1"/>
              </a:cxn>
              <a:cxn ang="0">
                <a:pos x="connsiteX2" y="connsiteY2"/>
              </a:cxn>
              <a:cxn ang="0">
                <a:pos x="connsiteX3" y="connsiteY3"/>
              </a:cxn>
            </a:cxnLst>
            <a:rect l="l" t="t" r="r" b="b"/>
            <a:pathLst>
              <a:path w="180975" h="1388714">
                <a:moveTo>
                  <a:pt x="0" y="1388714"/>
                </a:moveTo>
                <a:lnTo>
                  <a:pt x="0" y="531464"/>
                </a:lnTo>
                <a:lnTo>
                  <a:pt x="180975" y="531464"/>
                </a:lnTo>
                <a:lnTo>
                  <a:pt x="175767" y="0"/>
                </a:lnTo>
              </a:path>
            </a:pathLst>
          </a:cu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3" name="直接连接符 32"/>
          <p:cNvCxnSpPr/>
          <p:nvPr/>
        </p:nvCxnSpPr>
        <p:spPr bwMode="auto">
          <a:xfrm>
            <a:off x="4690927" y="3311056"/>
            <a:ext cx="0" cy="498134"/>
          </a:xfrm>
          <a:prstGeom prst="line">
            <a:avLst/>
          </a:prstGeom>
          <a:solidFill>
            <a:schemeClr val="accent1"/>
          </a:solidFill>
          <a:ln w="25400" cap="flat" cmpd="sng" algn="ctr">
            <a:solidFill>
              <a:srgbClr val="EC7061"/>
            </a:solidFill>
            <a:prstDash val="solid"/>
            <a:round/>
            <a:headEnd type="none" w="med" len="med"/>
            <a:tailEnd type="triangle" w="med" len="med"/>
          </a:ln>
          <a:effectLst/>
        </p:spPr>
      </p:cxnSp>
      <p:sp>
        <p:nvSpPr>
          <p:cNvPr id="34" name="椭圆 33"/>
          <p:cNvSpPr/>
          <p:nvPr/>
        </p:nvSpPr>
        <p:spPr bwMode="auto">
          <a:xfrm>
            <a:off x="4801632" y="3482280"/>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连接符 34"/>
          <p:cNvCxnSpPr/>
          <p:nvPr/>
        </p:nvCxnSpPr>
        <p:spPr bwMode="auto">
          <a:xfrm>
            <a:off x="4690927" y="4390099"/>
            <a:ext cx="0" cy="498134"/>
          </a:xfrm>
          <a:prstGeom prst="line">
            <a:avLst/>
          </a:prstGeom>
          <a:solidFill>
            <a:schemeClr val="accent1"/>
          </a:solidFill>
          <a:ln w="25400" cap="flat" cmpd="sng" algn="ctr">
            <a:solidFill>
              <a:srgbClr val="EC7061"/>
            </a:solidFill>
            <a:prstDash val="solid"/>
            <a:round/>
            <a:headEnd type="none" w="med" len="med"/>
            <a:tailEnd type="triangle" w="med" len="med"/>
          </a:ln>
          <a:effectLst/>
        </p:spPr>
      </p:cxnSp>
      <p:sp>
        <p:nvSpPr>
          <p:cNvPr id="36" name="椭圆 35"/>
          <p:cNvSpPr/>
          <p:nvPr/>
        </p:nvSpPr>
        <p:spPr bwMode="auto">
          <a:xfrm>
            <a:off x="4801632" y="4561323"/>
            <a:ext cx="180000" cy="180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24285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solidFill>
                  <a:schemeClr val="bg1">
                    <a:lumMod val="50000"/>
                  </a:schemeClr>
                </a:solidFill>
                <a:sym typeface="Huawei Sans" panose="020C0503030203020204" pitchFamily="34" charset="0"/>
              </a:rPr>
              <a:t>技术背景</a:t>
            </a:r>
            <a:endParaRPr lang="en-US" altLang="zh-CN">
              <a:solidFill>
                <a:schemeClr val="bg1">
                  <a:lumMod val="50000"/>
                </a:schemeClr>
              </a:solidFill>
              <a:sym typeface="Huawei Sans" panose="020C0503030203020204" pitchFamily="34" charset="0"/>
            </a:endParaRPr>
          </a:p>
          <a:p>
            <a:r>
              <a:rPr lang="zh-CN" altLang="en-US">
                <a:solidFill>
                  <a:schemeClr val="bg1">
                    <a:lumMod val="50000"/>
                  </a:schemeClr>
                </a:solidFill>
                <a:sym typeface="Huawei Sans" panose="020C0503030203020204" pitchFamily="34" charset="0"/>
              </a:rPr>
              <a:t>使用路由器（物理接口、子接口）实现</a:t>
            </a:r>
            <a:r>
              <a:rPr lang="en-US" altLang="zh-CN">
                <a:solidFill>
                  <a:schemeClr val="bg1">
                    <a:lumMod val="50000"/>
                  </a:schemeClr>
                </a:solidFill>
                <a:sym typeface="Huawei Sans" panose="020C0503030203020204" pitchFamily="34" charset="0"/>
              </a:rPr>
              <a:t>VLAN</a:t>
            </a:r>
            <a:r>
              <a:rPr lang="zh-CN" altLang="en-US">
                <a:solidFill>
                  <a:schemeClr val="bg1">
                    <a:lumMod val="50000"/>
                  </a:schemeClr>
                </a:solidFill>
                <a:sym typeface="Huawei Sans" panose="020C0503030203020204" pitchFamily="34" charset="0"/>
              </a:rPr>
              <a:t>间通信</a:t>
            </a:r>
            <a:endParaRPr lang="en-US" altLang="zh-CN">
              <a:solidFill>
                <a:schemeClr val="bg1">
                  <a:lumMod val="50000"/>
                </a:schemeClr>
              </a:solidFill>
              <a:sym typeface="Huawei Sans" panose="020C0503030203020204" pitchFamily="34" charset="0"/>
            </a:endParaRPr>
          </a:p>
          <a:p>
            <a:r>
              <a:rPr lang="zh-CN" altLang="en-US">
                <a:solidFill>
                  <a:schemeClr val="bg1">
                    <a:lumMod val="50000"/>
                  </a:schemeClr>
                </a:solidFill>
                <a:sym typeface="Huawei Sans" panose="020C0503030203020204" pitchFamily="34" charset="0"/>
              </a:rPr>
              <a:t>使用</a:t>
            </a:r>
            <a:r>
              <a:rPr lang="en-US" altLang="zh-CN">
                <a:solidFill>
                  <a:schemeClr val="bg1">
                    <a:lumMod val="50000"/>
                  </a:schemeClr>
                </a:solidFill>
                <a:sym typeface="Huawei Sans" panose="020C0503030203020204" pitchFamily="34" charset="0"/>
              </a:rPr>
              <a:t>VLANIF</a:t>
            </a:r>
            <a:r>
              <a:rPr lang="zh-CN" altLang="en-US">
                <a:solidFill>
                  <a:schemeClr val="bg1">
                    <a:lumMod val="50000"/>
                  </a:schemeClr>
                </a:solidFill>
                <a:sym typeface="Huawei Sans" panose="020C0503030203020204" pitchFamily="34" charset="0"/>
              </a:rPr>
              <a:t>技术实现</a:t>
            </a:r>
            <a:r>
              <a:rPr lang="en-US" altLang="zh-CN">
                <a:solidFill>
                  <a:schemeClr val="bg1">
                    <a:lumMod val="50000"/>
                  </a:schemeClr>
                </a:solidFill>
                <a:sym typeface="Huawei Sans" panose="020C0503030203020204" pitchFamily="34" charset="0"/>
              </a:rPr>
              <a:t>VLAN</a:t>
            </a:r>
            <a:r>
              <a:rPr lang="zh-CN" altLang="en-US">
                <a:solidFill>
                  <a:schemeClr val="bg1">
                    <a:lumMod val="50000"/>
                  </a:schemeClr>
                </a:solidFill>
                <a:sym typeface="Huawei Sans" panose="020C0503030203020204" pitchFamily="34" charset="0"/>
              </a:rPr>
              <a:t>间通信</a:t>
            </a:r>
            <a:endParaRPr lang="en-US" altLang="zh-CN">
              <a:solidFill>
                <a:schemeClr val="bg1">
                  <a:lumMod val="50000"/>
                </a:schemeClr>
              </a:solidFill>
              <a:sym typeface="Huawei Sans" panose="020C0503030203020204" pitchFamily="34" charset="0"/>
            </a:endParaRPr>
          </a:p>
          <a:p>
            <a:r>
              <a:rPr lang="zh-CN" altLang="en-US" b="1">
                <a:sym typeface="Huawei Sans" panose="020C0503030203020204" pitchFamily="34" charset="0"/>
              </a:rPr>
              <a:t>三层通信过程</a:t>
            </a:r>
            <a:r>
              <a:rPr lang="zh-CN" altLang="en-US" b="1" smtClean="0">
                <a:sym typeface="Huawei Sans" panose="020C0503030203020204" pitchFamily="34" charset="0"/>
              </a:rPr>
              <a:t>解析</a:t>
            </a:r>
            <a:endParaRPr lang="en-US" altLang="zh-CN" b="1">
              <a:sym typeface="Huawei Sans" panose="020C0503030203020204" pitchFamily="34" charset="0"/>
            </a:endParaRPr>
          </a:p>
        </p:txBody>
      </p:sp>
    </p:spTree>
    <p:extLst>
      <p:ext uri="{BB962C8B-B14F-4D97-AF65-F5344CB8AC3E}">
        <p14:creationId xmlns:p14="http://schemas.microsoft.com/office/powerpoint/2010/main" val="315359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a:sym typeface="Huawei Sans" panose="020C0503030203020204" pitchFamily="34" charset="0"/>
              </a:rPr>
              <a:t>实现</a:t>
            </a:r>
            <a:r>
              <a:rPr lang="en-US" altLang="zh-CN">
                <a:sym typeface="Huawei Sans" panose="020C0503030203020204" pitchFamily="34" charset="0"/>
              </a:rPr>
              <a:t>VLAN</a:t>
            </a:r>
            <a:r>
              <a:rPr lang="zh-CN" altLang="en-US">
                <a:sym typeface="Huawei Sans" panose="020C0503030203020204" pitchFamily="34" charset="0"/>
              </a:rPr>
              <a:t>间通信</a:t>
            </a:r>
            <a:endParaRPr lang="zh-CN" altLang="en-US"/>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0992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网络拓扑</a:t>
            </a:r>
            <a:endParaRPr lang="zh-CN" altLang="en-US"/>
          </a:p>
        </p:txBody>
      </p:sp>
      <p:sp>
        <p:nvSpPr>
          <p:cNvPr id="3" name="圆角矩形 2"/>
          <p:cNvSpPr/>
          <p:nvPr/>
        </p:nvSpPr>
        <p:spPr bwMode="auto">
          <a:xfrm>
            <a:off x="947738" y="1727970"/>
            <a:ext cx="2375186" cy="1264023"/>
          </a:xfrm>
          <a:prstGeom prst="roundRect">
            <a:avLst>
              <a:gd name="adj" fmla="val 9687"/>
            </a:avLst>
          </a:prstGeom>
          <a:solidFill>
            <a:srgbClr val="00B0F0">
              <a:alpha val="5000"/>
            </a:srgbClr>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1019170" y="1907972"/>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descr="PC.png"/>
          <p:cNvPicPr>
            <a:picLocks noChangeAspect="1"/>
          </p:cNvPicPr>
          <p:nvPr/>
        </p:nvPicPr>
        <p:blipFill>
          <a:blip r:embed="rId2" cstate="print"/>
          <a:stretch>
            <a:fillRect/>
          </a:stretch>
        </p:blipFill>
        <p:spPr>
          <a:xfrm>
            <a:off x="1984334" y="1815534"/>
            <a:ext cx="539063" cy="414000"/>
          </a:xfrm>
          <a:prstGeom prst="rect">
            <a:avLst/>
          </a:prstGeom>
        </p:spPr>
      </p:pic>
      <p:sp>
        <p:nvSpPr>
          <p:cNvPr id="6" name="TextBox 77"/>
          <p:cNvSpPr txBox="1"/>
          <p:nvPr/>
        </p:nvSpPr>
        <p:spPr bwMode="auto">
          <a:xfrm>
            <a:off x="1127584" y="2184971"/>
            <a:ext cx="2252563"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IP</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192.168.10.2/24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192.168.10.254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 name="文本框 6"/>
          <p:cNvSpPr txBox="1"/>
          <p:nvPr/>
        </p:nvSpPr>
        <p:spPr bwMode="auto">
          <a:xfrm>
            <a:off x="2181666" y="5758019"/>
            <a:ext cx="7828667" cy="371111"/>
          </a:xfrm>
          <a:prstGeom prst="roundRect">
            <a:avLst>
              <a:gd name="adj" fmla="val 5793"/>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fontAlgn="auto">
              <a:lnSpc>
                <a:spcPts val="2200"/>
              </a:lnSpc>
              <a:spcBef>
                <a:spcPts val="0"/>
              </a:spcBef>
              <a:spcAft>
                <a:spcPts val="0"/>
              </a:spcAft>
              <a:defRPr sz="1600">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以该拓扑</a:t>
            </a: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为例，讲解</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 10</a:t>
            </a: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内</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PC1</a:t>
            </a:r>
            <a:r>
              <a:rPr lang="zh-CN" alt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到</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Internet</a:t>
            </a:r>
            <a:r>
              <a:rPr lang="zh-CN" alt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上的服务器（</a:t>
            </a:r>
            <a:r>
              <a:rPr lang="en-US" altLang="zh-CN"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2.3.4.5</a:t>
            </a:r>
            <a:r>
              <a:rPr lang="zh-CN" alt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通信过程</a:t>
            </a: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 name="组合 7"/>
          <p:cNvGrpSpPr/>
          <p:nvPr/>
        </p:nvGrpSpPr>
        <p:grpSpPr>
          <a:xfrm>
            <a:off x="8454235" y="126000"/>
            <a:ext cx="3585365" cy="288000"/>
            <a:chOff x="7882735" y="283304"/>
            <a:chExt cx="3585365" cy="288000"/>
          </a:xfrm>
        </p:grpSpPr>
        <p:sp>
          <p:nvSpPr>
            <p:cNvPr id="9" name="燕尾形 8"/>
            <p:cNvSpPr/>
            <p:nvPr/>
          </p:nvSpPr>
          <p:spPr bwMode="auto">
            <a:xfrm>
              <a:off x="7882735" y="283304"/>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网络拓扑</a:t>
              </a:r>
            </a:p>
          </p:txBody>
        </p:sp>
        <p:sp>
          <p:nvSpPr>
            <p:cNvPr id="10" name="燕尾形 9"/>
            <p:cNvSpPr/>
            <p:nvPr/>
          </p:nvSpPr>
          <p:spPr bwMode="auto">
            <a:xfrm>
              <a:off x="9046846"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11" name="燕尾形 10"/>
            <p:cNvSpPr/>
            <p:nvPr/>
          </p:nvSpPr>
          <p:spPr bwMode="auto">
            <a:xfrm>
              <a:off x="10208100"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通信过程</a:t>
              </a:r>
            </a:p>
          </p:txBody>
        </p:sp>
      </p:grpSp>
      <p:cxnSp>
        <p:nvCxnSpPr>
          <p:cNvPr id="12" name="直接连接符 11"/>
          <p:cNvCxnSpPr>
            <a:endCxn id="16" idx="1"/>
          </p:cNvCxnSpPr>
          <p:nvPr/>
        </p:nvCxnSpPr>
        <p:spPr bwMode="auto">
          <a:xfrm>
            <a:off x="4550563" y="3154477"/>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TextBox 8"/>
          <p:cNvSpPr txBox="1">
            <a:spLocks noChangeArrowheads="1"/>
          </p:cNvSpPr>
          <p:nvPr/>
        </p:nvSpPr>
        <p:spPr bwMode="auto">
          <a:xfrm>
            <a:off x="3974764" y="2610849"/>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14" name="矩形 13"/>
          <p:cNvSpPr/>
          <p:nvPr/>
        </p:nvSpPr>
        <p:spPr>
          <a:xfrm>
            <a:off x="4399125" y="3154180"/>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GE0/0/24</a:t>
            </a:r>
          </a:p>
        </p:txBody>
      </p:sp>
      <p:sp>
        <p:nvSpPr>
          <p:cNvPr id="15" name="TextBox 8"/>
          <p:cNvSpPr txBox="1">
            <a:spLocks noChangeArrowheads="1"/>
          </p:cNvSpPr>
          <p:nvPr/>
        </p:nvSpPr>
        <p:spPr bwMode="auto">
          <a:xfrm>
            <a:off x="5929644" y="2610849"/>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6" name="图片 15" descr="汇聚交换机.png"/>
          <p:cNvPicPr>
            <a:picLocks noChangeAspect="1"/>
          </p:cNvPicPr>
          <p:nvPr/>
        </p:nvPicPr>
        <p:blipFill>
          <a:blip r:embed="rId3" cstate="print"/>
          <a:stretch>
            <a:fillRect/>
          </a:stretch>
        </p:blipFill>
        <p:spPr>
          <a:xfrm>
            <a:off x="5957016" y="2933568"/>
            <a:ext cx="540000" cy="441818"/>
          </a:xfrm>
          <a:prstGeom prst="rect">
            <a:avLst/>
          </a:prstGeom>
        </p:spPr>
      </p:pic>
      <p:sp>
        <p:nvSpPr>
          <p:cNvPr id="17" name="矩形 16"/>
          <p:cNvSpPr/>
          <p:nvPr/>
        </p:nvSpPr>
        <p:spPr>
          <a:xfrm>
            <a:off x="4913563" y="2841376"/>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8"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416690" y="2933078"/>
            <a:ext cx="541200" cy="442799"/>
          </a:xfrm>
          <a:prstGeom prst="rect">
            <a:avLst/>
          </a:prstGeom>
          <a:noFill/>
        </p:spPr>
      </p:pic>
      <p:cxnSp>
        <p:nvCxnSpPr>
          <p:cNvPr id="19" name="直接连接符 18"/>
          <p:cNvCxnSpPr>
            <a:stCxn id="16" idx="3"/>
            <a:endCxn id="18" idx="1"/>
          </p:cNvCxnSpPr>
          <p:nvPr/>
        </p:nvCxnSpPr>
        <p:spPr bwMode="auto">
          <a:xfrm>
            <a:off x="6497016" y="3154477"/>
            <a:ext cx="1919674"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TextBox 8"/>
          <p:cNvSpPr txBox="1">
            <a:spLocks noChangeArrowheads="1"/>
          </p:cNvSpPr>
          <p:nvPr/>
        </p:nvSpPr>
        <p:spPr bwMode="auto">
          <a:xfrm>
            <a:off x="8398922" y="2395406"/>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21" name="矩形 20"/>
          <p:cNvSpPr/>
          <p:nvPr/>
        </p:nvSpPr>
        <p:spPr>
          <a:xfrm>
            <a:off x="7179179" y="3154477"/>
            <a:ext cx="1237512" cy="307777"/>
          </a:xfrm>
          <a:prstGeom prst="rect">
            <a:avLst/>
          </a:prstGeom>
        </p:spPr>
        <p:txBody>
          <a:bodyPr wrap="square">
            <a:spAutoFit/>
          </a:bodyPr>
          <a:lstStyle/>
          <a:p>
            <a:pPr algn="r"/>
            <a:r>
              <a:rPr lang="en-US" altLang="zh-CN" sz="1400" dirty="0" smtClean="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6412629" y="3154478"/>
            <a:ext cx="1044116" cy="307777"/>
          </a:xfrm>
          <a:prstGeom prst="rect">
            <a:avLst/>
          </a:prstGeom>
        </p:spPr>
        <p:txBody>
          <a:bodyPr wrap="square">
            <a:spAutoFit/>
          </a:bodyPr>
          <a:lstStyle/>
          <a:p>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a:t>
            </a:r>
          </a:p>
        </p:txBody>
      </p:sp>
      <p:cxnSp>
        <p:nvCxnSpPr>
          <p:cNvPr id="23" name="直接连接符 22"/>
          <p:cNvCxnSpPr>
            <a:stCxn id="18" idx="3"/>
            <a:endCxn id="24" idx="1"/>
          </p:cNvCxnSpPr>
          <p:nvPr/>
        </p:nvCxnSpPr>
        <p:spPr bwMode="auto">
          <a:xfrm>
            <a:off x="8957890" y="3154478"/>
            <a:ext cx="1937061" cy="6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4" name="图片 2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0894951" y="2939653"/>
            <a:ext cx="540000" cy="442800"/>
          </a:xfrm>
          <a:prstGeom prst="rect">
            <a:avLst/>
          </a:prstGeom>
        </p:spPr>
      </p:pic>
      <p:sp>
        <p:nvSpPr>
          <p:cNvPr id="25" name="TextBox 8"/>
          <p:cNvSpPr txBox="1">
            <a:spLocks noChangeArrowheads="1"/>
          </p:cNvSpPr>
          <p:nvPr/>
        </p:nvSpPr>
        <p:spPr bwMode="auto">
          <a:xfrm>
            <a:off x="10808123" y="3364712"/>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endParaRPr kumimoji="0" lang="en-US" altLang="zh-CN" sz="140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8598245" y="3154477"/>
            <a:ext cx="1179967" cy="307777"/>
          </a:xfrm>
          <a:prstGeom prst="rect">
            <a:avLst/>
          </a:prstGeom>
        </p:spPr>
        <p:txBody>
          <a:bodyPr wrap="square">
            <a:spAutoFit/>
          </a:bodyPr>
          <a:lstStyle/>
          <a:p>
            <a:pPr algn="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1.2.3.4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7" name="组合 26"/>
          <p:cNvGrpSpPr/>
          <p:nvPr/>
        </p:nvGrpSpPr>
        <p:grpSpPr>
          <a:xfrm>
            <a:off x="9767771" y="2964785"/>
            <a:ext cx="751638" cy="392903"/>
            <a:chOff x="8133063" y="1699504"/>
            <a:chExt cx="751638" cy="392903"/>
          </a:xfrm>
        </p:grpSpPr>
        <p:sp>
          <p:nvSpPr>
            <p:cNvPr id="28"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a:xfrm>
              <a:off x="8298787" y="1779718"/>
              <a:ext cx="434734" cy="307777"/>
            </a:xfrm>
            <a:prstGeom prst="rect">
              <a:avLst/>
            </a:prstGeom>
          </p:spPr>
          <p:txBody>
            <a:bodyPr wrap="none">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30" name="图片 29"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6" cstate="print"/>
          <a:stretch>
            <a:fillRect/>
          </a:stretch>
        </p:blipFill>
        <p:spPr>
          <a:xfrm>
            <a:off x="4010563" y="2939653"/>
            <a:ext cx="540000" cy="441818"/>
          </a:xfrm>
          <a:prstGeom prst="rect">
            <a:avLst/>
          </a:prstGeom>
        </p:spPr>
      </p:pic>
      <p:sp>
        <p:nvSpPr>
          <p:cNvPr id="31" name="圆角矩形 30"/>
          <p:cNvSpPr/>
          <p:nvPr/>
        </p:nvSpPr>
        <p:spPr bwMode="auto">
          <a:xfrm>
            <a:off x="947739" y="3701764"/>
            <a:ext cx="2375186" cy="1264023"/>
          </a:xfrm>
          <a:prstGeom prst="roundRect">
            <a:avLst>
              <a:gd name="adj" fmla="val 968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ts val="2200"/>
              </a:lnSpc>
              <a:buFont typeface="Arial" panose="020B0604020202020204" pitchFamily="34" charset="0"/>
              <a:buChar char="•"/>
            </a:pPr>
            <a:endParaRPr lang="zh-CN" altLang="en-US" sz="140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2" name="组合 31"/>
          <p:cNvGrpSpPr/>
          <p:nvPr/>
        </p:nvGrpSpPr>
        <p:grpSpPr>
          <a:xfrm>
            <a:off x="2010068" y="3767095"/>
            <a:ext cx="487595" cy="690999"/>
            <a:chOff x="2237729" y="3315772"/>
            <a:chExt cx="487595" cy="690999"/>
          </a:xfrm>
        </p:grpSpPr>
        <p:pic>
          <p:nvPicPr>
            <p:cNvPr id="33" name="图片 32" descr="PC.png"/>
            <p:cNvPicPr>
              <a:picLocks noChangeAspect="1"/>
            </p:cNvPicPr>
            <p:nvPr/>
          </p:nvPicPr>
          <p:blipFill>
            <a:blip r:embed="rId2" cstate="print"/>
            <a:stretch>
              <a:fillRect/>
            </a:stretch>
          </p:blipFill>
          <p:spPr>
            <a:xfrm>
              <a:off x="2237729" y="3315772"/>
              <a:ext cx="487595" cy="414000"/>
            </a:xfrm>
            <a:prstGeom prst="rect">
              <a:avLst/>
            </a:prstGeom>
          </p:spPr>
        </p:pic>
        <p:sp>
          <p:nvSpPr>
            <p:cNvPr id="34" name="矩形 33"/>
            <p:cNvSpPr/>
            <p:nvPr/>
          </p:nvSpPr>
          <p:spPr>
            <a:xfrm>
              <a:off x="2389161" y="3729772"/>
              <a:ext cx="184731" cy="276999"/>
            </a:xfrm>
            <a:prstGeom prst="rect">
              <a:avLst/>
            </a:prstGeom>
          </p:spPr>
          <p:txBody>
            <a:bodyPr wrap="none">
              <a:spAutoFit/>
            </a:bodyPr>
            <a:lstStyle/>
            <a:p>
              <a:pPr algn="ctr" defTabSz="914400" fontAlgn="t">
                <a:spcBef>
                  <a:spcPct val="0"/>
                </a:spcBef>
                <a:spcAft>
                  <a:spcPct val="0"/>
                </a:spcAft>
              </a:pP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5" name="TextBox 77"/>
          <p:cNvSpPr txBox="1"/>
          <p:nvPr/>
        </p:nvSpPr>
        <p:spPr bwMode="auto">
          <a:xfrm>
            <a:off x="1089044" y="4213828"/>
            <a:ext cx="2325013"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IP: 192.168.20.2/24</a:t>
            </a: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36" name="矩形 35"/>
          <p:cNvSpPr/>
          <p:nvPr/>
        </p:nvSpPr>
        <p:spPr>
          <a:xfrm>
            <a:off x="1019170" y="3855590"/>
            <a:ext cx="824265"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2</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连接符 36"/>
          <p:cNvCxnSpPr>
            <a:endCxn id="30" idx="0"/>
          </p:cNvCxnSpPr>
          <p:nvPr/>
        </p:nvCxnSpPr>
        <p:spPr>
          <a:xfrm>
            <a:off x="2523397" y="2013284"/>
            <a:ext cx="1757166" cy="926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2"/>
          </p:cNvCxnSpPr>
          <p:nvPr/>
        </p:nvCxnSpPr>
        <p:spPr>
          <a:xfrm flipV="1">
            <a:off x="2479306" y="3381471"/>
            <a:ext cx="1801257" cy="564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bwMode="auto">
          <a:xfrm>
            <a:off x="4806128" y="3915814"/>
            <a:ext cx="2858932" cy="1045293"/>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fontAlgn="auto">
              <a:lnSpc>
                <a:spcPts val="2200"/>
              </a:lnSpc>
              <a:spcBef>
                <a:spcPts val="0"/>
              </a:spcBef>
              <a:spcAft>
                <a:spcPts val="0"/>
              </a:spcAft>
              <a:defRPr sz="1200">
                <a:solidFill>
                  <a:srgbClr val="C00000"/>
                </a:solidFill>
                <a:latin typeface="+mn-ea"/>
              </a:defRPr>
            </a:lvl1pPr>
          </a:lstStyle>
          <a:p>
            <a:pPr marL="171450" indent="-171450">
              <a:buFont typeface="Arial" panose="020B0604020202020204" pitchFamily="34" charset="0"/>
              <a:buChar char="•"/>
            </a:pP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VLANIF10 </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192.168.10.254 </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a:t>
            </a:r>
          </a:p>
          <a:p>
            <a:pPr marL="171450" indent="-171450">
              <a:buFont typeface="Arial" panose="020B0604020202020204" pitchFamily="34" charset="0"/>
              <a:buChar char="•"/>
            </a:pP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VLANIF20 </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192.168.20.254 </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24</a:t>
            </a:r>
          </a:p>
          <a:p>
            <a:pPr marL="171450" indent="-171450">
              <a:buFont typeface="Arial" panose="020B0604020202020204" pitchFamily="34" charset="0"/>
              <a:buChar char="•"/>
            </a:pP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VLANIF30 192.168.30.1 24</a:t>
            </a:r>
          </a:p>
        </p:txBody>
      </p:sp>
      <p:cxnSp>
        <p:nvCxnSpPr>
          <p:cNvPr id="40" name="直接箭头连接符 39"/>
          <p:cNvCxnSpPr>
            <a:stCxn id="39" idx="0"/>
            <a:endCxn id="16" idx="2"/>
          </p:cNvCxnSpPr>
          <p:nvPr/>
        </p:nvCxnSpPr>
        <p:spPr>
          <a:xfrm flipH="1" flipV="1">
            <a:off x="6227016" y="3375386"/>
            <a:ext cx="8578" cy="540428"/>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15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连接逻辑图</a:t>
            </a:r>
            <a:endParaRPr lang="zh-CN" altLang="en-US"/>
          </a:p>
        </p:txBody>
      </p:sp>
      <p:sp>
        <p:nvSpPr>
          <p:cNvPr id="3" name="燕尾形 2"/>
          <p:cNvSpPr/>
          <p:nvPr/>
        </p:nvSpPr>
        <p:spPr bwMode="auto">
          <a:xfrm>
            <a:off x="8435185" y="126000"/>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网络拓扑</a:t>
            </a:r>
          </a:p>
        </p:txBody>
      </p:sp>
      <p:sp>
        <p:nvSpPr>
          <p:cNvPr id="4" name="燕尾形 3"/>
          <p:cNvSpPr/>
          <p:nvPr/>
        </p:nvSpPr>
        <p:spPr bwMode="auto">
          <a:xfrm>
            <a:off x="9599296" y="126000"/>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5" name="燕尾形 4"/>
          <p:cNvSpPr/>
          <p:nvPr/>
        </p:nvSpPr>
        <p:spPr bwMode="auto">
          <a:xfrm>
            <a:off x="10760550" y="126000"/>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通信过程</a:t>
            </a:r>
          </a:p>
        </p:txBody>
      </p:sp>
      <p:sp>
        <p:nvSpPr>
          <p:cNvPr id="6" name="矩形 5"/>
          <p:cNvSpPr/>
          <p:nvPr/>
        </p:nvSpPr>
        <p:spPr>
          <a:xfrm>
            <a:off x="1079109" y="4179719"/>
            <a:ext cx="334955" cy="228620"/>
          </a:xfrm>
          <a:prstGeom prst="rect">
            <a:avLst/>
          </a:prstGeom>
          <a:solidFill>
            <a:srgbClr val="99DFF9"/>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bwMode="auto">
          <a:xfrm>
            <a:off x="1483052" y="3829892"/>
            <a:ext cx="152788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Access Port</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bwMode="auto">
          <a:xfrm>
            <a:off x="1483052" y="4153561"/>
            <a:ext cx="1572337" cy="266307"/>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Trunk Port</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1084568" y="3862348"/>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bwMode="auto">
          <a:xfrm>
            <a:off x="3262971" y="4558704"/>
            <a:ext cx="1428750" cy="587866"/>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10"/>
          <p:cNvSpPr/>
          <p:nvPr/>
        </p:nvSpPr>
        <p:spPr bwMode="auto">
          <a:xfrm>
            <a:off x="5747232" y="4558704"/>
            <a:ext cx="1344790" cy="587866"/>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3457543" y="4551650"/>
            <a:ext cx="824264" cy="276999"/>
          </a:xfrm>
          <a:prstGeom prst="rect">
            <a:avLst/>
          </a:prstGeom>
          <a:effectLst>
            <a:outerShdw blurRad="152400" dist="38100" dir="5400000" algn="t" rotWithShape="0">
              <a:prstClr val="black">
                <a:alpha val="12000"/>
              </a:prstClr>
            </a:outerShdw>
          </a:effectLst>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6204296" y="4551650"/>
            <a:ext cx="824265" cy="276999"/>
          </a:xfrm>
          <a:prstGeom prst="rect">
            <a:avLst/>
          </a:prstGeom>
          <a:effectLst>
            <a:outerShdw blurRad="152400" dist="38100" dir="5400000" algn="t" rotWithShape="0">
              <a:prstClr val="black">
                <a:alpha val="12000"/>
              </a:prstClr>
            </a:outerShdw>
          </a:effectLst>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2828296" y="4442375"/>
            <a:ext cx="5112568" cy="775829"/>
          </a:xfrm>
          <a:prstGeom prst="rect">
            <a:avLst/>
          </a:prstGeom>
          <a:noFill/>
          <a:ln w="12700" cap="flat" cmpd="sng" algn="ctr">
            <a:solidFill>
              <a:srgbClr val="00B0F0"/>
            </a:solidFill>
            <a:prstDash val="solid"/>
          </a:ln>
          <a:effectLst>
            <a:outerShdw blurRad="152400" dist="38100" dir="5400000" algn="t" rotWithShape="0">
              <a:prstClr val="black">
                <a:alpha val="12000"/>
              </a:prstClr>
            </a:outerShdw>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7156228" y="4458635"/>
            <a:ext cx="792088" cy="307777"/>
          </a:xfrm>
          <a:prstGeom prst="rect">
            <a:avLst/>
          </a:prstGeom>
          <a:effectLst>
            <a:outerShdw blurRad="152400" dist="38100" dir="5400000" algn="t" rotWithShape="0">
              <a:prstClr val="black">
                <a:alpha val="12000"/>
              </a:prstClr>
            </a:outerShdw>
          </a:effectLst>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3446571" y="484099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4062715" y="484099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5994898" y="484099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6490368" y="4840996"/>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descr="PC.png"/>
          <p:cNvPicPr>
            <a:picLocks noChangeAspect="1"/>
          </p:cNvPicPr>
          <p:nvPr/>
        </p:nvPicPr>
        <p:blipFill>
          <a:blip r:embed="rId3" cstate="print"/>
          <a:stretch>
            <a:fillRect/>
          </a:stretch>
        </p:blipFill>
        <p:spPr>
          <a:xfrm>
            <a:off x="3339058" y="5611062"/>
            <a:ext cx="539063" cy="414000"/>
          </a:xfrm>
          <a:prstGeom prst="rect">
            <a:avLst/>
          </a:prstGeom>
        </p:spPr>
      </p:pic>
      <p:pic>
        <p:nvPicPr>
          <p:cNvPr id="21" name="图片 20" descr="PC.png"/>
          <p:cNvPicPr>
            <a:picLocks noChangeAspect="1"/>
          </p:cNvPicPr>
          <p:nvPr/>
        </p:nvPicPr>
        <p:blipFill>
          <a:blip r:embed="rId3" cstate="print"/>
          <a:stretch>
            <a:fillRect/>
          </a:stretch>
        </p:blipFill>
        <p:spPr>
          <a:xfrm>
            <a:off x="6382855" y="5611062"/>
            <a:ext cx="539063" cy="414000"/>
          </a:xfrm>
          <a:prstGeom prst="rect">
            <a:avLst/>
          </a:prstGeom>
        </p:spPr>
      </p:pic>
      <p:cxnSp>
        <p:nvCxnSpPr>
          <p:cNvPr id="22" name="直接连接符 21"/>
          <p:cNvCxnSpPr>
            <a:stCxn id="20" idx="0"/>
            <a:endCxn id="16" idx="2"/>
          </p:cNvCxnSpPr>
          <p:nvPr/>
        </p:nvCxnSpPr>
        <p:spPr bwMode="auto">
          <a:xfrm flipH="1" flipV="1">
            <a:off x="3608589" y="5057020"/>
            <a:ext cx="1" cy="554042"/>
          </a:xfrm>
          <a:prstGeom prst="line">
            <a:avLst/>
          </a:prstGeom>
          <a:solidFill>
            <a:srgbClr val="FFFFCC"/>
          </a:solidFill>
          <a:ln w="25400" cap="flat" cmpd="sng" algn="ctr">
            <a:solidFill>
              <a:srgbClr val="FFD17D"/>
            </a:solidFill>
            <a:prstDash val="solid"/>
            <a:miter lim="800000"/>
          </a:ln>
          <a:effectLst/>
        </p:spPr>
      </p:cxnSp>
      <p:cxnSp>
        <p:nvCxnSpPr>
          <p:cNvPr id="23" name="直接连接符 22"/>
          <p:cNvCxnSpPr>
            <a:stCxn id="21" idx="0"/>
            <a:endCxn id="19" idx="2"/>
          </p:cNvCxnSpPr>
          <p:nvPr/>
        </p:nvCxnSpPr>
        <p:spPr bwMode="auto">
          <a:xfrm flipH="1" flipV="1">
            <a:off x="6652386" y="5057020"/>
            <a:ext cx="1" cy="554042"/>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24" name="圆角矩形 23"/>
          <p:cNvSpPr/>
          <p:nvPr/>
        </p:nvSpPr>
        <p:spPr>
          <a:xfrm rot="16200000">
            <a:off x="4443516" y="861097"/>
            <a:ext cx="1807032" cy="4406207"/>
          </a:xfrm>
          <a:prstGeom prst="roundRect">
            <a:avLst>
              <a:gd name="adj" fmla="val 4689"/>
            </a:avLst>
          </a:prstGeom>
          <a:solidFill>
            <a:srgbClr val="00B0F0">
              <a:alpha val="5000"/>
            </a:srgbClr>
          </a:solid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3228309" y="2920015"/>
            <a:ext cx="4262464" cy="960003"/>
          </a:xfrm>
          <a:prstGeom prst="rect">
            <a:avLst/>
          </a:prstGeom>
          <a:solidFill>
            <a:schemeClr val="bg1"/>
          </a:solidFill>
          <a:ln w="12700" cap="flat" cmpd="sng" algn="ctr">
            <a:solidFill>
              <a:srgbClr val="00B0F0"/>
            </a:solidFill>
            <a:prstDash val="sysDash"/>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3210229" y="2219054"/>
            <a:ext cx="4280543" cy="499520"/>
          </a:xfrm>
          <a:prstGeom prst="rect">
            <a:avLst/>
          </a:prstGeom>
          <a:solidFill>
            <a:schemeClr val="bg1"/>
          </a:solidFill>
          <a:ln w="12700" cap="flat" cmpd="sng" algn="ctr">
            <a:solidFill>
              <a:srgbClr val="00B0F0"/>
            </a:solidFill>
            <a:prstDash val="sysDash"/>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6665488" y="2929408"/>
            <a:ext cx="938606" cy="276999"/>
          </a:xfrm>
          <a:prstGeom prst="rect">
            <a:avLst/>
          </a:prstGeom>
        </p:spPr>
        <p:txBody>
          <a:bodyPr wrap="squar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交换模块</a:t>
            </a:r>
          </a:p>
        </p:txBody>
      </p:sp>
      <p:sp>
        <p:nvSpPr>
          <p:cNvPr id="28" name="矩形 27"/>
          <p:cNvSpPr/>
          <p:nvPr/>
        </p:nvSpPr>
        <p:spPr>
          <a:xfrm>
            <a:off x="6665488" y="2193738"/>
            <a:ext cx="938606" cy="276999"/>
          </a:xfrm>
          <a:prstGeom prst="rect">
            <a:avLst/>
          </a:prstGeom>
        </p:spPr>
        <p:txBody>
          <a:bodyPr wrap="squar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路由模块</a:t>
            </a:r>
          </a:p>
        </p:txBody>
      </p:sp>
      <p:sp>
        <p:nvSpPr>
          <p:cNvPr id="29" name="圆角矩形 28"/>
          <p:cNvSpPr/>
          <p:nvPr/>
        </p:nvSpPr>
        <p:spPr>
          <a:xfrm>
            <a:off x="3401847" y="2312310"/>
            <a:ext cx="936000" cy="270840"/>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VLANIF10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29"/>
          <p:cNvSpPr/>
          <p:nvPr/>
        </p:nvSpPr>
        <p:spPr>
          <a:xfrm>
            <a:off x="4622935" y="2312310"/>
            <a:ext cx="936000" cy="270840"/>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VLANIF20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圆角矩形 30"/>
          <p:cNvSpPr/>
          <p:nvPr/>
        </p:nvSpPr>
        <p:spPr bwMode="auto">
          <a:xfrm>
            <a:off x="5473499" y="3388935"/>
            <a:ext cx="727118" cy="443322"/>
          </a:xfrm>
          <a:prstGeom prst="roundRect">
            <a:avLst/>
          </a:prstGeom>
          <a:solidFill>
            <a:srgbClr val="00B0F0"/>
          </a:solidFill>
          <a:ln w="9525" cap="flat" cmpd="sng" algn="ctr">
            <a:no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4135057" y="3585471"/>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5548691" y="3585471"/>
            <a:ext cx="324036" cy="216024"/>
          </a:xfrm>
          <a:prstGeom prst="rect">
            <a:avLst/>
          </a:prstGeom>
          <a:solidFill>
            <a:schemeClr val="bg1"/>
          </a:solidFill>
          <a:ln w="9525" cap="flat" cmpd="sng" algn="ctr">
            <a:solidFill>
              <a:srgbClr val="0B9CE5"/>
            </a:solidFill>
            <a:prstDash val="solid"/>
          </a:ln>
          <a:effectLst>
            <a:outerShdw blurRad="152400" dist="38100" dir="5400000" algn="t" rotWithShape="0">
              <a:prstClr val="black">
                <a:alpha val="12000"/>
              </a:prstClr>
            </a:outerShdw>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p:cNvSpPr/>
          <p:nvPr/>
        </p:nvSpPr>
        <p:spPr>
          <a:xfrm>
            <a:off x="4601822" y="3584744"/>
            <a:ext cx="324036" cy="216024"/>
          </a:xfrm>
          <a:prstGeom prst="rect">
            <a:avLst/>
          </a:prstGeom>
          <a:solidFill>
            <a:schemeClr val="bg1"/>
          </a:solidFill>
          <a:ln w="9525" cap="flat" cmpd="sng" algn="ctr">
            <a:solidFill>
              <a:srgbClr val="0B9CE5"/>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2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p:cNvSpPr/>
          <p:nvPr/>
        </p:nvSpPr>
        <p:spPr>
          <a:xfrm>
            <a:off x="5396912" y="3364063"/>
            <a:ext cx="822754" cy="276999"/>
          </a:xfrm>
          <a:prstGeom prst="rect">
            <a:avLst/>
          </a:prstGeom>
          <a:effectLst>
            <a:outerShdw blurRad="152400" dist="38100" dir="5400000" algn="t" rotWithShape="0">
              <a:prstClr val="black">
                <a:alpha val="12000"/>
              </a:prstClr>
            </a:outerShdw>
          </a:effectLst>
        </p:spPr>
        <p:txBody>
          <a:bodyPr wrap="square">
            <a:spAutoFit/>
          </a:bodyPr>
          <a:lstStyle/>
          <a:p>
            <a:pPr algn="ctr"/>
            <a:r>
              <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VLAN 30</a:t>
            </a:r>
          </a:p>
        </p:txBody>
      </p:sp>
      <p:sp>
        <p:nvSpPr>
          <p:cNvPr id="36" name="圆角矩形 35"/>
          <p:cNvSpPr/>
          <p:nvPr/>
        </p:nvSpPr>
        <p:spPr>
          <a:xfrm>
            <a:off x="5111367" y="3650386"/>
            <a:ext cx="235665" cy="1214776"/>
          </a:xfrm>
          <a:prstGeom prst="roundRect">
            <a:avLst>
              <a:gd name="adj" fmla="val 4019"/>
            </a:avLst>
          </a:prstGeom>
          <a:solidFill>
            <a:srgbClr val="00B0F0">
              <a:alpha val="5000"/>
            </a:srgbClr>
          </a:solidFill>
          <a:ln w="9525" cap="flat" cmpd="sng" algn="ctr">
            <a:solidFill>
              <a:srgbClr val="99DFF9"/>
            </a:solidFill>
            <a:prstDash val="solid"/>
            <a:miter lim="800000"/>
          </a:ln>
          <a:effectLst/>
        </p:spPr>
        <p:txBody>
          <a:bodyPr rtlCol="0" anchor="ctr"/>
          <a:lstStyle/>
          <a:p>
            <a:pPr algn="ctr" defTabSz="914400"/>
            <a:endParaRPr lang="zh-CN" altLang="en-US"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圆角矩形 36"/>
          <p:cNvSpPr/>
          <p:nvPr/>
        </p:nvSpPr>
        <p:spPr>
          <a:xfrm>
            <a:off x="5844022" y="2312310"/>
            <a:ext cx="936000" cy="270840"/>
          </a:xfrm>
          <a:prstGeom prst="roundRect">
            <a:avLst/>
          </a:prstGeom>
          <a:solidFill>
            <a:srgbClr val="00B0F0">
              <a:alpha val="5000"/>
            </a:srgbClr>
          </a:solidFill>
          <a:ln w="9525" cap="flat" cmpd="sng" algn="ctr">
            <a:solidFill>
              <a:srgbClr val="99DFF9"/>
            </a:solidFill>
            <a:prstDash val="dash"/>
            <a:round/>
            <a:headEnd type="none" w="med" len="med"/>
            <a:tailEnd type="none" w="med" len="med"/>
          </a:ln>
          <a:effectLst>
            <a:outerShdw blurRad="152400" dist="38100" dir="5400000" algn="t" rotWithShape="0">
              <a:prstClr val="black">
                <a:alpha val="12000"/>
              </a:prstClr>
            </a:outerShdw>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VLANIF30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8"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104692" y="3385746"/>
            <a:ext cx="541200" cy="442799"/>
          </a:xfrm>
          <a:prstGeom prst="rect">
            <a:avLst/>
          </a:prstGeom>
          <a:noFill/>
        </p:spPr>
      </p:pic>
      <p:cxnSp>
        <p:nvCxnSpPr>
          <p:cNvPr id="39" name="直接连接符 38"/>
          <p:cNvCxnSpPr>
            <a:stCxn id="31" idx="3"/>
            <a:endCxn id="38" idx="1"/>
          </p:cNvCxnSpPr>
          <p:nvPr/>
        </p:nvCxnSpPr>
        <p:spPr bwMode="auto">
          <a:xfrm flipV="1">
            <a:off x="6200617" y="3607146"/>
            <a:ext cx="1904075" cy="34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TextBox 8"/>
          <p:cNvSpPr txBox="1">
            <a:spLocks noChangeArrowheads="1"/>
          </p:cNvSpPr>
          <p:nvPr/>
        </p:nvSpPr>
        <p:spPr bwMode="auto">
          <a:xfrm>
            <a:off x="8118003" y="2922865"/>
            <a:ext cx="5405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grpSp>
        <p:nvGrpSpPr>
          <p:cNvPr id="41" name="组合 40"/>
          <p:cNvGrpSpPr/>
          <p:nvPr/>
        </p:nvGrpSpPr>
        <p:grpSpPr>
          <a:xfrm>
            <a:off x="9574339" y="3450362"/>
            <a:ext cx="751638" cy="392903"/>
            <a:chOff x="8133063" y="1699504"/>
            <a:chExt cx="751638" cy="392903"/>
          </a:xfrm>
        </p:grpSpPr>
        <p:sp>
          <p:nvSpPr>
            <p:cNvPr id="42"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矩形 42"/>
            <p:cNvSpPr/>
            <p:nvPr/>
          </p:nvSpPr>
          <p:spPr>
            <a:xfrm>
              <a:off x="8141155" y="1789155"/>
              <a:ext cx="740907" cy="276999"/>
            </a:xfrm>
            <a:prstGeom prst="rect">
              <a:avLst/>
            </a:prstGeom>
          </p:spPr>
          <p:txBody>
            <a:bodyPr wrap="none">
              <a:spAutoFit/>
            </a:bodyPr>
            <a:lstStyle/>
            <a:p>
              <a:pPr 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Internet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44" name="直接连接符 43"/>
          <p:cNvCxnSpPr>
            <a:stCxn id="38" idx="3"/>
            <a:endCxn id="42" idx="22"/>
          </p:cNvCxnSpPr>
          <p:nvPr/>
        </p:nvCxnSpPr>
        <p:spPr bwMode="auto">
          <a:xfrm>
            <a:off x="8645892" y="3607146"/>
            <a:ext cx="1021397" cy="36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flipH="1" flipV="1">
            <a:off x="5147246" y="3498077"/>
            <a:ext cx="6673" cy="1519393"/>
          </a:xfrm>
          <a:prstGeom prst="line">
            <a:avLst/>
          </a:prstGeom>
          <a:solidFill>
            <a:srgbClr val="FFFFCC"/>
          </a:solidFill>
          <a:ln w="25400" cap="flat" cmpd="sng" algn="ctr">
            <a:solidFill>
              <a:srgbClr val="FFD17D"/>
            </a:solidFill>
            <a:prstDash val="solid"/>
            <a:miter lim="800000"/>
          </a:ln>
          <a:effectLst/>
        </p:spPr>
      </p:cxnSp>
      <p:cxnSp>
        <p:nvCxnSpPr>
          <p:cNvPr id="46" name="直接连接符 45"/>
          <p:cNvCxnSpPr/>
          <p:nvPr/>
        </p:nvCxnSpPr>
        <p:spPr bwMode="auto">
          <a:xfrm flipV="1">
            <a:off x="5296438" y="3502242"/>
            <a:ext cx="0" cy="1519393"/>
          </a:xfrm>
          <a:prstGeom prst="line">
            <a:avLst/>
          </a:prstGeom>
          <a:solidFill>
            <a:srgbClr val="5B9BD5">
              <a:lumMod val="40000"/>
              <a:lumOff val="60000"/>
            </a:srgbClr>
          </a:solidFill>
          <a:ln w="25400" cap="flat" cmpd="sng" algn="ctr">
            <a:solidFill>
              <a:srgbClr val="00B0F0"/>
            </a:solidFill>
            <a:prstDash val="solid"/>
            <a:miter lim="800000"/>
          </a:ln>
          <a:effectLst/>
        </p:spPr>
      </p:cxnSp>
      <p:sp>
        <p:nvSpPr>
          <p:cNvPr id="47" name="圆角矩形 75"/>
          <p:cNvSpPr/>
          <p:nvPr/>
        </p:nvSpPr>
        <p:spPr>
          <a:xfrm>
            <a:off x="832400" y="1524235"/>
            <a:ext cx="1052719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48" name="圆角矩形 75"/>
          <p:cNvSpPr/>
          <p:nvPr/>
        </p:nvSpPr>
        <p:spPr>
          <a:xfrm>
            <a:off x="832400" y="2005376"/>
            <a:ext cx="10527199" cy="43455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defTabSz="914400" fontAlgn="t">
              <a:spcBef>
                <a:spcPct val="0"/>
              </a:spcBef>
              <a:spcAft>
                <a:spcPct val="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48"/>
          <p:cNvSpPr/>
          <p:nvPr/>
        </p:nvSpPr>
        <p:spPr>
          <a:xfrm>
            <a:off x="8022774" y="4359765"/>
            <a:ext cx="3275142" cy="1862841"/>
          </a:xfrm>
          <a:prstGeom prst="roundRect">
            <a:avLst>
              <a:gd name="adj" fmla="val 7486"/>
            </a:avLst>
          </a:prstGeom>
          <a:solidFill>
            <a:srgbClr val="FFFFCC"/>
          </a:solidFill>
          <a:ln w="9525">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auto">
              <a:lnSpc>
                <a:spcPts val="2200"/>
              </a:lnSpc>
              <a:spcBef>
                <a:spcPts val="0"/>
              </a:spcBef>
              <a:spcAft>
                <a:spcPts val="0"/>
              </a:spcAft>
              <a:buFont typeface="Arial" panose="020B0604020202020204" pitchFamily="34" charset="0"/>
              <a:buChar char="•"/>
            </a:pP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上需要配置去往</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VLAN10</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VLAN20</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段的静态路由。</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1450" indent="-171450" fontAlgn="auto">
              <a:lnSpc>
                <a:spcPts val="2200"/>
              </a:lnSpc>
              <a:spcBef>
                <a:spcPts val="0"/>
              </a:spcBef>
              <a:spcAft>
                <a:spcPts val="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同时为了让使用私有地址的内网</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PC</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能够访问</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Internet</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上配置</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NAPT</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smtClean="0">
                <a:solidFill>
                  <a:schemeClr val="tx1"/>
                </a:solidFill>
                <a:latin typeface="Huawei Sans" panose="020C0503030203020204" pitchFamily="34" charset="0"/>
                <a:ea typeface="方正兰亭黑简体" panose="02000000000000000000" pitchFamily="2" charset="-122"/>
              </a:rPr>
              <a:t>Network </a:t>
            </a:r>
            <a:r>
              <a:rPr lang="en-US" altLang="zh-CN" sz="1400" dirty="0">
                <a:solidFill>
                  <a:schemeClr val="tx1"/>
                </a:solidFill>
                <a:latin typeface="Huawei Sans" panose="020C0503030203020204" pitchFamily="34" charset="0"/>
                <a:ea typeface="方正兰亭黑简体" panose="02000000000000000000" pitchFamily="2" charset="-122"/>
              </a:rPr>
              <a:t>Address and Port </a:t>
            </a:r>
            <a:r>
              <a:rPr lang="en-US" altLang="zh-CN" sz="1400" dirty="0" smtClean="0">
                <a:solidFill>
                  <a:schemeClr val="tx1"/>
                </a:solidFill>
                <a:latin typeface="Huawei Sans" panose="020C0503030203020204" pitchFamily="34" charset="0"/>
                <a:ea typeface="方正兰亭黑简体" panose="02000000000000000000" pitchFamily="2" charset="-122"/>
              </a:rPr>
              <a:t>Translation</a:t>
            </a:r>
            <a:r>
              <a:rPr lang="zh-CN" altLang="en-US" sz="1400" dirty="0" smtClean="0">
                <a:solidFill>
                  <a:schemeClr val="tx1"/>
                </a:solidFill>
                <a:latin typeface="Huawei Sans" panose="020C0503030203020204" pitchFamily="34" charset="0"/>
                <a:ea typeface="方正兰亭黑简体" panose="02000000000000000000" pitchFamily="2" charset="-122"/>
              </a:rPr>
              <a:t>，</a:t>
            </a:r>
            <a:r>
              <a:rPr lang="zh-CN" altLang="en-US" sz="1400" dirty="0">
                <a:solidFill>
                  <a:schemeClr val="tx1"/>
                </a:solidFill>
                <a:latin typeface="Huawei Sans" panose="020C0503030203020204" pitchFamily="34" charset="0"/>
                <a:ea typeface="方正兰亭黑简体" panose="02000000000000000000" pitchFamily="2" charset="-122"/>
              </a:rPr>
              <a:t>网络地址端口转换</a:t>
            </a:r>
            <a:r>
              <a:rPr lang="zh-CN" alt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矩形 49"/>
          <p:cNvSpPr/>
          <p:nvPr/>
        </p:nvSpPr>
        <p:spPr>
          <a:xfrm>
            <a:off x="3089970" y="2926269"/>
            <a:ext cx="792088" cy="307777"/>
          </a:xfrm>
          <a:prstGeom prst="rect">
            <a:avLst/>
          </a:prstGeom>
          <a:effectLst>
            <a:outerShdw blurRad="152400" dist="38100" dir="5400000" algn="t" rotWithShape="0">
              <a:prstClr val="black">
                <a:alpha val="12000"/>
              </a:prstClr>
            </a:outerShdw>
          </a:effectLst>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SW2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4778054" y="4987371"/>
            <a:ext cx="894780" cy="461665"/>
          </a:xfrm>
          <a:prstGeom prst="rect">
            <a:avLst/>
          </a:prstGeom>
          <a:effectLst>
            <a:outerShdw blurRad="152400" dist="38100" dir="5400000" algn="t" rotWithShape="0">
              <a:prstClr val="black">
                <a:alpha val="12000"/>
              </a:prstClr>
            </a:outerShdw>
          </a:effectLst>
        </p:spPr>
        <p:txBody>
          <a:bodyPr wrap="square">
            <a:spAutoFit/>
          </a:bodyP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Trunk</a:t>
            </a:r>
          </a:p>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GE0/0/24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矩形 51"/>
          <p:cNvSpPr/>
          <p:nvPr/>
        </p:nvSpPr>
        <p:spPr>
          <a:xfrm>
            <a:off x="2621870" y="5206448"/>
            <a:ext cx="1044116" cy="276999"/>
          </a:xfrm>
          <a:prstGeom prst="rect">
            <a:avLst/>
          </a:prstGeom>
          <a:effectLst>
            <a:outerShdw blurRad="152400" dist="38100" dir="5400000" algn="t" rotWithShape="0">
              <a:prstClr val="black">
                <a:alpha val="12000"/>
              </a:prstClr>
            </a:outerShdw>
          </a:effectLst>
        </p:spPr>
        <p:txBody>
          <a:bodyPr wrap="square">
            <a:spAutoFit/>
          </a:bodyPr>
          <a:lstStyle/>
          <a:p>
            <a:pPr algn="r"/>
            <a:r>
              <a:rPr lang="en-US" altLang="zh-CN" sz="12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sp>
        <p:nvSpPr>
          <p:cNvPr id="53" name="矩形 52"/>
          <p:cNvSpPr/>
          <p:nvPr/>
        </p:nvSpPr>
        <p:spPr>
          <a:xfrm>
            <a:off x="6490368" y="5206448"/>
            <a:ext cx="1044116" cy="276999"/>
          </a:xfrm>
          <a:prstGeom prst="rect">
            <a:avLst/>
          </a:prstGeom>
          <a:effectLst>
            <a:outerShdw blurRad="152400" dist="38100" dir="5400000" algn="t" rotWithShape="0">
              <a:prstClr val="black">
                <a:alpha val="12000"/>
              </a:prstClr>
            </a:outerShdw>
          </a:effectLst>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GE0/0/2</a:t>
            </a:r>
          </a:p>
        </p:txBody>
      </p:sp>
      <p:sp>
        <p:nvSpPr>
          <p:cNvPr id="54" name="矩形 53"/>
          <p:cNvSpPr/>
          <p:nvPr/>
        </p:nvSpPr>
        <p:spPr>
          <a:xfrm>
            <a:off x="5065337" y="4837493"/>
            <a:ext cx="324036" cy="216024"/>
          </a:xfrm>
          <a:prstGeom prst="rect">
            <a:avLst/>
          </a:prstGeom>
          <a:solidFill>
            <a:srgbClr val="99DFF9"/>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5064142" y="3579231"/>
            <a:ext cx="324036" cy="216024"/>
          </a:xfrm>
          <a:prstGeom prst="rect">
            <a:avLst/>
          </a:prstGeom>
          <a:solidFill>
            <a:srgbClr val="99DFF9"/>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Right Arrow 157"/>
          <p:cNvSpPr/>
          <p:nvPr/>
        </p:nvSpPr>
        <p:spPr>
          <a:xfrm>
            <a:off x="7576554" y="228962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Right Arrow 157"/>
          <p:cNvSpPr/>
          <p:nvPr/>
        </p:nvSpPr>
        <p:spPr>
          <a:xfrm rot="5400000">
            <a:off x="7997497" y="383343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FFF2CC"/>
              </a:gs>
            </a:gsLst>
            <a:lin ang="0" scaled="1"/>
            <a:tileRect/>
          </a:gradFill>
          <a:ln w="15875">
            <a:gradFill flip="none" rotWithShape="1">
              <a:gsLst>
                <a:gs pos="11000">
                  <a:schemeClr val="accent1">
                    <a:lumMod val="0"/>
                    <a:lumOff val="100000"/>
                    <a:alpha val="0"/>
                  </a:schemeClr>
                </a:gs>
                <a:gs pos="67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圆角矩形 57"/>
          <p:cNvSpPr/>
          <p:nvPr/>
        </p:nvSpPr>
        <p:spPr>
          <a:xfrm>
            <a:off x="8250315" y="2093154"/>
            <a:ext cx="2609451" cy="743579"/>
          </a:xfrm>
          <a:prstGeom prst="roundRect">
            <a:avLst>
              <a:gd name="adj" fmla="val 15113"/>
            </a:avLst>
          </a:prstGeom>
          <a:solidFill>
            <a:srgbClr val="FFFFCC"/>
          </a:solidFill>
          <a:ln w="12700" cap="flat" cmpd="sng" algn="ctr">
            <a:solidFill>
              <a:srgbClr val="FFD17D"/>
            </a:solidFill>
            <a:prstDash val="solid"/>
            <a:miter lim="800000"/>
          </a:ln>
          <a:effectLst/>
        </p:spPr>
        <p:txBody>
          <a:bodyPr rtlCol="0" anchor="ctr"/>
          <a:lstStyle/>
          <a:p>
            <a:pPr marL="285750" lvl="0" indent="-285750" defTabSz="914400">
              <a:lnSpc>
                <a:spcPts val="2200"/>
              </a:lnSpc>
              <a:buFont typeface="Arial" panose="020B0604020202020204" pitchFamily="34" charset="0"/>
              <a:buChar char="•"/>
            </a:pPr>
            <a:r>
              <a:rPr lang="zh-CN" altLang="en-US" sz="1400" kern="0" dirty="0">
                <a:sym typeface="Huawei Sans" panose="020C0503030203020204" pitchFamily="34" charset="0"/>
              </a:rPr>
              <a:t>在</a:t>
            </a:r>
            <a:r>
              <a:rPr lang="en-US" altLang="zh-CN" sz="1400" kern="0" dirty="0">
                <a:sym typeface="Huawei Sans" panose="020C0503030203020204" pitchFamily="34" charset="0"/>
              </a:rPr>
              <a:t>SW2</a:t>
            </a:r>
            <a:r>
              <a:rPr lang="zh-CN" altLang="en-US" sz="1400" kern="0" dirty="0">
                <a:sym typeface="Huawei Sans" panose="020C0503030203020204" pitchFamily="34" charset="0"/>
              </a:rPr>
              <a:t>上配置默认路由实现内网用户访问</a:t>
            </a:r>
            <a:r>
              <a:rPr lang="en-US" altLang="zh-CN" sz="1400" kern="0" dirty="0">
                <a:sym typeface="Huawei Sans" panose="020C0503030203020204" pitchFamily="34" charset="0"/>
              </a:rPr>
              <a:t>Internet</a:t>
            </a:r>
            <a:r>
              <a:rPr lang="zh-CN" altLang="en-US" sz="1400" kern="0" dirty="0">
                <a:sym typeface="Huawei Sans" panose="020C0503030203020204" pitchFamily="34" charset="0"/>
              </a:rPr>
              <a:t>。</a:t>
            </a:r>
          </a:p>
        </p:txBody>
      </p:sp>
    </p:spTree>
    <p:extLst>
      <p:ext uri="{BB962C8B-B14F-4D97-AF65-F5344CB8AC3E}">
        <p14:creationId xmlns:p14="http://schemas.microsoft.com/office/powerpoint/2010/main" val="193980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通信过程</a:t>
            </a:r>
            <a:r>
              <a:rPr lang="en-US" altLang="zh-CN">
                <a:sym typeface="Huawei Sans" panose="020C0503030203020204" pitchFamily="34" charset="0"/>
              </a:rPr>
              <a:t> (1)</a:t>
            </a:r>
            <a:endParaRPr lang="zh-CN" altLang="en-US"/>
          </a:p>
        </p:txBody>
      </p:sp>
      <p:grpSp>
        <p:nvGrpSpPr>
          <p:cNvPr id="3" name="组合 2"/>
          <p:cNvGrpSpPr/>
          <p:nvPr/>
        </p:nvGrpSpPr>
        <p:grpSpPr>
          <a:xfrm>
            <a:off x="1472054" y="3439880"/>
            <a:ext cx="824264" cy="672963"/>
            <a:chOff x="2226540" y="1745821"/>
            <a:chExt cx="824264" cy="672963"/>
          </a:xfrm>
        </p:grpSpPr>
        <p:pic>
          <p:nvPicPr>
            <p:cNvPr id="4" name="图片 3" descr="PC.png"/>
            <p:cNvPicPr>
              <a:picLocks noChangeAspect="1"/>
            </p:cNvPicPr>
            <p:nvPr/>
          </p:nvPicPr>
          <p:blipFill>
            <a:blip r:embed="rId3" cstate="print"/>
            <a:stretch>
              <a:fillRect/>
            </a:stretch>
          </p:blipFill>
          <p:spPr>
            <a:xfrm>
              <a:off x="2354931" y="1745821"/>
              <a:ext cx="539063" cy="414000"/>
            </a:xfrm>
            <a:prstGeom prst="rect">
              <a:avLst/>
            </a:prstGeom>
          </p:spPr>
        </p:pic>
        <p:sp>
          <p:nvSpPr>
            <p:cNvPr id="5" name="矩形 4"/>
            <p:cNvSpPr/>
            <p:nvPr/>
          </p:nvSpPr>
          <p:spPr>
            <a:xfrm>
              <a:off x="2226540" y="2141785"/>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 name="直接连接符 5"/>
          <p:cNvCxnSpPr>
            <a:endCxn id="11" idx="1"/>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 name="直接连接符 6"/>
          <p:cNvCxnSpPr>
            <a:stCxn id="4" idx="3"/>
          </p:cNvCxnSpPr>
          <p:nvPr/>
        </p:nvCxnSpPr>
        <p:spPr bwMode="auto">
          <a:xfrm>
            <a:off x="2139508" y="3646880"/>
            <a:ext cx="1976597" cy="6702"/>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 name="矩形 7"/>
          <p:cNvSpPr/>
          <p:nvPr/>
        </p:nvSpPr>
        <p:spPr>
          <a:xfrm>
            <a:off x="3287350" y="3365340"/>
            <a:ext cx="931627"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8"/>
          <p:cNvSpPr txBox="1">
            <a:spLocks noChangeArrowheads="1"/>
          </p:cNvSpPr>
          <p:nvPr/>
        </p:nvSpPr>
        <p:spPr bwMode="auto">
          <a:xfrm>
            <a:off x="4080306" y="3109954"/>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10" name="矩形 9"/>
          <p:cNvSpPr/>
          <p:nvPr/>
        </p:nvSpPr>
        <p:spPr>
          <a:xfrm>
            <a:off x="4504667" y="3653285"/>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GE0/0/24</a:t>
            </a:r>
          </a:p>
        </p:txBody>
      </p:sp>
      <p:pic>
        <p:nvPicPr>
          <p:cNvPr id="11" name="图片 10" descr="汇聚交换机.png"/>
          <p:cNvPicPr>
            <a:picLocks noChangeAspect="1"/>
          </p:cNvPicPr>
          <p:nvPr/>
        </p:nvPicPr>
        <p:blipFill>
          <a:blip r:embed="rId4" cstate="print"/>
          <a:stretch>
            <a:fillRect/>
          </a:stretch>
        </p:blipFill>
        <p:spPr>
          <a:xfrm>
            <a:off x="6062558" y="3432673"/>
            <a:ext cx="540000" cy="441818"/>
          </a:xfrm>
          <a:prstGeom prst="rect">
            <a:avLst/>
          </a:prstGeom>
        </p:spPr>
      </p:pic>
      <p:sp>
        <p:nvSpPr>
          <p:cNvPr id="12" name="矩形 11"/>
          <p:cNvSpPr/>
          <p:nvPr/>
        </p:nvSpPr>
        <p:spPr>
          <a:xfrm>
            <a:off x="5019105" y="3340481"/>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3"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8522232" y="3432183"/>
            <a:ext cx="541200" cy="442799"/>
          </a:xfrm>
          <a:prstGeom prst="rect">
            <a:avLst/>
          </a:prstGeom>
          <a:noFill/>
        </p:spPr>
      </p:pic>
      <p:cxnSp>
        <p:nvCxnSpPr>
          <p:cNvPr id="14" name="直接连接符 13"/>
          <p:cNvCxnSpPr>
            <a:stCxn id="11" idx="3"/>
            <a:endCxn id="13" idx="1"/>
          </p:cNvCxnSpPr>
          <p:nvPr/>
        </p:nvCxnSpPr>
        <p:spPr bwMode="auto">
          <a:xfrm>
            <a:off x="6602558" y="3653582"/>
            <a:ext cx="1919674"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16" name="矩形 15"/>
          <p:cNvSpPr/>
          <p:nvPr/>
        </p:nvSpPr>
        <p:spPr>
          <a:xfrm>
            <a:off x="7284721" y="3653582"/>
            <a:ext cx="1237512" cy="738664"/>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p>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MAC:MAC3</a:t>
            </a:r>
          </a:p>
        </p:txBody>
      </p:sp>
      <p:sp>
        <p:nvSpPr>
          <p:cNvPr id="17" name="矩形 16"/>
          <p:cNvSpPr/>
          <p:nvPr/>
        </p:nvSpPr>
        <p:spPr>
          <a:xfrm>
            <a:off x="6518171" y="3653583"/>
            <a:ext cx="1044116" cy="307777"/>
          </a:xfrm>
          <a:prstGeom prst="rect">
            <a:avLst/>
          </a:prstGeom>
        </p:spPr>
        <p:txBody>
          <a:bodyPr wrap="square">
            <a:spAutoFit/>
          </a:bodyPr>
          <a:lstStyle/>
          <a:p>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a:t>
            </a:r>
          </a:p>
        </p:txBody>
      </p:sp>
      <p:cxnSp>
        <p:nvCxnSpPr>
          <p:cNvPr id="18" name="直接连接符 17"/>
          <p:cNvCxnSpPr/>
          <p:nvPr/>
        </p:nvCxnSpPr>
        <p:spPr bwMode="auto">
          <a:xfrm flipH="1">
            <a:off x="3169406" y="3874491"/>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19" name="表格 18"/>
          <p:cNvGraphicFramePr>
            <a:graphicFrameLocks noGrp="1"/>
          </p:cNvGraphicFramePr>
          <p:nvPr>
            <p:extLst/>
          </p:nvPr>
        </p:nvGraphicFramePr>
        <p:xfrm>
          <a:off x="3169406" y="4305541"/>
          <a:ext cx="1614269" cy="1371600"/>
        </p:xfrm>
        <a:graphic>
          <a:graphicData uri="http://schemas.openxmlformats.org/drawingml/2006/table">
            <a:tbl>
              <a:tblPr firstRow="1" bandRow="1">
                <a:tableStyleId>{616DA210-FB5B-4158-B5E0-FEB733F419BA}</a:tableStyleId>
              </a:tblPr>
              <a:tblGrid>
                <a:gridCol w="1614269">
                  <a:extLst>
                    <a:ext uri="{9D8B030D-6E8A-4147-A177-3AD203B41FA5}">
                      <a16:colId xmlns:a16="http://schemas.microsoft.com/office/drawing/2014/main" xmlns="" val="20000"/>
                    </a:ext>
                  </a:extLst>
                </a:gridCol>
              </a:tblGrid>
              <a:tr h="248161">
                <a:tc>
                  <a:txBody>
                    <a:bodyPr/>
                    <a:lstStyle/>
                    <a:p>
                      <a:pPr algn="ctr"/>
                      <a:r>
                        <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200" b="0" cap="none" spc="0" dirty="0" smtClean="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rPr>
                        <a:t>MAC1</a:t>
                      </a:r>
                      <a:endParaRPr lang="zh-CN" altLang="en-US" sz="1200" b="0" cap="none" spc="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248161">
                <a:tc>
                  <a:txBody>
                    <a:bodyPr/>
                    <a:lstStyle/>
                    <a:p>
                      <a:pPr marL="0" algn="ctr" defTabSz="914034" rtl="0" eaLnBrk="1" latinLnBrk="0" hangingPunct="1"/>
                      <a:r>
                        <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200" b="0" kern="1200" cap="none" spc="0" dirty="0" smtClean="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MAC2</a:t>
                      </a:r>
                      <a:endParaRPr lang="zh-CN" altLang="en-US" sz="1200" b="0" kern="1200" cap="none" spc="0" dirty="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1"/>
                  </a:ext>
                </a:extLst>
              </a:tr>
              <a:tr h="248161">
                <a:tc>
                  <a:txBody>
                    <a:bodyPr/>
                    <a:lstStyle/>
                    <a:p>
                      <a:pPr algn="ct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VLAN</a:t>
                      </a:r>
                      <a:r>
                        <a:rPr lang="en-US" altLang="zh-CN" sz="1200" b="0" cap="none" spc="0" baseline="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Tag: None</a:t>
                      </a:r>
                      <a:endPar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2"/>
                  </a:ext>
                </a:extLst>
              </a:tr>
              <a:tr h="248161">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 192.168.10.2</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48161">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 2.3.4.5</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
        <p:nvSpPr>
          <p:cNvPr id="20" name="圆角矩形 75"/>
          <p:cNvSpPr/>
          <p:nvPr/>
        </p:nvSpPr>
        <p:spPr>
          <a:xfrm>
            <a:off x="559305" y="4477199"/>
            <a:ext cx="2328244" cy="295424"/>
          </a:xfrm>
          <a:prstGeom prst="roundRect">
            <a:avLst>
              <a:gd name="adj" fmla="val 10604"/>
            </a:avLst>
          </a:prstGeom>
          <a:solidFill>
            <a:srgbClr val="00B0F0"/>
          </a:solidFill>
          <a:ln>
            <a:noFill/>
          </a:ln>
        </p:spPr>
        <p:txBody>
          <a:bodyPr wrap="square" rtlCol="0" anchor="ctr" anchorCtr="0">
            <a:noAutofit/>
          </a:bodyPr>
          <a:lstStyle/>
          <a:p>
            <a:pPr algn="ctr"/>
            <a:r>
              <a:rPr lang="en-US" altLang="zh-CN" sz="1400" b="1" dirty="0">
                <a:solidFill>
                  <a:prstClr val="white"/>
                </a:solidFill>
                <a:sym typeface="Huawei Sans" panose="020C0503030203020204" pitchFamily="34" charset="0"/>
              </a:rPr>
              <a:t>PC</a:t>
            </a:r>
            <a:r>
              <a:rPr lang="zh-CN" altLang="en-US" sz="1400" b="1" dirty="0">
                <a:solidFill>
                  <a:prstClr val="white"/>
                </a:solidFill>
                <a:sym typeface="Huawei Sans" panose="020C0503030203020204" pitchFamily="34" charset="0"/>
              </a:rPr>
              <a:t>处理流程</a:t>
            </a:r>
          </a:p>
        </p:txBody>
      </p:sp>
      <p:sp>
        <p:nvSpPr>
          <p:cNvPr id="21" name="圆角矩形 75"/>
          <p:cNvSpPr/>
          <p:nvPr/>
        </p:nvSpPr>
        <p:spPr>
          <a:xfrm>
            <a:off x="559305" y="4806841"/>
            <a:ext cx="2328244" cy="638560"/>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spcBef>
                <a:spcPts val="0"/>
              </a:spcBef>
              <a:spcAft>
                <a:spcPts val="600"/>
              </a:spcAft>
            </a:pP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PC</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发送报文前往</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，经判断目的</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非本地网段，故将</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报文发送给网关。</a:t>
            </a:r>
          </a:p>
        </p:txBody>
      </p:sp>
      <p:cxnSp>
        <p:nvCxnSpPr>
          <p:cNvPr id="22" name="直接连接符 21"/>
          <p:cNvCxnSpPr>
            <a:stCxn id="13" idx="3"/>
            <a:endCxn id="25" idx="1"/>
          </p:cNvCxnSpPr>
          <p:nvPr/>
        </p:nvCxnSpPr>
        <p:spPr bwMode="auto">
          <a:xfrm>
            <a:off x="9063432" y="3653583"/>
            <a:ext cx="1937061" cy="6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3" name="圆角矩形 22"/>
          <p:cNvSpPr/>
          <p:nvPr/>
        </p:nvSpPr>
        <p:spPr>
          <a:xfrm>
            <a:off x="5251603" y="1522238"/>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VLANIF10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圆角矩形 23"/>
          <p:cNvSpPr/>
          <p:nvPr/>
        </p:nvSpPr>
        <p:spPr>
          <a:xfrm>
            <a:off x="5251603" y="2227426"/>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VLANIF30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192.168.30.1/24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5" name="图片 2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1000493" y="3438758"/>
            <a:ext cx="540000" cy="442800"/>
          </a:xfrm>
          <a:prstGeom prst="rect">
            <a:avLst/>
          </a:prstGeom>
        </p:spPr>
      </p:pic>
      <p:sp>
        <p:nvSpPr>
          <p:cNvPr id="26"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endParaRPr kumimoji="0" lang="en-US" altLang="zh-CN" sz="140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9069338" y="3653582"/>
            <a:ext cx="1179967" cy="307777"/>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8" name="组合 27"/>
          <p:cNvGrpSpPr/>
          <p:nvPr/>
        </p:nvGrpSpPr>
        <p:grpSpPr>
          <a:xfrm>
            <a:off x="9873313" y="3463890"/>
            <a:ext cx="751638" cy="392903"/>
            <a:chOff x="8133063" y="1699504"/>
            <a:chExt cx="751638" cy="392903"/>
          </a:xfrm>
        </p:grpSpPr>
        <p:sp>
          <p:nvSpPr>
            <p:cNvPr id="2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8298787" y="1779718"/>
              <a:ext cx="434734" cy="307777"/>
            </a:xfrm>
            <a:prstGeom prst="rect">
              <a:avLst/>
            </a:prstGeom>
          </p:spPr>
          <p:txBody>
            <a:bodyPr wrap="none">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31" name="图片 30"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7" cstate="print"/>
          <a:stretch>
            <a:fillRect/>
          </a:stretch>
        </p:blipFill>
        <p:spPr>
          <a:xfrm>
            <a:off x="4116105" y="3438758"/>
            <a:ext cx="540000" cy="441818"/>
          </a:xfrm>
          <a:prstGeom prst="rect">
            <a:avLst/>
          </a:prstGeom>
        </p:spPr>
      </p:pic>
      <p:sp>
        <p:nvSpPr>
          <p:cNvPr id="32" name="TextBox 77"/>
          <p:cNvSpPr txBox="1"/>
          <p:nvPr/>
        </p:nvSpPr>
        <p:spPr bwMode="auto">
          <a:xfrm>
            <a:off x="880222" y="2717245"/>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 192.168.10.2/24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p>
          <a:p>
            <a:pPr algn="ctr" fontAlgn="base"/>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等腰三角形 32"/>
          <p:cNvSpPr/>
          <p:nvPr/>
        </p:nvSpPr>
        <p:spPr>
          <a:xfrm flipV="1">
            <a:off x="5185732" y="2928235"/>
            <a:ext cx="2260097" cy="270694"/>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TextBox 8"/>
          <p:cNvSpPr txBox="1">
            <a:spLocks noChangeArrowheads="1"/>
          </p:cNvSpPr>
          <p:nvPr/>
        </p:nvSpPr>
        <p:spPr bwMode="auto">
          <a:xfrm>
            <a:off x="6017049" y="3166290"/>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梯形 2"/>
          <p:cNvSpPr/>
          <p:nvPr/>
        </p:nvSpPr>
        <p:spPr>
          <a:xfrm>
            <a:off x="3169406" y="3942615"/>
            <a:ext cx="1670780" cy="349466"/>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ight Arrow 157"/>
          <p:cNvSpPr/>
          <p:nvPr/>
        </p:nvSpPr>
        <p:spPr>
          <a:xfrm rot="7795213">
            <a:off x="1611862" y="4161054"/>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a:ea typeface="方正兰亭黑简体"/>
              <a:cs typeface="+mn-cs"/>
              <a:sym typeface="Huawei Sans" panose="020C0503030203020204" pitchFamily="34" charset="0"/>
            </a:endParaRPr>
          </a:p>
        </p:txBody>
      </p:sp>
      <p:grpSp>
        <p:nvGrpSpPr>
          <p:cNvPr id="37" name="组合 36"/>
          <p:cNvGrpSpPr/>
          <p:nvPr/>
        </p:nvGrpSpPr>
        <p:grpSpPr>
          <a:xfrm>
            <a:off x="8435185" y="126000"/>
            <a:ext cx="3585365" cy="288000"/>
            <a:chOff x="7882735" y="283304"/>
            <a:chExt cx="3585365" cy="288000"/>
          </a:xfrm>
        </p:grpSpPr>
        <p:sp>
          <p:nvSpPr>
            <p:cNvPr id="38" name="燕尾形 37"/>
            <p:cNvSpPr/>
            <p:nvPr/>
          </p:nvSpPr>
          <p:spPr bwMode="auto">
            <a:xfrm>
              <a:off x="7882735"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网络拓扑</a:t>
              </a:r>
            </a:p>
          </p:txBody>
        </p:sp>
        <p:sp>
          <p:nvSpPr>
            <p:cNvPr id="39" name="燕尾形 38"/>
            <p:cNvSpPr/>
            <p:nvPr/>
          </p:nvSpPr>
          <p:spPr bwMode="auto">
            <a:xfrm>
              <a:off x="9046846"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40" name="燕尾形 39"/>
            <p:cNvSpPr/>
            <p:nvPr/>
          </p:nvSpPr>
          <p:spPr bwMode="auto">
            <a:xfrm>
              <a:off x="10208100" y="283304"/>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通信过程</a:t>
              </a:r>
            </a:p>
          </p:txBody>
        </p:sp>
      </p:grpSp>
    </p:spTree>
    <p:extLst>
      <p:ext uri="{BB962C8B-B14F-4D97-AF65-F5344CB8AC3E}">
        <p14:creationId xmlns:p14="http://schemas.microsoft.com/office/powerpoint/2010/main" val="171112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通信过程</a:t>
            </a:r>
            <a:r>
              <a:rPr lang="en-US" altLang="zh-CN">
                <a:sym typeface="Huawei Sans" panose="020C0503030203020204" pitchFamily="34" charset="0"/>
              </a:rPr>
              <a:t> (2)</a:t>
            </a:r>
            <a:endParaRPr lang="zh-CN" altLang="en-US"/>
          </a:p>
        </p:txBody>
      </p:sp>
      <p:graphicFrame>
        <p:nvGraphicFramePr>
          <p:cNvPr id="3" name="表格 2"/>
          <p:cNvGraphicFramePr>
            <a:graphicFrameLocks noGrp="1"/>
          </p:cNvGraphicFramePr>
          <p:nvPr>
            <p:extLst/>
          </p:nvPr>
        </p:nvGraphicFramePr>
        <p:xfrm>
          <a:off x="5132542" y="4743905"/>
          <a:ext cx="1614269" cy="1371600"/>
        </p:xfrm>
        <a:graphic>
          <a:graphicData uri="http://schemas.openxmlformats.org/drawingml/2006/table">
            <a:tbl>
              <a:tblPr firstRow="1" bandRow="1">
                <a:tableStyleId>{616DA210-FB5B-4158-B5E0-FEB733F419BA}</a:tableStyleId>
              </a:tblPr>
              <a:tblGrid>
                <a:gridCol w="1614269">
                  <a:extLst>
                    <a:ext uri="{9D8B030D-6E8A-4147-A177-3AD203B41FA5}">
                      <a16:colId xmlns:a16="http://schemas.microsoft.com/office/drawing/2014/main" xmlns="" val="20000"/>
                    </a:ext>
                  </a:extLst>
                </a:gridCol>
              </a:tblGrid>
              <a:tr h="248161">
                <a:tc>
                  <a:txBody>
                    <a:bodyPr/>
                    <a:lstStyle/>
                    <a:p>
                      <a:pPr marL="0" algn="ctr" defTabSz="914034" rtl="0" eaLnBrk="1" latinLnBrk="0" hangingPunct="1"/>
                      <a:r>
                        <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200" b="0" kern="1200" cap="none" spc="0" dirty="0" smtClean="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MAC1</a:t>
                      </a:r>
                      <a:endParaRPr lang="zh-CN" altLang="en-US" sz="1200" b="0" kern="1200" cap="none" spc="0" dirty="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248161">
                <a:tc>
                  <a:txBody>
                    <a:bodyPr/>
                    <a:lstStyle/>
                    <a:p>
                      <a:pPr marL="0" algn="ctr" defTabSz="914034" rtl="0" eaLnBrk="1" latinLnBrk="0" hangingPunct="1"/>
                      <a:r>
                        <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200" b="0" kern="1200" cap="none" spc="0" dirty="0" smtClean="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MAC2</a:t>
                      </a:r>
                      <a:endParaRPr lang="zh-CN" altLang="en-US" sz="1200" b="0" kern="1200" cap="none" spc="0" dirty="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1"/>
                  </a:ext>
                </a:extLst>
              </a:tr>
              <a:tr h="248161">
                <a:tc>
                  <a:txBody>
                    <a:bodyPr/>
                    <a:lstStyle/>
                    <a:p>
                      <a:pPr algn="ct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VLAN</a:t>
                      </a:r>
                      <a:r>
                        <a:rPr lang="en-US" altLang="zh-CN" sz="1200" b="0" cap="none" spc="0" baseline="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Tag: 10</a:t>
                      </a:r>
                      <a:endPar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2"/>
                  </a:ext>
                </a:extLst>
              </a:tr>
              <a:tr h="248161">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b="0" cap="none" spc="0" baseline="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192.168.10.2</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48161">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 2.3.4.5</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
        <p:nvSpPr>
          <p:cNvPr id="4" name="圆角矩形 75"/>
          <p:cNvSpPr/>
          <p:nvPr/>
        </p:nvSpPr>
        <p:spPr>
          <a:xfrm>
            <a:off x="1347054" y="5287683"/>
            <a:ext cx="3182960" cy="295424"/>
          </a:xfrm>
          <a:prstGeom prst="roundRect">
            <a:avLst>
              <a:gd name="adj" fmla="val 10604"/>
            </a:avLst>
          </a:prstGeom>
          <a:solidFill>
            <a:srgbClr val="00B0F0"/>
          </a:solidFill>
          <a:ln>
            <a:noFill/>
          </a:ln>
        </p:spPr>
        <p:txBody>
          <a:bodyPr wrap="square" rtlCol="0" anchor="ctr" anchorCtr="0">
            <a:noAutofit/>
          </a:bodyPr>
          <a:lstStyle/>
          <a:p>
            <a:pPr algn="ctr"/>
            <a:r>
              <a:rPr lang="en-US" altLang="zh-CN" sz="1400" b="1" dirty="0">
                <a:solidFill>
                  <a:prstClr val="white"/>
                </a:solidFill>
                <a:sym typeface="Huawei Sans" panose="020C0503030203020204" pitchFamily="34" charset="0"/>
              </a:rPr>
              <a:t>SW1</a:t>
            </a:r>
            <a:r>
              <a:rPr lang="zh-CN" altLang="en-US" sz="1400" b="1" dirty="0">
                <a:solidFill>
                  <a:prstClr val="white"/>
                </a:solidFill>
                <a:sym typeface="Huawei Sans" panose="020C0503030203020204" pitchFamily="34" charset="0"/>
              </a:rPr>
              <a:t>处理流程</a:t>
            </a:r>
          </a:p>
        </p:txBody>
      </p:sp>
      <p:sp>
        <p:nvSpPr>
          <p:cNvPr id="5" name="圆角矩形 75"/>
          <p:cNvSpPr/>
          <p:nvPr/>
        </p:nvSpPr>
        <p:spPr>
          <a:xfrm>
            <a:off x="1347054" y="5617325"/>
            <a:ext cx="3182960" cy="444402"/>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spcBef>
                <a:spcPts val="0"/>
              </a:spcBef>
              <a:spcAft>
                <a:spcPts val="600"/>
              </a:spcAft>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SW1</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收到数据帧之后根据目的</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查找</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地址表转发数据帧。</a:t>
            </a:r>
          </a:p>
        </p:txBody>
      </p:sp>
      <p:graphicFrame>
        <p:nvGraphicFramePr>
          <p:cNvPr id="6" name="表格 5"/>
          <p:cNvGraphicFramePr>
            <a:graphicFrameLocks noGrp="1"/>
          </p:cNvGraphicFramePr>
          <p:nvPr>
            <p:extLst/>
          </p:nvPr>
        </p:nvGraphicFramePr>
        <p:xfrm>
          <a:off x="1594177" y="4356407"/>
          <a:ext cx="2640769" cy="842559"/>
        </p:xfrm>
        <a:graphic>
          <a:graphicData uri="http://schemas.openxmlformats.org/drawingml/2006/table">
            <a:tbl>
              <a:tblPr/>
              <a:tblGrid>
                <a:gridCol w="982518">
                  <a:extLst>
                    <a:ext uri="{9D8B030D-6E8A-4147-A177-3AD203B41FA5}">
                      <a16:colId xmlns:a16="http://schemas.microsoft.com/office/drawing/2014/main" xmlns="" val="20000"/>
                    </a:ext>
                  </a:extLst>
                </a:gridCol>
                <a:gridCol w="742155">
                  <a:extLst>
                    <a:ext uri="{9D8B030D-6E8A-4147-A177-3AD203B41FA5}">
                      <a16:colId xmlns:a16="http://schemas.microsoft.com/office/drawing/2014/main" xmlns="" val="20001"/>
                    </a:ext>
                  </a:extLst>
                </a:gridCol>
                <a:gridCol w="916096">
                  <a:extLst>
                    <a:ext uri="{9D8B030D-6E8A-4147-A177-3AD203B41FA5}">
                      <a16:colId xmlns:a16="http://schemas.microsoft.com/office/drawing/2014/main" xmlns="" val="20002"/>
                    </a:ext>
                  </a:extLst>
                </a:gridCol>
              </a:tblGrid>
              <a:tr h="285161">
                <a:tc>
                  <a:txBody>
                    <a:bodyPr/>
                    <a:lstStyle/>
                    <a:p>
                      <a:pPr marL="0" algn="ctr" defTabSz="914034" rtl="0" eaLnBrk="1" latinLnBrk="0" hangingPunct="1"/>
                      <a:r>
                        <a:rPr lang="en-US" altLang="zh-CN" sz="1200" b="1" kern="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b="1" kern="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sz="1200" b="1"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r>
                        <a:rPr lang="en-US" altLang="zh-CN" sz="1200" b="1" kern="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VLAN</a:t>
                      </a:r>
                      <a:endParaRPr lang="zh-CN" altLang="en-US" sz="1200" b="1"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r>
                        <a:rPr lang="en-US" altLang="zh-CN" sz="1200" b="1" kern="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Port</a:t>
                      </a:r>
                      <a:endParaRPr lang="zh-CN" altLang="en-US" sz="1200" b="1" kern="120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78699">
                <a:tc>
                  <a:txBody>
                    <a:bodyPr/>
                    <a:lstStyle/>
                    <a:p>
                      <a:pPr marL="0" algn="ctr" defTabSz="914034" rtl="0" eaLnBrk="1" latinLnBrk="0" hangingPunct="1"/>
                      <a:r>
                        <a:rPr lang="en-US" altLang="zh-CN"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MAC1</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r>
                        <a:rPr lang="en-US" altLang="zh-CN"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10</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r>
                        <a:rPr lang="en-US" altLang="zh-CN"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GE0/0/1</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78699">
                <a:tc>
                  <a:txBody>
                    <a:bodyPr/>
                    <a:lstStyle/>
                    <a:p>
                      <a:pPr marL="0" algn="ctr" defTabSz="914034" rtl="0" eaLnBrk="1" latinLnBrk="0" hangingPunct="1"/>
                      <a:r>
                        <a:rPr lang="en-US" altLang="zh-CN"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MAC2</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r>
                        <a:rPr lang="en-US" altLang="zh-CN"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10</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r>
                        <a:rPr lang="en-US" altLang="zh-CN"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GE0/0/24</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cxnSp>
        <p:nvCxnSpPr>
          <p:cNvPr id="7" name="直接连接符 6"/>
          <p:cNvCxnSpPr/>
          <p:nvPr/>
        </p:nvCxnSpPr>
        <p:spPr bwMode="auto">
          <a:xfrm flipH="1">
            <a:off x="5116896" y="4249997"/>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pSp>
        <p:nvGrpSpPr>
          <p:cNvPr id="8" name="组合 7"/>
          <p:cNvGrpSpPr/>
          <p:nvPr/>
        </p:nvGrpSpPr>
        <p:grpSpPr>
          <a:xfrm>
            <a:off x="1472054" y="3439880"/>
            <a:ext cx="824264" cy="672963"/>
            <a:chOff x="2226540" y="1745821"/>
            <a:chExt cx="824264" cy="672963"/>
          </a:xfrm>
        </p:grpSpPr>
        <p:pic>
          <p:nvPicPr>
            <p:cNvPr id="9" name="图片 8" descr="PC.png"/>
            <p:cNvPicPr>
              <a:picLocks noChangeAspect="1"/>
            </p:cNvPicPr>
            <p:nvPr/>
          </p:nvPicPr>
          <p:blipFill>
            <a:blip r:embed="rId2" cstate="print"/>
            <a:stretch>
              <a:fillRect/>
            </a:stretch>
          </p:blipFill>
          <p:spPr>
            <a:xfrm>
              <a:off x="2354931" y="1745821"/>
              <a:ext cx="539063" cy="414000"/>
            </a:xfrm>
            <a:prstGeom prst="rect">
              <a:avLst/>
            </a:prstGeom>
          </p:spPr>
        </p:pic>
        <p:sp>
          <p:nvSpPr>
            <p:cNvPr id="10" name="矩形 9"/>
            <p:cNvSpPr/>
            <p:nvPr/>
          </p:nvSpPr>
          <p:spPr>
            <a:xfrm>
              <a:off x="2226540" y="2141785"/>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1" name="图片 10" descr="汇聚交换机.png"/>
          <p:cNvPicPr>
            <a:picLocks noChangeAspect="1"/>
          </p:cNvPicPr>
          <p:nvPr/>
        </p:nvPicPr>
        <p:blipFill>
          <a:blip r:embed="rId3" cstate="print"/>
          <a:stretch>
            <a:fillRect/>
          </a:stretch>
        </p:blipFill>
        <p:spPr>
          <a:xfrm>
            <a:off x="6062558" y="3432673"/>
            <a:ext cx="540000" cy="441818"/>
          </a:xfrm>
          <a:prstGeom prst="rect">
            <a:avLst/>
          </a:prstGeom>
        </p:spPr>
      </p:pic>
      <p:sp>
        <p:nvSpPr>
          <p:cNvPr id="12" name="矩形 11"/>
          <p:cNvSpPr/>
          <p:nvPr/>
        </p:nvSpPr>
        <p:spPr>
          <a:xfrm>
            <a:off x="5069905" y="3365881"/>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3"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522232" y="3432183"/>
            <a:ext cx="541200" cy="442799"/>
          </a:xfrm>
          <a:prstGeom prst="rect">
            <a:avLst/>
          </a:prstGeom>
          <a:noFill/>
        </p:spPr>
      </p:pic>
      <p:cxnSp>
        <p:nvCxnSpPr>
          <p:cNvPr id="14" name="直接连接符 13"/>
          <p:cNvCxnSpPr>
            <a:stCxn id="11" idx="3"/>
            <a:endCxn id="13" idx="1"/>
          </p:cNvCxnSpPr>
          <p:nvPr/>
        </p:nvCxnSpPr>
        <p:spPr bwMode="auto">
          <a:xfrm>
            <a:off x="6602558" y="3653582"/>
            <a:ext cx="1919674"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16" name="矩形 15"/>
          <p:cNvSpPr/>
          <p:nvPr/>
        </p:nvSpPr>
        <p:spPr>
          <a:xfrm>
            <a:off x="7284721" y="3653582"/>
            <a:ext cx="1237512" cy="738664"/>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p>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MAC3</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6518171" y="3653583"/>
            <a:ext cx="1044116" cy="307777"/>
          </a:xfrm>
          <a:prstGeom prst="rect">
            <a:avLst/>
          </a:prstGeom>
        </p:spPr>
        <p:txBody>
          <a:bodyPr wrap="square">
            <a:spAutoFit/>
          </a:bodyPr>
          <a:lstStyle/>
          <a:p>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a:t>
            </a:r>
          </a:p>
        </p:txBody>
      </p:sp>
      <p:cxnSp>
        <p:nvCxnSpPr>
          <p:cNvPr id="18" name="直接连接符 17"/>
          <p:cNvCxnSpPr>
            <a:stCxn id="13" idx="3"/>
            <a:endCxn id="21" idx="1"/>
          </p:cNvCxnSpPr>
          <p:nvPr/>
        </p:nvCxnSpPr>
        <p:spPr bwMode="auto">
          <a:xfrm>
            <a:off x="9063432" y="3653583"/>
            <a:ext cx="1937061" cy="6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圆角矩形 18"/>
          <p:cNvSpPr/>
          <p:nvPr/>
        </p:nvSpPr>
        <p:spPr>
          <a:xfrm>
            <a:off x="5251603" y="1395238"/>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VLANIF10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a:xfrm>
            <a:off x="5251603" y="2100426"/>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VLANIF30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192.168.30.1/24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1" name="图片 2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0493" y="3438758"/>
            <a:ext cx="540000" cy="442800"/>
          </a:xfrm>
          <a:prstGeom prst="rect">
            <a:avLst/>
          </a:prstGeom>
        </p:spPr>
      </p:pic>
      <p:sp>
        <p:nvSpPr>
          <p:cNvPr id="22"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endParaRPr kumimoji="0" lang="en-US" altLang="zh-CN" sz="140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3" name="组合 22"/>
          <p:cNvGrpSpPr/>
          <p:nvPr/>
        </p:nvGrpSpPr>
        <p:grpSpPr>
          <a:xfrm>
            <a:off x="9873313" y="3463890"/>
            <a:ext cx="751638" cy="392903"/>
            <a:chOff x="8133063" y="1699504"/>
            <a:chExt cx="751638" cy="392903"/>
          </a:xfrm>
        </p:grpSpPr>
        <p:sp>
          <p:nvSpPr>
            <p:cNvPr id="24"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8298787" y="1779718"/>
              <a:ext cx="434734" cy="307777"/>
            </a:xfrm>
            <a:prstGeom prst="rect">
              <a:avLst/>
            </a:prstGeom>
          </p:spPr>
          <p:txBody>
            <a:bodyPr wrap="none">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ISP</a:t>
              </a:r>
            </a:p>
          </p:txBody>
        </p:sp>
      </p:grpSp>
      <p:cxnSp>
        <p:nvCxnSpPr>
          <p:cNvPr id="26" name="直接连接符 25"/>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2139508" y="3646880"/>
            <a:ext cx="1976597" cy="6702"/>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 name="矩形 27"/>
          <p:cNvSpPr/>
          <p:nvPr/>
        </p:nvSpPr>
        <p:spPr>
          <a:xfrm>
            <a:off x="3287350" y="3365881"/>
            <a:ext cx="931627"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TextBox 8"/>
          <p:cNvSpPr txBox="1">
            <a:spLocks noChangeArrowheads="1"/>
          </p:cNvSpPr>
          <p:nvPr/>
        </p:nvSpPr>
        <p:spPr bwMode="auto">
          <a:xfrm>
            <a:off x="4080306" y="3122654"/>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30" name="矩形 29"/>
          <p:cNvSpPr/>
          <p:nvPr/>
        </p:nvSpPr>
        <p:spPr>
          <a:xfrm>
            <a:off x="4504667" y="3653285"/>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GE0/0/24</a:t>
            </a:r>
          </a:p>
        </p:txBody>
      </p:sp>
      <p:pic>
        <p:nvPicPr>
          <p:cNvPr id="31" name="图片 30"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6" cstate="print"/>
          <a:stretch>
            <a:fillRect/>
          </a:stretch>
        </p:blipFill>
        <p:spPr>
          <a:xfrm>
            <a:off x="4116105" y="3438758"/>
            <a:ext cx="540000" cy="441818"/>
          </a:xfrm>
          <a:prstGeom prst="rect">
            <a:avLst/>
          </a:prstGeom>
        </p:spPr>
      </p:pic>
      <p:sp>
        <p:nvSpPr>
          <p:cNvPr id="32" name="矩形 31"/>
          <p:cNvSpPr/>
          <p:nvPr/>
        </p:nvSpPr>
        <p:spPr>
          <a:xfrm>
            <a:off x="9069338" y="3653582"/>
            <a:ext cx="1179967" cy="307777"/>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TextBox 77"/>
          <p:cNvSpPr txBox="1"/>
          <p:nvPr/>
        </p:nvSpPr>
        <p:spPr bwMode="auto">
          <a:xfrm>
            <a:off x="880222" y="2717245"/>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 192.168.10.2/24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p>
          <a:p>
            <a:pPr algn="ctr" fontAlgn="base"/>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等腰三角形 33"/>
          <p:cNvSpPr/>
          <p:nvPr/>
        </p:nvSpPr>
        <p:spPr>
          <a:xfrm flipV="1">
            <a:off x="5185732" y="2801235"/>
            <a:ext cx="2260097" cy="270694"/>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TextBox 8"/>
          <p:cNvSpPr txBox="1">
            <a:spLocks noChangeArrowheads="1"/>
          </p:cNvSpPr>
          <p:nvPr/>
        </p:nvSpPr>
        <p:spPr bwMode="auto">
          <a:xfrm>
            <a:off x="6017049" y="3102790"/>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梯形 2"/>
          <p:cNvSpPr/>
          <p:nvPr/>
        </p:nvSpPr>
        <p:spPr>
          <a:xfrm>
            <a:off x="5116896" y="4362766"/>
            <a:ext cx="1670780" cy="349466"/>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ight Arrow 157"/>
          <p:cNvSpPr/>
          <p:nvPr/>
        </p:nvSpPr>
        <p:spPr>
          <a:xfrm rot="7795213">
            <a:off x="4072306" y="4030896"/>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a:ea typeface="方正兰亭黑简体"/>
              <a:cs typeface="+mn-cs"/>
              <a:sym typeface="Huawei Sans" panose="020C0503030203020204" pitchFamily="34" charset="0"/>
            </a:endParaRPr>
          </a:p>
        </p:txBody>
      </p:sp>
      <p:grpSp>
        <p:nvGrpSpPr>
          <p:cNvPr id="38" name="组合 37"/>
          <p:cNvGrpSpPr/>
          <p:nvPr/>
        </p:nvGrpSpPr>
        <p:grpSpPr>
          <a:xfrm>
            <a:off x="8435185" y="126000"/>
            <a:ext cx="3585365" cy="288000"/>
            <a:chOff x="7882735" y="283304"/>
            <a:chExt cx="3585365" cy="288000"/>
          </a:xfrm>
        </p:grpSpPr>
        <p:sp>
          <p:nvSpPr>
            <p:cNvPr id="39" name="燕尾形 38"/>
            <p:cNvSpPr/>
            <p:nvPr/>
          </p:nvSpPr>
          <p:spPr bwMode="auto">
            <a:xfrm>
              <a:off x="7882735"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网络拓扑</a:t>
              </a:r>
            </a:p>
          </p:txBody>
        </p:sp>
        <p:sp>
          <p:nvSpPr>
            <p:cNvPr id="40" name="燕尾形 39"/>
            <p:cNvSpPr/>
            <p:nvPr/>
          </p:nvSpPr>
          <p:spPr bwMode="auto">
            <a:xfrm>
              <a:off x="9046846"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41" name="燕尾形 40"/>
            <p:cNvSpPr/>
            <p:nvPr/>
          </p:nvSpPr>
          <p:spPr bwMode="auto">
            <a:xfrm>
              <a:off x="10208100" y="283304"/>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通信过程</a:t>
              </a:r>
            </a:p>
          </p:txBody>
        </p:sp>
      </p:grpSp>
    </p:spTree>
    <p:extLst>
      <p:ext uri="{BB962C8B-B14F-4D97-AF65-F5344CB8AC3E}">
        <p14:creationId xmlns:p14="http://schemas.microsoft.com/office/powerpoint/2010/main" val="308658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通信过程</a:t>
            </a:r>
            <a:r>
              <a:rPr lang="en-US" altLang="zh-CN">
                <a:sym typeface="Huawei Sans" panose="020C0503030203020204" pitchFamily="34" charset="0"/>
              </a:rPr>
              <a:t> (3)</a:t>
            </a:r>
            <a:endParaRPr lang="zh-CN" altLang="en-US"/>
          </a:p>
        </p:txBody>
      </p:sp>
      <p:sp>
        <p:nvSpPr>
          <p:cNvPr id="3" name="圆角矩形 75"/>
          <p:cNvSpPr/>
          <p:nvPr/>
        </p:nvSpPr>
        <p:spPr>
          <a:xfrm>
            <a:off x="2029335" y="4824979"/>
            <a:ext cx="4233860" cy="295424"/>
          </a:xfrm>
          <a:prstGeom prst="roundRect">
            <a:avLst>
              <a:gd name="adj" fmla="val 10604"/>
            </a:avLst>
          </a:prstGeom>
          <a:solidFill>
            <a:srgbClr val="00B0F0"/>
          </a:solidFill>
          <a:ln>
            <a:noFill/>
          </a:ln>
        </p:spPr>
        <p:txBody>
          <a:bodyPr wrap="square" rtlCol="0" anchor="ctr" anchorCtr="0">
            <a:noAutofit/>
          </a:bodyPr>
          <a:lstStyle/>
          <a:p>
            <a:pPr algn="ctr"/>
            <a:r>
              <a:rPr lang="en-US" altLang="zh-CN" sz="1400" b="1" dirty="0" smtClean="0">
                <a:solidFill>
                  <a:prstClr val="white"/>
                </a:solidFill>
                <a:sym typeface="Huawei Sans" panose="020C0503030203020204" pitchFamily="34" charset="0"/>
              </a:rPr>
              <a:t>SW2</a:t>
            </a:r>
            <a:r>
              <a:rPr lang="zh-CN" altLang="en-US" sz="1400" b="1" dirty="0" smtClean="0">
                <a:solidFill>
                  <a:prstClr val="white"/>
                </a:solidFill>
                <a:sym typeface="Huawei Sans" panose="020C0503030203020204" pitchFamily="34" charset="0"/>
              </a:rPr>
              <a:t>处理</a:t>
            </a:r>
            <a:r>
              <a:rPr lang="zh-CN" altLang="en-US" sz="1400" b="1" dirty="0">
                <a:solidFill>
                  <a:prstClr val="white"/>
                </a:solidFill>
                <a:sym typeface="Huawei Sans" panose="020C0503030203020204" pitchFamily="34" charset="0"/>
              </a:rPr>
              <a:t>流程</a:t>
            </a:r>
          </a:p>
        </p:txBody>
      </p:sp>
      <p:sp>
        <p:nvSpPr>
          <p:cNvPr id="4" name="圆角矩形 75"/>
          <p:cNvSpPr/>
          <p:nvPr/>
        </p:nvSpPr>
        <p:spPr>
          <a:xfrm>
            <a:off x="2029335" y="5154621"/>
            <a:ext cx="4233860" cy="1103056"/>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spcBef>
                <a:spcPts val="0"/>
              </a:spcBef>
              <a:spcAft>
                <a:spcPts val="600"/>
              </a:spcAft>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收到数据帧之后，查看目的</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为自身接口</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VLANIF10</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地址，交由路由模块在路由</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表中查找</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lnSpc>
                <a:spcPct val="130000"/>
              </a:lnSpc>
              <a:spcBef>
                <a:spcPts val="0"/>
              </a:spcBef>
              <a:spcAft>
                <a:spcPts val="600"/>
              </a:spcAft>
            </a:pP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路由查找结果</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为</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匹配</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缺省</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路由，出接口为</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VLANIF30</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、下</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一跳为</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192.168.30.2</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，查找</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获取</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192.168.30.2</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a:t>
            </a:r>
          </a:p>
          <a:p>
            <a:pPr algn="just" fontAlgn="auto">
              <a:lnSpc>
                <a:spcPct val="130000"/>
              </a:lnSpc>
              <a:spcBef>
                <a:spcPts val="0"/>
              </a:spcBef>
              <a:spcAft>
                <a:spcPts val="600"/>
              </a:spcAft>
            </a:pP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 name="表格 4"/>
          <p:cNvGraphicFramePr>
            <a:graphicFrameLocks noGrp="1"/>
          </p:cNvGraphicFramePr>
          <p:nvPr>
            <p:extLst/>
          </p:nvPr>
        </p:nvGraphicFramePr>
        <p:xfrm>
          <a:off x="2357282" y="4114799"/>
          <a:ext cx="3193635" cy="563860"/>
        </p:xfrm>
        <a:graphic>
          <a:graphicData uri="http://schemas.openxmlformats.org/drawingml/2006/table">
            <a:tbl>
              <a:tblPr/>
              <a:tblGrid>
                <a:gridCol w="1280652">
                  <a:extLst>
                    <a:ext uri="{9D8B030D-6E8A-4147-A177-3AD203B41FA5}">
                      <a16:colId xmlns:a16="http://schemas.microsoft.com/office/drawing/2014/main" xmlns="" val="20000"/>
                    </a:ext>
                  </a:extLst>
                </a:gridCol>
                <a:gridCol w="1154749">
                  <a:extLst>
                    <a:ext uri="{9D8B030D-6E8A-4147-A177-3AD203B41FA5}">
                      <a16:colId xmlns:a16="http://schemas.microsoft.com/office/drawing/2014/main" xmlns="" val="20002"/>
                    </a:ext>
                  </a:extLst>
                </a:gridCol>
                <a:gridCol w="758234">
                  <a:extLst>
                    <a:ext uri="{9D8B030D-6E8A-4147-A177-3AD203B41FA5}">
                      <a16:colId xmlns:a16="http://schemas.microsoft.com/office/drawing/2014/main" xmlns="" val="20003"/>
                    </a:ext>
                  </a:extLst>
                </a:gridCol>
              </a:tblGrid>
              <a:tr h="285161">
                <a:tc>
                  <a:txBody>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下一跳</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78699">
                <a:tc>
                  <a:txBody>
                    <a:bodyPr/>
                    <a:lstStyle/>
                    <a:p>
                      <a:pPr algn="ct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0.0.0.0/0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r>
                        <a:rPr lang="en-US" altLang="zh-CN" sz="1200" b="0" kern="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Vlanif30</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6" name="矩形 5"/>
          <p:cNvSpPr/>
          <p:nvPr/>
        </p:nvSpPr>
        <p:spPr>
          <a:xfrm>
            <a:off x="1313166" y="4125374"/>
            <a:ext cx="1044116" cy="307777"/>
          </a:xfrm>
          <a:prstGeom prst="rect">
            <a:avLst/>
          </a:prstGeom>
        </p:spPr>
        <p:txBody>
          <a:bodyPr wrap="square">
            <a:spAutoFit/>
          </a:bodyPr>
          <a:lstStyle/>
          <a:p>
            <a:pPr algn="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1472054" y="3439880"/>
            <a:ext cx="824264" cy="672963"/>
            <a:chOff x="2226540" y="1745821"/>
            <a:chExt cx="824264" cy="672963"/>
          </a:xfrm>
        </p:grpSpPr>
        <p:pic>
          <p:nvPicPr>
            <p:cNvPr id="8" name="图片 7" descr="PC.png"/>
            <p:cNvPicPr>
              <a:picLocks noChangeAspect="1"/>
            </p:cNvPicPr>
            <p:nvPr/>
          </p:nvPicPr>
          <p:blipFill>
            <a:blip r:embed="rId2" cstate="print"/>
            <a:stretch>
              <a:fillRect/>
            </a:stretch>
          </p:blipFill>
          <p:spPr>
            <a:xfrm>
              <a:off x="2354931" y="1745821"/>
              <a:ext cx="539063" cy="414000"/>
            </a:xfrm>
            <a:prstGeom prst="rect">
              <a:avLst/>
            </a:prstGeom>
          </p:spPr>
        </p:pic>
        <p:sp>
          <p:nvSpPr>
            <p:cNvPr id="9" name="矩形 8"/>
            <p:cNvSpPr/>
            <p:nvPr/>
          </p:nvSpPr>
          <p:spPr>
            <a:xfrm>
              <a:off x="2226540" y="2141785"/>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0" name="图片 9" descr="汇聚交换机.png"/>
          <p:cNvPicPr>
            <a:picLocks noChangeAspect="1"/>
          </p:cNvPicPr>
          <p:nvPr/>
        </p:nvPicPr>
        <p:blipFill>
          <a:blip r:embed="rId3" cstate="print"/>
          <a:stretch>
            <a:fillRect/>
          </a:stretch>
        </p:blipFill>
        <p:spPr>
          <a:xfrm>
            <a:off x="6062558" y="3432673"/>
            <a:ext cx="540000" cy="441818"/>
          </a:xfrm>
          <a:prstGeom prst="rect">
            <a:avLst/>
          </a:prstGeom>
        </p:spPr>
      </p:pic>
      <p:sp>
        <p:nvSpPr>
          <p:cNvPr id="11" name="矩形 10"/>
          <p:cNvSpPr/>
          <p:nvPr/>
        </p:nvSpPr>
        <p:spPr>
          <a:xfrm>
            <a:off x="5019105" y="3340481"/>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522232" y="3432183"/>
            <a:ext cx="541200" cy="442799"/>
          </a:xfrm>
          <a:prstGeom prst="rect">
            <a:avLst/>
          </a:prstGeom>
          <a:noFill/>
        </p:spPr>
      </p:pic>
      <p:cxnSp>
        <p:nvCxnSpPr>
          <p:cNvPr id="13" name="直接连接符 12"/>
          <p:cNvCxnSpPr>
            <a:stCxn id="10" idx="3"/>
            <a:endCxn id="12" idx="1"/>
          </p:cNvCxnSpPr>
          <p:nvPr/>
        </p:nvCxnSpPr>
        <p:spPr bwMode="auto">
          <a:xfrm>
            <a:off x="6602558" y="3653582"/>
            <a:ext cx="1919674"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15" name="矩形 14"/>
          <p:cNvSpPr/>
          <p:nvPr/>
        </p:nvSpPr>
        <p:spPr>
          <a:xfrm>
            <a:off x="7284721" y="3653582"/>
            <a:ext cx="1237512" cy="738664"/>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p>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MAC3</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6518171" y="3653583"/>
            <a:ext cx="1044116" cy="307777"/>
          </a:xfrm>
          <a:prstGeom prst="rect">
            <a:avLst/>
          </a:prstGeom>
        </p:spPr>
        <p:txBody>
          <a:bodyPr wrap="square">
            <a:spAutoFit/>
          </a:bodyPr>
          <a:lstStyle/>
          <a:p>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a:t>
            </a:r>
          </a:p>
        </p:txBody>
      </p:sp>
      <p:cxnSp>
        <p:nvCxnSpPr>
          <p:cNvPr id="17" name="直接连接符 16"/>
          <p:cNvCxnSpPr>
            <a:stCxn id="12" idx="3"/>
            <a:endCxn id="20" idx="1"/>
          </p:cNvCxnSpPr>
          <p:nvPr/>
        </p:nvCxnSpPr>
        <p:spPr bwMode="auto">
          <a:xfrm>
            <a:off x="9063432" y="3653583"/>
            <a:ext cx="1937061" cy="6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圆角矩形 17"/>
          <p:cNvSpPr/>
          <p:nvPr/>
        </p:nvSpPr>
        <p:spPr>
          <a:xfrm>
            <a:off x="5251603" y="1522238"/>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VLANIF10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圆角矩形 18"/>
          <p:cNvSpPr/>
          <p:nvPr/>
        </p:nvSpPr>
        <p:spPr>
          <a:xfrm>
            <a:off x="5251603" y="2227426"/>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VLANIF30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192.168.30.1/24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0493" y="3438758"/>
            <a:ext cx="540000" cy="442800"/>
          </a:xfrm>
          <a:prstGeom prst="rect">
            <a:avLst/>
          </a:prstGeom>
        </p:spPr>
      </p:pic>
      <p:sp>
        <p:nvSpPr>
          <p:cNvPr id="21"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endParaRPr kumimoji="0" lang="en-US" altLang="zh-CN" sz="140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2" name="组合 21"/>
          <p:cNvGrpSpPr/>
          <p:nvPr/>
        </p:nvGrpSpPr>
        <p:grpSpPr>
          <a:xfrm>
            <a:off x="9873313" y="3463890"/>
            <a:ext cx="751638" cy="392903"/>
            <a:chOff x="8133063" y="1699504"/>
            <a:chExt cx="751638" cy="392903"/>
          </a:xfrm>
        </p:grpSpPr>
        <p:sp>
          <p:nvSpPr>
            <p:cNvPr id="23"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8298787" y="1779718"/>
              <a:ext cx="434734" cy="307777"/>
            </a:xfrm>
            <a:prstGeom prst="rect">
              <a:avLst/>
            </a:prstGeom>
          </p:spPr>
          <p:txBody>
            <a:bodyPr wrap="none">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ISP</a:t>
              </a:r>
            </a:p>
          </p:txBody>
        </p:sp>
      </p:grpSp>
      <p:cxnSp>
        <p:nvCxnSpPr>
          <p:cNvPr id="25" name="直接连接符 24"/>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2139508" y="3646880"/>
            <a:ext cx="1976597" cy="6702"/>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3287350" y="3365340"/>
            <a:ext cx="931627"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TextBox 8"/>
          <p:cNvSpPr txBox="1">
            <a:spLocks noChangeArrowheads="1"/>
          </p:cNvSpPr>
          <p:nvPr/>
        </p:nvSpPr>
        <p:spPr bwMode="auto">
          <a:xfrm>
            <a:off x="4080306" y="3109954"/>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29" name="矩形 28"/>
          <p:cNvSpPr/>
          <p:nvPr/>
        </p:nvSpPr>
        <p:spPr>
          <a:xfrm>
            <a:off x="4504667" y="3653285"/>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GE0/0/24</a:t>
            </a:r>
          </a:p>
        </p:txBody>
      </p:sp>
      <p:pic>
        <p:nvPicPr>
          <p:cNvPr id="30" name="图片 29"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6" cstate="print"/>
          <a:stretch>
            <a:fillRect/>
          </a:stretch>
        </p:blipFill>
        <p:spPr>
          <a:xfrm>
            <a:off x="4116105" y="3438758"/>
            <a:ext cx="540000" cy="441818"/>
          </a:xfrm>
          <a:prstGeom prst="rect">
            <a:avLst/>
          </a:prstGeom>
        </p:spPr>
      </p:pic>
      <p:sp>
        <p:nvSpPr>
          <p:cNvPr id="31" name="矩形 30"/>
          <p:cNvSpPr/>
          <p:nvPr/>
        </p:nvSpPr>
        <p:spPr>
          <a:xfrm>
            <a:off x="9069338" y="3653582"/>
            <a:ext cx="1179967" cy="307777"/>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rot="7795213">
            <a:off x="5567887" y="3869961"/>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a:ea typeface="方正兰亭黑简体"/>
              <a:cs typeface="+mn-cs"/>
              <a:sym typeface="Huawei Sans" panose="020C0503030203020204" pitchFamily="34" charset="0"/>
            </a:endParaRPr>
          </a:p>
        </p:txBody>
      </p:sp>
      <p:sp>
        <p:nvSpPr>
          <p:cNvPr id="33" name="等腰三角形 32"/>
          <p:cNvSpPr/>
          <p:nvPr/>
        </p:nvSpPr>
        <p:spPr>
          <a:xfrm flipV="1">
            <a:off x="5185732" y="2928235"/>
            <a:ext cx="2260097" cy="270694"/>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TextBox 8"/>
          <p:cNvSpPr txBox="1">
            <a:spLocks noChangeArrowheads="1"/>
          </p:cNvSpPr>
          <p:nvPr/>
        </p:nvSpPr>
        <p:spPr bwMode="auto">
          <a:xfrm>
            <a:off x="6017049" y="3166290"/>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77"/>
          <p:cNvSpPr txBox="1"/>
          <p:nvPr/>
        </p:nvSpPr>
        <p:spPr bwMode="auto">
          <a:xfrm>
            <a:off x="880222" y="2717245"/>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 192.168.10.2/24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p>
          <a:p>
            <a:pPr algn="ctr" fontAlgn="base"/>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6" name="组合 35"/>
          <p:cNvGrpSpPr/>
          <p:nvPr/>
        </p:nvGrpSpPr>
        <p:grpSpPr>
          <a:xfrm>
            <a:off x="8435185" y="126000"/>
            <a:ext cx="3585365" cy="288000"/>
            <a:chOff x="7882735" y="283304"/>
            <a:chExt cx="3585365" cy="288000"/>
          </a:xfrm>
        </p:grpSpPr>
        <p:sp>
          <p:nvSpPr>
            <p:cNvPr id="37" name="燕尾形 36"/>
            <p:cNvSpPr/>
            <p:nvPr/>
          </p:nvSpPr>
          <p:spPr bwMode="auto">
            <a:xfrm>
              <a:off x="7882735"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网络拓扑</a:t>
              </a:r>
            </a:p>
          </p:txBody>
        </p:sp>
        <p:sp>
          <p:nvSpPr>
            <p:cNvPr id="38" name="燕尾形 37"/>
            <p:cNvSpPr/>
            <p:nvPr/>
          </p:nvSpPr>
          <p:spPr bwMode="auto">
            <a:xfrm>
              <a:off x="9046846"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39" name="燕尾形 38"/>
            <p:cNvSpPr/>
            <p:nvPr/>
          </p:nvSpPr>
          <p:spPr bwMode="auto">
            <a:xfrm>
              <a:off x="10208100" y="283304"/>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通信过程</a:t>
              </a:r>
            </a:p>
          </p:txBody>
        </p:sp>
      </p:grpSp>
    </p:spTree>
    <p:extLst>
      <p:ext uri="{BB962C8B-B14F-4D97-AF65-F5344CB8AC3E}">
        <p14:creationId xmlns:p14="http://schemas.microsoft.com/office/powerpoint/2010/main" val="61399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通信过程 </a:t>
            </a:r>
            <a:r>
              <a:rPr lang="en-US" altLang="zh-CN">
                <a:sym typeface="Huawei Sans" panose="020C0503030203020204" pitchFamily="34" charset="0"/>
              </a:rPr>
              <a:t>(4)</a:t>
            </a:r>
            <a:endParaRPr lang="zh-CN" altLang="en-US"/>
          </a:p>
        </p:txBody>
      </p:sp>
      <p:cxnSp>
        <p:nvCxnSpPr>
          <p:cNvPr id="3" name="直接连接符 2"/>
          <p:cNvCxnSpPr/>
          <p:nvPr/>
        </p:nvCxnSpPr>
        <p:spPr bwMode="auto">
          <a:xfrm flipH="1">
            <a:off x="6487948" y="4222616"/>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4" name="表格 3"/>
          <p:cNvGraphicFramePr>
            <a:graphicFrameLocks noGrp="1"/>
          </p:cNvGraphicFramePr>
          <p:nvPr>
            <p:extLst/>
          </p:nvPr>
        </p:nvGraphicFramePr>
        <p:xfrm>
          <a:off x="6487948" y="4614866"/>
          <a:ext cx="1614269" cy="1371600"/>
        </p:xfrm>
        <a:graphic>
          <a:graphicData uri="http://schemas.openxmlformats.org/drawingml/2006/table">
            <a:tbl>
              <a:tblPr firstRow="1" bandRow="1">
                <a:tableStyleId>{616DA210-FB5B-4158-B5E0-FEB733F419BA}</a:tableStyleId>
              </a:tblPr>
              <a:tblGrid>
                <a:gridCol w="1614269">
                  <a:extLst>
                    <a:ext uri="{9D8B030D-6E8A-4147-A177-3AD203B41FA5}">
                      <a16:colId xmlns:a16="http://schemas.microsoft.com/office/drawing/2014/main" xmlns="" val="20000"/>
                    </a:ext>
                  </a:extLst>
                </a:gridCol>
              </a:tblGrid>
              <a:tr h="239536">
                <a:tc>
                  <a:txBody>
                    <a:bodyPr/>
                    <a:lstStyle/>
                    <a:p>
                      <a:pPr marL="0" algn="ctr" defTabSz="914034" rtl="0" eaLnBrk="1" latinLnBrk="0" hangingPunct="1"/>
                      <a:r>
                        <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200" b="0" kern="1200" cap="none" spc="0" dirty="0" smtClean="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MAC2</a:t>
                      </a:r>
                      <a:endParaRPr lang="zh-CN" altLang="en-US" sz="1200" b="0" kern="1200" cap="none" spc="0" dirty="0">
                        <a:ln>
                          <a:noFill/>
                        </a:ln>
                        <a:solidFill>
                          <a:srgbClr val="EC706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248161">
                <a:tc>
                  <a:txBody>
                    <a:bodyPr/>
                    <a:lstStyle/>
                    <a:p>
                      <a:pPr marL="0" algn="ctr" defTabSz="914034" rtl="0" eaLnBrk="1" latinLnBrk="0" hangingPunct="1"/>
                      <a:r>
                        <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MAC: </a:t>
                      </a:r>
                      <a:r>
                        <a:rPr lang="en-US" altLang="zh-CN" sz="1200" b="0" kern="1200" cap="none" spc="0" dirty="0" smtClean="0">
                          <a:ln>
                            <a:noFill/>
                          </a:ln>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MAC3</a:t>
                      </a:r>
                      <a:endParaRPr lang="zh-CN" altLang="en-US" sz="1200" b="0" kern="1200" cap="none" spc="0" dirty="0">
                        <a:ln>
                          <a:noFill/>
                        </a:ln>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1"/>
                  </a:ext>
                </a:extLst>
              </a:tr>
              <a:tr h="248161">
                <a:tc>
                  <a:txBody>
                    <a:bodyPr/>
                    <a:lstStyle/>
                    <a:p>
                      <a:pPr algn="ct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VLAN</a:t>
                      </a:r>
                      <a:r>
                        <a:rPr lang="en-US" altLang="zh-CN" sz="1200" b="0" cap="none" spc="0" baseline="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b="0" cap="none" spc="0" dirty="0" smtClean="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Tag: None</a:t>
                      </a:r>
                      <a:endParaRPr lang="zh-CN" altLang="en-US" sz="1200" b="0" cap="none" spc="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2"/>
                  </a:ext>
                </a:extLst>
              </a:tr>
              <a:tr h="248161">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 192.168.10.2</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48161">
                <a:tc>
                  <a:txBody>
                    <a:bodyPr/>
                    <a:lstStyle/>
                    <a:p>
                      <a:pPr algn="ctr"/>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 2.3.4.5</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
        <p:nvSpPr>
          <p:cNvPr id="5" name="圆角矩形 75"/>
          <p:cNvSpPr/>
          <p:nvPr/>
        </p:nvSpPr>
        <p:spPr>
          <a:xfrm>
            <a:off x="1862140" y="4932850"/>
            <a:ext cx="4233860" cy="295424"/>
          </a:xfrm>
          <a:prstGeom prst="roundRect">
            <a:avLst>
              <a:gd name="adj" fmla="val 10604"/>
            </a:avLst>
          </a:prstGeom>
          <a:solidFill>
            <a:srgbClr val="00B0F0"/>
          </a:solidFill>
          <a:ln>
            <a:noFill/>
          </a:ln>
        </p:spPr>
        <p:txBody>
          <a:bodyPr wrap="square" rtlCol="0" anchor="ctr" anchorCtr="0">
            <a:noAutofit/>
          </a:bodyPr>
          <a:lstStyle/>
          <a:p>
            <a:pPr algn="ctr"/>
            <a:r>
              <a:rPr lang="en-US" altLang="zh-CN" sz="1400" b="1" dirty="0" smtClean="0">
                <a:solidFill>
                  <a:prstClr val="white"/>
                </a:solidFill>
                <a:sym typeface="Huawei Sans" panose="020C0503030203020204" pitchFamily="34" charset="0"/>
              </a:rPr>
              <a:t>SW2</a:t>
            </a:r>
            <a:r>
              <a:rPr lang="zh-CN" altLang="en-US" sz="1400" b="1" dirty="0" smtClean="0">
                <a:solidFill>
                  <a:prstClr val="white"/>
                </a:solidFill>
                <a:sym typeface="Huawei Sans" panose="020C0503030203020204" pitchFamily="34" charset="0"/>
              </a:rPr>
              <a:t>处理</a:t>
            </a:r>
            <a:r>
              <a:rPr lang="zh-CN" altLang="en-US" sz="1400" b="1" dirty="0">
                <a:solidFill>
                  <a:prstClr val="white"/>
                </a:solidFill>
                <a:sym typeface="Huawei Sans" panose="020C0503030203020204" pitchFamily="34" charset="0"/>
              </a:rPr>
              <a:t>流程</a:t>
            </a:r>
          </a:p>
        </p:txBody>
      </p:sp>
      <p:sp>
        <p:nvSpPr>
          <p:cNvPr id="6" name="圆角矩形 75"/>
          <p:cNvSpPr/>
          <p:nvPr/>
        </p:nvSpPr>
        <p:spPr>
          <a:xfrm>
            <a:off x="1862140" y="5262491"/>
            <a:ext cx="4233860" cy="1011087"/>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spcBef>
                <a:spcPts val="0"/>
              </a:spcBef>
              <a:spcAft>
                <a:spcPts val="600"/>
              </a:spcAft>
            </a:pP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查找</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表项获取</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到</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192.168.30.2</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址</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报</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文</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替换</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VLANIF30</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）转</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交给交换模块，交换模块查找</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地址表确定出接口</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同时确认发送报文时是否</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携带</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VLAN Tag</a:t>
            </a:r>
            <a:r>
              <a:rPr lang="zh-CN" altLang="en-US"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auto">
              <a:spcBef>
                <a:spcPts val="0"/>
              </a:spcBef>
              <a:spcAft>
                <a:spcPts val="600"/>
              </a:spcAft>
            </a:pPr>
            <a:endPar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7" name="表格 6"/>
          <p:cNvGraphicFramePr>
            <a:graphicFrameLocks noGrp="1"/>
          </p:cNvGraphicFramePr>
          <p:nvPr>
            <p:extLst/>
          </p:nvPr>
        </p:nvGraphicFramePr>
        <p:xfrm>
          <a:off x="2865044" y="4299759"/>
          <a:ext cx="2813172" cy="563860"/>
        </p:xfrm>
        <a:graphic>
          <a:graphicData uri="http://schemas.openxmlformats.org/drawingml/2006/table">
            <a:tbl>
              <a:tblPr/>
              <a:tblGrid>
                <a:gridCol w="1230557">
                  <a:extLst>
                    <a:ext uri="{9D8B030D-6E8A-4147-A177-3AD203B41FA5}">
                      <a16:colId xmlns:a16="http://schemas.microsoft.com/office/drawing/2014/main" xmlns="" val="20000"/>
                    </a:ext>
                  </a:extLst>
                </a:gridCol>
                <a:gridCol w="615461">
                  <a:extLst>
                    <a:ext uri="{9D8B030D-6E8A-4147-A177-3AD203B41FA5}">
                      <a16:colId xmlns:a16="http://schemas.microsoft.com/office/drawing/2014/main" xmlns="" val="20001"/>
                    </a:ext>
                  </a:extLst>
                </a:gridCol>
                <a:gridCol w="967154">
                  <a:extLst>
                    <a:ext uri="{9D8B030D-6E8A-4147-A177-3AD203B41FA5}">
                      <a16:colId xmlns:a16="http://schemas.microsoft.com/office/drawing/2014/main" xmlns="" val="20002"/>
                    </a:ext>
                  </a:extLst>
                </a:gridCol>
              </a:tblGrid>
              <a:tr h="285161">
                <a:tc>
                  <a:txBody>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目的网络</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MAC</a:t>
                      </a:r>
                      <a:endPar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出接口</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78699">
                <a:tc>
                  <a:txBody>
                    <a:bodyP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192.168.30.2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latinLnBrk="0" hangingPunct="1"/>
                      <a:r>
                        <a:rPr lang="en-US" altLang="zh-CN" sz="12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MAC3</a:t>
                      </a:r>
                      <a:endParaRPr lang="zh-CN" altLang="en-US" sz="12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r>
                        <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GE0/0/2</a:t>
                      </a:r>
                      <a:endParaRPr lang="zh-CN" altLang="en-US"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矩形 7"/>
          <p:cNvSpPr/>
          <p:nvPr/>
        </p:nvSpPr>
        <p:spPr>
          <a:xfrm>
            <a:off x="1790386" y="4443189"/>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ARP</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表项</a:t>
            </a:r>
            <a:endPar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 name="组合 8"/>
          <p:cNvGrpSpPr/>
          <p:nvPr/>
        </p:nvGrpSpPr>
        <p:grpSpPr>
          <a:xfrm>
            <a:off x="1472054" y="3439880"/>
            <a:ext cx="824264" cy="672963"/>
            <a:chOff x="2226540" y="1745821"/>
            <a:chExt cx="824264" cy="672963"/>
          </a:xfrm>
        </p:grpSpPr>
        <p:pic>
          <p:nvPicPr>
            <p:cNvPr id="10" name="图片 9" descr="PC.png"/>
            <p:cNvPicPr>
              <a:picLocks noChangeAspect="1"/>
            </p:cNvPicPr>
            <p:nvPr/>
          </p:nvPicPr>
          <p:blipFill>
            <a:blip r:embed="rId2" cstate="print"/>
            <a:stretch>
              <a:fillRect/>
            </a:stretch>
          </p:blipFill>
          <p:spPr>
            <a:xfrm>
              <a:off x="2354931" y="1745821"/>
              <a:ext cx="539063" cy="414000"/>
            </a:xfrm>
            <a:prstGeom prst="rect">
              <a:avLst/>
            </a:prstGeom>
          </p:spPr>
        </p:pic>
        <p:sp>
          <p:nvSpPr>
            <p:cNvPr id="11" name="矩形 10"/>
            <p:cNvSpPr/>
            <p:nvPr/>
          </p:nvSpPr>
          <p:spPr>
            <a:xfrm>
              <a:off x="2226540" y="2141785"/>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2" name="直接连接符 11"/>
          <p:cNvCxnSpPr>
            <a:endCxn id="17" idx="1"/>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10" idx="3"/>
          </p:cNvCxnSpPr>
          <p:nvPr/>
        </p:nvCxnSpPr>
        <p:spPr bwMode="auto">
          <a:xfrm>
            <a:off x="2139508" y="3646880"/>
            <a:ext cx="1976597" cy="6702"/>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4" name="矩形 13"/>
          <p:cNvSpPr/>
          <p:nvPr/>
        </p:nvSpPr>
        <p:spPr>
          <a:xfrm>
            <a:off x="3287350" y="3365340"/>
            <a:ext cx="931627"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8"/>
          <p:cNvSpPr txBox="1">
            <a:spLocks noChangeArrowheads="1"/>
          </p:cNvSpPr>
          <p:nvPr/>
        </p:nvSpPr>
        <p:spPr bwMode="auto">
          <a:xfrm>
            <a:off x="4080306" y="3109954"/>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16" name="矩形 15"/>
          <p:cNvSpPr/>
          <p:nvPr/>
        </p:nvSpPr>
        <p:spPr>
          <a:xfrm>
            <a:off x="4504667" y="3653285"/>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GE0/0/24</a:t>
            </a:r>
          </a:p>
        </p:txBody>
      </p:sp>
      <p:pic>
        <p:nvPicPr>
          <p:cNvPr id="17" name="图片 16" descr="汇聚交换机.png"/>
          <p:cNvPicPr>
            <a:picLocks noChangeAspect="1"/>
          </p:cNvPicPr>
          <p:nvPr/>
        </p:nvPicPr>
        <p:blipFill>
          <a:blip r:embed="rId3" cstate="print"/>
          <a:stretch>
            <a:fillRect/>
          </a:stretch>
        </p:blipFill>
        <p:spPr>
          <a:xfrm>
            <a:off x="6062558" y="3432673"/>
            <a:ext cx="540000" cy="441818"/>
          </a:xfrm>
          <a:prstGeom prst="rect">
            <a:avLst/>
          </a:prstGeom>
        </p:spPr>
      </p:pic>
      <p:sp>
        <p:nvSpPr>
          <p:cNvPr id="18" name="矩形 17"/>
          <p:cNvSpPr/>
          <p:nvPr/>
        </p:nvSpPr>
        <p:spPr>
          <a:xfrm>
            <a:off x="5019105" y="3340481"/>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9"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522232" y="3432183"/>
            <a:ext cx="541200" cy="442799"/>
          </a:xfrm>
          <a:prstGeom prst="rect">
            <a:avLst/>
          </a:prstGeom>
          <a:noFill/>
        </p:spPr>
      </p:pic>
      <p:cxnSp>
        <p:nvCxnSpPr>
          <p:cNvPr id="20" name="直接连接符 19"/>
          <p:cNvCxnSpPr>
            <a:stCxn id="17" idx="3"/>
            <a:endCxn id="19" idx="1"/>
          </p:cNvCxnSpPr>
          <p:nvPr/>
        </p:nvCxnSpPr>
        <p:spPr bwMode="auto">
          <a:xfrm>
            <a:off x="6602558" y="3653582"/>
            <a:ext cx="1919674"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1"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22" name="矩形 21"/>
          <p:cNvSpPr/>
          <p:nvPr/>
        </p:nvSpPr>
        <p:spPr>
          <a:xfrm>
            <a:off x="7284721" y="3653582"/>
            <a:ext cx="1237512" cy="738664"/>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p>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MAC3</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6518171" y="3653583"/>
            <a:ext cx="1044116" cy="307777"/>
          </a:xfrm>
          <a:prstGeom prst="rect">
            <a:avLst/>
          </a:prstGeom>
        </p:spPr>
        <p:txBody>
          <a:bodyPr wrap="square">
            <a:spAutoFit/>
          </a:bodyPr>
          <a:lstStyle/>
          <a:p>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a:t>
            </a:r>
          </a:p>
        </p:txBody>
      </p:sp>
      <p:cxnSp>
        <p:nvCxnSpPr>
          <p:cNvPr id="24" name="直接连接符 23"/>
          <p:cNvCxnSpPr>
            <a:stCxn id="19" idx="3"/>
            <a:endCxn id="27" idx="1"/>
          </p:cNvCxnSpPr>
          <p:nvPr/>
        </p:nvCxnSpPr>
        <p:spPr bwMode="auto">
          <a:xfrm>
            <a:off x="9063432" y="3653583"/>
            <a:ext cx="1937061" cy="6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 name="圆角矩形 24"/>
          <p:cNvSpPr/>
          <p:nvPr/>
        </p:nvSpPr>
        <p:spPr>
          <a:xfrm>
            <a:off x="5251603" y="1522238"/>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VLANIF10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25"/>
          <p:cNvSpPr/>
          <p:nvPr/>
        </p:nvSpPr>
        <p:spPr>
          <a:xfrm>
            <a:off x="5251603" y="2227426"/>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VLANIF30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192.168.30.1/24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7" name="图片 2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0493" y="3438758"/>
            <a:ext cx="540000" cy="442800"/>
          </a:xfrm>
          <a:prstGeom prst="rect">
            <a:avLst/>
          </a:prstGeom>
        </p:spPr>
      </p:pic>
      <p:sp>
        <p:nvSpPr>
          <p:cNvPr id="28"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endParaRPr kumimoji="0" lang="en-US" altLang="zh-CN" sz="140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 name="组合 28"/>
          <p:cNvGrpSpPr/>
          <p:nvPr/>
        </p:nvGrpSpPr>
        <p:grpSpPr>
          <a:xfrm>
            <a:off x="9873313" y="3463890"/>
            <a:ext cx="751638" cy="392903"/>
            <a:chOff x="8133063" y="1699504"/>
            <a:chExt cx="751638" cy="392903"/>
          </a:xfrm>
        </p:grpSpPr>
        <p:sp>
          <p:nvSpPr>
            <p:cNvPr id="3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8298787" y="1779718"/>
              <a:ext cx="434734" cy="307777"/>
            </a:xfrm>
            <a:prstGeom prst="rect">
              <a:avLst/>
            </a:prstGeom>
          </p:spPr>
          <p:txBody>
            <a:bodyPr wrap="none">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32" name="图片 31"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6" cstate="print"/>
          <a:stretch>
            <a:fillRect/>
          </a:stretch>
        </p:blipFill>
        <p:spPr>
          <a:xfrm>
            <a:off x="4116105" y="3438758"/>
            <a:ext cx="540000" cy="441818"/>
          </a:xfrm>
          <a:prstGeom prst="rect">
            <a:avLst/>
          </a:prstGeom>
        </p:spPr>
      </p:pic>
      <p:sp>
        <p:nvSpPr>
          <p:cNvPr id="33" name="矩形 32"/>
          <p:cNvSpPr/>
          <p:nvPr/>
        </p:nvSpPr>
        <p:spPr>
          <a:xfrm>
            <a:off x="9069338" y="3653582"/>
            <a:ext cx="1179967" cy="307777"/>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梯形 2"/>
          <p:cNvSpPr/>
          <p:nvPr/>
        </p:nvSpPr>
        <p:spPr>
          <a:xfrm>
            <a:off x="6486044" y="4255875"/>
            <a:ext cx="1670780" cy="349466"/>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ight Arrow 157"/>
          <p:cNvSpPr/>
          <p:nvPr/>
        </p:nvSpPr>
        <p:spPr>
          <a:xfrm rot="7795213">
            <a:off x="5484353" y="3928402"/>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a:ea typeface="方正兰亭黑简体"/>
              <a:cs typeface="+mn-cs"/>
              <a:sym typeface="Huawei Sans" panose="020C0503030203020204" pitchFamily="34" charset="0"/>
            </a:endParaRPr>
          </a:p>
        </p:txBody>
      </p:sp>
      <p:sp>
        <p:nvSpPr>
          <p:cNvPr id="36" name="等腰三角形 35"/>
          <p:cNvSpPr/>
          <p:nvPr/>
        </p:nvSpPr>
        <p:spPr>
          <a:xfrm flipV="1">
            <a:off x="5185732" y="2928235"/>
            <a:ext cx="2260097" cy="270694"/>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TextBox 77"/>
          <p:cNvSpPr txBox="1"/>
          <p:nvPr/>
        </p:nvSpPr>
        <p:spPr bwMode="auto">
          <a:xfrm>
            <a:off x="880222" y="2717245"/>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 192.168.10.2/24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p>
          <a:p>
            <a:pPr algn="ctr" fontAlgn="base"/>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TextBox 8"/>
          <p:cNvSpPr txBox="1">
            <a:spLocks noChangeArrowheads="1"/>
          </p:cNvSpPr>
          <p:nvPr/>
        </p:nvSpPr>
        <p:spPr bwMode="auto">
          <a:xfrm>
            <a:off x="6017049" y="3166290"/>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a:xfrm>
            <a:off x="8435185" y="126000"/>
            <a:ext cx="3585365" cy="288000"/>
            <a:chOff x="7882735" y="283304"/>
            <a:chExt cx="3585365" cy="288000"/>
          </a:xfrm>
        </p:grpSpPr>
        <p:sp>
          <p:nvSpPr>
            <p:cNvPr id="40" name="燕尾形 39"/>
            <p:cNvSpPr/>
            <p:nvPr/>
          </p:nvSpPr>
          <p:spPr bwMode="auto">
            <a:xfrm>
              <a:off x="7882735"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网络拓扑</a:t>
              </a:r>
            </a:p>
          </p:txBody>
        </p:sp>
        <p:sp>
          <p:nvSpPr>
            <p:cNvPr id="41" name="燕尾形 40"/>
            <p:cNvSpPr/>
            <p:nvPr/>
          </p:nvSpPr>
          <p:spPr bwMode="auto">
            <a:xfrm>
              <a:off x="9046846"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42" name="燕尾形 41"/>
            <p:cNvSpPr/>
            <p:nvPr/>
          </p:nvSpPr>
          <p:spPr bwMode="auto">
            <a:xfrm>
              <a:off x="10208100" y="283304"/>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通信过程</a:t>
              </a:r>
            </a:p>
          </p:txBody>
        </p:sp>
      </p:grpSp>
    </p:spTree>
    <p:extLst>
      <p:ext uri="{BB962C8B-B14F-4D97-AF65-F5344CB8AC3E}">
        <p14:creationId xmlns:p14="http://schemas.microsoft.com/office/powerpoint/2010/main" val="3934837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通信过程</a:t>
            </a:r>
            <a:r>
              <a:rPr lang="en-US" altLang="zh-CN">
                <a:sym typeface="Huawei Sans" panose="020C0503030203020204" pitchFamily="34" charset="0"/>
              </a:rPr>
              <a:t> (5)</a:t>
            </a:r>
            <a:endParaRPr lang="zh-CN" altLang="en-US"/>
          </a:p>
        </p:txBody>
      </p:sp>
      <p:cxnSp>
        <p:nvCxnSpPr>
          <p:cNvPr id="3" name="直接连接符 2"/>
          <p:cNvCxnSpPr/>
          <p:nvPr/>
        </p:nvCxnSpPr>
        <p:spPr bwMode="auto">
          <a:xfrm flipH="1">
            <a:off x="9063333" y="4140108"/>
            <a:ext cx="796773"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4" name="表格 3"/>
          <p:cNvGraphicFramePr>
            <a:graphicFrameLocks noGrp="1"/>
          </p:cNvGraphicFramePr>
          <p:nvPr>
            <p:extLst/>
          </p:nvPr>
        </p:nvGraphicFramePr>
        <p:xfrm>
          <a:off x="9111541" y="4587568"/>
          <a:ext cx="1614269" cy="548640"/>
        </p:xfrm>
        <a:graphic>
          <a:graphicData uri="http://schemas.openxmlformats.org/drawingml/2006/table">
            <a:tbl>
              <a:tblPr firstRow="1" bandRow="1">
                <a:tableStyleId>{616DA210-FB5B-4158-B5E0-FEB733F419BA}</a:tableStyleId>
              </a:tblPr>
              <a:tblGrid>
                <a:gridCol w="1614269">
                  <a:extLst>
                    <a:ext uri="{9D8B030D-6E8A-4147-A177-3AD203B41FA5}">
                      <a16:colId xmlns:a16="http://schemas.microsoft.com/office/drawing/2014/main" xmlns="" val="20000"/>
                    </a:ext>
                  </a:extLst>
                </a:gridCol>
              </a:tblGrid>
              <a:tr h="248161">
                <a:tc>
                  <a:txBody>
                    <a:bodyPr/>
                    <a:lstStyle/>
                    <a:p>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源</a:t>
                      </a:r>
                      <a:r>
                        <a:rPr lang="en-US" altLang="zh-CN"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1.2.3.4</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248161">
                <a:tc>
                  <a:txBody>
                    <a:bodyPr/>
                    <a:lstStyle/>
                    <a:p>
                      <a:r>
                        <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目的</a:t>
                      </a:r>
                      <a:r>
                        <a:rPr lang="en-US" altLang="zh-CN"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b="0" cap="none" spc="0" dirty="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2.3.4.5</a:t>
                      </a:r>
                      <a:endParaRPr lang="zh-CN" altLang="en-US" sz="1200" b="0" cap="none" spc="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bl>
          </a:graphicData>
        </a:graphic>
      </p:graphicFrame>
      <p:sp>
        <p:nvSpPr>
          <p:cNvPr id="5" name="圆角矩形 75"/>
          <p:cNvSpPr/>
          <p:nvPr/>
        </p:nvSpPr>
        <p:spPr>
          <a:xfrm>
            <a:off x="6284798" y="4797894"/>
            <a:ext cx="2405978" cy="295424"/>
          </a:xfrm>
          <a:prstGeom prst="roundRect">
            <a:avLst>
              <a:gd name="adj" fmla="val 10604"/>
            </a:avLst>
          </a:prstGeom>
          <a:solidFill>
            <a:srgbClr val="00B0F0"/>
          </a:solidFill>
          <a:ln>
            <a:noFill/>
          </a:ln>
        </p:spPr>
        <p:txBody>
          <a:bodyPr wrap="square" rtlCol="0" anchor="ctr" anchorCtr="0">
            <a:noAutofit/>
          </a:bodyPr>
          <a:lstStyle/>
          <a:p>
            <a:pPr algn="ctr"/>
            <a:r>
              <a:rPr lang="en-US" altLang="zh-CN" sz="1400" b="1" dirty="0">
                <a:solidFill>
                  <a:prstClr val="white"/>
                </a:solidFill>
                <a:sym typeface="Huawei Sans" panose="020C0503030203020204" pitchFamily="34" charset="0"/>
              </a:rPr>
              <a:t>R1</a:t>
            </a:r>
            <a:r>
              <a:rPr lang="zh-CN" altLang="en-US" sz="1400" b="1" dirty="0">
                <a:solidFill>
                  <a:prstClr val="white"/>
                </a:solidFill>
                <a:sym typeface="Huawei Sans" panose="020C0503030203020204" pitchFamily="34" charset="0"/>
              </a:rPr>
              <a:t>处理流程</a:t>
            </a:r>
          </a:p>
        </p:txBody>
      </p:sp>
      <p:sp>
        <p:nvSpPr>
          <p:cNvPr id="6" name="圆角矩形 75"/>
          <p:cNvSpPr/>
          <p:nvPr/>
        </p:nvSpPr>
        <p:spPr>
          <a:xfrm>
            <a:off x="6284798" y="5127535"/>
            <a:ext cx="2405978" cy="1254215"/>
          </a:xfrm>
          <a:prstGeom prst="roundRect">
            <a:avLst>
              <a:gd name="adj" fmla="val 4852"/>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ct val="130000"/>
              </a:lnSpc>
              <a:spcBef>
                <a:spcPts val="0"/>
              </a:spcBef>
              <a:spcAft>
                <a:spcPts val="600"/>
              </a:spcAft>
            </a:pP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查看数据帧的目的</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为自身接口</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，查看目的</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，非自身</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地址，查找路由表，匹配默认路由，交给运营商转发，同时执行</a:t>
            </a:r>
            <a:r>
              <a:rPr lang="en-US" altLang="zh-CN" sz="12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NAT</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将报文源</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Port</a:t>
            </a:r>
            <a:r>
              <a:rPr lang="zh-CN" alt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转换。</a:t>
            </a:r>
          </a:p>
        </p:txBody>
      </p:sp>
      <p:grpSp>
        <p:nvGrpSpPr>
          <p:cNvPr id="7" name="组合 6"/>
          <p:cNvGrpSpPr/>
          <p:nvPr/>
        </p:nvGrpSpPr>
        <p:grpSpPr>
          <a:xfrm>
            <a:off x="1472054" y="3439880"/>
            <a:ext cx="824264" cy="672963"/>
            <a:chOff x="2226540" y="1745821"/>
            <a:chExt cx="824264" cy="672963"/>
          </a:xfrm>
        </p:grpSpPr>
        <p:pic>
          <p:nvPicPr>
            <p:cNvPr id="8" name="图片 7" descr="PC.png"/>
            <p:cNvPicPr>
              <a:picLocks noChangeAspect="1"/>
            </p:cNvPicPr>
            <p:nvPr/>
          </p:nvPicPr>
          <p:blipFill>
            <a:blip r:embed="rId3" cstate="print"/>
            <a:stretch>
              <a:fillRect/>
            </a:stretch>
          </p:blipFill>
          <p:spPr>
            <a:xfrm>
              <a:off x="2354931" y="1745821"/>
              <a:ext cx="539063" cy="414000"/>
            </a:xfrm>
            <a:prstGeom prst="rect">
              <a:avLst/>
            </a:prstGeom>
          </p:spPr>
        </p:pic>
        <p:sp>
          <p:nvSpPr>
            <p:cNvPr id="9" name="矩形 8"/>
            <p:cNvSpPr/>
            <p:nvPr/>
          </p:nvSpPr>
          <p:spPr>
            <a:xfrm>
              <a:off x="2226540" y="2141785"/>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 name="TextBox 77"/>
          <p:cNvSpPr txBox="1"/>
          <p:nvPr/>
        </p:nvSpPr>
        <p:spPr bwMode="auto">
          <a:xfrm>
            <a:off x="880222" y="2717245"/>
            <a:ext cx="2225628" cy="669483"/>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R="0" indent="0" defTabSz="914400" fontAlgn="t">
              <a:lnSpc>
                <a:spcPct val="100000"/>
              </a:lnSpc>
              <a:spcBef>
                <a:spcPct val="0"/>
              </a:spcBef>
              <a:spcAft>
                <a:spcPct val="0"/>
              </a:spcAft>
              <a:buClrTx/>
              <a:buSzTx/>
              <a:buFontTx/>
              <a:buNone/>
              <a:tabLst/>
              <a:defRPr kumimoji="0" sz="1000" b="0" i="0" u="none" strike="noStrike" cap="none" normalizeH="0" baseline="0">
                <a:ln>
                  <a:noFill/>
                </a:ln>
                <a:effectLst/>
                <a:latin typeface="FrutigerNext LT Regular" pitchFamily="34" charset="0"/>
                <a:ea typeface="宋体" pitchFamily="2" charset="-122"/>
              </a:defRPr>
            </a:lvl1pPr>
          </a:lstStyle>
          <a:p>
            <a:pPr algn="ctr" fontAlgn="base"/>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 192.168.10.2/24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fontAlgn="base"/>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默认网关</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192.168.10.254</a:t>
            </a:r>
          </a:p>
          <a:p>
            <a:pPr algn="ctr" fontAlgn="base"/>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连接符 10"/>
          <p:cNvCxnSpPr>
            <a:endCxn id="17" idx="1"/>
          </p:cNvCxnSpPr>
          <p:nvPr/>
        </p:nvCxnSpPr>
        <p:spPr bwMode="auto">
          <a:xfrm>
            <a:off x="4656105" y="3653582"/>
            <a:ext cx="140645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8" idx="3"/>
          </p:cNvCxnSpPr>
          <p:nvPr/>
        </p:nvCxnSpPr>
        <p:spPr bwMode="auto">
          <a:xfrm>
            <a:off x="2139508" y="3646880"/>
            <a:ext cx="1976597" cy="6702"/>
          </a:xfrm>
          <a:prstGeom prst="line">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 name="矩形 12"/>
          <p:cNvSpPr/>
          <p:nvPr/>
        </p:nvSpPr>
        <p:spPr>
          <a:xfrm>
            <a:off x="3287350" y="3365340"/>
            <a:ext cx="931627"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8"/>
          <p:cNvSpPr txBox="1">
            <a:spLocks noChangeArrowheads="1"/>
          </p:cNvSpPr>
          <p:nvPr/>
        </p:nvSpPr>
        <p:spPr bwMode="auto">
          <a:xfrm>
            <a:off x="4080306" y="3109954"/>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15" name="矩形 14"/>
          <p:cNvSpPr/>
          <p:nvPr/>
        </p:nvSpPr>
        <p:spPr>
          <a:xfrm>
            <a:off x="4504667" y="3653285"/>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GE0/0/24</a:t>
            </a:r>
          </a:p>
        </p:txBody>
      </p:sp>
      <p:sp>
        <p:nvSpPr>
          <p:cNvPr id="16" name="TextBox 8"/>
          <p:cNvSpPr txBox="1">
            <a:spLocks noChangeArrowheads="1"/>
          </p:cNvSpPr>
          <p:nvPr/>
        </p:nvSpPr>
        <p:spPr bwMode="auto">
          <a:xfrm>
            <a:off x="6017049" y="3166290"/>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SW2</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 name="图片 16" descr="汇聚交换机.png"/>
          <p:cNvPicPr>
            <a:picLocks noChangeAspect="1"/>
          </p:cNvPicPr>
          <p:nvPr/>
        </p:nvPicPr>
        <p:blipFill>
          <a:blip r:embed="rId4" cstate="print"/>
          <a:stretch>
            <a:fillRect/>
          </a:stretch>
        </p:blipFill>
        <p:spPr>
          <a:xfrm>
            <a:off x="6062558" y="3432673"/>
            <a:ext cx="540000" cy="441818"/>
          </a:xfrm>
          <a:prstGeom prst="rect">
            <a:avLst/>
          </a:prstGeom>
        </p:spPr>
      </p:pic>
      <p:sp>
        <p:nvSpPr>
          <p:cNvPr id="18" name="矩形 17"/>
          <p:cNvSpPr/>
          <p:nvPr/>
        </p:nvSpPr>
        <p:spPr>
          <a:xfrm>
            <a:off x="5019105" y="3340481"/>
            <a:ext cx="1044116" cy="307777"/>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9"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8522232" y="3432183"/>
            <a:ext cx="541200" cy="442799"/>
          </a:xfrm>
          <a:prstGeom prst="rect">
            <a:avLst/>
          </a:prstGeom>
          <a:noFill/>
        </p:spPr>
      </p:pic>
      <p:cxnSp>
        <p:nvCxnSpPr>
          <p:cNvPr id="20" name="直接连接符 19"/>
          <p:cNvCxnSpPr>
            <a:stCxn id="17" idx="3"/>
            <a:endCxn id="19" idx="1"/>
          </p:cNvCxnSpPr>
          <p:nvPr/>
        </p:nvCxnSpPr>
        <p:spPr bwMode="auto">
          <a:xfrm>
            <a:off x="6602558" y="3653582"/>
            <a:ext cx="1919674"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1" name="TextBox 8"/>
          <p:cNvSpPr txBox="1">
            <a:spLocks noChangeArrowheads="1"/>
          </p:cNvSpPr>
          <p:nvPr/>
        </p:nvSpPr>
        <p:spPr bwMode="auto">
          <a:xfrm>
            <a:off x="8504464" y="2894511"/>
            <a:ext cx="55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NAT</a:t>
            </a:r>
          </a:p>
        </p:txBody>
      </p:sp>
      <p:sp>
        <p:nvSpPr>
          <p:cNvPr id="22" name="矩形 21"/>
          <p:cNvSpPr/>
          <p:nvPr/>
        </p:nvSpPr>
        <p:spPr>
          <a:xfrm>
            <a:off x="7352403" y="3673117"/>
            <a:ext cx="1237512" cy="738664"/>
          </a:xfrm>
          <a:prstGeom prst="rect">
            <a:avLst/>
          </a:prstGeom>
        </p:spPr>
        <p:txBody>
          <a:bodyPr wrap="square">
            <a:spAutoFit/>
          </a:bodyPr>
          <a:lstStyle/>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p>
          <a:p>
            <a:pPr algn="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192.168.30.2</a:t>
            </a:r>
          </a:p>
          <a:p>
            <a:pPr algn="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MAC3</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6518171" y="3653583"/>
            <a:ext cx="1044116" cy="307777"/>
          </a:xfrm>
          <a:prstGeom prst="rect">
            <a:avLst/>
          </a:prstGeom>
        </p:spPr>
        <p:txBody>
          <a:bodyPr wrap="square">
            <a:spAutoFit/>
          </a:bodyPr>
          <a:lstStyle/>
          <a:p>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sym typeface="Huawei Sans" panose="020C0503030203020204" pitchFamily="34" charset="0"/>
              </a:rPr>
              <a:t>GE0/0/2</a:t>
            </a:r>
          </a:p>
        </p:txBody>
      </p:sp>
      <p:cxnSp>
        <p:nvCxnSpPr>
          <p:cNvPr id="24" name="直接连接符 23"/>
          <p:cNvCxnSpPr>
            <a:stCxn id="19" idx="3"/>
            <a:endCxn id="27" idx="1"/>
          </p:cNvCxnSpPr>
          <p:nvPr/>
        </p:nvCxnSpPr>
        <p:spPr bwMode="auto">
          <a:xfrm>
            <a:off x="9063432" y="3653583"/>
            <a:ext cx="1937061" cy="657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 name="圆角矩形 24"/>
          <p:cNvSpPr/>
          <p:nvPr/>
        </p:nvSpPr>
        <p:spPr>
          <a:xfrm>
            <a:off x="5251603" y="1522238"/>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VLANIF10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192.168.10.254/24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MAC</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 MAC2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25"/>
          <p:cNvSpPr/>
          <p:nvPr/>
        </p:nvSpPr>
        <p:spPr>
          <a:xfrm>
            <a:off x="5251603" y="2227426"/>
            <a:ext cx="2100800" cy="665083"/>
          </a:xfrm>
          <a:prstGeom prst="roundRect">
            <a:avLst>
              <a:gd name="adj" fmla="val 5520"/>
            </a:avLst>
          </a:prstGeom>
          <a:solidFill>
            <a:srgbClr val="00B0F0">
              <a:alpha val="5000"/>
            </a:srgbClr>
          </a:solidFill>
          <a:ln>
            <a:solidFill>
              <a:srgbClr val="99DFF9"/>
            </a:solidFill>
          </a:ln>
        </p:spPr>
        <p:txBody>
          <a:bodyPr wrap="square">
            <a:spAutoFit/>
          </a:bodyPr>
          <a:lstStyle/>
          <a:p>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VLANIF30 </a:t>
            </a:r>
            <a:endPar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IP: 192.168.30.1/24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MAC: MAC2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7" name="图片 2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1000493" y="3438758"/>
            <a:ext cx="540000" cy="442800"/>
          </a:xfrm>
          <a:prstGeom prst="rect">
            <a:avLst/>
          </a:prstGeom>
        </p:spPr>
      </p:pic>
      <p:sp>
        <p:nvSpPr>
          <p:cNvPr id="28" name="TextBox 8"/>
          <p:cNvSpPr txBox="1">
            <a:spLocks noChangeArrowheads="1"/>
          </p:cNvSpPr>
          <p:nvPr/>
        </p:nvSpPr>
        <p:spPr bwMode="auto">
          <a:xfrm>
            <a:off x="10913665" y="3863817"/>
            <a:ext cx="713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kern="0" noProof="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2.3.4.5</a:t>
            </a:r>
            <a:endParaRPr kumimoji="0" lang="en-US" altLang="zh-CN" sz="140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 name="组合 28"/>
          <p:cNvGrpSpPr/>
          <p:nvPr/>
        </p:nvGrpSpPr>
        <p:grpSpPr>
          <a:xfrm>
            <a:off x="9873313" y="3463890"/>
            <a:ext cx="751638" cy="392903"/>
            <a:chOff x="8133063" y="1699504"/>
            <a:chExt cx="751638" cy="392903"/>
          </a:xfrm>
        </p:grpSpPr>
        <p:sp>
          <p:nvSpPr>
            <p:cNvPr id="3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8298787" y="1779718"/>
              <a:ext cx="434734" cy="307777"/>
            </a:xfrm>
            <a:prstGeom prst="rect">
              <a:avLst/>
            </a:prstGeom>
          </p:spPr>
          <p:txBody>
            <a:bodyPr wrap="none">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ISP</a:t>
              </a:r>
            </a:p>
          </p:txBody>
        </p:sp>
      </p:grpSp>
      <p:pic>
        <p:nvPicPr>
          <p:cNvPr id="32" name="图片 31" descr="接入交换机.png">
            <a:extLst>
              <a:ext uri="{FF2B5EF4-FFF2-40B4-BE49-F238E27FC236}">
                <a16:creationId xmlns="" xmlns:a16="http://schemas.microsoft.com/office/drawing/2014/main" id="{A4EEA780-3CE8-4340-83D8-A49BC7227950}"/>
              </a:ext>
            </a:extLst>
          </p:cNvPr>
          <p:cNvPicPr>
            <a:picLocks noChangeAspect="1"/>
          </p:cNvPicPr>
          <p:nvPr/>
        </p:nvPicPr>
        <p:blipFill>
          <a:blip r:embed="rId7" cstate="print"/>
          <a:stretch>
            <a:fillRect/>
          </a:stretch>
        </p:blipFill>
        <p:spPr>
          <a:xfrm>
            <a:off x="4116105" y="3438758"/>
            <a:ext cx="540000" cy="441818"/>
          </a:xfrm>
          <a:prstGeom prst="rect">
            <a:avLst/>
          </a:prstGeom>
        </p:spPr>
      </p:pic>
      <p:sp>
        <p:nvSpPr>
          <p:cNvPr id="33" name="矩形 32"/>
          <p:cNvSpPr/>
          <p:nvPr/>
        </p:nvSpPr>
        <p:spPr>
          <a:xfrm>
            <a:off x="9069338" y="3653582"/>
            <a:ext cx="1179967" cy="307777"/>
          </a:xfrm>
          <a:prstGeom prst="rect">
            <a:avLst/>
          </a:prstGeom>
        </p:spPr>
        <p:txBody>
          <a:bodyPr wrap="square">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1.2.3.4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Right Arrow 157"/>
          <p:cNvSpPr/>
          <p:nvPr/>
        </p:nvSpPr>
        <p:spPr>
          <a:xfrm rot="7795213">
            <a:off x="7894154" y="4422503"/>
            <a:ext cx="358041" cy="197035"/>
          </a:xfrm>
          <a:prstGeom prst="rightArrow">
            <a:avLst>
              <a:gd name="adj1" fmla="val 40000"/>
              <a:gd name="adj2" fmla="val 50000"/>
            </a:avLst>
          </a:prstGeom>
          <a:gradFill flip="none" rotWithShape="1">
            <a:gsLst>
              <a:gs pos="15000">
                <a:srgbClr val="1AABE2">
                  <a:lumMod val="5000"/>
                  <a:lumOff val="95000"/>
                  <a:alpha val="0"/>
                </a:srgbClr>
              </a:gs>
              <a:gs pos="81000">
                <a:srgbClr val="99DFF9"/>
              </a:gs>
            </a:gsLst>
            <a:lin ang="0" scaled="1"/>
            <a:tileRect/>
          </a:gradFill>
          <a:ln w="15875" cap="flat" cmpd="sng" algn="ctr">
            <a:gradFill flip="none" rotWithShape="1">
              <a:gsLst>
                <a:gs pos="0">
                  <a:srgbClr val="1AABE2">
                    <a:lumMod val="5000"/>
                    <a:lumOff val="95000"/>
                  </a:srgbClr>
                </a:gs>
                <a:gs pos="100000">
                  <a:srgbClr val="00B0F0"/>
                </a:gs>
              </a:gsLst>
              <a:lin ang="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a:ea typeface="方正兰亭黑简体"/>
              <a:cs typeface="+mn-cs"/>
              <a:sym typeface="Huawei Sans" panose="020C0503030203020204" pitchFamily="34" charset="0"/>
            </a:endParaRPr>
          </a:p>
        </p:txBody>
      </p:sp>
      <p:sp>
        <p:nvSpPr>
          <p:cNvPr id="35" name="梯形 2"/>
          <p:cNvSpPr/>
          <p:nvPr/>
        </p:nvSpPr>
        <p:spPr>
          <a:xfrm>
            <a:off x="9084526" y="4222781"/>
            <a:ext cx="1670780" cy="349466"/>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5053258"/>
              <a:gd name="connsiteY0" fmla="*/ 693176 h 734506"/>
              <a:gd name="connsiteX1" fmla="*/ 17716 w 5053258"/>
              <a:gd name="connsiteY1" fmla="*/ 7620 h 734506"/>
              <a:gd name="connsiteX2" fmla="*/ 1115200 w 5053258"/>
              <a:gd name="connsiteY2" fmla="*/ 0 h 734506"/>
              <a:gd name="connsiteX3" fmla="*/ 5053258 w 5053258"/>
              <a:gd name="connsiteY3" fmla="*/ 734506 h 734506"/>
              <a:gd name="connsiteX4" fmla="*/ 0 w 5053258"/>
              <a:gd name="connsiteY4" fmla="*/ 69317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258" h="734506">
                <a:moveTo>
                  <a:pt x="0" y="693176"/>
                </a:moveTo>
                <a:lnTo>
                  <a:pt x="17716" y="7620"/>
                </a:lnTo>
                <a:lnTo>
                  <a:pt x="1115200" y="0"/>
                </a:lnTo>
                <a:lnTo>
                  <a:pt x="5053258" y="734506"/>
                </a:lnTo>
                <a:lnTo>
                  <a:pt x="0" y="69317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V="1">
            <a:off x="5185732" y="2928235"/>
            <a:ext cx="2260097" cy="270694"/>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7" name="组合 36"/>
          <p:cNvGrpSpPr/>
          <p:nvPr/>
        </p:nvGrpSpPr>
        <p:grpSpPr>
          <a:xfrm>
            <a:off x="8435185" y="126000"/>
            <a:ext cx="3585365" cy="288000"/>
            <a:chOff x="7882735" y="283304"/>
            <a:chExt cx="3585365" cy="288000"/>
          </a:xfrm>
        </p:grpSpPr>
        <p:sp>
          <p:nvSpPr>
            <p:cNvPr id="38" name="燕尾形 37"/>
            <p:cNvSpPr/>
            <p:nvPr/>
          </p:nvSpPr>
          <p:spPr bwMode="auto">
            <a:xfrm>
              <a:off x="7882735"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网络拓扑</a:t>
              </a:r>
            </a:p>
          </p:txBody>
        </p:sp>
        <p:sp>
          <p:nvSpPr>
            <p:cNvPr id="39" name="燕尾形 38"/>
            <p:cNvSpPr/>
            <p:nvPr/>
          </p:nvSpPr>
          <p:spPr bwMode="auto">
            <a:xfrm>
              <a:off x="9046846" y="283304"/>
              <a:ext cx="1260000"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连接逻辑图</a:t>
              </a:r>
            </a:p>
          </p:txBody>
        </p:sp>
        <p:sp>
          <p:nvSpPr>
            <p:cNvPr id="40" name="燕尾形 39"/>
            <p:cNvSpPr/>
            <p:nvPr/>
          </p:nvSpPr>
          <p:spPr bwMode="auto">
            <a:xfrm>
              <a:off x="10208100" y="283304"/>
              <a:ext cx="1260000"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通信过程</a:t>
              </a:r>
            </a:p>
          </p:txBody>
        </p:sp>
      </p:grpSp>
    </p:spTree>
    <p:extLst>
      <p:ext uri="{BB962C8B-B14F-4D97-AF65-F5344CB8AC3E}">
        <p14:creationId xmlns:p14="http://schemas.microsoft.com/office/powerpoint/2010/main" val="350396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sym typeface="Huawei Sans" panose="020C0503030203020204" pitchFamily="34" charset="0"/>
              </a:rPr>
              <a:t>通过子接口实现</a:t>
            </a:r>
            <a:r>
              <a:rPr lang="en-US" altLang="zh-CN">
                <a:sym typeface="Huawei Sans" panose="020C0503030203020204" pitchFamily="34" charset="0"/>
              </a:rPr>
              <a:t>VLAN</a:t>
            </a:r>
            <a:r>
              <a:rPr lang="zh-CN" altLang="en-US">
                <a:sym typeface="Huawei Sans" panose="020C0503030203020204" pitchFamily="34" charset="0"/>
              </a:rPr>
              <a:t>间通信时，交换机连接路由器的接口需要做哪些配置？</a:t>
            </a:r>
            <a:endParaRPr lang="en-US" altLang="zh-CN">
              <a:sym typeface="Huawei Sans" panose="020C0503030203020204" pitchFamily="34" charset="0"/>
            </a:endParaRPr>
          </a:p>
          <a:p>
            <a:r>
              <a:rPr lang="zh-CN" altLang="en-US">
                <a:sym typeface="Huawei Sans" panose="020C0503030203020204" pitchFamily="34" charset="0"/>
              </a:rPr>
              <a:t>报文经过三层转发时，报文内容有哪些变化？</a:t>
            </a:r>
            <a:endParaRPr lang="en-US" altLang="zh-CN">
              <a:sym typeface="Huawei Sans" panose="020C0503030203020204" pitchFamily="34" charset="0"/>
            </a:endParaRPr>
          </a:p>
          <a:p>
            <a:endParaRPr lang="zh-CN" altLang="en-US"/>
          </a:p>
        </p:txBody>
      </p:sp>
    </p:spTree>
    <p:extLst>
      <p:ext uri="{BB962C8B-B14F-4D97-AF65-F5344CB8AC3E}">
        <p14:creationId xmlns:p14="http://schemas.microsoft.com/office/powerpoint/2010/main" val="666915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a:sym typeface="Huawei Sans" panose="020C0503030203020204" pitchFamily="34" charset="0"/>
              </a:rPr>
              <a:t>本章介绍了三种实现</a:t>
            </a:r>
            <a:r>
              <a:rPr lang="en-US" altLang="zh-CN">
                <a:sym typeface="Huawei Sans" panose="020C0503030203020204" pitchFamily="34" charset="0"/>
              </a:rPr>
              <a:t>VLAN</a:t>
            </a:r>
            <a:r>
              <a:rPr lang="zh-CN" altLang="en-US">
                <a:sym typeface="Huawei Sans" panose="020C0503030203020204" pitchFamily="34" charset="0"/>
              </a:rPr>
              <a:t>间通信的方式：通过路由器实现、通过子接口实现、通过</a:t>
            </a:r>
            <a:r>
              <a:rPr lang="en-US" altLang="zh-CN">
                <a:sym typeface="Huawei Sans" panose="020C0503030203020204" pitchFamily="34" charset="0"/>
              </a:rPr>
              <a:t>VLANIF</a:t>
            </a:r>
            <a:r>
              <a:rPr lang="zh-CN" altLang="en-US">
                <a:sym typeface="Huawei Sans" panose="020C0503030203020204" pitchFamily="34" charset="0"/>
              </a:rPr>
              <a:t>实现。</a:t>
            </a:r>
            <a:endParaRPr lang="en-US" altLang="zh-CN">
              <a:sym typeface="Huawei Sans" panose="020C0503030203020204" pitchFamily="34" charset="0"/>
            </a:endParaRPr>
          </a:p>
          <a:p>
            <a:r>
              <a:rPr lang="zh-CN" altLang="en-US">
                <a:sym typeface="Huawei Sans" panose="020C0503030203020204" pitchFamily="34" charset="0"/>
              </a:rPr>
              <a:t>本章还详细介绍了三层交换机的通信过程，在通信过程中的设备处理机制、报文头部的变化。</a:t>
            </a:r>
            <a:endParaRPr lang="en-US" altLang="zh-CN" dirty="0">
              <a:sym typeface="Huawei Sans" panose="020C0503030203020204" pitchFamily="34" charset="0"/>
            </a:endParaRPr>
          </a:p>
        </p:txBody>
      </p:sp>
    </p:spTree>
    <p:extLst>
      <p:ext uri="{BB962C8B-B14F-4D97-AF65-F5344CB8AC3E}">
        <p14:creationId xmlns:p14="http://schemas.microsoft.com/office/powerpoint/2010/main" val="3682688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sz="quarter" idx="10"/>
          </p:nvPr>
        </p:nvSpPr>
        <p:spPr>
          <a:xfrm>
            <a:off x="468316" y="1233487"/>
            <a:ext cx="11276184" cy="4680000"/>
          </a:xfrm>
        </p:spPr>
        <p:txBody>
          <a:bodyPr/>
          <a:lstStyle/>
          <a:p>
            <a:r>
              <a:rPr lang="zh-CN" altLang="en-US" smtClean="0">
                <a:sym typeface="Huawei Sans" panose="020C0503030203020204" pitchFamily="34" charset="0"/>
              </a:rPr>
              <a:t>二、三层接口对比</a:t>
            </a:r>
            <a:endParaRPr lang="zh-CN" altLang="en-US" dirty="0">
              <a:sym typeface="Huawei Sans" panose="020C0503030203020204" pitchFamily="34" charset="0"/>
            </a:endParaRPr>
          </a:p>
        </p:txBody>
      </p:sp>
      <p:graphicFrame>
        <p:nvGraphicFramePr>
          <p:cNvPr id="7" name="表格 6"/>
          <p:cNvGraphicFramePr>
            <a:graphicFrameLocks noGrp="1"/>
          </p:cNvGraphicFramePr>
          <p:nvPr>
            <p:extLst/>
          </p:nvPr>
        </p:nvGraphicFramePr>
        <p:xfrm>
          <a:off x="647700" y="1843526"/>
          <a:ext cx="10896600" cy="4180840"/>
        </p:xfrm>
        <a:graphic>
          <a:graphicData uri="http://schemas.openxmlformats.org/drawingml/2006/table">
            <a:tbl>
              <a:tblPr firstRow="1" bandRow="1">
                <a:tableStyleId>{5940675A-B579-460E-94D1-54222C63F5DA}</a:tableStyleId>
              </a:tblPr>
              <a:tblGrid>
                <a:gridCol w="5448300"/>
                <a:gridCol w="5448300"/>
              </a:tblGrid>
              <a:tr h="370840">
                <a:tc>
                  <a:txBody>
                    <a:bodyPr/>
                    <a:lstStyle/>
                    <a:p>
                      <a:pPr marL="0" algn="ctr" defTabSz="914034" rtl="0" eaLnBrk="1" latinLnBrk="0" hangingPunct="1">
                        <a:lnSpc>
                          <a:spcPts val="2200"/>
                        </a:lnSpc>
                      </a:pPr>
                      <a:r>
                        <a:rPr lang="zh-CN" altLang="en-US" sz="16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二层接口（</a:t>
                      </a:r>
                      <a:r>
                        <a:rPr lang="en-US" altLang="zh-CN" sz="16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Layer2 Interface</a:t>
                      </a:r>
                      <a:r>
                        <a:rPr lang="zh-CN" altLang="en-US" sz="16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ts val="2200"/>
                        </a:lnSpc>
                      </a:pPr>
                      <a:r>
                        <a:rPr lang="zh-CN" altLang="en-US" sz="16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三层接口（</a:t>
                      </a:r>
                      <a:r>
                        <a:rPr lang="en-US" altLang="zh-CN" sz="16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Layer3 Interface</a:t>
                      </a:r>
                      <a:r>
                        <a:rPr lang="zh-CN" altLang="en-US" sz="1600" b="1" kern="1200" dirty="0" smtClean="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zh-CN" altLang="en-US" sz="16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370840">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二层接口不能配置</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nSpc>
                          <a:spcPts val="2200"/>
                        </a:lnSpc>
                      </a:pP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三层接口可以配置</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70840">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二层接口不具备</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nSpc>
                          <a:spcPts val="2200"/>
                        </a:lnSpc>
                      </a:pP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三层接口具备</a:t>
                      </a: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70840">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当二层接口收到数据帧时，设备在其</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地址表中查询该帧的目的</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地址，找到匹配的</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地址表项后按照该表项的指示转发帧；如果没有找到匹配的</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地址表项，则将帧进行泛洪。</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三层接口收到数据帧后，如果数据帧的目的</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地址与设备的本地</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地址相同，则将数据帧解除封装，然后在路由表中查询数据包的目的</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地址，找到匹配的路由表项后按照该表项的指示转发包；如果没有找到匹配的表项，则将包丢弃。</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70840">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典型的二层接口如二层交换机（只具备二层交换能力的交换机）的物理接口；大部分三层交换机（同时具备二层及三层交换能力的交换机）的物理接口缺省为二层接口。</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典型的三层接口如路由器的三层接口。</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某些三层交换机的物理接口可以切换成三层模式。</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此外除了物理三层接口，还存在逻辑三层接口，例如交换机的</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VLANIF</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，或者网络设备上的逻辑子接口，如</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GE0/0/1.10</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370840">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二层接口并不隔离广播域，当二层接口收到广播帧时，会将数据帧进行泛洪。</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nSpc>
                          <a:spcPts val="2200"/>
                        </a:lnSpc>
                      </a:pP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三层接口隔离广播域，当三层接口收到广播帧时，缺省不会进行泛洪，而是直接终结。</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845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a:sym typeface="Huawei Sans" panose="020C0503030203020204" pitchFamily="34" charset="0"/>
              </a:rPr>
              <a:t>传统交换二层组网中，默认所有网络都处于同一个广播域，这带了诸多问题。</a:t>
            </a:r>
            <a:r>
              <a:rPr lang="en-US" altLang="zh-CN">
                <a:sym typeface="Huawei Sans" panose="020C0503030203020204" pitchFamily="34" charset="0"/>
              </a:rPr>
              <a:t>VLAN</a:t>
            </a:r>
            <a:r>
              <a:rPr lang="zh-CN" altLang="en-US">
                <a:sym typeface="Huawei Sans" panose="020C0503030203020204" pitchFamily="34" charset="0"/>
              </a:rPr>
              <a:t>（</a:t>
            </a:r>
            <a:r>
              <a:rPr lang="en-US" altLang="zh-CN"/>
              <a:t>Virtual Local Area Network</a:t>
            </a:r>
            <a:r>
              <a:rPr lang="zh-CN" altLang="en-US"/>
              <a:t>，虚拟局域网</a:t>
            </a:r>
            <a:r>
              <a:rPr lang="zh-CN" altLang="en-US">
                <a:sym typeface="Huawei Sans" panose="020C0503030203020204" pitchFamily="34" charset="0"/>
              </a:rPr>
              <a:t>）技术的提出，满足了二层组网隔离广播域需求，使得属于不同</a:t>
            </a:r>
            <a:r>
              <a:rPr lang="en-US" altLang="zh-CN">
                <a:sym typeface="Huawei Sans" panose="020C0503030203020204" pitchFamily="34" charset="0"/>
              </a:rPr>
              <a:t>VLAN</a:t>
            </a:r>
            <a:r>
              <a:rPr lang="zh-CN" altLang="en-US">
                <a:sym typeface="Huawei Sans" panose="020C0503030203020204" pitchFamily="34" charset="0"/>
              </a:rPr>
              <a:t>的网络无法互访，但不同</a:t>
            </a:r>
            <a:r>
              <a:rPr lang="en-US" altLang="zh-CN">
                <a:sym typeface="Huawei Sans" panose="020C0503030203020204" pitchFamily="34" charset="0"/>
              </a:rPr>
              <a:t>VLAN</a:t>
            </a:r>
            <a:r>
              <a:rPr lang="zh-CN" altLang="en-US">
                <a:sym typeface="Huawei Sans" panose="020C0503030203020204" pitchFamily="34" charset="0"/>
              </a:rPr>
              <a:t>之间又存在着相互访问的需求。</a:t>
            </a:r>
            <a:endParaRPr lang="en-US" altLang="zh-CN">
              <a:sym typeface="Huawei Sans" panose="020C0503030203020204" pitchFamily="34" charset="0"/>
            </a:endParaRPr>
          </a:p>
          <a:p>
            <a:r>
              <a:rPr lang="zh-CN" altLang="en-US">
                <a:sym typeface="Huawei Sans" panose="020C0503030203020204" pitchFamily="34" charset="0"/>
              </a:rPr>
              <a:t>本章主要描述如何实现不同</a:t>
            </a:r>
            <a:r>
              <a:rPr lang="en-US" altLang="zh-CN">
                <a:sym typeface="Huawei Sans" panose="020C0503030203020204" pitchFamily="34" charset="0"/>
              </a:rPr>
              <a:t>VLAN</a:t>
            </a:r>
            <a:r>
              <a:rPr lang="zh-CN" altLang="en-US">
                <a:sym typeface="Huawei Sans" panose="020C0503030203020204" pitchFamily="34" charset="0"/>
              </a:rPr>
              <a:t>之间的相互通信。</a:t>
            </a:r>
          </a:p>
          <a:p>
            <a:endParaRPr lang="zh-CN" altLang="en-US"/>
          </a:p>
        </p:txBody>
      </p:sp>
    </p:spTree>
    <p:extLst>
      <p:ext uri="{BB962C8B-B14F-4D97-AF65-F5344CB8AC3E}">
        <p14:creationId xmlns:p14="http://schemas.microsoft.com/office/powerpoint/2010/main" val="3972687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78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a:sym typeface="Huawei Sans" panose="020C0503030203020204" pitchFamily="34" charset="0"/>
              </a:rPr>
              <a:t>学完本课程后，您将能够：</a:t>
            </a:r>
          </a:p>
          <a:p>
            <a:pPr lvl="1"/>
            <a:r>
              <a:rPr lang="zh-CN" altLang="en-US">
                <a:sym typeface="Huawei Sans" panose="020C0503030203020204" pitchFamily="34" charset="0"/>
              </a:rPr>
              <a:t>了解如何实现</a:t>
            </a:r>
            <a:r>
              <a:rPr lang="en-US" altLang="zh-CN">
                <a:sym typeface="Huawei Sans" panose="020C0503030203020204" pitchFamily="34" charset="0"/>
              </a:rPr>
              <a:t>VLAN</a:t>
            </a:r>
            <a:r>
              <a:rPr lang="zh-CN" altLang="en-US">
                <a:sym typeface="Huawei Sans" panose="020C0503030203020204" pitchFamily="34" charset="0"/>
              </a:rPr>
              <a:t>间通信</a:t>
            </a:r>
            <a:endParaRPr lang="en-US" altLang="zh-CN">
              <a:sym typeface="Huawei Sans" panose="020C0503030203020204" pitchFamily="34" charset="0"/>
            </a:endParaRPr>
          </a:p>
          <a:p>
            <a:pPr lvl="1"/>
            <a:r>
              <a:rPr lang="zh-CN" altLang="en-US">
                <a:sym typeface="Huawei Sans" panose="020C0503030203020204" pitchFamily="34" charset="0"/>
              </a:rPr>
              <a:t>掌握如何使用路由器（物理接口、子接口）实现</a:t>
            </a:r>
            <a:r>
              <a:rPr lang="en-US" altLang="zh-CN">
                <a:sym typeface="Huawei Sans" panose="020C0503030203020204" pitchFamily="34" charset="0"/>
              </a:rPr>
              <a:t>VLAN</a:t>
            </a:r>
            <a:r>
              <a:rPr lang="zh-CN" altLang="en-US">
                <a:sym typeface="Huawei Sans" panose="020C0503030203020204" pitchFamily="34" charset="0"/>
              </a:rPr>
              <a:t>间通信</a:t>
            </a:r>
            <a:endParaRPr lang="en-US" altLang="zh-CN">
              <a:sym typeface="Huawei Sans" panose="020C0503030203020204" pitchFamily="34" charset="0"/>
            </a:endParaRPr>
          </a:p>
          <a:p>
            <a:pPr lvl="1"/>
            <a:r>
              <a:rPr lang="zh-CN" altLang="en-US">
                <a:sym typeface="Huawei Sans" panose="020C0503030203020204" pitchFamily="34" charset="0"/>
              </a:rPr>
              <a:t>掌握如何使用三层交换机实现</a:t>
            </a:r>
            <a:r>
              <a:rPr lang="en-US" altLang="zh-CN">
                <a:sym typeface="Huawei Sans" panose="020C0503030203020204" pitchFamily="34" charset="0"/>
              </a:rPr>
              <a:t>VLAN</a:t>
            </a:r>
            <a:r>
              <a:rPr lang="zh-CN" altLang="en-US">
                <a:sym typeface="Huawei Sans" panose="020C0503030203020204" pitchFamily="34" charset="0"/>
              </a:rPr>
              <a:t>间通信</a:t>
            </a:r>
            <a:endParaRPr lang="en-US" altLang="zh-CN">
              <a:sym typeface="Huawei Sans" panose="020C0503030203020204" pitchFamily="34" charset="0"/>
            </a:endParaRPr>
          </a:p>
          <a:p>
            <a:pPr lvl="1"/>
            <a:r>
              <a:rPr lang="zh-CN" altLang="en-US">
                <a:sym typeface="Huawei Sans" panose="020C0503030203020204" pitchFamily="34" charset="0"/>
              </a:rPr>
              <a:t>掌握报文三层转发过程</a:t>
            </a:r>
          </a:p>
          <a:p>
            <a:endParaRPr lang="zh-CN" altLang="en-US"/>
          </a:p>
        </p:txBody>
      </p:sp>
    </p:spTree>
    <p:extLst>
      <p:ext uri="{BB962C8B-B14F-4D97-AF65-F5344CB8AC3E}">
        <p14:creationId xmlns:p14="http://schemas.microsoft.com/office/powerpoint/2010/main" val="361110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a:sym typeface="Huawei Sans" panose="020C0503030203020204" pitchFamily="34" charset="0"/>
              </a:rPr>
              <a:t>技术背景</a:t>
            </a:r>
            <a:endParaRPr lang="en-US" altLang="zh-CN" b="1">
              <a:sym typeface="Huawei Sans" panose="020C0503030203020204" pitchFamily="34" charset="0"/>
            </a:endParaRPr>
          </a:p>
          <a:p>
            <a:r>
              <a:rPr lang="zh-CN" altLang="en-US">
                <a:solidFill>
                  <a:schemeClr val="bg1">
                    <a:lumMod val="50000"/>
                  </a:schemeClr>
                </a:solidFill>
                <a:sym typeface="Huawei Sans" panose="020C0503030203020204" pitchFamily="34" charset="0"/>
              </a:rPr>
              <a:t>使用路由器（物理接口、子接口）实现</a:t>
            </a:r>
            <a:r>
              <a:rPr lang="en-US" altLang="zh-CN">
                <a:solidFill>
                  <a:schemeClr val="bg1">
                    <a:lumMod val="50000"/>
                  </a:schemeClr>
                </a:solidFill>
                <a:sym typeface="Huawei Sans" panose="020C0503030203020204" pitchFamily="34" charset="0"/>
              </a:rPr>
              <a:t>VLAN</a:t>
            </a:r>
            <a:r>
              <a:rPr lang="zh-CN" altLang="en-US">
                <a:solidFill>
                  <a:schemeClr val="bg1">
                    <a:lumMod val="50000"/>
                  </a:schemeClr>
                </a:solidFill>
                <a:sym typeface="Huawei Sans" panose="020C0503030203020204" pitchFamily="34" charset="0"/>
              </a:rPr>
              <a:t>间通信</a:t>
            </a:r>
            <a:endParaRPr lang="en-US" altLang="zh-CN">
              <a:solidFill>
                <a:schemeClr val="bg1">
                  <a:lumMod val="50000"/>
                </a:schemeClr>
              </a:solidFill>
              <a:sym typeface="Huawei Sans" panose="020C0503030203020204" pitchFamily="34" charset="0"/>
            </a:endParaRPr>
          </a:p>
          <a:p>
            <a:r>
              <a:rPr lang="zh-CN" altLang="en-US">
                <a:solidFill>
                  <a:schemeClr val="bg1">
                    <a:lumMod val="50000"/>
                  </a:schemeClr>
                </a:solidFill>
                <a:sym typeface="Huawei Sans" panose="020C0503030203020204" pitchFamily="34" charset="0"/>
              </a:rPr>
              <a:t>使用</a:t>
            </a:r>
            <a:r>
              <a:rPr lang="en-US" altLang="zh-CN">
                <a:solidFill>
                  <a:schemeClr val="bg1">
                    <a:lumMod val="50000"/>
                  </a:schemeClr>
                </a:solidFill>
                <a:sym typeface="Huawei Sans" panose="020C0503030203020204" pitchFamily="34" charset="0"/>
              </a:rPr>
              <a:t>VLANIF</a:t>
            </a:r>
            <a:r>
              <a:rPr lang="zh-CN" altLang="en-US">
                <a:solidFill>
                  <a:schemeClr val="bg1">
                    <a:lumMod val="50000"/>
                  </a:schemeClr>
                </a:solidFill>
                <a:sym typeface="Huawei Sans" panose="020C0503030203020204" pitchFamily="34" charset="0"/>
              </a:rPr>
              <a:t>技术实现</a:t>
            </a:r>
            <a:r>
              <a:rPr lang="en-US" altLang="zh-CN">
                <a:solidFill>
                  <a:schemeClr val="bg1">
                    <a:lumMod val="50000"/>
                  </a:schemeClr>
                </a:solidFill>
                <a:sym typeface="Huawei Sans" panose="020C0503030203020204" pitchFamily="34" charset="0"/>
              </a:rPr>
              <a:t>VLAN</a:t>
            </a:r>
            <a:r>
              <a:rPr lang="zh-CN" altLang="en-US">
                <a:solidFill>
                  <a:schemeClr val="bg1">
                    <a:lumMod val="50000"/>
                  </a:schemeClr>
                </a:solidFill>
                <a:sym typeface="Huawei Sans" panose="020C0503030203020204" pitchFamily="34" charset="0"/>
              </a:rPr>
              <a:t>间通信</a:t>
            </a:r>
            <a:endParaRPr lang="en-US" altLang="zh-CN">
              <a:solidFill>
                <a:schemeClr val="bg1">
                  <a:lumMod val="50000"/>
                </a:schemeClr>
              </a:solidFill>
              <a:sym typeface="Huawei Sans" panose="020C0503030203020204" pitchFamily="34" charset="0"/>
            </a:endParaRPr>
          </a:p>
          <a:p>
            <a:r>
              <a:rPr lang="zh-CN" altLang="en-US">
                <a:solidFill>
                  <a:schemeClr val="bg1">
                    <a:lumMod val="50000"/>
                  </a:schemeClr>
                </a:solidFill>
                <a:sym typeface="Huawei Sans" panose="020C0503030203020204" pitchFamily="34" charset="0"/>
              </a:rPr>
              <a:t>三层通信过程解析</a:t>
            </a:r>
            <a:endParaRPr lang="en-US" altLang="zh-CN">
              <a:solidFill>
                <a:schemeClr val="bg1">
                  <a:lumMod val="50000"/>
                </a:schemeClr>
              </a:solidFill>
              <a:sym typeface="Huawei Sans" panose="020C0503030203020204" pitchFamily="34" charset="0"/>
            </a:endParaRPr>
          </a:p>
          <a:p>
            <a:endParaRPr lang="zh-CN" altLang="en-US"/>
          </a:p>
        </p:txBody>
      </p:sp>
    </p:spTree>
    <p:extLst>
      <p:ext uri="{BB962C8B-B14F-4D97-AF65-F5344CB8AC3E}">
        <p14:creationId xmlns:p14="http://schemas.microsoft.com/office/powerpoint/2010/main" val="155978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Huawei Sans" panose="020C0503030203020204" pitchFamily="34" charset="0"/>
              </a:rPr>
              <a:t>VLAN</a:t>
            </a:r>
            <a:r>
              <a:rPr lang="zh-CN" altLang="en-US">
                <a:sym typeface="Huawei Sans" panose="020C0503030203020204" pitchFamily="34" charset="0"/>
              </a:rPr>
              <a:t>间通信 </a:t>
            </a:r>
            <a:r>
              <a:rPr lang="en-US" altLang="zh-CN">
                <a:sym typeface="Huawei Sans" panose="020C0503030203020204" pitchFamily="34" charset="0"/>
              </a:rPr>
              <a:t>(1)</a:t>
            </a:r>
            <a:endParaRPr lang="zh-CN" altLang="en-US"/>
          </a:p>
        </p:txBody>
      </p:sp>
      <p:sp>
        <p:nvSpPr>
          <p:cNvPr id="4" name="文本占位符 3"/>
          <p:cNvSpPr>
            <a:spLocks noGrp="1"/>
          </p:cNvSpPr>
          <p:nvPr>
            <p:ph type="body" sz="quarter" idx="10"/>
          </p:nvPr>
        </p:nvSpPr>
        <p:spPr>
          <a:xfrm>
            <a:off x="468317" y="1233488"/>
            <a:ext cx="11276183" cy="1540192"/>
          </a:xfrm>
        </p:spPr>
        <p:txBody>
          <a:bodyPr/>
          <a:lstStyle/>
          <a:p>
            <a:r>
              <a:rPr lang="zh-CN" altLang="en-US" sz="1800">
                <a:sym typeface="Huawei Sans" panose="020C0503030203020204" pitchFamily="34" charset="0"/>
              </a:rPr>
              <a:t>实际网络部署中一般会将不同</a:t>
            </a:r>
            <a:r>
              <a:rPr lang="en-US" altLang="zh-CN" sz="1800">
                <a:sym typeface="Huawei Sans" panose="020C0503030203020204" pitchFamily="34" charset="0"/>
              </a:rPr>
              <a:t>IP</a:t>
            </a:r>
            <a:r>
              <a:rPr lang="zh-CN" altLang="en-US" sz="1800">
                <a:sym typeface="Huawei Sans" panose="020C0503030203020204" pitchFamily="34" charset="0"/>
              </a:rPr>
              <a:t>地址段划分到不同的</a:t>
            </a:r>
            <a:r>
              <a:rPr lang="en-US" altLang="zh-CN" sz="1800">
                <a:sym typeface="Huawei Sans" panose="020C0503030203020204" pitchFamily="34" charset="0"/>
              </a:rPr>
              <a:t>VLAN</a:t>
            </a:r>
            <a:r>
              <a:rPr lang="zh-CN" altLang="en-US" sz="1800">
                <a:sym typeface="Huawei Sans" panose="020C0503030203020204" pitchFamily="34" charset="0"/>
              </a:rPr>
              <a:t>。</a:t>
            </a:r>
            <a:endParaRPr lang="en-US" altLang="zh-CN" sz="1800">
              <a:sym typeface="Huawei Sans" panose="020C0503030203020204" pitchFamily="34" charset="0"/>
            </a:endParaRPr>
          </a:p>
          <a:p>
            <a:r>
              <a:rPr lang="zh-CN" altLang="en-US" sz="1800">
                <a:sym typeface="Huawei Sans" panose="020C0503030203020204" pitchFamily="34" charset="0"/>
              </a:rPr>
              <a:t>同</a:t>
            </a:r>
            <a:r>
              <a:rPr lang="en-US" altLang="zh-CN" sz="1800">
                <a:sym typeface="Huawei Sans" panose="020C0503030203020204" pitchFamily="34" charset="0"/>
              </a:rPr>
              <a:t>VLAN</a:t>
            </a:r>
            <a:r>
              <a:rPr lang="zh-CN" altLang="en-US" sz="1800">
                <a:sym typeface="Huawei Sans" panose="020C0503030203020204" pitchFamily="34" charset="0"/>
              </a:rPr>
              <a:t>且同网段的</a:t>
            </a:r>
            <a:r>
              <a:rPr lang="en-US" altLang="zh-CN" sz="1800">
                <a:sym typeface="Huawei Sans" panose="020C0503030203020204" pitchFamily="34" charset="0"/>
              </a:rPr>
              <a:t>PC</a:t>
            </a:r>
            <a:r>
              <a:rPr lang="zh-CN" altLang="en-US" sz="1800">
                <a:sym typeface="Huawei Sans" panose="020C0503030203020204" pitchFamily="34" charset="0"/>
              </a:rPr>
              <a:t>之间可直接进行通信，无需借助三层转发设备，该通信方式被称为二层通信。</a:t>
            </a:r>
            <a:endParaRPr lang="en-US" altLang="zh-CN" sz="1800">
              <a:sym typeface="Huawei Sans" panose="020C0503030203020204" pitchFamily="34" charset="0"/>
            </a:endParaRPr>
          </a:p>
          <a:p>
            <a:r>
              <a:rPr lang="en-US" altLang="zh-CN" sz="1800">
                <a:sym typeface="Huawei Sans" panose="020C0503030203020204" pitchFamily="34" charset="0"/>
              </a:rPr>
              <a:t>VLAN</a:t>
            </a:r>
            <a:r>
              <a:rPr lang="zh-CN" altLang="en-US" sz="1800">
                <a:sym typeface="Huawei Sans" panose="020C0503030203020204" pitchFamily="34" charset="0"/>
              </a:rPr>
              <a:t>之间需要通过三层通信实现互访，三层通信需借助三层设备。</a:t>
            </a:r>
            <a:endParaRPr lang="en-US" altLang="zh-CN" sz="1800">
              <a:sym typeface="Huawei Sans" panose="020C0503030203020204" pitchFamily="34" charset="0"/>
            </a:endParaRPr>
          </a:p>
          <a:p>
            <a:endParaRPr lang="zh-CN" altLang="en-US" sz="1800"/>
          </a:p>
        </p:txBody>
      </p:sp>
      <p:sp>
        <p:nvSpPr>
          <p:cNvPr id="5" name="圆角矩形 4"/>
          <p:cNvSpPr/>
          <p:nvPr/>
        </p:nvSpPr>
        <p:spPr bwMode="auto">
          <a:xfrm>
            <a:off x="6880995" y="4207932"/>
            <a:ext cx="2942619" cy="1385069"/>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bwMode="auto">
          <a:xfrm>
            <a:off x="2244416" y="4211480"/>
            <a:ext cx="2942619" cy="1381521"/>
          </a:xfrm>
          <a:prstGeom prst="roundRect">
            <a:avLst>
              <a:gd name="adj" fmla="val 7914"/>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i="1" kern="0">
              <a:solidFill>
                <a:srgbClr val="EC7061"/>
              </a:solidFill>
              <a:latin typeface="Huawei Sans"/>
              <a:ea typeface="方正兰亭黑简体"/>
              <a:sym typeface="Huawei Sans" panose="020C0503030203020204" pitchFamily="34" charset="0"/>
            </a:endParaRPr>
          </a:p>
        </p:txBody>
      </p:sp>
      <p:cxnSp>
        <p:nvCxnSpPr>
          <p:cNvPr id="7" name="直接连接符 6"/>
          <p:cNvCxnSpPr>
            <a:stCxn id="11" idx="0"/>
          </p:cNvCxnSpPr>
          <p:nvPr/>
        </p:nvCxnSpPr>
        <p:spPr bwMode="auto">
          <a:xfrm flipV="1">
            <a:off x="2720331" y="3268334"/>
            <a:ext cx="2978909"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直接连接符 7"/>
          <p:cNvCxnSpPr>
            <a:stCxn id="12" idx="3"/>
          </p:cNvCxnSpPr>
          <p:nvPr/>
        </p:nvCxnSpPr>
        <p:spPr bwMode="auto">
          <a:xfrm flipV="1">
            <a:off x="5057770" y="2994428"/>
            <a:ext cx="976244"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a:stCxn id="13" idx="1"/>
          </p:cNvCxnSpPr>
          <p:nvPr/>
        </p:nvCxnSpPr>
        <p:spPr bwMode="auto">
          <a:xfrm flipH="1" flipV="1">
            <a:off x="6034014" y="2994428"/>
            <a:ext cx="988701"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14" idx="0"/>
          </p:cNvCxnSpPr>
          <p:nvPr/>
        </p:nvCxnSpPr>
        <p:spPr bwMode="auto">
          <a:xfrm flipH="1" flipV="1">
            <a:off x="6368789" y="3268334"/>
            <a:ext cx="2991367"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 name="图片 10" descr="PC.png"/>
          <p:cNvPicPr>
            <a:picLocks/>
          </p:cNvPicPr>
          <p:nvPr/>
        </p:nvPicPr>
        <p:blipFill>
          <a:blip r:embed="rId2" cstate="print"/>
          <a:stretch>
            <a:fillRect/>
          </a:stretch>
        </p:blipFill>
        <p:spPr>
          <a:xfrm>
            <a:off x="2386137" y="4713452"/>
            <a:ext cx="668387" cy="513321"/>
          </a:xfrm>
          <a:prstGeom prst="rect">
            <a:avLst/>
          </a:prstGeom>
        </p:spPr>
      </p:pic>
      <p:pic>
        <p:nvPicPr>
          <p:cNvPr id="12" name="图片 11" descr="PC.png"/>
          <p:cNvPicPr>
            <a:picLocks noChangeAspect="1"/>
          </p:cNvPicPr>
          <p:nvPr/>
        </p:nvPicPr>
        <p:blipFill>
          <a:blip r:embed="rId2" cstate="print"/>
          <a:stretch>
            <a:fillRect/>
          </a:stretch>
        </p:blipFill>
        <p:spPr>
          <a:xfrm>
            <a:off x="4389383" y="4713452"/>
            <a:ext cx="668387" cy="513321"/>
          </a:xfrm>
          <a:prstGeom prst="rect">
            <a:avLst/>
          </a:prstGeom>
        </p:spPr>
      </p:pic>
      <p:pic>
        <p:nvPicPr>
          <p:cNvPr id="13" name="图片 12" descr="PC.png"/>
          <p:cNvPicPr>
            <a:picLocks noChangeAspect="1"/>
          </p:cNvPicPr>
          <p:nvPr/>
        </p:nvPicPr>
        <p:blipFill>
          <a:blip r:embed="rId2" cstate="print"/>
          <a:stretch>
            <a:fillRect/>
          </a:stretch>
        </p:blipFill>
        <p:spPr>
          <a:xfrm>
            <a:off x="7022716" y="4713452"/>
            <a:ext cx="668387" cy="513321"/>
          </a:xfrm>
          <a:prstGeom prst="rect">
            <a:avLst/>
          </a:prstGeom>
        </p:spPr>
      </p:pic>
      <p:pic>
        <p:nvPicPr>
          <p:cNvPr id="14" name="图片 13" descr="PC.png"/>
          <p:cNvPicPr>
            <a:picLocks noChangeAspect="1"/>
          </p:cNvPicPr>
          <p:nvPr/>
        </p:nvPicPr>
        <p:blipFill>
          <a:blip r:embed="rId2" cstate="print"/>
          <a:stretch>
            <a:fillRect/>
          </a:stretch>
        </p:blipFill>
        <p:spPr>
          <a:xfrm>
            <a:off x="9025962" y="4713452"/>
            <a:ext cx="668387" cy="513321"/>
          </a:xfrm>
          <a:prstGeom prst="rect">
            <a:avLst/>
          </a:prstGeom>
        </p:spPr>
      </p:pic>
      <p:sp>
        <p:nvSpPr>
          <p:cNvPr id="15" name="矩形 14"/>
          <p:cNvSpPr/>
          <p:nvPr/>
        </p:nvSpPr>
        <p:spPr>
          <a:xfrm>
            <a:off x="3272491" y="5031401"/>
            <a:ext cx="933269" cy="307777"/>
          </a:xfrm>
          <a:prstGeom prst="rect">
            <a:avLst/>
          </a:prstGeom>
        </p:spPr>
        <p:txBody>
          <a:bodyPr wrap="none">
            <a:spAutoFit/>
          </a:bodyPr>
          <a:lstStyle/>
          <a:p>
            <a:pPr algn="ctr" defTabSz="914400" fontAlgn="t">
              <a:spcBef>
                <a:spcPct val="0"/>
              </a:spcBef>
              <a:spcAft>
                <a:spcPct val="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8046952" y="5031401"/>
            <a:ext cx="933269" cy="307777"/>
          </a:xfrm>
          <a:prstGeom prst="rect">
            <a:avLst/>
          </a:prstGeom>
        </p:spPr>
        <p:txBody>
          <a:bodyPr wrap="none">
            <a:spAutoFit/>
          </a:bodyPr>
          <a:lstStyle/>
          <a:p>
            <a:pPr algn="ctr" defTabSz="914400" fontAlgn="t">
              <a:spcBef>
                <a:spcPct val="0"/>
              </a:spcBef>
              <a:spcAft>
                <a:spcPct val="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bwMode="auto">
          <a:xfrm>
            <a:off x="5460589" y="5923951"/>
            <a:ext cx="1420406" cy="256660"/>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三层</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通信</a:t>
            </a:r>
            <a:endPar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77"/>
          <p:cNvSpPr txBox="1"/>
          <p:nvPr/>
        </p:nvSpPr>
        <p:spPr bwMode="auto">
          <a:xfrm>
            <a:off x="2934509" y="5256508"/>
            <a:ext cx="160923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192.168.10.0/24</a:t>
            </a:r>
            <a:endPar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9" name="TextBox 77"/>
          <p:cNvSpPr txBox="1"/>
          <p:nvPr/>
        </p:nvSpPr>
        <p:spPr bwMode="auto">
          <a:xfrm>
            <a:off x="7691103" y="5256508"/>
            <a:ext cx="164496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192.168.20.0/24</a:t>
            </a:r>
            <a:endPar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0" name="任意多边形 19"/>
          <p:cNvSpPr/>
          <p:nvPr/>
        </p:nvSpPr>
        <p:spPr bwMode="auto">
          <a:xfrm>
            <a:off x="3097642" y="4478431"/>
            <a:ext cx="1266957" cy="311788"/>
          </a:xfrm>
          <a:custGeom>
            <a:avLst/>
            <a:gdLst>
              <a:gd name="connsiteX0" fmla="*/ 0 w 1181100"/>
              <a:gd name="connsiteY0" fmla="*/ 276281 h 276281"/>
              <a:gd name="connsiteX1" fmla="*/ 609600 w 1181100"/>
              <a:gd name="connsiteY1" fmla="*/ 56 h 276281"/>
              <a:gd name="connsiteX2" fmla="*/ 1181100 w 1181100"/>
              <a:gd name="connsiteY2" fmla="*/ 257231 h 276281"/>
            </a:gdLst>
            <a:ahLst/>
            <a:cxnLst>
              <a:cxn ang="0">
                <a:pos x="connsiteX0" y="connsiteY0"/>
              </a:cxn>
              <a:cxn ang="0">
                <a:pos x="connsiteX1" y="connsiteY1"/>
              </a:cxn>
              <a:cxn ang="0">
                <a:pos x="connsiteX2" y="connsiteY2"/>
              </a:cxn>
            </a:cxnLst>
            <a:rect l="l" t="t" r="r" b="b"/>
            <a:pathLst>
              <a:path w="1181100" h="276281">
                <a:moveTo>
                  <a:pt x="0" y="276281"/>
                </a:moveTo>
                <a:cubicBezTo>
                  <a:pt x="206375" y="139756"/>
                  <a:pt x="412750" y="3231"/>
                  <a:pt x="609600" y="56"/>
                </a:cubicBezTo>
                <a:cubicBezTo>
                  <a:pt x="806450" y="-3119"/>
                  <a:pt x="993775" y="127056"/>
                  <a:pt x="1181100" y="257231"/>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任意多边形 20"/>
          <p:cNvSpPr/>
          <p:nvPr/>
        </p:nvSpPr>
        <p:spPr bwMode="auto">
          <a:xfrm>
            <a:off x="7759005" y="4478431"/>
            <a:ext cx="1266957" cy="311788"/>
          </a:xfrm>
          <a:custGeom>
            <a:avLst/>
            <a:gdLst>
              <a:gd name="connsiteX0" fmla="*/ 0 w 1181100"/>
              <a:gd name="connsiteY0" fmla="*/ 276281 h 276281"/>
              <a:gd name="connsiteX1" fmla="*/ 609600 w 1181100"/>
              <a:gd name="connsiteY1" fmla="*/ 56 h 276281"/>
              <a:gd name="connsiteX2" fmla="*/ 1181100 w 1181100"/>
              <a:gd name="connsiteY2" fmla="*/ 257231 h 276281"/>
            </a:gdLst>
            <a:ahLst/>
            <a:cxnLst>
              <a:cxn ang="0">
                <a:pos x="connsiteX0" y="connsiteY0"/>
              </a:cxn>
              <a:cxn ang="0">
                <a:pos x="connsiteX1" y="connsiteY1"/>
              </a:cxn>
              <a:cxn ang="0">
                <a:pos x="connsiteX2" y="connsiteY2"/>
              </a:cxn>
            </a:cxnLst>
            <a:rect l="l" t="t" r="r" b="b"/>
            <a:pathLst>
              <a:path w="1181100" h="276281">
                <a:moveTo>
                  <a:pt x="0" y="276281"/>
                </a:moveTo>
                <a:cubicBezTo>
                  <a:pt x="206375" y="139756"/>
                  <a:pt x="412750" y="3231"/>
                  <a:pt x="609600" y="56"/>
                </a:cubicBezTo>
                <a:cubicBezTo>
                  <a:pt x="806450" y="-3119"/>
                  <a:pt x="993775" y="127056"/>
                  <a:pt x="1181100" y="257231"/>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bwMode="auto">
          <a:xfrm>
            <a:off x="3617822" y="4207932"/>
            <a:ext cx="1175875" cy="190184"/>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二层通信</a:t>
            </a:r>
            <a:endPar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bwMode="auto">
          <a:xfrm>
            <a:off x="7591252" y="4211479"/>
            <a:ext cx="1175875" cy="266951"/>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二层通信</a:t>
            </a:r>
            <a:endPar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任意多边形 23"/>
          <p:cNvSpPr/>
          <p:nvPr/>
        </p:nvSpPr>
        <p:spPr bwMode="auto">
          <a:xfrm flipV="1">
            <a:off x="4767057" y="5256507"/>
            <a:ext cx="2633049" cy="534669"/>
          </a:xfrm>
          <a:custGeom>
            <a:avLst/>
            <a:gdLst>
              <a:gd name="connsiteX0" fmla="*/ 0 w 1181100"/>
              <a:gd name="connsiteY0" fmla="*/ 276281 h 276281"/>
              <a:gd name="connsiteX1" fmla="*/ 609600 w 1181100"/>
              <a:gd name="connsiteY1" fmla="*/ 56 h 276281"/>
              <a:gd name="connsiteX2" fmla="*/ 1181100 w 1181100"/>
              <a:gd name="connsiteY2" fmla="*/ 257231 h 276281"/>
            </a:gdLst>
            <a:ahLst/>
            <a:cxnLst>
              <a:cxn ang="0">
                <a:pos x="connsiteX0" y="connsiteY0"/>
              </a:cxn>
              <a:cxn ang="0">
                <a:pos x="connsiteX1" y="connsiteY1"/>
              </a:cxn>
              <a:cxn ang="0">
                <a:pos x="connsiteX2" y="connsiteY2"/>
              </a:cxn>
            </a:cxnLst>
            <a:rect l="l" t="t" r="r" b="b"/>
            <a:pathLst>
              <a:path w="1181100" h="276281">
                <a:moveTo>
                  <a:pt x="0" y="276281"/>
                </a:moveTo>
                <a:cubicBezTo>
                  <a:pt x="206375" y="139756"/>
                  <a:pt x="412750" y="3231"/>
                  <a:pt x="609600" y="56"/>
                </a:cubicBezTo>
                <a:cubicBezTo>
                  <a:pt x="806450" y="-3119"/>
                  <a:pt x="993775" y="127056"/>
                  <a:pt x="1181100" y="257231"/>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bwMode="auto">
          <a:xfrm>
            <a:off x="4545172" y="3078150"/>
            <a:ext cx="1175875" cy="304104"/>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二层交换机</a:t>
            </a:r>
            <a:endParaRPr kumimoji="0" lang="zh-CN" altLang="en-US"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25" descr="通用交换机.png">
            <a:extLst>
              <a:ext uri="{FF2B5EF4-FFF2-40B4-BE49-F238E27FC236}">
                <a16:creationId xmlns="" xmlns:a16="http://schemas.microsoft.com/office/drawing/2014/main" id="{5583757F-4C12-471A-A130-6DAAF82105FA}"/>
              </a:ext>
            </a:extLst>
          </p:cNvPr>
          <p:cNvPicPr>
            <a:picLocks/>
          </p:cNvPicPr>
          <p:nvPr/>
        </p:nvPicPr>
        <p:blipFill>
          <a:blip r:embed="rId3" cstate="print"/>
          <a:stretch>
            <a:fillRect/>
          </a:stretch>
        </p:blipFill>
        <p:spPr>
          <a:xfrm>
            <a:off x="5698090" y="2940436"/>
            <a:ext cx="668387" cy="513321"/>
          </a:xfrm>
          <a:prstGeom prst="rect">
            <a:avLst/>
          </a:prstGeom>
        </p:spPr>
      </p:pic>
    </p:spTree>
    <p:extLst>
      <p:ext uri="{BB962C8B-B14F-4D97-AF65-F5344CB8AC3E}">
        <p14:creationId xmlns:p14="http://schemas.microsoft.com/office/powerpoint/2010/main" val="349977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Huawei Sans" panose="020C0503030203020204" pitchFamily="34" charset="0"/>
              </a:rPr>
              <a:t>VLAN</a:t>
            </a:r>
            <a:r>
              <a:rPr lang="zh-CN" altLang="en-US">
                <a:sym typeface="Huawei Sans" panose="020C0503030203020204" pitchFamily="34" charset="0"/>
              </a:rPr>
              <a:t>间通信 </a:t>
            </a:r>
            <a:r>
              <a:rPr lang="en-US" altLang="zh-CN">
                <a:sym typeface="Huawei Sans" panose="020C0503030203020204" pitchFamily="34" charset="0"/>
              </a:rPr>
              <a:t>(2)</a:t>
            </a:r>
            <a:endParaRPr lang="zh-CN" altLang="en-US"/>
          </a:p>
        </p:txBody>
      </p:sp>
      <p:sp>
        <p:nvSpPr>
          <p:cNvPr id="4" name="文本占位符 3"/>
          <p:cNvSpPr>
            <a:spLocks noGrp="1"/>
          </p:cNvSpPr>
          <p:nvPr>
            <p:ph type="body" sz="quarter" idx="10"/>
          </p:nvPr>
        </p:nvSpPr>
        <p:spPr>
          <a:xfrm>
            <a:off x="468317" y="1233488"/>
            <a:ext cx="11276183" cy="2027872"/>
          </a:xfrm>
        </p:spPr>
        <p:txBody>
          <a:bodyPr/>
          <a:lstStyle/>
          <a:p>
            <a:r>
              <a:rPr lang="zh-CN" altLang="en-US">
                <a:sym typeface="Huawei Sans" panose="020C0503030203020204" pitchFamily="34" charset="0"/>
              </a:rPr>
              <a:t>常见的三层设备：路由器、三层交换机、防火墙等。</a:t>
            </a:r>
            <a:endParaRPr lang="en-US" altLang="zh-CN">
              <a:sym typeface="Huawei Sans" panose="020C0503030203020204" pitchFamily="34" charset="0"/>
            </a:endParaRPr>
          </a:p>
          <a:p>
            <a:r>
              <a:rPr lang="zh-CN" altLang="en-US">
                <a:sym typeface="Huawei Sans" panose="020C0503030203020204" pitchFamily="34" charset="0"/>
              </a:rPr>
              <a:t>将二层交换机与路由器的三层接口互联，由三层设备进行路由转发来实现通信。</a:t>
            </a:r>
            <a:endParaRPr lang="en-US" altLang="zh-CN">
              <a:sym typeface="Huawei Sans" panose="020C0503030203020204" pitchFamily="34" charset="0"/>
            </a:endParaRPr>
          </a:p>
          <a:p>
            <a:endParaRPr lang="zh-CN" altLang="en-US"/>
          </a:p>
        </p:txBody>
      </p:sp>
      <p:sp>
        <p:nvSpPr>
          <p:cNvPr id="5" name="圆角矩形 4"/>
          <p:cNvSpPr/>
          <p:nvPr/>
        </p:nvSpPr>
        <p:spPr bwMode="auto">
          <a:xfrm>
            <a:off x="7215189" y="4549184"/>
            <a:ext cx="2942619" cy="1385069"/>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bwMode="auto">
          <a:xfrm>
            <a:off x="2578610" y="4552732"/>
            <a:ext cx="2942619" cy="1381521"/>
          </a:xfrm>
          <a:prstGeom prst="roundRect">
            <a:avLst>
              <a:gd name="adj" fmla="val 7914"/>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i="1" kern="0">
              <a:solidFill>
                <a:srgbClr val="EC7061"/>
              </a:solidFill>
              <a:latin typeface="Huawei Sans"/>
              <a:ea typeface="方正兰亭黑简体"/>
              <a:sym typeface="Huawei Sans" panose="020C0503030203020204" pitchFamily="34" charset="0"/>
            </a:endParaRPr>
          </a:p>
        </p:txBody>
      </p:sp>
      <p:cxnSp>
        <p:nvCxnSpPr>
          <p:cNvPr id="7" name="直接连接符 6"/>
          <p:cNvCxnSpPr>
            <a:stCxn id="15" idx="3"/>
          </p:cNvCxnSpPr>
          <p:nvPr/>
        </p:nvCxnSpPr>
        <p:spPr bwMode="auto">
          <a:xfrm flipV="1">
            <a:off x="5391964" y="3335680"/>
            <a:ext cx="976244"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直接连接符 7"/>
          <p:cNvCxnSpPr>
            <a:stCxn id="16" idx="1"/>
          </p:cNvCxnSpPr>
          <p:nvPr/>
        </p:nvCxnSpPr>
        <p:spPr bwMode="auto">
          <a:xfrm flipH="1" flipV="1">
            <a:off x="6368208" y="3335680"/>
            <a:ext cx="988701" cy="19756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a:xfrm>
            <a:off x="4401986" y="2777050"/>
            <a:ext cx="2148031" cy="5586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9465" y="2963667"/>
            <a:ext cx="1761927" cy="443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图片 10" descr="通用交换机.png">
            <a:extLst>
              <a:ext uri="{FF2B5EF4-FFF2-40B4-BE49-F238E27FC236}">
                <a16:creationId xmlns="" xmlns:a16="http://schemas.microsoft.com/office/drawing/2014/main" id="{5583757F-4C12-471A-A130-6DAAF82105FA}"/>
              </a:ext>
            </a:extLst>
          </p:cNvPr>
          <p:cNvPicPr>
            <a:picLocks/>
          </p:cNvPicPr>
          <p:nvPr/>
        </p:nvPicPr>
        <p:blipFill>
          <a:blip r:embed="rId2" cstate="print"/>
          <a:stretch>
            <a:fillRect/>
          </a:stretch>
        </p:blipFill>
        <p:spPr>
          <a:xfrm>
            <a:off x="6005687" y="3287782"/>
            <a:ext cx="668387" cy="513321"/>
          </a:xfrm>
          <a:prstGeom prst="rect">
            <a:avLst/>
          </a:prstGeom>
        </p:spPr>
      </p:pic>
      <p:cxnSp>
        <p:nvCxnSpPr>
          <p:cNvPr id="12" name="直接连接符 11"/>
          <p:cNvCxnSpPr>
            <a:stCxn id="14" idx="0"/>
          </p:cNvCxnSpPr>
          <p:nvPr/>
        </p:nvCxnSpPr>
        <p:spPr bwMode="auto">
          <a:xfrm flipV="1">
            <a:off x="3054525" y="3609586"/>
            <a:ext cx="2978909"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17" idx="0"/>
          </p:cNvCxnSpPr>
          <p:nvPr/>
        </p:nvCxnSpPr>
        <p:spPr bwMode="auto">
          <a:xfrm flipH="1" flipV="1">
            <a:off x="6702983" y="3609586"/>
            <a:ext cx="2991367" cy="144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4" name="图片 13" descr="PC.png"/>
          <p:cNvPicPr>
            <a:picLocks noChangeAspect="1"/>
          </p:cNvPicPr>
          <p:nvPr/>
        </p:nvPicPr>
        <p:blipFill>
          <a:blip r:embed="rId3" cstate="print"/>
          <a:stretch>
            <a:fillRect/>
          </a:stretch>
        </p:blipFill>
        <p:spPr>
          <a:xfrm>
            <a:off x="2720331" y="5054704"/>
            <a:ext cx="668387" cy="513321"/>
          </a:xfrm>
          <a:prstGeom prst="rect">
            <a:avLst/>
          </a:prstGeom>
        </p:spPr>
      </p:pic>
      <p:pic>
        <p:nvPicPr>
          <p:cNvPr id="15" name="图片 14" descr="PC.png"/>
          <p:cNvPicPr>
            <a:picLocks noChangeAspect="1"/>
          </p:cNvPicPr>
          <p:nvPr/>
        </p:nvPicPr>
        <p:blipFill>
          <a:blip r:embed="rId3" cstate="print"/>
          <a:stretch>
            <a:fillRect/>
          </a:stretch>
        </p:blipFill>
        <p:spPr>
          <a:xfrm>
            <a:off x="4723577" y="5054704"/>
            <a:ext cx="668387" cy="513321"/>
          </a:xfrm>
          <a:prstGeom prst="rect">
            <a:avLst/>
          </a:prstGeom>
        </p:spPr>
      </p:pic>
      <p:pic>
        <p:nvPicPr>
          <p:cNvPr id="16" name="图片 15" descr="PC.png"/>
          <p:cNvPicPr>
            <a:picLocks noChangeAspect="1"/>
          </p:cNvPicPr>
          <p:nvPr/>
        </p:nvPicPr>
        <p:blipFill>
          <a:blip r:embed="rId3" cstate="print"/>
          <a:stretch>
            <a:fillRect/>
          </a:stretch>
        </p:blipFill>
        <p:spPr>
          <a:xfrm>
            <a:off x="7356910" y="5054704"/>
            <a:ext cx="668387" cy="513321"/>
          </a:xfrm>
          <a:prstGeom prst="rect">
            <a:avLst/>
          </a:prstGeom>
        </p:spPr>
      </p:pic>
      <p:pic>
        <p:nvPicPr>
          <p:cNvPr id="17" name="图片 16" descr="PC.png"/>
          <p:cNvPicPr>
            <a:picLocks noChangeAspect="1"/>
          </p:cNvPicPr>
          <p:nvPr/>
        </p:nvPicPr>
        <p:blipFill>
          <a:blip r:embed="rId3" cstate="print"/>
          <a:stretch>
            <a:fillRect/>
          </a:stretch>
        </p:blipFill>
        <p:spPr>
          <a:xfrm>
            <a:off x="9360156" y="5054704"/>
            <a:ext cx="668387" cy="513321"/>
          </a:xfrm>
          <a:prstGeom prst="rect">
            <a:avLst/>
          </a:prstGeom>
        </p:spPr>
      </p:pic>
      <p:sp>
        <p:nvSpPr>
          <p:cNvPr id="18" name="矩形 17"/>
          <p:cNvSpPr/>
          <p:nvPr/>
        </p:nvSpPr>
        <p:spPr>
          <a:xfrm>
            <a:off x="3606685" y="5372653"/>
            <a:ext cx="933269" cy="307777"/>
          </a:xfrm>
          <a:prstGeom prst="rect">
            <a:avLst/>
          </a:prstGeom>
        </p:spPr>
        <p:txBody>
          <a:bodyPr wrap="none">
            <a:spAutoFit/>
          </a:bodyPr>
          <a:lstStyle/>
          <a:p>
            <a:pPr algn="ctr" defTabSz="914400" fontAlgn="t">
              <a:spcBef>
                <a:spcPct val="0"/>
              </a:spcBef>
              <a:spcAft>
                <a:spcPct val="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8381146" y="5372653"/>
            <a:ext cx="933269" cy="307777"/>
          </a:xfrm>
          <a:prstGeom prst="rect">
            <a:avLst/>
          </a:prstGeom>
        </p:spPr>
        <p:txBody>
          <a:bodyPr wrap="none">
            <a:spAutoFit/>
          </a:bodyPr>
          <a:lstStyle/>
          <a:p>
            <a:pPr algn="ctr" defTabSz="914400" fontAlgn="t">
              <a:spcBef>
                <a:spcPct val="0"/>
              </a:spcBef>
              <a:spcAft>
                <a:spcPct val="0"/>
              </a:spcAft>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TextBox 77"/>
          <p:cNvSpPr txBox="1"/>
          <p:nvPr/>
        </p:nvSpPr>
        <p:spPr bwMode="auto">
          <a:xfrm>
            <a:off x="3268703" y="5597760"/>
            <a:ext cx="160923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192.168.10.0/24</a:t>
            </a:r>
            <a:endPar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1" name="TextBox 77"/>
          <p:cNvSpPr txBox="1"/>
          <p:nvPr/>
        </p:nvSpPr>
        <p:spPr bwMode="auto">
          <a:xfrm>
            <a:off x="8025297" y="5597760"/>
            <a:ext cx="164496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192.168.20.0/24</a:t>
            </a:r>
            <a:endParaRPr lang="zh-CN" alt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2" name="文本框 21"/>
          <p:cNvSpPr txBox="1"/>
          <p:nvPr/>
        </p:nvSpPr>
        <p:spPr>
          <a:xfrm>
            <a:off x="3799065" y="3098997"/>
            <a:ext cx="723275" cy="307777"/>
          </a:xfrm>
          <a:prstGeom prst="rect">
            <a:avLst/>
          </a:prstGeom>
          <a:noFill/>
        </p:spPr>
        <p:txBody>
          <a:bodyPr wrap="none" rtlCol="0">
            <a:spAutoFit/>
          </a:bodyPr>
          <a:lstStyle/>
          <a:p>
            <a:pPr algn="ct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路由器</a:t>
            </a:r>
            <a:endPar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3"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3904890" y="2649045"/>
            <a:ext cx="540000" cy="441818"/>
          </a:xfrm>
          <a:prstGeom prst="rect">
            <a:avLst/>
          </a:prstGeom>
          <a:noFill/>
        </p:spPr>
      </p:pic>
      <p:sp>
        <p:nvSpPr>
          <p:cNvPr id="24" name="椭圆 23">
            <a:extLst>
              <a:ext uri="{FF2B5EF4-FFF2-40B4-BE49-F238E27FC236}">
                <a16:creationId xmlns:a16="http://schemas.microsoft.com/office/drawing/2014/main" xmlns="" id="{7DBB15C3-7119-4BF5-AC36-6F6AFF9EB213}"/>
              </a:ext>
            </a:extLst>
          </p:cNvPr>
          <p:cNvSpPr/>
          <p:nvPr/>
        </p:nvSpPr>
        <p:spPr>
          <a:xfrm>
            <a:off x="2095916" y="3018253"/>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椭圆 24">
            <a:extLst>
              <a:ext uri="{FF2B5EF4-FFF2-40B4-BE49-F238E27FC236}">
                <a16:creationId xmlns:a16="http://schemas.microsoft.com/office/drawing/2014/main" xmlns="" id="{E3AA826D-E4AC-459E-9C44-0CE0D8799DF1}"/>
              </a:ext>
            </a:extLst>
          </p:cNvPr>
          <p:cNvSpPr/>
          <p:nvPr/>
        </p:nvSpPr>
        <p:spPr>
          <a:xfrm>
            <a:off x="2095916" y="3328527"/>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120">
            <a:extLst>
              <a:ext uri="{FF2B5EF4-FFF2-40B4-BE49-F238E27FC236}">
                <a16:creationId xmlns:a16="http://schemas.microsoft.com/office/drawing/2014/main" xmlns="" id="{80742BB8-DAF7-4E24-BB0B-9F7C1C0F7EBA}"/>
              </a:ext>
            </a:extLst>
          </p:cNvPr>
          <p:cNvSpPr txBox="1"/>
          <p:nvPr/>
        </p:nvSpPr>
        <p:spPr>
          <a:xfrm>
            <a:off x="2319892" y="2965944"/>
            <a:ext cx="800297" cy="276999"/>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二</a:t>
            </a: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层接口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TextBox 120">
            <a:extLst>
              <a:ext uri="{FF2B5EF4-FFF2-40B4-BE49-F238E27FC236}">
                <a16:creationId xmlns:a16="http://schemas.microsoft.com/office/drawing/2014/main" xmlns="" id="{BA178C7B-FB8C-4D9C-9731-7001BEE1F59D}"/>
              </a:ext>
            </a:extLst>
          </p:cNvPr>
          <p:cNvSpPr txBox="1"/>
          <p:nvPr/>
        </p:nvSpPr>
        <p:spPr>
          <a:xfrm>
            <a:off x="2319891" y="3276218"/>
            <a:ext cx="800298" cy="276999"/>
          </a:xfrm>
          <a:prstGeom prst="rect">
            <a:avLst/>
          </a:prstGeom>
          <a:noFill/>
        </p:spPr>
        <p:txBody>
          <a:bodyPr wrap="square" rtlCol="0">
            <a:spAutoFit/>
          </a:bodyPr>
          <a:lstStyle/>
          <a:p>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三层接口</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椭圆 27">
            <a:extLst>
              <a:ext uri="{FF2B5EF4-FFF2-40B4-BE49-F238E27FC236}">
                <a16:creationId xmlns:a16="http://schemas.microsoft.com/office/drawing/2014/main" xmlns="" id="{E3AA826D-E4AC-459E-9C44-0CE0D8799DF1}"/>
              </a:ext>
            </a:extLst>
          </p:cNvPr>
          <p:cNvSpPr/>
          <p:nvPr/>
        </p:nvSpPr>
        <p:spPr>
          <a:xfrm>
            <a:off x="4336932" y="2920099"/>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椭圆 28">
            <a:extLst>
              <a:ext uri="{FF2B5EF4-FFF2-40B4-BE49-F238E27FC236}">
                <a16:creationId xmlns:a16="http://schemas.microsoft.com/office/drawing/2014/main" xmlns="" id="{E3AA826D-E4AC-459E-9C44-0CE0D8799DF1}"/>
              </a:ext>
            </a:extLst>
          </p:cNvPr>
          <p:cNvSpPr/>
          <p:nvPr/>
        </p:nvSpPr>
        <p:spPr>
          <a:xfrm>
            <a:off x="4336932" y="2669092"/>
            <a:ext cx="215916" cy="215916"/>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椭圆 29">
            <a:extLst>
              <a:ext uri="{FF2B5EF4-FFF2-40B4-BE49-F238E27FC236}">
                <a16:creationId xmlns:a16="http://schemas.microsoft.com/office/drawing/2014/main" xmlns="" id="{7DBB15C3-7119-4BF5-AC36-6F6AFF9EB213}"/>
              </a:ext>
            </a:extLst>
          </p:cNvPr>
          <p:cNvSpPr/>
          <p:nvPr/>
        </p:nvSpPr>
        <p:spPr>
          <a:xfrm>
            <a:off x="6550017" y="3775110"/>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椭圆 30">
            <a:extLst>
              <a:ext uri="{FF2B5EF4-FFF2-40B4-BE49-F238E27FC236}">
                <a16:creationId xmlns:a16="http://schemas.microsoft.com/office/drawing/2014/main" xmlns="" id="{7DBB15C3-7119-4BF5-AC36-6F6AFF9EB213}"/>
              </a:ext>
            </a:extLst>
          </p:cNvPr>
          <p:cNvSpPr/>
          <p:nvPr/>
        </p:nvSpPr>
        <p:spPr>
          <a:xfrm>
            <a:off x="5925476" y="3553217"/>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椭圆 31">
            <a:extLst>
              <a:ext uri="{FF2B5EF4-FFF2-40B4-BE49-F238E27FC236}">
                <a16:creationId xmlns:a16="http://schemas.microsoft.com/office/drawing/2014/main" xmlns="" id="{7DBB15C3-7119-4BF5-AC36-6F6AFF9EB213}"/>
              </a:ext>
            </a:extLst>
          </p:cNvPr>
          <p:cNvSpPr/>
          <p:nvPr/>
        </p:nvSpPr>
        <p:spPr>
          <a:xfrm>
            <a:off x="6003352" y="3775110"/>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a:extLst>
              <a:ext uri="{FF2B5EF4-FFF2-40B4-BE49-F238E27FC236}">
                <a16:creationId xmlns:a16="http://schemas.microsoft.com/office/drawing/2014/main" xmlns="" id="{7DBB15C3-7119-4BF5-AC36-6F6AFF9EB213}"/>
              </a:ext>
            </a:extLst>
          </p:cNvPr>
          <p:cNvSpPr/>
          <p:nvPr/>
        </p:nvSpPr>
        <p:spPr>
          <a:xfrm>
            <a:off x="6595025" y="348183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椭圆 33">
            <a:extLst>
              <a:ext uri="{FF2B5EF4-FFF2-40B4-BE49-F238E27FC236}">
                <a16:creationId xmlns:a16="http://schemas.microsoft.com/office/drawing/2014/main" xmlns="" id="{7DBB15C3-7119-4BF5-AC36-6F6AFF9EB213}"/>
              </a:ext>
            </a:extLst>
          </p:cNvPr>
          <p:cNvSpPr/>
          <p:nvPr/>
        </p:nvSpPr>
        <p:spPr>
          <a:xfrm>
            <a:off x="6442059" y="3234169"/>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任意多边形 34"/>
          <p:cNvSpPr/>
          <p:nvPr/>
        </p:nvSpPr>
        <p:spPr>
          <a:xfrm>
            <a:off x="3238427" y="2745404"/>
            <a:ext cx="4252372" cy="2309300"/>
          </a:xfrm>
          <a:custGeom>
            <a:avLst/>
            <a:gdLst>
              <a:gd name="connsiteX0" fmla="*/ 60335 w 4537085"/>
              <a:gd name="connsiteY0" fmla="*/ 1951265 h 2113190"/>
              <a:gd name="connsiteX1" fmla="*/ 174635 w 4537085"/>
              <a:gd name="connsiteY1" fmla="*/ 1913165 h 2113190"/>
              <a:gd name="connsiteX2" fmla="*/ 2965460 w 4537085"/>
              <a:gd name="connsiteY2" fmla="*/ 598715 h 2113190"/>
              <a:gd name="connsiteX3" fmla="*/ 1489085 w 4537085"/>
              <a:gd name="connsiteY3" fmla="*/ 131990 h 2113190"/>
              <a:gd name="connsiteX4" fmla="*/ 3498860 w 4537085"/>
              <a:gd name="connsiteY4" fmla="*/ 179615 h 2113190"/>
              <a:gd name="connsiteX5" fmla="*/ 4537085 w 4537085"/>
              <a:gd name="connsiteY5" fmla="*/ 2113190 h 2113190"/>
              <a:gd name="connsiteX0" fmla="*/ 0 w 4362450"/>
              <a:gd name="connsiteY0" fmla="*/ 1913165 h 2113190"/>
              <a:gd name="connsiteX1" fmla="*/ 2790825 w 4362450"/>
              <a:gd name="connsiteY1" fmla="*/ 598715 h 2113190"/>
              <a:gd name="connsiteX2" fmla="*/ 1314450 w 4362450"/>
              <a:gd name="connsiteY2" fmla="*/ 131990 h 2113190"/>
              <a:gd name="connsiteX3" fmla="*/ 3324225 w 4362450"/>
              <a:gd name="connsiteY3" fmla="*/ 179615 h 2113190"/>
              <a:gd name="connsiteX4" fmla="*/ 4362450 w 4362450"/>
              <a:gd name="connsiteY4" fmla="*/ 2113190 h 2113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2450" h="2113190">
                <a:moveTo>
                  <a:pt x="0" y="1913165"/>
                </a:moveTo>
                <a:cubicBezTo>
                  <a:pt x="484188" y="1687740"/>
                  <a:pt x="2571750" y="895577"/>
                  <a:pt x="2790825" y="598715"/>
                </a:cubicBezTo>
                <a:cubicBezTo>
                  <a:pt x="3009900" y="301853"/>
                  <a:pt x="1225550" y="201840"/>
                  <a:pt x="1314450" y="131990"/>
                </a:cubicBezTo>
                <a:cubicBezTo>
                  <a:pt x="1403350" y="62140"/>
                  <a:pt x="2816225" y="-150585"/>
                  <a:pt x="3324225" y="179615"/>
                </a:cubicBezTo>
                <a:cubicBezTo>
                  <a:pt x="3832225" y="509815"/>
                  <a:pt x="4208463" y="1805215"/>
                  <a:pt x="4362450" y="2113190"/>
                </a:cubicBez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dirty="0">
              <a:solidFill>
                <a:schemeClr val="tx1"/>
              </a:solidFill>
              <a:latin typeface="Huawei Sans" panose="020C0503030203020204" pitchFamily="34" charset="0"/>
              <a:ea typeface="方正兰亭黑简体" panose="02000000000000000000" pitchFamily="2" charset="-122"/>
            </a:endParaRPr>
          </a:p>
        </p:txBody>
      </p:sp>
      <p:sp>
        <p:nvSpPr>
          <p:cNvPr id="36" name="矩形 35"/>
          <p:cNvSpPr/>
          <p:nvPr/>
        </p:nvSpPr>
        <p:spPr bwMode="auto">
          <a:xfrm>
            <a:off x="4827477" y="3406774"/>
            <a:ext cx="1175875" cy="190184"/>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t">
              <a:spcBef>
                <a:spcPct val="0"/>
              </a:spcBef>
              <a:spcAft>
                <a:spcPct val="0"/>
              </a:spcAft>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二层</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交换机</a:t>
            </a:r>
            <a:endParaRPr kumimoji="0" lang="zh-CN" altLang="en-US" sz="14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a16="http://schemas.microsoft.com/office/drawing/2014/main" xmlns="" id="{7DBB15C3-7119-4BF5-AC36-6F6AFF9EB213}"/>
              </a:ext>
            </a:extLst>
          </p:cNvPr>
          <p:cNvSpPr/>
          <p:nvPr/>
        </p:nvSpPr>
        <p:spPr>
          <a:xfrm>
            <a:off x="5895394" y="3276218"/>
            <a:ext cx="215916" cy="215916"/>
          </a:xfrm>
          <a:prstGeom prst="ellipse">
            <a:avLst/>
          </a:prstGeom>
          <a:solidFill>
            <a:srgbClr val="8CCA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1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08834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solidFill>
                  <a:schemeClr val="bg1">
                    <a:lumMod val="50000"/>
                  </a:schemeClr>
                </a:solidFill>
                <a:sym typeface="Huawei Sans" panose="020C0503030203020204" pitchFamily="34" charset="0"/>
              </a:rPr>
              <a:t>技术背景</a:t>
            </a:r>
            <a:endParaRPr lang="en-US" altLang="zh-CN" smtClean="0">
              <a:solidFill>
                <a:schemeClr val="bg1">
                  <a:lumMod val="50000"/>
                </a:schemeClr>
              </a:solidFill>
              <a:sym typeface="Huawei Sans" panose="020C0503030203020204" pitchFamily="34" charset="0"/>
            </a:endParaRPr>
          </a:p>
          <a:p>
            <a:r>
              <a:rPr lang="zh-CN" altLang="en-US" b="1" smtClean="0">
                <a:sym typeface="Huawei Sans" panose="020C0503030203020204" pitchFamily="34" charset="0"/>
              </a:rPr>
              <a:t>使用路由器（物理接口、子接口）实现</a:t>
            </a:r>
            <a:r>
              <a:rPr lang="en-US" altLang="zh-CN" b="1" smtClean="0">
                <a:sym typeface="Huawei Sans" panose="020C0503030203020204" pitchFamily="34" charset="0"/>
              </a:rPr>
              <a:t>VLAN</a:t>
            </a:r>
            <a:r>
              <a:rPr lang="zh-CN" altLang="en-US" b="1" smtClean="0">
                <a:sym typeface="Huawei Sans" panose="020C0503030203020204" pitchFamily="34" charset="0"/>
              </a:rPr>
              <a:t>间通信</a:t>
            </a:r>
            <a:endParaRPr lang="en-US" altLang="zh-CN" b="1" smtClean="0">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使用</a:t>
            </a:r>
            <a:r>
              <a:rPr lang="en-US" altLang="zh-CN" smtClean="0">
                <a:solidFill>
                  <a:schemeClr val="bg1">
                    <a:lumMod val="50000"/>
                  </a:schemeClr>
                </a:solidFill>
                <a:sym typeface="Huawei Sans" panose="020C0503030203020204" pitchFamily="34" charset="0"/>
              </a:rPr>
              <a:t>VLANIF</a:t>
            </a:r>
            <a:r>
              <a:rPr lang="zh-CN" altLang="en-US" smtClean="0">
                <a:solidFill>
                  <a:schemeClr val="bg1">
                    <a:lumMod val="50000"/>
                  </a:schemeClr>
                </a:solidFill>
                <a:sym typeface="Huawei Sans" panose="020C0503030203020204" pitchFamily="34" charset="0"/>
              </a:rPr>
              <a:t>技术实现</a:t>
            </a:r>
            <a:r>
              <a:rPr lang="en-US" altLang="zh-CN" smtClean="0">
                <a:solidFill>
                  <a:schemeClr val="bg1">
                    <a:lumMod val="50000"/>
                  </a:schemeClr>
                </a:solidFill>
                <a:sym typeface="Huawei Sans" panose="020C0503030203020204" pitchFamily="34" charset="0"/>
              </a:rPr>
              <a:t>VLAN</a:t>
            </a:r>
            <a:r>
              <a:rPr lang="zh-CN" altLang="en-US" smtClean="0">
                <a:solidFill>
                  <a:schemeClr val="bg1">
                    <a:lumMod val="50000"/>
                  </a:schemeClr>
                </a:solidFill>
                <a:sym typeface="Huawei Sans" panose="020C0503030203020204" pitchFamily="34" charset="0"/>
              </a:rPr>
              <a:t>间通信</a:t>
            </a:r>
            <a:endParaRPr lang="en-US" altLang="zh-CN" smtClean="0">
              <a:solidFill>
                <a:schemeClr val="bg1">
                  <a:lumMod val="50000"/>
                </a:schemeClr>
              </a:solidFill>
              <a:sym typeface="Huawei Sans" panose="020C0503030203020204" pitchFamily="34" charset="0"/>
            </a:endParaRPr>
          </a:p>
          <a:p>
            <a:r>
              <a:rPr lang="zh-CN" altLang="en-US" smtClean="0">
                <a:solidFill>
                  <a:schemeClr val="bg1">
                    <a:lumMod val="50000"/>
                  </a:schemeClr>
                </a:solidFill>
                <a:sym typeface="Huawei Sans" panose="020C0503030203020204" pitchFamily="34" charset="0"/>
              </a:rPr>
              <a:t>三层通信过程解析</a:t>
            </a:r>
            <a:endParaRPr lang="en-US" altLang="zh-CN" smtClean="0">
              <a:solidFill>
                <a:schemeClr val="bg1">
                  <a:lumMod val="50000"/>
                </a:schemeClr>
              </a:solidFill>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2908602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Huawei Sans" panose="020C0503030203020204" pitchFamily="34" charset="0"/>
              </a:rPr>
              <a:t>使用路由器物理接口</a:t>
            </a:r>
            <a:endParaRPr lang="zh-CN" altLang="en-US"/>
          </a:p>
        </p:txBody>
      </p:sp>
      <p:sp>
        <p:nvSpPr>
          <p:cNvPr id="5" name="燕尾形 4"/>
          <p:cNvSpPr/>
          <p:nvPr/>
        </p:nvSpPr>
        <p:spPr bwMode="auto">
          <a:xfrm>
            <a:off x="8803314" y="126000"/>
            <a:ext cx="1791951" cy="288000"/>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使用物理接口实现</a:t>
            </a:r>
          </a:p>
        </p:txBody>
      </p:sp>
      <p:sp>
        <p:nvSpPr>
          <p:cNvPr id="6" name="燕尾形 5"/>
          <p:cNvSpPr/>
          <p:nvPr/>
        </p:nvSpPr>
        <p:spPr bwMode="auto">
          <a:xfrm>
            <a:off x="10473168" y="126000"/>
            <a:ext cx="1554848" cy="288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kern="0" dirty="0" smtClean="0">
                <a:latin typeface="Huawei Sans" panose="020C0503030203020204" pitchFamily="34" charset="0"/>
                <a:ea typeface="方正兰亭黑简体" panose="02000000000000000000" pitchFamily="2" charset="-122"/>
                <a:sym typeface="Huawei Sans" panose="020C0503030203020204" pitchFamily="34" charset="0"/>
              </a:rPr>
              <a:t>使用子</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接口实现</a:t>
            </a:r>
          </a:p>
        </p:txBody>
      </p:sp>
      <p:sp>
        <p:nvSpPr>
          <p:cNvPr id="7" name="文本占位符 2"/>
          <p:cNvSpPr txBox="1">
            <a:spLocks/>
          </p:cNvSpPr>
          <p:nvPr/>
        </p:nvSpPr>
        <p:spPr bwMode="auto">
          <a:xfrm>
            <a:off x="6393643" y="1657703"/>
            <a:ext cx="5074457" cy="354259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路由器三层接口作为网关，转发</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本</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网段前往其它网段的流量。</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路由器</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三</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层接口无法处理携带</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VLAN Tag</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的数据帧，因此交换机上联路由器的接口需配置为</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Access</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路由器的一个物理接口作为一个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的网关，因此存在一个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VLAN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就需要占用一个路由器物理接口</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路由器</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作为三层转发设备其接口数量较少，方案的可扩展性太差。</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5"/>
          <p:cNvSpPr/>
          <p:nvPr/>
        </p:nvSpPr>
        <p:spPr>
          <a:xfrm>
            <a:off x="627534" y="1291638"/>
            <a:ext cx="564143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物理连接图</a:t>
            </a:r>
          </a:p>
        </p:txBody>
      </p:sp>
      <p:sp>
        <p:nvSpPr>
          <p:cNvPr id="9" name="圆角矩形 75"/>
          <p:cNvSpPr/>
          <p:nvPr/>
        </p:nvSpPr>
        <p:spPr>
          <a:xfrm>
            <a:off x="627533" y="1723143"/>
            <a:ext cx="5641435" cy="461671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 name="组合 9"/>
          <p:cNvGrpSpPr/>
          <p:nvPr/>
        </p:nvGrpSpPr>
        <p:grpSpPr>
          <a:xfrm>
            <a:off x="1023885" y="1853908"/>
            <a:ext cx="4958766" cy="4402209"/>
            <a:chOff x="947738" y="1828296"/>
            <a:chExt cx="4958766" cy="4402209"/>
          </a:xfrm>
        </p:grpSpPr>
        <p:cxnSp>
          <p:nvCxnSpPr>
            <p:cNvPr id="11" name="直接连接符 10"/>
            <p:cNvCxnSpPr/>
            <p:nvPr/>
          </p:nvCxnSpPr>
          <p:spPr bwMode="auto">
            <a:xfrm flipV="1">
              <a:off x="3147410" y="2512010"/>
              <a:ext cx="0" cy="1491901"/>
            </a:xfrm>
            <a:prstGeom prst="line">
              <a:avLst/>
            </a:prstGeom>
            <a:noFill/>
            <a:ln w="28575" cap="flat" cmpd="sng" algn="ctr">
              <a:solidFill>
                <a:srgbClr val="FFD17D"/>
              </a:solidFill>
              <a:prstDash val="solid"/>
              <a:miter lim="800000"/>
            </a:ln>
            <a:effectLst/>
          </p:spPr>
        </p:cxnSp>
        <p:cxnSp>
          <p:nvCxnSpPr>
            <p:cNvPr id="12" name="直接连接符 11"/>
            <p:cNvCxnSpPr/>
            <p:nvPr/>
          </p:nvCxnSpPr>
          <p:spPr bwMode="auto">
            <a:xfrm flipV="1">
              <a:off x="3377206" y="2497727"/>
              <a:ext cx="0" cy="1491900"/>
            </a:xfrm>
            <a:prstGeom prst="line">
              <a:avLst/>
            </a:prstGeom>
            <a:solidFill>
              <a:srgbClr val="5B9BD5">
                <a:lumMod val="40000"/>
                <a:lumOff val="60000"/>
              </a:srgbClr>
            </a:solidFill>
            <a:ln w="25400" cap="flat" cmpd="sng" algn="ctr">
              <a:solidFill>
                <a:srgbClr val="00B0F0"/>
              </a:solidFill>
              <a:prstDash val="solid"/>
              <a:miter lim="800000"/>
            </a:ln>
            <a:effectLst/>
          </p:spPr>
        </p:cxnSp>
        <p:pic>
          <p:nvPicPr>
            <p:cNvPr id="13" name="图片 12" descr="汇聚交换机.png"/>
            <p:cNvPicPr>
              <a:picLocks noChangeAspect="1"/>
            </p:cNvPicPr>
            <p:nvPr/>
          </p:nvPicPr>
          <p:blipFill>
            <a:blip r:embed="rId3" cstate="print"/>
            <a:stretch>
              <a:fillRect/>
            </a:stretch>
          </p:blipFill>
          <p:spPr>
            <a:xfrm>
              <a:off x="2994414" y="3938304"/>
              <a:ext cx="540000" cy="441818"/>
            </a:xfrm>
            <a:prstGeom prst="rect">
              <a:avLst/>
            </a:prstGeom>
          </p:spPr>
        </p:pic>
        <p:sp>
          <p:nvSpPr>
            <p:cNvPr id="14" name="矩形 13"/>
            <p:cNvSpPr/>
            <p:nvPr/>
          </p:nvSpPr>
          <p:spPr>
            <a:xfrm>
              <a:off x="1464310" y="3243737"/>
              <a:ext cx="1718423" cy="523220"/>
            </a:xfrm>
            <a:prstGeom prst="rect">
              <a:avLst/>
            </a:prstGeom>
          </p:spPr>
          <p:txBody>
            <a:bodyPr wrap="square">
              <a:spAutoFit/>
            </a:bodyPr>
            <a:lstStyle/>
            <a:p>
              <a:pPr algn="ctr"/>
              <a:r>
                <a:rPr lang="en-US" altLang="zh-CN"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GE0/0/3</a:t>
              </a:r>
            </a:p>
            <a:p>
              <a:pPr algn="ctr"/>
              <a:r>
                <a:rPr lang="en-US" altLang="zh-CN"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Access (</a:t>
              </a:r>
              <a:r>
                <a:rPr lang="en-US" altLang="zh-CN"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VLAN 10</a:t>
              </a:r>
              <a:r>
                <a:rPr lang="zh-CN" altLang="en-US"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1123950" y="4003911"/>
              <a:ext cx="1722585" cy="523220"/>
            </a:xfrm>
            <a:prstGeom prst="rect">
              <a:avLst/>
            </a:prstGeom>
          </p:spPr>
          <p:txBody>
            <a:bodyPr wrap="square">
              <a:spAutoFit/>
            </a:bodyPr>
            <a:lstStyle/>
            <a:p>
              <a:pPr algn="ctr"/>
              <a:r>
                <a:rPr lang="en-US" altLang="zh-CN"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GE0/0/1</a:t>
              </a:r>
            </a:p>
            <a:p>
              <a:pPr algn="ctr"/>
              <a:r>
                <a:rPr lang="en-US" altLang="zh-CN"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Access (</a:t>
              </a:r>
              <a:r>
                <a:rPr lang="en-US" altLang="zh-CN"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VLAN 10</a:t>
              </a:r>
              <a:r>
                <a:rPr lang="zh-CN" altLang="en-US" sz="1400" dirty="0" smtClean="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3811839" y="4003911"/>
              <a:ext cx="1798386" cy="523220"/>
            </a:xfrm>
            <a:prstGeom prst="rect">
              <a:avLst/>
            </a:prstGeom>
          </p:spPr>
          <p:txBody>
            <a:bodyPr wrap="square">
              <a:spAutoFit/>
            </a:bodyPr>
            <a:lstStyle/>
            <a:p>
              <a:pPr algn="ctr"/>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GE0/0/2</a:t>
              </a:r>
            </a:p>
            <a:p>
              <a:pPr algn="ctr"/>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Access (</a:t>
              </a:r>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VLAN 20)</a:t>
              </a:r>
              <a:endPar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3395916" y="3243737"/>
              <a:ext cx="1588833" cy="523220"/>
            </a:xfrm>
            <a:prstGeom prst="rect">
              <a:avLst/>
            </a:prstGeom>
          </p:spPr>
          <p:txBody>
            <a:bodyPr wrap="square">
              <a:spAutoFit/>
            </a:bodyPr>
            <a:lstStyle/>
            <a:p>
              <a:pPr algn="ctr"/>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GE0/0/4</a:t>
              </a:r>
            </a:p>
            <a:p>
              <a:pPr algn="ctr"/>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Access (</a:t>
              </a:r>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VLAN 20)</a:t>
              </a:r>
              <a:endPar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8"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2994414" y="2105295"/>
              <a:ext cx="541200" cy="442799"/>
            </a:xfrm>
            <a:prstGeom prst="rect">
              <a:avLst/>
            </a:prstGeom>
            <a:noFill/>
          </p:spPr>
        </p:pic>
        <p:sp>
          <p:nvSpPr>
            <p:cNvPr id="19" name="矩形 18"/>
            <p:cNvSpPr/>
            <p:nvPr/>
          </p:nvSpPr>
          <p:spPr>
            <a:xfrm>
              <a:off x="1244460" y="2370143"/>
              <a:ext cx="1750270" cy="523220"/>
            </a:xfrm>
            <a:prstGeom prst="rect">
              <a:avLst/>
            </a:prstGeom>
          </p:spPr>
          <p:txBody>
            <a:bodyPr wrap="square">
              <a:spAutoFit/>
            </a:bodyPr>
            <a:lstStyle/>
            <a:p>
              <a:pPr algn="r"/>
              <a:r>
                <a:rPr lang="en-US" altLang="zh-CN"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GE0/0/1</a:t>
              </a:r>
            </a:p>
            <a:p>
              <a:pPr algn="r"/>
              <a:r>
                <a:rPr lang="en-US" altLang="zh-CN"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rPr>
                <a:t>192.168.10.254</a:t>
              </a:r>
              <a:endParaRPr lang="zh-CN" altLang="en-US" sz="1400" dirty="0">
                <a:solidFill>
                  <a:srgbClr val="FFD17D"/>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3545072" y="2361560"/>
              <a:ext cx="1522227" cy="523220"/>
            </a:xfrm>
            <a:prstGeom prst="rect">
              <a:avLst/>
            </a:prstGeom>
          </p:spPr>
          <p:txBody>
            <a:bodyPr wrap="square">
              <a:spAutoFit/>
            </a:bodyPr>
            <a:lstStyle/>
            <a:p>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GE0/0/2</a:t>
              </a:r>
            </a:p>
            <a:p>
              <a:r>
                <a:rPr lang="en-US" altLang="zh-CN" sz="1400" dirty="0" smtClean="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192.168.20.254</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TextBox 8"/>
            <p:cNvSpPr txBox="1">
              <a:spLocks noChangeArrowheads="1"/>
            </p:cNvSpPr>
            <p:nvPr/>
          </p:nvSpPr>
          <p:spPr bwMode="auto">
            <a:xfrm>
              <a:off x="3074206" y="1828296"/>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22" name="TextBox 8"/>
            <p:cNvSpPr txBox="1">
              <a:spLocks noChangeArrowheads="1"/>
            </p:cNvSpPr>
            <p:nvPr/>
          </p:nvSpPr>
          <p:spPr bwMode="auto">
            <a:xfrm>
              <a:off x="2989811" y="4373242"/>
              <a:ext cx="575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1" kern="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SW</a:t>
              </a:r>
              <a:r>
                <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23" name="圆角矩形 22"/>
            <p:cNvSpPr/>
            <p:nvPr/>
          </p:nvSpPr>
          <p:spPr bwMode="auto">
            <a:xfrm>
              <a:off x="947738" y="4848337"/>
              <a:ext cx="2163591" cy="1382168"/>
            </a:xfrm>
            <a:prstGeom prst="roundRect">
              <a:avLst>
                <a:gd name="adj" fmla="val 6109"/>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i="1" kern="0">
                <a:solidFill>
                  <a:srgbClr val="EC7061"/>
                </a:solidFill>
                <a:latin typeface="Huawei Sans"/>
                <a:ea typeface="方正兰亭黑简体"/>
                <a:sym typeface="Huawei Sans" panose="020C0503030203020204" pitchFamily="34" charset="0"/>
              </a:endParaRPr>
            </a:p>
          </p:txBody>
        </p:sp>
        <p:pic>
          <p:nvPicPr>
            <p:cNvPr id="24" name="图片 23" descr="PC.png"/>
            <p:cNvPicPr>
              <a:picLocks noChangeAspect="1"/>
            </p:cNvPicPr>
            <p:nvPr/>
          </p:nvPicPr>
          <p:blipFill>
            <a:blip r:embed="rId5" cstate="print"/>
            <a:stretch>
              <a:fillRect/>
            </a:stretch>
          </p:blipFill>
          <p:spPr>
            <a:xfrm>
              <a:off x="1760002" y="5039852"/>
              <a:ext cx="539063" cy="414000"/>
            </a:xfrm>
            <a:prstGeom prst="rect">
              <a:avLst/>
            </a:prstGeom>
          </p:spPr>
        </p:pic>
        <p:sp>
          <p:nvSpPr>
            <p:cNvPr id="25" name="矩形 24"/>
            <p:cNvSpPr/>
            <p:nvPr/>
          </p:nvSpPr>
          <p:spPr>
            <a:xfrm>
              <a:off x="953140" y="5003222"/>
              <a:ext cx="824264"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77"/>
            <p:cNvSpPr txBox="1"/>
            <p:nvPr/>
          </p:nvSpPr>
          <p:spPr bwMode="auto">
            <a:xfrm>
              <a:off x="953140" y="5471353"/>
              <a:ext cx="2194270"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PC1</a:t>
              </a:r>
            </a:p>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192.168.10.2/24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:192.168.10.254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27" name="圆角矩形 26"/>
            <p:cNvSpPr/>
            <p:nvPr/>
          </p:nvSpPr>
          <p:spPr bwMode="auto">
            <a:xfrm>
              <a:off x="3742913" y="4848337"/>
              <a:ext cx="2163591" cy="1382168"/>
            </a:xfrm>
            <a:prstGeom prst="roundRect">
              <a:avLst>
                <a:gd name="adj" fmla="val 6109"/>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8" name="图片 27" descr="PC.png"/>
            <p:cNvPicPr>
              <a:picLocks noChangeAspect="1"/>
            </p:cNvPicPr>
            <p:nvPr/>
          </p:nvPicPr>
          <p:blipFill>
            <a:blip r:embed="rId5" cstate="print"/>
            <a:stretch>
              <a:fillRect/>
            </a:stretch>
          </p:blipFill>
          <p:spPr>
            <a:xfrm>
              <a:off x="4445686" y="5039852"/>
              <a:ext cx="539063" cy="414000"/>
            </a:xfrm>
            <a:prstGeom prst="rect">
              <a:avLst/>
            </a:prstGeom>
          </p:spPr>
        </p:pic>
        <p:sp>
          <p:nvSpPr>
            <p:cNvPr id="29" name="矩形 28"/>
            <p:cNvSpPr/>
            <p:nvPr/>
          </p:nvSpPr>
          <p:spPr>
            <a:xfrm>
              <a:off x="4985418" y="5003222"/>
              <a:ext cx="824265" cy="276999"/>
            </a:xfrm>
            <a:prstGeom prst="rect">
              <a:avLst/>
            </a:prstGeom>
          </p:spPr>
          <p:txBody>
            <a:bodyPr wrap="none">
              <a:spAutoFit/>
            </a:bodyPr>
            <a:lstStyle/>
            <a:p>
              <a:pPr algn="ctr" defTabSz="914400" fontAlgn="t">
                <a:spcBef>
                  <a:spcPct val="0"/>
                </a:spcBef>
                <a:spcAft>
                  <a:spcPct val="0"/>
                </a:spcAft>
              </a:pP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VLAN 20</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TextBox 77"/>
            <p:cNvSpPr txBox="1"/>
            <p:nvPr/>
          </p:nvSpPr>
          <p:spPr bwMode="auto">
            <a:xfrm>
              <a:off x="3690033" y="5471353"/>
              <a:ext cx="2216471" cy="74727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PC2</a:t>
              </a:r>
            </a:p>
            <a:p>
              <a:pPr algn="ctr" defTabSz="1001649"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192.168.20.2/24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algn="ctr" defTabSz="1001649"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默认网关</a:t>
              </a:r>
              <a:r>
                <a:rPr lang="en-US" altLang="zh-CN" sz="1400" dirty="0" smtClean="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:192.168.20.254</a:t>
              </a:r>
              <a:endParaRPr lang="en-US" altLang="zh-CN"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cxnSp>
          <p:nvCxnSpPr>
            <p:cNvPr id="31" name="直接连接符 30"/>
            <p:cNvCxnSpPr>
              <a:stCxn id="24" idx="0"/>
              <a:endCxn id="13" idx="1"/>
            </p:cNvCxnSpPr>
            <p:nvPr/>
          </p:nvCxnSpPr>
          <p:spPr bwMode="auto">
            <a:xfrm flipV="1">
              <a:off x="2029534" y="4159213"/>
              <a:ext cx="964880" cy="880639"/>
            </a:xfrm>
            <a:prstGeom prst="line">
              <a:avLst/>
            </a:prstGeom>
            <a:noFill/>
            <a:ln w="28575" cap="flat" cmpd="sng" algn="ctr">
              <a:solidFill>
                <a:srgbClr val="FFD17D"/>
              </a:solidFill>
              <a:prstDash val="solid"/>
              <a:miter lim="800000"/>
            </a:ln>
            <a:effectLst/>
          </p:spPr>
        </p:cxnSp>
        <p:cxnSp>
          <p:nvCxnSpPr>
            <p:cNvPr id="32" name="直接连接符 31"/>
            <p:cNvCxnSpPr>
              <a:stCxn id="28" idx="0"/>
              <a:endCxn id="13" idx="3"/>
            </p:cNvCxnSpPr>
            <p:nvPr/>
          </p:nvCxnSpPr>
          <p:spPr bwMode="auto">
            <a:xfrm flipH="1" flipV="1">
              <a:off x="3534414" y="4159213"/>
              <a:ext cx="1180804" cy="880639"/>
            </a:xfrm>
            <a:prstGeom prst="line">
              <a:avLst/>
            </a:prstGeom>
            <a:solidFill>
              <a:srgbClr val="5B9BD5">
                <a:lumMod val="40000"/>
                <a:lumOff val="60000"/>
              </a:srgbClr>
            </a:solidFill>
            <a:ln w="25400" cap="flat" cmpd="sng" algn="ctr">
              <a:solidFill>
                <a:srgbClr val="00B0F0"/>
              </a:solidFill>
              <a:prstDash val="solid"/>
              <a:miter lim="800000"/>
            </a:ln>
            <a:effectLst/>
          </p:spPr>
        </p:cxnSp>
      </p:grpSp>
    </p:spTree>
    <p:extLst>
      <p:ext uri="{BB962C8B-B14F-4D97-AF65-F5344CB8AC3E}">
        <p14:creationId xmlns:p14="http://schemas.microsoft.com/office/powerpoint/2010/main" val="2682643725"/>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CD0A04-A3D6-4357-9815-AD5A56AC1819}"/>
</file>

<file path=customXml/itemProps2.xml><?xml version="1.0" encoding="utf-8"?>
<ds:datastoreItem xmlns:ds="http://schemas.openxmlformats.org/officeDocument/2006/customXml" ds:itemID="{E499463B-5938-4BB4-8AF7-3CAFD8B6E8CF}"/>
</file>

<file path=customXml/itemProps3.xml><?xml version="1.0" encoding="utf-8"?>
<ds:datastoreItem xmlns:ds="http://schemas.openxmlformats.org/officeDocument/2006/customXml" ds:itemID="{19A45393-9F73-4392-93CB-66B58071E32E}"/>
</file>

<file path=docProps/app.xml><?xml version="1.0" encoding="utf-8"?>
<Properties xmlns="http://schemas.openxmlformats.org/officeDocument/2006/extended-properties" xmlns:vt="http://schemas.openxmlformats.org/officeDocument/2006/docPropsVTypes">
  <Template/>
  <TotalTime>2005</TotalTime>
  <Words>3205</Words>
  <Application>Microsoft Office PowerPoint</Application>
  <PresentationFormat>宽屏</PresentationFormat>
  <Paragraphs>584</Paragraphs>
  <Slides>30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方正兰亭黑简体</vt:lpstr>
      <vt:lpstr>微软雅黑</vt:lpstr>
      <vt:lpstr>Arial</vt:lpstr>
      <vt:lpstr>Calibri</vt:lpstr>
      <vt:lpstr>Courier New</vt:lpstr>
      <vt:lpstr>Huawei Sans</vt:lpstr>
      <vt:lpstr>Wingdings</vt:lpstr>
      <vt:lpstr>自定义设计方案</vt:lpstr>
      <vt:lpstr>PowerPoint 演示文稿</vt:lpstr>
      <vt:lpstr>实现VLAN间通信</vt:lpstr>
      <vt:lpstr>PowerPoint 演示文稿</vt:lpstr>
      <vt:lpstr>PowerPoint 演示文稿</vt:lpstr>
      <vt:lpstr>PowerPoint 演示文稿</vt:lpstr>
      <vt:lpstr>VLAN间通信 (1)</vt:lpstr>
      <vt:lpstr>VLAN间通信 (2)</vt:lpstr>
      <vt:lpstr>PowerPoint 演示文稿</vt:lpstr>
      <vt:lpstr>使用路由器物理接口</vt:lpstr>
      <vt:lpstr>使用路由器子接口</vt:lpstr>
      <vt:lpstr>子接口处理流程</vt:lpstr>
      <vt:lpstr>子接口配置示例</vt:lpstr>
      <vt:lpstr>PowerPoint 演示文稿</vt:lpstr>
      <vt:lpstr>三层交换机和VLANIF接口</vt:lpstr>
      <vt:lpstr>VLANIF配置示例</vt:lpstr>
      <vt:lpstr>VLANIF转发流程 (1)</vt:lpstr>
      <vt:lpstr>VLANIF转发流程 (2)</vt:lpstr>
      <vt:lpstr>VLANIF转发流程 (3)</vt:lpstr>
      <vt:lpstr>PowerPoint 演示文稿</vt:lpstr>
      <vt:lpstr>网络拓扑</vt:lpstr>
      <vt:lpstr>连接逻辑图</vt:lpstr>
      <vt:lpstr>通信过程 (1)</vt:lpstr>
      <vt:lpstr>通信过程 (2)</vt:lpstr>
      <vt:lpstr>通信过程 (3)</vt:lpstr>
      <vt:lpstr>通信过程 (4)</vt:lpstr>
      <vt:lpstr>通信过程 (5)</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231</cp:revision>
  <dcterms:created xsi:type="dcterms:W3CDTF">2018-11-29T10:16:29Z</dcterms:created>
  <dcterms:modified xsi:type="dcterms:W3CDTF">2020-04-14T02:24:30Z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(3)FbZK5fG7K8xEy2twowxUmYowHvEYeEB5tyOprrcsuGqs8RE7E8oWFXFiXN3LfxhYzc0T7xkv
ah7Cw9iWYTVFHVLoLM8JBBwy5fWgN3pdbYN86fcjeDcSsTHpy9G0TVo6wGqMExQcM0OXiilj
yfkUu4pGmIlQgwMXMBeuUouz7FKI2h93zJXPUBCg0E9FwsHauggQn726SQH83UEtFvzH+cOV
7keXr6uvWS0zu2UsFe</vt:lpwstr>
  </property>
  <property fmtid="{D5CDD505-2E9C-101B-9397-08002B2CF9AE}" pid="3" name="_2015_ms_pID_7253431">
    <vt:lpwstr>didxnp5WRkTK4wros7sI/uQjXaF63buc6S3PaAygi93DzJe+8Jcl+R
GESRBxQ0vlJgSCCsvs9SJQ4Inleyp586/BUPVfg5wxDRbSH6OZ1+68wj4Gx/VeEkTXHDUyX8
rqoCaHFXcPexKsOiH/fQqS9AQM3/HdUfZUISP7oRRdk41Nuy8Q9AZ4q9zBiKk8jy6Q675NLk
nAgz30ocdGFC0w1UT3zlMcUEiu3GzcCbMq5O</vt:lpwstr>
  </property>
  <property fmtid="{D5CDD505-2E9C-101B-9397-08002B2CF9AE}" pid="4" name="_2015_ms_pID_7253432">
    <vt:lpwstr>evlZYO5HCoH+fT5Rt3Ivde8=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