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5.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42.xml" ContentType="application/vnd.openxmlformats-officedocument.presentationml.slide+xml"/>
  <Override PartName="/ppt/slides/slide25.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6.xml" ContentType="application/vnd.openxmlformats-officedocument.presentationml.slide+xml"/>
  <Override PartName="/ppt/slides/slide43.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49.xml" ContentType="application/vnd.openxmlformats-officedocument.presentationml.slide+xml"/>
  <Override PartName="/ppt/slides/slide31.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25.xml" ContentType="application/vnd.openxmlformats-officedocument.presentationml.notesSlide+xml"/>
  <Override PartName="/ppt/notesSlides/notesSlide17.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26.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36.xml" ContentType="application/vnd.openxmlformats-officedocument.presentationml.notesSlide+xml"/>
  <Override PartName="/ppt/notesSlides/notesSlide42.xml" ContentType="application/vnd.openxmlformats-officedocument.presentationml.notesSlide+xml"/>
  <Override PartName="/ppt/notesSlides/notesSlide35.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28.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1"/>
  </p:sldMasterIdLst>
  <p:notesMasterIdLst>
    <p:notesMasterId r:id="rId51"/>
  </p:notesMasterIdLst>
  <p:handoutMasterIdLst>
    <p:handoutMasterId r:id="rId5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748" autoAdjust="0"/>
  </p:normalViewPr>
  <p:slideViewPr>
    <p:cSldViewPr snapToGrid="0" snapToObjects="1">
      <p:cViewPr varScale="1">
        <p:scale>
          <a:sx n="60" d="100"/>
          <a:sy n="60" d="100"/>
        </p:scale>
        <p:origin x="42" y="138"/>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75" d="100"/>
          <a:sy n="75" d="100"/>
        </p:scale>
        <p:origin x="2202" y="-660"/>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4/14/2020</a:t>
            </a:fld>
            <a:endParaRPr lang="en-US"/>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12075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49587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9172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26571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47075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链路聚合接口可以作为普通的以太网接口来使用，与普通以太网接口的差别在于：转发的时候链路聚合组需要从成员接口中选择一个或多个接口来进行数据转发。</a:t>
            </a:r>
            <a:endParaRPr lang="en-US" altLang="zh-CN" smtClean="0"/>
          </a:p>
          <a:p>
            <a:r>
              <a:rPr lang="zh-CN" altLang="en-US" smtClean="0"/>
              <a:t>一个聚合组内要求成员接口以下参数相同：</a:t>
            </a:r>
          </a:p>
          <a:p>
            <a:pPr lvl="1"/>
            <a:r>
              <a:rPr lang="zh-CN" altLang="en-US" smtClean="0"/>
              <a:t>接口速率</a:t>
            </a:r>
          </a:p>
          <a:p>
            <a:pPr lvl="1"/>
            <a:r>
              <a:rPr lang="zh-CN" altLang="en-US" smtClean="0"/>
              <a:t>双工模式</a:t>
            </a:r>
          </a:p>
          <a:p>
            <a:pPr lvl="1"/>
            <a:r>
              <a:rPr lang="en-US" altLang="zh-CN" smtClean="0"/>
              <a:t>VLAN</a:t>
            </a:r>
            <a:r>
              <a:rPr lang="zh-CN" altLang="en-US" smtClean="0"/>
              <a:t>配置：接口类型都是</a:t>
            </a:r>
            <a:r>
              <a:rPr lang="en-US" altLang="zh-CN" smtClean="0"/>
              <a:t>Trunk</a:t>
            </a:r>
            <a:r>
              <a:rPr lang="zh-CN" altLang="en-US" smtClean="0"/>
              <a:t>或者</a:t>
            </a:r>
            <a:r>
              <a:rPr lang="en-US" altLang="zh-CN" smtClean="0"/>
              <a:t>Access</a:t>
            </a:r>
            <a:r>
              <a:rPr lang="zh-CN" altLang="en-US" smtClean="0"/>
              <a:t>，如果为</a:t>
            </a:r>
            <a:r>
              <a:rPr lang="en-US" altLang="zh-CN" smtClean="0"/>
              <a:t>Access</a:t>
            </a:r>
            <a:r>
              <a:rPr lang="zh-CN" altLang="en-US" smtClean="0"/>
              <a:t>接口的</a:t>
            </a:r>
            <a:r>
              <a:rPr lang="en-US" altLang="zh-CN" smtClean="0"/>
              <a:t>default VLAN</a:t>
            </a:r>
            <a:r>
              <a:rPr lang="zh-CN" altLang="en-US" smtClean="0"/>
              <a:t>需要一致，如果为</a:t>
            </a:r>
            <a:r>
              <a:rPr lang="en-US" altLang="zh-CN" smtClean="0"/>
              <a:t>Trunk</a:t>
            </a:r>
            <a:r>
              <a:rPr lang="zh-CN" altLang="en-US" smtClean="0"/>
              <a:t>接口，接口放通的</a:t>
            </a:r>
            <a:r>
              <a:rPr lang="en-US" altLang="zh-CN" smtClean="0"/>
              <a:t>VLAN</a:t>
            </a:r>
            <a:r>
              <a:rPr lang="zh-CN" altLang="en-US" smtClean="0"/>
              <a:t>、缺省</a:t>
            </a:r>
            <a:r>
              <a:rPr lang="en-US" altLang="zh-CN" smtClean="0"/>
              <a:t>VLAN</a:t>
            </a:r>
            <a:r>
              <a:rPr lang="zh-CN" altLang="en-US" smtClean="0"/>
              <a:t>需要一致。</a:t>
            </a:r>
          </a:p>
          <a:p>
            <a:endParaRPr lang="en-US" altLang="zh-CN" dirty="0" smtClean="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558308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67782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80414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sz="11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在上图示例中</a:t>
            </a:r>
            <a:r>
              <a:rPr lang="en-US" altLang="zh-CN" sz="11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1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将四个接口加入到同一个聚合接口，但是其中一个接口的对端为</a:t>
            </a:r>
            <a:r>
              <a:rPr lang="en-US" altLang="zh-CN" sz="11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r>
              <a:rPr lang="zh-CN" altLang="en-US" sz="11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，而不是</a:t>
            </a:r>
            <a:r>
              <a:rPr lang="en-US" altLang="zh-CN" sz="11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1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，导致部分流量被负载分担到</a:t>
            </a:r>
            <a:r>
              <a:rPr lang="en-US" altLang="zh-CN" sz="11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SW3</a:t>
            </a:r>
            <a:r>
              <a:rPr lang="zh-CN" altLang="en-US" sz="11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，从而导致通信异常。</a:t>
            </a:r>
          </a:p>
          <a:p>
            <a:endParaRPr lang="zh-CN" altLang="en-US" dirty="0"/>
          </a:p>
        </p:txBody>
      </p:sp>
    </p:spTree>
    <p:extLst>
      <p:ext uri="{BB962C8B-B14F-4D97-AF65-F5344CB8AC3E}">
        <p14:creationId xmlns:p14="http://schemas.microsoft.com/office/powerpoint/2010/main" val="4163035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73494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2959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42490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13166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30285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64750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5" name="备注占位符 4"/>
          <p:cNvSpPr>
            <a:spLocks noGrp="1"/>
          </p:cNvSpPr>
          <p:nvPr>
            <p:ph type="body" sz="quarter" idx="11"/>
          </p:nvPr>
        </p:nvSpPr>
        <p:spPr/>
        <p:txBody>
          <a:bodyPr/>
          <a:lstStyle/>
          <a:p>
            <a:endParaRPr lang="zh-CN" altLang="en-US" dirty="0"/>
          </a:p>
        </p:txBody>
      </p:sp>
    </p:spTree>
    <p:extLst>
      <p:ext uri="{BB962C8B-B14F-4D97-AF65-F5344CB8AC3E}">
        <p14:creationId xmlns:p14="http://schemas.microsoft.com/office/powerpoint/2010/main" val="1865796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03094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SW1</a:t>
            </a:r>
            <a:r>
              <a:rPr lang="zh-CN" altLang="en-US" smtClean="0"/>
              <a:t>、</a:t>
            </a:r>
            <a:r>
              <a:rPr lang="en-US" altLang="zh-CN" smtClean="0"/>
              <a:t>SW2</a:t>
            </a:r>
            <a:r>
              <a:rPr lang="zh-CN" altLang="en-US" smtClean="0"/>
              <a:t>配置</a:t>
            </a:r>
            <a:r>
              <a:rPr lang="en-US" altLang="zh-CN" smtClean="0"/>
              <a:t>LACP</a:t>
            </a:r>
            <a:r>
              <a:rPr lang="zh-CN" altLang="en-US" smtClean="0"/>
              <a:t>模式的链路聚合</a:t>
            </a:r>
            <a:r>
              <a:rPr lang="en-US" altLang="zh-CN" smtClean="0"/>
              <a:t>,</a:t>
            </a:r>
            <a:r>
              <a:rPr lang="zh-CN" altLang="en-US" smtClean="0"/>
              <a:t>将四个接口加入</a:t>
            </a:r>
            <a:r>
              <a:rPr lang="en-US" altLang="zh-CN" smtClean="0"/>
              <a:t>Eth-Trunk</a:t>
            </a:r>
            <a:r>
              <a:rPr lang="zh-CN" altLang="en-US" smtClean="0"/>
              <a:t>中，接口编号分别为</a:t>
            </a:r>
            <a:r>
              <a:rPr lang="en-US" altLang="zh-CN" smtClean="0"/>
              <a:t>1</a:t>
            </a:r>
            <a:r>
              <a:rPr lang="zh-CN" altLang="en-US" smtClean="0"/>
              <a:t>、</a:t>
            </a:r>
            <a:r>
              <a:rPr lang="en-US" altLang="zh-CN" smtClean="0"/>
              <a:t>2</a:t>
            </a:r>
            <a:r>
              <a:rPr lang="zh-CN" altLang="en-US" smtClean="0"/>
              <a:t>、</a:t>
            </a:r>
            <a:r>
              <a:rPr lang="en-US" altLang="zh-CN" smtClean="0"/>
              <a:t>3</a:t>
            </a:r>
            <a:r>
              <a:rPr lang="zh-CN" altLang="en-US" smtClean="0"/>
              <a:t>、</a:t>
            </a:r>
            <a:r>
              <a:rPr lang="en-US" altLang="zh-CN" smtClean="0"/>
              <a:t>4</a:t>
            </a:r>
            <a:r>
              <a:rPr lang="zh-CN" altLang="en-US" smtClean="0"/>
              <a:t>。</a:t>
            </a:r>
            <a:r>
              <a:rPr lang="en-US" altLang="zh-CN" smtClean="0"/>
              <a:t>SW1</a:t>
            </a:r>
            <a:r>
              <a:rPr lang="zh-CN" altLang="en-US" smtClean="0"/>
              <a:t>、</a:t>
            </a:r>
            <a:r>
              <a:rPr lang="en-US" altLang="zh-CN" smtClean="0"/>
              <a:t>SW2</a:t>
            </a:r>
            <a:r>
              <a:rPr lang="zh-CN" altLang="en-US" smtClean="0"/>
              <a:t>配置</a:t>
            </a:r>
            <a:r>
              <a:rPr lang="en-US" altLang="zh-CN" smtClean="0"/>
              <a:t>Eth-Trunk</a:t>
            </a:r>
            <a:r>
              <a:rPr lang="zh-CN" altLang="en-US" smtClean="0"/>
              <a:t>最大活动接口数目为</a:t>
            </a:r>
            <a:r>
              <a:rPr lang="en-US" altLang="zh-CN" smtClean="0"/>
              <a:t>2</a:t>
            </a:r>
            <a:r>
              <a:rPr lang="zh-CN" altLang="en-US" smtClean="0"/>
              <a:t>，其余配置保持默认（系统优先级、接口优先级）。</a:t>
            </a:r>
            <a:endParaRPr lang="en-US" altLang="zh-CN" smtClean="0"/>
          </a:p>
          <a:p>
            <a:r>
              <a:rPr lang="en-US" altLang="zh-CN" smtClean="0"/>
              <a:t>SW1</a:t>
            </a:r>
            <a:r>
              <a:rPr lang="zh-CN" altLang="en-US" smtClean="0"/>
              <a:t>、</a:t>
            </a:r>
            <a:r>
              <a:rPr lang="en-US" altLang="zh-CN" smtClean="0"/>
              <a:t>SW2</a:t>
            </a:r>
            <a:r>
              <a:rPr lang="zh-CN" altLang="en-US" smtClean="0"/>
              <a:t>分别从成员接口</a:t>
            </a:r>
            <a:r>
              <a:rPr lang="en-US" altLang="zh-CN" smtClean="0"/>
              <a:t>1</a:t>
            </a:r>
            <a:r>
              <a:rPr lang="zh-CN" altLang="en-US" smtClean="0"/>
              <a:t>、</a:t>
            </a:r>
            <a:r>
              <a:rPr lang="en-US" altLang="zh-CN" smtClean="0"/>
              <a:t>2</a:t>
            </a:r>
            <a:r>
              <a:rPr lang="zh-CN" altLang="en-US" smtClean="0"/>
              <a:t>、</a:t>
            </a:r>
            <a:r>
              <a:rPr lang="en-US" altLang="zh-CN" smtClean="0"/>
              <a:t>3</a:t>
            </a:r>
            <a:r>
              <a:rPr lang="zh-CN" altLang="en-US" smtClean="0"/>
              <a:t>、</a:t>
            </a:r>
            <a:r>
              <a:rPr lang="en-US" altLang="zh-CN" smtClean="0"/>
              <a:t>4</a:t>
            </a:r>
            <a:r>
              <a:rPr lang="zh-CN" altLang="en-US" smtClean="0"/>
              <a:t>对外发送</a:t>
            </a:r>
            <a:r>
              <a:rPr lang="en-US" altLang="zh-CN" smtClean="0"/>
              <a:t>LACPDU</a:t>
            </a:r>
            <a:r>
              <a:rPr lang="zh-CN" altLang="en-US" smtClean="0"/>
              <a:t>。</a:t>
            </a:r>
            <a:endParaRPr lang="en-US" altLang="zh-CN" smtClean="0"/>
          </a:p>
          <a:p>
            <a:r>
              <a:rPr lang="en-US" altLang="zh-CN" smtClean="0"/>
              <a:t>SW1</a:t>
            </a:r>
            <a:r>
              <a:rPr lang="zh-CN" altLang="en-US" smtClean="0"/>
              <a:t>、</a:t>
            </a:r>
            <a:r>
              <a:rPr lang="en-US" altLang="zh-CN" smtClean="0"/>
              <a:t>SW2</a:t>
            </a:r>
            <a:r>
              <a:rPr lang="zh-CN" altLang="en-US" smtClean="0"/>
              <a:t>收到对端发送的</a:t>
            </a:r>
            <a:r>
              <a:rPr lang="en-US" altLang="zh-CN" smtClean="0"/>
              <a:t>LACPDU</a:t>
            </a:r>
            <a:r>
              <a:rPr lang="zh-CN" altLang="en-US" smtClean="0"/>
              <a:t>，比较系统优先级，都为默认的</a:t>
            </a:r>
            <a:r>
              <a:rPr lang="en-US" altLang="zh-CN" smtClean="0"/>
              <a:t>32768</a:t>
            </a:r>
            <a:r>
              <a:rPr lang="zh-CN" altLang="en-US" smtClean="0"/>
              <a:t>，继续比较</a:t>
            </a:r>
            <a:r>
              <a:rPr lang="en-US" altLang="zh-CN" smtClean="0"/>
              <a:t>MAC</a:t>
            </a:r>
            <a:r>
              <a:rPr lang="zh-CN" altLang="en-US" smtClean="0"/>
              <a:t>地址，</a:t>
            </a:r>
            <a:r>
              <a:rPr lang="en-US" altLang="zh-CN" smtClean="0"/>
              <a:t>SW1 MAC</a:t>
            </a:r>
            <a:r>
              <a:rPr lang="zh-CN" altLang="en-US" smtClean="0"/>
              <a:t>：</a:t>
            </a:r>
            <a:r>
              <a:rPr lang="en-US" altLang="zh-CN" smtClean="0"/>
              <a:t>4c1f-cc58-6d64</a:t>
            </a:r>
            <a:r>
              <a:rPr lang="zh-CN" altLang="en-US" smtClean="0"/>
              <a:t>，</a:t>
            </a:r>
            <a:r>
              <a:rPr lang="en-US" altLang="zh-CN" smtClean="0"/>
              <a:t>SW2 MAC</a:t>
            </a:r>
            <a:r>
              <a:rPr lang="zh-CN" altLang="en-US" smtClean="0"/>
              <a:t>：</a:t>
            </a:r>
            <a:r>
              <a:rPr lang="en-US" altLang="zh-CN" smtClean="0"/>
              <a:t>4c1f-cc58-6d65</a:t>
            </a:r>
            <a:r>
              <a:rPr lang="zh-CN" altLang="en-US" smtClean="0"/>
              <a:t>，</a:t>
            </a:r>
            <a:r>
              <a:rPr lang="en-US" altLang="zh-CN" smtClean="0"/>
              <a:t>SW1</a:t>
            </a:r>
            <a:r>
              <a:rPr lang="zh-CN" altLang="en-US" smtClean="0"/>
              <a:t>拥有更小的</a:t>
            </a:r>
            <a:r>
              <a:rPr lang="en-US" altLang="zh-CN" smtClean="0"/>
              <a:t>MAC</a:t>
            </a:r>
            <a:r>
              <a:rPr lang="zh-CN" altLang="en-US" smtClean="0"/>
              <a:t>地址，优选成为</a:t>
            </a:r>
            <a:r>
              <a:rPr lang="en-US" altLang="zh-CN" smtClean="0"/>
              <a:t>LACP</a:t>
            </a:r>
            <a:r>
              <a:rPr lang="zh-CN" altLang="en-US" smtClean="0"/>
              <a:t>选举的主动端。</a:t>
            </a:r>
            <a:endParaRPr lang="en-US" altLang="zh-CN" smtClean="0"/>
          </a:p>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54550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93580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71450" indent="-171450" defTabSz="914400" fontAlgn="base">
              <a:lnSpc>
                <a:spcPct val="125000"/>
              </a:lnSpc>
              <a:spcBef>
                <a:spcPct val="0"/>
              </a:spcBef>
              <a:spcAft>
                <a:spcPts val="600"/>
              </a:spcAft>
              <a:buSzPct val="60000"/>
              <a:buFont typeface="Wingdings" panose="05000000000000000000" pitchFamily="2" charset="2"/>
              <a:buChar char="l"/>
              <a:defRPr/>
            </a:pPr>
            <a:r>
              <a:rPr lang="en-US" altLang="zh-CN" sz="1100" dirty="0">
                <a:latin typeface="方正兰亭黑简体" panose="02000000000000000000" pitchFamily="2" charset="-122"/>
                <a:ea typeface="方正兰亭黑简体" panose="02000000000000000000" pitchFamily="2" charset="-122"/>
              </a:rPr>
              <a:t>LACP</a:t>
            </a:r>
            <a:r>
              <a:rPr lang="zh-CN" altLang="en-US" sz="1100" dirty="0">
                <a:latin typeface="方正兰亭黑简体" panose="02000000000000000000" pitchFamily="2" charset="-122"/>
                <a:ea typeface="方正兰亭黑简体" panose="02000000000000000000" pitchFamily="2" charset="-122"/>
              </a:rPr>
              <a:t>通过</a:t>
            </a:r>
            <a:r>
              <a:rPr lang="en-US" altLang="zh-CN" sz="1100" dirty="0">
                <a:latin typeface="方正兰亭黑简体" panose="02000000000000000000" pitchFamily="2" charset="-122"/>
                <a:ea typeface="方正兰亭黑简体" panose="02000000000000000000" pitchFamily="2" charset="-122"/>
              </a:rPr>
              <a:t>LACPDU</a:t>
            </a:r>
            <a:r>
              <a:rPr lang="zh-CN" altLang="en-US" sz="1100" dirty="0">
                <a:latin typeface="方正兰亭黑简体" panose="02000000000000000000" pitchFamily="2" charset="-122"/>
                <a:ea typeface="方正兰亭黑简体" panose="02000000000000000000" pitchFamily="2" charset="-122"/>
              </a:rPr>
              <a:t>中的三个</a:t>
            </a:r>
            <a:r>
              <a:rPr lang="en-US" altLang="zh-CN" sz="1100" dirty="0">
                <a:latin typeface="方正兰亭黑简体" panose="02000000000000000000" pitchFamily="2" charset="-122"/>
                <a:ea typeface="方正兰亭黑简体" panose="02000000000000000000" pitchFamily="2" charset="-122"/>
              </a:rPr>
              <a:t>flags</a:t>
            </a:r>
            <a:r>
              <a:rPr lang="zh-CN" altLang="en-US" sz="1100" dirty="0">
                <a:latin typeface="方正兰亭黑简体" panose="02000000000000000000" pitchFamily="2" charset="-122"/>
                <a:ea typeface="方正兰亭黑简体" panose="02000000000000000000" pitchFamily="2" charset="-122"/>
              </a:rPr>
              <a:t>来标识该端口的状态，如果是活跃端口如下三个</a:t>
            </a:r>
            <a:r>
              <a:rPr lang="en-US" altLang="zh-CN" sz="1100" dirty="0">
                <a:latin typeface="方正兰亭黑简体" panose="02000000000000000000" pitchFamily="2" charset="-122"/>
                <a:ea typeface="方正兰亭黑简体" panose="02000000000000000000" pitchFamily="2" charset="-122"/>
              </a:rPr>
              <a:t>flags</a:t>
            </a:r>
            <a:r>
              <a:rPr lang="zh-CN" altLang="en-US" sz="1100" dirty="0">
                <a:latin typeface="方正兰亭黑简体" panose="02000000000000000000" pitchFamily="2" charset="-122"/>
                <a:ea typeface="方正兰亭黑简体" panose="02000000000000000000" pitchFamily="2" charset="-122"/>
              </a:rPr>
              <a:t>的值将会是</a:t>
            </a:r>
            <a:r>
              <a:rPr lang="en-US" altLang="zh-CN" sz="1100" dirty="0">
                <a:latin typeface="方正兰亭黑简体" panose="02000000000000000000" pitchFamily="2" charset="-122"/>
                <a:ea typeface="方正兰亭黑简体" panose="02000000000000000000" pitchFamily="2" charset="-122"/>
              </a:rPr>
              <a:t>1</a:t>
            </a:r>
            <a:r>
              <a:rPr lang="zh-CN" altLang="en-US" sz="1100" dirty="0">
                <a:latin typeface="方正兰亭黑简体" panose="02000000000000000000" pitchFamily="2" charset="-122"/>
                <a:ea typeface="方正兰亭黑简体" panose="02000000000000000000" pitchFamily="2" charset="-122"/>
              </a:rPr>
              <a:t>：</a:t>
            </a:r>
            <a:endParaRPr lang="en-US" altLang="zh-CN" sz="1100" dirty="0">
              <a:latin typeface="方正兰亭黑简体" panose="02000000000000000000" pitchFamily="2" charset="-122"/>
              <a:ea typeface="方正兰亭黑简体" panose="02000000000000000000" pitchFamily="2" charset="-122"/>
            </a:endParaRPr>
          </a:p>
          <a:p>
            <a:pPr marL="541338" lvl="1" indent="-180975" defTabSz="914400" fontAlgn="base">
              <a:lnSpc>
                <a:spcPct val="125000"/>
              </a:lnSpc>
              <a:spcBef>
                <a:spcPct val="0"/>
              </a:spcBef>
              <a:spcAft>
                <a:spcPts val="600"/>
              </a:spcAft>
              <a:buSzPct val="50000"/>
              <a:buFont typeface="Wingdings" pitchFamily="2" charset="2"/>
              <a:buChar char="p"/>
              <a:defRPr/>
            </a:pPr>
            <a:r>
              <a:rPr lang="en-US" altLang="zh-CN" sz="1100" dirty="0">
                <a:latin typeface="方正兰亭黑简体" panose="02000000000000000000" pitchFamily="2" charset="-122"/>
                <a:ea typeface="方正兰亭黑简体" panose="02000000000000000000" pitchFamily="2" charset="-122"/>
              </a:rPr>
              <a:t>Synchronization</a:t>
            </a:r>
          </a:p>
          <a:p>
            <a:pPr marL="541338" lvl="1" indent="-180975" defTabSz="914400" fontAlgn="base">
              <a:lnSpc>
                <a:spcPct val="125000"/>
              </a:lnSpc>
              <a:spcBef>
                <a:spcPct val="0"/>
              </a:spcBef>
              <a:spcAft>
                <a:spcPts val="600"/>
              </a:spcAft>
              <a:buSzPct val="50000"/>
              <a:buFont typeface="Wingdings" pitchFamily="2" charset="2"/>
              <a:buChar char="p"/>
              <a:defRPr/>
            </a:pPr>
            <a:r>
              <a:rPr lang="en-US" altLang="zh-CN" sz="1100" dirty="0">
                <a:latin typeface="方正兰亭黑简体" panose="02000000000000000000" pitchFamily="2" charset="-122"/>
                <a:ea typeface="方正兰亭黑简体" panose="02000000000000000000" pitchFamily="2" charset="-122"/>
              </a:rPr>
              <a:t>Collecting</a:t>
            </a:r>
          </a:p>
          <a:p>
            <a:pPr marL="541338" lvl="1" indent="-180975" defTabSz="914400" fontAlgn="base">
              <a:lnSpc>
                <a:spcPct val="125000"/>
              </a:lnSpc>
              <a:spcBef>
                <a:spcPct val="0"/>
              </a:spcBef>
              <a:spcAft>
                <a:spcPts val="600"/>
              </a:spcAft>
              <a:buSzPct val="50000"/>
              <a:buFont typeface="Wingdings" pitchFamily="2" charset="2"/>
              <a:buChar char="p"/>
              <a:defRPr/>
            </a:pPr>
            <a:r>
              <a:rPr lang="en-US" altLang="zh-CN" sz="1100" dirty="0">
                <a:latin typeface="方正兰亭黑简体" panose="02000000000000000000" pitchFamily="2" charset="-122"/>
                <a:ea typeface="方正兰亭黑简体" panose="02000000000000000000" pitchFamily="2" charset="-122"/>
              </a:rPr>
              <a:t>Distributing</a:t>
            </a:r>
          </a:p>
          <a:p>
            <a:pPr marL="171450" lvl="0" indent="-171450" defTabSz="914400" fontAlgn="base">
              <a:lnSpc>
                <a:spcPct val="125000"/>
              </a:lnSpc>
              <a:spcBef>
                <a:spcPct val="0"/>
              </a:spcBef>
              <a:spcAft>
                <a:spcPts val="600"/>
              </a:spcAft>
              <a:buSzPct val="60000"/>
              <a:buFont typeface="Wingdings" panose="05000000000000000000" pitchFamily="2" charset="2"/>
              <a:buChar char="l"/>
              <a:defRPr/>
            </a:pPr>
            <a:r>
              <a:rPr lang="zh-CN" altLang="en-US" sz="1100" dirty="0">
                <a:latin typeface="方正兰亭黑简体" panose="02000000000000000000" pitchFamily="2" charset="-122"/>
                <a:ea typeface="方正兰亭黑简体" panose="02000000000000000000" pitchFamily="2" charset="-122"/>
              </a:rPr>
              <a:t>如果是非活跃端口，该三个</a:t>
            </a:r>
            <a:r>
              <a:rPr lang="en-US" altLang="zh-CN" sz="1100" dirty="0">
                <a:latin typeface="方正兰亭黑简体" panose="02000000000000000000" pitchFamily="2" charset="-122"/>
                <a:ea typeface="方正兰亭黑简体" panose="02000000000000000000" pitchFamily="2" charset="-122"/>
              </a:rPr>
              <a:t>flags</a:t>
            </a:r>
            <a:r>
              <a:rPr lang="zh-CN" altLang="en-US" sz="1100" dirty="0">
                <a:latin typeface="方正兰亭黑简体" panose="02000000000000000000" pitchFamily="2" charset="-122"/>
                <a:ea typeface="方正兰亭黑简体" panose="02000000000000000000" pitchFamily="2" charset="-122"/>
              </a:rPr>
              <a:t>字段的值将为</a:t>
            </a:r>
            <a:r>
              <a:rPr lang="en-US" altLang="zh-CN" sz="1100" dirty="0" smtClean="0">
                <a:latin typeface="方正兰亭黑简体" panose="02000000000000000000" pitchFamily="2" charset="-122"/>
                <a:ea typeface="方正兰亭黑简体" panose="02000000000000000000" pitchFamily="2" charset="-122"/>
              </a:rPr>
              <a:t>0</a:t>
            </a:r>
            <a:r>
              <a:rPr lang="zh-CN" altLang="en-US" sz="1100" dirty="0" smtClean="0">
                <a:latin typeface="方正兰亭黑简体" panose="02000000000000000000" pitchFamily="2" charset="-122"/>
                <a:ea typeface="方正兰亭黑简体" panose="02000000000000000000" pitchFamily="2" charset="-122"/>
              </a:rPr>
              <a:t>。</a:t>
            </a:r>
            <a:endParaRPr lang="en-US" altLang="zh-CN" sz="1100" dirty="0">
              <a:latin typeface="方正兰亭黑简体" panose="02000000000000000000" pitchFamily="2" charset="-122"/>
              <a:ea typeface="方正兰亭黑简体" panose="02000000000000000000" pitchFamily="2" charset="-122"/>
            </a:endParaRPr>
          </a:p>
        </p:txBody>
      </p:sp>
    </p:spTree>
    <p:extLst>
      <p:ext uri="{BB962C8B-B14F-4D97-AF65-F5344CB8AC3E}">
        <p14:creationId xmlns:p14="http://schemas.microsoft.com/office/powerpoint/2010/main" val="35886177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39623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10733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62677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如果报文的</a:t>
            </a:r>
            <a:r>
              <a:rPr lang="en-US" altLang="zh-CN" dirty="0"/>
              <a:t>IP</a:t>
            </a:r>
            <a:r>
              <a:rPr lang="zh-CN" altLang="en-US" dirty="0"/>
              <a:t>地址变化较频繁，那么选择</a:t>
            </a:r>
            <a:r>
              <a:rPr lang="zh-CN" altLang="en-US" dirty="0" smtClean="0"/>
              <a:t>基于源</a:t>
            </a:r>
            <a:r>
              <a:rPr lang="en-US" altLang="zh-CN" dirty="0" smtClean="0"/>
              <a:t>IP</a:t>
            </a:r>
            <a:r>
              <a:rPr lang="zh-CN" altLang="en-US" dirty="0" smtClean="0"/>
              <a:t>、目的</a:t>
            </a:r>
            <a:r>
              <a:rPr lang="en-US" altLang="zh-CN" dirty="0" smtClean="0"/>
              <a:t>IP</a:t>
            </a:r>
            <a:r>
              <a:rPr lang="zh-CN" altLang="en-US" dirty="0" smtClean="0"/>
              <a:t>或者</a:t>
            </a:r>
            <a:r>
              <a:rPr lang="zh-CN" altLang="en-US" dirty="0"/>
              <a:t>源</a:t>
            </a:r>
            <a:r>
              <a:rPr lang="zh-CN" altLang="en-US" dirty="0" smtClean="0"/>
              <a:t>目</a:t>
            </a:r>
            <a:r>
              <a:rPr lang="en-US" altLang="zh-CN" dirty="0" smtClean="0"/>
              <a:t>IP</a:t>
            </a:r>
            <a:r>
              <a:rPr lang="zh-CN" altLang="en-US" dirty="0" smtClean="0"/>
              <a:t>的</a:t>
            </a:r>
            <a:r>
              <a:rPr lang="zh-CN" altLang="en-US" dirty="0"/>
              <a:t>负载分担模式更有利于流量在各物理链路间合理的负载分担</a:t>
            </a:r>
            <a:r>
              <a:rPr lang="zh-CN" altLang="en-US" dirty="0" smtClean="0"/>
              <a:t>；</a:t>
            </a:r>
            <a:endParaRPr lang="en-US" altLang="zh-CN" dirty="0" smtClean="0"/>
          </a:p>
          <a:p>
            <a:r>
              <a:rPr lang="zh-CN" altLang="en-US" dirty="0" smtClean="0"/>
              <a:t>如果</a:t>
            </a:r>
            <a:r>
              <a:rPr lang="zh-CN" altLang="en-US" dirty="0"/>
              <a:t>报文的</a:t>
            </a:r>
            <a:r>
              <a:rPr lang="en-US" altLang="zh-CN" dirty="0"/>
              <a:t>MAC</a:t>
            </a:r>
            <a:r>
              <a:rPr lang="zh-CN" altLang="en-US" dirty="0"/>
              <a:t>地址变化较频繁，</a:t>
            </a:r>
            <a:r>
              <a:rPr lang="en-US" altLang="zh-CN" dirty="0"/>
              <a:t>IP</a:t>
            </a:r>
            <a:r>
              <a:rPr lang="zh-CN" altLang="en-US" dirty="0"/>
              <a:t>地址比较固定，那么选择</a:t>
            </a:r>
            <a:r>
              <a:rPr lang="zh-CN" altLang="en-US" dirty="0" smtClean="0"/>
              <a:t>基于源</a:t>
            </a:r>
            <a:r>
              <a:rPr lang="en-US" altLang="zh-CN" dirty="0" smtClean="0"/>
              <a:t>MAC</a:t>
            </a:r>
            <a:r>
              <a:rPr lang="zh-CN" altLang="en-US" dirty="0" smtClean="0"/>
              <a:t>、目的</a:t>
            </a:r>
            <a:r>
              <a:rPr lang="en-US" altLang="zh-CN" dirty="0" smtClean="0"/>
              <a:t>MAC</a:t>
            </a:r>
            <a:r>
              <a:rPr lang="zh-CN" altLang="en-US" dirty="0" smtClean="0"/>
              <a:t>或</a:t>
            </a:r>
            <a:r>
              <a:rPr lang="zh-CN" altLang="en-US" dirty="0"/>
              <a:t>源</a:t>
            </a:r>
            <a:r>
              <a:rPr lang="zh-CN" altLang="en-US" dirty="0" smtClean="0"/>
              <a:t>目</a:t>
            </a:r>
            <a:r>
              <a:rPr lang="en-US" altLang="zh-CN" dirty="0" smtClean="0"/>
              <a:t>MAC</a:t>
            </a:r>
            <a:r>
              <a:rPr lang="zh-CN" altLang="en-US" dirty="0" smtClean="0"/>
              <a:t>的</a:t>
            </a:r>
            <a:r>
              <a:rPr lang="zh-CN" altLang="en-US" dirty="0"/>
              <a:t>负载分担模式更有利于流量在各物理链路间合理的负载分担</a:t>
            </a:r>
            <a:r>
              <a:rPr lang="zh-CN" altLang="en-US" dirty="0" smtClean="0"/>
              <a:t>。</a:t>
            </a:r>
            <a:endParaRPr lang="en-US" altLang="zh-CN" dirty="0" smtClean="0"/>
          </a:p>
          <a:p>
            <a:r>
              <a:rPr lang="zh-CN" altLang="en-US" dirty="0" smtClean="0"/>
              <a:t>如果负载分担模式选择的和实际业务特征不相符，可能会导致流量分担不均，部分成员链路负载很高，其余的成员链路却很空闲，如在报文源目</a:t>
            </a:r>
            <a:r>
              <a:rPr lang="en-US" altLang="zh-CN" dirty="0" smtClean="0"/>
              <a:t>IP</a:t>
            </a:r>
            <a:r>
              <a:rPr lang="zh-CN" altLang="en-US" dirty="0" smtClean="0"/>
              <a:t>变化频繁但是源目</a:t>
            </a:r>
            <a:r>
              <a:rPr lang="en-US" altLang="zh-CN" dirty="0" smtClean="0"/>
              <a:t>MAC</a:t>
            </a:r>
            <a:r>
              <a:rPr lang="zh-CN" altLang="en-US" dirty="0" smtClean="0"/>
              <a:t>固定的场景下选择源目</a:t>
            </a:r>
            <a:r>
              <a:rPr lang="en-US" altLang="zh-CN" dirty="0" smtClean="0"/>
              <a:t>MAC</a:t>
            </a:r>
            <a:r>
              <a:rPr lang="zh-CN" altLang="en-US" dirty="0" smtClean="0"/>
              <a:t>模式，那将会导致所有流量都分担在一条成员链路上。</a:t>
            </a:r>
            <a:endParaRPr lang="zh-CN" altLang="en-US" dirty="0"/>
          </a:p>
        </p:txBody>
      </p:sp>
    </p:spTree>
    <p:extLst>
      <p:ext uri="{BB962C8B-B14F-4D97-AF65-F5344CB8AC3E}">
        <p14:creationId xmlns:p14="http://schemas.microsoft.com/office/powerpoint/2010/main" val="41718033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64079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402021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729673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463478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92448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46069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smtClean="0"/>
              <a:t>不同型号交换机的可设置的最大活动接口数并不一致，如</a:t>
            </a:r>
            <a:r>
              <a:rPr lang="en-US" altLang="zh-CN" dirty="0" smtClean="0"/>
              <a:t>S6720HI</a:t>
            </a:r>
            <a:r>
              <a:rPr lang="zh-CN" altLang="en-US" dirty="0" smtClean="0"/>
              <a:t>、</a:t>
            </a:r>
            <a:r>
              <a:rPr lang="en-US" altLang="zh-CN" dirty="0" smtClean="0"/>
              <a:t>S6730H</a:t>
            </a:r>
            <a:r>
              <a:rPr lang="zh-CN" altLang="en-US" dirty="0" smtClean="0"/>
              <a:t>、</a:t>
            </a:r>
            <a:r>
              <a:rPr lang="en-US" altLang="zh-CN" dirty="0" smtClean="0"/>
              <a:t>S6730S</a:t>
            </a:r>
            <a:r>
              <a:rPr lang="zh-CN" altLang="en-US" dirty="0" smtClean="0"/>
              <a:t>和</a:t>
            </a:r>
            <a:r>
              <a:rPr lang="en-US" altLang="zh-CN" dirty="0" smtClean="0"/>
              <a:t>S6730S-S</a:t>
            </a:r>
            <a:r>
              <a:rPr lang="zh-CN" altLang="en-US" dirty="0" smtClean="0"/>
              <a:t>链路聚合组活动接口数的上限阈值是</a:t>
            </a:r>
            <a:r>
              <a:rPr lang="en-US" altLang="zh-CN" dirty="0" smtClean="0"/>
              <a:t>32</a:t>
            </a:r>
            <a:r>
              <a:rPr lang="zh-CN" altLang="en-US" dirty="0" smtClean="0"/>
              <a:t>，而</a:t>
            </a:r>
            <a:r>
              <a:rPr lang="en-US" altLang="zh-CN" dirty="0" smtClean="0"/>
              <a:t>S6720LI</a:t>
            </a:r>
            <a:r>
              <a:rPr lang="zh-CN" altLang="en-US" dirty="0" smtClean="0"/>
              <a:t>、</a:t>
            </a:r>
            <a:r>
              <a:rPr lang="en-US" altLang="zh-CN" dirty="0" smtClean="0"/>
              <a:t>S6720S-LI</a:t>
            </a:r>
            <a:r>
              <a:rPr lang="zh-CN" altLang="en-US" dirty="0" smtClean="0"/>
              <a:t>、</a:t>
            </a:r>
            <a:r>
              <a:rPr lang="en-US" altLang="zh-CN" dirty="0" smtClean="0"/>
              <a:t>S6720SI</a:t>
            </a:r>
            <a:r>
              <a:rPr lang="zh-CN" altLang="en-US" dirty="0" smtClean="0"/>
              <a:t>和</a:t>
            </a:r>
            <a:r>
              <a:rPr lang="en-US" altLang="zh-CN" dirty="0" smtClean="0"/>
              <a:t>S6720S-SI</a:t>
            </a:r>
            <a:r>
              <a:rPr lang="zh-CN" altLang="en-US" dirty="0" smtClean="0"/>
              <a:t>链路聚合组活动接口数的上限阈值是</a:t>
            </a:r>
            <a:r>
              <a:rPr lang="en-US" altLang="zh-CN" dirty="0" smtClean="0"/>
              <a:t>16</a:t>
            </a:r>
            <a:r>
              <a:rPr lang="zh-CN" altLang="en-US" dirty="0" smtClean="0"/>
              <a:t>。具体数值查阅产品手册确定。</a:t>
            </a:r>
            <a:endParaRPr lang="en-US" altLang="zh-CN" dirty="0" smtClean="0"/>
          </a:p>
          <a:p>
            <a:r>
              <a:rPr lang="zh-CN" altLang="en-US" dirty="0" smtClean="0"/>
              <a:t>设置最小活动接口数目是为了保证最小带宽，当带宽过小时一些对链路带宽有要求的业务将会出现异常，此时切断</a:t>
            </a:r>
            <a:r>
              <a:rPr lang="en-US" altLang="zh-CN" dirty="0" smtClean="0"/>
              <a:t>Eth-Trunk</a:t>
            </a:r>
            <a:r>
              <a:rPr lang="zh-CN" altLang="en-US" dirty="0" smtClean="0"/>
              <a:t>通过网络自身的高可靠性将业务切换到其他路径，从而保证业务的正常运行。</a:t>
            </a:r>
          </a:p>
          <a:p>
            <a:endParaRPr lang="zh-CN" altLang="en-US" dirty="0"/>
          </a:p>
        </p:txBody>
      </p:sp>
    </p:spTree>
    <p:extLst>
      <p:ext uri="{BB962C8B-B14F-4D97-AF65-F5344CB8AC3E}">
        <p14:creationId xmlns:p14="http://schemas.microsoft.com/office/powerpoint/2010/main" val="36969936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880037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0248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593447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363288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253948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389328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294582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62471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509280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21095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220828" indent="-220828">
              <a:buSzPct val="90000"/>
              <a:buFont typeface="+mj-lt"/>
              <a:buAutoNum type="arabicPeriod"/>
            </a:pPr>
            <a:r>
              <a:rPr lang="zh-CN" altLang="en-US" smtClean="0"/>
              <a:t>基于</a:t>
            </a:r>
            <a:r>
              <a:rPr lang="zh-CN" altLang="en-US" dirty="0"/>
              <a:t>包每个数据包负载到不同的链路，有可能导致报文乱序，基于流一条相同的流负载到一个相同的链路，不会发生报文乱序，但是单条流无法利用整个聚合接口的逻辑带宽。</a:t>
            </a:r>
            <a:endParaRPr lang="en-US" altLang="zh-CN" dirty="0"/>
          </a:p>
          <a:p>
            <a:pPr marL="220828" indent="-220828">
              <a:buSzPct val="90000"/>
              <a:buFont typeface="+mj-lt"/>
              <a:buAutoNum type="arabicPeriod"/>
            </a:pPr>
            <a:r>
              <a:rPr lang="zh-CN" altLang="en-US" smtClean="0"/>
              <a:t>比较</a:t>
            </a:r>
            <a:r>
              <a:rPr lang="zh-CN" altLang="en-US" dirty="0"/>
              <a:t>系统优先级，越小越优。如果系统优先级相同则继续比较桥</a:t>
            </a:r>
            <a:r>
              <a:rPr lang="en-US" altLang="zh-CN" dirty="0"/>
              <a:t>MAC</a:t>
            </a:r>
            <a:r>
              <a:rPr lang="zh-CN" altLang="en-US" dirty="0"/>
              <a:t>，越小越优。优先级高者成为主动端。</a:t>
            </a:r>
            <a:endParaRPr lang="en-US" altLang="zh-CN" dirty="0"/>
          </a:p>
          <a:p>
            <a:pPr marL="220828" indent="-220828">
              <a:buSzPct val="90000"/>
              <a:buFont typeface="+mj-lt"/>
              <a:buAutoNum type="arabicPeriod"/>
            </a:pPr>
            <a:r>
              <a:rPr lang="zh-CN" altLang="en-US" smtClean="0"/>
              <a:t>简化</a:t>
            </a:r>
            <a:r>
              <a:rPr lang="zh-CN" altLang="en-US" dirty="0"/>
              <a:t>网络管理、提高网络可靠性、能够充分利用网络链路带宽、使用跨设备的</a:t>
            </a:r>
            <a:r>
              <a:rPr lang="en-US" altLang="zh-CN" dirty="0"/>
              <a:t>Eth-Trunk</a:t>
            </a:r>
            <a:r>
              <a:rPr lang="zh-CN" altLang="en-US" dirty="0"/>
              <a:t>可以构建物理上无环的网络。</a:t>
            </a:r>
          </a:p>
        </p:txBody>
      </p:sp>
    </p:spTree>
    <p:extLst>
      <p:ext uri="{BB962C8B-B14F-4D97-AF65-F5344CB8AC3E}">
        <p14:creationId xmlns:p14="http://schemas.microsoft.com/office/powerpoint/2010/main" val="5300372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785823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90072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68969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随着网络的快速普及和应用的日益深入，各种增值业务得到了广泛部署，网络中断可能导致大量业务异常、造成重大经济损失。因此，作为承载业务主体的基础网络，其可靠性成为备受关注的焦点。</a:t>
            </a:r>
          </a:p>
          <a:p>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097551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1003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48555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5" name="备注占位符 4"/>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14453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sz="1999">
                <a:latin typeface="+mn-lt"/>
                <a:ea typeface="+mn-ea"/>
                <a:cs typeface="Arial" panose="020B0604020202020204" pitchFamily="34" charset="0"/>
              </a:defRPr>
            </a:lvl1pPr>
            <a:lvl2pPr marL="401476" indent="0" algn="just">
              <a:buSzPct val="100000"/>
              <a:buFont typeface="+mj-lt"/>
              <a:buNone/>
              <a:defRPr sz="1799"/>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思考题</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1"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2"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本节小结</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本章总结</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更多信息</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学习推荐</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398" b="0" cap="none" spc="0" dirty="0">
                  <a:ln w="0"/>
                  <a:solidFill>
                    <a:schemeClr val="bg1"/>
                  </a:solidFill>
                  <a:effectLst>
                    <a:outerShdw blurRad="38100" dist="19050" dir="2700000" algn="tl" rotWithShape="0">
                      <a:schemeClr val="dk1">
                        <a:alpha val="40000"/>
                      </a:schemeClr>
                    </a:outerShdw>
                  </a:effectLst>
                </a:rPr>
                <a:t>谢 谢</a:t>
              </a:r>
              <a:endParaRPr lang="en-US" altLang="zh-CN" sz="5398"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599" b="0" cap="none" spc="0" dirty="0">
                  <a:ln w="0"/>
                  <a:solidFill>
                    <a:schemeClr val="bg1"/>
                  </a:solidFill>
                  <a:effectLst>
                    <a:outerShdw blurRad="38100" dist="19050" dir="2700000" algn="tl" rotWithShape="0">
                      <a:schemeClr val="dk1">
                        <a:alpha val="40000"/>
                      </a:schemeClr>
                    </a:outerShdw>
                  </a:effectLst>
                </a:rPr>
                <a:t>www.huawei.com</a:t>
              </a:r>
              <a:endParaRPr lang="zh-CN" altLang="en-US" sz="3599"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sp>
        <p:nvSpPr>
          <p:cNvPr id="11"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版权所有</a:t>
            </a:r>
            <a:r>
              <a:rPr lang="en-US" altLang="zh-CN" sz="1200" baseline="0">
                <a:latin typeface="+mn-lt"/>
                <a:ea typeface="+mn-ea"/>
                <a:cs typeface="Arial" pitchFamily="34" charset="0"/>
              </a:rPr>
              <a:t>© </a:t>
            </a:r>
            <a:r>
              <a:rPr lang="en-US" altLang="zh-CN" sz="1200" baseline="0" smtClean="0">
                <a:latin typeface="+mn-lt"/>
                <a:ea typeface="+mn-ea"/>
                <a:cs typeface="Arial" pitchFamily="34" charset="0"/>
              </a:rPr>
              <a:t>2020 </a:t>
            </a:r>
            <a:r>
              <a:rPr lang="zh-CN" altLang="en-US" sz="1200" baseline="0" dirty="0">
                <a:latin typeface="+mn-lt"/>
                <a:ea typeface="+mn-ea"/>
                <a:cs typeface="Arial" pitchFamily="34" charset="0"/>
              </a:rPr>
              <a:t>华为技术有限公司</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6"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algn="l" defTabSz="1001223" eaLnBrk="0" fontAlgn="auto" hangingPunct="0"/>
            <a:r>
              <a:rPr lang="zh-CN" altLang="en-US" sz="3499" b="1" dirty="0">
                <a:solidFill>
                  <a:schemeClr val="tx1"/>
                </a:solidFill>
                <a:latin typeface="+mn-lt"/>
                <a:ea typeface="+mn-ea"/>
                <a:cs typeface="Arial" pitchFamily="34" charset="0"/>
              </a:rPr>
              <a:t>前言</a:t>
            </a:r>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5"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6"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目标</a:t>
            </a:r>
            <a:endParaRPr lang="en-US" altLang="zh-CN" sz="3499" b="1" dirty="0">
              <a:solidFill>
                <a:schemeClr val="tx1"/>
              </a:solidFill>
              <a:latin typeface="+mn-lt"/>
              <a:ea typeface="+mn-ea"/>
              <a:cs typeface="Arial" pitchFamily="34" charset="0"/>
            </a:endParaRP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目录</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9825899"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本节概述和学习目标</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9">
            <a:extLst>
              <a:ext uri="{FF2B5EF4-FFF2-40B4-BE49-F238E27FC236}">
                <a16:creationId xmlns:a16="http://schemas.microsoft.com/office/drawing/2014/main" xmlns="" id="{6ED2DBAA-9261-44D2-836C-78E5FB250BAC}"/>
              </a:ext>
            </a:extLst>
          </p:cNvPr>
          <p:cNvSpPr>
            <a:spLocks noChangeArrowheads="1"/>
          </p:cNvSpPr>
          <p:nvPr userDrawn="1"/>
        </p:nvSpPr>
        <p:spPr bwMode="auto">
          <a:xfrm>
            <a:off x="155280" y="6500581"/>
            <a:ext cx="658440" cy="265552"/>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第</a:t>
            </a:r>
            <a:fld id="{2F2CF7F5-F178-4429-B6CA-28062DF31937}" type="slidenum">
              <a:rPr lang="en-US" altLang="zh-CN" sz="1200" smtClean="0">
                <a:latin typeface="+mn-lt"/>
                <a:ea typeface="+mn-ea"/>
                <a:cs typeface="Arial" pitchFamily="34" charset="0"/>
              </a:rPr>
              <a:pPr defTabSz="801347" eaLnBrk="0" fontAlgn="base" hangingPunct="0">
                <a:defRPr/>
              </a:pPr>
              <a:t>‹#›</a:t>
            </a:fld>
            <a:r>
              <a:rPr lang="zh-CN" altLang="en-US" sz="1200" dirty="0">
                <a:latin typeface="+mn-lt"/>
                <a:ea typeface="+mn-ea"/>
                <a:cs typeface="Arial" pitchFamily="34" charset="0"/>
              </a:rPr>
              <a:t>页</a:t>
            </a:r>
            <a:endParaRPr lang="en-US" altLang="zh-CN" sz="1200" dirty="0">
              <a:latin typeface="+mn-lt"/>
              <a:ea typeface="+mn-ea"/>
              <a:cs typeface="Arial" pitchFamily="34" charset="0"/>
            </a:endParaRPr>
          </a:p>
        </p:txBody>
      </p:sp>
      <p:sp>
        <p:nvSpPr>
          <p:cNvPr id="10"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anose="020B0604020202020204" pitchFamily="34" charset="0"/>
              </a:rPr>
              <a:t>版权所有</a:t>
            </a:r>
            <a:r>
              <a:rPr lang="en-US" altLang="zh-CN" sz="1200" baseline="0">
                <a:latin typeface="+mn-lt"/>
                <a:ea typeface="+mn-ea"/>
                <a:cs typeface="Arial" panose="020B0604020202020204" pitchFamily="34" charset="0"/>
              </a:rPr>
              <a:t>© </a:t>
            </a:r>
            <a:r>
              <a:rPr lang="en-US" altLang="zh-CN" sz="1200" baseline="0" smtClean="0">
                <a:latin typeface="+mn-lt"/>
                <a:ea typeface="+mn-ea"/>
                <a:cs typeface="Arial" panose="020B0604020202020204" pitchFamily="34" charset="0"/>
              </a:rPr>
              <a:t>2020 </a:t>
            </a:r>
            <a:r>
              <a:rPr lang="zh-CN" altLang="en-US" sz="1200" baseline="0" dirty="0">
                <a:latin typeface="+mn-lt"/>
                <a:ea typeface="+mn-ea"/>
                <a:cs typeface="Arial" panose="020B0604020202020204" pitchFamily="34" charset="0"/>
              </a:rPr>
              <a:t>华为技术有限公司</a:t>
            </a:r>
          </a:p>
        </p:txBody>
      </p:sp>
      <p:pic>
        <p:nvPicPr>
          <p:cNvPr id="11" name="图片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a:extLst>
              <a:ext uri="{FF2B5EF4-FFF2-40B4-BE49-F238E27FC236}">
                <a16:creationId xmlns=""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a:extLst>
              <a:ext uri="{FF2B5EF4-FFF2-40B4-BE49-F238E27FC236}">
                <a16:creationId xmlns=""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a:extLst>
              <a:ext uri="{FF2B5EF4-FFF2-40B4-BE49-F238E27FC236}">
                <a16:creationId xmlns=""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p>
        </p:txBody>
      </p:sp>
      <p:sp>
        <p:nvSpPr>
          <p:cNvPr id="34" name="矩形 33">
            <a:extLst>
              <a:ext uri="{FF2B5EF4-FFF2-40B4-BE49-F238E27FC236}">
                <a16:creationId xmlns=""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a:extLst>
              <a:ext uri="{FF2B5EF4-FFF2-40B4-BE49-F238E27FC236}">
                <a16:creationId xmlns=""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2.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9.pn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3"/>
          <p:cNvSpPr>
            <a:spLocks noGrp="1"/>
          </p:cNvSpPr>
          <p:nvPr>
            <p:ph type="body" sz="quarter" idx="17"/>
          </p:nvPr>
        </p:nvSpPr>
        <p:spPr/>
        <p:txBody>
          <a:bodyPr/>
          <a:lstStyle/>
          <a:p>
            <a:endParaRPr lang="zh-CN" altLang="en-US"/>
          </a:p>
        </p:txBody>
      </p:sp>
      <p:sp>
        <p:nvSpPr>
          <p:cNvPr id="35" name="文本占位符 34"/>
          <p:cNvSpPr>
            <a:spLocks noGrp="1"/>
          </p:cNvSpPr>
          <p:nvPr>
            <p:ph type="body" sz="quarter" idx="18"/>
          </p:nvPr>
        </p:nvSpPr>
        <p:spPr/>
        <p:txBody>
          <a:bodyPr/>
          <a:lstStyle/>
          <a:p>
            <a:endParaRPr lang="zh-CN" altLang="en-US"/>
          </a:p>
        </p:txBody>
      </p:sp>
      <p:sp>
        <p:nvSpPr>
          <p:cNvPr id="36" name="文本占位符 35"/>
          <p:cNvSpPr>
            <a:spLocks noGrp="1"/>
          </p:cNvSpPr>
          <p:nvPr>
            <p:ph type="body" sz="quarter" idx="19"/>
          </p:nvPr>
        </p:nvSpPr>
        <p:spPr/>
        <p:txBody>
          <a:bodyPr/>
          <a:lstStyle/>
          <a:p>
            <a:endParaRPr lang="zh-CN" altLang="en-US"/>
          </a:p>
        </p:txBody>
      </p:sp>
      <p:sp>
        <p:nvSpPr>
          <p:cNvPr id="37" name="文本占位符 36"/>
          <p:cNvSpPr>
            <a:spLocks noGrp="1"/>
          </p:cNvSpPr>
          <p:nvPr>
            <p:ph type="body" sz="quarter" idx="20"/>
          </p:nvPr>
        </p:nvSpPr>
        <p:spPr/>
        <p:txBody>
          <a:bodyPr/>
          <a:lstStyle/>
          <a:p>
            <a:endParaRPr lang="zh-CN" altLang="en-US"/>
          </a:p>
        </p:txBody>
      </p:sp>
      <p:sp>
        <p:nvSpPr>
          <p:cNvPr id="6" name="文本占位符 5"/>
          <p:cNvSpPr>
            <a:spLocks noGrp="1"/>
          </p:cNvSpPr>
          <p:nvPr>
            <p:ph type="body" sz="quarter" idx="13"/>
          </p:nvPr>
        </p:nvSpPr>
        <p:spPr/>
        <p:txBody>
          <a:bodyPr/>
          <a:lstStyle/>
          <a:p>
            <a:r>
              <a:rPr lang="zh-CN" altLang="en-US" smtClean="0">
                <a:sym typeface="Huawei Sans" panose="020C0503030203020204" pitchFamily="34" charset="0"/>
              </a:rPr>
              <a:t>施淼淼</a:t>
            </a:r>
            <a:r>
              <a:rPr lang="en-US" altLang="zh-CN" smtClean="0">
                <a:sym typeface="Huawei Sans" panose="020C0503030203020204" pitchFamily="34" charset="0"/>
              </a:rPr>
              <a:t>/swx791350</a:t>
            </a:r>
            <a:endParaRPr lang="zh-CN" altLang="en-US" dirty="0">
              <a:sym typeface="Huawei Sans" panose="020C0503030203020204" pitchFamily="34" charset="0"/>
            </a:endParaRPr>
          </a:p>
        </p:txBody>
      </p:sp>
      <p:sp>
        <p:nvSpPr>
          <p:cNvPr id="7" name="文本占位符 6"/>
          <p:cNvSpPr>
            <a:spLocks noGrp="1"/>
          </p:cNvSpPr>
          <p:nvPr>
            <p:ph type="body" sz="quarter" idx="14"/>
          </p:nvPr>
        </p:nvSpPr>
        <p:spPr/>
        <p:txBody>
          <a:bodyPr/>
          <a:lstStyle/>
          <a:p>
            <a:r>
              <a:rPr lang="en-US" altLang="zh-CN" smtClean="0">
                <a:sym typeface="Huawei Sans" panose="020C0503030203020204" pitchFamily="34" charset="0"/>
              </a:rPr>
              <a:t>2019.11.21</a:t>
            </a:r>
            <a:endParaRPr lang="zh-CN" altLang="en-US" dirty="0">
              <a:sym typeface="Huawei Sans" panose="020C0503030203020204" pitchFamily="34" charset="0"/>
            </a:endParaRPr>
          </a:p>
        </p:txBody>
      </p:sp>
      <p:sp>
        <p:nvSpPr>
          <p:cNvPr id="32" name="文本占位符 31"/>
          <p:cNvSpPr>
            <a:spLocks noGrp="1"/>
          </p:cNvSpPr>
          <p:nvPr>
            <p:ph type="body" sz="quarter" idx="15"/>
          </p:nvPr>
        </p:nvSpPr>
        <p:spPr/>
        <p:txBody>
          <a:bodyPr/>
          <a:lstStyle/>
          <a:p>
            <a:endParaRPr lang="zh-CN" altLang="en-US"/>
          </a:p>
        </p:txBody>
      </p:sp>
      <p:sp>
        <p:nvSpPr>
          <p:cNvPr id="33" name="文本占位符 32"/>
          <p:cNvSpPr>
            <a:spLocks noGrp="1"/>
          </p:cNvSpPr>
          <p:nvPr>
            <p:ph type="body" sz="quarter" idx="16"/>
          </p:nvPr>
        </p:nvSpPr>
        <p:spPr/>
        <p:txBody>
          <a:bodyPr/>
          <a:lstStyle/>
          <a:p>
            <a:endParaRPr lang="zh-CN" altLang="en-US"/>
          </a:p>
        </p:txBody>
      </p:sp>
      <p:sp>
        <p:nvSpPr>
          <p:cNvPr id="38" name="文本占位符 37"/>
          <p:cNvSpPr>
            <a:spLocks noGrp="1"/>
          </p:cNvSpPr>
          <p:nvPr>
            <p:ph type="body" sz="quarter" idx="21"/>
          </p:nvPr>
        </p:nvSpPr>
        <p:spPr/>
        <p:txBody>
          <a:bodyPr/>
          <a:lstStyle/>
          <a:p>
            <a:endParaRPr lang="zh-CN" altLang="en-US"/>
          </a:p>
        </p:txBody>
      </p:sp>
      <p:sp>
        <p:nvSpPr>
          <p:cNvPr id="39" name="文本占位符 38"/>
          <p:cNvSpPr>
            <a:spLocks noGrp="1"/>
          </p:cNvSpPr>
          <p:nvPr>
            <p:ph type="body" sz="quarter" idx="22"/>
          </p:nvPr>
        </p:nvSpPr>
        <p:spPr/>
        <p:txBody>
          <a:bodyPr/>
          <a:lstStyle/>
          <a:p>
            <a:endParaRPr lang="zh-CN" altLang="en-US"/>
          </a:p>
        </p:txBody>
      </p:sp>
      <p:sp>
        <p:nvSpPr>
          <p:cNvPr id="40" name="文本占位符 39"/>
          <p:cNvSpPr>
            <a:spLocks noGrp="1"/>
          </p:cNvSpPr>
          <p:nvPr>
            <p:ph type="body" sz="quarter" idx="23"/>
          </p:nvPr>
        </p:nvSpPr>
        <p:spPr/>
        <p:txBody>
          <a:bodyPr/>
          <a:lstStyle/>
          <a:p>
            <a:endParaRPr lang="zh-CN" altLang="en-US"/>
          </a:p>
        </p:txBody>
      </p:sp>
      <p:sp>
        <p:nvSpPr>
          <p:cNvPr id="41" name="文本占位符 40"/>
          <p:cNvSpPr>
            <a:spLocks noGrp="1"/>
          </p:cNvSpPr>
          <p:nvPr>
            <p:ph type="body" sz="quarter" idx="24"/>
          </p:nvPr>
        </p:nvSpPr>
        <p:spPr/>
        <p:txBody>
          <a:bodyPr/>
          <a:lstStyle/>
          <a:p>
            <a:endParaRPr lang="zh-CN" altLang="en-US"/>
          </a:p>
        </p:txBody>
      </p:sp>
      <p:sp>
        <p:nvSpPr>
          <p:cNvPr id="42" name="文本占位符 41"/>
          <p:cNvSpPr>
            <a:spLocks noGrp="1"/>
          </p:cNvSpPr>
          <p:nvPr>
            <p:ph type="body" sz="quarter" idx="25"/>
          </p:nvPr>
        </p:nvSpPr>
        <p:spPr/>
        <p:txBody>
          <a:bodyPr/>
          <a:lstStyle/>
          <a:p>
            <a:endParaRPr lang="zh-CN" altLang="en-US"/>
          </a:p>
        </p:txBody>
      </p:sp>
      <p:sp>
        <p:nvSpPr>
          <p:cNvPr id="43" name="文本占位符 42"/>
          <p:cNvSpPr>
            <a:spLocks noGrp="1"/>
          </p:cNvSpPr>
          <p:nvPr>
            <p:ph type="body" sz="quarter" idx="26"/>
          </p:nvPr>
        </p:nvSpPr>
        <p:spPr/>
        <p:txBody>
          <a:bodyPr/>
          <a:lstStyle/>
          <a:p>
            <a:endParaRPr lang="zh-CN" altLang="en-US"/>
          </a:p>
        </p:txBody>
      </p:sp>
      <p:sp>
        <p:nvSpPr>
          <p:cNvPr id="44" name="文本占位符 43"/>
          <p:cNvSpPr>
            <a:spLocks noGrp="1"/>
          </p:cNvSpPr>
          <p:nvPr>
            <p:ph type="body" sz="quarter" idx="27"/>
          </p:nvPr>
        </p:nvSpPr>
        <p:spPr/>
        <p:txBody>
          <a:bodyPr/>
          <a:lstStyle/>
          <a:p>
            <a:endParaRPr lang="zh-CN" altLang="en-US"/>
          </a:p>
        </p:txBody>
      </p:sp>
      <p:sp>
        <p:nvSpPr>
          <p:cNvPr id="45" name="文本占位符 44"/>
          <p:cNvSpPr>
            <a:spLocks noGrp="1"/>
          </p:cNvSpPr>
          <p:nvPr>
            <p:ph type="body" sz="quarter" idx="28"/>
          </p:nvPr>
        </p:nvSpPr>
        <p:spPr/>
        <p:txBody>
          <a:bodyPr/>
          <a:lstStyle/>
          <a:p>
            <a:endParaRPr lang="zh-CN" altLang="en-US"/>
          </a:p>
        </p:txBody>
      </p:sp>
      <p:sp>
        <p:nvSpPr>
          <p:cNvPr id="46" name="文本占位符 45"/>
          <p:cNvSpPr>
            <a:spLocks noGrp="1"/>
          </p:cNvSpPr>
          <p:nvPr>
            <p:ph type="body" sz="quarter" idx="29"/>
          </p:nvPr>
        </p:nvSpPr>
        <p:spPr/>
        <p:txBody>
          <a:bodyPr/>
          <a:lstStyle/>
          <a:p>
            <a:endParaRPr lang="zh-CN" altLang="en-US"/>
          </a:p>
        </p:txBody>
      </p:sp>
      <p:sp>
        <p:nvSpPr>
          <p:cNvPr id="47" name="文本占位符 46"/>
          <p:cNvSpPr>
            <a:spLocks noGrp="1"/>
          </p:cNvSpPr>
          <p:nvPr>
            <p:ph type="body" sz="quarter" idx="30"/>
          </p:nvPr>
        </p:nvSpPr>
        <p:spPr/>
        <p:txBody>
          <a:bodyPr/>
          <a:lstStyle/>
          <a:p>
            <a:endParaRPr lang="zh-CN" altLang="en-US"/>
          </a:p>
        </p:txBody>
      </p:sp>
      <p:sp>
        <p:nvSpPr>
          <p:cNvPr id="48" name="文本占位符 47"/>
          <p:cNvSpPr>
            <a:spLocks noGrp="1"/>
          </p:cNvSpPr>
          <p:nvPr>
            <p:ph type="body" sz="quarter" idx="31"/>
          </p:nvPr>
        </p:nvSpPr>
        <p:spPr/>
        <p:txBody>
          <a:bodyPr/>
          <a:lstStyle/>
          <a:p>
            <a:endParaRPr lang="zh-CN" altLang="en-US"/>
          </a:p>
        </p:txBody>
      </p:sp>
      <p:sp>
        <p:nvSpPr>
          <p:cNvPr id="49" name="文本占位符 48"/>
          <p:cNvSpPr>
            <a:spLocks noGrp="1"/>
          </p:cNvSpPr>
          <p:nvPr>
            <p:ph type="body" sz="quarter" idx="32"/>
          </p:nvPr>
        </p:nvSpPr>
        <p:spPr/>
        <p:txBody>
          <a:bodyPr/>
          <a:lstStyle/>
          <a:p>
            <a:endParaRPr lang="zh-CN" altLang="en-US"/>
          </a:p>
        </p:txBody>
      </p:sp>
      <p:sp>
        <p:nvSpPr>
          <p:cNvPr id="50" name="文本占位符 49"/>
          <p:cNvSpPr>
            <a:spLocks noGrp="1"/>
          </p:cNvSpPr>
          <p:nvPr>
            <p:ph type="body" sz="quarter" idx="33"/>
          </p:nvPr>
        </p:nvSpPr>
        <p:spPr/>
        <p:txBody>
          <a:bodyPr/>
          <a:lstStyle/>
          <a:p>
            <a:endParaRPr lang="zh-CN" altLang="en-US"/>
          </a:p>
        </p:txBody>
      </p:sp>
      <p:sp>
        <p:nvSpPr>
          <p:cNvPr id="51" name="文本占位符 50"/>
          <p:cNvSpPr>
            <a:spLocks noGrp="1"/>
          </p:cNvSpPr>
          <p:nvPr>
            <p:ph type="body" sz="quarter" idx="34"/>
          </p:nvPr>
        </p:nvSpPr>
        <p:spPr/>
        <p:txBody>
          <a:bodyPr/>
          <a:lstStyle/>
          <a:p>
            <a:endParaRPr lang="zh-CN" altLang="en-US"/>
          </a:p>
        </p:txBody>
      </p:sp>
      <p:sp>
        <p:nvSpPr>
          <p:cNvPr id="52" name="文本占位符 51"/>
          <p:cNvSpPr>
            <a:spLocks noGrp="1"/>
          </p:cNvSpPr>
          <p:nvPr>
            <p:ph type="body" sz="quarter" idx="35"/>
          </p:nvPr>
        </p:nvSpPr>
        <p:spPr/>
        <p:txBody>
          <a:bodyPr/>
          <a:lstStyle/>
          <a:p>
            <a:endParaRPr lang="zh-CN" altLang="en-US"/>
          </a:p>
        </p:txBody>
      </p:sp>
      <p:sp>
        <p:nvSpPr>
          <p:cNvPr id="53" name="文本占位符 52"/>
          <p:cNvSpPr>
            <a:spLocks noGrp="1"/>
          </p:cNvSpPr>
          <p:nvPr>
            <p:ph type="body" sz="quarter" idx="36"/>
          </p:nvPr>
        </p:nvSpPr>
        <p:spPr/>
        <p:txBody>
          <a:bodyPr/>
          <a:lstStyle/>
          <a:p>
            <a:endParaRPr lang="zh-CN" altLang="en-US"/>
          </a:p>
        </p:txBody>
      </p:sp>
    </p:spTree>
    <p:extLst>
      <p:ext uri="{BB962C8B-B14F-4D97-AF65-F5344CB8AC3E}">
        <p14:creationId xmlns:p14="http://schemas.microsoft.com/office/powerpoint/2010/main" val="1095410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圆角 26">
            <a:extLst>
              <a:ext uri="{FF2B5EF4-FFF2-40B4-BE49-F238E27FC236}">
                <a16:creationId xmlns="" xmlns:a16="http://schemas.microsoft.com/office/drawing/2014/main" id="{CDFFDDAC-2C24-493B-9451-7DBEF959DDAD}"/>
              </a:ext>
            </a:extLst>
          </p:cNvPr>
          <p:cNvSpPr/>
          <p:nvPr/>
        </p:nvSpPr>
        <p:spPr>
          <a:xfrm>
            <a:off x="6691107" y="2064284"/>
            <a:ext cx="748489" cy="1809694"/>
          </a:xfrm>
          <a:prstGeom prst="roundRect">
            <a:avLst>
              <a:gd name="adj" fmla="val 5218"/>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zh-CN" altLang="en-US" sz="1600" i="1">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矩形: 圆角 26">
            <a:extLst>
              <a:ext uri="{FF2B5EF4-FFF2-40B4-BE49-F238E27FC236}">
                <a16:creationId xmlns="" xmlns:a16="http://schemas.microsoft.com/office/drawing/2014/main" id="{CDFFDDAC-2C24-493B-9451-7DBEF959DDAD}"/>
              </a:ext>
            </a:extLst>
          </p:cNvPr>
          <p:cNvSpPr/>
          <p:nvPr/>
        </p:nvSpPr>
        <p:spPr>
          <a:xfrm>
            <a:off x="3618808" y="2064284"/>
            <a:ext cx="748489" cy="1809694"/>
          </a:xfrm>
          <a:prstGeom prst="roundRect">
            <a:avLst>
              <a:gd name="adj" fmla="val 5218"/>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zh-CN" altLang="en-US" sz="1600" i="1">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标题 2"/>
          <p:cNvSpPr>
            <a:spLocks noGrp="1"/>
          </p:cNvSpPr>
          <p:nvPr>
            <p:ph type="title"/>
          </p:nvPr>
        </p:nvSpPr>
        <p:spPr/>
        <p:txBody>
          <a:bodyPr/>
          <a:lstStyle/>
          <a:p>
            <a:r>
              <a:rPr lang="zh-CN" altLang="en-US" smtClean="0">
                <a:sym typeface="Huawei Sans" panose="020C0503030203020204" pitchFamily="34" charset="0"/>
              </a:rPr>
              <a:t>链路可靠性</a:t>
            </a:r>
            <a:endParaRPr lang="zh-CN" altLang="en-US" dirty="0">
              <a:sym typeface="Huawei Sans" panose="020C0503030203020204" pitchFamily="34" charset="0"/>
            </a:endParaRPr>
          </a:p>
        </p:txBody>
      </p:sp>
      <p:sp>
        <p:nvSpPr>
          <p:cNvPr id="25" name="文本占位符 112"/>
          <p:cNvSpPr>
            <a:spLocks noGrp="1"/>
          </p:cNvSpPr>
          <p:nvPr>
            <p:ph type="body" sz="quarter" idx="10"/>
          </p:nvPr>
        </p:nvSpPr>
        <p:spPr/>
        <p:txBody>
          <a:bodyPr/>
          <a:lstStyle/>
          <a:p>
            <a:endParaRPr lang="en-US" altLang="zh-CN" dirty="0" smtClean="0">
              <a:sym typeface="Huawei Sans" panose="020C0503030203020204" pitchFamily="34" charset="0"/>
            </a:endParaRPr>
          </a:p>
          <a:p>
            <a:endParaRPr lang="en-US" altLang="zh-CN" dirty="0">
              <a:sym typeface="Huawei Sans" panose="020C0503030203020204" pitchFamily="34" charset="0"/>
            </a:endParaRPr>
          </a:p>
          <a:p>
            <a:endParaRPr lang="en-US" altLang="zh-CN" dirty="0" smtClean="0">
              <a:sym typeface="Huawei Sans" panose="020C0503030203020204" pitchFamily="34" charset="0"/>
            </a:endParaRPr>
          </a:p>
          <a:p>
            <a:endParaRPr lang="en-US" altLang="zh-CN" dirty="0">
              <a:sym typeface="Huawei Sans" panose="020C0503030203020204" pitchFamily="34" charset="0"/>
            </a:endParaRPr>
          </a:p>
          <a:p>
            <a:endParaRPr lang="en-US" altLang="zh-CN" dirty="0" smtClean="0">
              <a:sym typeface="Huawei Sans" panose="020C0503030203020204" pitchFamily="34" charset="0"/>
            </a:endParaRPr>
          </a:p>
          <a:p>
            <a:endParaRPr lang="en-US" altLang="zh-CN" dirty="0">
              <a:sym typeface="Huawei Sans" panose="020C0503030203020204" pitchFamily="34" charset="0"/>
            </a:endParaRPr>
          </a:p>
          <a:p>
            <a:endParaRPr lang="en-US" altLang="zh-CN" dirty="0" smtClean="0">
              <a:sym typeface="Huawei Sans" panose="020C0503030203020204" pitchFamily="34" charset="0"/>
            </a:endParaRPr>
          </a:p>
          <a:p>
            <a:r>
              <a:rPr lang="zh-CN" altLang="en-US" dirty="0" smtClean="0">
                <a:sym typeface="Huawei Sans" panose="020C0503030203020204" pitchFamily="34" charset="0"/>
              </a:rPr>
              <a:t>为保证设备间链路可靠性，在设备间部署多条物理线路，为防止环路</a:t>
            </a:r>
            <a:r>
              <a:rPr lang="en-US" altLang="zh-CN" dirty="0" smtClean="0">
                <a:sym typeface="Huawei Sans" panose="020C0503030203020204" pitchFamily="34" charset="0"/>
              </a:rPr>
              <a:t>STP</a:t>
            </a:r>
            <a:r>
              <a:rPr lang="zh-CN" altLang="en-US" dirty="0" smtClean="0">
                <a:sym typeface="Huawei Sans" panose="020C0503030203020204" pitchFamily="34" charset="0"/>
              </a:rPr>
              <a:t>只保留一条链路转发流量，其余链路成为备份链路。</a:t>
            </a:r>
            <a:endParaRPr lang="en-US" altLang="zh-CN" dirty="0">
              <a:sym typeface="Huawei Sans" panose="020C0503030203020204" pitchFamily="34" charset="0"/>
            </a:endParaRPr>
          </a:p>
        </p:txBody>
      </p:sp>
      <p:cxnSp>
        <p:nvCxnSpPr>
          <p:cNvPr id="21" name="直接连接符 20"/>
          <p:cNvCxnSpPr>
            <a:stCxn id="28" idx="2"/>
            <a:endCxn id="27" idx="0"/>
          </p:cNvCxnSpPr>
          <p:nvPr/>
        </p:nvCxnSpPr>
        <p:spPr bwMode="auto">
          <a:xfrm>
            <a:off x="3987748" y="2566662"/>
            <a:ext cx="0" cy="7973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直接连接符 21"/>
          <p:cNvCxnSpPr/>
          <p:nvPr/>
        </p:nvCxnSpPr>
        <p:spPr bwMode="auto">
          <a:xfrm>
            <a:off x="3987767" y="3792850"/>
            <a:ext cx="0" cy="88361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a:off x="7065351" y="3814107"/>
            <a:ext cx="0" cy="883615"/>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8" name="TextBox 77"/>
          <p:cNvSpPr txBox="1"/>
          <p:nvPr/>
        </p:nvSpPr>
        <p:spPr bwMode="auto">
          <a:xfrm>
            <a:off x="5367952" y="2198605"/>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汇聚层交换机</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9" name="TextBox 77"/>
          <p:cNvSpPr txBox="1"/>
          <p:nvPr/>
        </p:nvSpPr>
        <p:spPr bwMode="auto">
          <a:xfrm>
            <a:off x="2218298" y="2146879"/>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汇聚层交换机</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60" name="TextBox 77"/>
          <p:cNvSpPr txBox="1"/>
          <p:nvPr/>
        </p:nvSpPr>
        <p:spPr bwMode="auto">
          <a:xfrm>
            <a:off x="5367952" y="3488793"/>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接入层交换机</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61" name="TextBox 77"/>
          <p:cNvSpPr txBox="1"/>
          <p:nvPr/>
        </p:nvSpPr>
        <p:spPr bwMode="auto">
          <a:xfrm>
            <a:off x="2218298" y="3437067"/>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接入层交换机</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63" name="直接连接符 62"/>
          <p:cNvCxnSpPr/>
          <p:nvPr/>
        </p:nvCxnSpPr>
        <p:spPr bwMode="auto">
          <a:xfrm>
            <a:off x="7151837" y="2553188"/>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6993825" y="2553188"/>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9" name="图片 2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717854" y="4675483"/>
            <a:ext cx="539789" cy="442627"/>
          </a:xfrm>
          <a:prstGeom prst="rect">
            <a:avLst/>
          </a:prstGeom>
        </p:spPr>
      </p:pic>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790516" y="4675483"/>
            <a:ext cx="539789" cy="442627"/>
          </a:xfrm>
          <a:prstGeom prst="rect">
            <a:avLst/>
          </a:prstGeom>
        </p:spPr>
      </p:pic>
      <p:sp>
        <p:nvSpPr>
          <p:cNvPr id="34" name="矩形: 圆角 90">
            <a:extLst>
              <a:ext uri="{FF2B5EF4-FFF2-40B4-BE49-F238E27FC236}">
                <a16:creationId xmlns="" xmlns:a16="http://schemas.microsoft.com/office/drawing/2014/main" id="{B453FC51-4FB9-4368-8B4C-3C2E2F8C106B}"/>
              </a:ext>
            </a:extLst>
          </p:cNvPr>
          <p:cNvSpPr/>
          <p:nvPr/>
        </p:nvSpPr>
        <p:spPr>
          <a:xfrm>
            <a:off x="7855688" y="2281010"/>
            <a:ext cx="2395218" cy="959745"/>
          </a:xfrm>
          <a:prstGeom prst="roundRect">
            <a:avLst>
              <a:gd name="adj" fmla="val 16667"/>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30000"/>
              </a:lnSpc>
            </a:pPr>
            <a:r>
              <a:rPr lang="zh-CN" altLang="en-US"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为提高链路可靠性，增加一条链路，将会被</a:t>
            </a:r>
            <a:r>
              <a:rPr lang="en-US" altLang="zh-CN"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STP</a:t>
            </a:r>
            <a:r>
              <a:rPr lang="zh-CN" altLang="en-US"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阻断，成为备份链路</a:t>
            </a:r>
            <a:r>
              <a:rPr lang="zh-CN" altLang="en-US" sz="12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zh-CN" altLang="en-US" sz="1200" b="1" dirty="0">
              <a:solidFill>
                <a:srgbClr val="FF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35" name="直接连接符 34">
            <a:extLst>
              <a:ext uri="{FF2B5EF4-FFF2-40B4-BE49-F238E27FC236}">
                <a16:creationId xmlns="" xmlns:a16="http://schemas.microsoft.com/office/drawing/2014/main" id="{927AD331-23D3-4BE6-8DF7-31B7006A5D7F}"/>
              </a:ext>
            </a:extLst>
          </p:cNvPr>
          <p:cNvCxnSpPr>
            <a:cxnSpLocks/>
            <a:endCxn id="34" idx="1"/>
          </p:cNvCxnSpPr>
          <p:nvPr/>
        </p:nvCxnSpPr>
        <p:spPr>
          <a:xfrm flipV="1">
            <a:off x="7238860" y="2760883"/>
            <a:ext cx="616828" cy="381142"/>
          </a:xfrm>
          <a:prstGeom prst="line">
            <a:avLst/>
          </a:prstGeom>
          <a:solidFill>
            <a:srgbClr val="F2F2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3" name="TextBox 120">
            <a:extLst>
              <a:ext uri="{FF2B5EF4-FFF2-40B4-BE49-F238E27FC236}">
                <a16:creationId xmlns="" xmlns:a16="http://schemas.microsoft.com/office/drawing/2014/main" id="{020D7A1D-EFAD-4C8C-B9DE-D0FAD269B77A}"/>
              </a:ext>
            </a:extLst>
          </p:cNvPr>
          <p:cNvSpPr txBox="1"/>
          <p:nvPr/>
        </p:nvSpPr>
        <p:spPr>
          <a:xfrm>
            <a:off x="3673211" y="1756940"/>
            <a:ext cx="648475" cy="307777"/>
          </a:xfrm>
          <a:prstGeom prst="rect">
            <a:avLst/>
          </a:prstGeom>
          <a:noFill/>
          <a:ln>
            <a:noFill/>
          </a:ln>
        </p:spPr>
        <p:txBody>
          <a:bodyPr wrap="square" rtlCol="0">
            <a:spAutoFit/>
          </a:bodyPr>
          <a:lstStyle/>
          <a:p>
            <a:pPr algn="ctr"/>
            <a:r>
              <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STP</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TextBox 120">
            <a:extLst>
              <a:ext uri="{FF2B5EF4-FFF2-40B4-BE49-F238E27FC236}">
                <a16:creationId xmlns="" xmlns:a16="http://schemas.microsoft.com/office/drawing/2014/main" id="{020D7A1D-EFAD-4C8C-B9DE-D0FAD269B77A}"/>
              </a:ext>
            </a:extLst>
          </p:cNvPr>
          <p:cNvSpPr txBox="1"/>
          <p:nvPr/>
        </p:nvSpPr>
        <p:spPr>
          <a:xfrm>
            <a:off x="6745510" y="1756940"/>
            <a:ext cx="648475" cy="307777"/>
          </a:xfrm>
          <a:prstGeom prst="rect">
            <a:avLst/>
          </a:prstGeom>
          <a:noFill/>
          <a:ln>
            <a:noFill/>
          </a:ln>
        </p:spPr>
        <p:txBody>
          <a:bodyPr wrap="square" rtlCol="0">
            <a:spAutoFit/>
          </a:bodyPr>
          <a:lstStyle/>
          <a:p>
            <a:pPr algn="ctr"/>
            <a:r>
              <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STP</a:t>
            </a:r>
            <a:endParaRPr lang="zh-CN" altLang="en-US"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7" name="图片 26" descr="接入交换机.png">
            <a:extLst>
              <a:ext uri="{FF2B5EF4-FFF2-40B4-BE49-F238E27FC236}">
                <a16:creationId xmlns:a16="http://schemas.microsoft.com/office/drawing/2014/main" xmlns="" id="{A4EEA780-3CE8-4340-83D8-A49BC7227950}"/>
              </a:ext>
            </a:extLst>
          </p:cNvPr>
          <p:cNvPicPr>
            <a:picLocks noChangeAspect="1"/>
          </p:cNvPicPr>
          <p:nvPr/>
        </p:nvPicPr>
        <p:blipFill>
          <a:blip r:embed="rId4" cstate="print"/>
          <a:stretch>
            <a:fillRect/>
          </a:stretch>
        </p:blipFill>
        <p:spPr>
          <a:xfrm>
            <a:off x="3717748" y="3363989"/>
            <a:ext cx="540000" cy="441818"/>
          </a:xfrm>
          <a:prstGeom prst="rect">
            <a:avLst/>
          </a:prstGeom>
        </p:spPr>
      </p:pic>
      <p:pic>
        <p:nvPicPr>
          <p:cNvPr id="28" name="图片 27" descr="汇聚交换机.png">
            <a:extLst>
              <a:ext uri="{FF2B5EF4-FFF2-40B4-BE49-F238E27FC236}">
                <a16:creationId xmlns:a16="http://schemas.microsoft.com/office/drawing/2014/main" xmlns="" id="{510788B6-994F-4DD8-9E7B-2F7416C7AC83}"/>
              </a:ext>
            </a:extLst>
          </p:cNvPr>
          <p:cNvPicPr>
            <a:picLocks noChangeAspect="1"/>
          </p:cNvPicPr>
          <p:nvPr/>
        </p:nvPicPr>
        <p:blipFill>
          <a:blip r:embed="rId5" cstate="print"/>
          <a:stretch>
            <a:fillRect/>
          </a:stretch>
        </p:blipFill>
        <p:spPr>
          <a:xfrm>
            <a:off x="3717748" y="2124844"/>
            <a:ext cx="540000" cy="441818"/>
          </a:xfrm>
          <a:prstGeom prst="rect">
            <a:avLst/>
          </a:prstGeom>
        </p:spPr>
      </p:pic>
      <p:pic>
        <p:nvPicPr>
          <p:cNvPr id="32" name="图片 31" descr="接入交换机.png">
            <a:extLst>
              <a:ext uri="{FF2B5EF4-FFF2-40B4-BE49-F238E27FC236}">
                <a16:creationId xmlns:a16="http://schemas.microsoft.com/office/drawing/2014/main" xmlns="" id="{A4EEA780-3CE8-4340-83D8-A49BC7227950}"/>
              </a:ext>
            </a:extLst>
          </p:cNvPr>
          <p:cNvPicPr>
            <a:picLocks noChangeAspect="1"/>
          </p:cNvPicPr>
          <p:nvPr/>
        </p:nvPicPr>
        <p:blipFill>
          <a:blip r:embed="rId4" cstate="print"/>
          <a:stretch>
            <a:fillRect/>
          </a:stretch>
        </p:blipFill>
        <p:spPr>
          <a:xfrm>
            <a:off x="6795351" y="3387804"/>
            <a:ext cx="540000" cy="441818"/>
          </a:xfrm>
          <a:prstGeom prst="rect">
            <a:avLst/>
          </a:prstGeom>
        </p:spPr>
      </p:pic>
      <p:pic>
        <p:nvPicPr>
          <p:cNvPr id="33" name="图片 32" descr="汇聚交换机.png">
            <a:extLst>
              <a:ext uri="{FF2B5EF4-FFF2-40B4-BE49-F238E27FC236}">
                <a16:creationId xmlns:a16="http://schemas.microsoft.com/office/drawing/2014/main" xmlns="" id="{510788B6-994F-4DD8-9E7B-2F7416C7AC83}"/>
              </a:ext>
            </a:extLst>
          </p:cNvPr>
          <p:cNvPicPr>
            <a:picLocks noChangeAspect="1"/>
          </p:cNvPicPr>
          <p:nvPr/>
        </p:nvPicPr>
        <p:blipFill>
          <a:blip r:embed="rId5" cstate="print"/>
          <a:stretch>
            <a:fillRect/>
          </a:stretch>
        </p:blipFill>
        <p:spPr>
          <a:xfrm>
            <a:off x="6795351" y="2124844"/>
            <a:ext cx="540000" cy="441818"/>
          </a:xfrm>
          <a:prstGeom prst="rect">
            <a:avLst/>
          </a:prstGeom>
        </p:spPr>
      </p:pic>
      <p:grpSp>
        <p:nvGrpSpPr>
          <p:cNvPr id="30" name="组合 29"/>
          <p:cNvGrpSpPr/>
          <p:nvPr/>
        </p:nvGrpSpPr>
        <p:grpSpPr>
          <a:xfrm>
            <a:off x="7001369" y="3063352"/>
            <a:ext cx="288000" cy="288000"/>
            <a:chOff x="856677" y="2615810"/>
            <a:chExt cx="288000" cy="288000"/>
          </a:xfrm>
        </p:grpSpPr>
        <p:sp>
          <p:nvSpPr>
            <p:cNvPr id="37" name="椭圆 36"/>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rgbClr val="EC7061"/>
                </a:solidFill>
              </a:endParaRPr>
            </a:p>
          </p:txBody>
        </p:sp>
        <p:grpSp>
          <p:nvGrpSpPr>
            <p:cNvPr id="38" name="组合 37"/>
            <p:cNvGrpSpPr/>
            <p:nvPr/>
          </p:nvGrpSpPr>
          <p:grpSpPr>
            <a:xfrm>
              <a:off x="923444" y="2692169"/>
              <a:ext cx="144001" cy="144002"/>
              <a:chOff x="898853" y="2657982"/>
              <a:chExt cx="203649" cy="203652"/>
            </a:xfrm>
          </p:grpSpPr>
          <p:cxnSp>
            <p:nvCxnSpPr>
              <p:cNvPr id="39" name="直接连接符 38"/>
              <p:cNvCxnSpPr>
                <a:stCxn id="37" idx="3"/>
                <a:endCxn id="37"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40" name="直接连接符 39"/>
              <p:cNvCxnSpPr>
                <a:stCxn id="37" idx="1"/>
                <a:endCxn id="37"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
        <p:nvSpPr>
          <p:cNvPr id="42" name="下箭头 63"/>
          <p:cNvSpPr/>
          <p:nvPr/>
        </p:nvSpPr>
        <p:spPr>
          <a:xfrm rot="5400000" flipV="1">
            <a:off x="4896025" y="2645205"/>
            <a:ext cx="829759" cy="773580"/>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F2CC"/>
              </a:gs>
              <a:gs pos="100000">
                <a:schemeClr val="bg1">
                  <a:alpha val="0"/>
                </a:schemeClr>
              </a:gs>
            </a:gsLst>
            <a:lin ang="16200000" scaled="1"/>
            <a:tileRect/>
          </a:gradFill>
          <a:ln w="19050">
            <a:gradFill flip="none" rotWithShape="1">
              <a:gsLst>
                <a:gs pos="100000">
                  <a:schemeClr val="bg1">
                    <a:lumMod val="100000"/>
                    <a:alpha val="0"/>
                  </a:schemeClr>
                </a:gs>
                <a:gs pos="31000">
                  <a:srgbClr val="FFD17D"/>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364152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网络可靠性需求</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链路聚合技术原理与配置</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Huawei Sans" panose="020C0503030203020204" pitchFamily="34" charset="0"/>
              <a:buChar char="▪"/>
            </a:pP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基本原理</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手工模式</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模式</a:t>
            </a:r>
            <a:endParaRPr lang="en-US" altLang="zh-CN"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典型使用场景</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配置举例</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buClr>
                <a:schemeClr val="bg1">
                  <a:lumMod val="50000"/>
                </a:schemeClr>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堆叠</a:t>
            </a:r>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集群概述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352709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sym typeface="Huawei Sans" panose="020C0503030203020204" pitchFamily="34" charset="0"/>
              </a:rPr>
              <a:t>提升链路带宽</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smtClean="0">
                <a:sym typeface="Huawei Sans" panose="020C0503030203020204" pitchFamily="34" charset="0"/>
              </a:rPr>
              <a:t>设备之间存在多条链路时，由于</a:t>
            </a:r>
            <a:r>
              <a:rPr lang="en-US" altLang="zh-CN" smtClean="0">
                <a:sym typeface="Huawei Sans" panose="020C0503030203020204" pitchFamily="34" charset="0"/>
              </a:rPr>
              <a:t>STP</a:t>
            </a:r>
            <a:r>
              <a:rPr lang="zh-CN" altLang="en-US" smtClean="0">
                <a:sym typeface="Huawei Sans" panose="020C0503030203020204" pitchFamily="34" charset="0"/>
              </a:rPr>
              <a:t>的存在，实际只会有一条链路转发流量，设备间链路带宽无法得到提升。</a:t>
            </a:r>
          </a:p>
          <a:p>
            <a:endParaRPr lang="zh-CN" altLang="en-US" dirty="0">
              <a:sym typeface="Huawei Sans" panose="020C0503030203020204" pitchFamily="34" charset="0"/>
            </a:endParaRPr>
          </a:p>
        </p:txBody>
      </p:sp>
      <p:grpSp>
        <p:nvGrpSpPr>
          <p:cNvPr id="36" name="组合 35"/>
          <p:cNvGrpSpPr/>
          <p:nvPr/>
        </p:nvGrpSpPr>
        <p:grpSpPr>
          <a:xfrm>
            <a:off x="2856000" y="2354762"/>
            <a:ext cx="6480000" cy="3596654"/>
            <a:chOff x="3027960" y="2354762"/>
            <a:chExt cx="6480000" cy="3596654"/>
          </a:xfrm>
        </p:grpSpPr>
        <p:sp>
          <p:nvSpPr>
            <p:cNvPr id="8" name="圆角矩形 7"/>
            <p:cNvSpPr/>
            <p:nvPr/>
          </p:nvSpPr>
          <p:spPr>
            <a:xfrm>
              <a:off x="4087049" y="3761454"/>
              <a:ext cx="1174839" cy="2058018"/>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6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圆角矩形 8"/>
            <p:cNvSpPr/>
            <p:nvPr/>
          </p:nvSpPr>
          <p:spPr>
            <a:xfrm>
              <a:off x="7312276" y="3761454"/>
              <a:ext cx="1174839" cy="2058018"/>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6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p:cNvSpPr/>
            <p:nvPr/>
          </p:nvSpPr>
          <p:spPr>
            <a:xfrm>
              <a:off x="4271164" y="3815228"/>
              <a:ext cx="863209" cy="338553"/>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矩形 10"/>
            <p:cNvSpPr/>
            <p:nvPr/>
          </p:nvSpPr>
          <p:spPr>
            <a:xfrm>
              <a:off x="7468091" y="3815228"/>
              <a:ext cx="863209" cy="338553"/>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椭圆 11">
              <a:extLst>
                <a:ext uri="{FF2B5EF4-FFF2-40B4-BE49-F238E27FC236}">
                  <a16:creationId xmlns="" xmlns:a16="http://schemas.microsoft.com/office/drawing/2014/main" id="{7DBB15C3-7119-4BF5-AC36-6F6AFF9EB213}"/>
                </a:ext>
              </a:extLst>
            </p:cNvPr>
            <p:cNvSpPr/>
            <p:nvPr/>
          </p:nvSpPr>
          <p:spPr>
            <a:xfrm>
              <a:off x="3084379" y="2404171"/>
              <a:ext cx="281068" cy="281068"/>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TextBox 120">
              <a:extLst>
                <a:ext uri="{FF2B5EF4-FFF2-40B4-BE49-F238E27FC236}">
                  <a16:creationId xmlns="" xmlns:a16="http://schemas.microsoft.com/office/drawing/2014/main" id="{80742BB8-DAF7-4E24-BB0B-9F7C1C0F7EBA}"/>
                </a:ext>
              </a:extLst>
            </p:cNvPr>
            <p:cNvSpPr txBox="1"/>
            <p:nvPr/>
          </p:nvSpPr>
          <p:spPr>
            <a:xfrm>
              <a:off x="3385278" y="2354762"/>
              <a:ext cx="1992558" cy="338553"/>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转发流量的接口</a:t>
              </a:r>
            </a:p>
          </p:txBody>
        </p:sp>
        <p:sp>
          <p:nvSpPr>
            <p:cNvPr id="14" name="椭圆 13">
              <a:extLst>
                <a:ext uri="{FF2B5EF4-FFF2-40B4-BE49-F238E27FC236}">
                  <a16:creationId xmlns="" xmlns:a16="http://schemas.microsoft.com/office/drawing/2014/main" id="{E3AA826D-E4AC-459E-9C44-0CE0D8799DF1}"/>
                </a:ext>
              </a:extLst>
            </p:cNvPr>
            <p:cNvSpPr/>
            <p:nvPr/>
          </p:nvSpPr>
          <p:spPr>
            <a:xfrm>
              <a:off x="3084379" y="2808070"/>
              <a:ext cx="281068" cy="281068"/>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TextBox 120">
              <a:extLst>
                <a:ext uri="{FF2B5EF4-FFF2-40B4-BE49-F238E27FC236}">
                  <a16:creationId xmlns="" xmlns:a16="http://schemas.microsoft.com/office/drawing/2014/main" id="{BA178C7B-FB8C-4D9C-9731-7001BEE1F59D}"/>
                </a:ext>
              </a:extLst>
            </p:cNvPr>
            <p:cNvSpPr txBox="1"/>
            <p:nvPr/>
          </p:nvSpPr>
          <p:spPr>
            <a:xfrm>
              <a:off x="3385277" y="2833004"/>
              <a:ext cx="3075861" cy="338553"/>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阻塞端口，不转发流量</a:t>
              </a:r>
            </a:p>
          </p:txBody>
        </p:sp>
        <p:grpSp>
          <p:nvGrpSpPr>
            <p:cNvPr id="50" name="组合 49"/>
            <p:cNvGrpSpPr/>
            <p:nvPr/>
          </p:nvGrpSpPr>
          <p:grpSpPr>
            <a:xfrm>
              <a:off x="5110338" y="4140892"/>
              <a:ext cx="2355419" cy="281068"/>
              <a:chOff x="5057911" y="3170818"/>
              <a:chExt cx="1810135" cy="216000"/>
            </a:xfrm>
          </p:grpSpPr>
          <p:cxnSp>
            <p:nvCxnSpPr>
              <p:cNvPr id="6" name="直接连接符 5"/>
              <p:cNvCxnSpPr>
                <a:stCxn id="19" idx="2"/>
                <a:endCxn id="16" idx="6"/>
              </p:cNvCxnSpPr>
              <p:nvPr/>
            </p:nvCxnSpPr>
            <p:spPr bwMode="auto">
              <a:xfrm flipH="1">
                <a:off x="5273911" y="3278818"/>
                <a:ext cx="137813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椭圆 15">
                <a:extLst>
                  <a:ext uri="{FF2B5EF4-FFF2-40B4-BE49-F238E27FC236}">
                    <a16:creationId xmlns="" xmlns:a16="http://schemas.microsoft.com/office/drawing/2014/main" id="{7DBB15C3-7119-4BF5-AC36-6F6AFF9EB213}"/>
                  </a:ext>
                </a:extLst>
              </p:cNvPr>
              <p:cNvSpPr/>
              <p:nvPr/>
            </p:nvSpPr>
            <p:spPr>
              <a:xfrm>
                <a:off x="5057911" y="3170818"/>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椭圆 18">
                <a:extLst>
                  <a:ext uri="{FF2B5EF4-FFF2-40B4-BE49-F238E27FC236}">
                    <a16:creationId xmlns="" xmlns:a16="http://schemas.microsoft.com/office/drawing/2014/main" id="{7DBB15C3-7119-4BF5-AC36-6F6AFF9EB213}"/>
                  </a:ext>
                </a:extLst>
              </p:cNvPr>
              <p:cNvSpPr/>
              <p:nvPr/>
            </p:nvSpPr>
            <p:spPr>
              <a:xfrm>
                <a:off x="6652046" y="3170818"/>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1" name="组合 50"/>
            <p:cNvGrpSpPr/>
            <p:nvPr/>
          </p:nvGrpSpPr>
          <p:grpSpPr>
            <a:xfrm>
              <a:off x="5110338" y="4547171"/>
              <a:ext cx="2355419" cy="281068"/>
              <a:chOff x="5057911" y="3483043"/>
              <a:chExt cx="1810135" cy="216000"/>
            </a:xfrm>
          </p:grpSpPr>
          <p:cxnSp>
            <p:nvCxnSpPr>
              <p:cNvPr id="5" name="直接连接符 4"/>
              <p:cNvCxnSpPr>
                <a:stCxn id="20" idx="2"/>
                <a:endCxn id="17" idx="6"/>
              </p:cNvCxnSpPr>
              <p:nvPr/>
            </p:nvCxnSpPr>
            <p:spPr bwMode="auto">
              <a:xfrm flipH="1">
                <a:off x="5273911" y="3591043"/>
                <a:ext cx="137813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椭圆 16">
                <a:extLst>
                  <a:ext uri="{FF2B5EF4-FFF2-40B4-BE49-F238E27FC236}">
                    <a16:creationId xmlns="" xmlns:a16="http://schemas.microsoft.com/office/drawing/2014/main" id="{E3AA826D-E4AC-459E-9C44-0CE0D8799DF1}"/>
                  </a:ext>
                </a:extLst>
              </p:cNvPr>
              <p:cNvSpPr/>
              <p:nvPr/>
            </p:nvSpPr>
            <p:spPr>
              <a:xfrm>
                <a:off x="5057911" y="348304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椭圆 19">
                <a:extLst>
                  <a:ext uri="{FF2B5EF4-FFF2-40B4-BE49-F238E27FC236}">
                    <a16:creationId xmlns="" xmlns:a16="http://schemas.microsoft.com/office/drawing/2014/main" id="{E3AA826D-E4AC-459E-9C44-0CE0D8799DF1}"/>
                  </a:ext>
                </a:extLst>
              </p:cNvPr>
              <p:cNvSpPr/>
              <p:nvPr/>
            </p:nvSpPr>
            <p:spPr>
              <a:xfrm>
                <a:off x="6652046" y="3483043"/>
                <a:ext cx="216000" cy="21600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2" name="组合 51"/>
            <p:cNvGrpSpPr/>
            <p:nvPr/>
          </p:nvGrpSpPr>
          <p:grpSpPr>
            <a:xfrm>
              <a:off x="5110338" y="4922349"/>
              <a:ext cx="2355419" cy="281068"/>
              <a:chOff x="5057911" y="3771367"/>
              <a:chExt cx="1810135" cy="216000"/>
            </a:xfrm>
          </p:grpSpPr>
          <p:cxnSp>
            <p:nvCxnSpPr>
              <p:cNvPr id="7" name="直接连接符 6"/>
              <p:cNvCxnSpPr>
                <a:endCxn id="18" idx="6"/>
              </p:cNvCxnSpPr>
              <p:nvPr/>
            </p:nvCxnSpPr>
            <p:spPr bwMode="auto">
              <a:xfrm flipH="1">
                <a:off x="5273911" y="3879367"/>
                <a:ext cx="137813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椭圆 17">
                <a:extLst>
                  <a:ext uri="{FF2B5EF4-FFF2-40B4-BE49-F238E27FC236}">
                    <a16:creationId xmlns="" xmlns:a16="http://schemas.microsoft.com/office/drawing/2014/main" id="{E3AA826D-E4AC-459E-9C44-0CE0D8799DF1}"/>
                  </a:ext>
                </a:extLst>
              </p:cNvPr>
              <p:cNvSpPr/>
              <p:nvPr/>
            </p:nvSpPr>
            <p:spPr>
              <a:xfrm>
                <a:off x="5057911" y="377136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椭圆 20">
                <a:extLst>
                  <a:ext uri="{FF2B5EF4-FFF2-40B4-BE49-F238E27FC236}">
                    <a16:creationId xmlns="" xmlns:a16="http://schemas.microsoft.com/office/drawing/2014/main" id="{E3AA826D-E4AC-459E-9C44-0CE0D8799DF1}"/>
                  </a:ext>
                </a:extLst>
              </p:cNvPr>
              <p:cNvSpPr/>
              <p:nvPr/>
            </p:nvSpPr>
            <p:spPr>
              <a:xfrm>
                <a:off x="6652046" y="3771367"/>
                <a:ext cx="216000" cy="21600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3" name="组合 52"/>
            <p:cNvGrpSpPr/>
            <p:nvPr/>
          </p:nvGrpSpPr>
          <p:grpSpPr>
            <a:xfrm>
              <a:off x="5110338" y="5302441"/>
              <a:ext cx="2355419" cy="281068"/>
              <a:chOff x="5057911" y="4063467"/>
              <a:chExt cx="1810135" cy="216000"/>
            </a:xfrm>
          </p:grpSpPr>
          <p:cxnSp>
            <p:nvCxnSpPr>
              <p:cNvPr id="31" name="直接连接符 30"/>
              <p:cNvCxnSpPr>
                <a:stCxn id="33" idx="2"/>
                <a:endCxn id="32" idx="6"/>
              </p:cNvCxnSpPr>
              <p:nvPr/>
            </p:nvCxnSpPr>
            <p:spPr bwMode="auto">
              <a:xfrm flipH="1">
                <a:off x="5273911" y="4171467"/>
                <a:ext cx="137813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2" name="椭圆 31">
                <a:extLst>
                  <a:ext uri="{FF2B5EF4-FFF2-40B4-BE49-F238E27FC236}">
                    <a16:creationId xmlns="" xmlns:a16="http://schemas.microsoft.com/office/drawing/2014/main" id="{E3AA826D-E4AC-459E-9C44-0CE0D8799DF1}"/>
                  </a:ext>
                </a:extLst>
              </p:cNvPr>
              <p:cNvSpPr/>
              <p:nvPr/>
            </p:nvSpPr>
            <p:spPr>
              <a:xfrm>
                <a:off x="5057911" y="406346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椭圆 32">
                <a:extLst>
                  <a:ext uri="{FF2B5EF4-FFF2-40B4-BE49-F238E27FC236}">
                    <a16:creationId xmlns="" xmlns:a16="http://schemas.microsoft.com/office/drawing/2014/main" id="{E3AA826D-E4AC-459E-9C44-0CE0D8799DF1}"/>
                  </a:ext>
                </a:extLst>
              </p:cNvPr>
              <p:cNvSpPr/>
              <p:nvPr/>
            </p:nvSpPr>
            <p:spPr>
              <a:xfrm>
                <a:off x="6652046" y="4063467"/>
                <a:ext cx="216000" cy="21600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B</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5" name="组合 54"/>
            <p:cNvGrpSpPr/>
            <p:nvPr/>
          </p:nvGrpSpPr>
          <p:grpSpPr>
            <a:xfrm>
              <a:off x="3027960" y="3758098"/>
              <a:ext cx="929573" cy="2193318"/>
              <a:chOff x="3457608" y="2904334"/>
              <a:chExt cx="714375" cy="1685560"/>
            </a:xfrm>
          </p:grpSpPr>
          <p:sp>
            <p:nvSpPr>
              <p:cNvPr id="22" name="任意多边形 21"/>
              <p:cNvSpPr/>
              <p:nvPr/>
            </p:nvSpPr>
            <p:spPr>
              <a:xfrm>
                <a:off x="3457608" y="290433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rtlCol="0" anchor="ctr"/>
              <a:lstStyle/>
              <a:p>
                <a:pPr algn="ctr"/>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任意多边形 22"/>
              <p:cNvSpPr/>
              <p:nvPr/>
            </p:nvSpPr>
            <p:spPr>
              <a:xfrm flipV="1">
                <a:off x="3457608" y="419389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rtlCol="0" anchor="ctr"/>
              <a:lstStyle/>
              <a:p>
                <a:pPr algn="ctr"/>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4" name="直接箭头连接符 23"/>
              <p:cNvCxnSpPr/>
              <p:nvPr/>
            </p:nvCxnSpPr>
            <p:spPr>
              <a:xfrm>
                <a:off x="3490450" y="3896040"/>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34" name="直接箭头连接符 33"/>
              <p:cNvCxnSpPr/>
              <p:nvPr/>
            </p:nvCxnSpPr>
            <p:spPr>
              <a:xfrm>
                <a:off x="3490450" y="3598187"/>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cxnSp>
          <p:nvCxnSpPr>
            <p:cNvPr id="25" name="直接箭头连接符 24">
              <a:extLst>
                <a:ext uri="{FF2B5EF4-FFF2-40B4-BE49-F238E27FC236}">
                  <a16:creationId xmlns="" xmlns:a16="http://schemas.microsoft.com/office/drawing/2014/main" id="{25FFCF9E-B77D-4002-8CAE-8C36C256A152}"/>
                </a:ext>
              </a:extLst>
            </p:cNvPr>
            <p:cNvCxnSpPr>
              <a:cxnSpLocks/>
            </p:cNvCxnSpPr>
            <p:nvPr/>
          </p:nvCxnSpPr>
          <p:spPr>
            <a:xfrm>
              <a:off x="5853793" y="4336490"/>
              <a:ext cx="75357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26" name="直接箭头连接符 25">
              <a:extLst>
                <a:ext uri="{FF2B5EF4-FFF2-40B4-BE49-F238E27FC236}">
                  <a16:creationId xmlns="" xmlns:a16="http://schemas.microsoft.com/office/drawing/2014/main" id="{25FFCF9E-B77D-4002-8CAE-8C36C256A152}"/>
                </a:ext>
              </a:extLst>
            </p:cNvPr>
            <p:cNvCxnSpPr>
              <a:cxnSpLocks/>
            </p:cNvCxnSpPr>
            <p:nvPr/>
          </p:nvCxnSpPr>
          <p:spPr>
            <a:xfrm>
              <a:off x="5853793" y="4210288"/>
              <a:ext cx="75357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27" name="直接箭头连接符 26">
              <a:extLst>
                <a:ext uri="{FF2B5EF4-FFF2-40B4-BE49-F238E27FC236}">
                  <a16:creationId xmlns="" xmlns:a16="http://schemas.microsoft.com/office/drawing/2014/main" id="{25FFCF9E-B77D-4002-8CAE-8C36C256A152}"/>
                </a:ext>
              </a:extLst>
            </p:cNvPr>
            <p:cNvCxnSpPr>
              <a:cxnSpLocks/>
            </p:cNvCxnSpPr>
            <p:nvPr/>
          </p:nvCxnSpPr>
          <p:spPr>
            <a:xfrm>
              <a:off x="5853793" y="4432211"/>
              <a:ext cx="75357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38" name="直接箭头连接符 37">
              <a:extLst>
                <a:ext uri="{FF2B5EF4-FFF2-40B4-BE49-F238E27FC236}">
                  <a16:creationId xmlns="" xmlns:a16="http://schemas.microsoft.com/office/drawing/2014/main" id="{25FFCF9E-B77D-4002-8CAE-8C36C256A152}"/>
                </a:ext>
              </a:extLst>
            </p:cNvPr>
            <p:cNvCxnSpPr>
              <a:cxnSpLocks/>
            </p:cNvCxnSpPr>
            <p:nvPr/>
          </p:nvCxnSpPr>
          <p:spPr>
            <a:xfrm>
              <a:off x="5853793" y="4114566"/>
              <a:ext cx="75357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nvGrpSpPr>
            <p:cNvPr id="56" name="组合 55"/>
            <p:cNvGrpSpPr/>
            <p:nvPr/>
          </p:nvGrpSpPr>
          <p:grpSpPr>
            <a:xfrm>
              <a:off x="8614702" y="3857172"/>
              <a:ext cx="893258" cy="1995173"/>
              <a:chOff x="7751008" y="2848950"/>
              <a:chExt cx="686467" cy="1533287"/>
            </a:xfrm>
          </p:grpSpPr>
          <p:sp>
            <p:nvSpPr>
              <p:cNvPr id="28" name="任意多边形 27"/>
              <p:cNvSpPr/>
              <p:nvPr/>
            </p:nvSpPr>
            <p:spPr>
              <a:xfrm flipH="1">
                <a:off x="7753475" y="2848950"/>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rtlCol="0" anchor="ctr"/>
              <a:lstStyle/>
              <a:p>
                <a:pPr algn="ctr"/>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任意多边形 28"/>
              <p:cNvSpPr/>
              <p:nvPr/>
            </p:nvSpPr>
            <p:spPr>
              <a:xfrm flipH="1" flipV="1">
                <a:off x="7751008" y="3986237"/>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rtlCol="0" anchor="ctr"/>
              <a:lstStyle/>
              <a:p>
                <a:pPr algn="ctr"/>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0" name="直接箭头连接符 29"/>
              <p:cNvCxnSpPr/>
              <p:nvPr/>
            </p:nvCxnSpPr>
            <p:spPr>
              <a:xfrm>
                <a:off x="7753475" y="3685583"/>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54" name="直接箭头连接符 53"/>
              <p:cNvCxnSpPr/>
              <p:nvPr/>
            </p:nvCxnSpPr>
            <p:spPr>
              <a:xfrm>
                <a:off x="7753475" y="3465266"/>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sp>
          <p:nvSpPr>
            <p:cNvPr id="43" name="矩形 42"/>
            <p:cNvSpPr/>
            <p:nvPr/>
          </p:nvSpPr>
          <p:spPr>
            <a:xfrm>
              <a:off x="4271536" y="4466280"/>
              <a:ext cx="863209" cy="584775"/>
            </a:xfrm>
            <a:prstGeom prst="rect">
              <a:avLst/>
            </a:prstGeom>
          </p:spPr>
          <p:txBody>
            <a:bodyPr wrap="square">
              <a:spAutoFit/>
            </a:bodyPr>
            <a:lstStyle/>
            <a:p>
              <a:pPr algn="ctr"/>
              <a:r>
                <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rPr>
                <a:t>STP</a:t>
              </a:r>
            </a:p>
            <a:p>
              <a:pPr algn="ct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根桥</a:t>
              </a:r>
            </a:p>
          </p:txBody>
        </p:sp>
      </p:grpSp>
    </p:spTree>
    <p:extLst>
      <p:ext uri="{BB962C8B-B14F-4D97-AF65-F5344CB8AC3E}">
        <p14:creationId xmlns:p14="http://schemas.microsoft.com/office/powerpoint/2010/main" val="1166535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sym typeface="Huawei Sans" panose="020C0503030203020204" pitchFamily="34" charset="0"/>
              </a:rPr>
              <a:t>以太网链路聚合</a:t>
            </a:r>
            <a:endParaRPr lang="zh-CN" altLang="en-US" dirty="0">
              <a:sym typeface="Huawei Sans" panose="020C0503030203020204" pitchFamily="34" charset="0"/>
            </a:endParaRPr>
          </a:p>
        </p:txBody>
      </p:sp>
      <p:sp>
        <p:nvSpPr>
          <p:cNvPr id="25" name="文本占位符 112"/>
          <p:cNvSpPr>
            <a:spLocks noGrp="1"/>
          </p:cNvSpPr>
          <p:nvPr>
            <p:ph type="body" sz="quarter" idx="10"/>
          </p:nvPr>
        </p:nvSpPr>
        <p:spPr/>
        <p:txBody>
          <a:bodyPr/>
          <a:lstStyle/>
          <a:p>
            <a:r>
              <a:rPr lang="zh-CN" altLang="en-US" smtClean="0">
                <a:sym typeface="Huawei Sans" panose="020C0503030203020204" pitchFamily="34" charset="0"/>
              </a:rPr>
              <a:t>以太网链路聚合</a:t>
            </a:r>
            <a:r>
              <a:rPr lang="en-US" altLang="zh-CN" smtClean="0">
                <a:sym typeface="Huawei Sans" panose="020C0503030203020204" pitchFamily="34" charset="0"/>
              </a:rPr>
              <a:t>Eth-Trunk</a:t>
            </a:r>
            <a:r>
              <a:rPr lang="zh-CN" altLang="en-US" smtClean="0">
                <a:sym typeface="Huawei Sans" panose="020C0503030203020204" pitchFamily="34" charset="0"/>
              </a:rPr>
              <a:t>：简称链路聚合，通过将多个物理接口捆绑成为一个逻辑接口，可以在不进行硬件升级的条件下，达到增加链路带宽的目的。</a:t>
            </a:r>
            <a:endParaRPr lang="en-US" altLang="zh-CN" dirty="0">
              <a:sym typeface="Huawei Sans" panose="020C0503030203020204" pitchFamily="34" charset="0"/>
            </a:endParaRPr>
          </a:p>
        </p:txBody>
      </p:sp>
      <p:sp>
        <p:nvSpPr>
          <p:cNvPr id="154" name="圆角矩形 153"/>
          <p:cNvSpPr/>
          <p:nvPr/>
        </p:nvSpPr>
        <p:spPr>
          <a:xfrm>
            <a:off x="3881786" y="3669521"/>
            <a:ext cx="1078124" cy="1888598"/>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6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5" name="圆角矩形 154"/>
          <p:cNvSpPr/>
          <p:nvPr/>
        </p:nvSpPr>
        <p:spPr>
          <a:xfrm>
            <a:off x="7374950" y="3669521"/>
            <a:ext cx="1078124" cy="1888598"/>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6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6" name="矩形 155"/>
          <p:cNvSpPr/>
          <p:nvPr/>
        </p:nvSpPr>
        <p:spPr>
          <a:xfrm>
            <a:off x="4050745" y="3718868"/>
            <a:ext cx="792148"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7" name="矩形 156"/>
          <p:cNvSpPr/>
          <p:nvPr/>
        </p:nvSpPr>
        <p:spPr>
          <a:xfrm>
            <a:off x="7517939" y="3718868"/>
            <a:ext cx="792148"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2" name="组合 11"/>
          <p:cNvGrpSpPr/>
          <p:nvPr/>
        </p:nvGrpSpPr>
        <p:grpSpPr>
          <a:xfrm>
            <a:off x="5227343" y="3909012"/>
            <a:ext cx="1780031" cy="1267685"/>
            <a:chOff x="6632552" y="2127803"/>
            <a:chExt cx="2078272" cy="1061607"/>
          </a:xfrm>
          <a:solidFill>
            <a:srgbClr val="F4FBFE"/>
          </a:solidFill>
        </p:grpSpPr>
        <p:sp>
          <p:nvSpPr>
            <p:cNvPr id="182" name="任意多边形: 形状 67">
              <a:extLst>
                <a:ext uri="{FF2B5EF4-FFF2-40B4-BE49-F238E27FC236}">
                  <a16:creationId xmlns="" xmlns:a16="http://schemas.microsoft.com/office/drawing/2014/main" id="{DDE7F5E3-EC99-4B98-9942-9CF564C3EC09}"/>
                </a:ext>
              </a:extLst>
            </p:cNvPr>
            <p:cNvSpPr/>
            <p:nvPr/>
          </p:nvSpPr>
          <p:spPr>
            <a:xfrm flipH="1">
              <a:off x="6632552" y="2127803"/>
              <a:ext cx="1978706" cy="1061607"/>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3" name="椭圆 182">
              <a:extLst>
                <a:ext uri="{FF2B5EF4-FFF2-40B4-BE49-F238E27FC236}">
                  <a16:creationId xmlns="" xmlns:a16="http://schemas.microsoft.com/office/drawing/2014/main" id="{7EEDE773-BD04-46B5-ACD7-D793E0BC1578}"/>
                </a:ext>
              </a:extLst>
            </p:cNvPr>
            <p:cNvSpPr/>
            <p:nvPr/>
          </p:nvSpPr>
          <p:spPr>
            <a:xfrm>
              <a:off x="8511691" y="2127803"/>
              <a:ext cx="199133" cy="1061607"/>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71" name="直接箭头连接符 170">
            <a:extLst>
              <a:ext uri="{FF2B5EF4-FFF2-40B4-BE49-F238E27FC236}">
                <a16:creationId xmlns="" xmlns:a16="http://schemas.microsoft.com/office/drawing/2014/main" id="{25FFCF9E-B77D-4002-8CAE-8C36C256A152}"/>
              </a:ext>
            </a:extLst>
          </p:cNvPr>
          <p:cNvCxnSpPr>
            <a:cxnSpLocks/>
          </p:cNvCxnSpPr>
          <p:nvPr/>
        </p:nvCxnSpPr>
        <p:spPr>
          <a:xfrm>
            <a:off x="5779973" y="4612601"/>
            <a:ext cx="691538"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72" name="直接箭头连接符 171">
            <a:extLst>
              <a:ext uri="{FF2B5EF4-FFF2-40B4-BE49-F238E27FC236}">
                <a16:creationId xmlns="" xmlns:a16="http://schemas.microsoft.com/office/drawing/2014/main" id="{25FFCF9E-B77D-4002-8CAE-8C36C256A152}"/>
              </a:ext>
            </a:extLst>
          </p:cNvPr>
          <p:cNvCxnSpPr>
            <a:cxnSpLocks/>
          </p:cNvCxnSpPr>
          <p:nvPr/>
        </p:nvCxnSpPr>
        <p:spPr>
          <a:xfrm>
            <a:off x="5779973" y="4288853"/>
            <a:ext cx="691538"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73" name="直接箭头连接符 172">
            <a:extLst>
              <a:ext uri="{FF2B5EF4-FFF2-40B4-BE49-F238E27FC236}">
                <a16:creationId xmlns="" xmlns:a16="http://schemas.microsoft.com/office/drawing/2014/main" id="{25FFCF9E-B77D-4002-8CAE-8C36C256A152}"/>
              </a:ext>
            </a:extLst>
          </p:cNvPr>
          <p:cNvCxnSpPr>
            <a:cxnSpLocks/>
          </p:cNvCxnSpPr>
          <p:nvPr/>
        </p:nvCxnSpPr>
        <p:spPr>
          <a:xfrm>
            <a:off x="5779973" y="4936348"/>
            <a:ext cx="691538"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184" name="TextBox 120">
            <a:extLst>
              <a:ext uri="{FF2B5EF4-FFF2-40B4-BE49-F238E27FC236}">
                <a16:creationId xmlns="" xmlns:a16="http://schemas.microsoft.com/office/drawing/2014/main" id="{890033A1-CB2B-46C1-843C-A395BBB7F123}"/>
              </a:ext>
            </a:extLst>
          </p:cNvPr>
          <p:cNvSpPr txBox="1"/>
          <p:nvPr/>
        </p:nvSpPr>
        <p:spPr>
          <a:xfrm>
            <a:off x="5316189" y="5249620"/>
            <a:ext cx="1551528" cy="400110"/>
          </a:xfrm>
          <a:prstGeom prst="rect">
            <a:avLst/>
          </a:prstGeom>
          <a:noFill/>
        </p:spPr>
        <p:txBody>
          <a:bodyPr wrap="square" rtlCol="0" anchor="ctr">
            <a:spAutoFit/>
          </a:bodyPr>
          <a:lstStyle/>
          <a:p>
            <a:pPr algn="ctr"/>
            <a:r>
              <a:rPr lang="en-US" altLang="zh-CN" sz="2000" b="1" dirty="0">
                <a:latin typeface="Huawei Sans" panose="020C0503030203020204" pitchFamily="34" charset="0"/>
                <a:ea typeface="方正兰亭黑简体" panose="02000000000000000000" pitchFamily="2" charset="-122"/>
                <a:sym typeface="Huawei Sans" panose="020C0503030203020204" pitchFamily="34" charset="0"/>
              </a:rPr>
              <a:t>Eth-Trunk</a:t>
            </a:r>
            <a:endParaRPr lang="zh-CN" altLang="en-US" sz="20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2" name="组合 71"/>
          <p:cNvGrpSpPr/>
          <p:nvPr/>
        </p:nvGrpSpPr>
        <p:grpSpPr>
          <a:xfrm>
            <a:off x="2856000" y="3669520"/>
            <a:ext cx="853049" cy="2012760"/>
            <a:chOff x="3457608" y="2904334"/>
            <a:chExt cx="714375" cy="1685560"/>
          </a:xfrm>
        </p:grpSpPr>
        <p:sp>
          <p:nvSpPr>
            <p:cNvPr id="74" name="任意多边形 73"/>
            <p:cNvSpPr/>
            <p:nvPr/>
          </p:nvSpPr>
          <p:spPr>
            <a:xfrm>
              <a:off x="3457608" y="290433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rtlCol="0" anchor="ctr"/>
            <a:lstStyle/>
            <a:p>
              <a:pPr algn="ctr"/>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任意多边形 74"/>
            <p:cNvSpPr/>
            <p:nvPr/>
          </p:nvSpPr>
          <p:spPr>
            <a:xfrm flipV="1">
              <a:off x="3457608" y="419389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rtlCol="0" anchor="ctr"/>
            <a:lstStyle/>
            <a:p>
              <a:pPr algn="ctr"/>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6" name="直接箭头连接符 75"/>
            <p:cNvCxnSpPr/>
            <p:nvPr/>
          </p:nvCxnSpPr>
          <p:spPr>
            <a:xfrm>
              <a:off x="3490450" y="3896040"/>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77" name="直接箭头连接符 76"/>
            <p:cNvCxnSpPr/>
            <p:nvPr/>
          </p:nvCxnSpPr>
          <p:spPr>
            <a:xfrm>
              <a:off x="3490450" y="3598187"/>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grpSp>
        <p:nvGrpSpPr>
          <p:cNvPr id="78" name="组合 77"/>
          <p:cNvGrpSpPr/>
          <p:nvPr/>
        </p:nvGrpSpPr>
        <p:grpSpPr>
          <a:xfrm>
            <a:off x="8516277" y="3760438"/>
            <a:ext cx="819723" cy="1830927"/>
            <a:chOff x="7751008" y="2848950"/>
            <a:chExt cx="686467" cy="1533287"/>
          </a:xfrm>
        </p:grpSpPr>
        <p:sp>
          <p:nvSpPr>
            <p:cNvPr id="80" name="任意多边形 79"/>
            <p:cNvSpPr/>
            <p:nvPr/>
          </p:nvSpPr>
          <p:spPr>
            <a:xfrm flipH="1">
              <a:off x="7753475" y="2848950"/>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rtlCol="0" anchor="ctr"/>
            <a:lstStyle/>
            <a:p>
              <a:pPr algn="ctr"/>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任意多边形 81"/>
            <p:cNvSpPr/>
            <p:nvPr/>
          </p:nvSpPr>
          <p:spPr>
            <a:xfrm flipH="1" flipV="1">
              <a:off x="7751008" y="3986237"/>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rtlCol="0" anchor="ctr"/>
            <a:lstStyle/>
            <a:p>
              <a:pPr algn="ctr"/>
              <a:endParaRPr lang="zh-CN" alt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3" name="直接箭头连接符 82"/>
            <p:cNvCxnSpPr/>
            <p:nvPr/>
          </p:nvCxnSpPr>
          <p:spPr>
            <a:xfrm>
              <a:off x="7753475" y="3685583"/>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84" name="直接箭头连接符 83"/>
            <p:cNvCxnSpPr/>
            <p:nvPr/>
          </p:nvCxnSpPr>
          <p:spPr>
            <a:xfrm>
              <a:off x="7753475" y="3465266"/>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sp>
        <p:nvSpPr>
          <p:cNvPr id="162" name="椭圆 161">
            <a:extLst>
              <a:ext uri="{FF2B5EF4-FFF2-40B4-BE49-F238E27FC236}">
                <a16:creationId xmlns="" xmlns:a16="http://schemas.microsoft.com/office/drawing/2014/main" id="{7DBB15C3-7119-4BF5-AC36-6F6AFF9EB213}"/>
              </a:ext>
            </a:extLst>
          </p:cNvPr>
          <p:cNvSpPr/>
          <p:nvPr/>
        </p:nvSpPr>
        <p:spPr>
          <a:xfrm>
            <a:off x="4807638" y="3909011"/>
            <a:ext cx="257930" cy="25793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5" name="椭圆 164">
            <a:extLst>
              <a:ext uri="{FF2B5EF4-FFF2-40B4-BE49-F238E27FC236}">
                <a16:creationId xmlns="" xmlns:a16="http://schemas.microsoft.com/office/drawing/2014/main" id="{7DBB15C3-7119-4BF5-AC36-6F6AFF9EB213}"/>
              </a:ext>
            </a:extLst>
          </p:cNvPr>
          <p:cNvSpPr/>
          <p:nvPr/>
        </p:nvSpPr>
        <p:spPr>
          <a:xfrm>
            <a:off x="7279925" y="3909011"/>
            <a:ext cx="257930" cy="25793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5" name="直接连接符 84"/>
          <p:cNvCxnSpPr>
            <a:stCxn id="165" idx="2"/>
            <a:endCxn id="162" idx="6"/>
          </p:cNvCxnSpPr>
          <p:nvPr/>
        </p:nvCxnSpPr>
        <p:spPr bwMode="auto">
          <a:xfrm flipH="1">
            <a:off x="5065569" y="4037976"/>
            <a:ext cx="221435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8" name="椭圆 87">
            <a:extLst>
              <a:ext uri="{FF2B5EF4-FFF2-40B4-BE49-F238E27FC236}">
                <a16:creationId xmlns="" xmlns:a16="http://schemas.microsoft.com/office/drawing/2014/main" id="{7DBB15C3-7119-4BF5-AC36-6F6AFF9EB213}"/>
              </a:ext>
            </a:extLst>
          </p:cNvPr>
          <p:cNvSpPr/>
          <p:nvPr/>
        </p:nvSpPr>
        <p:spPr>
          <a:xfrm>
            <a:off x="4807638" y="4269183"/>
            <a:ext cx="257930" cy="25793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椭圆 91">
            <a:extLst>
              <a:ext uri="{FF2B5EF4-FFF2-40B4-BE49-F238E27FC236}">
                <a16:creationId xmlns="" xmlns:a16="http://schemas.microsoft.com/office/drawing/2014/main" id="{7DBB15C3-7119-4BF5-AC36-6F6AFF9EB213}"/>
              </a:ext>
            </a:extLst>
          </p:cNvPr>
          <p:cNvSpPr/>
          <p:nvPr/>
        </p:nvSpPr>
        <p:spPr>
          <a:xfrm>
            <a:off x="7279925" y="4269183"/>
            <a:ext cx="257930" cy="25793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3" name="直接连接符 92"/>
          <p:cNvCxnSpPr>
            <a:stCxn id="92" idx="2"/>
            <a:endCxn id="88" idx="6"/>
          </p:cNvCxnSpPr>
          <p:nvPr/>
        </p:nvCxnSpPr>
        <p:spPr bwMode="auto">
          <a:xfrm flipH="1">
            <a:off x="5065569" y="4398148"/>
            <a:ext cx="221435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5" name="椭圆 94">
            <a:extLst>
              <a:ext uri="{FF2B5EF4-FFF2-40B4-BE49-F238E27FC236}">
                <a16:creationId xmlns="" xmlns:a16="http://schemas.microsoft.com/office/drawing/2014/main" id="{7DBB15C3-7119-4BF5-AC36-6F6AFF9EB213}"/>
              </a:ext>
            </a:extLst>
          </p:cNvPr>
          <p:cNvSpPr/>
          <p:nvPr/>
        </p:nvSpPr>
        <p:spPr>
          <a:xfrm>
            <a:off x="4807638" y="4629355"/>
            <a:ext cx="257930" cy="25793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椭圆 95">
            <a:extLst>
              <a:ext uri="{FF2B5EF4-FFF2-40B4-BE49-F238E27FC236}">
                <a16:creationId xmlns="" xmlns:a16="http://schemas.microsoft.com/office/drawing/2014/main" id="{7DBB15C3-7119-4BF5-AC36-6F6AFF9EB213}"/>
              </a:ext>
            </a:extLst>
          </p:cNvPr>
          <p:cNvSpPr/>
          <p:nvPr/>
        </p:nvSpPr>
        <p:spPr>
          <a:xfrm>
            <a:off x="7279925" y="4629355"/>
            <a:ext cx="257930" cy="25793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7" name="直接连接符 96"/>
          <p:cNvCxnSpPr>
            <a:stCxn id="96" idx="2"/>
            <a:endCxn id="95" idx="6"/>
          </p:cNvCxnSpPr>
          <p:nvPr/>
        </p:nvCxnSpPr>
        <p:spPr bwMode="auto">
          <a:xfrm flipH="1">
            <a:off x="5065569" y="4758321"/>
            <a:ext cx="221435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11" name="椭圆 110">
            <a:extLst>
              <a:ext uri="{FF2B5EF4-FFF2-40B4-BE49-F238E27FC236}">
                <a16:creationId xmlns="" xmlns:a16="http://schemas.microsoft.com/office/drawing/2014/main" id="{7DBB15C3-7119-4BF5-AC36-6F6AFF9EB213}"/>
              </a:ext>
            </a:extLst>
          </p:cNvPr>
          <p:cNvSpPr/>
          <p:nvPr/>
        </p:nvSpPr>
        <p:spPr>
          <a:xfrm>
            <a:off x="4807638" y="4989529"/>
            <a:ext cx="257930" cy="25793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2" name="椭圆 111">
            <a:extLst>
              <a:ext uri="{FF2B5EF4-FFF2-40B4-BE49-F238E27FC236}">
                <a16:creationId xmlns="" xmlns:a16="http://schemas.microsoft.com/office/drawing/2014/main" id="{7DBB15C3-7119-4BF5-AC36-6F6AFF9EB213}"/>
              </a:ext>
            </a:extLst>
          </p:cNvPr>
          <p:cNvSpPr/>
          <p:nvPr/>
        </p:nvSpPr>
        <p:spPr>
          <a:xfrm>
            <a:off x="7279925" y="4989529"/>
            <a:ext cx="257930" cy="25793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3" name="直接连接符 112"/>
          <p:cNvCxnSpPr>
            <a:stCxn id="112" idx="2"/>
            <a:endCxn id="111" idx="6"/>
          </p:cNvCxnSpPr>
          <p:nvPr/>
        </p:nvCxnSpPr>
        <p:spPr bwMode="auto">
          <a:xfrm flipH="1">
            <a:off x="5065569" y="5118494"/>
            <a:ext cx="221435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4" name="直接箭头连接符 113">
            <a:extLst>
              <a:ext uri="{FF2B5EF4-FFF2-40B4-BE49-F238E27FC236}">
                <a16:creationId xmlns="" xmlns:a16="http://schemas.microsoft.com/office/drawing/2014/main" id="{25FFCF9E-B77D-4002-8CAE-8C36C256A152}"/>
              </a:ext>
            </a:extLst>
          </p:cNvPr>
          <p:cNvCxnSpPr>
            <a:cxnSpLocks/>
          </p:cNvCxnSpPr>
          <p:nvPr/>
        </p:nvCxnSpPr>
        <p:spPr>
          <a:xfrm>
            <a:off x="5779973" y="3965105"/>
            <a:ext cx="691538"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43" name="椭圆 42">
            <a:extLst>
              <a:ext uri="{FF2B5EF4-FFF2-40B4-BE49-F238E27FC236}">
                <a16:creationId xmlns="" xmlns:a16="http://schemas.microsoft.com/office/drawing/2014/main" id="{7DBB15C3-7119-4BF5-AC36-6F6AFF9EB213}"/>
              </a:ext>
            </a:extLst>
          </p:cNvPr>
          <p:cNvSpPr/>
          <p:nvPr/>
        </p:nvSpPr>
        <p:spPr>
          <a:xfrm>
            <a:off x="2912419" y="2605864"/>
            <a:ext cx="281068" cy="281068"/>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TextBox 120">
            <a:extLst>
              <a:ext uri="{FF2B5EF4-FFF2-40B4-BE49-F238E27FC236}">
                <a16:creationId xmlns="" xmlns:a16="http://schemas.microsoft.com/office/drawing/2014/main" id="{80742BB8-DAF7-4E24-BB0B-9F7C1C0F7EBA}"/>
              </a:ext>
            </a:extLst>
          </p:cNvPr>
          <p:cNvSpPr txBox="1"/>
          <p:nvPr/>
        </p:nvSpPr>
        <p:spPr>
          <a:xfrm>
            <a:off x="3282524" y="2571407"/>
            <a:ext cx="1992558" cy="338553"/>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转发流量的接口</a:t>
            </a:r>
          </a:p>
        </p:txBody>
      </p:sp>
    </p:spTree>
    <p:extLst>
      <p:ext uri="{BB962C8B-B14F-4D97-AF65-F5344CB8AC3E}">
        <p14:creationId xmlns:p14="http://schemas.microsoft.com/office/powerpoint/2010/main" val="3006570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链路聚合基本术语</a:t>
            </a:r>
            <a:r>
              <a:rPr lang="en-US" altLang="zh-CN" smtClean="0">
                <a:sym typeface="Huawei Sans" panose="020C0503030203020204" pitchFamily="34" charset="0"/>
              </a:rPr>
              <a:t>/</a:t>
            </a:r>
            <a:r>
              <a:rPr lang="zh-CN" altLang="en-US" smtClean="0">
                <a:sym typeface="Huawei Sans" panose="020C0503030203020204" pitchFamily="34" charset="0"/>
              </a:rPr>
              <a:t>概念</a:t>
            </a:r>
            <a:endParaRPr lang="zh-CN" altLang="en-US" dirty="0">
              <a:sym typeface="Huawei Sans" panose="020C0503030203020204" pitchFamily="34" charset="0"/>
            </a:endParaRPr>
          </a:p>
        </p:txBody>
      </p:sp>
      <p:sp>
        <p:nvSpPr>
          <p:cNvPr id="68" name="文本占位符 3"/>
          <p:cNvSpPr txBox="1">
            <a:spLocks/>
          </p:cNvSpPr>
          <p:nvPr/>
        </p:nvSpPr>
        <p:spPr bwMode="auto">
          <a:xfrm>
            <a:off x="5710872" y="1771228"/>
            <a:ext cx="6030456" cy="4256418"/>
          </a:xfrm>
          <a:prstGeom prst="rect">
            <a:avLst/>
          </a:prstGeom>
          <a:noFill/>
          <a:ln w="9525">
            <a:noFill/>
            <a:miter lim="800000"/>
            <a:headEnd/>
            <a:tailEnd/>
          </a:ln>
        </p:spPr>
        <p:txBody>
          <a:bodyPr vert="horz" wrap="square" lIns="80110" tIns="40055" rIns="80110" bIns="40055" numCol="1" anchor="t" anchorCtr="0" compatLnSpc="1">
            <a:prstTxWarp prst="textNoShape">
              <a:avLst/>
            </a:prstTxWarp>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lgn="l">
              <a:buClrTx/>
              <a:buSzPct val="100000"/>
              <a:buFont typeface="Arial" panose="020B0604020202020204" pitchFamily="34" charset="0"/>
              <a:buChar char="•"/>
            </a:pPr>
            <a:r>
              <a:rPr lang="zh-CN" altLang="en-US"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聚合</a:t>
            </a: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组（</a:t>
            </a:r>
            <a:r>
              <a:rPr lang="en-US" altLang="zh-CN"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Link </a:t>
            </a:r>
            <a:r>
              <a:rPr lang="en-US" altLang="zh-CN"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Aggregation </a:t>
            </a:r>
            <a:r>
              <a:rPr lang="en-US" altLang="zh-CN"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Group</a:t>
            </a: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LAG</a:t>
            </a: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）：若干</a:t>
            </a:r>
            <a:r>
              <a:rPr lang="zh-CN" altLang="en-US"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条链路捆绑在一起所形成的的逻辑链路。每个聚合组唯一对应着一个逻辑接口，这个逻辑</a:t>
            </a: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接口又被称为链路</a:t>
            </a:r>
            <a:r>
              <a:rPr lang="zh-CN" altLang="en-US"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聚合接口或</a:t>
            </a:r>
            <a:r>
              <a:rPr lang="en-US" altLang="zh-CN"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Eth-Trunk</a:t>
            </a:r>
            <a:r>
              <a:rPr lang="zh-CN" altLang="en-US"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a:t>
            </a: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l">
              <a:buClrTx/>
              <a:buSzPct val="100000"/>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成员接口和成员链路：组成</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Eth-Trunk</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接口的各个物理接口称为成员接口。成员接口对应的链路称为成员</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链路。</a:t>
            </a:r>
            <a:endParaRPr lang="en-US" altLang="zh-CN"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l">
              <a:buClrTx/>
              <a:buSzPct val="100000"/>
              <a:buFont typeface="Arial" panose="020B0604020202020204" pitchFamily="34" charset="0"/>
              <a:buChar char="•"/>
            </a:pP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活动接口和活动链路：活动接口又</a:t>
            </a:r>
            <a:r>
              <a:rPr lang="zh-CN" altLang="en-US"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叫选中</a:t>
            </a: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a:t>
            </a:r>
            <a:r>
              <a:rPr lang="en-US" altLang="zh-CN"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elected</a:t>
            </a: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a:t>
            </a: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，是参与数据</a:t>
            </a:r>
            <a:r>
              <a:rPr lang="zh-CN" altLang="en-US"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转发的成员</a:t>
            </a: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接口。活动接口对应</a:t>
            </a:r>
            <a:r>
              <a:rPr lang="zh-CN" altLang="en-US"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a:t>
            </a: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链路被称为活动链路（</a:t>
            </a:r>
            <a:r>
              <a:rPr lang="en-US" altLang="zh-CN"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Active link</a:t>
            </a: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l">
              <a:buClrTx/>
              <a:buSzPct val="100000"/>
              <a:buFont typeface="Arial" panose="020B0604020202020204" pitchFamily="34" charset="0"/>
              <a:buChar char="•"/>
            </a:pP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非</a:t>
            </a:r>
            <a:r>
              <a:rPr lang="zh-CN" altLang="en-US"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活动</a:t>
            </a: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接口和非活动链路：又叫非选中（</a:t>
            </a:r>
            <a:r>
              <a:rPr lang="en-US" altLang="zh-CN"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Unselected</a:t>
            </a: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）接口，是不参与转发</a:t>
            </a:r>
            <a:r>
              <a:rPr lang="zh-CN" altLang="en-US"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数据的成员接口</a:t>
            </a: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。非</a:t>
            </a:r>
            <a:r>
              <a:rPr lang="zh-CN" altLang="en-US"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活动接口对应的</a:t>
            </a: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链路被称为非活动链路（</a:t>
            </a:r>
            <a:r>
              <a:rPr lang="en-US" altLang="zh-CN"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a:t>
            </a:r>
            <a:r>
              <a:rPr lang="en-US" altLang="zh-CN"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nactive link</a:t>
            </a: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l">
              <a:buClrTx/>
              <a:buSzPct val="100000"/>
              <a:buFont typeface="Arial" panose="020B0604020202020204" pitchFamily="34" charset="0"/>
              <a:buChar char="•"/>
            </a:pP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聚合模式 ：根据</a:t>
            </a:r>
            <a:r>
              <a:rPr lang="zh-CN" altLang="en-US"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是否开启</a:t>
            </a:r>
            <a:r>
              <a:rPr lang="en-US" altLang="zh-CN"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Link </a:t>
            </a:r>
            <a:r>
              <a:rPr lang="en-US" altLang="zh-CN"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Aggregation Control Protocol</a:t>
            </a:r>
            <a:r>
              <a:rPr lang="zh-CN" altLang="en-US"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，链路聚合</a:t>
            </a:r>
            <a:r>
              <a:rPr lang="zh-CN" altLang="en-US" sz="13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控制协议），</a:t>
            </a:r>
            <a:r>
              <a:rPr lang="zh-CN" altLang="en-US"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链路聚合可以分为手工模式和</a:t>
            </a:r>
            <a:r>
              <a:rPr lang="en-US" altLang="zh-CN"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3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模式</a:t>
            </a:r>
            <a:r>
              <a:rPr lang="zh-CN" altLang="en-US" sz="1399" kern="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399"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l">
              <a:buClrTx/>
              <a:buSzPct val="100000"/>
              <a:buFont typeface="Arial" panose="020B0604020202020204" pitchFamily="34" charset="0"/>
              <a:buChar char="•"/>
            </a:pPr>
            <a:r>
              <a:rPr lang="zh-CN" altLang="en-US" sz="1399" kern="0" dirty="0" smtClean="0">
                <a:latin typeface="Huawei Sans" panose="020C0503030203020204" pitchFamily="34" charset="0"/>
                <a:ea typeface="方正兰亭黑简体" panose="02000000000000000000" pitchFamily="2" charset="-122"/>
                <a:sym typeface="Huawei Sans" panose="020C0503030203020204" pitchFamily="34" charset="0"/>
              </a:rPr>
              <a:t>其他概念：活动接口上限阈值和活动接口下限阈值。</a:t>
            </a:r>
            <a:endParaRPr lang="zh-CN" altLang="en-US" sz="1399"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矩形 65"/>
          <p:cNvSpPr/>
          <p:nvPr/>
        </p:nvSpPr>
        <p:spPr bwMode="auto">
          <a:xfrm>
            <a:off x="826170" y="5458300"/>
            <a:ext cx="4669954"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活动接口</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矩形 66"/>
          <p:cNvSpPr/>
          <p:nvPr/>
        </p:nvSpPr>
        <p:spPr bwMode="auto">
          <a:xfrm>
            <a:off x="826172" y="5781494"/>
            <a:ext cx="2656278"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非活动接口</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圆角矩形 28"/>
          <p:cNvSpPr/>
          <p:nvPr/>
        </p:nvSpPr>
        <p:spPr>
          <a:xfrm>
            <a:off x="1594178" y="1694627"/>
            <a:ext cx="3104018" cy="86969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TextBox 77"/>
          <p:cNvSpPr txBox="1"/>
          <p:nvPr/>
        </p:nvSpPr>
        <p:spPr bwMode="auto">
          <a:xfrm>
            <a:off x="1205857" y="2245908"/>
            <a:ext cx="1390745" cy="316268"/>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399"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SW1</a:t>
            </a:r>
          </a:p>
        </p:txBody>
      </p:sp>
      <p:sp>
        <p:nvSpPr>
          <p:cNvPr id="34" name="圆角矩形 33"/>
          <p:cNvSpPr/>
          <p:nvPr/>
        </p:nvSpPr>
        <p:spPr bwMode="auto">
          <a:xfrm>
            <a:off x="2333112" y="2070903"/>
            <a:ext cx="1574006" cy="484013"/>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矩形: 圆角 26">
            <a:extLst>
              <a:ext uri="{FF2B5EF4-FFF2-40B4-BE49-F238E27FC236}">
                <a16:creationId xmlns="" xmlns:a16="http://schemas.microsoft.com/office/drawing/2014/main" id="{CDFFDDAC-2C24-493B-9451-7DBEF959DDAD}"/>
              </a:ext>
            </a:extLst>
          </p:cNvPr>
          <p:cNvSpPr/>
          <p:nvPr/>
        </p:nvSpPr>
        <p:spPr>
          <a:xfrm>
            <a:off x="2525296" y="2451847"/>
            <a:ext cx="1241778" cy="257686"/>
          </a:xfrm>
          <a:prstGeom prst="roundRect">
            <a:avLst/>
          </a:prstGeom>
          <a:solidFill>
            <a:srgbClr val="FFFFCC"/>
          </a:solidFill>
          <a:ln w="9525">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TextBox 77"/>
          <p:cNvSpPr txBox="1"/>
          <p:nvPr/>
        </p:nvSpPr>
        <p:spPr bwMode="auto">
          <a:xfrm>
            <a:off x="2424742" y="2068695"/>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链路聚合接口</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2" name="圆角矩形 51"/>
          <p:cNvSpPr/>
          <p:nvPr/>
        </p:nvSpPr>
        <p:spPr>
          <a:xfrm>
            <a:off x="1594177" y="4506766"/>
            <a:ext cx="3104018" cy="86969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圆角矩形 52"/>
          <p:cNvSpPr/>
          <p:nvPr/>
        </p:nvSpPr>
        <p:spPr bwMode="auto">
          <a:xfrm>
            <a:off x="2333112" y="4496659"/>
            <a:ext cx="1574006" cy="484013"/>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矩形: 圆角 26">
            <a:extLst>
              <a:ext uri="{FF2B5EF4-FFF2-40B4-BE49-F238E27FC236}">
                <a16:creationId xmlns="" xmlns:a16="http://schemas.microsoft.com/office/drawing/2014/main" id="{CDFFDDAC-2C24-493B-9451-7DBEF959DDAD}"/>
              </a:ext>
            </a:extLst>
          </p:cNvPr>
          <p:cNvSpPr/>
          <p:nvPr/>
        </p:nvSpPr>
        <p:spPr>
          <a:xfrm>
            <a:off x="2525296" y="4322084"/>
            <a:ext cx="1241778" cy="257686"/>
          </a:xfrm>
          <a:prstGeom prst="roundRect">
            <a:avLst/>
          </a:prstGeom>
          <a:solidFill>
            <a:srgbClr val="FFFFCC"/>
          </a:solidFill>
          <a:ln w="9525">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TextBox 77"/>
          <p:cNvSpPr txBox="1"/>
          <p:nvPr/>
        </p:nvSpPr>
        <p:spPr bwMode="auto">
          <a:xfrm>
            <a:off x="2424742" y="4655596"/>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链路聚合接口</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61" name="直接连接符 60"/>
          <p:cNvCxnSpPr>
            <a:stCxn id="86" idx="0"/>
            <a:endCxn id="72" idx="4"/>
          </p:cNvCxnSpPr>
          <p:nvPr/>
        </p:nvCxnSpPr>
        <p:spPr bwMode="auto">
          <a:xfrm flipV="1">
            <a:off x="2695257" y="2698751"/>
            <a:ext cx="0" cy="16540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直接连接符 61"/>
          <p:cNvCxnSpPr>
            <a:stCxn id="89" idx="0"/>
            <a:endCxn id="80" idx="4"/>
          </p:cNvCxnSpPr>
          <p:nvPr/>
        </p:nvCxnSpPr>
        <p:spPr bwMode="auto">
          <a:xfrm flipV="1">
            <a:off x="3587269" y="2698751"/>
            <a:ext cx="0" cy="16540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4" name="直接连接符 63"/>
          <p:cNvCxnSpPr>
            <a:stCxn id="87" idx="0"/>
            <a:endCxn id="73" idx="4"/>
          </p:cNvCxnSpPr>
          <p:nvPr/>
        </p:nvCxnSpPr>
        <p:spPr bwMode="auto">
          <a:xfrm flipV="1">
            <a:off x="3289931" y="2698751"/>
            <a:ext cx="0" cy="165407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9" name="椭圆 68">
            <a:extLst>
              <a:ext uri="{FF2B5EF4-FFF2-40B4-BE49-F238E27FC236}">
                <a16:creationId xmlns="" xmlns:a16="http://schemas.microsoft.com/office/drawing/2014/main" id="{7DBB15C3-7119-4BF5-AC36-6F6AFF9EB213}"/>
              </a:ext>
            </a:extLst>
          </p:cNvPr>
          <p:cNvSpPr/>
          <p:nvPr/>
        </p:nvSpPr>
        <p:spPr>
          <a:xfrm>
            <a:off x="611423" y="5501456"/>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椭圆 70">
            <a:extLst>
              <a:ext uri="{FF2B5EF4-FFF2-40B4-BE49-F238E27FC236}">
                <a16:creationId xmlns="" xmlns:a16="http://schemas.microsoft.com/office/drawing/2014/main" id="{E3AA826D-E4AC-459E-9C44-0CE0D8799DF1}"/>
              </a:ext>
            </a:extLst>
          </p:cNvPr>
          <p:cNvSpPr/>
          <p:nvPr/>
        </p:nvSpPr>
        <p:spPr>
          <a:xfrm>
            <a:off x="611423" y="5811730"/>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U</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椭圆 71">
            <a:extLst>
              <a:ext uri="{FF2B5EF4-FFF2-40B4-BE49-F238E27FC236}">
                <a16:creationId xmlns="" xmlns:a16="http://schemas.microsoft.com/office/drawing/2014/main" id="{7DBB15C3-7119-4BF5-AC36-6F6AFF9EB213}"/>
              </a:ext>
            </a:extLst>
          </p:cNvPr>
          <p:cNvSpPr/>
          <p:nvPr/>
        </p:nvSpPr>
        <p:spPr>
          <a:xfrm>
            <a:off x="2587299" y="2482835"/>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椭圆 72">
            <a:extLst>
              <a:ext uri="{FF2B5EF4-FFF2-40B4-BE49-F238E27FC236}">
                <a16:creationId xmlns="" xmlns:a16="http://schemas.microsoft.com/office/drawing/2014/main" id="{E3AA826D-E4AC-459E-9C44-0CE0D8799DF1}"/>
              </a:ext>
            </a:extLst>
          </p:cNvPr>
          <p:cNvSpPr/>
          <p:nvPr/>
        </p:nvSpPr>
        <p:spPr>
          <a:xfrm>
            <a:off x="3181973" y="2482835"/>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U</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椭圆 77">
            <a:extLst>
              <a:ext uri="{FF2B5EF4-FFF2-40B4-BE49-F238E27FC236}">
                <a16:creationId xmlns="" xmlns:a16="http://schemas.microsoft.com/office/drawing/2014/main" id="{7DBB15C3-7119-4BF5-AC36-6F6AFF9EB213}"/>
              </a:ext>
            </a:extLst>
          </p:cNvPr>
          <p:cNvSpPr/>
          <p:nvPr/>
        </p:nvSpPr>
        <p:spPr>
          <a:xfrm>
            <a:off x="2884636" y="2482835"/>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椭圆 79">
            <a:extLst>
              <a:ext uri="{FF2B5EF4-FFF2-40B4-BE49-F238E27FC236}">
                <a16:creationId xmlns="" xmlns:a16="http://schemas.microsoft.com/office/drawing/2014/main" id="{E3AA826D-E4AC-459E-9C44-0CE0D8799DF1}"/>
              </a:ext>
            </a:extLst>
          </p:cNvPr>
          <p:cNvSpPr/>
          <p:nvPr/>
        </p:nvSpPr>
        <p:spPr>
          <a:xfrm>
            <a:off x="3479311" y="2482835"/>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U</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TextBox 77"/>
          <p:cNvSpPr txBox="1"/>
          <p:nvPr/>
        </p:nvSpPr>
        <p:spPr bwMode="auto">
          <a:xfrm>
            <a:off x="1157453" y="4514026"/>
            <a:ext cx="1390745" cy="316268"/>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399"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SW2</a:t>
            </a:r>
          </a:p>
        </p:txBody>
      </p:sp>
      <p:sp>
        <p:nvSpPr>
          <p:cNvPr id="86" name="椭圆 85">
            <a:extLst>
              <a:ext uri="{FF2B5EF4-FFF2-40B4-BE49-F238E27FC236}">
                <a16:creationId xmlns="" xmlns:a16="http://schemas.microsoft.com/office/drawing/2014/main" id="{7DBB15C3-7119-4BF5-AC36-6F6AFF9EB213}"/>
              </a:ext>
            </a:extLst>
          </p:cNvPr>
          <p:cNvSpPr/>
          <p:nvPr/>
        </p:nvSpPr>
        <p:spPr>
          <a:xfrm>
            <a:off x="2587299" y="4352824"/>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椭圆 86">
            <a:extLst>
              <a:ext uri="{FF2B5EF4-FFF2-40B4-BE49-F238E27FC236}">
                <a16:creationId xmlns="" xmlns:a16="http://schemas.microsoft.com/office/drawing/2014/main" id="{E3AA826D-E4AC-459E-9C44-0CE0D8799DF1}"/>
              </a:ext>
            </a:extLst>
          </p:cNvPr>
          <p:cNvSpPr/>
          <p:nvPr/>
        </p:nvSpPr>
        <p:spPr>
          <a:xfrm>
            <a:off x="3181973" y="4352824"/>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U</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椭圆 87">
            <a:extLst>
              <a:ext uri="{FF2B5EF4-FFF2-40B4-BE49-F238E27FC236}">
                <a16:creationId xmlns="" xmlns:a16="http://schemas.microsoft.com/office/drawing/2014/main" id="{7DBB15C3-7119-4BF5-AC36-6F6AFF9EB213}"/>
              </a:ext>
            </a:extLst>
          </p:cNvPr>
          <p:cNvSpPr/>
          <p:nvPr/>
        </p:nvSpPr>
        <p:spPr>
          <a:xfrm>
            <a:off x="2884636" y="4352824"/>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椭圆 88">
            <a:extLst>
              <a:ext uri="{FF2B5EF4-FFF2-40B4-BE49-F238E27FC236}">
                <a16:creationId xmlns="" xmlns:a16="http://schemas.microsoft.com/office/drawing/2014/main" id="{E3AA826D-E4AC-459E-9C44-0CE0D8799DF1}"/>
              </a:ext>
            </a:extLst>
          </p:cNvPr>
          <p:cNvSpPr/>
          <p:nvPr/>
        </p:nvSpPr>
        <p:spPr>
          <a:xfrm>
            <a:off x="3479311" y="4352824"/>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U</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矩形: 圆角 90">
            <a:extLst>
              <a:ext uri="{FF2B5EF4-FFF2-40B4-BE49-F238E27FC236}">
                <a16:creationId xmlns="" xmlns:a16="http://schemas.microsoft.com/office/drawing/2014/main" id="{B453FC51-4FB9-4368-8B4C-3C2E2F8C106B}"/>
              </a:ext>
            </a:extLst>
          </p:cNvPr>
          <p:cNvSpPr/>
          <p:nvPr/>
        </p:nvSpPr>
        <p:spPr>
          <a:xfrm>
            <a:off x="697833" y="3416306"/>
            <a:ext cx="970546" cy="275446"/>
          </a:xfrm>
          <a:prstGeom prst="roundRect">
            <a:avLst>
              <a:gd name="adj" fmla="val 16667"/>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成员接口</a:t>
            </a:r>
            <a:endParaRPr lang="zh-CN" altLang="en-US" sz="1400" b="1" dirty="0">
              <a:solidFill>
                <a:srgbClr val="FF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92" name="直接连接符 91">
            <a:extLst>
              <a:ext uri="{FF2B5EF4-FFF2-40B4-BE49-F238E27FC236}">
                <a16:creationId xmlns="" xmlns:a16="http://schemas.microsoft.com/office/drawing/2014/main" id="{927AD331-23D3-4BE6-8DF7-31B7006A5D7F}"/>
              </a:ext>
            </a:extLst>
          </p:cNvPr>
          <p:cNvCxnSpPr>
            <a:cxnSpLocks/>
            <a:stCxn id="91" idx="3"/>
            <a:endCxn id="94" idx="1"/>
          </p:cNvCxnSpPr>
          <p:nvPr/>
        </p:nvCxnSpPr>
        <p:spPr>
          <a:xfrm flipV="1">
            <a:off x="1668379" y="2580690"/>
            <a:ext cx="856917" cy="973339"/>
          </a:xfrm>
          <a:prstGeom prst="line">
            <a:avLst/>
          </a:prstGeom>
          <a:solidFill>
            <a:srgbClr val="F2F2F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7" name="直接连接符 96">
            <a:extLst>
              <a:ext uri="{FF2B5EF4-FFF2-40B4-BE49-F238E27FC236}">
                <a16:creationId xmlns="" xmlns:a16="http://schemas.microsoft.com/office/drawing/2014/main" id="{927AD331-23D3-4BE6-8DF7-31B7006A5D7F}"/>
              </a:ext>
            </a:extLst>
          </p:cNvPr>
          <p:cNvCxnSpPr>
            <a:cxnSpLocks/>
            <a:stCxn id="91" idx="3"/>
            <a:endCxn id="96" idx="1"/>
          </p:cNvCxnSpPr>
          <p:nvPr/>
        </p:nvCxnSpPr>
        <p:spPr>
          <a:xfrm>
            <a:off x="1668379" y="3554029"/>
            <a:ext cx="856917" cy="896898"/>
          </a:xfrm>
          <a:prstGeom prst="line">
            <a:avLst/>
          </a:prstGeom>
          <a:solidFill>
            <a:srgbClr val="F2F2F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p:cNvCxnSpPr>
            <a:stCxn id="88" idx="0"/>
            <a:endCxn id="78" idx="4"/>
          </p:cNvCxnSpPr>
          <p:nvPr/>
        </p:nvCxnSpPr>
        <p:spPr bwMode="auto">
          <a:xfrm flipV="1">
            <a:off x="2992594" y="2698751"/>
            <a:ext cx="0" cy="165407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4" name="矩形: 圆角 90">
            <a:extLst>
              <a:ext uri="{FF2B5EF4-FFF2-40B4-BE49-F238E27FC236}">
                <a16:creationId xmlns="" xmlns:a16="http://schemas.microsoft.com/office/drawing/2014/main" id="{B453FC51-4FB9-4368-8B4C-3C2E2F8C106B}"/>
              </a:ext>
            </a:extLst>
          </p:cNvPr>
          <p:cNvSpPr/>
          <p:nvPr/>
        </p:nvSpPr>
        <p:spPr>
          <a:xfrm>
            <a:off x="4024149" y="3019045"/>
            <a:ext cx="940883" cy="264793"/>
          </a:xfrm>
          <a:prstGeom prst="roundRect">
            <a:avLst>
              <a:gd name="adj" fmla="val 16667"/>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成员链路</a:t>
            </a:r>
            <a:endParaRPr lang="zh-CN" altLang="en-US" sz="1400" b="1" dirty="0">
              <a:solidFill>
                <a:srgbClr val="FF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105" name="直接连接符 104">
            <a:extLst>
              <a:ext uri="{FF2B5EF4-FFF2-40B4-BE49-F238E27FC236}">
                <a16:creationId xmlns="" xmlns:a16="http://schemas.microsoft.com/office/drawing/2014/main" id="{927AD331-23D3-4BE6-8DF7-31B7006A5D7F}"/>
              </a:ext>
            </a:extLst>
          </p:cNvPr>
          <p:cNvCxnSpPr>
            <a:cxnSpLocks/>
            <a:endCxn id="104" idx="1"/>
          </p:cNvCxnSpPr>
          <p:nvPr/>
        </p:nvCxnSpPr>
        <p:spPr>
          <a:xfrm>
            <a:off x="2695257" y="2767009"/>
            <a:ext cx="1328892" cy="384433"/>
          </a:xfrm>
          <a:prstGeom prst="line">
            <a:avLst/>
          </a:prstGeom>
          <a:solidFill>
            <a:srgbClr val="F2F2F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8" name="直接连接符 107">
            <a:extLst>
              <a:ext uri="{FF2B5EF4-FFF2-40B4-BE49-F238E27FC236}">
                <a16:creationId xmlns="" xmlns:a16="http://schemas.microsoft.com/office/drawing/2014/main" id="{927AD331-23D3-4BE6-8DF7-31B7006A5D7F}"/>
              </a:ext>
            </a:extLst>
          </p:cNvPr>
          <p:cNvCxnSpPr>
            <a:cxnSpLocks/>
            <a:endCxn id="104" idx="1"/>
          </p:cNvCxnSpPr>
          <p:nvPr/>
        </p:nvCxnSpPr>
        <p:spPr>
          <a:xfrm>
            <a:off x="2992594" y="3054720"/>
            <a:ext cx="1031555" cy="96722"/>
          </a:xfrm>
          <a:prstGeom prst="line">
            <a:avLst/>
          </a:prstGeom>
          <a:solidFill>
            <a:srgbClr val="F2F2F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0" name="直接连接符 109">
            <a:extLst>
              <a:ext uri="{FF2B5EF4-FFF2-40B4-BE49-F238E27FC236}">
                <a16:creationId xmlns="" xmlns:a16="http://schemas.microsoft.com/office/drawing/2014/main" id="{927AD331-23D3-4BE6-8DF7-31B7006A5D7F}"/>
              </a:ext>
            </a:extLst>
          </p:cNvPr>
          <p:cNvCxnSpPr>
            <a:cxnSpLocks/>
            <a:endCxn id="104" idx="1"/>
          </p:cNvCxnSpPr>
          <p:nvPr/>
        </p:nvCxnSpPr>
        <p:spPr>
          <a:xfrm flipV="1">
            <a:off x="3289931" y="3151442"/>
            <a:ext cx="734218" cy="151346"/>
          </a:xfrm>
          <a:prstGeom prst="line">
            <a:avLst/>
          </a:prstGeom>
          <a:solidFill>
            <a:srgbClr val="F2F2F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直接连接符 111">
            <a:extLst>
              <a:ext uri="{FF2B5EF4-FFF2-40B4-BE49-F238E27FC236}">
                <a16:creationId xmlns="" xmlns:a16="http://schemas.microsoft.com/office/drawing/2014/main" id="{927AD331-23D3-4BE6-8DF7-31B7006A5D7F}"/>
              </a:ext>
            </a:extLst>
          </p:cNvPr>
          <p:cNvCxnSpPr>
            <a:cxnSpLocks/>
            <a:endCxn id="104" idx="1"/>
          </p:cNvCxnSpPr>
          <p:nvPr/>
        </p:nvCxnSpPr>
        <p:spPr>
          <a:xfrm flipV="1">
            <a:off x="3587269" y="3151442"/>
            <a:ext cx="436880" cy="264864"/>
          </a:xfrm>
          <a:prstGeom prst="line">
            <a:avLst/>
          </a:prstGeom>
          <a:solidFill>
            <a:srgbClr val="F2F2F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6" name="椭圆 115">
            <a:extLst>
              <a:ext uri="{FF2B5EF4-FFF2-40B4-BE49-F238E27FC236}">
                <a16:creationId xmlns="" xmlns:a16="http://schemas.microsoft.com/office/drawing/2014/main" id="{D9E889E4-C59A-4180-A506-5973CC1E5CDE}"/>
              </a:ext>
            </a:extLst>
          </p:cNvPr>
          <p:cNvSpPr/>
          <p:nvPr/>
        </p:nvSpPr>
        <p:spPr>
          <a:xfrm>
            <a:off x="2525296" y="3743752"/>
            <a:ext cx="1207046" cy="168994"/>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9" name="TextBox 120">
            <a:extLst>
              <a:ext uri="{FF2B5EF4-FFF2-40B4-BE49-F238E27FC236}">
                <a16:creationId xmlns="" xmlns:a16="http://schemas.microsoft.com/office/drawing/2014/main" id="{3866D53A-B507-4895-ADB2-5888A54FC8A2}"/>
              </a:ext>
            </a:extLst>
          </p:cNvPr>
          <p:cNvSpPr txBox="1"/>
          <p:nvPr/>
        </p:nvSpPr>
        <p:spPr>
          <a:xfrm>
            <a:off x="3504680" y="3678216"/>
            <a:ext cx="2151565" cy="307777"/>
          </a:xfrm>
          <a:prstGeom prst="rect">
            <a:avLst/>
          </a:prstGeom>
          <a:noFill/>
        </p:spPr>
        <p:txBody>
          <a:bodyPr wrap="square" rtlCol="0">
            <a:spAutoFit/>
          </a:bodyPr>
          <a:lstStyle/>
          <a:p>
            <a:pPr algn="ctr" defTabSz="914034">
              <a:defRPr/>
            </a:pPr>
            <a:r>
              <a:rPr lang="zh-CN" altLang="en-US" sz="14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聚合组</a:t>
            </a:r>
            <a:r>
              <a:rPr lang="en-US" altLang="zh-CN" sz="14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LAG</a:t>
            </a:r>
            <a:r>
              <a:rPr lang="en-US" altLang="zh-CN" sz="14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sz="14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704089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网络可靠性需求</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链路聚合技术原理与配置</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基本原理</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Huawei Sans" panose="020C0503030203020204" pitchFamily="34" charset="0"/>
              <a:buChar char="▪"/>
            </a:pP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手工模式</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模式</a:t>
            </a:r>
            <a:endParaRPr lang="en-US" altLang="zh-CN"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典型使用</a:t>
            </a:r>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场景</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配置举例</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buClr>
                <a:schemeClr val="bg1">
                  <a:lumMod val="50000"/>
                </a:schemeClr>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堆叠</a:t>
            </a:r>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集群概述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908026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手工模式</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a:xfrm>
            <a:off x="468317" y="4762301"/>
            <a:ext cx="11276183" cy="1748239"/>
          </a:xfrm>
        </p:spPr>
        <p:txBody>
          <a:bodyPr/>
          <a:lstStyle/>
          <a:p>
            <a:pPr>
              <a:buSzPct val="100000"/>
            </a:pP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手工模式：</a:t>
            </a:r>
            <a:r>
              <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 Eth-Trunk</a:t>
            </a: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的建立、成员接口的加入均由手动配置，双方系统之间不使用</a:t>
            </a:r>
            <a:r>
              <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进行协商。</a:t>
            </a:r>
            <a:endPar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buSzPct val="100000"/>
            </a:pP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正常情况下所有链路都是活动链路，该模式下所有活动链路都参与数据的转发，平均分担流量，如果某条活动链路故障，链路聚合组自动在剩余的活动链路中平均分担流量。</a:t>
            </a:r>
            <a:endPar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buSzPct val="100000"/>
            </a:pP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当聚合的两端设备中存在一个不支持</a:t>
            </a:r>
            <a:r>
              <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协议时，可以使用手工模式。</a:t>
            </a:r>
          </a:p>
          <a:p>
            <a:endParaRPr lang="zh-CN" altLang="en-US" sz="1600" dirty="0"/>
          </a:p>
        </p:txBody>
      </p:sp>
      <p:sp>
        <p:nvSpPr>
          <p:cNvPr id="77" name="圆角矩形 76"/>
          <p:cNvSpPr/>
          <p:nvPr/>
        </p:nvSpPr>
        <p:spPr>
          <a:xfrm>
            <a:off x="4482533" y="4058444"/>
            <a:ext cx="3112424" cy="582882"/>
          </a:xfrm>
          <a:prstGeom prst="roundRect">
            <a:avLst>
              <a:gd name="adj" fmla="val 7486"/>
            </a:avLst>
          </a:prstGeom>
          <a:solidFill>
            <a:srgbClr val="FFFFCC"/>
          </a:solidFill>
          <a:ln w="9525">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199"/>
              </a:lnSpc>
            </a:pP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设备老旧、低端，不支持</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协议。</a:t>
            </a:r>
          </a:p>
        </p:txBody>
      </p:sp>
      <p:sp>
        <p:nvSpPr>
          <p:cNvPr id="90" name="Freeform 67"/>
          <p:cNvSpPr/>
          <p:nvPr/>
        </p:nvSpPr>
        <p:spPr>
          <a:xfrm rot="5400000" flipV="1">
            <a:off x="3528172" y="3492011"/>
            <a:ext cx="857199" cy="877070"/>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圆角矩形 39"/>
          <p:cNvSpPr/>
          <p:nvPr/>
        </p:nvSpPr>
        <p:spPr>
          <a:xfrm>
            <a:off x="3455445" y="1924039"/>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圆角矩形 40"/>
          <p:cNvSpPr/>
          <p:nvPr/>
        </p:nvSpPr>
        <p:spPr>
          <a:xfrm>
            <a:off x="7674504" y="1924039"/>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矩形 41"/>
          <p:cNvSpPr/>
          <p:nvPr/>
        </p:nvSpPr>
        <p:spPr>
          <a:xfrm>
            <a:off x="3596882" y="1965347"/>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矩形 47"/>
          <p:cNvSpPr/>
          <p:nvPr/>
        </p:nvSpPr>
        <p:spPr>
          <a:xfrm>
            <a:off x="7794201" y="1965347"/>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9" name="组合 48"/>
          <p:cNvGrpSpPr/>
          <p:nvPr/>
        </p:nvGrpSpPr>
        <p:grpSpPr>
          <a:xfrm>
            <a:off x="5207347" y="2124518"/>
            <a:ext cx="1490082" cy="1061192"/>
            <a:chOff x="6632552" y="2127803"/>
            <a:chExt cx="2078272" cy="1061607"/>
          </a:xfrm>
          <a:solidFill>
            <a:srgbClr val="F4FBFE"/>
          </a:solidFill>
        </p:grpSpPr>
        <p:sp>
          <p:nvSpPr>
            <p:cNvPr id="50" name="任意多边形: 形状 67">
              <a:extLst>
                <a:ext uri="{FF2B5EF4-FFF2-40B4-BE49-F238E27FC236}">
                  <a16:creationId xmlns="" xmlns:a16="http://schemas.microsoft.com/office/drawing/2014/main" id="{DDE7F5E3-EC99-4B98-9942-9CF564C3EC09}"/>
                </a:ext>
              </a:extLst>
            </p:cNvPr>
            <p:cNvSpPr/>
            <p:nvPr/>
          </p:nvSpPr>
          <p:spPr>
            <a:xfrm flipH="1">
              <a:off x="6632552" y="2127803"/>
              <a:ext cx="1978706" cy="1061607"/>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椭圆 50">
              <a:extLst>
                <a:ext uri="{FF2B5EF4-FFF2-40B4-BE49-F238E27FC236}">
                  <a16:creationId xmlns="" xmlns:a16="http://schemas.microsoft.com/office/drawing/2014/main" id="{7EEDE773-BD04-46B5-ACD7-D793E0BC1578}"/>
                </a:ext>
              </a:extLst>
            </p:cNvPr>
            <p:cNvSpPr/>
            <p:nvPr/>
          </p:nvSpPr>
          <p:spPr>
            <a:xfrm>
              <a:off x="8511691" y="2127803"/>
              <a:ext cx="199133" cy="1061607"/>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69" name="直接箭头连接符 68">
            <a:extLst>
              <a:ext uri="{FF2B5EF4-FFF2-40B4-BE49-F238E27FC236}">
                <a16:creationId xmlns="" xmlns:a16="http://schemas.microsoft.com/office/drawing/2014/main" id="{25FFCF9E-B77D-4002-8CAE-8C36C256A152}"/>
              </a:ext>
            </a:extLst>
          </p:cNvPr>
          <p:cNvCxnSpPr>
            <a:cxnSpLocks/>
          </p:cNvCxnSpPr>
          <p:nvPr/>
        </p:nvCxnSpPr>
        <p:spPr>
          <a:xfrm>
            <a:off x="5669958" y="2713500"/>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71" name="直接箭头连接符 70">
            <a:extLst>
              <a:ext uri="{FF2B5EF4-FFF2-40B4-BE49-F238E27FC236}">
                <a16:creationId xmlns="" xmlns:a16="http://schemas.microsoft.com/office/drawing/2014/main" id="{25FFCF9E-B77D-4002-8CAE-8C36C256A152}"/>
              </a:ext>
            </a:extLst>
          </p:cNvPr>
          <p:cNvCxnSpPr>
            <a:cxnSpLocks/>
          </p:cNvCxnSpPr>
          <p:nvPr/>
        </p:nvCxnSpPr>
        <p:spPr>
          <a:xfrm>
            <a:off x="5669958" y="2442487"/>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72" name="直接箭头连接符 71">
            <a:extLst>
              <a:ext uri="{FF2B5EF4-FFF2-40B4-BE49-F238E27FC236}">
                <a16:creationId xmlns="" xmlns:a16="http://schemas.microsoft.com/office/drawing/2014/main" id="{25FFCF9E-B77D-4002-8CAE-8C36C256A152}"/>
              </a:ext>
            </a:extLst>
          </p:cNvPr>
          <p:cNvCxnSpPr>
            <a:cxnSpLocks/>
          </p:cNvCxnSpPr>
          <p:nvPr/>
        </p:nvCxnSpPr>
        <p:spPr>
          <a:xfrm>
            <a:off x="5669958" y="2984513"/>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73" name="TextBox 120">
            <a:extLst>
              <a:ext uri="{FF2B5EF4-FFF2-40B4-BE49-F238E27FC236}">
                <a16:creationId xmlns="" xmlns:a16="http://schemas.microsoft.com/office/drawing/2014/main" id="{890033A1-CB2B-46C1-843C-A395BBB7F123}"/>
              </a:ext>
            </a:extLst>
          </p:cNvPr>
          <p:cNvSpPr txBox="1"/>
          <p:nvPr/>
        </p:nvSpPr>
        <p:spPr>
          <a:xfrm>
            <a:off x="5255854" y="3252433"/>
            <a:ext cx="1298800" cy="338554"/>
          </a:xfrm>
          <a:prstGeom prst="rect">
            <a:avLst/>
          </a:prstGeom>
          <a:noFill/>
        </p:spPr>
        <p:txBody>
          <a:bodyPr wrap="square" rtlCol="0" anchor="ctr">
            <a:spAutoFit/>
          </a:bodyPr>
          <a:lstStyle/>
          <a:p>
            <a:pPr algn="ctr"/>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Eth-Trunk</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5" name="组合 74"/>
          <p:cNvGrpSpPr/>
          <p:nvPr/>
        </p:nvGrpSpPr>
        <p:grpSpPr>
          <a:xfrm>
            <a:off x="2596749" y="1924038"/>
            <a:ext cx="714096" cy="1684902"/>
            <a:chOff x="3457608" y="2904334"/>
            <a:chExt cx="714375" cy="1685560"/>
          </a:xfrm>
        </p:grpSpPr>
        <p:sp>
          <p:nvSpPr>
            <p:cNvPr id="76" name="任意多边形 75"/>
            <p:cNvSpPr/>
            <p:nvPr/>
          </p:nvSpPr>
          <p:spPr>
            <a:xfrm>
              <a:off x="3457608" y="290433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任意多边形 78"/>
            <p:cNvSpPr/>
            <p:nvPr/>
          </p:nvSpPr>
          <p:spPr>
            <a:xfrm flipV="1">
              <a:off x="3457608" y="419389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0" name="直接箭头连接符 79"/>
            <p:cNvCxnSpPr/>
            <p:nvPr/>
          </p:nvCxnSpPr>
          <p:spPr>
            <a:xfrm>
              <a:off x="3490450" y="3896040"/>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84" name="直接箭头连接符 83"/>
            <p:cNvCxnSpPr/>
            <p:nvPr/>
          </p:nvCxnSpPr>
          <p:spPr>
            <a:xfrm>
              <a:off x="3490450" y="3598187"/>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grpSp>
        <p:nvGrpSpPr>
          <p:cNvPr id="88" name="组合 87"/>
          <p:cNvGrpSpPr/>
          <p:nvPr/>
        </p:nvGrpSpPr>
        <p:grpSpPr>
          <a:xfrm>
            <a:off x="8629920" y="2000146"/>
            <a:ext cx="686199" cy="1532688"/>
            <a:chOff x="7751008" y="2848950"/>
            <a:chExt cx="686467" cy="1533287"/>
          </a:xfrm>
        </p:grpSpPr>
        <p:sp>
          <p:nvSpPr>
            <p:cNvPr id="89" name="任意多边形 88"/>
            <p:cNvSpPr/>
            <p:nvPr/>
          </p:nvSpPr>
          <p:spPr>
            <a:xfrm flipH="1">
              <a:off x="7753475" y="2848950"/>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任意多边形 90"/>
            <p:cNvSpPr/>
            <p:nvPr/>
          </p:nvSpPr>
          <p:spPr>
            <a:xfrm flipH="1" flipV="1">
              <a:off x="7751008" y="3986237"/>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2" name="直接箭头连接符 91"/>
            <p:cNvCxnSpPr/>
            <p:nvPr/>
          </p:nvCxnSpPr>
          <p:spPr>
            <a:xfrm>
              <a:off x="7753475" y="3685583"/>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93" name="直接箭头连接符 92"/>
            <p:cNvCxnSpPr/>
            <p:nvPr/>
          </p:nvCxnSpPr>
          <p:spPr>
            <a:xfrm>
              <a:off x="7753475" y="3465266"/>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sp>
        <p:nvSpPr>
          <p:cNvPr id="94" name="椭圆 93">
            <a:extLst>
              <a:ext uri="{FF2B5EF4-FFF2-40B4-BE49-F238E27FC236}">
                <a16:creationId xmlns="" xmlns:a16="http://schemas.microsoft.com/office/drawing/2014/main" id="{7DBB15C3-7119-4BF5-AC36-6F6AFF9EB213}"/>
              </a:ext>
            </a:extLst>
          </p:cNvPr>
          <p:cNvSpPr/>
          <p:nvPr/>
        </p:nvSpPr>
        <p:spPr>
          <a:xfrm>
            <a:off x="4230486" y="2124517"/>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椭圆 94">
            <a:extLst>
              <a:ext uri="{FF2B5EF4-FFF2-40B4-BE49-F238E27FC236}">
                <a16:creationId xmlns="" xmlns:a16="http://schemas.microsoft.com/office/drawing/2014/main" id="{7DBB15C3-7119-4BF5-AC36-6F6AFF9EB213}"/>
              </a:ext>
            </a:extLst>
          </p:cNvPr>
          <p:cNvSpPr/>
          <p:nvPr/>
        </p:nvSpPr>
        <p:spPr>
          <a:xfrm>
            <a:off x="7594956" y="2124517"/>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6" name="直接连接符 95"/>
          <p:cNvCxnSpPr>
            <a:stCxn id="95" idx="2"/>
            <a:endCxn id="94" idx="6"/>
          </p:cNvCxnSpPr>
          <p:nvPr/>
        </p:nvCxnSpPr>
        <p:spPr bwMode="auto">
          <a:xfrm flipH="1">
            <a:off x="4446402" y="2232475"/>
            <a:ext cx="314855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7" name="椭圆 96">
            <a:extLst>
              <a:ext uri="{FF2B5EF4-FFF2-40B4-BE49-F238E27FC236}">
                <a16:creationId xmlns="" xmlns:a16="http://schemas.microsoft.com/office/drawing/2014/main" id="{7DBB15C3-7119-4BF5-AC36-6F6AFF9EB213}"/>
              </a:ext>
            </a:extLst>
          </p:cNvPr>
          <p:cNvSpPr/>
          <p:nvPr/>
        </p:nvSpPr>
        <p:spPr>
          <a:xfrm>
            <a:off x="4230486" y="242602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椭圆 97">
            <a:extLst>
              <a:ext uri="{FF2B5EF4-FFF2-40B4-BE49-F238E27FC236}">
                <a16:creationId xmlns="" xmlns:a16="http://schemas.microsoft.com/office/drawing/2014/main" id="{7DBB15C3-7119-4BF5-AC36-6F6AFF9EB213}"/>
              </a:ext>
            </a:extLst>
          </p:cNvPr>
          <p:cNvSpPr/>
          <p:nvPr/>
        </p:nvSpPr>
        <p:spPr>
          <a:xfrm>
            <a:off x="7594956" y="242602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9" name="直接连接符 98"/>
          <p:cNvCxnSpPr>
            <a:stCxn id="98" idx="2"/>
            <a:endCxn id="97" idx="6"/>
          </p:cNvCxnSpPr>
          <p:nvPr/>
        </p:nvCxnSpPr>
        <p:spPr bwMode="auto">
          <a:xfrm flipH="1">
            <a:off x="4446402" y="2533980"/>
            <a:ext cx="314855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0" name="椭圆 99">
            <a:extLst>
              <a:ext uri="{FF2B5EF4-FFF2-40B4-BE49-F238E27FC236}">
                <a16:creationId xmlns="" xmlns:a16="http://schemas.microsoft.com/office/drawing/2014/main" id="{7DBB15C3-7119-4BF5-AC36-6F6AFF9EB213}"/>
              </a:ext>
            </a:extLst>
          </p:cNvPr>
          <p:cNvSpPr/>
          <p:nvPr/>
        </p:nvSpPr>
        <p:spPr>
          <a:xfrm>
            <a:off x="4230486" y="2727526"/>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椭圆 100">
            <a:extLst>
              <a:ext uri="{FF2B5EF4-FFF2-40B4-BE49-F238E27FC236}">
                <a16:creationId xmlns="" xmlns:a16="http://schemas.microsoft.com/office/drawing/2014/main" id="{7DBB15C3-7119-4BF5-AC36-6F6AFF9EB213}"/>
              </a:ext>
            </a:extLst>
          </p:cNvPr>
          <p:cNvSpPr/>
          <p:nvPr/>
        </p:nvSpPr>
        <p:spPr>
          <a:xfrm>
            <a:off x="7594956" y="2727526"/>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2" name="直接连接符 101"/>
          <p:cNvCxnSpPr>
            <a:stCxn id="101" idx="2"/>
            <a:endCxn id="100" idx="6"/>
          </p:cNvCxnSpPr>
          <p:nvPr/>
        </p:nvCxnSpPr>
        <p:spPr bwMode="auto">
          <a:xfrm flipH="1">
            <a:off x="4446402" y="2835484"/>
            <a:ext cx="314855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3" name="椭圆 102">
            <a:extLst>
              <a:ext uri="{FF2B5EF4-FFF2-40B4-BE49-F238E27FC236}">
                <a16:creationId xmlns="" xmlns:a16="http://schemas.microsoft.com/office/drawing/2014/main" id="{7DBB15C3-7119-4BF5-AC36-6F6AFF9EB213}"/>
              </a:ext>
            </a:extLst>
          </p:cNvPr>
          <p:cNvSpPr/>
          <p:nvPr/>
        </p:nvSpPr>
        <p:spPr>
          <a:xfrm>
            <a:off x="4230486" y="3029030"/>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椭圆 103">
            <a:extLst>
              <a:ext uri="{FF2B5EF4-FFF2-40B4-BE49-F238E27FC236}">
                <a16:creationId xmlns="" xmlns:a16="http://schemas.microsoft.com/office/drawing/2014/main" id="{7DBB15C3-7119-4BF5-AC36-6F6AFF9EB213}"/>
              </a:ext>
            </a:extLst>
          </p:cNvPr>
          <p:cNvSpPr/>
          <p:nvPr/>
        </p:nvSpPr>
        <p:spPr>
          <a:xfrm>
            <a:off x="7594956" y="3029030"/>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5" name="直接连接符 104"/>
          <p:cNvCxnSpPr>
            <a:stCxn id="104" idx="2"/>
            <a:endCxn id="103" idx="6"/>
          </p:cNvCxnSpPr>
          <p:nvPr/>
        </p:nvCxnSpPr>
        <p:spPr bwMode="auto">
          <a:xfrm flipH="1">
            <a:off x="4446402" y="3136988"/>
            <a:ext cx="314855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6" name="直接箭头连接符 105">
            <a:extLst>
              <a:ext uri="{FF2B5EF4-FFF2-40B4-BE49-F238E27FC236}">
                <a16:creationId xmlns="" xmlns:a16="http://schemas.microsoft.com/office/drawing/2014/main" id="{25FFCF9E-B77D-4002-8CAE-8C36C256A152}"/>
              </a:ext>
            </a:extLst>
          </p:cNvPr>
          <p:cNvCxnSpPr>
            <a:cxnSpLocks/>
          </p:cNvCxnSpPr>
          <p:nvPr/>
        </p:nvCxnSpPr>
        <p:spPr>
          <a:xfrm>
            <a:off x="5669958" y="2171474"/>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45" name="矩形 44"/>
          <p:cNvSpPr/>
          <p:nvPr/>
        </p:nvSpPr>
        <p:spPr bwMode="auto">
          <a:xfrm>
            <a:off x="1190720" y="1771972"/>
            <a:ext cx="4669954"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活动接口</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椭圆 46">
            <a:extLst>
              <a:ext uri="{FF2B5EF4-FFF2-40B4-BE49-F238E27FC236}">
                <a16:creationId xmlns="" xmlns:a16="http://schemas.microsoft.com/office/drawing/2014/main" id="{7DBB15C3-7119-4BF5-AC36-6F6AFF9EB213}"/>
              </a:ext>
            </a:extLst>
          </p:cNvPr>
          <p:cNvSpPr/>
          <p:nvPr/>
        </p:nvSpPr>
        <p:spPr>
          <a:xfrm>
            <a:off x="975973" y="1815128"/>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966024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手工模式缺陷 </a:t>
            </a:r>
            <a:r>
              <a:rPr lang="en-US" altLang="zh-CN" smtClean="0">
                <a:sym typeface="Huawei Sans" panose="020C0503030203020204" pitchFamily="34" charset="0"/>
              </a:rPr>
              <a:t>(1)</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a:xfrm>
            <a:off x="468317" y="4659274"/>
            <a:ext cx="11276183" cy="1761114"/>
          </a:xfrm>
        </p:spPr>
        <p:txBody>
          <a:bodyPr/>
          <a:lstStyle/>
          <a:p>
            <a:r>
              <a:rPr lang="zh-CN" altLang="en-US" sz="1800" dirty="0" smtClean="0">
                <a:sym typeface="Huawei Sans" panose="020C0503030203020204" pitchFamily="34" charset="0"/>
              </a:rPr>
              <a:t>为了使链路聚合接口正常工作，必须保证本端链路聚合接口中所有成员接口的对端接口：</a:t>
            </a:r>
            <a:endParaRPr lang="en-US" altLang="zh-CN" sz="1800" dirty="0" smtClean="0">
              <a:sym typeface="Huawei Sans" panose="020C0503030203020204" pitchFamily="34" charset="0"/>
            </a:endParaRPr>
          </a:p>
          <a:p>
            <a:pPr lvl="1"/>
            <a:r>
              <a:rPr lang="zh-CN" altLang="en-US" sz="1600" dirty="0" smtClean="0">
                <a:sym typeface="Huawei Sans" panose="020C0503030203020204" pitchFamily="34" charset="0"/>
              </a:rPr>
              <a:t>属于同一设备</a:t>
            </a:r>
            <a:endParaRPr lang="en-US" altLang="zh-CN" sz="1600" dirty="0" smtClean="0">
              <a:sym typeface="Huawei Sans" panose="020C0503030203020204" pitchFamily="34" charset="0"/>
            </a:endParaRPr>
          </a:p>
          <a:p>
            <a:pPr lvl="1"/>
            <a:r>
              <a:rPr lang="zh-CN" altLang="en-US" sz="1600" dirty="0" smtClean="0">
                <a:sym typeface="Huawei Sans" panose="020C0503030203020204" pitchFamily="34" charset="0"/>
              </a:rPr>
              <a:t>加入同一链路聚合接口</a:t>
            </a:r>
            <a:endParaRPr lang="en-US" altLang="zh-CN" sz="1600" dirty="0" smtClean="0">
              <a:sym typeface="Huawei Sans" panose="020C0503030203020204" pitchFamily="34" charset="0"/>
            </a:endParaRPr>
          </a:p>
          <a:p>
            <a:r>
              <a:rPr lang="zh-CN" altLang="en-US" sz="1800" dirty="0" smtClean="0">
                <a:sym typeface="Huawei Sans" panose="020C0503030203020204" pitchFamily="34" charset="0"/>
              </a:rPr>
              <a:t>手工模式下，设备间没有报文交互，因此只能通过管理员人工确认。</a:t>
            </a:r>
            <a:endParaRPr lang="en-US" altLang="zh-CN" sz="1800" dirty="0" smtClean="0">
              <a:sym typeface="Huawei Sans" panose="020C0503030203020204" pitchFamily="34" charset="0"/>
            </a:endParaRPr>
          </a:p>
          <a:p>
            <a:endParaRPr lang="zh-CN" altLang="en-US" sz="1800" dirty="0"/>
          </a:p>
        </p:txBody>
      </p:sp>
      <p:sp>
        <p:nvSpPr>
          <p:cNvPr id="112" name="任意多边形 111"/>
          <p:cNvSpPr/>
          <p:nvPr/>
        </p:nvSpPr>
        <p:spPr>
          <a:xfrm>
            <a:off x="2573662" y="2164337"/>
            <a:ext cx="714096" cy="395845"/>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3" name="任意多边形 112"/>
          <p:cNvSpPr/>
          <p:nvPr/>
        </p:nvSpPr>
        <p:spPr>
          <a:xfrm flipV="1">
            <a:off x="2573662" y="3245818"/>
            <a:ext cx="714096" cy="395845"/>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4" name="直接箭头连接符 113"/>
          <p:cNvCxnSpPr/>
          <p:nvPr/>
        </p:nvCxnSpPr>
        <p:spPr>
          <a:xfrm>
            <a:off x="2612839" y="3017272"/>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115" name="任意多边形 114"/>
          <p:cNvSpPr/>
          <p:nvPr/>
        </p:nvSpPr>
        <p:spPr>
          <a:xfrm flipH="1">
            <a:off x="8932776" y="2108975"/>
            <a:ext cx="683733" cy="395845"/>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6" name="任意多边形 115"/>
          <p:cNvSpPr/>
          <p:nvPr/>
        </p:nvSpPr>
        <p:spPr>
          <a:xfrm flipH="1" flipV="1">
            <a:off x="8920251" y="3245818"/>
            <a:ext cx="683733" cy="395845"/>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7" name="直接箭头连接符 116"/>
          <p:cNvCxnSpPr/>
          <p:nvPr/>
        </p:nvCxnSpPr>
        <p:spPr>
          <a:xfrm>
            <a:off x="8937072" y="2945281"/>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118" name="圆角矩形 117"/>
          <p:cNvSpPr/>
          <p:nvPr/>
        </p:nvSpPr>
        <p:spPr>
          <a:xfrm>
            <a:off x="3387252" y="2139235"/>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9" name="圆角矩形 118"/>
          <p:cNvSpPr/>
          <p:nvPr/>
        </p:nvSpPr>
        <p:spPr>
          <a:xfrm>
            <a:off x="7919730" y="2139235"/>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0" name="矩形 119"/>
          <p:cNvSpPr/>
          <p:nvPr/>
        </p:nvSpPr>
        <p:spPr>
          <a:xfrm>
            <a:off x="3369400" y="2137447"/>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1" name="矩形 120"/>
          <p:cNvSpPr/>
          <p:nvPr/>
        </p:nvSpPr>
        <p:spPr>
          <a:xfrm>
            <a:off x="8159124" y="2136680"/>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2" name="圆角矩形 121"/>
          <p:cNvSpPr/>
          <p:nvPr/>
        </p:nvSpPr>
        <p:spPr bwMode="auto">
          <a:xfrm>
            <a:off x="3880356" y="2349067"/>
            <a:ext cx="413622"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23" name="组合 122">
            <a:extLst>
              <a:ext uri="{FF2B5EF4-FFF2-40B4-BE49-F238E27FC236}">
                <a16:creationId xmlns="" xmlns:a16="http://schemas.microsoft.com/office/drawing/2014/main" id="{2C6D8F46-1254-485A-AB3D-7A037411E3DA}"/>
              </a:ext>
            </a:extLst>
          </p:cNvPr>
          <p:cNvGrpSpPr/>
          <p:nvPr/>
        </p:nvGrpSpPr>
        <p:grpSpPr>
          <a:xfrm>
            <a:off x="4670402" y="2314526"/>
            <a:ext cx="2765247" cy="1582604"/>
            <a:chOff x="6623190" y="5220119"/>
            <a:chExt cx="1129417" cy="228830"/>
          </a:xfrm>
          <a:solidFill>
            <a:srgbClr val="F4FBFE"/>
          </a:solidFill>
        </p:grpSpPr>
        <p:sp>
          <p:nvSpPr>
            <p:cNvPr id="124" name="任意多边形: 形状 67">
              <a:extLst>
                <a:ext uri="{FF2B5EF4-FFF2-40B4-BE49-F238E27FC236}">
                  <a16:creationId xmlns="" xmlns:a16="http://schemas.microsoft.com/office/drawing/2014/main" id="{DDE7F5E3-EC99-4B98-9942-9CF564C3EC09}"/>
                </a:ext>
              </a:extLst>
            </p:cNvPr>
            <p:cNvSpPr/>
            <p:nvPr/>
          </p:nvSpPr>
          <p:spPr>
            <a:xfrm flipH="1">
              <a:off x="6623190" y="5220119"/>
              <a:ext cx="1075309" cy="228830"/>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5" name="椭圆 124">
              <a:extLst>
                <a:ext uri="{FF2B5EF4-FFF2-40B4-BE49-F238E27FC236}">
                  <a16:creationId xmlns="" xmlns:a16="http://schemas.microsoft.com/office/drawing/2014/main" id="{7EEDE773-BD04-46B5-ACD7-D793E0BC1578}"/>
                </a:ext>
              </a:extLst>
            </p:cNvPr>
            <p:cNvSpPr/>
            <p:nvPr/>
          </p:nvSpPr>
          <p:spPr>
            <a:xfrm>
              <a:off x="7644390" y="5220119"/>
              <a:ext cx="108217" cy="228830"/>
            </a:xfrm>
            <a:prstGeom prst="ellipse">
              <a:avLst/>
            </a:prstGeom>
            <a:grp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26" name="椭圆 125">
            <a:extLst>
              <a:ext uri="{FF2B5EF4-FFF2-40B4-BE49-F238E27FC236}">
                <a16:creationId xmlns="" xmlns:a16="http://schemas.microsoft.com/office/drawing/2014/main" id="{7DBB15C3-7119-4BF5-AC36-6F6AFF9EB213}"/>
              </a:ext>
            </a:extLst>
          </p:cNvPr>
          <p:cNvSpPr/>
          <p:nvPr/>
        </p:nvSpPr>
        <p:spPr>
          <a:xfrm>
            <a:off x="4179810" y="235937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7" name="圆角矩形 126"/>
          <p:cNvSpPr/>
          <p:nvPr/>
        </p:nvSpPr>
        <p:spPr bwMode="auto">
          <a:xfrm>
            <a:off x="7915513" y="2349067"/>
            <a:ext cx="413622"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8" name="椭圆 127">
            <a:extLst>
              <a:ext uri="{FF2B5EF4-FFF2-40B4-BE49-F238E27FC236}">
                <a16:creationId xmlns="" xmlns:a16="http://schemas.microsoft.com/office/drawing/2014/main" id="{7DBB15C3-7119-4BF5-AC36-6F6AFF9EB213}"/>
              </a:ext>
            </a:extLst>
          </p:cNvPr>
          <p:cNvSpPr/>
          <p:nvPr/>
        </p:nvSpPr>
        <p:spPr>
          <a:xfrm>
            <a:off x="7799295" y="235937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9" name="直接箭头连接符 128">
            <a:extLst>
              <a:ext uri="{FF2B5EF4-FFF2-40B4-BE49-F238E27FC236}">
                <a16:creationId xmlns="" xmlns:a16="http://schemas.microsoft.com/office/drawing/2014/main" id="{25FFCF9E-B77D-4002-8CAE-8C36C256A152}"/>
              </a:ext>
            </a:extLst>
          </p:cNvPr>
          <p:cNvCxnSpPr>
            <a:cxnSpLocks/>
          </p:cNvCxnSpPr>
          <p:nvPr/>
        </p:nvCxnSpPr>
        <p:spPr>
          <a:xfrm>
            <a:off x="5691813" y="2696984"/>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30" name="直接箭头连接符 129">
            <a:extLst>
              <a:ext uri="{FF2B5EF4-FFF2-40B4-BE49-F238E27FC236}">
                <a16:creationId xmlns="" xmlns:a16="http://schemas.microsoft.com/office/drawing/2014/main" id="{25FFCF9E-B77D-4002-8CAE-8C36C256A152}"/>
              </a:ext>
            </a:extLst>
          </p:cNvPr>
          <p:cNvCxnSpPr>
            <a:cxnSpLocks/>
          </p:cNvCxnSpPr>
          <p:nvPr/>
        </p:nvCxnSpPr>
        <p:spPr>
          <a:xfrm>
            <a:off x="5691813" y="2392506"/>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31" name="直接箭头连接符 130">
            <a:extLst>
              <a:ext uri="{FF2B5EF4-FFF2-40B4-BE49-F238E27FC236}">
                <a16:creationId xmlns="" xmlns:a16="http://schemas.microsoft.com/office/drawing/2014/main" id="{25FFCF9E-B77D-4002-8CAE-8C36C256A152}"/>
              </a:ext>
            </a:extLst>
          </p:cNvPr>
          <p:cNvCxnSpPr>
            <a:cxnSpLocks/>
          </p:cNvCxnSpPr>
          <p:nvPr/>
        </p:nvCxnSpPr>
        <p:spPr>
          <a:xfrm>
            <a:off x="5691813" y="3015435"/>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32" name="直接连接符 131"/>
          <p:cNvCxnSpPr>
            <a:stCxn id="136" idx="2"/>
          </p:cNvCxnSpPr>
          <p:nvPr/>
        </p:nvCxnSpPr>
        <p:spPr bwMode="auto">
          <a:xfrm flipH="1">
            <a:off x="4229532" y="2763707"/>
            <a:ext cx="356976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3" name="直接连接符 132"/>
          <p:cNvCxnSpPr>
            <a:stCxn id="128" idx="2"/>
            <a:endCxn id="126" idx="6"/>
          </p:cNvCxnSpPr>
          <p:nvPr/>
        </p:nvCxnSpPr>
        <p:spPr bwMode="auto">
          <a:xfrm flipH="1">
            <a:off x="4395727" y="2467330"/>
            <a:ext cx="340356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4" name="直接连接符 133"/>
          <p:cNvCxnSpPr>
            <a:stCxn id="138" idx="2"/>
            <a:endCxn id="137" idx="6"/>
          </p:cNvCxnSpPr>
          <p:nvPr/>
        </p:nvCxnSpPr>
        <p:spPr bwMode="auto">
          <a:xfrm flipH="1">
            <a:off x="4395727" y="3106214"/>
            <a:ext cx="340356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5" name="椭圆 134">
            <a:extLst>
              <a:ext uri="{FF2B5EF4-FFF2-40B4-BE49-F238E27FC236}">
                <a16:creationId xmlns="" xmlns:a16="http://schemas.microsoft.com/office/drawing/2014/main" id="{7DBB15C3-7119-4BF5-AC36-6F6AFF9EB213}"/>
              </a:ext>
            </a:extLst>
          </p:cNvPr>
          <p:cNvSpPr/>
          <p:nvPr/>
        </p:nvSpPr>
        <p:spPr>
          <a:xfrm>
            <a:off x="4179810" y="2655749"/>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6" name="椭圆 135">
            <a:extLst>
              <a:ext uri="{FF2B5EF4-FFF2-40B4-BE49-F238E27FC236}">
                <a16:creationId xmlns="" xmlns:a16="http://schemas.microsoft.com/office/drawing/2014/main" id="{7DBB15C3-7119-4BF5-AC36-6F6AFF9EB213}"/>
              </a:ext>
            </a:extLst>
          </p:cNvPr>
          <p:cNvSpPr/>
          <p:nvPr/>
        </p:nvSpPr>
        <p:spPr>
          <a:xfrm>
            <a:off x="7799295" y="2655749"/>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7" name="椭圆 136">
            <a:extLst>
              <a:ext uri="{FF2B5EF4-FFF2-40B4-BE49-F238E27FC236}">
                <a16:creationId xmlns="" xmlns:a16="http://schemas.microsoft.com/office/drawing/2014/main" id="{7DBB15C3-7119-4BF5-AC36-6F6AFF9EB213}"/>
              </a:ext>
            </a:extLst>
          </p:cNvPr>
          <p:cNvSpPr/>
          <p:nvPr/>
        </p:nvSpPr>
        <p:spPr>
          <a:xfrm>
            <a:off x="4179810" y="2998256"/>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8" name="椭圆 137">
            <a:extLst>
              <a:ext uri="{FF2B5EF4-FFF2-40B4-BE49-F238E27FC236}">
                <a16:creationId xmlns="" xmlns:a16="http://schemas.microsoft.com/office/drawing/2014/main" id="{7DBB15C3-7119-4BF5-AC36-6F6AFF9EB213}"/>
              </a:ext>
            </a:extLst>
          </p:cNvPr>
          <p:cNvSpPr/>
          <p:nvPr/>
        </p:nvSpPr>
        <p:spPr>
          <a:xfrm>
            <a:off x="7799295" y="2998256"/>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9" name="TextBox 120">
            <a:extLst>
              <a:ext uri="{FF2B5EF4-FFF2-40B4-BE49-F238E27FC236}">
                <a16:creationId xmlns="" xmlns:a16="http://schemas.microsoft.com/office/drawing/2014/main" id="{890033A1-CB2B-46C1-843C-A395BBB7F123}"/>
              </a:ext>
            </a:extLst>
          </p:cNvPr>
          <p:cNvSpPr txBox="1"/>
          <p:nvPr/>
        </p:nvSpPr>
        <p:spPr>
          <a:xfrm>
            <a:off x="5125543" y="3120911"/>
            <a:ext cx="1874368" cy="307657"/>
          </a:xfrm>
          <a:prstGeom prst="rect">
            <a:avLst/>
          </a:prstGeom>
          <a:noFill/>
        </p:spPr>
        <p:txBody>
          <a:bodyPr wrap="square" rtlCol="0" anchor="ctr">
            <a:spAutoFit/>
          </a:bodyPr>
          <a:lstStyle/>
          <a:p>
            <a:pPr algn="ctr"/>
            <a:r>
              <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rPr>
              <a:t>手工模式</a:t>
            </a: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Eth-Trunk</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0" name="TextBox 77"/>
          <p:cNvSpPr txBox="1"/>
          <p:nvPr/>
        </p:nvSpPr>
        <p:spPr bwMode="auto">
          <a:xfrm>
            <a:off x="3868706" y="2342682"/>
            <a:ext cx="262697" cy="120847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链路聚合接口</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41" name="TextBox 77"/>
          <p:cNvSpPr txBox="1"/>
          <p:nvPr/>
        </p:nvSpPr>
        <p:spPr bwMode="auto">
          <a:xfrm>
            <a:off x="8069958" y="2342682"/>
            <a:ext cx="262697" cy="120847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链路聚合接口</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43" name="矩形 142"/>
          <p:cNvSpPr/>
          <p:nvPr/>
        </p:nvSpPr>
        <p:spPr>
          <a:xfrm>
            <a:off x="5958670" y="4394322"/>
            <a:ext cx="663115" cy="307657"/>
          </a:xfrm>
          <a:prstGeom prst="rect">
            <a:avLst/>
          </a:prstGeom>
        </p:spPr>
        <p:txBody>
          <a:bodyPr wrap="square">
            <a:spAutoFit/>
          </a:bodyPr>
          <a:lstStyle/>
          <a:p>
            <a:pPr algn="ctr"/>
            <a:r>
              <a:rPr lang="en-US" altLang="zh-CN" sz="1399" b="1" dirty="0" smtClean="0">
                <a:latin typeface="Huawei Sans" panose="020C0503030203020204" pitchFamily="34" charset="0"/>
                <a:ea typeface="方正兰亭黑简体" panose="02000000000000000000" pitchFamily="2" charset="-122"/>
                <a:sym typeface="Huawei Sans" panose="020C0503030203020204" pitchFamily="34" charset="0"/>
              </a:rPr>
              <a:t>SW3</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44" name="直接连接符 143"/>
          <p:cNvCxnSpPr>
            <a:endCxn id="145" idx="6"/>
          </p:cNvCxnSpPr>
          <p:nvPr/>
        </p:nvCxnSpPr>
        <p:spPr bwMode="auto">
          <a:xfrm flipH="1" flipV="1">
            <a:off x="4395726" y="3452110"/>
            <a:ext cx="2107377" cy="94411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45" name="椭圆 144">
            <a:extLst>
              <a:ext uri="{FF2B5EF4-FFF2-40B4-BE49-F238E27FC236}">
                <a16:creationId xmlns="" xmlns:a16="http://schemas.microsoft.com/office/drawing/2014/main" id="{7DBB15C3-7119-4BF5-AC36-6F6AFF9EB213}"/>
              </a:ext>
            </a:extLst>
          </p:cNvPr>
          <p:cNvSpPr/>
          <p:nvPr/>
        </p:nvSpPr>
        <p:spPr>
          <a:xfrm>
            <a:off x="4179810" y="3344151"/>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46" name="直接箭头连接符 145"/>
          <p:cNvCxnSpPr/>
          <p:nvPr/>
        </p:nvCxnSpPr>
        <p:spPr>
          <a:xfrm>
            <a:off x="2606492" y="2788727"/>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47" name="直接箭头连接符 146"/>
          <p:cNvCxnSpPr/>
          <p:nvPr/>
        </p:nvCxnSpPr>
        <p:spPr>
          <a:xfrm>
            <a:off x="4519034" y="3897130"/>
            <a:ext cx="798602" cy="351494"/>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78" name="圆角矩形 77"/>
          <p:cNvSpPr/>
          <p:nvPr/>
        </p:nvSpPr>
        <p:spPr>
          <a:xfrm rot="16200000">
            <a:off x="6997415" y="3605741"/>
            <a:ext cx="611512"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矩形 43"/>
          <p:cNvSpPr/>
          <p:nvPr/>
        </p:nvSpPr>
        <p:spPr bwMode="auto">
          <a:xfrm>
            <a:off x="1190720" y="1771972"/>
            <a:ext cx="4669954"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活动接口</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椭圆 45">
            <a:extLst>
              <a:ext uri="{FF2B5EF4-FFF2-40B4-BE49-F238E27FC236}">
                <a16:creationId xmlns="" xmlns:a16="http://schemas.microsoft.com/office/drawing/2014/main" id="{7DBB15C3-7119-4BF5-AC36-6F6AFF9EB213}"/>
              </a:ext>
            </a:extLst>
          </p:cNvPr>
          <p:cNvSpPr/>
          <p:nvPr/>
        </p:nvSpPr>
        <p:spPr>
          <a:xfrm>
            <a:off x="975973" y="1815128"/>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0010004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手工模式缺陷 </a:t>
            </a:r>
            <a:r>
              <a:rPr lang="en-US" altLang="zh-CN" smtClean="0">
                <a:sym typeface="Huawei Sans" panose="020C0503030203020204" pitchFamily="34" charset="0"/>
              </a:rPr>
              <a:t>(2)</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endParaRPr lang="en-US" altLang="zh-CN" sz="24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24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24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24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24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24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24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24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手动</a:t>
            </a:r>
            <a:r>
              <a:rPr lang="zh-CN" altLang="en-US" sz="24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模式下，设备只能通过物理层状态判断对端接口是否正常工作。</a:t>
            </a:r>
            <a:endParaRPr lang="en-US" altLang="zh-CN" sz="24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dirty="0"/>
          </a:p>
        </p:txBody>
      </p:sp>
      <p:sp>
        <p:nvSpPr>
          <p:cNvPr id="44" name="圆角矩形 43"/>
          <p:cNvSpPr/>
          <p:nvPr/>
        </p:nvSpPr>
        <p:spPr>
          <a:xfrm>
            <a:off x="3599554" y="2591368"/>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圆角矩形 44"/>
          <p:cNvSpPr/>
          <p:nvPr/>
        </p:nvSpPr>
        <p:spPr>
          <a:xfrm>
            <a:off x="7818613" y="2591368"/>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矩形 45"/>
          <p:cNvSpPr/>
          <p:nvPr/>
        </p:nvSpPr>
        <p:spPr>
          <a:xfrm>
            <a:off x="3740992" y="2632676"/>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矩形 46"/>
          <p:cNvSpPr/>
          <p:nvPr/>
        </p:nvSpPr>
        <p:spPr>
          <a:xfrm>
            <a:off x="7938310" y="2632676"/>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8" name="组合 47"/>
          <p:cNvGrpSpPr/>
          <p:nvPr/>
        </p:nvGrpSpPr>
        <p:grpSpPr>
          <a:xfrm>
            <a:off x="5351457" y="2791848"/>
            <a:ext cx="1490082" cy="1061192"/>
            <a:chOff x="6632552" y="2127803"/>
            <a:chExt cx="2078272" cy="1061607"/>
          </a:xfrm>
          <a:solidFill>
            <a:srgbClr val="F4FBFE"/>
          </a:solidFill>
        </p:grpSpPr>
        <p:sp>
          <p:nvSpPr>
            <p:cNvPr id="49" name="任意多边形: 形状 67">
              <a:extLst>
                <a:ext uri="{FF2B5EF4-FFF2-40B4-BE49-F238E27FC236}">
                  <a16:creationId xmlns="" xmlns:a16="http://schemas.microsoft.com/office/drawing/2014/main" id="{DDE7F5E3-EC99-4B98-9942-9CF564C3EC09}"/>
                </a:ext>
              </a:extLst>
            </p:cNvPr>
            <p:cNvSpPr/>
            <p:nvPr/>
          </p:nvSpPr>
          <p:spPr>
            <a:xfrm flipH="1">
              <a:off x="6632552" y="2127803"/>
              <a:ext cx="1978706" cy="1061607"/>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椭圆 49">
              <a:extLst>
                <a:ext uri="{FF2B5EF4-FFF2-40B4-BE49-F238E27FC236}">
                  <a16:creationId xmlns="" xmlns:a16="http://schemas.microsoft.com/office/drawing/2014/main" id="{7EEDE773-BD04-46B5-ACD7-D793E0BC1578}"/>
                </a:ext>
              </a:extLst>
            </p:cNvPr>
            <p:cNvSpPr/>
            <p:nvPr/>
          </p:nvSpPr>
          <p:spPr>
            <a:xfrm>
              <a:off x="8511691" y="2127803"/>
              <a:ext cx="199133" cy="1061607"/>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51" name="直接箭头连接符 50">
            <a:extLst>
              <a:ext uri="{FF2B5EF4-FFF2-40B4-BE49-F238E27FC236}">
                <a16:creationId xmlns="" xmlns:a16="http://schemas.microsoft.com/office/drawing/2014/main" id="{25FFCF9E-B77D-4002-8CAE-8C36C256A152}"/>
              </a:ext>
            </a:extLst>
          </p:cNvPr>
          <p:cNvCxnSpPr>
            <a:cxnSpLocks/>
          </p:cNvCxnSpPr>
          <p:nvPr/>
        </p:nvCxnSpPr>
        <p:spPr>
          <a:xfrm>
            <a:off x="5814068" y="3380830"/>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52" name="直接箭头连接符 51">
            <a:extLst>
              <a:ext uri="{FF2B5EF4-FFF2-40B4-BE49-F238E27FC236}">
                <a16:creationId xmlns="" xmlns:a16="http://schemas.microsoft.com/office/drawing/2014/main" id="{25FFCF9E-B77D-4002-8CAE-8C36C256A152}"/>
              </a:ext>
            </a:extLst>
          </p:cNvPr>
          <p:cNvCxnSpPr>
            <a:cxnSpLocks/>
          </p:cNvCxnSpPr>
          <p:nvPr/>
        </p:nvCxnSpPr>
        <p:spPr>
          <a:xfrm>
            <a:off x="5814068" y="3109817"/>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53" name="直接箭头连接符 52">
            <a:extLst>
              <a:ext uri="{FF2B5EF4-FFF2-40B4-BE49-F238E27FC236}">
                <a16:creationId xmlns="" xmlns:a16="http://schemas.microsoft.com/office/drawing/2014/main" id="{25FFCF9E-B77D-4002-8CAE-8C36C256A152}"/>
              </a:ext>
            </a:extLst>
          </p:cNvPr>
          <p:cNvCxnSpPr>
            <a:cxnSpLocks/>
          </p:cNvCxnSpPr>
          <p:nvPr/>
        </p:nvCxnSpPr>
        <p:spPr>
          <a:xfrm>
            <a:off x="5814068" y="3651842"/>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54" name="TextBox 120">
            <a:extLst>
              <a:ext uri="{FF2B5EF4-FFF2-40B4-BE49-F238E27FC236}">
                <a16:creationId xmlns="" xmlns:a16="http://schemas.microsoft.com/office/drawing/2014/main" id="{890033A1-CB2B-46C1-843C-A395BBB7F123}"/>
              </a:ext>
            </a:extLst>
          </p:cNvPr>
          <p:cNvSpPr txBox="1"/>
          <p:nvPr/>
        </p:nvSpPr>
        <p:spPr>
          <a:xfrm>
            <a:off x="5405771" y="3937715"/>
            <a:ext cx="1435768" cy="338554"/>
          </a:xfrm>
          <a:prstGeom prst="rect">
            <a:avLst/>
          </a:prstGeom>
          <a:noFill/>
        </p:spPr>
        <p:txBody>
          <a:bodyPr wrap="square" rtlCol="0" anchor="ctr">
            <a:spAutoFit/>
          </a:bodyPr>
          <a:lstStyle/>
          <a:p>
            <a:pPr algn="ctr"/>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Eth-Trunk</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5" name="组合 54"/>
          <p:cNvGrpSpPr/>
          <p:nvPr/>
        </p:nvGrpSpPr>
        <p:grpSpPr>
          <a:xfrm>
            <a:off x="2740859" y="2591367"/>
            <a:ext cx="714096" cy="1684902"/>
            <a:chOff x="3457608" y="2904334"/>
            <a:chExt cx="714375" cy="1685560"/>
          </a:xfrm>
        </p:grpSpPr>
        <p:sp>
          <p:nvSpPr>
            <p:cNvPr id="56" name="任意多边形 55"/>
            <p:cNvSpPr/>
            <p:nvPr/>
          </p:nvSpPr>
          <p:spPr>
            <a:xfrm>
              <a:off x="3457608" y="290433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任意多边形 56"/>
            <p:cNvSpPr/>
            <p:nvPr/>
          </p:nvSpPr>
          <p:spPr>
            <a:xfrm flipV="1">
              <a:off x="3457608" y="419389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8" name="直接箭头连接符 57"/>
            <p:cNvCxnSpPr/>
            <p:nvPr/>
          </p:nvCxnSpPr>
          <p:spPr>
            <a:xfrm>
              <a:off x="3490450" y="3896040"/>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59" name="直接箭头连接符 58"/>
            <p:cNvCxnSpPr/>
            <p:nvPr/>
          </p:nvCxnSpPr>
          <p:spPr>
            <a:xfrm>
              <a:off x="3490450" y="3598187"/>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sp>
        <p:nvSpPr>
          <p:cNvPr id="61" name="任意多边形 60"/>
          <p:cNvSpPr/>
          <p:nvPr/>
        </p:nvSpPr>
        <p:spPr>
          <a:xfrm flipH="1">
            <a:off x="8776495" y="2667475"/>
            <a:ext cx="683733" cy="395845"/>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3" name="直接箭头连接符 62"/>
          <p:cNvCxnSpPr/>
          <p:nvPr/>
        </p:nvCxnSpPr>
        <p:spPr>
          <a:xfrm>
            <a:off x="8776495" y="3503781"/>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64" name="直接箭头连接符 63"/>
          <p:cNvCxnSpPr/>
          <p:nvPr/>
        </p:nvCxnSpPr>
        <p:spPr>
          <a:xfrm>
            <a:off x="8776495" y="3283550"/>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65" name="椭圆 64">
            <a:extLst>
              <a:ext uri="{FF2B5EF4-FFF2-40B4-BE49-F238E27FC236}">
                <a16:creationId xmlns="" xmlns:a16="http://schemas.microsoft.com/office/drawing/2014/main" id="{7DBB15C3-7119-4BF5-AC36-6F6AFF9EB213}"/>
              </a:ext>
            </a:extLst>
          </p:cNvPr>
          <p:cNvSpPr/>
          <p:nvPr/>
        </p:nvSpPr>
        <p:spPr>
          <a:xfrm>
            <a:off x="4374595" y="2791847"/>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椭圆 65">
            <a:extLst>
              <a:ext uri="{FF2B5EF4-FFF2-40B4-BE49-F238E27FC236}">
                <a16:creationId xmlns="" xmlns:a16="http://schemas.microsoft.com/office/drawing/2014/main" id="{7DBB15C3-7119-4BF5-AC36-6F6AFF9EB213}"/>
              </a:ext>
            </a:extLst>
          </p:cNvPr>
          <p:cNvSpPr/>
          <p:nvPr/>
        </p:nvSpPr>
        <p:spPr>
          <a:xfrm>
            <a:off x="7739066" y="2791847"/>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7" name="直接连接符 66"/>
          <p:cNvCxnSpPr>
            <a:stCxn id="66" idx="2"/>
            <a:endCxn id="65" idx="6"/>
          </p:cNvCxnSpPr>
          <p:nvPr/>
        </p:nvCxnSpPr>
        <p:spPr bwMode="auto">
          <a:xfrm flipH="1">
            <a:off x="4590512" y="2899805"/>
            <a:ext cx="314855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9" name="椭圆 68">
            <a:extLst>
              <a:ext uri="{FF2B5EF4-FFF2-40B4-BE49-F238E27FC236}">
                <a16:creationId xmlns="" xmlns:a16="http://schemas.microsoft.com/office/drawing/2014/main" id="{7DBB15C3-7119-4BF5-AC36-6F6AFF9EB213}"/>
              </a:ext>
            </a:extLst>
          </p:cNvPr>
          <p:cNvSpPr/>
          <p:nvPr/>
        </p:nvSpPr>
        <p:spPr>
          <a:xfrm>
            <a:off x="4374595" y="3093351"/>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椭圆 69">
            <a:extLst>
              <a:ext uri="{FF2B5EF4-FFF2-40B4-BE49-F238E27FC236}">
                <a16:creationId xmlns="" xmlns:a16="http://schemas.microsoft.com/office/drawing/2014/main" id="{7DBB15C3-7119-4BF5-AC36-6F6AFF9EB213}"/>
              </a:ext>
            </a:extLst>
          </p:cNvPr>
          <p:cNvSpPr/>
          <p:nvPr/>
        </p:nvSpPr>
        <p:spPr>
          <a:xfrm>
            <a:off x="7739066" y="3093351"/>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1" name="直接连接符 70"/>
          <p:cNvCxnSpPr>
            <a:stCxn id="70" idx="2"/>
            <a:endCxn id="69" idx="6"/>
          </p:cNvCxnSpPr>
          <p:nvPr/>
        </p:nvCxnSpPr>
        <p:spPr bwMode="auto">
          <a:xfrm flipH="1">
            <a:off x="4590512" y="3201309"/>
            <a:ext cx="314855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2" name="椭圆 71">
            <a:extLst>
              <a:ext uri="{FF2B5EF4-FFF2-40B4-BE49-F238E27FC236}">
                <a16:creationId xmlns="" xmlns:a16="http://schemas.microsoft.com/office/drawing/2014/main" id="{7DBB15C3-7119-4BF5-AC36-6F6AFF9EB213}"/>
              </a:ext>
            </a:extLst>
          </p:cNvPr>
          <p:cNvSpPr/>
          <p:nvPr/>
        </p:nvSpPr>
        <p:spPr>
          <a:xfrm>
            <a:off x="4374595" y="3394855"/>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椭圆 76">
            <a:extLst>
              <a:ext uri="{FF2B5EF4-FFF2-40B4-BE49-F238E27FC236}">
                <a16:creationId xmlns="" xmlns:a16="http://schemas.microsoft.com/office/drawing/2014/main" id="{7DBB15C3-7119-4BF5-AC36-6F6AFF9EB213}"/>
              </a:ext>
            </a:extLst>
          </p:cNvPr>
          <p:cNvSpPr/>
          <p:nvPr/>
        </p:nvSpPr>
        <p:spPr>
          <a:xfrm>
            <a:off x="7739066" y="3394855"/>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8" name="直接连接符 77"/>
          <p:cNvCxnSpPr>
            <a:stCxn id="77" idx="2"/>
            <a:endCxn id="72" idx="6"/>
          </p:cNvCxnSpPr>
          <p:nvPr/>
        </p:nvCxnSpPr>
        <p:spPr bwMode="auto">
          <a:xfrm flipH="1">
            <a:off x="4590512" y="3502813"/>
            <a:ext cx="314855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9" name="椭圆 78">
            <a:extLst>
              <a:ext uri="{FF2B5EF4-FFF2-40B4-BE49-F238E27FC236}">
                <a16:creationId xmlns="" xmlns:a16="http://schemas.microsoft.com/office/drawing/2014/main" id="{7DBB15C3-7119-4BF5-AC36-6F6AFF9EB213}"/>
              </a:ext>
            </a:extLst>
          </p:cNvPr>
          <p:cNvSpPr/>
          <p:nvPr/>
        </p:nvSpPr>
        <p:spPr>
          <a:xfrm>
            <a:off x="4374595" y="3696359"/>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椭圆 79">
            <a:extLst>
              <a:ext uri="{FF2B5EF4-FFF2-40B4-BE49-F238E27FC236}">
                <a16:creationId xmlns="" xmlns:a16="http://schemas.microsoft.com/office/drawing/2014/main" id="{7DBB15C3-7119-4BF5-AC36-6F6AFF9EB213}"/>
              </a:ext>
            </a:extLst>
          </p:cNvPr>
          <p:cNvSpPr/>
          <p:nvPr/>
        </p:nvSpPr>
        <p:spPr>
          <a:xfrm>
            <a:off x="7739066" y="3696359"/>
            <a:ext cx="215916" cy="215916"/>
          </a:xfrm>
          <a:prstGeom prst="ellipse">
            <a:avLst/>
          </a:prstGeom>
          <a:solidFill>
            <a:srgbClr val="FFD17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zh-CN" altLang="en-US" sz="11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1" name="直接连接符 80"/>
          <p:cNvCxnSpPr>
            <a:stCxn id="80" idx="2"/>
            <a:endCxn id="79" idx="6"/>
          </p:cNvCxnSpPr>
          <p:nvPr/>
        </p:nvCxnSpPr>
        <p:spPr bwMode="auto">
          <a:xfrm flipH="1">
            <a:off x="4590512" y="3804317"/>
            <a:ext cx="314855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2" name="直接箭头连接符 81">
            <a:extLst>
              <a:ext uri="{FF2B5EF4-FFF2-40B4-BE49-F238E27FC236}">
                <a16:creationId xmlns="" xmlns:a16="http://schemas.microsoft.com/office/drawing/2014/main" id="{25FFCF9E-B77D-4002-8CAE-8C36C256A152}"/>
              </a:ext>
            </a:extLst>
          </p:cNvPr>
          <p:cNvCxnSpPr>
            <a:cxnSpLocks/>
          </p:cNvCxnSpPr>
          <p:nvPr/>
        </p:nvCxnSpPr>
        <p:spPr>
          <a:xfrm>
            <a:off x="5814068" y="2838804"/>
            <a:ext cx="578894"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91" name="椭圆 90">
            <a:extLst>
              <a:ext uri="{FF2B5EF4-FFF2-40B4-BE49-F238E27FC236}">
                <a16:creationId xmlns="" xmlns:a16="http://schemas.microsoft.com/office/drawing/2014/main" id="{E3AA826D-E4AC-459E-9C44-0CE0D8799DF1}"/>
              </a:ext>
            </a:extLst>
          </p:cNvPr>
          <p:cNvSpPr/>
          <p:nvPr/>
        </p:nvSpPr>
        <p:spPr>
          <a:xfrm>
            <a:off x="956801" y="2172128"/>
            <a:ext cx="215916" cy="215916"/>
          </a:xfrm>
          <a:prstGeom prst="ellipse">
            <a:avLst/>
          </a:prstGeom>
          <a:solidFill>
            <a:srgbClr val="FFD17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a:t>
            </a:r>
            <a:endParaRPr lang="zh-CN" altLang="en-US" sz="11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TextBox 120">
            <a:extLst>
              <a:ext uri="{FF2B5EF4-FFF2-40B4-BE49-F238E27FC236}">
                <a16:creationId xmlns="" xmlns:a16="http://schemas.microsoft.com/office/drawing/2014/main" id="{BA178C7B-FB8C-4D9C-9731-7001BEE1F59D}"/>
              </a:ext>
            </a:extLst>
          </p:cNvPr>
          <p:cNvSpPr txBox="1"/>
          <p:nvPr/>
        </p:nvSpPr>
        <p:spPr>
          <a:xfrm>
            <a:off x="1190720" y="2158197"/>
            <a:ext cx="2032380" cy="276999"/>
          </a:xfrm>
          <a:prstGeom prst="rect">
            <a:avLst/>
          </a:prstGeom>
          <a:noFill/>
        </p:spPr>
        <p:txBody>
          <a:bodyPr wrap="square" rtlCol="0">
            <a:spAutoFit/>
          </a:bodyPr>
          <a:lstStyle/>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故障接口</a:t>
            </a:r>
          </a:p>
        </p:txBody>
      </p:sp>
      <p:sp>
        <p:nvSpPr>
          <p:cNvPr id="94" name="圆角矩形 93"/>
          <p:cNvSpPr/>
          <p:nvPr/>
        </p:nvSpPr>
        <p:spPr>
          <a:xfrm>
            <a:off x="8782909" y="4276269"/>
            <a:ext cx="2297018" cy="719799"/>
          </a:xfrm>
          <a:prstGeom prst="roundRect">
            <a:avLst>
              <a:gd name="adj" fmla="val 7486"/>
            </a:avLst>
          </a:prstGeom>
          <a:solidFill>
            <a:srgbClr val="FFFFCC"/>
          </a:solidFill>
          <a:ln w="9525">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199"/>
              </a:lnSpc>
            </a:pP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接口物理状态</a:t>
            </a:r>
            <a:r>
              <a:rPr lang="en-US" altLang="zh-CN" sz="1399"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UP</a:t>
            </a:r>
            <a:r>
              <a:rPr lang="zh-CN" altLang="en-US" sz="1399"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，但无法</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转发</a:t>
            </a:r>
            <a:r>
              <a:rPr lang="zh-CN" altLang="en-US" sz="1399"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报文。</a:t>
            </a:r>
            <a:endPar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矩形 59"/>
          <p:cNvSpPr/>
          <p:nvPr/>
        </p:nvSpPr>
        <p:spPr bwMode="auto">
          <a:xfrm>
            <a:off x="1190720" y="1771972"/>
            <a:ext cx="4669954"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活动接口</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椭圆 72">
            <a:extLst>
              <a:ext uri="{FF2B5EF4-FFF2-40B4-BE49-F238E27FC236}">
                <a16:creationId xmlns="" xmlns:a16="http://schemas.microsoft.com/office/drawing/2014/main" id="{7DBB15C3-7119-4BF5-AC36-6F6AFF9EB213}"/>
              </a:ext>
            </a:extLst>
          </p:cNvPr>
          <p:cNvSpPr/>
          <p:nvPr/>
        </p:nvSpPr>
        <p:spPr>
          <a:xfrm>
            <a:off x="975973" y="1815128"/>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5" name="直接箭头连接符 74"/>
          <p:cNvCxnSpPr>
            <a:stCxn id="80" idx="4"/>
            <a:endCxn id="94" idx="1"/>
          </p:cNvCxnSpPr>
          <p:nvPr/>
        </p:nvCxnSpPr>
        <p:spPr>
          <a:xfrm>
            <a:off x="7847024" y="3912275"/>
            <a:ext cx="935885" cy="723894"/>
          </a:xfrm>
          <a:prstGeom prst="straightConnector1">
            <a:avLst/>
          </a:prstGeom>
          <a:ln w="28575">
            <a:solidFill>
              <a:srgbClr val="FFD17D"/>
            </a:solidFill>
            <a:tailEnd type="triangle"/>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7387097" y="3667185"/>
            <a:ext cx="288000" cy="288000"/>
            <a:chOff x="856677" y="2615810"/>
            <a:chExt cx="288000" cy="288000"/>
          </a:xfrm>
        </p:grpSpPr>
        <p:sp>
          <p:nvSpPr>
            <p:cNvPr id="86" name="椭圆 85"/>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rgbClr val="EC7061"/>
                </a:solidFill>
              </a:endParaRPr>
            </a:p>
          </p:txBody>
        </p:sp>
        <p:grpSp>
          <p:nvGrpSpPr>
            <p:cNvPr id="87" name="组合 86"/>
            <p:cNvGrpSpPr/>
            <p:nvPr/>
          </p:nvGrpSpPr>
          <p:grpSpPr>
            <a:xfrm>
              <a:off x="923444" y="2692169"/>
              <a:ext cx="144001" cy="144002"/>
              <a:chOff x="898853" y="2657982"/>
              <a:chExt cx="203649" cy="203652"/>
            </a:xfrm>
          </p:grpSpPr>
          <p:cxnSp>
            <p:nvCxnSpPr>
              <p:cNvPr id="88" name="直接连接符 87"/>
              <p:cNvCxnSpPr>
                <a:stCxn id="86" idx="3"/>
                <a:endCxn id="86"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89" name="直接连接符 88"/>
              <p:cNvCxnSpPr>
                <a:stCxn id="86" idx="1"/>
                <a:endCxn id="86"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3268094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网络可靠性需求</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链路聚合技术原理与配置</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基本原理</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手工模式</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Huawei Sans" panose="020C0503030203020204" pitchFamily="34" charset="0"/>
              <a:buChar char="▪"/>
            </a:pPr>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模式</a:t>
            </a:r>
            <a:endParaRPr lang="en-US" altLang="zh-CN" b="1"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典型使用</a:t>
            </a:r>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场景</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配置举例</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buClr>
                <a:schemeClr val="bg1">
                  <a:lumMod val="50000"/>
                </a:schemeClr>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堆叠</a:t>
            </a:r>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集群概述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675283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zh-CN" altLang="en-US" smtClean="0">
                <a:sym typeface="Huawei Sans" panose="020C0503030203020204" pitchFamily="34" charset="0"/>
              </a:rPr>
              <a:t>以太网链路聚合与交换机堆叠、集群</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3047802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sym typeface="Huawei Sans" panose="020C0503030203020204" pitchFamily="34" charset="0"/>
              </a:rPr>
              <a:t>LACPDU</a:t>
            </a:r>
            <a:endParaRPr lang="zh-CN" altLang="en-US" dirty="0">
              <a:sym typeface="Huawei Sans" panose="020C0503030203020204" pitchFamily="34" charset="0"/>
            </a:endParaRPr>
          </a:p>
        </p:txBody>
      </p:sp>
      <p:sp>
        <p:nvSpPr>
          <p:cNvPr id="9" name="文本占位符 8"/>
          <p:cNvSpPr>
            <a:spLocks noGrp="1"/>
          </p:cNvSpPr>
          <p:nvPr>
            <p:ph type="body" sz="quarter" idx="10"/>
          </p:nvPr>
        </p:nvSpPr>
        <p:spPr>
          <a:xfrm>
            <a:off x="468317" y="1272125"/>
            <a:ext cx="11276183" cy="4680000"/>
          </a:xfrm>
        </p:spPr>
        <p:txBody>
          <a:bodyPr/>
          <a:lstStyle/>
          <a:p>
            <a:pPr>
              <a:buSzPct val="100000"/>
            </a:pPr>
            <a:endParaRPr lang="en-US" altLang="zh-CN" sz="16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buSzPct val="100000"/>
            </a:pPr>
            <a:endPar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buSzPct val="100000"/>
            </a:pPr>
            <a:endParaRPr lang="en-US" altLang="zh-CN" sz="16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buSzPct val="100000"/>
            </a:pPr>
            <a:endPar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buSzPct val="100000"/>
            </a:pPr>
            <a:endParaRPr lang="en-US" altLang="zh-CN" sz="16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buSzPct val="100000"/>
            </a:pPr>
            <a:endPar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buSzPct val="100000"/>
            </a:pPr>
            <a:endParaRPr lang="en-US" altLang="zh-CN" sz="16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buSzPct val="100000"/>
            </a:pPr>
            <a:endPar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buSzPct val="100000"/>
            </a:pPr>
            <a:endParaRPr lang="en-US" altLang="zh-CN" sz="16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buSzPct val="100000"/>
            </a:pPr>
            <a:r>
              <a:rPr lang="en-US" altLang="zh-CN" sz="1600"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模式：采用</a:t>
            </a:r>
            <a:r>
              <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协议的一种链路聚合模式。设备间通过链路聚合控制协议数据单元（</a:t>
            </a:r>
            <a:r>
              <a:rPr lang="it-IT"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Link Aggregation Control Protocol Data Unit</a:t>
            </a: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LACPDU</a:t>
            </a: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）进行交互，通过协议协商确保对端是同一台设备、同一个聚合接口的成员接口。</a:t>
            </a:r>
            <a:endPar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buSzPct val="100000"/>
            </a:pPr>
            <a:r>
              <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LACPDU</a:t>
            </a: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报文中包含设备优先级、</a:t>
            </a:r>
            <a:r>
              <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地址、接口优先级、接口号等。</a:t>
            </a:r>
            <a:endPar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sz="1600" dirty="0"/>
          </a:p>
        </p:txBody>
      </p:sp>
      <p:sp>
        <p:nvSpPr>
          <p:cNvPr id="81" name="TextBox 77"/>
          <p:cNvSpPr txBox="1"/>
          <p:nvPr/>
        </p:nvSpPr>
        <p:spPr bwMode="auto">
          <a:xfrm>
            <a:off x="2939455" y="1490194"/>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LACPDU</a:t>
            </a:r>
          </a:p>
        </p:txBody>
      </p:sp>
      <p:cxnSp>
        <p:nvCxnSpPr>
          <p:cNvPr id="74" name="直接箭头连接符 73">
            <a:extLst>
              <a:ext uri="{FF2B5EF4-FFF2-40B4-BE49-F238E27FC236}">
                <a16:creationId xmlns="" xmlns:a16="http://schemas.microsoft.com/office/drawing/2014/main" id="{AA906D00-6A37-4E3C-844F-9AFBEFB9CD58}"/>
              </a:ext>
            </a:extLst>
          </p:cNvPr>
          <p:cNvCxnSpPr>
            <a:cxnSpLocks/>
          </p:cNvCxnSpPr>
          <p:nvPr/>
        </p:nvCxnSpPr>
        <p:spPr>
          <a:xfrm>
            <a:off x="2611851" y="1622265"/>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aphicFrame>
        <p:nvGraphicFramePr>
          <p:cNvPr id="75" name="表格 74"/>
          <p:cNvGraphicFramePr>
            <a:graphicFrameLocks noGrp="1"/>
          </p:cNvGraphicFramePr>
          <p:nvPr>
            <p:extLst/>
          </p:nvPr>
        </p:nvGraphicFramePr>
        <p:xfrm>
          <a:off x="3827174" y="3764051"/>
          <a:ext cx="2734932" cy="1511412"/>
        </p:xfrm>
        <a:graphic>
          <a:graphicData uri="http://schemas.openxmlformats.org/drawingml/2006/table">
            <a:tbl>
              <a:tblPr firstRow="1" firstCol="1" lastRow="1" lastCol="1" bandRow="1" bandCol="1">
                <a:tableStyleId>{5940675A-B579-460E-94D1-54222C63F5DA}</a:tableStyleId>
              </a:tblPr>
              <a:tblGrid>
                <a:gridCol w="2734932">
                  <a:extLst>
                    <a:ext uri="{9D8B030D-6E8A-4147-A177-3AD203B41FA5}">
                      <a16:colId xmlns="" xmlns:a16="http://schemas.microsoft.com/office/drawing/2014/main" val="20000"/>
                    </a:ext>
                  </a:extLst>
                </a:gridCol>
              </a:tblGrid>
              <a:tr h="251902">
                <a:tc>
                  <a:txBody>
                    <a:bodyPr/>
                    <a:lstStyle/>
                    <a:p>
                      <a:pPr algn="ctr">
                        <a:lnSpc>
                          <a:spcPct val="100000"/>
                        </a:lnSpc>
                        <a:spcAft>
                          <a:spcPts val="0"/>
                        </a:spcAft>
                      </a:pPr>
                      <a:r>
                        <a:rPr lang="en-US" altLang="zh-CN" sz="1200" b="1" kern="100"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LACPDU</a:t>
                      </a:r>
                      <a:endParaRPr lang="en-US" sz="1200" b="1" kern="100"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43110" marR="4311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51902">
                <a:tc>
                  <a:txBody>
                    <a:bodyPr/>
                    <a:lstStyle/>
                    <a:p>
                      <a:pPr algn="ctr">
                        <a:lnSpc>
                          <a:spcPct val="100000"/>
                        </a:lnSpc>
                        <a:spcAft>
                          <a:spcPts val="0"/>
                        </a:spcAft>
                      </a:pPr>
                      <a:r>
                        <a:rPr lang="zh-CN" alt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设备优先级</a:t>
                      </a:r>
                      <a:endParaRPr 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43110" marR="4311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51902">
                <a:tc>
                  <a:txBody>
                    <a:bodyPr/>
                    <a:lstStyle/>
                    <a:p>
                      <a:pPr algn="ctr">
                        <a:lnSpc>
                          <a:spcPct val="100000"/>
                        </a:lnSpc>
                        <a:spcAft>
                          <a:spcPts val="0"/>
                        </a:spcAft>
                      </a:pPr>
                      <a:r>
                        <a:rPr lang="en-US" alt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地址</a:t>
                      </a:r>
                      <a:endParaRPr lang="zh-CN" sz="12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10" marR="4311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51902">
                <a:tc>
                  <a:txBody>
                    <a:bodyPr/>
                    <a:lstStyle/>
                    <a:p>
                      <a:pPr algn="ctr">
                        <a:lnSpc>
                          <a:spcPct val="100000"/>
                        </a:lnSpc>
                        <a:spcAft>
                          <a:spcPts val="0"/>
                        </a:spcAft>
                      </a:pPr>
                      <a:r>
                        <a:rPr lang="zh-CN" alt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接口优先级</a:t>
                      </a:r>
                      <a:endParaRPr lang="zh-CN" sz="12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10" marR="4311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51902">
                <a:tc>
                  <a:txBody>
                    <a:bodyPr/>
                    <a:lstStyle/>
                    <a:p>
                      <a:pPr algn="ctr">
                        <a:lnSpc>
                          <a:spcPct val="100000"/>
                        </a:lnSpc>
                        <a:spcAft>
                          <a:spcPts val="0"/>
                        </a:spcAft>
                      </a:pPr>
                      <a:r>
                        <a:rPr lang="zh-CN" alt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接口号</a:t>
                      </a:r>
                      <a:endParaRPr lang="zh-CN" sz="12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10" marR="4311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2519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a:t>
                      </a:r>
                    </a:p>
                  </a:txBody>
                  <a:tcPr marL="43110" marR="4311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bl>
          </a:graphicData>
        </a:graphic>
      </p:graphicFrame>
      <p:sp>
        <p:nvSpPr>
          <p:cNvPr id="85" name="圆角矩形 84"/>
          <p:cNvSpPr/>
          <p:nvPr/>
        </p:nvSpPr>
        <p:spPr>
          <a:xfrm>
            <a:off x="2629703" y="1915241"/>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圆角矩形 88"/>
          <p:cNvSpPr/>
          <p:nvPr/>
        </p:nvSpPr>
        <p:spPr>
          <a:xfrm>
            <a:off x="8677640" y="1915241"/>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矩形 89"/>
          <p:cNvSpPr/>
          <p:nvPr/>
        </p:nvSpPr>
        <p:spPr>
          <a:xfrm>
            <a:off x="2611851" y="1913453"/>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矩形 90"/>
          <p:cNvSpPr/>
          <p:nvPr/>
        </p:nvSpPr>
        <p:spPr>
          <a:xfrm>
            <a:off x="8917034" y="1912687"/>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圆角矩形 91"/>
          <p:cNvSpPr/>
          <p:nvPr/>
        </p:nvSpPr>
        <p:spPr bwMode="auto">
          <a:xfrm>
            <a:off x="3160160" y="2125073"/>
            <a:ext cx="359859"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 name="组合 6"/>
          <p:cNvGrpSpPr/>
          <p:nvPr/>
        </p:nvGrpSpPr>
        <p:grpSpPr>
          <a:xfrm>
            <a:off x="4915639" y="2158090"/>
            <a:ext cx="2500290" cy="1088573"/>
            <a:chOff x="4917558" y="2321238"/>
            <a:chExt cx="2501267" cy="827519"/>
          </a:xfrm>
          <a:solidFill>
            <a:srgbClr val="F4FBFE"/>
          </a:solidFill>
        </p:grpSpPr>
        <p:sp>
          <p:nvSpPr>
            <p:cNvPr id="94" name="任意多边形: 形状 67">
              <a:extLst>
                <a:ext uri="{FF2B5EF4-FFF2-40B4-BE49-F238E27FC236}">
                  <a16:creationId xmlns="" xmlns:a16="http://schemas.microsoft.com/office/drawing/2014/main" id="{DDE7F5E3-EC99-4B98-9942-9CF564C3EC09}"/>
                </a:ext>
              </a:extLst>
            </p:cNvPr>
            <p:cNvSpPr/>
            <p:nvPr/>
          </p:nvSpPr>
          <p:spPr>
            <a:xfrm flipH="1">
              <a:off x="4917558" y="2321238"/>
              <a:ext cx="2381437" cy="827519"/>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椭圆 94">
              <a:extLst>
                <a:ext uri="{FF2B5EF4-FFF2-40B4-BE49-F238E27FC236}">
                  <a16:creationId xmlns="" xmlns:a16="http://schemas.microsoft.com/office/drawing/2014/main" id="{7EEDE773-BD04-46B5-ACD7-D793E0BC1578}"/>
                </a:ext>
              </a:extLst>
            </p:cNvPr>
            <p:cNvSpPr/>
            <p:nvPr/>
          </p:nvSpPr>
          <p:spPr>
            <a:xfrm>
              <a:off x="7179162" y="2321238"/>
              <a:ext cx="239663" cy="827519"/>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97" name="圆角矩形 96"/>
          <p:cNvSpPr/>
          <p:nvPr/>
        </p:nvSpPr>
        <p:spPr bwMode="auto">
          <a:xfrm>
            <a:off x="8692468" y="2125073"/>
            <a:ext cx="359859"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 name="组合 2"/>
          <p:cNvGrpSpPr/>
          <p:nvPr/>
        </p:nvGrpSpPr>
        <p:grpSpPr>
          <a:xfrm>
            <a:off x="3415791" y="2446407"/>
            <a:ext cx="5379753" cy="215916"/>
            <a:chOff x="3417125" y="2293623"/>
            <a:chExt cx="5381854" cy="216000"/>
          </a:xfrm>
        </p:grpSpPr>
        <p:sp>
          <p:nvSpPr>
            <p:cNvPr id="96" name="椭圆 95">
              <a:extLst>
                <a:ext uri="{FF2B5EF4-FFF2-40B4-BE49-F238E27FC236}">
                  <a16:creationId xmlns="" xmlns:a16="http://schemas.microsoft.com/office/drawing/2014/main" id="{7DBB15C3-7119-4BF5-AC36-6F6AFF9EB213}"/>
                </a:ext>
              </a:extLst>
            </p:cNvPr>
            <p:cNvSpPr/>
            <p:nvPr/>
          </p:nvSpPr>
          <p:spPr>
            <a:xfrm>
              <a:off x="3417125" y="22936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椭圆 97">
              <a:extLst>
                <a:ext uri="{FF2B5EF4-FFF2-40B4-BE49-F238E27FC236}">
                  <a16:creationId xmlns="" xmlns:a16="http://schemas.microsoft.com/office/drawing/2014/main" id="{7DBB15C3-7119-4BF5-AC36-6F6AFF9EB213}"/>
                </a:ext>
              </a:extLst>
            </p:cNvPr>
            <p:cNvSpPr/>
            <p:nvPr/>
          </p:nvSpPr>
          <p:spPr>
            <a:xfrm>
              <a:off x="8582979" y="22936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0" name="直接连接符 99"/>
            <p:cNvCxnSpPr>
              <a:stCxn id="98" idx="2"/>
              <a:endCxn id="96" idx="6"/>
            </p:cNvCxnSpPr>
            <p:nvPr/>
          </p:nvCxnSpPr>
          <p:spPr bwMode="auto">
            <a:xfrm flipH="1">
              <a:off x="3633125" y="2401623"/>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5" name="组合 4"/>
          <p:cNvGrpSpPr/>
          <p:nvPr/>
        </p:nvGrpSpPr>
        <p:grpSpPr>
          <a:xfrm>
            <a:off x="3415791" y="2742784"/>
            <a:ext cx="5379753" cy="215916"/>
            <a:chOff x="3417125" y="2590116"/>
            <a:chExt cx="5381854" cy="216000"/>
          </a:xfrm>
        </p:grpSpPr>
        <p:cxnSp>
          <p:nvCxnSpPr>
            <p:cNvPr id="99" name="直接连接符 98"/>
            <p:cNvCxnSpPr>
              <a:stCxn id="103" idx="2"/>
              <a:endCxn id="102" idx="6"/>
            </p:cNvCxnSpPr>
            <p:nvPr/>
          </p:nvCxnSpPr>
          <p:spPr bwMode="auto">
            <a:xfrm flipH="1">
              <a:off x="3633125" y="2698116"/>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2" name="椭圆 101">
              <a:extLst>
                <a:ext uri="{FF2B5EF4-FFF2-40B4-BE49-F238E27FC236}">
                  <a16:creationId xmlns="" xmlns:a16="http://schemas.microsoft.com/office/drawing/2014/main" id="{7DBB15C3-7119-4BF5-AC36-6F6AFF9EB213}"/>
                </a:ext>
              </a:extLst>
            </p:cNvPr>
            <p:cNvSpPr/>
            <p:nvPr/>
          </p:nvSpPr>
          <p:spPr>
            <a:xfrm>
              <a:off x="3417125" y="2590116"/>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椭圆 102">
              <a:extLst>
                <a:ext uri="{FF2B5EF4-FFF2-40B4-BE49-F238E27FC236}">
                  <a16:creationId xmlns="" xmlns:a16="http://schemas.microsoft.com/office/drawing/2014/main" id="{7DBB15C3-7119-4BF5-AC36-6F6AFF9EB213}"/>
                </a:ext>
              </a:extLst>
            </p:cNvPr>
            <p:cNvSpPr/>
            <p:nvPr/>
          </p:nvSpPr>
          <p:spPr>
            <a:xfrm>
              <a:off x="8582979" y="2590116"/>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6" name="组合 5"/>
          <p:cNvGrpSpPr/>
          <p:nvPr/>
        </p:nvGrpSpPr>
        <p:grpSpPr>
          <a:xfrm>
            <a:off x="3415791" y="3085291"/>
            <a:ext cx="5379753" cy="215916"/>
            <a:chOff x="3417125" y="2932757"/>
            <a:chExt cx="5381854" cy="216000"/>
          </a:xfrm>
        </p:grpSpPr>
        <p:cxnSp>
          <p:nvCxnSpPr>
            <p:cNvPr id="101" name="直接连接符 100"/>
            <p:cNvCxnSpPr>
              <a:stCxn id="105" idx="2"/>
              <a:endCxn id="104" idx="6"/>
            </p:cNvCxnSpPr>
            <p:nvPr/>
          </p:nvCxnSpPr>
          <p:spPr bwMode="auto">
            <a:xfrm flipH="1">
              <a:off x="3633125" y="3040757"/>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4" name="椭圆 103">
              <a:extLst>
                <a:ext uri="{FF2B5EF4-FFF2-40B4-BE49-F238E27FC236}">
                  <a16:creationId xmlns="" xmlns:a16="http://schemas.microsoft.com/office/drawing/2014/main" id="{7DBB15C3-7119-4BF5-AC36-6F6AFF9EB213}"/>
                </a:ext>
              </a:extLst>
            </p:cNvPr>
            <p:cNvSpPr/>
            <p:nvPr/>
          </p:nvSpPr>
          <p:spPr>
            <a:xfrm>
              <a:off x="3417125" y="293275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椭圆 104">
              <a:extLst>
                <a:ext uri="{FF2B5EF4-FFF2-40B4-BE49-F238E27FC236}">
                  <a16:creationId xmlns="" xmlns:a16="http://schemas.microsoft.com/office/drawing/2014/main" id="{7DBB15C3-7119-4BF5-AC36-6F6AFF9EB213}"/>
                </a:ext>
              </a:extLst>
            </p:cNvPr>
            <p:cNvSpPr/>
            <p:nvPr/>
          </p:nvSpPr>
          <p:spPr>
            <a:xfrm>
              <a:off x="8582979" y="293275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06" name="TextBox 120">
            <a:extLst>
              <a:ext uri="{FF2B5EF4-FFF2-40B4-BE49-F238E27FC236}">
                <a16:creationId xmlns="" xmlns:a16="http://schemas.microsoft.com/office/drawing/2014/main" id="{890033A1-CB2B-46C1-843C-A395BBB7F123}"/>
              </a:ext>
            </a:extLst>
          </p:cNvPr>
          <p:cNvSpPr txBox="1"/>
          <p:nvPr/>
        </p:nvSpPr>
        <p:spPr>
          <a:xfrm>
            <a:off x="4915639" y="2266049"/>
            <a:ext cx="2438828" cy="307657"/>
          </a:xfrm>
          <a:prstGeom prst="rect">
            <a:avLst/>
          </a:prstGeom>
          <a:noFill/>
        </p:spPr>
        <p:txBody>
          <a:bodyPr wrap="square" rtlCol="0" anchor="ctr">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rPr>
              <a:t>模式</a:t>
            </a: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Eth-Trunk</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TextBox 77"/>
          <p:cNvSpPr txBox="1"/>
          <p:nvPr/>
        </p:nvSpPr>
        <p:spPr bwMode="auto">
          <a:xfrm>
            <a:off x="3154461" y="2109030"/>
            <a:ext cx="262697" cy="120847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链路聚合接口</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08" name="TextBox 77"/>
          <p:cNvSpPr txBox="1"/>
          <p:nvPr/>
        </p:nvSpPr>
        <p:spPr bwMode="auto">
          <a:xfrm>
            <a:off x="8799301" y="2118689"/>
            <a:ext cx="262697" cy="120847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链路聚合接口</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109" name="直接箭头连接符 108">
            <a:extLst>
              <a:ext uri="{FF2B5EF4-FFF2-40B4-BE49-F238E27FC236}">
                <a16:creationId xmlns="" xmlns:a16="http://schemas.microsoft.com/office/drawing/2014/main" id="{AA906D00-6A37-4E3C-844F-9AFBEFB9CD58}"/>
              </a:ext>
            </a:extLst>
          </p:cNvPr>
          <p:cNvCxnSpPr>
            <a:cxnSpLocks/>
          </p:cNvCxnSpPr>
          <p:nvPr/>
        </p:nvCxnSpPr>
        <p:spPr>
          <a:xfrm>
            <a:off x="3827174" y="2630161"/>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10" name="直接箭头连接符 109">
            <a:extLst>
              <a:ext uri="{FF2B5EF4-FFF2-40B4-BE49-F238E27FC236}">
                <a16:creationId xmlns="" xmlns:a16="http://schemas.microsoft.com/office/drawing/2014/main" id="{AA906D00-6A37-4E3C-844F-9AFBEFB9CD58}"/>
              </a:ext>
            </a:extLst>
          </p:cNvPr>
          <p:cNvCxnSpPr>
            <a:cxnSpLocks/>
          </p:cNvCxnSpPr>
          <p:nvPr/>
        </p:nvCxnSpPr>
        <p:spPr>
          <a:xfrm>
            <a:off x="3827174" y="2898933"/>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11" name="直接箭头连接符 110">
            <a:extLst>
              <a:ext uri="{FF2B5EF4-FFF2-40B4-BE49-F238E27FC236}">
                <a16:creationId xmlns="" xmlns:a16="http://schemas.microsoft.com/office/drawing/2014/main" id="{AA906D00-6A37-4E3C-844F-9AFBEFB9CD58}"/>
              </a:ext>
            </a:extLst>
          </p:cNvPr>
          <p:cNvCxnSpPr>
            <a:cxnSpLocks/>
          </p:cNvCxnSpPr>
          <p:nvPr/>
        </p:nvCxnSpPr>
        <p:spPr>
          <a:xfrm>
            <a:off x="3827174" y="3260112"/>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12" name="直接箭头连接符 111">
            <a:extLst>
              <a:ext uri="{FF2B5EF4-FFF2-40B4-BE49-F238E27FC236}">
                <a16:creationId xmlns="" xmlns:a16="http://schemas.microsoft.com/office/drawing/2014/main" id="{AA906D00-6A37-4E3C-844F-9AFBEFB9CD58}"/>
              </a:ext>
            </a:extLst>
          </p:cNvPr>
          <p:cNvCxnSpPr>
            <a:cxnSpLocks/>
          </p:cNvCxnSpPr>
          <p:nvPr/>
        </p:nvCxnSpPr>
        <p:spPr>
          <a:xfrm>
            <a:off x="7940367" y="2645395"/>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cxnSp>
        <p:nvCxnSpPr>
          <p:cNvPr id="113" name="直接箭头连接符 112">
            <a:extLst>
              <a:ext uri="{FF2B5EF4-FFF2-40B4-BE49-F238E27FC236}">
                <a16:creationId xmlns="" xmlns:a16="http://schemas.microsoft.com/office/drawing/2014/main" id="{AA906D00-6A37-4E3C-844F-9AFBEFB9CD58}"/>
              </a:ext>
            </a:extLst>
          </p:cNvPr>
          <p:cNvCxnSpPr>
            <a:cxnSpLocks/>
          </p:cNvCxnSpPr>
          <p:nvPr/>
        </p:nvCxnSpPr>
        <p:spPr>
          <a:xfrm>
            <a:off x="7940367" y="2914167"/>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cxnSp>
        <p:nvCxnSpPr>
          <p:cNvPr id="114" name="直接箭头连接符 113">
            <a:extLst>
              <a:ext uri="{FF2B5EF4-FFF2-40B4-BE49-F238E27FC236}">
                <a16:creationId xmlns="" xmlns:a16="http://schemas.microsoft.com/office/drawing/2014/main" id="{AA906D00-6A37-4E3C-844F-9AFBEFB9CD58}"/>
              </a:ext>
            </a:extLst>
          </p:cNvPr>
          <p:cNvCxnSpPr>
            <a:cxnSpLocks/>
          </p:cNvCxnSpPr>
          <p:nvPr/>
        </p:nvCxnSpPr>
        <p:spPr>
          <a:xfrm>
            <a:off x="7940367" y="3275346"/>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sp>
        <p:nvSpPr>
          <p:cNvPr id="45" name="五边形 44"/>
          <p:cNvSpPr/>
          <p:nvPr/>
        </p:nvSpPr>
        <p:spPr bwMode="auto">
          <a:xfrm>
            <a:off x="7562321" y="126000"/>
            <a:ext cx="899749" cy="213037"/>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报文介绍</a:t>
            </a:r>
          </a:p>
        </p:txBody>
      </p:sp>
      <p:sp>
        <p:nvSpPr>
          <p:cNvPr id="46" name="燕尾形 45"/>
          <p:cNvSpPr/>
          <p:nvPr/>
        </p:nvSpPr>
        <p:spPr bwMode="auto">
          <a:xfrm>
            <a:off x="8383481" y="126000"/>
            <a:ext cx="1367951"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最大活动接口数</a:t>
            </a:r>
          </a:p>
        </p:txBody>
      </p:sp>
      <p:sp>
        <p:nvSpPr>
          <p:cNvPr id="47" name="燕尾形 46"/>
          <p:cNvSpPr/>
          <p:nvPr/>
        </p:nvSpPr>
        <p:spPr bwMode="auto">
          <a:xfrm>
            <a:off x="9667454" y="126000"/>
            <a:ext cx="1223658"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活动链路选举</a:t>
            </a:r>
          </a:p>
        </p:txBody>
      </p:sp>
      <p:sp>
        <p:nvSpPr>
          <p:cNvPr id="48" name="燕尾形 47"/>
          <p:cNvSpPr/>
          <p:nvPr/>
        </p:nvSpPr>
        <p:spPr bwMode="auto">
          <a:xfrm>
            <a:off x="10812767" y="126000"/>
            <a:ext cx="1223658"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负载分担</a:t>
            </a:r>
          </a:p>
        </p:txBody>
      </p:sp>
      <p:grpSp>
        <p:nvGrpSpPr>
          <p:cNvPr id="2" name="组合 1"/>
          <p:cNvGrpSpPr/>
          <p:nvPr/>
        </p:nvGrpSpPr>
        <p:grpSpPr>
          <a:xfrm>
            <a:off x="3415791" y="2158090"/>
            <a:ext cx="5379753" cy="215916"/>
            <a:chOff x="3417125" y="2005194"/>
            <a:chExt cx="5381854" cy="216000"/>
          </a:xfrm>
        </p:grpSpPr>
        <p:sp>
          <p:nvSpPr>
            <p:cNvPr id="38" name="椭圆 37">
              <a:extLst>
                <a:ext uri="{FF2B5EF4-FFF2-40B4-BE49-F238E27FC236}">
                  <a16:creationId xmlns="" xmlns:a16="http://schemas.microsoft.com/office/drawing/2014/main" id="{7DBB15C3-7119-4BF5-AC36-6F6AFF9EB213}"/>
                </a:ext>
              </a:extLst>
            </p:cNvPr>
            <p:cNvSpPr/>
            <p:nvPr/>
          </p:nvSpPr>
          <p:spPr>
            <a:xfrm>
              <a:off x="3417125" y="2005194"/>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椭圆 38">
              <a:extLst>
                <a:ext uri="{FF2B5EF4-FFF2-40B4-BE49-F238E27FC236}">
                  <a16:creationId xmlns="" xmlns:a16="http://schemas.microsoft.com/office/drawing/2014/main" id="{7DBB15C3-7119-4BF5-AC36-6F6AFF9EB213}"/>
                </a:ext>
              </a:extLst>
            </p:cNvPr>
            <p:cNvSpPr/>
            <p:nvPr/>
          </p:nvSpPr>
          <p:spPr>
            <a:xfrm>
              <a:off x="8582979" y="2005194"/>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0" name="直接连接符 39"/>
            <p:cNvCxnSpPr>
              <a:stCxn id="39" idx="2"/>
              <a:endCxn id="38" idx="6"/>
            </p:cNvCxnSpPr>
            <p:nvPr/>
          </p:nvCxnSpPr>
          <p:spPr bwMode="auto">
            <a:xfrm flipH="1">
              <a:off x="3633125" y="2113194"/>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49" name="直接箭头连接符 48">
            <a:extLst>
              <a:ext uri="{FF2B5EF4-FFF2-40B4-BE49-F238E27FC236}">
                <a16:creationId xmlns="" xmlns:a16="http://schemas.microsoft.com/office/drawing/2014/main" id="{AA906D00-6A37-4E3C-844F-9AFBEFB9CD58}"/>
              </a:ext>
            </a:extLst>
          </p:cNvPr>
          <p:cNvCxnSpPr>
            <a:cxnSpLocks/>
          </p:cNvCxnSpPr>
          <p:nvPr/>
        </p:nvCxnSpPr>
        <p:spPr>
          <a:xfrm>
            <a:off x="3827174" y="2330422"/>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50" name="直接箭头连接符 49">
            <a:extLst>
              <a:ext uri="{FF2B5EF4-FFF2-40B4-BE49-F238E27FC236}">
                <a16:creationId xmlns="" xmlns:a16="http://schemas.microsoft.com/office/drawing/2014/main" id="{AA906D00-6A37-4E3C-844F-9AFBEFB9CD58}"/>
              </a:ext>
            </a:extLst>
          </p:cNvPr>
          <p:cNvCxnSpPr>
            <a:cxnSpLocks/>
          </p:cNvCxnSpPr>
          <p:nvPr/>
        </p:nvCxnSpPr>
        <p:spPr>
          <a:xfrm>
            <a:off x="7940367" y="2349465"/>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sp>
        <p:nvSpPr>
          <p:cNvPr id="51" name="梯形 2"/>
          <p:cNvSpPr/>
          <p:nvPr/>
        </p:nvSpPr>
        <p:spPr>
          <a:xfrm>
            <a:off x="3832542" y="3298114"/>
            <a:ext cx="2814018" cy="397340"/>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75808 w 5035541"/>
              <a:gd name="connsiteY0" fmla="*/ 728528 h 734506"/>
              <a:gd name="connsiteX1" fmla="*/ -1 w 5035541"/>
              <a:gd name="connsiteY1" fmla="*/ 7620 h 734506"/>
              <a:gd name="connsiteX2" fmla="*/ 1097483 w 5035541"/>
              <a:gd name="connsiteY2" fmla="*/ 0 h 734506"/>
              <a:gd name="connsiteX3" fmla="*/ 5035541 w 5035541"/>
              <a:gd name="connsiteY3" fmla="*/ 734506 h 734506"/>
              <a:gd name="connsiteX4" fmla="*/ 75808 w 5035541"/>
              <a:gd name="connsiteY4" fmla="*/ 728528 h 734506"/>
              <a:gd name="connsiteX0" fmla="*/ 1 w 4959734"/>
              <a:gd name="connsiteY0" fmla="*/ 728528 h 734506"/>
              <a:gd name="connsiteX1" fmla="*/ 9542 w 4959734"/>
              <a:gd name="connsiteY1" fmla="*/ 1430 h 734506"/>
              <a:gd name="connsiteX2" fmla="*/ 1021676 w 4959734"/>
              <a:gd name="connsiteY2" fmla="*/ 0 h 734506"/>
              <a:gd name="connsiteX3" fmla="*/ 4959734 w 4959734"/>
              <a:gd name="connsiteY3" fmla="*/ 734506 h 734506"/>
              <a:gd name="connsiteX4" fmla="*/ 1 w 4959734"/>
              <a:gd name="connsiteY4" fmla="*/ 728528 h 734506"/>
              <a:gd name="connsiteX0" fmla="*/ 1 w 6247746"/>
              <a:gd name="connsiteY0" fmla="*/ 728528 h 746889"/>
              <a:gd name="connsiteX1" fmla="*/ 9542 w 6247746"/>
              <a:gd name="connsiteY1" fmla="*/ 1430 h 746889"/>
              <a:gd name="connsiteX2" fmla="*/ 1021676 w 6247746"/>
              <a:gd name="connsiteY2" fmla="*/ 0 h 746889"/>
              <a:gd name="connsiteX3" fmla="*/ 6247746 w 6247746"/>
              <a:gd name="connsiteY3" fmla="*/ 746889 h 746889"/>
              <a:gd name="connsiteX4" fmla="*/ 1 w 6247746"/>
              <a:gd name="connsiteY4" fmla="*/ 728528 h 746889"/>
              <a:gd name="connsiteX0" fmla="*/ 1 w 6399372"/>
              <a:gd name="connsiteY0" fmla="*/ 728528 h 784501"/>
              <a:gd name="connsiteX1" fmla="*/ 9542 w 6399372"/>
              <a:gd name="connsiteY1" fmla="*/ 1430 h 784501"/>
              <a:gd name="connsiteX2" fmla="*/ 1021676 w 6399372"/>
              <a:gd name="connsiteY2" fmla="*/ 0 h 784501"/>
              <a:gd name="connsiteX3" fmla="*/ 6399372 w 6399372"/>
              <a:gd name="connsiteY3" fmla="*/ 784501 h 784501"/>
              <a:gd name="connsiteX4" fmla="*/ 1 w 6399372"/>
              <a:gd name="connsiteY4" fmla="*/ 728528 h 784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9372" h="784501">
                <a:moveTo>
                  <a:pt x="1" y="728528"/>
                </a:moveTo>
                <a:lnTo>
                  <a:pt x="9542" y="1430"/>
                </a:lnTo>
                <a:lnTo>
                  <a:pt x="1021676" y="0"/>
                </a:lnTo>
                <a:lnTo>
                  <a:pt x="6399372" y="784501"/>
                </a:lnTo>
                <a:lnTo>
                  <a:pt x="1" y="728528"/>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1226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sym typeface="Huawei Sans" panose="020C0503030203020204" pitchFamily="34" charset="0"/>
              </a:rPr>
              <a:t>系统优先级</a:t>
            </a:r>
            <a:endParaRPr lang="zh-CN" altLang="en-US" dirty="0">
              <a:sym typeface="Huawei Sans" panose="020C0503030203020204" pitchFamily="34" charset="0"/>
            </a:endParaRPr>
          </a:p>
        </p:txBody>
      </p:sp>
      <p:sp>
        <p:nvSpPr>
          <p:cNvPr id="7" name="文本占位符 6"/>
          <p:cNvSpPr>
            <a:spLocks noGrp="1"/>
          </p:cNvSpPr>
          <p:nvPr>
            <p:ph type="body" sz="quarter" idx="10"/>
          </p:nvPr>
        </p:nvSpPr>
        <p:spPr/>
        <p:txBody>
          <a:bodyPr/>
          <a:lstStyle/>
          <a:p>
            <a:r>
              <a:rPr lang="en-US" altLang="zh-CN" sz="2000" dirty="0" smtClean="0">
                <a:sym typeface="Huawei Sans" panose="020C0503030203020204" pitchFamily="34" charset="0"/>
              </a:rPr>
              <a:t>LACP</a:t>
            </a:r>
            <a:r>
              <a:rPr lang="zh-CN" altLang="en-US" sz="2000" dirty="0" smtClean="0">
                <a:sym typeface="Huawei Sans" panose="020C0503030203020204" pitchFamily="34" charset="0"/>
              </a:rPr>
              <a:t>模式下，两端设备所选择的活动接口数目必须保持一致，否则链路聚合组就无法建立。此时可以使其中一端成为主动端，另一端（被动端）根据主动端选择活动接口。</a:t>
            </a:r>
            <a:endParaRPr lang="en-US" altLang="zh-CN" sz="2000" dirty="0" smtClean="0">
              <a:sym typeface="Huawei Sans" panose="020C0503030203020204" pitchFamily="34" charset="0"/>
            </a:endParaRPr>
          </a:p>
          <a:p>
            <a:r>
              <a:rPr lang="zh-CN" altLang="en-US" sz="2000" dirty="0" smtClean="0">
                <a:sym typeface="Huawei Sans" panose="020C0503030203020204" pitchFamily="34" charset="0"/>
              </a:rPr>
              <a:t>通过系统</a:t>
            </a:r>
            <a:r>
              <a:rPr lang="en-US" altLang="zh-CN" sz="2000" dirty="0" smtClean="0">
                <a:sym typeface="Huawei Sans" panose="020C0503030203020204" pitchFamily="34" charset="0"/>
              </a:rPr>
              <a:t>LACP</a:t>
            </a:r>
            <a:r>
              <a:rPr lang="zh-CN" altLang="en-US" sz="2000" dirty="0" smtClean="0">
                <a:sym typeface="Huawei Sans" panose="020C0503030203020204" pitchFamily="34" charset="0"/>
              </a:rPr>
              <a:t>优先级确定主动端，值越小优先级越高。</a:t>
            </a:r>
            <a:endParaRPr lang="en-US" altLang="zh-CN" sz="2000" dirty="0" smtClean="0">
              <a:sym typeface="Huawei Sans" panose="020C0503030203020204" pitchFamily="34" charset="0"/>
            </a:endParaRPr>
          </a:p>
          <a:p>
            <a:endParaRPr lang="zh-CN" altLang="en-US" dirty="0" smtClean="0">
              <a:sym typeface="Huawei Sans" panose="020C0503030203020204" pitchFamily="34" charset="0"/>
            </a:endParaRPr>
          </a:p>
          <a:p>
            <a:endParaRPr lang="zh-CN" altLang="en-US" dirty="0"/>
          </a:p>
        </p:txBody>
      </p:sp>
      <p:sp>
        <p:nvSpPr>
          <p:cNvPr id="32" name="圆角矩形 31"/>
          <p:cNvSpPr/>
          <p:nvPr/>
        </p:nvSpPr>
        <p:spPr>
          <a:xfrm>
            <a:off x="7565228" y="4940804"/>
            <a:ext cx="3216503" cy="1214446"/>
          </a:xfrm>
          <a:prstGeom prst="roundRect">
            <a:avLst>
              <a:gd name="adj" fmla="val 7486"/>
            </a:avLst>
          </a:prstGeom>
          <a:solidFill>
            <a:srgbClr val="FFFFCC"/>
          </a:solidFill>
          <a:ln w="9525">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199"/>
              </a:lnSpc>
            </a:pPr>
            <a:r>
              <a:rPr lang="zh-CN" altLang="en-US" sz="1399"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系统</a:t>
            </a:r>
            <a:r>
              <a:rPr lang="en-US" altLang="zh-CN" sz="1399"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优先级默认</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32768</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，越小越优，通常保持默认。当优先级一致时</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会通过比较</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地址选择主动</a:t>
            </a:r>
            <a:r>
              <a:rPr lang="zh-CN" altLang="en-US" sz="1399"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端，</a:t>
            </a:r>
            <a:r>
              <a:rPr lang="en-US" altLang="zh-CN" sz="1399"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399"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地址越小越优。</a:t>
            </a:r>
            <a:endPar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8" name="表格 47"/>
          <p:cNvGraphicFramePr>
            <a:graphicFrameLocks noGrp="1"/>
          </p:cNvGraphicFramePr>
          <p:nvPr>
            <p:extLst/>
          </p:nvPr>
        </p:nvGraphicFramePr>
        <p:xfrm>
          <a:off x="3876465" y="4793144"/>
          <a:ext cx="2734932" cy="1511412"/>
        </p:xfrm>
        <a:graphic>
          <a:graphicData uri="http://schemas.openxmlformats.org/drawingml/2006/table">
            <a:tbl>
              <a:tblPr firstRow="1" firstCol="1" lastRow="1" lastCol="1" bandRow="1" bandCol="1">
                <a:tableStyleId>{5940675A-B579-460E-94D1-54222C63F5DA}</a:tableStyleId>
              </a:tblPr>
              <a:tblGrid>
                <a:gridCol w="2734932">
                  <a:extLst>
                    <a:ext uri="{9D8B030D-6E8A-4147-A177-3AD203B41FA5}">
                      <a16:colId xmlns="" xmlns:a16="http://schemas.microsoft.com/office/drawing/2014/main" val="20000"/>
                    </a:ext>
                  </a:extLst>
                </a:gridCol>
              </a:tblGrid>
              <a:tr h="251902">
                <a:tc>
                  <a:txBody>
                    <a:bodyPr/>
                    <a:lstStyle/>
                    <a:p>
                      <a:pPr algn="ctr">
                        <a:lnSpc>
                          <a:spcPct val="100000"/>
                        </a:lnSpc>
                        <a:spcAft>
                          <a:spcPts val="0"/>
                        </a:spcAft>
                      </a:pPr>
                      <a:r>
                        <a:rPr lang="en-US" altLang="zh-CN" sz="1200" b="1" kern="100"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LACPDU</a:t>
                      </a:r>
                      <a:endParaRPr lang="en-US" sz="1200" b="1" kern="100"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43110" marR="4311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51902">
                <a:tc>
                  <a:txBody>
                    <a:bodyPr/>
                    <a:lstStyle/>
                    <a:p>
                      <a:pPr algn="ctr">
                        <a:lnSpc>
                          <a:spcPct val="100000"/>
                        </a:lnSpc>
                        <a:spcAft>
                          <a:spcPts val="0"/>
                        </a:spcAft>
                      </a:pPr>
                      <a:r>
                        <a:rPr lang="zh-CN" alt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设备优先级</a:t>
                      </a:r>
                      <a:endParaRPr 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43110" marR="4311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51902">
                <a:tc>
                  <a:txBody>
                    <a:bodyPr/>
                    <a:lstStyle/>
                    <a:p>
                      <a:pPr algn="ctr">
                        <a:lnSpc>
                          <a:spcPct val="100000"/>
                        </a:lnSpc>
                        <a:spcAft>
                          <a:spcPts val="0"/>
                        </a:spcAft>
                      </a:pPr>
                      <a:r>
                        <a:rPr lang="en-US" alt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地址</a:t>
                      </a:r>
                      <a:endParaRPr lang="zh-CN" sz="12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10" marR="4311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51902">
                <a:tc>
                  <a:txBody>
                    <a:bodyPr/>
                    <a:lstStyle/>
                    <a:p>
                      <a:pPr algn="ctr">
                        <a:lnSpc>
                          <a:spcPct val="100000"/>
                        </a:lnSpc>
                        <a:spcAft>
                          <a:spcPts val="0"/>
                        </a:spcAft>
                      </a:pPr>
                      <a:r>
                        <a:rPr lang="zh-CN" alt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接口优先级</a:t>
                      </a:r>
                      <a:endParaRPr lang="zh-CN" sz="12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10" marR="4311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51902">
                <a:tc>
                  <a:txBody>
                    <a:bodyPr/>
                    <a:lstStyle/>
                    <a:p>
                      <a:pPr algn="ctr">
                        <a:lnSpc>
                          <a:spcPct val="100000"/>
                        </a:lnSpc>
                        <a:spcAft>
                          <a:spcPts val="0"/>
                        </a:spcAft>
                      </a:pPr>
                      <a:r>
                        <a:rPr lang="zh-CN" alt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接口号</a:t>
                      </a:r>
                      <a:endParaRPr lang="zh-CN" sz="12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10" marR="4311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2519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a:t>
                      </a:r>
                    </a:p>
                  </a:txBody>
                  <a:tcPr marL="43110" marR="4311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bl>
          </a:graphicData>
        </a:graphic>
      </p:graphicFrame>
      <p:sp>
        <p:nvSpPr>
          <p:cNvPr id="53" name="圆角矩形 52"/>
          <p:cNvSpPr/>
          <p:nvPr/>
        </p:nvSpPr>
        <p:spPr>
          <a:xfrm>
            <a:off x="2629703" y="2943539"/>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圆角矩形 53"/>
          <p:cNvSpPr/>
          <p:nvPr/>
        </p:nvSpPr>
        <p:spPr>
          <a:xfrm>
            <a:off x="8677640" y="2943539"/>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2550915" y="2926768"/>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矩形 59"/>
          <p:cNvSpPr/>
          <p:nvPr/>
        </p:nvSpPr>
        <p:spPr>
          <a:xfrm>
            <a:off x="8917034" y="2940985"/>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圆角矩形 60"/>
          <p:cNvSpPr/>
          <p:nvPr/>
        </p:nvSpPr>
        <p:spPr bwMode="auto">
          <a:xfrm>
            <a:off x="3160160" y="3153372"/>
            <a:ext cx="359859"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 name="组合 5"/>
          <p:cNvGrpSpPr/>
          <p:nvPr/>
        </p:nvGrpSpPr>
        <p:grpSpPr>
          <a:xfrm>
            <a:off x="4915639" y="3234425"/>
            <a:ext cx="2500290" cy="1115065"/>
            <a:chOff x="4917558" y="3349938"/>
            <a:chExt cx="2501267" cy="827519"/>
          </a:xfrm>
          <a:solidFill>
            <a:srgbClr val="F4FBFE"/>
          </a:solidFill>
        </p:grpSpPr>
        <p:sp>
          <p:nvSpPr>
            <p:cNvPr id="62" name="任意多边形: 形状 67">
              <a:extLst>
                <a:ext uri="{FF2B5EF4-FFF2-40B4-BE49-F238E27FC236}">
                  <a16:creationId xmlns="" xmlns:a16="http://schemas.microsoft.com/office/drawing/2014/main" id="{DDE7F5E3-EC99-4B98-9942-9CF564C3EC09}"/>
                </a:ext>
              </a:extLst>
            </p:cNvPr>
            <p:cNvSpPr/>
            <p:nvPr/>
          </p:nvSpPr>
          <p:spPr>
            <a:xfrm flipH="1">
              <a:off x="4917558" y="3349938"/>
              <a:ext cx="2381437" cy="827519"/>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椭圆 62">
              <a:extLst>
                <a:ext uri="{FF2B5EF4-FFF2-40B4-BE49-F238E27FC236}">
                  <a16:creationId xmlns="" xmlns:a16="http://schemas.microsoft.com/office/drawing/2014/main" id="{7EEDE773-BD04-46B5-ACD7-D793E0BC1578}"/>
                </a:ext>
              </a:extLst>
            </p:cNvPr>
            <p:cNvSpPr/>
            <p:nvPr/>
          </p:nvSpPr>
          <p:spPr>
            <a:xfrm>
              <a:off x="7179162" y="3349938"/>
              <a:ext cx="239663" cy="827519"/>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5" name="圆角矩形 64"/>
          <p:cNvSpPr/>
          <p:nvPr/>
        </p:nvSpPr>
        <p:spPr bwMode="auto">
          <a:xfrm>
            <a:off x="8692468" y="3153372"/>
            <a:ext cx="359859"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 name="组合 1"/>
          <p:cNvGrpSpPr/>
          <p:nvPr/>
        </p:nvGrpSpPr>
        <p:grpSpPr>
          <a:xfrm>
            <a:off x="3415791" y="3482322"/>
            <a:ext cx="5379753" cy="215916"/>
            <a:chOff x="3417125" y="3322323"/>
            <a:chExt cx="5381854" cy="216000"/>
          </a:xfrm>
        </p:grpSpPr>
        <p:sp>
          <p:nvSpPr>
            <p:cNvPr id="64" name="椭圆 63">
              <a:extLst>
                <a:ext uri="{FF2B5EF4-FFF2-40B4-BE49-F238E27FC236}">
                  <a16:creationId xmlns="" xmlns:a16="http://schemas.microsoft.com/office/drawing/2014/main" id="{7DBB15C3-7119-4BF5-AC36-6F6AFF9EB213}"/>
                </a:ext>
              </a:extLst>
            </p:cNvPr>
            <p:cNvSpPr/>
            <p:nvPr/>
          </p:nvSpPr>
          <p:spPr>
            <a:xfrm>
              <a:off x="3417125" y="33223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椭圆 65">
              <a:extLst>
                <a:ext uri="{FF2B5EF4-FFF2-40B4-BE49-F238E27FC236}">
                  <a16:creationId xmlns="" xmlns:a16="http://schemas.microsoft.com/office/drawing/2014/main" id="{7DBB15C3-7119-4BF5-AC36-6F6AFF9EB213}"/>
                </a:ext>
              </a:extLst>
            </p:cNvPr>
            <p:cNvSpPr/>
            <p:nvPr/>
          </p:nvSpPr>
          <p:spPr>
            <a:xfrm>
              <a:off x="8582979" y="33223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8" name="直接连接符 67"/>
            <p:cNvCxnSpPr>
              <a:stCxn id="66" idx="2"/>
              <a:endCxn id="64" idx="6"/>
            </p:cNvCxnSpPr>
            <p:nvPr/>
          </p:nvCxnSpPr>
          <p:spPr bwMode="auto">
            <a:xfrm flipH="1">
              <a:off x="3633125" y="3430323"/>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3" name="组合 2"/>
          <p:cNvGrpSpPr/>
          <p:nvPr/>
        </p:nvGrpSpPr>
        <p:grpSpPr>
          <a:xfrm>
            <a:off x="3415791" y="3778699"/>
            <a:ext cx="5379753" cy="215916"/>
            <a:chOff x="3417125" y="3618816"/>
            <a:chExt cx="5381854" cy="216000"/>
          </a:xfrm>
        </p:grpSpPr>
        <p:cxnSp>
          <p:nvCxnSpPr>
            <p:cNvPr id="67" name="直接连接符 66"/>
            <p:cNvCxnSpPr>
              <a:stCxn id="71" idx="2"/>
              <a:endCxn id="70" idx="6"/>
            </p:cNvCxnSpPr>
            <p:nvPr/>
          </p:nvCxnSpPr>
          <p:spPr bwMode="auto">
            <a:xfrm flipH="1">
              <a:off x="3633125" y="3726816"/>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0" name="椭圆 69">
              <a:extLst>
                <a:ext uri="{FF2B5EF4-FFF2-40B4-BE49-F238E27FC236}">
                  <a16:creationId xmlns="" xmlns:a16="http://schemas.microsoft.com/office/drawing/2014/main" id="{7DBB15C3-7119-4BF5-AC36-6F6AFF9EB213}"/>
                </a:ext>
              </a:extLst>
            </p:cNvPr>
            <p:cNvSpPr/>
            <p:nvPr/>
          </p:nvSpPr>
          <p:spPr>
            <a:xfrm>
              <a:off x="3417125" y="3618816"/>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椭圆 70">
              <a:extLst>
                <a:ext uri="{FF2B5EF4-FFF2-40B4-BE49-F238E27FC236}">
                  <a16:creationId xmlns="" xmlns:a16="http://schemas.microsoft.com/office/drawing/2014/main" id="{7DBB15C3-7119-4BF5-AC36-6F6AFF9EB213}"/>
                </a:ext>
              </a:extLst>
            </p:cNvPr>
            <p:cNvSpPr/>
            <p:nvPr/>
          </p:nvSpPr>
          <p:spPr>
            <a:xfrm>
              <a:off x="8582979" y="3618816"/>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 name="组合 4"/>
          <p:cNvGrpSpPr/>
          <p:nvPr/>
        </p:nvGrpSpPr>
        <p:grpSpPr>
          <a:xfrm>
            <a:off x="3415791" y="4121206"/>
            <a:ext cx="5379753" cy="215916"/>
            <a:chOff x="3417125" y="3961457"/>
            <a:chExt cx="5381854" cy="216000"/>
          </a:xfrm>
        </p:grpSpPr>
        <p:cxnSp>
          <p:nvCxnSpPr>
            <p:cNvPr id="69" name="直接连接符 68"/>
            <p:cNvCxnSpPr>
              <a:stCxn id="73" idx="2"/>
              <a:endCxn id="72" idx="6"/>
            </p:cNvCxnSpPr>
            <p:nvPr/>
          </p:nvCxnSpPr>
          <p:spPr bwMode="auto">
            <a:xfrm flipH="1">
              <a:off x="3633125" y="4069457"/>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2" name="椭圆 71">
              <a:extLst>
                <a:ext uri="{FF2B5EF4-FFF2-40B4-BE49-F238E27FC236}">
                  <a16:creationId xmlns="" xmlns:a16="http://schemas.microsoft.com/office/drawing/2014/main" id="{7DBB15C3-7119-4BF5-AC36-6F6AFF9EB213}"/>
                </a:ext>
              </a:extLst>
            </p:cNvPr>
            <p:cNvSpPr/>
            <p:nvPr/>
          </p:nvSpPr>
          <p:spPr>
            <a:xfrm>
              <a:off x="3417125" y="396145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椭圆 72">
              <a:extLst>
                <a:ext uri="{FF2B5EF4-FFF2-40B4-BE49-F238E27FC236}">
                  <a16:creationId xmlns="" xmlns:a16="http://schemas.microsoft.com/office/drawing/2014/main" id="{7DBB15C3-7119-4BF5-AC36-6F6AFF9EB213}"/>
                </a:ext>
              </a:extLst>
            </p:cNvPr>
            <p:cNvSpPr/>
            <p:nvPr/>
          </p:nvSpPr>
          <p:spPr>
            <a:xfrm>
              <a:off x="8582979" y="396145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74" name="TextBox 120">
            <a:extLst>
              <a:ext uri="{FF2B5EF4-FFF2-40B4-BE49-F238E27FC236}">
                <a16:creationId xmlns="" xmlns:a16="http://schemas.microsoft.com/office/drawing/2014/main" id="{890033A1-CB2B-46C1-843C-A395BBB7F123}"/>
              </a:ext>
            </a:extLst>
          </p:cNvPr>
          <p:cNvSpPr txBox="1"/>
          <p:nvPr/>
        </p:nvSpPr>
        <p:spPr>
          <a:xfrm>
            <a:off x="4885513" y="2948369"/>
            <a:ext cx="2438828" cy="307657"/>
          </a:xfrm>
          <a:prstGeom prst="rect">
            <a:avLst/>
          </a:prstGeom>
          <a:noFill/>
        </p:spPr>
        <p:txBody>
          <a:bodyPr wrap="square" rtlCol="0" anchor="ctr">
            <a:spAutoFit/>
          </a:bodyPr>
          <a:lstStyle/>
          <a:p>
            <a:pPr algn="ctr"/>
            <a:r>
              <a:rPr lang="en-US" altLang="zh-CN" sz="1399" b="1" dirty="0" smtClean="0">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rPr>
              <a:t>模式</a:t>
            </a: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Eth-Trunk</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TextBox 77"/>
          <p:cNvSpPr txBox="1"/>
          <p:nvPr/>
        </p:nvSpPr>
        <p:spPr bwMode="auto">
          <a:xfrm>
            <a:off x="3154461" y="3137328"/>
            <a:ext cx="262697" cy="120847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链路聚合接口</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2" name="TextBox 77"/>
          <p:cNvSpPr txBox="1"/>
          <p:nvPr/>
        </p:nvSpPr>
        <p:spPr bwMode="auto">
          <a:xfrm>
            <a:off x="8799301" y="3146987"/>
            <a:ext cx="262697" cy="120847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链路聚合接口</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85" name="直接箭头连接符 84">
            <a:extLst>
              <a:ext uri="{FF2B5EF4-FFF2-40B4-BE49-F238E27FC236}">
                <a16:creationId xmlns="" xmlns:a16="http://schemas.microsoft.com/office/drawing/2014/main" id="{AA906D00-6A37-4E3C-844F-9AFBEFB9CD58}"/>
              </a:ext>
            </a:extLst>
          </p:cNvPr>
          <p:cNvCxnSpPr>
            <a:cxnSpLocks/>
          </p:cNvCxnSpPr>
          <p:nvPr/>
        </p:nvCxnSpPr>
        <p:spPr>
          <a:xfrm>
            <a:off x="3827174" y="3681310"/>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86" name="直接箭头连接符 85">
            <a:extLst>
              <a:ext uri="{FF2B5EF4-FFF2-40B4-BE49-F238E27FC236}">
                <a16:creationId xmlns="" xmlns:a16="http://schemas.microsoft.com/office/drawing/2014/main" id="{AA906D00-6A37-4E3C-844F-9AFBEFB9CD58}"/>
              </a:ext>
            </a:extLst>
          </p:cNvPr>
          <p:cNvCxnSpPr>
            <a:cxnSpLocks/>
          </p:cNvCxnSpPr>
          <p:nvPr/>
        </p:nvCxnSpPr>
        <p:spPr>
          <a:xfrm>
            <a:off x="3827174" y="3950082"/>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87" name="直接箭头连接符 86">
            <a:extLst>
              <a:ext uri="{FF2B5EF4-FFF2-40B4-BE49-F238E27FC236}">
                <a16:creationId xmlns="" xmlns:a16="http://schemas.microsoft.com/office/drawing/2014/main" id="{AA906D00-6A37-4E3C-844F-9AFBEFB9CD58}"/>
              </a:ext>
            </a:extLst>
          </p:cNvPr>
          <p:cNvCxnSpPr>
            <a:cxnSpLocks/>
          </p:cNvCxnSpPr>
          <p:nvPr/>
        </p:nvCxnSpPr>
        <p:spPr>
          <a:xfrm>
            <a:off x="3827174" y="4311261"/>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88" name="直接箭头连接符 87">
            <a:extLst>
              <a:ext uri="{FF2B5EF4-FFF2-40B4-BE49-F238E27FC236}">
                <a16:creationId xmlns="" xmlns:a16="http://schemas.microsoft.com/office/drawing/2014/main" id="{AA906D00-6A37-4E3C-844F-9AFBEFB9CD58}"/>
              </a:ext>
            </a:extLst>
          </p:cNvPr>
          <p:cNvCxnSpPr>
            <a:cxnSpLocks/>
          </p:cNvCxnSpPr>
          <p:nvPr/>
        </p:nvCxnSpPr>
        <p:spPr>
          <a:xfrm>
            <a:off x="7940367" y="3704162"/>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cxnSp>
        <p:nvCxnSpPr>
          <p:cNvPr id="89" name="直接箭头连接符 88">
            <a:extLst>
              <a:ext uri="{FF2B5EF4-FFF2-40B4-BE49-F238E27FC236}">
                <a16:creationId xmlns="" xmlns:a16="http://schemas.microsoft.com/office/drawing/2014/main" id="{AA906D00-6A37-4E3C-844F-9AFBEFB9CD58}"/>
              </a:ext>
            </a:extLst>
          </p:cNvPr>
          <p:cNvCxnSpPr>
            <a:cxnSpLocks/>
          </p:cNvCxnSpPr>
          <p:nvPr/>
        </p:nvCxnSpPr>
        <p:spPr>
          <a:xfrm>
            <a:off x="7940367" y="3972934"/>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cxnSp>
        <p:nvCxnSpPr>
          <p:cNvPr id="90" name="直接箭头连接符 89">
            <a:extLst>
              <a:ext uri="{FF2B5EF4-FFF2-40B4-BE49-F238E27FC236}">
                <a16:creationId xmlns="" xmlns:a16="http://schemas.microsoft.com/office/drawing/2014/main" id="{AA906D00-6A37-4E3C-844F-9AFBEFB9CD58}"/>
              </a:ext>
            </a:extLst>
          </p:cNvPr>
          <p:cNvCxnSpPr>
            <a:cxnSpLocks/>
          </p:cNvCxnSpPr>
          <p:nvPr/>
        </p:nvCxnSpPr>
        <p:spPr>
          <a:xfrm>
            <a:off x="7940367" y="4334112"/>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sp>
        <p:nvSpPr>
          <p:cNvPr id="92" name="TextBox 77"/>
          <p:cNvSpPr txBox="1"/>
          <p:nvPr/>
        </p:nvSpPr>
        <p:spPr bwMode="auto">
          <a:xfrm>
            <a:off x="2179918" y="5328152"/>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LACPDU</a:t>
            </a:r>
          </a:p>
        </p:txBody>
      </p:sp>
      <p:cxnSp>
        <p:nvCxnSpPr>
          <p:cNvPr id="93" name="直接箭头连接符 92">
            <a:extLst>
              <a:ext uri="{FF2B5EF4-FFF2-40B4-BE49-F238E27FC236}">
                <a16:creationId xmlns="" xmlns:a16="http://schemas.microsoft.com/office/drawing/2014/main" id="{AA906D00-6A37-4E3C-844F-9AFBEFB9CD58}"/>
              </a:ext>
            </a:extLst>
          </p:cNvPr>
          <p:cNvCxnSpPr>
            <a:cxnSpLocks/>
          </p:cNvCxnSpPr>
          <p:nvPr/>
        </p:nvCxnSpPr>
        <p:spPr>
          <a:xfrm>
            <a:off x="1918204" y="5460224"/>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94" name="矩形 93"/>
          <p:cNvSpPr/>
          <p:nvPr/>
        </p:nvSpPr>
        <p:spPr bwMode="auto">
          <a:xfrm>
            <a:off x="2441630" y="4955458"/>
            <a:ext cx="934685"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活动接口</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椭圆 94">
            <a:extLst>
              <a:ext uri="{FF2B5EF4-FFF2-40B4-BE49-F238E27FC236}">
                <a16:creationId xmlns="" xmlns:a16="http://schemas.microsoft.com/office/drawing/2014/main" id="{7DBB15C3-7119-4BF5-AC36-6F6AFF9EB213}"/>
              </a:ext>
            </a:extLst>
          </p:cNvPr>
          <p:cNvSpPr/>
          <p:nvPr/>
        </p:nvSpPr>
        <p:spPr>
          <a:xfrm>
            <a:off x="2083597" y="4987689"/>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4" name="组合 43"/>
          <p:cNvGrpSpPr/>
          <p:nvPr/>
        </p:nvGrpSpPr>
        <p:grpSpPr>
          <a:xfrm>
            <a:off x="3415791" y="3205371"/>
            <a:ext cx="5379753" cy="215916"/>
            <a:chOff x="3417125" y="3322323"/>
            <a:chExt cx="5381854" cy="216000"/>
          </a:xfrm>
        </p:grpSpPr>
        <p:sp>
          <p:nvSpPr>
            <p:cNvPr id="45" name="椭圆 44">
              <a:extLst>
                <a:ext uri="{FF2B5EF4-FFF2-40B4-BE49-F238E27FC236}">
                  <a16:creationId xmlns="" xmlns:a16="http://schemas.microsoft.com/office/drawing/2014/main" id="{7DBB15C3-7119-4BF5-AC36-6F6AFF9EB213}"/>
                </a:ext>
              </a:extLst>
            </p:cNvPr>
            <p:cNvSpPr/>
            <p:nvPr/>
          </p:nvSpPr>
          <p:spPr>
            <a:xfrm>
              <a:off x="3417125" y="33223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椭圆 45">
              <a:extLst>
                <a:ext uri="{FF2B5EF4-FFF2-40B4-BE49-F238E27FC236}">
                  <a16:creationId xmlns="" xmlns:a16="http://schemas.microsoft.com/office/drawing/2014/main" id="{7DBB15C3-7119-4BF5-AC36-6F6AFF9EB213}"/>
                </a:ext>
              </a:extLst>
            </p:cNvPr>
            <p:cNvSpPr/>
            <p:nvPr/>
          </p:nvSpPr>
          <p:spPr>
            <a:xfrm>
              <a:off x="8582979" y="33223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7" name="直接连接符 46"/>
            <p:cNvCxnSpPr>
              <a:stCxn id="46" idx="2"/>
              <a:endCxn id="45" idx="6"/>
            </p:cNvCxnSpPr>
            <p:nvPr/>
          </p:nvCxnSpPr>
          <p:spPr bwMode="auto">
            <a:xfrm flipH="1">
              <a:off x="3633125" y="3430323"/>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50" name="直接箭头连接符 49">
            <a:extLst>
              <a:ext uri="{FF2B5EF4-FFF2-40B4-BE49-F238E27FC236}">
                <a16:creationId xmlns="" xmlns:a16="http://schemas.microsoft.com/office/drawing/2014/main" id="{AA906D00-6A37-4E3C-844F-9AFBEFB9CD58}"/>
              </a:ext>
            </a:extLst>
          </p:cNvPr>
          <p:cNvCxnSpPr>
            <a:cxnSpLocks/>
          </p:cNvCxnSpPr>
          <p:nvPr/>
        </p:nvCxnSpPr>
        <p:spPr>
          <a:xfrm>
            <a:off x="3827174" y="3396307"/>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76" name="直接箭头连接符 75">
            <a:extLst>
              <a:ext uri="{FF2B5EF4-FFF2-40B4-BE49-F238E27FC236}">
                <a16:creationId xmlns="" xmlns:a16="http://schemas.microsoft.com/office/drawing/2014/main" id="{AA906D00-6A37-4E3C-844F-9AFBEFB9CD58}"/>
              </a:ext>
            </a:extLst>
          </p:cNvPr>
          <p:cNvCxnSpPr>
            <a:cxnSpLocks/>
          </p:cNvCxnSpPr>
          <p:nvPr/>
        </p:nvCxnSpPr>
        <p:spPr>
          <a:xfrm>
            <a:off x="7940367" y="3388180"/>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sp>
        <p:nvSpPr>
          <p:cNvPr id="77" name="梯形 2"/>
          <p:cNvSpPr/>
          <p:nvPr/>
        </p:nvSpPr>
        <p:spPr>
          <a:xfrm>
            <a:off x="3884495" y="4365104"/>
            <a:ext cx="2814018" cy="397340"/>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75808 w 5035541"/>
              <a:gd name="connsiteY0" fmla="*/ 728528 h 734506"/>
              <a:gd name="connsiteX1" fmla="*/ -1 w 5035541"/>
              <a:gd name="connsiteY1" fmla="*/ 7620 h 734506"/>
              <a:gd name="connsiteX2" fmla="*/ 1097483 w 5035541"/>
              <a:gd name="connsiteY2" fmla="*/ 0 h 734506"/>
              <a:gd name="connsiteX3" fmla="*/ 5035541 w 5035541"/>
              <a:gd name="connsiteY3" fmla="*/ 734506 h 734506"/>
              <a:gd name="connsiteX4" fmla="*/ 75808 w 5035541"/>
              <a:gd name="connsiteY4" fmla="*/ 728528 h 734506"/>
              <a:gd name="connsiteX0" fmla="*/ 1 w 4959734"/>
              <a:gd name="connsiteY0" fmla="*/ 728528 h 734506"/>
              <a:gd name="connsiteX1" fmla="*/ 9542 w 4959734"/>
              <a:gd name="connsiteY1" fmla="*/ 1430 h 734506"/>
              <a:gd name="connsiteX2" fmla="*/ 1021676 w 4959734"/>
              <a:gd name="connsiteY2" fmla="*/ 0 h 734506"/>
              <a:gd name="connsiteX3" fmla="*/ 4959734 w 4959734"/>
              <a:gd name="connsiteY3" fmla="*/ 734506 h 734506"/>
              <a:gd name="connsiteX4" fmla="*/ 1 w 4959734"/>
              <a:gd name="connsiteY4" fmla="*/ 728528 h 734506"/>
              <a:gd name="connsiteX0" fmla="*/ 1 w 6247746"/>
              <a:gd name="connsiteY0" fmla="*/ 728528 h 746889"/>
              <a:gd name="connsiteX1" fmla="*/ 9542 w 6247746"/>
              <a:gd name="connsiteY1" fmla="*/ 1430 h 746889"/>
              <a:gd name="connsiteX2" fmla="*/ 1021676 w 6247746"/>
              <a:gd name="connsiteY2" fmla="*/ 0 h 746889"/>
              <a:gd name="connsiteX3" fmla="*/ 6247746 w 6247746"/>
              <a:gd name="connsiteY3" fmla="*/ 746889 h 746889"/>
              <a:gd name="connsiteX4" fmla="*/ 1 w 6247746"/>
              <a:gd name="connsiteY4" fmla="*/ 728528 h 746889"/>
              <a:gd name="connsiteX0" fmla="*/ 1 w 6399372"/>
              <a:gd name="connsiteY0" fmla="*/ 728528 h 784501"/>
              <a:gd name="connsiteX1" fmla="*/ 9542 w 6399372"/>
              <a:gd name="connsiteY1" fmla="*/ 1430 h 784501"/>
              <a:gd name="connsiteX2" fmla="*/ 1021676 w 6399372"/>
              <a:gd name="connsiteY2" fmla="*/ 0 h 784501"/>
              <a:gd name="connsiteX3" fmla="*/ 6399372 w 6399372"/>
              <a:gd name="connsiteY3" fmla="*/ 784501 h 784501"/>
              <a:gd name="connsiteX4" fmla="*/ 1 w 6399372"/>
              <a:gd name="connsiteY4" fmla="*/ 728528 h 784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9372" h="784501">
                <a:moveTo>
                  <a:pt x="1" y="728528"/>
                </a:moveTo>
                <a:lnTo>
                  <a:pt x="9542" y="1430"/>
                </a:lnTo>
                <a:lnTo>
                  <a:pt x="1021676" y="0"/>
                </a:lnTo>
                <a:lnTo>
                  <a:pt x="6399372" y="784501"/>
                </a:lnTo>
                <a:lnTo>
                  <a:pt x="1" y="728528"/>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Right Arrow 157"/>
          <p:cNvSpPr/>
          <p:nvPr/>
        </p:nvSpPr>
        <p:spPr>
          <a:xfrm>
            <a:off x="6642978" y="5118184"/>
            <a:ext cx="772951" cy="425366"/>
          </a:xfrm>
          <a:prstGeom prst="rightArrow">
            <a:avLst>
              <a:gd name="adj1" fmla="val 40000"/>
              <a:gd name="adj2" fmla="val 50000"/>
            </a:avLst>
          </a:prstGeom>
          <a:gradFill flip="none" rotWithShape="1">
            <a:gsLst>
              <a:gs pos="15000">
                <a:schemeClr val="accent1">
                  <a:lumMod val="5000"/>
                  <a:lumOff val="95000"/>
                  <a:alpha val="0"/>
                </a:schemeClr>
              </a:gs>
              <a:gs pos="81000">
                <a:srgbClr val="FFF2CC"/>
              </a:gs>
            </a:gsLst>
            <a:lin ang="0" scaled="1"/>
            <a:tileRect/>
          </a:gradFill>
          <a:ln w="15875">
            <a:gradFill flip="none" rotWithShape="1">
              <a:gsLst>
                <a:gs pos="11000">
                  <a:schemeClr val="accent1">
                    <a:lumMod val="0"/>
                    <a:lumOff val="100000"/>
                    <a:alpha val="0"/>
                  </a:schemeClr>
                </a:gs>
                <a:gs pos="67000">
                  <a:srgbClr val="FFD17D"/>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五边形 58"/>
          <p:cNvSpPr/>
          <p:nvPr/>
        </p:nvSpPr>
        <p:spPr bwMode="auto">
          <a:xfrm>
            <a:off x="7562321" y="126000"/>
            <a:ext cx="899749" cy="213037"/>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报文介绍</a:t>
            </a:r>
          </a:p>
        </p:txBody>
      </p:sp>
      <p:sp>
        <p:nvSpPr>
          <p:cNvPr id="78" name="燕尾形 77"/>
          <p:cNvSpPr/>
          <p:nvPr/>
        </p:nvSpPr>
        <p:spPr bwMode="auto">
          <a:xfrm>
            <a:off x="8383481" y="126000"/>
            <a:ext cx="1367951"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最大活动接口数</a:t>
            </a:r>
          </a:p>
        </p:txBody>
      </p:sp>
      <p:sp>
        <p:nvSpPr>
          <p:cNvPr id="80" name="燕尾形 79"/>
          <p:cNvSpPr/>
          <p:nvPr/>
        </p:nvSpPr>
        <p:spPr bwMode="auto">
          <a:xfrm>
            <a:off x="9667454" y="126000"/>
            <a:ext cx="1223658"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活动链路选举</a:t>
            </a:r>
          </a:p>
        </p:txBody>
      </p:sp>
      <p:sp>
        <p:nvSpPr>
          <p:cNvPr id="81" name="燕尾形 80"/>
          <p:cNvSpPr/>
          <p:nvPr/>
        </p:nvSpPr>
        <p:spPr bwMode="auto">
          <a:xfrm>
            <a:off x="10812767" y="126000"/>
            <a:ext cx="1223658"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负载分担</a:t>
            </a:r>
          </a:p>
        </p:txBody>
      </p:sp>
    </p:spTree>
    <p:extLst>
      <p:ext uri="{BB962C8B-B14F-4D97-AF65-F5344CB8AC3E}">
        <p14:creationId xmlns:p14="http://schemas.microsoft.com/office/powerpoint/2010/main" val="2036933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sym typeface="Huawei Sans" panose="020C0503030203020204" pitchFamily="34" charset="0"/>
              </a:rPr>
              <a:t>接口优先级</a:t>
            </a:r>
            <a:endParaRPr lang="zh-CN" altLang="en-US" dirty="0">
              <a:sym typeface="Huawei Sans" panose="020C0503030203020204" pitchFamily="34" charset="0"/>
            </a:endParaRPr>
          </a:p>
        </p:txBody>
      </p:sp>
      <p:sp>
        <p:nvSpPr>
          <p:cNvPr id="6" name="文本占位符 5"/>
          <p:cNvSpPr>
            <a:spLocks noGrp="1"/>
          </p:cNvSpPr>
          <p:nvPr>
            <p:ph type="body" sz="quarter" idx="10"/>
          </p:nvPr>
        </p:nvSpPr>
        <p:spPr/>
        <p:txBody>
          <a:bodyPr/>
          <a:lstStyle/>
          <a:p>
            <a:r>
              <a:rPr lang="zh-CN" altLang="en-US" sz="2000" dirty="0" smtClean="0"/>
              <a:t>选出主动端后，两端都会以主动端的接口优先级来选择活动接口，</a:t>
            </a:r>
            <a:r>
              <a:rPr lang="zh-CN" altLang="en-US" sz="2000" dirty="0" smtClean="0">
                <a:sym typeface="Huawei Sans" panose="020C0503030203020204" pitchFamily="34" charset="0"/>
              </a:rPr>
              <a:t>优先级高的接口将优先被选为活动接口。接口</a:t>
            </a:r>
            <a:r>
              <a:rPr lang="en-US" altLang="zh-CN" sz="2000" dirty="0" smtClean="0">
                <a:sym typeface="Huawei Sans" panose="020C0503030203020204" pitchFamily="34" charset="0"/>
              </a:rPr>
              <a:t>LACP</a:t>
            </a:r>
            <a:r>
              <a:rPr lang="zh-CN" altLang="en-US" sz="2000" dirty="0" smtClean="0">
                <a:sym typeface="Huawei Sans" panose="020C0503030203020204" pitchFamily="34" charset="0"/>
              </a:rPr>
              <a:t>优先级值越小，优先级越高。</a:t>
            </a:r>
          </a:p>
          <a:p>
            <a:endParaRPr lang="zh-CN" altLang="en-US" dirty="0"/>
          </a:p>
        </p:txBody>
      </p:sp>
      <p:graphicFrame>
        <p:nvGraphicFramePr>
          <p:cNvPr id="43" name="表格 42"/>
          <p:cNvGraphicFramePr>
            <a:graphicFrameLocks noGrp="1"/>
          </p:cNvGraphicFramePr>
          <p:nvPr>
            <p:extLst/>
          </p:nvPr>
        </p:nvGraphicFramePr>
        <p:xfrm>
          <a:off x="3884495" y="4761471"/>
          <a:ext cx="2734932" cy="1511412"/>
        </p:xfrm>
        <a:graphic>
          <a:graphicData uri="http://schemas.openxmlformats.org/drawingml/2006/table">
            <a:tbl>
              <a:tblPr firstRow="1" firstCol="1" lastRow="1" lastCol="1" bandRow="1" bandCol="1">
                <a:tableStyleId>{5940675A-B579-460E-94D1-54222C63F5DA}</a:tableStyleId>
              </a:tblPr>
              <a:tblGrid>
                <a:gridCol w="2734932">
                  <a:extLst>
                    <a:ext uri="{9D8B030D-6E8A-4147-A177-3AD203B41FA5}">
                      <a16:colId xmlns="" xmlns:a16="http://schemas.microsoft.com/office/drawing/2014/main" val="20000"/>
                    </a:ext>
                  </a:extLst>
                </a:gridCol>
              </a:tblGrid>
              <a:tr h="251902">
                <a:tc>
                  <a:txBody>
                    <a:bodyPr/>
                    <a:lstStyle/>
                    <a:p>
                      <a:pPr algn="ctr">
                        <a:lnSpc>
                          <a:spcPct val="100000"/>
                        </a:lnSpc>
                        <a:spcAft>
                          <a:spcPts val="0"/>
                        </a:spcAft>
                      </a:pPr>
                      <a:r>
                        <a:rPr lang="en-US" altLang="zh-CN" sz="1200" b="1" kern="100"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LACPDU</a:t>
                      </a:r>
                      <a:endParaRPr lang="en-US" sz="1200" b="1" kern="100"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43110" marR="4311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51902">
                <a:tc>
                  <a:txBody>
                    <a:bodyPr/>
                    <a:lstStyle/>
                    <a:p>
                      <a:pPr algn="ctr">
                        <a:lnSpc>
                          <a:spcPct val="100000"/>
                        </a:lnSpc>
                        <a:spcAft>
                          <a:spcPts val="0"/>
                        </a:spcAft>
                      </a:pPr>
                      <a:r>
                        <a:rPr lang="zh-CN" alt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设备优先级</a:t>
                      </a:r>
                      <a:endParaRPr 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43110" marR="4311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51902">
                <a:tc>
                  <a:txBody>
                    <a:bodyPr/>
                    <a:lstStyle/>
                    <a:p>
                      <a:pPr algn="ctr">
                        <a:lnSpc>
                          <a:spcPct val="100000"/>
                        </a:lnSpc>
                        <a:spcAft>
                          <a:spcPts val="0"/>
                        </a:spcAft>
                      </a:pPr>
                      <a:r>
                        <a:rPr lang="en-US" alt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地址</a:t>
                      </a:r>
                      <a:endParaRPr lang="zh-CN" sz="12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10" marR="4311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51902">
                <a:tc>
                  <a:txBody>
                    <a:bodyPr/>
                    <a:lstStyle/>
                    <a:p>
                      <a:pPr algn="ctr">
                        <a:lnSpc>
                          <a:spcPct val="100000"/>
                        </a:lnSpc>
                        <a:spcAft>
                          <a:spcPts val="0"/>
                        </a:spcAft>
                      </a:pPr>
                      <a:r>
                        <a:rPr lang="zh-CN" alt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接口优先级</a:t>
                      </a:r>
                      <a:endParaRPr lang="zh-CN" sz="12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10" marR="4311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51902">
                <a:tc>
                  <a:txBody>
                    <a:bodyPr/>
                    <a:lstStyle/>
                    <a:p>
                      <a:pPr algn="ctr">
                        <a:lnSpc>
                          <a:spcPct val="100000"/>
                        </a:lnSpc>
                        <a:spcAft>
                          <a:spcPts val="0"/>
                        </a:spcAft>
                      </a:pPr>
                      <a:r>
                        <a:rPr lang="zh-CN" alt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接口号</a:t>
                      </a:r>
                      <a:endParaRPr lang="zh-CN" sz="1200" b="0" kern="100" dirty="0">
                        <a:effectLst/>
                        <a:latin typeface="Huawei Sans" panose="020C0503030203020204" pitchFamily="34" charset="0"/>
                        <a:ea typeface="方正兰亭黑简体" panose="02000000000000000000" pitchFamily="2" charset="-122"/>
                        <a:cs typeface="Times New Roman"/>
                        <a:sym typeface="Huawei Sans" panose="020C0503030203020204" pitchFamily="34" charset="0"/>
                      </a:endParaRPr>
                    </a:p>
                  </a:txBody>
                  <a:tcPr marL="43110" marR="4311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2519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a:t>
                      </a:r>
                    </a:p>
                  </a:txBody>
                  <a:tcPr marL="43110" marR="4311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bl>
          </a:graphicData>
        </a:graphic>
      </p:graphicFrame>
      <p:sp>
        <p:nvSpPr>
          <p:cNvPr id="46" name="圆角矩形 45"/>
          <p:cNvSpPr/>
          <p:nvPr/>
        </p:nvSpPr>
        <p:spPr>
          <a:xfrm>
            <a:off x="2629703" y="2943539"/>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圆角矩形 49"/>
          <p:cNvSpPr/>
          <p:nvPr/>
        </p:nvSpPr>
        <p:spPr>
          <a:xfrm>
            <a:off x="8677640" y="2943539"/>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矩形 50"/>
          <p:cNvSpPr/>
          <p:nvPr/>
        </p:nvSpPr>
        <p:spPr>
          <a:xfrm>
            <a:off x="2550915" y="2926768"/>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矩形 51"/>
          <p:cNvSpPr/>
          <p:nvPr/>
        </p:nvSpPr>
        <p:spPr>
          <a:xfrm>
            <a:off x="8917034" y="2940985"/>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圆角矩形 52"/>
          <p:cNvSpPr/>
          <p:nvPr/>
        </p:nvSpPr>
        <p:spPr bwMode="auto">
          <a:xfrm>
            <a:off x="3160160" y="3153372"/>
            <a:ext cx="359859"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 name="组合 1"/>
          <p:cNvGrpSpPr/>
          <p:nvPr/>
        </p:nvGrpSpPr>
        <p:grpSpPr>
          <a:xfrm>
            <a:off x="4915639" y="3248643"/>
            <a:ext cx="2500290" cy="1097157"/>
            <a:chOff x="4917558" y="3349938"/>
            <a:chExt cx="2501267" cy="827519"/>
          </a:xfrm>
          <a:solidFill>
            <a:srgbClr val="F4FBFE"/>
          </a:solidFill>
        </p:grpSpPr>
        <p:sp>
          <p:nvSpPr>
            <p:cNvPr id="55" name="任意多边形: 形状 67">
              <a:extLst>
                <a:ext uri="{FF2B5EF4-FFF2-40B4-BE49-F238E27FC236}">
                  <a16:creationId xmlns="" xmlns:a16="http://schemas.microsoft.com/office/drawing/2014/main" id="{DDE7F5E3-EC99-4B98-9942-9CF564C3EC09}"/>
                </a:ext>
              </a:extLst>
            </p:cNvPr>
            <p:cNvSpPr/>
            <p:nvPr/>
          </p:nvSpPr>
          <p:spPr>
            <a:xfrm flipH="1">
              <a:off x="4917558" y="3349938"/>
              <a:ext cx="2381437" cy="827519"/>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椭圆 55">
              <a:extLst>
                <a:ext uri="{FF2B5EF4-FFF2-40B4-BE49-F238E27FC236}">
                  <a16:creationId xmlns="" xmlns:a16="http://schemas.microsoft.com/office/drawing/2014/main" id="{7EEDE773-BD04-46B5-ACD7-D793E0BC1578}"/>
                </a:ext>
              </a:extLst>
            </p:cNvPr>
            <p:cNvSpPr/>
            <p:nvPr/>
          </p:nvSpPr>
          <p:spPr>
            <a:xfrm>
              <a:off x="7179162" y="3349938"/>
              <a:ext cx="239663" cy="827519"/>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8" name="圆角矩形 57"/>
          <p:cNvSpPr/>
          <p:nvPr/>
        </p:nvSpPr>
        <p:spPr bwMode="auto">
          <a:xfrm>
            <a:off x="8692468" y="3153372"/>
            <a:ext cx="359859"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9" name="组合 58"/>
          <p:cNvGrpSpPr/>
          <p:nvPr/>
        </p:nvGrpSpPr>
        <p:grpSpPr>
          <a:xfrm>
            <a:off x="3415791" y="3482322"/>
            <a:ext cx="5379753" cy="215916"/>
            <a:chOff x="3417125" y="3322323"/>
            <a:chExt cx="5381854" cy="216000"/>
          </a:xfrm>
        </p:grpSpPr>
        <p:sp>
          <p:nvSpPr>
            <p:cNvPr id="76" name="椭圆 75">
              <a:extLst>
                <a:ext uri="{FF2B5EF4-FFF2-40B4-BE49-F238E27FC236}">
                  <a16:creationId xmlns="" xmlns:a16="http://schemas.microsoft.com/office/drawing/2014/main" id="{7DBB15C3-7119-4BF5-AC36-6F6AFF9EB213}"/>
                </a:ext>
              </a:extLst>
            </p:cNvPr>
            <p:cNvSpPr/>
            <p:nvPr/>
          </p:nvSpPr>
          <p:spPr>
            <a:xfrm>
              <a:off x="3417125" y="33223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椭圆 76">
              <a:extLst>
                <a:ext uri="{FF2B5EF4-FFF2-40B4-BE49-F238E27FC236}">
                  <a16:creationId xmlns="" xmlns:a16="http://schemas.microsoft.com/office/drawing/2014/main" id="{7DBB15C3-7119-4BF5-AC36-6F6AFF9EB213}"/>
                </a:ext>
              </a:extLst>
            </p:cNvPr>
            <p:cNvSpPr/>
            <p:nvPr/>
          </p:nvSpPr>
          <p:spPr>
            <a:xfrm>
              <a:off x="8582979" y="33223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8" name="直接连接符 77"/>
            <p:cNvCxnSpPr>
              <a:stCxn id="77" idx="2"/>
              <a:endCxn id="76" idx="6"/>
            </p:cNvCxnSpPr>
            <p:nvPr/>
          </p:nvCxnSpPr>
          <p:spPr bwMode="auto">
            <a:xfrm flipH="1">
              <a:off x="3633125" y="3430323"/>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79" name="组合 78"/>
          <p:cNvGrpSpPr/>
          <p:nvPr/>
        </p:nvGrpSpPr>
        <p:grpSpPr>
          <a:xfrm>
            <a:off x="3415791" y="3778699"/>
            <a:ext cx="5379753" cy="215916"/>
            <a:chOff x="3417125" y="3618816"/>
            <a:chExt cx="5381854" cy="216000"/>
          </a:xfrm>
        </p:grpSpPr>
        <p:cxnSp>
          <p:nvCxnSpPr>
            <p:cNvPr id="80" name="直接连接符 79"/>
            <p:cNvCxnSpPr>
              <a:stCxn id="93" idx="2"/>
              <a:endCxn id="81" idx="6"/>
            </p:cNvCxnSpPr>
            <p:nvPr/>
          </p:nvCxnSpPr>
          <p:spPr bwMode="auto">
            <a:xfrm flipH="1">
              <a:off x="3633125" y="3726816"/>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1" name="椭圆 80">
              <a:extLst>
                <a:ext uri="{FF2B5EF4-FFF2-40B4-BE49-F238E27FC236}">
                  <a16:creationId xmlns="" xmlns:a16="http://schemas.microsoft.com/office/drawing/2014/main" id="{7DBB15C3-7119-4BF5-AC36-6F6AFF9EB213}"/>
                </a:ext>
              </a:extLst>
            </p:cNvPr>
            <p:cNvSpPr/>
            <p:nvPr/>
          </p:nvSpPr>
          <p:spPr>
            <a:xfrm>
              <a:off x="3417125" y="3618816"/>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椭圆 92">
              <a:extLst>
                <a:ext uri="{FF2B5EF4-FFF2-40B4-BE49-F238E27FC236}">
                  <a16:creationId xmlns="" xmlns:a16="http://schemas.microsoft.com/office/drawing/2014/main" id="{7DBB15C3-7119-4BF5-AC36-6F6AFF9EB213}"/>
                </a:ext>
              </a:extLst>
            </p:cNvPr>
            <p:cNvSpPr/>
            <p:nvPr/>
          </p:nvSpPr>
          <p:spPr>
            <a:xfrm>
              <a:off x="8582979" y="3618816"/>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95" name="组合 94"/>
          <p:cNvGrpSpPr/>
          <p:nvPr/>
        </p:nvGrpSpPr>
        <p:grpSpPr>
          <a:xfrm>
            <a:off x="3415791" y="4121206"/>
            <a:ext cx="5379753" cy="215916"/>
            <a:chOff x="3417125" y="3961457"/>
            <a:chExt cx="5381854" cy="216000"/>
          </a:xfrm>
        </p:grpSpPr>
        <p:cxnSp>
          <p:nvCxnSpPr>
            <p:cNvPr id="96" name="直接连接符 95"/>
            <p:cNvCxnSpPr>
              <a:stCxn id="102" idx="2"/>
              <a:endCxn id="101" idx="6"/>
            </p:cNvCxnSpPr>
            <p:nvPr/>
          </p:nvCxnSpPr>
          <p:spPr bwMode="auto">
            <a:xfrm flipH="1">
              <a:off x="3633125" y="4069457"/>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1" name="椭圆 100">
              <a:extLst>
                <a:ext uri="{FF2B5EF4-FFF2-40B4-BE49-F238E27FC236}">
                  <a16:creationId xmlns="" xmlns:a16="http://schemas.microsoft.com/office/drawing/2014/main" id="{7DBB15C3-7119-4BF5-AC36-6F6AFF9EB213}"/>
                </a:ext>
              </a:extLst>
            </p:cNvPr>
            <p:cNvSpPr/>
            <p:nvPr/>
          </p:nvSpPr>
          <p:spPr>
            <a:xfrm>
              <a:off x="3417125" y="396145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椭圆 101">
              <a:extLst>
                <a:ext uri="{FF2B5EF4-FFF2-40B4-BE49-F238E27FC236}">
                  <a16:creationId xmlns="" xmlns:a16="http://schemas.microsoft.com/office/drawing/2014/main" id="{7DBB15C3-7119-4BF5-AC36-6F6AFF9EB213}"/>
                </a:ext>
              </a:extLst>
            </p:cNvPr>
            <p:cNvSpPr/>
            <p:nvPr/>
          </p:nvSpPr>
          <p:spPr>
            <a:xfrm>
              <a:off x="8582979" y="396145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04" name="TextBox 77"/>
          <p:cNvSpPr txBox="1"/>
          <p:nvPr/>
        </p:nvSpPr>
        <p:spPr bwMode="auto">
          <a:xfrm>
            <a:off x="3154461" y="3137328"/>
            <a:ext cx="262697" cy="120847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链路聚合接口</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05" name="TextBox 77"/>
          <p:cNvSpPr txBox="1"/>
          <p:nvPr/>
        </p:nvSpPr>
        <p:spPr bwMode="auto">
          <a:xfrm>
            <a:off x="8799301" y="3146987"/>
            <a:ext cx="262697" cy="120847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20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链路聚合</a:t>
            </a:r>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接口</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106" name="直接箭头连接符 105">
            <a:extLst>
              <a:ext uri="{FF2B5EF4-FFF2-40B4-BE49-F238E27FC236}">
                <a16:creationId xmlns="" xmlns:a16="http://schemas.microsoft.com/office/drawing/2014/main" id="{AA906D00-6A37-4E3C-844F-9AFBEFB9CD58}"/>
              </a:ext>
            </a:extLst>
          </p:cNvPr>
          <p:cNvCxnSpPr>
            <a:cxnSpLocks/>
          </p:cNvCxnSpPr>
          <p:nvPr/>
        </p:nvCxnSpPr>
        <p:spPr>
          <a:xfrm>
            <a:off x="3827174" y="3681310"/>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07" name="直接箭头连接符 106">
            <a:extLst>
              <a:ext uri="{FF2B5EF4-FFF2-40B4-BE49-F238E27FC236}">
                <a16:creationId xmlns="" xmlns:a16="http://schemas.microsoft.com/office/drawing/2014/main" id="{AA906D00-6A37-4E3C-844F-9AFBEFB9CD58}"/>
              </a:ext>
            </a:extLst>
          </p:cNvPr>
          <p:cNvCxnSpPr>
            <a:cxnSpLocks/>
          </p:cNvCxnSpPr>
          <p:nvPr/>
        </p:nvCxnSpPr>
        <p:spPr>
          <a:xfrm>
            <a:off x="3827174" y="3950082"/>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08" name="直接箭头连接符 107">
            <a:extLst>
              <a:ext uri="{FF2B5EF4-FFF2-40B4-BE49-F238E27FC236}">
                <a16:creationId xmlns="" xmlns:a16="http://schemas.microsoft.com/office/drawing/2014/main" id="{AA906D00-6A37-4E3C-844F-9AFBEFB9CD58}"/>
              </a:ext>
            </a:extLst>
          </p:cNvPr>
          <p:cNvCxnSpPr>
            <a:cxnSpLocks/>
          </p:cNvCxnSpPr>
          <p:nvPr/>
        </p:nvCxnSpPr>
        <p:spPr>
          <a:xfrm>
            <a:off x="3827174" y="4311261"/>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09" name="直接箭头连接符 108">
            <a:extLst>
              <a:ext uri="{FF2B5EF4-FFF2-40B4-BE49-F238E27FC236}">
                <a16:creationId xmlns="" xmlns:a16="http://schemas.microsoft.com/office/drawing/2014/main" id="{AA906D00-6A37-4E3C-844F-9AFBEFB9CD58}"/>
              </a:ext>
            </a:extLst>
          </p:cNvPr>
          <p:cNvCxnSpPr>
            <a:cxnSpLocks/>
          </p:cNvCxnSpPr>
          <p:nvPr/>
        </p:nvCxnSpPr>
        <p:spPr>
          <a:xfrm>
            <a:off x="7940367" y="3704162"/>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cxnSp>
        <p:nvCxnSpPr>
          <p:cNvPr id="110" name="直接箭头连接符 109">
            <a:extLst>
              <a:ext uri="{FF2B5EF4-FFF2-40B4-BE49-F238E27FC236}">
                <a16:creationId xmlns="" xmlns:a16="http://schemas.microsoft.com/office/drawing/2014/main" id="{AA906D00-6A37-4E3C-844F-9AFBEFB9CD58}"/>
              </a:ext>
            </a:extLst>
          </p:cNvPr>
          <p:cNvCxnSpPr>
            <a:cxnSpLocks/>
          </p:cNvCxnSpPr>
          <p:nvPr/>
        </p:nvCxnSpPr>
        <p:spPr>
          <a:xfrm>
            <a:off x="7940367" y="3972934"/>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cxnSp>
        <p:nvCxnSpPr>
          <p:cNvPr id="111" name="直接箭头连接符 110">
            <a:extLst>
              <a:ext uri="{FF2B5EF4-FFF2-40B4-BE49-F238E27FC236}">
                <a16:creationId xmlns="" xmlns:a16="http://schemas.microsoft.com/office/drawing/2014/main" id="{AA906D00-6A37-4E3C-844F-9AFBEFB9CD58}"/>
              </a:ext>
            </a:extLst>
          </p:cNvPr>
          <p:cNvCxnSpPr>
            <a:cxnSpLocks/>
          </p:cNvCxnSpPr>
          <p:nvPr/>
        </p:nvCxnSpPr>
        <p:spPr>
          <a:xfrm>
            <a:off x="7940367" y="4334112"/>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grpSp>
        <p:nvGrpSpPr>
          <p:cNvPr id="112" name="组合 111"/>
          <p:cNvGrpSpPr/>
          <p:nvPr/>
        </p:nvGrpSpPr>
        <p:grpSpPr>
          <a:xfrm>
            <a:off x="3415791" y="3205371"/>
            <a:ext cx="5379753" cy="215916"/>
            <a:chOff x="3417125" y="3322323"/>
            <a:chExt cx="5381854" cy="216000"/>
          </a:xfrm>
        </p:grpSpPr>
        <p:sp>
          <p:nvSpPr>
            <p:cNvPr id="113" name="椭圆 112">
              <a:extLst>
                <a:ext uri="{FF2B5EF4-FFF2-40B4-BE49-F238E27FC236}">
                  <a16:creationId xmlns="" xmlns:a16="http://schemas.microsoft.com/office/drawing/2014/main" id="{7DBB15C3-7119-4BF5-AC36-6F6AFF9EB213}"/>
                </a:ext>
              </a:extLst>
            </p:cNvPr>
            <p:cNvSpPr/>
            <p:nvPr/>
          </p:nvSpPr>
          <p:spPr>
            <a:xfrm>
              <a:off x="3417125" y="33223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4" name="椭圆 113">
              <a:extLst>
                <a:ext uri="{FF2B5EF4-FFF2-40B4-BE49-F238E27FC236}">
                  <a16:creationId xmlns="" xmlns:a16="http://schemas.microsoft.com/office/drawing/2014/main" id="{7DBB15C3-7119-4BF5-AC36-6F6AFF9EB213}"/>
                </a:ext>
              </a:extLst>
            </p:cNvPr>
            <p:cNvSpPr/>
            <p:nvPr/>
          </p:nvSpPr>
          <p:spPr>
            <a:xfrm>
              <a:off x="8582979" y="3322323"/>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5" name="直接连接符 114"/>
            <p:cNvCxnSpPr>
              <a:stCxn id="114" idx="2"/>
              <a:endCxn id="113" idx="6"/>
            </p:cNvCxnSpPr>
            <p:nvPr/>
          </p:nvCxnSpPr>
          <p:spPr bwMode="auto">
            <a:xfrm flipH="1">
              <a:off x="3633125" y="3430323"/>
              <a:ext cx="49498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116" name="直接箭头连接符 115">
            <a:extLst>
              <a:ext uri="{FF2B5EF4-FFF2-40B4-BE49-F238E27FC236}">
                <a16:creationId xmlns="" xmlns:a16="http://schemas.microsoft.com/office/drawing/2014/main" id="{AA906D00-6A37-4E3C-844F-9AFBEFB9CD58}"/>
              </a:ext>
            </a:extLst>
          </p:cNvPr>
          <p:cNvCxnSpPr>
            <a:cxnSpLocks/>
          </p:cNvCxnSpPr>
          <p:nvPr/>
        </p:nvCxnSpPr>
        <p:spPr>
          <a:xfrm>
            <a:off x="3827174" y="3396307"/>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17" name="直接箭头连接符 116">
            <a:extLst>
              <a:ext uri="{FF2B5EF4-FFF2-40B4-BE49-F238E27FC236}">
                <a16:creationId xmlns="" xmlns:a16="http://schemas.microsoft.com/office/drawing/2014/main" id="{AA906D00-6A37-4E3C-844F-9AFBEFB9CD58}"/>
              </a:ext>
            </a:extLst>
          </p:cNvPr>
          <p:cNvCxnSpPr>
            <a:cxnSpLocks/>
          </p:cNvCxnSpPr>
          <p:nvPr/>
        </p:nvCxnSpPr>
        <p:spPr>
          <a:xfrm>
            <a:off x="7940367" y="3388180"/>
            <a:ext cx="523427"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sp>
        <p:nvSpPr>
          <p:cNvPr id="54" name="TextBox 120">
            <a:extLst>
              <a:ext uri="{FF2B5EF4-FFF2-40B4-BE49-F238E27FC236}">
                <a16:creationId xmlns="" xmlns:a16="http://schemas.microsoft.com/office/drawing/2014/main" id="{890033A1-CB2B-46C1-843C-A395BBB7F123}"/>
              </a:ext>
            </a:extLst>
          </p:cNvPr>
          <p:cNvSpPr txBox="1"/>
          <p:nvPr/>
        </p:nvSpPr>
        <p:spPr>
          <a:xfrm>
            <a:off x="4885513" y="2948369"/>
            <a:ext cx="2438828" cy="307657"/>
          </a:xfrm>
          <a:prstGeom prst="rect">
            <a:avLst/>
          </a:prstGeom>
          <a:noFill/>
        </p:spPr>
        <p:txBody>
          <a:bodyPr wrap="square" rtlCol="0" anchor="ctr">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rPr>
              <a:t>模式</a:t>
            </a: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Eth-Trunk</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圆角矩形 60"/>
          <p:cNvSpPr/>
          <p:nvPr/>
        </p:nvSpPr>
        <p:spPr>
          <a:xfrm>
            <a:off x="7520642" y="5116797"/>
            <a:ext cx="3216503" cy="1214446"/>
          </a:xfrm>
          <a:prstGeom prst="roundRect">
            <a:avLst>
              <a:gd name="adj" fmla="val 7486"/>
            </a:avLst>
          </a:prstGeom>
          <a:solidFill>
            <a:srgbClr val="FFFFCC"/>
          </a:solidFill>
          <a:ln w="9525">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199"/>
              </a:lnSpc>
            </a:pP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优先级默认为</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32768</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，越</a:t>
            </a:r>
            <a:r>
              <a:rPr lang="zh-CN" altLang="en-US" sz="1399"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小越优，</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通常保持默认，当优先级一致时</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会通过接口编号选择活动接口，越小越优。</a:t>
            </a:r>
            <a:endPar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TextBox 77"/>
          <p:cNvSpPr txBox="1"/>
          <p:nvPr/>
        </p:nvSpPr>
        <p:spPr bwMode="auto">
          <a:xfrm>
            <a:off x="2179918" y="5328152"/>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LACPDU</a:t>
            </a:r>
          </a:p>
        </p:txBody>
      </p:sp>
      <p:cxnSp>
        <p:nvCxnSpPr>
          <p:cNvPr id="60" name="直接箭头连接符 59">
            <a:extLst>
              <a:ext uri="{FF2B5EF4-FFF2-40B4-BE49-F238E27FC236}">
                <a16:creationId xmlns="" xmlns:a16="http://schemas.microsoft.com/office/drawing/2014/main" id="{AA906D00-6A37-4E3C-844F-9AFBEFB9CD58}"/>
              </a:ext>
            </a:extLst>
          </p:cNvPr>
          <p:cNvCxnSpPr>
            <a:cxnSpLocks/>
          </p:cNvCxnSpPr>
          <p:nvPr/>
        </p:nvCxnSpPr>
        <p:spPr>
          <a:xfrm>
            <a:off x="1918204" y="5460224"/>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62" name="矩形 61"/>
          <p:cNvSpPr/>
          <p:nvPr/>
        </p:nvSpPr>
        <p:spPr bwMode="auto">
          <a:xfrm>
            <a:off x="2441630" y="4955458"/>
            <a:ext cx="934685"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活动接口</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椭圆 62">
            <a:extLst>
              <a:ext uri="{FF2B5EF4-FFF2-40B4-BE49-F238E27FC236}">
                <a16:creationId xmlns="" xmlns:a16="http://schemas.microsoft.com/office/drawing/2014/main" id="{7DBB15C3-7119-4BF5-AC36-6F6AFF9EB213}"/>
              </a:ext>
            </a:extLst>
          </p:cNvPr>
          <p:cNvSpPr/>
          <p:nvPr/>
        </p:nvSpPr>
        <p:spPr>
          <a:xfrm>
            <a:off x="2083597" y="4987689"/>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Right Arrow 157"/>
          <p:cNvSpPr/>
          <p:nvPr/>
        </p:nvSpPr>
        <p:spPr>
          <a:xfrm>
            <a:off x="6551390" y="5564603"/>
            <a:ext cx="772951" cy="425366"/>
          </a:xfrm>
          <a:prstGeom prst="rightArrow">
            <a:avLst>
              <a:gd name="adj1" fmla="val 40000"/>
              <a:gd name="adj2" fmla="val 50000"/>
            </a:avLst>
          </a:prstGeom>
          <a:gradFill flip="none" rotWithShape="1">
            <a:gsLst>
              <a:gs pos="15000">
                <a:schemeClr val="accent1">
                  <a:lumMod val="5000"/>
                  <a:lumOff val="95000"/>
                  <a:alpha val="0"/>
                </a:schemeClr>
              </a:gs>
              <a:gs pos="81000">
                <a:srgbClr val="FFF2CC"/>
              </a:gs>
            </a:gsLst>
            <a:lin ang="0" scaled="1"/>
            <a:tileRect/>
          </a:gradFill>
          <a:ln w="15875">
            <a:gradFill flip="none" rotWithShape="1">
              <a:gsLst>
                <a:gs pos="11000">
                  <a:schemeClr val="accent1">
                    <a:lumMod val="0"/>
                    <a:lumOff val="100000"/>
                    <a:alpha val="0"/>
                  </a:schemeClr>
                </a:gs>
                <a:gs pos="67000">
                  <a:srgbClr val="FFD17D"/>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梯形 2"/>
          <p:cNvSpPr/>
          <p:nvPr/>
        </p:nvSpPr>
        <p:spPr>
          <a:xfrm>
            <a:off x="3884495" y="4365104"/>
            <a:ext cx="2814018" cy="397340"/>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75808 w 5035541"/>
              <a:gd name="connsiteY0" fmla="*/ 728528 h 734506"/>
              <a:gd name="connsiteX1" fmla="*/ -1 w 5035541"/>
              <a:gd name="connsiteY1" fmla="*/ 7620 h 734506"/>
              <a:gd name="connsiteX2" fmla="*/ 1097483 w 5035541"/>
              <a:gd name="connsiteY2" fmla="*/ 0 h 734506"/>
              <a:gd name="connsiteX3" fmla="*/ 5035541 w 5035541"/>
              <a:gd name="connsiteY3" fmla="*/ 734506 h 734506"/>
              <a:gd name="connsiteX4" fmla="*/ 75808 w 5035541"/>
              <a:gd name="connsiteY4" fmla="*/ 728528 h 734506"/>
              <a:gd name="connsiteX0" fmla="*/ 1 w 4959734"/>
              <a:gd name="connsiteY0" fmla="*/ 728528 h 734506"/>
              <a:gd name="connsiteX1" fmla="*/ 9542 w 4959734"/>
              <a:gd name="connsiteY1" fmla="*/ 1430 h 734506"/>
              <a:gd name="connsiteX2" fmla="*/ 1021676 w 4959734"/>
              <a:gd name="connsiteY2" fmla="*/ 0 h 734506"/>
              <a:gd name="connsiteX3" fmla="*/ 4959734 w 4959734"/>
              <a:gd name="connsiteY3" fmla="*/ 734506 h 734506"/>
              <a:gd name="connsiteX4" fmla="*/ 1 w 4959734"/>
              <a:gd name="connsiteY4" fmla="*/ 728528 h 734506"/>
              <a:gd name="connsiteX0" fmla="*/ 1 w 6247746"/>
              <a:gd name="connsiteY0" fmla="*/ 728528 h 746889"/>
              <a:gd name="connsiteX1" fmla="*/ 9542 w 6247746"/>
              <a:gd name="connsiteY1" fmla="*/ 1430 h 746889"/>
              <a:gd name="connsiteX2" fmla="*/ 1021676 w 6247746"/>
              <a:gd name="connsiteY2" fmla="*/ 0 h 746889"/>
              <a:gd name="connsiteX3" fmla="*/ 6247746 w 6247746"/>
              <a:gd name="connsiteY3" fmla="*/ 746889 h 746889"/>
              <a:gd name="connsiteX4" fmla="*/ 1 w 6247746"/>
              <a:gd name="connsiteY4" fmla="*/ 728528 h 746889"/>
              <a:gd name="connsiteX0" fmla="*/ 1 w 6399372"/>
              <a:gd name="connsiteY0" fmla="*/ 728528 h 784501"/>
              <a:gd name="connsiteX1" fmla="*/ 9542 w 6399372"/>
              <a:gd name="connsiteY1" fmla="*/ 1430 h 784501"/>
              <a:gd name="connsiteX2" fmla="*/ 1021676 w 6399372"/>
              <a:gd name="connsiteY2" fmla="*/ 0 h 784501"/>
              <a:gd name="connsiteX3" fmla="*/ 6399372 w 6399372"/>
              <a:gd name="connsiteY3" fmla="*/ 784501 h 784501"/>
              <a:gd name="connsiteX4" fmla="*/ 1 w 6399372"/>
              <a:gd name="connsiteY4" fmla="*/ 728528 h 784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9372" h="784501">
                <a:moveTo>
                  <a:pt x="1" y="728528"/>
                </a:moveTo>
                <a:lnTo>
                  <a:pt x="9542" y="1430"/>
                </a:lnTo>
                <a:lnTo>
                  <a:pt x="1021676" y="0"/>
                </a:lnTo>
                <a:lnTo>
                  <a:pt x="6399372" y="784501"/>
                </a:lnTo>
                <a:lnTo>
                  <a:pt x="1" y="728528"/>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五边形 65"/>
          <p:cNvSpPr/>
          <p:nvPr/>
        </p:nvSpPr>
        <p:spPr bwMode="auto">
          <a:xfrm>
            <a:off x="7562321" y="126000"/>
            <a:ext cx="899749" cy="213037"/>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报文介绍</a:t>
            </a:r>
          </a:p>
        </p:txBody>
      </p:sp>
      <p:sp>
        <p:nvSpPr>
          <p:cNvPr id="67" name="燕尾形 66"/>
          <p:cNvSpPr/>
          <p:nvPr/>
        </p:nvSpPr>
        <p:spPr bwMode="auto">
          <a:xfrm>
            <a:off x="8383481" y="126000"/>
            <a:ext cx="1367951"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最大活动接口数</a:t>
            </a:r>
          </a:p>
        </p:txBody>
      </p:sp>
      <p:sp>
        <p:nvSpPr>
          <p:cNvPr id="68" name="燕尾形 67"/>
          <p:cNvSpPr/>
          <p:nvPr/>
        </p:nvSpPr>
        <p:spPr bwMode="auto">
          <a:xfrm>
            <a:off x="9667454" y="126000"/>
            <a:ext cx="1223658"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活动链路选举</a:t>
            </a:r>
          </a:p>
        </p:txBody>
      </p:sp>
      <p:sp>
        <p:nvSpPr>
          <p:cNvPr id="69" name="燕尾形 68"/>
          <p:cNvSpPr/>
          <p:nvPr/>
        </p:nvSpPr>
        <p:spPr bwMode="auto">
          <a:xfrm>
            <a:off x="10812767" y="126000"/>
            <a:ext cx="1223658"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负载分担</a:t>
            </a:r>
          </a:p>
        </p:txBody>
      </p:sp>
    </p:spTree>
    <p:extLst>
      <p:ext uri="{BB962C8B-B14F-4D97-AF65-F5344CB8AC3E}">
        <p14:creationId xmlns:p14="http://schemas.microsoft.com/office/powerpoint/2010/main" val="1330595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最大活动接口数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文本占位符 1"/>
          <p:cNvSpPr>
            <a:spLocks noGrp="1"/>
          </p:cNvSpPr>
          <p:nvPr>
            <p:ph type="body" sz="quarter" idx="10"/>
          </p:nvPr>
        </p:nvSpPr>
        <p:spPr/>
        <p:txBody>
          <a:bodyPr/>
          <a:lstStyle/>
          <a:p>
            <a:r>
              <a:rPr lang="en-US" altLang="zh-CN" sz="18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8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模式支持配置最大活动接口数目，当成员接口数目超过最大活动接口数目时会通过比较接口优先级、接口号选举出较优的接口成为活动接口，其余的则成为备份端口（非活动接口），同时对应的链路分别成为活动链路、非活动链路。交换机只会从活动接口中发送、接收报文。</a:t>
            </a:r>
            <a:endParaRPr lang="en-US" altLang="zh-CN" sz="18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sz="1800" dirty="0"/>
          </a:p>
        </p:txBody>
      </p:sp>
      <p:sp>
        <p:nvSpPr>
          <p:cNvPr id="35" name="TextBox 77"/>
          <p:cNvSpPr txBox="1"/>
          <p:nvPr/>
        </p:nvSpPr>
        <p:spPr bwMode="auto">
          <a:xfrm>
            <a:off x="2334239" y="5512434"/>
            <a:ext cx="1390745" cy="285502"/>
          </a:xfrm>
          <a:prstGeom prst="rect">
            <a:avLst/>
          </a:prstGeom>
          <a:noFill/>
          <a:ln w="9525">
            <a:noFill/>
            <a:miter lim="800000"/>
            <a:headEnd/>
            <a:tailEnd/>
          </a:ln>
        </p:spPr>
        <p:txBody>
          <a:bodyPr wrap="square" lIns="99941" tIns="49966" rIns="99941" bIns="49966" rtlCol="0">
            <a:spAutoFit/>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活动链路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36" name="直接箭头连接符 35">
            <a:extLst>
              <a:ext uri="{FF2B5EF4-FFF2-40B4-BE49-F238E27FC236}">
                <a16:creationId xmlns="" xmlns:a16="http://schemas.microsoft.com/office/drawing/2014/main" id="{AA906D00-6A37-4E3C-844F-9AFBEFB9CD58}"/>
              </a:ext>
            </a:extLst>
          </p:cNvPr>
          <p:cNvCxnSpPr>
            <a:cxnSpLocks/>
          </p:cNvCxnSpPr>
          <p:nvPr/>
        </p:nvCxnSpPr>
        <p:spPr>
          <a:xfrm>
            <a:off x="1810813" y="5644505"/>
            <a:ext cx="523427" cy="0"/>
          </a:xfrm>
          <a:prstGeom prst="straightConnector1">
            <a:avLst/>
          </a:prstGeom>
          <a:ln w="28575">
            <a:solidFill>
              <a:srgbClr val="8CCAA1"/>
            </a:solidFill>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3063169" y="2863246"/>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圆角矩形 38"/>
          <p:cNvSpPr/>
          <p:nvPr/>
        </p:nvSpPr>
        <p:spPr>
          <a:xfrm>
            <a:off x="8555139" y="2863246"/>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矩形 39"/>
          <p:cNvSpPr/>
          <p:nvPr/>
        </p:nvSpPr>
        <p:spPr>
          <a:xfrm>
            <a:off x="3045317" y="2861458"/>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矩形 40"/>
          <p:cNvSpPr/>
          <p:nvPr/>
        </p:nvSpPr>
        <p:spPr>
          <a:xfrm>
            <a:off x="8794533" y="2860692"/>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圆角矩形 41"/>
          <p:cNvSpPr/>
          <p:nvPr/>
        </p:nvSpPr>
        <p:spPr bwMode="auto">
          <a:xfrm>
            <a:off x="3593626" y="3073078"/>
            <a:ext cx="359859"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 name="组合 5"/>
          <p:cNvGrpSpPr/>
          <p:nvPr/>
        </p:nvGrpSpPr>
        <p:grpSpPr>
          <a:xfrm>
            <a:off x="4972178" y="3155420"/>
            <a:ext cx="2500290" cy="1119746"/>
            <a:chOff x="4974119" y="3039357"/>
            <a:chExt cx="2501267" cy="827519"/>
          </a:xfrm>
          <a:solidFill>
            <a:srgbClr val="F4FBFE"/>
          </a:solidFill>
        </p:grpSpPr>
        <p:sp>
          <p:nvSpPr>
            <p:cNvPr id="43" name="任意多边形: 形状 67">
              <a:extLst>
                <a:ext uri="{FF2B5EF4-FFF2-40B4-BE49-F238E27FC236}">
                  <a16:creationId xmlns="" xmlns:a16="http://schemas.microsoft.com/office/drawing/2014/main" id="{DDE7F5E3-EC99-4B98-9942-9CF564C3EC09}"/>
                </a:ext>
              </a:extLst>
            </p:cNvPr>
            <p:cNvSpPr/>
            <p:nvPr/>
          </p:nvSpPr>
          <p:spPr>
            <a:xfrm flipH="1">
              <a:off x="4974119" y="3039357"/>
              <a:ext cx="2381437" cy="827519"/>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椭圆 43">
              <a:extLst>
                <a:ext uri="{FF2B5EF4-FFF2-40B4-BE49-F238E27FC236}">
                  <a16:creationId xmlns="" xmlns:a16="http://schemas.microsoft.com/office/drawing/2014/main" id="{7EEDE773-BD04-46B5-ACD7-D793E0BC1578}"/>
                </a:ext>
              </a:extLst>
            </p:cNvPr>
            <p:cNvSpPr/>
            <p:nvPr/>
          </p:nvSpPr>
          <p:spPr>
            <a:xfrm>
              <a:off x="7235723" y="3039357"/>
              <a:ext cx="239663" cy="827519"/>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5" name="椭圆 44">
            <a:extLst>
              <a:ext uri="{FF2B5EF4-FFF2-40B4-BE49-F238E27FC236}">
                <a16:creationId xmlns="" xmlns:a16="http://schemas.microsoft.com/office/drawing/2014/main" id="{7DBB15C3-7119-4BF5-AC36-6F6AFF9EB213}"/>
              </a:ext>
            </a:extLst>
          </p:cNvPr>
          <p:cNvSpPr/>
          <p:nvPr/>
        </p:nvSpPr>
        <p:spPr>
          <a:xfrm>
            <a:off x="3849256" y="3127816"/>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圆角矩形 45"/>
          <p:cNvSpPr/>
          <p:nvPr/>
        </p:nvSpPr>
        <p:spPr bwMode="auto">
          <a:xfrm>
            <a:off x="8569967" y="3073078"/>
            <a:ext cx="359859"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椭圆 46">
            <a:extLst>
              <a:ext uri="{FF2B5EF4-FFF2-40B4-BE49-F238E27FC236}">
                <a16:creationId xmlns="" xmlns:a16="http://schemas.microsoft.com/office/drawing/2014/main" id="{7DBB15C3-7119-4BF5-AC36-6F6AFF9EB213}"/>
              </a:ext>
            </a:extLst>
          </p:cNvPr>
          <p:cNvSpPr/>
          <p:nvPr/>
        </p:nvSpPr>
        <p:spPr>
          <a:xfrm>
            <a:off x="8457127" y="3127816"/>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8" name="直接连接符 47"/>
          <p:cNvCxnSpPr>
            <a:stCxn id="52" idx="2"/>
            <a:endCxn id="51" idx="6"/>
          </p:cNvCxnSpPr>
          <p:nvPr/>
        </p:nvCxnSpPr>
        <p:spPr bwMode="auto">
          <a:xfrm flipH="1">
            <a:off x="4065172" y="3532151"/>
            <a:ext cx="4391954" cy="0"/>
          </a:xfrm>
          <a:prstGeom prst="line">
            <a:avLst/>
          </a:prstGeom>
          <a:ln w="25400">
            <a:solidFill>
              <a:srgbClr val="8CCAA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7" idx="2"/>
            <a:endCxn id="45" idx="6"/>
          </p:cNvCxnSpPr>
          <p:nvPr/>
        </p:nvCxnSpPr>
        <p:spPr bwMode="auto">
          <a:xfrm flipH="1">
            <a:off x="4065172" y="3235774"/>
            <a:ext cx="4391954" cy="0"/>
          </a:xfrm>
          <a:prstGeom prst="line">
            <a:avLst/>
          </a:prstGeom>
          <a:ln w="25400">
            <a:solidFill>
              <a:srgbClr val="8CCAA1"/>
            </a:solidFill>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 xmlns:a16="http://schemas.microsoft.com/office/drawing/2014/main" id="{7DBB15C3-7119-4BF5-AC36-6F6AFF9EB213}"/>
              </a:ext>
            </a:extLst>
          </p:cNvPr>
          <p:cNvSpPr/>
          <p:nvPr/>
        </p:nvSpPr>
        <p:spPr>
          <a:xfrm>
            <a:off x="3849256" y="3424193"/>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椭圆 51">
            <a:extLst>
              <a:ext uri="{FF2B5EF4-FFF2-40B4-BE49-F238E27FC236}">
                <a16:creationId xmlns="" xmlns:a16="http://schemas.microsoft.com/office/drawing/2014/main" id="{7DBB15C3-7119-4BF5-AC36-6F6AFF9EB213}"/>
              </a:ext>
            </a:extLst>
          </p:cNvPr>
          <p:cNvSpPr/>
          <p:nvPr/>
        </p:nvSpPr>
        <p:spPr>
          <a:xfrm>
            <a:off x="8457127" y="3424193"/>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 name="组合 4"/>
          <p:cNvGrpSpPr/>
          <p:nvPr/>
        </p:nvGrpSpPr>
        <p:grpSpPr>
          <a:xfrm>
            <a:off x="3849256" y="3734963"/>
            <a:ext cx="4823786" cy="215916"/>
            <a:chOff x="3850760" y="3765176"/>
            <a:chExt cx="4825670" cy="216000"/>
          </a:xfrm>
        </p:grpSpPr>
        <p:cxnSp>
          <p:nvCxnSpPr>
            <p:cNvPr id="50" name="直接连接符 49"/>
            <p:cNvCxnSpPr>
              <a:stCxn id="54" idx="2"/>
              <a:endCxn id="53" idx="6"/>
            </p:cNvCxnSpPr>
            <p:nvPr/>
          </p:nvCxnSpPr>
          <p:spPr bwMode="auto">
            <a:xfrm flipH="1">
              <a:off x="4066760" y="3873176"/>
              <a:ext cx="4393670" cy="0"/>
            </a:xfrm>
            <a:prstGeom prst="line">
              <a:avLst/>
            </a:prstGeom>
            <a:ln w="25400">
              <a:solidFill>
                <a:srgbClr val="EC7061"/>
              </a:solidFill>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 xmlns:a16="http://schemas.microsoft.com/office/drawing/2014/main" id="{7DBB15C3-7119-4BF5-AC36-6F6AFF9EB213}"/>
                </a:ext>
              </a:extLst>
            </p:cNvPr>
            <p:cNvSpPr/>
            <p:nvPr/>
          </p:nvSpPr>
          <p:spPr>
            <a:xfrm>
              <a:off x="3850760" y="3765176"/>
              <a:ext cx="216000" cy="21600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椭圆 53">
              <a:extLst>
                <a:ext uri="{FF2B5EF4-FFF2-40B4-BE49-F238E27FC236}">
                  <a16:creationId xmlns="" xmlns:a16="http://schemas.microsoft.com/office/drawing/2014/main" id="{7DBB15C3-7119-4BF5-AC36-6F6AFF9EB213}"/>
                </a:ext>
              </a:extLst>
            </p:cNvPr>
            <p:cNvSpPr/>
            <p:nvPr/>
          </p:nvSpPr>
          <p:spPr>
            <a:xfrm>
              <a:off x="8460430" y="3765176"/>
              <a:ext cx="216000" cy="21600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6" name="TextBox 77"/>
          <p:cNvSpPr txBox="1"/>
          <p:nvPr/>
        </p:nvSpPr>
        <p:spPr bwMode="auto">
          <a:xfrm>
            <a:off x="3587927" y="3057035"/>
            <a:ext cx="262697" cy="120847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链路聚合接口</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7" name="TextBox 77"/>
          <p:cNvSpPr txBox="1"/>
          <p:nvPr/>
        </p:nvSpPr>
        <p:spPr bwMode="auto">
          <a:xfrm>
            <a:off x="8676800" y="3066694"/>
            <a:ext cx="262697" cy="120847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链路聚合接口</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76" name="矩形 75"/>
          <p:cNvSpPr/>
          <p:nvPr/>
        </p:nvSpPr>
        <p:spPr bwMode="auto">
          <a:xfrm>
            <a:off x="2063646" y="4829106"/>
            <a:ext cx="934685"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活动接口</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椭圆 76">
            <a:extLst>
              <a:ext uri="{FF2B5EF4-FFF2-40B4-BE49-F238E27FC236}">
                <a16:creationId xmlns="" xmlns:a16="http://schemas.microsoft.com/office/drawing/2014/main" id="{7DBB15C3-7119-4BF5-AC36-6F6AFF9EB213}"/>
              </a:ext>
            </a:extLst>
          </p:cNvPr>
          <p:cNvSpPr/>
          <p:nvPr/>
        </p:nvSpPr>
        <p:spPr>
          <a:xfrm>
            <a:off x="1810813" y="487226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矩形 77"/>
          <p:cNvSpPr/>
          <p:nvPr/>
        </p:nvSpPr>
        <p:spPr bwMode="auto">
          <a:xfrm>
            <a:off x="2063646" y="5117277"/>
            <a:ext cx="1068364"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非活动接口</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椭圆 78">
            <a:extLst>
              <a:ext uri="{FF2B5EF4-FFF2-40B4-BE49-F238E27FC236}">
                <a16:creationId xmlns="" xmlns:a16="http://schemas.microsoft.com/office/drawing/2014/main" id="{E3AA826D-E4AC-459E-9C44-0CE0D8799DF1}"/>
              </a:ext>
            </a:extLst>
          </p:cNvPr>
          <p:cNvSpPr/>
          <p:nvPr/>
        </p:nvSpPr>
        <p:spPr>
          <a:xfrm>
            <a:off x="1810813" y="5147513"/>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1" name="直接箭头连接符 100">
            <a:extLst>
              <a:ext uri="{FF2B5EF4-FFF2-40B4-BE49-F238E27FC236}">
                <a16:creationId xmlns="" xmlns:a16="http://schemas.microsoft.com/office/drawing/2014/main" id="{AA906D00-6A37-4E3C-844F-9AFBEFB9CD58}"/>
              </a:ext>
            </a:extLst>
          </p:cNvPr>
          <p:cNvCxnSpPr>
            <a:cxnSpLocks/>
          </p:cNvCxnSpPr>
          <p:nvPr/>
        </p:nvCxnSpPr>
        <p:spPr>
          <a:xfrm>
            <a:off x="1810813" y="5939665"/>
            <a:ext cx="523427" cy="0"/>
          </a:xfrm>
          <a:prstGeom prst="straightConnector1">
            <a:avLst/>
          </a:prstGeom>
          <a:ln w="28575">
            <a:solidFill>
              <a:srgbClr val="EC7061"/>
            </a:solidFill>
          </a:ln>
        </p:spPr>
        <p:style>
          <a:lnRef idx="1">
            <a:schemeClr val="accent1"/>
          </a:lnRef>
          <a:fillRef idx="0">
            <a:schemeClr val="accent1"/>
          </a:fillRef>
          <a:effectRef idx="0">
            <a:schemeClr val="accent1"/>
          </a:effectRef>
          <a:fontRef idx="minor">
            <a:schemeClr val="tx1"/>
          </a:fontRef>
        </p:style>
      </p:cxnSp>
      <p:sp>
        <p:nvSpPr>
          <p:cNvPr id="102" name="TextBox 77"/>
          <p:cNvSpPr txBox="1"/>
          <p:nvPr/>
        </p:nvSpPr>
        <p:spPr bwMode="auto">
          <a:xfrm>
            <a:off x="2334239" y="5749394"/>
            <a:ext cx="1390745" cy="285502"/>
          </a:xfrm>
          <a:prstGeom prst="rect">
            <a:avLst/>
          </a:prstGeom>
          <a:noFill/>
          <a:ln w="9525">
            <a:noFill/>
            <a:miter lim="800000"/>
            <a:headEnd/>
            <a:tailEnd/>
          </a:ln>
        </p:spPr>
        <p:txBody>
          <a:bodyPr wrap="square" lIns="99941" tIns="49966" rIns="99941" bIns="49966" rtlCol="0">
            <a:spAutoFit/>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非活动链路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110" name="直接箭头连接符 109"/>
          <p:cNvCxnSpPr/>
          <p:nvPr/>
        </p:nvCxnSpPr>
        <p:spPr>
          <a:xfrm>
            <a:off x="4229924" y="3057035"/>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11" name="直接箭头连接符 110"/>
          <p:cNvCxnSpPr/>
          <p:nvPr/>
        </p:nvCxnSpPr>
        <p:spPr>
          <a:xfrm>
            <a:off x="4229924" y="3465717"/>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13" name="直接箭头连接符 112"/>
          <p:cNvCxnSpPr/>
          <p:nvPr/>
        </p:nvCxnSpPr>
        <p:spPr>
          <a:xfrm>
            <a:off x="4229924" y="3169238"/>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nvGrpSpPr>
          <p:cNvPr id="58" name="组合 57"/>
          <p:cNvGrpSpPr/>
          <p:nvPr/>
        </p:nvGrpSpPr>
        <p:grpSpPr>
          <a:xfrm>
            <a:off x="3849256" y="4033910"/>
            <a:ext cx="4823786" cy="215916"/>
            <a:chOff x="3850760" y="3765176"/>
            <a:chExt cx="4825670" cy="216000"/>
          </a:xfrm>
        </p:grpSpPr>
        <p:cxnSp>
          <p:nvCxnSpPr>
            <p:cNvPr id="59" name="直接连接符 58"/>
            <p:cNvCxnSpPr>
              <a:stCxn id="61" idx="2"/>
              <a:endCxn id="60" idx="6"/>
            </p:cNvCxnSpPr>
            <p:nvPr/>
          </p:nvCxnSpPr>
          <p:spPr bwMode="auto">
            <a:xfrm flipH="1">
              <a:off x="4066760" y="3873176"/>
              <a:ext cx="4393670" cy="0"/>
            </a:xfrm>
            <a:prstGeom prst="line">
              <a:avLst/>
            </a:prstGeom>
            <a:ln w="25400">
              <a:solidFill>
                <a:srgbClr val="EC7061"/>
              </a:solidFill>
            </a:ln>
          </p:spPr>
          <p:style>
            <a:lnRef idx="1">
              <a:schemeClr val="accent1"/>
            </a:lnRef>
            <a:fillRef idx="0">
              <a:schemeClr val="accent1"/>
            </a:fillRef>
            <a:effectRef idx="0">
              <a:schemeClr val="accent1"/>
            </a:effectRef>
            <a:fontRef idx="minor">
              <a:schemeClr val="tx1"/>
            </a:fontRef>
          </p:style>
        </p:cxnSp>
        <p:sp>
          <p:nvSpPr>
            <p:cNvPr id="60" name="椭圆 59">
              <a:extLst>
                <a:ext uri="{FF2B5EF4-FFF2-40B4-BE49-F238E27FC236}">
                  <a16:creationId xmlns="" xmlns:a16="http://schemas.microsoft.com/office/drawing/2014/main" id="{7DBB15C3-7119-4BF5-AC36-6F6AFF9EB213}"/>
                </a:ext>
              </a:extLst>
            </p:cNvPr>
            <p:cNvSpPr/>
            <p:nvPr/>
          </p:nvSpPr>
          <p:spPr>
            <a:xfrm>
              <a:off x="3850760" y="3765176"/>
              <a:ext cx="216000" cy="21600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椭圆 60">
              <a:extLst>
                <a:ext uri="{FF2B5EF4-FFF2-40B4-BE49-F238E27FC236}">
                  <a16:creationId xmlns="" xmlns:a16="http://schemas.microsoft.com/office/drawing/2014/main" id="{7DBB15C3-7119-4BF5-AC36-6F6AFF9EB213}"/>
                </a:ext>
              </a:extLst>
            </p:cNvPr>
            <p:cNvSpPr/>
            <p:nvPr/>
          </p:nvSpPr>
          <p:spPr>
            <a:xfrm>
              <a:off x="8460430" y="3765176"/>
              <a:ext cx="216000" cy="21600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62" name="组合 61"/>
          <p:cNvGrpSpPr/>
          <p:nvPr/>
        </p:nvGrpSpPr>
        <p:grpSpPr>
          <a:xfrm>
            <a:off x="2239701" y="2810368"/>
            <a:ext cx="714096" cy="1684902"/>
            <a:chOff x="3457608" y="2904334"/>
            <a:chExt cx="714375" cy="1685560"/>
          </a:xfrm>
        </p:grpSpPr>
        <p:sp>
          <p:nvSpPr>
            <p:cNvPr id="67" name="任意多边形 66"/>
            <p:cNvSpPr/>
            <p:nvPr/>
          </p:nvSpPr>
          <p:spPr>
            <a:xfrm>
              <a:off x="3457608" y="290433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任意多边形 67"/>
            <p:cNvSpPr/>
            <p:nvPr/>
          </p:nvSpPr>
          <p:spPr>
            <a:xfrm flipV="1">
              <a:off x="3457608" y="419389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9" name="直接箭头连接符 68"/>
            <p:cNvCxnSpPr/>
            <p:nvPr/>
          </p:nvCxnSpPr>
          <p:spPr>
            <a:xfrm>
              <a:off x="3490450" y="3896040"/>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70" name="直接箭头连接符 69"/>
            <p:cNvCxnSpPr/>
            <p:nvPr/>
          </p:nvCxnSpPr>
          <p:spPr>
            <a:xfrm>
              <a:off x="3490450" y="3598187"/>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grpSp>
        <p:nvGrpSpPr>
          <p:cNvPr id="71" name="组合 70"/>
          <p:cNvGrpSpPr/>
          <p:nvPr/>
        </p:nvGrpSpPr>
        <p:grpSpPr>
          <a:xfrm>
            <a:off x="9612198" y="2886476"/>
            <a:ext cx="686199" cy="1532688"/>
            <a:chOff x="7751008" y="2848950"/>
            <a:chExt cx="686467" cy="1533287"/>
          </a:xfrm>
        </p:grpSpPr>
        <p:sp>
          <p:nvSpPr>
            <p:cNvPr id="72" name="任意多边形 71"/>
            <p:cNvSpPr/>
            <p:nvPr/>
          </p:nvSpPr>
          <p:spPr>
            <a:xfrm flipH="1">
              <a:off x="7753475" y="2848950"/>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任意多边形 72"/>
            <p:cNvSpPr/>
            <p:nvPr/>
          </p:nvSpPr>
          <p:spPr>
            <a:xfrm flipH="1" flipV="1">
              <a:off x="7751008" y="3986237"/>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4" name="直接箭头连接符 73"/>
            <p:cNvCxnSpPr/>
            <p:nvPr/>
          </p:nvCxnSpPr>
          <p:spPr>
            <a:xfrm>
              <a:off x="7753475" y="3685583"/>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75" name="直接箭头连接符 74"/>
            <p:cNvCxnSpPr/>
            <p:nvPr/>
          </p:nvCxnSpPr>
          <p:spPr>
            <a:xfrm>
              <a:off x="7753475" y="3465266"/>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cxnSp>
        <p:nvCxnSpPr>
          <p:cNvPr id="80" name="直接箭头连接符 79"/>
          <p:cNvCxnSpPr/>
          <p:nvPr/>
        </p:nvCxnSpPr>
        <p:spPr>
          <a:xfrm>
            <a:off x="4229924" y="3343732"/>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81" name="TextBox 120">
            <a:extLst>
              <a:ext uri="{FF2B5EF4-FFF2-40B4-BE49-F238E27FC236}">
                <a16:creationId xmlns="" xmlns:a16="http://schemas.microsoft.com/office/drawing/2014/main" id="{890033A1-CB2B-46C1-843C-A395BBB7F123}"/>
              </a:ext>
            </a:extLst>
          </p:cNvPr>
          <p:cNvSpPr txBox="1"/>
          <p:nvPr/>
        </p:nvSpPr>
        <p:spPr>
          <a:xfrm>
            <a:off x="4943016" y="2867187"/>
            <a:ext cx="2438828" cy="307657"/>
          </a:xfrm>
          <a:prstGeom prst="rect">
            <a:avLst/>
          </a:prstGeom>
          <a:noFill/>
        </p:spPr>
        <p:txBody>
          <a:bodyPr wrap="square" rtlCol="0" anchor="ctr">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rPr>
              <a:t>模式</a:t>
            </a: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Eth-Trunk</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五边形 86"/>
          <p:cNvSpPr/>
          <p:nvPr/>
        </p:nvSpPr>
        <p:spPr bwMode="auto">
          <a:xfrm>
            <a:off x="7562321" y="126000"/>
            <a:ext cx="899749" cy="213037"/>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报文介绍</a:t>
            </a:r>
          </a:p>
        </p:txBody>
      </p:sp>
      <p:sp>
        <p:nvSpPr>
          <p:cNvPr id="88" name="燕尾形 87"/>
          <p:cNvSpPr/>
          <p:nvPr/>
        </p:nvSpPr>
        <p:spPr bwMode="auto">
          <a:xfrm>
            <a:off x="8383481" y="126000"/>
            <a:ext cx="1367951" cy="213037"/>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最大活动接口数</a:t>
            </a:r>
          </a:p>
        </p:txBody>
      </p:sp>
      <p:sp>
        <p:nvSpPr>
          <p:cNvPr id="89" name="燕尾形 88"/>
          <p:cNvSpPr/>
          <p:nvPr/>
        </p:nvSpPr>
        <p:spPr bwMode="auto">
          <a:xfrm>
            <a:off x="9667454" y="126000"/>
            <a:ext cx="1223658"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活动链路选举</a:t>
            </a:r>
          </a:p>
        </p:txBody>
      </p:sp>
      <p:sp>
        <p:nvSpPr>
          <p:cNvPr id="90" name="燕尾形 89"/>
          <p:cNvSpPr/>
          <p:nvPr/>
        </p:nvSpPr>
        <p:spPr bwMode="auto">
          <a:xfrm>
            <a:off x="10812767" y="126000"/>
            <a:ext cx="1223658"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负载分担</a:t>
            </a:r>
          </a:p>
        </p:txBody>
      </p:sp>
    </p:spTree>
    <p:extLst>
      <p:ext uri="{BB962C8B-B14F-4D97-AF65-F5344CB8AC3E}">
        <p14:creationId xmlns:p14="http://schemas.microsoft.com/office/powerpoint/2010/main" val="3513126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最大活动接口数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文本占位符 1"/>
          <p:cNvSpPr>
            <a:spLocks noGrp="1"/>
          </p:cNvSpPr>
          <p:nvPr>
            <p:ph type="body" sz="quarter" idx="10"/>
          </p:nvPr>
        </p:nvSpPr>
        <p:spPr/>
        <p:txBody>
          <a:bodyPr/>
          <a:lstStyle/>
          <a:p>
            <a:r>
              <a:rPr lang="zh-CN" altLang="en-US" sz="20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当</a:t>
            </a:r>
            <a:r>
              <a:rPr lang="zh-CN" altLang="en-US" sz="2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活动链路</a:t>
            </a:r>
            <a:r>
              <a:rPr lang="zh-CN" altLang="en-US" sz="20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中出现链路故障时，可以从非</a:t>
            </a:r>
            <a:r>
              <a:rPr lang="zh-CN" altLang="en-US" sz="20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活动链路</a:t>
            </a:r>
            <a:r>
              <a:rPr lang="zh-CN" altLang="en-US" sz="20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中找出一条优先级最高（接口优先级、接口编号比较）的链路替换故障链路，实现总体带宽不发生变化、业务的不间断转发。</a:t>
            </a:r>
          </a:p>
          <a:p>
            <a:endParaRPr lang="zh-CN" altLang="en-US" sz="2000" dirty="0"/>
          </a:p>
        </p:txBody>
      </p:sp>
      <p:sp>
        <p:nvSpPr>
          <p:cNvPr id="35" name="TextBox 77"/>
          <p:cNvSpPr txBox="1"/>
          <p:nvPr/>
        </p:nvSpPr>
        <p:spPr bwMode="auto">
          <a:xfrm>
            <a:off x="2334240" y="5387854"/>
            <a:ext cx="1390745" cy="285502"/>
          </a:xfrm>
          <a:prstGeom prst="rect">
            <a:avLst/>
          </a:prstGeom>
          <a:noFill/>
          <a:ln w="9525">
            <a:noFill/>
            <a:miter lim="800000"/>
            <a:headEnd/>
            <a:tailEnd/>
          </a:ln>
        </p:spPr>
        <p:txBody>
          <a:bodyPr wrap="square" lIns="99941" tIns="49966" rIns="99941" bIns="49966" rtlCol="0">
            <a:spAutoFit/>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活动链路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36" name="直接箭头连接符 35">
            <a:extLst>
              <a:ext uri="{FF2B5EF4-FFF2-40B4-BE49-F238E27FC236}">
                <a16:creationId xmlns="" xmlns:a16="http://schemas.microsoft.com/office/drawing/2014/main" id="{AA906D00-6A37-4E3C-844F-9AFBEFB9CD58}"/>
              </a:ext>
            </a:extLst>
          </p:cNvPr>
          <p:cNvCxnSpPr>
            <a:cxnSpLocks/>
          </p:cNvCxnSpPr>
          <p:nvPr/>
        </p:nvCxnSpPr>
        <p:spPr>
          <a:xfrm>
            <a:off x="1810814" y="5528594"/>
            <a:ext cx="523427" cy="0"/>
          </a:xfrm>
          <a:prstGeom prst="straightConnector1">
            <a:avLst/>
          </a:prstGeom>
          <a:ln w="28575">
            <a:solidFill>
              <a:srgbClr val="8CCAA1"/>
            </a:soli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bwMode="auto">
          <a:xfrm>
            <a:off x="2063647" y="4713195"/>
            <a:ext cx="934685"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活动接口</a:t>
            </a:r>
            <a:endPar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椭圆 57">
            <a:extLst>
              <a:ext uri="{FF2B5EF4-FFF2-40B4-BE49-F238E27FC236}">
                <a16:creationId xmlns="" xmlns:a16="http://schemas.microsoft.com/office/drawing/2014/main" id="{7DBB15C3-7119-4BF5-AC36-6F6AFF9EB213}"/>
              </a:ext>
            </a:extLst>
          </p:cNvPr>
          <p:cNvSpPr/>
          <p:nvPr/>
        </p:nvSpPr>
        <p:spPr>
          <a:xfrm>
            <a:off x="1810814" y="4756351"/>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矩形 58"/>
          <p:cNvSpPr/>
          <p:nvPr/>
        </p:nvSpPr>
        <p:spPr bwMode="auto">
          <a:xfrm>
            <a:off x="2063647" y="5001366"/>
            <a:ext cx="1068364"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非活动接口</a:t>
            </a:r>
            <a:endPar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椭圆 59">
            <a:extLst>
              <a:ext uri="{FF2B5EF4-FFF2-40B4-BE49-F238E27FC236}">
                <a16:creationId xmlns="" xmlns:a16="http://schemas.microsoft.com/office/drawing/2014/main" id="{E3AA826D-E4AC-459E-9C44-0CE0D8799DF1}"/>
              </a:ext>
            </a:extLst>
          </p:cNvPr>
          <p:cNvSpPr/>
          <p:nvPr/>
        </p:nvSpPr>
        <p:spPr>
          <a:xfrm>
            <a:off x="1810814" y="5031602"/>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1" name="直接箭头连接符 60">
            <a:extLst>
              <a:ext uri="{FF2B5EF4-FFF2-40B4-BE49-F238E27FC236}">
                <a16:creationId xmlns="" xmlns:a16="http://schemas.microsoft.com/office/drawing/2014/main" id="{AA906D00-6A37-4E3C-844F-9AFBEFB9CD58}"/>
              </a:ext>
            </a:extLst>
          </p:cNvPr>
          <p:cNvCxnSpPr>
            <a:cxnSpLocks/>
          </p:cNvCxnSpPr>
          <p:nvPr/>
        </p:nvCxnSpPr>
        <p:spPr>
          <a:xfrm>
            <a:off x="1810814" y="5834859"/>
            <a:ext cx="523427" cy="0"/>
          </a:xfrm>
          <a:prstGeom prst="straightConnector1">
            <a:avLst/>
          </a:prstGeom>
          <a:ln w="25400">
            <a:solidFill>
              <a:srgbClr val="EC7061"/>
            </a:solidFill>
          </a:ln>
        </p:spPr>
        <p:style>
          <a:lnRef idx="1">
            <a:schemeClr val="accent1"/>
          </a:lnRef>
          <a:fillRef idx="0">
            <a:schemeClr val="accent1"/>
          </a:fillRef>
          <a:effectRef idx="0">
            <a:schemeClr val="accent1"/>
          </a:effectRef>
          <a:fontRef idx="minor">
            <a:schemeClr val="tx1"/>
          </a:fontRef>
        </p:style>
      </p:cxnSp>
      <p:sp>
        <p:nvSpPr>
          <p:cNvPr id="94" name="TextBox 77"/>
          <p:cNvSpPr txBox="1"/>
          <p:nvPr/>
        </p:nvSpPr>
        <p:spPr bwMode="auto">
          <a:xfrm>
            <a:off x="2334240" y="5696518"/>
            <a:ext cx="1390745" cy="285502"/>
          </a:xfrm>
          <a:prstGeom prst="rect">
            <a:avLst/>
          </a:prstGeom>
          <a:noFill/>
          <a:ln w="9525">
            <a:noFill/>
            <a:miter lim="800000"/>
            <a:headEnd/>
            <a:tailEnd/>
          </a:ln>
        </p:spPr>
        <p:txBody>
          <a:bodyPr wrap="square" lIns="99941" tIns="49966" rIns="99941" bIns="49966" rtlCol="0">
            <a:spAutoFit/>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非活动链路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105" name="直接箭头连接符 104">
            <a:extLst>
              <a:ext uri="{FF2B5EF4-FFF2-40B4-BE49-F238E27FC236}">
                <a16:creationId xmlns="" xmlns:a16="http://schemas.microsoft.com/office/drawing/2014/main" id="{AA906D00-6A37-4E3C-844F-9AFBEFB9CD58}"/>
              </a:ext>
            </a:extLst>
          </p:cNvPr>
          <p:cNvCxnSpPr>
            <a:cxnSpLocks/>
          </p:cNvCxnSpPr>
          <p:nvPr/>
        </p:nvCxnSpPr>
        <p:spPr>
          <a:xfrm>
            <a:off x="1810814" y="6141124"/>
            <a:ext cx="523427" cy="0"/>
          </a:xfrm>
          <a:prstGeom prst="straightConnector1">
            <a:avLst/>
          </a:prstGeom>
          <a:ln w="25400">
            <a:solidFill>
              <a:srgbClr val="FFD17D"/>
            </a:solidFill>
          </a:ln>
        </p:spPr>
        <p:style>
          <a:lnRef idx="1">
            <a:schemeClr val="accent1"/>
          </a:lnRef>
          <a:fillRef idx="0">
            <a:schemeClr val="accent1"/>
          </a:fillRef>
          <a:effectRef idx="0">
            <a:schemeClr val="accent1"/>
          </a:effectRef>
          <a:fontRef idx="minor">
            <a:schemeClr val="tx1"/>
          </a:fontRef>
        </p:style>
      </p:cxnSp>
      <p:sp>
        <p:nvSpPr>
          <p:cNvPr id="106" name="TextBox 77"/>
          <p:cNvSpPr txBox="1"/>
          <p:nvPr/>
        </p:nvSpPr>
        <p:spPr bwMode="auto">
          <a:xfrm>
            <a:off x="2334240" y="5998373"/>
            <a:ext cx="1390745" cy="285502"/>
          </a:xfrm>
          <a:prstGeom prst="rect">
            <a:avLst/>
          </a:prstGeom>
          <a:noFill/>
          <a:ln w="9525">
            <a:noFill/>
            <a:miter lim="800000"/>
            <a:headEnd/>
            <a:tailEnd/>
          </a:ln>
        </p:spPr>
        <p:txBody>
          <a:bodyPr wrap="square" lIns="99941" tIns="49966" rIns="99941" bIns="49966" rtlCol="0">
            <a:spAutoFit/>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故障链路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62" name="圆角矩形 61"/>
          <p:cNvSpPr/>
          <p:nvPr/>
        </p:nvSpPr>
        <p:spPr>
          <a:xfrm>
            <a:off x="3063169" y="2747335"/>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圆角矩形 62"/>
          <p:cNvSpPr/>
          <p:nvPr/>
        </p:nvSpPr>
        <p:spPr>
          <a:xfrm>
            <a:off x="8555139" y="2747335"/>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矩形 63"/>
          <p:cNvSpPr/>
          <p:nvPr/>
        </p:nvSpPr>
        <p:spPr>
          <a:xfrm>
            <a:off x="3045317" y="2745547"/>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矩形 64"/>
          <p:cNvSpPr/>
          <p:nvPr/>
        </p:nvSpPr>
        <p:spPr>
          <a:xfrm>
            <a:off x="8794533" y="2744781"/>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圆角矩形 65"/>
          <p:cNvSpPr/>
          <p:nvPr/>
        </p:nvSpPr>
        <p:spPr bwMode="auto">
          <a:xfrm>
            <a:off x="3593626" y="2957167"/>
            <a:ext cx="359859"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7" name="组合 66"/>
          <p:cNvGrpSpPr/>
          <p:nvPr/>
        </p:nvGrpSpPr>
        <p:grpSpPr>
          <a:xfrm>
            <a:off x="4972178" y="3039509"/>
            <a:ext cx="2500290" cy="1119746"/>
            <a:chOff x="4974119" y="3039357"/>
            <a:chExt cx="2501267" cy="827519"/>
          </a:xfrm>
          <a:solidFill>
            <a:srgbClr val="F4FBFE"/>
          </a:solidFill>
        </p:grpSpPr>
        <p:sp>
          <p:nvSpPr>
            <p:cNvPr id="68" name="任意多边形: 形状 67">
              <a:extLst>
                <a:ext uri="{FF2B5EF4-FFF2-40B4-BE49-F238E27FC236}">
                  <a16:creationId xmlns="" xmlns:a16="http://schemas.microsoft.com/office/drawing/2014/main" id="{DDE7F5E3-EC99-4B98-9942-9CF564C3EC09}"/>
                </a:ext>
              </a:extLst>
            </p:cNvPr>
            <p:cNvSpPr/>
            <p:nvPr/>
          </p:nvSpPr>
          <p:spPr>
            <a:xfrm flipH="1">
              <a:off x="4974119" y="3039357"/>
              <a:ext cx="2381437" cy="827519"/>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椭圆 68">
              <a:extLst>
                <a:ext uri="{FF2B5EF4-FFF2-40B4-BE49-F238E27FC236}">
                  <a16:creationId xmlns="" xmlns:a16="http://schemas.microsoft.com/office/drawing/2014/main" id="{7EEDE773-BD04-46B5-ACD7-D793E0BC1578}"/>
                </a:ext>
              </a:extLst>
            </p:cNvPr>
            <p:cNvSpPr/>
            <p:nvPr/>
          </p:nvSpPr>
          <p:spPr>
            <a:xfrm>
              <a:off x="7235723" y="3039357"/>
              <a:ext cx="239663" cy="827519"/>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70" name="椭圆 69">
            <a:extLst>
              <a:ext uri="{FF2B5EF4-FFF2-40B4-BE49-F238E27FC236}">
                <a16:creationId xmlns="" xmlns:a16="http://schemas.microsoft.com/office/drawing/2014/main" id="{7DBB15C3-7119-4BF5-AC36-6F6AFF9EB213}"/>
              </a:ext>
            </a:extLst>
          </p:cNvPr>
          <p:cNvSpPr/>
          <p:nvPr/>
        </p:nvSpPr>
        <p:spPr>
          <a:xfrm>
            <a:off x="3849256" y="3011905"/>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圆角矩形 70"/>
          <p:cNvSpPr/>
          <p:nvPr/>
        </p:nvSpPr>
        <p:spPr bwMode="auto">
          <a:xfrm>
            <a:off x="8569967" y="2957167"/>
            <a:ext cx="359859" cy="1192428"/>
          </a:xfrm>
          <a:prstGeom prst="roundRect">
            <a:avLst>
              <a:gd name="adj" fmla="val 3521"/>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椭圆 71">
            <a:extLst>
              <a:ext uri="{FF2B5EF4-FFF2-40B4-BE49-F238E27FC236}">
                <a16:creationId xmlns="" xmlns:a16="http://schemas.microsoft.com/office/drawing/2014/main" id="{7DBB15C3-7119-4BF5-AC36-6F6AFF9EB213}"/>
              </a:ext>
            </a:extLst>
          </p:cNvPr>
          <p:cNvSpPr/>
          <p:nvPr/>
        </p:nvSpPr>
        <p:spPr>
          <a:xfrm>
            <a:off x="8457127" y="3011905"/>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3" name="直接连接符 72"/>
          <p:cNvCxnSpPr>
            <a:stCxn id="76" idx="2"/>
            <a:endCxn id="75" idx="6"/>
          </p:cNvCxnSpPr>
          <p:nvPr/>
        </p:nvCxnSpPr>
        <p:spPr bwMode="auto">
          <a:xfrm flipH="1">
            <a:off x="4065172" y="3416240"/>
            <a:ext cx="4391954" cy="0"/>
          </a:xfrm>
          <a:prstGeom prst="line">
            <a:avLst/>
          </a:prstGeom>
          <a:ln w="25400">
            <a:solidFill>
              <a:srgbClr val="FFD17D"/>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72" idx="2"/>
            <a:endCxn id="70" idx="6"/>
          </p:cNvCxnSpPr>
          <p:nvPr/>
        </p:nvCxnSpPr>
        <p:spPr bwMode="auto">
          <a:xfrm flipH="1">
            <a:off x="4065172" y="3119863"/>
            <a:ext cx="4391954" cy="0"/>
          </a:xfrm>
          <a:prstGeom prst="line">
            <a:avLst/>
          </a:prstGeom>
          <a:ln w="28575">
            <a:solidFill>
              <a:srgbClr val="8CCAA1"/>
            </a:solidFill>
          </a:ln>
        </p:spPr>
        <p:style>
          <a:lnRef idx="1">
            <a:schemeClr val="accent1"/>
          </a:lnRef>
          <a:fillRef idx="0">
            <a:schemeClr val="accent1"/>
          </a:fillRef>
          <a:effectRef idx="0">
            <a:schemeClr val="accent1"/>
          </a:effectRef>
          <a:fontRef idx="minor">
            <a:schemeClr val="tx1"/>
          </a:fontRef>
        </p:style>
      </p:cxnSp>
      <p:sp>
        <p:nvSpPr>
          <p:cNvPr id="75" name="椭圆 74">
            <a:extLst>
              <a:ext uri="{FF2B5EF4-FFF2-40B4-BE49-F238E27FC236}">
                <a16:creationId xmlns="" xmlns:a16="http://schemas.microsoft.com/office/drawing/2014/main" id="{7DBB15C3-7119-4BF5-AC36-6F6AFF9EB213}"/>
              </a:ext>
            </a:extLst>
          </p:cNvPr>
          <p:cNvSpPr/>
          <p:nvPr/>
        </p:nvSpPr>
        <p:spPr>
          <a:xfrm>
            <a:off x="3849256" y="3308282"/>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椭圆 75">
            <a:extLst>
              <a:ext uri="{FF2B5EF4-FFF2-40B4-BE49-F238E27FC236}">
                <a16:creationId xmlns="" xmlns:a16="http://schemas.microsoft.com/office/drawing/2014/main" id="{7DBB15C3-7119-4BF5-AC36-6F6AFF9EB213}"/>
              </a:ext>
            </a:extLst>
          </p:cNvPr>
          <p:cNvSpPr/>
          <p:nvPr/>
        </p:nvSpPr>
        <p:spPr>
          <a:xfrm>
            <a:off x="8457127" y="3308282"/>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8" name="直接连接符 77"/>
          <p:cNvCxnSpPr>
            <a:stCxn id="80" idx="2"/>
            <a:endCxn id="79" idx="6"/>
          </p:cNvCxnSpPr>
          <p:nvPr/>
        </p:nvCxnSpPr>
        <p:spPr bwMode="auto">
          <a:xfrm flipH="1">
            <a:off x="4065172" y="3727010"/>
            <a:ext cx="4391954" cy="0"/>
          </a:xfrm>
          <a:prstGeom prst="line">
            <a:avLst/>
          </a:prstGeom>
          <a:ln w="28575">
            <a:solidFill>
              <a:srgbClr val="8CCAA1"/>
            </a:solidFill>
          </a:ln>
        </p:spPr>
        <p:style>
          <a:lnRef idx="1">
            <a:schemeClr val="accent1"/>
          </a:lnRef>
          <a:fillRef idx="0">
            <a:schemeClr val="accent1"/>
          </a:fillRef>
          <a:effectRef idx="0">
            <a:schemeClr val="accent1"/>
          </a:effectRef>
          <a:fontRef idx="minor">
            <a:schemeClr val="tx1"/>
          </a:fontRef>
        </p:style>
      </p:cxnSp>
      <p:sp>
        <p:nvSpPr>
          <p:cNvPr id="79" name="椭圆 78">
            <a:extLst>
              <a:ext uri="{FF2B5EF4-FFF2-40B4-BE49-F238E27FC236}">
                <a16:creationId xmlns="" xmlns:a16="http://schemas.microsoft.com/office/drawing/2014/main" id="{7DBB15C3-7119-4BF5-AC36-6F6AFF9EB213}"/>
              </a:ext>
            </a:extLst>
          </p:cNvPr>
          <p:cNvSpPr/>
          <p:nvPr/>
        </p:nvSpPr>
        <p:spPr>
          <a:xfrm>
            <a:off x="3849256" y="361905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椭圆 79">
            <a:extLst>
              <a:ext uri="{FF2B5EF4-FFF2-40B4-BE49-F238E27FC236}">
                <a16:creationId xmlns="" xmlns:a16="http://schemas.microsoft.com/office/drawing/2014/main" id="{7DBB15C3-7119-4BF5-AC36-6F6AFF9EB213}"/>
              </a:ext>
            </a:extLst>
          </p:cNvPr>
          <p:cNvSpPr/>
          <p:nvPr/>
        </p:nvSpPr>
        <p:spPr>
          <a:xfrm>
            <a:off x="8457127" y="361905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TextBox 77"/>
          <p:cNvSpPr txBox="1"/>
          <p:nvPr/>
        </p:nvSpPr>
        <p:spPr bwMode="auto">
          <a:xfrm>
            <a:off x="3587927" y="2941124"/>
            <a:ext cx="262697" cy="120847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链路聚合接口</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4" name="TextBox 77"/>
          <p:cNvSpPr txBox="1"/>
          <p:nvPr/>
        </p:nvSpPr>
        <p:spPr bwMode="auto">
          <a:xfrm>
            <a:off x="8676800" y="2950783"/>
            <a:ext cx="262697" cy="120847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链路聚合接口</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85" name="直接箭头连接符 84"/>
          <p:cNvCxnSpPr/>
          <p:nvPr/>
        </p:nvCxnSpPr>
        <p:spPr>
          <a:xfrm>
            <a:off x="4229924" y="2941124"/>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86" name="直接箭头连接符 85"/>
          <p:cNvCxnSpPr/>
          <p:nvPr/>
        </p:nvCxnSpPr>
        <p:spPr>
          <a:xfrm>
            <a:off x="4229924" y="3670057"/>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87" name="直接箭头连接符 86"/>
          <p:cNvCxnSpPr/>
          <p:nvPr/>
        </p:nvCxnSpPr>
        <p:spPr>
          <a:xfrm>
            <a:off x="4229924" y="3053327"/>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nvGrpSpPr>
          <p:cNvPr id="88" name="组合 87"/>
          <p:cNvGrpSpPr/>
          <p:nvPr/>
        </p:nvGrpSpPr>
        <p:grpSpPr>
          <a:xfrm>
            <a:off x="3849256" y="3917999"/>
            <a:ext cx="4823786" cy="215916"/>
            <a:chOff x="3850760" y="3765176"/>
            <a:chExt cx="4825670" cy="216000"/>
          </a:xfrm>
        </p:grpSpPr>
        <p:cxnSp>
          <p:nvCxnSpPr>
            <p:cNvPr id="89" name="直接连接符 88"/>
            <p:cNvCxnSpPr>
              <a:stCxn id="104" idx="2"/>
              <a:endCxn id="90" idx="6"/>
            </p:cNvCxnSpPr>
            <p:nvPr/>
          </p:nvCxnSpPr>
          <p:spPr bwMode="auto">
            <a:xfrm flipH="1">
              <a:off x="4066760" y="3873176"/>
              <a:ext cx="4393670" cy="0"/>
            </a:xfrm>
            <a:prstGeom prst="line">
              <a:avLst/>
            </a:prstGeom>
            <a:ln w="25400">
              <a:solidFill>
                <a:srgbClr val="EC7061"/>
              </a:solidFill>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 xmlns:a16="http://schemas.microsoft.com/office/drawing/2014/main" id="{7DBB15C3-7119-4BF5-AC36-6F6AFF9EB213}"/>
                </a:ext>
              </a:extLst>
            </p:cNvPr>
            <p:cNvSpPr/>
            <p:nvPr/>
          </p:nvSpPr>
          <p:spPr>
            <a:xfrm>
              <a:off x="3850760" y="3765176"/>
              <a:ext cx="216000" cy="21600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椭圆 103">
              <a:extLst>
                <a:ext uri="{FF2B5EF4-FFF2-40B4-BE49-F238E27FC236}">
                  <a16:creationId xmlns="" xmlns:a16="http://schemas.microsoft.com/office/drawing/2014/main" id="{7DBB15C3-7119-4BF5-AC36-6F6AFF9EB213}"/>
                </a:ext>
              </a:extLst>
            </p:cNvPr>
            <p:cNvSpPr/>
            <p:nvPr/>
          </p:nvSpPr>
          <p:spPr>
            <a:xfrm>
              <a:off x="8460430" y="3765176"/>
              <a:ext cx="216000" cy="216000"/>
            </a:xfrm>
            <a:prstGeom prst="ellipse">
              <a:avLst/>
            </a:prstGeom>
            <a:solidFill>
              <a:srgbClr val="EC7061"/>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08" name="组合 107"/>
          <p:cNvGrpSpPr/>
          <p:nvPr/>
        </p:nvGrpSpPr>
        <p:grpSpPr>
          <a:xfrm>
            <a:off x="2239701" y="2694457"/>
            <a:ext cx="714096" cy="1684902"/>
            <a:chOff x="3457608" y="2904334"/>
            <a:chExt cx="714375" cy="1685560"/>
          </a:xfrm>
        </p:grpSpPr>
        <p:sp>
          <p:nvSpPr>
            <p:cNvPr id="109" name="任意多边形 108"/>
            <p:cNvSpPr/>
            <p:nvPr/>
          </p:nvSpPr>
          <p:spPr>
            <a:xfrm>
              <a:off x="3457608" y="290433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0" name="任意多边形 109"/>
            <p:cNvSpPr/>
            <p:nvPr/>
          </p:nvSpPr>
          <p:spPr>
            <a:xfrm flipV="1">
              <a:off x="3457608" y="4193894"/>
              <a:ext cx="714375"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1" name="直接箭头连接符 110"/>
            <p:cNvCxnSpPr/>
            <p:nvPr/>
          </p:nvCxnSpPr>
          <p:spPr>
            <a:xfrm>
              <a:off x="3490450" y="3896040"/>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12" name="直接箭头连接符 111"/>
            <p:cNvCxnSpPr/>
            <p:nvPr/>
          </p:nvCxnSpPr>
          <p:spPr>
            <a:xfrm>
              <a:off x="3490450" y="3598187"/>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grpSp>
        <p:nvGrpSpPr>
          <p:cNvPr id="113" name="组合 112"/>
          <p:cNvGrpSpPr/>
          <p:nvPr/>
        </p:nvGrpSpPr>
        <p:grpSpPr>
          <a:xfrm>
            <a:off x="9612198" y="2770565"/>
            <a:ext cx="686199" cy="1532688"/>
            <a:chOff x="7751008" y="2848950"/>
            <a:chExt cx="686467" cy="1533287"/>
          </a:xfrm>
        </p:grpSpPr>
        <p:sp>
          <p:nvSpPr>
            <p:cNvPr id="114" name="任意多边形 113"/>
            <p:cNvSpPr/>
            <p:nvPr/>
          </p:nvSpPr>
          <p:spPr>
            <a:xfrm flipH="1">
              <a:off x="7753475" y="2848950"/>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5" name="任意多边形 114"/>
            <p:cNvSpPr/>
            <p:nvPr/>
          </p:nvSpPr>
          <p:spPr>
            <a:xfrm flipH="1" flipV="1">
              <a:off x="7751008" y="3986237"/>
              <a:ext cx="684000" cy="396000"/>
            </a:xfrm>
            <a:custGeom>
              <a:avLst/>
              <a:gdLst>
                <a:gd name="connsiteX0" fmla="*/ 0 w 714375"/>
                <a:gd name="connsiteY0" fmla="*/ 0 h 628650"/>
                <a:gd name="connsiteX1" fmla="*/ 200025 w 714375"/>
                <a:gd name="connsiteY1" fmla="*/ 504825 h 628650"/>
                <a:gd name="connsiteX2" fmla="*/ 714375 w 714375"/>
                <a:gd name="connsiteY2" fmla="*/ 628650 h 628650"/>
              </a:gdLst>
              <a:ahLst/>
              <a:cxnLst>
                <a:cxn ang="0">
                  <a:pos x="connsiteX0" y="connsiteY0"/>
                </a:cxn>
                <a:cxn ang="0">
                  <a:pos x="connsiteX1" y="connsiteY1"/>
                </a:cxn>
                <a:cxn ang="0">
                  <a:pos x="connsiteX2" y="connsiteY2"/>
                </a:cxn>
              </a:cxnLst>
              <a:rect l="l" t="t" r="r" b="b"/>
              <a:pathLst>
                <a:path w="714375" h="628650">
                  <a:moveTo>
                    <a:pt x="0" y="0"/>
                  </a:moveTo>
                  <a:cubicBezTo>
                    <a:pt x="40481" y="200025"/>
                    <a:pt x="80963" y="400050"/>
                    <a:pt x="200025" y="504825"/>
                  </a:cubicBezTo>
                  <a:cubicBezTo>
                    <a:pt x="319088" y="609600"/>
                    <a:pt x="625475" y="614362"/>
                    <a:pt x="714375" y="628650"/>
                  </a:cubicBezTo>
                </a:path>
              </a:pathLst>
            </a:custGeom>
            <a:noFill/>
            <a:ln w="25400" cap="flat" cmpd="sng" algn="ctr">
              <a:solidFill>
                <a:srgbClr val="00B0F0"/>
              </a:solidFill>
              <a:prstDash val="solid"/>
              <a:headEnd type="arrow" w="med" len="med"/>
              <a:tailEnd type="non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6" name="直接箭头连接符 115"/>
            <p:cNvCxnSpPr/>
            <p:nvPr/>
          </p:nvCxnSpPr>
          <p:spPr>
            <a:xfrm>
              <a:off x="7753475" y="3685583"/>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117" name="直接箭头连接符 116"/>
            <p:cNvCxnSpPr/>
            <p:nvPr/>
          </p:nvCxnSpPr>
          <p:spPr>
            <a:xfrm>
              <a:off x="7753475" y="3465266"/>
              <a:ext cx="681533"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grpSp>
      <p:cxnSp>
        <p:nvCxnSpPr>
          <p:cNvPr id="118" name="直接箭头连接符 117"/>
          <p:cNvCxnSpPr/>
          <p:nvPr/>
        </p:nvCxnSpPr>
        <p:spPr>
          <a:xfrm>
            <a:off x="4229924" y="3548071"/>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77" name="TextBox 120">
            <a:extLst>
              <a:ext uri="{FF2B5EF4-FFF2-40B4-BE49-F238E27FC236}">
                <a16:creationId xmlns="" xmlns:a16="http://schemas.microsoft.com/office/drawing/2014/main" id="{890033A1-CB2B-46C1-843C-A395BBB7F123}"/>
              </a:ext>
            </a:extLst>
          </p:cNvPr>
          <p:cNvSpPr txBox="1"/>
          <p:nvPr/>
        </p:nvSpPr>
        <p:spPr>
          <a:xfrm>
            <a:off x="4943016" y="2751276"/>
            <a:ext cx="2438828" cy="307657"/>
          </a:xfrm>
          <a:prstGeom prst="rect">
            <a:avLst/>
          </a:prstGeom>
          <a:noFill/>
        </p:spPr>
        <p:txBody>
          <a:bodyPr wrap="square" rtlCol="0" anchor="ctr">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rPr>
              <a:t>模式</a:t>
            </a: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Eth-Trunk</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五边形 80"/>
          <p:cNvSpPr/>
          <p:nvPr/>
        </p:nvSpPr>
        <p:spPr bwMode="auto">
          <a:xfrm>
            <a:off x="7562321" y="126000"/>
            <a:ext cx="899749" cy="213037"/>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报文介绍</a:t>
            </a:r>
          </a:p>
        </p:txBody>
      </p:sp>
      <p:sp>
        <p:nvSpPr>
          <p:cNvPr id="91" name="燕尾形 90"/>
          <p:cNvSpPr/>
          <p:nvPr/>
        </p:nvSpPr>
        <p:spPr bwMode="auto">
          <a:xfrm>
            <a:off x="8383481" y="126000"/>
            <a:ext cx="1367951" cy="213037"/>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最大活动接口数</a:t>
            </a:r>
          </a:p>
        </p:txBody>
      </p:sp>
      <p:sp>
        <p:nvSpPr>
          <p:cNvPr id="92" name="燕尾形 91"/>
          <p:cNvSpPr/>
          <p:nvPr/>
        </p:nvSpPr>
        <p:spPr bwMode="auto">
          <a:xfrm>
            <a:off x="9667454" y="126000"/>
            <a:ext cx="1223658"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活动链路选举</a:t>
            </a:r>
          </a:p>
        </p:txBody>
      </p:sp>
      <p:sp>
        <p:nvSpPr>
          <p:cNvPr id="93" name="燕尾形 92"/>
          <p:cNvSpPr/>
          <p:nvPr/>
        </p:nvSpPr>
        <p:spPr bwMode="auto">
          <a:xfrm>
            <a:off x="10812767" y="126000"/>
            <a:ext cx="1223658"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负载分担</a:t>
            </a:r>
          </a:p>
        </p:txBody>
      </p:sp>
    </p:spTree>
    <p:extLst>
      <p:ext uri="{BB962C8B-B14F-4D97-AF65-F5344CB8AC3E}">
        <p14:creationId xmlns:p14="http://schemas.microsoft.com/office/powerpoint/2010/main" val="3555956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活动链路选举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文本占位符 3"/>
          <p:cNvSpPr txBox="1">
            <a:spLocks/>
          </p:cNvSpPr>
          <p:nvPr/>
        </p:nvSpPr>
        <p:spPr bwMode="auto">
          <a:xfrm>
            <a:off x="6136614" y="2464116"/>
            <a:ext cx="5647707" cy="1525419"/>
          </a:xfrm>
          <a:prstGeom prst="rect">
            <a:avLst/>
          </a:prstGeom>
          <a:noFill/>
          <a:ln w="9525">
            <a:noFill/>
            <a:miter lim="800000"/>
            <a:headEnd/>
            <a:tailEnd/>
          </a:ln>
        </p:spPr>
        <p:txBody>
          <a:bodyPr vert="horz" wrap="square" lIns="80110" tIns="40055" rIns="80110" bIns="40055" numCol="1" anchor="t" anchorCtr="0" compatLnSpc="1">
            <a:prstTxWarp prst="textNoShape">
              <a:avLst/>
            </a:prstTxWarp>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buSzPct val="100000"/>
              <a:buFont typeface="Arial" panose="020B0604020202020204" pitchFamily="34" charset="0"/>
              <a:buChar char="•"/>
            </a:pPr>
            <a:r>
              <a:rPr lang="en-US" altLang="zh-CN"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模式的链路聚合。两端都设置最大活跃接口数为</a:t>
            </a:r>
            <a:r>
              <a:rPr lang="en-US" altLang="zh-CN"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buClrTx/>
              <a:buSzPct val="100000"/>
              <a:buFont typeface="Arial" panose="020B0604020202020204" pitchFamily="34" charset="0"/>
              <a:buChar char="•"/>
            </a:pPr>
            <a:r>
              <a:rPr lang="zh-CN" altLang="en-US"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通过</a:t>
            </a:r>
            <a:r>
              <a:rPr lang="en-US" altLang="zh-CN"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LACPDU</a:t>
            </a:r>
            <a:r>
              <a:rPr lang="zh-CN" altLang="en-US"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选举出优先级较高的</a:t>
            </a:r>
            <a:r>
              <a:rPr lang="zh-CN" altLang="en-US" sz="15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交换机</a:t>
            </a:r>
            <a:r>
              <a:rPr lang="en-US" altLang="zh-CN" sz="15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599" kern="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，作为</a:t>
            </a:r>
            <a:r>
              <a:rPr lang="en-US" altLang="zh-CN"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协商过程的主动端。</a:t>
            </a:r>
          </a:p>
        </p:txBody>
      </p:sp>
      <p:sp>
        <p:nvSpPr>
          <p:cNvPr id="46" name="圆角矩形 45"/>
          <p:cNvSpPr/>
          <p:nvPr/>
        </p:nvSpPr>
        <p:spPr>
          <a:xfrm>
            <a:off x="892059" y="2581162"/>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圆角矩形 50"/>
          <p:cNvSpPr/>
          <p:nvPr/>
        </p:nvSpPr>
        <p:spPr>
          <a:xfrm>
            <a:off x="4574791" y="2581162"/>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矩形 51"/>
          <p:cNvSpPr/>
          <p:nvPr/>
        </p:nvSpPr>
        <p:spPr>
          <a:xfrm>
            <a:off x="874207" y="2579374"/>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矩形 52"/>
          <p:cNvSpPr/>
          <p:nvPr/>
        </p:nvSpPr>
        <p:spPr>
          <a:xfrm>
            <a:off x="4814186" y="2578608"/>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椭圆 53">
            <a:extLst>
              <a:ext uri="{FF2B5EF4-FFF2-40B4-BE49-F238E27FC236}">
                <a16:creationId xmlns="" xmlns:a16="http://schemas.microsoft.com/office/drawing/2014/main" id="{7DBB15C3-7119-4BF5-AC36-6F6AFF9EB213}"/>
              </a:ext>
            </a:extLst>
          </p:cNvPr>
          <p:cNvSpPr/>
          <p:nvPr/>
        </p:nvSpPr>
        <p:spPr>
          <a:xfrm>
            <a:off x="1678147" y="2806487"/>
            <a:ext cx="215916" cy="21591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椭圆 57">
            <a:extLst>
              <a:ext uri="{FF2B5EF4-FFF2-40B4-BE49-F238E27FC236}">
                <a16:creationId xmlns="" xmlns:a16="http://schemas.microsoft.com/office/drawing/2014/main" id="{7DBB15C3-7119-4BF5-AC36-6F6AFF9EB213}"/>
              </a:ext>
            </a:extLst>
          </p:cNvPr>
          <p:cNvSpPr/>
          <p:nvPr/>
        </p:nvSpPr>
        <p:spPr>
          <a:xfrm>
            <a:off x="4476779" y="2806487"/>
            <a:ext cx="215916" cy="21591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0" name="直接连接符 59"/>
          <p:cNvCxnSpPr>
            <a:stCxn id="58" idx="2"/>
            <a:endCxn id="54" idx="6"/>
          </p:cNvCxnSpPr>
          <p:nvPr/>
        </p:nvCxnSpPr>
        <p:spPr bwMode="auto">
          <a:xfrm flipH="1">
            <a:off x="1894063" y="2914445"/>
            <a:ext cx="258271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9" name="直接箭头连接符 68">
            <a:extLst>
              <a:ext uri="{FF2B5EF4-FFF2-40B4-BE49-F238E27FC236}">
                <a16:creationId xmlns="" xmlns:a16="http://schemas.microsoft.com/office/drawing/2014/main" id="{AA906D00-6A37-4E3C-844F-9AFBEFB9CD58}"/>
              </a:ext>
            </a:extLst>
          </p:cNvPr>
          <p:cNvCxnSpPr>
            <a:cxnSpLocks/>
          </p:cNvCxnSpPr>
          <p:nvPr/>
        </p:nvCxnSpPr>
        <p:spPr>
          <a:xfrm>
            <a:off x="2089529" y="2834092"/>
            <a:ext cx="523426"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72" name="直接箭头连接符 71">
            <a:extLst>
              <a:ext uri="{FF2B5EF4-FFF2-40B4-BE49-F238E27FC236}">
                <a16:creationId xmlns="" xmlns:a16="http://schemas.microsoft.com/office/drawing/2014/main" id="{AA906D00-6A37-4E3C-844F-9AFBEFB9CD58}"/>
              </a:ext>
            </a:extLst>
          </p:cNvPr>
          <p:cNvCxnSpPr>
            <a:cxnSpLocks/>
          </p:cNvCxnSpPr>
          <p:nvPr/>
        </p:nvCxnSpPr>
        <p:spPr>
          <a:xfrm>
            <a:off x="3837518" y="2834092"/>
            <a:ext cx="523426"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cxnSp>
        <p:nvCxnSpPr>
          <p:cNvPr id="59" name="直接连接符 58"/>
          <p:cNvCxnSpPr>
            <a:stCxn id="66" idx="2"/>
            <a:endCxn id="65" idx="6"/>
          </p:cNvCxnSpPr>
          <p:nvPr/>
        </p:nvCxnSpPr>
        <p:spPr bwMode="auto">
          <a:xfrm flipH="1">
            <a:off x="1894063" y="3226826"/>
            <a:ext cx="258271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5" name="椭圆 64">
            <a:extLst>
              <a:ext uri="{FF2B5EF4-FFF2-40B4-BE49-F238E27FC236}">
                <a16:creationId xmlns="" xmlns:a16="http://schemas.microsoft.com/office/drawing/2014/main" id="{7DBB15C3-7119-4BF5-AC36-6F6AFF9EB213}"/>
              </a:ext>
            </a:extLst>
          </p:cNvPr>
          <p:cNvSpPr/>
          <p:nvPr/>
        </p:nvSpPr>
        <p:spPr>
          <a:xfrm>
            <a:off x="1678147" y="3118868"/>
            <a:ext cx="215916" cy="21591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椭圆 65">
            <a:extLst>
              <a:ext uri="{FF2B5EF4-FFF2-40B4-BE49-F238E27FC236}">
                <a16:creationId xmlns="" xmlns:a16="http://schemas.microsoft.com/office/drawing/2014/main" id="{7DBB15C3-7119-4BF5-AC36-6F6AFF9EB213}"/>
              </a:ext>
            </a:extLst>
          </p:cNvPr>
          <p:cNvSpPr/>
          <p:nvPr/>
        </p:nvSpPr>
        <p:spPr>
          <a:xfrm>
            <a:off x="4476779" y="3118868"/>
            <a:ext cx="215916" cy="21591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0" name="直接箭头连接符 69">
            <a:extLst>
              <a:ext uri="{FF2B5EF4-FFF2-40B4-BE49-F238E27FC236}">
                <a16:creationId xmlns="" xmlns:a16="http://schemas.microsoft.com/office/drawing/2014/main" id="{AA906D00-6A37-4E3C-844F-9AFBEFB9CD58}"/>
              </a:ext>
            </a:extLst>
          </p:cNvPr>
          <p:cNvCxnSpPr>
            <a:cxnSpLocks/>
          </p:cNvCxnSpPr>
          <p:nvPr/>
        </p:nvCxnSpPr>
        <p:spPr>
          <a:xfrm>
            <a:off x="2089529" y="3118868"/>
            <a:ext cx="523426"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73" name="直接箭头连接符 72">
            <a:extLst>
              <a:ext uri="{FF2B5EF4-FFF2-40B4-BE49-F238E27FC236}">
                <a16:creationId xmlns="" xmlns:a16="http://schemas.microsoft.com/office/drawing/2014/main" id="{AA906D00-6A37-4E3C-844F-9AFBEFB9CD58}"/>
              </a:ext>
            </a:extLst>
          </p:cNvPr>
          <p:cNvCxnSpPr>
            <a:cxnSpLocks/>
          </p:cNvCxnSpPr>
          <p:nvPr/>
        </p:nvCxnSpPr>
        <p:spPr>
          <a:xfrm>
            <a:off x="3837518" y="3118868"/>
            <a:ext cx="523426"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cxnSp>
        <p:nvCxnSpPr>
          <p:cNvPr id="61" name="直接连接符 60"/>
          <p:cNvCxnSpPr>
            <a:stCxn id="68" idx="2"/>
            <a:endCxn id="67" idx="6"/>
          </p:cNvCxnSpPr>
          <p:nvPr/>
        </p:nvCxnSpPr>
        <p:spPr bwMode="auto">
          <a:xfrm flipH="1">
            <a:off x="1894063" y="3539207"/>
            <a:ext cx="258271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7" name="椭圆 66">
            <a:extLst>
              <a:ext uri="{FF2B5EF4-FFF2-40B4-BE49-F238E27FC236}">
                <a16:creationId xmlns="" xmlns:a16="http://schemas.microsoft.com/office/drawing/2014/main" id="{7DBB15C3-7119-4BF5-AC36-6F6AFF9EB213}"/>
              </a:ext>
            </a:extLst>
          </p:cNvPr>
          <p:cNvSpPr/>
          <p:nvPr/>
        </p:nvSpPr>
        <p:spPr>
          <a:xfrm>
            <a:off x="1678147" y="3431249"/>
            <a:ext cx="215916" cy="21591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椭圆 67">
            <a:extLst>
              <a:ext uri="{FF2B5EF4-FFF2-40B4-BE49-F238E27FC236}">
                <a16:creationId xmlns="" xmlns:a16="http://schemas.microsoft.com/office/drawing/2014/main" id="{7DBB15C3-7119-4BF5-AC36-6F6AFF9EB213}"/>
              </a:ext>
            </a:extLst>
          </p:cNvPr>
          <p:cNvSpPr/>
          <p:nvPr/>
        </p:nvSpPr>
        <p:spPr>
          <a:xfrm>
            <a:off x="4476779" y="3431249"/>
            <a:ext cx="215916" cy="21591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1" name="直接箭头连接符 70">
            <a:extLst>
              <a:ext uri="{FF2B5EF4-FFF2-40B4-BE49-F238E27FC236}">
                <a16:creationId xmlns="" xmlns:a16="http://schemas.microsoft.com/office/drawing/2014/main" id="{AA906D00-6A37-4E3C-844F-9AFBEFB9CD58}"/>
              </a:ext>
            </a:extLst>
          </p:cNvPr>
          <p:cNvCxnSpPr>
            <a:cxnSpLocks/>
          </p:cNvCxnSpPr>
          <p:nvPr/>
        </p:nvCxnSpPr>
        <p:spPr>
          <a:xfrm>
            <a:off x="2089529" y="3449921"/>
            <a:ext cx="523426"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74" name="直接箭头连接符 73">
            <a:extLst>
              <a:ext uri="{FF2B5EF4-FFF2-40B4-BE49-F238E27FC236}">
                <a16:creationId xmlns="" xmlns:a16="http://schemas.microsoft.com/office/drawing/2014/main" id="{AA906D00-6A37-4E3C-844F-9AFBEFB9CD58}"/>
              </a:ext>
            </a:extLst>
          </p:cNvPr>
          <p:cNvCxnSpPr>
            <a:cxnSpLocks/>
          </p:cNvCxnSpPr>
          <p:nvPr/>
        </p:nvCxnSpPr>
        <p:spPr>
          <a:xfrm>
            <a:off x="3837518" y="3449921"/>
            <a:ext cx="523426"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sp>
        <p:nvSpPr>
          <p:cNvPr id="75" name="TextBox 77"/>
          <p:cNvSpPr txBox="1"/>
          <p:nvPr/>
        </p:nvSpPr>
        <p:spPr bwMode="auto">
          <a:xfrm>
            <a:off x="1216306" y="4411684"/>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LACPDU</a:t>
            </a:r>
          </a:p>
        </p:txBody>
      </p:sp>
      <p:cxnSp>
        <p:nvCxnSpPr>
          <p:cNvPr id="76" name="直接箭头连接符 75">
            <a:extLst>
              <a:ext uri="{FF2B5EF4-FFF2-40B4-BE49-F238E27FC236}">
                <a16:creationId xmlns="" xmlns:a16="http://schemas.microsoft.com/office/drawing/2014/main" id="{AA906D00-6A37-4E3C-844F-9AFBEFB9CD58}"/>
              </a:ext>
            </a:extLst>
          </p:cNvPr>
          <p:cNvCxnSpPr>
            <a:cxnSpLocks/>
          </p:cNvCxnSpPr>
          <p:nvPr/>
        </p:nvCxnSpPr>
        <p:spPr>
          <a:xfrm>
            <a:off x="954593" y="4543756"/>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80" name="TextBox 120">
            <a:extLst>
              <a:ext uri="{FF2B5EF4-FFF2-40B4-BE49-F238E27FC236}">
                <a16:creationId xmlns="" xmlns:a16="http://schemas.microsoft.com/office/drawing/2014/main" id="{A3388E5A-B10B-426C-B001-65F408D6AF92}"/>
              </a:ext>
            </a:extLst>
          </p:cNvPr>
          <p:cNvSpPr txBox="1"/>
          <p:nvPr/>
        </p:nvSpPr>
        <p:spPr>
          <a:xfrm>
            <a:off x="438315" y="2063367"/>
            <a:ext cx="1831645" cy="523220"/>
          </a:xfrm>
          <a:prstGeom prst="rect">
            <a:avLst/>
          </a:prstGeom>
          <a:noFill/>
        </p:spPr>
        <p:txBody>
          <a:bodyPr wrap="square" rtlCol="0">
            <a:spAutoFit/>
          </a:bodyPr>
          <a:lstStyle/>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Bridge MAC:</a:t>
            </a:r>
          </a:p>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4c1f-cc58-6d64</a:t>
            </a:r>
          </a:p>
        </p:txBody>
      </p:sp>
      <p:sp>
        <p:nvSpPr>
          <p:cNvPr id="84" name="TextBox 120">
            <a:extLst>
              <a:ext uri="{FF2B5EF4-FFF2-40B4-BE49-F238E27FC236}">
                <a16:creationId xmlns="" xmlns:a16="http://schemas.microsoft.com/office/drawing/2014/main" id="{A3388E5A-B10B-426C-B001-65F408D6AF92}"/>
              </a:ext>
            </a:extLst>
          </p:cNvPr>
          <p:cNvSpPr txBox="1"/>
          <p:nvPr/>
        </p:nvSpPr>
        <p:spPr>
          <a:xfrm>
            <a:off x="4136089" y="2063367"/>
            <a:ext cx="1831645" cy="523220"/>
          </a:xfrm>
          <a:prstGeom prst="rect">
            <a:avLst/>
          </a:prstGeom>
          <a:noFill/>
        </p:spPr>
        <p:txBody>
          <a:bodyPr wrap="square" rtlCol="0">
            <a:spAutoFit/>
          </a:bodyPr>
          <a:lstStyle/>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Bridge MAC:</a:t>
            </a:r>
          </a:p>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4c1f-cc58-6d65</a:t>
            </a:r>
          </a:p>
        </p:txBody>
      </p:sp>
      <p:cxnSp>
        <p:nvCxnSpPr>
          <p:cNvPr id="33" name="直接连接符 32"/>
          <p:cNvCxnSpPr>
            <a:stCxn id="39" idx="2"/>
            <a:endCxn id="38" idx="6"/>
          </p:cNvCxnSpPr>
          <p:nvPr/>
        </p:nvCxnSpPr>
        <p:spPr bwMode="auto">
          <a:xfrm flipH="1">
            <a:off x="1894063" y="3851588"/>
            <a:ext cx="258271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8" name="椭圆 37">
            <a:extLst>
              <a:ext uri="{FF2B5EF4-FFF2-40B4-BE49-F238E27FC236}">
                <a16:creationId xmlns="" xmlns:a16="http://schemas.microsoft.com/office/drawing/2014/main" id="{7DBB15C3-7119-4BF5-AC36-6F6AFF9EB213}"/>
              </a:ext>
            </a:extLst>
          </p:cNvPr>
          <p:cNvSpPr/>
          <p:nvPr/>
        </p:nvSpPr>
        <p:spPr>
          <a:xfrm>
            <a:off x="1678147" y="3743630"/>
            <a:ext cx="215916" cy="21591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椭圆 38">
            <a:extLst>
              <a:ext uri="{FF2B5EF4-FFF2-40B4-BE49-F238E27FC236}">
                <a16:creationId xmlns="" xmlns:a16="http://schemas.microsoft.com/office/drawing/2014/main" id="{7DBB15C3-7119-4BF5-AC36-6F6AFF9EB213}"/>
              </a:ext>
            </a:extLst>
          </p:cNvPr>
          <p:cNvSpPr/>
          <p:nvPr/>
        </p:nvSpPr>
        <p:spPr>
          <a:xfrm>
            <a:off x="4476779" y="3743630"/>
            <a:ext cx="215916" cy="21591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0" name="直接箭头连接符 39">
            <a:extLst>
              <a:ext uri="{FF2B5EF4-FFF2-40B4-BE49-F238E27FC236}">
                <a16:creationId xmlns="" xmlns:a16="http://schemas.microsoft.com/office/drawing/2014/main" id="{AA906D00-6A37-4E3C-844F-9AFBEFB9CD58}"/>
              </a:ext>
            </a:extLst>
          </p:cNvPr>
          <p:cNvCxnSpPr>
            <a:cxnSpLocks/>
          </p:cNvCxnSpPr>
          <p:nvPr/>
        </p:nvCxnSpPr>
        <p:spPr>
          <a:xfrm>
            <a:off x="2089529" y="3762302"/>
            <a:ext cx="523426"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41" name="直接箭头连接符 40">
            <a:extLst>
              <a:ext uri="{FF2B5EF4-FFF2-40B4-BE49-F238E27FC236}">
                <a16:creationId xmlns="" xmlns:a16="http://schemas.microsoft.com/office/drawing/2014/main" id="{AA906D00-6A37-4E3C-844F-9AFBEFB9CD58}"/>
              </a:ext>
            </a:extLst>
          </p:cNvPr>
          <p:cNvCxnSpPr>
            <a:cxnSpLocks/>
          </p:cNvCxnSpPr>
          <p:nvPr/>
        </p:nvCxnSpPr>
        <p:spPr>
          <a:xfrm>
            <a:off x="3837518" y="3762302"/>
            <a:ext cx="523426" cy="0"/>
          </a:xfrm>
          <a:prstGeom prst="straightConnector1">
            <a:avLst/>
          </a:prstGeom>
          <a:noFill/>
          <a:ln w="25400" cap="flat" cmpd="sng" algn="ctr">
            <a:solidFill>
              <a:srgbClr val="00B0F0"/>
            </a:solidFill>
            <a:prstDash val="solid"/>
            <a:headEnd type="triangle" w="med" len="med"/>
            <a:tailEnd type="none" w="med" len="med"/>
          </a:ln>
          <a:effectLst>
            <a:outerShdw blurRad="152400" dist="38100" dir="5400000" algn="t" rotWithShape="0">
              <a:prstClr val="black">
                <a:alpha val="12000"/>
              </a:prstClr>
            </a:outerShdw>
          </a:effectLst>
        </p:spPr>
      </p:cxnSp>
      <p:sp>
        <p:nvSpPr>
          <p:cNvPr id="42" name="五边形 41"/>
          <p:cNvSpPr/>
          <p:nvPr/>
        </p:nvSpPr>
        <p:spPr bwMode="auto">
          <a:xfrm>
            <a:off x="7562321" y="126000"/>
            <a:ext cx="899749" cy="213037"/>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报文介绍</a:t>
            </a:r>
          </a:p>
        </p:txBody>
      </p:sp>
      <p:sp>
        <p:nvSpPr>
          <p:cNvPr id="43" name="燕尾形 42"/>
          <p:cNvSpPr/>
          <p:nvPr/>
        </p:nvSpPr>
        <p:spPr bwMode="auto">
          <a:xfrm>
            <a:off x="8383481" y="126000"/>
            <a:ext cx="1367951"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最大活动接口数</a:t>
            </a:r>
          </a:p>
        </p:txBody>
      </p:sp>
      <p:sp>
        <p:nvSpPr>
          <p:cNvPr id="44" name="燕尾形 43"/>
          <p:cNvSpPr/>
          <p:nvPr/>
        </p:nvSpPr>
        <p:spPr bwMode="auto">
          <a:xfrm>
            <a:off x="9667454" y="126000"/>
            <a:ext cx="1223658" cy="213037"/>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活动链路选举</a:t>
            </a:r>
          </a:p>
        </p:txBody>
      </p:sp>
      <p:sp>
        <p:nvSpPr>
          <p:cNvPr id="45" name="燕尾形 44"/>
          <p:cNvSpPr/>
          <p:nvPr/>
        </p:nvSpPr>
        <p:spPr bwMode="auto">
          <a:xfrm>
            <a:off x="10812767" y="126000"/>
            <a:ext cx="1223658"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负载分担</a:t>
            </a:r>
          </a:p>
        </p:txBody>
      </p:sp>
    </p:spTree>
    <p:extLst>
      <p:ext uri="{BB962C8B-B14F-4D97-AF65-F5344CB8AC3E}">
        <p14:creationId xmlns:p14="http://schemas.microsoft.com/office/powerpoint/2010/main" val="4311002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活动链路</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选举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文本占位符 3"/>
          <p:cNvSpPr txBox="1">
            <a:spLocks/>
          </p:cNvSpPr>
          <p:nvPr/>
        </p:nvSpPr>
        <p:spPr bwMode="auto">
          <a:xfrm>
            <a:off x="6101381" y="2676137"/>
            <a:ext cx="5647707" cy="860276"/>
          </a:xfrm>
          <a:prstGeom prst="rect">
            <a:avLst/>
          </a:prstGeom>
          <a:noFill/>
          <a:ln w="9525">
            <a:noFill/>
            <a:miter lim="800000"/>
            <a:headEnd/>
            <a:tailEnd/>
          </a:ln>
        </p:spPr>
        <p:txBody>
          <a:bodyPr vert="horz" wrap="square" lIns="80110" tIns="40055" rIns="80110" bIns="40055" numCol="1" anchor="t" anchorCtr="0" compatLnSpc="1">
            <a:prstTxWarp prst="textNoShape">
              <a:avLst/>
            </a:prstTxWarp>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buSzPct val="100000"/>
              <a:buFont typeface="Arial" panose="020B0604020202020204" pitchFamily="34" charset="0"/>
              <a:buChar char="•"/>
            </a:pPr>
            <a:r>
              <a:rPr lang="en-US" altLang="zh-CN"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在本端通过比较接口优先级、接口编号选举出活动接口，其中</a:t>
            </a:r>
            <a:r>
              <a:rPr lang="en-US" altLang="zh-CN"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号接口在相同的接口优先级下拥有更小的接口编号，成为活动接口。</a:t>
            </a:r>
            <a:endParaRPr lang="en-US" altLang="zh-CN"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914112" fontAlgn="auto">
              <a:lnSpc>
                <a:spcPts val="2199"/>
              </a:lnSpc>
              <a:spcBef>
                <a:spcPts val="0"/>
              </a:spcBef>
              <a:spcAft>
                <a:spcPts val="600"/>
              </a:spcAft>
              <a:buClrTx/>
              <a:buSzPct val="100000"/>
              <a:buFont typeface="Arial" panose="020B0604020202020204" pitchFamily="34" charset="0"/>
              <a:buChar char="•"/>
            </a:pPr>
            <a:endParaRPr lang="zh-CN" altLang="en-US" sz="1799" dirty="0">
              <a:solidFill>
                <a:prstClr val="white">
                  <a:lumMod val="75000"/>
                </a:prstClr>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51" name="圆角矩形 50"/>
          <p:cNvSpPr/>
          <p:nvPr/>
        </p:nvSpPr>
        <p:spPr>
          <a:xfrm>
            <a:off x="892059" y="2590583"/>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圆角矩形 51"/>
          <p:cNvSpPr/>
          <p:nvPr/>
        </p:nvSpPr>
        <p:spPr>
          <a:xfrm>
            <a:off x="4574791" y="2590583"/>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矩形 52"/>
          <p:cNvSpPr/>
          <p:nvPr/>
        </p:nvSpPr>
        <p:spPr>
          <a:xfrm>
            <a:off x="874207" y="2588796"/>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矩形 53"/>
          <p:cNvSpPr/>
          <p:nvPr/>
        </p:nvSpPr>
        <p:spPr>
          <a:xfrm>
            <a:off x="4814186" y="2588029"/>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矩形 101"/>
          <p:cNvSpPr/>
          <p:nvPr/>
        </p:nvSpPr>
        <p:spPr bwMode="auto">
          <a:xfrm>
            <a:off x="1144892" y="4939351"/>
            <a:ext cx="934685"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活动接口</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椭圆 102">
            <a:extLst>
              <a:ext uri="{FF2B5EF4-FFF2-40B4-BE49-F238E27FC236}">
                <a16:creationId xmlns="" xmlns:a16="http://schemas.microsoft.com/office/drawing/2014/main" id="{7DBB15C3-7119-4BF5-AC36-6F6AFF9EB213}"/>
              </a:ext>
            </a:extLst>
          </p:cNvPr>
          <p:cNvSpPr/>
          <p:nvPr/>
        </p:nvSpPr>
        <p:spPr>
          <a:xfrm>
            <a:off x="892059" y="4982507"/>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矩形 103"/>
          <p:cNvSpPr/>
          <p:nvPr/>
        </p:nvSpPr>
        <p:spPr bwMode="auto">
          <a:xfrm>
            <a:off x="1144892" y="5227521"/>
            <a:ext cx="1068364"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非活动接口</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椭圆 104">
            <a:extLst>
              <a:ext uri="{FF2B5EF4-FFF2-40B4-BE49-F238E27FC236}">
                <a16:creationId xmlns="" xmlns:a16="http://schemas.microsoft.com/office/drawing/2014/main" id="{E3AA826D-E4AC-459E-9C44-0CE0D8799DF1}"/>
              </a:ext>
            </a:extLst>
          </p:cNvPr>
          <p:cNvSpPr/>
          <p:nvPr/>
        </p:nvSpPr>
        <p:spPr>
          <a:xfrm>
            <a:off x="892059" y="5257757"/>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椭圆 30">
            <a:extLst>
              <a:ext uri="{FF2B5EF4-FFF2-40B4-BE49-F238E27FC236}">
                <a16:creationId xmlns="" xmlns:a16="http://schemas.microsoft.com/office/drawing/2014/main" id="{7DBB15C3-7119-4BF5-AC36-6F6AFF9EB213}"/>
              </a:ext>
            </a:extLst>
          </p:cNvPr>
          <p:cNvSpPr/>
          <p:nvPr/>
        </p:nvSpPr>
        <p:spPr>
          <a:xfrm>
            <a:off x="1678147" y="2806487"/>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椭圆 31">
            <a:extLst>
              <a:ext uri="{FF2B5EF4-FFF2-40B4-BE49-F238E27FC236}">
                <a16:creationId xmlns="" xmlns:a16="http://schemas.microsoft.com/office/drawing/2014/main" id="{7DBB15C3-7119-4BF5-AC36-6F6AFF9EB213}"/>
              </a:ext>
            </a:extLst>
          </p:cNvPr>
          <p:cNvSpPr/>
          <p:nvPr/>
        </p:nvSpPr>
        <p:spPr>
          <a:xfrm>
            <a:off x="4476779" y="2806487"/>
            <a:ext cx="215916" cy="21591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3" name="直接连接符 32"/>
          <p:cNvCxnSpPr>
            <a:stCxn id="32" idx="2"/>
            <a:endCxn id="31" idx="6"/>
          </p:cNvCxnSpPr>
          <p:nvPr/>
        </p:nvCxnSpPr>
        <p:spPr bwMode="auto">
          <a:xfrm flipH="1">
            <a:off x="1894062" y="2914445"/>
            <a:ext cx="258271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7" name="直接连接符 36"/>
          <p:cNvCxnSpPr>
            <a:stCxn id="39" idx="2"/>
            <a:endCxn id="38" idx="6"/>
          </p:cNvCxnSpPr>
          <p:nvPr/>
        </p:nvCxnSpPr>
        <p:spPr bwMode="auto">
          <a:xfrm flipH="1">
            <a:off x="1894062" y="3226826"/>
            <a:ext cx="258271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8" name="椭圆 37">
            <a:extLst>
              <a:ext uri="{FF2B5EF4-FFF2-40B4-BE49-F238E27FC236}">
                <a16:creationId xmlns="" xmlns:a16="http://schemas.microsoft.com/office/drawing/2014/main" id="{7DBB15C3-7119-4BF5-AC36-6F6AFF9EB213}"/>
              </a:ext>
            </a:extLst>
          </p:cNvPr>
          <p:cNvSpPr/>
          <p:nvPr/>
        </p:nvSpPr>
        <p:spPr>
          <a:xfrm>
            <a:off x="1678147" y="3118868"/>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椭圆 38">
            <a:extLst>
              <a:ext uri="{FF2B5EF4-FFF2-40B4-BE49-F238E27FC236}">
                <a16:creationId xmlns="" xmlns:a16="http://schemas.microsoft.com/office/drawing/2014/main" id="{7DBB15C3-7119-4BF5-AC36-6F6AFF9EB213}"/>
              </a:ext>
            </a:extLst>
          </p:cNvPr>
          <p:cNvSpPr/>
          <p:nvPr/>
        </p:nvSpPr>
        <p:spPr>
          <a:xfrm>
            <a:off x="4476779" y="3118868"/>
            <a:ext cx="215916" cy="21591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3" name="直接连接符 42"/>
          <p:cNvCxnSpPr>
            <a:stCxn id="45" idx="2"/>
            <a:endCxn id="44" idx="6"/>
          </p:cNvCxnSpPr>
          <p:nvPr/>
        </p:nvCxnSpPr>
        <p:spPr bwMode="auto">
          <a:xfrm flipH="1">
            <a:off x="1894062" y="3539207"/>
            <a:ext cx="258271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4" name="椭圆 43">
            <a:extLst>
              <a:ext uri="{FF2B5EF4-FFF2-40B4-BE49-F238E27FC236}">
                <a16:creationId xmlns="" xmlns:a16="http://schemas.microsoft.com/office/drawing/2014/main" id="{7DBB15C3-7119-4BF5-AC36-6F6AFF9EB213}"/>
              </a:ext>
            </a:extLst>
          </p:cNvPr>
          <p:cNvSpPr/>
          <p:nvPr/>
        </p:nvSpPr>
        <p:spPr>
          <a:xfrm>
            <a:off x="1678147" y="3431249"/>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椭圆 44">
            <a:extLst>
              <a:ext uri="{FF2B5EF4-FFF2-40B4-BE49-F238E27FC236}">
                <a16:creationId xmlns="" xmlns:a16="http://schemas.microsoft.com/office/drawing/2014/main" id="{7DBB15C3-7119-4BF5-AC36-6F6AFF9EB213}"/>
              </a:ext>
            </a:extLst>
          </p:cNvPr>
          <p:cNvSpPr/>
          <p:nvPr/>
        </p:nvSpPr>
        <p:spPr>
          <a:xfrm>
            <a:off x="4476779" y="3431249"/>
            <a:ext cx="215916" cy="21591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9" name="直接连接符 48"/>
          <p:cNvCxnSpPr>
            <a:stCxn id="55" idx="2"/>
            <a:endCxn id="50" idx="6"/>
          </p:cNvCxnSpPr>
          <p:nvPr/>
        </p:nvCxnSpPr>
        <p:spPr bwMode="auto">
          <a:xfrm flipH="1">
            <a:off x="1894062" y="3851588"/>
            <a:ext cx="258271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0" name="椭圆 49">
            <a:extLst>
              <a:ext uri="{FF2B5EF4-FFF2-40B4-BE49-F238E27FC236}">
                <a16:creationId xmlns="" xmlns:a16="http://schemas.microsoft.com/office/drawing/2014/main" id="{7DBB15C3-7119-4BF5-AC36-6F6AFF9EB213}"/>
              </a:ext>
            </a:extLst>
          </p:cNvPr>
          <p:cNvSpPr/>
          <p:nvPr/>
        </p:nvSpPr>
        <p:spPr>
          <a:xfrm>
            <a:off x="1678147" y="3743630"/>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椭圆 54">
            <a:extLst>
              <a:ext uri="{FF2B5EF4-FFF2-40B4-BE49-F238E27FC236}">
                <a16:creationId xmlns="" xmlns:a16="http://schemas.microsoft.com/office/drawing/2014/main" id="{7DBB15C3-7119-4BF5-AC36-6F6AFF9EB213}"/>
              </a:ext>
            </a:extLst>
          </p:cNvPr>
          <p:cNvSpPr/>
          <p:nvPr/>
        </p:nvSpPr>
        <p:spPr>
          <a:xfrm>
            <a:off x="4476779" y="3743630"/>
            <a:ext cx="215916" cy="21591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TextBox 120">
            <a:extLst>
              <a:ext uri="{FF2B5EF4-FFF2-40B4-BE49-F238E27FC236}">
                <a16:creationId xmlns="" xmlns:a16="http://schemas.microsoft.com/office/drawing/2014/main" id="{A3388E5A-B10B-426C-B001-65F408D6AF92}"/>
              </a:ext>
            </a:extLst>
          </p:cNvPr>
          <p:cNvSpPr txBox="1"/>
          <p:nvPr/>
        </p:nvSpPr>
        <p:spPr>
          <a:xfrm>
            <a:off x="438315" y="2063367"/>
            <a:ext cx="1831645" cy="523220"/>
          </a:xfrm>
          <a:prstGeom prst="rect">
            <a:avLst/>
          </a:prstGeom>
          <a:noFill/>
        </p:spPr>
        <p:txBody>
          <a:bodyPr wrap="square" rtlCol="0">
            <a:spAutoFit/>
          </a:bodyPr>
          <a:lstStyle/>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Bridge MAC:</a:t>
            </a:r>
          </a:p>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4c1f-cc58-6d64</a:t>
            </a:r>
          </a:p>
        </p:txBody>
      </p:sp>
      <p:sp>
        <p:nvSpPr>
          <p:cNvPr id="34" name="TextBox 120">
            <a:extLst>
              <a:ext uri="{FF2B5EF4-FFF2-40B4-BE49-F238E27FC236}">
                <a16:creationId xmlns="" xmlns:a16="http://schemas.microsoft.com/office/drawing/2014/main" id="{A3388E5A-B10B-426C-B001-65F408D6AF92}"/>
              </a:ext>
            </a:extLst>
          </p:cNvPr>
          <p:cNvSpPr txBox="1"/>
          <p:nvPr/>
        </p:nvSpPr>
        <p:spPr>
          <a:xfrm>
            <a:off x="4136089" y="2063367"/>
            <a:ext cx="1831645" cy="523220"/>
          </a:xfrm>
          <a:prstGeom prst="rect">
            <a:avLst/>
          </a:prstGeom>
          <a:noFill/>
        </p:spPr>
        <p:txBody>
          <a:bodyPr wrap="square" rtlCol="0">
            <a:spAutoFit/>
          </a:bodyPr>
          <a:lstStyle/>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Bridge MAC:</a:t>
            </a:r>
          </a:p>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4c1f-cc58-6d65</a:t>
            </a:r>
          </a:p>
        </p:txBody>
      </p:sp>
      <p:sp>
        <p:nvSpPr>
          <p:cNvPr id="35" name="五边形 34"/>
          <p:cNvSpPr/>
          <p:nvPr/>
        </p:nvSpPr>
        <p:spPr bwMode="auto">
          <a:xfrm>
            <a:off x="7562321" y="126000"/>
            <a:ext cx="899749" cy="213037"/>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报文介绍</a:t>
            </a:r>
          </a:p>
        </p:txBody>
      </p:sp>
      <p:sp>
        <p:nvSpPr>
          <p:cNvPr id="36" name="燕尾形 35"/>
          <p:cNvSpPr/>
          <p:nvPr/>
        </p:nvSpPr>
        <p:spPr bwMode="auto">
          <a:xfrm>
            <a:off x="8383481" y="126000"/>
            <a:ext cx="1367951"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最大活动接口数</a:t>
            </a:r>
          </a:p>
        </p:txBody>
      </p:sp>
      <p:sp>
        <p:nvSpPr>
          <p:cNvPr id="40" name="燕尾形 39"/>
          <p:cNvSpPr/>
          <p:nvPr/>
        </p:nvSpPr>
        <p:spPr bwMode="auto">
          <a:xfrm>
            <a:off x="9667454" y="126000"/>
            <a:ext cx="1223658" cy="213037"/>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活动链路选举</a:t>
            </a:r>
          </a:p>
        </p:txBody>
      </p:sp>
      <p:sp>
        <p:nvSpPr>
          <p:cNvPr id="41" name="燕尾形 40"/>
          <p:cNvSpPr/>
          <p:nvPr/>
        </p:nvSpPr>
        <p:spPr bwMode="auto">
          <a:xfrm>
            <a:off x="10812767" y="126000"/>
            <a:ext cx="1223658"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负载分担</a:t>
            </a:r>
          </a:p>
        </p:txBody>
      </p:sp>
    </p:spTree>
    <p:extLst>
      <p:ext uri="{BB962C8B-B14F-4D97-AF65-F5344CB8AC3E}">
        <p14:creationId xmlns:p14="http://schemas.microsoft.com/office/powerpoint/2010/main" val="3434021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活动链路</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选举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文本占位符 3"/>
          <p:cNvSpPr txBox="1">
            <a:spLocks/>
          </p:cNvSpPr>
          <p:nvPr/>
        </p:nvSpPr>
        <p:spPr bwMode="auto">
          <a:xfrm>
            <a:off x="6136614" y="3185324"/>
            <a:ext cx="5647707" cy="398468"/>
          </a:xfrm>
          <a:prstGeom prst="rect">
            <a:avLst/>
          </a:prstGeom>
          <a:noFill/>
          <a:ln w="9525">
            <a:noFill/>
            <a:miter lim="800000"/>
            <a:headEnd/>
            <a:tailEnd/>
          </a:ln>
        </p:spPr>
        <p:txBody>
          <a:bodyPr vert="horz" wrap="square" lIns="80110" tIns="40055" rIns="80110" bIns="40055" numCol="1" anchor="t" anchorCtr="0" compatLnSpc="1">
            <a:prstTxWarp prst="textNoShape">
              <a:avLst/>
            </a:prstTxWarp>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302279" indent="-302279" defTabSz="914034" fontAlgn="auto">
              <a:spcBef>
                <a:spcPts val="792"/>
              </a:spcBef>
              <a:buClrTx/>
              <a:buSzPct val="100000"/>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SW1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通过</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LACPDU</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将本端活动端口选举结果告知对端。</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0" name="圆角矩形 59"/>
          <p:cNvSpPr/>
          <p:nvPr/>
        </p:nvSpPr>
        <p:spPr>
          <a:xfrm>
            <a:off x="892059" y="2590583"/>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圆角矩形 60"/>
          <p:cNvSpPr/>
          <p:nvPr/>
        </p:nvSpPr>
        <p:spPr>
          <a:xfrm>
            <a:off x="4574791" y="2590583"/>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矩形 64"/>
          <p:cNvSpPr/>
          <p:nvPr/>
        </p:nvSpPr>
        <p:spPr>
          <a:xfrm>
            <a:off x="874207" y="2588796"/>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矩形 65"/>
          <p:cNvSpPr/>
          <p:nvPr/>
        </p:nvSpPr>
        <p:spPr>
          <a:xfrm>
            <a:off x="4814186" y="2588029"/>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TextBox 77"/>
          <p:cNvSpPr txBox="1"/>
          <p:nvPr/>
        </p:nvSpPr>
        <p:spPr bwMode="auto">
          <a:xfrm>
            <a:off x="1191466" y="4565530"/>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LACPDU</a:t>
            </a:r>
          </a:p>
        </p:txBody>
      </p:sp>
      <p:cxnSp>
        <p:nvCxnSpPr>
          <p:cNvPr id="102" name="直接箭头连接符 101">
            <a:extLst>
              <a:ext uri="{FF2B5EF4-FFF2-40B4-BE49-F238E27FC236}">
                <a16:creationId xmlns="" xmlns:a16="http://schemas.microsoft.com/office/drawing/2014/main" id="{AA906D00-6A37-4E3C-844F-9AFBEFB9CD58}"/>
              </a:ext>
            </a:extLst>
          </p:cNvPr>
          <p:cNvCxnSpPr>
            <a:cxnSpLocks/>
          </p:cNvCxnSpPr>
          <p:nvPr/>
        </p:nvCxnSpPr>
        <p:spPr>
          <a:xfrm>
            <a:off x="892059" y="4697601"/>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106" name="矩形 105"/>
          <p:cNvSpPr/>
          <p:nvPr/>
        </p:nvSpPr>
        <p:spPr bwMode="auto">
          <a:xfrm>
            <a:off x="1153772" y="4863853"/>
            <a:ext cx="934685"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活动接口</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椭圆 106">
            <a:extLst>
              <a:ext uri="{FF2B5EF4-FFF2-40B4-BE49-F238E27FC236}">
                <a16:creationId xmlns="" xmlns:a16="http://schemas.microsoft.com/office/drawing/2014/main" id="{7DBB15C3-7119-4BF5-AC36-6F6AFF9EB213}"/>
              </a:ext>
            </a:extLst>
          </p:cNvPr>
          <p:cNvSpPr/>
          <p:nvPr/>
        </p:nvSpPr>
        <p:spPr>
          <a:xfrm>
            <a:off x="892059" y="4876069"/>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8" name="矩形 107"/>
          <p:cNvSpPr/>
          <p:nvPr/>
        </p:nvSpPr>
        <p:spPr bwMode="auto">
          <a:xfrm>
            <a:off x="1153772" y="5253013"/>
            <a:ext cx="1068364"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非活动接口</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椭圆 108">
            <a:extLst>
              <a:ext uri="{FF2B5EF4-FFF2-40B4-BE49-F238E27FC236}">
                <a16:creationId xmlns="" xmlns:a16="http://schemas.microsoft.com/office/drawing/2014/main" id="{E3AA826D-E4AC-459E-9C44-0CE0D8799DF1}"/>
              </a:ext>
            </a:extLst>
          </p:cNvPr>
          <p:cNvSpPr/>
          <p:nvPr/>
        </p:nvSpPr>
        <p:spPr>
          <a:xfrm>
            <a:off x="892059" y="5270453"/>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椭圆 35">
            <a:extLst>
              <a:ext uri="{FF2B5EF4-FFF2-40B4-BE49-F238E27FC236}">
                <a16:creationId xmlns="" xmlns:a16="http://schemas.microsoft.com/office/drawing/2014/main" id="{7DBB15C3-7119-4BF5-AC36-6F6AFF9EB213}"/>
              </a:ext>
            </a:extLst>
          </p:cNvPr>
          <p:cNvSpPr/>
          <p:nvPr/>
        </p:nvSpPr>
        <p:spPr>
          <a:xfrm>
            <a:off x="1678147" y="2806487"/>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椭圆 36">
            <a:extLst>
              <a:ext uri="{FF2B5EF4-FFF2-40B4-BE49-F238E27FC236}">
                <a16:creationId xmlns="" xmlns:a16="http://schemas.microsoft.com/office/drawing/2014/main" id="{7DBB15C3-7119-4BF5-AC36-6F6AFF9EB213}"/>
              </a:ext>
            </a:extLst>
          </p:cNvPr>
          <p:cNvSpPr/>
          <p:nvPr/>
        </p:nvSpPr>
        <p:spPr>
          <a:xfrm>
            <a:off x="4476779" y="2806487"/>
            <a:ext cx="215916" cy="21591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8" name="直接连接符 37"/>
          <p:cNvCxnSpPr>
            <a:stCxn id="37" idx="2"/>
            <a:endCxn id="36" idx="6"/>
          </p:cNvCxnSpPr>
          <p:nvPr/>
        </p:nvCxnSpPr>
        <p:spPr bwMode="auto">
          <a:xfrm flipH="1">
            <a:off x="1894062" y="2914445"/>
            <a:ext cx="258271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9" name="直接箭头连接符 38">
            <a:extLst>
              <a:ext uri="{FF2B5EF4-FFF2-40B4-BE49-F238E27FC236}">
                <a16:creationId xmlns="" xmlns:a16="http://schemas.microsoft.com/office/drawing/2014/main" id="{AA906D00-6A37-4E3C-844F-9AFBEFB9CD58}"/>
              </a:ext>
            </a:extLst>
          </p:cNvPr>
          <p:cNvCxnSpPr>
            <a:cxnSpLocks/>
          </p:cNvCxnSpPr>
          <p:nvPr/>
        </p:nvCxnSpPr>
        <p:spPr>
          <a:xfrm>
            <a:off x="2089529" y="2834092"/>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42" name="直接连接符 41"/>
          <p:cNvCxnSpPr>
            <a:stCxn id="44" idx="2"/>
            <a:endCxn id="43" idx="6"/>
          </p:cNvCxnSpPr>
          <p:nvPr/>
        </p:nvCxnSpPr>
        <p:spPr bwMode="auto">
          <a:xfrm flipH="1">
            <a:off x="1894062" y="3226826"/>
            <a:ext cx="258271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3" name="椭圆 42">
            <a:extLst>
              <a:ext uri="{FF2B5EF4-FFF2-40B4-BE49-F238E27FC236}">
                <a16:creationId xmlns="" xmlns:a16="http://schemas.microsoft.com/office/drawing/2014/main" id="{7DBB15C3-7119-4BF5-AC36-6F6AFF9EB213}"/>
              </a:ext>
            </a:extLst>
          </p:cNvPr>
          <p:cNvSpPr/>
          <p:nvPr/>
        </p:nvSpPr>
        <p:spPr>
          <a:xfrm>
            <a:off x="1678147" y="3118868"/>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椭圆 43">
            <a:extLst>
              <a:ext uri="{FF2B5EF4-FFF2-40B4-BE49-F238E27FC236}">
                <a16:creationId xmlns="" xmlns:a16="http://schemas.microsoft.com/office/drawing/2014/main" id="{7DBB15C3-7119-4BF5-AC36-6F6AFF9EB213}"/>
              </a:ext>
            </a:extLst>
          </p:cNvPr>
          <p:cNvSpPr/>
          <p:nvPr/>
        </p:nvSpPr>
        <p:spPr>
          <a:xfrm>
            <a:off x="4476779" y="3118868"/>
            <a:ext cx="215916" cy="21591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5" name="直接箭头连接符 44">
            <a:extLst>
              <a:ext uri="{FF2B5EF4-FFF2-40B4-BE49-F238E27FC236}">
                <a16:creationId xmlns="" xmlns:a16="http://schemas.microsoft.com/office/drawing/2014/main" id="{AA906D00-6A37-4E3C-844F-9AFBEFB9CD58}"/>
              </a:ext>
            </a:extLst>
          </p:cNvPr>
          <p:cNvCxnSpPr>
            <a:cxnSpLocks/>
          </p:cNvCxnSpPr>
          <p:nvPr/>
        </p:nvCxnSpPr>
        <p:spPr>
          <a:xfrm>
            <a:off x="2089529" y="3118868"/>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48" name="直接连接符 47"/>
          <p:cNvCxnSpPr>
            <a:stCxn id="50" idx="2"/>
            <a:endCxn id="49" idx="6"/>
          </p:cNvCxnSpPr>
          <p:nvPr/>
        </p:nvCxnSpPr>
        <p:spPr bwMode="auto">
          <a:xfrm flipH="1">
            <a:off x="1894062" y="3539207"/>
            <a:ext cx="258271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9" name="椭圆 48">
            <a:extLst>
              <a:ext uri="{FF2B5EF4-FFF2-40B4-BE49-F238E27FC236}">
                <a16:creationId xmlns="" xmlns:a16="http://schemas.microsoft.com/office/drawing/2014/main" id="{7DBB15C3-7119-4BF5-AC36-6F6AFF9EB213}"/>
              </a:ext>
            </a:extLst>
          </p:cNvPr>
          <p:cNvSpPr/>
          <p:nvPr/>
        </p:nvSpPr>
        <p:spPr>
          <a:xfrm>
            <a:off x="1678147" y="3431249"/>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椭圆 49">
            <a:extLst>
              <a:ext uri="{FF2B5EF4-FFF2-40B4-BE49-F238E27FC236}">
                <a16:creationId xmlns="" xmlns:a16="http://schemas.microsoft.com/office/drawing/2014/main" id="{7DBB15C3-7119-4BF5-AC36-6F6AFF9EB213}"/>
              </a:ext>
            </a:extLst>
          </p:cNvPr>
          <p:cNvSpPr/>
          <p:nvPr/>
        </p:nvSpPr>
        <p:spPr>
          <a:xfrm>
            <a:off x="4476779" y="3431249"/>
            <a:ext cx="215916" cy="21591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1" name="直接箭头连接符 50">
            <a:extLst>
              <a:ext uri="{FF2B5EF4-FFF2-40B4-BE49-F238E27FC236}">
                <a16:creationId xmlns="" xmlns:a16="http://schemas.microsoft.com/office/drawing/2014/main" id="{AA906D00-6A37-4E3C-844F-9AFBEFB9CD58}"/>
              </a:ext>
            </a:extLst>
          </p:cNvPr>
          <p:cNvCxnSpPr>
            <a:cxnSpLocks/>
          </p:cNvCxnSpPr>
          <p:nvPr/>
        </p:nvCxnSpPr>
        <p:spPr>
          <a:xfrm>
            <a:off x="2089529" y="3449921"/>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54" name="直接连接符 53"/>
          <p:cNvCxnSpPr>
            <a:stCxn id="56" idx="2"/>
            <a:endCxn id="55" idx="6"/>
          </p:cNvCxnSpPr>
          <p:nvPr/>
        </p:nvCxnSpPr>
        <p:spPr bwMode="auto">
          <a:xfrm flipH="1">
            <a:off x="1894062" y="3851588"/>
            <a:ext cx="258271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5" name="椭圆 54">
            <a:extLst>
              <a:ext uri="{FF2B5EF4-FFF2-40B4-BE49-F238E27FC236}">
                <a16:creationId xmlns="" xmlns:a16="http://schemas.microsoft.com/office/drawing/2014/main" id="{7DBB15C3-7119-4BF5-AC36-6F6AFF9EB213}"/>
              </a:ext>
            </a:extLst>
          </p:cNvPr>
          <p:cNvSpPr/>
          <p:nvPr/>
        </p:nvSpPr>
        <p:spPr>
          <a:xfrm>
            <a:off x="1678147" y="3743630"/>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椭圆 55">
            <a:extLst>
              <a:ext uri="{FF2B5EF4-FFF2-40B4-BE49-F238E27FC236}">
                <a16:creationId xmlns="" xmlns:a16="http://schemas.microsoft.com/office/drawing/2014/main" id="{7DBB15C3-7119-4BF5-AC36-6F6AFF9EB213}"/>
              </a:ext>
            </a:extLst>
          </p:cNvPr>
          <p:cNvSpPr/>
          <p:nvPr/>
        </p:nvSpPr>
        <p:spPr>
          <a:xfrm>
            <a:off x="4476779" y="3743630"/>
            <a:ext cx="215916" cy="21591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7" name="直接箭头连接符 56">
            <a:extLst>
              <a:ext uri="{FF2B5EF4-FFF2-40B4-BE49-F238E27FC236}">
                <a16:creationId xmlns="" xmlns:a16="http://schemas.microsoft.com/office/drawing/2014/main" id="{AA906D00-6A37-4E3C-844F-9AFBEFB9CD58}"/>
              </a:ext>
            </a:extLst>
          </p:cNvPr>
          <p:cNvCxnSpPr>
            <a:cxnSpLocks/>
          </p:cNvCxnSpPr>
          <p:nvPr/>
        </p:nvCxnSpPr>
        <p:spPr>
          <a:xfrm>
            <a:off x="2089529" y="3762302"/>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40" name="TextBox 120">
            <a:extLst>
              <a:ext uri="{FF2B5EF4-FFF2-40B4-BE49-F238E27FC236}">
                <a16:creationId xmlns="" xmlns:a16="http://schemas.microsoft.com/office/drawing/2014/main" id="{A3388E5A-B10B-426C-B001-65F408D6AF92}"/>
              </a:ext>
            </a:extLst>
          </p:cNvPr>
          <p:cNvSpPr txBox="1"/>
          <p:nvPr/>
        </p:nvSpPr>
        <p:spPr>
          <a:xfrm>
            <a:off x="438315" y="2063367"/>
            <a:ext cx="1831645" cy="523220"/>
          </a:xfrm>
          <a:prstGeom prst="rect">
            <a:avLst/>
          </a:prstGeom>
          <a:noFill/>
        </p:spPr>
        <p:txBody>
          <a:bodyPr wrap="square" rtlCol="0">
            <a:spAutoFit/>
          </a:bodyPr>
          <a:lstStyle/>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Bridge MAC:</a:t>
            </a:r>
          </a:p>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4c1f-cc58-6d64</a:t>
            </a:r>
          </a:p>
        </p:txBody>
      </p:sp>
      <p:sp>
        <p:nvSpPr>
          <p:cNvPr id="41" name="TextBox 120">
            <a:extLst>
              <a:ext uri="{FF2B5EF4-FFF2-40B4-BE49-F238E27FC236}">
                <a16:creationId xmlns="" xmlns:a16="http://schemas.microsoft.com/office/drawing/2014/main" id="{A3388E5A-B10B-426C-B001-65F408D6AF92}"/>
              </a:ext>
            </a:extLst>
          </p:cNvPr>
          <p:cNvSpPr txBox="1"/>
          <p:nvPr/>
        </p:nvSpPr>
        <p:spPr>
          <a:xfrm>
            <a:off x="4136089" y="2063367"/>
            <a:ext cx="1831645" cy="523220"/>
          </a:xfrm>
          <a:prstGeom prst="rect">
            <a:avLst/>
          </a:prstGeom>
          <a:noFill/>
        </p:spPr>
        <p:txBody>
          <a:bodyPr wrap="square" rtlCol="0">
            <a:spAutoFit/>
          </a:bodyPr>
          <a:lstStyle/>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Bridge MAC:</a:t>
            </a:r>
          </a:p>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4c1f-cc58-6d65</a:t>
            </a:r>
          </a:p>
        </p:txBody>
      </p:sp>
      <p:sp>
        <p:nvSpPr>
          <p:cNvPr id="46" name="五边形 45"/>
          <p:cNvSpPr/>
          <p:nvPr/>
        </p:nvSpPr>
        <p:spPr bwMode="auto">
          <a:xfrm>
            <a:off x="7562321" y="126000"/>
            <a:ext cx="899749" cy="213037"/>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报文介绍</a:t>
            </a:r>
          </a:p>
        </p:txBody>
      </p:sp>
      <p:sp>
        <p:nvSpPr>
          <p:cNvPr id="47" name="燕尾形 46"/>
          <p:cNvSpPr/>
          <p:nvPr/>
        </p:nvSpPr>
        <p:spPr bwMode="auto">
          <a:xfrm>
            <a:off x="8383481" y="126000"/>
            <a:ext cx="1367951"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最大活动接口数</a:t>
            </a:r>
          </a:p>
        </p:txBody>
      </p:sp>
      <p:sp>
        <p:nvSpPr>
          <p:cNvPr id="52" name="燕尾形 51"/>
          <p:cNvSpPr/>
          <p:nvPr/>
        </p:nvSpPr>
        <p:spPr bwMode="auto">
          <a:xfrm>
            <a:off x="9667454" y="126000"/>
            <a:ext cx="1223658" cy="213037"/>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活动链路选举</a:t>
            </a:r>
          </a:p>
        </p:txBody>
      </p:sp>
      <p:sp>
        <p:nvSpPr>
          <p:cNvPr id="53" name="燕尾形 52"/>
          <p:cNvSpPr/>
          <p:nvPr/>
        </p:nvSpPr>
        <p:spPr bwMode="auto">
          <a:xfrm>
            <a:off x="10812767" y="126000"/>
            <a:ext cx="1223658"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负载分担</a:t>
            </a:r>
          </a:p>
        </p:txBody>
      </p:sp>
    </p:spTree>
    <p:extLst>
      <p:ext uri="{BB962C8B-B14F-4D97-AF65-F5344CB8AC3E}">
        <p14:creationId xmlns:p14="http://schemas.microsoft.com/office/powerpoint/2010/main" val="1293660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活动链路</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选举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文本占位符 3"/>
          <p:cNvSpPr txBox="1">
            <a:spLocks/>
          </p:cNvSpPr>
          <p:nvPr/>
        </p:nvSpPr>
        <p:spPr bwMode="auto">
          <a:xfrm>
            <a:off x="6136614" y="2848474"/>
            <a:ext cx="5647707" cy="1065182"/>
          </a:xfrm>
          <a:prstGeom prst="rect">
            <a:avLst/>
          </a:prstGeom>
          <a:noFill/>
          <a:ln w="9525">
            <a:noFill/>
            <a:miter lim="800000"/>
            <a:headEnd/>
            <a:tailEnd/>
          </a:ln>
        </p:spPr>
        <p:txBody>
          <a:bodyPr vert="horz" wrap="square" lIns="80110" tIns="40055" rIns="80110" bIns="40055" numCol="1" anchor="t" anchorCtr="0" compatLnSpc="1">
            <a:prstTxWarp prst="textNoShape">
              <a:avLst/>
            </a:prstTxWarp>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buSzPct val="100000"/>
              <a:buFont typeface="Arial" panose="020B0604020202020204" pitchFamily="34" charset="0"/>
              <a:buChar char="•"/>
            </a:pPr>
            <a:r>
              <a:rPr lang="en-US" altLang="zh-CN"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依据</a:t>
            </a:r>
            <a:r>
              <a:rPr lang="en-US" altLang="zh-CN"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的选举结果，明确本端的活动接口，同时对应的链路成为活动链路。</a:t>
            </a:r>
            <a:endParaRPr lang="en-US" altLang="zh-CN"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buClrTx/>
              <a:buSzPct val="100000"/>
              <a:buFont typeface="Arial" panose="020B0604020202020204" pitchFamily="34" charset="0"/>
              <a:buChar char="•"/>
            </a:pPr>
            <a:r>
              <a:rPr lang="zh-CN" altLang="en-US"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至此，</a:t>
            </a:r>
            <a:r>
              <a:rPr lang="en-US" altLang="zh-CN"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Eth-Trunk</a:t>
            </a:r>
            <a:r>
              <a:rPr lang="zh-CN" altLang="en-US"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的活动链路选举过程完成。</a:t>
            </a:r>
            <a:endParaRPr lang="en-US" altLang="zh-CN" sz="1599"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0" indent="0" defTabSz="914112" fontAlgn="auto">
              <a:lnSpc>
                <a:spcPts val="2199"/>
              </a:lnSpc>
              <a:spcBef>
                <a:spcPts val="0"/>
              </a:spcBef>
              <a:spcAft>
                <a:spcPts val="600"/>
              </a:spcAft>
              <a:buSzPct val="100000"/>
              <a:buNone/>
            </a:pPr>
            <a:endParaRPr lang="zh-CN" altLang="en-US" sz="1599" dirty="0">
              <a:solidFill>
                <a:prstClr val="white">
                  <a:lumMod val="75000"/>
                </a:prstClr>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51" name="圆角矩形 50"/>
          <p:cNvSpPr/>
          <p:nvPr/>
        </p:nvSpPr>
        <p:spPr>
          <a:xfrm>
            <a:off x="892059" y="2593656"/>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圆角矩形 51"/>
          <p:cNvSpPr/>
          <p:nvPr/>
        </p:nvSpPr>
        <p:spPr>
          <a:xfrm>
            <a:off x="4574791" y="2590583"/>
            <a:ext cx="90250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矩形 52"/>
          <p:cNvSpPr/>
          <p:nvPr/>
        </p:nvSpPr>
        <p:spPr>
          <a:xfrm>
            <a:off x="874207" y="2588796"/>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矩形 57"/>
          <p:cNvSpPr/>
          <p:nvPr/>
        </p:nvSpPr>
        <p:spPr>
          <a:xfrm>
            <a:off x="4814186" y="2588029"/>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TextBox 77"/>
          <p:cNvSpPr txBox="1"/>
          <p:nvPr/>
        </p:nvSpPr>
        <p:spPr bwMode="auto">
          <a:xfrm>
            <a:off x="1191466" y="4509749"/>
            <a:ext cx="1390745" cy="285502"/>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LACPDU</a:t>
            </a:r>
          </a:p>
        </p:txBody>
      </p:sp>
      <p:cxnSp>
        <p:nvCxnSpPr>
          <p:cNvPr id="89" name="直接箭头连接符 88">
            <a:extLst>
              <a:ext uri="{FF2B5EF4-FFF2-40B4-BE49-F238E27FC236}">
                <a16:creationId xmlns="" xmlns:a16="http://schemas.microsoft.com/office/drawing/2014/main" id="{AA906D00-6A37-4E3C-844F-9AFBEFB9CD58}"/>
              </a:ext>
            </a:extLst>
          </p:cNvPr>
          <p:cNvCxnSpPr>
            <a:cxnSpLocks/>
          </p:cNvCxnSpPr>
          <p:nvPr/>
        </p:nvCxnSpPr>
        <p:spPr>
          <a:xfrm>
            <a:off x="892059" y="4641820"/>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102" name="矩形 101"/>
          <p:cNvSpPr/>
          <p:nvPr/>
        </p:nvSpPr>
        <p:spPr bwMode="auto">
          <a:xfrm>
            <a:off x="1144892" y="4795251"/>
            <a:ext cx="934685"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活动接口</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椭圆 102">
            <a:extLst>
              <a:ext uri="{FF2B5EF4-FFF2-40B4-BE49-F238E27FC236}">
                <a16:creationId xmlns="" xmlns:a16="http://schemas.microsoft.com/office/drawing/2014/main" id="{7DBB15C3-7119-4BF5-AC36-6F6AFF9EB213}"/>
              </a:ext>
            </a:extLst>
          </p:cNvPr>
          <p:cNvSpPr/>
          <p:nvPr/>
        </p:nvSpPr>
        <p:spPr>
          <a:xfrm>
            <a:off x="892059" y="4838407"/>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矩形 103"/>
          <p:cNvSpPr/>
          <p:nvPr/>
        </p:nvSpPr>
        <p:spPr bwMode="auto">
          <a:xfrm>
            <a:off x="1144892" y="5130538"/>
            <a:ext cx="1068364"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非活动接口</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椭圆 104">
            <a:extLst>
              <a:ext uri="{FF2B5EF4-FFF2-40B4-BE49-F238E27FC236}">
                <a16:creationId xmlns="" xmlns:a16="http://schemas.microsoft.com/office/drawing/2014/main" id="{E3AA826D-E4AC-459E-9C44-0CE0D8799DF1}"/>
              </a:ext>
            </a:extLst>
          </p:cNvPr>
          <p:cNvSpPr/>
          <p:nvPr/>
        </p:nvSpPr>
        <p:spPr>
          <a:xfrm>
            <a:off x="892059" y="5160774"/>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TextBox 77"/>
          <p:cNvSpPr txBox="1"/>
          <p:nvPr/>
        </p:nvSpPr>
        <p:spPr bwMode="auto">
          <a:xfrm>
            <a:off x="1453178" y="5507746"/>
            <a:ext cx="1390745" cy="285502"/>
          </a:xfrm>
          <a:prstGeom prst="rect">
            <a:avLst/>
          </a:prstGeom>
          <a:noFill/>
          <a:ln w="9525">
            <a:noFill/>
            <a:miter lim="800000"/>
            <a:headEnd/>
            <a:tailEnd/>
          </a:ln>
        </p:spPr>
        <p:txBody>
          <a:bodyPr wrap="square" lIns="99941" tIns="49966" rIns="99941" bIns="49966" rtlCol="0">
            <a:spAutoFit/>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活动链路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110" name="直接箭头连接符 109">
            <a:extLst>
              <a:ext uri="{FF2B5EF4-FFF2-40B4-BE49-F238E27FC236}">
                <a16:creationId xmlns="" xmlns:a16="http://schemas.microsoft.com/office/drawing/2014/main" id="{AA906D00-6A37-4E3C-844F-9AFBEFB9CD58}"/>
              </a:ext>
            </a:extLst>
          </p:cNvPr>
          <p:cNvCxnSpPr>
            <a:cxnSpLocks/>
          </p:cNvCxnSpPr>
          <p:nvPr/>
        </p:nvCxnSpPr>
        <p:spPr>
          <a:xfrm>
            <a:off x="892059" y="5648486"/>
            <a:ext cx="523427" cy="0"/>
          </a:xfrm>
          <a:prstGeom prst="straightConnector1">
            <a:avLst/>
          </a:prstGeom>
          <a:ln w="25400">
            <a:solidFill>
              <a:srgbClr val="8CCAA1"/>
            </a:solidFill>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 xmlns:a16="http://schemas.microsoft.com/office/drawing/2014/main" id="{AA906D00-6A37-4E3C-844F-9AFBEFB9CD58}"/>
              </a:ext>
            </a:extLst>
          </p:cNvPr>
          <p:cNvCxnSpPr>
            <a:cxnSpLocks/>
          </p:cNvCxnSpPr>
          <p:nvPr/>
        </p:nvCxnSpPr>
        <p:spPr>
          <a:xfrm>
            <a:off x="892059" y="5954751"/>
            <a:ext cx="523427" cy="0"/>
          </a:xfrm>
          <a:prstGeom prst="straightConnector1">
            <a:avLst/>
          </a:prstGeom>
          <a:ln w="25400">
            <a:solidFill>
              <a:srgbClr val="EC7061"/>
            </a:solidFill>
          </a:ln>
        </p:spPr>
        <p:style>
          <a:lnRef idx="1">
            <a:schemeClr val="accent1"/>
          </a:lnRef>
          <a:fillRef idx="0">
            <a:schemeClr val="accent1"/>
          </a:fillRef>
          <a:effectRef idx="0">
            <a:schemeClr val="accent1"/>
          </a:effectRef>
          <a:fontRef idx="minor">
            <a:schemeClr val="tx1"/>
          </a:fontRef>
        </p:style>
      </p:cxnSp>
      <p:sp>
        <p:nvSpPr>
          <p:cNvPr id="112" name="TextBox 77"/>
          <p:cNvSpPr txBox="1"/>
          <p:nvPr/>
        </p:nvSpPr>
        <p:spPr bwMode="auto">
          <a:xfrm>
            <a:off x="1453178" y="5816411"/>
            <a:ext cx="1390745" cy="285502"/>
          </a:xfrm>
          <a:prstGeom prst="rect">
            <a:avLst/>
          </a:prstGeom>
          <a:noFill/>
          <a:ln w="9525">
            <a:noFill/>
            <a:miter lim="800000"/>
            <a:headEnd/>
            <a:tailEnd/>
          </a:ln>
        </p:spPr>
        <p:txBody>
          <a:bodyPr wrap="square" lIns="99941" tIns="49966" rIns="99941" bIns="49966" rtlCol="0">
            <a:spAutoFit/>
          </a:bodyPr>
          <a:lstStyle/>
          <a:p>
            <a:pP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非活动链路</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39" name="椭圆 38">
            <a:extLst>
              <a:ext uri="{FF2B5EF4-FFF2-40B4-BE49-F238E27FC236}">
                <a16:creationId xmlns="" xmlns:a16="http://schemas.microsoft.com/office/drawing/2014/main" id="{7DBB15C3-7119-4BF5-AC36-6F6AFF9EB213}"/>
              </a:ext>
            </a:extLst>
          </p:cNvPr>
          <p:cNvSpPr/>
          <p:nvPr/>
        </p:nvSpPr>
        <p:spPr>
          <a:xfrm>
            <a:off x="1678147" y="2806487"/>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椭圆 39">
            <a:extLst>
              <a:ext uri="{FF2B5EF4-FFF2-40B4-BE49-F238E27FC236}">
                <a16:creationId xmlns="" xmlns:a16="http://schemas.microsoft.com/office/drawing/2014/main" id="{7DBB15C3-7119-4BF5-AC36-6F6AFF9EB213}"/>
              </a:ext>
            </a:extLst>
          </p:cNvPr>
          <p:cNvSpPr/>
          <p:nvPr/>
        </p:nvSpPr>
        <p:spPr>
          <a:xfrm>
            <a:off x="4476779" y="2806487"/>
            <a:ext cx="215916" cy="215916"/>
          </a:xfrm>
          <a:prstGeom prst="ellipse">
            <a:avLst/>
          </a:prstGeom>
          <a:solidFill>
            <a:srgbClr val="8CCAA1"/>
          </a:solidFill>
          <a:ln w="12700">
            <a:solidFill>
              <a:srgbClr val="8CCAA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1" name="直接连接符 40"/>
          <p:cNvCxnSpPr>
            <a:stCxn id="40" idx="2"/>
            <a:endCxn id="39" idx="6"/>
          </p:cNvCxnSpPr>
          <p:nvPr/>
        </p:nvCxnSpPr>
        <p:spPr bwMode="auto">
          <a:xfrm flipH="1">
            <a:off x="1894062" y="2914445"/>
            <a:ext cx="2582717" cy="0"/>
          </a:xfrm>
          <a:prstGeom prst="line">
            <a:avLst/>
          </a:prstGeom>
          <a:ln w="25400">
            <a:solidFill>
              <a:srgbClr val="8CCAA1"/>
            </a:solidFill>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 xmlns:a16="http://schemas.microsoft.com/office/drawing/2014/main" id="{AA906D00-6A37-4E3C-844F-9AFBEFB9CD58}"/>
              </a:ext>
            </a:extLst>
          </p:cNvPr>
          <p:cNvCxnSpPr>
            <a:cxnSpLocks/>
          </p:cNvCxnSpPr>
          <p:nvPr/>
        </p:nvCxnSpPr>
        <p:spPr>
          <a:xfrm>
            <a:off x="2089529" y="2834092"/>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43" name="直接连接符 42"/>
          <p:cNvCxnSpPr>
            <a:stCxn id="45" idx="2"/>
            <a:endCxn id="44" idx="6"/>
          </p:cNvCxnSpPr>
          <p:nvPr/>
        </p:nvCxnSpPr>
        <p:spPr bwMode="auto">
          <a:xfrm flipH="1">
            <a:off x="1894062" y="3226826"/>
            <a:ext cx="2582717" cy="0"/>
          </a:xfrm>
          <a:prstGeom prst="line">
            <a:avLst/>
          </a:prstGeom>
          <a:ln w="25400">
            <a:solidFill>
              <a:srgbClr val="8CCAA1"/>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 xmlns:a16="http://schemas.microsoft.com/office/drawing/2014/main" id="{7DBB15C3-7119-4BF5-AC36-6F6AFF9EB213}"/>
              </a:ext>
            </a:extLst>
          </p:cNvPr>
          <p:cNvSpPr/>
          <p:nvPr/>
        </p:nvSpPr>
        <p:spPr>
          <a:xfrm>
            <a:off x="1678147" y="3118868"/>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椭圆 44">
            <a:extLst>
              <a:ext uri="{FF2B5EF4-FFF2-40B4-BE49-F238E27FC236}">
                <a16:creationId xmlns="" xmlns:a16="http://schemas.microsoft.com/office/drawing/2014/main" id="{7DBB15C3-7119-4BF5-AC36-6F6AFF9EB213}"/>
              </a:ext>
            </a:extLst>
          </p:cNvPr>
          <p:cNvSpPr/>
          <p:nvPr/>
        </p:nvSpPr>
        <p:spPr>
          <a:xfrm>
            <a:off x="4476779" y="3118868"/>
            <a:ext cx="215916" cy="215916"/>
          </a:xfrm>
          <a:prstGeom prst="ellipse">
            <a:avLst/>
          </a:prstGeom>
          <a:solidFill>
            <a:srgbClr val="8CCAA1"/>
          </a:solidFill>
          <a:ln w="12700">
            <a:solidFill>
              <a:srgbClr val="8CCAA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6" name="直接箭头连接符 45">
            <a:extLst>
              <a:ext uri="{FF2B5EF4-FFF2-40B4-BE49-F238E27FC236}">
                <a16:creationId xmlns="" xmlns:a16="http://schemas.microsoft.com/office/drawing/2014/main" id="{AA906D00-6A37-4E3C-844F-9AFBEFB9CD58}"/>
              </a:ext>
            </a:extLst>
          </p:cNvPr>
          <p:cNvCxnSpPr>
            <a:cxnSpLocks/>
          </p:cNvCxnSpPr>
          <p:nvPr/>
        </p:nvCxnSpPr>
        <p:spPr>
          <a:xfrm>
            <a:off x="2089529" y="3118868"/>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47" name="直接连接符 46"/>
          <p:cNvCxnSpPr>
            <a:stCxn id="49" idx="2"/>
            <a:endCxn id="48" idx="6"/>
          </p:cNvCxnSpPr>
          <p:nvPr/>
        </p:nvCxnSpPr>
        <p:spPr bwMode="auto">
          <a:xfrm flipH="1">
            <a:off x="1894062" y="3539207"/>
            <a:ext cx="2582717" cy="0"/>
          </a:xfrm>
          <a:prstGeom prst="line">
            <a:avLst/>
          </a:prstGeom>
          <a:ln w="25400">
            <a:solidFill>
              <a:srgbClr val="EC7061"/>
            </a:solidFill>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 xmlns:a16="http://schemas.microsoft.com/office/drawing/2014/main" id="{7DBB15C3-7119-4BF5-AC36-6F6AFF9EB213}"/>
              </a:ext>
            </a:extLst>
          </p:cNvPr>
          <p:cNvSpPr/>
          <p:nvPr/>
        </p:nvSpPr>
        <p:spPr>
          <a:xfrm>
            <a:off x="1678147" y="3431249"/>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椭圆 48">
            <a:extLst>
              <a:ext uri="{FF2B5EF4-FFF2-40B4-BE49-F238E27FC236}">
                <a16:creationId xmlns="" xmlns:a16="http://schemas.microsoft.com/office/drawing/2014/main" id="{7DBB15C3-7119-4BF5-AC36-6F6AFF9EB213}"/>
              </a:ext>
            </a:extLst>
          </p:cNvPr>
          <p:cNvSpPr/>
          <p:nvPr/>
        </p:nvSpPr>
        <p:spPr>
          <a:xfrm>
            <a:off x="4476779" y="3431249"/>
            <a:ext cx="215916" cy="215916"/>
          </a:xfrm>
          <a:prstGeom prst="ellipse">
            <a:avLst/>
          </a:prstGeom>
          <a:solidFill>
            <a:srgbClr val="EC7061"/>
          </a:solidFill>
          <a:ln w="127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0" name="直接箭头连接符 49">
            <a:extLst>
              <a:ext uri="{FF2B5EF4-FFF2-40B4-BE49-F238E27FC236}">
                <a16:creationId xmlns="" xmlns:a16="http://schemas.microsoft.com/office/drawing/2014/main" id="{AA906D00-6A37-4E3C-844F-9AFBEFB9CD58}"/>
              </a:ext>
            </a:extLst>
          </p:cNvPr>
          <p:cNvCxnSpPr>
            <a:cxnSpLocks/>
          </p:cNvCxnSpPr>
          <p:nvPr/>
        </p:nvCxnSpPr>
        <p:spPr>
          <a:xfrm>
            <a:off x="2089529" y="3449921"/>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cxnSp>
        <p:nvCxnSpPr>
          <p:cNvPr id="54" name="直接连接符 53"/>
          <p:cNvCxnSpPr>
            <a:stCxn id="56" idx="2"/>
            <a:endCxn id="55" idx="6"/>
          </p:cNvCxnSpPr>
          <p:nvPr/>
        </p:nvCxnSpPr>
        <p:spPr bwMode="auto">
          <a:xfrm flipH="1">
            <a:off x="1894062" y="3851588"/>
            <a:ext cx="2582717" cy="0"/>
          </a:xfrm>
          <a:prstGeom prst="line">
            <a:avLst/>
          </a:prstGeom>
          <a:ln w="25400">
            <a:solidFill>
              <a:srgbClr val="EC7061"/>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 xmlns:a16="http://schemas.microsoft.com/office/drawing/2014/main" id="{7DBB15C3-7119-4BF5-AC36-6F6AFF9EB213}"/>
              </a:ext>
            </a:extLst>
          </p:cNvPr>
          <p:cNvSpPr/>
          <p:nvPr/>
        </p:nvSpPr>
        <p:spPr>
          <a:xfrm>
            <a:off x="1678147" y="3743630"/>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椭圆 55">
            <a:extLst>
              <a:ext uri="{FF2B5EF4-FFF2-40B4-BE49-F238E27FC236}">
                <a16:creationId xmlns="" xmlns:a16="http://schemas.microsoft.com/office/drawing/2014/main" id="{7DBB15C3-7119-4BF5-AC36-6F6AFF9EB213}"/>
              </a:ext>
            </a:extLst>
          </p:cNvPr>
          <p:cNvSpPr/>
          <p:nvPr/>
        </p:nvSpPr>
        <p:spPr>
          <a:xfrm>
            <a:off x="4476779" y="3743630"/>
            <a:ext cx="215916" cy="215916"/>
          </a:xfrm>
          <a:prstGeom prst="ellipse">
            <a:avLst/>
          </a:prstGeom>
          <a:solidFill>
            <a:srgbClr val="EC7061"/>
          </a:solidFill>
          <a:ln w="127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altLang="zh-CN"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7" name="直接箭头连接符 56">
            <a:extLst>
              <a:ext uri="{FF2B5EF4-FFF2-40B4-BE49-F238E27FC236}">
                <a16:creationId xmlns="" xmlns:a16="http://schemas.microsoft.com/office/drawing/2014/main" id="{AA906D00-6A37-4E3C-844F-9AFBEFB9CD58}"/>
              </a:ext>
            </a:extLst>
          </p:cNvPr>
          <p:cNvCxnSpPr>
            <a:cxnSpLocks/>
          </p:cNvCxnSpPr>
          <p:nvPr/>
        </p:nvCxnSpPr>
        <p:spPr>
          <a:xfrm>
            <a:off x="2089529" y="3762302"/>
            <a:ext cx="52342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59" name="TextBox 120">
            <a:extLst>
              <a:ext uri="{FF2B5EF4-FFF2-40B4-BE49-F238E27FC236}">
                <a16:creationId xmlns="" xmlns:a16="http://schemas.microsoft.com/office/drawing/2014/main" id="{A3388E5A-B10B-426C-B001-65F408D6AF92}"/>
              </a:ext>
            </a:extLst>
          </p:cNvPr>
          <p:cNvSpPr txBox="1"/>
          <p:nvPr/>
        </p:nvSpPr>
        <p:spPr>
          <a:xfrm>
            <a:off x="438315" y="2063367"/>
            <a:ext cx="1831645" cy="523220"/>
          </a:xfrm>
          <a:prstGeom prst="rect">
            <a:avLst/>
          </a:prstGeom>
          <a:noFill/>
        </p:spPr>
        <p:txBody>
          <a:bodyPr wrap="square" rtlCol="0">
            <a:spAutoFit/>
          </a:bodyPr>
          <a:lstStyle/>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Bridge MAC:</a:t>
            </a:r>
          </a:p>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4c1f-cc58-6d64</a:t>
            </a:r>
          </a:p>
        </p:txBody>
      </p:sp>
      <p:sp>
        <p:nvSpPr>
          <p:cNvPr id="60" name="TextBox 120">
            <a:extLst>
              <a:ext uri="{FF2B5EF4-FFF2-40B4-BE49-F238E27FC236}">
                <a16:creationId xmlns="" xmlns:a16="http://schemas.microsoft.com/office/drawing/2014/main" id="{A3388E5A-B10B-426C-B001-65F408D6AF92}"/>
              </a:ext>
            </a:extLst>
          </p:cNvPr>
          <p:cNvSpPr txBox="1"/>
          <p:nvPr/>
        </p:nvSpPr>
        <p:spPr>
          <a:xfrm>
            <a:off x="4136089" y="2063367"/>
            <a:ext cx="1831645" cy="523220"/>
          </a:xfrm>
          <a:prstGeom prst="rect">
            <a:avLst/>
          </a:prstGeom>
          <a:noFill/>
        </p:spPr>
        <p:txBody>
          <a:bodyPr wrap="square" rtlCol="0">
            <a:spAutoFit/>
          </a:bodyPr>
          <a:lstStyle/>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Bridge MAC:</a:t>
            </a:r>
          </a:p>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4c1f-cc58-6d65</a:t>
            </a:r>
          </a:p>
        </p:txBody>
      </p:sp>
      <p:sp>
        <p:nvSpPr>
          <p:cNvPr id="61" name="五边形 60"/>
          <p:cNvSpPr/>
          <p:nvPr/>
        </p:nvSpPr>
        <p:spPr bwMode="auto">
          <a:xfrm>
            <a:off x="7562321" y="126000"/>
            <a:ext cx="899749" cy="213037"/>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报文介绍</a:t>
            </a:r>
          </a:p>
        </p:txBody>
      </p:sp>
      <p:sp>
        <p:nvSpPr>
          <p:cNvPr id="62" name="燕尾形 61"/>
          <p:cNvSpPr/>
          <p:nvPr/>
        </p:nvSpPr>
        <p:spPr bwMode="auto">
          <a:xfrm>
            <a:off x="8383481" y="126000"/>
            <a:ext cx="1367951"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最大活动接口数</a:t>
            </a:r>
          </a:p>
        </p:txBody>
      </p:sp>
      <p:sp>
        <p:nvSpPr>
          <p:cNvPr id="63" name="燕尾形 62"/>
          <p:cNvSpPr/>
          <p:nvPr/>
        </p:nvSpPr>
        <p:spPr bwMode="auto">
          <a:xfrm>
            <a:off x="9667454" y="126000"/>
            <a:ext cx="1223658" cy="213037"/>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活动链路选举</a:t>
            </a:r>
          </a:p>
        </p:txBody>
      </p:sp>
      <p:sp>
        <p:nvSpPr>
          <p:cNvPr id="64" name="燕尾形 63"/>
          <p:cNvSpPr/>
          <p:nvPr/>
        </p:nvSpPr>
        <p:spPr bwMode="auto">
          <a:xfrm>
            <a:off x="10812767" y="126000"/>
            <a:ext cx="1223658"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负载分担</a:t>
            </a:r>
          </a:p>
        </p:txBody>
      </p:sp>
    </p:spTree>
    <p:extLst>
      <p:ext uri="{BB962C8B-B14F-4D97-AF65-F5344CB8AC3E}">
        <p14:creationId xmlns:p14="http://schemas.microsoft.com/office/powerpoint/2010/main" val="17741460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负载分担</a:t>
            </a:r>
          </a:p>
        </p:txBody>
      </p:sp>
      <p:sp>
        <p:nvSpPr>
          <p:cNvPr id="88" name="圆角矩形 75"/>
          <p:cNvSpPr/>
          <p:nvPr/>
        </p:nvSpPr>
        <p:spPr>
          <a:xfrm>
            <a:off x="6123276" y="1273231"/>
            <a:ext cx="5609250" cy="3958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基于流的负载分担</a:t>
            </a:r>
          </a:p>
        </p:txBody>
      </p:sp>
      <p:sp>
        <p:nvSpPr>
          <p:cNvPr id="89" name="圆角矩形 75"/>
          <p:cNvSpPr/>
          <p:nvPr/>
        </p:nvSpPr>
        <p:spPr>
          <a:xfrm>
            <a:off x="445914" y="1273231"/>
            <a:ext cx="5609250" cy="3958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基于包的负载分担</a:t>
            </a:r>
          </a:p>
        </p:txBody>
      </p:sp>
      <p:sp>
        <p:nvSpPr>
          <p:cNvPr id="90" name="圆角矩形 75"/>
          <p:cNvSpPr/>
          <p:nvPr/>
        </p:nvSpPr>
        <p:spPr>
          <a:xfrm>
            <a:off x="6123275" y="1702605"/>
            <a:ext cx="5586268" cy="467799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94" name="圆角矩形 75"/>
          <p:cNvSpPr/>
          <p:nvPr/>
        </p:nvSpPr>
        <p:spPr>
          <a:xfrm>
            <a:off x="457363" y="1702604"/>
            <a:ext cx="5580362" cy="467799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105" name="矩形 104"/>
          <p:cNvSpPr/>
          <p:nvPr/>
        </p:nvSpPr>
        <p:spPr>
          <a:xfrm>
            <a:off x="457363" y="4865689"/>
            <a:ext cx="5566826" cy="1200329"/>
          </a:xfrm>
          <a:prstGeom prst="rect">
            <a:avLst/>
          </a:prstGeom>
        </p:spPr>
        <p:txBody>
          <a:bodyPr wrap="square">
            <a:spAutoFit/>
          </a:bodyPr>
          <a:lstStyle/>
          <a:p>
            <a:pPr>
              <a:lnSpc>
                <a:spcPct val="150000"/>
              </a:lnSpc>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在使用</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Eth-Trunk</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转发数据时，由于聚合组两端设备之间有多条物理链路，如果每个数据帧在不同的链路上转发，则有可能导致数据帧到达对端时间不一致，从而引起数据乱序。</a:t>
            </a:r>
          </a:p>
        </p:txBody>
      </p:sp>
      <p:sp>
        <p:nvSpPr>
          <p:cNvPr id="127" name="矩形 126"/>
          <p:cNvSpPr/>
          <p:nvPr/>
        </p:nvSpPr>
        <p:spPr>
          <a:xfrm>
            <a:off x="6178723" y="4827052"/>
            <a:ext cx="5530820" cy="1569660"/>
          </a:xfrm>
          <a:prstGeom prst="rect">
            <a:avLst/>
          </a:prstGeom>
        </p:spPr>
        <p:txBody>
          <a:bodyPr wrap="square">
            <a:spAutoFit/>
          </a:bodyPr>
          <a:lstStyle/>
          <a:p>
            <a:pPr>
              <a:lnSpc>
                <a:spcPct val="150000"/>
              </a:lnSpc>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Eth-Trunk</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推荐采用</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逐流负载分担的方式，即一条相同的流负载到一条链路，这样既保证了同一数据流的数据帧在同一条物理链路转发，又实现了流量在聚合组内各物理链路上的负载分担。</a:t>
            </a:r>
          </a:p>
        </p:txBody>
      </p:sp>
      <p:cxnSp>
        <p:nvCxnSpPr>
          <p:cNvPr id="184" name="直接连接符 183"/>
          <p:cNvCxnSpPr/>
          <p:nvPr/>
        </p:nvCxnSpPr>
        <p:spPr bwMode="auto">
          <a:xfrm flipH="1">
            <a:off x="6589936" y="3375621"/>
            <a:ext cx="14477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5" name="直接连接符 184"/>
          <p:cNvCxnSpPr>
            <a:endCxn id="203" idx="6"/>
          </p:cNvCxnSpPr>
          <p:nvPr/>
        </p:nvCxnSpPr>
        <p:spPr bwMode="auto">
          <a:xfrm flipH="1">
            <a:off x="9959260" y="3268718"/>
            <a:ext cx="1387944" cy="2040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15" name="图片 214" descr="PC.png"/>
          <p:cNvPicPr>
            <a:picLocks noChangeAspect="1"/>
          </p:cNvPicPr>
          <p:nvPr/>
        </p:nvPicPr>
        <p:blipFill>
          <a:blip r:embed="rId3" cstate="print"/>
          <a:stretch>
            <a:fillRect/>
          </a:stretch>
        </p:blipFill>
        <p:spPr>
          <a:xfrm>
            <a:off x="6267408" y="2499636"/>
            <a:ext cx="609137" cy="467817"/>
          </a:xfrm>
          <a:prstGeom prst="rect">
            <a:avLst/>
          </a:prstGeom>
        </p:spPr>
      </p:pic>
      <p:pic>
        <p:nvPicPr>
          <p:cNvPr id="216" name="图片 215" descr="PC.png"/>
          <p:cNvPicPr>
            <a:picLocks noChangeAspect="1"/>
          </p:cNvPicPr>
          <p:nvPr/>
        </p:nvPicPr>
        <p:blipFill>
          <a:blip r:embed="rId3" cstate="print"/>
          <a:stretch>
            <a:fillRect/>
          </a:stretch>
        </p:blipFill>
        <p:spPr>
          <a:xfrm>
            <a:off x="6267408" y="3853901"/>
            <a:ext cx="609137" cy="467817"/>
          </a:xfrm>
          <a:prstGeom prst="rect">
            <a:avLst/>
          </a:prstGeom>
        </p:spPr>
      </p:pic>
      <p:pic>
        <p:nvPicPr>
          <p:cNvPr id="218" name="图片 217" descr="PC.png"/>
          <p:cNvPicPr>
            <a:picLocks noChangeAspect="1"/>
          </p:cNvPicPr>
          <p:nvPr/>
        </p:nvPicPr>
        <p:blipFill>
          <a:blip r:embed="rId3" cstate="print"/>
          <a:stretch>
            <a:fillRect/>
          </a:stretch>
        </p:blipFill>
        <p:spPr>
          <a:xfrm>
            <a:off x="10994675" y="2499636"/>
            <a:ext cx="609137" cy="467817"/>
          </a:xfrm>
          <a:prstGeom prst="rect">
            <a:avLst/>
          </a:prstGeom>
        </p:spPr>
      </p:pic>
      <p:pic>
        <p:nvPicPr>
          <p:cNvPr id="219" name="图片 218" descr="PC.png"/>
          <p:cNvPicPr>
            <a:picLocks noChangeAspect="1"/>
          </p:cNvPicPr>
          <p:nvPr/>
        </p:nvPicPr>
        <p:blipFill>
          <a:blip r:embed="rId3" cstate="print"/>
          <a:stretch>
            <a:fillRect/>
          </a:stretch>
        </p:blipFill>
        <p:spPr>
          <a:xfrm>
            <a:off x="10994675" y="3853901"/>
            <a:ext cx="609137" cy="467817"/>
          </a:xfrm>
          <a:prstGeom prst="rect">
            <a:avLst/>
          </a:prstGeom>
        </p:spPr>
      </p:pic>
      <p:cxnSp>
        <p:nvCxnSpPr>
          <p:cNvPr id="227" name="直接连接符 226"/>
          <p:cNvCxnSpPr/>
          <p:nvPr/>
        </p:nvCxnSpPr>
        <p:spPr bwMode="auto">
          <a:xfrm flipV="1">
            <a:off x="11328356" y="2998544"/>
            <a:ext cx="0" cy="88644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8" name="圆角矩形 107"/>
          <p:cNvSpPr/>
          <p:nvPr/>
        </p:nvSpPr>
        <p:spPr>
          <a:xfrm>
            <a:off x="1628109" y="2577596"/>
            <a:ext cx="71971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圆角矩形 108"/>
          <p:cNvSpPr/>
          <p:nvPr/>
        </p:nvSpPr>
        <p:spPr>
          <a:xfrm>
            <a:off x="4235396" y="2577596"/>
            <a:ext cx="71971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0" name="矩形 109"/>
          <p:cNvSpPr/>
          <p:nvPr/>
        </p:nvSpPr>
        <p:spPr>
          <a:xfrm>
            <a:off x="1667544" y="2575809"/>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1" name="矩形 110"/>
          <p:cNvSpPr/>
          <p:nvPr/>
        </p:nvSpPr>
        <p:spPr>
          <a:xfrm>
            <a:off x="4259668" y="2575042"/>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13" name="组合 112">
            <a:extLst>
              <a:ext uri="{FF2B5EF4-FFF2-40B4-BE49-F238E27FC236}">
                <a16:creationId xmlns="" xmlns:a16="http://schemas.microsoft.com/office/drawing/2014/main" id="{2C6D8F46-1254-485A-AB3D-7A037411E3DA}"/>
              </a:ext>
            </a:extLst>
          </p:cNvPr>
          <p:cNvGrpSpPr/>
          <p:nvPr/>
        </p:nvGrpSpPr>
        <p:grpSpPr>
          <a:xfrm>
            <a:off x="2734756" y="2822019"/>
            <a:ext cx="1160129" cy="1137794"/>
            <a:chOff x="6623190" y="5220119"/>
            <a:chExt cx="1129417" cy="228830"/>
          </a:xfrm>
          <a:solidFill>
            <a:srgbClr val="F4FBFE"/>
          </a:solidFill>
        </p:grpSpPr>
        <p:sp>
          <p:nvSpPr>
            <p:cNvPr id="114" name="任意多边形: 形状 67">
              <a:extLst>
                <a:ext uri="{FF2B5EF4-FFF2-40B4-BE49-F238E27FC236}">
                  <a16:creationId xmlns="" xmlns:a16="http://schemas.microsoft.com/office/drawing/2014/main" id="{DDE7F5E3-EC99-4B98-9942-9CF564C3EC09}"/>
                </a:ext>
              </a:extLst>
            </p:cNvPr>
            <p:cNvSpPr/>
            <p:nvPr/>
          </p:nvSpPr>
          <p:spPr>
            <a:xfrm flipH="1">
              <a:off x="6623190" y="5220119"/>
              <a:ext cx="1075309" cy="228830"/>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5" name="椭圆 114">
              <a:extLst>
                <a:ext uri="{FF2B5EF4-FFF2-40B4-BE49-F238E27FC236}">
                  <a16:creationId xmlns="" xmlns:a16="http://schemas.microsoft.com/office/drawing/2014/main" id="{7EEDE773-BD04-46B5-ACD7-D793E0BC1578}"/>
                </a:ext>
              </a:extLst>
            </p:cNvPr>
            <p:cNvSpPr/>
            <p:nvPr/>
          </p:nvSpPr>
          <p:spPr>
            <a:xfrm>
              <a:off x="7644390" y="5220119"/>
              <a:ext cx="108217" cy="228830"/>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 name="组合 1"/>
          <p:cNvGrpSpPr/>
          <p:nvPr/>
        </p:nvGrpSpPr>
        <p:grpSpPr>
          <a:xfrm>
            <a:off x="2243600" y="3686710"/>
            <a:ext cx="2109700" cy="215916"/>
            <a:chOff x="2244476" y="3595371"/>
            <a:chExt cx="2110524" cy="216000"/>
          </a:xfrm>
        </p:grpSpPr>
        <p:cxnSp>
          <p:nvCxnSpPr>
            <p:cNvPr id="124" name="直接连接符 123"/>
            <p:cNvCxnSpPr>
              <a:stCxn id="140" idx="2"/>
              <a:endCxn id="128" idx="6"/>
            </p:cNvCxnSpPr>
            <p:nvPr/>
          </p:nvCxnSpPr>
          <p:spPr bwMode="auto">
            <a:xfrm flipH="1">
              <a:off x="2460476" y="3703371"/>
              <a:ext cx="167852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8" name="椭圆 127">
              <a:extLst>
                <a:ext uri="{FF2B5EF4-FFF2-40B4-BE49-F238E27FC236}">
                  <a16:creationId xmlns="" xmlns:a16="http://schemas.microsoft.com/office/drawing/2014/main" id="{7DBB15C3-7119-4BF5-AC36-6F6AFF9EB213}"/>
                </a:ext>
              </a:extLst>
            </p:cNvPr>
            <p:cNvSpPr/>
            <p:nvPr/>
          </p:nvSpPr>
          <p:spPr>
            <a:xfrm>
              <a:off x="2244476"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0" name="椭圆 139">
              <a:extLst>
                <a:ext uri="{FF2B5EF4-FFF2-40B4-BE49-F238E27FC236}">
                  <a16:creationId xmlns="" xmlns:a16="http://schemas.microsoft.com/office/drawing/2014/main" id="{7DBB15C3-7119-4BF5-AC36-6F6AFF9EB213}"/>
                </a:ext>
              </a:extLst>
            </p:cNvPr>
            <p:cNvSpPr/>
            <p:nvPr/>
          </p:nvSpPr>
          <p:spPr>
            <a:xfrm>
              <a:off x="4139000"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41" name="TextBox 120">
            <a:extLst>
              <a:ext uri="{FF2B5EF4-FFF2-40B4-BE49-F238E27FC236}">
                <a16:creationId xmlns="" xmlns:a16="http://schemas.microsoft.com/office/drawing/2014/main" id="{890033A1-CB2B-46C1-843C-A395BBB7F123}"/>
              </a:ext>
            </a:extLst>
          </p:cNvPr>
          <p:cNvSpPr txBox="1"/>
          <p:nvPr/>
        </p:nvSpPr>
        <p:spPr>
          <a:xfrm>
            <a:off x="2409972" y="4032955"/>
            <a:ext cx="1874368" cy="307657"/>
          </a:xfrm>
          <a:prstGeom prst="rect">
            <a:avLst/>
          </a:prstGeom>
          <a:noFill/>
        </p:spPr>
        <p:txBody>
          <a:bodyPr wrap="square" rtlCol="0" anchor="ctr">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Eth-Trunk</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0" name="直接连接符 149"/>
          <p:cNvCxnSpPr/>
          <p:nvPr/>
        </p:nvCxnSpPr>
        <p:spPr bwMode="auto">
          <a:xfrm flipV="1">
            <a:off x="6589936" y="2998544"/>
            <a:ext cx="0" cy="88644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7" name="圆角矩形 156">
            <a:extLst>
              <a:ext uri="{FF2B5EF4-FFF2-40B4-BE49-F238E27FC236}">
                <a16:creationId xmlns="" xmlns:a16="http://schemas.microsoft.com/office/drawing/2014/main" id="{4C7C4E63-07F2-484E-A141-F01D18F8D379}"/>
              </a:ext>
            </a:extLst>
          </p:cNvPr>
          <p:cNvSpPr/>
          <p:nvPr/>
        </p:nvSpPr>
        <p:spPr>
          <a:xfrm>
            <a:off x="1364705" y="3027576"/>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8" name="圆角矩形 157">
            <a:extLst>
              <a:ext uri="{FF2B5EF4-FFF2-40B4-BE49-F238E27FC236}">
                <a16:creationId xmlns="" xmlns:a16="http://schemas.microsoft.com/office/drawing/2014/main" id="{352BCEB5-AB85-452D-9AB6-2AC4F744ED9C}"/>
              </a:ext>
            </a:extLst>
          </p:cNvPr>
          <p:cNvSpPr/>
          <p:nvPr/>
        </p:nvSpPr>
        <p:spPr>
          <a:xfrm>
            <a:off x="1077438" y="3027576"/>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9" name="圆角矩形 158">
            <a:extLst>
              <a:ext uri="{FF2B5EF4-FFF2-40B4-BE49-F238E27FC236}">
                <a16:creationId xmlns="" xmlns:a16="http://schemas.microsoft.com/office/drawing/2014/main" id="{0CA433C9-E4F6-43AA-A9E1-D899DC108CD8}"/>
              </a:ext>
            </a:extLst>
          </p:cNvPr>
          <p:cNvSpPr/>
          <p:nvPr/>
        </p:nvSpPr>
        <p:spPr>
          <a:xfrm>
            <a:off x="790171" y="3027576"/>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64" name="直接箭头连接符 163"/>
          <p:cNvCxnSpPr/>
          <p:nvPr/>
        </p:nvCxnSpPr>
        <p:spPr>
          <a:xfrm>
            <a:off x="663202" y="3360757"/>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167" name="圆角矩形 166">
            <a:extLst>
              <a:ext uri="{FF2B5EF4-FFF2-40B4-BE49-F238E27FC236}">
                <a16:creationId xmlns="" xmlns:a16="http://schemas.microsoft.com/office/drawing/2014/main" id="{0CA433C9-E4F6-43AA-A9E1-D899DC108CD8}"/>
              </a:ext>
            </a:extLst>
          </p:cNvPr>
          <p:cNvSpPr/>
          <p:nvPr/>
        </p:nvSpPr>
        <p:spPr>
          <a:xfrm>
            <a:off x="2598584" y="3669076"/>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3" name="圆角矩形 172">
            <a:extLst>
              <a:ext uri="{FF2B5EF4-FFF2-40B4-BE49-F238E27FC236}">
                <a16:creationId xmlns="" xmlns:a16="http://schemas.microsoft.com/office/drawing/2014/main" id="{4C7C4E63-07F2-484E-A141-F01D18F8D379}"/>
              </a:ext>
            </a:extLst>
          </p:cNvPr>
          <p:cNvSpPr/>
          <p:nvPr/>
        </p:nvSpPr>
        <p:spPr>
          <a:xfrm>
            <a:off x="5244743" y="3032229"/>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2" name="圆角矩形 181">
            <a:extLst>
              <a:ext uri="{FF2B5EF4-FFF2-40B4-BE49-F238E27FC236}">
                <a16:creationId xmlns="" xmlns:a16="http://schemas.microsoft.com/office/drawing/2014/main" id="{352BCEB5-AB85-452D-9AB6-2AC4F744ED9C}"/>
              </a:ext>
            </a:extLst>
          </p:cNvPr>
          <p:cNvSpPr/>
          <p:nvPr/>
        </p:nvSpPr>
        <p:spPr>
          <a:xfrm>
            <a:off x="5520784" y="3032229"/>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3" name="圆角矩形 182">
            <a:extLst>
              <a:ext uri="{FF2B5EF4-FFF2-40B4-BE49-F238E27FC236}">
                <a16:creationId xmlns="" xmlns:a16="http://schemas.microsoft.com/office/drawing/2014/main" id="{0CA433C9-E4F6-43AA-A9E1-D899DC108CD8}"/>
              </a:ext>
            </a:extLst>
          </p:cNvPr>
          <p:cNvSpPr/>
          <p:nvPr/>
        </p:nvSpPr>
        <p:spPr>
          <a:xfrm>
            <a:off x="4968703" y="3032229"/>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86" name="直接箭头连接符 185"/>
          <p:cNvCxnSpPr/>
          <p:nvPr/>
        </p:nvCxnSpPr>
        <p:spPr>
          <a:xfrm>
            <a:off x="5155492" y="3360757"/>
            <a:ext cx="681267" cy="0"/>
          </a:xfrm>
          <a:prstGeom prst="straightConnector1">
            <a:avLst/>
          </a:prstGeom>
          <a:noFill/>
          <a:ln w="25400" cap="flat" cmpd="sng" algn="ctr">
            <a:solidFill>
              <a:srgbClr val="00B0F0"/>
            </a:solidFill>
            <a:prstDash val="solid"/>
            <a:headEnd type="none" w="med" len="med"/>
            <a:tailEnd type="triangle" w="med" len="med"/>
          </a:ln>
          <a:effectLst>
            <a:outerShdw blurRad="152400" dist="38100" dir="5400000" algn="t" rotWithShape="0">
              <a:prstClr val="black">
                <a:alpha val="12000"/>
              </a:prstClr>
            </a:outerShdw>
          </a:effectLst>
        </p:spPr>
      </p:cxnSp>
      <p:sp>
        <p:nvSpPr>
          <p:cNvPr id="188" name="圆角矩形 187"/>
          <p:cNvSpPr/>
          <p:nvPr/>
        </p:nvSpPr>
        <p:spPr>
          <a:xfrm>
            <a:off x="7419832" y="2577596"/>
            <a:ext cx="71971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9" name="圆角矩形 188"/>
          <p:cNvSpPr/>
          <p:nvPr/>
        </p:nvSpPr>
        <p:spPr>
          <a:xfrm>
            <a:off x="9831933" y="2577596"/>
            <a:ext cx="71971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0" name="矩形 189"/>
          <p:cNvSpPr/>
          <p:nvPr/>
        </p:nvSpPr>
        <p:spPr>
          <a:xfrm>
            <a:off x="7438568" y="2575809"/>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1" name="矩形 190"/>
          <p:cNvSpPr/>
          <p:nvPr/>
        </p:nvSpPr>
        <p:spPr>
          <a:xfrm>
            <a:off x="9851302" y="2575042"/>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93" name="组合 192">
            <a:extLst>
              <a:ext uri="{FF2B5EF4-FFF2-40B4-BE49-F238E27FC236}">
                <a16:creationId xmlns="" xmlns:a16="http://schemas.microsoft.com/office/drawing/2014/main" id="{2C6D8F46-1254-485A-AB3D-7A037411E3DA}"/>
              </a:ext>
            </a:extLst>
          </p:cNvPr>
          <p:cNvGrpSpPr/>
          <p:nvPr/>
        </p:nvGrpSpPr>
        <p:grpSpPr>
          <a:xfrm>
            <a:off x="8416103" y="2822020"/>
            <a:ext cx="1160129" cy="1175084"/>
            <a:chOff x="6623190" y="5220119"/>
            <a:chExt cx="1129417" cy="228830"/>
          </a:xfrm>
          <a:solidFill>
            <a:srgbClr val="F4FBFE"/>
          </a:solidFill>
        </p:grpSpPr>
        <p:sp>
          <p:nvSpPr>
            <p:cNvPr id="194" name="任意多边形: 形状 67">
              <a:extLst>
                <a:ext uri="{FF2B5EF4-FFF2-40B4-BE49-F238E27FC236}">
                  <a16:creationId xmlns="" xmlns:a16="http://schemas.microsoft.com/office/drawing/2014/main" id="{DDE7F5E3-EC99-4B98-9942-9CF564C3EC09}"/>
                </a:ext>
              </a:extLst>
            </p:cNvPr>
            <p:cNvSpPr/>
            <p:nvPr/>
          </p:nvSpPr>
          <p:spPr>
            <a:xfrm flipH="1">
              <a:off x="6623190" y="5220119"/>
              <a:ext cx="1075309" cy="228830"/>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5" name="椭圆 194">
              <a:extLst>
                <a:ext uri="{FF2B5EF4-FFF2-40B4-BE49-F238E27FC236}">
                  <a16:creationId xmlns="" xmlns:a16="http://schemas.microsoft.com/office/drawing/2014/main" id="{7EEDE773-BD04-46B5-ACD7-D793E0BC1578}"/>
                </a:ext>
              </a:extLst>
            </p:cNvPr>
            <p:cNvSpPr/>
            <p:nvPr/>
          </p:nvSpPr>
          <p:spPr>
            <a:xfrm>
              <a:off x="7644390" y="5220119"/>
              <a:ext cx="108217" cy="228830"/>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8" name="组合 7"/>
          <p:cNvGrpSpPr/>
          <p:nvPr/>
        </p:nvGrpSpPr>
        <p:grpSpPr>
          <a:xfrm>
            <a:off x="8036300" y="2864382"/>
            <a:ext cx="1922960" cy="215916"/>
            <a:chOff x="8039439" y="2956237"/>
            <a:chExt cx="1923711" cy="216000"/>
          </a:xfrm>
        </p:grpSpPr>
        <p:sp>
          <p:nvSpPr>
            <p:cNvPr id="196" name="椭圆 195">
              <a:extLst>
                <a:ext uri="{FF2B5EF4-FFF2-40B4-BE49-F238E27FC236}">
                  <a16:creationId xmlns="" xmlns:a16="http://schemas.microsoft.com/office/drawing/2014/main" id="{7DBB15C3-7119-4BF5-AC36-6F6AFF9EB213}"/>
                </a:ext>
              </a:extLst>
            </p:cNvPr>
            <p:cNvSpPr/>
            <p:nvPr/>
          </p:nvSpPr>
          <p:spPr>
            <a:xfrm>
              <a:off x="8039439" y="295623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8" name="椭圆 197">
              <a:extLst>
                <a:ext uri="{FF2B5EF4-FFF2-40B4-BE49-F238E27FC236}">
                  <a16:creationId xmlns="" xmlns:a16="http://schemas.microsoft.com/office/drawing/2014/main" id="{7DBB15C3-7119-4BF5-AC36-6F6AFF9EB213}"/>
                </a:ext>
              </a:extLst>
            </p:cNvPr>
            <p:cNvSpPr/>
            <p:nvPr/>
          </p:nvSpPr>
          <p:spPr>
            <a:xfrm>
              <a:off x="9747150" y="295623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00" name="直接连接符 199"/>
            <p:cNvCxnSpPr>
              <a:stCxn id="198" idx="2"/>
              <a:endCxn id="196" idx="6"/>
            </p:cNvCxnSpPr>
            <p:nvPr/>
          </p:nvCxnSpPr>
          <p:spPr bwMode="auto">
            <a:xfrm flipH="1">
              <a:off x="8255439" y="3064237"/>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7" name="组合 6"/>
          <p:cNvGrpSpPr/>
          <p:nvPr/>
        </p:nvGrpSpPr>
        <p:grpSpPr>
          <a:xfrm>
            <a:off x="8036300" y="3181166"/>
            <a:ext cx="1922960" cy="215916"/>
            <a:chOff x="8039439" y="3252730"/>
            <a:chExt cx="1923711" cy="216000"/>
          </a:xfrm>
        </p:grpSpPr>
        <p:cxnSp>
          <p:nvCxnSpPr>
            <p:cNvPr id="199" name="直接连接符 198"/>
            <p:cNvCxnSpPr>
              <a:stCxn id="203" idx="2"/>
              <a:endCxn id="202" idx="6"/>
            </p:cNvCxnSpPr>
            <p:nvPr/>
          </p:nvCxnSpPr>
          <p:spPr bwMode="auto">
            <a:xfrm flipH="1">
              <a:off x="8255439" y="3360730"/>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2" name="椭圆 201">
              <a:extLst>
                <a:ext uri="{FF2B5EF4-FFF2-40B4-BE49-F238E27FC236}">
                  <a16:creationId xmlns="" xmlns:a16="http://schemas.microsoft.com/office/drawing/2014/main" id="{7DBB15C3-7119-4BF5-AC36-6F6AFF9EB213}"/>
                </a:ext>
              </a:extLst>
            </p:cNvPr>
            <p:cNvSpPr/>
            <p:nvPr/>
          </p:nvSpPr>
          <p:spPr>
            <a:xfrm>
              <a:off x="8039439" y="3252730"/>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3" name="椭圆 202">
              <a:extLst>
                <a:ext uri="{FF2B5EF4-FFF2-40B4-BE49-F238E27FC236}">
                  <a16:creationId xmlns="" xmlns:a16="http://schemas.microsoft.com/office/drawing/2014/main" id="{7DBB15C3-7119-4BF5-AC36-6F6AFF9EB213}"/>
                </a:ext>
              </a:extLst>
            </p:cNvPr>
            <p:cNvSpPr/>
            <p:nvPr/>
          </p:nvSpPr>
          <p:spPr>
            <a:xfrm>
              <a:off x="9747150" y="3252730"/>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6" name="组合 5"/>
          <p:cNvGrpSpPr/>
          <p:nvPr/>
        </p:nvGrpSpPr>
        <p:grpSpPr>
          <a:xfrm>
            <a:off x="8036300" y="3497949"/>
            <a:ext cx="1922960" cy="215916"/>
            <a:chOff x="8039439" y="3595371"/>
            <a:chExt cx="1923711" cy="216000"/>
          </a:xfrm>
        </p:grpSpPr>
        <p:cxnSp>
          <p:nvCxnSpPr>
            <p:cNvPr id="201" name="直接连接符 200"/>
            <p:cNvCxnSpPr>
              <a:stCxn id="205" idx="2"/>
              <a:endCxn id="204" idx="6"/>
            </p:cNvCxnSpPr>
            <p:nvPr/>
          </p:nvCxnSpPr>
          <p:spPr bwMode="auto">
            <a:xfrm flipH="1">
              <a:off x="8255439" y="3703371"/>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4" name="椭圆 203">
              <a:extLst>
                <a:ext uri="{FF2B5EF4-FFF2-40B4-BE49-F238E27FC236}">
                  <a16:creationId xmlns="" xmlns:a16="http://schemas.microsoft.com/office/drawing/2014/main" id="{7DBB15C3-7119-4BF5-AC36-6F6AFF9EB213}"/>
                </a:ext>
              </a:extLst>
            </p:cNvPr>
            <p:cNvSpPr/>
            <p:nvPr/>
          </p:nvSpPr>
          <p:spPr>
            <a:xfrm>
              <a:off x="8039439"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5" name="椭圆 204">
              <a:extLst>
                <a:ext uri="{FF2B5EF4-FFF2-40B4-BE49-F238E27FC236}">
                  <a16:creationId xmlns="" xmlns:a16="http://schemas.microsoft.com/office/drawing/2014/main" id="{7DBB15C3-7119-4BF5-AC36-6F6AFF9EB213}"/>
                </a:ext>
              </a:extLst>
            </p:cNvPr>
            <p:cNvSpPr/>
            <p:nvPr/>
          </p:nvSpPr>
          <p:spPr>
            <a:xfrm>
              <a:off x="9747150"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06" name="TextBox 120">
            <a:extLst>
              <a:ext uri="{FF2B5EF4-FFF2-40B4-BE49-F238E27FC236}">
                <a16:creationId xmlns="" xmlns:a16="http://schemas.microsoft.com/office/drawing/2014/main" id="{890033A1-CB2B-46C1-843C-A395BBB7F123}"/>
              </a:ext>
            </a:extLst>
          </p:cNvPr>
          <p:cNvSpPr txBox="1"/>
          <p:nvPr/>
        </p:nvSpPr>
        <p:spPr>
          <a:xfrm>
            <a:off x="8091318" y="4032955"/>
            <a:ext cx="1874368" cy="307657"/>
          </a:xfrm>
          <a:prstGeom prst="rect">
            <a:avLst/>
          </a:prstGeom>
          <a:noFill/>
        </p:spPr>
        <p:txBody>
          <a:bodyPr wrap="square" rtlCol="0" anchor="ctr">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Eth-Trunk</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任意多边形 11"/>
          <p:cNvSpPr/>
          <p:nvPr/>
        </p:nvSpPr>
        <p:spPr>
          <a:xfrm>
            <a:off x="6718686" y="3063854"/>
            <a:ext cx="611761" cy="216732"/>
          </a:xfrm>
          <a:custGeom>
            <a:avLst/>
            <a:gdLst>
              <a:gd name="connsiteX0" fmla="*/ 0 w 593889"/>
              <a:gd name="connsiteY0" fmla="*/ 0 h 216817"/>
              <a:gd name="connsiteX1" fmla="*/ 0 w 593889"/>
              <a:gd name="connsiteY1" fmla="*/ 216817 h 216817"/>
              <a:gd name="connsiteX2" fmla="*/ 593889 w 593889"/>
              <a:gd name="connsiteY2" fmla="*/ 216817 h 216817"/>
            </a:gdLst>
            <a:ahLst/>
            <a:cxnLst>
              <a:cxn ang="0">
                <a:pos x="connsiteX0" y="connsiteY0"/>
              </a:cxn>
              <a:cxn ang="0">
                <a:pos x="connsiteX1" y="connsiteY1"/>
              </a:cxn>
              <a:cxn ang="0">
                <a:pos x="connsiteX2" y="connsiteY2"/>
              </a:cxn>
            </a:cxnLst>
            <a:rect l="l" t="t" r="r" b="b"/>
            <a:pathLst>
              <a:path w="593889" h="216817">
                <a:moveTo>
                  <a:pt x="0" y="0"/>
                </a:moveTo>
                <a:lnTo>
                  <a:pt x="0" y="216817"/>
                </a:lnTo>
                <a:lnTo>
                  <a:pt x="593889" y="216817"/>
                </a:lnTo>
              </a:path>
            </a:pathLst>
          </a:custGeom>
          <a:noFill/>
          <a:ln w="19050" cap="flat" cmpd="sng" algn="ctr">
            <a:solidFill>
              <a:srgbClr val="EC7061"/>
            </a:solidFill>
            <a:prstDash val="sysDash"/>
            <a:headEnd type="none" w="med" len="med"/>
            <a:tailEnd type="triangl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3" name="任意多边形 212"/>
          <p:cNvSpPr/>
          <p:nvPr/>
        </p:nvSpPr>
        <p:spPr>
          <a:xfrm flipV="1">
            <a:off x="6718686" y="3536783"/>
            <a:ext cx="611761" cy="215916"/>
          </a:xfrm>
          <a:custGeom>
            <a:avLst/>
            <a:gdLst>
              <a:gd name="connsiteX0" fmla="*/ 0 w 593889"/>
              <a:gd name="connsiteY0" fmla="*/ 0 h 216817"/>
              <a:gd name="connsiteX1" fmla="*/ 0 w 593889"/>
              <a:gd name="connsiteY1" fmla="*/ 216817 h 216817"/>
              <a:gd name="connsiteX2" fmla="*/ 593889 w 593889"/>
              <a:gd name="connsiteY2" fmla="*/ 216817 h 216817"/>
            </a:gdLst>
            <a:ahLst/>
            <a:cxnLst>
              <a:cxn ang="0">
                <a:pos x="connsiteX0" y="connsiteY0"/>
              </a:cxn>
              <a:cxn ang="0">
                <a:pos x="connsiteX1" y="connsiteY1"/>
              </a:cxn>
              <a:cxn ang="0">
                <a:pos x="connsiteX2" y="connsiteY2"/>
              </a:cxn>
            </a:cxnLst>
            <a:rect l="l" t="t" r="r" b="b"/>
            <a:pathLst>
              <a:path w="593889" h="216817">
                <a:moveTo>
                  <a:pt x="0" y="0"/>
                </a:moveTo>
                <a:lnTo>
                  <a:pt x="0" y="216817"/>
                </a:lnTo>
                <a:lnTo>
                  <a:pt x="593889" y="216817"/>
                </a:lnTo>
              </a:path>
            </a:pathLst>
          </a:custGeom>
          <a:noFill/>
          <a:ln w="19050" cap="flat" cmpd="sng" algn="ctr">
            <a:solidFill>
              <a:srgbClr val="00B0F0"/>
            </a:solidFill>
            <a:prstDash val="dash"/>
            <a:headEnd type="none" w="med" len="med"/>
            <a:tailEnd type="triangl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任意多边形 12"/>
          <p:cNvSpPr/>
          <p:nvPr/>
        </p:nvSpPr>
        <p:spPr>
          <a:xfrm>
            <a:off x="10610437" y="2987710"/>
            <a:ext cx="611761" cy="215916"/>
          </a:xfrm>
          <a:custGeom>
            <a:avLst/>
            <a:gdLst>
              <a:gd name="connsiteX0" fmla="*/ 0 w 622170"/>
              <a:gd name="connsiteY0" fmla="*/ 235670 h 235670"/>
              <a:gd name="connsiteX1" fmla="*/ 622170 w 622170"/>
              <a:gd name="connsiteY1" fmla="*/ 235670 h 235670"/>
              <a:gd name="connsiteX2" fmla="*/ 622170 w 622170"/>
              <a:gd name="connsiteY2" fmla="*/ 0 h 235670"/>
            </a:gdLst>
            <a:ahLst/>
            <a:cxnLst>
              <a:cxn ang="0">
                <a:pos x="connsiteX0" y="connsiteY0"/>
              </a:cxn>
              <a:cxn ang="0">
                <a:pos x="connsiteX1" y="connsiteY1"/>
              </a:cxn>
              <a:cxn ang="0">
                <a:pos x="connsiteX2" y="connsiteY2"/>
              </a:cxn>
            </a:cxnLst>
            <a:rect l="l" t="t" r="r" b="b"/>
            <a:pathLst>
              <a:path w="622170" h="235670">
                <a:moveTo>
                  <a:pt x="0" y="235670"/>
                </a:moveTo>
                <a:lnTo>
                  <a:pt x="622170" y="235670"/>
                </a:lnTo>
                <a:lnTo>
                  <a:pt x="622170" y="0"/>
                </a:lnTo>
              </a:path>
            </a:pathLst>
          </a:custGeom>
          <a:noFill/>
          <a:ln w="19050" cap="flat" cmpd="sng" algn="ctr">
            <a:solidFill>
              <a:srgbClr val="EC7061"/>
            </a:solidFill>
            <a:prstDash val="sysDash"/>
            <a:headEnd type="none" w="med" len="med"/>
            <a:tailEnd type="triangl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4" name="任意多边形 213"/>
          <p:cNvSpPr/>
          <p:nvPr/>
        </p:nvSpPr>
        <p:spPr>
          <a:xfrm flipV="1">
            <a:off x="10610437" y="3532750"/>
            <a:ext cx="611761" cy="215916"/>
          </a:xfrm>
          <a:custGeom>
            <a:avLst/>
            <a:gdLst>
              <a:gd name="connsiteX0" fmla="*/ 0 w 622170"/>
              <a:gd name="connsiteY0" fmla="*/ 235670 h 235670"/>
              <a:gd name="connsiteX1" fmla="*/ 622170 w 622170"/>
              <a:gd name="connsiteY1" fmla="*/ 235670 h 235670"/>
              <a:gd name="connsiteX2" fmla="*/ 622170 w 622170"/>
              <a:gd name="connsiteY2" fmla="*/ 0 h 235670"/>
            </a:gdLst>
            <a:ahLst/>
            <a:cxnLst>
              <a:cxn ang="0">
                <a:pos x="connsiteX0" y="connsiteY0"/>
              </a:cxn>
              <a:cxn ang="0">
                <a:pos x="connsiteX1" y="connsiteY1"/>
              </a:cxn>
              <a:cxn ang="0">
                <a:pos x="connsiteX2" y="connsiteY2"/>
              </a:cxn>
            </a:cxnLst>
            <a:rect l="l" t="t" r="r" b="b"/>
            <a:pathLst>
              <a:path w="622170" h="235670">
                <a:moveTo>
                  <a:pt x="0" y="235670"/>
                </a:moveTo>
                <a:lnTo>
                  <a:pt x="622170" y="235670"/>
                </a:lnTo>
                <a:lnTo>
                  <a:pt x="622170" y="0"/>
                </a:lnTo>
              </a:path>
            </a:pathLst>
          </a:custGeom>
          <a:noFill/>
          <a:ln w="19050" cap="flat" cmpd="sng" algn="ctr">
            <a:solidFill>
              <a:srgbClr val="00B0F0"/>
            </a:solidFill>
            <a:prstDash val="dash"/>
            <a:headEnd type="none" w="med" len="med"/>
            <a:tailEnd type="triangle" w="med" len="med"/>
          </a:ln>
          <a:effectLst>
            <a:outerShdw blurRad="152400" dist="38100" dir="5400000" algn="t" rotWithShape="0">
              <a:prstClr val="black">
                <a:alpha val="12000"/>
              </a:prstClr>
            </a:outerShdw>
          </a:effectLst>
        </p:spPr>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17" name="直接箭头连接符 216">
            <a:extLst>
              <a:ext uri="{FF2B5EF4-FFF2-40B4-BE49-F238E27FC236}">
                <a16:creationId xmlns="" xmlns:a16="http://schemas.microsoft.com/office/drawing/2014/main" id="{FC940677-F915-4522-BB5D-950A0690E721}"/>
              </a:ext>
            </a:extLst>
          </p:cNvPr>
          <p:cNvCxnSpPr>
            <a:cxnSpLocks/>
          </p:cNvCxnSpPr>
          <p:nvPr/>
        </p:nvCxnSpPr>
        <p:spPr>
          <a:xfrm>
            <a:off x="8328326" y="2893097"/>
            <a:ext cx="578894" cy="0"/>
          </a:xfrm>
          <a:prstGeom prst="straightConnector1">
            <a:avLst/>
          </a:prstGeom>
          <a:noFill/>
          <a:ln w="19050" cap="flat" cmpd="sng" algn="ctr">
            <a:solidFill>
              <a:srgbClr val="EC7061"/>
            </a:solidFill>
            <a:prstDash val="sysDash"/>
            <a:headEnd type="none" w="med" len="med"/>
            <a:tailEnd type="triangle" w="med" len="med"/>
          </a:ln>
          <a:effectLst>
            <a:outerShdw blurRad="152400" dist="38100" dir="5400000" algn="t" rotWithShape="0">
              <a:prstClr val="black">
                <a:alpha val="12000"/>
              </a:prstClr>
            </a:outerShdw>
          </a:effectLst>
        </p:spPr>
      </p:cxnSp>
      <p:cxnSp>
        <p:nvCxnSpPr>
          <p:cNvPr id="221" name="直接箭头连接符 220">
            <a:extLst>
              <a:ext uri="{FF2B5EF4-FFF2-40B4-BE49-F238E27FC236}">
                <a16:creationId xmlns="" xmlns:a16="http://schemas.microsoft.com/office/drawing/2014/main" id="{392BBF19-BFF5-4826-B492-9FF0DE47E265}"/>
              </a:ext>
            </a:extLst>
          </p:cNvPr>
          <p:cNvCxnSpPr>
            <a:cxnSpLocks/>
          </p:cNvCxnSpPr>
          <p:nvPr/>
        </p:nvCxnSpPr>
        <p:spPr>
          <a:xfrm>
            <a:off x="8328326" y="3181166"/>
            <a:ext cx="578894" cy="0"/>
          </a:xfrm>
          <a:prstGeom prst="straightConnector1">
            <a:avLst/>
          </a:prstGeom>
          <a:noFill/>
          <a:ln w="19050" cap="flat" cmpd="sng" algn="ctr">
            <a:solidFill>
              <a:srgbClr val="00B0F0"/>
            </a:solidFill>
            <a:prstDash val="dash"/>
            <a:headEnd type="none" w="med" len="med"/>
            <a:tailEnd type="triangle" w="med" len="med"/>
          </a:ln>
          <a:effectLst>
            <a:outerShdw blurRad="152400" dist="38100" dir="5400000" algn="t" rotWithShape="0">
              <a:prstClr val="black">
                <a:alpha val="12000"/>
              </a:prstClr>
            </a:outerShdw>
          </a:effectLst>
        </p:spPr>
      </p:cxnSp>
      <p:sp>
        <p:nvSpPr>
          <p:cNvPr id="75" name="圆角矩形 74">
            <a:extLst>
              <a:ext uri="{FF2B5EF4-FFF2-40B4-BE49-F238E27FC236}">
                <a16:creationId xmlns="" xmlns:a16="http://schemas.microsoft.com/office/drawing/2014/main" id="{0CA433C9-E4F6-43AA-A9E1-D899DC108CD8}"/>
              </a:ext>
            </a:extLst>
          </p:cNvPr>
          <p:cNvSpPr/>
          <p:nvPr/>
        </p:nvSpPr>
        <p:spPr>
          <a:xfrm>
            <a:off x="502905" y="3027576"/>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矩形 75"/>
          <p:cNvSpPr/>
          <p:nvPr/>
        </p:nvSpPr>
        <p:spPr bwMode="auto">
          <a:xfrm>
            <a:off x="897363" y="1805317"/>
            <a:ext cx="934685"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ctr" anchorCtr="0" compatLnSpc="1">
            <a:prstTxWarp prst="textNoShape">
              <a:avLst/>
            </a:prstTxWarp>
          </a:bodyPr>
          <a:lstStyle/>
          <a:p>
            <a:pPr defTabSz="1001248" eaLnBrk="0" fontAlgn="b" hangingPunct="0"/>
            <a:r>
              <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活动接口</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椭圆 76">
            <a:extLst>
              <a:ext uri="{FF2B5EF4-FFF2-40B4-BE49-F238E27FC236}">
                <a16:creationId xmlns="" xmlns:a16="http://schemas.microsoft.com/office/drawing/2014/main" id="{7DBB15C3-7119-4BF5-AC36-6F6AFF9EB213}"/>
              </a:ext>
            </a:extLst>
          </p:cNvPr>
          <p:cNvSpPr/>
          <p:nvPr/>
        </p:nvSpPr>
        <p:spPr>
          <a:xfrm>
            <a:off x="610862" y="182143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矩形 77"/>
          <p:cNvSpPr/>
          <p:nvPr/>
        </p:nvSpPr>
        <p:spPr bwMode="auto">
          <a:xfrm>
            <a:off x="6651864" y="1805317"/>
            <a:ext cx="934685"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ctr" anchorCtr="0" compatLnSpc="1">
            <a:prstTxWarp prst="textNoShape">
              <a:avLst/>
            </a:prstTxWarp>
          </a:bodyPr>
          <a:lstStyle/>
          <a:p>
            <a:pPr defTabSz="1001248" eaLnBrk="0" hangingPunct="0"/>
            <a:r>
              <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活动接口</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椭圆 78">
            <a:extLst>
              <a:ext uri="{FF2B5EF4-FFF2-40B4-BE49-F238E27FC236}">
                <a16:creationId xmlns="" xmlns:a16="http://schemas.microsoft.com/office/drawing/2014/main" id="{7DBB15C3-7119-4BF5-AC36-6F6AFF9EB213}"/>
              </a:ext>
            </a:extLst>
          </p:cNvPr>
          <p:cNvSpPr/>
          <p:nvPr/>
        </p:nvSpPr>
        <p:spPr>
          <a:xfrm>
            <a:off x="6267407" y="182143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0" name="组合 79"/>
          <p:cNvGrpSpPr/>
          <p:nvPr/>
        </p:nvGrpSpPr>
        <p:grpSpPr>
          <a:xfrm>
            <a:off x="2243600" y="3392410"/>
            <a:ext cx="2109700" cy="215916"/>
            <a:chOff x="2244476" y="3595371"/>
            <a:chExt cx="2110524" cy="216000"/>
          </a:xfrm>
        </p:grpSpPr>
        <p:cxnSp>
          <p:nvCxnSpPr>
            <p:cNvPr id="81" name="直接连接符 80"/>
            <p:cNvCxnSpPr>
              <a:stCxn id="83" idx="2"/>
              <a:endCxn id="82" idx="6"/>
            </p:cNvCxnSpPr>
            <p:nvPr/>
          </p:nvCxnSpPr>
          <p:spPr bwMode="auto">
            <a:xfrm flipH="1">
              <a:off x="2460476" y="3703371"/>
              <a:ext cx="167852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2" name="椭圆 81">
              <a:extLst>
                <a:ext uri="{FF2B5EF4-FFF2-40B4-BE49-F238E27FC236}">
                  <a16:creationId xmlns="" xmlns:a16="http://schemas.microsoft.com/office/drawing/2014/main" id="{7DBB15C3-7119-4BF5-AC36-6F6AFF9EB213}"/>
                </a:ext>
              </a:extLst>
            </p:cNvPr>
            <p:cNvSpPr/>
            <p:nvPr/>
          </p:nvSpPr>
          <p:spPr>
            <a:xfrm>
              <a:off x="2244476"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椭圆 82">
              <a:extLst>
                <a:ext uri="{FF2B5EF4-FFF2-40B4-BE49-F238E27FC236}">
                  <a16:creationId xmlns="" xmlns:a16="http://schemas.microsoft.com/office/drawing/2014/main" id="{7DBB15C3-7119-4BF5-AC36-6F6AFF9EB213}"/>
                </a:ext>
              </a:extLst>
            </p:cNvPr>
            <p:cNvSpPr/>
            <p:nvPr/>
          </p:nvSpPr>
          <p:spPr>
            <a:xfrm>
              <a:off x="4139000"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84" name="组合 83"/>
          <p:cNvGrpSpPr/>
          <p:nvPr/>
        </p:nvGrpSpPr>
        <p:grpSpPr>
          <a:xfrm>
            <a:off x="2243600" y="3098111"/>
            <a:ext cx="2109700" cy="215916"/>
            <a:chOff x="2244476" y="3595371"/>
            <a:chExt cx="2110524" cy="216000"/>
          </a:xfrm>
        </p:grpSpPr>
        <p:cxnSp>
          <p:nvCxnSpPr>
            <p:cNvPr id="85" name="直接连接符 84"/>
            <p:cNvCxnSpPr>
              <a:stCxn id="87" idx="2"/>
              <a:endCxn id="86" idx="6"/>
            </p:cNvCxnSpPr>
            <p:nvPr/>
          </p:nvCxnSpPr>
          <p:spPr bwMode="auto">
            <a:xfrm flipH="1">
              <a:off x="2460476" y="3703371"/>
              <a:ext cx="167852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6" name="椭圆 85">
              <a:extLst>
                <a:ext uri="{FF2B5EF4-FFF2-40B4-BE49-F238E27FC236}">
                  <a16:creationId xmlns="" xmlns:a16="http://schemas.microsoft.com/office/drawing/2014/main" id="{7DBB15C3-7119-4BF5-AC36-6F6AFF9EB213}"/>
                </a:ext>
              </a:extLst>
            </p:cNvPr>
            <p:cNvSpPr/>
            <p:nvPr/>
          </p:nvSpPr>
          <p:spPr>
            <a:xfrm>
              <a:off x="2244476"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椭圆 86">
              <a:extLst>
                <a:ext uri="{FF2B5EF4-FFF2-40B4-BE49-F238E27FC236}">
                  <a16:creationId xmlns="" xmlns:a16="http://schemas.microsoft.com/office/drawing/2014/main" id="{7DBB15C3-7119-4BF5-AC36-6F6AFF9EB213}"/>
                </a:ext>
              </a:extLst>
            </p:cNvPr>
            <p:cNvSpPr/>
            <p:nvPr/>
          </p:nvSpPr>
          <p:spPr>
            <a:xfrm>
              <a:off x="4139000"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91" name="组合 90"/>
          <p:cNvGrpSpPr/>
          <p:nvPr/>
        </p:nvGrpSpPr>
        <p:grpSpPr>
          <a:xfrm>
            <a:off x="2243600" y="2803812"/>
            <a:ext cx="2109700" cy="215916"/>
            <a:chOff x="2244476" y="3595371"/>
            <a:chExt cx="2110524" cy="216000"/>
          </a:xfrm>
        </p:grpSpPr>
        <p:cxnSp>
          <p:nvCxnSpPr>
            <p:cNvPr id="92" name="直接连接符 91"/>
            <p:cNvCxnSpPr>
              <a:stCxn id="95" idx="2"/>
              <a:endCxn id="93" idx="6"/>
            </p:cNvCxnSpPr>
            <p:nvPr/>
          </p:nvCxnSpPr>
          <p:spPr bwMode="auto">
            <a:xfrm flipH="1">
              <a:off x="2460476" y="3703371"/>
              <a:ext cx="167852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3" name="椭圆 92">
              <a:extLst>
                <a:ext uri="{FF2B5EF4-FFF2-40B4-BE49-F238E27FC236}">
                  <a16:creationId xmlns="" xmlns:a16="http://schemas.microsoft.com/office/drawing/2014/main" id="{7DBB15C3-7119-4BF5-AC36-6F6AFF9EB213}"/>
                </a:ext>
              </a:extLst>
            </p:cNvPr>
            <p:cNvSpPr/>
            <p:nvPr/>
          </p:nvSpPr>
          <p:spPr>
            <a:xfrm>
              <a:off x="2244476"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椭圆 94">
              <a:extLst>
                <a:ext uri="{FF2B5EF4-FFF2-40B4-BE49-F238E27FC236}">
                  <a16:creationId xmlns="" xmlns:a16="http://schemas.microsoft.com/office/drawing/2014/main" id="{7DBB15C3-7119-4BF5-AC36-6F6AFF9EB213}"/>
                </a:ext>
              </a:extLst>
            </p:cNvPr>
            <p:cNvSpPr/>
            <p:nvPr/>
          </p:nvSpPr>
          <p:spPr>
            <a:xfrm>
              <a:off x="4139000"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96" name="圆角矩形 95">
            <a:extLst>
              <a:ext uri="{FF2B5EF4-FFF2-40B4-BE49-F238E27FC236}">
                <a16:creationId xmlns="" xmlns:a16="http://schemas.microsoft.com/office/drawing/2014/main" id="{0CA433C9-E4F6-43AA-A9E1-D899DC108CD8}"/>
              </a:ext>
            </a:extLst>
          </p:cNvPr>
          <p:cNvSpPr/>
          <p:nvPr/>
        </p:nvSpPr>
        <p:spPr>
          <a:xfrm>
            <a:off x="3811663" y="3379390"/>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圆角矩形 96">
            <a:extLst>
              <a:ext uri="{FF2B5EF4-FFF2-40B4-BE49-F238E27FC236}">
                <a16:creationId xmlns="" xmlns:a16="http://schemas.microsoft.com/office/drawing/2014/main" id="{352BCEB5-AB85-452D-9AB6-2AC4F744ED9C}"/>
              </a:ext>
            </a:extLst>
          </p:cNvPr>
          <p:cNvSpPr/>
          <p:nvPr/>
        </p:nvSpPr>
        <p:spPr>
          <a:xfrm>
            <a:off x="5796823" y="3032229"/>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 name="组合 4"/>
          <p:cNvGrpSpPr/>
          <p:nvPr/>
        </p:nvGrpSpPr>
        <p:grpSpPr>
          <a:xfrm>
            <a:off x="8036300" y="3814733"/>
            <a:ext cx="1922960" cy="215916"/>
            <a:chOff x="8039439" y="3906959"/>
            <a:chExt cx="1923711" cy="216000"/>
          </a:xfrm>
        </p:grpSpPr>
        <p:cxnSp>
          <p:nvCxnSpPr>
            <p:cNvPr id="99" name="直接连接符 98"/>
            <p:cNvCxnSpPr>
              <a:stCxn id="101" idx="2"/>
              <a:endCxn id="100" idx="6"/>
            </p:cNvCxnSpPr>
            <p:nvPr/>
          </p:nvCxnSpPr>
          <p:spPr bwMode="auto">
            <a:xfrm flipH="1">
              <a:off x="8255439" y="4014959"/>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0" name="椭圆 99">
              <a:extLst>
                <a:ext uri="{FF2B5EF4-FFF2-40B4-BE49-F238E27FC236}">
                  <a16:creationId xmlns="" xmlns:a16="http://schemas.microsoft.com/office/drawing/2014/main" id="{7DBB15C3-7119-4BF5-AC36-6F6AFF9EB213}"/>
                </a:ext>
              </a:extLst>
            </p:cNvPr>
            <p:cNvSpPr/>
            <p:nvPr/>
          </p:nvSpPr>
          <p:spPr>
            <a:xfrm>
              <a:off x="8039439" y="3906959"/>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椭圆 100">
              <a:extLst>
                <a:ext uri="{FF2B5EF4-FFF2-40B4-BE49-F238E27FC236}">
                  <a16:creationId xmlns="" xmlns:a16="http://schemas.microsoft.com/office/drawing/2014/main" id="{7DBB15C3-7119-4BF5-AC36-6F6AFF9EB213}"/>
                </a:ext>
              </a:extLst>
            </p:cNvPr>
            <p:cNvSpPr/>
            <p:nvPr/>
          </p:nvSpPr>
          <p:spPr>
            <a:xfrm>
              <a:off x="9747150" y="3906959"/>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66" name="圆角矩形 165">
            <a:extLst>
              <a:ext uri="{FF2B5EF4-FFF2-40B4-BE49-F238E27FC236}">
                <a16:creationId xmlns="" xmlns:a16="http://schemas.microsoft.com/office/drawing/2014/main" id="{352BCEB5-AB85-452D-9AB6-2AC4F744ED9C}"/>
              </a:ext>
            </a:extLst>
          </p:cNvPr>
          <p:cNvSpPr/>
          <p:nvPr/>
        </p:nvSpPr>
        <p:spPr>
          <a:xfrm>
            <a:off x="3434235" y="3087298"/>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5" name="圆角矩形 164">
            <a:extLst>
              <a:ext uri="{FF2B5EF4-FFF2-40B4-BE49-F238E27FC236}">
                <a16:creationId xmlns="" xmlns:a16="http://schemas.microsoft.com/office/drawing/2014/main" id="{4C7C4E63-07F2-484E-A141-F01D18F8D379}"/>
              </a:ext>
            </a:extLst>
          </p:cNvPr>
          <p:cNvSpPr/>
          <p:nvPr/>
        </p:nvSpPr>
        <p:spPr>
          <a:xfrm>
            <a:off x="3007790" y="2798147"/>
            <a:ext cx="215916" cy="215916"/>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五边形 97"/>
          <p:cNvSpPr/>
          <p:nvPr/>
        </p:nvSpPr>
        <p:spPr bwMode="auto">
          <a:xfrm>
            <a:off x="7562321" y="126000"/>
            <a:ext cx="899749" cy="213037"/>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报文介绍</a:t>
            </a:r>
          </a:p>
        </p:txBody>
      </p:sp>
      <p:sp>
        <p:nvSpPr>
          <p:cNvPr id="102" name="燕尾形 101"/>
          <p:cNvSpPr/>
          <p:nvPr/>
        </p:nvSpPr>
        <p:spPr bwMode="auto">
          <a:xfrm>
            <a:off x="8383481" y="126000"/>
            <a:ext cx="1367951"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最大活动接口数</a:t>
            </a:r>
          </a:p>
        </p:txBody>
      </p:sp>
      <p:sp>
        <p:nvSpPr>
          <p:cNvPr id="103" name="燕尾形 102"/>
          <p:cNvSpPr/>
          <p:nvPr/>
        </p:nvSpPr>
        <p:spPr bwMode="auto">
          <a:xfrm>
            <a:off x="9667454" y="126000"/>
            <a:ext cx="1223658"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活动链路选举</a:t>
            </a:r>
          </a:p>
        </p:txBody>
      </p:sp>
      <p:sp>
        <p:nvSpPr>
          <p:cNvPr id="104" name="燕尾形 103"/>
          <p:cNvSpPr/>
          <p:nvPr/>
        </p:nvSpPr>
        <p:spPr bwMode="auto">
          <a:xfrm>
            <a:off x="10812767" y="126000"/>
            <a:ext cx="1223658" cy="213037"/>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负载分担</a:t>
            </a:r>
          </a:p>
        </p:txBody>
      </p:sp>
    </p:spTree>
    <p:extLst>
      <p:ext uri="{BB962C8B-B14F-4D97-AF65-F5344CB8AC3E}">
        <p14:creationId xmlns:p14="http://schemas.microsoft.com/office/powerpoint/2010/main" val="359686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mtClean="0">
                <a:sym typeface="Huawei Sans" panose="020C0503030203020204" pitchFamily="34" charset="0"/>
              </a:rPr>
              <a:t>随着业务的发展和园区网络规模的不断扩大，用户对于网络的带宽、可靠性要求越来越高。传统解决方案通过升级设备方式提高网络带宽，同时通过部署冗余链路并辅以</a:t>
            </a:r>
            <a:r>
              <a:rPr lang="en-US" altLang="zh-CN" smtClean="0">
                <a:sym typeface="Huawei Sans" panose="020C0503030203020204" pitchFamily="34" charset="0"/>
              </a:rPr>
              <a:t>STP</a:t>
            </a:r>
            <a:r>
              <a:rPr lang="zh-CN" altLang="en-US" smtClean="0">
                <a:sym typeface="Huawei Sans" panose="020C0503030203020204" pitchFamily="34" charset="0"/>
              </a:rPr>
              <a:t>（</a:t>
            </a:r>
            <a:r>
              <a:rPr lang="en-US" altLang="zh-CN" smtClean="0"/>
              <a:t>Spanning Tree Protocol</a:t>
            </a:r>
            <a:r>
              <a:rPr lang="zh-CN" altLang="en-US" smtClean="0"/>
              <a:t>，生成树协议</a:t>
            </a:r>
            <a:r>
              <a:rPr lang="zh-CN" altLang="en-US" smtClean="0">
                <a:sym typeface="Huawei Sans" panose="020C0503030203020204" pitchFamily="34" charset="0"/>
              </a:rPr>
              <a:t>）协议实现高可靠。传统解决方案存在灵活度低、故障恢复时间长、配置复杂等缺点。</a:t>
            </a:r>
            <a:endParaRPr lang="en-US" altLang="zh-CN" smtClean="0">
              <a:sym typeface="Huawei Sans" panose="020C0503030203020204" pitchFamily="34" charset="0"/>
            </a:endParaRPr>
          </a:p>
          <a:p>
            <a:r>
              <a:rPr lang="zh-CN" altLang="en-US" smtClean="0">
                <a:sym typeface="Huawei Sans" panose="020C0503030203020204" pitchFamily="34" charset="0"/>
              </a:rPr>
              <a:t>本章节将介绍通过链路聚合技术与堆叠、集群技术实现网络带宽提升与高可靠性保障。</a:t>
            </a:r>
            <a:endParaRPr lang="en-US" altLang="zh-CN" dirty="0" smtClean="0">
              <a:sym typeface="Huawei Sans" panose="020C0503030203020204" pitchFamily="34" charset="0"/>
            </a:endParaRPr>
          </a:p>
        </p:txBody>
      </p:sp>
    </p:spTree>
    <p:extLst>
      <p:ext uri="{BB962C8B-B14F-4D97-AF65-F5344CB8AC3E}">
        <p14:creationId xmlns:p14="http://schemas.microsoft.com/office/powerpoint/2010/main" val="957132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负载分担模式</a:t>
            </a:r>
            <a:endParaRPr lang="zh-CN" altLang="en-US" dirty="0"/>
          </a:p>
        </p:txBody>
      </p:sp>
      <p:sp>
        <p:nvSpPr>
          <p:cNvPr id="8" name="文本占位符 7"/>
          <p:cNvSpPr>
            <a:spLocks noGrp="1"/>
          </p:cNvSpPr>
          <p:nvPr>
            <p:ph type="body" sz="quarter" idx="10"/>
          </p:nvPr>
        </p:nvSpPr>
        <p:spPr/>
        <p:txBody>
          <a:bodyPr/>
          <a:lstStyle/>
          <a:p>
            <a:pPr fontAlgn="base">
              <a:lnSpc>
                <a:spcPct val="130000"/>
              </a:lnSpc>
              <a:buSzPct val="100000"/>
            </a:pPr>
            <a:r>
              <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Eth-trunk</a:t>
            </a: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支持基于报文的</a:t>
            </a:r>
            <a:r>
              <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地址或</a:t>
            </a:r>
            <a:r>
              <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地址来进行负载分担，可以配置不同的模式（本地有效，对出方向报文生效）将数据流分担到不同的成员接口上。</a:t>
            </a:r>
            <a:endPar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base">
              <a:lnSpc>
                <a:spcPct val="130000"/>
              </a:lnSpc>
              <a:buSzPct val="100000"/>
            </a:pP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常见的模式有：源</a:t>
            </a:r>
            <a:r>
              <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、源</a:t>
            </a:r>
            <a:r>
              <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、源目</a:t>
            </a:r>
            <a:r>
              <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、源目</a:t>
            </a:r>
            <a:r>
              <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base">
              <a:lnSpc>
                <a:spcPct val="130000"/>
              </a:lnSpc>
              <a:buSzPct val="100000"/>
            </a:pPr>
            <a:r>
              <a:rPr lang="zh-CN" altLang="en-US"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实际业务中用户需要根据业务流量特征选择配置合适的负载分担方式。业务流量中某种参数变化越频繁，选择与此参数相关的负载分担方式就越容易实现负载均衡。</a:t>
            </a:r>
            <a:endParaRPr lang="en-US" altLang="zh-CN" sz="16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sz="1600" dirty="0"/>
          </a:p>
        </p:txBody>
      </p:sp>
      <p:sp>
        <p:nvSpPr>
          <p:cNvPr id="16" name="圆角矩形 15"/>
          <p:cNvSpPr/>
          <p:nvPr/>
        </p:nvSpPr>
        <p:spPr>
          <a:xfrm>
            <a:off x="2867366" y="3843879"/>
            <a:ext cx="71971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圆角矩形 16"/>
          <p:cNvSpPr/>
          <p:nvPr/>
        </p:nvSpPr>
        <p:spPr>
          <a:xfrm>
            <a:off x="5279467" y="3843879"/>
            <a:ext cx="71971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矩形 17"/>
          <p:cNvSpPr/>
          <p:nvPr/>
        </p:nvSpPr>
        <p:spPr>
          <a:xfrm>
            <a:off x="2886102" y="3842092"/>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p:cNvSpPr/>
          <p:nvPr/>
        </p:nvSpPr>
        <p:spPr>
          <a:xfrm>
            <a:off x="5298836" y="3841325"/>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0" name="组合 19">
            <a:extLst>
              <a:ext uri="{FF2B5EF4-FFF2-40B4-BE49-F238E27FC236}">
                <a16:creationId xmlns="" xmlns:a16="http://schemas.microsoft.com/office/drawing/2014/main" id="{2C6D8F46-1254-485A-AB3D-7A037411E3DA}"/>
              </a:ext>
            </a:extLst>
          </p:cNvPr>
          <p:cNvGrpSpPr/>
          <p:nvPr/>
        </p:nvGrpSpPr>
        <p:grpSpPr>
          <a:xfrm>
            <a:off x="3863637" y="4088303"/>
            <a:ext cx="1160129" cy="1175084"/>
            <a:chOff x="6623190" y="5220119"/>
            <a:chExt cx="1129417" cy="228830"/>
          </a:xfrm>
          <a:solidFill>
            <a:srgbClr val="F4FBFE"/>
          </a:solidFill>
        </p:grpSpPr>
        <p:sp>
          <p:nvSpPr>
            <p:cNvPr id="21" name="任意多边形: 形状 67">
              <a:extLst>
                <a:ext uri="{FF2B5EF4-FFF2-40B4-BE49-F238E27FC236}">
                  <a16:creationId xmlns="" xmlns:a16="http://schemas.microsoft.com/office/drawing/2014/main" id="{DDE7F5E3-EC99-4B98-9942-9CF564C3EC09}"/>
                </a:ext>
              </a:extLst>
            </p:cNvPr>
            <p:cNvSpPr/>
            <p:nvPr/>
          </p:nvSpPr>
          <p:spPr>
            <a:xfrm flipH="1">
              <a:off x="6623190" y="5220119"/>
              <a:ext cx="1075309" cy="228830"/>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椭圆 21">
              <a:extLst>
                <a:ext uri="{FF2B5EF4-FFF2-40B4-BE49-F238E27FC236}">
                  <a16:creationId xmlns="" xmlns:a16="http://schemas.microsoft.com/office/drawing/2014/main" id="{7EEDE773-BD04-46B5-ACD7-D793E0BC1578}"/>
                </a:ext>
              </a:extLst>
            </p:cNvPr>
            <p:cNvSpPr/>
            <p:nvPr/>
          </p:nvSpPr>
          <p:spPr>
            <a:xfrm>
              <a:off x="7644390" y="5220119"/>
              <a:ext cx="108217" cy="228830"/>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3" name="组合 22"/>
          <p:cNvGrpSpPr/>
          <p:nvPr/>
        </p:nvGrpSpPr>
        <p:grpSpPr>
          <a:xfrm>
            <a:off x="3483834" y="4130665"/>
            <a:ext cx="1922960" cy="215916"/>
            <a:chOff x="8039439" y="2956237"/>
            <a:chExt cx="1923711" cy="216000"/>
          </a:xfrm>
        </p:grpSpPr>
        <p:sp>
          <p:nvSpPr>
            <p:cNvPr id="24" name="椭圆 23">
              <a:extLst>
                <a:ext uri="{FF2B5EF4-FFF2-40B4-BE49-F238E27FC236}">
                  <a16:creationId xmlns="" xmlns:a16="http://schemas.microsoft.com/office/drawing/2014/main" id="{7DBB15C3-7119-4BF5-AC36-6F6AFF9EB213}"/>
                </a:ext>
              </a:extLst>
            </p:cNvPr>
            <p:cNvSpPr/>
            <p:nvPr/>
          </p:nvSpPr>
          <p:spPr>
            <a:xfrm>
              <a:off x="8039439" y="295623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椭圆 24">
              <a:extLst>
                <a:ext uri="{FF2B5EF4-FFF2-40B4-BE49-F238E27FC236}">
                  <a16:creationId xmlns="" xmlns:a16="http://schemas.microsoft.com/office/drawing/2014/main" id="{7DBB15C3-7119-4BF5-AC36-6F6AFF9EB213}"/>
                </a:ext>
              </a:extLst>
            </p:cNvPr>
            <p:cNvSpPr/>
            <p:nvPr/>
          </p:nvSpPr>
          <p:spPr>
            <a:xfrm>
              <a:off x="9747150" y="295623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连接符 25"/>
            <p:cNvCxnSpPr>
              <a:stCxn id="25" idx="2"/>
              <a:endCxn id="24" idx="6"/>
            </p:cNvCxnSpPr>
            <p:nvPr/>
          </p:nvCxnSpPr>
          <p:spPr bwMode="auto">
            <a:xfrm flipH="1">
              <a:off x="8255439" y="3064237"/>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27" name="组合 26"/>
          <p:cNvGrpSpPr/>
          <p:nvPr/>
        </p:nvGrpSpPr>
        <p:grpSpPr>
          <a:xfrm>
            <a:off x="3483834" y="4447449"/>
            <a:ext cx="1922960" cy="215916"/>
            <a:chOff x="8039439" y="3252730"/>
            <a:chExt cx="1923711" cy="216000"/>
          </a:xfrm>
        </p:grpSpPr>
        <p:cxnSp>
          <p:nvCxnSpPr>
            <p:cNvPr id="28" name="直接连接符 27"/>
            <p:cNvCxnSpPr>
              <a:stCxn id="30" idx="2"/>
              <a:endCxn id="29" idx="6"/>
            </p:cNvCxnSpPr>
            <p:nvPr/>
          </p:nvCxnSpPr>
          <p:spPr bwMode="auto">
            <a:xfrm flipH="1">
              <a:off x="8255439" y="3360730"/>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9" name="椭圆 28">
              <a:extLst>
                <a:ext uri="{FF2B5EF4-FFF2-40B4-BE49-F238E27FC236}">
                  <a16:creationId xmlns="" xmlns:a16="http://schemas.microsoft.com/office/drawing/2014/main" id="{7DBB15C3-7119-4BF5-AC36-6F6AFF9EB213}"/>
                </a:ext>
              </a:extLst>
            </p:cNvPr>
            <p:cNvSpPr/>
            <p:nvPr/>
          </p:nvSpPr>
          <p:spPr>
            <a:xfrm>
              <a:off x="8039439" y="3252730"/>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椭圆 29">
              <a:extLst>
                <a:ext uri="{FF2B5EF4-FFF2-40B4-BE49-F238E27FC236}">
                  <a16:creationId xmlns="" xmlns:a16="http://schemas.microsoft.com/office/drawing/2014/main" id="{7DBB15C3-7119-4BF5-AC36-6F6AFF9EB213}"/>
                </a:ext>
              </a:extLst>
            </p:cNvPr>
            <p:cNvSpPr/>
            <p:nvPr/>
          </p:nvSpPr>
          <p:spPr>
            <a:xfrm>
              <a:off x="9747150" y="3252730"/>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1" name="组合 30"/>
          <p:cNvGrpSpPr/>
          <p:nvPr/>
        </p:nvGrpSpPr>
        <p:grpSpPr>
          <a:xfrm>
            <a:off x="3483834" y="4764232"/>
            <a:ext cx="1922960" cy="215916"/>
            <a:chOff x="8039439" y="3595371"/>
            <a:chExt cx="1923711" cy="216000"/>
          </a:xfrm>
        </p:grpSpPr>
        <p:cxnSp>
          <p:nvCxnSpPr>
            <p:cNvPr id="32" name="直接连接符 31"/>
            <p:cNvCxnSpPr>
              <a:stCxn id="34" idx="2"/>
              <a:endCxn id="33" idx="6"/>
            </p:cNvCxnSpPr>
            <p:nvPr/>
          </p:nvCxnSpPr>
          <p:spPr bwMode="auto">
            <a:xfrm flipH="1">
              <a:off x="8255439" y="3703371"/>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3" name="椭圆 32">
              <a:extLst>
                <a:ext uri="{FF2B5EF4-FFF2-40B4-BE49-F238E27FC236}">
                  <a16:creationId xmlns="" xmlns:a16="http://schemas.microsoft.com/office/drawing/2014/main" id="{7DBB15C3-7119-4BF5-AC36-6F6AFF9EB213}"/>
                </a:ext>
              </a:extLst>
            </p:cNvPr>
            <p:cNvSpPr/>
            <p:nvPr/>
          </p:nvSpPr>
          <p:spPr>
            <a:xfrm>
              <a:off x="8039439"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椭圆 33">
              <a:extLst>
                <a:ext uri="{FF2B5EF4-FFF2-40B4-BE49-F238E27FC236}">
                  <a16:creationId xmlns="" xmlns:a16="http://schemas.microsoft.com/office/drawing/2014/main" id="{7DBB15C3-7119-4BF5-AC36-6F6AFF9EB213}"/>
                </a:ext>
              </a:extLst>
            </p:cNvPr>
            <p:cNvSpPr/>
            <p:nvPr/>
          </p:nvSpPr>
          <p:spPr>
            <a:xfrm>
              <a:off x="9747150"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5" name="TextBox 120">
            <a:extLst>
              <a:ext uri="{FF2B5EF4-FFF2-40B4-BE49-F238E27FC236}">
                <a16:creationId xmlns="" xmlns:a16="http://schemas.microsoft.com/office/drawing/2014/main" id="{890033A1-CB2B-46C1-843C-A395BBB7F123}"/>
              </a:ext>
            </a:extLst>
          </p:cNvPr>
          <p:cNvSpPr txBox="1"/>
          <p:nvPr/>
        </p:nvSpPr>
        <p:spPr>
          <a:xfrm>
            <a:off x="3538852" y="5263387"/>
            <a:ext cx="1874368" cy="307657"/>
          </a:xfrm>
          <a:prstGeom prst="rect">
            <a:avLst/>
          </a:prstGeom>
          <a:noFill/>
        </p:spPr>
        <p:txBody>
          <a:bodyPr wrap="square" rtlCol="0" anchor="ctr">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Eth-Trunk</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3" name="组合 42"/>
          <p:cNvGrpSpPr/>
          <p:nvPr/>
        </p:nvGrpSpPr>
        <p:grpSpPr>
          <a:xfrm>
            <a:off x="3483834" y="5081016"/>
            <a:ext cx="1922960" cy="215916"/>
            <a:chOff x="8039439" y="3906959"/>
            <a:chExt cx="1923711" cy="216000"/>
          </a:xfrm>
        </p:grpSpPr>
        <p:cxnSp>
          <p:nvCxnSpPr>
            <p:cNvPr id="44" name="直接连接符 43"/>
            <p:cNvCxnSpPr>
              <a:stCxn id="46" idx="2"/>
              <a:endCxn id="45" idx="6"/>
            </p:cNvCxnSpPr>
            <p:nvPr/>
          </p:nvCxnSpPr>
          <p:spPr bwMode="auto">
            <a:xfrm flipH="1">
              <a:off x="8255439" y="4014959"/>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5" name="椭圆 44">
              <a:extLst>
                <a:ext uri="{FF2B5EF4-FFF2-40B4-BE49-F238E27FC236}">
                  <a16:creationId xmlns="" xmlns:a16="http://schemas.microsoft.com/office/drawing/2014/main" id="{7DBB15C3-7119-4BF5-AC36-6F6AFF9EB213}"/>
                </a:ext>
              </a:extLst>
            </p:cNvPr>
            <p:cNvSpPr/>
            <p:nvPr/>
          </p:nvSpPr>
          <p:spPr>
            <a:xfrm>
              <a:off x="8039439" y="3906959"/>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椭圆 45">
              <a:extLst>
                <a:ext uri="{FF2B5EF4-FFF2-40B4-BE49-F238E27FC236}">
                  <a16:creationId xmlns="" xmlns:a16="http://schemas.microsoft.com/office/drawing/2014/main" id="{7DBB15C3-7119-4BF5-AC36-6F6AFF9EB213}"/>
                </a:ext>
              </a:extLst>
            </p:cNvPr>
            <p:cNvSpPr/>
            <p:nvPr/>
          </p:nvSpPr>
          <p:spPr>
            <a:xfrm>
              <a:off x="9747150" y="3906959"/>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40" name="直接箭头连接符 39">
            <a:extLst>
              <a:ext uri="{FF2B5EF4-FFF2-40B4-BE49-F238E27FC236}">
                <a16:creationId xmlns="" xmlns:a16="http://schemas.microsoft.com/office/drawing/2014/main" id="{FC940677-F915-4522-BB5D-950A0690E721}"/>
              </a:ext>
            </a:extLst>
          </p:cNvPr>
          <p:cNvCxnSpPr>
            <a:cxnSpLocks/>
          </p:cNvCxnSpPr>
          <p:nvPr/>
        </p:nvCxnSpPr>
        <p:spPr>
          <a:xfrm>
            <a:off x="1355032" y="4339843"/>
            <a:ext cx="578894" cy="0"/>
          </a:xfrm>
          <a:prstGeom prst="straightConnector1">
            <a:avLst/>
          </a:prstGeom>
          <a:noFill/>
          <a:ln w="19050" cap="flat" cmpd="sng" algn="ctr">
            <a:solidFill>
              <a:srgbClr val="EC7061"/>
            </a:solidFill>
            <a:prstDash val="sysDash"/>
            <a:headEnd type="none" w="med" len="med"/>
            <a:tailEnd type="triangle" w="med" len="med"/>
          </a:ln>
          <a:effectLst>
            <a:outerShdw blurRad="152400" dist="38100" dir="5400000" algn="t" rotWithShape="0">
              <a:prstClr val="black">
                <a:alpha val="12000"/>
              </a:prstClr>
            </a:outerShdw>
          </a:effectLst>
        </p:spPr>
      </p:cxnSp>
      <p:cxnSp>
        <p:nvCxnSpPr>
          <p:cNvPr id="41" name="直接箭头连接符 40">
            <a:extLst>
              <a:ext uri="{FF2B5EF4-FFF2-40B4-BE49-F238E27FC236}">
                <a16:creationId xmlns="" xmlns:a16="http://schemas.microsoft.com/office/drawing/2014/main" id="{392BBF19-BFF5-4826-B492-9FF0DE47E265}"/>
              </a:ext>
            </a:extLst>
          </p:cNvPr>
          <p:cNvCxnSpPr>
            <a:cxnSpLocks/>
          </p:cNvCxnSpPr>
          <p:nvPr/>
        </p:nvCxnSpPr>
        <p:spPr>
          <a:xfrm>
            <a:off x="1355032" y="4587624"/>
            <a:ext cx="578894" cy="0"/>
          </a:xfrm>
          <a:prstGeom prst="straightConnector1">
            <a:avLst/>
          </a:prstGeom>
          <a:noFill/>
          <a:ln w="19050" cap="flat" cmpd="sng" algn="ctr">
            <a:solidFill>
              <a:srgbClr val="00B0F0"/>
            </a:solidFill>
            <a:prstDash val="dash"/>
            <a:headEnd type="none" w="med" len="med"/>
            <a:tailEnd type="triangle" w="med" len="med"/>
          </a:ln>
          <a:effectLst>
            <a:outerShdw blurRad="152400" dist="38100" dir="5400000" algn="t" rotWithShape="0">
              <a:prstClr val="black">
                <a:alpha val="12000"/>
              </a:prstClr>
            </a:outerShdw>
          </a:effectLst>
        </p:spPr>
      </p:cxnSp>
      <p:sp>
        <p:nvSpPr>
          <p:cNvPr id="57" name="矩形 56">
            <a:extLst>
              <a:ext uri="{FF2B5EF4-FFF2-40B4-BE49-F238E27FC236}">
                <a16:creationId xmlns:a16="http://schemas.microsoft.com/office/drawing/2014/main" xmlns="" id="{63EC1A45-DE44-4732-A300-8A63DEFB1977}"/>
              </a:ext>
            </a:extLst>
          </p:cNvPr>
          <p:cNvSpPr/>
          <p:nvPr/>
        </p:nvSpPr>
        <p:spPr>
          <a:xfrm>
            <a:off x="951059" y="4220398"/>
            <a:ext cx="1386840" cy="734120"/>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TextBox 120">
            <a:extLst>
              <a:ext uri="{FF2B5EF4-FFF2-40B4-BE49-F238E27FC236}">
                <a16:creationId xmlns:a16="http://schemas.microsoft.com/office/drawing/2014/main" xmlns="" id="{5323F67A-9438-4080-AB0F-1592FD1B35BB}"/>
              </a:ext>
            </a:extLst>
          </p:cNvPr>
          <p:cNvSpPr txBox="1"/>
          <p:nvPr/>
        </p:nvSpPr>
        <p:spPr>
          <a:xfrm>
            <a:off x="589756" y="4986388"/>
            <a:ext cx="2277610" cy="276999"/>
          </a:xfrm>
          <a:prstGeom prst="rect">
            <a:avLst/>
          </a:prstGeom>
          <a:noFill/>
          <a:ln>
            <a:noFill/>
          </a:ln>
        </p:spPr>
        <p:txBody>
          <a:bodyPr wrap="square" rtlCol="0">
            <a:spAutoFit/>
          </a:bodyPr>
          <a:lstStyle/>
          <a:p>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源目</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相同，源目</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不同</a:t>
            </a:r>
          </a:p>
        </p:txBody>
      </p:sp>
      <p:cxnSp>
        <p:nvCxnSpPr>
          <p:cNvPr id="61" name="直接箭头连接符 60">
            <a:extLst>
              <a:ext uri="{FF2B5EF4-FFF2-40B4-BE49-F238E27FC236}">
                <a16:creationId xmlns="" xmlns:a16="http://schemas.microsoft.com/office/drawing/2014/main" id="{392BBF19-BFF5-4826-B492-9FF0DE47E265}"/>
              </a:ext>
            </a:extLst>
          </p:cNvPr>
          <p:cNvCxnSpPr>
            <a:cxnSpLocks/>
          </p:cNvCxnSpPr>
          <p:nvPr/>
        </p:nvCxnSpPr>
        <p:spPr>
          <a:xfrm>
            <a:off x="1355032" y="4835405"/>
            <a:ext cx="578894" cy="0"/>
          </a:xfrm>
          <a:prstGeom prst="straightConnector1">
            <a:avLst/>
          </a:prstGeom>
          <a:noFill/>
          <a:ln w="19050" cap="flat" cmpd="sng" algn="ctr">
            <a:solidFill>
              <a:schemeClr val="tx1"/>
            </a:solidFill>
            <a:prstDash val="dashDot"/>
            <a:headEnd type="none" w="med" len="med"/>
            <a:tailEnd type="triangle" w="med" len="med"/>
          </a:ln>
          <a:effectLst>
            <a:outerShdw blurRad="152400" dist="38100" dir="5400000" algn="t" rotWithShape="0">
              <a:prstClr val="black">
                <a:alpha val="12000"/>
              </a:prstClr>
            </a:outerShdw>
          </a:effectLst>
        </p:spPr>
      </p:cxnSp>
      <p:cxnSp>
        <p:nvCxnSpPr>
          <p:cNvPr id="64" name="直接箭头连接符 63">
            <a:extLst>
              <a:ext uri="{FF2B5EF4-FFF2-40B4-BE49-F238E27FC236}">
                <a16:creationId xmlns="" xmlns:a16="http://schemas.microsoft.com/office/drawing/2014/main" id="{FC940677-F915-4522-BB5D-950A0690E721}"/>
              </a:ext>
            </a:extLst>
          </p:cNvPr>
          <p:cNvCxnSpPr>
            <a:cxnSpLocks/>
          </p:cNvCxnSpPr>
          <p:nvPr/>
        </p:nvCxnSpPr>
        <p:spPr>
          <a:xfrm>
            <a:off x="4148770" y="4130665"/>
            <a:ext cx="578894" cy="0"/>
          </a:xfrm>
          <a:prstGeom prst="straightConnector1">
            <a:avLst/>
          </a:prstGeom>
          <a:noFill/>
          <a:ln w="19050" cap="flat" cmpd="sng" algn="ctr">
            <a:solidFill>
              <a:srgbClr val="EC7061"/>
            </a:solidFill>
            <a:prstDash val="sysDash"/>
            <a:headEnd type="none" w="med" len="med"/>
            <a:tailEnd type="triangle" w="med" len="med"/>
          </a:ln>
          <a:effectLst>
            <a:outerShdw blurRad="152400" dist="38100" dir="5400000" algn="t" rotWithShape="0">
              <a:prstClr val="black">
                <a:alpha val="12000"/>
              </a:prstClr>
            </a:outerShdw>
          </a:effectLst>
        </p:spPr>
      </p:cxnSp>
      <p:cxnSp>
        <p:nvCxnSpPr>
          <p:cNvPr id="65" name="直接箭头连接符 64">
            <a:extLst>
              <a:ext uri="{FF2B5EF4-FFF2-40B4-BE49-F238E27FC236}">
                <a16:creationId xmlns="" xmlns:a16="http://schemas.microsoft.com/office/drawing/2014/main" id="{392BBF19-BFF5-4826-B492-9FF0DE47E265}"/>
              </a:ext>
            </a:extLst>
          </p:cNvPr>
          <p:cNvCxnSpPr>
            <a:cxnSpLocks/>
          </p:cNvCxnSpPr>
          <p:nvPr/>
        </p:nvCxnSpPr>
        <p:spPr>
          <a:xfrm>
            <a:off x="4148770" y="4444793"/>
            <a:ext cx="578894" cy="0"/>
          </a:xfrm>
          <a:prstGeom prst="straightConnector1">
            <a:avLst/>
          </a:prstGeom>
          <a:noFill/>
          <a:ln w="19050" cap="flat" cmpd="sng" algn="ctr">
            <a:solidFill>
              <a:srgbClr val="00B0F0"/>
            </a:solidFill>
            <a:prstDash val="dash"/>
            <a:headEnd type="none" w="med" len="med"/>
            <a:tailEnd type="triangle" w="med" len="med"/>
          </a:ln>
          <a:effectLst>
            <a:outerShdw blurRad="152400" dist="38100" dir="5400000" algn="t" rotWithShape="0">
              <a:prstClr val="black">
                <a:alpha val="12000"/>
              </a:prstClr>
            </a:outerShdw>
          </a:effectLst>
        </p:spPr>
      </p:cxnSp>
      <p:cxnSp>
        <p:nvCxnSpPr>
          <p:cNvPr id="66" name="直接箭头连接符 65">
            <a:extLst>
              <a:ext uri="{FF2B5EF4-FFF2-40B4-BE49-F238E27FC236}">
                <a16:creationId xmlns="" xmlns:a16="http://schemas.microsoft.com/office/drawing/2014/main" id="{392BBF19-BFF5-4826-B492-9FF0DE47E265}"/>
              </a:ext>
            </a:extLst>
          </p:cNvPr>
          <p:cNvCxnSpPr>
            <a:cxnSpLocks/>
          </p:cNvCxnSpPr>
          <p:nvPr/>
        </p:nvCxnSpPr>
        <p:spPr>
          <a:xfrm>
            <a:off x="4148770" y="4750718"/>
            <a:ext cx="578894" cy="0"/>
          </a:xfrm>
          <a:prstGeom prst="straightConnector1">
            <a:avLst/>
          </a:prstGeom>
          <a:noFill/>
          <a:ln w="19050" cap="flat" cmpd="sng" algn="ctr">
            <a:solidFill>
              <a:schemeClr val="tx1"/>
            </a:solidFill>
            <a:prstDash val="dashDot"/>
            <a:headEnd type="none" w="med" len="med"/>
            <a:tailEnd type="triangle" w="med" len="med"/>
          </a:ln>
          <a:effectLst>
            <a:outerShdw blurRad="152400" dist="38100" dir="5400000" algn="t" rotWithShape="0">
              <a:prstClr val="black">
                <a:alpha val="12000"/>
              </a:prstClr>
            </a:outerShdw>
          </a:effectLst>
        </p:spPr>
      </p:cxnSp>
      <p:cxnSp>
        <p:nvCxnSpPr>
          <p:cNvPr id="69" name="直接箭头连接符 68"/>
          <p:cNvCxnSpPr>
            <a:stCxn id="70" idx="0"/>
            <a:endCxn id="16" idx="2"/>
          </p:cNvCxnSpPr>
          <p:nvPr/>
        </p:nvCxnSpPr>
        <p:spPr>
          <a:xfrm flipV="1">
            <a:off x="3227226" y="5424844"/>
            <a:ext cx="0" cy="382290"/>
          </a:xfrm>
          <a:prstGeom prst="straightConnector1">
            <a:avLst/>
          </a:prstGeom>
          <a:noFill/>
          <a:ln w="28575" cap="flat" cmpd="sng" algn="ctr">
            <a:solidFill>
              <a:srgbClr val="00B0F0"/>
            </a:solidFill>
            <a:prstDash val="solid"/>
            <a:miter lim="800000"/>
            <a:tailEnd type="triangle"/>
          </a:ln>
          <a:effectLst/>
        </p:spPr>
      </p:cxnSp>
      <p:sp>
        <p:nvSpPr>
          <p:cNvPr id="70" name="圆角矩形 69"/>
          <p:cNvSpPr/>
          <p:nvPr/>
        </p:nvSpPr>
        <p:spPr>
          <a:xfrm>
            <a:off x="2418052" y="5807134"/>
            <a:ext cx="1618347" cy="338009"/>
          </a:xfrm>
          <a:prstGeom prst="roundRect">
            <a:avLst>
              <a:gd name="adj" fmla="val 2303"/>
            </a:avLst>
          </a:prstGeom>
          <a:solidFill>
            <a:srgbClr val="FFFFCC"/>
          </a:solidFill>
          <a:ln w="12700" cap="flat" cmpd="sng" algn="ctr">
            <a:solidFill>
              <a:srgbClr val="FFD17D"/>
            </a:solidFill>
            <a:prstDash val="solid"/>
            <a:miter lim="800000"/>
          </a:ln>
          <a:effectLst/>
        </p:spPr>
        <p:txBody>
          <a:bodyPr rtlCol="0" anchor="ctr"/>
          <a:lstStyle/>
          <a:p>
            <a:pPr marL="0" marR="0" lvl="0" indent="0" algn="ctr" defTabSz="914400" eaLnBrk="1" fontAlgn="auto" latinLnBrk="0" hangingPunct="1">
              <a:lnSpc>
                <a:spcPts val="2200"/>
              </a:lnSpc>
              <a:spcBef>
                <a:spcPts val="0"/>
              </a:spcBef>
              <a:spcAft>
                <a:spcPts val="0"/>
              </a:spcAft>
              <a:buClrTx/>
              <a:buSzTx/>
              <a:buFontTx/>
              <a:buNone/>
              <a:tabLst/>
              <a:defRPr/>
            </a:pPr>
            <a:r>
              <a:rPr lang="zh-CN" altLang="en-US" sz="1400" kern="0" noProof="0" dirty="0" smtClean="0">
                <a:latin typeface="Huawei Sans"/>
                <a:ea typeface="方正兰亭黑简体"/>
                <a:sym typeface="Huawei Sans" panose="020C0503030203020204" pitchFamily="34" charset="0"/>
              </a:rPr>
              <a:t>采用源目</a:t>
            </a:r>
            <a:r>
              <a:rPr lang="en-US" altLang="zh-CN" sz="1400" kern="0" noProof="0" dirty="0" smtClean="0">
                <a:latin typeface="Huawei Sans"/>
                <a:ea typeface="方正兰亭黑简体"/>
                <a:sym typeface="Huawei Sans" panose="020C0503030203020204" pitchFamily="34" charset="0"/>
              </a:rPr>
              <a:t>IP</a:t>
            </a:r>
            <a:r>
              <a:rPr lang="zh-CN" altLang="en-US" sz="1400" kern="0" noProof="0" dirty="0" smtClean="0">
                <a:latin typeface="Huawei Sans"/>
                <a:ea typeface="方正兰亭黑简体"/>
                <a:sym typeface="Huawei Sans" panose="020C0503030203020204" pitchFamily="34" charset="0"/>
              </a:rPr>
              <a:t>模式</a:t>
            </a:r>
            <a:endParaRPr kumimoji="0" lang="zh-CN" altLang="en-US" sz="1400" u="none" strike="noStrike" kern="0" cap="none" spc="0" normalizeH="0" baseline="0" noProof="0" dirty="0" smtClean="0">
              <a:ln>
                <a:noFill/>
              </a:ln>
              <a:effectLst/>
              <a:uLnTx/>
              <a:uFillTx/>
              <a:latin typeface="Huawei Sans"/>
              <a:ea typeface="方正兰亭黑简体"/>
              <a:sym typeface="Huawei Sans" panose="020C0503030203020204" pitchFamily="34" charset="0"/>
            </a:endParaRPr>
          </a:p>
        </p:txBody>
      </p:sp>
      <p:sp>
        <p:nvSpPr>
          <p:cNvPr id="74" name="圆角矩形 75"/>
          <p:cNvSpPr/>
          <p:nvPr/>
        </p:nvSpPr>
        <p:spPr>
          <a:xfrm>
            <a:off x="497869" y="3184916"/>
            <a:ext cx="5609250" cy="3958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合适的负载分担算法</a:t>
            </a:r>
          </a:p>
        </p:txBody>
      </p:sp>
      <p:sp>
        <p:nvSpPr>
          <p:cNvPr id="75" name="圆角矩形 75"/>
          <p:cNvSpPr/>
          <p:nvPr/>
        </p:nvSpPr>
        <p:spPr>
          <a:xfrm>
            <a:off x="509318" y="3611934"/>
            <a:ext cx="5580362" cy="275827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76" name="圆角矩形 75"/>
          <p:cNvSpPr/>
          <p:nvPr/>
        </p:nvSpPr>
        <p:spPr>
          <a:xfrm>
            <a:off x="8510552" y="3843879"/>
            <a:ext cx="71971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圆角矩形 76"/>
          <p:cNvSpPr/>
          <p:nvPr/>
        </p:nvSpPr>
        <p:spPr>
          <a:xfrm>
            <a:off x="10922653" y="3843879"/>
            <a:ext cx="719719" cy="1580965"/>
          </a:xfrm>
          <a:prstGeom prst="roundRect">
            <a:avLst>
              <a:gd name="adj" fmla="val 7243"/>
            </a:avLst>
          </a:prstGeom>
          <a:solidFill>
            <a:srgbClr val="F4FBFE"/>
          </a:solidFill>
          <a:ln w="9525" cap="flat" cmpd="sng" algn="ctr">
            <a:solidFill>
              <a:srgbClr val="99DFF9"/>
            </a:solidFill>
            <a:prstDash val="solid"/>
          </a:ln>
          <a:effectLst/>
        </p:spPr>
        <p:txBody>
          <a:bodyPr rtlCol="0" anchor="ctr"/>
          <a:lstStyle/>
          <a:p>
            <a:pPr algn="ctr" defTabSz="914034" fontAlgn="t">
              <a:spcBef>
                <a:spcPct val="0"/>
              </a:spcBef>
              <a:spcAft>
                <a:spcPct val="0"/>
              </a:spcAft>
              <a:defRPr/>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矩形 77"/>
          <p:cNvSpPr/>
          <p:nvPr/>
        </p:nvSpPr>
        <p:spPr>
          <a:xfrm>
            <a:off x="8529288" y="3842092"/>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矩形 78"/>
          <p:cNvSpPr/>
          <p:nvPr/>
        </p:nvSpPr>
        <p:spPr>
          <a:xfrm>
            <a:off x="10942022" y="3841325"/>
            <a:ext cx="663115" cy="307657"/>
          </a:xfrm>
          <a:prstGeom prst="rect">
            <a:avLst/>
          </a:prstGeom>
        </p:spPr>
        <p:txBody>
          <a:bodyPr wrap="square">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0" name="组合 79">
            <a:extLst>
              <a:ext uri="{FF2B5EF4-FFF2-40B4-BE49-F238E27FC236}">
                <a16:creationId xmlns="" xmlns:a16="http://schemas.microsoft.com/office/drawing/2014/main" id="{2C6D8F46-1254-485A-AB3D-7A037411E3DA}"/>
              </a:ext>
            </a:extLst>
          </p:cNvPr>
          <p:cNvGrpSpPr/>
          <p:nvPr/>
        </p:nvGrpSpPr>
        <p:grpSpPr>
          <a:xfrm>
            <a:off x="9506823" y="4088303"/>
            <a:ext cx="1160129" cy="1175084"/>
            <a:chOff x="6623190" y="5220119"/>
            <a:chExt cx="1129417" cy="228830"/>
          </a:xfrm>
          <a:solidFill>
            <a:srgbClr val="F4FBFE"/>
          </a:solidFill>
        </p:grpSpPr>
        <p:sp>
          <p:nvSpPr>
            <p:cNvPr id="81" name="任意多边形: 形状 67">
              <a:extLst>
                <a:ext uri="{FF2B5EF4-FFF2-40B4-BE49-F238E27FC236}">
                  <a16:creationId xmlns="" xmlns:a16="http://schemas.microsoft.com/office/drawing/2014/main" id="{DDE7F5E3-EC99-4B98-9942-9CF564C3EC09}"/>
                </a:ext>
              </a:extLst>
            </p:cNvPr>
            <p:cNvSpPr/>
            <p:nvPr/>
          </p:nvSpPr>
          <p:spPr>
            <a:xfrm flipH="1">
              <a:off x="6623190" y="5220119"/>
              <a:ext cx="1075309" cy="228830"/>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椭圆 81">
              <a:extLst>
                <a:ext uri="{FF2B5EF4-FFF2-40B4-BE49-F238E27FC236}">
                  <a16:creationId xmlns="" xmlns:a16="http://schemas.microsoft.com/office/drawing/2014/main" id="{7EEDE773-BD04-46B5-ACD7-D793E0BC1578}"/>
                </a:ext>
              </a:extLst>
            </p:cNvPr>
            <p:cNvSpPr/>
            <p:nvPr/>
          </p:nvSpPr>
          <p:spPr>
            <a:xfrm>
              <a:off x="7644390" y="5220119"/>
              <a:ext cx="108217" cy="228830"/>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83" name="组合 82"/>
          <p:cNvGrpSpPr/>
          <p:nvPr/>
        </p:nvGrpSpPr>
        <p:grpSpPr>
          <a:xfrm>
            <a:off x="9127020" y="4130665"/>
            <a:ext cx="1922960" cy="215916"/>
            <a:chOff x="8039439" y="2956237"/>
            <a:chExt cx="1923711" cy="216000"/>
          </a:xfrm>
        </p:grpSpPr>
        <p:sp>
          <p:nvSpPr>
            <p:cNvPr id="84" name="椭圆 83">
              <a:extLst>
                <a:ext uri="{FF2B5EF4-FFF2-40B4-BE49-F238E27FC236}">
                  <a16:creationId xmlns="" xmlns:a16="http://schemas.microsoft.com/office/drawing/2014/main" id="{7DBB15C3-7119-4BF5-AC36-6F6AFF9EB213}"/>
                </a:ext>
              </a:extLst>
            </p:cNvPr>
            <p:cNvSpPr/>
            <p:nvPr/>
          </p:nvSpPr>
          <p:spPr>
            <a:xfrm>
              <a:off x="8039439" y="295623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椭圆 84">
              <a:extLst>
                <a:ext uri="{FF2B5EF4-FFF2-40B4-BE49-F238E27FC236}">
                  <a16:creationId xmlns="" xmlns:a16="http://schemas.microsoft.com/office/drawing/2014/main" id="{7DBB15C3-7119-4BF5-AC36-6F6AFF9EB213}"/>
                </a:ext>
              </a:extLst>
            </p:cNvPr>
            <p:cNvSpPr/>
            <p:nvPr/>
          </p:nvSpPr>
          <p:spPr>
            <a:xfrm>
              <a:off x="9747150" y="2956237"/>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6" name="直接连接符 85"/>
            <p:cNvCxnSpPr>
              <a:stCxn id="85" idx="2"/>
              <a:endCxn id="84" idx="6"/>
            </p:cNvCxnSpPr>
            <p:nvPr/>
          </p:nvCxnSpPr>
          <p:spPr bwMode="auto">
            <a:xfrm flipH="1">
              <a:off x="8255439" y="3064237"/>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87" name="组合 86"/>
          <p:cNvGrpSpPr/>
          <p:nvPr/>
        </p:nvGrpSpPr>
        <p:grpSpPr>
          <a:xfrm>
            <a:off x="9127020" y="4447449"/>
            <a:ext cx="1922960" cy="215916"/>
            <a:chOff x="8039439" y="3252730"/>
            <a:chExt cx="1923711" cy="216000"/>
          </a:xfrm>
        </p:grpSpPr>
        <p:cxnSp>
          <p:nvCxnSpPr>
            <p:cNvPr id="88" name="直接连接符 87"/>
            <p:cNvCxnSpPr>
              <a:stCxn id="90" idx="2"/>
              <a:endCxn id="89" idx="6"/>
            </p:cNvCxnSpPr>
            <p:nvPr/>
          </p:nvCxnSpPr>
          <p:spPr bwMode="auto">
            <a:xfrm flipH="1">
              <a:off x="8255439" y="3360730"/>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9" name="椭圆 88">
              <a:extLst>
                <a:ext uri="{FF2B5EF4-FFF2-40B4-BE49-F238E27FC236}">
                  <a16:creationId xmlns="" xmlns:a16="http://schemas.microsoft.com/office/drawing/2014/main" id="{7DBB15C3-7119-4BF5-AC36-6F6AFF9EB213}"/>
                </a:ext>
              </a:extLst>
            </p:cNvPr>
            <p:cNvSpPr/>
            <p:nvPr/>
          </p:nvSpPr>
          <p:spPr>
            <a:xfrm>
              <a:off x="8039439" y="3252730"/>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椭圆 89">
              <a:extLst>
                <a:ext uri="{FF2B5EF4-FFF2-40B4-BE49-F238E27FC236}">
                  <a16:creationId xmlns="" xmlns:a16="http://schemas.microsoft.com/office/drawing/2014/main" id="{7DBB15C3-7119-4BF5-AC36-6F6AFF9EB213}"/>
                </a:ext>
              </a:extLst>
            </p:cNvPr>
            <p:cNvSpPr/>
            <p:nvPr/>
          </p:nvSpPr>
          <p:spPr>
            <a:xfrm>
              <a:off x="9747150" y="3252730"/>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91" name="组合 90"/>
          <p:cNvGrpSpPr/>
          <p:nvPr/>
        </p:nvGrpSpPr>
        <p:grpSpPr>
          <a:xfrm>
            <a:off x="9127020" y="4764232"/>
            <a:ext cx="1922960" cy="215916"/>
            <a:chOff x="8039439" y="3595371"/>
            <a:chExt cx="1923711" cy="216000"/>
          </a:xfrm>
        </p:grpSpPr>
        <p:cxnSp>
          <p:nvCxnSpPr>
            <p:cNvPr id="92" name="直接连接符 91"/>
            <p:cNvCxnSpPr>
              <a:stCxn id="94" idx="2"/>
              <a:endCxn id="93" idx="6"/>
            </p:cNvCxnSpPr>
            <p:nvPr/>
          </p:nvCxnSpPr>
          <p:spPr bwMode="auto">
            <a:xfrm flipH="1">
              <a:off x="8255439" y="3703371"/>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3" name="椭圆 92">
              <a:extLst>
                <a:ext uri="{FF2B5EF4-FFF2-40B4-BE49-F238E27FC236}">
                  <a16:creationId xmlns="" xmlns:a16="http://schemas.microsoft.com/office/drawing/2014/main" id="{7DBB15C3-7119-4BF5-AC36-6F6AFF9EB213}"/>
                </a:ext>
              </a:extLst>
            </p:cNvPr>
            <p:cNvSpPr/>
            <p:nvPr/>
          </p:nvSpPr>
          <p:spPr>
            <a:xfrm>
              <a:off x="8039439"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椭圆 93">
              <a:extLst>
                <a:ext uri="{FF2B5EF4-FFF2-40B4-BE49-F238E27FC236}">
                  <a16:creationId xmlns="" xmlns:a16="http://schemas.microsoft.com/office/drawing/2014/main" id="{7DBB15C3-7119-4BF5-AC36-6F6AFF9EB213}"/>
                </a:ext>
              </a:extLst>
            </p:cNvPr>
            <p:cNvSpPr/>
            <p:nvPr/>
          </p:nvSpPr>
          <p:spPr>
            <a:xfrm>
              <a:off x="9747150" y="3595371"/>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95" name="TextBox 120">
            <a:extLst>
              <a:ext uri="{FF2B5EF4-FFF2-40B4-BE49-F238E27FC236}">
                <a16:creationId xmlns="" xmlns:a16="http://schemas.microsoft.com/office/drawing/2014/main" id="{890033A1-CB2B-46C1-843C-A395BBB7F123}"/>
              </a:ext>
            </a:extLst>
          </p:cNvPr>
          <p:cNvSpPr txBox="1"/>
          <p:nvPr/>
        </p:nvSpPr>
        <p:spPr>
          <a:xfrm>
            <a:off x="9182038" y="5263387"/>
            <a:ext cx="1874368" cy="307657"/>
          </a:xfrm>
          <a:prstGeom prst="rect">
            <a:avLst/>
          </a:prstGeom>
          <a:noFill/>
        </p:spPr>
        <p:txBody>
          <a:bodyPr wrap="square" rtlCol="0" anchor="ctr">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Eth-Trunk</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96" name="组合 95"/>
          <p:cNvGrpSpPr/>
          <p:nvPr/>
        </p:nvGrpSpPr>
        <p:grpSpPr>
          <a:xfrm>
            <a:off x="9127020" y="5081016"/>
            <a:ext cx="1922960" cy="215916"/>
            <a:chOff x="8039439" y="3906959"/>
            <a:chExt cx="1923711" cy="216000"/>
          </a:xfrm>
        </p:grpSpPr>
        <p:cxnSp>
          <p:nvCxnSpPr>
            <p:cNvPr id="97" name="直接连接符 96"/>
            <p:cNvCxnSpPr>
              <a:stCxn id="99" idx="2"/>
              <a:endCxn id="98" idx="6"/>
            </p:cNvCxnSpPr>
            <p:nvPr/>
          </p:nvCxnSpPr>
          <p:spPr bwMode="auto">
            <a:xfrm flipH="1">
              <a:off x="8255439" y="4014959"/>
              <a:ext cx="149171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8" name="椭圆 97">
              <a:extLst>
                <a:ext uri="{FF2B5EF4-FFF2-40B4-BE49-F238E27FC236}">
                  <a16:creationId xmlns="" xmlns:a16="http://schemas.microsoft.com/office/drawing/2014/main" id="{7DBB15C3-7119-4BF5-AC36-6F6AFF9EB213}"/>
                </a:ext>
              </a:extLst>
            </p:cNvPr>
            <p:cNvSpPr/>
            <p:nvPr/>
          </p:nvSpPr>
          <p:spPr>
            <a:xfrm>
              <a:off x="8039439" y="3906959"/>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椭圆 98">
              <a:extLst>
                <a:ext uri="{FF2B5EF4-FFF2-40B4-BE49-F238E27FC236}">
                  <a16:creationId xmlns="" xmlns:a16="http://schemas.microsoft.com/office/drawing/2014/main" id="{7DBB15C3-7119-4BF5-AC36-6F6AFF9EB213}"/>
                </a:ext>
              </a:extLst>
            </p:cNvPr>
            <p:cNvSpPr/>
            <p:nvPr/>
          </p:nvSpPr>
          <p:spPr>
            <a:xfrm>
              <a:off x="9747150" y="3906959"/>
              <a:ext cx="216000" cy="216000"/>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00" name="直接箭头连接符 99">
            <a:extLst>
              <a:ext uri="{FF2B5EF4-FFF2-40B4-BE49-F238E27FC236}">
                <a16:creationId xmlns="" xmlns:a16="http://schemas.microsoft.com/office/drawing/2014/main" id="{FC940677-F915-4522-BB5D-950A0690E721}"/>
              </a:ext>
            </a:extLst>
          </p:cNvPr>
          <p:cNvCxnSpPr>
            <a:cxnSpLocks/>
          </p:cNvCxnSpPr>
          <p:nvPr/>
        </p:nvCxnSpPr>
        <p:spPr>
          <a:xfrm>
            <a:off x="6998218" y="4339843"/>
            <a:ext cx="578894" cy="0"/>
          </a:xfrm>
          <a:prstGeom prst="straightConnector1">
            <a:avLst/>
          </a:prstGeom>
          <a:noFill/>
          <a:ln w="19050" cap="flat" cmpd="sng" algn="ctr">
            <a:solidFill>
              <a:srgbClr val="EC7061"/>
            </a:solidFill>
            <a:prstDash val="sysDash"/>
            <a:headEnd type="none" w="med" len="med"/>
            <a:tailEnd type="triangle" w="med" len="med"/>
          </a:ln>
          <a:effectLst>
            <a:outerShdw blurRad="152400" dist="38100" dir="5400000" algn="t" rotWithShape="0">
              <a:prstClr val="black">
                <a:alpha val="12000"/>
              </a:prstClr>
            </a:outerShdw>
          </a:effectLst>
        </p:spPr>
      </p:cxnSp>
      <p:cxnSp>
        <p:nvCxnSpPr>
          <p:cNvPr id="101" name="直接箭头连接符 100">
            <a:extLst>
              <a:ext uri="{FF2B5EF4-FFF2-40B4-BE49-F238E27FC236}">
                <a16:creationId xmlns="" xmlns:a16="http://schemas.microsoft.com/office/drawing/2014/main" id="{392BBF19-BFF5-4826-B492-9FF0DE47E265}"/>
              </a:ext>
            </a:extLst>
          </p:cNvPr>
          <p:cNvCxnSpPr>
            <a:cxnSpLocks/>
          </p:cNvCxnSpPr>
          <p:nvPr/>
        </p:nvCxnSpPr>
        <p:spPr>
          <a:xfrm>
            <a:off x="6998218" y="4587624"/>
            <a:ext cx="578894" cy="0"/>
          </a:xfrm>
          <a:prstGeom prst="straightConnector1">
            <a:avLst/>
          </a:prstGeom>
          <a:noFill/>
          <a:ln w="19050" cap="flat" cmpd="sng" algn="ctr">
            <a:solidFill>
              <a:srgbClr val="00B0F0"/>
            </a:solidFill>
            <a:prstDash val="dash"/>
            <a:headEnd type="none" w="med" len="med"/>
            <a:tailEnd type="triangle" w="med" len="med"/>
          </a:ln>
          <a:effectLst>
            <a:outerShdw blurRad="152400" dist="38100" dir="5400000" algn="t" rotWithShape="0">
              <a:prstClr val="black">
                <a:alpha val="12000"/>
              </a:prstClr>
            </a:outerShdw>
          </a:effectLst>
        </p:spPr>
      </p:cxnSp>
      <p:sp>
        <p:nvSpPr>
          <p:cNvPr id="102" name="矩形 101">
            <a:extLst>
              <a:ext uri="{FF2B5EF4-FFF2-40B4-BE49-F238E27FC236}">
                <a16:creationId xmlns:a16="http://schemas.microsoft.com/office/drawing/2014/main" xmlns="" id="{63EC1A45-DE44-4732-A300-8A63DEFB1977}"/>
              </a:ext>
            </a:extLst>
          </p:cNvPr>
          <p:cNvSpPr/>
          <p:nvPr/>
        </p:nvSpPr>
        <p:spPr>
          <a:xfrm>
            <a:off x="6594245" y="4220398"/>
            <a:ext cx="1386840" cy="734120"/>
          </a:xfrm>
          <a:prstGeom prst="rect">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TextBox 120">
            <a:extLst>
              <a:ext uri="{FF2B5EF4-FFF2-40B4-BE49-F238E27FC236}">
                <a16:creationId xmlns:a16="http://schemas.microsoft.com/office/drawing/2014/main" xmlns="" id="{5323F67A-9438-4080-AB0F-1592FD1B35BB}"/>
              </a:ext>
            </a:extLst>
          </p:cNvPr>
          <p:cNvSpPr txBox="1"/>
          <p:nvPr/>
        </p:nvSpPr>
        <p:spPr>
          <a:xfrm>
            <a:off x="6232942" y="4986388"/>
            <a:ext cx="2277610" cy="276999"/>
          </a:xfrm>
          <a:prstGeom prst="rect">
            <a:avLst/>
          </a:prstGeom>
          <a:noFill/>
          <a:ln>
            <a:noFill/>
          </a:ln>
        </p:spPr>
        <p:txBody>
          <a:bodyPr wrap="square" rtlCol="0">
            <a:spAutoFit/>
          </a:bodyPr>
          <a:lstStyle/>
          <a:p>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源目</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相同，源目</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不同</a:t>
            </a:r>
          </a:p>
        </p:txBody>
      </p:sp>
      <p:cxnSp>
        <p:nvCxnSpPr>
          <p:cNvPr id="104" name="直接箭头连接符 103">
            <a:extLst>
              <a:ext uri="{FF2B5EF4-FFF2-40B4-BE49-F238E27FC236}">
                <a16:creationId xmlns="" xmlns:a16="http://schemas.microsoft.com/office/drawing/2014/main" id="{392BBF19-BFF5-4826-B492-9FF0DE47E265}"/>
              </a:ext>
            </a:extLst>
          </p:cNvPr>
          <p:cNvCxnSpPr>
            <a:cxnSpLocks/>
          </p:cNvCxnSpPr>
          <p:nvPr/>
        </p:nvCxnSpPr>
        <p:spPr>
          <a:xfrm>
            <a:off x="6998218" y="4835405"/>
            <a:ext cx="578894" cy="0"/>
          </a:xfrm>
          <a:prstGeom prst="straightConnector1">
            <a:avLst/>
          </a:prstGeom>
          <a:noFill/>
          <a:ln w="19050" cap="flat" cmpd="sng" algn="ctr">
            <a:solidFill>
              <a:schemeClr val="tx1"/>
            </a:solidFill>
            <a:prstDash val="dashDot"/>
            <a:headEnd type="none" w="med" len="med"/>
            <a:tailEnd type="triangle" w="med" len="med"/>
          </a:ln>
          <a:effectLst>
            <a:outerShdw blurRad="152400" dist="38100" dir="5400000" algn="t" rotWithShape="0">
              <a:prstClr val="black">
                <a:alpha val="12000"/>
              </a:prstClr>
            </a:outerShdw>
          </a:effectLst>
        </p:spPr>
      </p:cxnSp>
      <p:cxnSp>
        <p:nvCxnSpPr>
          <p:cNvPr id="105" name="直接箭头连接符 104">
            <a:extLst>
              <a:ext uri="{FF2B5EF4-FFF2-40B4-BE49-F238E27FC236}">
                <a16:creationId xmlns="" xmlns:a16="http://schemas.microsoft.com/office/drawing/2014/main" id="{FC940677-F915-4522-BB5D-950A0690E721}"/>
              </a:ext>
            </a:extLst>
          </p:cNvPr>
          <p:cNvCxnSpPr>
            <a:cxnSpLocks/>
          </p:cNvCxnSpPr>
          <p:nvPr/>
        </p:nvCxnSpPr>
        <p:spPr>
          <a:xfrm>
            <a:off x="9791956" y="3928040"/>
            <a:ext cx="578894" cy="0"/>
          </a:xfrm>
          <a:prstGeom prst="straightConnector1">
            <a:avLst/>
          </a:prstGeom>
          <a:noFill/>
          <a:ln w="19050" cap="flat" cmpd="sng" algn="ctr">
            <a:solidFill>
              <a:srgbClr val="EC7061"/>
            </a:solidFill>
            <a:prstDash val="sysDash"/>
            <a:headEnd type="none" w="med" len="med"/>
            <a:tailEnd type="triangle" w="med" len="med"/>
          </a:ln>
          <a:effectLst>
            <a:outerShdw blurRad="152400" dist="38100" dir="5400000" algn="t" rotWithShape="0">
              <a:prstClr val="black">
                <a:alpha val="12000"/>
              </a:prstClr>
            </a:outerShdw>
          </a:effectLst>
        </p:spPr>
      </p:cxnSp>
      <p:cxnSp>
        <p:nvCxnSpPr>
          <p:cNvPr id="106" name="直接箭头连接符 105">
            <a:extLst>
              <a:ext uri="{FF2B5EF4-FFF2-40B4-BE49-F238E27FC236}">
                <a16:creationId xmlns="" xmlns:a16="http://schemas.microsoft.com/office/drawing/2014/main" id="{392BBF19-BFF5-4826-B492-9FF0DE47E265}"/>
              </a:ext>
            </a:extLst>
          </p:cNvPr>
          <p:cNvCxnSpPr>
            <a:cxnSpLocks/>
          </p:cNvCxnSpPr>
          <p:nvPr/>
        </p:nvCxnSpPr>
        <p:spPr>
          <a:xfrm>
            <a:off x="9791956" y="4041024"/>
            <a:ext cx="578894" cy="0"/>
          </a:xfrm>
          <a:prstGeom prst="straightConnector1">
            <a:avLst/>
          </a:prstGeom>
          <a:noFill/>
          <a:ln w="19050" cap="flat" cmpd="sng" algn="ctr">
            <a:solidFill>
              <a:srgbClr val="00B0F0"/>
            </a:solidFill>
            <a:prstDash val="dash"/>
            <a:headEnd type="none" w="med" len="med"/>
            <a:tailEnd type="triangle" w="med" len="med"/>
          </a:ln>
          <a:effectLst>
            <a:outerShdw blurRad="152400" dist="38100" dir="5400000" algn="t" rotWithShape="0">
              <a:prstClr val="black">
                <a:alpha val="12000"/>
              </a:prstClr>
            </a:outerShdw>
          </a:effectLst>
        </p:spPr>
      </p:cxnSp>
      <p:cxnSp>
        <p:nvCxnSpPr>
          <p:cNvPr id="107" name="直接箭头连接符 106">
            <a:extLst>
              <a:ext uri="{FF2B5EF4-FFF2-40B4-BE49-F238E27FC236}">
                <a16:creationId xmlns="" xmlns:a16="http://schemas.microsoft.com/office/drawing/2014/main" id="{392BBF19-BFF5-4826-B492-9FF0DE47E265}"/>
              </a:ext>
            </a:extLst>
          </p:cNvPr>
          <p:cNvCxnSpPr>
            <a:cxnSpLocks/>
          </p:cNvCxnSpPr>
          <p:nvPr/>
        </p:nvCxnSpPr>
        <p:spPr>
          <a:xfrm>
            <a:off x="9791956" y="4148982"/>
            <a:ext cx="578894" cy="0"/>
          </a:xfrm>
          <a:prstGeom prst="straightConnector1">
            <a:avLst/>
          </a:prstGeom>
          <a:noFill/>
          <a:ln w="19050" cap="flat" cmpd="sng" algn="ctr">
            <a:solidFill>
              <a:schemeClr val="tx1"/>
            </a:solidFill>
            <a:prstDash val="dashDot"/>
            <a:headEnd type="none" w="med" len="med"/>
            <a:tailEnd type="triangle" w="med" len="med"/>
          </a:ln>
          <a:effectLst>
            <a:outerShdw blurRad="152400" dist="38100" dir="5400000" algn="t" rotWithShape="0">
              <a:prstClr val="black">
                <a:alpha val="12000"/>
              </a:prstClr>
            </a:outerShdw>
          </a:effectLst>
        </p:spPr>
      </p:cxnSp>
      <p:cxnSp>
        <p:nvCxnSpPr>
          <p:cNvPr id="108" name="直接箭头连接符 107"/>
          <p:cNvCxnSpPr>
            <a:stCxn id="109" idx="0"/>
            <a:endCxn id="76" idx="2"/>
          </p:cNvCxnSpPr>
          <p:nvPr/>
        </p:nvCxnSpPr>
        <p:spPr>
          <a:xfrm flipH="1" flipV="1">
            <a:off x="8870412" y="5424844"/>
            <a:ext cx="0" cy="382290"/>
          </a:xfrm>
          <a:prstGeom prst="straightConnector1">
            <a:avLst/>
          </a:prstGeom>
          <a:noFill/>
          <a:ln w="28575" cap="flat" cmpd="sng" algn="ctr">
            <a:solidFill>
              <a:srgbClr val="00B0F0"/>
            </a:solidFill>
            <a:prstDash val="solid"/>
            <a:miter lim="800000"/>
            <a:tailEnd type="triangle"/>
          </a:ln>
          <a:effectLst/>
        </p:spPr>
      </p:cxnSp>
      <p:sp>
        <p:nvSpPr>
          <p:cNvPr id="109" name="圆角矩形 108"/>
          <p:cNvSpPr/>
          <p:nvPr/>
        </p:nvSpPr>
        <p:spPr>
          <a:xfrm>
            <a:off x="8016568" y="5807134"/>
            <a:ext cx="1739218" cy="338009"/>
          </a:xfrm>
          <a:prstGeom prst="roundRect">
            <a:avLst>
              <a:gd name="adj" fmla="val 2303"/>
            </a:avLst>
          </a:prstGeom>
          <a:solidFill>
            <a:srgbClr val="FFFFCC"/>
          </a:solidFill>
          <a:ln w="12700" cap="flat" cmpd="sng" algn="ctr">
            <a:solidFill>
              <a:srgbClr val="FFD17D"/>
            </a:solidFill>
            <a:prstDash val="solid"/>
            <a:miter lim="800000"/>
          </a:ln>
          <a:effectLst/>
        </p:spPr>
        <p:txBody>
          <a:bodyPr rtlCol="0" anchor="ctr"/>
          <a:lstStyle/>
          <a:p>
            <a:pPr marL="0" marR="0" lvl="0" indent="0" algn="ctr" defTabSz="914400" eaLnBrk="1" fontAlgn="auto" latinLnBrk="0" hangingPunct="1">
              <a:lnSpc>
                <a:spcPts val="2200"/>
              </a:lnSpc>
              <a:spcBef>
                <a:spcPts val="0"/>
              </a:spcBef>
              <a:spcAft>
                <a:spcPts val="0"/>
              </a:spcAft>
              <a:buClrTx/>
              <a:buSzTx/>
              <a:buFontTx/>
              <a:buNone/>
              <a:tabLst/>
              <a:defRPr/>
            </a:pPr>
            <a:r>
              <a:rPr lang="zh-CN" altLang="en-US" sz="1400" kern="0" noProof="0" dirty="0" smtClean="0">
                <a:latin typeface="Huawei Sans"/>
                <a:ea typeface="方正兰亭黑简体"/>
                <a:sym typeface="Huawei Sans" panose="020C0503030203020204" pitchFamily="34" charset="0"/>
              </a:rPr>
              <a:t>采用源目</a:t>
            </a:r>
            <a:r>
              <a:rPr lang="en-US" altLang="zh-CN" sz="1400" kern="0" dirty="0" smtClean="0">
                <a:latin typeface="Huawei Sans"/>
                <a:ea typeface="方正兰亭黑简体"/>
                <a:sym typeface="Huawei Sans" panose="020C0503030203020204" pitchFamily="34" charset="0"/>
              </a:rPr>
              <a:t>MAC</a:t>
            </a:r>
            <a:r>
              <a:rPr lang="zh-CN" altLang="en-US" sz="1400" kern="0" noProof="0" dirty="0" smtClean="0">
                <a:latin typeface="Huawei Sans"/>
                <a:ea typeface="方正兰亭黑简体"/>
                <a:sym typeface="Huawei Sans" panose="020C0503030203020204" pitchFamily="34" charset="0"/>
              </a:rPr>
              <a:t>模式</a:t>
            </a:r>
            <a:endParaRPr kumimoji="0" lang="zh-CN" altLang="en-US" sz="1400" u="none" strike="noStrike" kern="0" cap="none" spc="0" normalizeH="0" baseline="0" noProof="0" dirty="0" smtClean="0">
              <a:ln>
                <a:noFill/>
              </a:ln>
              <a:effectLst/>
              <a:uLnTx/>
              <a:uFillTx/>
              <a:latin typeface="Huawei Sans"/>
              <a:ea typeface="方正兰亭黑简体"/>
              <a:sym typeface="Huawei Sans" panose="020C0503030203020204" pitchFamily="34" charset="0"/>
            </a:endParaRPr>
          </a:p>
        </p:txBody>
      </p:sp>
      <p:sp>
        <p:nvSpPr>
          <p:cNvPr id="110" name="圆角矩形 75"/>
          <p:cNvSpPr/>
          <p:nvPr/>
        </p:nvSpPr>
        <p:spPr>
          <a:xfrm>
            <a:off x="6141055" y="3184916"/>
            <a:ext cx="5609250" cy="3958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不合适的负载分担算法</a:t>
            </a:r>
          </a:p>
        </p:txBody>
      </p:sp>
      <p:sp>
        <p:nvSpPr>
          <p:cNvPr id="111" name="圆角矩形 75"/>
          <p:cNvSpPr/>
          <p:nvPr/>
        </p:nvSpPr>
        <p:spPr>
          <a:xfrm>
            <a:off x="6152504" y="3611934"/>
            <a:ext cx="5580362" cy="275827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112" name="五边形 111"/>
          <p:cNvSpPr/>
          <p:nvPr/>
        </p:nvSpPr>
        <p:spPr bwMode="auto">
          <a:xfrm>
            <a:off x="7562321" y="126000"/>
            <a:ext cx="899749" cy="213037"/>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报文介绍</a:t>
            </a:r>
          </a:p>
        </p:txBody>
      </p:sp>
      <p:sp>
        <p:nvSpPr>
          <p:cNvPr id="113" name="燕尾形 112"/>
          <p:cNvSpPr/>
          <p:nvPr/>
        </p:nvSpPr>
        <p:spPr bwMode="auto">
          <a:xfrm>
            <a:off x="8383481" y="126000"/>
            <a:ext cx="1367951"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最大活动接口数</a:t>
            </a:r>
          </a:p>
        </p:txBody>
      </p:sp>
      <p:sp>
        <p:nvSpPr>
          <p:cNvPr id="114" name="燕尾形 113"/>
          <p:cNvSpPr/>
          <p:nvPr/>
        </p:nvSpPr>
        <p:spPr bwMode="auto">
          <a:xfrm>
            <a:off x="9667454" y="126000"/>
            <a:ext cx="1223658" cy="213037"/>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活动链路选举</a:t>
            </a:r>
          </a:p>
        </p:txBody>
      </p:sp>
      <p:sp>
        <p:nvSpPr>
          <p:cNvPr id="115" name="燕尾形 114"/>
          <p:cNvSpPr/>
          <p:nvPr/>
        </p:nvSpPr>
        <p:spPr bwMode="auto">
          <a:xfrm>
            <a:off x="10812767" y="126000"/>
            <a:ext cx="1223658" cy="213037"/>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负载分担</a:t>
            </a:r>
          </a:p>
        </p:txBody>
      </p:sp>
    </p:spTree>
    <p:extLst>
      <p:ext uri="{BB962C8B-B14F-4D97-AF65-F5344CB8AC3E}">
        <p14:creationId xmlns:p14="http://schemas.microsoft.com/office/powerpoint/2010/main" val="4673514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网络可靠性需求</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链路聚合技术原理与配置</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基本原理</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手工模式</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模式</a:t>
            </a:r>
            <a:endParaRPr lang="en-US" altLang="zh-CN"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Huawei Sans" panose="020C0503030203020204" pitchFamily="34" charset="0"/>
              <a:buChar char="▪"/>
            </a:pP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典型使用场景</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配置举例</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buClr>
                <a:schemeClr val="bg1">
                  <a:lumMod val="50000"/>
                </a:schemeClr>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堆叠</a:t>
            </a:r>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集群概述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6019776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bwMode="auto">
          <a:xfrm>
            <a:off x="2960132" y="3704305"/>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3116567" y="3704305"/>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 name="标题 2"/>
          <p:cNvSpPr>
            <a:spLocks noGrp="1"/>
          </p:cNvSpPr>
          <p:nvPr>
            <p:ph type="title"/>
          </p:nvPr>
        </p:nvSpPr>
        <p:spPr/>
        <p:txBody>
          <a:bodyPr/>
          <a:lstStyle/>
          <a:p>
            <a:pPr fontAlgn="base"/>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典型使用</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场景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圆角矩形 75"/>
          <p:cNvSpPr/>
          <p:nvPr/>
        </p:nvSpPr>
        <p:spPr>
          <a:xfrm>
            <a:off x="445914" y="1273231"/>
            <a:ext cx="5609250" cy="3958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交换机之间</a:t>
            </a:r>
          </a:p>
        </p:txBody>
      </p:sp>
      <p:sp>
        <p:nvSpPr>
          <p:cNvPr id="6" name="圆角矩形 75"/>
          <p:cNvSpPr/>
          <p:nvPr/>
        </p:nvSpPr>
        <p:spPr>
          <a:xfrm>
            <a:off x="457363" y="1702604"/>
            <a:ext cx="5580362" cy="467799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10" name="直接连接符 9"/>
          <p:cNvCxnSpPr/>
          <p:nvPr/>
        </p:nvCxnSpPr>
        <p:spPr bwMode="auto">
          <a:xfrm>
            <a:off x="2960132" y="2548826"/>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a:off x="3116567" y="2548826"/>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 name="椭圆 11"/>
          <p:cNvSpPr/>
          <p:nvPr/>
        </p:nvSpPr>
        <p:spPr bwMode="auto">
          <a:xfrm rot="5400000">
            <a:off x="2877277" y="2443584"/>
            <a:ext cx="276030" cy="895000"/>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矩形 17"/>
          <p:cNvSpPr/>
          <p:nvPr/>
        </p:nvSpPr>
        <p:spPr bwMode="auto">
          <a:xfrm>
            <a:off x="3462793" y="2780952"/>
            <a:ext cx="1215533"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-Trunk</a:t>
            </a:r>
          </a:p>
        </p:txBody>
      </p:sp>
      <p:sp>
        <p:nvSpPr>
          <p:cNvPr id="24" name="椭圆 23"/>
          <p:cNvSpPr/>
          <p:nvPr/>
        </p:nvSpPr>
        <p:spPr bwMode="auto">
          <a:xfrm rot="5400000">
            <a:off x="2877277" y="3599064"/>
            <a:ext cx="276030" cy="895000"/>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矩形 24"/>
          <p:cNvSpPr/>
          <p:nvPr/>
        </p:nvSpPr>
        <p:spPr bwMode="auto">
          <a:xfrm>
            <a:off x="3462793" y="3897130"/>
            <a:ext cx="1215533"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-Trunk</a:t>
            </a:r>
          </a:p>
        </p:txBody>
      </p:sp>
      <p:sp>
        <p:nvSpPr>
          <p:cNvPr id="26" name="文本占位符 3"/>
          <p:cNvSpPr txBox="1">
            <a:spLocks/>
          </p:cNvSpPr>
          <p:nvPr/>
        </p:nvSpPr>
        <p:spPr bwMode="auto">
          <a:xfrm>
            <a:off x="457364" y="5497750"/>
            <a:ext cx="5580362"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buClrTx/>
              <a:buSzPct val="100000"/>
              <a:buNone/>
            </a:pPr>
            <a:r>
              <a:rPr lang="zh-CN" altLang="en-US" sz="1599" kern="0" dirty="0">
                <a:latin typeface="Huawei Sans" panose="020C0503030203020204" pitchFamily="34" charset="0"/>
                <a:ea typeface="方正兰亭黑简体" panose="02000000000000000000" pitchFamily="2" charset="-122"/>
                <a:sym typeface="Huawei Sans" panose="020C0503030203020204" pitchFamily="34" charset="0"/>
              </a:rPr>
              <a:t>为保证交换机之间的链路带宽以及可靠性，可以在交换机之间部署多条物理链路并使用</a:t>
            </a:r>
            <a:r>
              <a:rPr lang="en-US" altLang="zh-CN" sz="1599" kern="0" dirty="0">
                <a:latin typeface="Huawei Sans" panose="020C0503030203020204" pitchFamily="34" charset="0"/>
                <a:ea typeface="方正兰亭黑简体" panose="02000000000000000000" pitchFamily="2" charset="-122"/>
                <a:sym typeface="Huawei Sans" panose="020C0503030203020204" pitchFamily="34" charset="0"/>
              </a:rPr>
              <a:t>Eth-Trunk</a:t>
            </a:r>
            <a:r>
              <a:rPr lang="zh-CN" altLang="en-US" sz="1599" kern="0" dirty="0">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27" name="TextBox 77"/>
          <p:cNvSpPr txBox="1"/>
          <p:nvPr/>
        </p:nvSpPr>
        <p:spPr bwMode="auto">
          <a:xfrm>
            <a:off x="1422584" y="3455296"/>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汇聚层交换机</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8" name="TextBox 77"/>
          <p:cNvSpPr txBox="1"/>
          <p:nvPr/>
        </p:nvSpPr>
        <p:spPr bwMode="auto">
          <a:xfrm>
            <a:off x="1422584" y="4509356"/>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接入层交换机</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9" name="TextBox 77"/>
          <p:cNvSpPr txBox="1"/>
          <p:nvPr/>
        </p:nvSpPr>
        <p:spPr bwMode="auto">
          <a:xfrm>
            <a:off x="1422584" y="2240508"/>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核心层交换机</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30" name="直接连接符 29"/>
          <p:cNvCxnSpPr/>
          <p:nvPr/>
        </p:nvCxnSpPr>
        <p:spPr bwMode="auto">
          <a:xfrm>
            <a:off x="8807665" y="3714726"/>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直接连接符 30"/>
          <p:cNvCxnSpPr/>
          <p:nvPr/>
        </p:nvCxnSpPr>
        <p:spPr bwMode="auto">
          <a:xfrm>
            <a:off x="8964100" y="3714726"/>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2" name="圆角矩形 75"/>
          <p:cNvSpPr/>
          <p:nvPr/>
        </p:nvSpPr>
        <p:spPr>
          <a:xfrm>
            <a:off x="6093620" y="1273231"/>
            <a:ext cx="5609250" cy="3958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交换机与服务器之间</a:t>
            </a:r>
          </a:p>
        </p:txBody>
      </p:sp>
      <p:sp>
        <p:nvSpPr>
          <p:cNvPr id="33" name="圆角矩形 75"/>
          <p:cNvSpPr/>
          <p:nvPr/>
        </p:nvSpPr>
        <p:spPr>
          <a:xfrm>
            <a:off x="6105070" y="1702604"/>
            <a:ext cx="5580362" cy="467799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1" name="椭圆 40"/>
          <p:cNvSpPr/>
          <p:nvPr/>
        </p:nvSpPr>
        <p:spPr bwMode="auto">
          <a:xfrm rot="5400000">
            <a:off x="8724810" y="3609485"/>
            <a:ext cx="276030" cy="895000"/>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矩形 41"/>
          <p:cNvSpPr/>
          <p:nvPr/>
        </p:nvSpPr>
        <p:spPr bwMode="auto">
          <a:xfrm>
            <a:off x="9310325" y="3907551"/>
            <a:ext cx="1095405"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-Trunk</a:t>
            </a:r>
          </a:p>
        </p:txBody>
      </p:sp>
      <p:sp>
        <p:nvSpPr>
          <p:cNvPr id="43" name="文本占位符 3"/>
          <p:cNvSpPr txBox="1">
            <a:spLocks/>
          </p:cNvSpPr>
          <p:nvPr/>
        </p:nvSpPr>
        <p:spPr bwMode="auto">
          <a:xfrm>
            <a:off x="6105071" y="5497750"/>
            <a:ext cx="5580362"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buClrTx/>
              <a:buSzPct val="100000"/>
              <a:buNone/>
            </a:pPr>
            <a:r>
              <a:rPr lang="zh-CN" altLang="en-US" sz="1599" kern="0" dirty="0">
                <a:latin typeface="Huawei Sans" panose="020C0503030203020204" pitchFamily="34" charset="0"/>
                <a:ea typeface="方正兰亭黑简体" panose="02000000000000000000" pitchFamily="2" charset="-122"/>
                <a:sym typeface="Huawei Sans" panose="020C0503030203020204" pitchFamily="34" charset="0"/>
              </a:rPr>
              <a:t>为了提高服务器的接入带宽和可靠性，将两个或者更多的物理网卡聚合成一个网卡组，与交换机建立链路</a:t>
            </a:r>
            <a:r>
              <a:rPr lang="zh-CN" altLang="en-US" sz="1599" kern="0" dirty="0" smtClean="0">
                <a:latin typeface="Huawei Sans" panose="020C0503030203020204" pitchFamily="34" charset="0"/>
                <a:ea typeface="方正兰亭黑简体" panose="02000000000000000000" pitchFamily="2" charset="-122"/>
                <a:sym typeface="Huawei Sans" panose="020C0503030203020204" pitchFamily="34" charset="0"/>
              </a:rPr>
              <a:t>聚合。</a:t>
            </a:r>
            <a:endParaRPr lang="zh-CN" altLang="en-US" sz="1599" kern="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7" name="直接连接符 46"/>
          <p:cNvCxnSpPr/>
          <p:nvPr/>
        </p:nvCxnSpPr>
        <p:spPr bwMode="auto">
          <a:xfrm>
            <a:off x="8887929" y="2550332"/>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48" name="组合 47"/>
          <p:cNvGrpSpPr/>
          <p:nvPr/>
        </p:nvGrpSpPr>
        <p:grpSpPr>
          <a:xfrm>
            <a:off x="8504513" y="2329636"/>
            <a:ext cx="787089" cy="392750"/>
            <a:chOff x="8130082" y="1699504"/>
            <a:chExt cx="787396" cy="392903"/>
          </a:xfrm>
        </p:grpSpPr>
        <p:sp>
          <p:nvSpPr>
            <p:cNvPr id="49"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矩形 49"/>
            <p:cNvSpPr/>
            <p:nvPr/>
          </p:nvSpPr>
          <p:spPr>
            <a:xfrm>
              <a:off x="8130082" y="1810198"/>
              <a:ext cx="787396" cy="276999"/>
            </a:xfrm>
            <a:prstGeom prst="rect">
              <a:avLst/>
            </a:prstGeom>
          </p:spPr>
          <p:txBody>
            <a:bodyPr wrap="none">
              <a:spAutoFit/>
            </a:bodyPr>
            <a:lstStyle/>
            <a:p>
              <a:pPr 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Network</a:t>
              </a:r>
            </a:p>
          </p:txBody>
        </p:sp>
      </p:grpSp>
      <p:pic>
        <p:nvPicPr>
          <p:cNvPr id="51" name="图片 50" descr="通用服务器-蓝.png">
            <a:extLst>
              <a:ext uri="{FF2B5EF4-FFF2-40B4-BE49-F238E27FC236}">
                <a16:creationId xmlns="" xmlns:a16="http://schemas.microsoft.com/office/drawing/2014/main" id="{B2C40AE6-2029-4F3E-954D-5911E6D94FB2}"/>
              </a:ext>
            </a:extLst>
          </p:cNvPr>
          <p:cNvPicPr>
            <a:picLocks noChangeAspect="1"/>
          </p:cNvPicPr>
          <p:nvPr/>
        </p:nvPicPr>
        <p:blipFill>
          <a:blip r:embed="rId3" cstate="print"/>
          <a:stretch>
            <a:fillRect/>
          </a:stretch>
        </p:blipFill>
        <p:spPr>
          <a:xfrm>
            <a:off x="8612937" y="4455801"/>
            <a:ext cx="539789" cy="441645"/>
          </a:xfrm>
          <a:prstGeom prst="rect">
            <a:avLst/>
          </a:prstGeom>
        </p:spPr>
      </p:pic>
      <p:pic>
        <p:nvPicPr>
          <p:cNvPr id="34" name="图片 33" descr="接入交换机.png">
            <a:extLst>
              <a:ext uri="{FF2B5EF4-FFF2-40B4-BE49-F238E27FC236}">
                <a16:creationId xmlns:a16="http://schemas.microsoft.com/office/drawing/2014/main" xmlns="" id="{A4EEA780-3CE8-4340-83D8-A49BC7227950}"/>
              </a:ext>
            </a:extLst>
          </p:cNvPr>
          <p:cNvPicPr>
            <a:picLocks noChangeAspect="1"/>
          </p:cNvPicPr>
          <p:nvPr/>
        </p:nvPicPr>
        <p:blipFill>
          <a:blip r:embed="rId4" cstate="print"/>
          <a:stretch>
            <a:fillRect/>
          </a:stretch>
        </p:blipFill>
        <p:spPr>
          <a:xfrm>
            <a:off x="2762581" y="4455801"/>
            <a:ext cx="540000" cy="441818"/>
          </a:xfrm>
          <a:prstGeom prst="rect">
            <a:avLst/>
          </a:prstGeom>
        </p:spPr>
      </p:pic>
      <p:pic>
        <p:nvPicPr>
          <p:cNvPr id="35" name="图片 34" descr="汇聚交换机.png">
            <a:extLst>
              <a:ext uri="{FF2B5EF4-FFF2-40B4-BE49-F238E27FC236}">
                <a16:creationId xmlns:a16="http://schemas.microsoft.com/office/drawing/2014/main" xmlns="" id="{510788B6-994F-4DD8-9E7B-2F7416C7AC83}"/>
              </a:ext>
            </a:extLst>
          </p:cNvPr>
          <p:cNvPicPr>
            <a:picLocks noChangeAspect="1"/>
          </p:cNvPicPr>
          <p:nvPr/>
        </p:nvPicPr>
        <p:blipFill>
          <a:blip r:embed="rId5" cstate="print"/>
          <a:stretch>
            <a:fillRect/>
          </a:stretch>
        </p:blipFill>
        <p:spPr>
          <a:xfrm>
            <a:off x="2762581" y="3307660"/>
            <a:ext cx="540000" cy="441818"/>
          </a:xfrm>
          <a:prstGeom prst="rect">
            <a:avLst/>
          </a:prstGeom>
        </p:spPr>
      </p:pic>
      <p:pic>
        <p:nvPicPr>
          <p:cNvPr id="36" name="图片 35" descr="核心交换机.png">
            <a:extLst>
              <a:ext uri="{FF2B5EF4-FFF2-40B4-BE49-F238E27FC236}">
                <a16:creationId xmlns:a16="http://schemas.microsoft.com/office/drawing/2014/main" xmlns="" id="{B523C956-ACFD-43D2-A4FE-500709D8B096}"/>
              </a:ext>
            </a:extLst>
          </p:cNvPr>
          <p:cNvPicPr>
            <a:picLocks noChangeAspect="1"/>
          </p:cNvPicPr>
          <p:nvPr/>
        </p:nvPicPr>
        <p:blipFill>
          <a:blip r:embed="rId6" cstate="print"/>
          <a:stretch>
            <a:fillRect/>
          </a:stretch>
        </p:blipFill>
        <p:spPr>
          <a:xfrm>
            <a:off x="2762581" y="2115041"/>
            <a:ext cx="540000" cy="441818"/>
          </a:xfrm>
          <a:prstGeom prst="rect">
            <a:avLst/>
          </a:prstGeom>
        </p:spPr>
      </p:pic>
      <p:pic>
        <p:nvPicPr>
          <p:cNvPr id="38" name="图片 37" descr="接入交换机.png">
            <a:extLst>
              <a:ext uri="{FF2B5EF4-FFF2-40B4-BE49-F238E27FC236}">
                <a16:creationId xmlns:a16="http://schemas.microsoft.com/office/drawing/2014/main" xmlns="" id="{A4EEA780-3CE8-4340-83D8-A49BC7227950}"/>
              </a:ext>
            </a:extLst>
          </p:cNvPr>
          <p:cNvPicPr>
            <a:picLocks noChangeAspect="1"/>
          </p:cNvPicPr>
          <p:nvPr/>
        </p:nvPicPr>
        <p:blipFill>
          <a:blip r:embed="rId4" cstate="print"/>
          <a:stretch>
            <a:fillRect/>
          </a:stretch>
        </p:blipFill>
        <p:spPr>
          <a:xfrm>
            <a:off x="8612937" y="3341839"/>
            <a:ext cx="540000" cy="441818"/>
          </a:xfrm>
          <a:prstGeom prst="rect">
            <a:avLst/>
          </a:prstGeom>
        </p:spPr>
      </p:pic>
      <p:sp>
        <p:nvSpPr>
          <p:cNvPr id="37" name="TextBox 77"/>
          <p:cNvSpPr txBox="1"/>
          <p:nvPr/>
        </p:nvSpPr>
        <p:spPr bwMode="auto">
          <a:xfrm>
            <a:off x="7377722" y="4509356"/>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服务器</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39" name="TextBox 77"/>
          <p:cNvSpPr txBox="1"/>
          <p:nvPr/>
        </p:nvSpPr>
        <p:spPr bwMode="auto">
          <a:xfrm>
            <a:off x="7154847" y="3455296"/>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接入</a:t>
            </a:r>
            <a:r>
              <a:rPr lang="zh-CN" altLang="en-US" sz="1400" b="1"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层</a:t>
            </a:r>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交换机</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Tree>
    <p:extLst>
      <p:ext uri="{BB962C8B-B14F-4D97-AF65-F5344CB8AC3E}">
        <p14:creationId xmlns:p14="http://schemas.microsoft.com/office/powerpoint/2010/main" val="7085989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a:off x="7523755" y="2992878"/>
            <a:ext cx="3095890" cy="1055369"/>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标题 2"/>
          <p:cNvSpPr>
            <a:spLocks noGrp="1"/>
          </p:cNvSpPr>
          <p:nvPr>
            <p:ph type="title"/>
          </p:nvPr>
        </p:nvSpPr>
        <p:spPr/>
        <p:txBody>
          <a:bodyPr/>
          <a:lstStyle/>
          <a:p>
            <a:pPr fontAlgn="base"/>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典型使用场景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圆角矩形 75"/>
          <p:cNvSpPr/>
          <p:nvPr/>
        </p:nvSpPr>
        <p:spPr>
          <a:xfrm>
            <a:off x="445914" y="1273231"/>
            <a:ext cx="5609250" cy="3958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交换机与堆叠系统</a:t>
            </a:r>
          </a:p>
        </p:txBody>
      </p:sp>
      <p:sp>
        <p:nvSpPr>
          <p:cNvPr id="6" name="圆角矩形 75"/>
          <p:cNvSpPr/>
          <p:nvPr/>
        </p:nvSpPr>
        <p:spPr>
          <a:xfrm>
            <a:off x="457363" y="1702604"/>
            <a:ext cx="5580362" cy="467799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6" name="文本占位符 3"/>
          <p:cNvSpPr txBox="1">
            <a:spLocks/>
          </p:cNvSpPr>
          <p:nvPr/>
        </p:nvSpPr>
        <p:spPr bwMode="auto">
          <a:xfrm>
            <a:off x="457364" y="5225630"/>
            <a:ext cx="5580362"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buClrTx/>
              <a:buSzPct val="100000"/>
              <a:buNone/>
            </a:pPr>
            <a:r>
              <a:rPr lang="zh-CN" altLang="en-US" sz="1600" kern="0" dirty="0">
                <a:latin typeface="Huawei Sans" panose="020C0503030203020204" pitchFamily="34" charset="0"/>
                <a:ea typeface="方正兰亭黑简体" panose="02000000000000000000" pitchFamily="2" charset="-122"/>
                <a:sym typeface="Huawei Sans" panose="020C0503030203020204" pitchFamily="34" charset="0"/>
              </a:rPr>
              <a:t>堆叠系统使得两台交换机成为一台逻辑上的设备，交换机与堆叠系统通过链路聚合互联可以组建高可靠、无环的网络。</a:t>
            </a:r>
          </a:p>
        </p:txBody>
      </p:sp>
      <p:cxnSp>
        <p:nvCxnSpPr>
          <p:cNvPr id="30" name="直接连接符 29"/>
          <p:cNvCxnSpPr/>
          <p:nvPr/>
        </p:nvCxnSpPr>
        <p:spPr bwMode="auto">
          <a:xfrm flipV="1">
            <a:off x="8233437" y="3560132"/>
            <a:ext cx="171383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直接连接符 30"/>
          <p:cNvCxnSpPr/>
          <p:nvPr/>
        </p:nvCxnSpPr>
        <p:spPr bwMode="auto">
          <a:xfrm>
            <a:off x="8277817" y="3417892"/>
            <a:ext cx="155171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2" name="圆角矩形 75"/>
          <p:cNvSpPr/>
          <p:nvPr/>
        </p:nvSpPr>
        <p:spPr>
          <a:xfrm>
            <a:off x="6093620" y="1273231"/>
            <a:ext cx="5609250" cy="3958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防火墙双机热备心跳线</a:t>
            </a:r>
          </a:p>
        </p:txBody>
      </p:sp>
      <p:sp>
        <p:nvSpPr>
          <p:cNvPr id="33" name="圆角矩形 75"/>
          <p:cNvSpPr/>
          <p:nvPr/>
        </p:nvSpPr>
        <p:spPr>
          <a:xfrm>
            <a:off x="6105070" y="1702604"/>
            <a:ext cx="5580362" cy="467799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1" name="椭圆 40"/>
          <p:cNvSpPr/>
          <p:nvPr/>
        </p:nvSpPr>
        <p:spPr bwMode="auto">
          <a:xfrm rot="10800000">
            <a:off x="8936611" y="3016863"/>
            <a:ext cx="276030" cy="895000"/>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矩形 41"/>
          <p:cNvSpPr/>
          <p:nvPr/>
        </p:nvSpPr>
        <p:spPr bwMode="auto">
          <a:xfrm>
            <a:off x="8620686" y="3066844"/>
            <a:ext cx="1326582" cy="248147"/>
          </a:xfrm>
          <a:prstGeom prst="rect">
            <a:avLst/>
          </a:prstGeom>
          <a:noFill/>
          <a:ln w="9525" cap="flat" cmpd="sng" algn="ctr">
            <a:no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1001248" eaLnBrk="0" hangingPunct="0"/>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-Trunk</a:t>
            </a:r>
          </a:p>
        </p:txBody>
      </p:sp>
      <p:sp>
        <p:nvSpPr>
          <p:cNvPr id="43" name="文本占位符 3"/>
          <p:cNvSpPr txBox="1">
            <a:spLocks/>
          </p:cNvSpPr>
          <p:nvPr/>
        </p:nvSpPr>
        <p:spPr bwMode="auto">
          <a:xfrm>
            <a:off x="6105071" y="5225630"/>
            <a:ext cx="5580362"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fontAlgn="auto">
              <a:buClrTx/>
              <a:buSzPct val="100000"/>
              <a:buNone/>
            </a:pPr>
            <a:r>
              <a:rPr lang="zh-CN" altLang="en-US" sz="1600" kern="0" dirty="0">
                <a:latin typeface="Huawei Sans" panose="020C0503030203020204" pitchFamily="34" charset="0"/>
                <a:ea typeface="方正兰亭黑简体" panose="02000000000000000000" pitchFamily="2" charset="-122"/>
                <a:sym typeface="Huawei Sans" panose="020C0503030203020204" pitchFamily="34" charset="0"/>
              </a:rPr>
              <a:t>防火墙双机热备组网中使用心跳线来检测对端设备的状态，为防止单端口、单链路故障导致的状态监测错误可以部署</a:t>
            </a:r>
            <a:r>
              <a:rPr lang="en-US" altLang="zh-CN" sz="1600" kern="0" dirty="0">
                <a:latin typeface="Huawei Sans" panose="020C0503030203020204" pitchFamily="34" charset="0"/>
                <a:ea typeface="方正兰亭黑简体" panose="02000000000000000000" pitchFamily="2" charset="-122"/>
                <a:sym typeface="Huawei Sans" panose="020C0503030203020204" pitchFamily="34" charset="0"/>
              </a:rPr>
              <a:t>Eth-Trunk</a:t>
            </a:r>
            <a:r>
              <a:rPr lang="zh-CN" altLang="en-US" sz="1600" kern="0" dirty="0">
                <a:latin typeface="Huawei Sans" panose="020C0503030203020204" pitchFamily="34" charset="0"/>
                <a:ea typeface="方正兰亭黑简体" panose="02000000000000000000" pitchFamily="2" charset="-122"/>
                <a:sym typeface="Huawei Sans" panose="020C0503030203020204" pitchFamily="34" charset="0"/>
              </a:rPr>
              <a:t>，使用</a:t>
            </a:r>
            <a:r>
              <a:rPr lang="en-US" altLang="zh-CN" sz="1600" kern="0" dirty="0">
                <a:latin typeface="Huawei Sans" panose="020C0503030203020204" pitchFamily="34" charset="0"/>
                <a:ea typeface="方正兰亭黑简体" panose="02000000000000000000" pitchFamily="2" charset="-122"/>
                <a:sym typeface="Huawei Sans" panose="020C0503030203020204" pitchFamily="34" charset="0"/>
              </a:rPr>
              <a:t>Eth-Trunk</a:t>
            </a:r>
            <a:r>
              <a:rPr lang="zh-CN" altLang="en-US" sz="1600" kern="0" dirty="0">
                <a:latin typeface="Huawei Sans" panose="020C0503030203020204" pitchFamily="34" charset="0"/>
                <a:ea typeface="方正兰亭黑简体" panose="02000000000000000000" pitchFamily="2" charset="-122"/>
                <a:sym typeface="Huawei Sans" panose="020C0503030203020204" pitchFamily="34" charset="0"/>
              </a:rPr>
              <a:t>作为检测状态的心跳线。</a:t>
            </a:r>
          </a:p>
        </p:txBody>
      </p:sp>
      <p:sp>
        <p:nvSpPr>
          <p:cNvPr id="34" name="圆角矩形 33"/>
          <p:cNvSpPr/>
          <p:nvPr/>
        </p:nvSpPr>
        <p:spPr>
          <a:xfrm>
            <a:off x="1805326" y="1982458"/>
            <a:ext cx="2810682" cy="693149"/>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 name="直接连接符 34"/>
          <p:cNvCxnSpPr/>
          <p:nvPr/>
        </p:nvCxnSpPr>
        <p:spPr bwMode="auto">
          <a:xfrm>
            <a:off x="2246663" y="2526858"/>
            <a:ext cx="964004" cy="84560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flipH="1">
            <a:off x="3210667" y="2526858"/>
            <a:ext cx="895164" cy="84560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3196593" y="3805193"/>
            <a:ext cx="0" cy="892529"/>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9" name="图片 3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26698" y="4674221"/>
            <a:ext cx="539789" cy="442627"/>
          </a:xfrm>
          <a:prstGeom prst="rect">
            <a:avLst/>
          </a:prstGeom>
        </p:spPr>
      </p:pic>
      <p:cxnSp>
        <p:nvCxnSpPr>
          <p:cNvPr id="40" name="直接连接符 39"/>
          <p:cNvCxnSpPr/>
          <p:nvPr/>
        </p:nvCxnSpPr>
        <p:spPr bwMode="auto">
          <a:xfrm>
            <a:off x="2765413" y="2258576"/>
            <a:ext cx="82008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sp>
        <p:nvSpPr>
          <p:cNvPr id="44" name="TextBox 77"/>
          <p:cNvSpPr txBox="1"/>
          <p:nvPr/>
        </p:nvSpPr>
        <p:spPr bwMode="auto">
          <a:xfrm>
            <a:off x="1374668" y="2874112"/>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45" name="直接连接符 44"/>
          <p:cNvCxnSpPr/>
          <p:nvPr/>
        </p:nvCxnSpPr>
        <p:spPr bwMode="auto">
          <a:xfrm>
            <a:off x="2765413" y="2413296"/>
            <a:ext cx="820082"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46" name="直接连接符 45"/>
          <p:cNvCxnSpPr/>
          <p:nvPr/>
        </p:nvCxnSpPr>
        <p:spPr bwMode="auto">
          <a:xfrm>
            <a:off x="2495518" y="2553188"/>
            <a:ext cx="715149"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p:nvPr/>
        </p:nvCxnSpPr>
        <p:spPr bwMode="auto">
          <a:xfrm flipH="1">
            <a:off x="3210667" y="2553188"/>
            <a:ext cx="644722"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3" name="椭圆 52"/>
          <p:cNvSpPr/>
          <p:nvPr/>
        </p:nvSpPr>
        <p:spPr bwMode="auto">
          <a:xfrm rot="5400000">
            <a:off x="3119142" y="2404350"/>
            <a:ext cx="188044" cy="1140141"/>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TextBox 77"/>
          <p:cNvSpPr txBox="1"/>
          <p:nvPr/>
        </p:nvSpPr>
        <p:spPr bwMode="auto">
          <a:xfrm>
            <a:off x="3410459" y="3458325"/>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接入层交换机</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5" name="TextBox 77"/>
          <p:cNvSpPr txBox="1"/>
          <p:nvPr/>
        </p:nvSpPr>
        <p:spPr bwMode="auto">
          <a:xfrm>
            <a:off x="2466222" y="1950606"/>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堆叠线缆</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pic>
        <p:nvPicPr>
          <p:cNvPr id="59" name="图片 58" descr="防火墙.png">
            <a:extLst>
              <a:ext uri="{FF2B5EF4-FFF2-40B4-BE49-F238E27FC236}">
                <a16:creationId xmlns="" xmlns:a16="http://schemas.microsoft.com/office/drawing/2014/main" id="{1BAED0DC-2A44-4E09-B04B-DB8AC9C4E233}"/>
              </a:ext>
            </a:extLst>
          </p:cNvPr>
          <p:cNvPicPr>
            <a:picLocks noChangeAspect="1"/>
          </p:cNvPicPr>
          <p:nvPr/>
        </p:nvPicPr>
        <p:blipFill>
          <a:blip r:embed="rId4" cstate="print"/>
          <a:stretch>
            <a:fillRect/>
          </a:stretch>
        </p:blipFill>
        <p:spPr>
          <a:xfrm>
            <a:off x="7738028" y="3244676"/>
            <a:ext cx="539789" cy="441645"/>
          </a:xfrm>
          <a:prstGeom prst="rect">
            <a:avLst/>
          </a:prstGeom>
        </p:spPr>
      </p:pic>
      <p:pic>
        <p:nvPicPr>
          <p:cNvPr id="60" name="图片 59" descr="防火墙.png">
            <a:extLst>
              <a:ext uri="{FF2B5EF4-FFF2-40B4-BE49-F238E27FC236}">
                <a16:creationId xmlns="" xmlns:a16="http://schemas.microsoft.com/office/drawing/2014/main" id="{1BAED0DC-2A44-4E09-B04B-DB8AC9C4E233}"/>
              </a:ext>
            </a:extLst>
          </p:cNvPr>
          <p:cNvPicPr>
            <a:picLocks noChangeAspect="1"/>
          </p:cNvPicPr>
          <p:nvPr/>
        </p:nvPicPr>
        <p:blipFill>
          <a:blip r:embed="rId4" cstate="print"/>
          <a:stretch>
            <a:fillRect/>
          </a:stretch>
        </p:blipFill>
        <p:spPr>
          <a:xfrm>
            <a:off x="9829536" y="3244676"/>
            <a:ext cx="539789" cy="441645"/>
          </a:xfrm>
          <a:prstGeom prst="rect">
            <a:avLst/>
          </a:prstGeom>
        </p:spPr>
      </p:pic>
      <p:sp>
        <p:nvSpPr>
          <p:cNvPr id="64" name="TextBox 77"/>
          <p:cNvSpPr txBox="1"/>
          <p:nvPr/>
        </p:nvSpPr>
        <p:spPr bwMode="auto">
          <a:xfrm>
            <a:off x="8438791" y="4048247"/>
            <a:ext cx="1390745" cy="347129"/>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6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双机热备</a:t>
            </a:r>
            <a:endParaRPr lang="en-US" altLang="zh-CN" sz="16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pic>
        <p:nvPicPr>
          <p:cNvPr id="37" name="图片 36" descr="接入交换机.png">
            <a:extLst>
              <a:ext uri="{FF2B5EF4-FFF2-40B4-BE49-F238E27FC236}">
                <a16:creationId xmlns:a16="http://schemas.microsoft.com/office/drawing/2014/main" xmlns="" id="{A4EEA780-3CE8-4340-83D8-A49BC7227950}"/>
              </a:ext>
            </a:extLst>
          </p:cNvPr>
          <p:cNvPicPr>
            <a:picLocks noChangeAspect="1"/>
          </p:cNvPicPr>
          <p:nvPr/>
        </p:nvPicPr>
        <p:blipFill>
          <a:blip r:embed="rId5" cstate="print"/>
          <a:stretch>
            <a:fillRect/>
          </a:stretch>
        </p:blipFill>
        <p:spPr>
          <a:xfrm>
            <a:off x="2927613" y="3369779"/>
            <a:ext cx="540000" cy="441818"/>
          </a:xfrm>
          <a:prstGeom prst="rect">
            <a:avLst/>
          </a:prstGeom>
        </p:spPr>
      </p:pic>
      <p:pic>
        <p:nvPicPr>
          <p:cNvPr id="47" name="图片 46" descr="汇聚交换机.png">
            <a:extLst>
              <a:ext uri="{FF2B5EF4-FFF2-40B4-BE49-F238E27FC236}">
                <a16:creationId xmlns:a16="http://schemas.microsoft.com/office/drawing/2014/main" xmlns="" id="{510788B6-994F-4DD8-9E7B-2F7416C7AC83}"/>
              </a:ext>
            </a:extLst>
          </p:cNvPr>
          <p:cNvPicPr>
            <a:picLocks noChangeAspect="1"/>
          </p:cNvPicPr>
          <p:nvPr/>
        </p:nvPicPr>
        <p:blipFill>
          <a:blip r:embed="rId6" cstate="print"/>
          <a:stretch>
            <a:fillRect/>
          </a:stretch>
        </p:blipFill>
        <p:spPr>
          <a:xfrm>
            <a:off x="3588564" y="2129653"/>
            <a:ext cx="540000" cy="441818"/>
          </a:xfrm>
          <a:prstGeom prst="rect">
            <a:avLst/>
          </a:prstGeom>
        </p:spPr>
      </p:pic>
      <p:pic>
        <p:nvPicPr>
          <p:cNvPr id="48" name="图片 47" descr="汇聚交换机.png">
            <a:extLst>
              <a:ext uri="{FF2B5EF4-FFF2-40B4-BE49-F238E27FC236}">
                <a16:creationId xmlns:a16="http://schemas.microsoft.com/office/drawing/2014/main" xmlns="" id="{510788B6-994F-4DD8-9E7B-2F7416C7AC83}"/>
              </a:ext>
            </a:extLst>
          </p:cNvPr>
          <p:cNvPicPr>
            <a:picLocks noChangeAspect="1"/>
          </p:cNvPicPr>
          <p:nvPr/>
        </p:nvPicPr>
        <p:blipFill>
          <a:blip r:embed="rId6" cstate="print"/>
          <a:stretch>
            <a:fillRect/>
          </a:stretch>
        </p:blipFill>
        <p:spPr>
          <a:xfrm>
            <a:off x="2221622" y="2129653"/>
            <a:ext cx="540000" cy="441818"/>
          </a:xfrm>
          <a:prstGeom prst="rect">
            <a:avLst/>
          </a:prstGeom>
        </p:spPr>
      </p:pic>
      <p:sp>
        <p:nvSpPr>
          <p:cNvPr id="49" name="TextBox 77"/>
          <p:cNvSpPr txBox="1"/>
          <p:nvPr/>
        </p:nvSpPr>
        <p:spPr bwMode="auto">
          <a:xfrm>
            <a:off x="4550922" y="2210507"/>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汇聚层交换机</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Tree>
    <p:extLst>
      <p:ext uri="{BB962C8B-B14F-4D97-AF65-F5344CB8AC3E}">
        <p14:creationId xmlns:p14="http://schemas.microsoft.com/office/powerpoint/2010/main" val="26113468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网络可靠性需求</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链路聚合技术原理与配置</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基本原理</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手工模式</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模式</a:t>
            </a:r>
            <a:endParaRPr lang="en-US" altLang="zh-CN"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典型使用</a:t>
            </a:r>
            <a:r>
              <a:rPr lang="zh-CN" altLang="en-US" dirty="0"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场景</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Huawei Sans" panose="020C0503030203020204" pitchFamily="34" charset="0"/>
              <a:buChar char="▪"/>
            </a:pP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配置举例</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a:buClr>
                <a:schemeClr val="bg1">
                  <a:lumMod val="50000"/>
                </a:schemeClr>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堆叠</a:t>
            </a:r>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集群概述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730239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配置命令</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介绍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矩形 4"/>
          <p:cNvSpPr/>
          <p:nvPr/>
        </p:nvSpPr>
        <p:spPr>
          <a:xfrm>
            <a:off x="1031515" y="1798096"/>
            <a:ext cx="10604557"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interface eth-trunk </a:t>
            </a:r>
            <a:r>
              <a:rPr lang="en-US" altLang="zh-CN"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trunk-id</a:t>
            </a:r>
            <a:endParaRPr lang="zh-CN" alt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6" name="矩形 5"/>
          <p:cNvSpPr/>
          <p:nvPr/>
        </p:nvSpPr>
        <p:spPr>
          <a:xfrm>
            <a:off x="551169" y="1366118"/>
            <a:ext cx="11084902" cy="338422"/>
          </a:xfrm>
          <a:prstGeom prst="rect">
            <a:avLst/>
          </a:prstGeom>
        </p:spPr>
        <p:txBody>
          <a:bodyPr wrap="square">
            <a:spAutoFit/>
          </a:bodyPr>
          <a:lstStyle/>
          <a:p>
            <a:pPr marL="342763" indent="-342763">
              <a:buFont typeface="+mj-lt"/>
              <a:buAutoNum type="arabicPeriod"/>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创建链路聚合组</a:t>
            </a:r>
          </a:p>
        </p:txBody>
      </p:sp>
      <p:sp>
        <p:nvSpPr>
          <p:cNvPr id="7" name="矩形 6"/>
          <p:cNvSpPr/>
          <p:nvPr/>
        </p:nvSpPr>
        <p:spPr>
          <a:xfrm>
            <a:off x="1031515" y="2230074"/>
            <a:ext cx="10604557" cy="377732"/>
          </a:xfrm>
          <a:prstGeom prst="rect">
            <a:avLst/>
          </a:prstGeom>
        </p:spPr>
        <p:txBody>
          <a:bodyPr wrap="square">
            <a:spAutoFit/>
          </a:bodyPr>
          <a:lstStyle/>
          <a:p>
            <a:pPr>
              <a:lnSpc>
                <a:spcPts val="2399"/>
              </a:lnSpc>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创建</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Eth-Trunk</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接口，并进入</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Eth-Trunk</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接口视图。</a:t>
            </a:r>
          </a:p>
        </p:txBody>
      </p:sp>
      <p:sp>
        <p:nvSpPr>
          <p:cNvPr id="8" name="矩形 7"/>
          <p:cNvSpPr/>
          <p:nvPr/>
        </p:nvSpPr>
        <p:spPr>
          <a:xfrm>
            <a:off x="1031515" y="3100541"/>
            <a:ext cx="10604557"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[Huawei-Eth-Trunk1] </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mode</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599"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r>
              <a:rPr lang="en-US" altLang="zh-CN"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 </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manual load-balance </a:t>
            </a:r>
            <a:r>
              <a:rPr lang="en-US" altLang="zh-CN"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endParaRPr lang="zh-CN" alt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9" name="矩形 8"/>
          <p:cNvSpPr/>
          <p:nvPr/>
        </p:nvSpPr>
        <p:spPr>
          <a:xfrm>
            <a:off x="551169" y="2668563"/>
            <a:ext cx="11084902" cy="338422"/>
          </a:xfrm>
          <a:prstGeom prst="rect">
            <a:avLst/>
          </a:prstGeom>
        </p:spPr>
        <p:txBody>
          <a:bodyPr wrap="square">
            <a:spAutoFit/>
          </a:bodyPr>
          <a:lstStyle/>
          <a:p>
            <a:pPr marL="342763" indent="-342763">
              <a:buFont typeface="+mj-lt"/>
              <a:buAutoNum type="arabicPeriod" startAt="2"/>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配置链路聚合模式</a:t>
            </a:r>
          </a:p>
        </p:txBody>
      </p:sp>
      <p:sp>
        <p:nvSpPr>
          <p:cNvPr id="10" name="矩形 9"/>
          <p:cNvSpPr/>
          <p:nvPr/>
        </p:nvSpPr>
        <p:spPr>
          <a:xfrm>
            <a:off x="1031514" y="3440921"/>
            <a:ext cx="10604557" cy="707610"/>
          </a:xfrm>
          <a:prstGeom prst="rect">
            <a:avLst/>
          </a:prstGeom>
        </p:spPr>
        <p:txBody>
          <a:bodyPr wrap="square">
            <a:spAutoFit/>
          </a:bodyPr>
          <a:lstStyle/>
          <a:p>
            <a:pPr>
              <a:lnSpc>
                <a:spcPts val="2399"/>
              </a:lnSpc>
            </a:pP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Mode </a:t>
            </a:r>
            <a:r>
              <a:rPr lang="en-US" altLang="zh-CN" sz="1599"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配置链路聚合模式为</a:t>
            </a:r>
            <a:r>
              <a:rPr lang="en-US" altLang="zh-CN" sz="1599"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模式，</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mode manual load-balance</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配置链路聚合模式为手工模式。</a:t>
            </a:r>
            <a:endPar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399"/>
              </a:lnSpc>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注意：需要保持两端链路聚合模式一致。</a:t>
            </a:r>
          </a:p>
        </p:txBody>
      </p:sp>
      <p:sp>
        <p:nvSpPr>
          <p:cNvPr id="11" name="矩形 10"/>
          <p:cNvSpPr/>
          <p:nvPr/>
        </p:nvSpPr>
        <p:spPr>
          <a:xfrm>
            <a:off x="1031515" y="4653077"/>
            <a:ext cx="10604557"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[Huawei-GigabitEthernet0/0/1] </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eth-trunk </a:t>
            </a:r>
            <a:r>
              <a:rPr lang="en-US" altLang="zh-CN"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trunk-id</a:t>
            </a:r>
            <a:endParaRPr lang="zh-CN" alt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2" name="矩形 11"/>
          <p:cNvSpPr/>
          <p:nvPr/>
        </p:nvSpPr>
        <p:spPr>
          <a:xfrm>
            <a:off x="551169" y="4221098"/>
            <a:ext cx="11084902" cy="338422"/>
          </a:xfrm>
          <a:prstGeom prst="rect">
            <a:avLst/>
          </a:prstGeom>
        </p:spPr>
        <p:txBody>
          <a:bodyPr wrap="square">
            <a:spAutoFit/>
          </a:bodyPr>
          <a:lstStyle/>
          <a:p>
            <a:pPr marL="342763" indent="-342763">
              <a:buFont typeface="+mj-lt"/>
              <a:buAutoNum type="arabicPeriod" startAt="3"/>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将接口加入链路聚合组中（以太网接口视图）</a:t>
            </a:r>
          </a:p>
        </p:txBody>
      </p:sp>
      <p:sp>
        <p:nvSpPr>
          <p:cNvPr id="13" name="矩形 12"/>
          <p:cNvSpPr/>
          <p:nvPr/>
        </p:nvSpPr>
        <p:spPr>
          <a:xfrm>
            <a:off x="1031513" y="5008839"/>
            <a:ext cx="10604557" cy="707610"/>
          </a:xfrm>
          <a:prstGeom prst="rect">
            <a:avLst/>
          </a:prstGeom>
        </p:spPr>
        <p:txBody>
          <a:bodyPr wrap="square">
            <a:spAutoFit/>
          </a:bodyPr>
          <a:lstStyle/>
          <a:p>
            <a:pPr>
              <a:lnSpc>
                <a:spcPts val="2399"/>
              </a:lnSpc>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在接口视图下，把接口加入到</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Eth-Trunk</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中。</a:t>
            </a:r>
            <a:endPar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399"/>
              </a:lnSpc>
            </a:pPr>
            <a:endPar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3841578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配置命令</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介绍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矩形 2"/>
          <p:cNvSpPr/>
          <p:nvPr/>
        </p:nvSpPr>
        <p:spPr>
          <a:xfrm>
            <a:off x="1031515" y="1798096"/>
            <a:ext cx="10604557"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[Huawei-Eth-Trunk1] </a:t>
            </a:r>
            <a:r>
              <a:rPr lang="en-US" altLang="zh-CN" sz="1599"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trunkport</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interface-type { interface-number}</a:t>
            </a:r>
            <a:endParaRPr lang="zh-CN" alt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4" name="矩形 3"/>
          <p:cNvSpPr/>
          <p:nvPr/>
        </p:nvSpPr>
        <p:spPr>
          <a:xfrm>
            <a:off x="551169" y="1366118"/>
            <a:ext cx="11084902" cy="338422"/>
          </a:xfrm>
          <a:prstGeom prst="rect">
            <a:avLst/>
          </a:prstGeom>
        </p:spPr>
        <p:txBody>
          <a:bodyPr wrap="square">
            <a:spAutoFit/>
          </a:bodyPr>
          <a:lstStyle/>
          <a:p>
            <a:pPr marL="342763" indent="-342763">
              <a:buFont typeface="+mj-lt"/>
              <a:buAutoNum type="arabicPeriod" startAt="4"/>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将接口加入链路聚合组中（</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Eth-Trunk</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视图）</a:t>
            </a:r>
          </a:p>
        </p:txBody>
      </p:sp>
      <p:sp>
        <p:nvSpPr>
          <p:cNvPr id="5" name="矩形 4"/>
          <p:cNvSpPr/>
          <p:nvPr/>
        </p:nvSpPr>
        <p:spPr>
          <a:xfrm>
            <a:off x="1031515" y="2230074"/>
            <a:ext cx="10604557" cy="377732"/>
          </a:xfrm>
          <a:prstGeom prst="rect">
            <a:avLst/>
          </a:prstGeom>
        </p:spPr>
        <p:txBody>
          <a:bodyPr wrap="square">
            <a:spAutoFit/>
          </a:bodyPr>
          <a:lstStyle/>
          <a:p>
            <a:pPr>
              <a:lnSpc>
                <a:spcPts val="2399"/>
              </a:lnSpc>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在</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Eth-Trunk</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视图中将接口加入到链路聚合组中。</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3</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4</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两种方式都可以将接口加入到链路聚合组中。</a:t>
            </a:r>
          </a:p>
        </p:txBody>
      </p:sp>
      <p:sp>
        <p:nvSpPr>
          <p:cNvPr id="12" name="矩形 11"/>
          <p:cNvSpPr/>
          <p:nvPr/>
        </p:nvSpPr>
        <p:spPr>
          <a:xfrm>
            <a:off x="1031515" y="3176340"/>
            <a:ext cx="10604557"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[Huawei-Eth-Trunk1] </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mixed-rate link enable</a:t>
            </a:r>
            <a:endParaRPr lang="zh-CN" altLang="en-US" sz="1599"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3" name="矩形 12"/>
          <p:cNvSpPr/>
          <p:nvPr/>
        </p:nvSpPr>
        <p:spPr>
          <a:xfrm>
            <a:off x="551169" y="2744361"/>
            <a:ext cx="11084902" cy="338422"/>
          </a:xfrm>
          <a:prstGeom prst="rect">
            <a:avLst/>
          </a:prstGeom>
        </p:spPr>
        <p:txBody>
          <a:bodyPr wrap="square">
            <a:spAutoFit/>
          </a:bodyPr>
          <a:lstStyle/>
          <a:p>
            <a:pPr marL="342763" indent="-342763">
              <a:buFont typeface="+mj-lt"/>
              <a:buAutoNum type="arabicPeriod" startAt="5"/>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使能允许不同速率端口加入同一</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Eth-Trunk</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接口的功能</a:t>
            </a:r>
          </a:p>
        </p:txBody>
      </p:sp>
      <p:sp>
        <p:nvSpPr>
          <p:cNvPr id="14" name="矩形 13"/>
          <p:cNvSpPr/>
          <p:nvPr/>
        </p:nvSpPr>
        <p:spPr>
          <a:xfrm>
            <a:off x="1031515" y="3608318"/>
            <a:ext cx="10604557" cy="707610"/>
          </a:xfrm>
          <a:prstGeom prst="rect">
            <a:avLst/>
          </a:prstGeom>
        </p:spPr>
        <p:txBody>
          <a:bodyPr wrap="square">
            <a:spAutoFit/>
          </a:bodyPr>
          <a:lstStyle/>
          <a:p>
            <a:pPr>
              <a:lnSpc>
                <a:spcPts val="2399"/>
              </a:lnSpc>
            </a:pP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缺省情况下，设备未使能允许不同速率端口加入同一</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Eth-Trunk</a:t>
            </a: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接口的功能，只能相同速率的接口加入到同一个</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Eth-Trunk</a:t>
            </a: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接口中。</a:t>
            </a:r>
            <a:endPar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6" name="矩形 15"/>
          <p:cNvSpPr/>
          <p:nvPr/>
        </p:nvSpPr>
        <p:spPr>
          <a:xfrm>
            <a:off x="1031515" y="4777182"/>
            <a:ext cx="10604557"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599"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priority </a:t>
            </a:r>
            <a:r>
              <a:rPr lang="en-US" altLang="zh-CN" sz="1599" i="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priority</a:t>
            </a:r>
            <a:endParaRPr lang="zh-CN" alt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7" name="矩形 16"/>
          <p:cNvSpPr/>
          <p:nvPr/>
        </p:nvSpPr>
        <p:spPr>
          <a:xfrm>
            <a:off x="551169" y="4345204"/>
            <a:ext cx="11084902" cy="338422"/>
          </a:xfrm>
          <a:prstGeom prst="rect">
            <a:avLst/>
          </a:prstGeom>
        </p:spPr>
        <p:txBody>
          <a:bodyPr wrap="square">
            <a:spAutoFit/>
          </a:bodyPr>
          <a:lstStyle/>
          <a:p>
            <a:pPr marL="342763" indent="-342763">
              <a:buFont typeface="+mj-lt"/>
              <a:buAutoNum type="arabicPeriod" startAt="6"/>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配置系统</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优先级</a:t>
            </a:r>
          </a:p>
        </p:txBody>
      </p:sp>
      <p:sp>
        <p:nvSpPr>
          <p:cNvPr id="18" name="矩形 17"/>
          <p:cNvSpPr/>
          <p:nvPr/>
        </p:nvSpPr>
        <p:spPr>
          <a:xfrm>
            <a:off x="1031515" y="5209161"/>
            <a:ext cx="10604557" cy="377732"/>
          </a:xfrm>
          <a:prstGeom prst="rect">
            <a:avLst/>
          </a:prstGeom>
        </p:spPr>
        <p:txBody>
          <a:bodyPr wrap="square">
            <a:spAutoFit/>
          </a:bodyPr>
          <a:lstStyle/>
          <a:p>
            <a:pPr>
              <a:lnSpc>
                <a:spcPts val="2399"/>
              </a:lnSpc>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系统</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优先级值越小优先级越高，缺省情况下，系统</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优先级为</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32768</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p:txBody>
      </p:sp>
    </p:spTree>
    <p:extLst>
      <p:ext uri="{BB962C8B-B14F-4D97-AF65-F5344CB8AC3E}">
        <p14:creationId xmlns:p14="http://schemas.microsoft.com/office/powerpoint/2010/main" val="9977727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配置命令</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介绍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矩形 2"/>
          <p:cNvSpPr/>
          <p:nvPr/>
        </p:nvSpPr>
        <p:spPr>
          <a:xfrm>
            <a:off x="1031515" y="3634363"/>
            <a:ext cx="10604557"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[Huawei-Eth-Trunk1] </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max active-</a:t>
            </a:r>
            <a:r>
              <a:rPr lang="en-US" altLang="zh-CN" sz="1599"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linknumber</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{number}</a:t>
            </a:r>
            <a:endParaRPr lang="zh-CN" alt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4" name="矩形 3"/>
          <p:cNvSpPr/>
          <p:nvPr/>
        </p:nvSpPr>
        <p:spPr>
          <a:xfrm>
            <a:off x="551169" y="3202384"/>
            <a:ext cx="11084902" cy="338422"/>
          </a:xfrm>
          <a:prstGeom prst="rect">
            <a:avLst/>
          </a:prstGeom>
        </p:spPr>
        <p:txBody>
          <a:bodyPr wrap="square">
            <a:spAutoFit/>
          </a:bodyPr>
          <a:lstStyle/>
          <a:p>
            <a:pPr marL="399890" indent="-399890">
              <a:buFont typeface="+mj-lt"/>
              <a:buAutoNum type="arabicPeriod" startAt="8"/>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配置最大活动接口数</a:t>
            </a:r>
          </a:p>
        </p:txBody>
      </p:sp>
      <p:sp>
        <p:nvSpPr>
          <p:cNvPr id="5" name="矩形 4"/>
          <p:cNvSpPr/>
          <p:nvPr/>
        </p:nvSpPr>
        <p:spPr>
          <a:xfrm>
            <a:off x="1031515" y="4066342"/>
            <a:ext cx="10604557" cy="377732"/>
          </a:xfrm>
          <a:prstGeom prst="rect">
            <a:avLst/>
          </a:prstGeom>
        </p:spPr>
        <p:txBody>
          <a:bodyPr wrap="square">
            <a:spAutoFit/>
          </a:bodyPr>
          <a:lstStyle/>
          <a:p>
            <a:pPr>
              <a:lnSpc>
                <a:spcPts val="2399"/>
              </a:lnSpc>
            </a:pPr>
            <a:r>
              <a:rPr lang="zh-CN" altLang="en-US" sz="1599"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配置时需注意保持本端和对端的最大活动接口数一致，只有</a:t>
            </a:r>
            <a:r>
              <a:rPr lang="en-US" altLang="zh-CN" sz="1599"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r>
              <a:rPr lang="zh-CN" altLang="en-US" sz="1599"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模式支持配置最大活动接口数。</a:t>
            </a:r>
            <a:endPar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9" name="矩形 8"/>
          <p:cNvSpPr/>
          <p:nvPr/>
        </p:nvSpPr>
        <p:spPr>
          <a:xfrm>
            <a:off x="1031515" y="1739993"/>
            <a:ext cx="10604557"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[Huawei-GigabitEthernet0/0/1] </a:t>
            </a:r>
            <a:r>
              <a:rPr lang="en-US" altLang="zh-CN" sz="1599"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priority </a:t>
            </a:r>
            <a:r>
              <a:rPr lang="en-US" altLang="zh-CN" sz="1599" i="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priority</a:t>
            </a:r>
            <a:endParaRPr lang="zh-CN" alt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0" name="矩形 9"/>
          <p:cNvSpPr/>
          <p:nvPr/>
        </p:nvSpPr>
        <p:spPr>
          <a:xfrm>
            <a:off x="551169" y="1308014"/>
            <a:ext cx="11084902" cy="338422"/>
          </a:xfrm>
          <a:prstGeom prst="rect">
            <a:avLst/>
          </a:prstGeom>
        </p:spPr>
        <p:txBody>
          <a:bodyPr wrap="square">
            <a:spAutoFit/>
          </a:bodyPr>
          <a:lstStyle/>
          <a:p>
            <a:pPr marL="342763" indent="-342763">
              <a:buFont typeface="+mj-lt"/>
              <a:buAutoNum type="arabicPeriod" startAt="7"/>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配置接口</a:t>
            </a:r>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优先级</a:t>
            </a:r>
          </a:p>
        </p:txBody>
      </p:sp>
      <p:sp>
        <p:nvSpPr>
          <p:cNvPr id="11" name="矩形 10"/>
          <p:cNvSpPr/>
          <p:nvPr/>
        </p:nvSpPr>
        <p:spPr>
          <a:xfrm>
            <a:off x="1031514" y="2171972"/>
            <a:ext cx="10604557" cy="1015266"/>
          </a:xfrm>
          <a:prstGeom prst="rect">
            <a:avLst/>
          </a:prstGeom>
        </p:spPr>
        <p:txBody>
          <a:bodyPr wrap="square">
            <a:spAutoFit/>
          </a:bodyPr>
          <a:lstStyle/>
          <a:p>
            <a:pPr>
              <a:lnSpc>
                <a:spcPts val="2399"/>
              </a:lnSpc>
            </a:pP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在接口视图下配置接口</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优先级。缺省情况下，接口的</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优先级是</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32768</a:t>
            </a: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。接口优先级取值越小，接口的</a:t>
            </a:r>
            <a:r>
              <a:rPr lang="en-US" altLang="zh-CN" sz="1599" dirty="0">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599" dirty="0">
                <a:latin typeface="Huawei Sans" panose="020C0503030203020204" pitchFamily="34" charset="0"/>
                <a:ea typeface="方正兰亭黑简体" panose="02000000000000000000" pitchFamily="2" charset="-122"/>
                <a:sym typeface="Huawei Sans" panose="020C0503030203020204" pitchFamily="34" charset="0"/>
              </a:rPr>
              <a:t>优先级越高。</a:t>
            </a:r>
            <a:endPar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399"/>
              </a:lnSpc>
            </a:pP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只有在接口已经加入到链路聚合中才可以配置该命令。</a:t>
            </a:r>
            <a:endParaRPr lang="en-US" altLang="zh-CN" sz="15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11"/>
          <p:cNvSpPr/>
          <p:nvPr/>
        </p:nvSpPr>
        <p:spPr>
          <a:xfrm>
            <a:off x="1031515" y="4945712"/>
            <a:ext cx="10604557" cy="338422"/>
          </a:xfrm>
          <a:prstGeom prst="rect">
            <a:avLst/>
          </a:prstGeom>
          <a:solidFill>
            <a:srgbClr val="F4FBFE"/>
          </a:solidFill>
          <a:ln>
            <a:solidFill>
              <a:srgbClr val="99DFF9"/>
            </a:solidFill>
          </a:ln>
        </p:spPr>
        <p:txBody>
          <a:bodyPr wrap="square">
            <a:spAutoFit/>
          </a:bodyPr>
          <a:lstStyle/>
          <a:p>
            <a:pPr fontAlgn="base"/>
            <a:r>
              <a:rPr lang="en-US" altLang="zh-CN"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[Huawei-Eth-Trunk1] </a:t>
            </a:r>
            <a:r>
              <a:rPr lang="en-US" altLang="zh-CN" sz="1599" b="1"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least </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active-</a:t>
            </a:r>
            <a:r>
              <a:rPr lang="en-US" altLang="zh-CN" sz="1599"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linknumber</a:t>
            </a:r>
            <a:r>
              <a:rPr lang="en-US" altLang="zh-CN" sz="1599"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{number}</a:t>
            </a:r>
            <a:endParaRPr lang="zh-CN" altLang="en-US" sz="1599"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3" name="矩形 12"/>
          <p:cNvSpPr/>
          <p:nvPr/>
        </p:nvSpPr>
        <p:spPr>
          <a:xfrm>
            <a:off x="551169" y="4513733"/>
            <a:ext cx="11084902" cy="338422"/>
          </a:xfrm>
          <a:prstGeom prst="rect">
            <a:avLst/>
          </a:prstGeom>
        </p:spPr>
        <p:txBody>
          <a:bodyPr wrap="square">
            <a:spAutoFit/>
          </a:bodyPr>
          <a:lstStyle/>
          <a:p>
            <a:pPr marL="399890" indent="-399890">
              <a:buFont typeface="+mj-lt"/>
              <a:buAutoNum type="arabicPeriod" startAt="9"/>
            </a:pPr>
            <a:r>
              <a:rPr lang="zh-CN" altLang="en-US" sz="1599"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最小</a:t>
            </a:r>
            <a:r>
              <a:rPr lang="zh-CN" altLang="en-US" sz="1599"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活动</a:t>
            </a:r>
            <a:r>
              <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接口数</a:t>
            </a:r>
          </a:p>
        </p:txBody>
      </p:sp>
      <p:sp>
        <p:nvSpPr>
          <p:cNvPr id="14" name="矩形 13"/>
          <p:cNvSpPr/>
          <p:nvPr/>
        </p:nvSpPr>
        <p:spPr>
          <a:xfrm>
            <a:off x="1031515" y="5377691"/>
            <a:ext cx="10604557" cy="707886"/>
          </a:xfrm>
          <a:prstGeom prst="rect">
            <a:avLst/>
          </a:prstGeom>
        </p:spPr>
        <p:txBody>
          <a:bodyPr wrap="square">
            <a:spAutoFit/>
          </a:bodyPr>
          <a:lstStyle/>
          <a:p>
            <a:pPr>
              <a:lnSpc>
                <a:spcPts val="2399"/>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本端和对端设备的活动接口数下限阈值可以</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不同，手动模式、</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模式都支持配置最小活动接口数。</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nSpc>
                <a:spcPts val="2399"/>
              </a:lnSpc>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配置最小活动接口数目的</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是为了保证最小带宽，当前活动链路数目小于下限阈值时，</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Eth-Trunk</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接口的状态转为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Down</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599"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39754214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flipH="1">
            <a:off x="1647185" y="2735234"/>
            <a:ext cx="31233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flipH="1">
            <a:off x="1647185" y="2885851"/>
            <a:ext cx="31233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手工模式链路聚合配置举例</a:t>
            </a:r>
          </a:p>
        </p:txBody>
      </p:sp>
      <p:pic>
        <p:nvPicPr>
          <p:cNvPr id="3" name="图片 2" descr="通用交换机.png">
            <a:extLst>
              <a:ext uri="{FF2B5EF4-FFF2-40B4-BE49-F238E27FC236}">
                <a16:creationId xmlns="" xmlns:a16="http://schemas.microsoft.com/office/drawing/2014/main" id="{5583757F-4C12-471A-A130-6DAAF82105FA}"/>
              </a:ext>
            </a:extLst>
          </p:cNvPr>
          <p:cNvPicPr>
            <a:picLocks noChangeAspect="1"/>
          </p:cNvPicPr>
          <p:nvPr/>
        </p:nvPicPr>
        <p:blipFill>
          <a:blip r:embed="rId3" cstate="print"/>
          <a:stretch>
            <a:fillRect/>
          </a:stretch>
        </p:blipFill>
        <p:spPr>
          <a:xfrm>
            <a:off x="1099602" y="2565198"/>
            <a:ext cx="539789" cy="441645"/>
          </a:xfrm>
          <a:prstGeom prst="rect">
            <a:avLst/>
          </a:prstGeom>
        </p:spPr>
      </p:pic>
      <p:sp>
        <p:nvSpPr>
          <p:cNvPr id="4" name="TextBox 4">
            <a:extLst>
              <a:ext uri="{FF2B5EF4-FFF2-40B4-BE49-F238E27FC236}">
                <a16:creationId xmlns="" xmlns:a16="http://schemas.microsoft.com/office/drawing/2014/main" id="{0C4059EF-1483-411E-A63F-9C2727B11E24}"/>
              </a:ext>
            </a:extLst>
          </p:cNvPr>
          <p:cNvSpPr txBox="1"/>
          <p:nvPr/>
        </p:nvSpPr>
        <p:spPr>
          <a:xfrm>
            <a:off x="1081600" y="2988308"/>
            <a:ext cx="575799" cy="307777"/>
          </a:xfrm>
          <a:prstGeom prst="rect">
            <a:avLst/>
          </a:prstGeom>
          <a:noFill/>
        </p:spPr>
        <p:txBody>
          <a:bodyPr wrap="none" rtlCol="0">
            <a:spAutoFit/>
          </a:bodyPr>
          <a:lstStyle/>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descr="通用交换机.png">
            <a:extLst>
              <a:ext uri="{FF2B5EF4-FFF2-40B4-BE49-F238E27FC236}">
                <a16:creationId xmlns="" xmlns:a16="http://schemas.microsoft.com/office/drawing/2014/main" id="{5583757F-4C12-471A-A130-6DAAF82105FA}"/>
              </a:ext>
            </a:extLst>
          </p:cNvPr>
          <p:cNvPicPr>
            <a:picLocks noChangeAspect="1"/>
          </p:cNvPicPr>
          <p:nvPr/>
        </p:nvPicPr>
        <p:blipFill>
          <a:blip r:embed="rId3" cstate="print"/>
          <a:stretch>
            <a:fillRect/>
          </a:stretch>
        </p:blipFill>
        <p:spPr>
          <a:xfrm>
            <a:off x="4790484" y="2565198"/>
            <a:ext cx="539789" cy="441645"/>
          </a:xfrm>
          <a:prstGeom prst="rect">
            <a:avLst/>
          </a:prstGeom>
        </p:spPr>
      </p:pic>
      <p:sp>
        <p:nvSpPr>
          <p:cNvPr id="6" name="TextBox 4">
            <a:extLst>
              <a:ext uri="{FF2B5EF4-FFF2-40B4-BE49-F238E27FC236}">
                <a16:creationId xmlns="" xmlns:a16="http://schemas.microsoft.com/office/drawing/2014/main" id="{0C4059EF-1483-411E-A63F-9C2727B11E24}"/>
              </a:ext>
            </a:extLst>
          </p:cNvPr>
          <p:cNvSpPr txBox="1"/>
          <p:nvPr/>
        </p:nvSpPr>
        <p:spPr>
          <a:xfrm>
            <a:off x="4772482" y="2988308"/>
            <a:ext cx="575799" cy="307777"/>
          </a:xfrm>
          <a:prstGeom prst="rect">
            <a:avLst/>
          </a:prstGeom>
          <a:noFill/>
        </p:spPr>
        <p:txBody>
          <a:bodyPr wrap="none" rtlCol="0">
            <a:spAutoFit/>
          </a:bodyPr>
          <a:lstStyle/>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TextBox 4">
            <a:extLst>
              <a:ext uri="{FF2B5EF4-FFF2-40B4-BE49-F238E27FC236}">
                <a16:creationId xmlns="" xmlns:a16="http://schemas.microsoft.com/office/drawing/2014/main" id="{0C4059EF-1483-411E-A63F-9C2727B11E24}"/>
              </a:ext>
            </a:extLst>
          </p:cNvPr>
          <p:cNvSpPr txBox="1"/>
          <p:nvPr/>
        </p:nvSpPr>
        <p:spPr>
          <a:xfrm>
            <a:off x="1601494" y="2492095"/>
            <a:ext cx="682933" cy="253817"/>
          </a:xfrm>
          <a:prstGeom prst="rect">
            <a:avLst/>
          </a:prstGeom>
          <a:noFill/>
        </p:spPr>
        <p:txBody>
          <a:bodyPr wrap="none" rtlCol="0">
            <a:spAutoFit/>
          </a:bodyPr>
          <a:lstStyle/>
          <a:p>
            <a:pPr algn="ct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TextBox 4">
            <a:extLst>
              <a:ext uri="{FF2B5EF4-FFF2-40B4-BE49-F238E27FC236}">
                <a16:creationId xmlns="" xmlns:a16="http://schemas.microsoft.com/office/drawing/2014/main" id="{0C4059EF-1483-411E-A63F-9C2727B11E24}"/>
              </a:ext>
            </a:extLst>
          </p:cNvPr>
          <p:cNvSpPr txBox="1"/>
          <p:nvPr/>
        </p:nvSpPr>
        <p:spPr>
          <a:xfrm>
            <a:off x="1601494" y="2683031"/>
            <a:ext cx="682933" cy="253817"/>
          </a:xfrm>
          <a:prstGeom prst="rect">
            <a:avLst/>
          </a:prstGeom>
          <a:noFill/>
        </p:spPr>
        <p:txBody>
          <a:bodyPr wrap="none" rtlCol="0">
            <a:spAutoFit/>
          </a:bodyPr>
          <a:lstStyle/>
          <a:p>
            <a:pPr algn="ct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GE0/0/2</a:t>
            </a:r>
            <a:endParaRPr lang="zh-CN" altLang="en-US"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TextBox 4">
            <a:extLst>
              <a:ext uri="{FF2B5EF4-FFF2-40B4-BE49-F238E27FC236}">
                <a16:creationId xmlns="" xmlns:a16="http://schemas.microsoft.com/office/drawing/2014/main" id="{0C4059EF-1483-411E-A63F-9C2727B11E24}"/>
              </a:ext>
            </a:extLst>
          </p:cNvPr>
          <p:cNvSpPr txBox="1"/>
          <p:nvPr/>
        </p:nvSpPr>
        <p:spPr>
          <a:xfrm>
            <a:off x="4129451" y="2492095"/>
            <a:ext cx="682933" cy="253817"/>
          </a:xfrm>
          <a:prstGeom prst="rect">
            <a:avLst/>
          </a:prstGeom>
          <a:noFill/>
        </p:spPr>
        <p:txBody>
          <a:bodyPr wrap="none" rtlCol="0">
            <a:spAutoFit/>
          </a:bodyPr>
          <a:lstStyle/>
          <a:p>
            <a:pPr algn="ct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TextBox 4">
            <a:extLst>
              <a:ext uri="{FF2B5EF4-FFF2-40B4-BE49-F238E27FC236}">
                <a16:creationId xmlns="" xmlns:a16="http://schemas.microsoft.com/office/drawing/2014/main" id="{0C4059EF-1483-411E-A63F-9C2727B11E24}"/>
              </a:ext>
            </a:extLst>
          </p:cNvPr>
          <p:cNvSpPr txBox="1"/>
          <p:nvPr/>
        </p:nvSpPr>
        <p:spPr>
          <a:xfrm>
            <a:off x="4129451" y="2683031"/>
            <a:ext cx="682933" cy="253817"/>
          </a:xfrm>
          <a:prstGeom prst="rect">
            <a:avLst/>
          </a:prstGeom>
          <a:noFill/>
        </p:spPr>
        <p:txBody>
          <a:bodyPr wrap="none" rtlCol="0">
            <a:spAutoFit/>
          </a:bodyPr>
          <a:lstStyle/>
          <a:p>
            <a:pPr algn="ct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GE0/0/2</a:t>
            </a:r>
            <a:endParaRPr lang="zh-CN" altLang="en-US"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7" name="组合 16">
            <a:extLst>
              <a:ext uri="{FF2B5EF4-FFF2-40B4-BE49-F238E27FC236}">
                <a16:creationId xmlns="" xmlns:a16="http://schemas.microsoft.com/office/drawing/2014/main" id="{2C6D8F46-1254-485A-AB3D-7A037411E3DA}"/>
              </a:ext>
            </a:extLst>
          </p:cNvPr>
          <p:cNvGrpSpPr/>
          <p:nvPr/>
        </p:nvGrpSpPr>
        <p:grpSpPr>
          <a:xfrm>
            <a:off x="2570198" y="2461012"/>
            <a:ext cx="1160129" cy="628405"/>
            <a:chOff x="6623190" y="5220119"/>
            <a:chExt cx="1129417" cy="228830"/>
          </a:xfrm>
          <a:solidFill>
            <a:srgbClr val="F4FBFE"/>
          </a:solidFill>
        </p:grpSpPr>
        <p:sp>
          <p:nvSpPr>
            <p:cNvPr id="18" name="任意多边形: 形状 67">
              <a:extLst>
                <a:ext uri="{FF2B5EF4-FFF2-40B4-BE49-F238E27FC236}">
                  <a16:creationId xmlns="" xmlns:a16="http://schemas.microsoft.com/office/drawing/2014/main" id="{DDE7F5E3-EC99-4B98-9942-9CF564C3EC09}"/>
                </a:ext>
              </a:extLst>
            </p:cNvPr>
            <p:cNvSpPr/>
            <p:nvPr/>
          </p:nvSpPr>
          <p:spPr>
            <a:xfrm flipH="1">
              <a:off x="6623190" y="5220119"/>
              <a:ext cx="1075309" cy="228830"/>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椭圆 18">
              <a:extLst>
                <a:ext uri="{FF2B5EF4-FFF2-40B4-BE49-F238E27FC236}">
                  <a16:creationId xmlns="" xmlns:a16="http://schemas.microsoft.com/office/drawing/2014/main" id="{7EEDE773-BD04-46B5-ACD7-D793E0BC1578}"/>
                </a:ext>
              </a:extLst>
            </p:cNvPr>
            <p:cNvSpPr/>
            <p:nvPr/>
          </p:nvSpPr>
          <p:spPr>
            <a:xfrm>
              <a:off x="7644390" y="5220119"/>
              <a:ext cx="108217" cy="228830"/>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0" name="TextBox 120">
            <a:extLst>
              <a:ext uri="{FF2B5EF4-FFF2-40B4-BE49-F238E27FC236}">
                <a16:creationId xmlns="" xmlns:a16="http://schemas.microsoft.com/office/drawing/2014/main" id="{890033A1-CB2B-46C1-843C-A395BBB7F123}"/>
              </a:ext>
            </a:extLst>
          </p:cNvPr>
          <p:cNvSpPr txBox="1"/>
          <p:nvPr/>
        </p:nvSpPr>
        <p:spPr>
          <a:xfrm>
            <a:off x="2185288" y="2097501"/>
            <a:ext cx="1874368" cy="307657"/>
          </a:xfrm>
          <a:prstGeom prst="rect">
            <a:avLst/>
          </a:prstGeom>
          <a:noFill/>
        </p:spPr>
        <p:txBody>
          <a:bodyPr wrap="square" rtlCol="0" anchor="ctr">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Eth-Trunk</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文本占位符 3"/>
          <p:cNvSpPr txBox="1">
            <a:spLocks/>
          </p:cNvSpPr>
          <p:nvPr/>
        </p:nvSpPr>
        <p:spPr bwMode="auto">
          <a:xfrm>
            <a:off x="446088" y="3722491"/>
            <a:ext cx="5649911" cy="1750584"/>
          </a:xfrm>
          <a:prstGeom prst="rect">
            <a:avLst/>
          </a:prstGeom>
          <a:noFill/>
          <a:ln w="9525">
            <a:noFill/>
            <a:miter lim="800000"/>
            <a:headEnd/>
            <a:tailEnd/>
          </a:ln>
        </p:spPr>
        <p:txBody>
          <a:bodyPr vert="horz" wrap="square" lIns="80110" tIns="40055" rIns="80110" bIns="40055" numCol="1" anchor="t" anchorCtr="0" compatLnSpc="1">
            <a:prstTxWarp prst="textNoShape">
              <a:avLst/>
            </a:prstTxWarp>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302279" indent="-302279" defTabSz="914034" fontAlgn="auto">
              <a:spcBef>
                <a:spcPts val="600"/>
              </a:spcBef>
              <a:spcAft>
                <a:spcPts val="0"/>
              </a:spcAft>
              <a:buClrTx/>
              <a:buSzPct val="100000"/>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案例需</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求描述：</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fontAlgn="auto">
              <a:spcBef>
                <a:spcPts val="600"/>
              </a:spcBef>
              <a:spcAft>
                <a:spcPts val="0"/>
              </a:spcAft>
              <a:buClrTx/>
              <a:buSzPct val="100000"/>
              <a:buFont typeface="Huawei Sans" panose="020C0503030203020204" pitchFamily="34" charset="0"/>
              <a:buChar cha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都连接着</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VLAN10</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VLAN20</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的网络。</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fontAlgn="auto">
              <a:spcBef>
                <a:spcPts val="600"/>
              </a:spcBef>
              <a:spcAft>
                <a:spcPts val="0"/>
              </a:spcAft>
              <a:buClrTx/>
              <a:buSzPct val="100000"/>
              <a:buFont typeface="Huawei Sans" panose="020C0503030203020204" pitchFamily="34" charset="0"/>
              <a:buChar cha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之间通过两根以太网链路互联，为了提供链路冗余以及保证传输可靠性，在</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之间配置手工模式的链路聚合。</a:t>
            </a:r>
          </a:p>
        </p:txBody>
      </p:sp>
      <p:sp>
        <p:nvSpPr>
          <p:cNvPr id="23" name="文本框 22"/>
          <p:cNvSpPr txBox="1"/>
          <p:nvPr/>
        </p:nvSpPr>
        <p:spPr>
          <a:xfrm>
            <a:off x="6489557" y="2091912"/>
            <a:ext cx="5256356" cy="1323439"/>
          </a:xfrm>
          <a:prstGeom prst="rect">
            <a:avLst/>
          </a:prstGeom>
          <a:solidFill>
            <a:srgbClr val="F4FBFE"/>
          </a:solidFill>
          <a:ln>
            <a:solidFill>
              <a:srgbClr val="99DFF9"/>
            </a:solidFill>
          </a:ln>
        </p:spPr>
        <p:txBody>
          <a:bodyPr wrap="square" rtlCol="0">
            <a:spAutoFit/>
          </a:bodyPr>
          <a:lstStyle/>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interface eth-trunk 1</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[SW1-Eth-Trunk1] </a:t>
            </a:r>
            <a:r>
              <a:rPr lang="en-US" altLang="zh-CN"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trunkport</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gigabitethernet</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0/0/1 </a:t>
            </a:r>
            <a:r>
              <a:rPr lang="en-US" altLang="zh-CN" sz="1399"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to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0/0/2</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[SW1-Eth-Trunk1]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port link-type trunk</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[SW1-Eth-Trunk1]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port trunk allow-pass </a:t>
            </a:r>
            <a:r>
              <a:rPr lang="en-US" altLang="zh-CN"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vlan</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10 20</a:t>
            </a:r>
          </a:p>
        </p:txBody>
      </p:sp>
      <p:sp>
        <p:nvSpPr>
          <p:cNvPr id="24" name="文本框 23"/>
          <p:cNvSpPr txBox="1"/>
          <p:nvPr/>
        </p:nvSpPr>
        <p:spPr>
          <a:xfrm>
            <a:off x="6489006" y="1690982"/>
            <a:ext cx="1859079" cy="338422"/>
          </a:xfrm>
          <a:prstGeom prst="rect">
            <a:avLst/>
          </a:prstGeom>
          <a:noFill/>
        </p:spPr>
        <p:txBody>
          <a:bodyPr wrap="none" rtlCol="0">
            <a:spAutoFit/>
          </a:bodyPr>
          <a:lstStyle/>
          <a:p>
            <a:r>
              <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的配置如下：</a:t>
            </a:r>
          </a:p>
        </p:txBody>
      </p:sp>
      <p:sp>
        <p:nvSpPr>
          <p:cNvPr id="25" name="文本框 24"/>
          <p:cNvSpPr txBox="1"/>
          <p:nvPr/>
        </p:nvSpPr>
        <p:spPr>
          <a:xfrm>
            <a:off x="6489557" y="4337610"/>
            <a:ext cx="5256356" cy="1323439"/>
          </a:xfrm>
          <a:prstGeom prst="rect">
            <a:avLst/>
          </a:prstGeom>
          <a:solidFill>
            <a:srgbClr val="F4FBFE"/>
          </a:solidFill>
          <a:ln>
            <a:solidFill>
              <a:srgbClr val="99DFF9"/>
            </a:solidFill>
          </a:ln>
        </p:spPr>
        <p:txBody>
          <a:bodyPr wrap="square" rtlCol="0">
            <a:spAutoFit/>
          </a:bodyPr>
          <a:lstStyle/>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interface eth-trunk 1</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[SW2-Eth-Trunk1] </a:t>
            </a:r>
            <a:r>
              <a:rPr lang="en-US" altLang="zh-CN"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trunkport</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gigabitethernet</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0/0/1 </a:t>
            </a:r>
            <a:r>
              <a:rPr lang="en-US" altLang="zh-CN" sz="1399"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to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0/0/2</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[SW2-Eth-Trunk1]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port link-type trunk</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[SW2-Eth-Trunk1]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port trunk allow-pass </a:t>
            </a:r>
            <a:r>
              <a:rPr lang="en-US" altLang="zh-CN"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vlan</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10 20</a:t>
            </a:r>
          </a:p>
        </p:txBody>
      </p:sp>
      <p:sp>
        <p:nvSpPr>
          <p:cNvPr id="26" name="文本框 25"/>
          <p:cNvSpPr txBox="1"/>
          <p:nvPr/>
        </p:nvSpPr>
        <p:spPr>
          <a:xfrm>
            <a:off x="6489006" y="3936681"/>
            <a:ext cx="1859079" cy="338422"/>
          </a:xfrm>
          <a:prstGeom prst="rect">
            <a:avLst/>
          </a:prstGeom>
          <a:noFill/>
        </p:spPr>
        <p:txBody>
          <a:bodyPr wrap="none" rtlCol="0">
            <a:spAutoFit/>
          </a:bodyPr>
          <a:lstStyle/>
          <a:p>
            <a:r>
              <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的配置如下：</a:t>
            </a:r>
          </a:p>
        </p:txBody>
      </p:sp>
    </p:spTree>
    <p:extLst>
      <p:ext uri="{BB962C8B-B14F-4D97-AF65-F5344CB8AC3E}">
        <p14:creationId xmlns:p14="http://schemas.microsoft.com/office/powerpoint/2010/main" val="39840109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模式链路聚合配置</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举例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 name="直接连接符 2"/>
          <p:cNvCxnSpPr/>
          <p:nvPr/>
        </p:nvCxnSpPr>
        <p:spPr bwMode="auto">
          <a:xfrm flipH="1">
            <a:off x="1648860" y="2608340"/>
            <a:ext cx="31233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 name="直接连接符 3"/>
          <p:cNvCxnSpPr/>
          <p:nvPr/>
        </p:nvCxnSpPr>
        <p:spPr bwMode="auto">
          <a:xfrm flipH="1">
            <a:off x="1648860" y="2758957"/>
            <a:ext cx="31233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 name="直接连接符 4"/>
          <p:cNvCxnSpPr/>
          <p:nvPr/>
        </p:nvCxnSpPr>
        <p:spPr bwMode="auto">
          <a:xfrm flipH="1">
            <a:off x="1648860" y="2909574"/>
            <a:ext cx="31233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 name="图片 5" descr="通用交换机.png">
            <a:extLst>
              <a:ext uri="{FF2B5EF4-FFF2-40B4-BE49-F238E27FC236}">
                <a16:creationId xmlns="" xmlns:a16="http://schemas.microsoft.com/office/drawing/2014/main" id="{5583757F-4C12-471A-A130-6DAAF82105FA}"/>
              </a:ext>
            </a:extLst>
          </p:cNvPr>
          <p:cNvPicPr>
            <a:picLocks noChangeAspect="1"/>
          </p:cNvPicPr>
          <p:nvPr/>
        </p:nvPicPr>
        <p:blipFill>
          <a:blip r:embed="rId3" cstate="print"/>
          <a:stretch>
            <a:fillRect/>
          </a:stretch>
        </p:blipFill>
        <p:spPr>
          <a:xfrm>
            <a:off x="1101277" y="2549940"/>
            <a:ext cx="539789" cy="441645"/>
          </a:xfrm>
          <a:prstGeom prst="rect">
            <a:avLst/>
          </a:prstGeom>
        </p:spPr>
      </p:pic>
      <p:sp>
        <p:nvSpPr>
          <p:cNvPr id="7" name="TextBox 4">
            <a:extLst>
              <a:ext uri="{FF2B5EF4-FFF2-40B4-BE49-F238E27FC236}">
                <a16:creationId xmlns="" xmlns:a16="http://schemas.microsoft.com/office/drawing/2014/main" id="{0C4059EF-1483-411E-A63F-9C2727B11E24}"/>
              </a:ext>
            </a:extLst>
          </p:cNvPr>
          <p:cNvSpPr txBox="1"/>
          <p:nvPr/>
        </p:nvSpPr>
        <p:spPr>
          <a:xfrm>
            <a:off x="1083275" y="2973050"/>
            <a:ext cx="575799" cy="307777"/>
          </a:xfrm>
          <a:prstGeom prst="rect">
            <a:avLst/>
          </a:prstGeom>
          <a:noFill/>
        </p:spPr>
        <p:txBody>
          <a:bodyPr wrap="none" rtlCol="0">
            <a:spAutoFit/>
          </a:bodyPr>
          <a:lstStyle/>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 name="图片 7" descr="通用交换机.png">
            <a:extLst>
              <a:ext uri="{FF2B5EF4-FFF2-40B4-BE49-F238E27FC236}">
                <a16:creationId xmlns="" xmlns:a16="http://schemas.microsoft.com/office/drawing/2014/main" id="{5583757F-4C12-471A-A130-6DAAF82105FA}"/>
              </a:ext>
            </a:extLst>
          </p:cNvPr>
          <p:cNvPicPr>
            <a:picLocks noChangeAspect="1"/>
          </p:cNvPicPr>
          <p:nvPr/>
        </p:nvPicPr>
        <p:blipFill>
          <a:blip r:embed="rId3" cstate="print"/>
          <a:stretch>
            <a:fillRect/>
          </a:stretch>
        </p:blipFill>
        <p:spPr>
          <a:xfrm>
            <a:off x="4792159" y="2549940"/>
            <a:ext cx="539789" cy="441645"/>
          </a:xfrm>
          <a:prstGeom prst="rect">
            <a:avLst/>
          </a:prstGeom>
        </p:spPr>
      </p:pic>
      <p:sp>
        <p:nvSpPr>
          <p:cNvPr id="9" name="TextBox 4">
            <a:extLst>
              <a:ext uri="{FF2B5EF4-FFF2-40B4-BE49-F238E27FC236}">
                <a16:creationId xmlns="" xmlns:a16="http://schemas.microsoft.com/office/drawing/2014/main" id="{0C4059EF-1483-411E-A63F-9C2727B11E24}"/>
              </a:ext>
            </a:extLst>
          </p:cNvPr>
          <p:cNvSpPr txBox="1"/>
          <p:nvPr/>
        </p:nvSpPr>
        <p:spPr>
          <a:xfrm>
            <a:off x="4774157" y="2973050"/>
            <a:ext cx="575799" cy="307777"/>
          </a:xfrm>
          <a:prstGeom prst="rect">
            <a:avLst/>
          </a:prstGeom>
          <a:noFill/>
        </p:spPr>
        <p:txBody>
          <a:bodyPr wrap="none" rtlCol="0">
            <a:spAutoFit/>
          </a:bodyPr>
          <a:lstStyle/>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TextBox 4">
            <a:extLst>
              <a:ext uri="{FF2B5EF4-FFF2-40B4-BE49-F238E27FC236}">
                <a16:creationId xmlns="" xmlns:a16="http://schemas.microsoft.com/office/drawing/2014/main" id="{0C4059EF-1483-411E-A63F-9C2727B11E24}"/>
              </a:ext>
            </a:extLst>
          </p:cNvPr>
          <p:cNvSpPr txBox="1"/>
          <p:nvPr/>
        </p:nvSpPr>
        <p:spPr>
          <a:xfrm>
            <a:off x="1603169" y="2365200"/>
            <a:ext cx="682933" cy="253817"/>
          </a:xfrm>
          <a:prstGeom prst="rect">
            <a:avLst/>
          </a:prstGeom>
          <a:noFill/>
        </p:spPr>
        <p:txBody>
          <a:bodyPr wrap="none" rtlCol="0">
            <a:spAutoFit/>
          </a:bodyPr>
          <a:lstStyle/>
          <a:p>
            <a:pPr algn="ct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TextBox 4">
            <a:extLst>
              <a:ext uri="{FF2B5EF4-FFF2-40B4-BE49-F238E27FC236}">
                <a16:creationId xmlns="" xmlns:a16="http://schemas.microsoft.com/office/drawing/2014/main" id="{0C4059EF-1483-411E-A63F-9C2727B11E24}"/>
              </a:ext>
            </a:extLst>
          </p:cNvPr>
          <p:cNvSpPr txBox="1"/>
          <p:nvPr/>
        </p:nvSpPr>
        <p:spPr>
          <a:xfrm>
            <a:off x="1603169" y="2556137"/>
            <a:ext cx="682933" cy="253817"/>
          </a:xfrm>
          <a:prstGeom prst="rect">
            <a:avLst/>
          </a:prstGeom>
          <a:noFill/>
        </p:spPr>
        <p:txBody>
          <a:bodyPr wrap="none" rtlCol="0">
            <a:spAutoFit/>
          </a:bodyPr>
          <a:lstStyle/>
          <a:p>
            <a:pPr algn="ct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GE0/0/2</a:t>
            </a:r>
            <a:endParaRPr lang="zh-CN" altLang="en-US"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TextBox 4">
            <a:extLst>
              <a:ext uri="{FF2B5EF4-FFF2-40B4-BE49-F238E27FC236}">
                <a16:creationId xmlns="" xmlns:a16="http://schemas.microsoft.com/office/drawing/2014/main" id="{0C4059EF-1483-411E-A63F-9C2727B11E24}"/>
              </a:ext>
            </a:extLst>
          </p:cNvPr>
          <p:cNvSpPr txBox="1"/>
          <p:nvPr/>
        </p:nvSpPr>
        <p:spPr>
          <a:xfrm>
            <a:off x="1603169" y="2722059"/>
            <a:ext cx="682933" cy="253817"/>
          </a:xfrm>
          <a:prstGeom prst="rect">
            <a:avLst/>
          </a:prstGeom>
          <a:noFill/>
        </p:spPr>
        <p:txBody>
          <a:bodyPr wrap="none" rtlCol="0">
            <a:spAutoFit/>
          </a:bodyPr>
          <a:lstStyle/>
          <a:p>
            <a:pPr algn="ct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GE0/0/3</a:t>
            </a:r>
            <a:endParaRPr lang="zh-CN" altLang="en-US"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TextBox 4">
            <a:extLst>
              <a:ext uri="{FF2B5EF4-FFF2-40B4-BE49-F238E27FC236}">
                <a16:creationId xmlns="" xmlns:a16="http://schemas.microsoft.com/office/drawing/2014/main" id="{0C4059EF-1483-411E-A63F-9C2727B11E24}"/>
              </a:ext>
            </a:extLst>
          </p:cNvPr>
          <p:cNvSpPr txBox="1"/>
          <p:nvPr/>
        </p:nvSpPr>
        <p:spPr>
          <a:xfrm>
            <a:off x="4131126" y="2365200"/>
            <a:ext cx="682933" cy="253817"/>
          </a:xfrm>
          <a:prstGeom prst="rect">
            <a:avLst/>
          </a:prstGeom>
          <a:noFill/>
        </p:spPr>
        <p:txBody>
          <a:bodyPr wrap="none" rtlCol="0">
            <a:spAutoFit/>
          </a:bodyPr>
          <a:lstStyle/>
          <a:p>
            <a:pPr algn="ct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TextBox 4">
            <a:extLst>
              <a:ext uri="{FF2B5EF4-FFF2-40B4-BE49-F238E27FC236}">
                <a16:creationId xmlns="" xmlns:a16="http://schemas.microsoft.com/office/drawing/2014/main" id="{0C4059EF-1483-411E-A63F-9C2727B11E24}"/>
              </a:ext>
            </a:extLst>
          </p:cNvPr>
          <p:cNvSpPr txBox="1"/>
          <p:nvPr/>
        </p:nvSpPr>
        <p:spPr>
          <a:xfrm>
            <a:off x="4131126" y="2556137"/>
            <a:ext cx="682933" cy="253817"/>
          </a:xfrm>
          <a:prstGeom prst="rect">
            <a:avLst/>
          </a:prstGeom>
          <a:noFill/>
        </p:spPr>
        <p:txBody>
          <a:bodyPr wrap="none" rtlCol="0">
            <a:spAutoFit/>
          </a:bodyPr>
          <a:lstStyle/>
          <a:p>
            <a:pPr algn="ct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GE0/0/2</a:t>
            </a:r>
            <a:endParaRPr lang="zh-CN" altLang="en-US"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TextBox 4">
            <a:extLst>
              <a:ext uri="{FF2B5EF4-FFF2-40B4-BE49-F238E27FC236}">
                <a16:creationId xmlns="" xmlns:a16="http://schemas.microsoft.com/office/drawing/2014/main" id="{0C4059EF-1483-411E-A63F-9C2727B11E24}"/>
              </a:ext>
            </a:extLst>
          </p:cNvPr>
          <p:cNvSpPr txBox="1"/>
          <p:nvPr/>
        </p:nvSpPr>
        <p:spPr>
          <a:xfrm>
            <a:off x="4131126" y="2722059"/>
            <a:ext cx="682933" cy="253817"/>
          </a:xfrm>
          <a:prstGeom prst="rect">
            <a:avLst/>
          </a:prstGeom>
          <a:noFill/>
        </p:spPr>
        <p:txBody>
          <a:bodyPr wrap="none" rtlCol="0">
            <a:spAutoFit/>
          </a:bodyPr>
          <a:lstStyle/>
          <a:p>
            <a:pPr algn="ct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GE0/0/3</a:t>
            </a:r>
            <a:endParaRPr lang="zh-CN" altLang="en-US"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6" name="组合 15">
            <a:extLst>
              <a:ext uri="{FF2B5EF4-FFF2-40B4-BE49-F238E27FC236}">
                <a16:creationId xmlns="" xmlns:a16="http://schemas.microsoft.com/office/drawing/2014/main" id="{2C6D8F46-1254-485A-AB3D-7A037411E3DA}"/>
              </a:ext>
            </a:extLst>
          </p:cNvPr>
          <p:cNvGrpSpPr/>
          <p:nvPr/>
        </p:nvGrpSpPr>
        <p:grpSpPr>
          <a:xfrm>
            <a:off x="2571873" y="2445754"/>
            <a:ext cx="1160129" cy="628405"/>
            <a:chOff x="6623190" y="5220119"/>
            <a:chExt cx="1129417" cy="228830"/>
          </a:xfrm>
          <a:solidFill>
            <a:srgbClr val="F4FBFE"/>
          </a:solidFill>
        </p:grpSpPr>
        <p:sp>
          <p:nvSpPr>
            <p:cNvPr id="17" name="任意多边形: 形状 67">
              <a:extLst>
                <a:ext uri="{FF2B5EF4-FFF2-40B4-BE49-F238E27FC236}">
                  <a16:creationId xmlns="" xmlns:a16="http://schemas.microsoft.com/office/drawing/2014/main" id="{DDE7F5E3-EC99-4B98-9942-9CF564C3EC09}"/>
                </a:ext>
              </a:extLst>
            </p:cNvPr>
            <p:cNvSpPr/>
            <p:nvPr/>
          </p:nvSpPr>
          <p:spPr>
            <a:xfrm flipH="1">
              <a:off x="6623190" y="5220119"/>
              <a:ext cx="1075309" cy="228830"/>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椭圆 17">
              <a:extLst>
                <a:ext uri="{FF2B5EF4-FFF2-40B4-BE49-F238E27FC236}">
                  <a16:creationId xmlns="" xmlns:a16="http://schemas.microsoft.com/office/drawing/2014/main" id="{7EEDE773-BD04-46B5-ACD7-D793E0BC1578}"/>
                </a:ext>
              </a:extLst>
            </p:cNvPr>
            <p:cNvSpPr/>
            <p:nvPr/>
          </p:nvSpPr>
          <p:spPr>
            <a:xfrm>
              <a:off x="7644390" y="5220119"/>
              <a:ext cx="108217" cy="228830"/>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9" name="TextBox 120">
            <a:extLst>
              <a:ext uri="{FF2B5EF4-FFF2-40B4-BE49-F238E27FC236}">
                <a16:creationId xmlns="" xmlns:a16="http://schemas.microsoft.com/office/drawing/2014/main" id="{890033A1-CB2B-46C1-843C-A395BBB7F123}"/>
              </a:ext>
            </a:extLst>
          </p:cNvPr>
          <p:cNvSpPr txBox="1"/>
          <p:nvPr/>
        </p:nvSpPr>
        <p:spPr>
          <a:xfrm>
            <a:off x="2186963" y="2082243"/>
            <a:ext cx="1874368" cy="307657"/>
          </a:xfrm>
          <a:prstGeom prst="rect">
            <a:avLst/>
          </a:prstGeom>
          <a:noFill/>
        </p:spPr>
        <p:txBody>
          <a:bodyPr wrap="square" rtlCol="0" anchor="ctr">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Eth-Trunk</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占位符 3"/>
          <p:cNvSpPr txBox="1">
            <a:spLocks/>
          </p:cNvSpPr>
          <p:nvPr/>
        </p:nvSpPr>
        <p:spPr bwMode="auto">
          <a:xfrm>
            <a:off x="446089" y="3719882"/>
            <a:ext cx="5649911" cy="2383205"/>
          </a:xfrm>
          <a:prstGeom prst="rect">
            <a:avLst/>
          </a:prstGeom>
          <a:noFill/>
          <a:ln w="9525">
            <a:noFill/>
            <a:miter lim="800000"/>
            <a:headEnd/>
            <a:tailEnd/>
          </a:ln>
        </p:spPr>
        <p:txBody>
          <a:bodyPr vert="horz" wrap="square" lIns="80110" tIns="40055" rIns="80110" bIns="40055" numCol="1" anchor="t" anchorCtr="0" compatLnSpc="1">
            <a:prstTxWarp prst="textNoShape">
              <a:avLst/>
            </a:prstTxWarp>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302279" indent="-302279" defTabSz="914034" fontAlgn="auto">
              <a:spcBef>
                <a:spcPts val="600"/>
              </a:spcBef>
              <a:spcAft>
                <a:spcPts val="0"/>
              </a:spcAft>
              <a:buClrTx/>
              <a:buSzPct val="100000"/>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案例需</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求描述：</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fontAlgn="auto">
              <a:spcBef>
                <a:spcPts val="600"/>
              </a:spcBef>
              <a:spcAft>
                <a:spcPts val="0"/>
              </a:spcAft>
              <a:buClrTx/>
              <a:buSzPct val="100000"/>
              <a:buFont typeface="Huawei Sans" panose="020C0503030203020204" pitchFamily="34" charset="0"/>
              <a:buChar cha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都连接着</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VLAN10</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VLAN20</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的网络。</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fontAlgn="auto">
              <a:spcBef>
                <a:spcPts val="600"/>
              </a:spcBef>
              <a:spcAft>
                <a:spcPts val="0"/>
              </a:spcAft>
              <a:buClrTx/>
              <a:buSzPct val="100000"/>
              <a:buFont typeface="Huawei Sans" panose="020C0503030203020204" pitchFamily="34" charset="0"/>
              <a:buChar cha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之间通过三根以太网链路互联，为了提供链路冗余以及保证传输可靠性，在</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之间配置</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模式的链路聚合，并且手动调整优先级让</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成为主动端，并配置最大活跃端口为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，另外一条链路作为备份。</a:t>
            </a:r>
          </a:p>
        </p:txBody>
      </p:sp>
      <p:sp>
        <p:nvSpPr>
          <p:cNvPr id="21" name="文本框 20"/>
          <p:cNvSpPr txBox="1"/>
          <p:nvPr/>
        </p:nvSpPr>
        <p:spPr>
          <a:xfrm>
            <a:off x="6495124" y="2479593"/>
            <a:ext cx="5250789" cy="2554545"/>
          </a:xfrm>
          <a:prstGeom prst="rect">
            <a:avLst/>
          </a:prstGeom>
          <a:solidFill>
            <a:srgbClr val="F4FBFE"/>
          </a:solidFill>
          <a:ln>
            <a:solidFill>
              <a:srgbClr val="99DFF9"/>
            </a:solidFill>
          </a:ln>
        </p:spPr>
        <p:txBody>
          <a:bodyPr wrap="square" rtlCol="0">
            <a:spAutoFit/>
          </a:bodyPr>
          <a:lstStyle/>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interface eth-trunk 1</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[SW1-Eth-Trunk1]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mode </a:t>
            </a:r>
            <a:r>
              <a:rPr lang="en-US" altLang="zh-CN"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endPar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[SW1-Eth-Trunk1]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max active-</a:t>
            </a:r>
            <a:r>
              <a:rPr lang="en-US" altLang="zh-CN"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linknumber</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2</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[SW1-Eth-Trunk1] </a:t>
            </a:r>
            <a:r>
              <a:rPr lang="en-US" altLang="zh-CN"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trunkport</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gigabitethernet</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0/0/1 </a:t>
            </a:r>
            <a:r>
              <a:rPr lang="en-US" altLang="zh-CN" sz="1399"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to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0/0/3</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[SW1-Eth-Trunk1]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port link-type trunk</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[SW1-Eth-Trunk1]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port trunk allow-pass </a:t>
            </a:r>
            <a:r>
              <a:rPr lang="en-US" altLang="zh-CN"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vlan</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10 20</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[SW1-Eth-Trunk1]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quit</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 </a:t>
            </a:r>
            <a:r>
              <a:rPr lang="en-US" altLang="zh-CN"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priority 30000</a:t>
            </a:r>
          </a:p>
        </p:txBody>
      </p:sp>
      <p:sp>
        <p:nvSpPr>
          <p:cNvPr id="22" name="文本框 21"/>
          <p:cNvSpPr txBox="1"/>
          <p:nvPr/>
        </p:nvSpPr>
        <p:spPr>
          <a:xfrm>
            <a:off x="6494573" y="2078664"/>
            <a:ext cx="1859079" cy="338422"/>
          </a:xfrm>
          <a:prstGeom prst="rect">
            <a:avLst/>
          </a:prstGeom>
          <a:noFill/>
        </p:spPr>
        <p:txBody>
          <a:bodyPr wrap="none" rtlCol="0">
            <a:spAutoFit/>
          </a:bodyPr>
          <a:lstStyle/>
          <a:p>
            <a:r>
              <a:rPr lang="en-US" altLang="zh-CN" sz="1599">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599">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的配置如下：</a:t>
            </a:r>
          </a:p>
        </p:txBody>
      </p:sp>
    </p:spTree>
    <p:extLst>
      <p:ext uri="{BB962C8B-B14F-4D97-AF65-F5344CB8AC3E}">
        <p14:creationId xmlns:p14="http://schemas.microsoft.com/office/powerpoint/2010/main" val="534937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lstStyle/>
          <a:p>
            <a:r>
              <a:rPr lang="zh-CN" altLang="en-US" smtClean="0">
                <a:sym typeface="Huawei Sans" panose="020C0503030203020204" pitchFamily="34" charset="0"/>
              </a:rPr>
              <a:t>学完本课程后，您将能够：</a:t>
            </a:r>
            <a:endParaRPr lang="en-US" altLang="zh-CN" smtClean="0">
              <a:sym typeface="Huawei Sans" panose="020C0503030203020204" pitchFamily="34" charset="0"/>
            </a:endParaRPr>
          </a:p>
          <a:p>
            <a:pPr lvl="1"/>
            <a:r>
              <a:rPr lang="zh-CN" altLang="en-US" smtClean="0">
                <a:sym typeface="Huawei Sans" panose="020C0503030203020204" pitchFamily="34" charset="0"/>
              </a:rPr>
              <a:t>了解链路聚合的作用</a:t>
            </a:r>
            <a:endParaRPr lang="en-US" altLang="zh-CN" smtClean="0">
              <a:sym typeface="Huawei Sans" panose="020C0503030203020204" pitchFamily="34" charset="0"/>
            </a:endParaRPr>
          </a:p>
          <a:p>
            <a:pPr lvl="1"/>
            <a:r>
              <a:rPr lang="zh-CN" altLang="en-US" smtClean="0">
                <a:sym typeface="Huawei Sans" panose="020C0503030203020204" pitchFamily="34" charset="0"/>
              </a:rPr>
              <a:t>了解链路聚合的分类</a:t>
            </a:r>
            <a:endParaRPr lang="en-US" altLang="zh-CN" smtClean="0">
              <a:sym typeface="Huawei Sans" panose="020C0503030203020204" pitchFamily="34" charset="0"/>
            </a:endParaRPr>
          </a:p>
          <a:p>
            <a:pPr lvl="1"/>
            <a:r>
              <a:rPr lang="zh-CN" altLang="en-US" smtClean="0">
                <a:sym typeface="Huawei Sans" panose="020C0503030203020204" pitchFamily="34" charset="0"/>
              </a:rPr>
              <a:t>理解</a:t>
            </a:r>
            <a:r>
              <a:rPr lang="en-US" altLang="zh-CN" smtClean="0">
                <a:sym typeface="Huawei Sans" panose="020C0503030203020204" pitchFamily="34" charset="0"/>
              </a:rPr>
              <a:t>LACP</a:t>
            </a:r>
            <a:r>
              <a:rPr lang="zh-CN" altLang="en-US" smtClean="0">
                <a:sym typeface="Huawei Sans" panose="020C0503030203020204" pitchFamily="34" charset="0"/>
              </a:rPr>
              <a:t>模式的链路聚合协商过程</a:t>
            </a:r>
            <a:endParaRPr lang="en-US" altLang="zh-CN" smtClean="0">
              <a:sym typeface="Huawei Sans" panose="020C0503030203020204" pitchFamily="34" charset="0"/>
            </a:endParaRPr>
          </a:p>
          <a:p>
            <a:pPr lvl="1"/>
            <a:r>
              <a:rPr lang="zh-CN" altLang="en-US" smtClean="0">
                <a:sym typeface="Huawei Sans" panose="020C0503030203020204" pitchFamily="34" charset="0"/>
              </a:rPr>
              <a:t>了解</a:t>
            </a:r>
            <a:r>
              <a:rPr lang="en-US" altLang="zh-CN" smtClean="0">
                <a:sym typeface="Huawei Sans" panose="020C0503030203020204" pitchFamily="34" charset="0"/>
              </a:rPr>
              <a:t>iStack</a:t>
            </a:r>
            <a:r>
              <a:rPr lang="zh-CN" altLang="en-US" smtClean="0">
                <a:sym typeface="Huawei Sans" panose="020C0503030203020204" pitchFamily="34" charset="0"/>
              </a:rPr>
              <a:t>和</a:t>
            </a:r>
            <a:r>
              <a:rPr lang="en-US" altLang="zh-CN" smtClean="0">
                <a:sym typeface="Huawei Sans" panose="020C0503030203020204" pitchFamily="34" charset="0"/>
              </a:rPr>
              <a:t>CSS</a:t>
            </a:r>
            <a:r>
              <a:rPr lang="zh-CN" altLang="en-US" smtClean="0">
                <a:sym typeface="Huawei Sans" panose="020C0503030203020204" pitchFamily="34" charset="0"/>
              </a:rPr>
              <a:t>的优点与原理</a:t>
            </a:r>
            <a:endParaRPr lang="en-US" altLang="zh-CN" smtClean="0">
              <a:sym typeface="Huawei Sans" panose="020C0503030203020204" pitchFamily="34" charset="0"/>
            </a:endParaRPr>
          </a:p>
          <a:p>
            <a:pPr lvl="1"/>
            <a:r>
              <a:rPr lang="zh-CN" altLang="en-US" smtClean="0">
                <a:sym typeface="Huawei Sans" panose="020C0503030203020204" pitchFamily="34" charset="0"/>
              </a:rPr>
              <a:t>了解链路聚合与堆叠技术常见应用与组网</a:t>
            </a:r>
            <a:endParaRPr lang="zh-CN" altLang="en-US" dirty="0">
              <a:sym typeface="Huawei Sans" panose="020C0503030203020204" pitchFamily="34" charset="0"/>
            </a:endParaRPr>
          </a:p>
        </p:txBody>
      </p:sp>
    </p:spTree>
    <p:extLst>
      <p:ext uri="{BB962C8B-B14F-4D97-AF65-F5344CB8AC3E}">
        <p14:creationId xmlns:p14="http://schemas.microsoft.com/office/powerpoint/2010/main" val="21258322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LACP</a:t>
            </a:r>
            <a:r>
              <a:rPr lang="zh-CN" altLang="en-US" smtClean="0">
                <a:sym typeface="Huawei Sans" panose="020C0503030203020204" pitchFamily="34" charset="0"/>
              </a:rPr>
              <a:t>模式链路聚合配置举例 </a:t>
            </a:r>
            <a:r>
              <a:rPr lang="en-US" altLang="zh-CN" smtClean="0">
                <a:sym typeface="Huawei Sans" panose="020C0503030203020204" pitchFamily="34" charset="0"/>
              </a:rPr>
              <a:t>(2)</a:t>
            </a:r>
            <a:endParaRPr lang="zh-CN" altLang="en-US" dirty="0">
              <a:sym typeface="Huawei Sans" panose="020C0503030203020204" pitchFamily="34" charset="0"/>
            </a:endParaRPr>
          </a:p>
        </p:txBody>
      </p:sp>
      <p:cxnSp>
        <p:nvCxnSpPr>
          <p:cNvPr id="3" name="直接连接符 2"/>
          <p:cNvCxnSpPr/>
          <p:nvPr/>
        </p:nvCxnSpPr>
        <p:spPr bwMode="auto">
          <a:xfrm flipH="1">
            <a:off x="1648860" y="2608340"/>
            <a:ext cx="31233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 name="直接连接符 3"/>
          <p:cNvCxnSpPr/>
          <p:nvPr/>
        </p:nvCxnSpPr>
        <p:spPr bwMode="auto">
          <a:xfrm flipH="1">
            <a:off x="1648860" y="2758957"/>
            <a:ext cx="31233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 name="直接连接符 4"/>
          <p:cNvCxnSpPr/>
          <p:nvPr/>
        </p:nvCxnSpPr>
        <p:spPr bwMode="auto">
          <a:xfrm flipH="1">
            <a:off x="1648860" y="2909574"/>
            <a:ext cx="31233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 name="图片 5" descr="通用交换机.png">
            <a:extLst>
              <a:ext uri="{FF2B5EF4-FFF2-40B4-BE49-F238E27FC236}">
                <a16:creationId xmlns="" xmlns:a16="http://schemas.microsoft.com/office/drawing/2014/main" id="{5583757F-4C12-471A-A130-6DAAF82105FA}"/>
              </a:ext>
            </a:extLst>
          </p:cNvPr>
          <p:cNvPicPr>
            <a:picLocks noChangeAspect="1"/>
          </p:cNvPicPr>
          <p:nvPr/>
        </p:nvPicPr>
        <p:blipFill>
          <a:blip r:embed="rId3" cstate="print"/>
          <a:stretch>
            <a:fillRect/>
          </a:stretch>
        </p:blipFill>
        <p:spPr>
          <a:xfrm>
            <a:off x="1101277" y="2549940"/>
            <a:ext cx="539789" cy="441645"/>
          </a:xfrm>
          <a:prstGeom prst="rect">
            <a:avLst/>
          </a:prstGeom>
        </p:spPr>
      </p:pic>
      <p:sp>
        <p:nvSpPr>
          <p:cNvPr id="7" name="TextBox 4">
            <a:extLst>
              <a:ext uri="{FF2B5EF4-FFF2-40B4-BE49-F238E27FC236}">
                <a16:creationId xmlns="" xmlns:a16="http://schemas.microsoft.com/office/drawing/2014/main" id="{0C4059EF-1483-411E-A63F-9C2727B11E24}"/>
              </a:ext>
            </a:extLst>
          </p:cNvPr>
          <p:cNvSpPr txBox="1"/>
          <p:nvPr/>
        </p:nvSpPr>
        <p:spPr>
          <a:xfrm>
            <a:off x="1083275" y="2973050"/>
            <a:ext cx="575799" cy="307777"/>
          </a:xfrm>
          <a:prstGeom prst="rect">
            <a:avLst/>
          </a:prstGeom>
          <a:noFill/>
        </p:spPr>
        <p:txBody>
          <a:bodyPr wrap="none" rtlCol="0">
            <a:spAutoFit/>
          </a:bodyPr>
          <a:lstStyle/>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 name="图片 7" descr="通用交换机.png">
            <a:extLst>
              <a:ext uri="{FF2B5EF4-FFF2-40B4-BE49-F238E27FC236}">
                <a16:creationId xmlns="" xmlns:a16="http://schemas.microsoft.com/office/drawing/2014/main" id="{5583757F-4C12-471A-A130-6DAAF82105FA}"/>
              </a:ext>
            </a:extLst>
          </p:cNvPr>
          <p:cNvPicPr>
            <a:picLocks noChangeAspect="1"/>
          </p:cNvPicPr>
          <p:nvPr/>
        </p:nvPicPr>
        <p:blipFill>
          <a:blip r:embed="rId3" cstate="print"/>
          <a:stretch>
            <a:fillRect/>
          </a:stretch>
        </p:blipFill>
        <p:spPr>
          <a:xfrm>
            <a:off x="4792159" y="2549940"/>
            <a:ext cx="539789" cy="441645"/>
          </a:xfrm>
          <a:prstGeom prst="rect">
            <a:avLst/>
          </a:prstGeom>
        </p:spPr>
      </p:pic>
      <p:sp>
        <p:nvSpPr>
          <p:cNvPr id="9" name="TextBox 4">
            <a:extLst>
              <a:ext uri="{FF2B5EF4-FFF2-40B4-BE49-F238E27FC236}">
                <a16:creationId xmlns="" xmlns:a16="http://schemas.microsoft.com/office/drawing/2014/main" id="{0C4059EF-1483-411E-A63F-9C2727B11E24}"/>
              </a:ext>
            </a:extLst>
          </p:cNvPr>
          <p:cNvSpPr txBox="1"/>
          <p:nvPr/>
        </p:nvSpPr>
        <p:spPr>
          <a:xfrm>
            <a:off x="4774157" y="2973050"/>
            <a:ext cx="575799" cy="307777"/>
          </a:xfrm>
          <a:prstGeom prst="rect">
            <a:avLst/>
          </a:prstGeom>
          <a:noFill/>
        </p:spPr>
        <p:txBody>
          <a:bodyPr wrap="none" rtlCol="0">
            <a:spAutoFit/>
          </a:bodyPr>
          <a:lstStyle/>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TextBox 4">
            <a:extLst>
              <a:ext uri="{FF2B5EF4-FFF2-40B4-BE49-F238E27FC236}">
                <a16:creationId xmlns="" xmlns:a16="http://schemas.microsoft.com/office/drawing/2014/main" id="{0C4059EF-1483-411E-A63F-9C2727B11E24}"/>
              </a:ext>
            </a:extLst>
          </p:cNvPr>
          <p:cNvSpPr txBox="1"/>
          <p:nvPr/>
        </p:nvSpPr>
        <p:spPr>
          <a:xfrm>
            <a:off x="1603169" y="2365200"/>
            <a:ext cx="682933" cy="253817"/>
          </a:xfrm>
          <a:prstGeom prst="rect">
            <a:avLst/>
          </a:prstGeom>
          <a:noFill/>
        </p:spPr>
        <p:txBody>
          <a:bodyPr wrap="none" rtlCol="0">
            <a:spAutoFit/>
          </a:bodyPr>
          <a:lstStyle/>
          <a:p>
            <a:pPr algn="ct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TextBox 4">
            <a:extLst>
              <a:ext uri="{FF2B5EF4-FFF2-40B4-BE49-F238E27FC236}">
                <a16:creationId xmlns="" xmlns:a16="http://schemas.microsoft.com/office/drawing/2014/main" id="{0C4059EF-1483-411E-A63F-9C2727B11E24}"/>
              </a:ext>
            </a:extLst>
          </p:cNvPr>
          <p:cNvSpPr txBox="1"/>
          <p:nvPr/>
        </p:nvSpPr>
        <p:spPr>
          <a:xfrm>
            <a:off x="1603169" y="2556137"/>
            <a:ext cx="682933" cy="253817"/>
          </a:xfrm>
          <a:prstGeom prst="rect">
            <a:avLst/>
          </a:prstGeom>
          <a:noFill/>
        </p:spPr>
        <p:txBody>
          <a:bodyPr wrap="none" rtlCol="0">
            <a:spAutoFit/>
          </a:bodyPr>
          <a:lstStyle/>
          <a:p>
            <a:pPr algn="ct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GE0/0/2</a:t>
            </a:r>
            <a:endParaRPr lang="zh-CN" altLang="en-US"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TextBox 4">
            <a:extLst>
              <a:ext uri="{FF2B5EF4-FFF2-40B4-BE49-F238E27FC236}">
                <a16:creationId xmlns="" xmlns:a16="http://schemas.microsoft.com/office/drawing/2014/main" id="{0C4059EF-1483-411E-A63F-9C2727B11E24}"/>
              </a:ext>
            </a:extLst>
          </p:cNvPr>
          <p:cNvSpPr txBox="1"/>
          <p:nvPr/>
        </p:nvSpPr>
        <p:spPr>
          <a:xfrm>
            <a:off x="1603169" y="2722059"/>
            <a:ext cx="682933" cy="253817"/>
          </a:xfrm>
          <a:prstGeom prst="rect">
            <a:avLst/>
          </a:prstGeom>
          <a:noFill/>
        </p:spPr>
        <p:txBody>
          <a:bodyPr wrap="none" rtlCol="0">
            <a:spAutoFit/>
          </a:bodyPr>
          <a:lstStyle/>
          <a:p>
            <a:pPr algn="ct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GE0/0/3</a:t>
            </a:r>
            <a:endParaRPr lang="zh-CN" altLang="en-US"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TextBox 4">
            <a:extLst>
              <a:ext uri="{FF2B5EF4-FFF2-40B4-BE49-F238E27FC236}">
                <a16:creationId xmlns="" xmlns:a16="http://schemas.microsoft.com/office/drawing/2014/main" id="{0C4059EF-1483-411E-A63F-9C2727B11E24}"/>
              </a:ext>
            </a:extLst>
          </p:cNvPr>
          <p:cNvSpPr txBox="1"/>
          <p:nvPr/>
        </p:nvSpPr>
        <p:spPr>
          <a:xfrm>
            <a:off x="4131126" y="2365200"/>
            <a:ext cx="682933" cy="253817"/>
          </a:xfrm>
          <a:prstGeom prst="rect">
            <a:avLst/>
          </a:prstGeom>
          <a:noFill/>
        </p:spPr>
        <p:txBody>
          <a:bodyPr wrap="none" rtlCol="0">
            <a:spAutoFit/>
          </a:bodyPr>
          <a:lstStyle/>
          <a:p>
            <a:pPr algn="ct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TextBox 4">
            <a:extLst>
              <a:ext uri="{FF2B5EF4-FFF2-40B4-BE49-F238E27FC236}">
                <a16:creationId xmlns="" xmlns:a16="http://schemas.microsoft.com/office/drawing/2014/main" id="{0C4059EF-1483-411E-A63F-9C2727B11E24}"/>
              </a:ext>
            </a:extLst>
          </p:cNvPr>
          <p:cNvSpPr txBox="1"/>
          <p:nvPr/>
        </p:nvSpPr>
        <p:spPr>
          <a:xfrm>
            <a:off x="4131126" y="2556137"/>
            <a:ext cx="682933" cy="253817"/>
          </a:xfrm>
          <a:prstGeom prst="rect">
            <a:avLst/>
          </a:prstGeom>
          <a:noFill/>
        </p:spPr>
        <p:txBody>
          <a:bodyPr wrap="none" rtlCol="0">
            <a:spAutoFit/>
          </a:bodyPr>
          <a:lstStyle/>
          <a:p>
            <a:pPr algn="ct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GE0/0/2</a:t>
            </a:r>
            <a:endParaRPr lang="zh-CN" altLang="en-US"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TextBox 4">
            <a:extLst>
              <a:ext uri="{FF2B5EF4-FFF2-40B4-BE49-F238E27FC236}">
                <a16:creationId xmlns="" xmlns:a16="http://schemas.microsoft.com/office/drawing/2014/main" id="{0C4059EF-1483-411E-A63F-9C2727B11E24}"/>
              </a:ext>
            </a:extLst>
          </p:cNvPr>
          <p:cNvSpPr txBox="1"/>
          <p:nvPr/>
        </p:nvSpPr>
        <p:spPr>
          <a:xfrm>
            <a:off x="4131126" y="2722059"/>
            <a:ext cx="682933" cy="253817"/>
          </a:xfrm>
          <a:prstGeom prst="rect">
            <a:avLst/>
          </a:prstGeom>
          <a:noFill/>
        </p:spPr>
        <p:txBody>
          <a:bodyPr wrap="none" rtlCol="0">
            <a:spAutoFit/>
          </a:bodyPr>
          <a:lstStyle/>
          <a:p>
            <a:pPr algn="ct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GE0/0/3</a:t>
            </a:r>
            <a:endParaRPr lang="zh-CN" altLang="en-US"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6" name="组合 15">
            <a:extLst>
              <a:ext uri="{FF2B5EF4-FFF2-40B4-BE49-F238E27FC236}">
                <a16:creationId xmlns="" xmlns:a16="http://schemas.microsoft.com/office/drawing/2014/main" id="{2C6D8F46-1254-485A-AB3D-7A037411E3DA}"/>
              </a:ext>
            </a:extLst>
          </p:cNvPr>
          <p:cNvGrpSpPr/>
          <p:nvPr/>
        </p:nvGrpSpPr>
        <p:grpSpPr>
          <a:xfrm>
            <a:off x="2571873" y="2445754"/>
            <a:ext cx="1160129" cy="628405"/>
            <a:chOff x="6623190" y="5220119"/>
            <a:chExt cx="1129417" cy="228830"/>
          </a:xfrm>
          <a:solidFill>
            <a:srgbClr val="F4FBFE"/>
          </a:solidFill>
        </p:grpSpPr>
        <p:sp>
          <p:nvSpPr>
            <p:cNvPr id="17" name="任意多边形: 形状 67">
              <a:extLst>
                <a:ext uri="{FF2B5EF4-FFF2-40B4-BE49-F238E27FC236}">
                  <a16:creationId xmlns="" xmlns:a16="http://schemas.microsoft.com/office/drawing/2014/main" id="{DDE7F5E3-EC99-4B98-9942-9CF564C3EC09}"/>
                </a:ext>
              </a:extLst>
            </p:cNvPr>
            <p:cNvSpPr/>
            <p:nvPr/>
          </p:nvSpPr>
          <p:spPr>
            <a:xfrm flipH="1">
              <a:off x="6623190" y="5220119"/>
              <a:ext cx="1075309" cy="228830"/>
            </a:xfrm>
            <a:custGeom>
              <a:avLst/>
              <a:gdLst>
                <a:gd name="connsiteX0" fmla="*/ 0 w 1703698"/>
                <a:gd name="connsiteY0" fmla="*/ 0 h 627538"/>
                <a:gd name="connsiteX1" fmla="*/ 1572253 w 1703698"/>
                <a:gd name="connsiteY1" fmla="*/ 0 h 627538"/>
                <a:gd name="connsiteX2" fmla="*/ 1703698 w 1703698"/>
                <a:gd name="connsiteY2" fmla="*/ 313769 h 627538"/>
                <a:gd name="connsiteX3" fmla="*/ 1572253 w 1703698"/>
                <a:gd name="connsiteY3" fmla="*/ 627538 h 627538"/>
                <a:gd name="connsiteX4" fmla="*/ 1572249 w 1703698"/>
                <a:gd name="connsiteY4" fmla="*/ 627537 h 627538"/>
                <a:gd name="connsiteX5" fmla="*/ 0 w 1703698"/>
                <a:gd name="connsiteY5" fmla="*/ 627537 h 62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698" h="627538">
                  <a:moveTo>
                    <a:pt x="0" y="0"/>
                  </a:moveTo>
                  <a:lnTo>
                    <a:pt x="1572253" y="0"/>
                  </a:lnTo>
                  <a:cubicBezTo>
                    <a:pt x="1644848" y="0"/>
                    <a:pt x="1703698" y="140479"/>
                    <a:pt x="1703698" y="313769"/>
                  </a:cubicBezTo>
                  <a:cubicBezTo>
                    <a:pt x="1703698" y="487059"/>
                    <a:pt x="1644848" y="627538"/>
                    <a:pt x="1572253" y="627538"/>
                  </a:cubicBezTo>
                  <a:lnTo>
                    <a:pt x="1572249" y="627537"/>
                  </a:lnTo>
                  <a:lnTo>
                    <a:pt x="0" y="627537"/>
                  </a:lnTo>
                  <a:close/>
                </a:path>
              </a:pathLst>
            </a:cu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椭圆 17">
              <a:extLst>
                <a:ext uri="{FF2B5EF4-FFF2-40B4-BE49-F238E27FC236}">
                  <a16:creationId xmlns="" xmlns:a16="http://schemas.microsoft.com/office/drawing/2014/main" id="{7EEDE773-BD04-46B5-ACD7-D793E0BC1578}"/>
                </a:ext>
              </a:extLst>
            </p:cNvPr>
            <p:cNvSpPr/>
            <p:nvPr/>
          </p:nvSpPr>
          <p:spPr>
            <a:xfrm>
              <a:off x="7644390" y="5220119"/>
              <a:ext cx="108217" cy="228830"/>
            </a:xfrm>
            <a:prstGeom prst="ellipse">
              <a:avLst/>
            </a:prstGeom>
            <a:grp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9" name="TextBox 120">
            <a:extLst>
              <a:ext uri="{FF2B5EF4-FFF2-40B4-BE49-F238E27FC236}">
                <a16:creationId xmlns="" xmlns:a16="http://schemas.microsoft.com/office/drawing/2014/main" id="{890033A1-CB2B-46C1-843C-A395BBB7F123}"/>
              </a:ext>
            </a:extLst>
          </p:cNvPr>
          <p:cNvSpPr txBox="1"/>
          <p:nvPr/>
        </p:nvSpPr>
        <p:spPr>
          <a:xfrm>
            <a:off x="2186963" y="2082243"/>
            <a:ext cx="1874368" cy="307657"/>
          </a:xfrm>
          <a:prstGeom prst="rect">
            <a:avLst/>
          </a:prstGeom>
          <a:noFill/>
        </p:spPr>
        <p:txBody>
          <a:bodyPr wrap="square" rtlCol="0" anchor="ctr">
            <a:spAutoFit/>
          </a:bodyPr>
          <a:lstStyle/>
          <a:p>
            <a:pPr algn="ctr"/>
            <a:r>
              <a:rPr lang="en-US" altLang="zh-CN" sz="1399" b="1" dirty="0">
                <a:latin typeface="Huawei Sans" panose="020C0503030203020204" pitchFamily="34" charset="0"/>
                <a:ea typeface="方正兰亭黑简体" panose="02000000000000000000" pitchFamily="2" charset="-122"/>
                <a:sym typeface="Huawei Sans" panose="020C0503030203020204" pitchFamily="34" charset="0"/>
              </a:rPr>
              <a:t>Eth-Trunk</a:t>
            </a:r>
            <a:endParaRPr lang="zh-CN" altLang="en-US" sz="1399"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文本框 20"/>
          <p:cNvSpPr txBox="1"/>
          <p:nvPr/>
        </p:nvSpPr>
        <p:spPr>
          <a:xfrm>
            <a:off x="6520414" y="2445754"/>
            <a:ext cx="5225499" cy="2246769"/>
          </a:xfrm>
          <a:prstGeom prst="rect">
            <a:avLst/>
          </a:prstGeom>
          <a:solidFill>
            <a:srgbClr val="F4FBFE"/>
          </a:solidFill>
          <a:ln>
            <a:solidFill>
              <a:srgbClr val="99DFF9"/>
            </a:solidFill>
          </a:ln>
        </p:spPr>
        <p:txBody>
          <a:bodyPr wrap="square" rtlCol="0">
            <a:spAutoFit/>
          </a:bodyPr>
          <a:lstStyle/>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interface eth-trunk 1</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[SW2-Eth-Trunk1]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mode </a:t>
            </a:r>
            <a:r>
              <a:rPr lang="en-US" altLang="zh-CN"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lacp</a:t>
            </a:r>
            <a:endPar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[SW2-Eth-Trunk1]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max active-</a:t>
            </a:r>
            <a:r>
              <a:rPr lang="en-US" altLang="zh-CN"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linknumber</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2</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[SW2-Eth-Trunk1] </a:t>
            </a:r>
            <a:r>
              <a:rPr lang="en-US" altLang="zh-CN"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trunkport</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gigabitethernet</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0/0/1 </a:t>
            </a:r>
            <a:r>
              <a:rPr lang="en-US" altLang="zh-CN" sz="1399" b="1"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to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0/0/3</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[SW2-Eth-Trunk1]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port link-type trunk</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[SW2-Eth-Trunk1]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port trunk allow-pass </a:t>
            </a:r>
            <a:r>
              <a:rPr lang="en-US" altLang="zh-CN" sz="1399"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vlan</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10 20</a:t>
            </a:r>
          </a:p>
          <a:p>
            <a:pPr>
              <a:lnSpc>
                <a:spcPts val="2399"/>
              </a:lnSpc>
            </a:pPr>
            <a:r>
              <a:rPr lang="en-US" altLang="zh-CN" sz="1399"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[SW2-Eth-Trunk1] </a:t>
            </a:r>
            <a:r>
              <a:rPr lang="en-US" altLang="zh-CN" sz="1399"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quit</a:t>
            </a:r>
          </a:p>
        </p:txBody>
      </p:sp>
      <p:sp>
        <p:nvSpPr>
          <p:cNvPr id="22" name="文本框 21"/>
          <p:cNvSpPr txBox="1"/>
          <p:nvPr/>
        </p:nvSpPr>
        <p:spPr>
          <a:xfrm>
            <a:off x="6519863" y="2044825"/>
            <a:ext cx="1859079" cy="338422"/>
          </a:xfrm>
          <a:prstGeom prst="rect">
            <a:avLst/>
          </a:prstGeom>
          <a:noFill/>
        </p:spPr>
        <p:txBody>
          <a:bodyPr wrap="none" rtlCol="0">
            <a:spAutoFit/>
          </a:bodyPr>
          <a:lstStyle/>
          <a:p>
            <a:r>
              <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的配置如下：</a:t>
            </a:r>
          </a:p>
        </p:txBody>
      </p:sp>
      <p:sp>
        <p:nvSpPr>
          <p:cNvPr id="24" name="文本占位符 3"/>
          <p:cNvSpPr txBox="1">
            <a:spLocks/>
          </p:cNvSpPr>
          <p:nvPr/>
        </p:nvSpPr>
        <p:spPr bwMode="auto">
          <a:xfrm>
            <a:off x="446089" y="3719882"/>
            <a:ext cx="5649911" cy="2383205"/>
          </a:xfrm>
          <a:prstGeom prst="rect">
            <a:avLst/>
          </a:prstGeom>
          <a:noFill/>
          <a:ln w="9525">
            <a:noFill/>
            <a:miter lim="800000"/>
            <a:headEnd/>
            <a:tailEnd/>
          </a:ln>
        </p:spPr>
        <p:txBody>
          <a:bodyPr vert="horz" wrap="square" lIns="80110" tIns="40055" rIns="80110" bIns="40055" numCol="1" anchor="t" anchorCtr="0" compatLnSpc="1">
            <a:prstTxWarp prst="textNoShape">
              <a:avLst/>
            </a:prstTxWarp>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302279" indent="-302279" defTabSz="914034" fontAlgn="auto">
              <a:spcBef>
                <a:spcPts val="600"/>
              </a:spcBef>
              <a:spcAft>
                <a:spcPts val="0"/>
              </a:spcAft>
              <a:buClrTx/>
              <a:buSzPct val="100000"/>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案例需</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求描述：</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fontAlgn="auto">
              <a:spcBef>
                <a:spcPts val="600"/>
              </a:spcBef>
              <a:spcAft>
                <a:spcPts val="0"/>
              </a:spcAft>
              <a:buClrTx/>
              <a:buSzPct val="100000"/>
              <a:buFont typeface="Huawei Sans" panose="020C0503030203020204" pitchFamily="34" charset="0"/>
              <a:buChar cha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都连接着</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VLAN10</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VLAN20</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的网络。</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fontAlgn="auto">
              <a:spcBef>
                <a:spcPts val="600"/>
              </a:spcBef>
              <a:spcAft>
                <a:spcPts val="0"/>
              </a:spcAft>
              <a:buClrTx/>
              <a:buSzPct val="100000"/>
              <a:buFont typeface="Huawei Sans" panose="020C0503030203020204" pitchFamily="34" charset="0"/>
              <a:buChar cha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之间通过三根以太网链路互联，为了提供链路冗余以及保证传输可靠性，在</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之间配置</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LACP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模式的链路聚合，并且手动调整优先级让</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成为主动端，并配置最大活跃端口为</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，另外一条链路作为备份。</a:t>
            </a:r>
          </a:p>
        </p:txBody>
      </p:sp>
    </p:spTree>
    <p:extLst>
      <p:ext uri="{BB962C8B-B14F-4D97-AF65-F5344CB8AC3E}">
        <p14:creationId xmlns:p14="http://schemas.microsoft.com/office/powerpoint/2010/main" val="1669685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网络可靠性需求</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链路聚合技术原理与配置</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堆叠</a:t>
            </a:r>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集群概述</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5111408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圆角矩形 67"/>
          <p:cNvSpPr/>
          <p:nvPr/>
        </p:nvSpPr>
        <p:spPr>
          <a:xfrm>
            <a:off x="10030973" y="1982458"/>
            <a:ext cx="1659643" cy="693149"/>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55" name="直接连接符 254"/>
          <p:cNvCxnSpPr/>
          <p:nvPr/>
        </p:nvCxnSpPr>
        <p:spPr bwMode="auto">
          <a:xfrm flipH="1">
            <a:off x="10242203" y="2554346"/>
            <a:ext cx="466136" cy="83656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8" name="直接连接符 267"/>
          <p:cNvCxnSpPr/>
          <p:nvPr/>
        </p:nvCxnSpPr>
        <p:spPr bwMode="auto">
          <a:xfrm flipH="1">
            <a:off x="10360382" y="2554346"/>
            <a:ext cx="466136" cy="83656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9" name="直接连接符 268"/>
          <p:cNvCxnSpPr/>
          <p:nvPr/>
        </p:nvCxnSpPr>
        <p:spPr bwMode="auto">
          <a:xfrm>
            <a:off x="10974676" y="2554346"/>
            <a:ext cx="393654" cy="83656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2" name="直接连接符 271"/>
          <p:cNvCxnSpPr/>
          <p:nvPr/>
        </p:nvCxnSpPr>
        <p:spPr bwMode="auto">
          <a:xfrm>
            <a:off x="11084719" y="2554346"/>
            <a:ext cx="393654" cy="83656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 name="圆角矩形 18"/>
          <p:cNvSpPr/>
          <p:nvPr/>
        </p:nvSpPr>
        <p:spPr>
          <a:xfrm>
            <a:off x="517271" y="2410849"/>
            <a:ext cx="2654215" cy="864632"/>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zh-CN" altLang="en-US" smtClean="0">
                <a:sym typeface="Huawei Sans" panose="020C0503030203020204" pitchFamily="34" charset="0"/>
              </a:rPr>
              <a:t>什么是堆叠、集群</a:t>
            </a:r>
            <a:endParaRPr lang="zh-CN" altLang="en-US" dirty="0">
              <a:sym typeface="Huawei Sans" panose="020C0503030203020204" pitchFamily="34" charset="0"/>
            </a:endParaRPr>
          </a:p>
        </p:txBody>
      </p:sp>
      <p:sp>
        <p:nvSpPr>
          <p:cNvPr id="6" name="文本占位符 5"/>
          <p:cNvSpPr>
            <a:spLocks noGrp="1"/>
          </p:cNvSpPr>
          <p:nvPr>
            <p:ph type="body" sz="quarter" idx="10"/>
          </p:nvPr>
        </p:nvSpPr>
        <p:spPr/>
        <p:txBody>
          <a:bodyPr/>
          <a:lstStyle/>
          <a:p>
            <a:pPr marL="177729" indent="-177729">
              <a:lnSpc>
                <a:spcPts val="2599"/>
              </a:lnSpc>
              <a:spcAft>
                <a:spcPts val="600"/>
              </a:spcAft>
            </a:pPr>
            <a:endParaRPr lang="en-US" altLang="zh-CN"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nSpc>
                <a:spcPts val="2599"/>
              </a:lnSpc>
              <a:spcAft>
                <a:spcPts val="600"/>
              </a:spcAft>
            </a:pPr>
            <a:endParaRPr lang="en-US" altLang="zh-CN"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nSpc>
                <a:spcPts val="2599"/>
              </a:lnSpc>
              <a:spcAft>
                <a:spcPts val="600"/>
              </a:spcAft>
            </a:pPr>
            <a:endParaRPr lang="en-US" altLang="zh-CN"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nSpc>
                <a:spcPts val="2599"/>
              </a:lnSpc>
              <a:spcAft>
                <a:spcPts val="600"/>
              </a:spcAft>
            </a:pPr>
            <a:endParaRPr lang="en-US" altLang="zh-CN"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lnSpc>
                <a:spcPts val="2599"/>
              </a:lnSpc>
              <a:spcAft>
                <a:spcPts val="600"/>
              </a:spcAft>
            </a:pPr>
            <a:endParaRPr lang="en-US" altLang="zh-CN"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0" indent="0">
              <a:spcAft>
                <a:spcPts val="600"/>
              </a:spcAft>
              <a:buNone/>
            </a:pPr>
            <a:endPar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177729" indent="-177729">
              <a:spcAft>
                <a:spcPts val="600"/>
              </a:spcAft>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堆叠</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err="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iStack</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）：多台支持堆叠特性的交换机通过堆叠线缆连接在一起，从逻辑上变成一台交换设备，作为一个整体参与数据转发。</a:t>
            </a:r>
          </a:p>
          <a:p>
            <a:pPr marL="177729" indent="-177729">
              <a:spcAft>
                <a:spcPts val="600"/>
              </a:spcAft>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集群（</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Cluster Switch System</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CSS </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）：将两台支持集群特性的交换机设备组合在一起，从逻辑上组合成一台交换设备。</a:t>
            </a:r>
          </a:p>
          <a:p>
            <a:pPr marL="177729" indent="-177729">
              <a:spcAft>
                <a:spcPts val="600"/>
              </a:spcAft>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集群只支持两台设备，一般框式交换机支持</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CSS</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，盒式设备支持</a:t>
            </a:r>
            <a:r>
              <a:rPr lang="en-US" altLang="zh-CN" sz="1600" dirty="0" err="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iStack</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p>
          <a:p>
            <a:endParaRPr lang="zh-CN" altLang="en-US" sz="1800" dirty="0"/>
          </a:p>
        </p:txBody>
      </p:sp>
      <p:sp>
        <p:nvSpPr>
          <p:cNvPr id="4" name="矩形 3"/>
          <p:cNvSpPr/>
          <p:nvPr/>
        </p:nvSpPr>
        <p:spPr>
          <a:xfrm>
            <a:off x="6745637" y="1244192"/>
            <a:ext cx="5022909" cy="1320685"/>
          </a:xfrm>
          <a:prstGeom prst="rect">
            <a:avLst/>
          </a:prstGeom>
          <a:noFill/>
          <a:ln w="9525">
            <a:noFill/>
            <a:miter lim="800000"/>
            <a:headEnd/>
            <a:tailEnd/>
          </a:ln>
        </p:spPr>
        <p:txBody>
          <a:bodyPr vert="horz" wrap="square" lIns="80110" tIns="40055" rIns="80110" bIns="40055" numCol="1" anchor="t" anchorCtr="0" compatLnSpc="1">
            <a:prstTxWarp prst="textNoShape">
              <a:avLst/>
            </a:prstTxWarp>
          </a:bodyPr>
          <a:lstStyle/>
          <a:p>
            <a:pPr marL="301504" indent="-301504" algn="just" defTabSz="801367" fontAlgn="ctr">
              <a:lnSpc>
                <a:spcPct val="140000"/>
              </a:lnSpc>
              <a:spcBef>
                <a:spcPct val="30000"/>
              </a:spcBef>
              <a:spcAft>
                <a:spcPct val="0"/>
              </a:spcAft>
              <a:buClr>
                <a:schemeClr val="bg1">
                  <a:lumMod val="50000"/>
                </a:schemeClr>
              </a:buClr>
              <a:buSzPct val="60000"/>
              <a:buFont typeface="Wingdings" pitchFamily="2" charset="2"/>
              <a:buChar char="l"/>
            </a:pPr>
            <a:endParaRPr lang="zh-CN" altLang="en-US" sz="1399" kern="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pic>
        <p:nvPicPr>
          <p:cNvPr id="7" name="图片 6" descr="通用交换机.png"/>
          <p:cNvPicPr>
            <a:picLocks noChangeAspect="1"/>
          </p:cNvPicPr>
          <p:nvPr/>
        </p:nvPicPr>
        <p:blipFill>
          <a:blip r:embed="rId3" cstate="print"/>
          <a:stretch>
            <a:fillRect/>
          </a:stretch>
        </p:blipFill>
        <p:spPr>
          <a:xfrm>
            <a:off x="624493" y="2475958"/>
            <a:ext cx="539789" cy="441645"/>
          </a:xfrm>
          <a:prstGeom prst="rect">
            <a:avLst/>
          </a:prstGeom>
        </p:spPr>
      </p:pic>
      <p:pic>
        <p:nvPicPr>
          <p:cNvPr id="8" name="图片 7" descr="通用交换机.png"/>
          <p:cNvPicPr>
            <a:picLocks noChangeAspect="1"/>
          </p:cNvPicPr>
          <p:nvPr/>
        </p:nvPicPr>
        <p:blipFill>
          <a:blip r:embed="rId3" cstate="print"/>
          <a:stretch>
            <a:fillRect/>
          </a:stretch>
        </p:blipFill>
        <p:spPr>
          <a:xfrm>
            <a:off x="1532746" y="2475958"/>
            <a:ext cx="539789" cy="441645"/>
          </a:xfrm>
          <a:prstGeom prst="rect">
            <a:avLst/>
          </a:prstGeom>
        </p:spPr>
      </p:pic>
      <p:pic>
        <p:nvPicPr>
          <p:cNvPr id="9" name="图片 8" descr="通用交换机.png"/>
          <p:cNvPicPr>
            <a:picLocks noChangeAspect="1"/>
          </p:cNvPicPr>
          <p:nvPr/>
        </p:nvPicPr>
        <p:blipFill>
          <a:blip r:embed="rId3" cstate="print"/>
          <a:stretch>
            <a:fillRect/>
          </a:stretch>
        </p:blipFill>
        <p:spPr>
          <a:xfrm>
            <a:off x="2479033" y="2475958"/>
            <a:ext cx="539789" cy="441645"/>
          </a:xfrm>
          <a:prstGeom prst="rect">
            <a:avLst/>
          </a:prstGeom>
        </p:spPr>
      </p:pic>
      <p:cxnSp>
        <p:nvCxnSpPr>
          <p:cNvPr id="11" name="直接连接符 10"/>
          <p:cNvCxnSpPr>
            <a:stCxn id="7" idx="3"/>
            <a:endCxn id="8" idx="1"/>
          </p:cNvCxnSpPr>
          <p:nvPr/>
        </p:nvCxnSpPr>
        <p:spPr bwMode="auto">
          <a:xfrm>
            <a:off x="1164282" y="2696780"/>
            <a:ext cx="368464"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14" name="直接连接符 13"/>
          <p:cNvCxnSpPr>
            <a:stCxn id="8" idx="3"/>
            <a:endCxn id="9" idx="1"/>
          </p:cNvCxnSpPr>
          <p:nvPr/>
        </p:nvCxnSpPr>
        <p:spPr bwMode="auto">
          <a:xfrm>
            <a:off x="2072535" y="2696780"/>
            <a:ext cx="406497"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8" name="任意多边形 17"/>
          <p:cNvSpPr/>
          <p:nvPr/>
        </p:nvSpPr>
        <p:spPr>
          <a:xfrm>
            <a:off x="985886" y="2917603"/>
            <a:ext cx="1710657" cy="227120"/>
          </a:xfrm>
          <a:custGeom>
            <a:avLst/>
            <a:gdLst>
              <a:gd name="connsiteX0" fmla="*/ 0 w 1898650"/>
              <a:gd name="connsiteY0" fmla="*/ 0 h 209550"/>
              <a:gd name="connsiteX1" fmla="*/ 0 w 1898650"/>
              <a:gd name="connsiteY1" fmla="*/ 209550 h 209550"/>
              <a:gd name="connsiteX2" fmla="*/ 1898650 w 1898650"/>
              <a:gd name="connsiteY2" fmla="*/ 209550 h 209550"/>
              <a:gd name="connsiteX3" fmla="*/ 1898650 w 1898650"/>
              <a:gd name="connsiteY3" fmla="*/ 0 h 209550"/>
            </a:gdLst>
            <a:ahLst/>
            <a:cxnLst>
              <a:cxn ang="0">
                <a:pos x="connsiteX0" y="connsiteY0"/>
              </a:cxn>
              <a:cxn ang="0">
                <a:pos x="connsiteX1" y="connsiteY1"/>
              </a:cxn>
              <a:cxn ang="0">
                <a:pos x="connsiteX2" y="connsiteY2"/>
              </a:cxn>
              <a:cxn ang="0">
                <a:pos x="connsiteX3" y="connsiteY3"/>
              </a:cxn>
            </a:cxnLst>
            <a:rect l="l" t="t" r="r" b="b"/>
            <a:pathLst>
              <a:path w="1898650" h="209550">
                <a:moveTo>
                  <a:pt x="0" y="0"/>
                </a:moveTo>
                <a:lnTo>
                  <a:pt x="0" y="209550"/>
                </a:lnTo>
                <a:lnTo>
                  <a:pt x="1898650" y="209550"/>
                </a:lnTo>
                <a:lnTo>
                  <a:pt x="1898650" y="0"/>
                </a:lnTo>
              </a:path>
            </a:pathLst>
          </a:cu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4" name="直接连接符 23"/>
          <p:cNvCxnSpPr>
            <a:stCxn id="7" idx="2"/>
            <a:endCxn id="25" idx="0"/>
          </p:cNvCxnSpPr>
          <p:nvPr/>
        </p:nvCxnSpPr>
        <p:spPr bwMode="auto">
          <a:xfrm>
            <a:off x="894388" y="2917603"/>
            <a:ext cx="0" cy="64381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5" name="图片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24493" y="3561412"/>
            <a:ext cx="539789" cy="442627"/>
          </a:xfrm>
          <a:prstGeom prst="rect">
            <a:avLst/>
          </a:prstGeom>
        </p:spPr>
      </p:pic>
      <p:pic>
        <p:nvPicPr>
          <p:cNvPr id="31" name="图片 3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482747" y="3561412"/>
            <a:ext cx="539789" cy="442627"/>
          </a:xfrm>
          <a:prstGeom prst="rect">
            <a:avLst/>
          </a:prstGeom>
        </p:spPr>
      </p:pic>
      <p:cxnSp>
        <p:nvCxnSpPr>
          <p:cNvPr id="32" name="直接连接符 31"/>
          <p:cNvCxnSpPr/>
          <p:nvPr/>
        </p:nvCxnSpPr>
        <p:spPr bwMode="auto">
          <a:xfrm>
            <a:off x="894388" y="2917602"/>
            <a:ext cx="0" cy="6438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 name="直接连接符 32"/>
          <p:cNvCxnSpPr>
            <a:stCxn id="9" idx="2"/>
            <a:endCxn id="31" idx="0"/>
          </p:cNvCxnSpPr>
          <p:nvPr/>
        </p:nvCxnSpPr>
        <p:spPr bwMode="auto">
          <a:xfrm>
            <a:off x="2748927" y="2917603"/>
            <a:ext cx="3715" cy="6438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a:off x="557905" y="2157687"/>
            <a:ext cx="368464"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37" name="TextBox 77"/>
          <p:cNvSpPr txBox="1"/>
          <p:nvPr/>
        </p:nvSpPr>
        <p:spPr bwMode="auto">
          <a:xfrm>
            <a:off x="681790" y="2002060"/>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堆叠线缆</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1" name="圆角矩形 40"/>
          <p:cNvSpPr/>
          <p:nvPr/>
        </p:nvSpPr>
        <p:spPr>
          <a:xfrm>
            <a:off x="4303648" y="2410849"/>
            <a:ext cx="1312749" cy="864632"/>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2" name="图片 41" descr="通用交换机.png"/>
          <p:cNvPicPr>
            <a:picLocks noChangeAspect="1"/>
          </p:cNvPicPr>
          <p:nvPr/>
        </p:nvPicPr>
        <p:blipFill>
          <a:blip r:embed="rId3" cstate="print"/>
          <a:stretch>
            <a:fillRect/>
          </a:stretch>
        </p:blipFill>
        <p:spPr>
          <a:xfrm>
            <a:off x="4705926" y="2512477"/>
            <a:ext cx="539789" cy="441645"/>
          </a:xfrm>
          <a:prstGeom prst="rect">
            <a:avLst/>
          </a:prstGeom>
        </p:spPr>
      </p:pic>
      <p:cxnSp>
        <p:nvCxnSpPr>
          <p:cNvPr id="48" name="直接连接符 47"/>
          <p:cNvCxnSpPr>
            <a:endCxn id="49" idx="0"/>
          </p:cNvCxnSpPr>
          <p:nvPr/>
        </p:nvCxnSpPr>
        <p:spPr bwMode="auto">
          <a:xfrm flipH="1">
            <a:off x="4435229" y="2954123"/>
            <a:ext cx="540592" cy="60729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9" name="图片 4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165334" y="3561412"/>
            <a:ext cx="539789" cy="442627"/>
          </a:xfrm>
          <a:prstGeom prst="rect">
            <a:avLst/>
          </a:prstGeom>
        </p:spPr>
      </p:pic>
      <p:pic>
        <p:nvPicPr>
          <p:cNvPr id="50" name="图片 4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373723" y="3567909"/>
            <a:ext cx="539789" cy="442627"/>
          </a:xfrm>
          <a:prstGeom prst="rect">
            <a:avLst/>
          </a:prstGeom>
        </p:spPr>
      </p:pic>
      <p:cxnSp>
        <p:nvCxnSpPr>
          <p:cNvPr id="52" name="直接连接符 51"/>
          <p:cNvCxnSpPr>
            <a:stCxn id="42" idx="2"/>
            <a:endCxn id="50" idx="0"/>
          </p:cNvCxnSpPr>
          <p:nvPr/>
        </p:nvCxnSpPr>
        <p:spPr bwMode="auto">
          <a:xfrm>
            <a:off x="4975820" y="2954123"/>
            <a:ext cx="667797" cy="61378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3" name="TextBox 77"/>
          <p:cNvSpPr txBox="1"/>
          <p:nvPr/>
        </p:nvSpPr>
        <p:spPr bwMode="auto">
          <a:xfrm>
            <a:off x="4346597" y="2061650"/>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堆叠系统</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07" name="圆角矩形 75"/>
          <p:cNvSpPr/>
          <p:nvPr/>
        </p:nvSpPr>
        <p:spPr>
          <a:xfrm>
            <a:off x="474278" y="1430144"/>
            <a:ext cx="5580230" cy="393866"/>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堆叠</a:t>
            </a: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b="1" dirty="0" err="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iStack</a:t>
            </a:r>
            <a:endPar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8" name="圆角矩形 75"/>
          <p:cNvSpPr/>
          <p:nvPr/>
        </p:nvSpPr>
        <p:spPr>
          <a:xfrm>
            <a:off x="474278" y="1861480"/>
            <a:ext cx="5580230" cy="222563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a:lnSpc>
                <a:spcPts val="2599"/>
              </a:lnSpc>
              <a:spcAft>
                <a:spcPts val="600"/>
              </a:spcAft>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9" name="圆角矩形 75"/>
          <p:cNvSpPr/>
          <p:nvPr/>
        </p:nvSpPr>
        <p:spPr>
          <a:xfrm>
            <a:off x="6168451" y="1430144"/>
            <a:ext cx="5580230" cy="393866"/>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集群</a:t>
            </a: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-CSS</a:t>
            </a:r>
            <a:endPar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0" name="圆角矩形 75"/>
          <p:cNvSpPr/>
          <p:nvPr/>
        </p:nvSpPr>
        <p:spPr>
          <a:xfrm>
            <a:off x="6168451" y="1861480"/>
            <a:ext cx="5580230" cy="222563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a:lnSpc>
                <a:spcPts val="2599"/>
              </a:lnSpc>
              <a:spcAft>
                <a:spcPts val="600"/>
              </a:spcAft>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1" name="圆角矩形 210"/>
          <p:cNvSpPr/>
          <p:nvPr/>
        </p:nvSpPr>
        <p:spPr>
          <a:xfrm>
            <a:off x="6212429" y="1982458"/>
            <a:ext cx="2810682" cy="693149"/>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12" name="直接连接符 211"/>
          <p:cNvCxnSpPr/>
          <p:nvPr/>
        </p:nvCxnSpPr>
        <p:spPr bwMode="auto">
          <a:xfrm flipH="1">
            <a:off x="6482429" y="2554346"/>
            <a:ext cx="414062" cy="8092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3" name="直接连接符 212"/>
          <p:cNvCxnSpPr/>
          <p:nvPr/>
        </p:nvCxnSpPr>
        <p:spPr bwMode="auto">
          <a:xfrm flipH="1">
            <a:off x="6482429" y="2554346"/>
            <a:ext cx="1784269" cy="8092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4" name="直接连接符 213"/>
          <p:cNvCxnSpPr>
            <a:stCxn id="64" idx="3"/>
            <a:endCxn id="65" idx="1"/>
          </p:cNvCxnSpPr>
          <p:nvPr/>
        </p:nvCxnSpPr>
        <p:spPr bwMode="auto">
          <a:xfrm>
            <a:off x="7164925" y="2332269"/>
            <a:ext cx="829287"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215" name="TextBox 77"/>
          <p:cNvSpPr txBox="1"/>
          <p:nvPr/>
        </p:nvSpPr>
        <p:spPr bwMode="auto">
          <a:xfrm>
            <a:off x="6972877" y="3152342"/>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链路聚合</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19" name="椭圆 218"/>
          <p:cNvSpPr/>
          <p:nvPr/>
        </p:nvSpPr>
        <p:spPr bwMode="auto">
          <a:xfrm rot="5400000">
            <a:off x="6710471" y="2530474"/>
            <a:ext cx="188044" cy="1140141"/>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2" name="TextBox 77"/>
          <p:cNvSpPr txBox="1"/>
          <p:nvPr/>
        </p:nvSpPr>
        <p:spPr bwMode="auto">
          <a:xfrm>
            <a:off x="6873467" y="2014707"/>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CSS Link</a:t>
            </a:r>
          </a:p>
        </p:txBody>
      </p:sp>
      <p:cxnSp>
        <p:nvCxnSpPr>
          <p:cNvPr id="234" name="直接连接符 233"/>
          <p:cNvCxnSpPr/>
          <p:nvPr/>
        </p:nvCxnSpPr>
        <p:spPr bwMode="auto">
          <a:xfrm>
            <a:off x="6896491" y="2554346"/>
            <a:ext cx="1886443" cy="8092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5" name="直接连接符 234"/>
          <p:cNvCxnSpPr/>
          <p:nvPr/>
        </p:nvCxnSpPr>
        <p:spPr bwMode="auto">
          <a:xfrm>
            <a:off x="8266698" y="2554346"/>
            <a:ext cx="516236" cy="80920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44" name="椭圆 243"/>
          <p:cNvSpPr/>
          <p:nvPr/>
        </p:nvSpPr>
        <p:spPr bwMode="auto">
          <a:xfrm rot="5400000">
            <a:off x="8294736" y="2530475"/>
            <a:ext cx="188044" cy="1140141"/>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6" name="TextBox 77"/>
          <p:cNvSpPr txBox="1"/>
          <p:nvPr/>
        </p:nvSpPr>
        <p:spPr bwMode="auto">
          <a:xfrm>
            <a:off x="10217702" y="3029773"/>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链路聚合</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77" name="椭圆 276"/>
          <p:cNvSpPr/>
          <p:nvPr/>
        </p:nvSpPr>
        <p:spPr bwMode="auto">
          <a:xfrm rot="5400000">
            <a:off x="10451555" y="2754601"/>
            <a:ext cx="188044" cy="473684"/>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9" name="椭圆 278"/>
          <p:cNvSpPr/>
          <p:nvPr/>
        </p:nvSpPr>
        <p:spPr bwMode="auto">
          <a:xfrm rot="5400000">
            <a:off x="11142502" y="2754601"/>
            <a:ext cx="188044" cy="473684"/>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61" name="图片 60" descr="汇聚交换机.png">
            <a:extLst>
              <a:ext uri="{FF2B5EF4-FFF2-40B4-BE49-F238E27FC236}">
                <a16:creationId xmlns:a16="http://schemas.microsoft.com/office/drawing/2014/main" xmlns="" id="{510788B6-994F-4DD8-9E7B-2F7416C7AC83}"/>
              </a:ext>
            </a:extLst>
          </p:cNvPr>
          <p:cNvPicPr>
            <a:picLocks noChangeAspect="1"/>
          </p:cNvPicPr>
          <p:nvPr/>
        </p:nvPicPr>
        <p:blipFill>
          <a:blip r:embed="rId5" cstate="print"/>
          <a:stretch>
            <a:fillRect/>
          </a:stretch>
        </p:blipFill>
        <p:spPr>
          <a:xfrm>
            <a:off x="6212429" y="3366767"/>
            <a:ext cx="540000" cy="441818"/>
          </a:xfrm>
          <a:prstGeom prst="rect">
            <a:avLst/>
          </a:prstGeom>
        </p:spPr>
      </p:pic>
      <p:pic>
        <p:nvPicPr>
          <p:cNvPr id="62" name="图片 61" descr="汇聚交换机.png">
            <a:extLst>
              <a:ext uri="{FF2B5EF4-FFF2-40B4-BE49-F238E27FC236}">
                <a16:creationId xmlns:a16="http://schemas.microsoft.com/office/drawing/2014/main" xmlns="" id="{510788B6-994F-4DD8-9E7B-2F7416C7AC83}"/>
              </a:ext>
            </a:extLst>
          </p:cNvPr>
          <p:cNvPicPr>
            <a:picLocks noChangeAspect="1"/>
          </p:cNvPicPr>
          <p:nvPr/>
        </p:nvPicPr>
        <p:blipFill>
          <a:blip r:embed="rId5" cstate="print"/>
          <a:stretch>
            <a:fillRect/>
          </a:stretch>
        </p:blipFill>
        <p:spPr>
          <a:xfrm>
            <a:off x="8501345" y="3366767"/>
            <a:ext cx="540000" cy="441818"/>
          </a:xfrm>
          <a:prstGeom prst="rect">
            <a:avLst/>
          </a:prstGeom>
        </p:spPr>
      </p:pic>
      <p:pic>
        <p:nvPicPr>
          <p:cNvPr id="64" name="图片 63" descr="核心交换机.png">
            <a:extLst>
              <a:ext uri="{FF2B5EF4-FFF2-40B4-BE49-F238E27FC236}">
                <a16:creationId xmlns:a16="http://schemas.microsoft.com/office/drawing/2014/main" xmlns="" id="{B523C956-ACFD-43D2-A4FE-500709D8B096}"/>
              </a:ext>
            </a:extLst>
          </p:cNvPr>
          <p:cNvPicPr>
            <a:picLocks noChangeAspect="1"/>
          </p:cNvPicPr>
          <p:nvPr/>
        </p:nvPicPr>
        <p:blipFill>
          <a:blip r:embed="rId6" cstate="print"/>
          <a:stretch>
            <a:fillRect/>
          </a:stretch>
        </p:blipFill>
        <p:spPr>
          <a:xfrm>
            <a:off x="6624925" y="2111360"/>
            <a:ext cx="540000" cy="441818"/>
          </a:xfrm>
          <a:prstGeom prst="rect">
            <a:avLst/>
          </a:prstGeom>
        </p:spPr>
      </p:pic>
      <p:pic>
        <p:nvPicPr>
          <p:cNvPr id="65" name="图片 64" descr="核心交换机.png">
            <a:extLst>
              <a:ext uri="{FF2B5EF4-FFF2-40B4-BE49-F238E27FC236}">
                <a16:creationId xmlns:a16="http://schemas.microsoft.com/office/drawing/2014/main" xmlns="" id="{B523C956-ACFD-43D2-A4FE-500709D8B096}"/>
              </a:ext>
            </a:extLst>
          </p:cNvPr>
          <p:cNvPicPr>
            <a:picLocks noChangeAspect="1"/>
          </p:cNvPicPr>
          <p:nvPr/>
        </p:nvPicPr>
        <p:blipFill>
          <a:blip r:embed="rId6" cstate="print"/>
          <a:stretch>
            <a:fillRect/>
          </a:stretch>
        </p:blipFill>
        <p:spPr>
          <a:xfrm>
            <a:off x="7994212" y="2111360"/>
            <a:ext cx="540000" cy="441818"/>
          </a:xfrm>
          <a:prstGeom prst="rect">
            <a:avLst/>
          </a:prstGeom>
        </p:spPr>
      </p:pic>
      <p:grpSp>
        <p:nvGrpSpPr>
          <p:cNvPr id="3" name="组合 2"/>
          <p:cNvGrpSpPr/>
          <p:nvPr/>
        </p:nvGrpSpPr>
        <p:grpSpPr>
          <a:xfrm>
            <a:off x="2873562" y="2851652"/>
            <a:ext cx="1390745" cy="356242"/>
            <a:chOff x="2873562" y="2851652"/>
            <a:chExt cx="1390745" cy="356242"/>
          </a:xfrm>
        </p:grpSpPr>
        <p:sp>
          <p:nvSpPr>
            <p:cNvPr id="58" name="Right Arrow 157"/>
            <p:cNvSpPr/>
            <p:nvPr/>
          </p:nvSpPr>
          <p:spPr>
            <a:xfrm>
              <a:off x="3386607" y="2851652"/>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TextBox 77"/>
            <p:cNvSpPr txBox="1"/>
            <p:nvPr/>
          </p:nvSpPr>
          <p:spPr bwMode="auto">
            <a:xfrm>
              <a:off x="2873562" y="2871597"/>
              <a:ext cx="1390745" cy="285574"/>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等效于</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sp>
        <p:nvSpPr>
          <p:cNvPr id="60" name="Right Arrow 157"/>
          <p:cNvSpPr/>
          <p:nvPr/>
        </p:nvSpPr>
        <p:spPr>
          <a:xfrm>
            <a:off x="9368294" y="2966602"/>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TextBox 77"/>
          <p:cNvSpPr txBox="1"/>
          <p:nvPr/>
        </p:nvSpPr>
        <p:spPr bwMode="auto">
          <a:xfrm>
            <a:off x="8778421" y="3000861"/>
            <a:ext cx="1390745" cy="285574"/>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等效于</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pic>
        <p:nvPicPr>
          <p:cNvPr id="56" name="图片 55" descr="汇聚交换机.png">
            <a:extLst>
              <a:ext uri="{FF2B5EF4-FFF2-40B4-BE49-F238E27FC236}">
                <a16:creationId xmlns:a16="http://schemas.microsoft.com/office/drawing/2014/main" xmlns="" id="{510788B6-994F-4DD8-9E7B-2F7416C7AC83}"/>
              </a:ext>
            </a:extLst>
          </p:cNvPr>
          <p:cNvPicPr>
            <a:picLocks noChangeAspect="1"/>
          </p:cNvPicPr>
          <p:nvPr/>
        </p:nvPicPr>
        <p:blipFill>
          <a:blip r:embed="rId5" cstate="print"/>
          <a:stretch>
            <a:fillRect/>
          </a:stretch>
        </p:blipFill>
        <p:spPr>
          <a:xfrm>
            <a:off x="10030974" y="3366767"/>
            <a:ext cx="540000" cy="441818"/>
          </a:xfrm>
          <a:prstGeom prst="rect">
            <a:avLst/>
          </a:prstGeom>
        </p:spPr>
      </p:pic>
      <p:pic>
        <p:nvPicPr>
          <p:cNvPr id="57" name="图片 56" descr="汇聚交换机.png">
            <a:extLst>
              <a:ext uri="{FF2B5EF4-FFF2-40B4-BE49-F238E27FC236}">
                <a16:creationId xmlns:a16="http://schemas.microsoft.com/office/drawing/2014/main" xmlns="" id="{510788B6-994F-4DD8-9E7B-2F7416C7AC83}"/>
              </a:ext>
            </a:extLst>
          </p:cNvPr>
          <p:cNvPicPr>
            <a:picLocks noChangeAspect="1"/>
          </p:cNvPicPr>
          <p:nvPr/>
        </p:nvPicPr>
        <p:blipFill>
          <a:blip r:embed="rId5" cstate="print"/>
          <a:stretch>
            <a:fillRect/>
          </a:stretch>
        </p:blipFill>
        <p:spPr>
          <a:xfrm>
            <a:off x="11151938" y="3366767"/>
            <a:ext cx="540000" cy="441818"/>
          </a:xfrm>
          <a:prstGeom prst="rect">
            <a:avLst/>
          </a:prstGeom>
        </p:spPr>
      </p:pic>
      <p:pic>
        <p:nvPicPr>
          <p:cNvPr id="67" name="图片 66" descr="核心交换机.png">
            <a:extLst>
              <a:ext uri="{FF2B5EF4-FFF2-40B4-BE49-F238E27FC236}">
                <a16:creationId xmlns:a16="http://schemas.microsoft.com/office/drawing/2014/main" xmlns="" id="{B523C956-ACFD-43D2-A4FE-500709D8B096}"/>
              </a:ext>
            </a:extLst>
          </p:cNvPr>
          <p:cNvPicPr>
            <a:picLocks noChangeAspect="1"/>
          </p:cNvPicPr>
          <p:nvPr/>
        </p:nvPicPr>
        <p:blipFill>
          <a:blip r:embed="rId6" cstate="print"/>
          <a:stretch>
            <a:fillRect/>
          </a:stretch>
        </p:blipFill>
        <p:spPr>
          <a:xfrm>
            <a:off x="10586497" y="2111360"/>
            <a:ext cx="540000" cy="441818"/>
          </a:xfrm>
          <a:prstGeom prst="rect">
            <a:avLst/>
          </a:prstGeom>
        </p:spPr>
      </p:pic>
      <p:sp>
        <p:nvSpPr>
          <p:cNvPr id="69" name="TextBox 77"/>
          <p:cNvSpPr txBox="1"/>
          <p:nvPr/>
        </p:nvSpPr>
        <p:spPr bwMode="auto">
          <a:xfrm>
            <a:off x="9391674" y="2202335"/>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集群</a:t>
            </a:r>
            <a:r>
              <a:rPr lang="zh-CN" altLang="en-US"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系统</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Tree>
    <p:extLst>
      <p:ext uri="{BB962C8B-B14F-4D97-AF65-F5344CB8AC3E}">
        <p14:creationId xmlns:p14="http://schemas.microsoft.com/office/powerpoint/2010/main" val="22838709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堆叠、集群的优势</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pPr marL="285750" indent="-285750" defTabSz="801367" fontAlgn="ctr">
              <a:spcBef>
                <a:spcPct val="30000"/>
              </a:spcBef>
              <a:spcAft>
                <a:spcPct val="0"/>
              </a:spcAft>
              <a:buSzPct val="100000"/>
              <a:defRPr/>
            </a:pP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defTabSz="801367" fontAlgn="ctr">
              <a:spcBef>
                <a:spcPct val="30000"/>
              </a:spcBef>
              <a:spcAft>
                <a:spcPct val="0"/>
              </a:spcAft>
              <a:buSzPct val="100000"/>
              <a:defRPr/>
            </a:pPr>
            <a:endParaRPr lang="en-US" altLang="zh-CN" sz="1800" kern="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defTabSz="801367" fontAlgn="ctr">
              <a:spcBef>
                <a:spcPct val="30000"/>
              </a:spcBef>
              <a:spcAft>
                <a:spcPct val="0"/>
              </a:spcAft>
              <a:buSzPct val="100000"/>
              <a:defRPr/>
            </a:pP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defTabSz="801367" fontAlgn="ctr">
              <a:spcBef>
                <a:spcPct val="30000"/>
              </a:spcBef>
              <a:spcAft>
                <a:spcPct val="0"/>
              </a:spcAft>
              <a:buSzPct val="100000"/>
              <a:defRPr/>
            </a:pPr>
            <a:endParaRPr lang="en-US" altLang="zh-CN" sz="1800" kern="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defTabSz="801367" fontAlgn="ctr">
              <a:spcBef>
                <a:spcPct val="30000"/>
              </a:spcBef>
              <a:spcAft>
                <a:spcPct val="0"/>
              </a:spcAft>
              <a:buSzPct val="100000"/>
              <a:defRPr/>
            </a:pP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defTabSz="801367" fontAlgn="ctr">
              <a:spcBef>
                <a:spcPct val="30000"/>
              </a:spcBef>
              <a:spcAft>
                <a:spcPct val="0"/>
              </a:spcAft>
              <a:buSzPct val="100000"/>
              <a:defRPr/>
            </a:pPr>
            <a:endParaRPr lang="en-US" altLang="zh-CN" sz="1800" kern="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defTabSz="801367" fontAlgn="ctr">
              <a:spcBef>
                <a:spcPct val="30000"/>
              </a:spcBef>
              <a:spcAft>
                <a:spcPct val="0"/>
              </a:spcAft>
              <a:buSzPct val="100000"/>
              <a:defRPr/>
            </a:pP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defTabSz="801367" fontAlgn="ctr">
              <a:spcBef>
                <a:spcPct val="30000"/>
              </a:spcBef>
              <a:spcAft>
                <a:spcPct val="0"/>
              </a:spcAft>
              <a:buSzPct val="100000"/>
              <a:defRPr/>
            </a:pPr>
            <a:endParaRPr lang="en-US" altLang="zh-CN" sz="1800" kern="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defTabSz="801367" fontAlgn="ctr">
              <a:spcBef>
                <a:spcPct val="30000"/>
              </a:spcBef>
              <a:spcAft>
                <a:spcPct val="0"/>
              </a:spcAft>
              <a:buSzPct val="100000"/>
              <a:defRPr/>
            </a:pP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交换机</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多虚一：堆叠交换机对外表现为一台逻辑交换机，控制平面合一，统一管理。</a:t>
            </a:r>
            <a:endParaRPr lang="en-US" altLang="zh-CN" sz="1800" kern="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defTabSz="801367" fontAlgn="ctr">
              <a:spcBef>
                <a:spcPct val="30000"/>
              </a:spcBef>
              <a:spcAft>
                <a:spcPct val="0"/>
              </a:spcAft>
              <a:buSzPct val="100000"/>
              <a:defRPr/>
            </a:pP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转发平面合一：堆叠内物理设备转发平面合一，转发信息共享并实时同步。</a:t>
            </a:r>
            <a:endParaRPr lang="en-US" altLang="zh-CN" sz="1800" kern="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defTabSz="801367" fontAlgn="ctr">
              <a:spcBef>
                <a:spcPct val="30000"/>
              </a:spcBef>
              <a:spcAft>
                <a:spcPct val="0"/>
              </a:spcAft>
              <a:buSzPct val="100000"/>
              <a:defRPr/>
            </a:pP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跨设备链路聚合：跨物理设备的链路被聚合成一个</a:t>
            </a:r>
            <a:r>
              <a:rPr lang="en-US" altLang="zh-CN" sz="1800" kern="0" dirty="0">
                <a:latin typeface="Huawei Sans" panose="020C0503030203020204" pitchFamily="34" charset="0"/>
                <a:ea typeface="方正兰亭黑简体" panose="02000000000000000000" pitchFamily="2" charset="-122"/>
                <a:sym typeface="Huawei Sans" panose="020C0503030203020204" pitchFamily="34" charset="0"/>
              </a:rPr>
              <a:t>Eth-Trunk</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端口，和下游设备实现互联。</a:t>
            </a:r>
            <a:endParaRPr lang="en-US" altLang="zh-CN" sz="1800" kern="0" dirty="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sz="1800" dirty="0"/>
          </a:p>
        </p:txBody>
      </p:sp>
      <p:sp>
        <p:nvSpPr>
          <p:cNvPr id="195" name="圆角矩形 194"/>
          <p:cNvSpPr/>
          <p:nvPr/>
        </p:nvSpPr>
        <p:spPr>
          <a:xfrm>
            <a:off x="6336610" y="3687770"/>
            <a:ext cx="943714" cy="579457"/>
          </a:xfrm>
          <a:prstGeom prst="roundRect">
            <a:avLst>
              <a:gd name="adj" fmla="val 4236"/>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6" name="圆角矩形 195"/>
          <p:cNvSpPr/>
          <p:nvPr/>
        </p:nvSpPr>
        <p:spPr>
          <a:xfrm>
            <a:off x="7574506" y="3687770"/>
            <a:ext cx="943714" cy="579457"/>
          </a:xfrm>
          <a:prstGeom prst="roundRect">
            <a:avLst>
              <a:gd name="adj" fmla="val 4236"/>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6" name="圆角矩形 115"/>
          <p:cNvSpPr/>
          <p:nvPr/>
        </p:nvSpPr>
        <p:spPr>
          <a:xfrm>
            <a:off x="2773233" y="2203546"/>
            <a:ext cx="1388254" cy="579457"/>
          </a:xfrm>
          <a:prstGeom prst="roundRect">
            <a:avLst>
              <a:gd name="adj" fmla="val 4236"/>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9" name="圆角矩形 118"/>
          <p:cNvSpPr/>
          <p:nvPr/>
        </p:nvSpPr>
        <p:spPr>
          <a:xfrm>
            <a:off x="3507443" y="3694275"/>
            <a:ext cx="1388254" cy="579457"/>
          </a:xfrm>
          <a:prstGeom prst="roundRect">
            <a:avLst>
              <a:gd name="adj" fmla="val 4236"/>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0" name="圆角矩形 119"/>
          <p:cNvSpPr/>
          <p:nvPr/>
        </p:nvSpPr>
        <p:spPr>
          <a:xfrm>
            <a:off x="2046367" y="3694276"/>
            <a:ext cx="1388254" cy="579457"/>
          </a:xfrm>
          <a:prstGeom prst="roundRect">
            <a:avLst>
              <a:gd name="adj" fmla="val 4236"/>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7" name="直接连接符 76"/>
          <p:cNvCxnSpPr>
            <a:stCxn id="55" idx="3"/>
          </p:cNvCxnSpPr>
          <p:nvPr/>
        </p:nvCxnSpPr>
        <p:spPr bwMode="auto">
          <a:xfrm>
            <a:off x="3395352" y="2485570"/>
            <a:ext cx="199763"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85" name="直接连接符 84"/>
          <p:cNvCxnSpPr/>
          <p:nvPr/>
        </p:nvCxnSpPr>
        <p:spPr bwMode="auto">
          <a:xfrm flipH="1">
            <a:off x="2381363" y="2715809"/>
            <a:ext cx="725208" cy="104737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8" name="直接连接符 87"/>
          <p:cNvCxnSpPr/>
          <p:nvPr/>
        </p:nvCxnSpPr>
        <p:spPr bwMode="auto">
          <a:xfrm flipH="1">
            <a:off x="2381363" y="2715809"/>
            <a:ext cx="1450415" cy="104737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1" name="直接连接符 90"/>
          <p:cNvCxnSpPr/>
          <p:nvPr/>
        </p:nvCxnSpPr>
        <p:spPr bwMode="auto">
          <a:xfrm>
            <a:off x="3106571" y="2715809"/>
            <a:ext cx="0" cy="104737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flipH="1">
            <a:off x="3106571" y="2715809"/>
            <a:ext cx="725208" cy="104737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8" name="直接连接符 97"/>
          <p:cNvCxnSpPr/>
          <p:nvPr/>
        </p:nvCxnSpPr>
        <p:spPr bwMode="auto">
          <a:xfrm>
            <a:off x="3106571" y="2715809"/>
            <a:ext cx="728922" cy="1031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1" name="直接连接符 100"/>
          <p:cNvCxnSpPr/>
          <p:nvPr/>
        </p:nvCxnSpPr>
        <p:spPr bwMode="auto">
          <a:xfrm>
            <a:off x="3106571" y="2715809"/>
            <a:ext cx="1454130" cy="1031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4" name="直接连接符 103"/>
          <p:cNvCxnSpPr/>
          <p:nvPr/>
        </p:nvCxnSpPr>
        <p:spPr bwMode="auto">
          <a:xfrm>
            <a:off x="3831778" y="2715809"/>
            <a:ext cx="3715" cy="1031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5" name="直接连接符 104"/>
          <p:cNvCxnSpPr/>
          <p:nvPr/>
        </p:nvCxnSpPr>
        <p:spPr bwMode="auto">
          <a:xfrm>
            <a:off x="3831779" y="2715809"/>
            <a:ext cx="728922" cy="1031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0" name="直接连接符 109"/>
          <p:cNvCxnSpPr/>
          <p:nvPr/>
        </p:nvCxnSpPr>
        <p:spPr bwMode="auto">
          <a:xfrm>
            <a:off x="2651258" y="3984004"/>
            <a:ext cx="185419"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13" name="直接连接符 112"/>
          <p:cNvCxnSpPr/>
          <p:nvPr/>
        </p:nvCxnSpPr>
        <p:spPr bwMode="auto">
          <a:xfrm>
            <a:off x="4105388" y="3968245"/>
            <a:ext cx="185419" cy="0"/>
          </a:xfrm>
          <a:prstGeom prst="line">
            <a:avLst/>
          </a:prstGeom>
          <a:solidFill>
            <a:schemeClr val="accent1"/>
          </a:solidFill>
          <a:ln w="19050" cap="flat" cmpd="sng" algn="ctr">
            <a:solidFill>
              <a:srgbClr val="00B0F0"/>
            </a:solidFill>
            <a:prstDash val="solid"/>
            <a:round/>
            <a:headEnd type="none" w="med" len="med"/>
            <a:tailEnd type="none" w="med" len="med"/>
          </a:ln>
          <a:effectLst/>
        </p:spPr>
      </p:cxnSp>
      <p:cxnSp>
        <p:nvCxnSpPr>
          <p:cNvPr id="125" name="直接连接符 124"/>
          <p:cNvCxnSpPr/>
          <p:nvPr/>
        </p:nvCxnSpPr>
        <p:spPr bwMode="auto">
          <a:xfrm>
            <a:off x="1953759" y="3141927"/>
            <a:ext cx="3223679" cy="0"/>
          </a:xfrm>
          <a:prstGeom prst="line">
            <a:avLst/>
          </a:prstGeom>
          <a:solidFill>
            <a:schemeClr val="accent1"/>
          </a:solidFill>
          <a:ln w="19050" cap="flat" cmpd="sng" algn="ctr">
            <a:solidFill>
              <a:srgbClr val="D8D8D8"/>
            </a:solidFill>
            <a:prstDash val="lgDash"/>
            <a:round/>
            <a:headEnd type="none" w="med" len="med"/>
            <a:tailEnd type="none" w="med" len="med"/>
          </a:ln>
          <a:effectLst/>
        </p:spPr>
      </p:cxnSp>
      <p:sp>
        <p:nvSpPr>
          <p:cNvPr id="131" name="TextBox 77"/>
          <p:cNvSpPr txBox="1"/>
          <p:nvPr/>
        </p:nvSpPr>
        <p:spPr bwMode="auto">
          <a:xfrm>
            <a:off x="2050715" y="4276647"/>
            <a:ext cx="3029766" cy="316268"/>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CSS</a:t>
            </a:r>
            <a:r>
              <a:rPr lang="zh-CN" altLang="en-US"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t>
            </a:r>
            <a:r>
              <a:rPr lang="en-US" altLang="zh-CN" sz="1399"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r>
              <a:rPr lang="zh-CN" altLang="en-US"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网络的物理形态</a:t>
            </a:r>
            <a:endParaRPr lang="en-US" altLang="zh-CN"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35" name="圆角矩形 134"/>
          <p:cNvSpPr/>
          <p:nvPr/>
        </p:nvSpPr>
        <p:spPr>
          <a:xfrm>
            <a:off x="6983664" y="2203546"/>
            <a:ext cx="943714" cy="579457"/>
          </a:xfrm>
          <a:prstGeom prst="roundRect">
            <a:avLst>
              <a:gd name="adj" fmla="val 4236"/>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45" name="直接连接符 144"/>
          <p:cNvCxnSpPr>
            <a:endCxn id="159" idx="0"/>
          </p:cNvCxnSpPr>
          <p:nvPr/>
        </p:nvCxnSpPr>
        <p:spPr bwMode="auto">
          <a:xfrm flipH="1">
            <a:off x="6831111" y="2723892"/>
            <a:ext cx="624410" cy="104835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5" name="TextBox 77"/>
          <p:cNvSpPr txBox="1"/>
          <p:nvPr/>
        </p:nvSpPr>
        <p:spPr bwMode="auto">
          <a:xfrm>
            <a:off x="7280323" y="2350523"/>
            <a:ext cx="1390745" cy="316268"/>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CSS</a:t>
            </a:r>
          </a:p>
        </p:txBody>
      </p:sp>
      <p:sp>
        <p:nvSpPr>
          <p:cNvPr id="156" name="TextBox 77"/>
          <p:cNvSpPr txBox="1"/>
          <p:nvPr/>
        </p:nvSpPr>
        <p:spPr bwMode="auto">
          <a:xfrm>
            <a:off x="8005191" y="3908923"/>
            <a:ext cx="1644932" cy="316268"/>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399"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endParaRPr lang="en-US" altLang="zh-CN"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58" name="TextBox 77"/>
          <p:cNvSpPr txBox="1"/>
          <p:nvPr/>
        </p:nvSpPr>
        <p:spPr bwMode="auto">
          <a:xfrm>
            <a:off x="5884636" y="4273732"/>
            <a:ext cx="3029766" cy="316268"/>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CSS</a:t>
            </a:r>
            <a:r>
              <a:rPr lang="zh-CN" altLang="en-US"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t>
            </a:r>
            <a:r>
              <a:rPr lang="en-US" altLang="zh-CN" sz="1399"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r>
              <a:rPr lang="zh-CN" altLang="en-US"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网络的逻辑形态</a:t>
            </a:r>
            <a:endParaRPr lang="en-US" altLang="zh-CN" sz="1399"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pic>
        <p:nvPicPr>
          <p:cNvPr id="159" name="图片 15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561216" y="3772251"/>
            <a:ext cx="539789" cy="442627"/>
          </a:xfrm>
          <a:prstGeom prst="rect">
            <a:avLst/>
          </a:prstGeom>
        </p:spPr>
      </p:pic>
      <p:pic>
        <p:nvPicPr>
          <p:cNvPr id="171" name="图片 17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810037" y="3772251"/>
            <a:ext cx="539789" cy="442627"/>
          </a:xfrm>
          <a:prstGeom prst="rect">
            <a:avLst/>
          </a:prstGeom>
        </p:spPr>
      </p:pic>
      <p:cxnSp>
        <p:nvCxnSpPr>
          <p:cNvPr id="183" name="直接连接符 182"/>
          <p:cNvCxnSpPr>
            <a:endCxn id="171" idx="0"/>
          </p:cNvCxnSpPr>
          <p:nvPr/>
        </p:nvCxnSpPr>
        <p:spPr bwMode="auto">
          <a:xfrm>
            <a:off x="7455521" y="2723892"/>
            <a:ext cx="624410" cy="104835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0" name="直接连接符 189"/>
          <p:cNvCxnSpPr/>
          <p:nvPr/>
        </p:nvCxnSpPr>
        <p:spPr bwMode="auto">
          <a:xfrm flipH="1">
            <a:off x="6746490" y="2723892"/>
            <a:ext cx="624410" cy="104835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1" name="直接连接符 190"/>
          <p:cNvCxnSpPr/>
          <p:nvPr/>
        </p:nvCxnSpPr>
        <p:spPr bwMode="auto">
          <a:xfrm>
            <a:off x="7534187" y="2723892"/>
            <a:ext cx="624410" cy="104835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3" name="椭圆 192"/>
          <p:cNvSpPr/>
          <p:nvPr/>
        </p:nvSpPr>
        <p:spPr bwMode="auto">
          <a:xfrm rot="5400000">
            <a:off x="7067931" y="3047516"/>
            <a:ext cx="60193" cy="624411"/>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4" name="椭圆 193"/>
          <p:cNvSpPr/>
          <p:nvPr/>
        </p:nvSpPr>
        <p:spPr bwMode="auto">
          <a:xfrm rot="5400000">
            <a:off x="7816297" y="3047516"/>
            <a:ext cx="60193" cy="624411"/>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02" name="直接连接符 201"/>
          <p:cNvCxnSpPr/>
          <p:nvPr/>
        </p:nvCxnSpPr>
        <p:spPr bwMode="auto">
          <a:xfrm>
            <a:off x="6831112" y="3141927"/>
            <a:ext cx="1611839" cy="0"/>
          </a:xfrm>
          <a:prstGeom prst="line">
            <a:avLst/>
          </a:prstGeom>
          <a:solidFill>
            <a:schemeClr val="accent1"/>
          </a:solidFill>
          <a:ln w="19050" cap="flat" cmpd="sng" algn="ctr">
            <a:solidFill>
              <a:srgbClr val="D8D8D8"/>
            </a:solidFill>
            <a:prstDash val="lgDash"/>
            <a:round/>
            <a:headEnd type="none" w="med" len="med"/>
            <a:tailEnd type="none" w="med" len="med"/>
          </a:ln>
          <a:effectLst/>
        </p:spPr>
      </p:cxnSp>
      <p:sp>
        <p:nvSpPr>
          <p:cNvPr id="76" name="圆角矩形 75"/>
          <p:cNvSpPr/>
          <p:nvPr/>
        </p:nvSpPr>
        <p:spPr>
          <a:xfrm>
            <a:off x="9130417" y="1243047"/>
            <a:ext cx="2439391" cy="1764372"/>
          </a:xfrm>
          <a:prstGeom prst="roundRect">
            <a:avLst>
              <a:gd name="adj" fmla="val 74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381" indent="-171381">
              <a:lnSpc>
                <a:spcPts val="2199"/>
              </a:lnSpc>
              <a:buFont typeface="Arial" panose="020B0604020202020204" pitchFamily="34" charset="0"/>
              <a:buChar char="•"/>
            </a:pP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逻辑上一台设备，简化运维，方便管理。</a:t>
            </a:r>
            <a:endPar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1381" indent="-171381">
              <a:lnSpc>
                <a:spcPts val="2199"/>
              </a:lnSpc>
              <a:buFont typeface="Arial" panose="020B0604020202020204" pitchFamily="34" charset="0"/>
              <a:buChar char="•"/>
            </a:pP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一台物理设备故障，其他设备可以接管转发、控制平台，避免了单点</a:t>
            </a:r>
            <a:r>
              <a:rPr lang="zh-CN" altLang="en-US" sz="1399"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故障</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Right Arrow 58"/>
          <p:cNvSpPr/>
          <p:nvPr/>
        </p:nvSpPr>
        <p:spPr bwMode="auto">
          <a:xfrm rot="20316974">
            <a:off x="8053752" y="2137134"/>
            <a:ext cx="1012052" cy="255171"/>
          </a:xfrm>
          <a:prstGeom prst="rightArrow">
            <a:avLst/>
          </a:prstGeom>
          <a:gradFill flip="none" rotWithShape="1">
            <a:gsLst>
              <a:gs pos="15000">
                <a:schemeClr val="accent1">
                  <a:lumMod val="5000"/>
                  <a:lumOff val="95000"/>
                  <a:alpha val="0"/>
                </a:schemeClr>
              </a:gs>
              <a:gs pos="81000">
                <a:srgbClr val="FFCC66"/>
              </a:gs>
            </a:gsLst>
            <a:lin ang="0" scaled="1"/>
            <a:tileRect/>
          </a:gradFill>
          <a:ln w="12700">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Right Arrow 58"/>
          <p:cNvSpPr/>
          <p:nvPr/>
        </p:nvSpPr>
        <p:spPr bwMode="auto">
          <a:xfrm rot="899626">
            <a:off x="7824580" y="3368507"/>
            <a:ext cx="1247609" cy="205142"/>
          </a:xfrm>
          <a:prstGeom prst="rightArrow">
            <a:avLst/>
          </a:prstGeom>
          <a:gradFill flip="none" rotWithShape="1">
            <a:gsLst>
              <a:gs pos="15000">
                <a:schemeClr val="accent1">
                  <a:lumMod val="5000"/>
                  <a:lumOff val="95000"/>
                  <a:alpha val="0"/>
                </a:schemeClr>
              </a:gs>
              <a:gs pos="81000">
                <a:srgbClr val="FFCC66"/>
              </a:gs>
            </a:gsLst>
            <a:lin ang="0" scaled="1"/>
            <a:tileRect/>
          </a:gradFill>
          <a:ln w="12700">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圆角矩形 79"/>
          <p:cNvSpPr/>
          <p:nvPr/>
        </p:nvSpPr>
        <p:spPr>
          <a:xfrm>
            <a:off x="9128836" y="3177261"/>
            <a:ext cx="2440973" cy="1744102"/>
          </a:xfrm>
          <a:prstGeom prst="roundRect">
            <a:avLst>
              <a:gd name="adj" fmla="val 74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381" indent="-171381">
              <a:lnSpc>
                <a:spcPts val="2199"/>
              </a:lnSpc>
              <a:buFont typeface="Arial" panose="020B0604020202020204" pitchFamily="34" charset="0"/>
              <a:buChar char="•"/>
            </a:pP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跨设备的链路聚合，物理上的无环网络，无需再部署</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1381" indent="-171381">
              <a:lnSpc>
                <a:spcPts val="2199"/>
              </a:lnSpc>
              <a:buFont typeface="Arial" panose="020B0604020202020204" pitchFamily="34" charset="0"/>
              <a:buChar char="•"/>
            </a:pP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链路聚合中的链路全部有效使用，链路利用率</a:t>
            </a:r>
            <a:r>
              <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100%</a:t>
            </a:r>
            <a:r>
              <a:rPr lang="zh-CN" altLang="en-US"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399"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椭圆 52"/>
          <p:cNvSpPr/>
          <p:nvPr/>
        </p:nvSpPr>
        <p:spPr bwMode="auto">
          <a:xfrm rot="5400000">
            <a:off x="6532844" y="1237335"/>
            <a:ext cx="129345" cy="598295"/>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TextBox 77"/>
          <p:cNvSpPr txBox="1"/>
          <p:nvPr/>
        </p:nvSpPr>
        <p:spPr bwMode="auto">
          <a:xfrm>
            <a:off x="6896665" y="1393731"/>
            <a:ext cx="1117712" cy="316351"/>
          </a:xfrm>
          <a:prstGeom prst="rect">
            <a:avLst/>
          </a:prstGeom>
          <a:noFill/>
          <a:ln w="9525">
            <a:noFill/>
            <a:miter lim="800000"/>
            <a:headEnd/>
            <a:tailEnd/>
          </a:ln>
        </p:spPr>
        <p:txBody>
          <a:bodyPr wrap="square" lIns="99941" tIns="49966" rIns="99941" bIns="49966" rtlCol="0">
            <a:spAutoFit/>
          </a:bodyPr>
          <a:lstStyle/>
          <a:p>
            <a:pPr defTabSz="1001248" eaLnBrk="0" hangingPunct="0"/>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a:t>
            </a:r>
          </a:p>
        </p:txBody>
      </p:sp>
      <p:pic>
        <p:nvPicPr>
          <p:cNvPr id="55" name="图片 54" descr="核心交换机.png">
            <a:extLst>
              <a:ext uri="{FF2B5EF4-FFF2-40B4-BE49-F238E27FC236}">
                <a16:creationId xmlns:a16="http://schemas.microsoft.com/office/drawing/2014/main" xmlns="" id="{B523C956-ACFD-43D2-A4FE-500709D8B096}"/>
              </a:ext>
            </a:extLst>
          </p:cNvPr>
          <p:cNvPicPr>
            <a:picLocks noChangeAspect="1"/>
          </p:cNvPicPr>
          <p:nvPr/>
        </p:nvPicPr>
        <p:blipFill>
          <a:blip r:embed="rId4" cstate="print"/>
          <a:stretch>
            <a:fillRect/>
          </a:stretch>
        </p:blipFill>
        <p:spPr>
          <a:xfrm>
            <a:off x="2855352" y="2264661"/>
            <a:ext cx="540000" cy="441818"/>
          </a:xfrm>
          <a:prstGeom prst="rect">
            <a:avLst/>
          </a:prstGeom>
        </p:spPr>
      </p:pic>
      <p:pic>
        <p:nvPicPr>
          <p:cNvPr id="56" name="图片 55" descr="核心交换机.png">
            <a:extLst>
              <a:ext uri="{FF2B5EF4-FFF2-40B4-BE49-F238E27FC236}">
                <a16:creationId xmlns:a16="http://schemas.microsoft.com/office/drawing/2014/main" xmlns="" id="{B523C956-ACFD-43D2-A4FE-500709D8B096}"/>
              </a:ext>
            </a:extLst>
          </p:cNvPr>
          <p:cNvPicPr>
            <a:picLocks noChangeAspect="1"/>
          </p:cNvPicPr>
          <p:nvPr/>
        </p:nvPicPr>
        <p:blipFill>
          <a:blip r:embed="rId4" cstate="print"/>
          <a:stretch>
            <a:fillRect/>
          </a:stretch>
        </p:blipFill>
        <p:spPr>
          <a:xfrm>
            <a:off x="3561778" y="2264661"/>
            <a:ext cx="540000" cy="441818"/>
          </a:xfrm>
          <a:prstGeom prst="rect">
            <a:avLst/>
          </a:prstGeom>
        </p:spPr>
      </p:pic>
      <p:pic>
        <p:nvPicPr>
          <p:cNvPr id="59" name="图片 58" descr="接入交换机.png">
            <a:extLst>
              <a:ext uri="{FF2B5EF4-FFF2-40B4-BE49-F238E27FC236}">
                <a16:creationId xmlns:a16="http://schemas.microsoft.com/office/drawing/2014/main" xmlns="" id="{A4EEA780-3CE8-4340-83D8-A49BC7227950}"/>
              </a:ext>
            </a:extLst>
          </p:cNvPr>
          <p:cNvPicPr>
            <a:picLocks noChangeAspect="1"/>
          </p:cNvPicPr>
          <p:nvPr/>
        </p:nvPicPr>
        <p:blipFill>
          <a:blip r:embed="rId5" cstate="print"/>
          <a:stretch>
            <a:fillRect/>
          </a:stretch>
        </p:blipFill>
        <p:spPr>
          <a:xfrm>
            <a:off x="2111505" y="3763536"/>
            <a:ext cx="540000" cy="441818"/>
          </a:xfrm>
          <a:prstGeom prst="rect">
            <a:avLst/>
          </a:prstGeom>
        </p:spPr>
      </p:pic>
      <p:pic>
        <p:nvPicPr>
          <p:cNvPr id="60" name="图片 59" descr="接入交换机.png">
            <a:extLst>
              <a:ext uri="{FF2B5EF4-FFF2-40B4-BE49-F238E27FC236}">
                <a16:creationId xmlns:a16="http://schemas.microsoft.com/office/drawing/2014/main" xmlns="" id="{A4EEA780-3CE8-4340-83D8-A49BC7227950}"/>
              </a:ext>
            </a:extLst>
          </p:cNvPr>
          <p:cNvPicPr>
            <a:picLocks noChangeAspect="1"/>
          </p:cNvPicPr>
          <p:nvPr/>
        </p:nvPicPr>
        <p:blipFill>
          <a:blip r:embed="rId5" cstate="print"/>
          <a:stretch>
            <a:fillRect/>
          </a:stretch>
        </p:blipFill>
        <p:spPr>
          <a:xfrm>
            <a:off x="2822015" y="3763536"/>
            <a:ext cx="540000" cy="441818"/>
          </a:xfrm>
          <a:prstGeom prst="rect">
            <a:avLst/>
          </a:prstGeom>
        </p:spPr>
      </p:pic>
      <p:pic>
        <p:nvPicPr>
          <p:cNvPr id="61" name="图片 60" descr="接入交换机.png">
            <a:extLst>
              <a:ext uri="{FF2B5EF4-FFF2-40B4-BE49-F238E27FC236}">
                <a16:creationId xmlns:a16="http://schemas.microsoft.com/office/drawing/2014/main" xmlns="" id="{A4EEA780-3CE8-4340-83D8-A49BC7227950}"/>
              </a:ext>
            </a:extLst>
          </p:cNvPr>
          <p:cNvPicPr>
            <a:picLocks noChangeAspect="1"/>
          </p:cNvPicPr>
          <p:nvPr/>
        </p:nvPicPr>
        <p:blipFill>
          <a:blip r:embed="rId5" cstate="print"/>
          <a:stretch>
            <a:fillRect/>
          </a:stretch>
        </p:blipFill>
        <p:spPr>
          <a:xfrm>
            <a:off x="3571302" y="3754010"/>
            <a:ext cx="540000" cy="441818"/>
          </a:xfrm>
          <a:prstGeom prst="rect">
            <a:avLst/>
          </a:prstGeom>
        </p:spPr>
      </p:pic>
      <p:pic>
        <p:nvPicPr>
          <p:cNvPr id="62" name="图片 61" descr="接入交换机.png">
            <a:extLst>
              <a:ext uri="{FF2B5EF4-FFF2-40B4-BE49-F238E27FC236}">
                <a16:creationId xmlns:a16="http://schemas.microsoft.com/office/drawing/2014/main" xmlns="" id="{A4EEA780-3CE8-4340-83D8-A49BC7227950}"/>
              </a:ext>
            </a:extLst>
          </p:cNvPr>
          <p:cNvPicPr>
            <a:picLocks noChangeAspect="1"/>
          </p:cNvPicPr>
          <p:nvPr/>
        </p:nvPicPr>
        <p:blipFill>
          <a:blip r:embed="rId5" cstate="print"/>
          <a:stretch>
            <a:fillRect/>
          </a:stretch>
        </p:blipFill>
        <p:spPr>
          <a:xfrm>
            <a:off x="4281812" y="3754010"/>
            <a:ext cx="540000" cy="441818"/>
          </a:xfrm>
          <a:prstGeom prst="rect">
            <a:avLst/>
          </a:prstGeom>
        </p:spPr>
      </p:pic>
      <p:pic>
        <p:nvPicPr>
          <p:cNvPr id="63" name="图片 62"/>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7165633" y="2284289"/>
            <a:ext cx="540000" cy="442800"/>
          </a:xfrm>
          <a:prstGeom prst="rect">
            <a:avLst/>
          </a:prstGeom>
        </p:spPr>
      </p:pic>
      <p:grpSp>
        <p:nvGrpSpPr>
          <p:cNvPr id="57" name="组合 56"/>
          <p:cNvGrpSpPr/>
          <p:nvPr/>
        </p:nvGrpSpPr>
        <p:grpSpPr>
          <a:xfrm>
            <a:off x="4953312" y="2963806"/>
            <a:ext cx="1390745" cy="356242"/>
            <a:chOff x="2873562" y="2851652"/>
            <a:chExt cx="1390745" cy="356242"/>
          </a:xfrm>
        </p:grpSpPr>
        <p:sp>
          <p:nvSpPr>
            <p:cNvPr id="58" name="Right Arrow 157"/>
            <p:cNvSpPr/>
            <p:nvPr/>
          </p:nvSpPr>
          <p:spPr>
            <a:xfrm>
              <a:off x="3386607" y="2851652"/>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TextBox 77"/>
            <p:cNvSpPr txBox="1"/>
            <p:nvPr/>
          </p:nvSpPr>
          <p:spPr bwMode="auto">
            <a:xfrm>
              <a:off x="2873562" y="2871597"/>
              <a:ext cx="1390745" cy="285574"/>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等效于</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spTree>
    <p:extLst>
      <p:ext uri="{BB962C8B-B14F-4D97-AF65-F5344CB8AC3E}">
        <p14:creationId xmlns:p14="http://schemas.microsoft.com/office/powerpoint/2010/main" val="22653172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实际应用 </a:t>
            </a:r>
            <a:r>
              <a:rPr lang="en-US" altLang="zh-CN" smtClean="0">
                <a:sym typeface="Huawei Sans" panose="020C0503030203020204" pitchFamily="34" charset="0"/>
              </a:rPr>
              <a:t>(1)</a:t>
            </a:r>
            <a:endParaRPr lang="zh-CN" altLang="en-US" dirty="0">
              <a:sym typeface="Huawei Sans" panose="020C0503030203020204" pitchFamily="34" charset="0"/>
            </a:endParaRPr>
          </a:p>
        </p:txBody>
      </p:sp>
      <p:sp>
        <p:nvSpPr>
          <p:cNvPr id="54" name="圆角矩形 75"/>
          <p:cNvSpPr/>
          <p:nvPr/>
        </p:nvSpPr>
        <p:spPr>
          <a:xfrm>
            <a:off x="542714" y="1272186"/>
            <a:ext cx="5151012" cy="3958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扩展端口</a:t>
            </a:r>
          </a:p>
        </p:txBody>
      </p:sp>
      <p:sp>
        <p:nvSpPr>
          <p:cNvPr id="55" name="圆角矩形 75"/>
          <p:cNvSpPr/>
          <p:nvPr/>
        </p:nvSpPr>
        <p:spPr>
          <a:xfrm>
            <a:off x="542714" y="1711790"/>
            <a:ext cx="5151013" cy="453660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61" name="直接连接符 60"/>
          <p:cNvCxnSpPr>
            <a:endCxn id="68" idx="0"/>
          </p:cNvCxnSpPr>
          <p:nvPr/>
        </p:nvCxnSpPr>
        <p:spPr bwMode="auto">
          <a:xfrm flipH="1">
            <a:off x="1627291" y="3101593"/>
            <a:ext cx="211" cy="86902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8" name="图片 6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357396" y="3970620"/>
            <a:ext cx="539789" cy="442627"/>
          </a:xfrm>
          <a:prstGeom prst="rect">
            <a:avLst/>
          </a:prstGeom>
        </p:spPr>
      </p:pic>
      <p:sp>
        <p:nvSpPr>
          <p:cNvPr id="73" name="圆角矩形 72"/>
          <p:cNvSpPr/>
          <p:nvPr/>
        </p:nvSpPr>
        <p:spPr>
          <a:xfrm>
            <a:off x="2751523" y="2632000"/>
            <a:ext cx="2654215" cy="864632"/>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7" name="直接连接符 86"/>
          <p:cNvCxnSpPr/>
          <p:nvPr/>
        </p:nvCxnSpPr>
        <p:spPr bwMode="auto">
          <a:xfrm>
            <a:off x="3397921" y="2877666"/>
            <a:ext cx="368464"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89" name="直接连接符 88"/>
          <p:cNvCxnSpPr/>
          <p:nvPr/>
        </p:nvCxnSpPr>
        <p:spPr bwMode="auto">
          <a:xfrm>
            <a:off x="4306174" y="2877666"/>
            <a:ext cx="406497"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90" name="任意多边形 89"/>
          <p:cNvSpPr/>
          <p:nvPr/>
        </p:nvSpPr>
        <p:spPr>
          <a:xfrm>
            <a:off x="3220138" y="3095341"/>
            <a:ext cx="1710657" cy="227120"/>
          </a:xfrm>
          <a:custGeom>
            <a:avLst/>
            <a:gdLst>
              <a:gd name="connsiteX0" fmla="*/ 0 w 1898650"/>
              <a:gd name="connsiteY0" fmla="*/ 0 h 209550"/>
              <a:gd name="connsiteX1" fmla="*/ 0 w 1898650"/>
              <a:gd name="connsiteY1" fmla="*/ 209550 h 209550"/>
              <a:gd name="connsiteX2" fmla="*/ 1898650 w 1898650"/>
              <a:gd name="connsiteY2" fmla="*/ 209550 h 209550"/>
              <a:gd name="connsiteX3" fmla="*/ 1898650 w 1898650"/>
              <a:gd name="connsiteY3" fmla="*/ 0 h 209550"/>
            </a:gdLst>
            <a:ahLst/>
            <a:cxnLst>
              <a:cxn ang="0">
                <a:pos x="connsiteX0" y="connsiteY0"/>
              </a:cxn>
              <a:cxn ang="0">
                <a:pos x="connsiteX1" y="connsiteY1"/>
              </a:cxn>
              <a:cxn ang="0">
                <a:pos x="connsiteX2" y="connsiteY2"/>
              </a:cxn>
              <a:cxn ang="0">
                <a:pos x="connsiteX3" y="connsiteY3"/>
              </a:cxn>
            </a:cxnLst>
            <a:rect l="l" t="t" r="r" b="b"/>
            <a:pathLst>
              <a:path w="1898650" h="209550">
                <a:moveTo>
                  <a:pt x="0" y="0"/>
                </a:moveTo>
                <a:lnTo>
                  <a:pt x="0" y="209550"/>
                </a:lnTo>
                <a:lnTo>
                  <a:pt x="1898650" y="209550"/>
                </a:lnTo>
                <a:lnTo>
                  <a:pt x="1898650" y="0"/>
                </a:lnTo>
              </a:path>
            </a:pathLst>
          </a:cu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2" name="直接连接符 91"/>
          <p:cNvCxnSpPr>
            <a:endCxn id="93" idx="0"/>
          </p:cNvCxnSpPr>
          <p:nvPr/>
        </p:nvCxnSpPr>
        <p:spPr bwMode="auto">
          <a:xfrm>
            <a:off x="3128027" y="3098489"/>
            <a:ext cx="613" cy="87213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3" name="图片 9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858745" y="3970620"/>
            <a:ext cx="539789" cy="442627"/>
          </a:xfrm>
          <a:prstGeom prst="rect">
            <a:avLst/>
          </a:prstGeom>
        </p:spPr>
      </p:pic>
      <p:pic>
        <p:nvPicPr>
          <p:cNvPr id="95" name="图片 9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12567" y="3970620"/>
            <a:ext cx="539789" cy="442627"/>
          </a:xfrm>
          <a:prstGeom prst="rect">
            <a:avLst/>
          </a:prstGeom>
        </p:spPr>
      </p:pic>
      <p:cxnSp>
        <p:nvCxnSpPr>
          <p:cNvPr id="96" name="直接连接符 95"/>
          <p:cNvCxnSpPr/>
          <p:nvPr/>
        </p:nvCxnSpPr>
        <p:spPr bwMode="auto">
          <a:xfrm>
            <a:off x="3128639" y="3138754"/>
            <a:ext cx="0" cy="6438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7" name="直接连接符 96"/>
          <p:cNvCxnSpPr>
            <a:endCxn id="95" idx="0"/>
          </p:cNvCxnSpPr>
          <p:nvPr/>
        </p:nvCxnSpPr>
        <p:spPr bwMode="auto">
          <a:xfrm flipH="1">
            <a:off x="4982462" y="3098489"/>
            <a:ext cx="105" cy="87213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9" name="TextBox 77"/>
          <p:cNvSpPr txBox="1"/>
          <p:nvPr/>
        </p:nvSpPr>
        <p:spPr bwMode="auto">
          <a:xfrm>
            <a:off x="3763935" y="3060491"/>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400" b="1"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23" name="文本占位符 3"/>
          <p:cNvSpPr txBox="1">
            <a:spLocks/>
          </p:cNvSpPr>
          <p:nvPr/>
        </p:nvSpPr>
        <p:spPr bwMode="auto">
          <a:xfrm>
            <a:off x="542715" y="5104412"/>
            <a:ext cx="5038936"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buSzPct val="100000"/>
              <a:buFont typeface="Arial" panose="020B0604020202020204" pitchFamily="34" charset="0"/>
              <a:buChar char="•"/>
            </a:pP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当接入的用户数增加到原交换机端口密度不能满足接入需求时，可以增加新交换机与原交换机组成堆叠系统扩展端口数量。</a:t>
            </a:r>
          </a:p>
        </p:txBody>
      </p:sp>
      <p:cxnSp>
        <p:nvCxnSpPr>
          <p:cNvPr id="128" name="直接连接符 127"/>
          <p:cNvCxnSpPr/>
          <p:nvPr/>
        </p:nvCxnSpPr>
        <p:spPr bwMode="auto">
          <a:xfrm>
            <a:off x="9635286" y="2466753"/>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9" name="直接连接符 128"/>
          <p:cNvCxnSpPr/>
          <p:nvPr/>
        </p:nvCxnSpPr>
        <p:spPr bwMode="auto">
          <a:xfrm>
            <a:off x="9791721" y="2466753"/>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0" name="圆角矩形 75"/>
          <p:cNvSpPr/>
          <p:nvPr/>
        </p:nvSpPr>
        <p:spPr>
          <a:xfrm>
            <a:off x="6215761" y="1272186"/>
            <a:ext cx="5151012" cy="395845"/>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扩展带宽、冗余备份</a:t>
            </a:r>
          </a:p>
        </p:txBody>
      </p:sp>
      <p:sp>
        <p:nvSpPr>
          <p:cNvPr id="136" name="圆角矩形 75"/>
          <p:cNvSpPr/>
          <p:nvPr/>
        </p:nvSpPr>
        <p:spPr>
          <a:xfrm>
            <a:off x="6215761" y="1711790"/>
            <a:ext cx="5151013" cy="453661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599"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137" name="直接连接符 136"/>
          <p:cNvCxnSpPr>
            <a:endCxn id="143" idx="0"/>
          </p:cNvCxnSpPr>
          <p:nvPr/>
        </p:nvCxnSpPr>
        <p:spPr bwMode="auto">
          <a:xfrm>
            <a:off x="7300548" y="3718758"/>
            <a:ext cx="1" cy="86902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8" name="TextBox 77"/>
          <p:cNvSpPr txBox="1"/>
          <p:nvPr/>
        </p:nvSpPr>
        <p:spPr bwMode="auto">
          <a:xfrm>
            <a:off x="5978994" y="2081702"/>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汇聚层</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39" name="TextBox 77"/>
          <p:cNvSpPr txBox="1"/>
          <p:nvPr/>
        </p:nvSpPr>
        <p:spPr bwMode="auto">
          <a:xfrm>
            <a:off x="5978994" y="3371890"/>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接入层</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140" name="直接连接符 139"/>
          <p:cNvCxnSpPr/>
          <p:nvPr/>
        </p:nvCxnSpPr>
        <p:spPr bwMode="auto">
          <a:xfrm>
            <a:off x="7230480" y="2466753"/>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1" name="直接连接符 140"/>
          <p:cNvCxnSpPr/>
          <p:nvPr/>
        </p:nvCxnSpPr>
        <p:spPr bwMode="auto">
          <a:xfrm>
            <a:off x="7386915" y="2466753"/>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42" name="椭圆 141"/>
          <p:cNvSpPr/>
          <p:nvPr/>
        </p:nvSpPr>
        <p:spPr bwMode="auto">
          <a:xfrm rot="5400000">
            <a:off x="7147625" y="2361511"/>
            <a:ext cx="276030" cy="895000"/>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43" name="图片 1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30654" y="4587785"/>
            <a:ext cx="539789" cy="442627"/>
          </a:xfrm>
          <a:prstGeom prst="rect">
            <a:avLst/>
          </a:prstGeom>
        </p:spPr>
      </p:pic>
      <p:sp>
        <p:nvSpPr>
          <p:cNvPr id="147" name="圆角矩形 146"/>
          <p:cNvSpPr/>
          <p:nvPr/>
        </p:nvSpPr>
        <p:spPr>
          <a:xfrm>
            <a:off x="8424570" y="3249165"/>
            <a:ext cx="2654215" cy="864632"/>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1" name="直接连接符 150"/>
          <p:cNvCxnSpPr/>
          <p:nvPr/>
        </p:nvCxnSpPr>
        <p:spPr bwMode="auto">
          <a:xfrm>
            <a:off x="9070968" y="3494831"/>
            <a:ext cx="368464"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152" name="直接连接符 151"/>
          <p:cNvCxnSpPr/>
          <p:nvPr/>
        </p:nvCxnSpPr>
        <p:spPr bwMode="auto">
          <a:xfrm>
            <a:off x="9979221" y="3494831"/>
            <a:ext cx="406497"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53" name="任意多边形 152"/>
          <p:cNvSpPr/>
          <p:nvPr/>
        </p:nvSpPr>
        <p:spPr>
          <a:xfrm>
            <a:off x="8893185" y="3712506"/>
            <a:ext cx="1710657" cy="227120"/>
          </a:xfrm>
          <a:custGeom>
            <a:avLst/>
            <a:gdLst>
              <a:gd name="connsiteX0" fmla="*/ 0 w 1898650"/>
              <a:gd name="connsiteY0" fmla="*/ 0 h 209550"/>
              <a:gd name="connsiteX1" fmla="*/ 0 w 1898650"/>
              <a:gd name="connsiteY1" fmla="*/ 209550 h 209550"/>
              <a:gd name="connsiteX2" fmla="*/ 1898650 w 1898650"/>
              <a:gd name="connsiteY2" fmla="*/ 209550 h 209550"/>
              <a:gd name="connsiteX3" fmla="*/ 1898650 w 1898650"/>
              <a:gd name="connsiteY3" fmla="*/ 0 h 209550"/>
            </a:gdLst>
            <a:ahLst/>
            <a:cxnLst>
              <a:cxn ang="0">
                <a:pos x="connsiteX0" y="connsiteY0"/>
              </a:cxn>
              <a:cxn ang="0">
                <a:pos x="connsiteX1" y="connsiteY1"/>
              </a:cxn>
              <a:cxn ang="0">
                <a:pos x="connsiteX2" y="connsiteY2"/>
              </a:cxn>
              <a:cxn ang="0">
                <a:pos x="connsiteX3" y="connsiteY3"/>
              </a:cxn>
            </a:cxnLst>
            <a:rect l="l" t="t" r="r" b="b"/>
            <a:pathLst>
              <a:path w="1898650" h="209550">
                <a:moveTo>
                  <a:pt x="0" y="0"/>
                </a:moveTo>
                <a:lnTo>
                  <a:pt x="0" y="209550"/>
                </a:lnTo>
                <a:lnTo>
                  <a:pt x="1898650" y="209550"/>
                </a:lnTo>
                <a:lnTo>
                  <a:pt x="1898650" y="0"/>
                </a:lnTo>
              </a:path>
            </a:pathLst>
          </a:cu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4" name="直接连接符 153"/>
          <p:cNvCxnSpPr>
            <a:endCxn id="157" idx="0"/>
          </p:cNvCxnSpPr>
          <p:nvPr/>
        </p:nvCxnSpPr>
        <p:spPr bwMode="auto">
          <a:xfrm>
            <a:off x="8801074" y="3715654"/>
            <a:ext cx="613" cy="87213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57" name="图片 15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531792" y="4587785"/>
            <a:ext cx="539789" cy="442627"/>
          </a:xfrm>
          <a:prstGeom prst="rect">
            <a:avLst/>
          </a:prstGeom>
        </p:spPr>
      </p:pic>
      <p:pic>
        <p:nvPicPr>
          <p:cNvPr id="161" name="图片 16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390046" y="4587785"/>
            <a:ext cx="539789" cy="442627"/>
          </a:xfrm>
          <a:prstGeom prst="rect">
            <a:avLst/>
          </a:prstGeom>
        </p:spPr>
      </p:pic>
      <p:cxnSp>
        <p:nvCxnSpPr>
          <p:cNvPr id="162" name="直接连接符 161"/>
          <p:cNvCxnSpPr/>
          <p:nvPr/>
        </p:nvCxnSpPr>
        <p:spPr bwMode="auto">
          <a:xfrm>
            <a:off x="8801686" y="3755919"/>
            <a:ext cx="0" cy="6438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3" name="直接连接符 162"/>
          <p:cNvCxnSpPr>
            <a:endCxn id="161" idx="0"/>
          </p:cNvCxnSpPr>
          <p:nvPr/>
        </p:nvCxnSpPr>
        <p:spPr bwMode="auto">
          <a:xfrm>
            <a:off x="10655614" y="3715654"/>
            <a:ext cx="4327" cy="87213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4" name="TextBox 77"/>
          <p:cNvSpPr txBox="1"/>
          <p:nvPr/>
        </p:nvSpPr>
        <p:spPr bwMode="auto">
          <a:xfrm>
            <a:off x="9539090" y="3689174"/>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400" b="1"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166" name="直接连接符 165"/>
          <p:cNvCxnSpPr/>
          <p:nvPr/>
        </p:nvCxnSpPr>
        <p:spPr bwMode="auto">
          <a:xfrm flipH="1">
            <a:off x="8706961" y="2505954"/>
            <a:ext cx="884094" cy="78007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7" name="直接连接符 166"/>
          <p:cNvCxnSpPr/>
          <p:nvPr/>
        </p:nvCxnSpPr>
        <p:spPr bwMode="auto">
          <a:xfrm flipH="1">
            <a:off x="8863396" y="2505954"/>
            <a:ext cx="845931" cy="78007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8" name="直接连接符 167"/>
          <p:cNvCxnSpPr/>
          <p:nvPr/>
        </p:nvCxnSpPr>
        <p:spPr bwMode="auto">
          <a:xfrm>
            <a:off x="9709326" y="2505954"/>
            <a:ext cx="894515" cy="78007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9" name="直接连接符 168"/>
          <p:cNvCxnSpPr/>
          <p:nvPr/>
        </p:nvCxnSpPr>
        <p:spPr bwMode="auto">
          <a:xfrm>
            <a:off x="9852890" y="2505954"/>
            <a:ext cx="907387" cy="78007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6" name="直接连接符 175"/>
          <p:cNvCxnSpPr>
            <a:endCxn id="175" idx="0"/>
          </p:cNvCxnSpPr>
          <p:nvPr/>
        </p:nvCxnSpPr>
        <p:spPr bwMode="auto">
          <a:xfrm flipH="1">
            <a:off x="9709327" y="3715654"/>
            <a:ext cx="949" cy="87213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0" name="椭圆 169"/>
          <p:cNvSpPr/>
          <p:nvPr/>
        </p:nvSpPr>
        <p:spPr bwMode="auto">
          <a:xfrm rot="5400000">
            <a:off x="9628821" y="2033685"/>
            <a:ext cx="276030" cy="1550655"/>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2" name="文本占位符 3"/>
          <p:cNvSpPr txBox="1">
            <a:spLocks/>
          </p:cNvSpPr>
          <p:nvPr/>
        </p:nvSpPr>
        <p:spPr bwMode="auto">
          <a:xfrm>
            <a:off x="6215761" y="5104412"/>
            <a:ext cx="5151013"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buSzPct val="100000"/>
              <a:buFont typeface="Arial" panose="020B0604020202020204" pitchFamily="34" charset="0"/>
              <a:buChar char="•"/>
            </a:pP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需要增大交换机上行带宽时，可以增加新交换机与原交换机组成堆叠系统，将成员交换机的多条物理链路配置成一个聚合组，提高交换机的上行带宽，同时形成设备间备份和链路的跨设备冗余备份，增加可靠性。</a:t>
            </a:r>
          </a:p>
        </p:txBody>
      </p:sp>
      <p:cxnSp>
        <p:nvCxnSpPr>
          <p:cNvPr id="174" name="直接连接符 173"/>
          <p:cNvCxnSpPr/>
          <p:nvPr/>
        </p:nvCxnSpPr>
        <p:spPr bwMode="auto">
          <a:xfrm>
            <a:off x="6520660" y="3112091"/>
            <a:ext cx="4459646" cy="0"/>
          </a:xfrm>
          <a:prstGeom prst="line">
            <a:avLst/>
          </a:prstGeom>
          <a:solidFill>
            <a:schemeClr val="accent1"/>
          </a:solidFill>
          <a:ln w="19050" cap="flat" cmpd="sng" algn="ctr">
            <a:solidFill>
              <a:srgbClr val="D8D8D8"/>
            </a:solidFill>
            <a:prstDash val="lgDash"/>
            <a:round/>
            <a:headEnd type="none" w="med" len="med"/>
            <a:tailEnd type="none" w="med" len="med"/>
          </a:ln>
          <a:effectLst/>
        </p:spPr>
      </p:cxnSp>
      <p:pic>
        <p:nvPicPr>
          <p:cNvPr id="175" name="图片 17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439432" y="4587785"/>
            <a:ext cx="539789" cy="442627"/>
          </a:xfrm>
          <a:prstGeom prst="rect">
            <a:avLst/>
          </a:prstGeom>
        </p:spPr>
      </p:pic>
      <p:pic>
        <p:nvPicPr>
          <p:cNvPr id="179" name="图片 17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762087" y="3977711"/>
            <a:ext cx="539789" cy="442627"/>
          </a:xfrm>
          <a:prstGeom prst="rect">
            <a:avLst/>
          </a:prstGeom>
        </p:spPr>
      </p:pic>
      <p:cxnSp>
        <p:nvCxnSpPr>
          <p:cNvPr id="180" name="直接连接符 179"/>
          <p:cNvCxnSpPr>
            <a:endCxn id="179" idx="0"/>
          </p:cNvCxnSpPr>
          <p:nvPr/>
        </p:nvCxnSpPr>
        <p:spPr bwMode="auto">
          <a:xfrm>
            <a:off x="4031981" y="3095341"/>
            <a:ext cx="1" cy="88237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1" name="直接连接符 180"/>
          <p:cNvCxnSpPr/>
          <p:nvPr/>
        </p:nvCxnSpPr>
        <p:spPr bwMode="auto">
          <a:xfrm>
            <a:off x="6471370" y="1860191"/>
            <a:ext cx="455313"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82" name="TextBox 77"/>
          <p:cNvSpPr txBox="1"/>
          <p:nvPr/>
        </p:nvSpPr>
        <p:spPr bwMode="auto">
          <a:xfrm>
            <a:off x="6836682" y="1717440"/>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400"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 Link</a:t>
            </a:r>
          </a:p>
        </p:txBody>
      </p:sp>
      <p:cxnSp>
        <p:nvCxnSpPr>
          <p:cNvPr id="184" name="直接连接符 183"/>
          <p:cNvCxnSpPr/>
          <p:nvPr/>
        </p:nvCxnSpPr>
        <p:spPr bwMode="auto">
          <a:xfrm>
            <a:off x="1369383" y="1860191"/>
            <a:ext cx="455313"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85" name="TextBox 77"/>
          <p:cNvSpPr txBox="1"/>
          <p:nvPr/>
        </p:nvSpPr>
        <p:spPr bwMode="auto">
          <a:xfrm>
            <a:off x="1737282" y="1702015"/>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400"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 Link</a:t>
            </a:r>
          </a:p>
        </p:txBody>
      </p:sp>
      <p:sp>
        <p:nvSpPr>
          <p:cNvPr id="70" name="椭圆 69"/>
          <p:cNvSpPr/>
          <p:nvPr/>
        </p:nvSpPr>
        <p:spPr bwMode="auto">
          <a:xfrm rot="5400000">
            <a:off x="8461903" y="1561045"/>
            <a:ext cx="129345" cy="598295"/>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TextBox 77"/>
          <p:cNvSpPr txBox="1"/>
          <p:nvPr/>
        </p:nvSpPr>
        <p:spPr bwMode="auto">
          <a:xfrm>
            <a:off x="8796846" y="1717441"/>
            <a:ext cx="1390745" cy="316351"/>
          </a:xfrm>
          <a:prstGeom prst="rect">
            <a:avLst/>
          </a:prstGeom>
          <a:noFill/>
          <a:ln w="9525">
            <a:noFill/>
            <a:miter lim="800000"/>
            <a:headEnd/>
            <a:tailEnd/>
          </a:ln>
        </p:spPr>
        <p:txBody>
          <a:bodyPr wrap="square" lIns="99941" tIns="49966" rIns="99941" bIns="49966" rtlCol="0">
            <a:spAutoFit/>
          </a:bodyPr>
          <a:lstStyle/>
          <a:p>
            <a:pPr defTabSz="1001248" eaLnBrk="0" hangingPunct="0"/>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a:t>
            </a:r>
          </a:p>
        </p:txBody>
      </p:sp>
      <p:pic>
        <p:nvPicPr>
          <p:cNvPr id="76" name="图片 7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357396" y="2669505"/>
            <a:ext cx="540000" cy="442800"/>
          </a:xfrm>
          <a:prstGeom prst="rect">
            <a:avLst/>
          </a:prstGeom>
        </p:spPr>
      </p:pic>
      <p:pic>
        <p:nvPicPr>
          <p:cNvPr id="77" name="图片 7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858745" y="2669505"/>
            <a:ext cx="540000" cy="442800"/>
          </a:xfrm>
          <a:prstGeom prst="rect">
            <a:avLst/>
          </a:prstGeom>
        </p:spPr>
      </p:pic>
      <p:pic>
        <p:nvPicPr>
          <p:cNvPr id="78" name="图片 7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762087" y="2669505"/>
            <a:ext cx="540000" cy="442800"/>
          </a:xfrm>
          <a:prstGeom prst="rect">
            <a:avLst/>
          </a:prstGeom>
        </p:spPr>
      </p:pic>
      <p:pic>
        <p:nvPicPr>
          <p:cNvPr id="79" name="图片 7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712567" y="2669505"/>
            <a:ext cx="540000" cy="442800"/>
          </a:xfrm>
          <a:prstGeom prst="rect">
            <a:avLst/>
          </a:prstGeom>
        </p:spPr>
      </p:pic>
      <p:pic>
        <p:nvPicPr>
          <p:cNvPr id="80" name="图片 7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030654" y="3286599"/>
            <a:ext cx="540000" cy="442800"/>
          </a:xfrm>
          <a:prstGeom prst="rect">
            <a:avLst/>
          </a:prstGeom>
        </p:spPr>
      </p:pic>
      <p:pic>
        <p:nvPicPr>
          <p:cNvPr id="81" name="图片 8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7030654" y="2130806"/>
            <a:ext cx="540000" cy="442800"/>
          </a:xfrm>
          <a:prstGeom prst="rect">
            <a:avLst/>
          </a:prstGeom>
        </p:spPr>
      </p:pic>
      <p:pic>
        <p:nvPicPr>
          <p:cNvPr id="82" name="图片 81"/>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443612" y="2130806"/>
            <a:ext cx="540000" cy="442800"/>
          </a:xfrm>
          <a:prstGeom prst="rect">
            <a:avLst/>
          </a:prstGeom>
        </p:spPr>
      </p:pic>
      <p:pic>
        <p:nvPicPr>
          <p:cNvPr id="83" name="图片 8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531792" y="3286599"/>
            <a:ext cx="540000" cy="442800"/>
          </a:xfrm>
          <a:prstGeom prst="rect">
            <a:avLst/>
          </a:prstGeom>
        </p:spPr>
      </p:pic>
      <p:pic>
        <p:nvPicPr>
          <p:cNvPr id="84" name="图片 8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9439432" y="3286599"/>
            <a:ext cx="540000" cy="442800"/>
          </a:xfrm>
          <a:prstGeom prst="rect">
            <a:avLst/>
          </a:prstGeom>
        </p:spPr>
      </p:pic>
      <p:pic>
        <p:nvPicPr>
          <p:cNvPr id="85" name="图片 8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0389835" y="3286599"/>
            <a:ext cx="540000" cy="442800"/>
          </a:xfrm>
          <a:prstGeom prst="rect">
            <a:avLst/>
          </a:prstGeom>
        </p:spPr>
      </p:pic>
      <p:sp>
        <p:nvSpPr>
          <p:cNvPr id="86" name="Right Arrow 157"/>
          <p:cNvSpPr/>
          <p:nvPr/>
        </p:nvSpPr>
        <p:spPr>
          <a:xfrm>
            <a:off x="1987618" y="2704249"/>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Right Arrow 157"/>
          <p:cNvSpPr/>
          <p:nvPr/>
        </p:nvSpPr>
        <p:spPr>
          <a:xfrm>
            <a:off x="7666686" y="3351346"/>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TextBox 77"/>
          <p:cNvSpPr txBox="1"/>
          <p:nvPr/>
        </p:nvSpPr>
        <p:spPr bwMode="auto">
          <a:xfrm>
            <a:off x="542713" y="2776939"/>
            <a:ext cx="763016"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接入层</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Tree>
    <p:extLst>
      <p:ext uri="{BB962C8B-B14F-4D97-AF65-F5344CB8AC3E}">
        <p14:creationId xmlns:p14="http://schemas.microsoft.com/office/powerpoint/2010/main" val="1425767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Huawei Sans" panose="020C0503030203020204" pitchFamily="34" charset="0"/>
              </a:rPr>
              <a:t>实际应用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endParaRPr lang="en-US" altLang="zh-CN" sz="200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200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200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a:p>
            <a:pPr marL="0" indent="0">
              <a:buNone/>
            </a:pPr>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两</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台设备组成集群，虚拟成单一的逻辑设备。简化后的组网不再需要使用</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MSTP</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VRRP</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等协议，简化了网络配置，同时依靠跨设备的链路聚合，实现快速收敛，提高了可靠性。</a:t>
            </a:r>
          </a:p>
          <a:p>
            <a:endParaRPr lang="zh-CN" altLang="en-US" sz="2000" dirty="0"/>
          </a:p>
        </p:txBody>
      </p:sp>
      <p:sp>
        <p:nvSpPr>
          <p:cNvPr id="89" name="圆角矩形 88"/>
          <p:cNvSpPr/>
          <p:nvPr/>
        </p:nvSpPr>
        <p:spPr>
          <a:xfrm>
            <a:off x="6256053" y="2253723"/>
            <a:ext cx="2020239" cy="751814"/>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3" name="直接连接符 92"/>
          <p:cNvCxnSpPr/>
          <p:nvPr/>
        </p:nvCxnSpPr>
        <p:spPr bwMode="auto">
          <a:xfrm>
            <a:off x="7023296" y="2715809"/>
            <a:ext cx="455313"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97" name="直接连接符 96"/>
          <p:cNvCxnSpPr/>
          <p:nvPr/>
        </p:nvCxnSpPr>
        <p:spPr bwMode="auto">
          <a:xfrm>
            <a:off x="4420187" y="2715809"/>
            <a:ext cx="53978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3" name="直接连接符 102"/>
          <p:cNvCxnSpPr/>
          <p:nvPr/>
        </p:nvCxnSpPr>
        <p:spPr bwMode="auto">
          <a:xfrm flipH="1">
            <a:off x="3964874" y="2936632"/>
            <a:ext cx="185419"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6" name="直接连接符 105"/>
          <p:cNvCxnSpPr/>
          <p:nvPr/>
        </p:nvCxnSpPr>
        <p:spPr bwMode="auto">
          <a:xfrm flipH="1">
            <a:off x="3964874" y="2936632"/>
            <a:ext cx="1264997"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7" name="直接连接符 106"/>
          <p:cNvCxnSpPr/>
          <p:nvPr/>
        </p:nvCxnSpPr>
        <p:spPr bwMode="auto">
          <a:xfrm>
            <a:off x="4150292" y="2936632"/>
            <a:ext cx="559767"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8" name="直接连接符 107"/>
          <p:cNvCxnSpPr/>
          <p:nvPr/>
        </p:nvCxnSpPr>
        <p:spPr bwMode="auto">
          <a:xfrm flipH="1">
            <a:off x="4710059" y="2936632"/>
            <a:ext cx="519811"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9" name="直接连接符 108"/>
          <p:cNvCxnSpPr/>
          <p:nvPr/>
        </p:nvCxnSpPr>
        <p:spPr bwMode="auto">
          <a:xfrm>
            <a:off x="4150293" y="2936632"/>
            <a:ext cx="1304953"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1" name="直接连接符 110"/>
          <p:cNvCxnSpPr/>
          <p:nvPr/>
        </p:nvCxnSpPr>
        <p:spPr bwMode="auto">
          <a:xfrm>
            <a:off x="5229871" y="2936632"/>
            <a:ext cx="225375"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12" name="TextBox 77"/>
          <p:cNvSpPr txBox="1"/>
          <p:nvPr/>
        </p:nvSpPr>
        <p:spPr bwMode="auto">
          <a:xfrm>
            <a:off x="4023061" y="1889020"/>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MSTP+VRRP</a:t>
            </a:r>
          </a:p>
        </p:txBody>
      </p:sp>
      <p:cxnSp>
        <p:nvCxnSpPr>
          <p:cNvPr id="23" name="直接箭头连接符 22"/>
          <p:cNvCxnSpPr/>
          <p:nvPr/>
        </p:nvCxnSpPr>
        <p:spPr>
          <a:xfrm flipH="1">
            <a:off x="4262980" y="2166039"/>
            <a:ext cx="198538" cy="20984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a:off x="4926061" y="2173878"/>
            <a:ext cx="191121" cy="202004"/>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29" name="TextBox 77"/>
          <p:cNvSpPr txBox="1"/>
          <p:nvPr/>
        </p:nvSpPr>
        <p:spPr bwMode="auto">
          <a:xfrm>
            <a:off x="6570800" y="2231604"/>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CSS</a:t>
            </a:r>
          </a:p>
        </p:txBody>
      </p:sp>
      <p:cxnSp>
        <p:nvCxnSpPr>
          <p:cNvPr id="139" name="直接连接符 138"/>
          <p:cNvCxnSpPr/>
          <p:nvPr/>
        </p:nvCxnSpPr>
        <p:spPr bwMode="auto">
          <a:xfrm flipH="1">
            <a:off x="6516026" y="2936632"/>
            <a:ext cx="237375"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0" name="直接连接符 139"/>
          <p:cNvCxnSpPr/>
          <p:nvPr/>
        </p:nvCxnSpPr>
        <p:spPr bwMode="auto">
          <a:xfrm flipH="1">
            <a:off x="6516026" y="2936632"/>
            <a:ext cx="1232478"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1" name="直接连接符 140"/>
          <p:cNvCxnSpPr/>
          <p:nvPr/>
        </p:nvCxnSpPr>
        <p:spPr bwMode="auto">
          <a:xfrm>
            <a:off x="6753402" y="2936632"/>
            <a:ext cx="507811"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2" name="直接连接符 141"/>
          <p:cNvCxnSpPr/>
          <p:nvPr/>
        </p:nvCxnSpPr>
        <p:spPr bwMode="auto">
          <a:xfrm>
            <a:off x="6753401" y="2936632"/>
            <a:ext cx="1252997"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1" name="直接连接符 150"/>
          <p:cNvCxnSpPr/>
          <p:nvPr/>
        </p:nvCxnSpPr>
        <p:spPr bwMode="auto">
          <a:xfrm flipH="1">
            <a:off x="7261212" y="2936632"/>
            <a:ext cx="487292"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4" name="直接连接符 153"/>
          <p:cNvCxnSpPr/>
          <p:nvPr/>
        </p:nvCxnSpPr>
        <p:spPr bwMode="auto">
          <a:xfrm>
            <a:off x="7748504" y="2936632"/>
            <a:ext cx="257894" cy="121505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7" name="椭圆 156"/>
          <p:cNvSpPr/>
          <p:nvPr/>
        </p:nvSpPr>
        <p:spPr bwMode="auto">
          <a:xfrm rot="5400000">
            <a:off x="6460031" y="3613816"/>
            <a:ext cx="151946" cy="656221"/>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1" name="椭圆 160"/>
          <p:cNvSpPr/>
          <p:nvPr/>
        </p:nvSpPr>
        <p:spPr bwMode="auto">
          <a:xfrm rot="5400000">
            <a:off x="7185239" y="3613816"/>
            <a:ext cx="151946" cy="656221"/>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2" name="椭圆 161"/>
          <p:cNvSpPr/>
          <p:nvPr/>
        </p:nvSpPr>
        <p:spPr bwMode="auto">
          <a:xfrm rot="5400000">
            <a:off x="7921002" y="3613816"/>
            <a:ext cx="151946" cy="656221"/>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7" name="TextBox 77"/>
          <p:cNvSpPr txBox="1"/>
          <p:nvPr/>
        </p:nvSpPr>
        <p:spPr bwMode="auto">
          <a:xfrm>
            <a:off x="2541662" y="2514400"/>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汇聚层</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18" name="TextBox 77"/>
          <p:cNvSpPr txBox="1"/>
          <p:nvPr/>
        </p:nvSpPr>
        <p:spPr bwMode="auto">
          <a:xfrm>
            <a:off x="2541662" y="3804588"/>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接入层</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219" name="直接连接符 218"/>
          <p:cNvCxnSpPr/>
          <p:nvPr/>
        </p:nvCxnSpPr>
        <p:spPr bwMode="auto">
          <a:xfrm>
            <a:off x="3083329" y="3544789"/>
            <a:ext cx="4459646" cy="0"/>
          </a:xfrm>
          <a:prstGeom prst="line">
            <a:avLst/>
          </a:prstGeom>
          <a:solidFill>
            <a:schemeClr val="accent1"/>
          </a:solidFill>
          <a:ln w="19050" cap="flat" cmpd="sng" algn="ctr">
            <a:solidFill>
              <a:srgbClr val="D8D8D8"/>
            </a:solidFill>
            <a:prstDash val="lgDash"/>
            <a:round/>
            <a:headEnd type="none" w="med" len="med"/>
            <a:tailEnd type="none" w="med" len="med"/>
          </a:ln>
          <a:effectLst/>
        </p:spPr>
      </p:cxnSp>
      <p:cxnSp>
        <p:nvCxnSpPr>
          <p:cNvPr id="220" name="直接连接符 219"/>
          <p:cNvCxnSpPr/>
          <p:nvPr/>
        </p:nvCxnSpPr>
        <p:spPr bwMode="auto">
          <a:xfrm>
            <a:off x="3047167" y="1629744"/>
            <a:ext cx="455313"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221" name="TextBox 77"/>
          <p:cNvSpPr txBox="1"/>
          <p:nvPr/>
        </p:nvSpPr>
        <p:spPr bwMode="auto">
          <a:xfrm>
            <a:off x="3214725" y="1465729"/>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CSS Link</a:t>
            </a:r>
          </a:p>
        </p:txBody>
      </p:sp>
      <p:sp>
        <p:nvSpPr>
          <p:cNvPr id="45" name="椭圆 44"/>
          <p:cNvSpPr/>
          <p:nvPr/>
        </p:nvSpPr>
        <p:spPr bwMode="auto">
          <a:xfrm rot="5400000">
            <a:off x="4790338" y="1315172"/>
            <a:ext cx="129345" cy="598295"/>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TextBox 77"/>
          <p:cNvSpPr txBox="1"/>
          <p:nvPr/>
        </p:nvSpPr>
        <p:spPr bwMode="auto">
          <a:xfrm>
            <a:off x="5125281" y="1471568"/>
            <a:ext cx="1390745" cy="316351"/>
          </a:xfrm>
          <a:prstGeom prst="rect">
            <a:avLst/>
          </a:prstGeom>
          <a:noFill/>
          <a:ln w="9525">
            <a:noFill/>
            <a:miter lim="800000"/>
            <a:headEnd/>
            <a:tailEnd/>
          </a:ln>
        </p:spPr>
        <p:txBody>
          <a:bodyPr wrap="square" lIns="99941" tIns="49966" rIns="99941" bIns="49966" rtlCol="0">
            <a:spAutoFit/>
          </a:bodyPr>
          <a:lstStyle/>
          <a:p>
            <a:pPr defTabSz="1001248" eaLnBrk="0" hangingPunct="0"/>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a:t>
            </a:r>
          </a:p>
        </p:txBody>
      </p:sp>
      <p:pic>
        <p:nvPicPr>
          <p:cNvPr id="48" name="图片 4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700507" y="4155653"/>
            <a:ext cx="540000" cy="442800"/>
          </a:xfrm>
          <a:prstGeom prst="rect">
            <a:avLst/>
          </a:prstGeom>
        </p:spPr>
      </p:pic>
      <p:pic>
        <p:nvPicPr>
          <p:cNvPr id="49" name="图片 4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40086" y="4155653"/>
            <a:ext cx="540000" cy="442800"/>
          </a:xfrm>
          <a:prstGeom prst="rect">
            <a:avLst/>
          </a:prstGeom>
        </p:spPr>
      </p:pic>
      <p:pic>
        <p:nvPicPr>
          <p:cNvPr id="50" name="图片 4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189389" y="4155653"/>
            <a:ext cx="540000" cy="442800"/>
          </a:xfrm>
          <a:prstGeom prst="rect">
            <a:avLst/>
          </a:prstGeom>
        </p:spPr>
      </p:pic>
      <p:pic>
        <p:nvPicPr>
          <p:cNvPr id="51" name="图片 5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248824" y="4155653"/>
            <a:ext cx="540000" cy="442800"/>
          </a:xfrm>
          <a:prstGeom prst="rect">
            <a:avLst/>
          </a:prstGeom>
        </p:spPr>
      </p:pic>
      <p:pic>
        <p:nvPicPr>
          <p:cNvPr id="52" name="图片 5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94719" y="4155653"/>
            <a:ext cx="540000" cy="442800"/>
          </a:xfrm>
          <a:prstGeom prst="rect">
            <a:avLst/>
          </a:prstGeom>
        </p:spPr>
      </p:pic>
      <p:pic>
        <p:nvPicPr>
          <p:cNvPr id="53" name="图片 5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44215" y="4155653"/>
            <a:ext cx="540000" cy="442800"/>
          </a:xfrm>
          <a:prstGeom prst="rect">
            <a:avLst/>
          </a:prstGeom>
        </p:spPr>
      </p:pic>
      <p:pic>
        <p:nvPicPr>
          <p:cNvPr id="54" name="图片 5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880293" y="2495843"/>
            <a:ext cx="540000" cy="442800"/>
          </a:xfrm>
          <a:prstGeom prst="rect">
            <a:avLst/>
          </a:prstGeom>
        </p:spPr>
      </p:pic>
      <p:pic>
        <p:nvPicPr>
          <p:cNvPr id="55" name="图片 5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938439" y="2495843"/>
            <a:ext cx="540000" cy="442800"/>
          </a:xfrm>
          <a:prstGeom prst="rect">
            <a:avLst/>
          </a:prstGeom>
        </p:spPr>
      </p:pic>
      <p:pic>
        <p:nvPicPr>
          <p:cNvPr id="56" name="图片 5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484829" y="2495843"/>
            <a:ext cx="540000" cy="442800"/>
          </a:xfrm>
          <a:prstGeom prst="rect">
            <a:avLst/>
          </a:prstGeom>
        </p:spPr>
      </p:pic>
      <p:pic>
        <p:nvPicPr>
          <p:cNvPr id="57" name="图片 5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473125" y="2495843"/>
            <a:ext cx="540000" cy="442800"/>
          </a:xfrm>
          <a:prstGeom prst="rect">
            <a:avLst/>
          </a:prstGeom>
        </p:spPr>
      </p:pic>
      <p:sp>
        <p:nvSpPr>
          <p:cNvPr id="47" name="Right Arrow 157"/>
          <p:cNvSpPr/>
          <p:nvPr/>
        </p:nvSpPr>
        <p:spPr>
          <a:xfrm>
            <a:off x="5574319" y="2562521"/>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375615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推荐架构</a:t>
            </a:r>
          </a:p>
        </p:txBody>
      </p:sp>
      <p:cxnSp>
        <p:nvCxnSpPr>
          <p:cNvPr id="107" name="直接连接符 106"/>
          <p:cNvCxnSpPr/>
          <p:nvPr/>
        </p:nvCxnSpPr>
        <p:spPr bwMode="auto">
          <a:xfrm>
            <a:off x="948229" y="3185334"/>
            <a:ext cx="10076064" cy="0"/>
          </a:xfrm>
          <a:prstGeom prst="line">
            <a:avLst/>
          </a:prstGeom>
          <a:solidFill>
            <a:schemeClr val="accent1"/>
          </a:solidFill>
          <a:ln w="19050" cap="flat" cmpd="sng" algn="ctr">
            <a:solidFill>
              <a:schemeClr val="bg1">
                <a:lumMod val="50000"/>
              </a:schemeClr>
            </a:solidFill>
            <a:prstDash val="lgDash"/>
            <a:round/>
            <a:headEnd type="none" w="med" len="med"/>
            <a:tailEnd type="none" w="med" len="med"/>
          </a:ln>
          <a:effectLst/>
        </p:spPr>
      </p:cxnSp>
      <p:sp>
        <p:nvSpPr>
          <p:cNvPr id="111" name="圆角矩形 110"/>
          <p:cNvSpPr/>
          <p:nvPr/>
        </p:nvSpPr>
        <p:spPr>
          <a:xfrm>
            <a:off x="618250" y="5107565"/>
            <a:ext cx="2406981" cy="548787"/>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3" name="任意多边形 122"/>
          <p:cNvSpPr/>
          <p:nvPr/>
        </p:nvSpPr>
        <p:spPr>
          <a:xfrm>
            <a:off x="976671" y="5487595"/>
            <a:ext cx="1710657" cy="116515"/>
          </a:xfrm>
          <a:custGeom>
            <a:avLst/>
            <a:gdLst>
              <a:gd name="connsiteX0" fmla="*/ 0 w 1898650"/>
              <a:gd name="connsiteY0" fmla="*/ 0 h 209550"/>
              <a:gd name="connsiteX1" fmla="*/ 0 w 1898650"/>
              <a:gd name="connsiteY1" fmla="*/ 209550 h 209550"/>
              <a:gd name="connsiteX2" fmla="*/ 1898650 w 1898650"/>
              <a:gd name="connsiteY2" fmla="*/ 209550 h 209550"/>
              <a:gd name="connsiteX3" fmla="*/ 1898650 w 1898650"/>
              <a:gd name="connsiteY3" fmla="*/ 0 h 209550"/>
            </a:gdLst>
            <a:ahLst/>
            <a:cxnLst>
              <a:cxn ang="0">
                <a:pos x="connsiteX0" y="connsiteY0"/>
              </a:cxn>
              <a:cxn ang="0">
                <a:pos x="connsiteX1" y="connsiteY1"/>
              </a:cxn>
              <a:cxn ang="0">
                <a:pos x="connsiteX2" y="connsiteY2"/>
              </a:cxn>
              <a:cxn ang="0">
                <a:pos x="connsiteX3" y="connsiteY3"/>
              </a:cxn>
            </a:cxnLst>
            <a:rect l="l" t="t" r="r" b="b"/>
            <a:pathLst>
              <a:path w="1898650" h="209550">
                <a:moveTo>
                  <a:pt x="0" y="0"/>
                </a:moveTo>
                <a:lnTo>
                  <a:pt x="0" y="209550"/>
                </a:lnTo>
                <a:lnTo>
                  <a:pt x="1898650" y="209550"/>
                </a:lnTo>
                <a:lnTo>
                  <a:pt x="1898650" y="0"/>
                </a:lnTo>
              </a:path>
            </a:pathLst>
          </a:cu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6" name="直接连接符 125"/>
          <p:cNvCxnSpPr>
            <a:endCxn id="127" idx="0"/>
          </p:cNvCxnSpPr>
          <p:nvPr/>
        </p:nvCxnSpPr>
        <p:spPr bwMode="auto">
          <a:xfrm>
            <a:off x="886514" y="5487594"/>
            <a:ext cx="0" cy="47148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pic>
        <p:nvPicPr>
          <p:cNvPr id="127" name="图片 12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3340" y="5959083"/>
            <a:ext cx="366348" cy="279710"/>
          </a:xfrm>
          <a:prstGeom prst="rect">
            <a:avLst/>
          </a:prstGeom>
        </p:spPr>
      </p:pic>
      <p:pic>
        <p:nvPicPr>
          <p:cNvPr id="128" name="图片 1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558214" y="5959083"/>
            <a:ext cx="366348" cy="279710"/>
          </a:xfrm>
          <a:prstGeom prst="rect">
            <a:avLst/>
          </a:prstGeom>
        </p:spPr>
      </p:pic>
      <p:cxnSp>
        <p:nvCxnSpPr>
          <p:cNvPr id="130" name="直接连接符 129"/>
          <p:cNvCxnSpPr>
            <a:endCxn id="128" idx="0"/>
          </p:cNvCxnSpPr>
          <p:nvPr/>
        </p:nvCxnSpPr>
        <p:spPr bwMode="auto">
          <a:xfrm>
            <a:off x="2741388" y="5487594"/>
            <a:ext cx="0" cy="47148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sp>
        <p:nvSpPr>
          <p:cNvPr id="136" name="TextBox 77"/>
          <p:cNvSpPr txBox="1"/>
          <p:nvPr/>
        </p:nvSpPr>
        <p:spPr bwMode="auto">
          <a:xfrm>
            <a:off x="641973" y="5322245"/>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400" b="1"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pic>
        <p:nvPicPr>
          <p:cNvPr id="137" name="图片 1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12413" y="5966173"/>
            <a:ext cx="366348" cy="279710"/>
          </a:xfrm>
          <a:prstGeom prst="rect">
            <a:avLst/>
          </a:prstGeom>
        </p:spPr>
      </p:pic>
      <p:cxnSp>
        <p:nvCxnSpPr>
          <p:cNvPr id="138" name="直接连接符 137"/>
          <p:cNvCxnSpPr>
            <a:endCxn id="137" idx="0"/>
          </p:cNvCxnSpPr>
          <p:nvPr/>
        </p:nvCxnSpPr>
        <p:spPr bwMode="auto">
          <a:xfrm>
            <a:off x="1795587" y="5487594"/>
            <a:ext cx="0" cy="47857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auto">
          <a:xfrm>
            <a:off x="1071517" y="5336228"/>
            <a:ext cx="539067"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41" name="圆角矩形 140"/>
          <p:cNvSpPr/>
          <p:nvPr/>
        </p:nvSpPr>
        <p:spPr>
          <a:xfrm>
            <a:off x="2409466" y="2563318"/>
            <a:ext cx="1595397" cy="483351"/>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44" name="直接连接符 143"/>
          <p:cNvCxnSpPr>
            <a:stCxn id="91" idx="3"/>
          </p:cNvCxnSpPr>
          <p:nvPr/>
        </p:nvCxnSpPr>
        <p:spPr bwMode="auto">
          <a:xfrm>
            <a:off x="2904988" y="2863364"/>
            <a:ext cx="607764"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46" name="TextBox 77"/>
          <p:cNvSpPr txBox="1"/>
          <p:nvPr/>
        </p:nvSpPr>
        <p:spPr bwMode="auto">
          <a:xfrm>
            <a:off x="2498428" y="2479142"/>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CSS</a:t>
            </a:r>
          </a:p>
        </p:txBody>
      </p:sp>
      <p:sp>
        <p:nvSpPr>
          <p:cNvPr id="165" name="圆角矩形 164"/>
          <p:cNvSpPr/>
          <p:nvPr/>
        </p:nvSpPr>
        <p:spPr>
          <a:xfrm>
            <a:off x="2512361" y="3746540"/>
            <a:ext cx="1407273" cy="420785"/>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68" name="直接连接符 167"/>
          <p:cNvCxnSpPr>
            <a:stCxn id="87" idx="3"/>
            <a:endCxn id="86" idx="1"/>
          </p:cNvCxnSpPr>
          <p:nvPr/>
        </p:nvCxnSpPr>
        <p:spPr bwMode="auto">
          <a:xfrm>
            <a:off x="3025231" y="3984717"/>
            <a:ext cx="337141"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239" name="直接连接符 238"/>
          <p:cNvCxnSpPr/>
          <p:nvPr/>
        </p:nvCxnSpPr>
        <p:spPr bwMode="auto">
          <a:xfrm>
            <a:off x="1980590" y="5336228"/>
            <a:ext cx="575795"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240" name="圆角矩形 239"/>
          <p:cNvSpPr/>
          <p:nvPr/>
        </p:nvSpPr>
        <p:spPr>
          <a:xfrm>
            <a:off x="3316821" y="5107565"/>
            <a:ext cx="2406981" cy="548787"/>
          </a:xfrm>
          <a:prstGeom prst="roundRect">
            <a:avLst>
              <a:gd name="adj" fmla="val 4236"/>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4" name="任意多边形 243"/>
          <p:cNvSpPr/>
          <p:nvPr/>
        </p:nvSpPr>
        <p:spPr>
          <a:xfrm>
            <a:off x="3675242" y="5487595"/>
            <a:ext cx="1710657" cy="116515"/>
          </a:xfrm>
          <a:custGeom>
            <a:avLst/>
            <a:gdLst>
              <a:gd name="connsiteX0" fmla="*/ 0 w 1898650"/>
              <a:gd name="connsiteY0" fmla="*/ 0 h 209550"/>
              <a:gd name="connsiteX1" fmla="*/ 0 w 1898650"/>
              <a:gd name="connsiteY1" fmla="*/ 209550 h 209550"/>
              <a:gd name="connsiteX2" fmla="*/ 1898650 w 1898650"/>
              <a:gd name="connsiteY2" fmla="*/ 209550 h 209550"/>
              <a:gd name="connsiteX3" fmla="*/ 1898650 w 1898650"/>
              <a:gd name="connsiteY3" fmla="*/ 0 h 209550"/>
            </a:gdLst>
            <a:ahLst/>
            <a:cxnLst>
              <a:cxn ang="0">
                <a:pos x="connsiteX0" y="connsiteY0"/>
              </a:cxn>
              <a:cxn ang="0">
                <a:pos x="connsiteX1" y="connsiteY1"/>
              </a:cxn>
              <a:cxn ang="0">
                <a:pos x="connsiteX2" y="connsiteY2"/>
              </a:cxn>
              <a:cxn ang="0">
                <a:pos x="connsiteX3" y="connsiteY3"/>
              </a:cxn>
            </a:cxnLst>
            <a:rect l="l" t="t" r="r" b="b"/>
            <a:pathLst>
              <a:path w="1898650" h="209550">
                <a:moveTo>
                  <a:pt x="0" y="0"/>
                </a:moveTo>
                <a:lnTo>
                  <a:pt x="0" y="209550"/>
                </a:lnTo>
                <a:lnTo>
                  <a:pt x="1898650" y="209550"/>
                </a:lnTo>
                <a:lnTo>
                  <a:pt x="1898650" y="0"/>
                </a:lnTo>
              </a:path>
            </a:pathLst>
          </a:cu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45" name="直接连接符 244"/>
          <p:cNvCxnSpPr>
            <a:endCxn id="246" idx="0"/>
          </p:cNvCxnSpPr>
          <p:nvPr/>
        </p:nvCxnSpPr>
        <p:spPr bwMode="auto">
          <a:xfrm>
            <a:off x="3585085" y="5487594"/>
            <a:ext cx="0" cy="47148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pic>
        <p:nvPicPr>
          <p:cNvPr id="246" name="图片 24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01911" y="5959083"/>
            <a:ext cx="366348" cy="279710"/>
          </a:xfrm>
          <a:prstGeom prst="rect">
            <a:avLst/>
          </a:prstGeom>
        </p:spPr>
      </p:pic>
      <p:pic>
        <p:nvPicPr>
          <p:cNvPr id="247" name="图片 24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256785" y="5959083"/>
            <a:ext cx="366348" cy="279710"/>
          </a:xfrm>
          <a:prstGeom prst="rect">
            <a:avLst/>
          </a:prstGeom>
        </p:spPr>
      </p:pic>
      <p:cxnSp>
        <p:nvCxnSpPr>
          <p:cNvPr id="248" name="直接连接符 247"/>
          <p:cNvCxnSpPr>
            <a:endCxn id="247" idx="0"/>
          </p:cNvCxnSpPr>
          <p:nvPr/>
        </p:nvCxnSpPr>
        <p:spPr bwMode="auto">
          <a:xfrm>
            <a:off x="5439959" y="5487594"/>
            <a:ext cx="0" cy="47148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pic>
        <p:nvPicPr>
          <p:cNvPr id="250" name="图片 24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314642" y="5966173"/>
            <a:ext cx="366348" cy="279710"/>
          </a:xfrm>
          <a:prstGeom prst="rect">
            <a:avLst/>
          </a:prstGeom>
        </p:spPr>
      </p:pic>
      <p:cxnSp>
        <p:nvCxnSpPr>
          <p:cNvPr id="251" name="直接连接符 250"/>
          <p:cNvCxnSpPr>
            <a:endCxn id="250" idx="0"/>
          </p:cNvCxnSpPr>
          <p:nvPr/>
        </p:nvCxnSpPr>
        <p:spPr bwMode="auto">
          <a:xfrm>
            <a:off x="4497816" y="5487594"/>
            <a:ext cx="0" cy="47857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bwMode="auto">
          <a:xfrm>
            <a:off x="3770088" y="5336228"/>
            <a:ext cx="539066"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253" name="直接连接符 252"/>
          <p:cNvCxnSpPr/>
          <p:nvPr/>
        </p:nvCxnSpPr>
        <p:spPr bwMode="auto">
          <a:xfrm>
            <a:off x="4679160" y="5336228"/>
            <a:ext cx="575795"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286" name="TextBox 77"/>
          <p:cNvSpPr txBox="1"/>
          <p:nvPr/>
        </p:nvSpPr>
        <p:spPr bwMode="auto">
          <a:xfrm>
            <a:off x="1500064" y="3801800"/>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400" b="1"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292" name="直接连接符 291"/>
          <p:cNvCxnSpPr/>
          <p:nvPr/>
        </p:nvCxnSpPr>
        <p:spPr bwMode="auto">
          <a:xfrm flipH="1">
            <a:off x="886515" y="4140054"/>
            <a:ext cx="1939934" cy="104480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bwMode="auto">
          <a:xfrm flipH="1">
            <a:off x="1795587" y="4140054"/>
            <a:ext cx="1030862" cy="1044808"/>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bwMode="auto">
          <a:xfrm flipH="1">
            <a:off x="2741389" y="4140054"/>
            <a:ext cx="85060" cy="1044808"/>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bwMode="auto">
          <a:xfrm>
            <a:off x="2826449" y="4140054"/>
            <a:ext cx="758636" cy="104480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p:nvPr/>
        </p:nvCxnSpPr>
        <p:spPr bwMode="auto">
          <a:xfrm>
            <a:off x="2826449" y="4140054"/>
            <a:ext cx="1667709" cy="104480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p:nvPr/>
        </p:nvCxnSpPr>
        <p:spPr bwMode="auto">
          <a:xfrm>
            <a:off x="2826449" y="4140054"/>
            <a:ext cx="2613510" cy="104480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p:nvPr/>
        </p:nvCxnSpPr>
        <p:spPr bwMode="auto">
          <a:xfrm flipH="1">
            <a:off x="886514" y="4140054"/>
            <a:ext cx="2665142" cy="104480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p:nvPr/>
        </p:nvCxnSpPr>
        <p:spPr bwMode="auto">
          <a:xfrm>
            <a:off x="3551657" y="4140054"/>
            <a:ext cx="1888303" cy="104480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bwMode="auto">
          <a:xfrm>
            <a:off x="3551656" y="4140054"/>
            <a:ext cx="33429" cy="104480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bwMode="auto">
          <a:xfrm flipH="1">
            <a:off x="2741388" y="4140054"/>
            <a:ext cx="810268" cy="1044808"/>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bwMode="auto">
          <a:xfrm flipH="1">
            <a:off x="1795587" y="4140054"/>
            <a:ext cx="1756069" cy="1044808"/>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bwMode="auto">
          <a:xfrm>
            <a:off x="3551656" y="4140054"/>
            <a:ext cx="942502" cy="1044809"/>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sp>
        <p:nvSpPr>
          <p:cNvPr id="341" name="椭圆 340"/>
          <p:cNvSpPr/>
          <p:nvPr/>
        </p:nvSpPr>
        <p:spPr bwMode="auto">
          <a:xfrm rot="5400000">
            <a:off x="4072233" y="4032068"/>
            <a:ext cx="259960" cy="1770784"/>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0" name="直接连接符 89"/>
          <p:cNvCxnSpPr/>
          <p:nvPr/>
        </p:nvCxnSpPr>
        <p:spPr bwMode="auto">
          <a:xfrm>
            <a:off x="2710182" y="3017709"/>
            <a:ext cx="116267" cy="808896"/>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87" name="直接连接符 386"/>
          <p:cNvCxnSpPr/>
          <p:nvPr/>
        </p:nvCxnSpPr>
        <p:spPr bwMode="auto">
          <a:xfrm flipH="1">
            <a:off x="2826449" y="3017709"/>
            <a:ext cx="878835" cy="808896"/>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90" name="直接连接符 389"/>
          <p:cNvCxnSpPr/>
          <p:nvPr/>
        </p:nvCxnSpPr>
        <p:spPr bwMode="auto">
          <a:xfrm>
            <a:off x="2710182" y="3017709"/>
            <a:ext cx="841474" cy="808896"/>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391" name="直接连接符 390"/>
          <p:cNvCxnSpPr/>
          <p:nvPr/>
        </p:nvCxnSpPr>
        <p:spPr bwMode="auto">
          <a:xfrm flipH="1">
            <a:off x="3551656" y="3017709"/>
            <a:ext cx="153628" cy="808896"/>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sp>
        <p:nvSpPr>
          <p:cNvPr id="411" name="椭圆 410"/>
          <p:cNvSpPr/>
          <p:nvPr/>
        </p:nvSpPr>
        <p:spPr bwMode="auto">
          <a:xfrm rot="5400000">
            <a:off x="3113735" y="2845197"/>
            <a:ext cx="120799" cy="1120180"/>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椭圆 98"/>
          <p:cNvSpPr/>
          <p:nvPr/>
        </p:nvSpPr>
        <p:spPr bwMode="auto">
          <a:xfrm rot="5400000">
            <a:off x="2056262" y="4006492"/>
            <a:ext cx="259960" cy="1770784"/>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4" name="Freeform 159"/>
          <p:cNvSpPr/>
          <p:nvPr/>
        </p:nvSpPr>
        <p:spPr>
          <a:xfrm flipH="1">
            <a:off x="2849380" y="1440802"/>
            <a:ext cx="768320" cy="38927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17" name="图片 41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043103" y="1791661"/>
            <a:ext cx="380872" cy="312315"/>
          </a:xfrm>
          <a:prstGeom prst="rect">
            <a:avLst/>
          </a:prstGeom>
        </p:spPr>
      </p:pic>
      <p:cxnSp>
        <p:nvCxnSpPr>
          <p:cNvPr id="418" name="直接连接符 417"/>
          <p:cNvCxnSpPr>
            <a:endCxn id="417" idx="2"/>
          </p:cNvCxnSpPr>
          <p:nvPr/>
        </p:nvCxnSpPr>
        <p:spPr bwMode="auto">
          <a:xfrm flipV="1">
            <a:off x="2710182" y="2103976"/>
            <a:ext cx="523357" cy="595520"/>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a:stCxn id="92" idx="0"/>
            <a:endCxn id="417" idx="2"/>
          </p:cNvCxnSpPr>
          <p:nvPr/>
        </p:nvCxnSpPr>
        <p:spPr bwMode="auto">
          <a:xfrm flipH="1" flipV="1">
            <a:off x="3233539" y="2103976"/>
            <a:ext cx="470765" cy="602663"/>
          </a:xfrm>
          <a:prstGeom prst="line">
            <a:avLst/>
          </a:prstGeom>
          <a:ln w="12700">
            <a:solidFill>
              <a:srgbClr val="BABABA"/>
            </a:solidFill>
          </a:ln>
        </p:spPr>
        <p:style>
          <a:lnRef idx="1">
            <a:schemeClr val="accent1"/>
          </a:lnRef>
          <a:fillRef idx="0">
            <a:schemeClr val="accent1"/>
          </a:fillRef>
          <a:effectRef idx="0">
            <a:schemeClr val="accent1"/>
          </a:effectRef>
          <a:fontRef idx="minor">
            <a:schemeClr val="tx1"/>
          </a:fontRef>
        </p:style>
      </p:cxnSp>
      <p:sp>
        <p:nvSpPr>
          <p:cNvPr id="427" name="TextBox 77"/>
          <p:cNvSpPr txBox="1"/>
          <p:nvPr/>
        </p:nvSpPr>
        <p:spPr bwMode="auto">
          <a:xfrm>
            <a:off x="3377375" y="5327148"/>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400" b="1"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39" name="椭圆 438"/>
          <p:cNvSpPr/>
          <p:nvPr/>
        </p:nvSpPr>
        <p:spPr bwMode="auto">
          <a:xfrm rot="5400000">
            <a:off x="3171822" y="1810806"/>
            <a:ext cx="120799" cy="1120180"/>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1" name="直接连接符 120"/>
          <p:cNvCxnSpPr/>
          <p:nvPr/>
        </p:nvCxnSpPr>
        <p:spPr bwMode="auto">
          <a:xfrm>
            <a:off x="510656" y="1975476"/>
            <a:ext cx="500188" cy="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444" name="TextBox 77"/>
          <p:cNvSpPr txBox="1"/>
          <p:nvPr/>
        </p:nvSpPr>
        <p:spPr bwMode="auto">
          <a:xfrm>
            <a:off x="972984" y="1830078"/>
            <a:ext cx="1583400" cy="316351"/>
          </a:xfrm>
          <a:prstGeom prst="rect">
            <a:avLst/>
          </a:prstGeom>
          <a:noFill/>
          <a:ln w="9525">
            <a:noFill/>
            <a:miter lim="800000"/>
            <a:headEnd/>
            <a:tailEnd/>
          </a:ln>
        </p:spPr>
        <p:txBody>
          <a:bodyPr wrap="square" lIns="99941" tIns="49966" rIns="99941" bIns="49966" rtlCol="0">
            <a:spAutoFit/>
          </a:bodyPr>
          <a:lstStyle/>
          <a:p>
            <a:pPr defTabSz="1001248" eaLnBrk="0" hangingPunct="0"/>
            <a:r>
              <a:rPr lang="en-US" altLang="zh-CN" sz="1400" dirty="0" err="1">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iStack</a:t>
            </a:r>
            <a:r>
              <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t>
            </a:r>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CSS Link</a:t>
            </a:r>
          </a:p>
        </p:txBody>
      </p:sp>
      <p:sp>
        <p:nvSpPr>
          <p:cNvPr id="450" name="椭圆 449"/>
          <p:cNvSpPr/>
          <p:nvPr/>
        </p:nvSpPr>
        <p:spPr bwMode="auto">
          <a:xfrm rot="5400000">
            <a:off x="745132" y="2043565"/>
            <a:ext cx="129345" cy="598295"/>
          </a:xfrm>
          <a:prstGeom prst="ellipse">
            <a:avLst/>
          </a:prstGeom>
          <a:noFill/>
          <a:ln w="25400" cap="flat" cmpd="sng" algn="ctr">
            <a:solidFill>
              <a:srgbClr val="FFD17D"/>
            </a:solidFill>
            <a:prstDash val="solid"/>
          </a:ln>
          <a:effectLst/>
        </p:spPr>
        <p:txBody>
          <a:bodyPr rtlCol="0" anchor="ctr"/>
          <a:lstStyle/>
          <a:p>
            <a:pPr algn="ctr" defTabSz="914034"/>
            <a:endParaRPr lang="zh-CN" altLang="en-US" sz="1799"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1" name="TextBox 77"/>
          <p:cNvSpPr txBox="1"/>
          <p:nvPr/>
        </p:nvSpPr>
        <p:spPr bwMode="auto">
          <a:xfrm>
            <a:off x="1080075" y="2199961"/>
            <a:ext cx="1390745" cy="316351"/>
          </a:xfrm>
          <a:prstGeom prst="rect">
            <a:avLst/>
          </a:prstGeom>
          <a:noFill/>
          <a:ln w="9525">
            <a:noFill/>
            <a:miter lim="800000"/>
            <a:headEnd/>
            <a:tailEnd/>
          </a:ln>
        </p:spPr>
        <p:txBody>
          <a:bodyPr wrap="square" lIns="99941" tIns="49966" rIns="99941" bIns="49966" rtlCol="0">
            <a:spAutoFit/>
          </a:bodyPr>
          <a:lstStyle/>
          <a:p>
            <a:pPr defTabSz="1001248" eaLnBrk="0" hangingPunct="0"/>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Eth-Trunk</a:t>
            </a:r>
          </a:p>
        </p:txBody>
      </p:sp>
      <p:cxnSp>
        <p:nvCxnSpPr>
          <p:cNvPr id="456" name="直接连接符 455"/>
          <p:cNvCxnSpPr/>
          <p:nvPr/>
        </p:nvCxnSpPr>
        <p:spPr bwMode="auto">
          <a:xfrm>
            <a:off x="948229" y="4455013"/>
            <a:ext cx="10076064" cy="0"/>
          </a:xfrm>
          <a:prstGeom prst="line">
            <a:avLst/>
          </a:prstGeom>
          <a:solidFill>
            <a:schemeClr val="accent1"/>
          </a:solidFill>
          <a:ln w="19050" cap="flat" cmpd="sng" algn="ctr">
            <a:solidFill>
              <a:schemeClr val="bg1">
                <a:lumMod val="50000"/>
              </a:schemeClr>
            </a:solidFill>
            <a:prstDash val="lgDash"/>
            <a:round/>
            <a:headEnd type="none" w="med" len="med"/>
            <a:tailEnd type="none" w="med" len="med"/>
          </a:ln>
          <a:effectLst/>
        </p:spPr>
      </p:cxnSp>
      <p:sp>
        <p:nvSpPr>
          <p:cNvPr id="464" name="TextBox 77"/>
          <p:cNvSpPr txBox="1"/>
          <p:nvPr/>
        </p:nvSpPr>
        <p:spPr bwMode="auto">
          <a:xfrm>
            <a:off x="5765739" y="3373910"/>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汇聚层</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66" name="TextBox 77"/>
          <p:cNvSpPr txBox="1"/>
          <p:nvPr/>
        </p:nvSpPr>
        <p:spPr bwMode="auto">
          <a:xfrm>
            <a:off x="5765739" y="1981917"/>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核心层</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68" name="文本占位符 3"/>
          <p:cNvSpPr txBox="1">
            <a:spLocks/>
          </p:cNvSpPr>
          <p:nvPr/>
        </p:nvSpPr>
        <p:spPr bwMode="auto">
          <a:xfrm>
            <a:off x="6176615" y="4761904"/>
            <a:ext cx="5569298"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buSzPct val="100000"/>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地理位置接近的接入设备（如一个楼宇内的接入交换机）使用</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iStack</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虚拟化成为一台逻辑上的设备，端口数量充足，简化了管理。</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buClrTx/>
              <a:buSzPct val="100000"/>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使用</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Eth-Trunk</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和汇聚层互</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联</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逻</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辑上网络结构简单，不再需要使用</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STP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VRRP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。具有高可靠性、高上行带宽、快速收敛的优势。</a:t>
            </a:r>
          </a:p>
        </p:txBody>
      </p:sp>
      <p:sp>
        <p:nvSpPr>
          <p:cNvPr id="161" name="文本占位符 3"/>
          <p:cNvSpPr txBox="1">
            <a:spLocks/>
          </p:cNvSpPr>
          <p:nvPr/>
        </p:nvSpPr>
        <p:spPr bwMode="auto">
          <a:xfrm>
            <a:off x="6176615" y="3631385"/>
            <a:ext cx="5434138"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buSzPct val="100000"/>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汇聚交换机采用</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iStack</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，上下行采用</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Eth-Trunk</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，构建高可靠、无环的网络。</a:t>
            </a:r>
          </a:p>
        </p:txBody>
      </p:sp>
      <p:sp>
        <p:nvSpPr>
          <p:cNvPr id="162" name="文本占位符 3"/>
          <p:cNvSpPr txBox="1">
            <a:spLocks/>
          </p:cNvSpPr>
          <p:nvPr/>
        </p:nvSpPr>
        <p:spPr bwMode="auto">
          <a:xfrm>
            <a:off x="6176615" y="2361706"/>
            <a:ext cx="5434138" cy="776666"/>
          </a:xfrm>
          <a:prstGeom prst="rect">
            <a:avLst/>
          </a:prstGeom>
          <a:noFill/>
          <a:ln w="9525">
            <a:noFill/>
            <a:miter lim="800000"/>
            <a:headEnd/>
            <a:tailEnd/>
          </a:ln>
        </p:spPr>
        <p:txBody>
          <a:bodyPr vert="horz" wrap="square" lIns="80110" tIns="40055" rIns="80110" bIns="40055" numCol="1" anchor="t" anchorCtr="0" compatLnSpc="1">
            <a:prstTxWarp prst="textNoShape">
              <a:avLst/>
            </a:prstTxWarp>
          </a:bodyPr>
          <a:lstStyle>
            <a:lvl1pPr marL="301625" indent="-301625" algn="just" defTabSz="801688" rtl="0" eaLnBrk="1" fontAlgn="ctr" latinLnBrk="0"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ctr"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ctr"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ctr"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ctr"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ctr">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buSzPct val="100000"/>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核心使用</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CSS</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集群组网，上下行采用</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Eth-Trunk</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，构建高可靠、无环的网络。</a:t>
            </a:r>
          </a:p>
        </p:txBody>
      </p:sp>
      <p:sp>
        <p:nvSpPr>
          <p:cNvPr id="163" name="TextBox 77"/>
          <p:cNvSpPr txBox="1"/>
          <p:nvPr/>
        </p:nvSpPr>
        <p:spPr bwMode="auto">
          <a:xfrm>
            <a:off x="5765739" y="4471491"/>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接入层</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3" name="矩形 2"/>
          <p:cNvSpPr/>
          <p:nvPr/>
        </p:nvSpPr>
        <p:spPr>
          <a:xfrm>
            <a:off x="2849380" y="1539628"/>
            <a:ext cx="787396" cy="276999"/>
          </a:xfrm>
          <a:prstGeom prst="rect">
            <a:avLst/>
          </a:prstGeom>
        </p:spPr>
        <p:txBody>
          <a:bodyPr wrap="none">
            <a:spAutoFit/>
          </a:bodyPr>
          <a:lstStyle/>
          <a:p>
            <a:pPr lvl="0" algn="ctr"/>
            <a:r>
              <a:rPr lang="en-US" altLang="zh-CN"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Network</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0" name="图片 79"/>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99682" y="5184862"/>
            <a:ext cx="370006" cy="302732"/>
          </a:xfrm>
          <a:prstGeom prst="rect">
            <a:avLst/>
          </a:prstGeom>
        </p:spPr>
      </p:pic>
      <p:pic>
        <p:nvPicPr>
          <p:cNvPr id="81" name="图片 8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608755" y="5184862"/>
            <a:ext cx="370006" cy="302732"/>
          </a:xfrm>
          <a:prstGeom prst="rect">
            <a:avLst/>
          </a:prstGeom>
        </p:spPr>
      </p:pic>
      <p:pic>
        <p:nvPicPr>
          <p:cNvPr id="82" name="图片 81"/>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2554556" y="5184862"/>
            <a:ext cx="370006" cy="302732"/>
          </a:xfrm>
          <a:prstGeom prst="rect">
            <a:avLst/>
          </a:prstGeom>
        </p:spPr>
      </p:pic>
      <p:pic>
        <p:nvPicPr>
          <p:cNvPr id="83" name="图片 82"/>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3401911" y="5184862"/>
            <a:ext cx="370006" cy="302732"/>
          </a:xfrm>
          <a:prstGeom prst="rect">
            <a:avLst/>
          </a:prstGeom>
        </p:spPr>
      </p:pic>
      <p:pic>
        <p:nvPicPr>
          <p:cNvPr id="84" name="图片 8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310984" y="5184862"/>
            <a:ext cx="370006" cy="302732"/>
          </a:xfrm>
          <a:prstGeom prst="rect">
            <a:avLst/>
          </a:prstGeom>
        </p:spPr>
      </p:pic>
      <p:pic>
        <p:nvPicPr>
          <p:cNvPr id="85" name="图片 84"/>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253127" y="5184862"/>
            <a:ext cx="370006" cy="302732"/>
          </a:xfrm>
          <a:prstGeom prst="rect">
            <a:avLst/>
          </a:prstGeom>
        </p:spPr>
      </p:pic>
      <p:pic>
        <p:nvPicPr>
          <p:cNvPr id="86" name="图片 8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3362372" y="3827992"/>
            <a:ext cx="383103" cy="313449"/>
          </a:xfrm>
          <a:prstGeom prst="rect">
            <a:avLst/>
          </a:prstGeom>
        </p:spPr>
      </p:pic>
      <p:pic>
        <p:nvPicPr>
          <p:cNvPr id="87" name="图片 86"/>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642128" y="3827992"/>
            <a:ext cx="383103" cy="313449"/>
          </a:xfrm>
          <a:prstGeom prst="rect">
            <a:avLst/>
          </a:prstGeom>
        </p:spPr>
      </p:pic>
      <p:pic>
        <p:nvPicPr>
          <p:cNvPr id="91" name="图片 90"/>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2521885" y="2706639"/>
            <a:ext cx="383103" cy="313449"/>
          </a:xfrm>
          <a:prstGeom prst="rect">
            <a:avLst/>
          </a:prstGeom>
        </p:spPr>
      </p:pic>
      <p:pic>
        <p:nvPicPr>
          <p:cNvPr id="92" name="图片 91"/>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3512752" y="2706639"/>
            <a:ext cx="383103" cy="313449"/>
          </a:xfrm>
          <a:prstGeom prst="rect">
            <a:avLst/>
          </a:prstGeom>
        </p:spPr>
      </p:pic>
    </p:spTree>
    <p:extLst>
      <p:ext uri="{BB962C8B-B14F-4D97-AF65-F5344CB8AC3E}">
        <p14:creationId xmlns:p14="http://schemas.microsoft.com/office/powerpoint/2010/main" val="30624896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mtClean="0">
                <a:sym typeface="Huawei Sans" panose="020C0503030203020204" pitchFamily="34" charset="0"/>
              </a:rPr>
              <a:t>基于包和基于流的负载分担有何区别？</a:t>
            </a:r>
            <a:endParaRPr lang="en-US" altLang="zh-CN" smtClean="0">
              <a:sym typeface="Huawei Sans" panose="020C0503030203020204" pitchFamily="34" charset="0"/>
            </a:endParaRPr>
          </a:p>
          <a:p>
            <a:r>
              <a:rPr lang="en-US" altLang="zh-CN" smtClean="0">
                <a:sym typeface="Huawei Sans" panose="020C0503030203020204" pitchFamily="34" charset="0"/>
              </a:rPr>
              <a:t>LACP</a:t>
            </a:r>
            <a:r>
              <a:rPr lang="zh-CN" altLang="en-US" smtClean="0">
                <a:sym typeface="Huawei Sans" panose="020C0503030203020204" pitchFamily="34" charset="0"/>
              </a:rPr>
              <a:t>模式如何选举主动端？</a:t>
            </a:r>
            <a:endParaRPr lang="en-US" altLang="zh-CN" smtClean="0">
              <a:sym typeface="Huawei Sans" panose="020C0503030203020204" pitchFamily="34" charset="0"/>
            </a:endParaRPr>
          </a:p>
          <a:p>
            <a:r>
              <a:rPr lang="en-US" altLang="zh-CN" smtClean="0">
                <a:sym typeface="Huawei Sans" panose="020C0503030203020204" pitchFamily="34" charset="0"/>
              </a:rPr>
              <a:t>CSS</a:t>
            </a:r>
            <a:r>
              <a:rPr lang="zh-CN" altLang="en-US" smtClean="0">
                <a:sym typeface="Huawei Sans" panose="020C0503030203020204" pitchFamily="34" charset="0"/>
              </a:rPr>
              <a:t>、</a:t>
            </a:r>
            <a:r>
              <a:rPr lang="en-US" altLang="zh-CN" smtClean="0">
                <a:sym typeface="Huawei Sans" panose="020C0503030203020204" pitchFamily="34" charset="0"/>
              </a:rPr>
              <a:t>iStack</a:t>
            </a:r>
            <a:r>
              <a:rPr lang="zh-CN" altLang="en-US" smtClean="0">
                <a:sym typeface="Huawei Sans" panose="020C0503030203020204" pitchFamily="34" charset="0"/>
              </a:rPr>
              <a:t>有何优势？</a:t>
            </a:r>
            <a:endParaRPr lang="en-US" altLang="zh-CN" smtClean="0">
              <a:sym typeface="Huawei Sans" panose="020C0503030203020204" pitchFamily="34" charset="0"/>
            </a:endParaRP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18679876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sz="quarter" idx="10"/>
          </p:nvPr>
        </p:nvSpPr>
        <p:spPr/>
        <p:txBody>
          <a:bodyPr/>
          <a:lstStyle/>
          <a:p>
            <a:r>
              <a:rPr lang="zh-CN" altLang="en-US" smtClean="0">
                <a:sym typeface="Huawei Sans" panose="020C0503030203020204" pitchFamily="34" charset="0"/>
              </a:rPr>
              <a:t>为提高链路可靠性、链路利用率、链路带宽可以使用链路聚合技术，按照聚合方式不同可以分为静态聚合和</a:t>
            </a:r>
            <a:r>
              <a:rPr lang="en-US" altLang="zh-CN" smtClean="0">
                <a:sym typeface="Huawei Sans" panose="020C0503030203020204" pitchFamily="34" charset="0"/>
              </a:rPr>
              <a:t>LACP</a:t>
            </a:r>
            <a:r>
              <a:rPr lang="zh-CN" altLang="en-US" smtClean="0">
                <a:sym typeface="Huawei Sans" panose="020C0503030203020204" pitchFamily="34" charset="0"/>
              </a:rPr>
              <a:t>模式聚合。</a:t>
            </a:r>
            <a:endParaRPr lang="en-US" altLang="zh-CN" smtClean="0">
              <a:sym typeface="Huawei Sans" panose="020C0503030203020204" pitchFamily="34" charset="0"/>
            </a:endParaRPr>
          </a:p>
          <a:p>
            <a:r>
              <a:rPr lang="en-US" altLang="zh-CN" smtClean="0">
                <a:sym typeface="Huawei Sans" panose="020C0503030203020204" pitchFamily="34" charset="0"/>
              </a:rPr>
              <a:t>LACP</a:t>
            </a:r>
            <a:r>
              <a:rPr lang="zh-CN" altLang="en-US" smtClean="0">
                <a:sym typeface="Huawei Sans" panose="020C0503030203020204" pitchFamily="34" charset="0"/>
              </a:rPr>
              <a:t>模式采用报文协商，可以实现活动链路的备份，在链路出现故障时将备份链路选举为活动链路继续参与转发。</a:t>
            </a:r>
            <a:endParaRPr lang="en-US" altLang="zh-CN" smtClean="0">
              <a:sym typeface="Huawei Sans" panose="020C0503030203020204" pitchFamily="34" charset="0"/>
            </a:endParaRPr>
          </a:p>
          <a:p>
            <a:r>
              <a:rPr lang="zh-CN" altLang="en-US" smtClean="0">
                <a:sym typeface="Huawei Sans" panose="020C0503030203020204" pitchFamily="34" charset="0"/>
              </a:rPr>
              <a:t>为保证报文到达的顺序，链路聚合的负载分担采用基于流的形式。</a:t>
            </a:r>
            <a:endParaRPr lang="en-US" altLang="zh-CN" smtClean="0">
              <a:sym typeface="Huawei Sans" panose="020C0503030203020204" pitchFamily="34" charset="0"/>
            </a:endParaRPr>
          </a:p>
          <a:p>
            <a:r>
              <a:rPr lang="zh-CN" altLang="en-US" smtClean="0">
                <a:sym typeface="Huawei Sans" panose="020C0503030203020204" pitchFamily="34" charset="0"/>
              </a:rPr>
              <a:t>使用</a:t>
            </a:r>
            <a:r>
              <a:rPr lang="en-US" altLang="zh-CN" smtClean="0">
                <a:sym typeface="Huawei Sans" panose="020C0503030203020204" pitchFamily="34" charset="0"/>
              </a:rPr>
              <a:t>iStack</a:t>
            </a:r>
            <a:r>
              <a:rPr lang="zh-CN" altLang="en-US" smtClean="0">
                <a:sym typeface="Huawei Sans" panose="020C0503030203020204" pitchFamily="34" charset="0"/>
              </a:rPr>
              <a:t>、</a:t>
            </a:r>
            <a:r>
              <a:rPr lang="en-US" altLang="zh-CN" smtClean="0">
                <a:sym typeface="Huawei Sans" panose="020C0503030203020204" pitchFamily="34" charset="0"/>
              </a:rPr>
              <a:t>CSS</a:t>
            </a:r>
            <a:r>
              <a:rPr lang="zh-CN" altLang="en-US" smtClean="0">
                <a:sym typeface="Huawei Sans" panose="020C0503030203020204" pitchFamily="34" charset="0"/>
              </a:rPr>
              <a:t>技术可以简化网络管理、简化网络结构、提高网络可靠性。</a:t>
            </a:r>
            <a:endParaRPr lang="en-US" altLang="zh-CN" dirty="0">
              <a:sym typeface="Huawei Sans" panose="020C0503030203020204" pitchFamily="34" charset="0"/>
            </a:endParaRPr>
          </a:p>
        </p:txBody>
      </p:sp>
    </p:spTree>
    <p:extLst>
      <p:ext uri="{BB962C8B-B14F-4D97-AF65-F5344CB8AC3E}">
        <p14:creationId xmlns:p14="http://schemas.microsoft.com/office/powerpoint/2010/main" val="33250522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148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b="1" smtClean="0">
                <a:latin typeface="Huawei Sans" panose="020C0503030203020204" pitchFamily="34" charset="0"/>
                <a:ea typeface="方正兰亭黑简体" panose="02000000000000000000" pitchFamily="2" charset="-122"/>
                <a:sym typeface="Huawei Sans" panose="020C0503030203020204" pitchFamily="34" charset="0"/>
              </a:rPr>
              <a:t>网络可靠性需求</a:t>
            </a:r>
            <a:endParaRPr lang="en-US" altLang="zh-CN" b="1"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链路聚合技术原理与配置</a:t>
            </a:r>
            <a:endParaRPr lang="en-US" altLang="zh-CN"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a:buClr>
                <a:schemeClr val="bg1">
                  <a:lumMod val="50000"/>
                </a:schemeClr>
              </a:buClr>
            </a:pPr>
            <a:r>
              <a:rPr lang="zh-CN" altLang="en-US"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堆叠</a:t>
            </a:r>
            <a:r>
              <a:rPr lang="en-US" altLang="zh-CN"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集群概述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402240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网络的可靠性</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smtClean="0">
                <a:sym typeface="Huawei Sans" panose="020C0503030203020204" pitchFamily="34" charset="0"/>
              </a:rPr>
              <a:t>网络的可靠性指当设备或者链路出现单点或者多点故障时保证网络服务不间断的能力。</a:t>
            </a:r>
            <a:endParaRPr lang="en-US" altLang="zh-CN" smtClean="0">
              <a:sym typeface="Huawei Sans" panose="020C0503030203020204" pitchFamily="34" charset="0"/>
            </a:endParaRPr>
          </a:p>
          <a:p>
            <a:r>
              <a:rPr lang="zh-CN" altLang="en-US" smtClean="0">
                <a:sym typeface="Huawei Sans" panose="020C0503030203020204" pitchFamily="34" charset="0"/>
              </a:rPr>
              <a:t>网络的可靠性可以从单板、设备、链路多个层面实现。</a:t>
            </a:r>
            <a:endParaRPr lang="zh-CN" altLang="en-US" dirty="0">
              <a:sym typeface="Huawei Sans" panose="020C0503030203020204" pitchFamily="34" charset="0"/>
            </a:endParaRPr>
          </a:p>
        </p:txBody>
      </p:sp>
      <p:sp>
        <p:nvSpPr>
          <p:cNvPr id="116" name="矩形 115"/>
          <p:cNvSpPr/>
          <p:nvPr/>
        </p:nvSpPr>
        <p:spPr bwMode="auto">
          <a:xfrm>
            <a:off x="5225594" y="3133344"/>
            <a:ext cx="1276763" cy="27734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Freeform 159"/>
          <p:cNvSpPr/>
          <p:nvPr/>
        </p:nvSpPr>
        <p:spPr>
          <a:xfrm flipH="1">
            <a:off x="1531022" y="4148439"/>
            <a:ext cx="1038854" cy="54913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Freeform 159"/>
          <p:cNvSpPr/>
          <p:nvPr/>
        </p:nvSpPr>
        <p:spPr>
          <a:xfrm flipH="1">
            <a:off x="9327917" y="4148439"/>
            <a:ext cx="1038854" cy="54913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 name="直接连接符 14"/>
          <p:cNvCxnSpPr>
            <a:stCxn id="13" idx="8"/>
          </p:cNvCxnSpPr>
          <p:nvPr/>
        </p:nvCxnSpPr>
        <p:spPr bwMode="auto">
          <a:xfrm>
            <a:off x="2569876" y="4523440"/>
            <a:ext cx="889807" cy="482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直接连接符 25"/>
          <p:cNvCxnSpPr/>
          <p:nvPr/>
        </p:nvCxnSpPr>
        <p:spPr bwMode="auto">
          <a:xfrm flipH="1" flipV="1">
            <a:off x="4026340" y="4754562"/>
            <a:ext cx="1521108" cy="66792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flipV="1">
            <a:off x="5754471" y="3960871"/>
            <a:ext cx="0" cy="1206447"/>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65" name="直接连接符 64"/>
          <p:cNvCxnSpPr>
            <a:endCxn id="14" idx="21"/>
          </p:cNvCxnSpPr>
          <p:nvPr/>
        </p:nvCxnSpPr>
        <p:spPr bwMode="auto">
          <a:xfrm>
            <a:off x="8318426" y="4528261"/>
            <a:ext cx="1009491" cy="51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4" name="直接连接符 113"/>
          <p:cNvCxnSpPr/>
          <p:nvPr/>
        </p:nvCxnSpPr>
        <p:spPr bwMode="auto">
          <a:xfrm flipV="1">
            <a:off x="5953936" y="3960871"/>
            <a:ext cx="0" cy="1206447"/>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7" name="TextBox 77"/>
          <p:cNvSpPr txBox="1"/>
          <p:nvPr/>
        </p:nvSpPr>
        <p:spPr bwMode="auto">
          <a:xfrm>
            <a:off x="5061257" y="3133344"/>
            <a:ext cx="1589195" cy="347129"/>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6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堆叠</a:t>
            </a:r>
            <a:endParaRPr lang="en-US" altLang="zh-CN" sz="16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121" name="直接连接符 120"/>
          <p:cNvCxnSpPr/>
          <p:nvPr/>
        </p:nvCxnSpPr>
        <p:spPr bwMode="auto">
          <a:xfrm flipH="1">
            <a:off x="4026340" y="3705706"/>
            <a:ext cx="1521108" cy="61052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1" name="直接连接符 140"/>
          <p:cNvCxnSpPr/>
          <p:nvPr/>
        </p:nvCxnSpPr>
        <p:spPr bwMode="auto">
          <a:xfrm flipH="1" flipV="1">
            <a:off x="6164262" y="3705706"/>
            <a:ext cx="1617808" cy="61052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4" name="直接连接符 143"/>
          <p:cNvCxnSpPr/>
          <p:nvPr/>
        </p:nvCxnSpPr>
        <p:spPr bwMode="auto">
          <a:xfrm flipH="1">
            <a:off x="6164262" y="4697572"/>
            <a:ext cx="1617808" cy="72491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0" name="圆角矩形 149"/>
          <p:cNvSpPr/>
          <p:nvPr/>
        </p:nvSpPr>
        <p:spPr bwMode="auto">
          <a:xfrm>
            <a:off x="3207657" y="2553043"/>
            <a:ext cx="5284766" cy="3427660"/>
          </a:xfrm>
          <a:prstGeom prst="roundRect">
            <a:avLst>
              <a:gd name="adj" fmla="val 1717"/>
            </a:avLst>
          </a:prstGeom>
          <a:noFill/>
          <a:ln w="9525" cap="flat" cmpd="sng" algn="ctr">
            <a:solidFill>
              <a:schemeClr val="bg1">
                <a:lumMod val="50000"/>
              </a:schemeClr>
            </a:solid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1" name="TextBox 77"/>
          <p:cNvSpPr txBox="1"/>
          <p:nvPr/>
        </p:nvSpPr>
        <p:spPr bwMode="auto">
          <a:xfrm>
            <a:off x="4879489" y="2587374"/>
            <a:ext cx="1941821" cy="347129"/>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6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高可靠性的网络</a:t>
            </a:r>
            <a:endParaRPr lang="en-US" altLang="zh-CN" sz="16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52" name="椭圆 151"/>
          <p:cNvSpPr/>
          <p:nvPr/>
        </p:nvSpPr>
        <p:spPr bwMode="auto">
          <a:xfrm>
            <a:off x="4423533" y="3808579"/>
            <a:ext cx="315418" cy="1422930"/>
          </a:xfrm>
          <a:prstGeom prst="ellipse">
            <a:avLst/>
          </a:prstGeom>
          <a:noFill/>
          <a:ln w="25400" cap="flat" cmpd="sng" algn="ctr">
            <a:solidFill>
              <a:srgbClr val="FFD17D"/>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3" name="椭圆 152"/>
          <p:cNvSpPr/>
          <p:nvPr/>
        </p:nvSpPr>
        <p:spPr bwMode="auto">
          <a:xfrm>
            <a:off x="7067704" y="3808579"/>
            <a:ext cx="315418" cy="1422930"/>
          </a:xfrm>
          <a:prstGeom prst="ellipse">
            <a:avLst/>
          </a:prstGeom>
          <a:noFill/>
          <a:ln w="25400" cap="flat" cmpd="sng" algn="ctr">
            <a:solidFill>
              <a:srgbClr val="FFD17D"/>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4" name="TextBox 77"/>
          <p:cNvSpPr txBox="1"/>
          <p:nvPr/>
        </p:nvSpPr>
        <p:spPr bwMode="auto">
          <a:xfrm>
            <a:off x="3843206" y="4327987"/>
            <a:ext cx="1589195" cy="347129"/>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6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链路聚合</a:t>
            </a:r>
            <a:endParaRPr lang="en-US" altLang="zh-CN" sz="16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55" name="TextBox 77"/>
          <p:cNvSpPr txBox="1"/>
          <p:nvPr/>
        </p:nvSpPr>
        <p:spPr bwMode="auto">
          <a:xfrm>
            <a:off x="6412786" y="4327987"/>
            <a:ext cx="1589195" cy="347129"/>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6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链路聚合</a:t>
            </a:r>
            <a:endParaRPr lang="en-US" altLang="zh-CN" sz="16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pic>
        <p:nvPicPr>
          <p:cNvPr id="28" name="图片 27" descr="通用交换机.png"/>
          <p:cNvPicPr>
            <a:picLocks noChangeAspect="1"/>
          </p:cNvPicPr>
          <p:nvPr/>
        </p:nvPicPr>
        <p:blipFill>
          <a:blip r:embed="rId3" cstate="print"/>
          <a:stretch>
            <a:fillRect/>
          </a:stretch>
        </p:blipFill>
        <p:spPr>
          <a:xfrm>
            <a:off x="3445896" y="4264879"/>
            <a:ext cx="616814" cy="510330"/>
          </a:xfrm>
          <a:prstGeom prst="rect">
            <a:avLst/>
          </a:prstGeom>
        </p:spPr>
      </p:pic>
      <p:pic>
        <p:nvPicPr>
          <p:cNvPr id="29" name="图片 28" descr="通用交换机.png"/>
          <p:cNvPicPr>
            <a:picLocks noChangeAspect="1"/>
          </p:cNvPicPr>
          <p:nvPr/>
        </p:nvPicPr>
        <p:blipFill>
          <a:blip r:embed="rId3" cstate="print"/>
          <a:stretch>
            <a:fillRect/>
          </a:stretch>
        </p:blipFill>
        <p:spPr>
          <a:xfrm>
            <a:off x="5543964" y="3454767"/>
            <a:ext cx="616814" cy="510330"/>
          </a:xfrm>
          <a:prstGeom prst="rect">
            <a:avLst/>
          </a:prstGeom>
        </p:spPr>
      </p:pic>
      <p:pic>
        <p:nvPicPr>
          <p:cNvPr id="30" name="图片 29" descr="通用交换机.png"/>
          <p:cNvPicPr>
            <a:picLocks noChangeAspect="1"/>
          </p:cNvPicPr>
          <p:nvPr/>
        </p:nvPicPr>
        <p:blipFill>
          <a:blip r:embed="rId3" cstate="print"/>
          <a:stretch>
            <a:fillRect/>
          </a:stretch>
        </p:blipFill>
        <p:spPr>
          <a:xfrm>
            <a:off x="7720468" y="4264879"/>
            <a:ext cx="616814" cy="510330"/>
          </a:xfrm>
          <a:prstGeom prst="rect">
            <a:avLst/>
          </a:prstGeom>
        </p:spPr>
      </p:pic>
      <p:pic>
        <p:nvPicPr>
          <p:cNvPr id="31" name="图片 30" descr="通用交换机.png"/>
          <p:cNvPicPr>
            <a:picLocks noChangeAspect="1"/>
          </p:cNvPicPr>
          <p:nvPr/>
        </p:nvPicPr>
        <p:blipFill>
          <a:blip r:embed="rId3" cstate="print"/>
          <a:stretch>
            <a:fillRect/>
          </a:stretch>
        </p:blipFill>
        <p:spPr>
          <a:xfrm>
            <a:off x="5543964" y="5150357"/>
            <a:ext cx="616814" cy="510330"/>
          </a:xfrm>
          <a:prstGeom prst="rect">
            <a:avLst/>
          </a:prstGeom>
        </p:spPr>
      </p:pic>
      <p:cxnSp>
        <p:nvCxnSpPr>
          <p:cNvPr id="32" name="直接箭头连接符 31">
            <a:extLst>
              <a:ext uri="{FF2B5EF4-FFF2-40B4-BE49-F238E27FC236}">
                <a16:creationId xmlns="" xmlns:a16="http://schemas.microsoft.com/office/drawing/2014/main" id="{FC940677-F915-4522-BB5D-950A0690E721}"/>
              </a:ext>
            </a:extLst>
          </p:cNvPr>
          <p:cNvCxnSpPr>
            <a:cxnSpLocks/>
          </p:cNvCxnSpPr>
          <p:nvPr/>
        </p:nvCxnSpPr>
        <p:spPr>
          <a:xfrm>
            <a:off x="2651476" y="4375011"/>
            <a:ext cx="661498" cy="0"/>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 xmlns:a16="http://schemas.microsoft.com/office/drawing/2014/main" id="{FC940677-F915-4522-BB5D-950A0690E721}"/>
              </a:ext>
            </a:extLst>
          </p:cNvPr>
          <p:cNvCxnSpPr>
            <a:cxnSpLocks/>
          </p:cNvCxnSpPr>
          <p:nvPr/>
        </p:nvCxnSpPr>
        <p:spPr>
          <a:xfrm>
            <a:off x="2651476" y="4683023"/>
            <a:ext cx="661498" cy="0"/>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 xmlns:a16="http://schemas.microsoft.com/office/drawing/2014/main" id="{FC940677-F915-4522-BB5D-950A0690E721}"/>
              </a:ext>
            </a:extLst>
          </p:cNvPr>
          <p:cNvCxnSpPr>
            <a:cxnSpLocks/>
          </p:cNvCxnSpPr>
          <p:nvPr/>
        </p:nvCxnSpPr>
        <p:spPr>
          <a:xfrm>
            <a:off x="4287278" y="5011941"/>
            <a:ext cx="661498" cy="276832"/>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 xmlns:a16="http://schemas.microsoft.com/office/drawing/2014/main" id="{FC940677-F915-4522-BB5D-950A0690E721}"/>
              </a:ext>
            </a:extLst>
          </p:cNvPr>
          <p:cNvCxnSpPr>
            <a:cxnSpLocks/>
          </p:cNvCxnSpPr>
          <p:nvPr/>
        </p:nvCxnSpPr>
        <p:spPr>
          <a:xfrm>
            <a:off x="4222048" y="5161776"/>
            <a:ext cx="661498" cy="273176"/>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 xmlns:a16="http://schemas.microsoft.com/office/drawing/2014/main" id="{FC940677-F915-4522-BB5D-950A0690E721}"/>
              </a:ext>
            </a:extLst>
          </p:cNvPr>
          <p:cNvCxnSpPr>
            <a:cxnSpLocks/>
          </p:cNvCxnSpPr>
          <p:nvPr/>
        </p:nvCxnSpPr>
        <p:spPr>
          <a:xfrm flipV="1">
            <a:off x="6882489" y="5011941"/>
            <a:ext cx="593379" cy="257379"/>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 xmlns:a16="http://schemas.microsoft.com/office/drawing/2014/main" id="{FC940677-F915-4522-BB5D-950A0690E721}"/>
              </a:ext>
            </a:extLst>
          </p:cNvPr>
          <p:cNvCxnSpPr>
            <a:cxnSpLocks/>
          </p:cNvCxnSpPr>
          <p:nvPr/>
        </p:nvCxnSpPr>
        <p:spPr>
          <a:xfrm flipV="1">
            <a:off x="6928173" y="5159066"/>
            <a:ext cx="594480" cy="240202"/>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 xmlns:a16="http://schemas.microsoft.com/office/drawing/2014/main" id="{FC940677-F915-4522-BB5D-950A0690E721}"/>
              </a:ext>
            </a:extLst>
          </p:cNvPr>
          <p:cNvCxnSpPr>
            <a:cxnSpLocks/>
          </p:cNvCxnSpPr>
          <p:nvPr/>
        </p:nvCxnSpPr>
        <p:spPr>
          <a:xfrm>
            <a:off x="8492423" y="4375011"/>
            <a:ext cx="661498" cy="0"/>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 xmlns:a16="http://schemas.microsoft.com/office/drawing/2014/main" id="{FC940677-F915-4522-BB5D-950A0690E721}"/>
              </a:ext>
            </a:extLst>
          </p:cNvPr>
          <p:cNvCxnSpPr>
            <a:cxnSpLocks/>
          </p:cNvCxnSpPr>
          <p:nvPr/>
        </p:nvCxnSpPr>
        <p:spPr>
          <a:xfrm>
            <a:off x="8492423" y="4683023"/>
            <a:ext cx="661498" cy="0"/>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698586" y="4342466"/>
            <a:ext cx="729688" cy="338554"/>
          </a:xfrm>
          <a:prstGeom prst="rect">
            <a:avLst/>
          </a:prstGeom>
        </p:spPr>
        <p:txBody>
          <a:bodyPr wrap="none">
            <a:spAutoFit/>
          </a:bodyPr>
          <a:lstStyle/>
          <a:p>
            <a:pPr lvl="0" algn="ct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网络</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a:t>
            </a:r>
          </a:p>
        </p:txBody>
      </p:sp>
      <p:sp>
        <p:nvSpPr>
          <p:cNvPr id="6" name="矩形 5"/>
          <p:cNvSpPr/>
          <p:nvPr/>
        </p:nvSpPr>
        <p:spPr>
          <a:xfrm>
            <a:off x="9514691" y="4342466"/>
            <a:ext cx="718466" cy="338554"/>
          </a:xfrm>
          <a:prstGeom prst="rect">
            <a:avLst/>
          </a:prstGeom>
        </p:spPr>
        <p:txBody>
          <a:bodyPr wrap="none">
            <a:spAutoFit/>
          </a:bodyPr>
          <a:lstStyle/>
          <a:p>
            <a:pPr lvl="0" algn="ct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网络</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a:t>
            </a:r>
          </a:p>
        </p:txBody>
      </p:sp>
      <p:grpSp>
        <p:nvGrpSpPr>
          <p:cNvPr id="39" name="组合 38"/>
          <p:cNvGrpSpPr/>
          <p:nvPr/>
        </p:nvGrpSpPr>
        <p:grpSpPr>
          <a:xfrm>
            <a:off x="4845462" y="3754422"/>
            <a:ext cx="288000" cy="288000"/>
            <a:chOff x="856677" y="2615810"/>
            <a:chExt cx="288000" cy="288000"/>
          </a:xfrm>
        </p:grpSpPr>
        <p:sp>
          <p:nvSpPr>
            <p:cNvPr id="42" name="椭圆 41"/>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rgbClr val="EC7061"/>
                </a:solidFill>
              </a:endParaRPr>
            </a:p>
          </p:txBody>
        </p:sp>
        <p:grpSp>
          <p:nvGrpSpPr>
            <p:cNvPr id="43" name="组合 42"/>
            <p:cNvGrpSpPr/>
            <p:nvPr/>
          </p:nvGrpSpPr>
          <p:grpSpPr>
            <a:xfrm>
              <a:off x="923444" y="2692169"/>
              <a:ext cx="144001" cy="144002"/>
              <a:chOff x="898853" y="2657982"/>
              <a:chExt cx="203649" cy="203652"/>
            </a:xfrm>
          </p:grpSpPr>
          <p:cxnSp>
            <p:nvCxnSpPr>
              <p:cNvPr id="44" name="直接连接符 43"/>
              <p:cNvCxnSpPr>
                <a:stCxn id="42" idx="3"/>
                <a:endCxn id="42"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45" name="直接连接符 44"/>
              <p:cNvCxnSpPr>
                <a:stCxn id="42" idx="1"/>
                <a:endCxn id="42"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3874815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单板</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可靠性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10"/>
          </p:nvPr>
        </p:nvSpPr>
        <p:spPr>
          <a:xfrm>
            <a:off x="6097897" y="1764477"/>
            <a:ext cx="5647707" cy="4418765"/>
          </a:xfrm>
        </p:spPr>
        <p:txBody>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框式交换机由机框、电源模块、风扇模块、主控板、交换网板（</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SFU</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）、线路板（</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LPU</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）构成。</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机框：为各种板卡、模块提供插槽，实现板卡间的通信。</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电源模块：设备的供电系统</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风扇模块：设备的散热系统</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主控</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板（</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MPU</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Main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Processing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Unit</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负责整个系统的控制平面和管理平面。</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交换</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网板（</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SFU</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Switch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Fabric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Unit</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负责整个系统的数据平面。数据平面提供高速无阻塞数据通道，实现各个业务模块之间的业务交换功能。</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线路板（</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LPU</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Line Processing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Unit</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线路处理单元是物理设备上用于提供数据转发功能的</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模块，提供</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不同速率的光口、电口。</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 name="组合 3"/>
          <p:cNvGrpSpPr/>
          <p:nvPr/>
        </p:nvGrpSpPr>
        <p:grpSpPr>
          <a:xfrm>
            <a:off x="804268" y="1900669"/>
            <a:ext cx="3573476" cy="4229019"/>
            <a:chOff x="533303" y="1758713"/>
            <a:chExt cx="4060657" cy="4805571"/>
          </a:xfrm>
        </p:grpSpPr>
        <p:pic>
          <p:nvPicPr>
            <p:cNvPr id="1026" name="Picture 2" descr="http://localhost:7890/pages/31180BRU/01/31180BRU/01/resources/dc/figure/zh-cn_image_018979128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4698" y="1758713"/>
              <a:ext cx="3109262" cy="40108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7"/>
            <p:cNvSpPr txBox="1"/>
            <p:nvPr/>
          </p:nvSpPr>
          <p:spPr bwMode="auto">
            <a:xfrm>
              <a:off x="1818648" y="6204804"/>
              <a:ext cx="2465106" cy="359480"/>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S12700E-8</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机框正面结构</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 name="TextBox 77"/>
            <p:cNvSpPr txBox="1"/>
            <p:nvPr/>
          </p:nvSpPr>
          <p:spPr bwMode="auto">
            <a:xfrm>
              <a:off x="533303" y="1909538"/>
              <a:ext cx="1048129" cy="359480"/>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主控板</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9" name="TextBox 77"/>
            <p:cNvSpPr txBox="1"/>
            <p:nvPr/>
          </p:nvSpPr>
          <p:spPr bwMode="auto">
            <a:xfrm>
              <a:off x="533303" y="2499857"/>
              <a:ext cx="1048129" cy="359480"/>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线路板</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0" name="TextBox 77"/>
            <p:cNvSpPr txBox="1"/>
            <p:nvPr/>
          </p:nvSpPr>
          <p:spPr bwMode="auto">
            <a:xfrm>
              <a:off x="533303" y="3357226"/>
              <a:ext cx="1048130"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交换网板</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1" name="TextBox 77"/>
            <p:cNvSpPr txBox="1"/>
            <p:nvPr/>
          </p:nvSpPr>
          <p:spPr bwMode="auto">
            <a:xfrm>
              <a:off x="533303" y="4156560"/>
              <a:ext cx="1048129" cy="359480"/>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线路板</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2" name="TextBox 77"/>
            <p:cNvSpPr txBox="1"/>
            <p:nvPr/>
          </p:nvSpPr>
          <p:spPr bwMode="auto">
            <a:xfrm>
              <a:off x="753245" y="5213422"/>
              <a:ext cx="828188"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挂耳</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3" name="TextBox 77"/>
            <p:cNvSpPr txBox="1"/>
            <p:nvPr/>
          </p:nvSpPr>
          <p:spPr bwMode="auto">
            <a:xfrm>
              <a:off x="1818648" y="5719183"/>
              <a:ext cx="1052888"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电源模块</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spTree>
    <p:extLst>
      <p:ext uri="{BB962C8B-B14F-4D97-AF65-F5344CB8AC3E}">
        <p14:creationId xmlns:p14="http://schemas.microsoft.com/office/powerpoint/2010/main" val="99828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单板</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可靠性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10"/>
          </p:nvPr>
        </p:nvSpPr>
        <p:spPr>
          <a:xfrm>
            <a:off x="6093620" y="2943415"/>
            <a:ext cx="5647707" cy="1847128"/>
          </a:xfrm>
        </p:spPr>
        <p:txBody>
          <a:bodyPr/>
          <a:lstStyle/>
          <a:p>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以</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S12700E-8</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为例，设备提供</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8</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个线路板槽位、</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4</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个交换网板槽位、</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个主控板槽位、</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6</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个电源模块槽位、</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4</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个</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风扇模块</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槽</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位。</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框式交换机配置多个主控板、交换网板可保证设备自身的可靠性，单个槽位的交换网板、主控板损坏不影响设备的正常运行。</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框式交换机的线路板损坏后，该板卡上的接口无法正常转发数据。</a:t>
            </a:r>
          </a:p>
        </p:txBody>
      </p:sp>
      <p:grpSp>
        <p:nvGrpSpPr>
          <p:cNvPr id="5" name="组合 4"/>
          <p:cNvGrpSpPr/>
          <p:nvPr/>
        </p:nvGrpSpPr>
        <p:grpSpPr>
          <a:xfrm>
            <a:off x="446088" y="1579739"/>
            <a:ext cx="5365430" cy="4560355"/>
            <a:chOff x="533303" y="1294591"/>
            <a:chExt cx="5907184" cy="5020818"/>
          </a:xfrm>
        </p:grpSpPr>
        <p:pic>
          <p:nvPicPr>
            <p:cNvPr id="1026" name="Picture 2" descr="http://localhost:7890/pages/31180BRU/01/31180BRU/01/resources/dc/figure/zh-cn_image_018979128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442" y="1745769"/>
              <a:ext cx="3109262" cy="401087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891451" y="1872598"/>
              <a:ext cx="2208937" cy="158154"/>
            </a:xfrm>
            <a:prstGeom prst="rect">
              <a:avLst/>
            </a:prstGeom>
            <a:solidFill>
              <a:srgbClr val="8CCAA1">
                <a:alpha val="9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矩形 7"/>
            <p:cNvSpPr/>
            <p:nvPr/>
          </p:nvSpPr>
          <p:spPr>
            <a:xfrm>
              <a:off x="1891451" y="2065059"/>
              <a:ext cx="2208937" cy="158154"/>
            </a:xfrm>
            <a:prstGeom prst="rect">
              <a:avLst/>
            </a:prstGeom>
            <a:solidFill>
              <a:srgbClr val="EC7061">
                <a:alpha val="9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1891451" y="3098118"/>
              <a:ext cx="2208937" cy="158154"/>
            </a:xfrm>
            <a:prstGeom prst="rect">
              <a:avLst/>
            </a:prstGeom>
            <a:solidFill>
              <a:srgbClr val="EC7061">
                <a:alpha val="9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p:cNvSpPr/>
            <p:nvPr/>
          </p:nvSpPr>
          <p:spPr>
            <a:xfrm>
              <a:off x="1891451" y="3290579"/>
              <a:ext cx="2208937" cy="158154"/>
            </a:xfrm>
            <a:prstGeom prst="rect">
              <a:avLst/>
            </a:prstGeom>
            <a:solidFill>
              <a:srgbClr val="EC7061">
                <a:alpha val="9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矩形 10"/>
            <p:cNvSpPr/>
            <p:nvPr/>
          </p:nvSpPr>
          <p:spPr>
            <a:xfrm>
              <a:off x="1891451" y="3483040"/>
              <a:ext cx="2208937" cy="158154"/>
            </a:xfrm>
            <a:prstGeom prst="rect">
              <a:avLst/>
            </a:prstGeom>
            <a:solidFill>
              <a:srgbClr val="8CCAA1">
                <a:alpha val="9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11"/>
            <p:cNvSpPr/>
            <p:nvPr/>
          </p:nvSpPr>
          <p:spPr>
            <a:xfrm>
              <a:off x="1891451" y="3675501"/>
              <a:ext cx="2208937" cy="158154"/>
            </a:xfrm>
            <a:prstGeom prst="rect">
              <a:avLst/>
            </a:prstGeom>
            <a:solidFill>
              <a:srgbClr val="8CCAA1">
                <a:alpha val="9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3" name="直接连接符 12">
              <a:extLst>
                <a:ext uri="{FF2B5EF4-FFF2-40B4-BE49-F238E27FC236}">
                  <a16:creationId xmlns="" xmlns:a16="http://schemas.microsoft.com/office/drawing/2014/main" id="{21156947-FC87-4348-A563-CA25E95008D3}"/>
                </a:ext>
              </a:extLst>
            </p:cNvPr>
            <p:cNvCxnSpPr>
              <a:cxnSpLocks/>
            </p:cNvCxnSpPr>
            <p:nvPr/>
          </p:nvCxnSpPr>
          <p:spPr>
            <a:xfrm flipH="1">
              <a:off x="3999683" y="1608532"/>
              <a:ext cx="524830" cy="539090"/>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 xmlns:a16="http://schemas.microsoft.com/office/drawing/2014/main" id="{482AF39B-E127-4B46-9578-9C2006B61A04}"/>
                </a:ext>
              </a:extLst>
            </p:cNvPr>
            <p:cNvCxnSpPr>
              <a:cxnSpLocks/>
            </p:cNvCxnSpPr>
            <p:nvPr/>
          </p:nvCxnSpPr>
          <p:spPr>
            <a:xfrm flipH="1">
              <a:off x="4524513" y="1608531"/>
              <a:ext cx="335149" cy="0"/>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矩形: 圆角 50">
              <a:extLst>
                <a:ext uri="{FF2B5EF4-FFF2-40B4-BE49-F238E27FC236}">
                  <a16:creationId xmlns="" xmlns:a16="http://schemas.microsoft.com/office/drawing/2014/main" id="{7EC8E1B8-547F-4456-A6A7-2CE27DF0A0A5}"/>
                </a:ext>
              </a:extLst>
            </p:cNvPr>
            <p:cNvSpPr/>
            <p:nvPr/>
          </p:nvSpPr>
          <p:spPr>
            <a:xfrm>
              <a:off x="4859662" y="1294591"/>
              <a:ext cx="1580825" cy="770468"/>
            </a:xfrm>
            <a:prstGeom prst="roundRect">
              <a:avLst>
                <a:gd name="adj" fmla="val 1305"/>
              </a:avLst>
            </a:prstGeom>
            <a:solidFill>
              <a:srgbClr val="F4FBFE"/>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单块主控板故障不影响设备的控制平台正常工作</a:t>
              </a:r>
            </a:p>
          </p:txBody>
        </p:sp>
        <p:cxnSp>
          <p:nvCxnSpPr>
            <p:cNvPr id="20" name="直接连接符 19">
              <a:extLst>
                <a:ext uri="{FF2B5EF4-FFF2-40B4-BE49-F238E27FC236}">
                  <a16:creationId xmlns="" xmlns:a16="http://schemas.microsoft.com/office/drawing/2014/main" id="{21156947-FC87-4348-A563-CA25E95008D3}"/>
                </a:ext>
              </a:extLst>
            </p:cNvPr>
            <p:cNvCxnSpPr>
              <a:cxnSpLocks/>
            </p:cNvCxnSpPr>
            <p:nvPr/>
          </p:nvCxnSpPr>
          <p:spPr>
            <a:xfrm flipH="1">
              <a:off x="3999683" y="2828573"/>
              <a:ext cx="524830" cy="539090"/>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482AF39B-E127-4B46-9578-9C2006B61A04}"/>
                </a:ext>
              </a:extLst>
            </p:cNvPr>
            <p:cNvCxnSpPr>
              <a:cxnSpLocks/>
            </p:cNvCxnSpPr>
            <p:nvPr/>
          </p:nvCxnSpPr>
          <p:spPr>
            <a:xfrm flipH="1">
              <a:off x="4524513" y="2828573"/>
              <a:ext cx="335149" cy="0"/>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 xmlns:a16="http://schemas.microsoft.com/office/drawing/2014/main" id="{21156947-FC87-4348-A563-CA25E95008D3}"/>
                </a:ext>
              </a:extLst>
            </p:cNvPr>
            <p:cNvCxnSpPr>
              <a:cxnSpLocks/>
            </p:cNvCxnSpPr>
            <p:nvPr/>
          </p:nvCxnSpPr>
          <p:spPr>
            <a:xfrm flipH="1">
              <a:off x="3999683" y="2673870"/>
              <a:ext cx="524830" cy="539090"/>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 xmlns:a16="http://schemas.microsoft.com/office/drawing/2014/main" id="{482AF39B-E127-4B46-9578-9C2006B61A04}"/>
                </a:ext>
              </a:extLst>
            </p:cNvPr>
            <p:cNvCxnSpPr>
              <a:cxnSpLocks/>
            </p:cNvCxnSpPr>
            <p:nvPr/>
          </p:nvCxnSpPr>
          <p:spPr>
            <a:xfrm flipH="1">
              <a:off x="4524513" y="2673869"/>
              <a:ext cx="335149" cy="0"/>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矩形: 圆角 50">
              <a:extLst>
                <a:ext uri="{FF2B5EF4-FFF2-40B4-BE49-F238E27FC236}">
                  <a16:creationId xmlns="" xmlns:a16="http://schemas.microsoft.com/office/drawing/2014/main" id="{7EC8E1B8-547F-4456-A6A7-2CE27DF0A0A5}"/>
                </a:ext>
              </a:extLst>
            </p:cNvPr>
            <p:cNvSpPr/>
            <p:nvPr/>
          </p:nvSpPr>
          <p:spPr>
            <a:xfrm>
              <a:off x="4859662" y="2139072"/>
              <a:ext cx="1580825" cy="897426"/>
            </a:xfrm>
            <a:prstGeom prst="roundRect">
              <a:avLst>
                <a:gd name="adj" fmla="val 1305"/>
              </a:avLst>
            </a:prstGeom>
            <a:solidFill>
              <a:srgbClr val="F4FBFE"/>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部分交换网板故障数据平面</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依旧正常</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转发数据</a:t>
              </a:r>
            </a:p>
          </p:txBody>
        </p:sp>
        <p:sp>
          <p:nvSpPr>
            <p:cNvPr id="28" name="矩形 27"/>
            <p:cNvSpPr/>
            <p:nvPr/>
          </p:nvSpPr>
          <p:spPr>
            <a:xfrm>
              <a:off x="1891451" y="4509303"/>
              <a:ext cx="2208937" cy="158154"/>
            </a:xfrm>
            <a:prstGeom prst="rect">
              <a:avLst/>
            </a:prstGeom>
            <a:solidFill>
              <a:srgbClr val="EC7061">
                <a:alpha val="9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9" name="直接连接符 28">
              <a:extLst>
                <a:ext uri="{FF2B5EF4-FFF2-40B4-BE49-F238E27FC236}">
                  <a16:creationId xmlns="" xmlns:a16="http://schemas.microsoft.com/office/drawing/2014/main" id="{21156947-FC87-4348-A563-CA25E95008D3}"/>
                </a:ext>
              </a:extLst>
            </p:cNvPr>
            <p:cNvCxnSpPr>
              <a:cxnSpLocks/>
            </p:cNvCxnSpPr>
            <p:nvPr/>
          </p:nvCxnSpPr>
          <p:spPr>
            <a:xfrm flipH="1" flipV="1">
              <a:off x="3946366" y="4642706"/>
              <a:ext cx="578147" cy="515359"/>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 xmlns:a16="http://schemas.microsoft.com/office/drawing/2014/main" id="{482AF39B-E127-4B46-9578-9C2006B61A04}"/>
                </a:ext>
              </a:extLst>
            </p:cNvPr>
            <p:cNvCxnSpPr>
              <a:cxnSpLocks/>
            </p:cNvCxnSpPr>
            <p:nvPr/>
          </p:nvCxnSpPr>
          <p:spPr>
            <a:xfrm flipH="1">
              <a:off x="4524513" y="5152791"/>
              <a:ext cx="335149" cy="0"/>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矩形: 圆角 50">
              <a:extLst>
                <a:ext uri="{FF2B5EF4-FFF2-40B4-BE49-F238E27FC236}">
                  <a16:creationId xmlns="" xmlns:a16="http://schemas.microsoft.com/office/drawing/2014/main" id="{7EC8E1B8-547F-4456-A6A7-2CE27DF0A0A5}"/>
                </a:ext>
              </a:extLst>
            </p:cNvPr>
            <p:cNvSpPr/>
            <p:nvPr/>
          </p:nvSpPr>
          <p:spPr>
            <a:xfrm>
              <a:off x="4859662" y="4838850"/>
              <a:ext cx="1580825" cy="687655"/>
            </a:xfrm>
            <a:prstGeom prst="roundRect">
              <a:avLst>
                <a:gd name="adj" fmla="val 1305"/>
              </a:avLst>
            </a:prstGeom>
            <a:solidFill>
              <a:srgbClr val="F4FBFE"/>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线路板故障，该板卡上接口会受到影响</a:t>
              </a:r>
            </a:p>
          </p:txBody>
        </p:sp>
        <p:sp>
          <p:nvSpPr>
            <p:cNvPr id="33" name="TextBox 77"/>
            <p:cNvSpPr txBox="1"/>
            <p:nvPr/>
          </p:nvSpPr>
          <p:spPr bwMode="auto">
            <a:xfrm>
              <a:off x="1797316" y="5967116"/>
              <a:ext cx="2349372" cy="348293"/>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S12700E-8</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机框正面结构</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38" name="TextBox 77"/>
            <p:cNvSpPr txBox="1"/>
            <p:nvPr/>
          </p:nvSpPr>
          <p:spPr bwMode="auto">
            <a:xfrm>
              <a:off x="753245" y="1909538"/>
              <a:ext cx="828188"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主控板</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39" name="TextBox 77"/>
            <p:cNvSpPr txBox="1"/>
            <p:nvPr/>
          </p:nvSpPr>
          <p:spPr bwMode="auto">
            <a:xfrm>
              <a:off x="753245" y="2499857"/>
              <a:ext cx="828188"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线路板</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0" name="TextBox 77"/>
            <p:cNvSpPr txBox="1"/>
            <p:nvPr/>
          </p:nvSpPr>
          <p:spPr bwMode="auto">
            <a:xfrm>
              <a:off x="533303" y="3357226"/>
              <a:ext cx="1048130"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交换网板</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41" name="TextBox 77"/>
            <p:cNvSpPr txBox="1"/>
            <p:nvPr/>
          </p:nvSpPr>
          <p:spPr bwMode="auto">
            <a:xfrm>
              <a:off x="753245" y="4156560"/>
              <a:ext cx="828188"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线路板</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spTree>
    <p:extLst>
      <p:ext uri="{BB962C8B-B14F-4D97-AF65-F5344CB8AC3E}">
        <p14:creationId xmlns:p14="http://schemas.microsoft.com/office/powerpoint/2010/main" val="1895874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圆角 26">
            <a:extLst>
              <a:ext uri="{FF2B5EF4-FFF2-40B4-BE49-F238E27FC236}">
                <a16:creationId xmlns="" xmlns:a16="http://schemas.microsoft.com/office/drawing/2014/main" id="{CDFFDDAC-2C24-493B-9451-7DBEF959DDAD}"/>
              </a:ext>
            </a:extLst>
          </p:cNvPr>
          <p:cNvSpPr/>
          <p:nvPr/>
        </p:nvSpPr>
        <p:spPr>
          <a:xfrm>
            <a:off x="7464174" y="2708514"/>
            <a:ext cx="2090634" cy="1692629"/>
          </a:xfrm>
          <a:prstGeom prst="roundRect">
            <a:avLst>
              <a:gd name="adj" fmla="val 5218"/>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zh-CN" altLang="en-US" sz="1600" i="1">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标题 2"/>
          <p:cNvSpPr>
            <a:spLocks noGrp="1"/>
          </p:cNvSpPr>
          <p:nvPr>
            <p:ph type="title"/>
          </p:nvPr>
        </p:nvSpPr>
        <p:spPr/>
        <p:txBody>
          <a:bodyPr/>
          <a:lstStyle/>
          <a:p>
            <a:r>
              <a:rPr lang="zh-CN" altLang="en-US" smtClean="0">
                <a:latin typeface="Huawei Sans" panose="020C0503030203020204" pitchFamily="34" charset="0"/>
                <a:ea typeface="方正兰亭黑简体" panose="02000000000000000000" pitchFamily="2" charset="-122"/>
                <a:sym typeface="Huawei Sans" panose="020C0503030203020204" pitchFamily="34" charset="0"/>
              </a:rPr>
              <a:t>设备可靠性</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占位符 112"/>
          <p:cNvSpPr>
            <a:spLocks noGrp="1"/>
          </p:cNvSpPr>
          <p:nvPr>
            <p:ph type="body" sz="quarter" idx="10"/>
          </p:nvPr>
        </p:nvSpPr>
        <p:spPr>
          <a:xfrm>
            <a:off x="6149040" y="5334385"/>
            <a:ext cx="5634893" cy="957948"/>
          </a:xfrm>
        </p:spPr>
        <p:txBody>
          <a:bodyPr/>
          <a:lstStyle/>
          <a:p>
            <a:pPr marL="0" indent="0" algn="l">
              <a:buNone/>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设备冗余设计的网络中，下游交换机双上行接入，采用链路一主一备的方式，主链路上行接口、设备故障可以切换到备份链路，通过备份设备转发。</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1" name="直接连接符 20"/>
          <p:cNvCxnSpPr>
            <a:stCxn id="79" idx="2"/>
            <a:endCxn id="63" idx="0"/>
          </p:cNvCxnSpPr>
          <p:nvPr/>
        </p:nvCxnSpPr>
        <p:spPr bwMode="auto">
          <a:xfrm>
            <a:off x="2767180" y="3337769"/>
            <a:ext cx="0" cy="53688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直接连接符 21"/>
          <p:cNvCxnSpPr>
            <a:stCxn id="63" idx="2"/>
            <a:endCxn id="27" idx="0"/>
          </p:cNvCxnSpPr>
          <p:nvPr/>
        </p:nvCxnSpPr>
        <p:spPr bwMode="auto">
          <a:xfrm>
            <a:off x="2767180" y="4317458"/>
            <a:ext cx="1" cy="4651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a:off x="7838418" y="4341274"/>
            <a:ext cx="0" cy="720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8" name="TextBox 77"/>
          <p:cNvSpPr txBox="1"/>
          <p:nvPr/>
        </p:nvSpPr>
        <p:spPr bwMode="auto">
          <a:xfrm>
            <a:off x="6149040" y="2876976"/>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汇聚层交换机</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9" name="TextBox 77"/>
          <p:cNvSpPr txBox="1"/>
          <p:nvPr/>
        </p:nvSpPr>
        <p:spPr bwMode="auto">
          <a:xfrm>
            <a:off x="1198013" y="2932166"/>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汇聚层交换机</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60" name="TextBox 77"/>
          <p:cNvSpPr txBox="1"/>
          <p:nvPr/>
        </p:nvSpPr>
        <p:spPr bwMode="auto">
          <a:xfrm>
            <a:off x="6149040" y="3985491"/>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接入层交换机</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61" name="TextBox 77"/>
          <p:cNvSpPr txBox="1"/>
          <p:nvPr/>
        </p:nvSpPr>
        <p:spPr bwMode="auto">
          <a:xfrm>
            <a:off x="1198013" y="3955758"/>
            <a:ext cx="1390745" cy="316351"/>
          </a:xfrm>
          <a:prstGeom prst="rect">
            <a:avLst/>
          </a:prstGeom>
          <a:noFill/>
          <a:ln w="9525">
            <a:noFill/>
            <a:miter lim="800000"/>
            <a:headEnd/>
            <a:tailEnd/>
          </a:ln>
        </p:spPr>
        <p:txBody>
          <a:bodyPr wrap="square" lIns="99941" tIns="49966" rIns="99941" bIns="49966" rtlCol="0">
            <a:spAutoFit/>
          </a:bodyPr>
          <a:lstStyle/>
          <a:p>
            <a:pPr algn="ctr" defTabSz="1001248" eaLnBrk="0" hangingPunct="0"/>
            <a:r>
              <a:rPr lang="zh-CN" altLang="en-US"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接入层交换机</a:t>
            </a:r>
            <a:endParaRPr lang="en-US" altLang="zh-CN" sz="1400" b="1"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64" name="直接连接符 63"/>
          <p:cNvCxnSpPr/>
          <p:nvPr/>
        </p:nvCxnSpPr>
        <p:spPr bwMode="auto">
          <a:xfrm>
            <a:off x="7840149" y="3080354"/>
            <a:ext cx="0" cy="81927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flipH="1">
            <a:off x="7838418" y="3246552"/>
            <a:ext cx="1260142" cy="81493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7" name="图片 2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497286" y="4782571"/>
            <a:ext cx="539789" cy="442627"/>
          </a:xfrm>
          <a:prstGeom prst="rect">
            <a:avLst/>
          </a:prstGeom>
        </p:spPr>
      </p:pic>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70254" y="4656742"/>
            <a:ext cx="539789" cy="442627"/>
          </a:xfrm>
          <a:prstGeom prst="rect">
            <a:avLst/>
          </a:prstGeom>
        </p:spPr>
      </p:pic>
      <p:cxnSp>
        <p:nvCxnSpPr>
          <p:cNvPr id="32" name="直接箭头连接符 31">
            <a:extLst>
              <a:ext uri="{FF2B5EF4-FFF2-40B4-BE49-F238E27FC236}">
                <a16:creationId xmlns="" xmlns:a16="http://schemas.microsoft.com/office/drawing/2014/main" id="{25FFCF9E-B77D-4002-8CAE-8C36C256A152}"/>
              </a:ext>
            </a:extLst>
          </p:cNvPr>
          <p:cNvCxnSpPr>
            <a:cxnSpLocks/>
          </p:cNvCxnSpPr>
          <p:nvPr/>
        </p:nvCxnSpPr>
        <p:spPr>
          <a:xfrm flipV="1">
            <a:off x="8382533" y="3474404"/>
            <a:ext cx="700834" cy="450455"/>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 xmlns:a16="http://schemas.microsoft.com/office/drawing/2014/main" id="{25FFCF9E-B77D-4002-8CAE-8C36C256A152}"/>
              </a:ext>
            </a:extLst>
          </p:cNvPr>
          <p:cNvCxnSpPr>
            <a:cxnSpLocks/>
          </p:cNvCxnSpPr>
          <p:nvPr/>
        </p:nvCxnSpPr>
        <p:spPr>
          <a:xfrm flipV="1">
            <a:off x="8271796" y="4270993"/>
            <a:ext cx="0" cy="503585"/>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37" name="圆角矩形 75"/>
          <p:cNvSpPr/>
          <p:nvPr/>
        </p:nvSpPr>
        <p:spPr>
          <a:xfrm>
            <a:off x="445914" y="1665682"/>
            <a:ext cx="5469975" cy="471491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圆角矩形 75"/>
          <p:cNvSpPr/>
          <p:nvPr/>
        </p:nvSpPr>
        <p:spPr>
          <a:xfrm>
            <a:off x="445914" y="1234345"/>
            <a:ext cx="5469975" cy="393866"/>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无备份</a:t>
            </a:r>
          </a:p>
        </p:txBody>
      </p:sp>
      <p:sp>
        <p:nvSpPr>
          <p:cNvPr id="48" name="椭圆 47">
            <a:extLst>
              <a:ext uri="{FF2B5EF4-FFF2-40B4-BE49-F238E27FC236}">
                <a16:creationId xmlns="" xmlns:a16="http://schemas.microsoft.com/office/drawing/2014/main" id="{E3AA826D-E4AC-459E-9C44-0CE0D8799DF1}"/>
              </a:ext>
            </a:extLst>
          </p:cNvPr>
          <p:cNvSpPr/>
          <p:nvPr/>
        </p:nvSpPr>
        <p:spPr>
          <a:xfrm>
            <a:off x="8175995" y="3578192"/>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椭圆 52">
            <a:extLst>
              <a:ext uri="{FF2B5EF4-FFF2-40B4-BE49-F238E27FC236}">
                <a16:creationId xmlns="" xmlns:a16="http://schemas.microsoft.com/office/drawing/2014/main" id="{E3AA826D-E4AC-459E-9C44-0CE0D8799DF1}"/>
              </a:ext>
            </a:extLst>
          </p:cNvPr>
          <p:cNvSpPr/>
          <p:nvPr/>
        </p:nvSpPr>
        <p:spPr>
          <a:xfrm>
            <a:off x="6322635" y="2158695"/>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TextBox 120">
            <a:extLst>
              <a:ext uri="{FF2B5EF4-FFF2-40B4-BE49-F238E27FC236}">
                <a16:creationId xmlns="" xmlns:a16="http://schemas.microsoft.com/office/drawing/2014/main" id="{80742BB8-DAF7-4E24-BB0B-9F7C1C0F7EBA}"/>
              </a:ext>
            </a:extLst>
          </p:cNvPr>
          <p:cNvSpPr txBox="1"/>
          <p:nvPr/>
        </p:nvSpPr>
        <p:spPr>
          <a:xfrm>
            <a:off x="6553786" y="1842444"/>
            <a:ext cx="1116551" cy="276999"/>
          </a:xfrm>
          <a:prstGeom prst="rect">
            <a:avLst/>
          </a:prstGeom>
          <a:noFill/>
        </p:spPr>
        <p:txBody>
          <a:bodyPr wrap="squar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Root Port</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TextBox 120">
            <a:extLst>
              <a:ext uri="{FF2B5EF4-FFF2-40B4-BE49-F238E27FC236}">
                <a16:creationId xmlns="" xmlns:a16="http://schemas.microsoft.com/office/drawing/2014/main" id="{BA178C7B-FB8C-4D9C-9731-7001BEE1F59D}"/>
              </a:ext>
            </a:extLst>
          </p:cNvPr>
          <p:cNvSpPr txBox="1"/>
          <p:nvPr/>
        </p:nvSpPr>
        <p:spPr>
          <a:xfrm>
            <a:off x="6553786" y="2119528"/>
            <a:ext cx="1289667" cy="276999"/>
          </a:xfrm>
          <a:prstGeom prst="rect">
            <a:avLst/>
          </a:prstGeom>
          <a:noFill/>
        </p:spPr>
        <p:txBody>
          <a:bodyPr wrap="squar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Alternative Port</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TextBox 120">
            <a:extLst>
              <a:ext uri="{FF2B5EF4-FFF2-40B4-BE49-F238E27FC236}">
                <a16:creationId xmlns="" xmlns:a16="http://schemas.microsoft.com/office/drawing/2014/main" id="{020D7A1D-EFAD-4C8C-B9DE-D0FAD269B77A}"/>
              </a:ext>
            </a:extLst>
          </p:cNvPr>
          <p:cNvSpPr txBox="1"/>
          <p:nvPr/>
        </p:nvSpPr>
        <p:spPr>
          <a:xfrm>
            <a:off x="8876256" y="3947178"/>
            <a:ext cx="678552" cy="338422"/>
          </a:xfrm>
          <a:prstGeom prst="rect">
            <a:avLst/>
          </a:prstGeom>
          <a:noFill/>
          <a:ln>
            <a:noFill/>
          </a:ln>
        </p:spPr>
        <p:txBody>
          <a:bodyPr wrap="square" rtlCol="0">
            <a:spAutoFit/>
          </a:bodyPr>
          <a:lstStyle/>
          <a:p>
            <a:r>
              <a:rPr lang="en-US" altLang="zh-CN" sz="1599"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STP</a:t>
            </a:r>
            <a:endParaRPr lang="zh-CN" altLang="en-US" sz="1599"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矩形: 圆角 90">
            <a:extLst>
              <a:ext uri="{FF2B5EF4-FFF2-40B4-BE49-F238E27FC236}">
                <a16:creationId xmlns="" xmlns:a16="http://schemas.microsoft.com/office/drawing/2014/main" id="{B453FC51-4FB9-4368-8B4C-3C2E2F8C106B}"/>
              </a:ext>
            </a:extLst>
          </p:cNvPr>
          <p:cNvSpPr/>
          <p:nvPr/>
        </p:nvSpPr>
        <p:spPr>
          <a:xfrm>
            <a:off x="9900643" y="2836149"/>
            <a:ext cx="1671982" cy="718680"/>
          </a:xfrm>
          <a:prstGeom prst="roundRect">
            <a:avLst>
              <a:gd name="adj" fmla="val 9253"/>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当</a:t>
            </a:r>
            <a:r>
              <a:rPr lang="en-US" altLang="zh-CN"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Root Port</a:t>
            </a:r>
            <a:r>
              <a:rPr lang="zh-CN" altLang="en-US"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故障时，</a:t>
            </a:r>
            <a:r>
              <a:rPr lang="en-US" altLang="zh-CN"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Alternative Port</a:t>
            </a:r>
            <a:r>
              <a:rPr lang="zh-CN" altLang="en-US"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继续转发。</a:t>
            </a:r>
          </a:p>
        </p:txBody>
      </p:sp>
      <p:cxnSp>
        <p:nvCxnSpPr>
          <p:cNvPr id="68" name="直接连接符 67">
            <a:extLst>
              <a:ext uri="{FF2B5EF4-FFF2-40B4-BE49-F238E27FC236}">
                <a16:creationId xmlns="" xmlns:a16="http://schemas.microsoft.com/office/drawing/2014/main" id="{927AD331-23D3-4BE6-8DF7-31B7006A5D7F}"/>
              </a:ext>
            </a:extLst>
          </p:cNvPr>
          <p:cNvCxnSpPr>
            <a:cxnSpLocks/>
            <a:stCxn id="56" idx="3"/>
            <a:endCxn id="67" idx="1"/>
          </p:cNvCxnSpPr>
          <p:nvPr/>
        </p:nvCxnSpPr>
        <p:spPr>
          <a:xfrm flipV="1">
            <a:off x="9554808" y="3195489"/>
            <a:ext cx="345835" cy="359340"/>
          </a:xfrm>
          <a:prstGeom prst="line">
            <a:avLst/>
          </a:prstGeom>
          <a:solidFill>
            <a:srgbClr val="F2F2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直接箭头连接符 38">
            <a:extLst>
              <a:ext uri="{FF2B5EF4-FFF2-40B4-BE49-F238E27FC236}">
                <a16:creationId xmlns="" xmlns:a16="http://schemas.microsoft.com/office/drawing/2014/main" id="{FC940677-F915-4522-BB5D-950A0690E721}"/>
              </a:ext>
            </a:extLst>
          </p:cNvPr>
          <p:cNvCxnSpPr>
            <a:cxnSpLocks/>
          </p:cNvCxnSpPr>
          <p:nvPr/>
        </p:nvCxnSpPr>
        <p:spPr>
          <a:xfrm flipV="1">
            <a:off x="3277920" y="4296350"/>
            <a:ext cx="1" cy="467118"/>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45914" y="5365882"/>
            <a:ext cx="5469975" cy="750142"/>
          </a:xfrm>
          <a:prstGeom prst="rect">
            <a:avLst/>
          </a:prstGeom>
        </p:spPr>
        <p:txBody>
          <a:bodyPr wrap="square">
            <a:spAutoFit/>
          </a:bodyPr>
          <a:lstStyle/>
          <a:p>
            <a:pPr defTabSz="913668">
              <a:lnSpc>
                <a:spcPct val="140000"/>
              </a:lnSpc>
              <a:spcBef>
                <a:spcPts val="792"/>
              </a:spcBef>
            </a:pPr>
            <a:r>
              <a:rPr lang="zh-CN" altLang="en-US" sz="160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设备无冗余设计的网络中，下游交换机采用单上行接入，上行交换机的接口</a:t>
            </a:r>
            <a:r>
              <a:rPr lang="zh-CN" altLang="en-US" sz="160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故障或设备故障</a:t>
            </a:r>
            <a:r>
              <a:rPr lang="zh-CN" altLang="en-US" sz="160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会导致下游网络全部中断。</a:t>
            </a:r>
            <a:endParaRPr lang="en-US" altLang="zh-CN" sz="160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49" name="直接箭头连接符 48">
            <a:extLst>
              <a:ext uri="{FF2B5EF4-FFF2-40B4-BE49-F238E27FC236}">
                <a16:creationId xmlns="" xmlns:a16="http://schemas.microsoft.com/office/drawing/2014/main" id="{FC940677-F915-4522-BB5D-950A0690E721}"/>
              </a:ext>
            </a:extLst>
          </p:cNvPr>
          <p:cNvCxnSpPr>
            <a:cxnSpLocks/>
          </p:cNvCxnSpPr>
          <p:nvPr/>
        </p:nvCxnSpPr>
        <p:spPr>
          <a:xfrm flipV="1">
            <a:off x="3277920" y="3421971"/>
            <a:ext cx="1" cy="467118"/>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65" name="矩形: 圆角 90">
            <a:extLst>
              <a:ext uri="{FF2B5EF4-FFF2-40B4-BE49-F238E27FC236}">
                <a16:creationId xmlns="" xmlns:a16="http://schemas.microsoft.com/office/drawing/2014/main" id="{B453FC51-4FB9-4368-8B4C-3C2E2F8C106B}"/>
              </a:ext>
            </a:extLst>
          </p:cNvPr>
          <p:cNvSpPr/>
          <p:nvPr/>
        </p:nvSpPr>
        <p:spPr>
          <a:xfrm>
            <a:off x="3755624" y="2543293"/>
            <a:ext cx="2104118" cy="705315"/>
          </a:xfrm>
          <a:prstGeom prst="roundRect">
            <a:avLst>
              <a:gd name="adj" fmla="val 16667"/>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30000"/>
              </a:lnSpc>
            </a:pPr>
            <a:r>
              <a:rPr lang="zh-CN" altLang="en-US" sz="14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汇聚层交换机故障，下游流量无法向上转发</a:t>
            </a:r>
            <a:endParaRPr lang="zh-CN" altLang="en-US" sz="1400" b="1" dirty="0">
              <a:solidFill>
                <a:srgbClr val="FF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66" name="直接连接符 65">
            <a:extLst>
              <a:ext uri="{FF2B5EF4-FFF2-40B4-BE49-F238E27FC236}">
                <a16:creationId xmlns="" xmlns:a16="http://schemas.microsoft.com/office/drawing/2014/main" id="{927AD331-23D3-4BE6-8DF7-31B7006A5D7F}"/>
              </a:ext>
            </a:extLst>
          </p:cNvPr>
          <p:cNvCxnSpPr>
            <a:cxnSpLocks/>
            <a:stCxn id="65" idx="1"/>
          </p:cNvCxnSpPr>
          <p:nvPr/>
        </p:nvCxnSpPr>
        <p:spPr>
          <a:xfrm flipH="1">
            <a:off x="3036554" y="2895951"/>
            <a:ext cx="719070" cy="220822"/>
          </a:xfrm>
          <a:prstGeom prst="line">
            <a:avLst/>
          </a:prstGeom>
          <a:solidFill>
            <a:srgbClr val="F2F2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nvGrpSpPr>
          <p:cNvPr id="69" name="组合 68"/>
          <p:cNvGrpSpPr/>
          <p:nvPr/>
        </p:nvGrpSpPr>
        <p:grpSpPr>
          <a:xfrm>
            <a:off x="2364956" y="1885741"/>
            <a:ext cx="787088" cy="392750"/>
            <a:chOff x="8130081" y="1699504"/>
            <a:chExt cx="787395" cy="392903"/>
          </a:xfrm>
        </p:grpSpPr>
        <p:sp>
          <p:nvSpPr>
            <p:cNvPr id="70"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矩形 70"/>
            <p:cNvSpPr/>
            <p:nvPr/>
          </p:nvSpPr>
          <p:spPr>
            <a:xfrm>
              <a:off x="8130081" y="1810198"/>
              <a:ext cx="787395" cy="276999"/>
            </a:xfrm>
            <a:prstGeom prst="rect">
              <a:avLst/>
            </a:prstGeom>
          </p:spPr>
          <p:txBody>
            <a:bodyPr wrap="non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Network</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72" name="直接连接符 71"/>
          <p:cNvCxnSpPr/>
          <p:nvPr/>
        </p:nvCxnSpPr>
        <p:spPr bwMode="auto">
          <a:xfrm>
            <a:off x="2766660" y="2295968"/>
            <a:ext cx="0" cy="599983"/>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73" name="组合 72"/>
          <p:cNvGrpSpPr/>
          <p:nvPr/>
        </p:nvGrpSpPr>
        <p:grpSpPr>
          <a:xfrm>
            <a:off x="8054334" y="1840087"/>
            <a:ext cx="787088" cy="392750"/>
            <a:chOff x="8130081" y="1699504"/>
            <a:chExt cx="787395" cy="392903"/>
          </a:xfrm>
        </p:grpSpPr>
        <p:sp>
          <p:nvSpPr>
            <p:cNvPr id="74"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矩形 74"/>
            <p:cNvSpPr/>
            <p:nvPr/>
          </p:nvSpPr>
          <p:spPr>
            <a:xfrm>
              <a:off x="8130081" y="1810198"/>
              <a:ext cx="787395" cy="276999"/>
            </a:xfrm>
            <a:prstGeom prst="rect">
              <a:avLst/>
            </a:prstGeom>
          </p:spPr>
          <p:txBody>
            <a:bodyPr wrap="non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Network</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76" name="直接连接符 75"/>
          <p:cNvCxnSpPr/>
          <p:nvPr/>
        </p:nvCxnSpPr>
        <p:spPr bwMode="auto">
          <a:xfrm flipH="1" flipV="1">
            <a:off x="8443256" y="2227628"/>
            <a:ext cx="655304" cy="57727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7" name="直接连接符 76"/>
          <p:cNvCxnSpPr>
            <a:endCxn id="75" idx="2"/>
          </p:cNvCxnSpPr>
          <p:nvPr/>
        </p:nvCxnSpPr>
        <p:spPr bwMode="auto">
          <a:xfrm flipV="1">
            <a:off x="7826323" y="2227628"/>
            <a:ext cx="621556" cy="57727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0" name="圆角矩形 75"/>
          <p:cNvSpPr/>
          <p:nvPr/>
        </p:nvSpPr>
        <p:spPr>
          <a:xfrm>
            <a:off x="6106434" y="1665682"/>
            <a:ext cx="5634893" cy="471491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729" indent="-177729" algn="just">
              <a:lnSpc>
                <a:spcPts val="2599"/>
              </a:lnSpc>
              <a:spcAft>
                <a:spcPts val="600"/>
              </a:spcAft>
              <a:buFont typeface="Arial" panose="020B0604020202020204" pitchFamily="34" charset="0"/>
              <a:buChar char="•"/>
            </a:pPr>
            <a:endParaRPr lang="en-US" altLang="zh-CN" sz="15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圆角矩形 75"/>
          <p:cNvSpPr/>
          <p:nvPr/>
        </p:nvSpPr>
        <p:spPr>
          <a:xfrm>
            <a:off x="6106434" y="1234345"/>
            <a:ext cx="5634893" cy="393866"/>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主备备份</a:t>
            </a:r>
          </a:p>
        </p:txBody>
      </p:sp>
      <p:cxnSp>
        <p:nvCxnSpPr>
          <p:cNvPr id="84" name="直接箭头连接符 83">
            <a:extLst>
              <a:ext uri="{FF2B5EF4-FFF2-40B4-BE49-F238E27FC236}">
                <a16:creationId xmlns="" xmlns:a16="http://schemas.microsoft.com/office/drawing/2014/main" id="{25FFCF9E-B77D-4002-8CAE-8C36C256A152}"/>
              </a:ext>
            </a:extLst>
          </p:cNvPr>
          <p:cNvCxnSpPr>
            <a:cxnSpLocks/>
          </p:cNvCxnSpPr>
          <p:nvPr/>
        </p:nvCxnSpPr>
        <p:spPr>
          <a:xfrm flipH="1" flipV="1">
            <a:off x="8907609" y="2230252"/>
            <a:ext cx="460846" cy="417743"/>
          </a:xfrm>
          <a:prstGeom prst="straightConnector1">
            <a:avLst/>
          </a:prstGeom>
          <a:ln w="19050">
            <a:solidFill>
              <a:srgbClr val="00B0F0"/>
            </a:solidFill>
            <a:prstDash val="sysDash"/>
            <a:headEnd type="non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pic>
        <p:nvPicPr>
          <p:cNvPr id="63" name="图片 6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497180" y="3874658"/>
            <a:ext cx="540000" cy="442800"/>
          </a:xfrm>
          <a:prstGeom prst="rect">
            <a:avLst/>
          </a:prstGeom>
        </p:spPr>
      </p:pic>
      <p:pic>
        <p:nvPicPr>
          <p:cNvPr id="79" name="图片 78" descr="汇聚交换机故障.png">
            <a:extLst>
              <a:ext uri="{FF2B5EF4-FFF2-40B4-BE49-F238E27FC236}">
                <a16:creationId xmlns:a16="http://schemas.microsoft.com/office/drawing/2014/main" xmlns="" id="{0531F642-8F27-4C98-A140-6D81936C8EA9}"/>
              </a:ext>
            </a:extLst>
          </p:cNvPr>
          <p:cNvPicPr>
            <a:picLocks noChangeAspect="1"/>
          </p:cNvPicPr>
          <p:nvPr/>
        </p:nvPicPr>
        <p:blipFill>
          <a:blip r:embed="rId5" cstate="print"/>
          <a:stretch>
            <a:fillRect/>
          </a:stretch>
        </p:blipFill>
        <p:spPr>
          <a:xfrm>
            <a:off x="2497180" y="2895951"/>
            <a:ext cx="540000" cy="441818"/>
          </a:xfrm>
          <a:prstGeom prst="rect">
            <a:avLst/>
          </a:prstGeom>
        </p:spPr>
      </p:pic>
      <p:pic>
        <p:nvPicPr>
          <p:cNvPr id="82" name="图片 8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70935" y="3898472"/>
            <a:ext cx="540000" cy="442800"/>
          </a:xfrm>
          <a:prstGeom prst="rect">
            <a:avLst/>
          </a:prstGeom>
        </p:spPr>
      </p:pic>
      <p:pic>
        <p:nvPicPr>
          <p:cNvPr id="83" name="图片 82" descr="汇聚交换机.png">
            <a:extLst>
              <a:ext uri="{FF2B5EF4-FFF2-40B4-BE49-F238E27FC236}">
                <a16:creationId xmlns:a16="http://schemas.microsoft.com/office/drawing/2014/main" xmlns="" id="{510788B6-994F-4DD8-9E7B-2F7416C7AC83}"/>
              </a:ext>
            </a:extLst>
          </p:cNvPr>
          <p:cNvPicPr>
            <a:picLocks noChangeAspect="1"/>
          </p:cNvPicPr>
          <p:nvPr/>
        </p:nvPicPr>
        <p:blipFill>
          <a:blip r:embed="rId6" cstate="print"/>
          <a:stretch>
            <a:fillRect/>
          </a:stretch>
        </p:blipFill>
        <p:spPr>
          <a:xfrm>
            <a:off x="8813367" y="2807213"/>
            <a:ext cx="540000" cy="441818"/>
          </a:xfrm>
          <a:prstGeom prst="rect">
            <a:avLst/>
          </a:prstGeom>
        </p:spPr>
      </p:pic>
      <p:pic>
        <p:nvPicPr>
          <p:cNvPr id="85" name="图片 84" descr="汇聚交换机故障.png">
            <a:extLst>
              <a:ext uri="{FF2B5EF4-FFF2-40B4-BE49-F238E27FC236}">
                <a16:creationId xmlns:a16="http://schemas.microsoft.com/office/drawing/2014/main" xmlns="" id="{0531F642-8F27-4C98-A140-6D81936C8EA9}"/>
              </a:ext>
            </a:extLst>
          </p:cNvPr>
          <p:cNvPicPr>
            <a:picLocks noChangeAspect="1"/>
          </p:cNvPicPr>
          <p:nvPr/>
        </p:nvPicPr>
        <p:blipFill>
          <a:blip r:embed="rId5" cstate="print"/>
          <a:stretch>
            <a:fillRect/>
          </a:stretch>
        </p:blipFill>
        <p:spPr>
          <a:xfrm>
            <a:off x="7570935" y="2807213"/>
            <a:ext cx="540000" cy="441818"/>
          </a:xfrm>
          <a:prstGeom prst="rect">
            <a:avLst/>
          </a:prstGeom>
        </p:spPr>
      </p:pic>
      <p:sp>
        <p:nvSpPr>
          <p:cNvPr id="78" name="椭圆 77"/>
          <p:cNvSpPr>
            <a:spLocks noChangeAspect="1"/>
          </p:cNvSpPr>
          <p:nvPr/>
        </p:nvSpPr>
        <p:spPr>
          <a:xfrm>
            <a:off x="6298188" y="1843880"/>
            <a:ext cx="252000" cy="252000"/>
          </a:xfrm>
          <a:prstGeom prst="ellipse">
            <a:avLst/>
          </a:prstGeom>
          <a:solidFill>
            <a:srgbClr val="8CCAA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6" name="组合 85"/>
          <p:cNvGrpSpPr/>
          <p:nvPr/>
        </p:nvGrpSpPr>
        <p:grpSpPr>
          <a:xfrm>
            <a:off x="3136326" y="3112166"/>
            <a:ext cx="288000" cy="288000"/>
            <a:chOff x="856677" y="2615810"/>
            <a:chExt cx="288000" cy="288000"/>
          </a:xfrm>
        </p:grpSpPr>
        <p:sp>
          <p:nvSpPr>
            <p:cNvPr id="87" name="椭圆 86"/>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rgbClr val="EC7061"/>
                </a:solidFill>
              </a:endParaRPr>
            </a:p>
          </p:txBody>
        </p:sp>
        <p:grpSp>
          <p:nvGrpSpPr>
            <p:cNvPr id="88" name="组合 87"/>
            <p:cNvGrpSpPr/>
            <p:nvPr/>
          </p:nvGrpSpPr>
          <p:grpSpPr>
            <a:xfrm>
              <a:off x="923444" y="2692169"/>
              <a:ext cx="144001" cy="144002"/>
              <a:chOff x="898853" y="2657982"/>
              <a:chExt cx="203649" cy="203652"/>
            </a:xfrm>
          </p:grpSpPr>
          <p:cxnSp>
            <p:nvCxnSpPr>
              <p:cNvPr id="89" name="直接连接符 88"/>
              <p:cNvCxnSpPr>
                <a:stCxn id="87" idx="3"/>
                <a:endCxn id="87"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90" name="直接连接符 89"/>
              <p:cNvCxnSpPr>
                <a:stCxn id="87" idx="1"/>
                <a:endCxn id="87"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
        <p:nvSpPr>
          <p:cNvPr id="91" name="椭圆 90"/>
          <p:cNvSpPr>
            <a:spLocks noChangeAspect="1"/>
          </p:cNvSpPr>
          <p:nvPr/>
        </p:nvSpPr>
        <p:spPr>
          <a:xfrm>
            <a:off x="7717453" y="3528021"/>
            <a:ext cx="252000" cy="252000"/>
          </a:xfrm>
          <a:prstGeom prst="ellipse">
            <a:avLst/>
          </a:prstGeom>
          <a:solidFill>
            <a:srgbClr val="8CCAA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t>
            </a:r>
            <a:endParaRPr lang="zh-CN" altLang="en-US"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421465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6A38E5-0ACE-41C2-8BD8-C1B996A750F1}"/>
</file>

<file path=customXml/itemProps2.xml><?xml version="1.0" encoding="utf-8"?>
<ds:datastoreItem xmlns:ds="http://schemas.openxmlformats.org/officeDocument/2006/customXml" ds:itemID="{95CF70B1-4CF0-43CE-A6B5-0D246EB0448F}"/>
</file>

<file path=customXml/itemProps3.xml><?xml version="1.0" encoding="utf-8"?>
<ds:datastoreItem xmlns:ds="http://schemas.openxmlformats.org/officeDocument/2006/customXml" ds:itemID="{F13BD124-C1C3-4E64-A92F-BF22295260CE}"/>
</file>

<file path=docProps/app.xml><?xml version="1.0" encoding="utf-8"?>
<Properties xmlns="http://schemas.openxmlformats.org/officeDocument/2006/extended-properties" xmlns:vt="http://schemas.openxmlformats.org/officeDocument/2006/docPropsVTypes">
  <Template/>
  <TotalTime>1992</TotalTime>
  <Words>5092</Words>
  <Application>Microsoft Office PowerPoint</Application>
  <PresentationFormat>宽屏</PresentationFormat>
  <Paragraphs>806</Paragraphs>
  <Slides>49</Slides>
  <Notes>49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49</vt:i4>
      </vt:variant>
    </vt:vector>
  </HeadingPairs>
  <TitlesOfParts>
    <vt:vector size="58" baseType="lpstr">
      <vt:lpstr>方正兰亭黑简体</vt:lpstr>
      <vt:lpstr>微软雅黑</vt:lpstr>
      <vt:lpstr>Arial</vt:lpstr>
      <vt:lpstr>Calibri</vt:lpstr>
      <vt:lpstr>Courier New</vt:lpstr>
      <vt:lpstr>Huawei Sans</vt:lpstr>
      <vt:lpstr>Times New Roman</vt:lpstr>
      <vt:lpstr>Wingdings</vt:lpstr>
      <vt:lpstr>自定义设计方案</vt:lpstr>
      <vt:lpstr>PowerPoint 演示文稿</vt:lpstr>
      <vt:lpstr>以太网链路聚合与交换机堆叠、集群</vt:lpstr>
      <vt:lpstr>PowerPoint 演示文稿</vt:lpstr>
      <vt:lpstr>PowerPoint 演示文稿</vt:lpstr>
      <vt:lpstr>PowerPoint 演示文稿</vt:lpstr>
      <vt:lpstr>网络的可靠性</vt:lpstr>
      <vt:lpstr>单板可靠性 (1)</vt:lpstr>
      <vt:lpstr>单板可靠性 (2)</vt:lpstr>
      <vt:lpstr>设备可靠性</vt:lpstr>
      <vt:lpstr>链路可靠性</vt:lpstr>
      <vt:lpstr>PowerPoint 演示文稿</vt:lpstr>
      <vt:lpstr>提升链路带宽</vt:lpstr>
      <vt:lpstr>以太网链路聚合</vt:lpstr>
      <vt:lpstr>链路聚合基本术语/概念</vt:lpstr>
      <vt:lpstr>PowerPoint 演示文稿</vt:lpstr>
      <vt:lpstr>手工模式</vt:lpstr>
      <vt:lpstr>手工模式缺陷 (1)</vt:lpstr>
      <vt:lpstr>手工模式缺陷 (2)</vt:lpstr>
      <vt:lpstr>PowerPoint 演示文稿</vt:lpstr>
      <vt:lpstr>LACPDU</vt:lpstr>
      <vt:lpstr>系统优先级</vt:lpstr>
      <vt:lpstr>接口优先级</vt:lpstr>
      <vt:lpstr>最大活动接口数 (1)</vt:lpstr>
      <vt:lpstr>最大活动接口数 (2)</vt:lpstr>
      <vt:lpstr>活动链路选举 (1)</vt:lpstr>
      <vt:lpstr>活动链路选举 (2)</vt:lpstr>
      <vt:lpstr>活动链路选举 (3)</vt:lpstr>
      <vt:lpstr>活动链路选举 (4)</vt:lpstr>
      <vt:lpstr>负载分担</vt:lpstr>
      <vt:lpstr>负载分担模式</vt:lpstr>
      <vt:lpstr>PowerPoint 演示文稿</vt:lpstr>
      <vt:lpstr>典型使用场景 (1)</vt:lpstr>
      <vt:lpstr>典型使用场景 (2)</vt:lpstr>
      <vt:lpstr>PowerPoint 演示文稿</vt:lpstr>
      <vt:lpstr>配置命令介绍 (1)</vt:lpstr>
      <vt:lpstr>配置命令介绍 (2)</vt:lpstr>
      <vt:lpstr>配置命令介绍 (3)</vt:lpstr>
      <vt:lpstr>手工模式链路聚合配置举例</vt:lpstr>
      <vt:lpstr>LACP模式链路聚合配置举例 (1)</vt:lpstr>
      <vt:lpstr>LACP模式链路聚合配置举例 (2)</vt:lpstr>
      <vt:lpstr>PowerPoint 演示文稿</vt:lpstr>
      <vt:lpstr>什么是堆叠、集群</vt:lpstr>
      <vt:lpstr>堆叠、集群的优势</vt:lpstr>
      <vt:lpstr>实际应用 (1)</vt:lpstr>
      <vt:lpstr>实际应用 (2)</vt:lpstr>
      <vt:lpstr>推荐架构</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Zhanglinruizjhw (Leroy)</cp:lastModifiedBy>
  <cp:revision>230</cp:revision>
  <dcterms:created xsi:type="dcterms:W3CDTF">2018-11-29T10:16:29Z</dcterms:created>
  <dcterms:modified xsi:type="dcterms:W3CDTF">2020-04-14T02:25:06Z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(3)EfTQqrPEWqkgKreDy93/m+BiYkk/CpGmrxNiJKec4znLDYoljcNgKwq+iabKRgcH26kWCN14
se2hAUzMe9zszE8bTAfN8878gfITqOYxzo1fQDFLcsN8lygvjJDnkgBzheJbDABdVJIaIDbV
1aWUGmxls3iFKoXAYk0Kx7ChB+5e6Wi+Jotg9W2BKCskGuJb2I+pB0VXiUnVdROys/+UMfOW
aZKwNDBwSTKx+RP5ka</vt:lpwstr>
  </property>
  <property fmtid="{D5CDD505-2E9C-101B-9397-08002B2CF9AE}" pid="3" name="_2015_ms_pID_7253431">
    <vt:lpwstr>sacNUZcyUFnzWl0IwaFCtC7rq3KnYdck6mDNe+q+2uclb2FybhFzM4
JojWXqYZvhOWEoM3MtwToJr01fqqkOmFXd3X/tMkMiTjf/Ta6UFSPwflidYpBXa8P6cnLV9z
tYibMXFfghXLFaibbnUBoQiNZbmD8NnEnJ/wDGzEe0VhcK3LUmK4oLLK7/Ybl+GzIXJjgHYO
98LcqNCza+7AvQwcRTp8bDEQgneRPcHOxI82</vt:lpwstr>
  </property>
  <property fmtid="{D5CDD505-2E9C-101B-9397-08002B2CF9AE}" pid="4" name="_2015_ms_pID_7253432">
    <vt:lpwstr>PQ==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1586745816</vt:lpwstr>
  </property>
  <property fmtid="{D5CDD505-2E9C-101B-9397-08002B2CF9AE}" pid="9" name="ContentTypeId">
    <vt:lpwstr>0x01010002C5B4B712841F4C8A7AAEE2CD191271</vt:lpwstr>
  </property>
</Properties>
</file>