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notesSlides/notesSlide16.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slideLayouts/slideLayout4.xml" ContentType="application/vnd.openxmlformats-officedocument.presentationml.slideLayout+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5"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2341" userDrawn="1">
          <p15:clr>
            <a:srgbClr val="A4A3A4"/>
          </p15:clr>
        </p15:guide>
      </p15:sldGuideLst>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yueyuezjhw" initials="l" lastIdx="2" clrIdx="0">
    <p:extLst>
      <p:ext uri="{19B8F6BF-5375-455C-9EA6-DF929625EA0E}">
        <p15:presenceInfo xmlns:p15="http://schemas.microsoft.com/office/powerpoint/2012/main" userId="S-1-5-21-147214757-305610072-1517763936-47361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17D"/>
    <a:srgbClr val="FFF2CC"/>
    <a:srgbClr val="EC7061"/>
    <a:srgbClr val="00B0F0"/>
    <a:srgbClr val="BDE7F6"/>
    <a:srgbClr val="F4FBFE"/>
    <a:srgbClr val="F3FBFE"/>
    <a:srgbClr val="99DFF9"/>
    <a:srgbClr val="151515"/>
    <a:srgbClr val="C7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243" autoAdjust="0"/>
  </p:normalViewPr>
  <p:slideViewPr>
    <p:cSldViewPr snapToGrid="0" snapToObjects="1">
      <p:cViewPr varScale="1">
        <p:scale>
          <a:sx n="60" d="100"/>
          <a:sy n="60" d="100"/>
        </p:scale>
        <p:origin x="42" y="366"/>
      </p:cViewPr>
      <p:guideLst>
        <p:guide pos="3840"/>
        <p:guide orient="horz" pos="23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100" d="100"/>
          <a:sy n="100" d="100"/>
        </p:scale>
        <p:origin x="1668" y="-285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t>4/14/2020</a:t>
            </a:fld>
            <a:endParaRPr lang="en-US"/>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2437" y="779463"/>
            <a:ext cx="5932800" cy="333774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32437" y="4596397"/>
            <a:ext cx="5932800" cy="51084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1pPr>
    <a:lvl2pPr marL="540000" indent="-180000" algn="l" defTabSz="1219304" rtl="0" eaLnBrk="1" latinLnBrk="0" hangingPunct="1">
      <a:lnSpc>
        <a:spcPct val="125000"/>
      </a:lnSpc>
      <a:spcAft>
        <a:spcPts val="600"/>
      </a:spcAft>
      <a:buClrTx/>
      <a:buFont typeface="Huawei Sans" panose="020C0503030203020204" pitchFamily="34" charset="0"/>
      <a:buChar char="▫"/>
      <a:defRPr sz="1100" kern="1200">
        <a:solidFill>
          <a:schemeClr val="tx1"/>
        </a:solidFill>
        <a:latin typeface="+mn-lt"/>
        <a:ea typeface="+mn-ea"/>
        <a:cs typeface="+mn-cs"/>
      </a:defRPr>
    </a:lvl2pPr>
    <a:lvl3pPr marL="900000" indent="-180000" algn="l" defTabSz="1219304" rtl="0" eaLnBrk="1" latinLnBrk="0" hangingPunct="1">
      <a:lnSpc>
        <a:spcPct val="125000"/>
      </a:lnSpc>
      <a:spcAft>
        <a:spcPts val="600"/>
      </a:spcAft>
      <a:buFont typeface="微软雅黑" panose="020B0503020204020204" pitchFamily="34" charset="-122"/>
      <a:buChar char="▪"/>
      <a:defRPr sz="1100" kern="1200">
        <a:solidFill>
          <a:schemeClr val="tx1"/>
        </a:solidFill>
        <a:latin typeface="+mn-lt"/>
        <a:ea typeface="+mn-ea"/>
        <a:cs typeface="+mn-cs"/>
      </a:defRPr>
    </a:lvl3pPr>
    <a:lvl4pPr marL="126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4pPr>
    <a:lvl5pPr marL="1620000" indent="-180000" algn="l" defTabSz="1219304" rtl="0" eaLnBrk="1" latinLnBrk="0" hangingPunct="1">
      <a:lnSpc>
        <a:spcPct val="125000"/>
      </a:lnSpc>
      <a:spcAft>
        <a:spcPts val="600"/>
      </a:spcAft>
      <a:buFont typeface="Huawei Sans" panose="020C0503030203020204" pitchFamily="34" charset="0"/>
      <a:buChar char="~"/>
      <a:defRPr sz="11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390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规则编号和步长的概念：	</a:t>
            </a:r>
          </a:p>
          <a:p>
            <a:pPr lvl="1"/>
            <a:r>
              <a:rPr lang="zh-CN" altLang="en-US" dirty="0"/>
              <a:t>规则编号：每条规则都有一个相应的编号，称为规则编号，用来标识</a:t>
            </a:r>
            <a:r>
              <a:rPr lang="en-US" altLang="zh-CN" dirty="0"/>
              <a:t>ACL</a:t>
            </a:r>
            <a:r>
              <a:rPr lang="zh-CN" altLang="en-US" dirty="0"/>
              <a:t>规则。可以自定义，也可以系统自动分配。</a:t>
            </a:r>
          </a:p>
          <a:p>
            <a:pPr lvl="1"/>
            <a:r>
              <a:rPr lang="zh-CN" altLang="en-US" dirty="0"/>
              <a:t>步长：系统自动为</a:t>
            </a:r>
            <a:r>
              <a:rPr lang="en-US" altLang="zh-CN" dirty="0"/>
              <a:t>ACL</a:t>
            </a:r>
            <a:r>
              <a:rPr lang="zh-CN" altLang="en-US" dirty="0"/>
              <a:t>规则分配编号时，每个相邻规则编号之间会有一个差值，这个差值称为“步长”。缺省步长为</a:t>
            </a:r>
            <a:r>
              <a:rPr lang="en-US" altLang="zh-CN" dirty="0"/>
              <a:t>5</a:t>
            </a:r>
            <a:r>
              <a:rPr lang="zh-CN" altLang="en-US" dirty="0"/>
              <a:t>，所以规则编号就是</a:t>
            </a:r>
            <a:r>
              <a:rPr lang="en-US" altLang="zh-CN" dirty="0"/>
              <a:t>5/10/15…</a:t>
            </a:r>
            <a:r>
              <a:rPr lang="zh-CN" altLang="en-US" dirty="0"/>
              <a:t>以此类推。</a:t>
            </a:r>
          </a:p>
          <a:p>
            <a:pPr lvl="2"/>
            <a:r>
              <a:rPr lang="zh-CN" altLang="en-US" dirty="0"/>
              <a:t>如果手工指定了一条规则，但未指定规则编号，系统就会使用大于当前</a:t>
            </a:r>
            <a:r>
              <a:rPr lang="en-US" altLang="zh-CN" dirty="0"/>
              <a:t>ACL</a:t>
            </a:r>
            <a:r>
              <a:rPr lang="zh-CN" altLang="en-US" dirty="0"/>
              <a:t>内最大规则编号且是步长整数倍的最小整数作为规则编号。</a:t>
            </a:r>
          </a:p>
          <a:p>
            <a:pPr lvl="2"/>
            <a:r>
              <a:rPr lang="zh-CN" altLang="en-US" dirty="0"/>
              <a:t>步长可以调整，如果将步长改为</a:t>
            </a:r>
            <a:r>
              <a:rPr lang="en-US" altLang="zh-CN" dirty="0"/>
              <a:t>2</a:t>
            </a:r>
            <a:r>
              <a:rPr lang="zh-CN" altLang="en-US" dirty="0"/>
              <a:t>，系统则会自动从当前步长值开始重新排列规则编号，规则编号就变成</a:t>
            </a:r>
            <a:r>
              <a:rPr lang="en-US" altLang="zh-CN" dirty="0"/>
              <a:t>2</a:t>
            </a:r>
            <a:r>
              <a:rPr lang="zh-CN" altLang="en-US" dirty="0"/>
              <a:t>、</a:t>
            </a:r>
            <a:r>
              <a:rPr lang="en-US" altLang="zh-CN" dirty="0"/>
              <a:t>4</a:t>
            </a:r>
            <a:r>
              <a:rPr lang="zh-CN" altLang="en-US" dirty="0"/>
              <a:t>、</a:t>
            </a:r>
            <a:r>
              <a:rPr lang="en-US" altLang="zh-CN" dirty="0"/>
              <a:t>6…</a:t>
            </a:r>
            <a:r>
              <a:rPr lang="zh-CN" altLang="en-US" dirty="0"/>
              <a:t>。</a:t>
            </a:r>
          </a:p>
          <a:p>
            <a:r>
              <a:rPr lang="zh-CN" altLang="en-US" dirty="0"/>
              <a:t>那步长的作用是</a:t>
            </a:r>
            <a:r>
              <a:rPr lang="zh-CN" altLang="en-US" dirty="0" smtClean="0"/>
              <a:t>什么？</a:t>
            </a:r>
            <a:r>
              <a:rPr lang="zh-CN" altLang="en-US" dirty="0"/>
              <a:t>直接</a:t>
            </a:r>
            <a:r>
              <a:rPr lang="en-US" altLang="zh-CN" dirty="0"/>
              <a:t>rule 1/2/3/4</a:t>
            </a:r>
            <a:r>
              <a:rPr lang="en-US" altLang="zh-CN" dirty="0" smtClean="0"/>
              <a:t>…</a:t>
            </a:r>
            <a:r>
              <a:rPr lang="zh-CN" altLang="en-US" dirty="0" smtClean="0"/>
              <a:t>为什么不可以？</a:t>
            </a:r>
            <a:endParaRPr lang="zh-CN" altLang="en-US" dirty="0"/>
          </a:p>
          <a:p>
            <a:pPr lvl="1"/>
            <a:r>
              <a:rPr lang="zh-CN" altLang="en-US" dirty="0"/>
              <a:t>先来看一个小题目：如果希望增加一条规则，该如何处理？</a:t>
            </a:r>
            <a:endParaRPr lang="en-US" altLang="zh-CN" dirty="0"/>
          </a:p>
          <a:p>
            <a:pPr lvl="1"/>
            <a:r>
              <a:rPr lang="zh-CN" altLang="en-US" dirty="0"/>
              <a:t>可以在</a:t>
            </a:r>
            <a:r>
              <a:rPr lang="en-US" altLang="zh-CN" dirty="0"/>
              <a:t>rule 10</a:t>
            </a:r>
            <a:r>
              <a:rPr lang="zh-CN" altLang="en-US" dirty="0"/>
              <a:t>和</a:t>
            </a:r>
            <a:r>
              <a:rPr lang="en-US" altLang="zh-CN" dirty="0"/>
              <a:t>rule 15</a:t>
            </a:r>
            <a:r>
              <a:rPr lang="zh-CN" altLang="en-US" dirty="0"/>
              <a:t>之间，手工加入一条</a:t>
            </a:r>
            <a:r>
              <a:rPr lang="en-US" altLang="zh-CN" dirty="0"/>
              <a:t>rule 11</a:t>
            </a:r>
            <a:r>
              <a:rPr lang="zh-CN" altLang="en-US" dirty="0"/>
              <a:t>。</a:t>
            </a:r>
            <a:endParaRPr lang="en-US" altLang="zh-CN" dirty="0"/>
          </a:p>
          <a:p>
            <a:pPr lvl="1"/>
            <a:r>
              <a:rPr lang="zh-CN" altLang="en-US" dirty="0"/>
              <a:t>因此，设置一定长度的步长的作用，是方便后续在旧规则之间插入新的规则。</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067607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当进行</a:t>
            </a:r>
            <a:r>
              <a:rPr lang="en-US" altLang="zh-CN" dirty="0"/>
              <a:t>IP</a:t>
            </a:r>
            <a:r>
              <a:rPr lang="zh-CN" altLang="en-US" dirty="0"/>
              <a:t>地址匹配的时候，后面会跟着</a:t>
            </a:r>
            <a:r>
              <a:rPr lang="en-US" altLang="zh-CN" dirty="0"/>
              <a:t>32</a:t>
            </a:r>
            <a:r>
              <a:rPr lang="zh-CN" altLang="en-US" dirty="0"/>
              <a:t>位掩码位，这</a:t>
            </a:r>
            <a:r>
              <a:rPr lang="en-US" altLang="zh-CN" dirty="0"/>
              <a:t>32</a:t>
            </a:r>
            <a:r>
              <a:rPr lang="zh-CN" altLang="en-US" dirty="0" smtClean="0"/>
              <a:t>位称为</a:t>
            </a:r>
            <a:r>
              <a:rPr lang="zh-CN" altLang="en-US" dirty="0"/>
              <a:t>通配符。</a:t>
            </a:r>
          </a:p>
          <a:p>
            <a:r>
              <a:rPr lang="zh-CN" altLang="en-US" dirty="0"/>
              <a:t>通配符，也是点分十进制格式，换算成二进制后，“</a:t>
            </a:r>
            <a:r>
              <a:rPr lang="en-US" altLang="zh-CN" dirty="0"/>
              <a:t>0”</a:t>
            </a:r>
            <a:r>
              <a:rPr lang="zh-CN" altLang="en-US" dirty="0"/>
              <a:t>表示“匹配”，“</a:t>
            </a:r>
            <a:r>
              <a:rPr lang="en-US" altLang="zh-CN" dirty="0"/>
              <a:t>1”</a:t>
            </a:r>
            <a:r>
              <a:rPr lang="zh-CN" altLang="en-US" dirty="0"/>
              <a:t>表示“不关心”。</a:t>
            </a:r>
          </a:p>
          <a:p>
            <a:r>
              <a:rPr lang="zh-CN" altLang="en-US" dirty="0" smtClean="0"/>
              <a:t>具体</a:t>
            </a:r>
            <a:r>
              <a:rPr lang="zh-CN" altLang="en-US" dirty="0"/>
              <a:t>看下这</a:t>
            </a:r>
            <a:r>
              <a:rPr lang="en-US" altLang="zh-CN" dirty="0"/>
              <a:t>2</a:t>
            </a:r>
            <a:r>
              <a:rPr lang="zh-CN" altLang="en-US" dirty="0"/>
              <a:t>条规则：</a:t>
            </a:r>
            <a:endParaRPr lang="en-US" altLang="zh-CN" dirty="0"/>
          </a:p>
          <a:p>
            <a:pPr lvl="1"/>
            <a:r>
              <a:rPr lang="en-US" altLang="zh-CN" dirty="0"/>
              <a:t>rule 5: </a:t>
            </a:r>
            <a:r>
              <a:rPr lang="zh-CN" altLang="en-US" dirty="0"/>
              <a:t>拒绝源</a:t>
            </a:r>
            <a:r>
              <a:rPr lang="en-US" altLang="zh-CN" dirty="0"/>
              <a:t>IP</a:t>
            </a:r>
            <a:r>
              <a:rPr lang="zh-CN" altLang="en-US" dirty="0"/>
              <a:t>地址为</a:t>
            </a:r>
            <a:r>
              <a:rPr lang="en-US" altLang="zh-CN" dirty="0"/>
              <a:t>10.1.1.1</a:t>
            </a:r>
            <a:r>
              <a:rPr lang="zh-CN" altLang="en-US" dirty="0"/>
              <a:t>报文通过</a:t>
            </a:r>
            <a:r>
              <a:rPr lang="en-US" altLang="zh-CN" dirty="0"/>
              <a:t>——</a:t>
            </a:r>
            <a:r>
              <a:rPr lang="zh-CN" altLang="en-US" dirty="0"/>
              <a:t>因为通配符为全</a:t>
            </a:r>
            <a:r>
              <a:rPr lang="en-US" altLang="zh-CN" dirty="0"/>
              <a:t>0</a:t>
            </a:r>
            <a:r>
              <a:rPr lang="zh-CN" altLang="en-US" dirty="0"/>
              <a:t>，所以每一位都要严格匹配，因此匹配的是主机</a:t>
            </a:r>
            <a:r>
              <a:rPr lang="en-US" altLang="zh-CN" dirty="0"/>
              <a:t>IP</a:t>
            </a:r>
            <a:r>
              <a:rPr lang="zh-CN" altLang="en-US" dirty="0"/>
              <a:t>地址</a:t>
            </a:r>
            <a:r>
              <a:rPr lang="en-US" altLang="zh-CN" dirty="0"/>
              <a:t>10.1.1.1</a:t>
            </a:r>
            <a:r>
              <a:rPr lang="zh-CN" altLang="en-US" dirty="0"/>
              <a:t>；</a:t>
            </a:r>
            <a:endParaRPr lang="en-US" altLang="zh-CN" dirty="0"/>
          </a:p>
          <a:p>
            <a:pPr lvl="1"/>
            <a:r>
              <a:rPr lang="en-US" altLang="zh-CN" dirty="0"/>
              <a:t>rule 15:</a:t>
            </a:r>
            <a:r>
              <a:rPr lang="zh-CN" altLang="en-US" dirty="0"/>
              <a:t>允许源</a:t>
            </a:r>
            <a:r>
              <a:rPr lang="en-US" altLang="zh-CN" dirty="0"/>
              <a:t>IP</a:t>
            </a:r>
            <a:r>
              <a:rPr lang="zh-CN" altLang="en-US" dirty="0"/>
              <a:t>地址为</a:t>
            </a:r>
            <a:r>
              <a:rPr lang="en-US" altLang="zh-CN" dirty="0"/>
              <a:t>10.1.1.0/24</a:t>
            </a:r>
            <a:r>
              <a:rPr lang="zh-CN" altLang="en-US" dirty="0"/>
              <a:t>网段地址的报文通过</a:t>
            </a:r>
            <a:r>
              <a:rPr lang="en-US" altLang="zh-CN" dirty="0"/>
              <a:t>——</a:t>
            </a:r>
            <a:r>
              <a:rPr lang="zh-CN" altLang="en-US" dirty="0"/>
              <a:t>因为通配符：</a:t>
            </a:r>
            <a:r>
              <a:rPr lang="en-US" altLang="zh-CN" dirty="0"/>
              <a:t>0.0.0.11111111</a:t>
            </a:r>
            <a:r>
              <a:rPr lang="zh-CN" altLang="en-US" dirty="0"/>
              <a:t>，后</a:t>
            </a:r>
            <a:r>
              <a:rPr lang="en-US" altLang="zh-CN" dirty="0"/>
              <a:t>8</a:t>
            </a:r>
            <a:r>
              <a:rPr lang="zh-CN" altLang="en-US" dirty="0"/>
              <a:t>位为</a:t>
            </a:r>
            <a:r>
              <a:rPr lang="en-US" altLang="zh-CN" dirty="0"/>
              <a:t>1</a:t>
            </a:r>
            <a:r>
              <a:rPr lang="zh-CN" altLang="en-US" dirty="0"/>
              <a:t>，表示不关心，因此</a:t>
            </a:r>
            <a:r>
              <a:rPr lang="en-US" altLang="zh-CN" dirty="0"/>
              <a:t>10.1.1.xxxxxxxx </a:t>
            </a:r>
            <a:r>
              <a:rPr lang="zh-CN" altLang="en-US" dirty="0"/>
              <a:t>的后</a:t>
            </a:r>
            <a:r>
              <a:rPr lang="en-US" altLang="zh-CN" dirty="0"/>
              <a:t>8</a:t>
            </a:r>
            <a:r>
              <a:rPr lang="zh-CN" altLang="en-US" dirty="0"/>
              <a:t>位可以为任意值，所以匹配的是</a:t>
            </a:r>
            <a:r>
              <a:rPr lang="en-US" altLang="zh-CN" dirty="0"/>
              <a:t>10.1.1.0/24</a:t>
            </a:r>
            <a:r>
              <a:rPr lang="zh-CN" altLang="en-US" dirty="0"/>
              <a:t>网段。</a:t>
            </a:r>
          </a:p>
          <a:p>
            <a:r>
              <a:rPr lang="zh-CN" altLang="en-US" dirty="0" smtClean="0"/>
              <a:t>例子</a:t>
            </a:r>
            <a:r>
              <a:rPr lang="zh-CN" altLang="en-US" dirty="0"/>
              <a:t>：</a:t>
            </a:r>
            <a:r>
              <a:rPr lang="zh-CN" altLang="en-US" dirty="0" smtClean="0"/>
              <a:t>如果</a:t>
            </a:r>
            <a:r>
              <a:rPr lang="zh-CN" altLang="en-US" dirty="0"/>
              <a:t>要精确匹配</a:t>
            </a:r>
            <a:r>
              <a:rPr lang="en-US" altLang="zh-CN" dirty="0"/>
              <a:t>192.168.1.1/24</a:t>
            </a:r>
            <a:r>
              <a:rPr lang="zh-CN" altLang="en-US" dirty="0"/>
              <a:t>这个</a:t>
            </a:r>
            <a:r>
              <a:rPr lang="en-US" altLang="zh-CN" dirty="0"/>
              <a:t>IP</a:t>
            </a:r>
            <a:r>
              <a:rPr lang="zh-CN" altLang="en-US" dirty="0"/>
              <a:t>地址对应的网段地址，通配符是</a:t>
            </a:r>
            <a:r>
              <a:rPr lang="zh-CN" altLang="en-US" dirty="0" smtClean="0"/>
              <a:t>多少？</a:t>
            </a:r>
            <a:endParaRPr lang="zh-CN" altLang="en-US" dirty="0"/>
          </a:p>
          <a:p>
            <a:pPr lvl="1"/>
            <a:r>
              <a:rPr lang="zh-CN" altLang="en-US" dirty="0"/>
              <a:t>可以得出：网络位需要严格匹配，主机位无所谓，因此通配符为“</a:t>
            </a:r>
            <a:r>
              <a:rPr lang="en-US" altLang="zh-CN" dirty="0"/>
              <a:t>0.0.0.255</a:t>
            </a:r>
            <a:r>
              <a:rPr lang="zh-CN" altLang="en-US" dirty="0"/>
              <a:t>”。</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523536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如果想匹配</a:t>
            </a:r>
            <a:r>
              <a:rPr lang="en-US" altLang="zh-CN" dirty="0"/>
              <a:t>192.168.1.0/24</a:t>
            </a:r>
            <a:r>
              <a:rPr lang="zh-CN" altLang="en-US" dirty="0"/>
              <a:t>网段中的奇数</a:t>
            </a:r>
            <a:r>
              <a:rPr lang="en-US" altLang="zh-CN" dirty="0"/>
              <a:t>IP</a:t>
            </a:r>
            <a:r>
              <a:rPr lang="zh-CN" altLang="en-US" dirty="0"/>
              <a:t>地址，通配符该怎么写呢？</a:t>
            </a:r>
          </a:p>
          <a:p>
            <a:pPr lvl="1"/>
            <a:r>
              <a:rPr lang="zh-CN" altLang="en-US" dirty="0"/>
              <a:t>我们先来看一看，奇数</a:t>
            </a:r>
            <a:r>
              <a:rPr lang="en-US" altLang="zh-CN" dirty="0"/>
              <a:t>IP</a:t>
            </a:r>
            <a:r>
              <a:rPr lang="zh-CN" altLang="en-US" dirty="0"/>
              <a:t>地址都有哪些：</a:t>
            </a:r>
            <a:r>
              <a:rPr lang="en-US" altLang="zh-CN" dirty="0"/>
              <a:t>192.168.1.1</a:t>
            </a:r>
            <a:r>
              <a:rPr lang="zh-CN" altLang="en-US" dirty="0"/>
              <a:t>、</a:t>
            </a:r>
            <a:r>
              <a:rPr lang="en-US" altLang="zh-CN" dirty="0"/>
              <a:t>192.168.1.5</a:t>
            </a:r>
            <a:r>
              <a:rPr lang="zh-CN" altLang="en-US" dirty="0"/>
              <a:t>、</a:t>
            </a:r>
            <a:r>
              <a:rPr lang="en-US" altLang="zh-CN" dirty="0"/>
              <a:t>192.168.1.11……</a:t>
            </a:r>
          </a:p>
          <a:p>
            <a:pPr lvl="1"/>
            <a:r>
              <a:rPr lang="zh-CN" altLang="en-US" dirty="0"/>
              <a:t>后八位写成二进制：</a:t>
            </a:r>
            <a:r>
              <a:rPr lang="en-US" altLang="zh-CN" dirty="0"/>
              <a:t>192.168.1.00000001</a:t>
            </a:r>
            <a:r>
              <a:rPr lang="zh-CN" altLang="en-US" dirty="0"/>
              <a:t>、</a:t>
            </a:r>
            <a:r>
              <a:rPr lang="en-US" altLang="zh-CN" dirty="0"/>
              <a:t>192.168.1.00000101</a:t>
            </a:r>
            <a:r>
              <a:rPr lang="zh-CN" altLang="en-US" dirty="0"/>
              <a:t>、</a:t>
            </a:r>
            <a:r>
              <a:rPr lang="en-US" altLang="zh-CN" dirty="0"/>
              <a:t>192.168.1.00001011……</a:t>
            </a:r>
          </a:p>
          <a:p>
            <a:pPr lvl="1"/>
            <a:r>
              <a:rPr lang="zh-CN" altLang="en-US" dirty="0"/>
              <a:t>可以看出共同点：最后</a:t>
            </a:r>
            <a:r>
              <a:rPr lang="en-US" altLang="zh-CN" dirty="0"/>
              <a:t>8</a:t>
            </a:r>
            <a:r>
              <a:rPr lang="zh-CN" altLang="en-US" dirty="0"/>
              <a:t>位的高</a:t>
            </a:r>
            <a:r>
              <a:rPr lang="en-US" altLang="zh-CN" dirty="0"/>
              <a:t>7</a:t>
            </a:r>
            <a:r>
              <a:rPr lang="zh-CN" altLang="en-US" dirty="0"/>
              <a:t>位是任意值，最低位固定为</a:t>
            </a:r>
            <a:r>
              <a:rPr lang="en-US" altLang="zh-CN" dirty="0"/>
              <a:t>1</a:t>
            </a:r>
            <a:r>
              <a:rPr lang="zh-CN" altLang="en-US" dirty="0"/>
              <a:t>，因此答案是：</a:t>
            </a:r>
            <a:r>
              <a:rPr lang="en-US" altLang="zh-CN" dirty="0"/>
              <a:t>192.168.1.1 0.0.0.254</a:t>
            </a:r>
            <a:r>
              <a:rPr lang="zh-CN" altLang="en-US" dirty="0"/>
              <a:t>（</a:t>
            </a:r>
            <a:r>
              <a:rPr lang="en-US" altLang="zh-CN" dirty="0"/>
              <a:t>0.0.0.11111110</a:t>
            </a:r>
            <a:r>
              <a:rPr lang="zh-CN" altLang="en-US" dirty="0"/>
              <a:t>）</a:t>
            </a:r>
          </a:p>
          <a:p>
            <a:r>
              <a:rPr lang="zh-CN" altLang="en-US" dirty="0"/>
              <a:t>这就得出了通配符的一个特点：通配符中的</a:t>
            </a:r>
            <a:r>
              <a:rPr lang="en-US" altLang="zh-CN" dirty="0"/>
              <a:t>1</a:t>
            </a:r>
            <a:r>
              <a:rPr lang="zh-CN" altLang="en-US" dirty="0"/>
              <a:t>或者</a:t>
            </a:r>
            <a:r>
              <a:rPr lang="en-US" altLang="zh-CN" dirty="0"/>
              <a:t>0</a:t>
            </a:r>
            <a:r>
              <a:rPr lang="zh-CN" altLang="en-US" dirty="0"/>
              <a:t>是可以不连续的。</a:t>
            </a:r>
            <a:endParaRPr lang="en-US" altLang="zh-CN" dirty="0"/>
          </a:p>
          <a:p>
            <a:endParaRPr lang="en-US" altLang="zh-CN" dirty="0"/>
          </a:p>
          <a:p>
            <a:r>
              <a:rPr lang="zh-CN" altLang="en-US" dirty="0"/>
              <a:t>还有两个特殊的通配符：</a:t>
            </a:r>
            <a:endParaRPr lang="en-US" altLang="zh-CN" dirty="0"/>
          </a:p>
          <a:p>
            <a:pPr lvl="1"/>
            <a:r>
              <a:rPr lang="zh-CN" altLang="en-US" dirty="0"/>
              <a:t>当通配符全为</a:t>
            </a:r>
            <a:r>
              <a:rPr lang="en-US" altLang="zh-CN" dirty="0"/>
              <a:t>0</a:t>
            </a:r>
            <a:r>
              <a:rPr lang="zh-CN" altLang="en-US" dirty="0"/>
              <a:t>来匹配</a:t>
            </a:r>
            <a:r>
              <a:rPr lang="en-US" altLang="zh-CN" dirty="0"/>
              <a:t>IP</a:t>
            </a:r>
            <a:r>
              <a:rPr lang="zh-CN" altLang="en-US" dirty="0"/>
              <a:t>地址时，表示精确匹配某个</a:t>
            </a:r>
            <a:r>
              <a:rPr lang="en-US" altLang="zh-CN" dirty="0"/>
              <a:t>IP</a:t>
            </a:r>
            <a:r>
              <a:rPr lang="zh-CN" altLang="en-US" dirty="0"/>
              <a:t>地址；</a:t>
            </a:r>
            <a:endParaRPr lang="en-US" altLang="zh-CN" dirty="0"/>
          </a:p>
          <a:p>
            <a:pPr lvl="1"/>
            <a:r>
              <a:rPr lang="zh-CN" altLang="en-US" dirty="0"/>
              <a:t>当通配符全为</a:t>
            </a:r>
            <a:r>
              <a:rPr lang="en-US" altLang="zh-CN" dirty="0"/>
              <a:t>1</a:t>
            </a:r>
            <a:r>
              <a:rPr lang="zh-CN" altLang="en-US" dirty="0"/>
              <a:t>来匹配</a:t>
            </a:r>
            <a:r>
              <a:rPr lang="en-US" altLang="zh-CN" dirty="0"/>
              <a:t>0.0.0.0</a:t>
            </a:r>
            <a:r>
              <a:rPr lang="zh-CN" altLang="en-US" dirty="0"/>
              <a:t>地址时，表示匹配了所有</a:t>
            </a:r>
            <a:r>
              <a:rPr lang="en-US" altLang="zh-CN" dirty="0"/>
              <a:t>IP</a:t>
            </a:r>
            <a:r>
              <a:rPr lang="zh-CN" altLang="en-US" dirty="0"/>
              <a:t>地址。</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674742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基于</a:t>
            </a:r>
            <a:r>
              <a:rPr lang="en-US" altLang="zh-CN" dirty="0"/>
              <a:t>ACL</a:t>
            </a:r>
            <a:r>
              <a:rPr lang="zh-CN" altLang="en-US" dirty="0"/>
              <a:t>规则定义方式的划分，可分为：</a:t>
            </a:r>
            <a:endParaRPr lang="en-US" altLang="zh-CN" dirty="0"/>
          </a:p>
          <a:p>
            <a:pPr lvl="1"/>
            <a:r>
              <a:rPr lang="zh-CN" altLang="en-US" dirty="0"/>
              <a:t>基本</a:t>
            </a:r>
            <a:r>
              <a:rPr lang="en-US" altLang="zh-CN" dirty="0"/>
              <a:t>ACL</a:t>
            </a:r>
            <a:r>
              <a:rPr lang="zh-CN" altLang="en-US" dirty="0"/>
              <a:t>、高级</a:t>
            </a:r>
            <a:r>
              <a:rPr lang="en-US" altLang="zh-CN" dirty="0"/>
              <a:t>ACL</a:t>
            </a:r>
            <a:r>
              <a:rPr lang="zh-CN" altLang="en-US" dirty="0"/>
              <a:t>、二层</a:t>
            </a:r>
            <a:r>
              <a:rPr lang="en-US" altLang="zh-CN" dirty="0"/>
              <a:t>ACL</a:t>
            </a:r>
            <a:r>
              <a:rPr lang="zh-CN" altLang="en-US" dirty="0"/>
              <a:t>、用户自定义</a:t>
            </a:r>
            <a:r>
              <a:rPr lang="en-US" altLang="zh-CN" dirty="0"/>
              <a:t>ACL</a:t>
            </a:r>
            <a:r>
              <a:rPr lang="zh-CN" altLang="en-US" dirty="0"/>
              <a:t>和用户</a:t>
            </a:r>
            <a:r>
              <a:rPr lang="en-US" altLang="zh-CN" dirty="0"/>
              <a:t>ACL</a:t>
            </a:r>
            <a:r>
              <a:rPr lang="zh-CN" altLang="en-US" dirty="0"/>
              <a:t>。</a:t>
            </a:r>
            <a:endParaRPr lang="en-US" altLang="zh-CN" dirty="0"/>
          </a:p>
          <a:p>
            <a:r>
              <a:rPr lang="zh-CN" altLang="en-US" dirty="0"/>
              <a:t>基于</a:t>
            </a:r>
            <a:r>
              <a:rPr lang="en-US" altLang="zh-CN" dirty="0"/>
              <a:t>ACL</a:t>
            </a:r>
            <a:r>
              <a:rPr lang="zh-CN" altLang="en-US" dirty="0"/>
              <a:t>标识方法的划分，则可分为：</a:t>
            </a:r>
            <a:endParaRPr lang="en-US" altLang="zh-CN" dirty="0"/>
          </a:p>
          <a:p>
            <a:pPr lvl="1"/>
            <a:r>
              <a:rPr lang="zh-CN" altLang="en-US" dirty="0"/>
              <a:t>数字型</a:t>
            </a:r>
            <a:r>
              <a:rPr lang="en-US" altLang="zh-CN" dirty="0"/>
              <a:t>ACL</a:t>
            </a:r>
            <a:r>
              <a:rPr lang="zh-CN" altLang="en-US" dirty="0"/>
              <a:t>和命名型</a:t>
            </a:r>
            <a:r>
              <a:rPr lang="en-US" altLang="zh-CN" dirty="0"/>
              <a:t>ACL</a:t>
            </a:r>
            <a:r>
              <a:rPr lang="zh-CN" altLang="en-US" dirty="0"/>
              <a:t>。</a:t>
            </a:r>
            <a:endParaRPr lang="en-US" altLang="zh-CN" dirty="0"/>
          </a:p>
          <a:p>
            <a:endParaRPr lang="en-US" altLang="zh-CN" dirty="0"/>
          </a:p>
          <a:p>
            <a:r>
              <a:rPr lang="zh-CN" altLang="en-US" dirty="0"/>
              <a:t>注意：用户在创建</a:t>
            </a:r>
            <a:r>
              <a:rPr lang="en-US" altLang="zh-CN" dirty="0"/>
              <a:t>ACL</a:t>
            </a:r>
            <a:r>
              <a:rPr lang="zh-CN" altLang="en-US" dirty="0"/>
              <a:t>时可以为其指定编号，不同的编号对应不同类型的</a:t>
            </a:r>
            <a:r>
              <a:rPr lang="en-US" altLang="zh-CN" dirty="0"/>
              <a:t>ACL</a:t>
            </a:r>
            <a:r>
              <a:rPr lang="zh-CN" altLang="en-US" dirty="0"/>
              <a:t>。同时，为了便于记忆和识别，用户还可以创建命名型</a:t>
            </a:r>
            <a:r>
              <a:rPr lang="en-US" altLang="zh-CN" dirty="0"/>
              <a:t>ACL</a:t>
            </a:r>
            <a:r>
              <a:rPr lang="zh-CN" altLang="en-US" dirty="0"/>
              <a:t>，即在创建</a:t>
            </a:r>
            <a:r>
              <a:rPr lang="en-US" altLang="zh-CN" dirty="0"/>
              <a:t>ACL</a:t>
            </a:r>
            <a:r>
              <a:rPr lang="zh-CN" altLang="en-US" dirty="0"/>
              <a:t>时为其设置名称。命名型</a:t>
            </a:r>
            <a:r>
              <a:rPr lang="en-US" altLang="zh-CN" dirty="0"/>
              <a:t>ACL</a:t>
            </a:r>
            <a:r>
              <a:rPr lang="zh-CN" altLang="en-US" dirty="0"/>
              <a:t>，也可以是“名称 数字”的形式，即在定义命名型</a:t>
            </a:r>
            <a:r>
              <a:rPr lang="en-US" altLang="zh-CN" dirty="0"/>
              <a:t>ACL</a:t>
            </a:r>
            <a:r>
              <a:rPr lang="zh-CN" altLang="en-US" dirty="0"/>
              <a:t>时，同时指定</a:t>
            </a:r>
            <a:r>
              <a:rPr lang="en-US" altLang="zh-CN" dirty="0"/>
              <a:t>ACL</a:t>
            </a:r>
            <a:r>
              <a:rPr lang="zh-CN" altLang="en-US" dirty="0"/>
              <a:t>编号。如果不指定编号，系统则会自动为其分配一个数字型</a:t>
            </a:r>
            <a:r>
              <a:rPr lang="en-US" altLang="zh-CN" dirty="0"/>
              <a:t>ACL</a:t>
            </a:r>
            <a:r>
              <a:rPr lang="zh-CN" altLang="en-US" dirty="0"/>
              <a:t>的编号。</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12450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基本</a:t>
            </a:r>
            <a:r>
              <a:rPr lang="en-US" altLang="zh-CN" dirty="0"/>
              <a:t>ACL</a:t>
            </a:r>
            <a:r>
              <a:rPr lang="zh-CN" altLang="en-US" dirty="0"/>
              <a:t>：</a:t>
            </a:r>
            <a:endParaRPr lang="en-US" altLang="zh-CN" dirty="0"/>
          </a:p>
          <a:p>
            <a:pPr lvl="1"/>
            <a:r>
              <a:rPr lang="zh-CN" altLang="en-US" dirty="0"/>
              <a:t>主要针对</a:t>
            </a:r>
            <a:r>
              <a:rPr lang="en-US" altLang="zh-CN" dirty="0"/>
              <a:t>IP</a:t>
            </a:r>
            <a:r>
              <a:rPr lang="zh-CN" altLang="en-US" dirty="0"/>
              <a:t>报文的源</a:t>
            </a:r>
            <a:r>
              <a:rPr lang="en-US" altLang="zh-CN" dirty="0"/>
              <a:t>IP</a:t>
            </a:r>
            <a:r>
              <a:rPr lang="zh-CN" altLang="en-US" dirty="0"/>
              <a:t>地址进行匹配，基本</a:t>
            </a:r>
            <a:r>
              <a:rPr lang="en-US" altLang="zh-CN" dirty="0"/>
              <a:t>ACL</a:t>
            </a:r>
            <a:r>
              <a:rPr lang="zh-CN" altLang="en-US" dirty="0"/>
              <a:t>的编号范围是</a:t>
            </a:r>
            <a:r>
              <a:rPr lang="en-US" altLang="zh-CN" dirty="0"/>
              <a:t>2000-2999</a:t>
            </a:r>
            <a:r>
              <a:rPr lang="zh-CN" altLang="en-US" dirty="0"/>
              <a:t>。</a:t>
            </a:r>
          </a:p>
          <a:p>
            <a:pPr lvl="1"/>
            <a:r>
              <a:rPr lang="zh-CN" altLang="en-US" dirty="0"/>
              <a:t>比如这个例子，创建的是</a:t>
            </a:r>
            <a:r>
              <a:rPr lang="en-US" altLang="zh-CN" dirty="0" err="1"/>
              <a:t>acl</a:t>
            </a:r>
            <a:r>
              <a:rPr lang="en-US" altLang="zh-CN" dirty="0"/>
              <a:t> 2000</a:t>
            </a:r>
            <a:r>
              <a:rPr lang="zh-CN" altLang="en-US" dirty="0"/>
              <a:t>，就意味着创建的是基本</a:t>
            </a:r>
            <a:r>
              <a:rPr lang="en-US" altLang="zh-CN" dirty="0"/>
              <a:t>ACL</a:t>
            </a:r>
            <a:r>
              <a:rPr lang="zh-CN" altLang="en-US" dirty="0"/>
              <a:t>。</a:t>
            </a:r>
            <a:endParaRPr lang="en-US" altLang="zh-CN" dirty="0"/>
          </a:p>
          <a:p>
            <a:r>
              <a:rPr lang="zh-CN" altLang="en-US" dirty="0"/>
              <a:t>高级</a:t>
            </a:r>
            <a:r>
              <a:rPr lang="en-US" altLang="zh-CN" dirty="0"/>
              <a:t>ACL</a:t>
            </a:r>
            <a:r>
              <a:rPr lang="zh-CN" altLang="en-US" dirty="0"/>
              <a:t>：</a:t>
            </a:r>
            <a:endParaRPr lang="en-US" altLang="zh-CN" dirty="0"/>
          </a:p>
          <a:p>
            <a:pPr lvl="1"/>
            <a:r>
              <a:rPr lang="zh-CN" altLang="en-US" dirty="0"/>
              <a:t>可以根据</a:t>
            </a:r>
            <a:r>
              <a:rPr lang="en-US" altLang="zh-CN" dirty="0"/>
              <a:t>IP</a:t>
            </a:r>
            <a:r>
              <a:rPr lang="zh-CN" altLang="en-US" dirty="0"/>
              <a:t>报文中的源</a:t>
            </a:r>
            <a:r>
              <a:rPr lang="en-US" altLang="zh-CN" dirty="0"/>
              <a:t>IP</a:t>
            </a:r>
            <a:r>
              <a:rPr lang="zh-CN" altLang="en-US" dirty="0"/>
              <a:t>地址、目的</a:t>
            </a:r>
            <a:r>
              <a:rPr lang="en-US" altLang="zh-CN" dirty="0"/>
              <a:t>IP</a:t>
            </a:r>
            <a:r>
              <a:rPr lang="zh-CN" altLang="en-US" dirty="0"/>
              <a:t>地址、协议类型，</a:t>
            </a:r>
            <a:r>
              <a:rPr lang="en-US" altLang="zh-CN" dirty="0"/>
              <a:t>TCP</a:t>
            </a:r>
            <a:r>
              <a:rPr lang="zh-CN" altLang="en-US" dirty="0"/>
              <a:t>或</a:t>
            </a:r>
            <a:r>
              <a:rPr lang="en-US" altLang="zh-CN" dirty="0"/>
              <a:t>UDP</a:t>
            </a:r>
            <a:r>
              <a:rPr lang="zh-CN" altLang="en-US" dirty="0"/>
              <a:t>的源目端口号等元素进行匹配，可以理解为：基本</a:t>
            </a:r>
            <a:r>
              <a:rPr lang="en-US" altLang="zh-CN" dirty="0"/>
              <a:t>ACL</a:t>
            </a:r>
            <a:r>
              <a:rPr lang="zh-CN" altLang="en-US" dirty="0"/>
              <a:t>是高级</a:t>
            </a:r>
            <a:r>
              <a:rPr lang="en-US" altLang="zh-CN" dirty="0"/>
              <a:t>ACL</a:t>
            </a:r>
            <a:r>
              <a:rPr lang="zh-CN" altLang="en-US" dirty="0"/>
              <a:t>的一个子集，高级</a:t>
            </a:r>
            <a:r>
              <a:rPr lang="en-US" altLang="zh-CN" dirty="0"/>
              <a:t>ACL</a:t>
            </a:r>
            <a:r>
              <a:rPr lang="zh-CN" altLang="en-US" dirty="0"/>
              <a:t>可以比基本</a:t>
            </a:r>
            <a:r>
              <a:rPr lang="en-US" altLang="zh-CN" dirty="0"/>
              <a:t>ACL</a:t>
            </a:r>
            <a:r>
              <a:rPr lang="zh-CN" altLang="en-US" dirty="0"/>
              <a:t>定义出更精确、更复杂、更灵活的规则。</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552381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4596396"/>
            <a:ext cx="5932800" cy="5330241"/>
          </a:xfrm>
        </p:spPr>
        <p:txBody>
          <a:bodyPr/>
          <a:lstStyle/>
          <a:p>
            <a:pPr>
              <a:lnSpc>
                <a:spcPct val="100000"/>
              </a:lnSpc>
            </a:pPr>
            <a:r>
              <a:rPr lang="en-US" altLang="zh-CN" dirty="0" smtClean="0"/>
              <a:t>ACL</a:t>
            </a:r>
            <a:r>
              <a:rPr lang="zh-CN" altLang="en-US" dirty="0" smtClean="0"/>
              <a:t>的匹配机制概括来说就是：</a:t>
            </a:r>
          </a:p>
          <a:p>
            <a:pPr lvl="1">
              <a:lnSpc>
                <a:spcPct val="100000"/>
              </a:lnSpc>
            </a:pPr>
            <a:r>
              <a:rPr lang="zh-CN" altLang="en-US" dirty="0" smtClean="0"/>
              <a:t>配置</a:t>
            </a:r>
            <a:r>
              <a:rPr lang="en-US" altLang="zh-CN" dirty="0" smtClean="0"/>
              <a:t>ACL</a:t>
            </a:r>
            <a:r>
              <a:rPr lang="zh-CN" altLang="en-US" dirty="0" smtClean="0"/>
              <a:t>的设备接收报文后，会将该报文与</a:t>
            </a:r>
            <a:r>
              <a:rPr lang="en-US" altLang="zh-CN" dirty="0" smtClean="0"/>
              <a:t>ACL</a:t>
            </a:r>
            <a:r>
              <a:rPr lang="zh-CN" altLang="en-US" dirty="0" smtClean="0"/>
              <a:t>中的规则逐条进行匹配，如果不能匹配上，就会继续尝试去匹配下一条规则。</a:t>
            </a:r>
          </a:p>
          <a:p>
            <a:pPr lvl="1">
              <a:lnSpc>
                <a:spcPct val="100000"/>
              </a:lnSpc>
            </a:pPr>
            <a:r>
              <a:rPr lang="zh-CN" altLang="en-US" dirty="0" smtClean="0"/>
              <a:t>一旦匹配上，则设备会对该报文执行这条规则中定义的处理动作，并且不再继续尝试与后续规则匹配。</a:t>
            </a:r>
          </a:p>
          <a:p>
            <a:pPr>
              <a:lnSpc>
                <a:spcPct val="100000"/>
              </a:lnSpc>
            </a:pPr>
            <a:r>
              <a:rPr lang="zh-CN" altLang="en-US" dirty="0" smtClean="0"/>
              <a:t>匹配流程：首先系统会查找设备上是否配置了</a:t>
            </a:r>
            <a:r>
              <a:rPr lang="en-US" altLang="zh-CN" dirty="0" smtClean="0"/>
              <a:t>ACL</a:t>
            </a:r>
            <a:r>
              <a:rPr lang="zh-CN" altLang="en-US" dirty="0" smtClean="0"/>
              <a:t>。</a:t>
            </a:r>
          </a:p>
          <a:p>
            <a:pPr lvl="1">
              <a:lnSpc>
                <a:spcPct val="100000"/>
              </a:lnSpc>
            </a:pPr>
            <a:r>
              <a:rPr lang="zh-CN" altLang="en-US" dirty="0" smtClean="0"/>
              <a:t>如果</a:t>
            </a:r>
            <a:r>
              <a:rPr lang="en-US" altLang="zh-CN" dirty="0" smtClean="0"/>
              <a:t>ACL</a:t>
            </a:r>
            <a:r>
              <a:rPr lang="zh-CN" altLang="en-US" dirty="0" smtClean="0"/>
              <a:t>不存在，则返回</a:t>
            </a:r>
            <a:r>
              <a:rPr lang="en-US" altLang="zh-CN" dirty="0" smtClean="0"/>
              <a:t>ACL</a:t>
            </a:r>
            <a:r>
              <a:rPr lang="zh-CN" altLang="en-US" dirty="0" smtClean="0"/>
              <a:t>匹配结果为：不匹配。</a:t>
            </a:r>
          </a:p>
          <a:p>
            <a:pPr lvl="1">
              <a:lnSpc>
                <a:spcPct val="100000"/>
              </a:lnSpc>
            </a:pPr>
            <a:r>
              <a:rPr lang="zh-CN" altLang="en-US" dirty="0" smtClean="0"/>
              <a:t>如果</a:t>
            </a:r>
            <a:r>
              <a:rPr lang="en-US" altLang="zh-CN" dirty="0" smtClean="0"/>
              <a:t>ACL</a:t>
            </a:r>
            <a:r>
              <a:rPr lang="zh-CN" altLang="en-US" dirty="0" smtClean="0"/>
              <a:t>存在，则查找设备是否配置了</a:t>
            </a:r>
            <a:r>
              <a:rPr lang="en-US" altLang="zh-CN" dirty="0" smtClean="0"/>
              <a:t>ACL</a:t>
            </a:r>
            <a:r>
              <a:rPr lang="zh-CN" altLang="en-US" dirty="0" smtClean="0"/>
              <a:t>规则。</a:t>
            </a:r>
          </a:p>
          <a:p>
            <a:pPr lvl="2">
              <a:lnSpc>
                <a:spcPct val="100000"/>
              </a:lnSpc>
            </a:pPr>
            <a:r>
              <a:rPr lang="zh-CN" altLang="en-US" dirty="0" smtClean="0"/>
              <a:t>如果规则不存在，则返回</a:t>
            </a:r>
            <a:r>
              <a:rPr lang="en-US" altLang="zh-CN" dirty="0" smtClean="0"/>
              <a:t>ACL</a:t>
            </a:r>
            <a:r>
              <a:rPr lang="zh-CN" altLang="en-US" dirty="0" smtClean="0"/>
              <a:t>匹配结果为：不匹配。</a:t>
            </a:r>
          </a:p>
          <a:p>
            <a:pPr lvl="2">
              <a:lnSpc>
                <a:spcPct val="100000"/>
              </a:lnSpc>
            </a:pPr>
            <a:r>
              <a:rPr lang="zh-CN" altLang="en-US" dirty="0" smtClean="0"/>
              <a:t>如果规则存在，则系统会从</a:t>
            </a:r>
            <a:r>
              <a:rPr lang="en-US" altLang="zh-CN" dirty="0" smtClean="0"/>
              <a:t>ACL</a:t>
            </a:r>
            <a:r>
              <a:rPr lang="zh-CN" altLang="en-US" dirty="0" smtClean="0"/>
              <a:t>中编号最小的规则开始查找。</a:t>
            </a:r>
          </a:p>
          <a:p>
            <a:pPr lvl="3">
              <a:lnSpc>
                <a:spcPct val="100000"/>
              </a:lnSpc>
            </a:pPr>
            <a:r>
              <a:rPr lang="zh-CN" altLang="en-US" dirty="0" smtClean="0"/>
              <a:t>如果匹配上了</a:t>
            </a:r>
            <a:r>
              <a:rPr lang="en-US" altLang="zh-CN" dirty="0" smtClean="0"/>
              <a:t>permit</a:t>
            </a:r>
            <a:r>
              <a:rPr lang="zh-CN" altLang="en-US" dirty="0" smtClean="0"/>
              <a:t>规则，则停止查找规则，并返回</a:t>
            </a:r>
            <a:r>
              <a:rPr lang="en-US" altLang="zh-CN" dirty="0" smtClean="0"/>
              <a:t>ACL</a:t>
            </a:r>
            <a:r>
              <a:rPr lang="zh-CN" altLang="en-US" dirty="0" smtClean="0"/>
              <a:t>匹配结果为：匹配（允许）。</a:t>
            </a:r>
          </a:p>
          <a:p>
            <a:pPr lvl="3">
              <a:lnSpc>
                <a:spcPct val="100000"/>
              </a:lnSpc>
            </a:pPr>
            <a:r>
              <a:rPr lang="zh-CN" altLang="en-US" dirty="0" smtClean="0"/>
              <a:t>如果匹配上了</a:t>
            </a:r>
            <a:r>
              <a:rPr lang="en-US" altLang="zh-CN" dirty="0" smtClean="0"/>
              <a:t>deny</a:t>
            </a:r>
            <a:r>
              <a:rPr lang="zh-CN" altLang="en-US" dirty="0" smtClean="0"/>
              <a:t>规则，则停止查找规则，并返回</a:t>
            </a:r>
            <a:r>
              <a:rPr lang="en-US" altLang="zh-CN" dirty="0" smtClean="0"/>
              <a:t>ACL</a:t>
            </a:r>
            <a:r>
              <a:rPr lang="zh-CN" altLang="en-US" dirty="0" smtClean="0"/>
              <a:t>匹配结果为：匹配（拒绝）。</a:t>
            </a:r>
          </a:p>
          <a:p>
            <a:pPr lvl="3">
              <a:lnSpc>
                <a:spcPct val="100000"/>
              </a:lnSpc>
            </a:pPr>
            <a:r>
              <a:rPr lang="zh-CN" altLang="en-US" dirty="0" smtClean="0"/>
              <a:t>如果未匹配上规则，则继续查找下一条规则，以此循环。如果一直查到最后一条规则，报文仍未匹配上，则返回</a:t>
            </a:r>
            <a:r>
              <a:rPr lang="en-US" altLang="zh-CN" dirty="0" smtClean="0"/>
              <a:t>ACL</a:t>
            </a:r>
            <a:r>
              <a:rPr lang="zh-CN" altLang="en-US" dirty="0" smtClean="0"/>
              <a:t>匹配结果为：不匹配。</a:t>
            </a:r>
          </a:p>
          <a:p>
            <a:pPr lvl="0">
              <a:lnSpc>
                <a:spcPct val="100000"/>
              </a:lnSpc>
            </a:pPr>
            <a:r>
              <a:rPr lang="zh-CN" altLang="en-US" dirty="0" smtClean="0"/>
              <a:t>从整个</a:t>
            </a:r>
            <a:r>
              <a:rPr lang="en-US" altLang="zh-CN" dirty="0" smtClean="0"/>
              <a:t>ACL</a:t>
            </a:r>
            <a:r>
              <a:rPr lang="zh-CN" altLang="en-US" dirty="0" smtClean="0"/>
              <a:t>匹配流程可以看出，报文与</a:t>
            </a:r>
            <a:r>
              <a:rPr lang="en-US" altLang="zh-CN" dirty="0" smtClean="0"/>
              <a:t>ACL</a:t>
            </a:r>
            <a:r>
              <a:rPr lang="zh-CN" altLang="en-US" dirty="0" smtClean="0"/>
              <a:t>规则匹配后，会产生两种匹配结果：“匹配”和“不匹配”。</a:t>
            </a:r>
          </a:p>
          <a:p>
            <a:pPr lvl="1">
              <a:lnSpc>
                <a:spcPct val="100000"/>
              </a:lnSpc>
            </a:pPr>
            <a:r>
              <a:rPr lang="zh-CN" altLang="en-US" dirty="0" smtClean="0"/>
              <a:t>匹配（命中规则）：指存在</a:t>
            </a:r>
            <a:r>
              <a:rPr lang="en-US" altLang="zh-CN" dirty="0" smtClean="0"/>
              <a:t>ACL</a:t>
            </a:r>
            <a:r>
              <a:rPr lang="zh-CN" altLang="en-US" dirty="0" smtClean="0"/>
              <a:t>，且在</a:t>
            </a:r>
            <a:r>
              <a:rPr lang="en-US" altLang="zh-CN" dirty="0" smtClean="0"/>
              <a:t>ACL</a:t>
            </a:r>
            <a:r>
              <a:rPr lang="zh-CN" altLang="en-US" dirty="0" smtClean="0"/>
              <a:t>中查找到了符合匹配条件的规则。不论匹配的动作是“</a:t>
            </a:r>
            <a:r>
              <a:rPr lang="en-US" altLang="zh-CN" dirty="0" smtClean="0"/>
              <a:t>permit”</a:t>
            </a:r>
            <a:r>
              <a:rPr lang="zh-CN" altLang="en-US" dirty="0" smtClean="0"/>
              <a:t>还是“</a:t>
            </a:r>
            <a:r>
              <a:rPr lang="en-US" altLang="zh-CN" dirty="0" smtClean="0"/>
              <a:t>deny”</a:t>
            </a:r>
            <a:r>
              <a:rPr lang="zh-CN" altLang="en-US" dirty="0" smtClean="0"/>
              <a:t>，都称为“匹配”，而不是只是匹配上</a:t>
            </a:r>
            <a:r>
              <a:rPr lang="en-US" altLang="zh-CN" dirty="0" smtClean="0"/>
              <a:t>permit</a:t>
            </a:r>
            <a:r>
              <a:rPr lang="zh-CN" altLang="en-US" dirty="0" smtClean="0"/>
              <a:t>规则才算“匹配”。</a:t>
            </a:r>
          </a:p>
          <a:p>
            <a:pPr lvl="1">
              <a:lnSpc>
                <a:spcPct val="100000"/>
              </a:lnSpc>
            </a:pPr>
            <a:r>
              <a:rPr lang="zh-CN" altLang="en-US" dirty="0" smtClean="0"/>
              <a:t>不匹配（未命中规则）：指不存在</a:t>
            </a:r>
            <a:r>
              <a:rPr lang="en-US" altLang="zh-CN" dirty="0" smtClean="0"/>
              <a:t>ACL</a:t>
            </a:r>
            <a:r>
              <a:rPr lang="zh-CN" altLang="en-US" dirty="0" smtClean="0"/>
              <a:t>，或</a:t>
            </a:r>
            <a:r>
              <a:rPr lang="en-US" altLang="zh-CN" dirty="0" smtClean="0"/>
              <a:t>ACL</a:t>
            </a:r>
            <a:r>
              <a:rPr lang="zh-CN" altLang="en-US" dirty="0" smtClean="0"/>
              <a:t>中无规则，再或者在</a:t>
            </a:r>
            <a:r>
              <a:rPr lang="en-US" altLang="zh-CN" dirty="0" smtClean="0"/>
              <a:t>ACL</a:t>
            </a:r>
            <a:r>
              <a:rPr lang="zh-CN" altLang="en-US" dirty="0" smtClean="0"/>
              <a:t>中遍历了所有规则都没有找到符合匹配条件的规则。以上三种情况，都叫做“不匹配”。</a:t>
            </a:r>
            <a:endParaRPr lang="en-US" altLang="zh-CN" dirty="0" smtClean="0"/>
          </a:p>
          <a:p>
            <a:pPr lvl="0">
              <a:lnSpc>
                <a:spcPct val="100000"/>
              </a:lnSpc>
            </a:pPr>
            <a:r>
              <a:rPr lang="zh-CN" altLang="en-US" dirty="0" smtClean="0"/>
              <a:t>匹配原则：一旦命中即停止匹配。</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535454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一条</a:t>
            </a:r>
            <a:r>
              <a:rPr lang="en-US" altLang="zh-CN" dirty="0"/>
              <a:t>ACL</a:t>
            </a:r>
            <a:r>
              <a:rPr lang="zh-CN" altLang="en-US" dirty="0"/>
              <a:t>可以由多条“</a:t>
            </a:r>
            <a:r>
              <a:rPr lang="en-US" altLang="zh-CN" dirty="0" smtClean="0"/>
              <a:t>deny</a:t>
            </a:r>
            <a:r>
              <a:rPr lang="zh-CN" altLang="en-US" dirty="0" smtClean="0"/>
              <a:t>或</a:t>
            </a:r>
            <a:r>
              <a:rPr lang="en-US" altLang="zh-CN" dirty="0" smtClean="0"/>
              <a:t>permit</a:t>
            </a:r>
            <a:r>
              <a:rPr lang="en-US" altLang="zh-CN" dirty="0"/>
              <a:t>”</a:t>
            </a:r>
            <a:r>
              <a:rPr lang="zh-CN" altLang="en-US" dirty="0"/>
              <a:t>语句组成，每一条语句描述一条规则，这些规则可能存在包含关系，也可能有重复或矛盾的地方，因此</a:t>
            </a:r>
            <a:r>
              <a:rPr lang="en-US" altLang="zh-CN" dirty="0"/>
              <a:t>ACL</a:t>
            </a:r>
            <a:r>
              <a:rPr lang="zh-CN" altLang="en-US" dirty="0"/>
              <a:t>的匹配顺序是十分重要的。</a:t>
            </a:r>
          </a:p>
          <a:p>
            <a:r>
              <a:rPr lang="zh-CN" altLang="en-US" dirty="0"/>
              <a:t>华为设备支持两种匹配顺序：自动排序（</a:t>
            </a:r>
            <a:r>
              <a:rPr lang="en-US" altLang="zh-CN" dirty="0"/>
              <a:t>auto</a:t>
            </a:r>
            <a:r>
              <a:rPr lang="zh-CN" altLang="en-US" dirty="0"/>
              <a:t>模式）和配置顺序（</a:t>
            </a:r>
            <a:r>
              <a:rPr lang="en-US" altLang="zh-CN" dirty="0" err="1"/>
              <a:t>config</a:t>
            </a:r>
            <a:r>
              <a:rPr lang="zh-CN" altLang="en-US" dirty="0"/>
              <a:t>模式）。缺省的</a:t>
            </a:r>
            <a:r>
              <a:rPr lang="en-US" altLang="zh-CN" dirty="0"/>
              <a:t>ACL</a:t>
            </a:r>
            <a:r>
              <a:rPr lang="zh-CN" altLang="en-US" dirty="0"/>
              <a:t>匹配顺序是</a:t>
            </a:r>
            <a:r>
              <a:rPr lang="en-US" altLang="zh-CN" dirty="0" err="1"/>
              <a:t>config</a:t>
            </a:r>
            <a:r>
              <a:rPr lang="zh-CN" altLang="en-US" dirty="0"/>
              <a:t>模式。</a:t>
            </a:r>
          </a:p>
          <a:p>
            <a:pPr lvl="1"/>
            <a:r>
              <a:rPr lang="zh-CN" altLang="en-US" dirty="0"/>
              <a:t>自动排序，是指系统使用“深度优先”的原则，将规则按照精确度从高到低进行排序，并按照精确度从高到低的顺序进行报文匹配。</a:t>
            </a:r>
            <a:r>
              <a:rPr lang="en-US" altLang="zh-CN" dirty="0"/>
              <a:t>——</a:t>
            </a:r>
            <a:r>
              <a:rPr lang="zh-CN" altLang="en-US" dirty="0"/>
              <a:t>这个比较复杂，这里就不具体展开了，感兴趣的同学可以课后查看资料。</a:t>
            </a:r>
            <a:endParaRPr lang="en-US" altLang="zh-CN" dirty="0"/>
          </a:p>
          <a:p>
            <a:pPr lvl="1"/>
            <a:r>
              <a:rPr lang="zh-CN" altLang="en-US" dirty="0"/>
              <a:t>配置顺序，系统按照</a:t>
            </a:r>
            <a:r>
              <a:rPr lang="en-US" altLang="zh-CN" dirty="0"/>
              <a:t>ACL</a:t>
            </a:r>
            <a:r>
              <a:rPr lang="zh-CN" altLang="en-US" dirty="0"/>
              <a:t>规则编号从小到大的顺序进行报文匹配，规则编号越小越容易被匹配。</a:t>
            </a:r>
            <a:r>
              <a:rPr lang="en-US" altLang="zh-CN" dirty="0"/>
              <a:t>——</a:t>
            </a:r>
            <a:r>
              <a:rPr lang="zh-CN" altLang="en-US" dirty="0"/>
              <a:t>这个就是我们前面提到的匹配顺序。</a:t>
            </a:r>
          </a:p>
          <a:p>
            <a:pPr lvl="2"/>
            <a:r>
              <a:rPr lang="zh-CN" altLang="en-US" dirty="0"/>
              <a:t>如果后面又添加了一条规则，则这条规则会被加入到相应的位置，报文仍然会按照从小到大的顺序进行匹配。</a:t>
            </a:r>
            <a:endParaRPr lang="en-US" altLang="zh-CN" dirty="0"/>
          </a:p>
          <a:p>
            <a:pPr lvl="0"/>
            <a:r>
              <a:rPr lang="zh-CN" altLang="en-US" dirty="0"/>
              <a:t>匹配结果</a:t>
            </a:r>
            <a:r>
              <a:rPr lang="zh-CN" altLang="en-US" dirty="0">
                <a:sym typeface="Wingdings" panose="05000000000000000000" pitchFamily="2" charset="2"/>
              </a:rPr>
              <a:t>：（如图所示，以</a:t>
            </a:r>
            <a:r>
              <a:rPr lang="en-US" altLang="zh-CN" dirty="0">
                <a:sym typeface="Wingdings" panose="05000000000000000000" pitchFamily="2" charset="2"/>
              </a:rPr>
              <a:t>192.168.1.3/24</a:t>
            </a:r>
            <a:r>
              <a:rPr lang="zh-CN" altLang="en-US" dirty="0">
                <a:sym typeface="Wingdings" panose="05000000000000000000" pitchFamily="2" charset="2"/>
              </a:rPr>
              <a:t>为例</a:t>
            </a:r>
            <a:r>
              <a:rPr lang="zh-CN" altLang="en-US" dirty="0" smtClean="0">
                <a:sym typeface="Wingdings" panose="05000000000000000000" pitchFamily="2" charset="2"/>
              </a:rPr>
              <a:t>）</a:t>
            </a:r>
            <a:endParaRPr lang="en-US" altLang="zh-CN" dirty="0" smtClean="0">
              <a:sym typeface="Wingdings" panose="05000000000000000000" pitchFamily="2" charset="2"/>
            </a:endParaRPr>
          </a:p>
          <a:p>
            <a:pPr lvl="1"/>
            <a:r>
              <a:rPr lang="zh-CN" altLang="en-US" dirty="0" smtClean="0"/>
              <a:t>首先</a:t>
            </a:r>
            <a:r>
              <a:rPr lang="zh-CN" altLang="en-US" dirty="0"/>
              <a:t>理解</a:t>
            </a:r>
            <a:r>
              <a:rPr lang="en-US" altLang="zh-CN" dirty="0"/>
              <a:t>ACL 2000</a:t>
            </a:r>
            <a:r>
              <a:rPr lang="zh-CN" altLang="en-US" dirty="0"/>
              <a:t>的含义：</a:t>
            </a:r>
            <a:endParaRPr lang="en-US" altLang="zh-CN" dirty="0"/>
          </a:p>
          <a:p>
            <a:pPr lvl="2"/>
            <a:r>
              <a:rPr lang="en-US" altLang="zh-CN" dirty="0"/>
              <a:t>rule 1</a:t>
            </a:r>
            <a:r>
              <a:rPr lang="zh-CN" altLang="en-US" dirty="0"/>
              <a:t>：允许源</a:t>
            </a:r>
            <a:r>
              <a:rPr lang="en-US" altLang="zh-CN" dirty="0"/>
              <a:t>IP</a:t>
            </a:r>
            <a:r>
              <a:rPr lang="zh-CN" altLang="en-US" dirty="0"/>
              <a:t>地址为</a:t>
            </a:r>
            <a:r>
              <a:rPr lang="en-US" altLang="zh-CN" dirty="0"/>
              <a:t>192.168.1.1</a:t>
            </a:r>
            <a:r>
              <a:rPr lang="zh-CN" altLang="en-US" dirty="0"/>
              <a:t>的报文</a:t>
            </a:r>
          </a:p>
          <a:p>
            <a:pPr lvl="2"/>
            <a:r>
              <a:rPr lang="en-US" altLang="zh-CN" dirty="0"/>
              <a:t>rule 2</a:t>
            </a:r>
            <a:r>
              <a:rPr lang="zh-CN" altLang="en-US" dirty="0"/>
              <a:t>：允许源</a:t>
            </a:r>
            <a:r>
              <a:rPr lang="en-US" altLang="zh-CN" dirty="0"/>
              <a:t>IP</a:t>
            </a:r>
            <a:r>
              <a:rPr lang="zh-CN" altLang="en-US" dirty="0"/>
              <a:t>地址为</a:t>
            </a:r>
            <a:r>
              <a:rPr lang="en-US" altLang="zh-CN" dirty="0"/>
              <a:t>192.168.1.2</a:t>
            </a:r>
            <a:r>
              <a:rPr lang="zh-CN" altLang="en-US" dirty="0"/>
              <a:t>的报文</a:t>
            </a:r>
          </a:p>
          <a:p>
            <a:pPr lvl="2"/>
            <a:r>
              <a:rPr lang="en-US" altLang="zh-CN" dirty="0"/>
              <a:t>rule 3</a:t>
            </a:r>
            <a:r>
              <a:rPr lang="zh-CN" altLang="en-US" dirty="0"/>
              <a:t>：允许源</a:t>
            </a:r>
            <a:r>
              <a:rPr lang="en-US" altLang="zh-CN" dirty="0"/>
              <a:t>IP</a:t>
            </a:r>
            <a:r>
              <a:rPr lang="zh-CN" altLang="en-US" dirty="0"/>
              <a:t>地址为</a:t>
            </a:r>
            <a:r>
              <a:rPr lang="en-US" altLang="zh-CN" dirty="0"/>
              <a:t>192.168.1.2</a:t>
            </a:r>
            <a:r>
              <a:rPr lang="zh-CN" altLang="en-US" dirty="0"/>
              <a:t>的报文</a:t>
            </a:r>
          </a:p>
          <a:p>
            <a:pPr lvl="2"/>
            <a:r>
              <a:rPr lang="en-US" altLang="zh-CN" dirty="0"/>
              <a:t>rule 4</a:t>
            </a:r>
            <a:r>
              <a:rPr lang="zh-CN" altLang="en-US" dirty="0"/>
              <a:t>：拒绝其他所有</a:t>
            </a:r>
            <a:r>
              <a:rPr lang="en-US" altLang="zh-CN" dirty="0"/>
              <a:t>IP</a:t>
            </a:r>
            <a:r>
              <a:rPr lang="zh-CN" altLang="en-US" dirty="0"/>
              <a:t>地址的报文</a:t>
            </a:r>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56200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93657"/>
            <a:ext cx="5932800" cy="5108400"/>
          </a:xfrm>
        </p:spPr>
        <p:txBody>
          <a:bodyPr/>
          <a:lstStyle/>
          <a:p>
            <a:pPr lvl="1"/>
            <a:r>
              <a:rPr lang="zh-CN" altLang="en-US" dirty="0"/>
              <a:t>当源</a:t>
            </a:r>
            <a:r>
              <a:rPr lang="en-US" altLang="zh-CN" dirty="0"/>
              <a:t>IP</a:t>
            </a:r>
            <a:r>
              <a:rPr lang="zh-CN" altLang="en-US" dirty="0"/>
              <a:t>地址为</a:t>
            </a:r>
            <a:r>
              <a:rPr lang="en-US" altLang="zh-CN" dirty="0"/>
              <a:t>192.168.1.3</a:t>
            </a:r>
            <a:r>
              <a:rPr lang="zh-CN" altLang="en-US" dirty="0"/>
              <a:t>的报文经过配置了</a:t>
            </a:r>
            <a:r>
              <a:rPr lang="en-US" altLang="zh-CN" dirty="0"/>
              <a:t>ACL</a:t>
            </a:r>
            <a:r>
              <a:rPr lang="zh-CN" altLang="en-US" dirty="0"/>
              <a:t>的设备时：</a:t>
            </a:r>
            <a:endParaRPr lang="en-US" altLang="zh-CN" dirty="0"/>
          </a:p>
          <a:p>
            <a:pPr lvl="2"/>
            <a:r>
              <a:rPr lang="zh-CN" altLang="en-US" dirty="0"/>
              <a:t>首先查看</a:t>
            </a:r>
            <a:r>
              <a:rPr lang="en-US" altLang="zh-CN" dirty="0"/>
              <a:t>rule 1</a:t>
            </a:r>
            <a:r>
              <a:rPr lang="zh-CN" altLang="en-US" dirty="0"/>
              <a:t>，发现不匹配；</a:t>
            </a:r>
            <a:endParaRPr lang="en-US" altLang="zh-CN" dirty="0"/>
          </a:p>
          <a:p>
            <a:pPr lvl="2"/>
            <a:r>
              <a:rPr lang="zh-CN" altLang="en-US" dirty="0"/>
              <a:t>继续查看</a:t>
            </a:r>
            <a:r>
              <a:rPr lang="en-US" altLang="zh-CN" dirty="0"/>
              <a:t>rule 2</a:t>
            </a:r>
            <a:r>
              <a:rPr lang="zh-CN" altLang="en-US" dirty="0"/>
              <a:t>，发现仍不匹配；</a:t>
            </a:r>
            <a:endParaRPr lang="en-US" altLang="zh-CN" dirty="0"/>
          </a:p>
          <a:p>
            <a:pPr lvl="2"/>
            <a:r>
              <a:rPr lang="zh-CN" altLang="en-US" dirty="0"/>
              <a:t>继续查看</a:t>
            </a:r>
            <a:r>
              <a:rPr lang="en-US" altLang="zh-CN" dirty="0"/>
              <a:t>rule 3</a:t>
            </a:r>
            <a:r>
              <a:rPr lang="zh-CN" altLang="en-US" dirty="0"/>
              <a:t>，发现匹配，且是“拒绝”动作。</a:t>
            </a:r>
            <a:endParaRPr lang="en-US" altLang="zh-CN" dirty="0"/>
          </a:p>
          <a:p>
            <a:pPr lvl="0"/>
            <a:r>
              <a:rPr lang="zh-CN" altLang="en-US" dirty="0"/>
              <a:t>注意：</a:t>
            </a:r>
            <a:r>
              <a:rPr lang="en-US" altLang="zh-CN" dirty="0"/>
              <a:t>ACL</a:t>
            </a:r>
            <a:r>
              <a:rPr lang="zh-CN" altLang="en-US" dirty="0"/>
              <a:t>技术总是与其他技术结合在一起使用的，因此，所结合的技术不同，“允许 </a:t>
            </a:r>
            <a:r>
              <a:rPr lang="en-US" altLang="zh-CN" dirty="0"/>
              <a:t>(permit)</a:t>
            </a:r>
            <a:r>
              <a:rPr lang="zh-CN" altLang="en-US" dirty="0"/>
              <a:t>”及“拒绝 </a:t>
            </a:r>
            <a:r>
              <a:rPr lang="en-US" altLang="zh-CN" dirty="0"/>
              <a:t>(deny)</a:t>
            </a:r>
            <a:r>
              <a:rPr lang="zh-CN" altLang="en-US" dirty="0"/>
              <a:t>”的内涵和作用也会不同</a:t>
            </a:r>
            <a:r>
              <a:rPr lang="zh-CN" altLang="en-US" dirty="0" smtClean="0"/>
              <a:t>。例如</a:t>
            </a:r>
            <a:r>
              <a:rPr lang="zh-CN" altLang="en-US" dirty="0"/>
              <a:t>，当</a:t>
            </a:r>
            <a:r>
              <a:rPr lang="en-US" altLang="zh-CN" dirty="0"/>
              <a:t>ACL</a:t>
            </a:r>
            <a:r>
              <a:rPr lang="zh-CN" altLang="en-US" dirty="0"/>
              <a:t>技术与流量过滤技术结合使用时，</a:t>
            </a:r>
            <a:r>
              <a:rPr lang="en-US" altLang="zh-CN" dirty="0"/>
              <a:t>permit</a:t>
            </a:r>
            <a:r>
              <a:rPr lang="zh-CN" altLang="en-US" dirty="0"/>
              <a:t>就是“允许通行”的意思，</a:t>
            </a:r>
            <a:r>
              <a:rPr lang="en-US" altLang="zh-CN" dirty="0"/>
              <a:t>deny</a:t>
            </a:r>
            <a:r>
              <a:rPr lang="zh-CN" altLang="en-US" dirty="0"/>
              <a:t>就是“拒绝通行”的意思。</a:t>
            </a:r>
          </a:p>
          <a:p>
            <a:endParaRPr lang="zh-CN" altLang="en-US" dirty="0"/>
          </a:p>
        </p:txBody>
      </p:sp>
    </p:spTree>
    <p:extLst>
      <p:ext uri="{BB962C8B-B14F-4D97-AF65-F5344CB8AC3E}">
        <p14:creationId xmlns:p14="http://schemas.microsoft.com/office/powerpoint/2010/main" val="2854606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222005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4052044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3874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22873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00000"/>
              </a:lnSpc>
            </a:pPr>
            <a:r>
              <a:rPr lang="zh-CN" altLang="en-US" dirty="0"/>
              <a:t>创建基本</a:t>
            </a:r>
            <a:r>
              <a:rPr lang="en-US" altLang="zh-CN" dirty="0"/>
              <a:t>ACL</a:t>
            </a:r>
          </a:p>
          <a:p>
            <a:pPr lvl="0">
              <a:lnSpc>
                <a:spcPct val="100000"/>
              </a:lnSpc>
            </a:pPr>
            <a:r>
              <a:rPr lang="en-US" altLang="zh-CN" dirty="0"/>
              <a:t>[Huawei] </a:t>
            </a:r>
            <a:r>
              <a:rPr lang="en-US" altLang="zh-CN" b="1" dirty="0" err="1"/>
              <a:t>acl</a:t>
            </a:r>
            <a:r>
              <a:rPr lang="en-US" altLang="zh-CN" dirty="0"/>
              <a:t> [ </a:t>
            </a:r>
            <a:r>
              <a:rPr lang="en-US" altLang="zh-CN" b="1" dirty="0"/>
              <a:t>number</a:t>
            </a:r>
            <a:r>
              <a:rPr lang="en-US" altLang="zh-CN" dirty="0"/>
              <a:t> ] </a:t>
            </a:r>
            <a:r>
              <a:rPr lang="en-US" altLang="zh-CN" i="1" dirty="0" err="1"/>
              <a:t>acl</a:t>
            </a:r>
            <a:r>
              <a:rPr lang="en-US" altLang="zh-CN" i="1" dirty="0"/>
              <a:t>-number</a:t>
            </a:r>
            <a:r>
              <a:rPr lang="en-US" altLang="zh-CN" dirty="0"/>
              <a:t> [ </a:t>
            </a:r>
            <a:r>
              <a:rPr lang="en-US" altLang="zh-CN" b="1" dirty="0"/>
              <a:t>match-order </a:t>
            </a:r>
            <a:r>
              <a:rPr lang="en-US" altLang="zh-CN" b="1" dirty="0" err="1"/>
              <a:t>config</a:t>
            </a:r>
            <a:r>
              <a:rPr lang="en-US" altLang="zh-CN" b="1" dirty="0"/>
              <a:t> </a:t>
            </a:r>
            <a:r>
              <a:rPr lang="en-US" altLang="zh-CN" dirty="0"/>
              <a:t>]</a:t>
            </a:r>
            <a:endParaRPr lang="zh-CN" altLang="en-US" dirty="0"/>
          </a:p>
          <a:p>
            <a:pPr lvl="1">
              <a:lnSpc>
                <a:spcPct val="100000"/>
              </a:lnSpc>
            </a:pPr>
            <a:r>
              <a:rPr lang="en-US" altLang="zh-CN" i="1" dirty="0" err="1"/>
              <a:t>acl</a:t>
            </a:r>
            <a:r>
              <a:rPr lang="en-US" altLang="zh-CN" i="1" dirty="0"/>
              <a:t>-number</a:t>
            </a:r>
            <a:r>
              <a:rPr lang="zh-CN" altLang="en-US" dirty="0"/>
              <a:t>：指定访问控制列表的编号。</a:t>
            </a:r>
            <a:endParaRPr lang="en-US" altLang="zh-CN" dirty="0"/>
          </a:p>
          <a:p>
            <a:pPr lvl="1">
              <a:lnSpc>
                <a:spcPct val="100000"/>
              </a:lnSpc>
            </a:pPr>
            <a:r>
              <a:rPr lang="en-US" altLang="zh-CN" b="1" dirty="0"/>
              <a:t>match-order </a:t>
            </a:r>
            <a:r>
              <a:rPr lang="en-US" altLang="zh-CN" b="1" dirty="0" err="1"/>
              <a:t>config</a:t>
            </a:r>
            <a:r>
              <a:rPr lang="zh-CN" altLang="en-US" dirty="0"/>
              <a:t>：指定</a:t>
            </a:r>
            <a:r>
              <a:rPr lang="en-US" altLang="zh-CN" dirty="0"/>
              <a:t>ACL</a:t>
            </a:r>
            <a:r>
              <a:rPr lang="zh-CN" altLang="en-US" dirty="0"/>
              <a:t>规则的匹配顺序，</a:t>
            </a:r>
            <a:r>
              <a:rPr lang="en-US" altLang="zh-CN" dirty="0" err="1"/>
              <a:t>config</a:t>
            </a:r>
            <a:r>
              <a:rPr lang="zh-CN" altLang="en-US" dirty="0"/>
              <a:t>表示配置顺序。</a:t>
            </a:r>
            <a:endParaRPr lang="en-US" altLang="zh-CN" dirty="0"/>
          </a:p>
          <a:p>
            <a:pPr lvl="0">
              <a:lnSpc>
                <a:spcPct val="100000"/>
              </a:lnSpc>
            </a:pPr>
            <a:r>
              <a:rPr lang="en-US" altLang="zh-CN" dirty="0"/>
              <a:t>[Huawei] </a:t>
            </a:r>
            <a:r>
              <a:rPr lang="en-US" altLang="zh-CN" b="1" dirty="0" err="1"/>
              <a:t>acl</a:t>
            </a:r>
            <a:r>
              <a:rPr lang="en-US" altLang="zh-CN" dirty="0"/>
              <a:t> </a:t>
            </a:r>
            <a:r>
              <a:rPr lang="en-US" altLang="zh-CN" b="1" dirty="0"/>
              <a:t>name</a:t>
            </a:r>
            <a:r>
              <a:rPr lang="en-US" altLang="zh-CN" dirty="0"/>
              <a:t> </a:t>
            </a:r>
            <a:r>
              <a:rPr lang="en-US" altLang="zh-CN" i="1" dirty="0" err="1"/>
              <a:t>acl</a:t>
            </a:r>
            <a:r>
              <a:rPr lang="en-US" altLang="zh-CN" i="1" dirty="0"/>
              <a:t>-name</a:t>
            </a:r>
            <a:r>
              <a:rPr lang="en-US" altLang="zh-CN" dirty="0"/>
              <a:t> { </a:t>
            </a:r>
            <a:r>
              <a:rPr lang="en-US" altLang="zh-CN" b="1" dirty="0"/>
              <a:t>basic</a:t>
            </a:r>
            <a:r>
              <a:rPr lang="en-US" altLang="zh-CN" dirty="0"/>
              <a:t> | </a:t>
            </a:r>
            <a:r>
              <a:rPr lang="en-US" altLang="zh-CN" i="1" dirty="0" err="1"/>
              <a:t>acl</a:t>
            </a:r>
            <a:r>
              <a:rPr lang="en-US" altLang="zh-CN" i="1" dirty="0"/>
              <a:t>-number</a:t>
            </a:r>
            <a:r>
              <a:rPr lang="en-US" altLang="zh-CN" dirty="0"/>
              <a:t> } [ </a:t>
            </a:r>
            <a:r>
              <a:rPr lang="en-US" altLang="zh-CN" b="1" dirty="0"/>
              <a:t>match-order </a:t>
            </a:r>
            <a:r>
              <a:rPr lang="en-US" altLang="zh-CN" b="1" dirty="0" err="1"/>
              <a:t>config</a:t>
            </a:r>
            <a:r>
              <a:rPr lang="en-US" altLang="zh-CN" b="1" dirty="0"/>
              <a:t> </a:t>
            </a:r>
            <a:r>
              <a:rPr lang="en-US" altLang="zh-CN" dirty="0"/>
              <a:t>]</a:t>
            </a:r>
            <a:endParaRPr lang="zh-CN" altLang="en-US" dirty="0"/>
          </a:p>
          <a:p>
            <a:pPr lvl="1">
              <a:lnSpc>
                <a:spcPct val="100000"/>
              </a:lnSpc>
            </a:pPr>
            <a:r>
              <a:rPr lang="en-US" altLang="zh-CN" i="1" dirty="0" err="1"/>
              <a:t>acl</a:t>
            </a:r>
            <a:r>
              <a:rPr lang="en-US" altLang="zh-CN" i="1" dirty="0"/>
              <a:t>-name</a:t>
            </a:r>
            <a:r>
              <a:rPr lang="zh-CN" altLang="en-US" dirty="0"/>
              <a:t>：指定创建的</a:t>
            </a:r>
            <a:r>
              <a:rPr lang="en-US" altLang="zh-CN" dirty="0"/>
              <a:t>ACL</a:t>
            </a:r>
            <a:r>
              <a:rPr lang="zh-CN" altLang="en-US" dirty="0"/>
              <a:t>的名称。</a:t>
            </a:r>
            <a:endParaRPr lang="en-US" altLang="zh-CN" dirty="0"/>
          </a:p>
          <a:p>
            <a:pPr lvl="1">
              <a:lnSpc>
                <a:spcPct val="100000"/>
              </a:lnSpc>
            </a:pPr>
            <a:r>
              <a:rPr lang="en-US" altLang="zh-CN" b="1" dirty="0"/>
              <a:t>basic</a:t>
            </a:r>
            <a:r>
              <a:rPr lang="zh-CN" altLang="en-US" dirty="0"/>
              <a:t>：指定</a:t>
            </a:r>
            <a:r>
              <a:rPr lang="en-US" altLang="zh-CN" dirty="0"/>
              <a:t>ACL</a:t>
            </a:r>
            <a:r>
              <a:rPr lang="zh-CN" altLang="en-US" dirty="0"/>
              <a:t>的类型为基本</a:t>
            </a:r>
            <a:r>
              <a:rPr lang="en-US" altLang="zh-CN" dirty="0"/>
              <a:t>ACL</a:t>
            </a:r>
            <a:r>
              <a:rPr lang="zh-CN" altLang="en-US" dirty="0"/>
              <a:t>。</a:t>
            </a:r>
            <a:endParaRPr lang="en-US" altLang="zh-CN" dirty="0"/>
          </a:p>
          <a:p>
            <a:pPr>
              <a:lnSpc>
                <a:spcPct val="100000"/>
              </a:lnSpc>
            </a:pPr>
            <a:r>
              <a:rPr lang="zh-CN" altLang="en-US" dirty="0"/>
              <a:t>配置基本</a:t>
            </a:r>
            <a:r>
              <a:rPr lang="en-US" altLang="zh-CN" dirty="0"/>
              <a:t>ACL</a:t>
            </a:r>
            <a:r>
              <a:rPr lang="zh-CN" altLang="en-US" dirty="0"/>
              <a:t>规则</a:t>
            </a:r>
            <a:endParaRPr lang="en-US" altLang="zh-CN" dirty="0"/>
          </a:p>
          <a:p>
            <a:pPr lvl="0">
              <a:lnSpc>
                <a:spcPct val="100000"/>
              </a:lnSpc>
            </a:pPr>
            <a:r>
              <a:rPr lang="en-US" altLang="zh-CN" dirty="0"/>
              <a:t>[Huawei-acl-basic-2000] </a:t>
            </a:r>
            <a:r>
              <a:rPr lang="en-US" altLang="zh-CN" b="1" dirty="0"/>
              <a:t>rule</a:t>
            </a:r>
            <a:r>
              <a:rPr lang="en-US" altLang="zh-CN" dirty="0"/>
              <a:t> [ </a:t>
            </a:r>
            <a:r>
              <a:rPr lang="en-US" altLang="zh-CN" i="1" dirty="0"/>
              <a:t>rule-id</a:t>
            </a:r>
            <a:r>
              <a:rPr lang="en-US" altLang="zh-CN" dirty="0"/>
              <a:t> ] { </a:t>
            </a:r>
            <a:r>
              <a:rPr lang="en-US" altLang="zh-CN" b="1" dirty="0"/>
              <a:t>deny </a:t>
            </a:r>
            <a:r>
              <a:rPr lang="en-US" altLang="zh-CN" dirty="0"/>
              <a:t>| </a:t>
            </a:r>
            <a:r>
              <a:rPr lang="en-US" altLang="zh-CN" b="1" dirty="0"/>
              <a:t>permit</a:t>
            </a:r>
            <a:r>
              <a:rPr lang="en-US" altLang="zh-CN" dirty="0"/>
              <a:t> } [ </a:t>
            </a:r>
            <a:r>
              <a:rPr lang="en-US" altLang="zh-CN" b="1" dirty="0"/>
              <a:t>source</a:t>
            </a:r>
            <a:r>
              <a:rPr lang="en-US" altLang="zh-CN" dirty="0"/>
              <a:t> { </a:t>
            </a:r>
            <a:r>
              <a:rPr lang="en-US" altLang="zh-CN" i="1" dirty="0"/>
              <a:t>source-address source-wildcard </a:t>
            </a:r>
            <a:r>
              <a:rPr lang="en-US" altLang="zh-CN" dirty="0"/>
              <a:t>| </a:t>
            </a:r>
            <a:r>
              <a:rPr lang="en-US" altLang="zh-CN" b="1" dirty="0"/>
              <a:t>any</a:t>
            </a:r>
            <a:r>
              <a:rPr lang="en-US" altLang="zh-CN" dirty="0"/>
              <a:t> } | </a:t>
            </a:r>
            <a:r>
              <a:rPr lang="en-US" altLang="zh-CN" b="1" dirty="0"/>
              <a:t>time-range</a:t>
            </a:r>
            <a:r>
              <a:rPr lang="en-US" altLang="zh-CN" dirty="0"/>
              <a:t> </a:t>
            </a:r>
            <a:r>
              <a:rPr lang="en-US" altLang="zh-CN" i="1" dirty="0"/>
              <a:t>time-name</a:t>
            </a:r>
            <a:r>
              <a:rPr lang="en-US" altLang="zh-CN" dirty="0"/>
              <a:t> ] </a:t>
            </a:r>
            <a:endParaRPr lang="zh-CN" altLang="en-US" dirty="0"/>
          </a:p>
          <a:p>
            <a:pPr lvl="1">
              <a:lnSpc>
                <a:spcPct val="100000"/>
              </a:lnSpc>
            </a:pPr>
            <a:r>
              <a:rPr lang="en-US" altLang="zh-CN" i="1" dirty="0"/>
              <a:t>rule-id</a:t>
            </a:r>
            <a:r>
              <a:rPr lang="zh-CN" altLang="en-US" dirty="0"/>
              <a:t>：指定</a:t>
            </a:r>
            <a:r>
              <a:rPr lang="en-US" altLang="zh-CN" dirty="0"/>
              <a:t>ACL</a:t>
            </a:r>
            <a:r>
              <a:rPr lang="zh-CN" altLang="en-US" dirty="0"/>
              <a:t>的规则</a:t>
            </a:r>
            <a:r>
              <a:rPr lang="en-US" altLang="zh-CN" dirty="0"/>
              <a:t>ID</a:t>
            </a:r>
            <a:r>
              <a:rPr lang="zh-CN" altLang="en-US" dirty="0"/>
              <a:t>。</a:t>
            </a:r>
            <a:endParaRPr lang="en-US" altLang="zh-CN" dirty="0"/>
          </a:p>
          <a:p>
            <a:pPr lvl="1">
              <a:lnSpc>
                <a:spcPct val="100000"/>
              </a:lnSpc>
            </a:pPr>
            <a:r>
              <a:rPr lang="en-US" altLang="zh-CN" b="1" dirty="0"/>
              <a:t>deny</a:t>
            </a:r>
            <a:r>
              <a:rPr lang="zh-CN" altLang="en-US" dirty="0"/>
              <a:t>：指定拒绝符合条件的报文。</a:t>
            </a:r>
          </a:p>
          <a:p>
            <a:pPr lvl="1">
              <a:lnSpc>
                <a:spcPct val="100000"/>
              </a:lnSpc>
            </a:pPr>
            <a:r>
              <a:rPr lang="en-US" altLang="zh-CN" b="1" dirty="0"/>
              <a:t>permit</a:t>
            </a:r>
            <a:r>
              <a:rPr lang="zh-CN" altLang="en-US" dirty="0"/>
              <a:t>：指定允许符合条件的报文。</a:t>
            </a:r>
          </a:p>
          <a:p>
            <a:pPr lvl="1">
              <a:lnSpc>
                <a:spcPct val="100000"/>
              </a:lnSpc>
            </a:pPr>
            <a:r>
              <a:rPr lang="en-US" altLang="zh-CN" b="1" dirty="0"/>
              <a:t>source</a:t>
            </a:r>
            <a:r>
              <a:rPr lang="en-US" altLang="zh-CN" dirty="0"/>
              <a:t> { </a:t>
            </a:r>
            <a:r>
              <a:rPr lang="en-US" altLang="zh-CN" i="1" dirty="0"/>
              <a:t>source-address source-wildcard </a:t>
            </a:r>
            <a:r>
              <a:rPr lang="en-US" altLang="zh-CN" dirty="0"/>
              <a:t>| </a:t>
            </a:r>
            <a:r>
              <a:rPr lang="en-US" altLang="zh-CN" b="1" dirty="0"/>
              <a:t>any</a:t>
            </a:r>
            <a:r>
              <a:rPr lang="en-US" altLang="zh-CN" dirty="0"/>
              <a:t> }</a:t>
            </a:r>
            <a:r>
              <a:rPr lang="zh-CN" altLang="en-US" dirty="0"/>
              <a:t>：指定</a:t>
            </a:r>
            <a:r>
              <a:rPr lang="en-US" altLang="zh-CN" dirty="0"/>
              <a:t>ACL</a:t>
            </a:r>
            <a:r>
              <a:rPr lang="zh-CN" altLang="en-US" dirty="0"/>
              <a:t>规则匹配报文的源地址信息。如果不配置，表示报文的任何源地址都匹配。其中：</a:t>
            </a:r>
            <a:endParaRPr lang="en-US" altLang="zh-CN" dirty="0"/>
          </a:p>
          <a:p>
            <a:pPr lvl="2">
              <a:lnSpc>
                <a:spcPct val="100000"/>
              </a:lnSpc>
            </a:pPr>
            <a:r>
              <a:rPr lang="en-US" altLang="zh-CN" i="1" dirty="0"/>
              <a:t>source-address</a:t>
            </a:r>
            <a:r>
              <a:rPr lang="zh-CN" altLang="en-US" dirty="0"/>
              <a:t>：指定报文的源地址。</a:t>
            </a:r>
          </a:p>
          <a:p>
            <a:pPr lvl="2">
              <a:lnSpc>
                <a:spcPct val="100000"/>
              </a:lnSpc>
            </a:pPr>
            <a:r>
              <a:rPr lang="en-US" altLang="zh-CN" i="1" dirty="0"/>
              <a:t>source-wildcard</a:t>
            </a:r>
            <a:r>
              <a:rPr lang="zh-CN" altLang="en-US" dirty="0"/>
              <a:t>：指定源地址通配符。</a:t>
            </a:r>
          </a:p>
          <a:p>
            <a:pPr lvl="2">
              <a:lnSpc>
                <a:spcPct val="100000"/>
              </a:lnSpc>
            </a:pPr>
            <a:r>
              <a:rPr lang="en-US" altLang="zh-CN" b="1" dirty="0"/>
              <a:t>any</a:t>
            </a:r>
            <a:r>
              <a:rPr lang="zh-CN" altLang="en-US" dirty="0"/>
              <a:t>：表示报文的任意源地址。相当于</a:t>
            </a:r>
            <a:r>
              <a:rPr lang="en-US" altLang="zh-CN" dirty="0"/>
              <a:t>source-address</a:t>
            </a:r>
            <a:r>
              <a:rPr lang="zh-CN" altLang="en-US" dirty="0"/>
              <a:t>为</a:t>
            </a:r>
            <a:r>
              <a:rPr lang="en-US" altLang="zh-CN" dirty="0"/>
              <a:t>0.0.0.0</a:t>
            </a:r>
            <a:r>
              <a:rPr lang="zh-CN" altLang="en-US" dirty="0"/>
              <a:t>或者</a:t>
            </a:r>
            <a:r>
              <a:rPr lang="en-US" altLang="zh-CN" dirty="0"/>
              <a:t>source-wildcard</a:t>
            </a:r>
            <a:r>
              <a:rPr lang="zh-CN" altLang="en-US" dirty="0"/>
              <a:t>为</a:t>
            </a:r>
            <a:r>
              <a:rPr lang="en-US" altLang="zh-CN" dirty="0"/>
              <a:t>255.255.255.255</a:t>
            </a:r>
            <a:r>
              <a:rPr lang="zh-CN" altLang="en-US" dirty="0"/>
              <a:t>。</a:t>
            </a:r>
          </a:p>
          <a:p>
            <a:pPr lvl="1">
              <a:lnSpc>
                <a:spcPct val="100000"/>
              </a:lnSpc>
            </a:pPr>
            <a:r>
              <a:rPr lang="en-US" altLang="zh-CN" b="1" dirty="0"/>
              <a:t>time-range </a:t>
            </a:r>
            <a:r>
              <a:rPr lang="en-US" altLang="zh-CN" i="1" dirty="0"/>
              <a:t>time-name</a:t>
            </a:r>
            <a:r>
              <a:rPr lang="zh-CN" altLang="en-US" dirty="0"/>
              <a:t>：指定</a:t>
            </a:r>
            <a:r>
              <a:rPr lang="en-US" altLang="zh-CN" dirty="0"/>
              <a:t>ACL</a:t>
            </a:r>
            <a:r>
              <a:rPr lang="zh-CN" altLang="en-US" dirty="0"/>
              <a:t>规则生效的时间段。其中，</a:t>
            </a:r>
            <a:r>
              <a:rPr lang="en-US" altLang="zh-CN" dirty="0"/>
              <a:t>time-name</a:t>
            </a:r>
            <a:r>
              <a:rPr lang="zh-CN" altLang="en-US" dirty="0"/>
              <a:t>表示</a:t>
            </a:r>
            <a:r>
              <a:rPr lang="en-US" altLang="zh-CN" dirty="0"/>
              <a:t>ACL</a:t>
            </a:r>
            <a:r>
              <a:rPr lang="zh-CN" altLang="en-US" dirty="0"/>
              <a:t>规则生效时间段名称。如果不指定时间段，表示任何时间都生效。</a:t>
            </a:r>
            <a:endParaRPr lang="en-US" altLang="zh-CN" dirty="0"/>
          </a:p>
          <a:p>
            <a:pPr>
              <a:lnSpc>
                <a:spcPct val="100000"/>
              </a:lnSpc>
            </a:pPr>
            <a:endParaRPr lang="zh-CN" altLang="en-US" dirty="0"/>
          </a:p>
        </p:txBody>
      </p:sp>
      <p:sp>
        <p:nvSpPr>
          <p:cNvPr id="7" name="幻灯片图像占位符 6"/>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767282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配置思路：</a:t>
            </a:r>
            <a:endParaRPr lang="en-US" altLang="zh-CN" dirty="0"/>
          </a:p>
          <a:p>
            <a:pPr lvl="1"/>
            <a:r>
              <a:rPr lang="zh-CN" altLang="en-US" dirty="0"/>
              <a:t>配置基本</a:t>
            </a:r>
            <a:r>
              <a:rPr lang="en-US" altLang="zh-CN" dirty="0"/>
              <a:t>ACL</a:t>
            </a:r>
            <a:r>
              <a:rPr lang="zh-CN" altLang="en-US" dirty="0"/>
              <a:t>和流量过滤，使设备可以对特定网段的报文进行过滤。</a:t>
            </a:r>
          </a:p>
          <a:p>
            <a:pPr lvl="0"/>
            <a:r>
              <a:rPr lang="zh-CN" altLang="en-US" dirty="0"/>
              <a:t>配置步骤：</a:t>
            </a:r>
            <a:endParaRPr lang="en-US" altLang="zh-CN" dirty="0"/>
          </a:p>
          <a:p>
            <a:pPr marL="588600" lvl="1" indent="-228600">
              <a:buFont typeface="+mj-lt"/>
              <a:buAutoNum type="arabicPeriod"/>
            </a:pPr>
            <a:r>
              <a:rPr lang="zh-CN" altLang="en-US" dirty="0"/>
              <a:t>如图完成路由器的</a:t>
            </a:r>
            <a:r>
              <a:rPr lang="en-US" altLang="zh-CN" dirty="0"/>
              <a:t>IP</a:t>
            </a:r>
            <a:r>
              <a:rPr lang="zh-CN" altLang="en-US" dirty="0"/>
              <a:t>地址和路由相关配置。</a:t>
            </a:r>
            <a:endParaRPr lang="en-US" altLang="zh-CN" dirty="0"/>
          </a:p>
          <a:p>
            <a:pPr marL="588600" lvl="1" indent="-228600">
              <a:buFont typeface="+mj-lt"/>
              <a:buAutoNum type="arabicPeriod"/>
            </a:pPr>
            <a:r>
              <a:rPr lang="zh-CN" altLang="en-US" dirty="0"/>
              <a:t>创建基本</a:t>
            </a:r>
            <a:r>
              <a:rPr lang="en-US" altLang="zh-CN" dirty="0"/>
              <a:t>ACL 2000</a:t>
            </a:r>
            <a:r>
              <a:rPr lang="zh-CN" altLang="en-US" dirty="0"/>
              <a:t>并配置</a:t>
            </a:r>
            <a:r>
              <a:rPr lang="en-US" altLang="zh-CN" dirty="0"/>
              <a:t>ACL</a:t>
            </a:r>
            <a:r>
              <a:rPr lang="zh-CN" altLang="en-US" dirty="0"/>
              <a:t>规则，拒绝</a:t>
            </a:r>
            <a:r>
              <a:rPr lang="en-US" altLang="zh-CN" dirty="0"/>
              <a:t>192.168.1.0/24</a:t>
            </a:r>
            <a:r>
              <a:rPr lang="zh-CN" altLang="en-US" dirty="0"/>
              <a:t>网段的报文通过，允许其他网段的报文通过。</a:t>
            </a:r>
          </a:p>
          <a:p>
            <a:pPr marL="588600" lvl="1" indent="-228600">
              <a:buFont typeface="+mj-lt"/>
              <a:buAutoNum type="arabicPeriod"/>
            </a:pPr>
            <a:r>
              <a:rPr lang="zh-CN" altLang="en-US" dirty="0"/>
              <a:t>配置流量过滤。</a:t>
            </a:r>
            <a:endParaRPr lang="en-US" altLang="zh-CN" dirty="0"/>
          </a:p>
          <a:p>
            <a:r>
              <a:rPr lang="zh-CN" altLang="en-US" dirty="0"/>
              <a:t>注：</a:t>
            </a:r>
            <a:endParaRPr lang="en-US" altLang="zh-CN" dirty="0"/>
          </a:p>
          <a:p>
            <a:pPr lvl="1"/>
            <a:r>
              <a:rPr lang="en-US" altLang="zh-CN" b="1" dirty="0"/>
              <a:t>traffic-filter</a:t>
            </a:r>
            <a:r>
              <a:rPr lang="zh-CN" altLang="en-US" dirty="0"/>
              <a:t>命令，用来在接口上配置基于</a:t>
            </a:r>
            <a:r>
              <a:rPr lang="en-US" altLang="zh-CN" dirty="0"/>
              <a:t>ACL</a:t>
            </a:r>
            <a:r>
              <a:rPr lang="zh-CN" altLang="en-US" dirty="0"/>
              <a:t>对报文进行过滤。</a:t>
            </a:r>
            <a:endParaRPr lang="en-US" altLang="zh-CN" dirty="0"/>
          </a:p>
          <a:p>
            <a:pPr lvl="1"/>
            <a:r>
              <a:rPr lang="zh-CN" altLang="en-US" dirty="0"/>
              <a:t>命令格式：</a:t>
            </a:r>
            <a:r>
              <a:rPr lang="en-US" altLang="zh-CN" b="1" dirty="0"/>
              <a:t>traffic-filter</a:t>
            </a:r>
            <a:r>
              <a:rPr lang="en-US" altLang="zh-CN" dirty="0"/>
              <a:t> { </a:t>
            </a:r>
            <a:r>
              <a:rPr lang="en-US" altLang="zh-CN" b="1" dirty="0"/>
              <a:t>inbound</a:t>
            </a:r>
            <a:r>
              <a:rPr lang="en-US" altLang="zh-CN" dirty="0"/>
              <a:t> | </a:t>
            </a:r>
            <a:r>
              <a:rPr lang="en-US" altLang="zh-CN" b="1" dirty="0"/>
              <a:t>outbound</a:t>
            </a:r>
            <a:r>
              <a:rPr lang="en-US" altLang="zh-CN" dirty="0"/>
              <a:t> } </a:t>
            </a:r>
            <a:r>
              <a:rPr lang="en-US" altLang="zh-CN" b="1" dirty="0" err="1"/>
              <a:t>acl</a:t>
            </a:r>
            <a:r>
              <a:rPr lang="en-US" altLang="zh-CN" dirty="0"/>
              <a:t> { </a:t>
            </a:r>
            <a:r>
              <a:rPr lang="en-US" altLang="zh-CN" i="1" dirty="0" err="1"/>
              <a:t>acl</a:t>
            </a:r>
            <a:r>
              <a:rPr lang="en-US" altLang="zh-CN" i="1" dirty="0"/>
              <a:t>-number</a:t>
            </a:r>
            <a:r>
              <a:rPr lang="en-US" altLang="zh-CN" dirty="0"/>
              <a:t> | </a:t>
            </a:r>
            <a:r>
              <a:rPr lang="en-US" altLang="zh-CN" b="1" dirty="0"/>
              <a:t>name</a:t>
            </a:r>
            <a:r>
              <a:rPr lang="en-US" altLang="zh-CN" dirty="0"/>
              <a:t> </a:t>
            </a:r>
            <a:r>
              <a:rPr lang="en-US" altLang="zh-CN" i="1" dirty="0" err="1"/>
              <a:t>acl</a:t>
            </a:r>
            <a:r>
              <a:rPr lang="en-US" altLang="zh-CN" i="1" dirty="0"/>
              <a:t>-name</a:t>
            </a:r>
            <a:r>
              <a:rPr lang="en-US" altLang="zh-CN" dirty="0"/>
              <a:t> }</a:t>
            </a:r>
          </a:p>
          <a:p>
            <a:pPr lvl="2"/>
            <a:r>
              <a:rPr lang="en-US" altLang="zh-CN" b="1" dirty="0"/>
              <a:t>inbound</a:t>
            </a:r>
            <a:r>
              <a:rPr lang="zh-CN" altLang="en-US" dirty="0"/>
              <a:t>：指定在接口入方向上配置报文过滤。</a:t>
            </a:r>
          </a:p>
          <a:p>
            <a:pPr lvl="2"/>
            <a:r>
              <a:rPr lang="en-US" altLang="zh-CN" b="1" dirty="0"/>
              <a:t>outbound</a:t>
            </a:r>
            <a:r>
              <a:rPr lang="zh-CN" altLang="en-US" dirty="0"/>
              <a:t>：指定在接口出方向上配置报文过滤。</a:t>
            </a:r>
            <a:endParaRPr lang="en-US" altLang="zh-CN" dirty="0"/>
          </a:p>
          <a:p>
            <a:pPr lvl="2"/>
            <a:r>
              <a:rPr lang="en-US" altLang="zh-CN" b="1" dirty="0" err="1"/>
              <a:t>acl</a:t>
            </a:r>
            <a:r>
              <a:rPr lang="zh-CN" altLang="en-US" dirty="0"/>
              <a:t>：指定基于</a:t>
            </a:r>
            <a:r>
              <a:rPr lang="en-US" altLang="zh-CN" dirty="0"/>
              <a:t>IPv4 ACL</a:t>
            </a:r>
            <a:r>
              <a:rPr lang="zh-CN" altLang="en-US" dirty="0"/>
              <a:t>对报文进行过滤。</a:t>
            </a:r>
          </a:p>
          <a:p>
            <a:pPr marL="588600" lvl="1" indent="-228600">
              <a:buFont typeface="+mj-lt"/>
              <a:buAutoNum type="arabicPeriod"/>
            </a:pPr>
            <a:endParaRPr lang="en-US" altLang="zh-CN" dirty="0"/>
          </a:p>
        </p:txBody>
      </p:sp>
    </p:spTree>
    <p:extLst>
      <p:ext uri="{BB962C8B-B14F-4D97-AF65-F5344CB8AC3E}">
        <p14:creationId xmlns:p14="http://schemas.microsoft.com/office/powerpoint/2010/main" val="1355177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创建高级</a:t>
            </a:r>
            <a:r>
              <a:rPr lang="en-US" altLang="zh-CN" dirty="0"/>
              <a:t>ACL</a:t>
            </a:r>
          </a:p>
          <a:p>
            <a:pPr lvl="0"/>
            <a:r>
              <a:rPr lang="en-US" altLang="zh-CN" dirty="0"/>
              <a:t>[Huawei] </a:t>
            </a:r>
            <a:r>
              <a:rPr lang="en-US" altLang="zh-CN" b="1" dirty="0" err="1"/>
              <a:t>acl</a:t>
            </a:r>
            <a:r>
              <a:rPr lang="en-US" altLang="zh-CN" dirty="0"/>
              <a:t> [ </a:t>
            </a:r>
            <a:r>
              <a:rPr lang="en-US" altLang="zh-CN" b="1" dirty="0"/>
              <a:t>number</a:t>
            </a:r>
            <a:r>
              <a:rPr lang="en-US" altLang="zh-CN" dirty="0"/>
              <a:t> ] </a:t>
            </a:r>
            <a:r>
              <a:rPr lang="en-US" altLang="zh-CN" i="1" dirty="0" err="1"/>
              <a:t>acl</a:t>
            </a:r>
            <a:r>
              <a:rPr lang="en-US" altLang="zh-CN" i="1" dirty="0"/>
              <a:t>-number</a:t>
            </a:r>
            <a:r>
              <a:rPr lang="en-US" altLang="zh-CN" dirty="0"/>
              <a:t> [ </a:t>
            </a:r>
            <a:r>
              <a:rPr lang="en-US" altLang="zh-CN" b="1" dirty="0"/>
              <a:t>match-order </a:t>
            </a:r>
            <a:r>
              <a:rPr lang="en-US" altLang="zh-CN" b="1" dirty="0" err="1"/>
              <a:t>config</a:t>
            </a:r>
            <a:r>
              <a:rPr lang="en-US" altLang="zh-CN" b="1" dirty="0"/>
              <a:t> </a:t>
            </a:r>
            <a:r>
              <a:rPr lang="en-US" altLang="zh-CN" dirty="0"/>
              <a:t>]</a:t>
            </a:r>
            <a:endParaRPr lang="zh-CN" altLang="en-US" dirty="0"/>
          </a:p>
          <a:p>
            <a:pPr lvl="1"/>
            <a:r>
              <a:rPr lang="en-US" altLang="zh-CN" i="1" dirty="0" err="1"/>
              <a:t>acl</a:t>
            </a:r>
            <a:r>
              <a:rPr lang="en-US" altLang="zh-CN" i="1" dirty="0"/>
              <a:t>-number</a:t>
            </a:r>
            <a:r>
              <a:rPr lang="zh-CN" altLang="en-US" dirty="0"/>
              <a:t>：指定访问控制列表的编号。</a:t>
            </a:r>
            <a:endParaRPr lang="en-US" altLang="zh-CN" dirty="0"/>
          </a:p>
          <a:p>
            <a:pPr lvl="1"/>
            <a:r>
              <a:rPr lang="en-US" altLang="zh-CN" b="1" dirty="0"/>
              <a:t>match-order </a:t>
            </a:r>
            <a:r>
              <a:rPr lang="en-US" altLang="zh-CN" b="1" dirty="0" err="1"/>
              <a:t>config</a:t>
            </a:r>
            <a:r>
              <a:rPr lang="zh-CN" altLang="en-US" dirty="0"/>
              <a:t>：指定</a:t>
            </a:r>
            <a:r>
              <a:rPr lang="en-US" altLang="zh-CN" dirty="0"/>
              <a:t>ACL</a:t>
            </a:r>
            <a:r>
              <a:rPr lang="zh-CN" altLang="en-US" dirty="0"/>
              <a:t>规则的匹配顺序，</a:t>
            </a:r>
            <a:r>
              <a:rPr lang="en-US" altLang="zh-CN" dirty="0" err="1"/>
              <a:t>config</a:t>
            </a:r>
            <a:r>
              <a:rPr lang="zh-CN" altLang="en-US" dirty="0"/>
              <a:t>表示配置顺序。</a:t>
            </a:r>
            <a:endParaRPr lang="en-US" altLang="zh-CN" dirty="0"/>
          </a:p>
          <a:p>
            <a:pPr lvl="0"/>
            <a:r>
              <a:rPr lang="en-US" altLang="zh-CN" dirty="0"/>
              <a:t>[Huawei] </a:t>
            </a:r>
            <a:r>
              <a:rPr lang="en-US" altLang="zh-CN" b="1" dirty="0" err="1"/>
              <a:t>acl</a:t>
            </a:r>
            <a:r>
              <a:rPr lang="en-US" altLang="zh-CN" b="1" dirty="0"/>
              <a:t> name </a:t>
            </a:r>
            <a:r>
              <a:rPr lang="en-US" altLang="zh-CN" i="1" dirty="0" err="1"/>
              <a:t>acl</a:t>
            </a:r>
            <a:r>
              <a:rPr lang="en-US" altLang="zh-CN" i="1" dirty="0"/>
              <a:t>-name</a:t>
            </a:r>
            <a:r>
              <a:rPr lang="en-US" altLang="zh-CN" dirty="0"/>
              <a:t> { </a:t>
            </a:r>
            <a:r>
              <a:rPr lang="en-US" altLang="zh-CN" b="1" dirty="0"/>
              <a:t>advance</a:t>
            </a:r>
            <a:r>
              <a:rPr lang="en-US" altLang="zh-CN" dirty="0"/>
              <a:t> | </a:t>
            </a:r>
            <a:r>
              <a:rPr lang="en-US" altLang="zh-CN" i="1" dirty="0" err="1"/>
              <a:t>acl</a:t>
            </a:r>
            <a:r>
              <a:rPr lang="en-US" altLang="zh-CN" i="1" dirty="0"/>
              <a:t>-number </a:t>
            </a:r>
            <a:r>
              <a:rPr lang="en-US" altLang="zh-CN" dirty="0"/>
              <a:t>} [ </a:t>
            </a:r>
            <a:r>
              <a:rPr lang="en-US" altLang="zh-CN" b="1" dirty="0"/>
              <a:t>match-order </a:t>
            </a:r>
            <a:r>
              <a:rPr lang="en-US" altLang="zh-CN" b="1" dirty="0" err="1"/>
              <a:t>config</a:t>
            </a:r>
            <a:r>
              <a:rPr lang="en-US" altLang="zh-CN" b="1" dirty="0"/>
              <a:t> </a:t>
            </a:r>
            <a:r>
              <a:rPr lang="en-US" altLang="zh-CN" dirty="0"/>
              <a:t>]</a:t>
            </a:r>
            <a:endParaRPr lang="zh-CN" altLang="en-US" dirty="0"/>
          </a:p>
          <a:p>
            <a:pPr lvl="1"/>
            <a:r>
              <a:rPr lang="en-US" altLang="zh-CN" i="1" dirty="0" err="1"/>
              <a:t>acl</a:t>
            </a:r>
            <a:r>
              <a:rPr lang="en-US" altLang="zh-CN" i="1" dirty="0"/>
              <a:t>-name</a:t>
            </a:r>
            <a:r>
              <a:rPr lang="zh-CN" altLang="en-US" dirty="0"/>
              <a:t>：指定创建的</a:t>
            </a:r>
            <a:r>
              <a:rPr lang="en-US" altLang="zh-CN" dirty="0"/>
              <a:t>ACL</a:t>
            </a:r>
            <a:r>
              <a:rPr lang="zh-CN" altLang="en-US" dirty="0"/>
              <a:t>的名称。</a:t>
            </a:r>
            <a:endParaRPr lang="en-US" altLang="zh-CN" dirty="0"/>
          </a:p>
          <a:p>
            <a:pPr lvl="1"/>
            <a:r>
              <a:rPr lang="en-US" altLang="zh-CN" b="1" dirty="0"/>
              <a:t>advance</a:t>
            </a:r>
            <a:r>
              <a:rPr lang="zh-CN" altLang="en-US" dirty="0"/>
              <a:t>：指定</a:t>
            </a:r>
            <a:r>
              <a:rPr lang="en-US" altLang="zh-CN" dirty="0"/>
              <a:t>ACL</a:t>
            </a:r>
            <a:r>
              <a:rPr lang="zh-CN" altLang="en-US" dirty="0"/>
              <a:t>的类型为高级</a:t>
            </a:r>
            <a:r>
              <a:rPr lang="en-US" altLang="zh-CN" dirty="0"/>
              <a:t>ACL</a:t>
            </a:r>
            <a:r>
              <a:rPr lang="zh-CN" altLang="en-US" dirty="0"/>
              <a:t>。</a:t>
            </a:r>
            <a:endParaRPr lang="en-US" altLang="zh-CN" dirty="0"/>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1069381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配置高级</a:t>
            </a:r>
            <a:r>
              <a:rPr lang="en-US" altLang="zh-CN" dirty="0" smtClean="0"/>
              <a:t>ACL</a:t>
            </a:r>
            <a:r>
              <a:rPr lang="zh-CN" altLang="en-US" dirty="0"/>
              <a:t>的规则</a:t>
            </a:r>
            <a:endParaRPr lang="en-US" altLang="zh-CN" dirty="0"/>
          </a:p>
          <a:p>
            <a:r>
              <a:rPr lang="zh-CN" altLang="en-US" dirty="0"/>
              <a:t>当参数</a:t>
            </a:r>
            <a:r>
              <a:rPr lang="en-US" altLang="zh-CN" dirty="0"/>
              <a:t>protocol</a:t>
            </a:r>
            <a:r>
              <a:rPr lang="zh-CN" altLang="en-US" dirty="0"/>
              <a:t>为</a:t>
            </a:r>
            <a:r>
              <a:rPr lang="en-US" altLang="zh-CN" dirty="0"/>
              <a:t>IP</a:t>
            </a:r>
            <a:r>
              <a:rPr lang="zh-CN" altLang="en-US" dirty="0"/>
              <a:t>时：</a:t>
            </a:r>
            <a:endParaRPr lang="en-US" altLang="zh-CN" dirty="0"/>
          </a:p>
          <a:p>
            <a:pPr lvl="1"/>
            <a:r>
              <a:rPr lang="en-US" altLang="zh-CN" b="1" dirty="0"/>
              <a:t>rule </a:t>
            </a:r>
            <a:r>
              <a:rPr lang="en-US" altLang="zh-CN" dirty="0"/>
              <a:t>[ </a:t>
            </a:r>
            <a:r>
              <a:rPr lang="en-US" altLang="zh-CN" i="1" dirty="0"/>
              <a:t>rule-id </a:t>
            </a:r>
            <a:r>
              <a:rPr lang="en-US" altLang="zh-CN" dirty="0"/>
              <a:t>] { </a:t>
            </a:r>
            <a:r>
              <a:rPr lang="en-US" altLang="zh-CN" b="1" dirty="0"/>
              <a:t>deny</a:t>
            </a:r>
            <a:r>
              <a:rPr lang="en-US" altLang="zh-CN" dirty="0"/>
              <a:t> | </a:t>
            </a:r>
            <a:r>
              <a:rPr lang="en-US" altLang="zh-CN" b="1" dirty="0"/>
              <a:t>permit</a:t>
            </a:r>
            <a:r>
              <a:rPr lang="en-US" altLang="zh-CN" dirty="0"/>
              <a:t> } </a:t>
            </a:r>
            <a:r>
              <a:rPr lang="en-US" altLang="zh-CN" b="1" dirty="0"/>
              <a:t>ip</a:t>
            </a:r>
            <a:r>
              <a:rPr lang="en-US" altLang="zh-CN" dirty="0"/>
              <a:t> [ </a:t>
            </a:r>
            <a:r>
              <a:rPr lang="en-US" altLang="zh-CN" b="1" dirty="0"/>
              <a:t>destination</a:t>
            </a:r>
            <a:r>
              <a:rPr lang="en-US" altLang="zh-CN" dirty="0"/>
              <a:t> { </a:t>
            </a:r>
            <a:r>
              <a:rPr lang="en-US" altLang="zh-CN" i="1" dirty="0"/>
              <a:t>destination-address</a:t>
            </a:r>
            <a:r>
              <a:rPr lang="en-US" altLang="zh-CN" dirty="0"/>
              <a:t> </a:t>
            </a:r>
            <a:r>
              <a:rPr lang="en-US" altLang="zh-CN" i="1" dirty="0"/>
              <a:t>destination-wildcard</a:t>
            </a:r>
            <a:r>
              <a:rPr lang="en-US" altLang="zh-CN" dirty="0"/>
              <a:t> | </a:t>
            </a:r>
            <a:r>
              <a:rPr lang="en-US" altLang="zh-CN" b="1" dirty="0"/>
              <a:t>any</a:t>
            </a:r>
            <a:r>
              <a:rPr lang="en-US" altLang="zh-CN" dirty="0"/>
              <a:t> } | </a:t>
            </a:r>
            <a:r>
              <a:rPr lang="en-US" altLang="zh-CN" b="1" dirty="0"/>
              <a:t>source</a:t>
            </a:r>
            <a:r>
              <a:rPr lang="en-US" altLang="zh-CN" dirty="0"/>
              <a:t> { </a:t>
            </a:r>
            <a:r>
              <a:rPr lang="en-US" altLang="zh-CN" i="1" dirty="0"/>
              <a:t>source-address source-wildcard</a:t>
            </a:r>
            <a:r>
              <a:rPr lang="en-US" altLang="zh-CN" dirty="0"/>
              <a:t> | </a:t>
            </a:r>
            <a:r>
              <a:rPr lang="en-US" altLang="zh-CN" b="1" dirty="0"/>
              <a:t>any</a:t>
            </a:r>
            <a:r>
              <a:rPr lang="en-US" altLang="zh-CN" dirty="0"/>
              <a:t> } | </a:t>
            </a:r>
            <a:r>
              <a:rPr lang="en-US" altLang="zh-CN" b="1" dirty="0"/>
              <a:t>time-range</a:t>
            </a:r>
            <a:r>
              <a:rPr lang="en-US" altLang="zh-CN" dirty="0"/>
              <a:t> </a:t>
            </a:r>
            <a:r>
              <a:rPr lang="en-US" altLang="zh-CN" i="1" dirty="0"/>
              <a:t>time-name </a:t>
            </a:r>
            <a:r>
              <a:rPr lang="en-US" altLang="zh-CN" dirty="0"/>
              <a:t>| [ </a:t>
            </a:r>
            <a:r>
              <a:rPr lang="en-US" altLang="zh-CN" b="1" dirty="0"/>
              <a:t>dscp</a:t>
            </a:r>
            <a:r>
              <a:rPr lang="en-US" altLang="zh-CN" i="1" dirty="0"/>
              <a:t> </a:t>
            </a:r>
            <a:r>
              <a:rPr lang="en-US" altLang="zh-CN" i="1" dirty="0" err="1"/>
              <a:t>dscp</a:t>
            </a:r>
            <a:r>
              <a:rPr lang="en-US" altLang="zh-CN" i="1" dirty="0"/>
              <a:t> </a:t>
            </a:r>
            <a:r>
              <a:rPr lang="en-US" altLang="zh-CN" dirty="0"/>
              <a:t>| [ </a:t>
            </a:r>
            <a:r>
              <a:rPr lang="en-US" altLang="zh-CN" b="1" dirty="0" err="1"/>
              <a:t>tos</a:t>
            </a:r>
            <a:r>
              <a:rPr lang="en-US" altLang="zh-CN" dirty="0"/>
              <a:t> </a:t>
            </a:r>
            <a:r>
              <a:rPr lang="en-US" altLang="zh-CN" i="1" dirty="0" err="1"/>
              <a:t>tos</a:t>
            </a:r>
            <a:r>
              <a:rPr lang="en-US" altLang="zh-CN" dirty="0"/>
              <a:t> | </a:t>
            </a:r>
            <a:r>
              <a:rPr lang="en-US" altLang="zh-CN" b="1" dirty="0"/>
              <a:t>precedence</a:t>
            </a:r>
            <a:r>
              <a:rPr lang="en-US" altLang="zh-CN" dirty="0"/>
              <a:t> </a:t>
            </a:r>
            <a:r>
              <a:rPr lang="en-US" altLang="zh-CN" i="1" dirty="0" err="1"/>
              <a:t>precedence</a:t>
            </a:r>
            <a:r>
              <a:rPr lang="en-US" altLang="zh-CN" dirty="0"/>
              <a:t> ] ] ] </a:t>
            </a:r>
            <a:endParaRPr lang="zh-CN" altLang="en-US" dirty="0"/>
          </a:p>
          <a:p>
            <a:pPr lvl="2"/>
            <a:r>
              <a:rPr lang="en-US" altLang="zh-CN" b="1" dirty="0"/>
              <a:t>ip </a:t>
            </a:r>
            <a:r>
              <a:rPr lang="zh-CN" altLang="en-US" dirty="0"/>
              <a:t>：指定</a:t>
            </a:r>
            <a:r>
              <a:rPr lang="en-US" altLang="zh-CN" dirty="0"/>
              <a:t>ACL</a:t>
            </a:r>
            <a:r>
              <a:rPr lang="zh-CN" altLang="en-US" dirty="0"/>
              <a:t>规则匹配报文的协议类型为</a:t>
            </a:r>
            <a:r>
              <a:rPr lang="en-US" altLang="zh-CN" dirty="0"/>
              <a:t>IP</a:t>
            </a:r>
            <a:r>
              <a:rPr lang="zh-CN" altLang="en-US" dirty="0"/>
              <a:t>。</a:t>
            </a:r>
            <a:endParaRPr lang="en-US" altLang="zh-CN" dirty="0"/>
          </a:p>
          <a:p>
            <a:pPr lvl="2"/>
            <a:r>
              <a:rPr lang="en-US" altLang="zh-CN" b="1" dirty="0"/>
              <a:t>destination</a:t>
            </a:r>
            <a:r>
              <a:rPr lang="en-US" altLang="zh-CN" dirty="0"/>
              <a:t> { </a:t>
            </a:r>
            <a:r>
              <a:rPr lang="en-US" altLang="zh-CN" i="1" dirty="0"/>
              <a:t>destination-address destination-wildcard </a:t>
            </a:r>
            <a:r>
              <a:rPr lang="en-US" altLang="zh-CN" dirty="0"/>
              <a:t>| </a:t>
            </a:r>
            <a:r>
              <a:rPr lang="en-US" altLang="zh-CN" b="1" dirty="0"/>
              <a:t>any</a:t>
            </a:r>
            <a:r>
              <a:rPr lang="en-US" altLang="zh-CN" dirty="0"/>
              <a:t> }</a:t>
            </a:r>
            <a:r>
              <a:rPr lang="zh-CN" altLang="en-US" dirty="0"/>
              <a:t>：指定</a:t>
            </a:r>
            <a:r>
              <a:rPr lang="en-US" altLang="zh-CN" dirty="0"/>
              <a:t>ACL</a:t>
            </a:r>
            <a:r>
              <a:rPr lang="zh-CN" altLang="en-US" dirty="0"/>
              <a:t>规则匹配报文的目的地址信息。如果不配置，表示报文的任何目的地址都匹配。</a:t>
            </a:r>
          </a:p>
          <a:p>
            <a:pPr lvl="2"/>
            <a:r>
              <a:rPr lang="en-US" altLang="zh-CN" b="1" dirty="0"/>
              <a:t>dscp</a:t>
            </a:r>
            <a:r>
              <a:rPr lang="en-US" altLang="zh-CN" dirty="0"/>
              <a:t> </a:t>
            </a:r>
            <a:r>
              <a:rPr lang="en-US" altLang="zh-CN" i="1" dirty="0" err="1"/>
              <a:t>dscp</a:t>
            </a:r>
            <a:r>
              <a:rPr lang="zh-CN" altLang="en-US" dirty="0"/>
              <a:t>：指定</a:t>
            </a:r>
            <a:r>
              <a:rPr lang="en-US" altLang="zh-CN" dirty="0"/>
              <a:t>ACL</a:t>
            </a:r>
            <a:r>
              <a:rPr lang="zh-CN" altLang="en-US" dirty="0"/>
              <a:t>规则匹配报文时，区分服务代码点（</a:t>
            </a:r>
            <a:r>
              <a:rPr lang="en-US" altLang="zh-CN" dirty="0"/>
              <a:t>Differentiated Services Code Point</a:t>
            </a:r>
            <a:r>
              <a:rPr lang="zh-CN" altLang="en-US" dirty="0"/>
              <a:t>），取值为：</a:t>
            </a:r>
            <a:r>
              <a:rPr lang="en-US" altLang="zh-CN" dirty="0"/>
              <a:t>0~63</a:t>
            </a:r>
            <a:r>
              <a:rPr lang="zh-CN" altLang="en-US" dirty="0"/>
              <a:t>。</a:t>
            </a:r>
          </a:p>
          <a:p>
            <a:pPr lvl="2"/>
            <a:r>
              <a:rPr lang="en-US" altLang="zh-CN" b="1" dirty="0" err="1"/>
              <a:t>tos</a:t>
            </a:r>
            <a:r>
              <a:rPr lang="en-US" altLang="zh-CN" dirty="0"/>
              <a:t> </a:t>
            </a:r>
            <a:r>
              <a:rPr lang="en-US" altLang="zh-CN" i="1" dirty="0" err="1"/>
              <a:t>tos</a:t>
            </a:r>
            <a:r>
              <a:rPr lang="zh-CN" altLang="en-US" dirty="0"/>
              <a:t>：指定</a:t>
            </a:r>
            <a:r>
              <a:rPr lang="en-US" altLang="zh-CN" dirty="0"/>
              <a:t>ACL</a:t>
            </a:r>
            <a:r>
              <a:rPr lang="zh-CN" altLang="en-US" dirty="0"/>
              <a:t>规则匹配报文时，依据服务类型字段进行过滤，取值为：</a:t>
            </a:r>
            <a:r>
              <a:rPr lang="en-US" altLang="zh-CN" dirty="0"/>
              <a:t>0~15</a:t>
            </a:r>
            <a:r>
              <a:rPr lang="zh-CN" altLang="en-US" dirty="0"/>
              <a:t>。</a:t>
            </a:r>
            <a:endParaRPr lang="en-US" altLang="zh-CN" dirty="0"/>
          </a:p>
          <a:p>
            <a:pPr lvl="2"/>
            <a:r>
              <a:rPr lang="en-US" altLang="zh-CN" b="1" dirty="0"/>
              <a:t>precedence</a:t>
            </a:r>
            <a:r>
              <a:rPr lang="en-US" altLang="zh-CN" dirty="0"/>
              <a:t> </a:t>
            </a:r>
            <a:r>
              <a:rPr lang="en-US" altLang="zh-CN" i="1" dirty="0" err="1"/>
              <a:t>precedence</a:t>
            </a:r>
            <a:r>
              <a:rPr lang="zh-CN" altLang="en-US" dirty="0"/>
              <a:t>：指定</a:t>
            </a:r>
            <a:r>
              <a:rPr lang="en-US" altLang="zh-CN" dirty="0"/>
              <a:t>ACL</a:t>
            </a:r>
            <a:r>
              <a:rPr lang="zh-CN" altLang="en-US" dirty="0"/>
              <a:t>规则匹配报文时，依据优先级字段进行过滤。</a:t>
            </a:r>
            <a:r>
              <a:rPr lang="en-US" altLang="zh-CN" dirty="0"/>
              <a:t>precedence</a:t>
            </a:r>
            <a:r>
              <a:rPr lang="zh-CN" altLang="en-US" dirty="0"/>
              <a:t>表示优先级字段值，取值为：</a:t>
            </a:r>
            <a:r>
              <a:rPr lang="en-US" altLang="zh-CN" dirty="0"/>
              <a:t>0~7</a:t>
            </a:r>
            <a:r>
              <a:rPr lang="zh-CN" altLang="en-US" dirty="0"/>
              <a:t>。</a:t>
            </a:r>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3172871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808165"/>
            <a:ext cx="5932800" cy="5108400"/>
          </a:xfrm>
        </p:spPr>
        <p:txBody>
          <a:bodyPr/>
          <a:lstStyle/>
          <a:p>
            <a:pPr lvl="0"/>
            <a:r>
              <a:rPr lang="zh-CN" altLang="en-US" dirty="0"/>
              <a:t>当参数</a:t>
            </a:r>
            <a:r>
              <a:rPr lang="en-US" altLang="zh-CN" dirty="0"/>
              <a:t>protocol</a:t>
            </a:r>
            <a:r>
              <a:rPr lang="zh-CN" altLang="en-US" dirty="0"/>
              <a:t>为</a:t>
            </a:r>
            <a:r>
              <a:rPr lang="en-US" altLang="zh-CN" dirty="0"/>
              <a:t>TCP</a:t>
            </a:r>
            <a:r>
              <a:rPr lang="zh-CN" altLang="en-US" dirty="0"/>
              <a:t>时：</a:t>
            </a:r>
            <a:endParaRPr lang="en-US" altLang="zh-CN" dirty="0"/>
          </a:p>
          <a:p>
            <a:pPr lvl="1"/>
            <a:r>
              <a:rPr lang="en-US" altLang="zh-CN" b="1" dirty="0"/>
              <a:t>rule</a:t>
            </a:r>
            <a:r>
              <a:rPr lang="en-US" altLang="zh-CN" dirty="0"/>
              <a:t> [ </a:t>
            </a:r>
            <a:r>
              <a:rPr lang="en-US" altLang="zh-CN" i="1" dirty="0"/>
              <a:t>rule-id</a:t>
            </a:r>
            <a:r>
              <a:rPr lang="en-US" altLang="zh-CN" dirty="0"/>
              <a:t> ] { </a:t>
            </a:r>
            <a:r>
              <a:rPr lang="en-US" altLang="zh-CN" b="1" dirty="0"/>
              <a:t>deny</a:t>
            </a:r>
            <a:r>
              <a:rPr lang="en-US" altLang="zh-CN" dirty="0"/>
              <a:t> | </a:t>
            </a:r>
            <a:r>
              <a:rPr lang="en-US" altLang="zh-CN" b="1" dirty="0"/>
              <a:t>permit </a:t>
            </a:r>
            <a:r>
              <a:rPr lang="en-US" altLang="zh-CN" dirty="0"/>
              <a:t>} { </a:t>
            </a:r>
            <a:r>
              <a:rPr lang="en-US" altLang="zh-CN" i="1" dirty="0"/>
              <a:t>protocol-number</a:t>
            </a:r>
            <a:r>
              <a:rPr lang="en-US" altLang="zh-CN" dirty="0"/>
              <a:t> | </a:t>
            </a:r>
            <a:r>
              <a:rPr lang="en-US" altLang="zh-CN" b="1" dirty="0"/>
              <a:t>tcp </a:t>
            </a:r>
            <a:r>
              <a:rPr lang="en-US" altLang="zh-CN" dirty="0"/>
              <a:t>} [ </a:t>
            </a:r>
            <a:r>
              <a:rPr lang="en-US" altLang="zh-CN" b="1" dirty="0"/>
              <a:t>destination</a:t>
            </a:r>
            <a:r>
              <a:rPr lang="en-US" altLang="zh-CN" dirty="0"/>
              <a:t> { </a:t>
            </a:r>
            <a:r>
              <a:rPr lang="en-US" altLang="zh-CN" i="1" dirty="0"/>
              <a:t>destination-address destination-wildcard </a:t>
            </a:r>
            <a:r>
              <a:rPr lang="en-US" altLang="zh-CN" dirty="0"/>
              <a:t>| </a:t>
            </a:r>
            <a:r>
              <a:rPr lang="en-US" altLang="zh-CN" b="1" dirty="0"/>
              <a:t>any </a:t>
            </a:r>
            <a:r>
              <a:rPr lang="en-US" altLang="zh-CN" dirty="0"/>
              <a:t>} | </a:t>
            </a:r>
            <a:r>
              <a:rPr lang="en-US" altLang="zh-CN" b="1" dirty="0"/>
              <a:t>destination-port</a:t>
            </a:r>
            <a:r>
              <a:rPr lang="en-US" altLang="zh-CN" dirty="0"/>
              <a:t> { </a:t>
            </a:r>
            <a:r>
              <a:rPr lang="en-US" altLang="zh-CN" b="1" dirty="0" err="1"/>
              <a:t>eq</a:t>
            </a:r>
            <a:r>
              <a:rPr lang="en-US" altLang="zh-CN" dirty="0"/>
              <a:t> </a:t>
            </a:r>
            <a:r>
              <a:rPr lang="en-US" altLang="zh-CN" i="1" dirty="0"/>
              <a:t>port</a:t>
            </a:r>
            <a:r>
              <a:rPr lang="en-US" altLang="zh-CN" dirty="0"/>
              <a:t> | </a:t>
            </a:r>
            <a:r>
              <a:rPr lang="en-US" altLang="zh-CN" b="1" dirty="0" err="1"/>
              <a:t>gt</a:t>
            </a:r>
            <a:r>
              <a:rPr lang="en-US" altLang="zh-CN" dirty="0"/>
              <a:t> </a:t>
            </a:r>
            <a:r>
              <a:rPr lang="en-US" altLang="zh-CN" i="1" dirty="0"/>
              <a:t>port</a:t>
            </a:r>
            <a:r>
              <a:rPr lang="en-US" altLang="zh-CN" dirty="0"/>
              <a:t> | </a:t>
            </a:r>
            <a:r>
              <a:rPr lang="en-US" altLang="zh-CN" b="1" dirty="0" err="1"/>
              <a:t>lt</a:t>
            </a:r>
            <a:r>
              <a:rPr lang="en-US" altLang="zh-CN" dirty="0"/>
              <a:t> </a:t>
            </a:r>
            <a:r>
              <a:rPr lang="en-US" altLang="zh-CN" i="1" dirty="0"/>
              <a:t>port</a:t>
            </a:r>
            <a:r>
              <a:rPr lang="en-US" altLang="zh-CN" dirty="0"/>
              <a:t> | </a:t>
            </a:r>
            <a:r>
              <a:rPr lang="en-US" altLang="zh-CN" b="1" dirty="0"/>
              <a:t>range</a:t>
            </a:r>
            <a:r>
              <a:rPr lang="en-US" altLang="zh-CN" dirty="0"/>
              <a:t> </a:t>
            </a:r>
            <a:r>
              <a:rPr lang="en-US" altLang="zh-CN" i="1" dirty="0"/>
              <a:t>port-start port-end </a:t>
            </a:r>
            <a:r>
              <a:rPr lang="en-US" altLang="zh-CN" dirty="0"/>
              <a:t>} | </a:t>
            </a:r>
            <a:r>
              <a:rPr lang="en-US" altLang="zh-CN" b="1" dirty="0"/>
              <a:t>source</a:t>
            </a:r>
            <a:r>
              <a:rPr lang="en-US" altLang="zh-CN" dirty="0"/>
              <a:t> { </a:t>
            </a:r>
            <a:r>
              <a:rPr lang="en-US" altLang="zh-CN" i="1" dirty="0"/>
              <a:t>source-address source-wildcard</a:t>
            </a:r>
            <a:r>
              <a:rPr lang="en-US" altLang="zh-CN" dirty="0"/>
              <a:t> | </a:t>
            </a:r>
            <a:r>
              <a:rPr lang="en-US" altLang="zh-CN" b="1" dirty="0"/>
              <a:t>any</a:t>
            </a:r>
            <a:r>
              <a:rPr lang="en-US" altLang="zh-CN" dirty="0"/>
              <a:t> } | </a:t>
            </a:r>
            <a:r>
              <a:rPr lang="en-US" altLang="zh-CN" b="1" dirty="0"/>
              <a:t>source-port</a:t>
            </a:r>
            <a:r>
              <a:rPr lang="en-US" altLang="zh-CN" dirty="0"/>
              <a:t> { </a:t>
            </a:r>
            <a:r>
              <a:rPr lang="en-US" altLang="zh-CN" b="1" dirty="0" err="1"/>
              <a:t>eq</a:t>
            </a:r>
            <a:r>
              <a:rPr lang="en-US" altLang="zh-CN" dirty="0"/>
              <a:t> port | </a:t>
            </a:r>
            <a:r>
              <a:rPr lang="en-US" altLang="zh-CN" b="1" dirty="0" err="1"/>
              <a:t>gt</a:t>
            </a:r>
            <a:r>
              <a:rPr lang="en-US" altLang="zh-CN" b="1" dirty="0"/>
              <a:t> </a:t>
            </a:r>
            <a:r>
              <a:rPr lang="en-US" altLang="zh-CN" dirty="0"/>
              <a:t>port | </a:t>
            </a:r>
            <a:r>
              <a:rPr lang="en-US" altLang="zh-CN" b="1" dirty="0" err="1"/>
              <a:t>lt</a:t>
            </a:r>
            <a:r>
              <a:rPr lang="en-US" altLang="zh-CN" dirty="0"/>
              <a:t> port | </a:t>
            </a:r>
            <a:r>
              <a:rPr lang="en-US" altLang="zh-CN" b="1" dirty="0"/>
              <a:t>range</a:t>
            </a:r>
            <a:r>
              <a:rPr lang="en-US" altLang="zh-CN" dirty="0"/>
              <a:t> </a:t>
            </a:r>
            <a:r>
              <a:rPr lang="en-US" altLang="zh-CN" i="1" dirty="0"/>
              <a:t>port-start port-end</a:t>
            </a:r>
            <a:r>
              <a:rPr lang="en-US" altLang="zh-CN" dirty="0"/>
              <a:t> } | </a:t>
            </a:r>
            <a:r>
              <a:rPr lang="en-US" altLang="zh-CN" b="1" dirty="0"/>
              <a:t>tcp-flag</a:t>
            </a:r>
            <a:r>
              <a:rPr lang="en-US" altLang="zh-CN" dirty="0"/>
              <a:t> {</a:t>
            </a:r>
            <a:r>
              <a:rPr lang="en-US" altLang="zh-CN" b="1" dirty="0"/>
              <a:t> </a:t>
            </a:r>
            <a:r>
              <a:rPr lang="en-US" altLang="zh-CN" b="1" dirty="0" err="1"/>
              <a:t>ack</a:t>
            </a:r>
            <a:r>
              <a:rPr lang="en-US" altLang="zh-CN" dirty="0"/>
              <a:t> | </a:t>
            </a:r>
            <a:r>
              <a:rPr lang="en-US" altLang="zh-CN" b="1" dirty="0"/>
              <a:t>fin</a:t>
            </a:r>
            <a:r>
              <a:rPr lang="en-US" altLang="zh-CN" dirty="0"/>
              <a:t> | </a:t>
            </a:r>
            <a:r>
              <a:rPr lang="en-US" altLang="zh-CN" b="1" dirty="0" err="1"/>
              <a:t>syn</a:t>
            </a:r>
            <a:r>
              <a:rPr lang="en-US" altLang="zh-CN" dirty="0"/>
              <a:t> } * | </a:t>
            </a:r>
            <a:r>
              <a:rPr lang="en-US" altLang="zh-CN" b="1" dirty="0"/>
              <a:t>time-range</a:t>
            </a:r>
            <a:r>
              <a:rPr lang="en-US" altLang="zh-CN" dirty="0"/>
              <a:t> </a:t>
            </a:r>
            <a:r>
              <a:rPr lang="en-US" altLang="zh-CN" i="1" dirty="0"/>
              <a:t>time-name</a:t>
            </a:r>
            <a:r>
              <a:rPr lang="en-US" altLang="zh-CN" dirty="0"/>
              <a:t> ] *</a:t>
            </a:r>
            <a:endParaRPr lang="zh-CN" altLang="en-US" dirty="0"/>
          </a:p>
          <a:p>
            <a:pPr lvl="2"/>
            <a:r>
              <a:rPr lang="en-US" altLang="zh-CN" i="1" dirty="0"/>
              <a:t>protocol-number</a:t>
            </a:r>
            <a:r>
              <a:rPr lang="en-US" altLang="zh-CN" dirty="0"/>
              <a:t> | </a:t>
            </a:r>
            <a:r>
              <a:rPr lang="en-US" altLang="zh-CN" b="1" dirty="0"/>
              <a:t>tcp</a:t>
            </a:r>
            <a:r>
              <a:rPr lang="zh-CN" altLang="en-US" dirty="0"/>
              <a:t>：指定</a:t>
            </a:r>
            <a:r>
              <a:rPr lang="en-US" altLang="zh-CN" dirty="0"/>
              <a:t>ACL</a:t>
            </a:r>
            <a:r>
              <a:rPr lang="zh-CN" altLang="en-US" dirty="0"/>
              <a:t>规则匹配报文的协议类型为</a:t>
            </a:r>
            <a:r>
              <a:rPr lang="en-US" altLang="zh-CN" dirty="0"/>
              <a:t>TCP</a:t>
            </a:r>
            <a:r>
              <a:rPr lang="zh-CN" altLang="en-US" dirty="0"/>
              <a:t>。可以采用数值</a:t>
            </a:r>
            <a:r>
              <a:rPr lang="en-US" altLang="zh-CN" dirty="0"/>
              <a:t>6</a:t>
            </a:r>
            <a:r>
              <a:rPr lang="zh-CN" altLang="en-US" dirty="0"/>
              <a:t>表示指定</a:t>
            </a:r>
            <a:r>
              <a:rPr lang="en-US" altLang="zh-CN" dirty="0"/>
              <a:t>TCP</a:t>
            </a:r>
            <a:r>
              <a:rPr lang="zh-CN" altLang="en-US" dirty="0"/>
              <a:t>协议。</a:t>
            </a:r>
            <a:endParaRPr lang="en-US" altLang="zh-CN" dirty="0"/>
          </a:p>
          <a:p>
            <a:pPr lvl="2"/>
            <a:r>
              <a:rPr lang="fr-FR" altLang="zh-CN" b="1" dirty="0"/>
              <a:t>destination-port </a:t>
            </a:r>
            <a:r>
              <a:rPr lang="fr-FR" altLang="zh-CN" dirty="0"/>
              <a:t>{ </a:t>
            </a:r>
            <a:r>
              <a:rPr lang="fr-FR" altLang="zh-CN" b="1" dirty="0"/>
              <a:t>eq</a:t>
            </a:r>
            <a:r>
              <a:rPr lang="fr-FR" altLang="zh-CN" dirty="0"/>
              <a:t> </a:t>
            </a:r>
            <a:r>
              <a:rPr lang="fr-FR" altLang="zh-CN" i="1" dirty="0"/>
              <a:t>port</a:t>
            </a:r>
            <a:r>
              <a:rPr lang="fr-FR" altLang="zh-CN" dirty="0"/>
              <a:t> | </a:t>
            </a:r>
            <a:r>
              <a:rPr lang="fr-FR" altLang="zh-CN" b="1" dirty="0"/>
              <a:t>gt</a:t>
            </a:r>
            <a:r>
              <a:rPr lang="fr-FR" altLang="zh-CN" i="1" dirty="0"/>
              <a:t> port</a:t>
            </a:r>
            <a:r>
              <a:rPr lang="fr-FR" altLang="zh-CN" dirty="0"/>
              <a:t> |</a:t>
            </a:r>
            <a:r>
              <a:rPr lang="fr-FR" altLang="zh-CN" b="1" dirty="0"/>
              <a:t> lt</a:t>
            </a:r>
            <a:r>
              <a:rPr lang="fr-FR" altLang="zh-CN" dirty="0"/>
              <a:t> </a:t>
            </a:r>
            <a:r>
              <a:rPr lang="fr-FR" altLang="zh-CN" i="1" dirty="0"/>
              <a:t>port</a:t>
            </a:r>
            <a:r>
              <a:rPr lang="fr-FR" altLang="zh-CN" dirty="0"/>
              <a:t> | </a:t>
            </a:r>
            <a:r>
              <a:rPr lang="fr-FR" altLang="zh-CN" b="1" dirty="0"/>
              <a:t>range</a:t>
            </a:r>
            <a:r>
              <a:rPr lang="fr-FR" altLang="zh-CN" dirty="0"/>
              <a:t> </a:t>
            </a:r>
            <a:r>
              <a:rPr lang="fr-FR" altLang="zh-CN" i="1" dirty="0"/>
              <a:t>port-start port-end</a:t>
            </a:r>
            <a:r>
              <a:rPr lang="fr-FR" altLang="zh-CN" dirty="0"/>
              <a:t>}</a:t>
            </a:r>
            <a:r>
              <a:rPr lang="zh-CN" altLang="en-US" dirty="0"/>
              <a:t>：指定</a:t>
            </a:r>
            <a:r>
              <a:rPr lang="en-US" altLang="zh-CN" dirty="0"/>
              <a:t>ACL</a:t>
            </a:r>
            <a:r>
              <a:rPr lang="zh-CN" altLang="en-US" dirty="0"/>
              <a:t>规则匹配报文的</a:t>
            </a:r>
            <a:r>
              <a:rPr lang="en-US" altLang="zh-CN" dirty="0"/>
              <a:t>UDP</a:t>
            </a:r>
            <a:r>
              <a:rPr lang="zh-CN" altLang="en-US" dirty="0"/>
              <a:t>或者</a:t>
            </a:r>
            <a:r>
              <a:rPr lang="en-US" altLang="zh-CN" dirty="0"/>
              <a:t>TCP</a:t>
            </a:r>
            <a:r>
              <a:rPr lang="zh-CN" altLang="en-US" dirty="0"/>
              <a:t>报文的目的端口，仅在报文协议是</a:t>
            </a:r>
            <a:r>
              <a:rPr lang="en-US" altLang="zh-CN" dirty="0"/>
              <a:t>TCP</a:t>
            </a:r>
            <a:r>
              <a:rPr lang="zh-CN" altLang="en-US" dirty="0"/>
              <a:t>或者</a:t>
            </a:r>
            <a:r>
              <a:rPr lang="en-US" altLang="zh-CN" dirty="0"/>
              <a:t>UDP</a:t>
            </a:r>
            <a:r>
              <a:rPr lang="zh-CN" altLang="en-US" dirty="0"/>
              <a:t>时有效。如果不指定，表示</a:t>
            </a:r>
            <a:r>
              <a:rPr lang="en-US" altLang="zh-CN" dirty="0"/>
              <a:t>TCP/UDP</a:t>
            </a:r>
            <a:r>
              <a:rPr lang="zh-CN" altLang="en-US" dirty="0"/>
              <a:t>报文的任何目的端口都匹配。其中：</a:t>
            </a:r>
            <a:endParaRPr lang="en-US" altLang="zh-CN" dirty="0"/>
          </a:p>
          <a:p>
            <a:pPr lvl="3"/>
            <a:r>
              <a:rPr lang="en-US" altLang="zh-CN" b="1" dirty="0" err="1"/>
              <a:t>eq</a:t>
            </a:r>
            <a:r>
              <a:rPr lang="en-US" altLang="zh-CN" dirty="0"/>
              <a:t> </a:t>
            </a:r>
            <a:r>
              <a:rPr lang="en-US" altLang="zh-CN" i="1" dirty="0"/>
              <a:t>port</a:t>
            </a:r>
            <a:r>
              <a:rPr lang="zh-CN" altLang="en-US" dirty="0"/>
              <a:t>：指定等于目的端口；</a:t>
            </a:r>
            <a:endParaRPr lang="en-US" altLang="zh-CN" dirty="0"/>
          </a:p>
          <a:p>
            <a:pPr lvl="3"/>
            <a:r>
              <a:rPr lang="en-US" altLang="zh-CN" b="1" dirty="0" err="1"/>
              <a:t>gt</a:t>
            </a:r>
            <a:r>
              <a:rPr lang="en-US" altLang="zh-CN" dirty="0"/>
              <a:t> </a:t>
            </a:r>
            <a:r>
              <a:rPr lang="en-US" altLang="zh-CN" i="1" dirty="0"/>
              <a:t>port</a:t>
            </a:r>
            <a:r>
              <a:rPr lang="zh-CN" altLang="en-US" dirty="0"/>
              <a:t>：指定大于目的端口；</a:t>
            </a:r>
            <a:endParaRPr lang="en-US" altLang="zh-CN" dirty="0"/>
          </a:p>
          <a:p>
            <a:pPr lvl="3"/>
            <a:r>
              <a:rPr lang="en-US" altLang="zh-CN" b="1" dirty="0" err="1"/>
              <a:t>lt</a:t>
            </a:r>
            <a:r>
              <a:rPr lang="en-US" altLang="zh-CN" dirty="0"/>
              <a:t> </a:t>
            </a:r>
            <a:r>
              <a:rPr lang="en-US" altLang="zh-CN" i="1" dirty="0"/>
              <a:t>port</a:t>
            </a:r>
            <a:r>
              <a:rPr lang="zh-CN" altLang="en-US" dirty="0"/>
              <a:t>：指定小于目的端口；</a:t>
            </a:r>
            <a:endParaRPr lang="en-US" altLang="zh-CN" dirty="0"/>
          </a:p>
          <a:p>
            <a:pPr lvl="3"/>
            <a:r>
              <a:rPr lang="en-US" altLang="zh-CN" b="1" dirty="0"/>
              <a:t>range</a:t>
            </a:r>
            <a:r>
              <a:rPr lang="en-US" altLang="zh-CN" dirty="0"/>
              <a:t> </a:t>
            </a:r>
            <a:r>
              <a:rPr lang="en-US" altLang="zh-CN" i="1" dirty="0"/>
              <a:t>port-start port-end</a:t>
            </a:r>
            <a:r>
              <a:rPr lang="zh-CN" altLang="en-US" dirty="0"/>
              <a:t>：指定源端口的范围。</a:t>
            </a:r>
            <a:endParaRPr lang="en-US" altLang="zh-CN" dirty="0"/>
          </a:p>
          <a:p>
            <a:pPr lvl="2"/>
            <a:r>
              <a:rPr lang="en-US" altLang="zh-CN" b="1" dirty="0"/>
              <a:t>tcp-flag</a:t>
            </a:r>
            <a:r>
              <a:rPr lang="zh-CN" altLang="en-US" dirty="0"/>
              <a:t>：指定</a:t>
            </a:r>
            <a:r>
              <a:rPr lang="en-US" altLang="zh-CN" dirty="0"/>
              <a:t>ACL</a:t>
            </a:r>
            <a:r>
              <a:rPr lang="zh-CN" altLang="en-US" dirty="0"/>
              <a:t>规则匹配报文的</a:t>
            </a:r>
            <a:r>
              <a:rPr lang="en-US" altLang="zh-CN" dirty="0"/>
              <a:t>TCP</a:t>
            </a:r>
            <a:r>
              <a:rPr lang="zh-CN" altLang="en-US" dirty="0"/>
              <a:t>报文头中</a:t>
            </a:r>
            <a:r>
              <a:rPr lang="en-US" altLang="zh-CN" dirty="0"/>
              <a:t>SYN Flag</a:t>
            </a:r>
            <a:r>
              <a:rPr lang="zh-CN" altLang="en-US" dirty="0"/>
              <a:t>。</a:t>
            </a:r>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725239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zh-CN" altLang="en-US" dirty="0"/>
              <a:t>配置思路：</a:t>
            </a:r>
            <a:endParaRPr lang="en-US" altLang="zh-CN" dirty="0"/>
          </a:p>
          <a:p>
            <a:pPr marL="360000" lvl="1" indent="0">
              <a:buNone/>
            </a:pPr>
            <a:r>
              <a:rPr lang="zh-CN" altLang="en-US" dirty="0"/>
              <a:t>配置高级</a:t>
            </a:r>
            <a:r>
              <a:rPr lang="en-US" altLang="zh-CN" dirty="0"/>
              <a:t>ACL</a:t>
            </a:r>
            <a:r>
              <a:rPr lang="zh-CN" altLang="en-US" dirty="0"/>
              <a:t>和流量过滤，使设备可以对研发部与市场部互访的报文进行过滤。</a:t>
            </a:r>
          </a:p>
          <a:p>
            <a:pPr lvl="0"/>
            <a:r>
              <a:rPr lang="zh-CN" altLang="en-US" dirty="0"/>
              <a:t>配置步骤：</a:t>
            </a:r>
            <a:endParaRPr lang="en-US" altLang="zh-CN" dirty="0"/>
          </a:p>
          <a:p>
            <a:pPr marL="588600" lvl="1" indent="-228600">
              <a:buFont typeface="+mj-lt"/>
              <a:buAutoNum type="arabicPeriod"/>
            </a:pPr>
            <a:r>
              <a:rPr lang="zh-CN" altLang="en-US" dirty="0"/>
              <a:t>如图完成路由器的</a:t>
            </a:r>
            <a:r>
              <a:rPr lang="en-US" altLang="zh-CN" dirty="0"/>
              <a:t>IP</a:t>
            </a:r>
            <a:r>
              <a:rPr lang="zh-CN" altLang="en-US" dirty="0"/>
              <a:t>地址和路由的相关配置。</a:t>
            </a:r>
            <a:endParaRPr lang="en-US" altLang="zh-CN" dirty="0"/>
          </a:p>
          <a:p>
            <a:pPr marL="588600" lvl="1" indent="-228600">
              <a:buFont typeface="+mj-lt"/>
              <a:buAutoNum type="arabicPeriod"/>
            </a:pPr>
            <a:r>
              <a:rPr lang="zh-CN" altLang="en-US" dirty="0"/>
              <a:t>创建高级</a:t>
            </a:r>
            <a:r>
              <a:rPr lang="en-US" altLang="zh-CN" dirty="0"/>
              <a:t>ACL 3001</a:t>
            </a:r>
            <a:r>
              <a:rPr lang="zh-CN" altLang="en-US" dirty="0"/>
              <a:t>并配置</a:t>
            </a:r>
            <a:r>
              <a:rPr lang="en-US" altLang="zh-CN" dirty="0"/>
              <a:t>ACL</a:t>
            </a:r>
            <a:r>
              <a:rPr lang="zh-CN" altLang="en-US" dirty="0"/>
              <a:t>规则，拒绝研发部访问市场部的报文通过。</a:t>
            </a:r>
          </a:p>
          <a:p>
            <a:pPr marL="588600" lvl="1" indent="-228600">
              <a:buFont typeface="+mj-lt"/>
              <a:buAutoNum type="arabicPeriod"/>
            </a:pPr>
            <a:r>
              <a:rPr lang="zh-CN" altLang="en-US" dirty="0"/>
              <a:t>创建高级</a:t>
            </a:r>
            <a:r>
              <a:rPr lang="en-US" altLang="zh-CN" dirty="0"/>
              <a:t>ACL 3002</a:t>
            </a:r>
            <a:r>
              <a:rPr lang="zh-CN" altLang="en-US" dirty="0"/>
              <a:t>并配置</a:t>
            </a:r>
            <a:r>
              <a:rPr lang="en-US" altLang="zh-CN" dirty="0"/>
              <a:t>ACL</a:t>
            </a:r>
            <a:r>
              <a:rPr lang="zh-CN" altLang="en-US" dirty="0"/>
              <a:t>规则，拒绝市场部访问研发部的报文通过。</a:t>
            </a:r>
            <a:endParaRPr lang="en-US" altLang="zh-CN" dirty="0"/>
          </a:p>
          <a:p>
            <a:endParaRPr lang="zh-CN" altLang="en-US" dirty="0"/>
          </a:p>
        </p:txBody>
      </p:sp>
    </p:spTree>
    <p:extLst>
      <p:ext uri="{BB962C8B-B14F-4D97-AF65-F5344CB8AC3E}">
        <p14:creationId xmlns:p14="http://schemas.microsoft.com/office/powerpoint/2010/main" val="3502953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r>
              <a:rPr lang="zh-CN" altLang="en-US" dirty="0"/>
              <a:t>配置步骤：</a:t>
            </a:r>
            <a:endParaRPr lang="en-US" altLang="zh-CN" dirty="0"/>
          </a:p>
          <a:p>
            <a:pPr marL="588600" lvl="1" indent="-228600">
              <a:buFont typeface="+mj-lt"/>
              <a:buAutoNum type="arabicPeriod" startAt="4"/>
            </a:pPr>
            <a:r>
              <a:rPr lang="zh-CN" altLang="en-US" dirty="0"/>
              <a:t>由于研发部和市场部互访的流量分别从接口</a:t>
            </a:r>
            <a:r>
              <a:rPr lang="en-US" altLang="zh-CN" dirty="0"/>
              <a:t>GE0/0/1</a:t>
            </a:r>
            <a:r>
              <a:rPr lang="zh-CN" altLang="en-US" dirty="0"/>
              <a:t>和</a:t>
            </a:r>
            <a:r>
              <a:rPr lang="en-US" altLang="zh-CN" dirty="0"/>
              <a:t>GE0/0/2</a:t>
            </a:r>
            <a:r>
              <a:rPr lang="zh-CN" altLang="en-US" dirty="0"/>
              <a:t>进入</a:t>
            </a:r>
            <a:r>
              <a:rPr lang="en-US" altLang="zh-CN" dirty="0"/>
              <a:t>Router</a:t>
            </a:r>
            <a:r>
              <a:rPr lang="zh-CN" altLang="en-US" dirty="0"/>
              <a:t>，所以在接口</a:t>
            </a:r>
            <a:r>
              <a:rPr lang="en-US" altLang="zh-CN" dirty="0"/>
              <a:t>GE0/0/1</a:t>
            </a:r>
            <a:r>
              <a:rPr lang="zh-CN" altLang="en-US" dirty="0"/>
              <a:t>和</a:t>
            </a:r>
            <a:r>
              <a:rPr lang="en-US" altLang="zh-CN" dirty="0"/>
              <a:t>GE0/0/2</a:t>
            </a:r>
            <a:r>
              <a:rPr lang="zh-CN" altLang="en-US" dirty="0"/>
              <a:t>的入方向配置流量过滤。</a:t>
            </a:r>
            <a:endParaRPr lang="en-US" altLang="zh-CN" dirty="0"/>
          </a:p>
          <a:p>
            <a:r>
              <a:rPr lang="zh-CN" altLang="en-US" dirty="0"/>
              <a:t>注：</a:t>
            </a:r>
            <a:endParaRPr lang="en-US" altLang="zh-CN" dirty="0"/>
          </a:p>
          <a:p>
            <a:pPr lvl="1"/>
            <a:r>
              <a:rPr lang="en-US" altLang="zh-CN" b="1" dirty="0"/>
              <a:t>traffic-filter</a:t>
            </a:r>
            <a:r>
              <a:rPr lang="zh-CN" altLang="en-US" dirty="0"/>
              <a:t>命令，用来在接口上配置基于</a:t>
            </a:r>
            <a:r>
              <a:rPr lang="en-US" altLang="zh-CN" dirty="0"/>
              <a:t>ACL</a:t>
            </a:r>
            <a:r>
              <a:rPr lang="zh-CN" altLang="en-US" dirty="0"/>
              <a:t>对报文进行过滤。</a:t>
            </a:r>
            <a:endParaRPr lang="en-US" altLang="zh-CN" dirty="0"/>
          </a:p>
          <a:p>
            <a:pPr lvl="1"/>
            <a:r>
              <a:rPr lang="zh-CN" altLang="en-US" dirty="0"/>
              <a:t>命令格式：</a:t>
            </a:r>
            <a:r>
              <a:rPr lang="en-US" altLang="zh-CN" b="1" dirty="0"/>
              <a:t>traffic-filter</a:t>
            </a:r>
            <a:r>
              <a:rPr lang="en-US" altLang="zh-CN" dirty="0"/>
              <a:t> { </a:t>
            </a:r>
            <a:r>
              <a:rPr lang="en-US" altLang="zh-CN" b="1" dirty="0"/>
              <a:t>inbound</a:t>
            </a:r>
            <a:r>
              <a:rPr lang="en-US" altLang="zh-CN" dirty="0"/>
              <a:t> | </a:t>
            </a:r>
            <a:r>
              <a:rPr lang="en-US" altLang="zh-CN" b="1" dirty="0"/>
              <a:t>outbound</a:t>
            </a:r>
            <a:r>
              <a:rPr lang="en-US" altLang="zh-CN" dirty="0"/>
              <a:t> } </a:t>
            </a:r>
            <a:r>
              <a:rPr lang="en-US" altLang="zh-CN" b="1" dirty="0" err="1"/>
              <a:t>acl</a:t>
            </a:r>
            <a:r>
              <a:rPr lang="en-US" altLang="zh-CN" dirty="0"/>
              <a:t> { </a:t>
            </a:r>
            <a:r>
              <a:rPr lang="en-US" altLang="zh-CN" i="1" dirty="0" err="1"/>
              <a:t>acl</a:t>
            </a:r>
            <a:r>
              <a:rPr lang="en-US" altLang="zh-CN" i="1" dirty="0"/>
              <a:t>-number</a:t>
            </a:r>
            <a:r>
              <a:rPr lang="en-US" altLang="zh-CN" dirty="0"/>
              <a:t> | </a:t>
            </a:r>
            <a:r>
              <a:rPr lang="en-US" altLang="zh-CN" b="1" dirty="0"/>
              <a:t>name</a:t>
            </a:r>
            <a:r>
              <a:rPr lang="en-US" altLang="zh-CN" dirty="0"/>
              <a:t> </a:t>
            </a:r>
            <a:r>
              <a:rPr lang="en-US" altLang="zh-CN" i="1" dirty="0" err="1"/>
              <a:t>acl</a:t>
            </a:r>
            <a:r>
              <a:rPr lang="en-US" altLang="zh-CN" i="1" dirty="0"/>
              <a:t>-name</a:t>
            </a:r>
            <a:r>
              <a:rPr lang="en-US" altLang="zh-CN" dirty="0"/>
              <a:t> }</a:t>
            </a:r>
          </a:p>
          <a:p>
            <a:pPr lvl="2"/>
            <a:r>
              <a:rPr lang="en-US" altLang="zh-CN" b="1" dirty="0"/>
              <a:t>inbound</a:t>
            </a:r>
            <a:r>
              <a:rPr lang="zh-CN" altLang="en-US" dirty="0"/>
              <a:t>：指定在接口入方向上配置报文过滤。</a:t>
            </a:r>
          </a:p>
          <a:p>
            <a:pPr lvl="2"/>
            <a:r>
              <a:rPr lang="en-US" altLang="zh-CN" b="1" dirty="0"/>
              <a:t>outbound</a:t>
            </a:r>
            <a:r>
              <a:rPr lang="zh-CN" altLang="en-US" dirty="0"/>
              <a:t>：指定在接口出方向上配置报文过滤。</a:t>
            </a:r>
            <a:endParaRPr lang="en-US" altLang="zh-CN" dirty="0"/>
          </a:p>
          <a:p>
            <a:pPr lvl="2"/>
            <a:r>
              <a:rPr lang="en-US" altLang="zh-CN" b="1" dirty="0" err="1"/>
              <a:t>acl</a:t>
            </a:r>
            <a:r>
              <a:rPr lang="zh-CN" altLang="en-US" dirty="0"/>
              <a:t>：指定基于</a:t>
            </a:r>
            <a:r>
              <a:rPr lang="en-US" altLang="zh-CN" dirty="0"/>
              <a:t>IPv4 ACL</a:t>
            </a:r>
            <a:r>
              <a:rPr lang="zh-CN" altLang="en-US" dirty="0"/>
              <a:t>对报文进行过滤。</a:t>
            </a:r>
          </a:p>
        </p:txBody>
      </p:sp>
    </p:spTree>
    <p:extLst>
      <p:ext uri="{BB962C8B-B14F-4D97-AF65-F5344CB8AC3E}">
        <p14:creationId xmlns:p14="http://schemas.microsoft.com/office/powerpoint/2010/main" val="2713809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C</a:t>
            </a:r>
            <a:endParaRPr lang="en-US" altLang="zh-CN" dirty="0"/>
          </a:p>
          <a:p>
            <a:pPr marL="228600" indent="-228600">
              <a:buFont typeface="+mj-lt"/>
              <a:buAutoNum type="arabicPeriod"/>
            </a:pPr>
            <a:r>
              <a:rPr lang="zh-CN" altLang="en-US" smtClean="0"/>
              <a:t>高级</a:t>
            </a:r>
            <a:r>
              <a:rPr lang="en-US" altLang="zh-CN" dirty="0"/>
              <a:t>ACL</a:t>
            </a:r>
            <a:r>
              <a:rPr lang="zh-CN" altLang="en-US" dirty="0"/>
              <a:t>可以基于源</a:t>
            </a:r>
            <a:r>
              <a:rPr lang="en-US" altLang="zh-CN" dirty="0"/>
              <a:t>/</a:t>
            </a:r>
            <a:r>
              <a:rPr lang="zh-CN" altLang="en-US" dirty="0"/>
              <a:t>目的</a:t>
            </a:r>
            <a:r>
              <a:rPr lang="en-US" altLang="zh-CN" dirty="0"/>
              <a:t>IP</a:t>
            </a:r>
            <a:r>
              <a:rPr lang="zh-CN" altLang="en-US" dirty="0"/>
              <a:t>地址，源</a:t>
            </a:r>
            <a:r>
              <a:rPr lang="en-US" altLang="zh-CN" dirty="0"/>
              <a:t>/</a:t>
            </a:r>
            <a:r>
              <a:rPr lang="zh-CN" altLang="en-US" dirty="0"/>
              <a:t>目的端口号，协议类型以及</a:t>
            </a:r>
            <a:r>
              <a:rPr lang="en-US" altLang="zh-CN" dirty="0"/>
              <a:t>TCP</a:t>
            </a:r>
            <a:r>
              <a:rPr lang="zh-CN" altLang="en-US" dirty="0"/>
              <a:t>标记值（</a:t>
            </a:r>
            <a:r>
              <a:rPr lang="en-US" altLang="zh-CN" dirty="0"/>
              <a:t>SYN|ACK|FIN</a:t>
            </a:r>
            <a:r>
              <a:rPr lang="zh-CN" altLang="en-US" dirty="0"/>
              <a:t>等）等参数来定义规则。</a:t>
            </a:r>
          </a:p>
          <a:p>
            <a:endParaRPr lang="zh-CN" altLang="en-US"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2745354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8338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注：</a:t>
            </a:r>
            <a:endParaRPr lang="en-US" altLang="zh-CN" dirty="0" smtClean="0"/>
          </a:p>
          <a:p>
            <a:pPr lvl="1"/>
            <a:r>
              <a:rPr lang="zh-CN" altLang="en-US" dirty="0" smtClean="0"/>
              <a:t>不同的网络设备厂商在</a:t>
            </a:r>
            <a:r>
              <a:rPr lang="en-US" altLang="zh-CN" dirty="0" smtClean="0"/>
              <a:t>ACL</a:t>
            </a:r>
            <a:r>
              <a:rPr lang="zh-CN" altLang="en-US" dirty="0" smtClean="0"/>
              <a:t>技术的实现上各不相同，本章节对于</a:t>
            </a:r>
            <a:r>
              <a:rPr lang="en-US" altLang="zh-CN" dirty="0" smtClean="0"/>
              <a:t>ACL</a:t>
            </a:r>
            <a:r>
              <a:rPr lang="zh-CN" altLang="en-US" dirty="0" smtClean="0"/>
              <a:t>技术的描述是针对华为网络设备上所实现的</a:t>
            </a:r>
            <a:r>
              <a:rPr lang="en-US" altLang="zh-CN" dirty="0" smtClean="0"/>
              <a:t>ACL</a:t>
            </a:r>
            <a:r>
              <a:rPr lang="zh-CN" altLang="en-US" dirty="0" smtClean="0"/>
              <a:t>技术而言的。</a:t>
            </a:r>
            <a:endParaRPr lang="en-US" altLang="zh-CN" dirty="0" smtClean="0"/>
          </a:p>
          <a:p>
            <a:pPr lvl="1"/>
            <a:r>
              <a:rPr lang="zh-CN" altLang="en-US" dirty="0" smtClean="0"/>
              <a:t>局域网，</a:t>
            </a:r>
            <a:r>
              <a:rPr lang="en-US" altLang="zh-CN" dirty="0" smtClean="0"/>
              <a:t>LAN</a:t>
            </a:r>
            <a:r>
              <a:rPr lang="zh-CN" altLang="en-US" dirty="0" smtClean="0"/>
              <a:t> </a:t>
            </a:r>
            <a:r>
              <a:rPr lang="en-US" altLang="zh-CN" dirty="0" smtClean="0"/>
              <a:t>(Local Area Network) </a:t>
            </a:r>
            <a:r>
              <a:rPr lang="zh-CN" altLang="en-US" dirty="0" smtClean="0"/>
              <a:t>是连接住宅、学校、实验室、大学校园或办公大楼等有限区域内计算机的计算机网络 。</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526640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7371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5091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0786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随着网络的飞速发展，网络安全和网络服务质量</a:t>
            </a:r>
            <a:r>
              <a:rPr lang="en-US" altLang="zh-CN" smtClean="0"/>
              <a:t>QoS</a:t>
            </a:r>
            <a:r>
              <a:rPr lang="zh-CN" altLang="en-US" smtClean="0"/>
              <a:t>（</a:t>
            </a:r>
            <a:r>
              <a:rPr lang="en-US" altLang="zh-CN" smtClean="0"/>
              <a:t>Quality of Service</a:t>
            </a:r>
            <a:r>
              <a:rPr lang="zh-CN" altLang="en-US" smtClean="0"/>
              <a:t>）问题日益突出。</a:t>
            </a:r>
          </a:p>
          <a:p>
            <a:pPr lvl="1"/>
            <a:r>
              <a:rPr lang="zh-CN" altLang="en-US" smtClean="0"/>
              <a:t>园区重要服务器资源被随意访问，园区机密信息容易泄露，造成安全隐患。</a:t>
            </a:r>
          </a:p>
          <a:p>
            <a:pPr lvl="1"/>
            <a:r>
              <a:rPr lang="en-US" altLang="zh-CN" smtClean="0"/>
              <a:t>Internet</a:t>
            </a:r>
            <a:r>
              <a:rPr lang="zh-CN" altLang="en-US" smtClean="0"/>
              <a:t>病毒肆意侵略园区内网，内网环境的安全性堪忧。</a:t>
            </a:r>
          </a:p>
          <a:p>
            <a:pPr lvl="1"/>
            <a:r>
              <a:rPr lang="zh-CN" altLang="en-US" smtClean="0"/>
              <a:t>网络带宽被各类业务随意挤占，服务质量要求最高的语音、视频业务的带宽得不到保障，造成用户体验差。</a:t>
            </a:r>
            <a:endParaRPr lang="en-US" altLang="zh-CN" smtClean="0"/>
          </a:p>
          <a:p>
            <a:pPr lvl="0"/>
            <a:r>
              <a:rPr lang="zh-CN" altLang="en-US" smtClean="0"/>
              <a:t>以上种种问题，都对正常的网络通信造成了很大的影响。因此，提高网络安全性和服务质量迫在眉睫，我们需要对网络进行控制。比如，需要借助一个工具帮助实现一些流量的过滤。</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206599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通过</a:t>
            </a:r>
            <a:r>
              <a:rPr lang="en-US" altLang="zh-CN" smtClean="0"/>
              <a:t>ACL</a:t>
            </a:r>
            <a:r>
              <a:rPr lang="zh-CN" altLang="en-US" smtClean="0"/>
              <a:t>可以实现对网络中报文流的精确识别和控制，达到控制网络访问行为、防止网络攻击和提高网络带宽利用率的目的，从而切实保障网络环境的安全性和网络服务质量的可靠性。</a:t>
            </a:r>
            <a:endParaRPr lang="en-US" altLang="zh-CN" smtClean="0"/>
          </a:p>
          <a:p>
            <a:pPr lvl="1"/>
            <a:r>
              <a:rPr lang="en-US" altLang="zh-CN" smtClean="0"/>
              <a:t>ACL</a:t>
            </a:r>
            <a:r>
              <a:rPr lang="zh-CN" altLang="en-US" smtClean="0"/>
              <a:t>是由</a:t>
            </a:r>
            <a:r>
              <a:rPr lang="en-US" altLang="zh-CN" smtClean="0"/>
              <a:t>permit</a:t>
            </a:r>
            <a:r>
              <a:rPr lang="zh-CN" altLang="en-US" smtClean="0"/>
              <a:t>或</a:t>
            </a:r>
            <a:r>
              <a:rPr lang="en-US" altLang="zh-CN" smtClean="0"/>
              <a:t>deny</a:t>
            </a:r>
            <a:r>
              <a:rPr lang="zh-CN" altLang="en-US" smtClean="0"/>
              <a:t>语句组成的一系列有顺序的规则的集合；它通过匹配报文的相关字段实现对报文的分类。</a:t>
            </a:r>
          </a:p>
          <a:p>
            <a:pPr lvl="1"/>
            <a:r>
              <a:rPr lang="en-US" altLang="zh-CN" smtClean="0"/>
              <a:t>ACL</a:t>
            </a:r>
            <a:r>
              <a:rPr lang="zh-CN" altLang="en-US" smtClean="0"/>
              <a:t>是能够匹配一个</a:t>
            </a:r>
            <a:r>
              <a:rPr lang="en-US" altLang="zh-CN" smtClean="0"/>
              <a:t>IP</a:t>
            </a:r>
            <a:r>
              <a:rPr lang="zh-CN" altLang="en-US" smtClean="0"/>
              <a:t>数据包中的源</a:t>
            </a:r>
            <a:r>
              <a:rPr lang="en-US" altLang="zh-CN" smtClean="0"/>
              <a:t>IP</a:t>
            </a:r>
            <a:r>
              <a:rPr lang="zh-CN" altLang="en-US" smtClean="0"/>
              <a:t>地址、目的</a:t>
            </a:r>
            <a:r>
              <a:rPr lang="en-US" altLang="zh-CN" smtClean="0"/>
              <a:t>IP</a:t>
            </a:r>
            <a:r>
              <a:rPr lang="zh-CN" altLang="en-US" smtClean="0"/>
              <a:t>地址、协议类型、源目的端口等元素的基础性工具；</a:t>
            </a:r>
            <a:r>
              <a:rPr lang="en-US" altLang="zh-CN" smtClean="0"/>
              <a:t>ACL</a:t>
            </a:r>
            <a:r>
              <a:rPr lang="zh-CN" altLang="en-US" smtClean="0"/>
              <a:t>还能够用于匹配路由条目。</a:t>
            </a:r>
          </a:p>
          <a:p>
            <a:r>
              <a:rPr lang="zh-CN" altLang="en-US" smtClean="0"/>
              <a:t>在本章课程中主要通过流量过滤来介绍</a:t>
            </a:r>
            <a:r>
              <a:rPr lang="en-US" altLang="zh-CN" smtClean="0"/>
              <a:t>ACL</a:t>
            </a:r>
            <a:r>
              <a:rPr lang="zh-CN" altLang="en-US" smtClean="0"/>
              <a:t>。</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28957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6612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ACL</a:t>
            </a:r>
            <a:r>
              <a:rPr lang="zh-CN" altLang="en-US" dirty="0" smtClean="0"/>
              <a:t>的组成：</a:t>
            </a:r>
            <a:endParaRPr lang="en-US" altLang="zh-CN" dirty="0" smtClean="0"/>
          </a:p>
          <a:p>
            <a:pPr lvl="1"/>
            <a:r>
              <a:rPr lang="en-US" altLang="zh-CN" dirty="0" smtClean="0"/>
              <a:t>ACL</a:t>
            </a:r>
            <a:r>
              <a:rPr lang="zh-CN" altLang="en-US" dirty="0" smtClean="0"/>
              <a:t>编号：在网络设备上配置</a:t>
            </a:r>
            <a:r>
              <a:rPr lang="en-US" altLang="zh-CN" dirty="0" smtClean="0"/>
              <a:t>ACL</a:t>
            </a:r>
            <a:r>
              <a:rPr lang="zh-CN" altLang="en-US" dirty="0" smtClean="0"/>
              <a:t>时，每个</a:t>
            </a:r>
            <a:r>
              <a:rPr lang="en-US" altLang="zh-CN" dirty="0" smtClean="0"/>
              <a:t>ACL</a:t>
            </a:r>
            <a:r>
              <a:rPr lang="zh-CN" altLang="en-US" dirty="0" smtClean="0"/>
              <a:t>都需要分配一个编号，称为</a:t>
            </a:r>
            <a:r>
              <a:rPr lang="en-US" altLang="zh-CN" dirty="0" smtClean="0"/>
              <a:t>ACL</a:t>
            </a:r>
            <a:r>
              <a:rPr lang="zh-CN" altLang="en-US" dirty="0" smtClean="0"/>
              <a:t>编号，用来标识</a:t>
            </a:r>
            <a:r>
              <a:rPr lang="en-US" altLang="zh-CN" dirty="0" smtClean="0"/>
              <a:t>ACL</a:t>
            </a:r>
            <a:r>
              <a:rPr lang="zh-CN" altLang="en-US" dirty="0" smtClean="0"/>
              <a:t>。不同分类的</a:t>
            </a:r>
            <a:r>
              <a:rPr lang="en-US" altLang="zh-CN" dirty="0" smtClean="0"/>
              <a:t>ACL</a:t>
            </a:r>
            <a:r>
              <a:rPr lang="zh-CN" altLang="en-US" dirty="0" smtClean="0"/>
              <a:t>编号范围不同，这个后面具体讲。</a:t>
            </a:r>
          </a:p>
          <a:p>
            <a:pPr lvl="1"/>
            <a:r>
              <a:rPr lang="zh-CN" altLang="en-US" dirty="0" smtClean="0"/>
              <a:t>规则：前面提到了，一个</a:t>
            </a:r>
            <a:r>
              <a:rPr lang="en-US" altLang="zh-CN" dirty="0" smtClean="0"/>
              <a:t>ACL</a:t>
            </a:r>
            <a:r>
              <a:rPr lang="zh-CN" altLang="en-US" dirty="0" smtClean="0"/>
              <a:t>通常由若干条“</a:t>
            </a:r>
            <a:r>
              <a:rPr lang="en-US" altLang="zh-CN" dirty="0" smtClean="0"/>
              <a:t>permit/deny”</a:t>
            </a:r>
            <a:r>
              <a:rPr lang="zh-CN" altLang="en-US" dirty="0" smtClean="0"/>
              <a:t>语句组成，每条语句就是该</a:t>
            </a:r>
            <a:r>
              <a:rPr lang="en-US" altLang="zh-CN" dirty="0" smtClean="0"/>
              <a:t>ACL</a:t>
            </a:r>
            <a:r>
              <a:rPr lang="zh-CN" altLang="en-US" dirty="0" smtClean="0"/>
              <a:t>的一条规则。</a:t>
            </a:r>
          </a:p>
          <a:p>
            <a:pPr lvl="1"/>
            <a:r>
              <a:rPr lang="zh-CN" altLang="en-US" dirty="0" smtClean="0"/>
              <a:t>规则编号：每条规则都有一个相应的编号，称为规则编号，用来标识</a:t>
            </a:r>
            <a:r>
              <a:rPr lang="en-US" altLang="zh-CN" dirty="0" smtClean="0"/>
              <a:t>ACL</a:t>
            </a:r>
            <a:r>
              <a:rPr lang="zh-CN" altLang="en-US" dirty="0" smtClean="0"/>
              <a:t>规则。可以自定义，也可以系统自动分配。</a:t>
            </a:r>
            <a:r>
              <a:rPr lang="en-US" altLang="zh-CN" dirty="0" smtClean="0"/>
              <a:t>ACL</a:t>
            </a:r>
            <a:r>
              <a:rPr lang="zh-CN" altLang="en-US" dirty="0" smtClean="0"/>
              <a:t>规则的编号范围是</a:t>
            </a:r>
            <a:r>
              <a:rPr lang="en-US" altLang="zh-CN" dirty="0" smtClean="0"/>
              <a:t>0</a:t>
            </a:r>
            <a:r>
              <a:rPr lang="zh-CN" altLang="en-US" dirty="0" smtClean="0"/>
              <a:t>～</a:t>
            </a:r>
            <a:r>
              <a:rPr lang="en-US" altLang="zh-CN" dirty="0" smtClean="0"/>
              <a:t>4294967294</a:t>
            </a:r>
            <a:r>
              <a:rPr lang="zh-CN" altLang="en-US" dirty="0" smtClean="0"/>
              <a:t>，所有规则均按照规则编号从小到大进行排序。</a:t>
            </a:r>
          </a:p>
          <a:p>
            <a:pPr lvl="1"/>
            <a:r>
              <a:rPr lang="zh-CN" altLang="en-US" dirty="0" smtClean="0"/>
              <a:t>动作：每条规则中的</a:t>
            </a:r>
            <a:r>
              <a:rPr lang="en-US" altLang="zh-CN" dirty="0" smtClean="0"/>
              <a:t>permit</a:t>
            </a:r>
            <a:r>
              <a:rPr lang="zh-CN" altLang="en-US" dirty="0" smtClean="0"/>
              <a:t>或</a:t>
            </a:r>
            <a:r>
              <a:rPr lang="en-US" altLang="zh-CN" dirty="0" smtClean="0"/>
              <a:t>deny</a:t>
            </a:r>
            <a:r>
              <a:rPr lang="zh-CN" altLang="en-US" dirty="0" smtClean="0"/>
              <a:t>，就是与这条规则相对应的处理动作。</a:t>
            </a:r>
            <a:r>
              <a:rPr lang="en-US" altLang="zh-CN" dirty="0" smtClean="0"/>
              <a:t>permit</a:t>
            </a:r>
            <a:r>
              <a:rPr lang="zh-CN" altLang="en-US" dirty="0" smtClean="0"/>
              <a:t>指“允许”，</a:t>
            </a:r>
            <a:r>
              <a:rPr lang="en-US" altLang="zh-CN" dirty="0" smtClean="0"/>
              <a:t>deny</a:t>
            </a:r>
            <a:r>
              <a:rPr lang="zh-CN" altLang="en-US" dirty="0" smtClean="0"/>
              <a:t>指“拒绝”，但是</a:t>
            </a:r>
            <a:r>
              <a:rPr lang="en-US" altLang="zh-CN" dirty="0" smtClean="0"/>
              <a:t>ACL</a:t>
            </a:r>
            <a:r>
              <a:rPr lang="zh-CN" altLang="en-US" dirty="0" smtClean="0"/>
              <a:t>一般是结合其他技术使用，不同的场景，处理动作的含义也有所不同。</a:t>
            </a:r>
          </a:p>
          <a:p>
            <a:pPr lvl="2"/>
            <a:r>
              <a:rPr lang="zh-CN" altLang="en-US" dirty="0" smtClean="0"/>
              <a:t>比如：</a:t>
            </a:r>
            <a:r>
              <a:rPr lang="en-US" altLang="zh-CN" dirty="0" smtClean="0"/>
              <a:t>ACL</a:t>
            </a:r>
            <a:r>
              <a:rPr lang="zh-CN" altLang="en-US" dirty="0" smtClean="0"/>
              <a:t>如果与流量过滤技术结合使用（即流量过滤中调用</a:t>
            </a:r>
            <a:r>
              <a:rPr lang="en-US" altLang="zh-CN" dirty="0" smtClean="0"/>
              <a:t>ACL</a:t>
            </a:r>
            <a:r>
              <a:rPr lang="zh-CN" altLang="en-US" dirty="0" smtClean="0"/>
              <a:t>），</a:t>
            </a:r>
            <a:r>
              <a:rPr lang="en-US" altLang="zh-CN" dirty="0" smtClean="0"/>
              <a:t>permit</a:t>
            </a:r>
            <a:r>
              <a:rPr lang="zh-CN" altLang="en-US" dirty="0" smtClean="0"/>
              <a:t>就是“允许通行”的意思，</a:t>
            </a:r>
            <a:r>
              <a:rPr lang="en-US" altLang="zh-CN" dirty="0" smtClean="0"/>
              <a:t>deny</a:t>
            </a:r>
            <a:r>
              <a:rPr lang="zh-CN" altLang="en-US" dirty="0" smtClean="0"/>
              <a:t>就是“拒绝通行”的意思。</a:t>
            </a:r>
          </a:p>
          <a:p>
            <a:pPr lvl="1"/>
            <a:r>
              <a:rPr lang="zh-CN" altLang="en-US" dirty="0" smtClean="0"/>
              <a:t>匹配项：</a:t>
            </a:r>
            <a:r>
              <a:rPr lang="en-US" altLang="zh-CN" dirty="0" smtClean="0"/>
              <a:t>ACL</a:t>
            </a:r>
            <a:r>
              <a:rPr lang="zh-CN" altLang="en-US" dirty="0" smtClean="0"/>
              <a:t>定义了极其丰富的匹配项。例子中体现的源地址，</a:t>
            </a:r>
            <a:r>
              <a:rPr lang="en-US" altLang="zh-CN" dirty="0" smtClean="0"/>
              <a:t>ACL</a:t>
            </a:r>
            <a:r>
              <a:rPr lang="zh-CN" altLang="en-US" dirty="0" smtClean="0"/>
              <a:t>还支持很多其他规则匹配项。例如，二层以太网帧头信息（如源</a:t>
            </a:r>
            <a:r>
              <a:rPr lang="en-US" altLang="zh-CN" dirty="0" smtClean="0"/>
              <a:t>MAC</a:t>
            </a:r>
            <a:r>
              <a:rPr lang="zh-CN" altLang="en-US" dirty="0" smtClean="0"/>
              <a:t>、目的</a:t>
            </a:r>
            <a:r>
              <a:rPr lang="en-US" altLang="zh-CN" dirty="0" smtClean="0"/>
              <a:t>MAC</a:t>
            </a:r>
            <a:r>
              <a:rPr lang="zh-CN" altLang="en-US" dirty="0" smtClean="0"/>
              <a:t>、以太帧协议类型）、三层报文信息（如目的地址、协议类型）以及四层报文信息（如</a:t>
            </a:r>
            <a:r>
              <a:rPr lang="en-US" altLang="zh-CN" dirty="0" smtClean="0"/>
              <a:t>TCP/UDP</a:t>
            </a:r>
            <a:r>
              <a:rPr lang="zh-CN" altLang="en-US" dirty="0" smtClean="0"/>
              <a:t>端口号）等。</a:t>
            </a:r>
          </a:p>
          <a:p>
            <a:r>
              <a:rPr lang="zh-CN" altLang="en-US" dirty="0" smtClean="0"/>
              <a:t>提问：</a:t>
            </a:r>
            <a:r>
              <a:rPr lang="en-US" altLang="zh-CN" dirty="0" smtClean="0"/>
              <a:t>rule 5 permit source 1.1.1.0 0.0.0.255 </a:t>
            </a:r>
            <a:r>
              <a:rPr lang="zh-CN" altLang="en-US" dirty="0" smtClean="0"/>
              <a:t>是什么意思？这个在后续课程中会介绍。</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67012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163518714"/>
              </p:ext>
            </p:extLst>
          </p:nvPr>
        </p:nvGraphicFramePr>
        <p:xfrm>
          <a:off x="1007140" y="1254490"/>
          <a:ext cx="10460715"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3380704855"/>
              </p:ext>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zh-CN" altLang="en-US" sz="3499" b="1" kern="1200">
                <a:solidFill>
                  <a:schemeClr val="tx1">
                    <a:lumMod val="75000"/>
                    <a:lumOff val="25000"/>
                  </a:schemeClr>
                </a:solidFill>
                <a:latin typeface="+mn-lt"/>
                <a:ea typeface="+mn-ea"/>
                <a:cs typeface="Arial" panose="020B0604020202020204" pitchFamily="34" charset="0"/>
              </a:rPr>
              <a:t>修订记录</a:t>
            </a:r>
            <a:endParaRPr lang="zh-CN" altLang="en-US" sz="3499" b="1" kern="1200" dirty="0">
              <a:solidFill>
                <a:schemeClr val="tx1">
                  <a:lumMod val="75000"/>
                  <a:lumOff val="25000"/>
                </a:schemeClr>
              </a:solidFill>
              <a:latin typeface="+mn-lt"/>
              <a:ea typeface="+mn-ea"/>
              <a:cs typeface="Arial" panose="020B0604020202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a:spcBef>
                <a:spcPct val="50000"/>
              </a:spcBef>
            </a:pPr>
            <a:r>
              <a:rPr lang="zh-CN" altLang="en-US" sz="3998" i="0">
                <a:solidFill>
                  <a:schemeClr val="bg2">
                    <a:lumMod val="50000"/>
                  </a:schemeClr>
                </a:solidFill>
                <a:latin typeface="+mn-lt"/>
                <a:ea typeface="+mn-ea"/>
                <a:cs typeface="Arial" panose="020B0604020202020204" pitchFamily="34" charset="0"/>
              </a:rPr>
              <a:t>本页</a:t>
            </a:r>
            <a:r>
              <a:rPr lang="zh-CN" altLang="en-US" sz="3998" i="0" dirty="0">
                <a:solidFill>
                  <a:schemeClr val="bg2">
                    <a:lumMod val="50000"/>
                  </a:schemeClr>
                </a:solidFill>
                <a:latin typeface="+mn-lt"/>
                <a:ea typeface="+mn-ea"/>
                <a:cs typeface="Arial" panose="020B0604020202020204" pitchFamily="34" charset="0"/>
              </a:rPr>
              <a:t>不打印</a:t>
            </a: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zh-CN" altLang="en-US" dirty="0"/>
              <a:t>优化</a:t>
            </a:r>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sz="1999">
                <a:latin typeface="+mn-lt"/>
                <a:ea typeface="+mn-ea"/>
                <a:cs typeface="Arial" panose="020B0604020202020204" pitchFamily="34" charset="0"/>
              </a:defRPr>
            </a:lvl1pPr>
            <a:lvl2pPr marL="401476" indent="0" algn="just">
              <a:buSzPct val="100000"/>
              <a:buFont typeface="+mj-lt"/>
              <a:buNone/>
              <a:defRPr sz="1799"/>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思考题</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1"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2"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本节小结</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2015437"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本章总结</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0" name="内容占位符 6"/>
          <p:cNvSpPr>
            <a:spLocks noGrp="1"/>
          </p:cNvSpPr>
          <p:nvPr>
            <p:ph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2pPr algn="just" fontAlgn="auto">
              <a:buClrTx/>
              <a:defRPr>
                <a:latin typeface="+mn-lt"/>
                <a:ea typeface="+mn-ea"/>
                <a:cs typeface="Arial" panose="020B0604020202020204" pitchFamily="34" charset="0"/>
              </a:defRPr>
            </a:lvl2pPr>
            <a:lvl3pPr algn="just" fontAlgn="auto">
              <a:buClrTx/>
              <a:defRPr>
                <a:latin typeface="+mn-lt"/>
                <a:ea typeface="+mn-ea"/>
                <a:cs typeface="Arial" panose="020B0604020202020204" pitchFamily="34" charset="0"/>
              </a:defRPr>
            </a:lvl3pPr>
            <a:lvl4pPr algn="just" fontAlgn="auto">
              <a:buClrTx/>
              <a:defRPr>
                <a:latin typeface="+mn-lt"/>
                <a:ea typeface="+mn-ea"/>
                <a:cs typeface="Arial" panose="020B0604020202020204" pitchFamily="34" charset="0"/>
              </a:defRPr>
            </a:lvl4pPr>
            <a:lvl5pPr algn="just" fontAlgn="auto">
              <a:buClrTx/>
              <a:defRPr>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vl5pPr>
              <a:buNone/>
              <a:defRPr/>
            </a:lvl5pPr>
          </a:lstStyle>
          <a:p>
            <a:r>
              <a:rPr lang="zh-CN" altLang="en-US" dirty="0"/>
              <a:t>此版式用于提供给学员更多学习信息。</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更多信息</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68316" y="1233487"/>
            <a:ext cx="11276184" cy="4680000"/>
          </a:xfrm>
        </p:spPr>
        <p:txBody>
          <a:bodyPr/>
          <a:lstStyle>
            <a:lvl1pPr algn="just" fontAlgn="auto">
              <a:buClrTx/>
              <a:defRPr>
                <a:latin typeface="+mn-lt"/>
                <a:ea typeface="+mn-ea"/>
                <a:cs typeface="Arial" panose="020B0604020202020204" pitchFamily="34" charset="0"/>
              </a:defRPr>
            </a:lvl1pPr>
          </a:lstStyle>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503859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学习推荐</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lt"/>
              <a:ea typeface="+mn-ea"/>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a:r>
                <a:rPr lang="zh-CN" altLang="en-US" sz="5398" b="0" cap="none" spc="0" dirty="0">
                  <a:ln w="0"/>
                  <a:solidFill>
                    <a:schemeClr val="bg1"/>
                  </a:solidFill>
                  <a:effectLst>
                    <a:outerShdw blurRad="38100" dist="19050" dir="2700000" algn="tl" rotWithShape="0">
                      <a:schemeClr val="dk1">
                        <a:alpha val="40000"/>
                      </a:schemeClr>
                    </a:outerShdw>
                  </a:effectLst>
                </a:rPr>
                <a:t>谢 谢</a:t>
              </a:r>
              <a:endParaRPr lang="en-US" altLang="zh-CN" sz="5398" b="0" cap="none" spc="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a:r>
                <a:rPr lang="en-US" altLang="zh-CN" sz="3599" b="0" cap="none" spc="0" dirty="0">
                  <a:ln w="0"/>
                  <a:solidFill>
                    <a:schemeClr val="bg1"/>
                  </a:solidFill>
                  <a:effectLst>
                    <a:outerShdw blurRad="38100" dist="19050" dir="2700000" algn="tl" rotWithShape="0">
                      <a:schemeClr val="dk1">
                        <a:alpha val="40000"/>
                      </a:schemeClr>
                    </a:outerShdw>
                  </a:effectLst>
                </a:rPr>
                <a:t>www.huawei.com</a:t>
              </a:r>
              <a:endParaRPr lang="zh-CN" altLang="en-US" sz="3599" b="0" cap="none" spc="0" dirty="0">
                <a:ln w="0"/>
                <a:solidFill>
                  <a:schemeClr val="bg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ln algn="ctr"/>
        </p:spPr>
        <p:txBody>
          <a:bodyPr lIns="87802" tIns="43901" rIns="87802" bIns="43901"/>
          <a:lstStyle>
            <a:lvl1pPr algn="l" defTabSz="801367" rtl="0" eaLnBrk="0" fontAlgn="auto" hangingPunct="0">
              <a:spcBef>
                <a:spcPct val="0"/>
              </a:spcBef>
              <a:spcAft>
                <a:spcPct val="0"/>
              </a:spcAft>
              <a:defRPr lang="zh-CN" altLang="en-US" sz="4298" b="1" kern="1200" dirty="0">
                <a:solidFill>
                  <a:srgbClr val="0070C0"/>
                </a:solidFill>
                <a:latin typeface="+mn-lt"/>
                <a:ea typeface="+mn-ea"/>
                <a:cs typeface="Arial" panose="020B0604020202020204" pitchFamily="34" charset="0"/>
              </a:defRPr>
            </a:lvl1pPr>
          </a:lstStyle>
          <a:p>
            <a:r>
              <a:rPr lang="zh-CN" altLang="en-US" dirty="0"/>
              <a:t>单击此处编辑母版标题样式</a:t>
            </a:r>
          </a:p>
        </p:txBody>
      </p:sp>
      <p:sp>
        <p:nvSpPr>
          <p:cNvPr id="10" name="文本占位符 29"/>
          <p:cNvSpPr>
            <a:spLocks noGrp="1"/>
          </p:cNvSpPr>
          <p:nvPr>
            <p:ph type="body" sz="quarter" idx="10"/>
          </p:nvPr>
        </p:nvSpPr>
        <p:spPr>
          <a:xfrm>
            <a:off x="1030892" y="5816120"/>
            <a:ext cx="6909301" cy="493200"/>
          </a:xfrm>
        </p:spPr>
        <p:txBody>
          <a:bodyPr/>
          <a:lstStyle>
            <a:lvl1pPr marL="0" indent="0" algn="l" defTabSz="801367" rtl="0" eaLnBrk="0" fontAlgn="base" hangingPunct="0">
              <a:spcBef>
                <a:spcPct val="0"/>
              </a:spcBef>
              <a:spcAft>
                <a:spcPct val="0"/>
              </a:spcAft>
              <a:buNone/>
              <a:defRPr lang="zh-CN" altLang="en-US" sz="1999" kern="1200" dirty="0" smtClean="0">
                <a:solidFill>
                  <a:srgbClr val="0070C0"/>
                </a:solidFill>
                <a:latin typeface="+mn-lt"/>
                <a:ea typeface="+mn-ea"/>
                <a:cs typeface="Arial" panose="020B0604020202020204" pitchFamily="34" charset="0"/>
              </a:defRPr>
            </a:lvl1pPr>
          </a:lstStyle>
          <a:p>
            <a:pPr lvl="0"/>
            <a:r>
              <a:rPr lang="zh-CN" altLang="en-US" dirty="0"/>
              <a:t>单击此处编辑母版文本样式</a:t>
            </a:r>
          </a:p>
        </p:txBody>
      </p:sp>
      <p:sp>
        <p:nvSpPr>
          <p:cNvPr id="11"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版权所有</a:t>
            </a:r>
            <a:r>
              <a:rPr lang="en-US" altLang="zh-CN" sz="1200" baseline="0">
                <a:latin typeface="+mn-lt"/>
                <a:ea typeface="+mn-ea"/>
                <a:cs typeface="Arial" pitchFamily="34" charset="0"/>
              </a:rPr>
              <a:t>© </a:t>
            </a:r>
            <a:r>
              <a:rPr lang="en-US" altLang="zh-CN" sz="1200" baseline="0" smtClean="0">
                <a:latin typeface="+mn-lt"/>
                <a:ea typeface="+mn-ea"/>
                <a:cs typeface="Arial" pitchFamily="34" charset="0"/>
              </a:rPr>
              <a:t>2020 </a:t>
            </a:r>
            <a:r>
              <a:rPr lang="zh-CN" altLang="en-US" sz="1200" baseline="0" dirty="0">
                <a:latin typeface="+mn-lt"/>
                <a:ea typeface="+mn-ea"/>
                <a:cs typeface="Arial" pitchFamily="34" charset="0"/>
              </a:rPr>
              <a:t>华为技术有限公司</a:t>
            </a: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
        <p:nvSpPr>
          <p:cNvPr id="16"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algn="l" defTabSz="1001223" eaLnBrk="0" fontAlgn="auto" hangingPunct="0"/>
            <a:r>
              <a:rPr lang="zh-CN" altLang="en-US" sz="3499" b="1" dirty="0">
                <a:solidFill>
                  <a:schemeClr val="tx1"/>
                </a:solidFill>
                <a:latin typeface="+mn-lt"/>
                <a:ea typeface="+mn-ea"/>
                <a:cs typeface="Arial" pitchFamily="34" charset="0"/>
              </a:rPr>
              <a:t>前言</a:t>
            </a:r>
          </a:p>
        </p:txBody>
      </p:sp>
      <p:sp>
        <p:nvSpPr>
          <p:cNvPr id="17"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8"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4"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5"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6"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目标</a:t>
            </a:r>
            <a:endParaRPr lang="en-US" altLang="zh-CN" sz="3499" b="1" dirty="0">
              <a:solidFill>
                <a:schemeClr val="tx1"/>
              </a:solidFill>
              <a:latin typeface="+mn-lt"/>
              <a:ea typeface="+mn-ea"/>
              <a:cs typeface="Arial" pitchFamily="34" charset="0"/>
            </a:endParaRP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1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16" name="文本占位符 6"/>
          <p:cNvSpPr>
            <a:spLocks noGrp="1"/>
          </p:cNvSpPr>
          <p:nvPr>
            <p:ph type="body" sz="quarter" idx="10" hasCustomPrompt="1"/>
          </p:nvPr>
        </p:nvSpPr>
        <p:spPr>
          <a:xfrm>
            <a:off x="469565" y="1233488"/>
            <a:ext cx="11274935" cy="4679788"/>
          </a:xfrm>
        </p:spPr>
        <p:txBody>
          <a:bodyPr/>
          <a:lstStyle>
            <a:lvl1pPr algn="just" fontAlgn="auto">
              <a:buClrTx/>
              <a:defRPr>
                <a:latin typeface="+mn-lt"/>
                <a:ea typeface="+mn-ea"/>
                <a:cs typeface="Arial" panose="020B0604020202020204" pitchFamily="34" charset="0"/>
              </a:defRPr>
            </a:lvl1pPr>
            <a:lvl2pPr marL="654938" indent="-251899" fontAlgn="auto">
              <a:buClrTx/>
              <a:buSzPct val="100000"/>
              <a:buFont typeface="Huawei Sans" panose="020C0503030203020204" pitchFamily="34" charset="0"/>
              <a:buChar char="▫"/>
              <a:defRPr>
                <a:solidFill>
                  <a:schemeClr val="tx1"/>
                </a:solidFill>
                <a:latin typeface="+mn-lt"/>
              </a:defRPr>
            </a:lvl2pPr>
            <a:lvl3pPr fontAlgn="auto">
              <a:defRPr lang="zh-CN" altLang="en-US" dirty="0" smtClean="0">
                <a:solidFill>
                  <a:schemeClr val="tx1"/>
                </a:solidFill>
                <a:latin typeface="+mn-lt"/>
                <a:ea typeface="+mn-ea"/>
              </a:defRPr>
            </a:lvl3pPr>
            <a:lvl4pPr fontAlgn="auto">
              <a:defRPr>
                <a:latin typeface="+mn-lt"/>
              </a:defRPr>
            </a:lvl4pPr>
            <a:lvl5pPr marL="1802879" indent="-201519" fontAlgn="auto">
              <a:buClrTx/>
              <a:buFont typeface="Huawei Sans" panose="020C0503030203020204" pitchFamily="34" charset="0"/>
              <a:buChar char="~"/>
              <a:defRPr>
                <a:latin typeface="+mn-lt"/>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69565" y="1233487"/>
            <a:ext cx="11274935" cy="4680000"/>
          </a:xfrm>
        </p:spPr>
        <p:txBody>
          <a:bodyPr/>
          <a:lstStyle>
            <a:lvl1pPr marL="457017" marR="0" indent="-457017" algn="just" defTabSz="801367" rtl="0" eaLnBrk="1" fontAlgn="auto"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auto">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1664752"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目录</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4"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24" name="Freeform 6"/>
          <p:cNvSpPr>
            <a:spLocks/>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25" name="Freeform 11"/>
          <p:cNvSpPr>
            <a:spLocks/>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68316" y="1233487"/>
            <a:ext cx="11276184" cy="4680000"/>
          </a:xfrm>
        </p:spPr>
        <p:txBody>
          <a:bodyPr/>
          <a:lstStyle>
            <a:lvl1pPr algn="just" fontAlgn="auto">
              <a:buClrTx/>
              <a:defRPr>
                <a:solidFill>
                  <a:schemeClr val="tx1"/>
                </a:solidFill>
                <a:latin typeface="+mn-lt"/>
                <a:ea typeface="+mn-ea"/>
                <a:cs typeface="Arial" panose="020B0604020202020204" pitchFamily="34" charset="0"/>
              </a:defRPr>
            </a:lvl1pPr>
            <a:lvl2pPr algn="just" fontAlgn="auto">
              <a:buClrTx/>
              <a:defRPr>
                <a:solidFill>
                  <a:schemeClr val="tx1"/>
                </a:solidFill>
                <a:latin typeface="+mn-lt"/>
                <a:ea typeface="+mn-ea"/>
                <a:cs typeface="Arial" panose="020B0604020202020204" pitchFamily="34" charset="0"/>
              </a:defRPr>
            </a:lvl2pPr>
            <a:lvl3pPr algn="just" fontAlgn="auto">
              <a:buClrTx/>
              <a:defRPr>
                <a:solidFill>
                  <a:schemeClr val="tx1"/>
                </a:solidFill>
                <a:latin typeface="+mn-lt"/>
                <a:ea typeface="+mn-ea"/>
                <a:cs typeface="Arial" panose="020B0604020202020204" pitchFamily="34" charset="0"/>
              </a:defRPr>
            </a:lvl3pPr>
            <a:lvl4pPr algn="just" fontAlgn="auto">
              <a:buClrTx/>
              <a:defRPr>
                <a:solidFill>
                  <a:schemeClr val="tx1"/>
                </a:solidFill>
                <a:latin typeface="+mn-lt"/>
                <a:ea typeface="+mn-ea"/>
                <a:cs typeface="Arial" panose="020B0604020202020204" pitchFamily="34" charset="0"/>
              </a:defRPr>
            </a:lvl4pPr>
            <a:lvl5pPr algn="just" fontAlgn="auto">
              <a:buClrTx/>
              <a:defRPr>
                <a:solidFill>
                  <a:schemeClr val="tx1"/>
                </a:solidFill>
                <a:latin typeface="+mn-lt"/>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Box 10">
            <a:extLst>
              <a:ext uri="{FF2B5EF4-FFF2-40B4-BE49-F238E27FC236}">
                <a16:creationId xmlns="" xmlns:a16="http://schemas.microsoft.com/office/drawing/2014/main" id="{18ED692C-39CB-4AC0-81F6-D21CDD086EE4}"/>
              </a:ext>
            </a:extLst>
          </p:cNvPr>
          <p:cNvSpPr txBox="1"/>
          <p:nvPr userDrawn="1"/>
        </p:nvSpPr>
        <p:spPr bwMode="auto">
          <a:xfrm>
            <a:off x="1594877" y="408780"/>
            <a:ext cx="9825899" cy="639559"/>
          </a:xfrm>
          <a:prstGeom prst="rect">
            <a:avLst/>
          </a:prstGeom>
          <a:noFill/>
          <a:ln w="9525">
            <a:noFill/>
            <a:miter lim="800000"/>
            <a:headEnd/>
            <a:tailEnd/>
          </a:ln>
        </p:spPr>
        <p:txBody>
          <a:bodyPr wrap="square" lIns="99941" tIns="49967" rIns="99941" bIns="49967" rtlCol="0">
            <a:spAutoFit/>
          </a:bodyPr>
          <a:lstStyle/>
          <a:p>
            <a:pPr defTabSz="1001223" eaLnBrk="0" fontAlgn="auto" hangingPunct="0"/>
            <a:r>
              <a:rPr lang="zh-CN" altLang="en-US" sz="3499" b="1" dirty="0">
                <a:solidFill>
                  <a:schemeClr val="tx1"/>
                </a:solidFill>
                <a:latin typeface="+mn-lt"/>
                <a:ea typeface="+mn-ea"/>
                <a:cs typeface="Arial" pitchFamily="34" charset="0"/>
              </a:rPr>
              <a:t>本节概述和学习目标</a:t>
            </a:r>
          </a:p>
        </p:txBody>
      </p:sp>
      <p:sp>
        <p:nvSpPr>
          <p:cNvPr id="5"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6"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
        <p:nvSpPr>
          <p:cNvPr id="4"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799">
                <a:latin typeface="+mn-lt"/>
                <a:ea typeface="+mn-ea"/>
              </a:endParaRPr>
            </a:p>
          </p:txBody>
        </p:sp>
      </p:grpSp>
      <p:sp>
        <p:nvSpPr>
          <p:cNvPr id="9" name="文本占位符 6"/>
          <p:cNvSpPr>
            <a:spLocks noGrp="1"/>
          </p:cNvSpPr>
          <p:nvPr>
            <p:ph type="body" sz="quarter" idx="10" hasCustomPrompt="1"/>
          </p:nvPr>
        </p:nvSpPr>
        <p:spPr>
          <a:xfrm>
            <a:off x="468317" y="1233488"/>
            <a:ext cx="11276183" cy="4680000"/>
          </a:xfrm>
        </p:spPr>
        <p:txBody>
          <a:bodyPr/>
          <a:lstStyle>
            <a:lvl1pPr algn="just" fontAlgn="auto">
              <a:buClrTx/>
              <a:defRPr>
                <a:latin typeface="+mn-lt"/>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a:spLocks/>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4" name="Freeform 11"/>
          <p:cNvSpPr>
            <a:spLocks/>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prstTxWarp prst="textNoShape">
              <a:avLst/>
            </a:prstTxWarp>
            <a:noAutofit/>
          </a:bodyPr>
          <a:lstStyle/>
          <a:p>
            <a:endParaRPr lang="zh-CN" altLang="en-US" sz="1799">
              <a:latin typeface="+mn-lt"/>
              <a:ea typeface="+mn-ea"/>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prstTxWarp prst="textNoShape">
              <a:avLst/>
            </a:prstTxWarp>
          </a:bodyPr>
          <a:lstStyle/>
          <a:p>
            <a:endParaRPr lang="zh-CN" altLang="en-US" sz="1799">
              <a:latin typeface="+mn-lt"/>
              <a:ea typeface="+mn-ea"/>
            </a:endParaRPr>
          </a:p>
        </p:txBody>
      </p:sp>
      <p:sp>
        <p:nvSpPr>
          <p:cNvPr id="6" name="标题 1"/>
          <p:cNvSpPr>
            <a:spLocks noGrp="1"/>
          </p:cNvSpPr>
          <p:nvPr>
            <p:ph type="title"/>
          </p:nvPr>
        </p:nvSpPr>
        <p:spPr>
          <a:xfrm>
            <a:off x="1594177" y="410400"/>
            <a:ext cx="9827761" cy="640800"/>
          </a:xfrm>
        </p:spPr>
        <p:txBody>
          <a:bodyPr lIns="100800" tIns="50400" rIns="100800" bIns="50400" anchor="ctr" anchorCtr="0"/>
          <a:lstStyle>
            <a:lvl1pPr fontAlgn="auto">
              <a:defRPr b="1">
                <a:solidFill>
                  <a:schemeClr val="tx1"/>
                </a:solidFill>
                <a:latin typeface="+mn-lt"/>
                <a:ea typeface="+mn-ea"/>
              </a:defRPr>
            </a:lvl1pPr>
          </a:lstStyle>
          <a:p>
            <a:r>
              <a:rPr lang="zh-CN" altLang="en-US" dirty="0"/>
              <a:t>单击此处编辑母版标题样式</a:t>
            </a:r>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4" name="矩形 3">
              <a:extLst>
                <a:ext uri="{FF2B5EF4-FFF2-40B4-BE49-F238E27FC236}">
                  <a16:creationId xmlns=""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5" name="矩形 4">
              <a:extLst>
                <a:ext uri="{FF2B5EF4-FFF2-40B4-BE49-F238E27FC236}">
                  <a16:creationId xmlns=""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6" name="矩形 5">
              <a:extLst>
                <a:ext uri="{FF2B5EF4-FFF2-40B4-BE49-F238E27FC236}">
                  <a16:creationId xmlns="" xmlns:a16="http://schemas.microsoft.com/office/drawing/2014/main" id="{947DE7E3-EC9F-4331-B252-7BCE51B7F0DA}"/>
                </a:ext>
              </a:extLst>
            </p:cNvPr>
            <p:cNvSpPr/>
            <p:nvPr userDrawn="1"/>
          </p:nvSpPr>
          <p:spPr>
            <a:xfrm>
              <a:off x="12212029" y="5518168"/>
              <a:ext cx="539729"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7" name="矩形 6">
              <a:extLst>
                <a:ext uri="{FF2B5EF4-FFF2-40B4-BE49-F238E27FC236}">
                  <a16:creationId xmlns=""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8" name="矩形 7">
              <a:extLst>
                <a:ext uri="{FF2B5EF4-FFF2-40B4-BE49-F238E27FC236}">
                  <a16:creationId xmlns="" xmlns:a16="http://schemas.microsoft.com/office/drawing/2014/main" id="{BE8A406D-0F03-42D8-9159-77B9DE9EB30E}"/>
                </a:ext>
              </a:extLst>
            </p:cNvPr>
            <p:cNvSpPr/>
            <p:nvPr userDrawn="1"/>
          </p:nvSpPr>
          <p:spPr>
            <a:xfrm>
              <a:off x="12212029" y="6094370"/>
              <a:ext cx="539729" cy="288000"/>
            </a:xfrm>
            <a:prstGeom prst="rect">
              <a:avLst/>
            </a:prstGeom>
            <a:solidFill>
              <a:schemeClr val="accent6"/>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9" name="文本框 8">
              <a:extLst>
                <a:ext uri="{FF2B5EF4-FFF2-40B4-BE49-F238E27FC236}">
                  <a16:creationId xmlns=""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8" name="Rectangle 57"/>
          <p:cNvSpPr>
            <a:spLocks noGrp="1" noChangeArrowheads="1"/>
          </p:cNvSpPr>
          <p:nvPr>
            <p:ph type="body" idx="1"/>
          </p:nvPr>
        </p:nvSpPr>
        <p:spPr bwMode="auto">
          <a:xfrm>
            <a:off x="466221" y="1248074"/>
            <a:ext cx="11279865"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itchFamily="34" charset="0"/>
              </a:rPr>
              <a:t>第</a:t>
            </a:r>
            <a:fld id="{2F2CF7F5-F178-4429-B6CA-28062DF31937}" type="slidenum">
              <a:rPr lang="en-US" altLang="zh-CN" sz="1200" smtClean="0">
                <a:latin typeface="+mn-lt"/>
                <a:ea typeface="+mn-ea"/>
                <a:cs typeface="Arial" pitchFamily="34" charset="0"/>
              </a:rPr>
              <a:pPr defTabSz="801347" eaLnBrk="0" fontAlgn="base" hangingPunct="0">
                <a:defRPr/>
              </a:pPr>
              <a:t>‹#›</a:t>
            </a:fld>
            <a:r>
              <a:rPr lang="zh-CN" altLang="en-US" sz="1200" dirty="0">
                <a:latin typeface="+mn-lt"/>
                <a:ea typeface="+mn-ea"/>
                <a:cs typeface="Arial" pitchFamily="34" charset="0"/>
              </a:rPr>
              <a:t>页</a:t>
            </a:r>
            <a:endParaRPr lang="en-US" altLang="zh-CN" sz="1200" dirty="0">
              <a:latin typeface="+mn-lt"/>
              <a:ea typeface="+mn-ea"/>
              <a:cs typeface="Arial" pitchFamily="34" charset="0"/>
            </a:endParaRPr>
          </a:p>
        </p:txBody>
      </p:sp>
      <p:sp>
        <p:nvSpPr>
          <p:cNvPr id="10"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058" y="6500581"/>
            <a:ext cx="2572620" cy="265520"/>
          </a:xfrm>
          <a:prstGeom prst="rect">
            <a:avLst/>
          </a:prstGeom>
          <a:noFill/>
          <a:ln w="9525" algn="ctr">
            <a:noFill/>
            <a:miter lim="800000"/>
            <a:headEnd/>
            <a:tailEnd/>
          </a:ln>
          <a:effectLst/>
        </p:spPr>
        <p:txBody>
          <a:bodyPr wrap="none" lIns="80070" tIns="40036" rIns="80070" bIns="40036">
            <a:spAutoFit/>
          </a:bodyPr>
          <a:lstStyle/>
          <a:p>
            <a:pPr defTabSz="801347" eaLnBrk="0" fontAlgn="base" hangingPunct="0">
              <a:defRPr/>
            </a:pPr>
            <a:r>
              <a:rPr lang="zh-CN" altLang="en-US" sz="1200" baseline="0" dirty="0">
                <a:latin typeface="+mn-lt"/>
                <a:ea typeface="+mn-ea"/>
                <a:cs typeface="Arial" panose="020B0604020202020204" pitchFamily="34" charset="0"/>
              </a:rPr>
              <a:t>版权所有</a:t>
            </a:r>
            <a:r>
              <a:rPr lang="en-US" altLang="zh-CN" sz="1200" baseline="0">
                <a:latin typeface="+mn-lt"/>
                <a:ea typeface="+mn-ea"/>
                <a:cs typeface="Arial" panose="020B0604020202020204" pitchFamily="34" charset="0"/>
              </a:rPr>
              <a:t>© </a:t>
            </a:r>
            <a:r>
              <a:rPr lang="en-US" altLang="zh-CN" sz="1200" baseline="0" smtClean="0">
                <a:latin typeface="+mn-lt"/>
                <a:ea typeface="+mn-ea"/>
                <a:cs typeface="Arial" panose="020B0604020202020204" pitchFamily="34" charset="0"/>
              </a:rPr>
              <a:t>2020 </a:t>
            </a:r>
            <a:r>
              <a:rPr lang="zh-CN" altLang="en-US" sz="1200" baseline="0" dirty="0">
                <a:latin typeface="+mn-lt"/>
                <a:ea typeface="+mn-ea"/>
                <a:cs typeface="Arial" panose="020B0604020202020204" pitchFamily="34" charset="0"/>
              </a:rPr>
              <a:t>华为技术有限公司</a:t>
            </a:r>
          </a:p>
        </p:txBody>
      </p:sp>
      <p:pic>
        <p:nvPicPr>
          <p:cNvPr id="11" name="图片 10"/>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sp>
        <p:nvSpPr>
          <p:cNvPr id="24" name="矩形 23">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5" name="矩形 24">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6" name="矩形 25">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7" name="矩形 26">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chemeClr val="accent2">
              <a:lumMod val="100000"/>
            </a:schemeClr>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8" name="矩形 27">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9" name="文本框 28">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30" name="文本框 29">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文字边框</a:t>
            </a:r>
            <a:endParaRPr lang="zh-CN" altLang="en-US" sz="900" dirty="0">
              <a:latin typeface="+mn-lt"/>
              <a:ea typeface="+mn-ea"/>
            </a:endParaRPr>
          </a:p>
        </p:txBody>
      </p:sp>
      <p:sp>
        <p:nvSpPr>
          <p:cNvPr id="31" name="文本框 30">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32" name="文本框 31">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红</a:t>
            </a:r>
            <a:endParaRPr lang="zh-CN" altLang="en-US" sz="900" dirty="0">
              <a:solidFill>
                <a:schemeClr val="bg1"/>
              </a:solidFill>
              <a:latin typeface="+mn-lt"/>
              <a:ea typeface="+mn-ea"/>
            </a:endParaRPr>
          </a:p>
        </p:txBody>
      </p:sp>
      <p:sp>
        <p:nvSpPr>
          <p:cNvPr id="33" name="文本框 32">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表格</a:t>
            </a:r>
            <a:r>
              <a:rPr lang="en-US" altLang="zh-CN" sz="900" dirty="0" smtClean="0">
                <a:latin typeface="+mn-lt"/>
                <a:ea typeface="+mn-ea"/>
              </a:rPr>
              <a:t>/</a:t>
            </a:r>
            <a:r>
              <a:rPr lang="zh-CN" altLang="en-US" sz="900" dirty="0" smtClean="0">
                <a:latin typeface="+mn-lt"/>
                <a:ea typeface="+mn-ea"/>
              </a:rPr>
              <a:t>文字</a:t>
            </a:r>
            <a:r>
              <a:rPr lang="zh-CN" altLang="en-US" sz="900" dirty="0">
                <a:latin typeface="+mn-lt"/>
                <a:ea typeface="+mn-ea"/>
              </a:rPr>
              <a:t>底色</a:t>
            </a:r>
          </a:p>
        </p:txBody>
      </p:sp>
      <p:sp>
        <p:nvSpPr>
          <p:cNvPr id="34" name="矩形 33">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5" name="矩形 34">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36" name="文本框 35">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latin typeface="+mn-lt"/>
                <a:ea typeface="+mn-ea"/>
              </a:rPr>
              <a:t>备用</a:t>
            </a:r>
            <a:endParaRPr lang="zh-CN" altLang="en-US" sz="900" dirty="0">
              <a:latin typeface="+mn-lt"/>
              <a:ea typeface="+mn-ea"/>
            </a:endParaRPr>
          </a:p>
        </p:txBody>
      </p:sp>
      <p:sp>
        <p:nvSpPr>
          <p:cNvPr id="20" name="矩形 19">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chemeClr val="accent3"/>
          </a:solidFill>
        </p:spPr>
        <p:txBody>
          <a:bodyPr wrap="none" rtlCol="0" anchor="ctr">
            <a:noAutofit/>
          </a:bodyPr>
          <a:lstStyle/>
          <a:p>
            <a:pPr marL="342763" indent="-342763" algn="ctr" fontAlgn="auto">
              <a:buFont typeface="+mj-lt"/>
              <a:buAutoNum type="arabicPeriod"/>
            </a:pPr>
            <a:endParaRPr lang="zh-CN" altLang="en-US" sz="900">
              <a:latin typeface="+mn-lt"/>
              <a:ea typeface="+mn-ea"/>
              <a:cs typeface="Courier New" panose="02070309020205020404" pitchFamily="49" charset="0"/>
            </a:endParaRPr>
          </a:p>
        </p:txBody>
      </p:sp>
      <p:sp>
        <p:nvSpPr>
          <p:cNvPr id="22" name="文本框 21">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smtClean="0">
                <a:solidFill>
                  <a:schemeClr val="bg1"/>
                </a:solidFill>
                <a:latin typeface="+mn-lt"/>
                <a:ea typeface="+mn-ea"/>
              </a:rPr>
              <a:t>绿</a:t>
            </a:r>
            <a:endParaRPr lang="zh-CN" altLang="en-US" sz="900" dirty="0">
              <a:solidFill>
                <a:schemeClr val="bg1"/>
              </a:solidFill>
              <a:latin typeface="+mn-lt"/>
              <a:ea typeface="+mn-ea"/>
            </a:endParaRP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latinLnBrk="0" hangingPunct="1">
        <a:lnSpc>
          <a:spcPct val="90000"/>
        </a:lnSpc>
        <a:spcBef>
          <a:spcPct val="0"/>
        </a:spcBef>
        <a:buNone/>
        <a:defRPr sz="3499" kern="1200">
          <a:solidFill>
            <a:schemeClr val="tx1"/>
          </a:solidFill>
          <a:latin typeface="+mj-lt"/>
          <a:ea typeface="+mj-ea"/>
          <a:cs typeface="+mj-cs"/>
        </a:defRPr>
      </a:lvl1pPr>
    </p:titleStyle>
    <p:body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1" userDrawn="1">
          <p15:clr>
            <a:srgbClr val="F26B43"/>
          </p15:clr>
        </p15:guide>
        <p15:guide id="4" pos="7399"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endParaRPr lang="zh-CN" altLang="en-US" dirty="0"/>
          </a:p>
        </p:txBody>
      </p:sp>
      <p:sp>
        <p:nvSpPr>
          <p:cNvPr id="11" name="文本占位符 10"/>
          <p:cNvSpPr>
            <a:spLocks noGrp="1"/>
          </p:cNvSpPr>
          <p:nvPr>
            <p:ph type="body" sz="quarter" idx="18"/>
          </p:nvPr>
        </p:nvSpPr>
        <p:spPr/>
        <p:txBody>
          <a:bodyPr/>
          <a:lstStyle/>
          <a:p>
            <a:endParaRPr lang="zh-CN" altLang="en-US"/>
          </a:p>
        </p:txBody>
      </p:sp>
      <p:sp>
        <p:nvSpPr>
          <p:cNvPr id="12" name="文本占位符 11"/>
          <p:cNvSpPr>
            <a:spLocks noGrp="1"/>
          </p:cNvSpPr>
          <p:nvPr>
            <p:ph type="body" sz="quarter" idx="19"/>
          </p:nvPr>
        </p:nvSpPr>
        <p:spPr/>
        <p:txBody>
          <a:bodyPr/>
          <a:lstStyle/>
          <a:p>
            <a:endParaRPr lang="zh-CN" altLang="en-US"/>
          </a:p>
        </p:txBody>
      </p:sp>
      <p:sp>
        <p:nvSpPr>
          <p:cNvPr id="13" name="文本占位符 12"/>
          <p:cNvSpPr>
            <a:spLocks noGrp="1"/>
          </p:cNvSpPr>
          <p:nvPr>
            <p:ph type="body" sz="quarter" idx="20"/>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卢玥玥</a:t>
            </a:r>
            <a:r>
              <a:rPr lang="en-US" altLang="zh-CN" dirty="0"/>
              <a:t>/wx445705</a:t>
            </a:r>
            <a:endParaRPr lang="zh-CN" altLang="en-US" dirty="0"/>
          </a:p>
        </p:txBody>
      </p:sp>
      <p:sp>
        <p:nvSpPr>
          <p:cNvPr id="4" name="文本占位符 3"/>
          <p:cNvSpPr>
            <a:spLocks noGrp="1"/>
          </p:cNvSpPr>
          <p:nvPr>
            <p:ph type="body" sz="quarter" idx="14"/>
          </p:nvPr>
        </p:nvSpPr>
        <p:spPr/>
        <p:txBody>
          <a:bodyPr/>
          <a:lstStyle/>
          <a:p>
            <a:r>
              <a:rPr lang="en-US" altLang="zh-CN" dirty="0"/>
              <a:t>2019.11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a:t>新开发</a:t>
            </a:r>
          </a:p>
        </p:txBody>
      </p:sp>
    </p:spTree>
    <p:extLst>
      <p:ext uri="{BB962C8B-B14F-4D97-AF65-F5344CB8AC3E}">
        <p14:creationId xmlns:p14="http://schemas.microsoft.com/office/powerpoint/2010/main" val="20402361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规则编号</a:t>
            </a:r>
          </a:p>
        </p:txBody>
      </p:sp>
      <p:sp>
        <p:nvSpPr>
          <p:cNvPr id="21" name="文本框 20"/>
          <p:cNvSpPr txBox="1"/>
          <p:nvPr/>
        </p:nvSpPr>
        <p:spPr bwMode="auto">
          <a:xfrm>
            <a:off x="1025383" y="1340768"/>
            <a:ext cx="5580620" cy="1640639"/>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a:lnSpc>
                <a:spcPct val="120000"/>
              </a:lnSpc>
            </a:pPr>
            <a:r>
              <a:rPr lang="en-US" altLang="zh-CN" sz="1600" dirty="0"/>
              <a:t>acl number 2000</a:t>
            </a:r>
          </a:p>
          <a:p>
            <a:pPr>
              <a:lnSpc>
                <a:spcPct val="120000"/>
              </a:lnSpc>
            </a:pPr>
            <a:endParaRPr lang="en-US" altLang="zh-CN" sz="1600" dirty="0"/>
          </a:p>
          <a:p>
            <a:pPr>
              <a:lnSpc>
                <a:spcPct val="120000"/>
              </a:lnSpc>
            </a:pPr>
            <a:r>
              <a:rPr lang="en-US" altLang="zh-CN" sz="1600" dirty="0"/>
              <a:t>  rule	 5	deny	source  10.1.1.1  0</a:t>
            </a:r>
          </a:p>
          <a:p>
            <a:pPr>
              <a:lnSpc>
                <a:spcPct val="120000"/>
              </a:lnSpc>
            </a:pPr>
            <a:r>
              <a:rPr lang="en-US" altLang="zh-CN" sz="1600" dirty="0"/>
              <a:t>  rule	10	deny	source  10.1.1.2  0</a:t>
            </a:r>
          </a:p>
          <a:p>
            <a:pPr>
              <a:lnSpc>
                <a:spcPct val="120000"/>
              </a:lnSpc>
            </a:pPr>
            <a:r>
              <a:rPr lang="en-US" altLang="zh-CN" sz="1600" dirty="0"/>
              <a:t>  rule	15	permit	source  10.1.1.0  0.0.0.255</a:t>
            </a:r>
          </a:p>
        </p:txBody>
      </p:sp>
      <p:sp>
        <p:nvSpPr>
          <p:cNvPr id="22" name="矩形 21"/>
          <p:cNvSpPr/>
          <p:nvPr/>
        </p:nvSpPr>
        <p:spPr bwMode="auto">
          <a:xfrm>
            <a:off x="1945656" y="1996281"/>
            <a:ext cx="396044" cy="936104"/>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sp>
        <p:nvSpPr>
          <p:cNvPr id="23" name="矩形 22"/>
          <p:cNvSpPr/>
          <p:nvPr/>
        </p:nvSpPr>
        <p:spPr bwMode="auto">
          <a:xfrm>
            <a:off x="1684487" y="2999303"/>
            <a:ext cx="900782" cy="324000"/>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步长</a:t>
            </a:r>
            <a:r>
              <a:rPr lang="en-US" altLang="zh-CN" sz="1400" kern="0" dirty="0">
                <a:solidFill>
                  <a:srgbClr val="1D1D1A"/>
                </a:solidFill>
                <a:latin typeface="Huawei Sans" panose="020C0503030203020204" pitchFamily="34" charset="0"/>
                <a:ea typeface="方正兰亭黑简体" panose="02000000000000000000" pitchFamily="2" charset="-122"/>
              </a:rPr>
              <a:t>=5</a:t>
            </a: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sp>
        <p:nvSpPr>
          <p:cNvPr id="25" name="矩形 24"/>
          <p:cNvSpPr/>
          <p:nvPr/>
        </p:nvSpPr>
        <p:spPr bwMode="auto">
          <a:xfrm>
            <a:off x="2135219" y="1702853"/>
            <a:ext cx="900100" cy="324000"/>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规则编号</a:t>
            </a:r>
          </a:p>
        </p:txBody>
      </p:sp>
      <p:grpSp>
        <p:nvGrpSpPr>
          <p:cNvPr id="4" name="组合 3"/>
          <p:cNvGrpSpPr/>
          <p:nvPr/>
        </p:nvGrpSpPr>
        <p:grpSpPr>
          <a:xfrm>
            <a:off x="1029408" y="3573016"/>
            <a:ext cx="5576595" cy="423846"/>
            <a:chOff x="1029408" y="3714779"/>
            <a:chExt cx="5576595" cy="423846"/>
          </a:xfrm>
        </p:grpSpPr>
        <p:sp>
          <p:nvSpPr>
            <p:cNvPr id="13"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14" name="文本框 13"/>
            <p:cNvSpPr txBox="1"/>
            <p:nvPr/>
          </p:nvSpPr>
          <p:spPr bwMode="auto">
            <a:xfrm>
              <a:off x="1389956" y="3714779"/>
              <a:ext cx="5216047"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zh-CN" altLang="en-US" sz="1600" dirty="0"/>
                <a:t>如果希望增加</a:t>
              </a:r>
              <a:r>
                <a:rPr lang="en-US" altLang="zh-CN" sz="1600" dirty="0"/>
                <a:t>1</a:t>
              </a:r>
              <a:r>
                <a:rPr lang="zh-CN" altLang="en-US" sz="1600" dirty="0"/>
                <a:t>条规则，该如何处理？</a:t>
              </a:r>
            </a:p>
          </p:txBody>
        </p:sp>
      </p:grpSp>
      <p:grpSp>
        <p:nvGrpSpPr>
          <p:cNvPr id="3" name="组合 2"/>
          <p:cNvGrpSpPr/>
          <p:nvPr/>
        </p:nvGrpSpPr>
        <p:grpSpPr>
          <a:xfrm>
            <a:off x="1026003" y="4509120"/>
            <a:ext cx="5580000" cy="1586880"/>
            <a:chOff x="1026003" y="4509120"/>
            <a:chExt cx="5580000" cy="1586880"/>
          </a:xfrm>
        </p:grpSpPr>
        <p:sp>
          <p:nvSpPr>
            <p:cNvPr id="16" name="文本框 15"/>
            <p:cNvSpPr txBox="1"/>
            <p:nvPr/>
          </p:nvSpPr>
          <p:spPr bwMode="auto">
            <a:xfrm>
              <a:off x="1026003" y="4509120"/>
              <a:ext cx="5580000" cy="1586880"/>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a:lnSpc>
                  <a:spcPct val="120000"/>
                </a:lnSpc>
              </a:pPr>
              <a:r>
                <a:rPr lang="en-US" altLang="zh-CN" sz="1600" dirty="0"/>
                <a:t>acl number 2000</a:t>
              </a:r>
            </a:p>
            <a:p>
              <a:pPr>
                <a:lnSpc>
                  <a:spcPct val="120000"/>
                </a:lnSpc>
              </a:pPr>
              <a:r>
                <a:rPr lang="en-US" altLang="zh-CN" sz="1600" dirty="0"/>
                <a:t>  rule	 5	deny	source  10.1.1.1  0</a:t>
              </a:r>
            </a:p>
            <a:p>
              <a:pPr>
                <a:lnSpc>
                  <a:spcPct val="120000"/>
                </a:lnSpc>
              </a:pPr>
              <a:r>
                <a:rPr lang="en-US" altLang="zh-CN" sz="1600" dirty="0"/>
                <a:t>  rule	10	deny	source  10.1.1.2  0</a:t>
              </a:r>
            </a:p>
            <a:p>
              <a:pPr>
                <a:lnSpc>
                  <a:spcPct val="120000"/>
                </a:lnSpc>
              </a:pPr>
              <a:r>
                <a:rPr lang="en-US" altLang="zh-CN" sz="1600" dirty="0"/>
                <a:t>  rule	11	deny	source  10.1.1.3  0</a:t>
              </a:r>
            </a:p>
            <a:p>
              <a:pPr>
                <a:lnSpc>
                  <a:spcPct val="120000"/>
                </a:lnSpc>
              </a:pPr>
              <a:r>
                <a:rPr lang="en-US" altLang="zh-CN" sz="1600" dirty="0"/>
                <a:t>  rule	15	permit	source  10.1.1.0  0.0.0.255</a:t>
              </a:r>
            </a:p>
          </p:txBody>
        </p:sp>
        <p:sp>
          <p:nvSpPr>
            <p:cNvPr id="17" name="矩形 16"/>
            <p:cNvSpPr/>
            <p:nvPr/>
          </p:nvSpPr>
          <p:spPr bwMode="auto">
            <a:xfrm>
              <a:off x="1098011" y="5462049"/>
              <a:ext cx="4716524" cy="290957"/>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grpSp>
      <p:sp>
        <p:nvSpPr>
          <p:cNvPr id="18" name="圆角矩形 17"/>
          <p:cNvSpPr/>
          <p:nvPr/>
        </p:nvSpPr>
        <p:spPr bwMode="auto">
          <a:xfrm>
            <a:off x="1379476" y="3969060"/>
            <a:ext cx="3672408" cy="39604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600" b="1" dirty="0"/>
              <a:t>r</a:t>
            </a:r>
            <a:r>
              <a:rPr kumimoji="0" lang="en-US" altLang="zh-CN" sz="1600" b="1" i="0" u="none" strike="noStrike" cap="none" normalizeH="0" baseline="0" dirty="0">
                <a:ln>
                  <a:noFill/>
                </a:ln>
                <a:solidFill>
                  <a:schemeClr val="tx1"/>
                </a:solidFill>
                <a:effectLst/>
              </a:rPr>
              <a:t>ule 11   deny  source  10.1.1.3  0</a:t>
            </a:r>
            <a:endParaRPr kumimoji="0" lang="zh-CN" altLang="en-US" sz="1600" b="1" i="0" u="none" strike="noStrike" cap="none" normalizeH="0" baseline="0" dirty="0">
              <a:ln>
                <a:noFill/>
              </a:ln>
              <a:solidFill>
                <a:schemeClr val="tx1"/>
              </a:solidFill>
              <a:effectLst/>
            </a:endParaRPr>
          </a:p>
        </p:txBody>
      </p:sp>
      <p:sp>
        <p:nvSpPr>
          <p:cNvPr id="24" name="五边形 23"/>
          <p:cNvSpPr/>
          <p:nvPr/>
        </p:nvSpPr>
        <p:spPr bwMode="auto">
          <a:xfrm>
            <a:off x="8832251" y="116632"/>
            <a:ext cx="9720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cs typeface="Huawei Sans" panose="020C0503030203020204" pitchFamily="34" charset="0"/>
              </a:rPr>
              <a:t>ACL</a:t>
            </a:r>
            <a:r>
              <a:rPr lang="zh-CN" altLang="en-US" sz="1200" b="1" kern="0" dirty="0">
                <a:solidFill>
                  <a:srgbClr val="FFFFFF"/>
                </a:solidFill>
                <a:cs typeface="Huawei Sans" panose="020C0503030203020204" pitchFamily="34" charset="0"/>
              </a:rPr>
              <a:t>的组成</a:t>
            </a:r>
          </a:p>
        </p:txBody>
      </p:sp>
      <p:sp>
        <p:nvSpPr>
          <p:cNvPr id="29" name="燕尾形 28"/>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cs typeface="Huawei Sans" panose="020C0503030203020204" pitchFamily="34" charset="0"/>
              </a:rPr>
              <a:t>ACL</a:t>
            </a:r>
            <a:r>
              <a:rPr lang="zh-CN" altLang="en-US" sz="1200" kern="0" dirty="0">
                <a:cs typeface="Huawei Sans" panose="020C0503030203020204" pitchFamily="34" charset="0"/>
              </a:rPr>
              <a:t>的分类</a:t>
            </a:r>
            <a:endParaRPr lang="en-US" altLang="zh-CN" sz="1200" kern="0" dirty="0">
              <a:cs typeface="Huawei Sans" panose="020C0503030203020204" pitchFamily="34" charset="0"/>
            </a:endParaRPr>
          </a:p>
        </p:txBody>
      </p:sp>
      <p:sp>
        <p:nvSpPr>
          <p:cNvPr id="30" name="燕尾形 29"/>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cs typeface="Huawei Sans" panose="020C0503030203020204" pitchFamily="34" charset="0"/>
              </a:rPr>
              <a:t>ACL</a:t>
            </a:r>
            <a:r>
              <a:rPr lang="zh-CN" altLang="en-US" sz="1200" kern="0" dirty="0">
                <a:cs typeface="Huawei Sans" panose="020C0503030203020204" pitchFamily="34" charset="0"/>
              </a:rPr>
              <a:t>的匹配规则</a:t>
            </a:r>
            <a:endParaRPr lang="en-US" altLang="zh-CN" sz="1200" kern="0" dirty="0">
              <a:cs typeface="Huawei Sans" panose="020C0503030203020204" pitchFamily="34" charset="0"/>
            </a:endParaRPr>
          </a:p>
        </p:txBody>
      </p:sp>
      <p:sp>
        <p:nvSpPr>
          <p:cNvPr id="31" name="圆角矩形 30"/>
          <p:cNvSpPr/>
          <p:nvPr/>
        </p:nvSpPr>
        <p:spPr>
          <a:xfrm>
            <a:off x="6899605" y="1340768"/>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方正兰亭黑简体"/>
              </a:rPr>
              <a:t>规则编号与步长</a:t>
            </a:r>
          </a:p>
        </p:txBody>
      </p:sp>
      <p:sp>
        <p:nvSpPr>
          <p:cNvPr id="32" name="圆角矩形 31"/>
          <p:cNvSpPr/>
          <p:nvPr/>
        </p:nvSpPr>
        <p:spPr>
          <a:xfrm>
            <a:off x="6899605" y="1772089"/>
            <a:ext cx="4728288" cy="432391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285750" indent="-285750">
              <a:lnSpc>
                <a:spcPct val="125000"/>
              </a:lnSpc>
              <a:spcBef>
                <a:spcPts val="300"/>
              </a:spcBef>
              <a:spcAft>
                <a:spcPts val="300"/>
              </a:spcAft>
              <a:buFont typeface="Arial" panose="020B0604020202020204" pitchFamily="34" charset="0"/>
              <a:buChar char="•"/>
            </a:pPr>
            <a:r>
              <a:rPr lang="zh-CN" altLang="en-US" sz="1400" b="1" dirty="0" smtClean="0">
                <a:solidFill>
                  <a:schemeClr val="tx1"/>
                </a:solidFill>
              </a:rPr>
              <a:t>规则编号（</a:t>
            </a:r>
            <a:r>
              <a:rPr lang="en-US" altLang="zh-CN" sz="1400" b="1" dirty="0" smtClean="0">
                <a:solidFill>
                  <a:schemeClr val="tx1"/>
                </a:solidFill>
              </a:rPr>
              <a:t>Rule ID</a:t>
            </a:r>
            <a:r>
              <a:rPr lang="zh-CN" altLang="en-US" sz="1400" b="1" dirty="0" smtClean="0">
                <a:solidFill>
                  <a:schemeClr val="tx1"/>
                </a:solidFill>
              </a:rPr>
              <a:t>）：</a:t>
            </a:r>
            <a:endParaRPr lang="en-US" altLang="zh-CN" sz="1400" b="1" dirty="0">
              <a:solidFill>
                <a:schemeClr val="tx1"/>
              </a:solidFill>
            </a:endParaRPr>
          </a:p>
          <a:p>
            <a:pPr marL="284400">
              <a:lnSpc>
                <a:spcPct val="125000"/>
              </a:lnSpc>
              <a:spcBef>
                <a:spcPts val="300"/>
              </a:spcBef>
              <a:spcAft>
                <a:spcPts val="300"/>
              </a:spcAft>
            </a:pPr>
            <a:r>
              <a:rPr lang="zh-CN" altLang="en-US" sz="1400" dirty="0" smtClean="0">
                <a:solidFill>
                  <a:schemeClr val="tx1"/>
                </a:solidFill>
              </a:rPr>
              <a:t>一个</a:t>
            </a:r>
            <a:r>
              <a:rPr lang="en-US" altLang="zh-CN" sz="1400" dirty="0" smtClean="0">
                <a:solidFill>
                  <a:schemeClr val="tx1"/>
                </a:solidFill>
              </a:rPr>
              <a:t>ACL</a:t>
            </a:r>
            <a:r>
              <a:rPr lang="zh-CN" altLang="en-US" sz="1400" dirty="0" smtClean="0">
                <a:solidFill>
                  <a:schemeClr val="tx1"/>
                </a:solidFill>
              </a:rPr>
              <a:t>中的每一条规则都</a:t>
            </a:r>
            <a:r>
              <a:rPr lang="zh-CN" altLang="en-US" sz="1400" dirty="0">
                <a:solidFill>
                  <a:schemeClr val="tx1"/>
                </a:solidFill>
              </a:rPr>
              <a:t>有一个相应的编号。</a:t>
            </a:r>
          </a:p>
          <a:p>
            <a:pPr marL="285750" indent="-285750">
              <a:lnSpc>
                <a:spcPct val="125000"/>
              </a:lnSpc>
              <a:spcBef>
                <a:spcPts val="300"/>
              </a:spcBef>
              <a:spcAft>
                <a:spcPts val="300"/>
              </a:spcAft>
              <a:buFont typeface="Arial" panose="020B0604020202020204" pitchFamily="34" charset="0"/>
              <a:buChar char="•"/>
            </a:pPr>
            <a:r>
              <a:rPr lang="zh-CN" altLang="en-US" sz="1400" b="1" dirty="0" smtClean="0">
                <a:solidFill>
                  <a:schemeClr val="tx1"/>
                </a:solidFill>
              </a:rPr>
              <a:t>步长（</a:t>
            </a:r>
            <a:r>
              <a:rPr lang="en-US" altLang="zh-CN" sz="1400" b="1" dirty="0" smtClean="0">
                <a:solidFill>
                  <a:schemeClr val="tx1"/>
                </a:solidFill>
              </a:rPr>
              <a:t>Step</a:t>
            </a:r>
            <a:r>
              <a:rPr lang="zh-CN" altLang="en-US" sz="1400" b="1" dirty="0" smtClean="0">
                <a:solidFill>
                  <a:schemeClr val="tx1"/>
                </a:solidFill>
              </a:rPr>
              <a:t>）</a:t>
            </a:r>
            <a:r>
              <a:rPr lang="en-US" altLang="zh-CN" sz="1400" b="1" dirty="0" smtClean="0">
                <a:solidFill>
                  <a:schemeClr val="tx1"/>
                </a:solidFill>
              </a:rPr>
              <a:t>:</a:t>
            </a:r>
            <a:endParaRPr lang="en-US" altLang="zh-CN" sz="1400" b="1" dirty="0">
              <a:solidFill>
                <a:schemeClr val="tx1"/>
              </a:solidFill>
            </a:endParaRPr>
          </a:p>
          <a:p>
            <a:pPr marL="284400">
              <a:lnSpc>
                <a:spcPct val="125000"/>
              </a:lnSpc>
              <a:spcBef>
                <a:spcPts val="300"/>
              </a:spcBef>
              <a:spcAft>
                <a:spcPts val="300"/>
              </a:spcAft>
            </a:pPr>
            <a:r>
              <a:rPr lang="zh-CN" altLang="en-US" sz="1400" dirty="0">
                <a:solidFill>
                  <a:schemeClr val="tx1"/>
                </a:solidFill>
              </a:rPr>
              <a:t>步长是系统自动为</a:t>
            </a:r>
            <a:r>
              <a:rPr lang="en-US" altLang="zh-CN" sz="1400" dirty="0">
                <a:solidFill>
                  <a:schemeClr val="tx1"/>
                </a:solidFill>
              </a:rPr>
              <a:t>ACL</a:t>
            </a:r>
            <a:r>
              <a:rPr lang="zh-CN" altLang="en-US" sz="1400" dirty="0">
                <a:solidFill>
                  <a:schemeClr val="tx1"/>
                </a:solidFill>
              </a:rPr>
              <a:t>规则分配编号时，每个相邻规则编号之间的差值，缺省值为</a:t>
            </a:r>
            <a:r>
              <a:rPr lang="en-US" altLang="zh-CN" sz="1400" dirty="0">
                <a:solidFill>
                  <a:schemeClr val="tx1"/>
                </a:solidFill>
              </a:rPr>
              <a:t>5</a:t>
            </a:r>
            <a:r>
              <a:rPr lang="zh-CN" altLang="en-US" sz="1400" dirty="0" smtClean="0">
                <a:solidFill>
                  <a:schemeClr val="tx1"/>
                </a:solidFill>
              </a:rPr>
              <a:t>。步长的作用</a:t>
            </a:r>
            <a:r>
              <a:rPr lang="zh-CN" altLang="en-US" sz="1400" dirty="0">
                <a:solidFill>
                  <a:schemeClr val="tx1"/>
                </a:solidFill>
              </a:rPr>
              <a:t>是为了方便后续在旧规则之间，插入新的规则</a:t>
            </a:r>
            <a:r>
              <a:rPr lang="zh-CN" altLang="en-US" sz="1400" dirty="0" smtClean="0">
                <a:solidFill>
                  <a:schemeClr val="tx1"/>
                </a:solidFill>
              </a:rPr>
              <a:t>。</a:t>
            </a:r>
            <a:endParaRPr lang="en-US" altLang="zh-CN" sz="1400" dirty="0">
              <a:solidFill>
                <a:schemeClr val="tx1"/>
              </a:solidFill>
            </a:endParaRPr>
          </a:p>
          <a:p>
            <a:pPr marL="285750" indent="-285750">
              <a:lnSpc>
                <a:spcPct val="125000"/>
              </a:lnSpc>
              <a:spcBef>
                <a:spcPts val="300"/>
              </a:spcBef>
              <a:spcAft>
                <a:spcPts val="300"/>
              </a:spcAft>
              <a:buFont typeface="Arial" panose="020B0604020202020204" pitchFamily="34" charset="0"/>
              <a:buChar char="•"/>
            </a:pPr>
            <a:r>
              <a:rPr lang="en-US" altLang="zh-CN" sz="1400" b="1" dirty="0" smtClean="0">
                <a:solidFill>
                  <a:schemeClr val="tx1"/>
                </a:solidFill>
              </a:rPr>
              <a:t>Rule ID</a:t>
            </a:r>
            <a:r>
              <a:rPr lang="zh-CN" altLang="en-US" sz="1400" b="1" dirty="0" smtClean="0">
                <a:solidFill>
                  <a:schemeClr val="tx1"/>
                </a:solidFill>
              </a:rPr>
              <a:t>分配规则：</a:t>
            </a:r>
            <a:endParaRPr lang="en-US" altLang="zh-CN" sz="1400" b="1" dirty="0">
              <a:solidFill>
                <a:schemeClr val="tx1"/>
              </a:solidFill>
            </a:endParaRPr>
          </a:p>
          <a:p>
            <a:pPr marL="284400">
              <a:lnSpc>
                <a:spcPct val="125000"/>
              </a:lnSpc>
              <a:spcBef>
                <a:spcPts val="300"/>
              </a:spcBef>
              <a:spcAft>
                <a:spcPts val="300"/>
              </a:spcAft>
            </a:pPr>
            <a:r>
              <a:rPr lang="zh-CN" altLang="en-US" sz="1400" dirty="0" smtClean="0">
                <a:solidFill>
                  <a:schemeClr val="tx1"/>
                </a:solidFill>
              </a:rPr>
              <a:t>系统</a:t>
            </a:r>
            <a:r>
              <a:rPr lang="zh-CN" altLang="en-US" sz="1400" dirty="0">
                <a:solidFill>
                  <a:schemeClr val="tx1"/>
                </a:solidFill>
              </a:rPr>
              <a:t>为</a:t>
            </a:r>
            <a:r>
              <a:rPr lang="en-US" altLang="zh-CN" sz="1400" dirty="0">
                <a:solidFill>
                  <a:schemeClr val="tx1"/>
                </a:solidFill>
              </a:rPr>
              <a:t>ACL</a:t>
            </a:r>
            <a:r>
              <a:rPr lang="zh-CN" altLang="en-US" sz="1400" dirty="0">
                <a:solidFill>
                  <a:schemeClr val="tx1"/>
                </a:solidFill>
              </a:rPr>
              <a:t>中首条未手工指定编号的规则分配编号时，使用步长值（例如步长</a:t>
            </a:r>
            <a:r>
              <a:rPr lang="en-US" altLang="zh-CN" sz="1400" dirty="0">
                <a:solidFill>
                  <a:schemeClr val="tx1"/>
                </a:solidFill>
              </a:rPr>
              <a:t>=5</a:t>
            </a:r>
            <a:r>
              <a:rPr lang="zh-CN" altLang="en-US" sz="1400" dirty="0">
                <a:solidFill>
                  <a:schemeClr val="tx1"/>
                </a:solidFill>
              </a:rPr>
              <a:t>，首条规则编号为</a:t>
            </a:r>
            <a:r>
              <a:rPr lang="en-US" altLang="zh-CN" sz="1400" dirty="0">
                <a:solidFill>
                  <a:schemeClr val="tx1"/>
                </a:solidFill>
              </a:rPr>
              <a:t>5</a:t>
            </a:r>
            <a:r>
              <a:rPr lang="zh-CN" altLang="en-US" sz="1400" dirty="0">
                <a:solidFill>
                  <a:schemeClr val="tx1"/>
                </a:solidFill>
              </a:rPr>
              <a:t>）作为该规则的起始编号；为后续规则分配编号时，则使用大于当前</a:t>
            </a:r>
            <a:r>
              <a:rPr lang="en-US" altLang="zh-CN" sz="1400" dirty="0">
                <a:solidFill>
                  <a:schemeClr val="tx1"/>
                </a:solidFill>
              </a:rPr>
              <a:t>ACL</a:t>
            </a:r>
            <a:r>
              <a:rPr lang="zh-CN" altLang="en-US" sz="1400" dirty="0">
                <a:solidFill>
                  <a:schemeClr val="tx1"/>
                </a:solidFill>
              </a:rPr>
              <a:t>内最大规则编号且是步长整数倍的最小整数作为规则编号。</a:t>
            </a:r>
          </a:p>
        </p:txBody>
      </p:sp>
    </p:spTree>
    <p:extLst>
      <p:ext uri="{BB962C8B-B14F-4D97-AF65-F5344CB8AC3E}">
        <p14:creationId xmlns:p14="http://schemas.microsoft.com/office/powerpoint/2010/main" val="229232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dirty="0"/>
              <a:t>通配符</a:t>
            </a:r>
            <a:r>
              <a:rPr lang="en-US" altLang="zh-CN" dirty="0"/>
              <a:t> (1)</a:t>
            </a:r>
            <a:endParaRPr lang="zh-CN" altLang="en-US" dirty="0"/>
          </a:p>
        </p:txBody>
      </p:sp>
      <p:sp>
        <p:nvSpPr>
          <p:cNvPr id="3" name="五边形 2"/>
          <p:cNvSpPr/>
          <p:nvPr/>
        </p:nvSpPr>
        <p:spPr bwMode="auto">
          <a:xfrm>
            <a:off x="8832251" y="116632"/>
            <a:ext cx="9720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cs typeface="Huawei Sans" panose="020C0503030203020204" pitchFamily="34" charset="0"/>
              </a:rPr>
              <a:t>ACL</a:t>
            </a:r>
            <a:r>
              <a:rPr lang="zh-CN" altLang="en-US" sz="1200" b="1" kern="0" dirty="0">
                <a:solidFill>
                  <a:srgbClr val="FFFFFF"/>
                </a:solidFill>
                <a:cs typeface="Huawei Sans" panose="020C0503030203020204" pitchFamily="34" charset="0"/>
              </a:rPr>
              <a:t>的组成</a:t>
            </a:r>
          </a:p>
        </p:txBody>
      </p:sp>
      <p:sp>
        <p:nvSpPr>
          <p:cNvPr id="4" name="燕尾形 3"/>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cs typeface="Huawei Sans" panose="020C0503030203020204" pitchFamily="34" charset="0"/>
              </a:rPr>
              <a:t>ACL</a:t>
            </a:r>
            <a:r>
              <a:rPr lang="zh-CN" altLang="en-US" sz="1200" kern="0" dirty="0">
                <a:cs typeface="Huawei Sans" panose="020C0503030203020204" pitchFamily="34" charset="0"/>
              </a:rPr>
              <a:t>的分类</a:t>
            </a:r>
            <a:endParaRPr lang="en-US" altLang="zh-CN" sz="1200" kern="0" dirty="0">
              <a:cs typeface="Huawei Sans" panose="020C0503030203020204" pitchFamily="34" charset="0"/>
            </a:endParaRPr>
          </a:p>
        </p:txBody>
      </p:sp>
      <p:sp>
        <p:nvSpPr>
          <p:cNvPr id="5" name="燕尾形 4"/>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cs typeface="Huawei Sans" panose="020C0503030203020204" pitchFamily="34" charset="0"/>
              </a:rPr>
              <a:t>ACL</a:t>
            </a:r>
            <a:r>
              <a:rPr lang="zh-CN" altLang="en-US" sz="1200" kern="0" dirty="0">
                <a:cs typeface="Huawei Sans" panose="020C0503030203020204" pitchFamily="34" charset="0"/>
              </a:rPr>
              <a:t>的匹配规则</a:t>
            </a:r>
            <a:endParaRPr lang="en-US" altLang="zh-CN" sz="1200" kern="0" dirty="0">
              <a:cs typeface="Huawei Sans" panose="020C0503030203020204" pitchFamily="34" charset="0"/>
            </a:endParaRPr>
          </a:p>
        </p:txBody>
      </p:sp>
      <p:sp>
        <p:nvSpPr>
          <p:cNvPr id="6" name="文本框 5"/>
          <p:cNvSpPr txBox="1"/>
          <p:nvPr/>
        </p:nvSpPr>
        <p:spPr bwMode="auto">
          <a:xfrm>
            <a:off x="1025383" y="1340769"/>
            <a:ext cx="5580620" cy="1868018"/>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a:lnSpc>
                <a:spcPct val="120000"/>
              </a:lnSpc>
            </a:pPr>
            <a:r>
              <a:rPr lang="en-US" altLang="zh-CN" sz="1600" dirty="0"/>
              <a:t>acl number 2000</a:t>
            </a:r>
          </a:p>
          <a:p>
            <a:pPr>
              <a:lnSpc>
                <a:spcPct val="120000"/>
              </a:lnSpc>
            </a:pPr>
            <a:endParaRPr lang="en-US" altLang="zh-CN" sz="1600" dirty="0"/>
          </a:p>
          <a:p>
            <a:pPr>
              <a:lnSpc>
                <a:spcPct val="120000"/>
              </a:lnSpc>
            </a:pPr>
            <a:r>
              <a:rPr lang="en-US" altLang="zh-CN" sz="1600" dirty="0"/>
              <a:t>  rule	 5	deny	source  10.1.1.1  0</a:t>
            </a:r>
          </a:p>
          <a:p>
            <a:pPr>
              <a:lnSpc>
                <a:spcPct val="120000"/>
              </a:lnSpc>
            </a:pPr>
            <a:r>
              <a:rPr lang="en-US" altLang="zh-CN" sz="1600" dirty="0"/>
              <a:t>  rule	10	deny	source  10.1.1.2  0</a:t>
            </a:r>
          </a:p>
          <a:p>
            <a:pPr>
              <a:lnSpc>
                <a:spcPct val="120000"/>
              </a:lnSpc>
            </a:pPr>
            <a:r>
              <a:rPr lang="en-US" altLang="zh-CN" sz="1600" dirty="0"/>
              <a:t>  rule	15	permit	source  10.1.1.0  0.0.0.255</a:t>
            </a:r>
          </a:p>
        </p:txBody>
      </p:sp>
      <p:sp>
        <p:nvSpPr>
          <p:cNvPr id="7" name="矩形 6"/>
          <p:cNvSpPr/>
          <p:nvPr/>
        </p:nvSpPr>
        <p:spPr bwMode="auto">
          <a:xfrm>
            <a:off x="5375827" y="2090380"/>
            <a:ext cx="936104" cy="936104"/>
          </a:xfrm>
          <a:prstGeom prst="rect">
            <a:avLst/>
          </a:prstGeom>
          <a:noFill/>
          <a:ln w="19050" cap="flat" cmpd="sng" algn="ctr">
            <a:solidFill>
              <a:srgbClr val="EC706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sp>
        <p:nvSpPr>
          <p:cNvPr id="8" name="矩形 7"/>
          <p:cNvSpPr/>
          <p:nvPr/>
        </p:nvSpPr>
        <p:spPr bwMode="auto">
          <a:xfrm>
            <a:off x="5393879" y="1638812"/>
            <a:ext cx="900000" cy="324000"/>
          </a:xfrm>
          <a:prstGeom prst="rect">
            <a:avLst/>
          </a:prstGeom>
          <a:solidFill>
            <a:srgbClr val="FFF2CC"/>
          </a:solidFill>
          <a:ln w="12700" cap="flat" cmpd="sng" algn="ctr">
            <a:solidFill>
              <a:srgbClr val="FFD17D"/>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通配符</a:t>
            </a:r>
          </a:p>
        </p:txBody>
      </p:sp>
      <p:sp>
        <p:nvSpPr>
          <p:cNvPr id="14" name="文本占位符 4"/>
          <p:cNvSpPr txBox="1">
            <a:spLocks/>
          </p:cNvSpPr>
          <p:nvPr/>
        </p:nvSpPr>
        <p:spPr>
          <a:xfrm>
            <a:off x="1025383" y="3356520"/>
            <a:ext cx="10446950" cy="915905"/>
          </a:xfrm>
          <a:prstGeom prst="rect">
            <a:avLst/>
          </a:prstGeom>
        </p:spPr>
        <p:txBody>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t>匹配规则：</a:t>
            </a:r>
            <a:endParaRPr lang="en-US" altLang="zh-CN" sz="1800" dirty="0"/>
          </a:p>
          <a:p>
            <a:pPr marL="403039" lvl="1" indent="0">
              <a:buNone/>
            </a:pPr>
            <a:r>
              <a:rPr lang="zh-CN" altLang="en-US" sz="1600" dirty="0"/>
              <a:t>“</a:t>
            </a:r>
            <a:r>
              <a:rPr lang="en-US" altLang="zh-CN" sz="1600" dirty="0"/>
              <a:t>0”</a:t>
            </a:r>
            <a:r>
              <a:rPr lang="zh-CN" altLang="en-US" sz="1600" dirty="0"/>
              <a:t>表示“匹配”；“</a:t>
            </a:r>
            <a:r>
              <a:rPr lang="en-US" altLang="zh-CN" sz="1600" dirty="0"/>
              <a:t>1”</a:t>
            </a:r>
            <a:r>
              <a:rPr lang="zh-CN" altLang="en-US" sz="1600" dirty="0"/>
              <a:t>表示</a:t>
            </a:r>
            <a:r>
              <a:rPr lang="zh-CN" altLang="en-US" sz="1600" dirty="0" smtClean="0"/>
              <a:t>“随机分配”</a:t>
            </a:r>
            <a:endParaRPr lang="zh-CN" altLang="en-US" sz="1600" dirty="0"/>
          </a:p>
        </p:txBody>
      </p:sp>
      <p:grpSp>
        <p:nvGrpSpPr>
          <p:cNvPr id="15" name="组合 14"/>
          <p:cNvGrpSpPr/>
          <p:nvPr/>
        </p:nvGrpSpPr>
        <p:grpSpPr>
          <a:xfrm>
            <a:off x="1029408" y="4481318"/>
            <a:ext cx="5576595" cy="423846"/>
            <a:chOff x="1029408" y="3714779"/>
            <a:chExt cx="5576595" cy="423846"/>
          </a:xfrm>
        </p:grpSpPr>
        <p:sp>
          <p:nvSpPr>
            <p:cNvPr id="16"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17" name="文本框 16"/>
            <p:cNvSpPr txBox="1"/>
            <p:nvPr/>
          </p:nvSpPr>
          <p:spPr bwMode="auto">
            <a:xfrm>
              <a:off x="1389956" y="3714779"/>
              <a:ext cx="5216047"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zh-CN" altLang="en-US" sz="1600" dirty="0"/>
                <a:t>如何匹配</a:t>
              </a:r>
              <a:r>
                <a:rPr lang="en-US" altLang="zh-CN" sz="1600" dirty="0"/>
                <a:t>192.168.1.1/24</a:t>
              </a:r>
              <a:r>
                <a:rPr lang="zh-CN" altLang="en-US" sz="1600" dirty="0"/>
                <a:t>对应网段的地址？</a:t>
              </a:r>
            </a:p>
          </p:txBody>
        </p:sp>
      </p:grpSp>
      <p:sp>
        <p:nvSpPr>
          <p:cNvPr id="18" name="矩形 17"/>
          <p:cNvSpPr/>
          <p:nvPr/>
        </p:nvSpPr>
        <p:spPr>
          <a:xfrm>
            <a:off x="659396" y="5049180"/>
            <a:ext cx="1656184" cy="307777"/>
          </a:xfrm>
          <a:prstGeom prst="rect">
            <a:avLst/>
          </a:prstGeom>
        </p:spPr>
        <p:txBody>
          <a:bodyPr wrap="square">
            <a:spAutoFit/>
          </a:bodyPr>
          <a:lstStyle/>
          <a:p>
            <a:pPr algn="r"/>
            <a:r>
              <a:rPr lang="en-US" altLang="zh-CN" sz="1400" dirty="0"/>
              <a:t>192.168.1.1</a:t>
            </a:r>
            <a:endParaRPr lang="zh-CN" altLang="en-US" sz="1400" dirty="0"/>
          </a:p>
        </p:txBody>
      </p:sp>
      <p:sp>
        <p:nvSpPr>
          <p:cNvPr id="19" name="矩形 18"/>
          <p:cNvSpPr/>
          <p:nvPr/>
        </p:nvSpPr>
        <p:spPr>
          <a:xfrm>
            <a:off x="659396" y="5517232"/>
            <a:ext cx="1656184" cy="307777"/>
          </a:xfrm>
          <a:prstGeom prst="rect">
            <a:avLst/>
          </a:prstGeom>
        </p:spPr>
        <p:txBody>
          <a:bodyPr wrap="square">
            <a:spAutoFit/>
          </a:bodyPr>
          <a:lstStyle/>
          <a:p>
            <a:pPr algn="r"/>
            <a:r>
              <a:rPr lang="en-US" altLang="zh-CN" sz="1400" dirty="0"/>
              <a:t>0.0.0.255</a:t>
            </a:r>
            <a:endParaRPr lang="zh-CN" altLang="en-US" sz="1400" dirty="0"/>
          </a:p>
        </p:txBody>
      </p:sp>
      <p:graphicFrame>
        <p:nvGraphicFramePr>
          <p:cNvPr id="20" name="表格 19"/>
          <p:cNvGraphicFramePr>
            <a:graphicFrameLocks noGrp="1"/>
          </p:cNvGraphicFramePr>
          <p:nvPr>
            <p:extLst/>
          </p:nvPr>
        </p:nvGraphicFramePr>
        <p:xfrm>
          <a:off x="2351584" y="501317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21" name="表格 20"/>
          <p:cNvGraphicFramePr>
            <a:graphicFrameLocks noGrp="1"/>
          </p:cNvGraphicFramePr>
          <p:nvPr>
            <p:extLst/>
          </p:nvPr>
        </p:nvGraphicFramePr>
        <p:xfrm>
          <a:off x="4115780" y="501317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22" name="表格 21"/>
          <p:cNvGraphicFramePr>
            <a:graphicFrameLocks noGrp="1"/>
          </p:cNvGraphicFramePr>
          <p:nvPr>
            <p:extLst/>
          </p:nvPr>
        </p:nvGraphicFramePr>
        <p:xfrm>
          <a:off x="5915980" y="5013176"/>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23" name="表格 22"/>
          <p:cNvGraphicFramePr>
            <a:graphicFrameLocks noGrp="1"/>
          </p:cNvGraphicFramePr>
          <p:nvPr>
            <p:extLst/>
          </p:nvPr>
        </p:nvGraphicFramePr>
        <p:xfrm>
          <a:off x="7824190" y="5013176"/>
          <a:ext cx="1680536" cy="347389"/>
        </p:xfrm>
        <a:graphic>
          <a:graphicData uri="http://schemas.openxmlformats.org/drawingml/2006/table">
            <a:tbl>
              <a:tblPr/>
              <a:tblGrid>
                <a:gridCol w="210067">
                  <a:extLst>
                    <a:ext uri="{9D8B030D-6E8A-4147-A177-3AD203B41FA5}">
                      <a16:colId xmlns="" xmlns:a16="http://schemas.microsoft.com/office/drawing/2014/main" val="20000"/>
                    </a:ext>
                  </a:extLst>
                </a:gridCol>
                <a:gridCol w="210067">
                  <a:extLst>
                    <a:ext uri="{9D8B030D-6E8A-4147-A177-3AD203B41FA5}">
                      <a16:colId xmlns="" xmlns:a16="http://schemas.microsoft.com/office/drawing/2014/main" val="20001"/>
                    </a:ext>
                  </a:extLst>
                </a:gridCol>
                <a:gridCol w="210067">
                  <a:extLst>
                    <a:ext uri="{9D8B030D-6E8A-4147-A177-3AD203B41FA5}">
                      <a16:colId xmlns="" xmlns:a16="http://schemas.microsoft.com/office/drawing/2014/main" val="20002"/>
                    </a:ext>
                  </a:extLst>
                </a:gridCol>
                <a:gridCol w="210067">
                  <a:extLst>
                    <a:ext uri="{9D8B030D-6E8A-4147-A177-3AD203B41FA5}">
                      <a16:colId xmlns="" xmlns:a16="http://schemas.microsoft.com/office/drawing/2014/main" val="20003"/>
                    </a:ext>
                  </a:extLst>
                </a:gridCol>
                <a:gridCol w="210067">
                  <a:extLst>
                    <a:ext uri="{9D8B030D-6E8A-4147-A177-3AD203B41FA5}">
                      <a16:colId xmlns="" xmlns:a16="http://schemas.microsoft.com/office/drawing/2014/main" val="20004"/>
                    </a:ext>
                  </a:extLst>
                </a:gridCol>
                <a:gridCol w="210067">
                  <a:extLst>
                    <a:ext uri="{9D8B030D-6E8A-4147-A177-3AD203B41FA5}">
                      <a16:colId xmlns="" xmlns:a16="http://schemas.microsoft.com/office/drawing/2014/main" val="20005"/>
                    </a:ext>
                  </a:extLst>
                </a:gridCol>
                <a:gridCol w="210067">
                  <a:extLst>
                    <a:ext uri="{9D8B030D-6E8A-4147-A177-3AD203B41FA5}">
                      <a16:colId xmlns="" xmlns:a16="http://schemas.microsoft.com/office/drawing/2014/main" val="20006"/>
                    </a:ext>
                  </a:extLst>
                </a:gridCol>
                <a:gridCol w="210067">
                  <a:extLst>
                    <a:ext uri="{9D8B030D-6E8A-4147-A177-3AD203B41FA5}">
                      <a16:colId xmlns="" xmlns:a16="http://schemas.microsoft.com/office/drawing/2014/main" val="20007"/>
                    </a:ext>
                  </a:extLst>
                </a:gridCol>
              </a:tblGrid>
              <a:tr h="347389">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solidFill>
                      <a:srgbClr val="F4FBFE"/>
                    </a:solidFill>
                  </a:tcPr>
                </a:tc>
                <a:extLst>
                  <a:ext uri="{0D108BD9-81ED-4DB2-BD59-A6C34878D82A}">
                    <a16:rowId xmlns="" xmlns:a16="http://schemas.microsoft.com/office/drawing/2014/main" val="10000"/>
                  </a:ext>
                </a:extLst>
              </a:tr>
            </a:tbl>
          </a:graphicData>
        </a:graphic>
      </p:graphicFrame>
      <p:graphicFrame>
        <p:nvGraphicFramePr>
          <p:cNvPr id="28" name="表格 27"/>
          <p:cNvGraphicFramePr>
            <a:graphicFrameLocks noGrp="1"/>
          </p:cNvGraphicFramePr>
          <p:nvPr>
            <p:extLst/>
          </p:nvPr>
        </p:nvGraphicFramePr>
        <p:xfrm>
          <a:off x="2351584" y="5517232"/>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29" name="表格 28"/>
          <p:cNvGraphicFramePr>
            <a:graphicFrameLocks noGrp="1"/>
          </p:cNvGraphicFramePr>
          <p:nvPr>
            <p:extLst/>
          </p:nvPr>
        </p:nvGraphicFramePr>
        <p:xfrm>
          <a:off x="4115780" y="5517232"/>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30" name="表格 29"/>
          <p:cNvGraphicFramePr>
            <a:graphicFrameLocks noGrp="1"/>
          </p:cNvGraphicFramePr>
          <p:nvPr>
            <p:extLst/>
          </p:nvPr>
        </p:nvGraphicFramePr>
        <p:xfrm>
          <a:off x="5915980" y="5517232"/>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0</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aphicFrame>
        <p:nvGraphicFramePr>
          <p:cNvPr id="31" name="表格 30"/>
          <p:cNvGraphicFramePr>
            <a:graphicFrameLocks noGrp="1"/>
          </p:cNvGraphicFramePr>
          <p:nvPr>
            <p:extLst/>
          </p:nvPr>
        </p:nvGraphicFramePr>
        <p:xfrm>
          <a:off x="7824192" y="5517232"/>
          <a:ext cx="1666240" cy="360040"/>
        </p:xfrm>
        <a:graphic>
          <a:graphicData uri="http://schemas.openxmlformats.org/drawingml/2006/table">
            <a:tbl>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gridCol w="208280">
                  <a:extLst>
                    <a:ext uri="{9D8B030D-6E8A-4147-A177-3AD203B41FA5}">
                      <a16:colId xmlns="" xmlns:a16="http://schemas.microsoft.com/office/drawing/2014/main" val="20006"/>
                    </a:ext>
                  </a:extLst>
                </a:gridCol>
                <a:gridCol w="208280">
                  <a:extLst>
                    <a:ext uri="{9D8B030D-6E8A-4147-A177-3AD203B41FA5}">
                      <a16:colId xmlns="" xmlns:a16="http://schemas.microsoft.com/office/drawing/2014/main" val="20007"/>
                    </a:ext>
                  </a:extLst>
                </a:gridCol>
              </a:tblGrid>
              <a:tr h="360040">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endPar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100000"/>
                        </a:lnSpc>
                        <a:spcBef>
                          <a:spcPct val="0"/>
                        </a:spcBef>
                        <a:spcAft>
                          <a:spcPct val="0"/>
                        </a:spcAft>
                        <a:buClr>
                          <a:srgbClr val="A9A9A9"/>
                        </a:buClr>
                        <a:buSzTx/>
                        <a:buFont typeface="Arial" pitchFamily="34" charset="0"/>
                        <a:buNone/>
                        <a:tabLst/>
                      </a:pPr>
                      <a:r>
                        <a:rPr kumimoji="0" lang="en-US" altLang="zh-CN" sz="14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1</a:t>
                      </a:r>
                    </a:p>
                  </a:txBody>
                  <a:tcPr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cxnSp>
        <p:nvCxnSpPr>
          <p:cNvPr id="32" name="直接连接符 31"/>
          <p:cNvCxnSpPr/>
          <p:nvPr/>
        </p:nvCxnSpPr>
        <p:spPr bwMode="auto">
          <a:xfrm>
            <a:off x="7701322" y="4941328"/>
            <a:ext cx="0" cy="1260000"/>
          </a:xfrm>
          <a:prstGeom prst="line">
            <a:avLst/>
          </a:prstGeom>
          <a:solidFill>
            <a:schemeClr val="accent1"/>
          </a:solidFill>
          <a:ln w="12700" cap="flat" cmpd="sng" algn="ctr">
            <a:solidFill>
              <a:srgbClr val="EC7061"/>
            </a:solidFill>
            <a:prstDash val="sysDash"/>
            <a:round/>
            <a:headEnd type="none" w="med" len="med"/>
            <a:tailEnd type="none" w="med" len="med"/>
          </a:ln>
          <a:effectLst/>
        </p:spPr>
      </p:cxnSp>
      <p:sp>
        <p:nvSpPr>
          <p:cNvPr id="33" name="矩形 32"/>
          <p:cNvSpPr/>
          <p:nvPr/>
        </p:nvSpPr>
        <p:spPr>
          <a:xfrm>
            <a:off x="4439816" y="5913276"/>
            <a:ext cx="1044116" cy="338554"/>
          </a:xfrm>
          <a:prstGeom prst="rect">
            <a:avLst/>
          </a:prstGeom>
        </p:spPr>
        <p:txBody>
          <a:bodyPr wrap="square">
            <a:spAutoFit/>
          </a:bodyPr>
          <a:lstStyle/>
          <a:p>
            <a:pPr algn="ctr"/>
            <a:r>
              <a:rPr lang="zh-CN" altLang="en-US" sz="1600" dirty="0">
                <a:solidFill>
                  <a:srgbClr val="EC7061"/>
                </a:solidFill>
                <a:latin typeface="+mj-lt"/>
                <a:ea typeface="微软雅黑" pitchFamily="34" charset="-122"/>
              </a:rPr>
              <a:t>严格匹配</a:t>
            </a:r>
          </a:p>
        </p:txBody>
      </p:sp>
      <p:sp>
        <p:nvSpPr>
          <p:cNvPr id="34" name="矩形 33"/>
          <p:cNvSpPr/>
          <p:nvPr/>
        </p:nvSpPr>
        <p:spPr>
          <a:xfrm>
            <a:off x="8112224" y="5913276"/>
            <a:ext cx="1044116" cy="338554"/>
          </a:xfrm>
          <a:prstGeom prst="rect">
            <a:avLst/>
          </a:prstGeom>
        </p:spPr>
        <p:txBody>
          <a:bodyPr wrap="square">
            <a:spAutoFit/>
          </a:bodyPr>
          <a:lstStyle/>
          <a:p>
            <a:pPr algn="ctr"/>
            <a:r>
              <a:rPr lang="zh-CN" altLang="en-US" sz="1600" dirty="0" smtClean="0">
                <a:solidFill>
                  <a:srgbClr val="EC7061"/>
                </a:solidFill>
                <a:latin typeface="+mj-lt"/>
                <a:ea typeface="微软雅黑" pitchFamily="34" charset="-122"/>
              </a:rPr>
              <a:t>随机分配</a:t>
            </a:r>
            <a:endParaRPr lang="zh-CN" altLang="en-US" sz="1600" dirty="0">
              <a:solidFill>
                <a:srgbClr val="EC7061"/>
              </a:solidFill>
              <a:latin typeface="+mj-lt"/>
              <a:ea typeface="微软雅黑" pitchFamily="34" charset="-122"/>
            </a:endParaRPr>
          </a:p>
        </p:txBody>
      </p:sp>
      <p:sp>
        <p:nvSpPr>
          <p:cNvPr id="35" name="矩形 34"/>
          <p:cNvSpPr/>
          <p:nvPr/>
        </p:nvSpPr>
        <p:spPr>
          <a:xfrm>
            <a:off x="9765423" y="5343101"/>
            <a:ext cx="1816977" cy="215444"/>
          </a:xfrm>
          <a:prstGeom prst="rect">
            <a:avLst/>
          </a:prstGeom>
        </p:spPr>
        <p:txBody>
          <a:bodyPr wrap="square" lIns="0" tIns="0" rIns="0" bIns="0">
            <a:spAutoFit/>
          </a:bodyPr>
          <a:lstStyle/>
          <a:p>
            <a:r>
              <a:rPr lang="en-US" altLang="zh-CN" sz="1400" dirty="0">
                <a:solidFill>
                  <a:srgbClr val="EC7061"/>
                </a:solidFill>
                <a:latin typeface="+mj-lt"/>
                <a:ea typeface="微软雅黑" pitchFamily="34" charset="-122"/>
              </a:rPr>
              <a:t>192.168.1.0/24</a:t>
            </a:r>
            <a:r>
              <a:rPr lang="zh-CN" altLang="en-US" sz="1400" dirty="0">
                <a:solidFill>
                  <a:srgbClr val="EC7061"/>
                </a:solidFill>
                <a:latin typeface="+mj-lt"/>
                <a:ea typeface="微软雅黑" pitchFamily="34" charset="-122"/>
              </a:rPr>
              <a:t>网段</a:t>
            </a:r>
          </a:p>
        </p:txBody>
      </p:sp>
      <p:sp>
        <p:nvSpPr>
          <p:cNvPr id="39" name="右大括号 38"/>
          <p:cNvSpPr/>
          <p:nvPr/>
        </p:nvSpPr>
        <p:spPr bwMode="auto">
          <a:xfrm>
            <a:off x="9634448" y="5076638"/>
            <a:ext cx="108012" cy="748371"/>
          </a:xfrm>
          <a:prstGeom prst="rightBrace">
            <a:avLst>
              <a:gd name="adj1" fmla="val 81085"/>
              <a:gd name="adj2" fmla="val 50000"/>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圆角矩形 35"/>
          <p:cNvSpPr/>
          <p:nvPr/>
        </p:nvSpPr>
        <p:spPr>
          <a:xfrm>
            <a:off x="6899605" y="1340768"/>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方正兰亭黑简体"/>
              </a:rPr>
              <a:t>通配符 </a:t>
            </a:r>
            <a:r>
              <a:rPr lang="en-US" altLang="zh-CN" b="1" dirty="0">
                <a:solidFill>
                  <a:prstClr val="white"/>
                </a:solidFill>
                <a:latin typeface="方正兰亭黑简体"/>
              </a:rPr>
              <a:t>(Wildcard)</a:t>
            </a:r>
            <a:endParaRPr lang="zh-CN" altLang="en-US" b="1" dirty="0">
              <a:solidFill>
                <a:prstClr val="white"/>
              </a:solidFill>
              <a:latin typeface="方正兰亭黑简体"/>
            </a:endParaRPr>
          </a:p>
        </p:txBody>
      </p:sp>
      <p:sp>
        <p:nvSpPr>
          <p:cNvPr id="37" name="圆角矩形 36"/>
          <p:cNvSpPr/>
          <p:nvPr/>
        </p:nvSpPr>
        <p:spPr>
          <a:xfrm>
            <a:off x="6899605" y="1772089"/>
            <a:ext cx="4728288" cy="142924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285750" indent="-285750">
              <a:lnSpc>
                <a:spcPct val="125000"/>
              </a:lnSpc>
              <a:spcBef>
                <a:spcPts val="300"/>
              </a:spcBef>
              <a:spcAft>
                <a:spcPts val="300"/>
              </a:spcAft>
              <a:buFont typeface="Arial" panose="020B0604020202020204" pitchFamily="34" charset="0"/>
              <a:buChar char="•"/>
            </a:pPr>
            <a:r>
              <a:rPr lang="zh-CN" altLang="en-US" sz="1400" dirty="0">
                <a:solidFill>
                  <a:schemeClr val="tx1"/>
                </a:solidFill>
              </a:rPr>
              <a:t>通配符是一个</a:t>
            </a:r>
            <a:r>
              <a:rPr lang="en-US" altLang="zh-CN" sz="1400" dirty="0">
                <a:solidFill>
                  <a:schemeClr val="tx1"/>
                </a:solidFill>
              </a:rPr>
              <a:t>32</a:t>
            </a:r>
            <a:r>
              <a:rPr lang="zh-CN" altLang="en-US" sz="1400" dirty="0">
                <a:solidFill>
                  <a:schemeClr val="tx1"/>
                </a:solidFill>
              </a:rPr>
              <a:t>比特长度的数值，用于指示</a:t>
            </a:r>
            <a:r>
              <a:rPr lang="en-US" altLang="zh-CN" sz="1400" dirty="0">
                <a:solidFill>
                  <a:schemeClr val="tx1"/>
                </a:solidFill>
              </a:rPr>
              <a:t>IP</a:t>
            </a:r>
            <a:r>
              <a:rPr lang="zh-CN" altLang="en-US" sz="1400" dirty="0">
                <a:solidFill>
                  <a:schemeClr val="tx1"/>
                </a:solidFill>
              </a:rPr>
              <a:t>地址中，哪些比特位需要严格匹配，哪些比特位无需匹配。</a:t>
            </a:r>
          </a:p>
          <a:p>
            <a:pPr marL="285750" indent="-285750">
              <a:lnSpc>
                <a:spcPct val="125000"/>
              </a:lnSpc>
              <a:spcBef>
                <a:spcPts val="300"/>
              </a:spcBef>
              <a:spcAft>
                <a:spcPts val="300"/>
              </a:spcAft>
              <a:buFont typeface="Arial" panose="020B0604020202020204" pitchFamily="34" charset="0"/>
              <a:buChar char="•"/>
            </a:pPr>
            <a:r>
              <a:rPr lang="zh-CN" altLang="en-US" sz="1400" dirty="0">
                <a:solidFill>
                  <a:schemeClr val="tx1"/>
                </a:solidFill>
              </a:rPr>
              <a:t>通配符通常采用类似网络掩码的点分十进制形式表示，但是含义却与网络掩码完全不同。</a:t>
            </a:r>
          </a:p>
        </p:txBody>
      </p:sp>
    </p:spTree>
    <p:extLst>
      <p:ext uri="{BB962C8B-B14F-4D97-AF65-F5344CB8AC3E}">
        <p14:creationId xmlns:p14="http://schemas.microsoft.com/office/powerpoint/2010/main" val="6397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3" grpId="0"/>
      <p:bldP spid="34" grpId="0"/>
      <p:bldP spid="35" grpId="0"/>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364766" y="4830693"/>
            <a:ext cx="1044116" cy="338554"/>
          </a:xfrm>
          <a:prstGeom prst="rect">
            <a:avLst/>
          </a:prstGeom>
        </p:spPr>
        <p:txBody>
          <a:bodyPr wrap="square">
            <a:spAutoFit/>
          </a:bodyPr>
          <a:lstStyle/>
          <a:p>
            <a:pPr algn="ct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zh-CN" altLang="en-US" smtClean="0"/>
              <a:t>通配符</a:t>
            </a:r>
            <a:r>
              <a:rPr lang="en-US" altLang="zh-CN" smtClean="0"/>
              <a:t> (2)</a:t>
            </a:r>
            <a:endParaRPr lang="zh-CN" altLang="en-US" dirty="0"/>
          </a:p>
        </p:txBody>
      </p:sp>
      <p:sp>
        <p:nvSpPr>
          <p:cNvPr id="3" name="文本占位符 2"/>
          <p:cNvSpPr>
            <a:spLocks noGrp="1"/>
          </p:cNvSpPr>
          <p:nvPr>
            <p:ph type="body" sz="quarter" idx="10"/>
          </p:nvPr>
        </p:nvSpPr>
        <p:spPr/>
        <p:txBody>
          <a:bodyPr/>
          <a:lstStyle/>
          <a:p>
            <a:r>
              <a:rPr lang="zh-CN" altLang="en-US" sz="1800" smtClean="0"/>
              <a:t>匹配</a:t>
            </a:r>
            <a:r>
              <a:rPr lang="en-US" altLang="zh-CN" sz="1800" smtClean="0"/>
              <a:t>192.168.1.0/24</a:t>
            </a:r>
            <a:r>
              <a:rPr lang="zh-CN" altLang="en-US" sz="1800" smtClean="0"/>
              <a:t>这个子网中的奇数</a:t>
            </a:r>
            <a:r>
              <a:rPr lang="en-US" altLang="zh-CN" sz="1800" smtClean="0"/>
              <a:t>IP</a:t>
            </a:r>
            <a:r>
              <a:rPr lang="zh-CN" altLang="en-US" sz="1800" smtClean="0"/>
              <a:t>地址，例如</a:t>
            </a:r>
            <a:r>
              <a:rPr lang="en-US" altLang="zh-CN" sz="1800" smtClean="0"/>
              <a:t>192.168.1.1</a:t>
            </a:r>
            <a:r>
              <a:rPr lang="zh-CN" altLang="en-US" sz="1800" smtClean="0"/>
              <a:t>、</a:t>
            </a:r>
            <a:r>
              <a:rPr lang="en-US" altLang="zh-CN" sz="1800" smtClean="0"/>
              <a:t>192.168.1.3</a:t>
            </a:r>
            <a:r>
              <a:rPr lang="zh-CN" altLang="en-US" sz="1800" smtClean="0"/>
              <a:t>、</a:t>
            </a:r>
            <a:r>
              <a:rPr lang="en-US" altLang="zh-CN" sz="1800" smtClean="0"/>
              <a:t>192.168.1.5</a:t>
            </a:r>
            <a:r>
              <a:rPr lang="zh-CN" altLang="en-US" sz="1800" smtClean="0"/>
              <a:t>等。</a:t>
            </a:r>
            <a:endParaRPr lang="zh-CN" altLang="en-US" sz="1800" dirty="0"/>
          </a:p>
        </p:txBody>
      </p:sp>
      <p:sp>
        <p:nvSpPr>
          <p:cNvPr id="46" name="矩形 45"/>
          <p:cNvSpPr/>
          <p:nvPr/>
        </p:nvSpPr>
        <p:spPr>
          <a:xfrm>
            <a:off x="1120586" y="1876480"/>
            <a:ext cx="1044116" cy="338554"/>
          </a:xfrm>
          <a:prstGeom prst="rect">
            <a:avLst/>
          </a:prstGeom>
        </p:spPr>
        <p:txBody>
          <a:bodyPr wrap="square">
            <a:spAutoFit/>
          </a:bodyPr>
          <a:lstStyle/>
          <a:p>
            <a:pPr algn="ctr"/>
            <a:r>
              <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严格匹配</a:t>
            </a:r>
          </a:p>
        </p:txBody>
      </p:sp>
      <p:sp>
        <p:nvSpPr>
          <p:cNvPr id="24" name="矩形 23"/>
          <p:cNvSpPr/>
          <p:nvPr/>
        </p:nvSpPr>
        <p:spPr>
          <a:xfrm>
            <a:off x="3308494" y="1876480"/>
            <a:ext cx="1044116" cy="338554"/>
          </a:xfrm>
          <a:prstGeom prst="rect">
            <a:avLst/>
          </a:prstGeom>
        </p:spPr>
        <p:txBody>
          <a:bodyPr wrap="square">
            <a:spAutoFit/>
          </a:bodyPr>
          <a:lstStyle/>
          <a:p>
            <a:pPr algn="ctr"/>
            <a:r>
              <a:rPr lang="zh-CN" altLang="en-US" sz="1600" dirty="0" smtClean="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随机分配</a:t>
            </a:r>
            <a:endPar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5086888" y="1876480"/>
            <a:ext cx="1044116" cy="338554"/>
          </a:xfrm>
          <a:prstGeom prst="rect">
            <a:avLst/>
          </a:prstGeom>
        </p:spPr>
        <p:txBody>
          <a:bodyPr wrap="square">
            <a:spAutoFit/>
          </a:bodyPr>
          <a:lstStyle/>
          <a:p>
            <a:pPr algn="ctr"/>
            <a:r>
              <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严格匹配</a:t>
            </a:r>
          </a:p>
        </p:txBody>
      </p:sp>
      <p:graphicFrame>
        <p:nvGraphicFramePr>
          <p:cNvPr id="51" name="表格 50"/>
          <p:cNvGraphicFramePr>
            <a:graphicFrameLocks noGrp="1"/>
          </p:cNvGraphicFramePr>
          <p:nvPr>
            <p:extLst/>
          </p:nvPr>
        </p:nvGraphicFramePr>
        <p:xfrm>
          <a:off x="922565" y="2274801"/>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 xmlns:a16="http://schemas.microsoft.com/office/drawing/2014/main" val="20000"/>
                    </a:ext>
                  </a:extLst>
                </a:gridCol>
                <a:gridCol w="432000">
                  <a:extLst>
                    <a:ext uri="{9D8B030D-6E8A-4147-A177-3AD203B41FA5}">
                      <a16:colId xmlns="" xmlns:a16="http://schemas.microsoft.com/office/drawing/2014/main" val="20001"/>
                    </a:ext>
                  </a:extLst>
                </a:gridCol>
                <a:gridCol w="432000">
                  <a:extLst>
                    <a:ext uri="{9D8B030D-6E8A-4147-A177-3AD203B41FA5}">
                      <a16:colId xmlns="" xmlns:a16="http://schemas.microsoft.com/office/drawing/2014/main" val="20002"/>
                    </a:ext>
                  </a:extLst>
                </a:gridCol>
                <a:gridCol w="432000">
                  <a:extLst>
                    <a:ext uri="{9D8B030D-6E8A-4147-A177-3AD203B41FA5}">
                      <a16:colId xmlns="" xmlns:a16="http://schemas.microsoft.com/office/drawing/2014/main" val="20003"/>
                    </a:ext>
                  </a:extLst>
                </a:gridCol>
                <a:gridCol w="432000">
                  <a:extLst>
                    <a:ext uri="{9D8B030D-6E8A-4147-A177-3AD203B41FA5}">
                      <a16:colId xmlns="" xmlns:a16="http://schemas.microsoft.com/office/drawing/2014/main" val="20004"/>
                    </a:ext>
                  </a:extLst>
                </a:gridCol>
                <a:gridCol w="432000">
                  <a:extLst>
                    <a:ext uri="{9D8B030D-6E8A-4147-A177-3AD203B41FA5}">
                      <a16:colId xmlns="" xmlns:a16="http://schemas.microsoft.com/office/drawing/2014/main" val="20005"/>
                    </a:ext>
                  </a:extLst>
                </a:gridCol>
                <a:gridCol w="432000">
                  <a:extLst>
                    <a:ext uri="{9D8B030D-6E8A-4147-A177-3AD203B41FA5}">
                      <a16:colId xmlns="" xmlns:a16="http://schemas.microsoft.com/office/drawing/2014/main" val="20006"/>
                    </a:ext>
                  </a:extLst>
                </a:gridCol>
                <a:gridCol w="432000">
                  <a:extLst>
                    <a:ext uri="{9D8B030D-6E8A-4147-A177-3AD203B41FA5}">
                      <a16:colId xmlns="" xmlns:a16="http://schemas.microsoft.com/office/drawing/2014/main" val="20007"/>
                    </a:ext>
                  </a:extLst>
                </a:gridCol>
                <a:gridCol w="432000">
                  <a:extLst>
                    <a:ext uri="{9D8B030D-6E8A-4147-A177-3AD203B41FA5}">
                      <a16:colId xmlns="" xmlns:a16="http://schemas.microsoft.com/office/drawing/2014/main" val="20008"/>
                    </a:ext>
                  </a:extLst>
                </a:gridCol>
              </a:tblGrid>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gridSpan="8">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0000">
                <a:tc>
                  <a:txBody>
                    <a:bodyPr/>
                    <a:lstStyle/>
                    <a:p>
                      <a:pPr marL="0" algn="ctr" defTabSz="914034" rtl="0" eaLnBrk="1" latinLnBrk="0" hangingPunct="1"/>
                      <a:r>
                        <a:rPr lang="en-US" altLang="zh-CN" sz="1400" b="0" kern="1200" dirty="0">
                          <a:ln>
                            <a:noFill/>
                          </a:ln>
                          <a:solidFill>
                            <a:schemeClr val="bg1"/>
                          </a:solidFill>
                          <a:latin typeface="+mn-lt"/>
                          <a:ea typeface="+mn-ea"/>
                          <a:cs typeface="+mn-cs"/>
                        </a:rPr>
                        <a:t>192.168.1</a:t>
                      </a:r>
                      <a:endParaRPr lang="zh-CN" altLang="en-US" sz="1400" b="0" kern="1200" dirty="0">
                        <a:ln>
                          <a:noFill/>
                        </a:ln>
                        <a:solidFill>
                          <a:schemeClr val="bg1"/>
                        </a:solidFill>
                        <a:latin typeface="+mn-lt"/>
                        <a:ea typeface="+mn-ea"/>
                        <a:cs typeface="+mn-cs"/>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1" dirty="0">
                          <a:ln>
                            <a:noFill/>
                          </a:ln>
                          <a:solidFill>
                            <a:srgbClr val="EC7061"/>
                          </a:solidFill>
                        </a:rPr>
                        <a:t>1</a:t>
                      </a:r>
                      <a:endParaRPr lang="zh-CN" altLang="en-US" sz="1400" b="1" dirty="0">
                        <a:ln>
                          <a:noFill/>
                        </a:ln>
                        <a:solidFill>
                          <a:srgbClr val="EC706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26" name="表格 25"/>
          <p:cNvGraphicFramePr>
            <a:graphicFrameLocks noGrp="1"/>
          </p:cNvGraphicFramePr>
          <p:nvPr>
            <p:extLst/>
          </p:nvPr>
        </p:nvGraphicFramePr>
        <p:xfrm>
          <a:off x="922565" y="3200617"/>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 xmlns:a16="http://schemas.microsoft.com/office/drawing/2014/main" val="20000"/>
                    </a:ext>
                  </a:extLst>
                </a:gridCol>
                <a:gridCol w="432000">
                  <a:extLst>
                    <a:ext uri="{9D8B030D-6E8A-4147-A177-3AD203B41FA5}">
                      <a16:colId xmlns="" xmlns:a16="http://schemas.microsoft.com/office/drawing/2014/main" val="20001"/>
                    </a:ext>
                  </a:extLst>
                </a:gridCol>
                <a:gridCol w="432000">
                  <a:extLst>
                    <a:ext uri="{9D8B030D-6E8A-4147-A177-3AD203B41FA5}">
                      <a16:colId xmlns="" xmlns:a16="http://schemas.microsoft.com/office/drawing/2014/main" val="20002"/>
                    </a:ext>
                  </a:extLst>
                </a:gridCol>
                <a:gridCol w="432000">
                  <a:extLst>
                    <a:ext uri="{9D8B030D-6E8A-4147-A177-3AD203B41FA5}">
                      <a16:colId xmlns="" xmlns:a16="http://schemas.microsoft.com/office/drawing/2014/main" val="20003"/>
                    </a:ext>
                  </a:extLst>
                </a:gridCol>
                <a:gridCol w="432000">
                  <a:extLst>
                    <a:ext uri="{9D8B030D-6E8A-4147-A177-3AD203B41FA5}">
                      <a16:colId xmlns="" xmlns:a16="http://schemas.microsoft.com/office/drawing/2014/main" val="20004"/>
                    </a:ext>
                  </a:extLst>
                </a:gridCol>
                <a:gridCol w="432000">
                  <a:extLst>
                    <a:ext uri="{9D8B030D-6E8A-4147-A177-3AD203B41FA5}">
                      <a16:colId xmlns="" xmlns:a16="http://schemas.microsoft.com/office/drawing/2014/main" val="20005"/>
                    </a:ext>
                  </a:extLst>
                </a:gridCol>
                <a:gridCol w="432000">
                  <a:extLst>
                    <a:ext uri="{9D8B030D-6E8A-4147-A177-3AD203B41FA5}">
                      <a16:colId xmlns="" xmlns:a16="http://schemas.microsoft.com/office/drawing/2014/main" val="20006"/>
                    </a:ext>
                  </a:extLst>
                </a:gridCol>
                <a:gridCol w="432000">
                  <a:extLst>
                    <a:ext uri="{9D8B030D-6E8A-4147-A177-3AD203B41FA5}">
                      <a16:colId xmlns="" xmlns:a16="http://schemas.microsoft.com/office/drawing/2014/main" val="20007"/>
                    </a:ext>
                  </a:extLst>
                </a:gridCol>
                <a:gridCol w="432000">
                  <a:extLst>
                    <a:ext uri="{9D8B030D-6E8A-4147-A177-3AD203B41FA5}">
                      <a16:colId xmlns="" xmlns:a16="http://schemas.microsoft.com/office/drawing/2014/main" val="20008"/>
                    </a:ext>
                  </a:extLst>
                </a:gridCol>
              </a:tblGrid>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gridSpan="8">
                  <a:txBody>
                    <a:bodyPr/>
                    <a:lstStyle/>
                    <a:p>
                      <a:pPr algn="ctr"/>
                      <a:r>
                        <a:rPr lang="en-US" altLang="zh-CN" sz="1400" b="0" dirty="0">
                          <a:ln>
                            <a:noFill/>
                          </a:ln>
                          <a:solidFill>
                            <a:schemeClr val="tx1"/>
                          </a:solidFill>
                        </a:rPr>
                        <a:t>3</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rgbClr val="EC7061"/>
                          </a:solidFill>
                        </a:rPr>
                        <a:t>1</a:t>
                      </a:r>
                      <a:endParaRPr lang="zh-CN" altLang="en-US" sz="1400" b="0" dirty="0">
                        <a:ln>
                          <a:noFill/>
                        </a:ln>
                        <a:solidFill>
                          <a:srgbClr val="EC706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graphicFrame>
        <p:nvGraphicFramePr>
          <p:cNvPr id="27" name="表格 26"/>
          <p:cNvGraphicFramePr>
            <a:graphicFrameLocks noGrp="1"/>
          </p:cNvGraphicFramePr>
          <p:nvPr>
            <p:extLst/>
          </p:nvPr>
        </p:nvGraphicFramePr>
        <p:xfrm>
          <a:off x="922565" y="4098877"/>
          <a:ext cx="4896000" cy="720000"/>
        </p:xfrm>
        <a:graphic>
          <a:graphicData uri="http://schemas.openxmlformats.org/drawingml/2006/table">
            <a:tbl>
              <a:tblPr firstRow="1" bandRow="1">
                <a:tableStyleId>{2A488322-F2BA-4B5B-9748-0D474271808F}</a:tableStyleId>
              </a:tblPr>
              <a:tblGrid>
                <a:gridCol w="1440000">
                  <a:extLst>
                    <a:ext uri="{9D8B030D-6E8A-4147-A177-3AD203B41FA5}">
                      <a16:colId xmlns="" xmlns:a16="http://schemas.microsoft.com/office/drawing/2014/main" val="20000"/>
                    </a:ext>
                  </a:extLst>
                </a:gridCol>
                <a:gridCol w="432000">
                  <a:extLst>
                    <a:ext uri="{9D8B030D-6E8A-4147-A177-3AD203B41FA5}">
                      <a16:colId xmlns="" xmlns:a16="http://schemas.microsoft.com/office/drawing/2014/main" val="20001"/>
                    </a:ext>
                  </a:extLst>
                </a:gridCol>
                <a:gridCol w="432000">
                  <a:extLst>
                    <a:ext uri="{9D8B030D-6E8A-4147-A177-3AD203B41FA5}">
                      <a16:colId xmlns="" xmlns:a16="http://schemas.microsoft.com/office/drawing/2014/main" val="20002"/>
                    </a:ext>
                  </a:extLst>
                </a:gridCol>
                <a:gridCol w="432000">
                  <a:extLst>
                    <a:ext uri="{9D8B030D-6E8A-4147-A177-3AD203B41FA5}">
                      <a16:colId xmlns="" xmlns:a16="http://schemas.microsoft.com/office/drawing/2014/main" val="20003"/>
                    </a:ext>
                  </a:extLst>
                </a:gridCol>
                <a:gridCol w="432000">
                  <a:extLst>
                    <a:ext uri="{9D8B030D-6E8A-4147-A177-3AD203B41FA5}">
                      <a16:colId xmlns="" xmlns:a16="http://schemas.microsoft.com/office/drawing/2014/main" val="20004"/>
                    </a:ext>
                  </a:extLst>
                </a:gridCol>
                <a:gridCol w="432000">
                  <a:extLst>
                    <a:ext uri="{9D8B030D-6E8A-4147-A177-3AD203B41FA5}">
                      <a16:colId xmlns="" xmlns:a16="http://schemas.microsoft.com/office/drawing/2014/main" val="20005"/>
                    </a:ext>
                  </a:extLst>
                </a:gridCol>
                <a:gridCol w="432000">
                  <a:extLst>
                    <a:ext uri="{9D8B030D-6E8A-4147-A177-3AD203B41FA5}">
                      <a16:colId xmlns="" xmlns:a16="http://schemas.microsoft.com/office/drawing/2014/main" val="20006"/>
                    </a:ext>
                  </a:extLst>
                </a:gridCol>
                <a:gridCol w="432000">
                  <a:extLst>
                    <a:ext uri="{9D8B030D-6E8A-4147-A177-3AD203B41FA5}">
                      <a16:colId xmlns="" xmlns:a16="http://schemas.microsoft.com/office/drawing/2014/main" val="20007"/>
                    </a:ext>
                  </a:extLst>
                </a:gridCol>
                <a:gridCol w="432000">
                  <a:extLst>
                    <a:ext uri="{9D8B030D-6E8A-4147-A177-3AD203B41FA5}">
                      <a16:colId xmlns="" xmlns:a16="http://schemas.microsoft.com/office/drawing/2014/main" val="20008"/>
                    </a:ext>
                  </a:extLst>
                </a:gridCol>
              </a:tblGrid>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gridSpan="8">
                  <a:txBody>
                    <a:bodyPr/>
                    <a:lstStyle/>
                    <a:p>
                      <a:pPr algn="ctr"/>
                      <a:r>
                        <a:rPr lang="en-US" altLang="zh-CN" sz="1400" b="0" dirty="0">
                          <a:ln>
                            <a:noFill/>
                          </a:ln>
                          <a:solidFill>
                            <a:schemeClr val="tx1"/>
                          </a:solidFill>
                        </a:rPr>
                        <a:t>5</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400" b="0" dirty="0">
                        <a:ln>
                          <a:noFill/>
                        </a:ln>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0000">
                <a:tc>
                  <a:txBody>
                    <a:bodyPr/>
                    <a:lstStyle/>
                    <a:p>
                      <a:pPr algn="ctr"/>
                      <a:r>
                        <a:rPr lang="en-US" altLang="zh-CN" sz="1400" b="0" dirty="0">
                          <a:ln>
                            <a:noFill/>
                          </a:ln>
                          <a:solidFill>
                            <a:schemeClr val="bg1"/>
                          </a:solidFill>
                        </a:rPr>
                        <a:t>192.168.1</a:t>
                      </a:r>
                      <a:endParaRPr lang="zh-CN" altLang="en-US" sz="1400" b="0" dirty="0">
                        <a:ln>
                          <a:noFill/>
                        </a:ln>
                        <a:solidFill>
                          <a:schemeClr val="bg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0" dirty="0">
                          <a:ln>
                            <a:noFill/>
                          </a:ln>
                          <a:solidFill>
                            <a:schemeClr val="tx1"/>
                          </a:solidFill>
                        </a:rPr>
                        <a:t>0</a:t>
                      </a:r>
                      <a:endParaRPr lang="zh-CN" altLang="en-US" sz="1400" b="0" dirty="0">
                        <a:ln>
                          <a:noFill/>
                        </a:ln>
                        <a:solidFill>
                          <a:schemeClr val="tx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a:txBody>
                    <a:bodyPr/>
                    <a:lstStyle/>
                    <a:p>
                      <a:pPr algn="ctr"/>
                      <a:r>
                        <a:rPr lang="en-US" altLang="zh-CN" sz="1400" b="1" dirty="0">
                          <a:ln>
                            <a:noFill/>
                          </a:ln>
                          <a:solidFill>
                            <a:srgbClr val="EC7061"/>
                          </a:solidFill>
                        </a:rPr>
                        <a:t>1</a:t>
                      </a:r>
                      <a:endParaRPr lang="zh-CN" altLang="en-US" sz="1400" b="1" dirty="0">
                        <a:ln>
                          <a:noFill/>
                        </a:ln>
                        <a:solidFill>
                          <a:srgbClr val="EC7061"/>
                        </a:solidFill>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bl>
          </a:graphicData>
        </a:graphic>
      </p:graphicFrame>
      <p:sp>
        <p:nvSpPr>
          <p:cNvPr id="29" name="矩形 28"/>
          <p:cNvSpPr/>
          <p:nvPr/>
        </p:nvSpPr>
        <p:spPr>
          <a:xfrm>
            <a:off x="906146" y="5055878"/>
            <a:ext cx="1208438" cy="338554"/>
          </a:xfrm>
          <a:prstGeom prst="rect">
            <a:avLst/>
          </a:prstGeom>
        </p:spPr>
        <p:txBody>
          <a:bodyPr wrap="square">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对应通配符</a:t>
            </a:r>
          </a:p>
        </p:txBody>
      </p:sp>
      <p:graphicFrame>
        <p:nvGraphicFramePr>
          <p:cNvPr id="31" name="表格 30"/>
          <p:cNvGraphicFramePr>
            <a:graphicFrameLocks noGrp="1"/>
          </p:cNvGraphicFramePr>
          <p:nvPr>
            <p:extLst/>
          </p:nvPr>
        </p:nvGraphicFramePr>
        <p:xfrm>
          <a:off x="922565" y="5481268"/>
          <a:ext cx="4896000" cy="360000"/>
        </p:xfrm>
        <a:graphic>
          <a:graphicData uri="http://schemas.openxmlformats.org/drawingml/2006/table">
            <a:tbl>
              <a:tblPr firstRow="1" bandRow="1">
                <a:tableStyleId>{2A488322-F2BA-4B5B-9748-0D474271808F}</a:tableStyleId>
              </a:tblPr>
              <a:tblGrid>
                <a:gridCol w="1440000">
                  <a:extLst>
                    <a:ext uri="{9D8B030D-6E8A-4147-A177-3AD203B41FA5}">
                      <a16:colId xmlns="" xmlns:a16="http://schemas.microsoft.com/office/drawing/2014/main" val="20000"/>
                    </a:ext>
                  </a:extLst>
                </a:gridCol>
                <a:gridCol w="432000">
                  <a:extLst>
                    <a:ext uri="{9D8B030D-6E8A-4147-A177-3AD203B41FA5}">
                      <a16:colId xmlns="" xmlns:a16="http://schemas.microsoft.com/office/drawing/2014/main" val="20001"/>
                    </a:ext>
                  </a:extLst>
                </a:gridCol>
                <a:gridCol w="432000">
                  <a:extLst>
                    <a:ext uri="{9D8B030D-6E8A-4147-A177-3AD203B41FA5}">
                      <a16:colId xmlns="" xmlns:a16="http://schemas.microsoft.com/office/drawing/2014/main" val="20002"/>
                    </a:ext>
                  </a:extLst>
                </a:gridCol>
                <a:gridCol w="432000">
                  <a:extLst>
                    <a:ext uri="{9D8B030D-6E8A-4147-A177-3AD203B41FA5}">
                      <a16:colId xmlns="" xmlns:a16="http://schemas.microsoft.com/office/drawing/2014/main" val="20003"/>
                    </a:ext>
                  </a:extLst>
                </a:gridCol>
                <a:gridCol w="432000">
                  <a:extLst>
                    <a:ext uri="{9D8B030D-6E8A-4147-A177-3AD203B41FA5}">
                      <a16:colId xmlns="" xmlns:a16="http://schemas.microsoft.com/office/drawing/2014/main" val="20004"/>
                    </a:ext>
                  </a:extLst>
                </a:gridCol>
                <a:gridCol w="432000">
                  <a:extLst>
                    <a:ext uri="{9D8B030D-6E8A-4147-A177-3AD203B41FA5}">
                      <a16:colId xmlns="" xmlns:a16="http://schemas.microsoft.com/office/drawing/2014/main" val="20005"/>
                    </a:ext>
                  </a:extLst>
                </a:gridCol>
                <a:gridCol w="432000">
                  <a:extLst>
                    <a:ext uri="{9D8B030D-6E8A-4147-A177-3AD203B41FA5}">
                      <a16:colId xmlns="" xmlns:a16="http://schemas.microsoft.com/office/drawing/2014/main" val="20006"/>
                    </a:ext>
                  </a:extLst>
                </a:gridCol>
                <a:gridCol w="432000">
                  <a:extLst>
                    <a:ext uri="{9D8B030D-6E8A-4147-A177-3AD203B41FA5}">
                      <a16:colId xmlns="" xmlns:a16="http://schemas.microsoft.com/office/drawing/2014/main" val="20007"/>
                    </a:ext>
                  </a:extLst>
                </a:gridCol>
                <a:gridCol w="432000">
                  <a:extLst>
                    <a:ext uri="{9D8B030D-6E8A-4147-A177-3AD203B41FA5}">
                      <a16:colId xmlns="" xmlns:a16="http://schemas.microsoft.com/office/drawing/2014/main" val="20008"/>
                    </a:ext>
                  </a:extLst>
                </a:gridCol>
              </a:tblGrid>
              <a:tr h="360000">
                <a:tc>
                  <a:txBody>
                    <a:bodyPr/>
                    <a:lstStyle/>
                    <a:p>
                      <a:pPr algn="ctr"/>
                      <a:r>
                        <a:rPr lang="en-US" altLang="zh-CN" sz="1400" b="0" dirty="0">
                          <a:ln>
                            <a:noFill/>
                          </a:ln>
                          <a:solidFill>
                            <a:schemeClr val="tx1"/>
                          </a:solidFill>
                        </a:rPr>
                        <a:t>0.0.0.</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rgbClr val="FFF2CC"/>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0" dirty="0">
                          <a:ln>
                            <a:noFill/>
                          </a:ln>
                          <a:solidFill>
                            <a:schemeClr val="tx1"/>
                          </a:solidFill>
                        </a:rPr>
                        <a:t>1</a:t>
                      </a:r>
                      <a:endParaRPr lang="zh-CN" altLang="en-US" sz="1400" b="0"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chemeClr val="bg1"/>
                    </a:solidFill>
                  </a:tcPr>
                </a:tc>
                <a:tc>
                  <a:txBody>
                    <a:bodyPr/>
                    <a:lstStyle/>
                    <a:p>
                      <a:pPr algn="ctr"/>
                      <a:r>
                        <a:rPr lang="en-US" altLang="zh-CN" sz="1400" b="1" dirty="0">
                          <a:ln>
                            <a:noFill/>
                          </a:ln>
                          <a:solidFill>
                            <a:schemeClr val="tx1"/>
                          </a:solidFill>
                        </a:rPr>
                        <a:t>0</a:t>
                      </a:r>
                      <a:endParaRPr lang="zh-CN" altLang="en-US" sz="1400" b="1" dirty="0">
                        <a:ln>
                          <a:noFill/>
                        </a:ln>
                        <a:solidFill>
                          <a:schemeClr val="tx1"/>
                        </a:solidFill>
                      </a:endParaRPr>
                    </a:p>
                  </a:txBody>
                  <a:tcPr anchor="ctr">
                    <a:lnL w="12700" cap="flat" cmpd="sng" algn="ctr">
                      <a:solidFill>
                        <a:srgbClr val="FFD17D"/>
                      </a:solidFill>
                      <a:prstDash val="solid"/>
                      <a:round/>
                      <a:headEnd type="none" w="med" len="med"/>
                      <a:tailEnd type="none" w="med" len="med"/>
                    </a:lnL>
                    <a:lnR w="12700" cap="flat" cmpd="sng" algn="ctr">
                      <a:solidFill>
                        <a:srgbClr val="FFD17D"/>
                      </a:solidFill>
                      <a:prstDash val="solid"/>
                      <a:round/>
                      <a:headEnd type="none" w="med" len="med"/>
                      <a:tailEnd type="none" w="med" len="med"/>
                    </a:lnR>
                    <a:lnT w="12700" cap="flat" cmpd="sng" algn="ctr">
                      <a:solidFill>
                        <a:srgbClr val="FFD17D"/>
                      </a:solidFill>
                      <a:prstDash val="solid"/>
                      <a:round/>
                      <a:headEnd type="none" w="med" len="med"/>
                      <a:tailEnd type="none" w="med" len="med"/>
                    </a:lnT>
                    <a:lnB w="12700" cap="flat" cmpd="sng" algn="ctr">
                      <a:solidFill>
                        <a:srgbClr val="FFD17D"/>
                      </a:solidFill>
                      <a:prstDash val="solid"/>
                      <a:round/>
                      <a:headEnd type="none" w="med" len="med"/>
                      <a:tailEnd type="none" w="med" len="med"/>
                    </a:lnB>
                    <a:solidFill>
                      <a:srgbClr val="FFF2CC"/>
                    </a:solidFill>
                  </a:tcPr>
                </a:tc>
                <a:extLst>
                  <a:ext uri="{0D108BD9-81ED-4DB2-BD59-A6C34878D82A}">
                    <a16:rowId xmlns="" xmlns:a16="http://schemas.microsoft.com/office/drawing/2014/main" val="10000"/>
                  </a:ext>
                </a:extLst>
              </a:tr>
            </a:tbl>
          </a:graphicData>
        </a:graphic>
      </p:graphicFrame>
      <p:sp>
        <p:nvSpPr>
          <p:cNvPr id="35" name="矩形 34"/>
          <p:cNvSpPr/>
          <p:nvPr/>
        </p:nvSpPr>
        <p:spPr bwMode="auto">
          <a:xfrm>
            <a:off x="6468732" y="2132856"/>
            <a:ext cx="3018583" cy="616291"/>
          </a:xfrm>
          <a:prstGeom prst="rect">
            <a:avLst/>
          </a:prstGeom>
          <a:no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latinLnBrk="0" hangingPunct="1">
              <a:lnSpc>
                <a:spcPct val="12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答案：</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192.168.1.1 	0.0.0.254</a:t>
            </a:r>
            <a:endParaRPr kumimoji="0" lang="zh-CN" altLang="en-US" sz="16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矩形 38"/>
          <p:cNvSpPr/>
          <p:nvPr/>
        </p:nvSpPr>
        <p:spPr bwMode="auto">
          <a:xfrm>
            <a:off x="6468731" y="3159737"/>
            <a:ext cx="4706449" cy="432000"/>
          </a:xfrm>
          <a:prstGeom prst="rect">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200"/>
              </a:lnSpc>
            </a:pPr>
            <a:r>
              <a:rPr lang="zh-CN" altLang="en-US" dirty="0">
                <a:solidFill>
                  <a:schemeClr val="tx1"/>
                </a:solidFill>
                <a:latin typeface="Huawei Sans" panose="020C0503030203020204" pitchFamily="34" charset="0"/>
                <a:ea typeface="方正兰亭黑简体" panose="02000000000000000000" pitchFamily="2" charset="-122"/>
              </a:rPr>
              <a:t>通配符中的</a:t>
            </a:r>
            <a:r>
              <a:rPr lang="en-US" altLang="zh-CN" dirty="0">
                <a:solidFill>
                  <a:schemeClr val="tx1"/>
                </a:solidFill>
                <a:latin typeface="Huawei Sans" panose="020C0503030203020204" pitchFamily="34" charset="0"/>
                <a:ea typeface="方正兰亭黑简体" panose="02000000000000000000" pitchFamily="2" charset="-122"/>
              </a:rPr>
              <a:t>1</a:t>
            </a:r>
            <a:r>
              <a:rPr lang="zh-CN" altLang="en-US" dirty="0">
                <a:solidFill>
                  <a:schemeClr val="tx1"/>
                </a:solidFill>
                <a:latin typeface="Huawei Sans" panose="020C0503030203020204" pitchFamily="34" charset="0"/>
                <a:ea typeface="方正兰亭黑简体" panose="02000000000000000000" pitchFamily="2" charset="-122"/>
              </a:rPr>
              <a:t>或者</a:t>
            </a:r>
            <a:r>
              <a:rPr lang="en-US" altLang="zh-CN" dirty="0">
                <a:solidFill>
                  <a:schemeClr val="tx1"/>
                </a:solidFill>
                <a:latin typeface="Huawei Sans" panose="020C0503030203020204" pitchFamily="34" charset="0"/>
                <a:ea typeface="方正兰亭黑简体" panose="02000000000000000000" pitchFamily="2" charset="-122"/>
              </a:rPr>
              <a:t>0</a:t>
            </a:r>
            <a:r>
              <a:rPr lang="zh-CN" altLang="en-US" dirty="0">
                <a:solidFill>
                  <a:schemeClr val="tx1"/>
                </a:solidFill>
                <a:latin typeface="Huawei Sans" panose="020C0503030203020204" pitchFamily="34" charset="0"/>
                <a:ea typeface="方正兰亭黑简体" panose="02000000000000000000" pitchFamily="2" charset="-122"/>
              </a:rPr>
              <a:t>可以不连续</a:t>
            </a:r>
            <a:endParaRPr lang="en-US" altLang="zh-CN" dirty="0">
              <a:solidFill>
                <a:schemeClr val="tx1"/>
              </a:solidFill>
              <a:latin typeface="Huawei Sans" panose="020C0503030203020204" pitchFamily="34" charset="0"/>
              <a:ea typeface="方正兰亭黑简体" panose="02000000000000000000" pitchFamily="2" charset="-122"/>
            </a:endParaRPr>
          </a:p>
        </p:txBody>
      </p:sp>
      <p:sp>
        <p:nvSpPr>
          <p:cNvPr id="30" name="五边形 29"/>
          <p:cNvSpPr/>
          <p:nvPr/>
        </p:nvSpPr>
        <p:spPr bwMode="auto">
          <a:xfrm>
            <a:off x="8832251" y="116632"/>
            <a:ext cx="9720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32" name="燕尾形 31"/>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燕尾形 32"/>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圆角矩形 33"/>
          <p:cNvSpPr/>
          <p:nvPr/>
        </p:nvSpPr>
        <p:spPr>
          <a:xfrm>
            <a:off x="6446893" y="3980705"/>
            <a:ext cx="472828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方正兰亭黑简体"/>
              </a:rPr>
              <a:t>特殊的通配符</a:t>
            </a:r>
          </a:p>
        </p:txBody>
      </p:sp>
      <p:sp>
        <p:nvSpPr>
          <p:cNvPr id="42" name="圆角矩形 41"/>
          <p:cNvSpPr/>
          <p:nvPr/>
        </p:nvSpPr>
        <p:spPr>
          <a:xfrm>
            <a:off x="6446893" y="4412026"/>
            <a:ext cx="4728288" cy="1429242"/>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285750" indent="-285750">
              <a:lnSpc>
                <a:spcPct val="125000"/>
              </a:lnSpc>
              <a:spcBef>
                <a:spcPts val="300"/>
              </a:spcBef>
              <a:spcAft>
                <a:spcPts val="300"/>
              </a:spcAft>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精确匹配</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192.168.1.1</a:t>
            </a: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这个</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5000"/>
              </a:lnSpc>
              <a:spcBef>
                <a:spcPts val="300"/>
              </a:spcBef>
              <a:spcAft>
                <a:spcPts val="30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192.168.1.1 </a:t>
            </a:r>
            <a:r>
              <a:rPr lang="en-US" altLang="zh-CN" sz="1400" dirty="0">
                <a:solidFill>
                  <a:schemeClr val="accent2"/>
                </a:solidFill>
                <a:latin typeface="Huawei Sans" panose="020C0503030203020204" pitchFamily="34" charset="0"/>
                <a:ea typeface="方正兰亭黑简体" panose="02000000000000000000" pitchFamily="2" charset="-122"/>
                <a:cs typeface="Huawei Sans" panose="020C0503030203020204" pitchFamily="34" charset="0"/>
              </a:rPr>
              <a:t>0.0.0.0</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 192.168.1.1 0</a:t>
            </a:r>
          </a:p>
          <a:p>
            <a:pPr marL="285750" indent="-285750">
              <a:lnSpc>
                <a:spcPct val="125000"/>
              </a:lnSpc>
              <a:spcBef>
                <a:spcPts val="300"/>
              </a:spcBef>
              <a:spcAft>
                <a:spcPts val="300"/>
              </a:spcAft>
              <a:buFont typeface="Arial" panose="020B0604020202020204" pitchFamily="34" charset="0"/>
              <a:buChar char="•"/>
            </a:pPr>
            <a:r>
              <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匹配所有</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marL="284400">
              <a:lnSpc>
                <a:spcPct val="125000"/>
              </a:lnSpc>
              <a:spcBef>
                <a:spcPts val="300"/>
              </a:spcBef>
              <a:spcAft>
                <a:spcPts val="300"/>
              </a:spcAft>
            </a:pPr>
            <a:r>
              <a:rPr lang="en-US" altLang="zh-CN" sz="14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0.0.0.0 </a:t>
            </a:r>
            <a:r>
              <a:rPr lang="en-US" altLang="zh-CN" sz="1400" dirty="0">
                <a:solidFill>
                  <a:schemeClr val="accent2"/>
                </a:solidFill>
                <a:latin typeface="Huawei Sans" panose="020C0503030203020204" pitchFamily="34" charset="0"/>
                <a:ea typeface="方正兰亭黑简体" panose="02000000000000000000" pitchFamily="2" charset="-122"/>
                <a:cs typeface="Huawei Sans" panose="020C0503030203020204" pitchFamily="34" charset="0"/>
              </a:rPr>
              <a:t>255.255.255</a:t>
            </a:r>
            <a:r>
              <a:rPr lang="en-US" altLang="zh-CN"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 any</a:t>
            </a:r>
            <a:endParaRPr lang="zh-CN" alt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Right Arrow 157"/>
          <p:cNvSpPr/>
          <p:nvPr/>
        </p:nvSpPr>
        <p:spPr>
          <a:xfrm>
            <a:off x="5860714" y="2282758"/>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Right Arrow 157"/>
          <p:cNvSpPr/>
          <p:nvPr/>
        </p:nvSpPr>
        <p:spPr>
          <a:xfrm rot="5400000">
            <a:off x="8532290" y="2642874"/>
            <a:ext cx="49848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4815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的分类与标识</a:t>
            </a:r>
          </a:p>
        </p:txBody>
      </p:sp>
      <p:sp>
        <p:nvSpPr>
          <p:cNvPr id="10" name="文本占位符 9"/>
          <p:cNvSpPr>
            <a:spLocks noGrp="1"/>
          </p:cNvSpPr>
          <p:nvPr>
            <p:ph type="body" sz="quarter" idx="10"/>
          </p:nvPr>
        </p:nvSpPr>
        <p:spPr>
          <a:xfrm>
            <a:off x="468317" y="1233488"/>
            <a:ext cx="11276183" cy="575332"/>
          </a:xfrm>
        </p:spPr>
        <p:txBody>
          <a:bodyPr/>
          <a:lstStyle/>
          <a:p>
            <a:r>
              <a:rPr lang="zh-CN" altLang="en-US" sz="1800" dirty="0"/>
              <a:t>基于</a:t>
            </a:r>
            <a:r>
              <a:rPr lang="en-US" altLang="zh-CN" sz="1800" dirty="0"/>
              <a:t>ACL</a:t>
            </a:r>
            <a:r>
              <a:rPr lang="zh-CN" altLang="en-US" sz="1800" dirty="0"/>
              <a:t>规则定义方式</a:t>
            </a:r>
            <a:r>
              <a:rPr lang="zh-CN" altLang="en-US" sz="1800" dirty="0" smtClean="0"/>
              <a:t>的分类</a:t>
            </a:r>
            <a:endParaRPr lang="zh-CN" altLang="en-US" sz="1800" dirty="0"/>
          </a:p>
        </p:txBody>
      </p:sp>
      <p:graphicFrame>
        <p:nvGraphicFramePr>
          <p:cNvPr id="9" name="表格 8"/>
          <p:cNvGraphicFramePr>
            <a:graphicFrameLocks noGrp="1"/>
          </p:cNvGraphicFramePr>
          <p:nvPr>
            <p:extLst/>
          </p:nvPr>
        </p:nvGraphicFramePr>
        <p:xfrm>
          <a:off x="849039" y="1808820"/>
          <a:ext cx="10693188" cy="2251180"/>
        </p:xfrm>
        <a:graphic>
          <a:graphicData uri="http://schemas.openxmlformats.org/drawingml/2006/table">
            <a:tbl>
              <a:tblPr firstRow="1" firstCol="1" lastRow="1" lastCol="1" bandRow="1" bandCol="1">
                <a:tableStyleId>{5940675A-B579-460E-94D1-54222C63F5DA}</a:tableStyleId>
              </a:tblPr>
              <a:tblGrid>
                <a:gridCol w="1476164">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7776864">
                  <a:extLst>
                    <a:ext uri="{9D8B030D-6E8A-4147-A177-3AD203B41FA5}">
                      <a16:colId xmlns="" xmlns:a16="http://schemas.microsoft.com/office/drawing/2014/main" val="20002"/>
                    </a:ext>
                  </a:extLst>
                </a:gridCol>
              </a:tblGrid>
              <a:tr h="313875">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分类</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编号范围</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规则定义</a:t>
                      </a:r>
                      <a:r>
                        <a:rPr lang="zh-CN" sz="1600" b="1" kern="100" dirty="0">
                          <a:solidFill>
                            <a:schemeClr val="bg1"/>
                          </a:solidFill>
                          <a:effectLst/>
                          <a:latin typeface="+mn-lt"/>
                          <a:ea typeface="+mn-ea"/>
                        </a:rPr>
                        <a:t>描述</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313875">
                <a:tc>
                  <a:txBody>
                    <a:bodyPr/>
                    <a:lstStyle/>
                    <a:p>
                      <a:pPr algn="l">
                        <a:lnSpc>
                          <a:spcPts val="1600"/>
                        </a:lnSpc>
                        <a:spcAft>
                          <a:spcPts val="0"/>
                        </a:spcAft>
                      </a:pPr>
                      <a:r>
                        <a:rPr lang="zh-CN" altLang="en-US" sz="1400" b="0" kern="100" dirty="0">
                          <a:effectLst/>
                          <a:latin typeface="+mn-lt"/>
                          <a:ea typeface="+mn-ea"/>
                          <a:cs typeface="Times New Roman"/>
                        </a:rPr>
                        <a:t>基本</a:t>
                      </a:r>
                      <a:r>
                        <a:rPr lang="en-US" altLang="zh-CN" sz="1400" b="0" kern="100" dirty="0">
                          <a:effectLst/>
                          <a:latin typeface="+mn-lt"/>
                          <a:ea typeface="+mn-ea"/>
                          <a:cs typeface="Times New Roman"/>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en-US" altLang="zh-CN" sz="1400" b="0" kern="100" dirty="0">
                          <a:effectLst/>
                          <a:latin typeface="+mn-lt"/>
                          <a:ea typeface="+mn-ea"/>
                          <a:cs typeface="Times New Roman"/>
                        </a:rPr>
                        <a:t>2000~2999</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zh-CN" altLang="en-US" sz="1400" b="0" kern="100" dirty="0">
                          <a:effectLst/>
                          <a:latin typeface="+mn-lt"/>
                          <a:ea typeface="+mn-ea"/>
                          <a:cs typeface="Times New Roman"/>
                        </a:rPr>
                        <a:t>仅使用报文的源</a:t>
                      </a:r>
                      <a:r>
                        <a:rPr lang="en-US" altLang="zh-CN" sz="1400" b="0" kern="100" dirty="0">
                          <a:effectLst/>
                          <a:latin typeface="+mn-lt"/>
                          <a:ea typeface="+mn-ea"/>
                          <a:cs typeface="Times New Roman"/>
                        </a:rPr>
                        <a:t>IP</a:t>
                      </a:r>
                      <a:r>
                        <a:rPr lang="zh-CN" altLang="en-US" sz="1400" b="0" kern="100" dirty="0">
                          <a:effectLst/>
                          <a:latin typeface="+mn-lt"/>
                          <a:ea typeface="+mn-ea"/>
                          <a:cs typeface="Times New Roman"/>
                        </a:rPr>
                        <a:t>地址、分片信息和生效时间段信息来定义规则。</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13875">
                <a:tc>
                  <a:txBody>
                    <a:bodyPr/>
                    <a:lstStyle/>
                    <a:p>
                      <a:pPr algn="l">
                        <a:lnSpc>
                          <a:spcPts val="1600"/>
                        </a:lnSpc>
                        <a:spcAft>
                          <a:spcPts val="0"/>
                        </a:spcAft>
                      </a:pPr>
                      <a:r>
                        <a:rPr lang="zh-CN" altLang="en-US" sz="1400" b="0" kern="100" dirty="0">
                          <a:effectLst/>
                          <a:latin typeface="+mn-lt"/>
                          <a:ea typeface="+mn-ea"/>
                          <a:cs typeface="Times New Roman"/>
                        </a:rPr>
                        <a:t>高级</a:t>
                      </a:r>
                      <a:r>
                        <a:rPr lang="en-US" altLang="zh-CN" sz="1400" b="0" kern="100" dirty="0">
                          <a:effectLst/>
                          <a:latin typeface="+mn-lt"/>
                          <a:ea typeface="+mn-ea"/>
                          <a:cs typeface="Times New Roman"/>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en-US" altLang="zh-CN" sz="1400" b="0" kern="100" dirty="0">
                          <a:effectLst/>
                          <a:latin typeface="+mn-lt"/>
                          <a:ea typeface="+mn-ea"/>
                          <a:cs typeface="Times New Roman"/>
                        </a:rPr>
                        <a:t>3000~3999</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zh-CN" altLang="en-US" sz="1400" b="0" kern="100" dirty="0">
                          <a:effectLst/>
                          <a:latin typeface="+mn-lt"/>
                          <a:ea typeface="+mn-ea"/>
                          <a:cs typeface="Times New Roman"/>
                        </a:rPr>
                        <a:t>可使用</a:t>
                      </a:r>
                      <a:r>
                        <a:rPr lang="en-US" altLang="zh-CN" sz="1400" b="0" kern="100" dirty="0">
                          <a:effectLst/>
                          <a:latin typeface="+mn-lt"/>
                          <a:ea typeface="+mn-ea"/>
                          <a:cs typeface="Times New Roman"/>
                        </a:rPr>
                        <a:t>IPv4</a:t>
                      </a:r>
                      <a:r>
                        <a:rPr lang="zh-CN" altLang="en-US" sz="1400" b="0" kern="100" dirty="0">
                          <a:effectLst/>
                          <a:latin typeface="+mn-lt"/>
                          <a:ea typeface="+mn-ea"/>
                          <a:cs typeface="Times New Roman"/>
                        </a:rPr>
                        <a:t>报文的源</a:t>
                      </a:r>
                      <a:r>
                        <a:rPr lang="en-US" altLang="zh-CN" sz="1400" b="0" kern="100" dirty="0">
                          <a:effectLst/>
                          <a:latin typeface="+mn-lt"/>
                          <a:ea typeface="+mn-ea"/>
                          <a:cs typeface="Times New Roman"/>
                        </a:rPr>
                        <a:t>IP</a:t>
                      </a:r>
                      <a:r>
                        <a:rPr lang="zh-CN" altLang="en-US" sz="1400" b="0" kern="100" dirty="0">
                          <a:effectLst/>
                          <a:latin typeface="+mn-lt"/>
                          <a:ea typeface="+mn-ea"/>
                          <a:cs typeface="Times New Roman"/>
                        </a:rPr>
                        <a:t>地址、目的</a:t>
                      </a:r>
                      <a:r>
                        <a:rPr lang="en-US" altLang="zh-CN" sz="1400" b="0" kern="100" dirty="0">
                          <a:effectLst/>
                          <a:latin typeface="+mn-lt"/>
                          <a:ea typeface="+mn-ea"/>
                          <a:cs typeface="Times New Roman"/>
                        </a:rPr>
                        <a:t>IP</a:t>
                      </a:r>
                      <a:r>
                        <a:rPr lang="zh-CN" altLang="en-US" sz="1400" b="0" kern="100" dirty="0">
                          <a:effectLst/>
                          <a:latin typeface="+mn-lt"/>
                          <a:ea typeface="+mn-ea"/>
                          <a:cs typeface="Times New Roman"/>
                        </a:rPr>
                        <a:t>地址、</a:t>
                      </a:r>
                      <a:r>
                        <a:rPr lang="en-US" altLang="zh-CN" sz="1400" b="0" kern="100" dirty="0">
                          <a:effectLst/>
                          <a:latin typeface="+mn-lt"/>
                          <a:ea typeface="+mn-ea"/>
                          <a:cs typeface="Times New Roman"/>
                        </a:rPr>
                        <a:t>IP</a:t>
                      </a:r>
                      <a:r>
                        <a:rPr lang="zh-CN" altLang="en-US" sz="1400" b="0" kern="100" dirty="0">
                          <a:effectLst/>
                          <a:latin typeface="+mn-lt"/>
                          <a:ea typeface="+mn-ea"/>
                          <a:cs typeface="Times New Roman"/>
                        </a:rPr>
                        <a:t>协议类型、</a:t>
                      </a:r>
                      <a:r>
                        <a:rPr lang="en-US" altLang="zh-CN" sz="1400" b="0" kern="100" dirty="0">
                          <a:effectLst/>
                          <a:latin typeface="+mn-lt"/>
                          <a:ea typeface="+mn-ea"/>
                          <a:cs typeface="Times New Roman"/>
                        </a:rPr>
                        <a:t>ICMP</a:t>
                      </a:r>
                      <a:r>
                        <a:rPr lang="zh-CN" altLang="en-US" sz="1400" b="0" kern="100" dirty="0">
                          <a:effectLst/>
                          <a:latin typeface="+mn-lt"/>
                          <a:ea typeface="+mn-ea"/>
                          <a:cs typeface="Times New Roman"/>
                        </a:rPr>
                        <a:t>类型、</a:t>
                      </a:r>
                      <a:r>
                        <a:rPr lang="en-US" altLang="zh-CN" sz="1400" b="0" kern="100" dirty="0">
                          <a:effectLst/>
                          <a:latin typeface="+mn-lt"/>
                          <a:ea typeface="+mn-ea"/>
                          <a:cs typeface="Times New Roman"/>
                        </a:rPr>
                        <a:t>TCP</a:t>
                      </a:r>
                      <a:r>
                        <a:rPr lang="zh-CN" altLang="en-US" sz="1400" b="0" kern="100" dirty="0">
                          <a:effectLst/>
                          <a:latin typeface="+mn-lt"/>
                          <a:ea typeface="+mn-ea"/>
                          <a:cs typeface="Times New Roman"/>
                        </a:rPr>
                        <a:t>源</a:t>
                      </a:r>
                      <a:r>
                        <a:rPr lang="en-US" altLang="zh-CN" sz="1400" b="0" kern="100" dirty="0">
                          <a:effectLst/>
                          <a:latin typeface="+mn-lt"/>
                          <a:ea typeface="+mn-ea"/>
                          <a:cs typeface="Times New Roman"/>
                        </a:rPr>
                        <a:t>/</a:t>
                      </a:r>
                      <a:r>
                        <a:rPr lang="zh-CN" altLang="en-US" sz="1400" b="0" kern="100" dirty="0">
                          <a:effectLst/>
                          <a:latin typeface="+mn-lt"/>
                          <a:ea typeface="+mn-ea"/>
                          <a:cs typeface="Times New Roman"/>
                        </a:rPr>
                        <a:t>目的端口号、</a:t>
                      </a:r>
                      <a:r>
                        <a:rPr lang="en-US" altLang="zh-CN" sz="1400" b="0" kern="100" dirty="0">
                          <a:effectLst/>
                          <a:latin typeface="+mn-lt"/>
                          <a:ea typeface="+mn-ea"/>
                          <a:cs typeface="Times New Roman"/>
                        </a:rPr>
                        <a:t>UDP</a:t>
                      </a:r>
                      <a:r>
                        <a:rPr lang="zh-CN" altLang="en-US" sz="1400" b="0" kern="100" dirty="0">
                          <a:effectLst/>
                          <a:latin typeface="+mn-lt"/>
                          <a:ea typeface="+mn-ea"/>
                          <a:cs typeface="Times New Roman"/>
                        </a:rPr>
                        <a:t>源</a:t>
                      </a:r>
                      <a:r>
                        <a:rPr lang="en-US" altLang="zh-CN" sz="1400" b="0" kern="100" dirty="0">
                          <a:effectLst/>
                          <a:latin typeface="+mn-lt"/>
                          <a:ea typeface="+mn-ea"/>
                          <a:cs typeface="Times New Roman"/>
                        </a:rPr>
                        <a:t>/</a:t>
                      </a:r>
                      <a:r>
                        <a:rPr lang="zh-CN" altLang="en-US" sz="1400" b="0" kern="100" dirty="0">
                          <a:effectLst/>
                          <a:latin typeface="+mn-lt"/>
                          <a:ea typeface="+mn-ea"/>
                          <a:cs typeface="Times New Roman"/>
                        </a:rPr>
                        <a:t>目的端口号、生效时间段等来定义规则。</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13875">
                <a:tc>
                  <a:txBody>
                    <a:bodyPr/>
                    <a:lstStyle/>
                    <a:p>
                      <a:pPr algn="l">
                        <a:lnSpc>
                          <a:spcPts val="1600"/>
                        </a:lnSpc>
                        <a:spcAft>
                          <a:spcPts val="0"/>
                        </a:spcAft>
                      </a:pPr>
                      <a:r>
                        <a:rPr lang="zh-CN" altLang="en-US" sz="1400" b="0" kern="100" dirty="0">
                          <a:effectLst/>
                          <a:latin typeface="+mn-lt"/>
                          <a:ea typeface="+mn-ea"/>
                          <a:cs typeface="Times New Roman"/>
                        </a:rPr>
                        <a:t>二层</a:t>
                      </a:r>
                      <a:r>
                        <a:rPr lang="en-US" altLang="zh-CN" sz="1400" b="0" kern="100" dirty="0">
                          <a:effectLst/>
                          <a:latin typeface="+mn-lt"/>
                          <a:ea typeface="+mn-ea"/>
                          <a:cs typeface="Times New Roman"/>
                        </a:rPr>
                        <a:t>ACL</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en-US" altLang="zh-CN" sz="1400" b="0" kern="100" dirty="0">
                          <a:effectLst/>
                          <a:latin typeface="+mn-lt"/>
                          <a:ea typeface="+mn-ea"/>
                          <a:cs typeface="Times New Roman"/>
                        </a:rPr>
                        <a:t>4000~4999</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zh-CN" altLang="en-US" sz="1400" b="0" kern="100" dirty="0">
                          <a:effectLst/>
                          <a:latin typeface="+mn-lt"/>
                          <a:ea typeface="+mn-ea"/>
                          <a:cs typeface="Times New Roman"/>
                        </a:rPr>
                        <a:t>使用报文的以太网帧头信息来定义规则，如根据源</a:t>
                      </a:r>
                      <a:r>
                        <a:rPr lang="en-US" altLang="zh-CN" sz="1400" b="0" kern="100" dirty="0">
                          <a:effectLst/>
                          <a:latin typeface="+mn-lt"/>
                          <a:ea typeface="+mn-ea"/>
                          <a:cs typeface="Times New Roman"/>
                        </a:rPr>
                        <a:t>MAC</a:t>
                      </a:r>
                      <a:r>
                        <a:rPr lang="zh-CN" altLang="en-US" sz="1400" b="0" kern="100" dirty="0">
                          <a:effectLst/>
                          <a:latin typeface="+mn-lt"/>
                          <a:ea typeface="+mn-ea"/>
                          <a:cs typeface="Times New Roman"/>
                        </a:rPr>
                        <a:t>地址、目的</a:t>
                      </a:r>
                      <a:r>
                        <a:rPr lang="en-US" altLang="zh-CN" sz="1400" b="0" kern="100" dirty="0">
                          <a:effectLst/>
                          <a:latin typeface="+mn-lt"/>
                          <a:ea typeface="+mn-ea"/>
                          <a:cs typeface="Times New Roman"/>
                        </a:rPr>
                        <a:t>MAC</a:t>
                      </a:r>
                      <a:r>
                        <a:rPr lang="zh-CN" altLang="en-US" sz="1400" b="0" kern="100" dirty="0">
                          <a:effectLst/>
                          <a:latin typeface="+mn-lt"/>
                          <a:ea typeface="+mn-ea"/>
                          <a:cs typeface="Times New Roman"/>
                        </a:rPr>
                        <a:t>地址、二层协议类型等。</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13875">
                <a:tc>
                  <a:txBody>
                    <a:bodyPr/>
                    <a:lstStyle/>
                    <a:p>
                      <a:pPr algn="l">
                        <a:lnSpc>
                          <a:spcPts val="1600"/>
                        </a:lnSpc>
                        <a:spcAft>
                          <a:spcPts val="0"/>
                        </a:spcAft>
                      </a:pPr>
                      <a:r>
                        <a:rPr lang="zh-CN" altLang="en-US" sz="1400" b="0" kern="100" dirty="0">
                          <a:effectLst/>
                          <a:latin typeface="+mn-lt"/>
                          <a:ea typeface="+mn-ea"/>
                          <a:cs typeface="Times New Roman"/>
                        </a:rPr>
                        <a:t>用户自定义</a:t>
                      </a:r>
                      <a:r>
                        <a:rPr lang="en-US" altLang="zh-CN" sz="1400" b="0" kern="100" dirty="0">
                          <a:effectLst/>
                          <a:latin typeface="+mn-lt"/>
                          <a:ea typeface="+mn-ea"/>
                          <a:cs typeface="Times New Roman"/>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en-US" altLang="zh-CN" sz="1400" b="0" kern="100" dirty="0">
                          <a:effectLst/>
                          <a:latin typeface="+mn-lt"/>
                          <a:ea typeface="+mn-ea"/>
                          <a:cs typeface="Times New Roman"/>
                        </a:rPr>
                        <a:t>5000~5999</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1600"/>
                        </a:lnSpc>
                        <a:spcAft>
                          <a:spcPts val="0"/>
                        </a:spcAft>
                      </a:pPr>
                      <a:r>
                        <a:rPr lang="zh-CN" altLang="en-US" sz="1400" b="0" kern="100" dirty="0">
                          <a:effectLst/>
                          <a:latin typeface="+mn-lt"/>
                          <a:ea typeface="+mn-ea"/>
                          <a:cs typeface="Times New Roman"/>
                        </a:rPr>
                        <a:t>使用报文头、偏移位置、字符串掩码和用户自定义字符串来定义规则。</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13875">
                <a:tc>
                  <a:txBody>
                    <a:bodyPr/>
                    <a:lstStyle/>
                    <a:p>
                      <a:pPr algn="l">
                        <a:lnSpc>
                          <a:spcPts val="1600"/>
                        </a:lnSpc>
                        <a:spcAft>
                          <a:spcPts val="0"/>
                        </a:spcAft>
                      </a:pPr>
                      <a:r>
                        <a:rPr lang="zh-CN" altLang="en-US" sz="1400" b="0" kern="100" dirty="0">
                          <a:solidFill>
                            <a:schemeClr val="tx1"/>
                          </a:solidFill>
                          <a:effectLst/>
                          <a:latin typeface="+mn-lt"/>
                          <a:ea typeface="+mn-ea"/>
                          <a:cs typeface="Times New Roman"/>
                        </a:rPr>
                        <a:t>用户</a:t>
                      </a:r>
                      <a:r>
                        <a:rPr lang="en-US" altLang="zh-CN" sz="1400" b="0" kern="100" dirty="0">
                          <a:solidFill>
                            <a:schemeClr val="tx1"/>
                          </a:solidFill>
                          <a:effectLst/>
                          <a:latin typeface="+mn-lt"/>
                          <a:ea typeface="+mn-ea"/>
                          <a:cs typeface="Times New Roman"/>
                        </a:rPr>
                        <a:t>ACL</a:t>
                      </a:r>
                      <a:endParaRPr lang="zh-CN" sz="1400" b="0" kern="100" dirty="0">
                        <a:solidFill>
                          <a:schemeClr val="tx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spcAft>
                          <a:spcPts val="0"/>
                        </a:spcAft>
                      </a:pPr>
                      <a:r>
                        <a:rPr lang="en-US" altLang="zh-CN" sz="1400" b="0" kern="100" dirty="0">
                          <a:solidFill>
                            <a:schemeClr val="tx1"/>
                          </a:solidFill>
                          <a:effectLst/>
                          <a:latin typeface="+mn-lt"/>
                          <a:ea typeface="+mn-ea"/>
                          <a:cs typeface="Times New Roman"/>
                        </a:rPr>
                        <a:t>6000~6999</a:t>
                      </a:r>
                      <a:endParaRPr lang="zh-CN" sz="1400" b="0" kern="100" dirty="0">
                        <a:solidFill>
                          <a:schemeClr val="tx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ts val="1600"/>
                        </a:lnSpc>
                        <a:spcAft>
                          <a:spcPts val="0"/>
                        </a:spcAft>
                      </a:pPr>
                      <a:r>
                        <a:rPr lang="zh-CN" altLang="en-US" sz="1400" b="0" kern="100" dirty="0">
                          <a:solidFill>
                            <a:schemeClr val="tx1"/>
                          </a:solidFill>
                          <a:effectLst/>
                          <a:latin typeface="+mn-lt"/>
                          <a:ea typeface="+mn-ea"/>
                          <a:cs typeface="Times New Roman"/>
                        </a:rPr>
                        <a:t>既可使用</a:t>
                      </a:r>
                      <a:r>
                        <a:rPr lang="en-US" altLang="zh-CN" sz="1400" b="0" kern="100" dirty="0">
                          <a:solidFill>
                            <a:schemeClr val="tx1"/>
                          </a:solidFill>
                          <a:effectLst/>
                          <a:latin typeface="+mn-lt"/>
                          <a:ea typeface="+mn-ea"/>
                          <a:cs typeface="Times New Roman"/>
                        </a:rPr>
                        <a:t>IPv4</a:t>
                      </a:r>
                      <a:r>
                        <a:rPr lang="zh-CN" altLang="en-US" sz="1400" b="0" kern="100" dirty="0">
                          <a:solidFill>
                            <a:schemeClr val="tx1"/>
                          </a:solidFill>
                          <a:effectLst/>
                          <a:latin typeface="+mn-lt"/>
                          <a:ea typeface="+mn-ea"/>
                          <a:cs typeface="Times New Roman"/>
                        </a:rPr>
                        <a:t>报文的源</a:t>
                      </a:r>
                      <a:r>
                        <a:rPr lang="en-US" altLang="zh-CN" sz="1400" b="0" kern="100" dirty="0">
                          <a:solidFill>
                            <a:schemeClr val="tx1"/>
                          </a:solidFill>
                          <a:effectLst/>
                          <a:latin typeface="+mn-lt"/>
                          <a:ea typeface="+mn-ea"/>
                          <a:cs typeface="Times New Roman"/>
                        </a:rPr>
                        <a:t>IP</a:t>
                      </a:r>
                      <a:r>
                        <a:rPr lang="zh-CN" altLang="en-US" sz="1400" b="0" kern="100" dirty="0">
                          <a:solidFill>
                            <a:schemeClr val="tx1"/>
                          </a:solidFill>
                          <a:effectLst/>
                          <a:latin typeface="+mn-lt"/>
                          <a:ea typeface="+mn-ea"/>
                          <a:cs typeface="Times New Roman"/>
                        </a:rPr>
                        <a:t>地址或源</a:t>
                      </a:r>
                      <a:r>
                        <a:rPr lang="en-US" altLang="zh-CN" sz="1400" b="0" kern="100" dirty="0">
                          <a:solidFill>
                            <a:schemeClr val="tx1"/>
                          </a:solidFill>
                          <a:effectLst/>
                          <a:latin typeface="+mn-lt"/>
                          <a:ea typeface="+mn-ea"/>
                          <a:cs typeface="Times New Roman"/>
                        </a:rPr>
                        <a:t>UCL</a:t>
                      </a:r>
                      <a:r>
                        <a:rPr lang="zh-CN" altLang="en-US" sz="1400" b="0" kern="100" dirty="0">
                          <a:solidFill>
                            <a:schemeClr val="tx1"/>
                          </a:solidFill>
                          <a:effectLst/>
                          <a:latin typeface="+mn-lt"/>
                          <a:ea typeface="+mn-ea"/>
                          <a:cs typeface="Times New Roman"/>
                        </a:rPr>
                        <a:t>（</a:t>
                      </a:r>
                      <a:r>
                        <a:rPr lang="en-US" altLang="zh-CN" sz="1400" b="0" kern="100" dirty="0">
                          <a:solidFill>
                            <a:schemeClr val="tx1"/>
                          </a:solidFill>
                          <a:effectLst/>
                          <a:latin typeface="+mn-lt"/>
                          <a:ea typeface="+mn-ea"/>
                          <a:cs typeface="Times New Roman"/>
                        </a:rPr>
                        <a:t>User Control List</a:t>
                      </a:r>
                      <a:r>
                        <a:rPr lang="zh-CN" altLang="en-US" sz="1400" b="0" kern="100" dirty="0">
                          <a:solidFill>
                            <a:schemeClr val="tx1"/>
                          </a:solidFill>
                          <a:effectLst/>
                          <a:latin typeface="+mn-lt"/>
                          <a:ea typeface="+mn-ea"/>
                          <a:cs typeface="Times New Roman"/>
                        </a:rPr>
                        <a:t>）组，也可使用目的</a:t>
                      </a:r>
                      <a:r>
                        <a:rPr lang="en-US" altLang="zh-CN" sz="1400" b="0" kern="100" dirty="0">
                          <a:solidFill>
                            <a:schemeClr val="tx1"/>
                          </a:solidFill>
                          <a:effectLst/>
                          <a:latin typeface="+mn-lt"/>
                          <a:ea typeface="+mn-ea"/>
                          <a:cs typeface="Times New Roman"/>
                        </a:rPr>
                        <a:t>IP</a:t>
                      </a:r>
                      <a:r>
                        <a:rPr lang="zh-CN" altLang="en-US" sz="1400" b="0" kern="100" dirty="0">
                          <a:solidFill>
                            <a:schemeClr val="tx1"/>
                          </a:solidFill>
                          <a:effectLst/>
                          <a:latin typeface="+mn-lt"/>
                          <a:ea typeface="+mn-ea"/>
                          <a:cs typeface="Times New Roman"/>
                        </a:rPr>
                        <a:t>地址或目的</a:t>
                      </a:r>
                      <a:r>
                        <a:rPr lang="en-US" altLang="zh-CN" sz="1400" b="0" kern="100" dirty="0">
                          <a:solidFill>
                            <a:schemeClr val="tx1"/>
                          </a:solidFill>
                          <a:effectLst/>
                          <a:latin typeface="+mn-lt"/>
                          <a:ea typeface="+mn-ea"/>
                          <a:cs typeface="Times New Roman"/>
                        </a:rPr>
                        <a:t>UCL</a:t>
                      </a:r>
                      <a:r>
                        <a:rPr lang="zh-CN" altLang="en-US" sz="1400" b="0" kern="100" dirty="0">
                          <a:solidFill>
                            <a:schemeClr val="tx1"/>
                          </a:solidFill>
                          <a:effectLst/>
                          <a:latin typeface="+mn-lt"/>
                          <a:ea typeface="+mn-ea"/>
                          <a:cs typeface="Times New Roman"/>
                        </a:rPr>
                        <a:t>组、</a:t>
                      </a:r>
                      <a:r>
                        <a:rPr lang="en-US" altLang="zh-CN" sz="1400" b="0" kern="100" dirty="0">
                          <a:solidFill>
                            <a:schemeClr val="tx1"/>
                          </a:solidFill>
                          <a:effectLst/>
                          <a:latin typeface="+mn-lt"/>
                          <a:ea typeface="+mn-ea"/>
                          <a:cs typeface="Times New Roman"/>
                        </a:rPr>
                        <a:t>IP</a:t>
                      </a:r>
                      <a:r>
                        <a:rPr lang="zh-CN" altLang="en-US" sz="1400" b="0" kern="100" dirty="0">
                          <a:solidFill>
                            <a:schemeClr val="tx1"/>
                          </a:solidFill>
                          <a:effectLst/>
                          <a:latin typeface="+mn-lt"/>
                          <a:ea typeface="+mn-ea"/>
                          <a:cs typeface="Times New Roman"/>
                        </a:rPr>
                        <a:t>协议类型、</a:t>
                      </a:r>
                      <a:r>
                        <a:rPr lang="en-US" altLang="zh-CN" sz="1400" b="0" kern="100" dirty="0">
                          <a:solidFill>
                            <a:schemeClr val="tx1"/>
                          </a:solidFill>
                          <a:effectLst/>
                          <a:latin typeface="+mn-lt"/>
                          <a:ea typeface="+mn-ea"/>
                          <a:cs typeface="Times New Roman"/>
                        </a:rPr>
                        <a:t>ICMP</a:t>
                      </a:r>
                      <a:r>
                        <a:rPr lang="zh-CN" altLang="en-US" sz="1400" b="0" kern="100" dirty="0">
                          <a:solidFill>
                            <a:schemeClr val="tx1"/>
                          </a:solidFill>
                          <a:effectLst/>
                          <a:latin typeface="+mn-lt"/>
                          <a:ea typeface="+mn-ea"/>
                          <a:cs typeface="Times New Roman"/>
                        </a:rPr>
                        <a:t>类型、</a:t>
                      </a:r>
                      <a:r>
                        <a:rPr lang="en-US" altLang="zh-CN" sz="1400" b="0" kern="100" dirty="0">
                          <a:solidFill>
                            <a:schemeClr val="tx1"/>
                          </a:solidFill>
                          <a:effectLst/>
                          <a:latin typeface="+mn-lt"/>
                          <a:ea typeface="+mn-ea"/>
                          <a:cs typeface="Times New Roman"/>
                        </a:rPr>
                        <a:t>TCP</a:t>
                      </a:r>
                      <a:r>
                        <a:rPr lang="zh-CN" altLang="en-US" sz="1400" b="0" kern="100" dirty="0">
                          <a:solidFill>
                            <a:schemeClr val="tx1"/>
                          </a:solidFill>
                          <a:effectLst/>
                          <a:latin typeface="+mn-lt"/>
                          <a:ea typeface="+mn-ea"/>
                          <a:cs typeface="Times New Roman"/>
                        </a:rPr>
                        <a:t>源端口</a:t>
                      </a:r>
                      <a:r>
                        <a:rPr lang="en-US" altLang="zh-CN" sz="1400" b="0" kern="100" dirty="0">
                          <a:solidFill>
                            <a:schemeClr val="tx1"/>
                          </a:solidFill>
                          <a:effectLst/>
                          <a:latin typeface="+mn-lt"/>
                          <a:ea typeface="+mn-ea"/>
                          <a:cs typeface="Times New Roman"/>
                        </a:rPr>
                        <a:t>/</a:t>
                      </a:r>
                      <a:r>
                        <a:rPr lang="zh-CN" altLang="en-US" sz="1400" b="0" kern="100" dirty="0">
                          <a:solidFill>
                            <a:schemeClr val="tx1"/>
                          </a:solidFill>
                          <a:effectLst/>
                          <a:latin typeface="+mn-lt"/>
                          <a:ea typeface="+mn-ea"/>
                          <a:cs typeface="Times New Roman"/>
                        </a:rPr>
                        <a:t>目的端口、</a:t>
                      </a:r>
                      <a:r>
                        <a:rPr lang="en-US" altLang="zh-CN" sz="1400" b="0" kern="100" dirty="0">
                          <a:solidFill>
                            <a:schemeClr val="tx1"/>
                          </a:solidFill>
                          <a:effectLst/>
                          <a:latin typeface="+mn-lt"/>
                          <a:ea typeface="+mn-ea"/>
                          <a:cs typeface="Times New Roman"/>
                        </a:rPr>
                        <a:t>UDP</a:t>
                      </a:r>
                      <a:r>
                        <a:rPr lang="zh-CN" altLang="en-US" sz="1400" b="0" kern="100" dirty="0">
                          <a:solidFill>
                            <a:schemeClr val="tx1"/>
                          </a:solidFill>
                          <a:effectLst/>
                          <a:latin typeface="+mn-lt"/>
                          <a:ea typeface="+mn-ea"/>
                          <a:cs typeface="Times New Roman"/>
                        </a:rPr>
                        <a:t>源端口</a:t>
                      </a:r>
                      <a:r>
                        <a:rPr lang="en-US" altLang="zh-CN" sz="1400" b="0" kern="100" dirty="0">
                          <a:solidFill>
                            <a:schemeClr val="tx1"/>
                          </a:solidFill>
                          <a:effectLst/>
                          <a:latin typeface="+mn-lt"/>
                          <a:ea typeface="+mn-ea"/>
                          <a:cs typeface="Times New Roman"/>
                        </a:rPr>
                        <a:t>/</a:t>
                      </a:r>
                      <a:r>
                        <a:rPr lang="zh-CN" altLang="en-US" sz="1400" b="0" kern="100" dirty="0">
                          <a:solidFill>
                            <a:schemeClr val="tx1"/>
                          </a:solidFill>
                          <a:effectLst/>
                          <a:latin typeface="+mn-lt"/>
                          <a:ea typeface="+mn-ea"/>
                          <a:cs typeface="Times New Roman"/>
                        </a:rPr>
                        <a:t>目的端口号等来定义规则。</a:t>
                      </a:r>
                      <a:endParaRPr lang="zh-CN" sz="1400" b="0" kern="100" dirty="0">
                        <a:solidFill>
                          <a:schemeClr val="tx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sp>
        <p:nvSpPr>
          <p:cNvPr id="7" name="五边形 6"/>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ea typeface="方正兰亭黑简体" panose="02000000000000000000" pitchFamily="2" charset="-122"/>
                <a:cs typeface="Huawei Sans" panose="020C0503030203020204" pitchFamily="34" charset="0"/>
              </a:rPr>
              <a:t>ACL</a:t>
            </a:r>
            <a:r>
              <a:rPr lang="zh-CN" altLang="en-US" sz="1200" kern="0" dirty="0">
                <a:ea typeface="方正兰亭黑简体" panose="02000000000000000000" pitchFamily="2" charset="-122"/>
                <a:cs typeface="Huawei Sans" panose="020C0503030203020204" pitchFamily="34" charset="0"/>
              </a:rPr>
              <a:t>的组成</a:t>
            </a:r>
          </a:p>
        </p:txBody>
      </p:sp>
      <p:sp>
        <p:nvSpPr>
          <p:cNvPr id="11" name="燕尾形 10"/>
          <p:cNvSpPr/>
          <p:nvPr/>
        </p:nvSpPr>
        <p:spPr bwMode="auto">
          <a:xfrm>
            <a:off x="9714456" y="116632"/>
            <a:ext cx="972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ea typeface="方正兰亭黑简体" panose="02000000000000000000" pitchFamily="2" charset="-122"/>
                <a:cs typeface="Huawei Sans" panose="020C0503030203020204" pitchFamily="34" charset="0"/>
              </a:rPr>
              <a:t>ACL</a:t>
            </a:r>
            <a:r>
              <a:rPr lang="zh-CN" altLang="en-US" sz="1200" b="1" kern="0" dirty="0">
                <a:solidFill>
                  <a:srgbClr val="FFFFFF"/>
                </a:solidFill>
                <a:ea typeface="方正兰亭黑简体" panose="02000000000000000000" pitchFamily="2" charset="-122"/>
                <a:cs typeface="Huawei Sans" panose="020C0503030203020204" pitchFamily="34" charset="0"/>
              </a:rPr>
              <a:t>的分类</a:t>
            </a:r>
            <a:endParaRPr lang="en-US" altLang="zh-CN" sz="1200" b="1" kern="0" dirty="0">
              <a:solidFill>
                <a:srgbClr val="FFFFFF"/>
              </a:solidFill>
              <a:ea typeface="方正兰亭黑简体" panose="02000000000000000000" pitchFamily="2" charset="-122"/>
              <a:cs typeface="Huawei Sans" panose="020C0503030203020204" pitchFamily="34" charset="0"/>
            </a:endParaRPr>
          </a:p>
        </p:txBody>
      </p:sp>
      <p:sp>
        <p:nvSpPr>
          <p:cNvPr id="12" name="燕尾形 11"/>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ea typeface="方正兰亭黑简体" panose="02000000000000000000" pitchFamily="2" charset="-122"/>
                <a:cs typeface="Huawei Sans" panose="020C0503030203020204" pitchFamily="34" charset="0"/>
              </a:rPr>
              <a:t>ACL</a:t>
            </a:r>
            <a:r>
              <a:rPr lang="zh-CN" altLang="en-US" sz="1200" kern="0" dirty="0">
                <a:ea typeface="方正兰亭黑简体" panose="02000000000000000000" pitchFamily="2" charset="-122"/>
                <a:cs typeface="Huawei Sans" panose="020C0503030203020204" pitchFamily="34" charset="0"/>
              </a:rPr>
              <a:t>的匹配规则</a:t>
            </a:r>
            <a:endParaRPr lang="en-US" altLang="zh-CN" sz="1200" kern="0" dirty="0">
              <a:ea typeface="方正兰亭黑简体" panose="02000000000000000000" pitchFamily="2" charset="-122"/>
              <a:cs typeface="Huawei Sans" panose="020C0503030203020204" pitchFamily="34" charset="0"/>
            </a:endParaRPr>
          </a:p>
        </p:txBody>
      </p:sp>
      <p:sp>
        <p:nvSpPr>
          <p:cNvPr id="13" name="文本占位符 9"/>
          <p:cNvSpPr txBox="1">
            <a:spLocks/>
          </p:cNvSpPr>
          <p:nvPr/>
        </p:nvSpPr>
        <p:spPr bwMode="auto">
          <a:xfrm>
            <a:off x="468317" y="4283807"/>
            <a:ext cx="11276183" cy="57533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t>基于</a:t>
            </a:r>
            <a:r>
              <a:rPr lang="en-US" altLang="zh-CN" sz="1800" dirty="0"/>
              <a:t>ACL</a:t>
            </a:r>
            <a:r>
              <a:rPr lang="zh-CN" altLang="en-US" sz="1800" dirty="0"/>
              <a:t>标识方法</a:t>
            </a:r>
            <a:r>
              <a:rPr lang="zh-CN" altLang="en-US" sz="1800" dirty="0" smtClean="0"/>
              <a:t>的分类</a:t>
            </a:r>
            <a:endParaRPr lang="zh-CN" altLang="en-US" sz="1800" dirty="0"/>
          </a:p>
        </p:txBody>
      </p:sp>
      <p:graphicFrame>
        <p:nvGraphicFramePr>
          <p:cNvPr id="14" name="表格 13"/>
          <p:cNvGraphicFramePr>
            <a:graphicFrameLocks noGrp="1"/>
          </p:cNvGraphicFramePr>
          <p:nvPr>
            <p:extLst/>
          </p:nvPr>
        </p:nvGraphicFramePr>
        <p:xfrm>
          <a:off x="849039" y="4735074"/>
          <a:ext cx="10693188" cy="1157155"/>
        </p:xfrm>
        <a:graphic>
          <a:graphicData uri="http://schemas.openxmlformats.org/drawingml/2006/table">
            <a:tbl>
              <a:tblPr firstRow="1" firstCol="1" lastRow="1" lastCol="1" bandRow="1" bandCol="1">
                <a:tableStyleId>{5940675A-B579-460E-94D1-54222C63F5DA}</a:tableStyleId>
              </a:tblPr>
              <a:tblGrid>
                <a:gridCol w="2921103">
                  <a:extLst>
                    <a:ext uri="{9D8B030D-6E8A-4147-A177-3AD203B41FA5}">
                      <a16:colId xmlns="" xmlns:a16="http://schemas.microsoft.com/office/drawing/2014/main" val="20000"/>
                    </a:ext>
                  </a:extLst>
                </a:gridCol>
                <a:gridCol w="7772085">
                  <a:extLst>
                    <a:ext uri="{9D8B030D-6E8A-4147-A177-3AD203B41FA5}">
                      <a16:colId xmlns="" xmlns:a16="http://schemas.microsoft.com/office/drawing/2014/main" val="20001"/>
                    </a:ext>
                  </a:extLst>
                </a:gridCol>
              </a:tblGrid>
              <a:tr h="313875">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分类</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lnSpc>
                          <a:spcPts val="1600"/>
                        </a:lnSpc>
                        <a:spcAft>
                          <a:spcPts val="0"/>
                        </a:spcAft>
                      </a:pPr>
                      <a:r>
                        <a:rPr lang="zh-CN" altLang="en-US" sz="1600" b="1" kern="100" dirty="0">
                          <a:solidFill>
                            <a:schemeClr val="bg1"/>
                          </a:solidFill>
                          <a:effectLst/>
                          <a:latin typeface="+mn-lt"/>
                          <a:ea typeface="+mn-ea"/>
                          <a:cs typeface="Times New Roman"/>
                        </a:rPr>
                        <a:t>规则定义</a:t>
                      </a:r>
                      <a:r>
                        <a:rPr lang="zh-CN" sz="1600" b="1" kern="100" dirty="0">
                          <a:solidFill>
                            <a:schemeClr val="bg1"/>
                          </a:solidFill>
                          <a:effectLst/>
                          <a:latin typeface="+mn-lt"/>
                          <a:ea typeface="+mn-ea"/>
                        </a:rPr>
                        <a:t>描述</a:t>
                      </a:r>
                      <a:endParaRPr lang="zh-CN" sz="1600" b="1" kern="100" dirty="0">
                        <a:solidFill>
                          <a:schemeClr val="bg1"/>
                        </a:solidFill>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 xmlns:a16="http://schemas.microsoft.com/office/drawing/2014/main" val="10000"/>
                  </a:ext>
                </a:extLst>
              </a:tr>
              <a:tr h="313875">
                <a:tc>
                  <a:txBody>
                    <a:bodyPr/>
                    <a:lstStyle/>
                    <a:p>
                      <a:pPr algn="l">
                        <a:lnSpc>
                          <a:spcPts val="1600"/>
                        </a:lnSpc>
                        <a:spcAft>
                          <a:spcPts val="0"/>
                        </a:spcAft>
                      </a:pPr>
                      <a:r>
                        <a:rPr lang="zh-CN" altLang="en-US" sz="1400" dirty="0" smtClean="0">
                          <a:solidFill>
                            <a:prstClr val="black"/>
                          </a:solidFill>
                          <a:ea typeface="方正兰亭黑简体" panose="02000000000000000000" pitchFamily="2" charset="-122"/>
                        </a:rPr>
                        <a:t>数字型</a:t>
                      </a:r>
                      <a:r>
                        <a:rPr lang="en-US" altLang="zh-CN" sz="1400" dirty="0" smtClean="0">
                          <a:solidFill>
                            <a:prstClr val="black"/>
                          </a:solidFill>
                          <a:ea typeface="方正兰亭黑简体" panose="02000000000000000000" pitchFamily="2" charset="-122"/>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1" algn="l" fontAlgn="auto">
                        <a:lnSpc>
                          <a:spcPts val="2600"/>
                        </a:lnSpc>
                        <a:spcBef>
                          <a:spcPts val="0"/>
                        </a:spcBef>
                        <a:spcAft>
                          <a:spcPts val="0"/>
                        </a:spcAft>
                      </a:pPr>
                      <a:r>
                        <a:rPr lang="zh-CN" altLang="en-US" sz="1400" dirty="0" smtClean="0">
                          <a:solidFill>
                            <a:prstClr val="black"/>
                          </a:solidFill>
                          <a:ea typeface="方正兰亭黑简体" panose="02000000000000000000" pitchFamily="2" charset="-122"/>
                        </a:rPr>
                        <a:t>传统的</a:t>
                      </a:r>
                      <a:r>
                        <a:rPr lang="en-US" altLang="zh-CN" sz="1400" dirty="0" smtClean="0">
                          <a:solidFill>
                            <a:prstClr val="black"/>
                          </a:solidFill>
                          <a:ea typeface="方正兰亭黑简体" panose="02000000000000000000" pitchFamily="2" charset="-122"/>
                        </a:rPr>
                        <a:t>ACL</a:t>
                      </a:r>
                      <a:r>
                        <a:rPr lang="zh-CN" altLang="en-US" sz="1400" dirty="0" smtClean="0">
                          <a:solidFill>
                            <a:prstClr val="black"/>
                          </a:solidFill>
                          <a:ea typeface="方正兰亭黑简体" panose="02000000000000000000" pitchFamily="2" charset="-122"/>
                        </a:rPr>
                        <a:t>标识方法。创建</a:t>
                      </a:r>
                      <a:r>
                        <a:rPr lang="en-US" altLang="zh-CN" sz="1400" dirty="0" smtClean="0">
                          <a:solidFill>
                            <a:prstClr val="black"/>
                          </a:solidFill>
                          <a:ea typeface="方正兰亭黑简体" panose="02000000000000000000" pitchFamily="2" charset="-122"/>
                        </a:rPr>
                        <a:t>ACL</a:t>
                      </a:r>
                      <a:r>
                        <a:rPr lang="zh-CN" altLang="en-US" sz="1400" dirty="0" smtClean="0">
                          <a:solidFill>
                            <a:prstClr val="black"/>
                          </a:solidFill>
                          <a:ea typeface="方正兰亭黑简体" panose="02000000000000000000" pitchFamily="2" charset="-122"/>
                        </a:rPr>
                        <a:t>时，指定一个唯一的数字标识该</a:t>
                      </a:r>
                      <a:r>
                        <a:rPr lang="en-US" altLang="zh-CN" sz="1400" dirty="0" smtClean="0">
                          <a:solidFill>
                            <a:prstClr val="black"/>
                          </a:solidFill>
                          <a:ea typeface="方正兰亭黑简体" panose="02000000000000000000" pitchFamily="2" charset="-122"/>
                        </a:rPr>
                        <a:t>ACL</a:t>
                      </a:r>
                      <a:r>
                        <a:rPr lang="zh-CN" altLang="en-US" sz="1400" dirty="0" smtClean="0">
                          <a:solidFill>
                            <a:prstClr val="black"/>
                          </a:solidFill>
                          <a:ea typeface="方正兰亭黑简体" panose="02000000000000000000" pitchFamily="2" charset="-122"/>
                        </a:rPr>
                        <a:t>。</a:t>
                      </a: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13875">
                <a:tc>
                  <a:txBody>
                    <a:bodyPr/>
                    <a:lstStyle/>
                    <a:p>
                      <a:pPr algn="l">
                        <a:lnSpc>
                          <a:spcPts val="1600"/>
                        </a:lnSpc>
                        <a:spcAft>
                          <a:spcPts val="0"/>
                        </a:spcAft>
                      </a:pPr>
                      <a:r>
                        <a:rPr lang="zh-CN" altLang="en-US" sz="1400" dirty="0" smtClean="0">
                          <a:solidFill>
                            <a:prstClr val="black"/>
                          </a:solidFill>
                          <a:ea typeface="方正兰亭黑简体" panose="02000000000000000000" pitchFamily="2" charset="-122"/>
                        </a:rPr>
                        <a:t>命名型</a:t>
                      </a:r>
                      <a:r>
                        <a:rPr lang="en-US" altLang="zh-CN" sz="1400" dirty="0" smtClean="0">
                          <a:solidFill>
                            <a:prstClr val="black"/>
                          </a:solidFill>
                          <a:ea typeface="方正兰亭黑简体" panose="02000000000000000000" pitchFamily="2" charset="-122"/>
                        </a:rPr>
                        <a:t>ACL</a:t>
                      </a:r>
                      <a:endParaRPr lang="zh-CN" sz="1400" b="0" kern="100" dirty="0">
                        <a:effectLst/>
                        <a:latin typeface="+mn-lt"/>
                        <a:ea typeface="+mn-ea"/>
                        <a:cs typeface="Times New Roman"/>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1" algn="l" fontAlgn="auto">
                        <a:lnSpc>
                          <a:spcPts val="2600"/>
                        </a:lnSpc>
                        <a:spcBef>
                          <a:spcPts val="0"/>
                        </a:spcBef>
                        <a:spcAft>
                          <a:spcPts val="0"/>
                        </a:spcAft>
                      </a:pPr>
                      <a:r>
                        <a:rPr lang="zh-CN" altLang="en-US" sz="1400" dirty="0" smtClean="0">
                          <a:solidFill>
                            <a:prstClr val="black"/>
                          </a:solidFill>
                          <a:ea typeface="方正兰亭黑简体" panose="02000000000000000000" pitchFamily="2" charset="-122"/>
                        </a:rPr>
                        <a:t>通过名称代替编号来标识</a:t>
                      </a:r>
                      <a:r>
                        <a:rPr lang="en-US" altLang="zh-CN" sz="1400" dirty="0" smtClean="0">
                          <a:solidFill>
                            <a:prstClr val="black"/>
                          </a:solidFill>
                          <a:ea typeface="方正兰亭黑简体" panose="02000000000000000000" pitchFamily="2" charset="-122"/>
                        </a:rPr>
                        <a:t>ACL</a:t>
                      </a:r>
                      <a:r>
                        <a:rPr lang="zh-CN" altLang="en-US" sz="1400" dirty="0" smtClean="0">
                          <a:solidFill>
                            <a:prstClr val="black"/>
                          </a:solidFill>
                          <a:ea typeface="方正兰亭黑简体" panose="02000000000000000000" pitchFamily="2" charset="-122"/>
                        </a:rPr>
                        <a:t>。</a:t>
                      </a:r>
                      <a:endParaRPr lang="zh-CN" altLang="en-US" sz="1400" dirty="0">
                        <a:solidFill>
                          <a:prstClr val="black"/>
                        </a:solidFill>
                        <a:ea typeface="方正兰亭黑简体" panose="02000000000000000000" pitchFamily="2" charset="-122"/>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027930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en-US" altLang="zh-CN" dirty="0"/>
              <a:t>ACL&amp;</a:t>
            </a:r>
            <a:r>
              <a:rPr lang="zh-CN" altLang="en-US" dirty="0"/>
              <a:t>高级</a:t>
            </a:r>
            <a:r>
              <a:rPr lang="en-US" altLang="zh-CN" dirty="0"/>
              <a:t>ACL</a:t>
            </a:r>
            <a:endParaRPr lang="zh-CN" altLang="en-US" dirty="0"/>
          </a:p>
        </p:txBody>
      </p:sp>
      <p:sp>
        <p:nvSpPr>
          <p:cNvPr id="5" name="文本占位符 4"/>
          <p:cNvSpPr>
            <a:spLocks noGrp="1"/>
          </p:cNvSpPr>
          <p:nvPr>
            <p:ph type="body" sz="quarter" idx="10"/>
          </p:nvPr>
        </p:nvSpPr>
        <p:spPr>
          <a:xfrm>
            <a:off x="468317" y="1233488"/>
            <a:ext cx="11276183" cy="503324"/>
          </a:xfrm>
        </p:spPr>
        <p:txBody>
          <a:bodyPr/>
          <a:lstStyle/>
          <a:p>
            <a:r>
              <a:rPr lang="zh-CN" altLang="en-US" sz="1800" dirty="0"/>
              <a:t>基本</a:t>
            </a:r>
            <a:r>
              <a:rPr lang="en-US" altLang="zh-CN" sz="1800" dirty="0"/>
              <a:t>ACL</a:t>
            </a:r>
            <a:endParaRPr lang="zh-CN" altLang="en-US" sz="1800" dirty="0"/>
          </a:p>
        </p:txBody>
      </p:sp>
      <p:graphicFrame>
        <p:nvGraphicFramePr>
          <p:cNvPr id="6" name="表格 5"/>
          <p:cNvGraphicFramePr>
            <a:graphicFrameLocks noGrp="1"/>
          </p:cNvGraphicFramePr>
          <p:nvPr>
            <p:extLst/>
          </p:nvPr>
        </p:nvGraphicFramePr>
        <p:xfrm>
          <a:off x="2452346" y="1736812"/>
          <a:ext cx="6192688" cy="360000"/>
        </p:xfrm>
        <a:graphic>
          <a:graphicData uri="http://schemas.openxmlformats.org/drawingml/2006/table">
            <a:tbl>
              <a:tblPr firstRow="1" bandRow="1">
                <a:tableStyleId>{2D5ABB26-0587-4C30-8999-92F81FD0307C}</a:tableStyleId>
              </a:tblPr>
              <a:tblGrid>
                <a:gridCol w="1836204">
                  <a:extLst>
                    <a:ext uri="{9D8B030D-6E8A-4147-A177-3AD203B41FA5}">
                      <a16:colId xmlns="" xmlns:a16="http://schemas.microsoft.com/office/drawing/2014/main" val="20000"/>
                    </a:ext>
                  </a:extLst>
                </a:gridCol>
                <a:gridCol w="2016224">
                  <a:extLst>
                    <a:ext uri="{9D8B030D-6E8A-4147-A177-3AD203B41FA5}">
                      <a16:colId xmlns="" xmlns:a16="http://schemas.microsoft.com/office/drawing/2014/main" val="20001"/>
                    </a:ext>
                  </a:extLst>
                </a:gridCol>
                <a:gridCol w="2340260">
                  <a:extLst>
                    <a:ext uri="{9D8B030D-6E8A-4147-A177-3AD203B41FA5}">
                      <a16:colId xmlns="" xmlns:a16="http://schemas.microsoft.com/office/drawing/2014/main" val="20002"/>
                    </a:ext>
                  </a:extLst>
                </a:gridCol>
              </a:tblGrid>
              <a:tr h="360000">
                <a:tc>
                  <a:txBody>
                    <a:bodyPr/>
                    <a:lstStyle/>
                    <a:p>
                      <a:pPr algn="ctr"/>
                      <a:r>
                        <a:rPr lang="en-US" altLang="zh-CN" sz="1400" b="1" baseline="0" dirty="0">
                          <a:latin typeface="+mn-lt"/>
                          <a:ea typeface="+mn-ea"/>
                        </a:rPr>
                        <a:t>IP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b="0" dirty="0">
                          <a:latin typeface="+mn-lt"/>
                          <a:ea typeface="+mn-ea"/>
                        </a:rPr>
                        <a:t>TCP/UDP Header</a:t>
                      </a:r>
                      <a:endParaRPr lang="zh-CN" altLang="en-US" sz="1400" b="0"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dirty="0">
                          <a:latin typeface="+mn-lt"/>
                          <a:ea typeface="+mn-ea"/>
                        </a:rPr>
                        <a:t>Data</a:t>
                      </a:r>
                      <a:endParaRPr lang="zh-CN" altLang="en-US" sz="1400"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7" name="矩形标注 6"/>
          <p:cNvSpPr/>
          <p:nvPr/>
        </p:nvSpPr>
        <p:spPr bwMode="auto">
          <a:xfrm>
            <a:off x="3255523" y="1308553"/>
            <a:ext cx="1080000" cy="338161"/>
          </a:xfrm>
          <a:prstGeom prst="wedgeRectCallout">
            <a:avLst>
              <a:gd name="adj1" fmla="val -20833"/>
              <a:gd name="adj2" fmla="val 80131"/>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bwMode="auto">
          <a:xfrm>
            <a:off x="883399" y="1736812"/>
            <a:ext cx="1368152" cy="7200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600" dirty="0">
                <a:solidFill>
                  <a:schemeClr val="accent2"/>
                </a:solidFill>
                <a:latin typeface="Huawei Sans" panose="020C0503030203020204" pitchFamily="34" charset="0"/>
                <a:ea typeface="方正兰亭黑简体" panose="02000000000000000000" pitchFamily="2" charset="-122"/>
              </a:rPr>
              <a:t>编号范围：</a:t>
            </a:r>
            <a:endParaRPr lang="en-US" altLang="zh-CN" sz="1600" dirty="0">
              <a:solidFill>
                <a:schemeClr val="accent2"/>
              </a:solidFill>
              <a:latin typeface="Huawei Sans" panose="020C0503030203020204" pitchFamily="34" charset="0"/>
              <a:ea typeface="方正兰亭黑简体" panose="02000000000000000000" pitchFamily="2" charset="-122"/>
            </a:endParaRPr>
          </a:p>
          <a:p>
            <a:pPr>
              <a:lnSpc>
                <a:spcPts val="2200"/>
              </a:lnSpc>
            </a:pPr>
            <a:r>
              <a:rPr lang="en-US" altLang="zh-CN" sz="1600" dirty="0">
                <a:solidFill>
                  <a:schemeClr val="accent2"/>
                </a:solidFill>
                <a:latin typeface="Huawei Sans" panose="020C0503030203020204" pitchFamily="34" charset="0"/>
                <a:ea typeface="方正兰亭黑简体" panose="02000000000000000000" pitchFamily="2" charset="-122"/>
              </a:rPr>
              <a:t>2000-2999</a:t>
            </a:r>
            <a:endParaRPr lang="zh-CN" altLang="en-US" sz="1600" dirty="0">
              <a:solidFill>
                <a:schemeClr val="accent2"/>
              </a:solidFill>
              <a:latin typeface="Huawei Sans" panose="020C0503030203020204" pitchFamily="34" charset="0"/>
              <a:ea typeface="方正兰亭黑简体" panose="02000000000000000000" pitchFamily="2" charset="-122"/>
            </a:endParaRPr>
          </a:p>
        </p:txBody>
      </p:sp>
      <p:sp>
        <p:nvSpPr>
          <p:cNvPr id="9" name="文本框 8"/>
          <p:cNvSpPr txBox="1"/>
          <p:nvPr/>
        </p:nvSpPr>
        <p:spPr bwMode="auto">
          <a:xfrm>
            <a:off x="2452346" y="2194248"/>
            <a:ext cx="6156684" cy="1122789"/>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acl number 2000</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5	deny	source  10.1.1.1  0</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10	deny	source  10.1.1.2  0</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15	permit	source  10.1.1.0  0.0.0.255</a:t>
            </a:r>
          </a:p>
        </p:txBody>
      </p:sp>
      <p:graphicFrame>
        <p:nvGraphicFramePr>
          <p:cNvPr id="13" name="表格 12"/>
          <p:cNvGraphicFramePr>
            <a:graphicFrameLocks noGrp="1"/>
          </p:cNvGraphicFramePr>
          <p:nvPr>
            <p:extLst/>
          </p:nvPr>
        </p:nvGraphicFramePr>
        <p:xfrm>
          <a:off x="2452346" y="4629606"/>
          <a:ext cx="6192688" cy="360000"/>
        </p:xfrm>
        <a:graphic>
          <a:graphicData uri="http://schemas.openxmlformats.org/drawingml/2006/table">
            <a:tbl>
              <a:tblPr firstRow="1" bandRow="1">
                <a:tableStyleId>{2D5ABB26-0587-4C30-8999-92F81FD0307C}</a:tableStyleId>
              </a:tblPr>
              <a:tblGrid>
                <a:gridCol w="1836204">
                  <a:extLst>
                    <a:ext uri="{9D8B030D-6E8A-4147-A177-3AD203B41FA5}">
                      <a16:colId xmlns="" xmlns:a16="http://schemas.microsoft.com/office/drawing/2014/main" val="20000"/>
                    </a:ext>
                  </a:extLst>
                </a:gridCol>
                <a:gridCol w="2016224">
                  <a:extLst>
                    <a:ext uri="{9D8B030D-6E8A-4147-A177-3AD203B41FA5}">
                      <a16:colId xmlns="" xmlns:a16="http://schemas.microsoft.com/office/drawing/2014/main" val="20001"/>
                    </a:ext>
                  </a:extLst>
                </a:gridCol>
                <a:gridCol w="2340260">
                  <a:extLst>
                    <a:ext uri="{9D8B030D-6E8A-4147-A177-3AD203B41FA5}">
                      <a16:colId xmlns="" xmlns:a16="http://schemas.microsoft.com/office/drawing/2014/main" val="20002"/>
                    </a:ext>
                  </a:extLst>
                </a:gridCol>
              </a:tblGrid>
              <a:tr h="360000">
                <a:tc>
                  <a:txBody>
                    <a:bodyPr/>
                    <a:lstStyle/>
                    <a:p>
                      <a:pPr algn="ctr"/>
                      <a:r>
                        <a:rPr lang="en-US" altLang="zh-CN" sz="1400" b="1" baseline="0" dirty="0">
                          <a:latin typeface="+mn-lt"/>
                          <a:ea typeface="+mn-ea"/>
                        </a:rPr>
                        <a:t>IP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b="1" dirty="0">
                          <a:latin typeface="+mn-lt"/>
                          <a:ea typeface="+mn-ea"/>
                        </a:rPr>
                        <a:t>TCP/UDP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dirty="0">
                          <a:latin typeface="+mn-lt"/>
                          <a:ea typeface="+mn-ea"/>
                        </a:rPr>
                        <a:t>Data</a:t>
                      </a:r>
                      <a:endParaRPr lang="zh-CN" altLang="en-US" sz="1400"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16" name="文本框 15"/>
          <p:cNvSpPr txBox="1"/>
          <p:nvPr/>
        </p:nvSpPr>
        <p:spPr bwMode="auto">
          <a:xfrm>
            <a:off x="2452346" y="5107307"/>
            <a:ext cx="9190155" cy="976883"/>
          </a:xfrm>
          <a:prstGeom prst="rect">
            <a:avLst/>
          </a:prstGeom>
          <a:solidFill>
            <a:srgbClr val="F4FBFE"/>
          </a:solidFill>
          <a:ln w="12700" algn="ctr">
            <a:solidFill>
              <a:srgbClr val="99DFF9"/>
            </a:solidFill>
            <a:prstDash val="solid"/>
            <a:miter lim="800000"/>
            <a:headEnd/>
            <a:tailEnd/>
          </a:ln>
        </p:spPr>
        <p:txBody>
          <a:bodyPr vert="horz" wrap="square" lIns="87802" tIns="43901" rIns="87802" bIns="43901" numCol="1" rtlCol="0" anchor="ctr" anchorCtr="0" compatLnSpc="1">
            <a:prstTxWarp prst="textNoShape">
              <a:avLst/>
            </a:prstTxWarp>
            <a:noAutofit/>
          </a:bodyPr>
          <a:lstStyle/>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acl number 3000</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5   permit  ip	   source   10.1.1.0   0.0.0.255   destination   10.1.3.0   0.0.0.255</a:t>
            </a:r>
          </a:p>
          <a:p>
            <a:pPr>
              <a:lnSpc>
                <a:spcPct val="120000"/>
              </a:lnSpc>
            </a:pP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rule   10  permit  tcp   source   10.1.2.0    0.0.0.255   destination   10.1.3.0   0.0.0.255   destination-port </a:t>
            </a:r>
            <a:r>
              <a:rPr lang="en-US" altLang="zh-CN" sz="1400" dirty="0" err="1">
                <a:latin typeface="Huawei Sans" panose="020C0503030203020204" pitchFamily="34" charset="0"/>
                <a:ea typeface="方正兰亭黑简体" panose="02000000000000000000" pitchFamily="2" charset="-122"/>
                <a:cs typeface="Huawei Sans" panose="020C0503030203020204" pitchFamily="34" charset="0"/>
              </a:rPr>
              <a:t>eq</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21</a:t>
            </a:r>
          </a:p>
        </p:txBody>
      </p:sp>
      <p:sp>
        <p:nvSpPr>
          <p:cNvPr id="25" name="矩形 24"/>
          <p:cNvSpPr/>
          <p:nvPr/>
        </p:nvSpPr>
        <p:spPr bwMode="auto">
          <a:xfrm>
            <a:off x="870145" y="4547194"/>
            <a:ext cx="1368152" cy="75608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200"/>
              </a:lnSpc>
            </a:pPr>
            <a:r>
              <a:rPr lang="zh-CN" altLang="en-US" sz="1600" dirty="0">
                <a:solidFill>
                  <a:schemeClr val="accent2"/>
                </a:solidFill>
                <a:latin typeface="Huawei Sans" panose="020C0503030203020204" pitchFamily="34" charset="0"/>
                <a:ea typeface="方正兰亭黑简体" panose="02000000000000000000" pitchFamily="2" charset="-122"/>
              </a:rPr>
              <a:t>编号范围：</a:t>
            </a:r>
            <a:endParaRPr lang="en-US" altLang="zh-CN" sz="1600" dirty="0">
              <a:solidFill>
                <a:schemeClr val="accent2"/>
              </a:solidFill>
              <a:latin typeface="Huawei Sans" panose="020C0503030203020204" pitchFamily="34" charset="0"/>
              <a:ea typeface="方正兰亭黑简体" panose="02000000000000000000" pitchFamily="2" charset="-122"/>
            </a:endParaRPr>
          </a:p>
          <a:p>
            <a:pPr>
              <a:lnSpc>
                <a:spcPts val="2200"/>
              </a:lnSpc>
            </a:pPr>
            <a:r>
              <a:rPr lang="en-US" altLang="zh-CN" sz="1600" dirty="0">
                <a:solidFill>
                  <a:schemeClr val="accent2"/>
                </a:solidFill>
                <a:latin typeface="Huawei Sans" panose="020C0503030203020204" pitchFamily="34" charset="0"/>
                <a:ea typeface="方正兰亭黑简体" panose="02000000000000000000" pitchFamily="2" charset="-122"/>
              </a:rPr>
              <a:t>3000-3999</a:t>
            </a:r>
            <a:endParaRPr lang="zh-CN" altLang="en-US" sz="1600" dirty="0">
              <a:solidFill>
                <a:schemeClr val="accent2"/>
              </a:solidFill>
              <a:latin typeface="Huawei Sans" panose="020C0503030203020204" pitchFamily="34" charset="0"/>
              <a:ea typeface="方正兰亭黑简体" panose="02000000000000000000" pitchFamily="2" charset="-122"/>
            </a:endParaRPr>
          </a:p>
        </p:txBody>
      </p:sp>
      <p:sp>
        <p:nvSpPr>
          <p:cNvPr id="26" name="矩形标注 25"/>
          <p:cNvSpPr/>
          <p:nvPr/>
        </p:nvSpPr>
        <p:spPr bwMode="auto">
          <a:xfrm>
            <a:off x="2838450" y="3925182"/>
            <a:ext cx="1483819" cy="622012"/>
          </a:xfrm>
          <a:prstGeom prst="wedgeRectCallout">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地址目的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地址协议</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类型</a:t>
            </a:r>
          </a:p>
        </p:txBody>
      </p:sp>
      <p:sp>
        <p:nvSpPr>
          <p:cNvPr id="27" name="矩形标注 26"/>
          <p:cNvSpPr/>
          <p:nvPr/>
        </p:nvSpPr>
        <p:spPr bwMode="auto">
          <a:xfrm>
            <a:off x="5031097" y="3925182"/>
            <a:ext cx="899133" cy="622012"/>
          </a:xfrm>
          <a:prstGeom prst="wedgeRectCallout">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源端口</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目的端口</a:t>
            </a:r>
          </a:p>
        </p:txBody>
      </p:sp>
      <p:sp>
        <p:nvSpPr>
          <p:cNvPr id="15" name="五边形 14"/>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17" name="燕尾形 16"/>
          <p:cNvSpPr/>
          <p:nvPr/>
        </p:nvSpPr>
        <p:spPr bwMode="auto">
          <a:xfrm>
            <a:off x="9714456" y="116632"/>
            <a:ext cx="972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燕尾形 17"/>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文本占位符 4"/>
          <p:cNvSpPr txBox="1">
            <a:spLocks/>
          </p:cNvSpPr>
          <p:nvPr/>
        </p:nvSpPr>
        <p:spPr bwMode="auto">
          <a:xfrm>
            <a:off x="468317" y="3968711"/>
            <a:ext cx="5627683" cy="50332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1800" dirty="0"/>
              <a:t>高级</a:t>
            </a:r>
            <a:r>
              <a:rPr lang="en-US" altLang="zh-CN" sz="1800" dirty="0"/>
              <a:t>ACL</a:t>
            </a:r>
            <a:endParaRPr lang="zh-CN" altLang="en-US" sz="1800" dirty="0"/>
          </a:p>
        </p:txBody>
      </p:sp>
    </p:spTree>
    <p:extLst>
      <p:ext uri="{BB962C8B-B14F-4D97-AF65-F5344CB8AC3E}">
        <p14:creationId xmlns:p14="http://schemas.microsoft.com/office/powerpoint/2010/main" val="2672349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ACL</a:t>
            </a:r>
            <a:r>
              <a:rPr lang="zh-CN" altLang="en-US" dirty="0"/>
              <a:t>的匹配机制</a:t>
            </a:r>
          </a:p>
        </p:txBody>
      </p:sp>
      <p:sp>
        <p:nvSpPr>
          <p:cNvPr id="6" name="菱形 5"/>
          <p:cNvSpPr/>
          <p:nvPr/>
        </p:nvSpPr>
        <p:spPr bwMode="auto">
          <a:xfrm>
            <a:off x="1676171" y="1909850"/>
            <a:ext cx="2196244" cy="756084"/>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引用的</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是否存在？</a:t>
            </a:r>
          </a:p>
        </p:txBody>
      </p:sp>
      <p:sp>
        <p:nvSpPr>
          <p:cNvPr id="7" name="菱形 6"/>
          <p:cNvSpPr/>
          <p:nvPr/>
        </p:nvSpPr>
        <p:spPr bwMode="auto">
          <a:xfrm>
            <a:off x="1676171" y="2834023"/>
            <a:ext cx="2196244" cy="756084"/>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是否存在</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rule</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8" name="矩形 7"/>
          <p:cNvSpPr>
            <a:spLocks/>
          </p:cNvSpPr>
          <p:nvPr/>
        </p:nvSpPr>
        <p:spPr bwMode="auto">
          <a:xfrm>
            <a:off x="1946201" y="3758196"/>
            <a:ext cx="1656184"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分析第一条</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rule</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菱形 8"/>
          <p:cNvSpPr/>
          <p:nvPr/>
        </p:nvSpPr>
        <p:spPr bwMode="auto">
          <a:xfrm>
            <a:off x="1676171" y="4322329"/>
            <a:ext cx="2196244" cy="648072"/>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命中</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rule</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菱形 9"/>
          <p:cNvSpPr/>
          <p:nvPr/>
        </p:nvSpPr>
        <p:spPr bwMode="auto">
          <a:xfrm>
            <a:off x="1676171" y="5138490"/>
            <a:ext cx="2196244" cy="648072"/>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是否剩余</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rule</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a:spLocks/>
          </p:cNvSpPr>
          <p:nvPr/>
        </p:nvSpPr>
        <p:spPr bwMode="auto">
          <a:xfrm>
            <a:off x="1946201" y="5936438"/>
            <a:ext cx="1656184"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分析下一条</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rule</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菱形 11"/>
          <p:cNvSpPr/>
          <p:nvPr/>
        </p:nvSpPr>
        <p:spPr bwMode="auto">
          <a:xfrm>
            <a:off x="4664503" y="3649973"/>
            <a:ext cx="2196244" cy="1001231"/>
          </a:xfrm>
          <a:prstGeom prst="diamond">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动作是</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permit</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0" marR="0" indent="0" algn="ctr" defTabSz="914400" rtl="0" eaLnBrk="1"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还是</a:t>
            </a: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deny</a:t>
            </a:r>
            <a:endPar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p:cNvSpPr/>
          <p:nvPr/>
        </p:nvSpPr>
        <p:spPr bwMode="auto">
          <a:xfrm>
            <a:off x="4799527" y="5198145"/>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匹配结果为拒绝</a:t>
            </a:r>
          </a:p>
        </p:txBody>
      </p:sp>
      <p:sp>
        <p:nvSpPr>
          <p:cNvPr id="14" name="矩形 13"/>
          <p:cNvSpPr/>
          <p:nvPr/>
        </p:nvSpPr>
        <p:spPr bwMode="auto">
          <a:xfrm>
            <a:off x="7031775" y="5198145"/>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匹配结果为允许</a:t>
            </a:r>
          </a:p>
        </p:txBody>
      </p:sp>
      <p:sp>
        <p:nvSpPr>
          <p:cNvPr id="15" name="矩形 14"/>
          <p:cNvSpPr/>
          <p:nvPr/>
        </p:nvSpPr>
        <p:spPr bwMode="auto">
          <a:xfrm>
            <a:off x="9279761" y="5198145"/>
            <a:ext cx="1926196" cy="3600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en-US" altLang="zh-CN"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ACL</a:t>
            </a: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匹配结果为不匹配</a:t>
            </a:r>
          </a:p>
        </p:txBody>
      </p:sp>
      <p:cxnSp>
        <p:nvCxnSpPr>
          <p:cNvPr id="16" name="直接箭头连接符 15"/>
          <p:cNvCxnSpPr>
            <a:stCxn id="5" idx="2"/>
            <a:endCxn id="6" idx="0"/>
          </p:cNvCxnSpPr>
          <p:nvPr/>
        </p:nvCxnSpPr>
        <p:spPr bwMode="auto">
          <a:xfrm>
            <a:off x="2774293" y="1705717"/>
            <a:ext cx="0" cy="20413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7" name="直接箭头连接符 16"/>
          <p:cNvCxnSpPr>
            <a:stCxn id="6" idx="2"/>
            <a:endCxn id="7" idx="0"/>
          </p:cNvCxnSpPr>
          <p:nvPr/>
        </p:nvCxnSpPr>
        <p:spPr bwMode="auto">
          <a:xfrm>
            <a:off x="2774293" y="2665934"/>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8" name="直接箭头连接符 17"/>
          <p:cNvCxnSpPr>
            <a:stCxn id="7" idx="2"/>
            <a:endCxn id="8" idx="0"/>
          </p:cNvCxnSpPr>
          <p:nvPr/>
        </p:nvCxnSpPr>
        <p:spPr bwMode="auto">
          <a:xfrm>
            <a:off x="2774293" y="3590107"/>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19" name="直接箭头连接符 18"/>
          <p:cNvCxnSpPr>
            <a:stCxn id="8" idx="2"/>
            <a:endCxn id="9" idx="0"/>
          </p:cNvCxnSpPr>
          <p:nvPr/>
        </p:nvCxnSpPr>
        <p:spPr bwMode="auto">
          <a:xfrm>
            <a:off x="2774293" y="4118196"/>
            <a:ext cx="0" cy="20413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0" name="直接箭头连接符 19"/>
          <p:cNvCxnSpPr>
            <a:stCxn id="9" idx="2"/>
            <a:endCxn id="10" idx="0"/>
          </p:cNvCxnSpPr>
          <p:nvPr/>
        </p:nvCxnSpPr>
        <p:spPr bwMode="auto">
          <a:xfrm>
            <a:off x="2774293" y="4970401"/>
            <a:ext cx="0" cy="168089"/>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1" name="直接箭头连接符 20"/>
          <p:cNvCxnSpPr>
            <a:stCxn id="10" idx="2"/>
            <a:endCxn id="11" idx="0"/>
          </p:cNvCxnSpPr>
          <p:nvPr/>
        </p:nvCxnSpPr>
        <p:spPr bwMode="auto">
          <a:xfrm>
            <a:off x="2774293" y="5786562"/>
            <a:ext cx="0" cy="149876"/>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3" name="肘形连接符 22"/>
          <p:cNvCxnSpPr>
            <a:stCxn id="6" idx="3"/>
            <a:endCxn id="15" idx="0"/>
          </p:cNvCxnSpPr>
          <p:nvPr/>
        </p:nvCxnSpPr>
        <p:spPr bwMode="auto">
          <a:xfrm>
            <a:off x="3872415" y="2287892"/>
            <a:ext cx="6370444" cy="2910253"/>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4" name="肘形连接符 23"/>
          <p:cNvCxnSpPr>
            <a:stCxn id="9" idx="3"/>
            <a:endCxn id="12" idx="1"/>
          </p:cNvCxnSpPr>
          <p:nvPr/>
        </p:nvCxnSpPr>
        <p:spPr bwMode="auto">
          <a:xfrm flipV="1">
            <a:off x="3872415" y="4150589"/>
            <a:ext cx="792088" cy="495776"/>
          </a:xfrm>
          <a:prstGeom prst="bentConnector3">
            <a:avLst/>
          </a:prstGeom>
          <a:solidFill>
            <a:schemeClr val="accent1"/>
          </a:solidFill>
          <a:ln w="12700" cap="flat" cmpd="sng" algn="ctr">
            <a:solidFill>
              <a:schemeClr val="tx1"/>
            </a:solidFill>
            <a:prstDash val="solid"/>
            <a:round/>
            <a:headEnd type="none" w="med" len="med"/>
            <a:tailEnd type="triangle"/>
          </a:ln>
          <a:effectLst/>
        </p:spPr>
      </p:cxnSp>
      <p:cxnSp>
        <p:nvCxnSpPr>
          <p:cNvPr id="25" name="肘形连接符 24"/>
          <p:cNvCxnSpPr>
            <a:stCxn id="12" idx="3"/>
            <a:endCxn id="14" idx="0"/>
          </p:cNvCxnSpPr>
          <p:nvPr/>
        </p:nvCxnSpPr>
        <p:spPr bwMode="auto">
          <a:xfrm>
            <a:off x="6860747" y="4150589"/>
            <a:ext cx="1134126" cy="1047556"/>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6" name="直接箭头连接符 25"/>
          <p:cNvCxnSpPr>
            <a:stCxn id="12" idx="2"/>
            <a:endCxn id="13" idx="0"/>
          </p:cNvCxnSpPr>
          <p:nvPr/>
        </p:nvCxnSpPr>
        <p:spPr bwMode="auto">
          <a:xfrm>
            <a:off x="5762625" y="4651204"/>
            <a:ext cx="0" cy="54694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7" name="直接箭头连接符 26"/>
          <p:cNvCxnSpPr>
            <a:stCxn id="13" idx="2"/>
            <a:endCxn id="22" idx="0"/>
          </p:cNvCxnSpPr>
          <p:nvPr/>
        </p:nvCxnSpPr>
        <p:spPr bwMode="auto">
          <a:xfrm>
            <a:off x="5762625" y="5558145"/>
            <a:ext cx="0" cy="378293"/>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28" name="肘形连接符 27"/>
          <p:cNvCxnSpPr>
            <a:stCxn id="15" idx="2"/>
            <a:endCxn id="22" idx="3"/>
          </p:cNvCxnSpPr>
          <p:nvPr/>
        </p:nvCxnSpPr>
        <p:spPr bwMode="auto">
          <a:xfrm rot="5400000">
            <a:off x="8137642" y="4011220"/>
            <a:ext cx="558293" cy="3652142"/>
          </a:xfrm>
          <a:prstGeom prst="bentConnector2">
            <a:avLst/>
          </a:prstGeom>
          <a:solidFill>
            <a:schemeClr val="accent1"/>
          </a:solidFill>
          <a:ln w="12700" cap="flat" cmpd="sng" algn="ctr">
            <a:solidFill>
              <a:schemeClr val="tx1"/>
            </a:solidFill>
            <a:prstDash val="solid"/>
            <a:round/>
            <a:headEnd type="none" w="med" len="med"/>
            <a:tailEnd type="triangle"/>
          </a:ln>
          <a:effectLst/>
        </p:spPr>
      </p:cxnSp>
      <p:cxnSp>
        <p:nvCxnSpPr>
          <p:cNvPr id="29" name="肘形连接符 28"/>
          <p:cNvCxnSpPr>
            <a:stCxn id="11" idx="1"/>
            <a:endCxn id="9" idx="1"/>
          </p:cNvCxnSpPr>
          <p:nvPr/>
        </p:nvCxnSpPr>
        <p:spPr bwMode="auto">
          <a:xfrm rot="10800000">
            <a:off x="1676171" y="4646366"/>
            <a:ext cx="270030" cy="1470073"/>
          </a:xfrm>
          <a:prstGeom prst="bentConnector3">
            <a:avLst>
              <a:gd name="adj1" fmla="val 184657"/>
            </a:avLst>
          </a:prstGeom>
          <a:solidFill>
            <a:schemeClr val="accent1"/>
          </a:solidFill>
          <a:ln w="12700" cap="flat" cmpd="sng" algn="ctr">
            <a:solidFill>
              <a:schemeClr val="tx1"/>
            </a:solidFill>
            <a:prstDash val="solid"/>
            <a:round/>
            <a:headEnd type="none" w="med" len="med"/>
            <a:tailEnd type="triangle"/>
          </a:ln>
          <a:effectLst/>
        </p:spPr>
      </p:cxnSp>
      <p:cxnSp>
        <p:nvCxnSpPr>
          <p:cNvPr id="30" name="直接箭头连接符 29"/>
          <p:cNvCxnSpPr>
            <a:stCxn id="7" idx="3"/>
          </p:cNvCxnSpPr>
          <p:nvPr/>
        </p:nvCxnSpPr>
        <p:spPr bwMode="auto">
          <a:xfrm>
            <a:off x="3872415" y="3212065"/>
            <a:ext cx="6354706"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31" name="肘形连接符 30"/>
          <p:cNvCxnSpPr>
            <a:stCxn id="10" idx="3"/>
          </p:cNvCxnSpPr>
          <p:nvPr/>
        </p:nvCxnSpPr>
        <p:spPr bwMode="auto">
          <a:xfrm flipV="1">
            <a:off x="3872415" y="5018125"/>
            <a:ext cx="6354706" cy="444401"/>
          </a:xfrm>
          <a:prstGeom prst="bentConnector3">
            <a:avLst>
              <a:gd name="adj1" fmla="val 11400"/>
            </a:avLst>
          </a:prstGeom>
          <a:solidFill>
            <a:schemeClr val="accent1"/>
          </a:solidFill>
          <a:ln w="9525" cap="flat" cmpd="sng" algn="ctr">
            <a:solidFill>
              <a:schemeClr val="tx1"/>
            </a:solidFill>
            <a:prstDash val="solid"/>
            <a:round/>
            <a:headEnd type="none" w="med" len="med"/>
            <a:tailEnd type="triangle"/>
          </a:ln>
          <a:effectLst/>
        </p:spPr>
      </p:cxnSp>
      <p:cxnSp>
        <p:nvCxnSpPr>
          <p:cNvPr id="32" name="直接箭头连接符 31"/>
          <p:cNvCxnSpPr>
            <a:stCxn id="14" idx="2"/>
          </p:cNvCxnSpPr>
          <p:nvPr/>
        </p:nvCxnSpPr>
        <p:spPr bwMode="auto">
          <a:xfrm>
            <a:off x="7994873" y="5558145"/>
            <a:ext cx="0" cy="576104"/>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33" name="文本框 32"/>
          <p:cNvSpPr txBox="1"/>
          <p:nvPr/>
        </p:nvSpPr>
        <p:spPr bwMode="auto">
          <a:xfrm>
            <a:off x="2918309" y="2569853"/>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a:t>
            </a:r>
          </a:p>
        </p:txBody>
      </p:sp>
      <p:sp>
        <p:nvSpPr>
          <p:cNvPr id="34" name="文本框 33"/>
          <p:cNvSpPr txBox="1"/>
          <p:nvPr/>
        </p:nvSpPr>
        <p:spPr bwMode="auto">
          <a:xfrm>
            <a:off x="2918309" y="3469953"/>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a:t>
            </a:r>
          </a:p>
        </p:txBody>
      </p:sp>
      <p:sp>
        <p:nvSpPr>
          <p:cNvPr id="35" name="文本框 34"/>
          <p:cNvSpPr txBox="1"/>
          <p:nvPr/>
        </p:nvSpPr>
        <p:spPr bwMode="auto">
          <a:xfrm>
            <a:off x="2918309" y="4874109"/>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否</a:t>
            </a:r>
          </a:p>
        </p:txBody>
      </p:sp>
      <p:sp>
        <p:nvSpPr>
          <p:cNvPr id="36" name="文本框 35"/>
          <p:cNvSpPr txBox="1"/>
          <p:nvPr/>
        </p:nvSpPr>
        <p:spPr bwMode="auto">
          <a:xfrm>
            <a:off x="2918309" y="5666197"/>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a:t>
            </a:r>
          </a:p>
        </p:txBody>
      </p:sp>
      <p:sp>
        <p:nvSpPr>
          <p:cNvPr id="37" name="文本框 36"/>
          <p:cNvSpPr txBox="1"/>
          <p:nvPr/>
        </p:nvSpPr>
        <p:spPr bwMode="auto">
          <a:xfrm>
            <a:off x="3977852" y="1985766"/>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否</a:t>
            </a:r>
          </a:p>
        </p:txBody>
      </p:sp>
      <p:sp>
        <p:nvSpPr>
          <p:cNvPr id="38" name="文本框 37"/>
          <p:cNvSpPr txBox="1"/>
          <p:nvPr/>
        </p:nvSpPr>
        <p:spPr bwMode="auto">
          <a:xfrm>
            <a:off x="3977852" y="2893889"/>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否</a:t>
            </a:r>
          </a:p>
        </p:txBody>
      </p:sp>
      <p:sp>
        <p:nvSpPr>
          <p:cNvPr id="39" name="文本框 38"/>
          <p:cNvSpPr txBox="1"/>
          <p:nvPr/>
        </p:nvSpPr>
        <p:spPr bwMode="auto">
          <a:xfrm>
            <a:off x="3977852" y="5162141"/>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否</a:t>
            </a:r>
          </a:p>
        </p:txBody>
      </p:sp>
      <p:sp>
        <p:nvSpPr>
          <p:cNvPr id="40" name="文本框 39"/>
          <p:cNvSpPr txBox="1"/>
          <p:nvPr/>
        </p:nvSpPr>
        <p:spPr bwMode="auto">
          <a:xfrm>
            <a:off x="3854413" y="4353982"/>
            <a:ext cx="35685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是</a:t>
            </a:r>
          </a:p>
        </p:txBody>
      </p:sp>
      <p:sp>
        <p:nvSpPr>
          <p:cNvPr id="41" name="文本框 40"/>
          <p:cNvSpPr txBox="1"/>
          <p:nvPr/>
        </p:nvSpPr>
        <p:spPr bwMode="auto">
          <a:xfrm>
            <a:off x="6950757" y="3849926"/>
            <a:ext cx="715928"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permit</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文本框 41"/>
          <p:cNvSpPr txBox="1"/>
          <p:nvPr/>
        </p:nvSpPr>
        <p:spPr bwMode="auto">
          <a:xfrm>
            <a:off x="5763617" y="4586077"/>
            <a:ext cx="56684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deny</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圆角矩形 42"/>
          <p:cNvSpPr/>
          <p:nvPr/>
        </p:nvSpPr>
        <p:spPr bwMode="auto">
          <a:xfrm>
            <a:off x="6765046" y="1489717"/>
            <a:ext cx="3924436" cy="432000"/>
          </a:xfrm>
          <a:prstGeom prst="roundRect">
            <a:avLst/>
          </a:prstGeom>
          <a:solidFill>
            <a:srgbClr val="FFF2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latinLnBrk="0" hangingPunct="1">
              <a:lnSpc>
                <a:spcPct val="100000"/>
              </a:lnSpc>
              <a:spcBef>
                <a:spcPct val="0"/>
              </a:spcBef>
              <a:spcAft>
                <a:spcPct val="0"/>
              </a:spcAft>
              <a:buClrTx/>
              <a:buSzTx/>
              <a:buFontTx/>
              <a:buNone/>
              <a:tabLst/>
            </a:pPr>
            <a:r>
              <a:rPr kumimoji="0" lang="zh-CN" altLang="en-US" i="0" u="none" strike="noStrike" cap="none" normalizeH="0" baseline="0" dirty="0">
                <a:ln>
                  <a:noFill/>
                </a:ln>
                <a:effectLst/>
                <a:ea typeface="方正兰亭黑简体" panose="02000000000000000000" pitchFamily="2" charset="-122"/>
                <a:cs typeface="Huawei Sans" panose="020C0503030203020204" pitchFamily="34" charset="0"/>
              </a:rPr>
              <a:t>匹配原则：一旦命中即停止匹配</a:t>
            </a:r>
          </a:p>
        </p:txBody>
      </p:sp>
      <p:sp>
        <p:nvSpPr>
          <p:cNvPr id="44" name="五边形 43"/>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45" name="燕尾形 44"/>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燕尾形 45"/>
          <p:cNvSpPr/>
          <p:nvPr/>
        </p:nvSpPr>
        <p:spPr bwMode="auto">
          <a:xfrm>
            <a:off x="10596660" y="116632"/>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圆角矩形 4"/>
          <p:cNvSpPr>
            <a:spLocks/>
          </p:cNvSpPr>
          <p:nvPr/>
        </p:nvSpPr>
        <p:spPr bwMode="auto">
          <a:xfrm>
            <a:off x="1946201" y="1345717"/>
            <a:ext cx="1656184" cy="360000"/>
          </a:xfrm>
          <a:prstGeom prst="roundRect">
            <a:avLst>
              <a:gd name="adj" fmla="val 50000"/>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开始</a:t>
            </a:r>
          </a:p>
        </p:txBody>
      </p:sp>
      <p:sp>
        <p:nvSpPr>
          <p:cNvPr id="22" name="圆角矩形 21"/>
          <p:cNvSpPr>
            <a:spLocks/>
          </p:cNvSpPr>
          <p:nvPr/>
        </p:nvSpPr>
        <p:spPr bwMode="auto">
          <a:xfrm>
            <a:off x="4934533" y="5936438"/>
            <a:ext cx="1656184" cy="360000"/>
          </a:xfrm>
          <a:prstGeom prst="roundRect">
            <a:avLst>
              <a:gd name="adj" fmla="val 50000"/>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结束</a:t>
            </a:r>
          </a:p>
        </p:txBody>
      </p:sp>
    </p:spTree>
    <p:extLst>
      <p:ext uri="{BB962C8B-B14F-4D97-AF65-F5344CB8AC3E}">
        <p14:creationId xmlns:p14="http://schemas.microsoft.com/office/powerpoint/2010/main" val="82727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ACL</a:t>
            </a:r>
            <a:r>
              <a:rPr lang="zh-CN" altLang="en-US" smtClean="0"/>
              <a:t>的匹配顺序及匹配结果</a:t>
            </a:r>
            <a:endParaRPr lang="zh-CN" altLang="en-US" dirty="0"/>
          </a:p>
        </p:txBody>
      </p:sp>
      <p:sp>
        <p:nvSpPr>
          <p:cNvPr id="3" name="文本占位符 2"/>
          <p:cNvSpPr>
            <a:spLocks noGrp="1"/>
          </p:cNvSpPr>
          <p:nvPr>
            <p:ph type="body" sz="quarter" idx="10"/>
          </p:nvPr>
        </p:nvSpPr>
        <p:spPr>
          <a:xfrm>
            <a:off x="468317" y="1233488"/>
            <a:ext cx="11276183" cy="1098895"/>
          </a:xfrm>
        </p:spPr>
        <p:txBody>
          <a:bodyPr/>
          <a:lstStyle/>
          <a:p>
            <a:r>
              <a:rPr lang="zh-CN" altLang="en-US" sz="2000" dirty="0" smtClean="0"/>
              <a:t>配置顺序（</a:t>
            </a:r>
            <a:r>
              <a:rPr lang="en-US" altLang="zh-CN" sz="2000" dirty="0" err="1" smtClean="0"/>
              <a:t>config</a:t>
            </a:r>
            <a:r>
              <a:rPr lang="zh-CN" altLang="en-US" sz="2000" dirty="0" smtClean="0"/>
              <a:t>模式）</a:t>
            </a:r>
            <a:endParaRPr lang="en-US" altLang="zh-CN" sz="2000" dirty="0" smtClean="0"/>
          </a:p>
          <a:p>
            <a:pPr lvl="1"/>
            <a:r>
              <a:rPr lang="zh-CN" altLang="en-US" sz="1800" dirty="0" smtClean="0"/>
              <a:t>系统按照</a:t>
            </a:r>
            <a:r>
              <a:rPr lang="en-US" altLang="zh-CN" sz="1800" dirty="0" smtClean="0"/>
              <a:t>ACL</a:t>
            </a:r>
            <a:r>
              <a:rPr lang="zh-CN" altLang="en-US" sz="1800" dirty="0" smtClean="0"/>
              <a:t>规则编号从小到大的顺序进行报文匹配，规则编号越小越容易被匹配。</a:t>
            </a:r>
          </a:p>
          <a:p>
            <a:endParaRPr lang="zh-CN" altLang="en-US" sz="2000" dirty="0"/>
          </a:p>
        </p:txBody>
      </p:sp>
      <p:sp>
        <p:nvSpPr>
          <p:cNvPr id="9" name="五边形 8"/>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10" name="燕尾形 9"/>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燕尾形 10"/>
          <p:cNvSpPr/>
          <p:nvPr/>
        </p:nvSpPr>
        <p:spPr bwMode="auto">
          <a:xfrm>
            <a:off x="10596660" y="116632"/>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21"/>
          <p:cNvSpPr/>
          <p:nvPr/>
        </p:nvSpPr>
        <p:spPr>
          <a:xfrm>
            <a:off x="1466813" y="2488548"/>
            <a:ext cx="1470274" cy="1899821"/>
          </a:xfrm>
          <a:prstGeom prst="rect">
            <a:avLst/>
          </a:prstGeom>
          <a:noFill/>
          <a:ln w="12700">
            <a:solidFill>
              <a:schemeClr val="bg2"/>
            </a:solidFill>
          </a:ln>
        </p:spPr>
        <p:txBody>
          <a:bodyPr wrap="none" anchor="ctr" anchorCtr="0">
            <a:noAutofit/>
          </a:bodyPr>
          <a:lstStyle/>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192.168.1.1/24</a:t>
            </a:r>
          </a:p>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192.168.1.2/24</a:t>
            </a:r>
          </a:p>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192.168.1.3/24</a:t>
            </a:r>
          </a:p>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192.168.1.4/24</a:t>
            </a:r>
          </a:p>
          <a:p>
            <a:pPr algn="ct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192.168.1.5/24</a:t>
            </a:r>
          </a:p>
        </p:txBody>
      </p:sp>
      <p:sp>
        <p:nvSpPr>
          <p:cNvPr id="14" name="矩形 21"/>
          <p:cNvSpPr/>
          <p:nvPr/>
        </p:nvSpPr>
        <p:spPr>
          <a:xfrm>
            <a:off x="8527995" y="2488548"/>
            <a:ext cx="1614290" cy="1899821"/>
          </a:xfrm>
          <a:prstGeom prst="rect">
            <a:avLst/>
          </a:prstGeom>
          <a:noFill/>
          <a:ln w="12700">
            <a:solidFill>
              <a:schemeClr val="bg2"/>
            </a:solidFill>
          </a:ln>
        </p:spPr>
        <p:txBody>
          <a:bodyPr wrap="none" anchor="ctr" anchorCtr="0">
            <a:noAutofit/>
          </a:bodyPr>
          <a:lstStyle/>
          <a:p>
            <a:pPr algn="ctr">
              <a:lnSpc>
                <a:spcPct val="150000"/>
              </a:lnSpc>
            </a:pPr>
            <a:r>
              <a:rPr lang="en-US" altLang="zh-CN" sz="15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192.168.1.1/24</a:t>
            </a:r>
          </a:p>
          <a:p>
            <a:pPr algn="ctr">
              <a:lnSpc>
                <a:spcPct val="150000"/>
              </a:lnSpc>
            </a:pPr>
            <a:r>
              <a:rPr lang="en-US" altLang="zh-CN" sz="15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192.168.1.2/24</a:t>
            </a:r>
          </a:p>
          <a:p>
            <a:pPr algn="ctr">
              <a:lnSpc>
                <a:spcPct val="150000"/>
              </a:lnSpc>
            </a:pPr>
            <a:r>
              <a:rPr lang="en-US" altLang="zh-CN" sz="15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192.168.1.4/24</a:t>
            </a:r>
          </a:p>
          <a:p>
            <a:pPr algn="ctr">
              <a:lnSpc>
                <a:spcPct val="150000"/>
              </a:lnSpc>
            </a:pPr>
            <a:r>
              <a:rPr lang="en-US" altLang="zh-CN" sz="15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192.168.1.5/24</a:t>
            </a:r>
          </a:p>
        </p:txBody>
      </p:sp>
      <p:sp>
        <p:nvSpPr>
          <p:cNvPr id="15" name="矩形 21"/>
          <p:cNvSpPr/>
          <p:nvPr/>
        </p:nvSpPr>
        <p:spPr>
          <a:xfrm>
            <a:off x="3782191" y="2486800"/>
            <a:ext cx="3967772" cy="1899821"/>
          </a:xfrm>
          <a:prstGeom prst="rect">
            <a:avLst/>
          </a:prstGeom>
          <a:noFill/>
          <a:ln w="12700">
            <a:solidFill>
              <a:schemeClr val="bg2"/>
            </a:solidFill>
            <a:prstDash val="solid"/>
          </a:ln>
        </p:spPr>
        <p:txBody>
          <a:bodyPr wrap="none" anchor="ctr" anchorCtr="0">
            <a:noAutofit/>
          </a:bodyPr>
          <a:lstStyle/>
          <a:p>
            <a:pPr>
              <a:lnSpc>
                <a:spcPct val="150000"/>
              </a:lnSpc>
            </a:pPr>
            <a:r>
              <a:rPr lang="en-US" altLang="zh-CN" sz="1500" b="1" dirty="0">
                <a:latin typeface="Huawei Sans" panose="020C0503030203020204" pitchFamily="34" charset="0"/>
                <a:ea typeface="方正兰亭黑简体" panose="02000000000000000000" pitchFamily="2" charset="-122"/>
                <a:cs typeface="Huawei Sans" panose="020C0503030203020204" pitchFamily="34" charset="0"/>
              </a:rPr>
              <a:t>acl 2000</a:t>
            </a:r>
          </a:p>
          <a:p>
            <a:pP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   rule 1 permit source 192.168.1.1 0.0.0.0</a:t>
            </a:r>
          </a:p>
          <a:p>
            <a:pP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   rule 2 permit source 192.168.1.2 0.0.0.0</a:t>
            </a:r>
          </a:p>
          <a:p>
            <a:pP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   rule 3 deny    source 192.168.1.3 0.0.0.0</a:t>
            </a:r>
          </a:p>
          <a:p>
            <a:pPr>
              <a:lnSpc>
                <a:spcPct val="150000"/>
              </a:lnSpc>
            </a:pPr>
            <a:r>
              <a:rPr lang="en-US" altLang="zh-CN" sz="1500" dirty="0">
                <a:latin typeface="Huawei Sans" panose="020C0503030203020204" pitchFamily="34" charset="0"/>
                <a:ea typeface="方正兰亭黑简体" panose="02000000000000000000" pitchFamily="2" charset="-122"/>
                <a:cs typeface="Huawei Sans" panose="020C0503030203020204" pitchFamily="34" charset="0"/>
              </a:rPr>
              <a:t>   rule 4 permit 0.0.0.0 255.255.255.255</a:t>
            </a:r>
          </a:p>
        </p:txBody>
      </p:sp>
      <p:sp>
        <p:nvSpPr>
          <p:cNvPr id="18" name="TextBox 6"/>
          <p:cNvSpPr txBox="1"/>
          <p:nvPr/>
        </p:nvSpPr>
        <p:spPr>
          <a:xfrm>
            <a:off x="1583776" y="4430760"/>
            <a:ext cx="1210589" cy="338554"/>
          </a:xfrm>
          <a:prstGeom prst="rect">
            <a:avLst/>
          </a:prstGeom>
          <a:noFill/>
        </p:spPr>
        <p:txBody>
          <a:bodyPr wrap="none" rtlCol="0">
            <a:spAutoFit/>
          </a:bodyPr>
          <a:lstStyle/>
          <a:p>
            <a:pPr algn="ctr"/>
            <a:r>
              <a:rPr lang="zh-CN" altLang="en-US" sz="1600">
                <a:latin typeface="Huawei Sans" panose="020C0503030203020204" pitchFamily="34" charset="0"/>
                <a:ea typeface="方正兰亭黑简体" panose="02000000000000000000" pitchFamily="2" charset="-122"/>
                <a:cs typeface="Huawei Sans" panose="020C0503030203020204" pitchFamily="34" charset="0"/>
              </a:rPr>
              <a:t>待匹配对象</a:t>
            </a:r>
          </a:p>
        </p:txBody>
      </p:sp>
      <p:sp>
        <p:nvSpPr>
          <p:cNvPr id="19" name="TextBox 12"/>
          <p:cNvSpPr txBox="1"/>
          <p:nvPr/>
        </p:nvSpPr>
        <p:spPr>
          <a:xfrm>
            <a:off x="5426952" y="4430760"/>
            <a:ext cx="958916" cy="338554"/>
          </a:xfrm>
          <a:prstGeom prst="rect">
            <a:avLst/>
          </a:prstGeom>
          <a:noFill/>
        </p:spPr>
        <p:txBody>
          <a:bodyPr wrap="none" rtlCol="0">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TextBox 13"/>
          <p:cNvSpPr txBox="1"/>
          <p:nvPr/>
        </p:nvSpPr>
        <p:spPr>
          <a:xfrm>
            <a:off x="8259974" y="4430760"/>
            <a:ext cx="2206053" cy="338554"/>
          </a:xfrm>
          <a:prstGeom prst="rect">
            <a:avLst/>
          </a:prstGeom>
          <a:noFill/>
        </p:spPr>
        <p:txBody>
          <a:bodyPr wrap="none" rtlCol="0">
            <a:spAutoFit/>
          </a:bodyPr>
          <a:lstStyle/>
          <a:p>
            <a:pPr algn="ct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被匹配为“允许”的</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23" name="组合 22"/>
          <p:cNvGrpSpPr/>
          <p:nvPr/>
        </p:nvGrpSpPr>
        <p:grpSpPr>
          <a:xfrm>
            <a:off x="1339398" y="5480247"/>
            <a:ext cx="3514131" cy="384125"/>
            <a:chOff x="6824364" y="5484038"/>
            <a:chExt cx="3514131" cy="384125"/>
          </a:xfrm>
        </p:grpSpPr>
        <p:sp>
          <p:nvSpPr>
            <p:cNvPr id="24" name="question-mark-inside-a-box-outline_35189"/>
            <p:cNvSpPr>
              <a:spLocks noChangeAspect="1"/>
            </p:cNvSpPr>
            <p:nvPr/>
          </p:nvSpPr>
          <p:spPr bwMode="auto">
            <a:xfrm>
              <a:off x="6824364" y="5496100"/>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25" name="文本框 24"/>
            <p:cNvSpPr txBox="1"/>
            <p:nvPr/>
          </p:nvSpPr>
          <p:spPr bwMode="auto">
            <a:xfrm>
              <a:off x="7320136" y="5484038"/>
              <a:ext cx="3018359"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zh-CN" altLang="en-US" sz="1600" dirty="0"/>
                <a:t>“允许”是指允许流量通过吗？</a:t>
              </a:r>
            </a:p>
          </p:txBody>
        </p:sp>
      </p:grpSp>
      <p:sp>
        <p:nvSpPr>
          <p:cNvPr id="26" name="Right Arrow 157"/>
          <p:cNvSpPr/>
          <p:nvPr/>
        </p:nvSpPr>
        <p:spPr>
          <a:xfrm>
            <a:off x="3035967" y="323714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Right Arrow 157"/>
          <p:cNvSpPr/>
          <p:nvPr/>
        </p:nvSpPr>
        <p:spPr>
          <a:xfrm>
            <a:off x="7815307" y="3237141"/>
            <a:ext cx="647343"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标注 28"/>
          <p:cNvSpPr/>
          <p:nvPr/>
        </p:nvSpPr>
        <p:spPr bwMode="auto">
          <a:xfrm>
            <a:off x="6096000" y="4323183"/>
            <a:ext cx="3678608" cy="1679800"/>
          </a:xfrm>
          <a:custGeom>
            <a:avLst/>
            <a:gdLst>
              <a:gd name="connsiteX0" fmla="*/ 0 w 3678608"/>
              <a:gd name="connsiteY0" fmla="*/ 0 h 1242872"/>
              <a:gd name="connsiteX1" fmla="*/ 613101 w 3678608"/>
              <a:gd name="connsiteY1" fmla="*/ 0 h 1242872"/>
              <a:gd name="connsiteX2" fmla="*/ 122351 w 3678608"/>
              <a:gd name="connsiteY2" fmla="*/ -673587 h 1242872"/>
              <a:gd name="connsiteX3" fmla="*/ 1532753 w 3678608"/>
              <a:gd name="connsiteY3" fmla="*/ 0 h 1242872"/>
              <a:gd name="connsiteX4" fmla="*/ 3678608 w 3678608"/>
              <a:gd name="connsiteY4" fmla="*/ 0 h 1242872"/>
              <a:gd name="connsiteX5" fmla="*/ 3678608 w 3678608"/>
              <a:gd name="connsiteY5" fmla="*/ 207145 h 1242872"/>
              <a:gd name="connsiteX6" fmla="*/ 3678608 w 3678608"/>
              <a:gd name="connsiteY6" fmla="*/ 207145 h 1242872"/>
              <a:gd name="connsiteX7" fmla="*/ 3678608 w 3678608"/>
              <a:gd name="connsiteY7" fmla="*/ 517863 h 1242872"/>
              <a:gd name="connsiteX8" fmla="*/ 3678608 w 3678608"/>
              <a:gd name="connsiteY8" fmla="*/ 1242872 h 1242872"/>
              <a:gd name="connsiteX9" fmla="*/ 1532753 w 3678608"/>
              <a:gd name="connsiteY9" fmla="*/ 1242872 h 1242872"/>
              <a:gd name="connsiteX10" fmla="*/ 613101 w 3678608"/>
              <a:gd name="connsiteY10" fmla="*/ 1242872 h 1242872"/>
              <a:gd name="connsiteX11" fmla="*/ 613101 w 3678608"/>
              <a:gd name="connsiteY11" fmla="*/ 1242872 h 1242872"/>
              <a:gd name="connsiteX12" fmla="*/ 0 w 3678608"/>
              <a:gd name="connsiteY12" fmla="*/ 1242872 h 1242872"/>
              <a:gd name="connsiteX13" fmla="*/ 0 w 3678608"/>
              <a:gd name="connsiteY13" fmla="*/ 517863 h 1242872"/>
              <a:gd name="connsiteX14" fmla="*/ 0 w 3678608"/>
              <a:gd name="connsiteY14" fmla="*/ 207145 h 1242872"/>
              <a:gd name="connsiteX15" fmla="*/ 0 w 3678608"/>
              <a:gd name="connsiteY15" fmla="*/ 207145 h 1242872"/>
              <a:gd name="connsiteX16" fmla="*/ 0 w 3678608"/>
              <a:gd name="connsiteY16" fmla="*/ 0 h 1242872"/>
              <a:gd name="connsiteX0" fmla="*/ 0 w 3678608"/>
              <a:gd name="connsiteY0" fmla="*/ 673587 h 1916459"/>
              <a:gd name="connsiteX1" fmla="*/ 1050422 w 3678608"/>
              <a:gd name="connsiteY1" fmla="*/ 673587 h 1916459"/>
              <a:gd name="connsiteX2" fmla="*/ 122351 w 3678608"/>
              <a:gd name="connsiteY2" fmla="*/ 0 h 1916459"/>
              <a:gd name="connsiteX3" fmla="*/ 1532753 w 3678608"/>
              <a:gd name="connsiteY3" fmla="*/ 673587 h 1916459"/>
              <a:gd name="connsiteX4" fmla="*/ 3678608 w 3678608"/>
              <a:gd name="connsiteY4" fmla="*/ 673587 h 1916459"/>
              <a:gd name="connsiteX5" fmla="*/ 3678608 w 3678608"/>
              <a:gd name="connsiteY5" fmla="*/ 880732 h 1916459"/>
              <a:gd name="connsiteX6" fmla="*/ 3678608 w 3678608"/>
              <a:gd name="connsiteY6" fmla="*/ 880732 h 1916459"/>
              <a:gd name="connsiteX7" fmla="*/ 3678608 w 3678608"/>
              <a:gd name="connsiteY7" fmla="*/ 1191450 h 1916459"/>
              <a:gd name="connsiteX8" fmla="*/ 3678608 w 3678608"/>
              <a:gd name="connsiteY8" fmla="*/ 1916459 h 1916459"/>
              <a:gd name="connsiteX9" fmla="*/ 1532753 w 3678608"/>
              <a:gd name="connsiteY9" fmla="*/ 1916459 h 1916459"/>
              <a:gd name="connsiteX10" fmla="*/ 613101 w 3678608"/>
              <a:gd name="connsiteY10" fmla="*/ 1916459 h 1916459"/>
              <a:gd name="connsiteX11" fmla="*/ 613101 w 3678608"/>
              <a:gd name="connsiteY11" fmla="*/ 1916459 h 1916459"/>
              <a:gd name="connsiteX12" fmla="*/ 0 w 3678608"/>
              <a:gd name="connsiteY12" fmla="*/ 1916459 h 1916459"/>
              <a:gd name="connsiteX13" fmla="*/ 0 w 3678608"/>
              <a:gd name="connsiteY13" fmla="*/ 1191450 h 1916459"/>
              <a:gd name="connsiteX14" fmla="*/ 0 w 3678608"/>
              <a:gd name="connsiteY14" fmla="*/ 880732 h 1916459"/>
              <a:gd name="connsiteX15" fmla="*/ 0 w 3678608"/>
              <a:gd name="connsiteY15" fmla="*/ 880732 h 1916459"/>
              <a:gd name="connsiteX16" fmla="*/ 0 w 3678608"/>
              <a:gd name="connsiteY16" fmla="*/ 673587 h 1916459"/>
              <a:gd name="connsiteX0" fmla="*/ 0 w 3678608"/>
              <a:gd name="connsiteY0" fmla="*/ 514561 h 1757433"/>
              <a:gd name="connsiteX1" fmla="*/ 1050422 w 3678608"/>
              <a:gd name="connsiteY1" fmla="*/ 514561 h 1757433"/>
              <a:gd name="connsiteX2" fmla="*/ 811464 w 3678608"/>
              <a:gd name="connsiteY2" fmla="*/ 0 h 1757433"/>
              <a:gd name="connsiteX3" fmla="*/ 1532753 w 3678608"/>
              <a:gd name="connsiteY3" fmla="*/ 514561 h 1757433"/>
              <a:gd name="connsiteX4" fmla="*/ 3678608 w 3678608"/>
              <a:gd name="connsiteY4" fmla="*/ 514561 h 1757433"/>
              <a:gd name="connsiteX5" fmla="*/ 3678608 w 3678608"/>
              <a:gd name="connsiteY5" fmla="*/ 721706 h 1757433"/>
              <a:gd name="connsiteX6" fmla="*/ 3678608 w 3678608"/>
              <a:gd name="connsiteY6" fmla="*/ 721706 h 1757433"/>
              <a:gd name="connsiteX7" fmla="*/ 3678608 w 3678608"/>
              <a:gd name="connsiteY7" fmla="*/ 1032424 h 1757433"/>
              <a:gd name="connsiteX8" fmla="*/ 3678608 w 3678608"/>
              <a:gd name="connsiteY8" fmla="*/ 1757433 h 1757433"/>
              <a:gd name="connsiteX9" fmla="*/ 1532753 w 3678608"/>
              <a:gd name="connsiteY9" fmla="*/ 1757433 h 1757433"/>
              <a:gd name="connsiteX10" fmla="*/ 613101 w 3678608"/>
              <a:gd name="connsiteY10" fmla="*/ 1757433 h 1757433"/>
              <a:gd name="connsiteX11" fmla="*/ 613101 w 3678608"/>
              <a:gd name="connsiteY11" fmla="*/ 1757433 h 1757433"/>
              <a:gd name="connsiteX12" fmla="*/ 0 w 3678608"/>
              <a:gd name="connsiteY12" fmla="*/ 1757433 h 1757433"/>
              <a:gd name="connsiteX13" fmla="*/ 0 w 3678608"/>
              <a:gd name="connsiteY13" fmla="*/ 1032424 h 1757433"/>
              <a:gd name="connsiteX14" fmla="*/ 0 w 3678608"/>
              <a:gd name="connsiteY14" fmla="*/ 721706 h 1757433"/>
              <a:gd name="connsiteX15" fmla="*/ 0 w 3678608"/>
              <a:gd name="connsiteY15" fmla="*/ 721706 h 1757433"/>
              <a:gd name="connsiteX16" fmla="*/ 0 w 3678608"/>
              <a:gd name="connsiteY16" fmla="*/ 514561 h 175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8608" h="1757433">
                <a:moveTo>
                  <a:pt x="0" y="514561"/>
                </a:moveTo>
                <a:lnTo>
                  <a:pt x="1050422" y="514561"/>
                </a:lnTo>
                <a:lnTo>
                  <a:pt x="811464" y="0"/>
                </a:lnTo>
                <a:lnTo>
                  <a:pt x="1532753" y="514561"/>
                </a:lnTo>
                <a:lnTo>
                  <a:pt x="3678608" y="514561"/>
                </a:lnTo>
                <a:lnTo>
                  <a:pt x="3678608" y="721706"/>
                </a:lnTo>
                <a:lnTo>
                  <a:pt x="3678608" y="721706"/>
                </a:lnTo>
                <a:lnTo>
                  <a:pt x="3678608" y="1032424"/>
                </a:lnTo>
                <a:lnTo>
                  <a:pt x="3678608" y="1757433"/>
                </a:lnTo>
                <a:lnTo>
                  <a:pt x="1532753" y="1757433"/>
                </a:lnTo>
                <a:lnTo>
                  <a:pt x="613101" y="1757433"/>
                </a:lnTo>
                <a:lnTo>
                  <a:pt x="613101" y="1757433"/>
                </a:lnTo>
                <a:lnTo>
                  <a:pt x="0" y="1757433"/>
                </a:lnTo>
                <a:lnTo>
                  <a:pt x="0" y="1032424"/>
                </a:lnTo>
                <a:lnTo>
                  <a:pt x="0" y="721706"/>
                </a:lnTo>
                <a:lnTo>
                  <a:pt x="0" y="721706"/>
                </a:lnTo>
                <a:lnTo>
                  <a:pt x="0" y="514561"/>
                </a:lnTo>
                <a:close/>
              </a:path>
            </a:pathLst>
          </a:cu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defTabSz="914400" fontAlgn="b">
              <a:lnSpc>
                <a:spcPct val="120000"/>
              </a:lnSpc>
              <a:spcBef>
                <a:spcPct val="0"/>
              </a:spcBef>
              <a:spcAft>
                <a:spcPct val="0"/>
              </a:spcAft>
            </a:pPr>
            <a:endParaRPr lang="en-US" altLang="zh-CN"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r>
              <a:rPr lang="en-US" altLang="zh-CN" sz="14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rule </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：允许源</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地址为</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192.168.1.1</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的报文</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rule 2</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：允许源</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地址为</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192.168.1.2</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的报文</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rule 3</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：拒绝源</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地址为</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192.168.1.3</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的报文</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lvl="0" defTabSz="914400" fontAlgn="b">
              <a:lnSpc>
                <a:spcPct val="120000"/>
              </a:lnSpc>
              <a:spcBef>
                <a:spcPct val="0"/>
              </a:spcBef>
              <a:spcAft>
                <a:spcPct val="0"/>
              </a:spcAft>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rule 4</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：允许其他所有</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地址的报文</a:t>
            </a:r>
          </a:p>
        </p:txBody>
      </p:sp>
    </p:spTree>
    <p:extLst>
      <p:ext uri="{BB962C8B-B14F-4D97-AF65-F5344CB8AC3E}">
        <p14:creationId xmlns:p14="http://schemas.microsoft.com/office/powerpoint/2010/main" val="168712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880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ACL</a:t>
            </a:r>
            <a:r>
              <a:rPr lang="zh-CN" altLang="en-US" dirty="0"/>
              <a:t>的匹配位置</a:t>
            </a:r>
          </a:p>
        </p:txBody>
      </p:sp>
      <p:sp>
        <p:nvSpPr>
          <p:cNvPr id="9" name="五边形 8"/>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10" name="燕尾形 9"/>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燕尾形 10"/>
          <p:cNvSpPr/>
          <p:nvPr/>
        </p:nvSpPr>
        <p:spPr bwMode="auto">
          <a:xfrm>
            <a:off x="10596660" y="116632"/>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43" name="组合 42"/>
          <p:cNvGrpSpPr/>
          <p:nvPr/>
        </p:nvGrpSpPr>
        <p:grpSpPr>
          <a:xfrm>
            <a:off x="2819571" y="2648065"/>
            <a:ext cx="6552858" cy="648000"/>
            <a:chOff x="2150772" y="1996341"/>
            <a:chExt cx="6552858" cy="648000"/>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3386" y="1996341"/>
              <a:ext cx="790244" cy="648000"/>
            </a:xfrm>
            <a:prstGeom prst="rect">
              <a:avLst/>
            </a:prstGeom>
          </p:spPr>
        </p:pic>
        <p:cxnSp>
          <p:nvCxnSpPr>
            <p:cNvPr id="27" name="直接连接符 26"/>
            <p:cNvCxnSpPr>
              <a:endCxn id="26" idx="1"/>
            </p:cNvCxnSpPr>
            <p:nvPr/>
          </p:nvCxnSpPr>
          <p:spPr bwMode="auto">
            <a:xfrm>
              <a:off x="2150772" y="2320341"/>
              <a:ext cx="288261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直接连接符 27"/>
            <p:cNvCxnSpPr>
              <a:stCxn id="26" idx="3"/>
            </p:cNvCxnSpPr>
            <p:nvPr/>
          </p:nvCxnSpPr>
          <p:spPr bwMode="auto">
            <a:xfrm>
              <a:off x="5823630" y="2320341"/>
              <a:ext cx="288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29" name="椭圆 28"/>
          <p:cNvSpPr>
            <a:spLocks noChangeAspect="1"/>
          </p:cNvSpPr>
          <p:nvPr/>
        </p:nvSpPr>
        <p:spPr>
          <a:xfrm>
            <a:off x="5541455" y="2862050"/>
            <a:ext cx="210855" cy="21085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5233594" y="3225476"/>
            <a:ext cx="0" cy="4849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9" idx="3"/>
          </p:cNvCxnSpPr>
          <p:nvPr/>
        </p:nvCxnSpPr>
        <p:spPr>
          <a:xfrm flipV="1">
            <a:off x="5228831" y="3042026"/>
            <a:ext cx="343503" cy="18821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318357" y="3702831"/>
            <a:ext cx="3082225" cy="1190100"/>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t">
              <a:lnSpc>
                <a:spcPct val="120000"/>
              </a:lnSpc>
              <a:spcBef>
                <a:spcPct val="0"/>
              </a:spcBef>
              <a:spcAft>
                <a:spcPct val="0"/>
              </a:spcAft>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在此</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接口上部署</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ACL</a:t>
            </a:r>
          </a:p>
          <a:p>
            <a:pPr defTabSz="914400" fontAlgn="t">
              <a:lnSpc>
                <a:spcPct val="120000"/>
              </a:lnSpc>
              <a:spcBef>
                <a:spcPct val="0"/>
              </a:spcBef>
              <a:spcAft>
                <a:spcPct val="0"/>
              </a:spcAft>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对</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如图所示的数量流量生效</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t">
              <a:lnSpc>
                <a:spcPct val="120000"/>
              </a:lnSpc>
              <a:spcBef>
                <a:spcPct val="0"/>
              </a:spcBef>
              <a:spcAft>
                <a:spcPct val="0"/>
              </a:spcAft>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需</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应用在</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inbound</a:t>
            </a:r>
            <a:r>
              <a:rPr lang="zh-CN" altLang="en-US"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入站）方向</a:t>
            </a:r>
          </a:p>
        </p:txBody>
      </p:sp>
      <p:cxnSp>
        <p:nvCxnSpPr>
          <p:cNvPr id="30" name="直接连接符 29"/>
          <p:cNvCxnSpPr/>
          <p:nvPr/>
        </p:nvCxnSpPr>
        <p:spPr>
          <a:xfrm>
            <a:off x="5283224" y="2504189"/>
            <a:ext cx="4068000" cy="0"/>
          </a:xfrm>
          <a:prstGeom prst="line">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17"/>
          <p:cNvSpPr txBox="1"/>
          <p:nvPr/>
        </p:nvSpPr>
        <p:spPr>
          <a:xfrm>
            <a:off x="4059087" y="2366856"/>
            <a:ext cx="1224137" cy="277485"/>
          </a:xfrm>
          <a:prstGeom prst="rect">
            <a:avLst/>
          </a:prstGeom>
          <a:solidFill>
            <a:srgbClr val="1AABE2">
              <a:alpha val="5000"/>
            </a:srgbClr>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数据报文</a:t>
            </a:r>
          </a:p>
        </p:txBody>
      </p:sp>
      <p:sp>
        <p:nvSpPr>
          <p:cNvPr id="36" name="椭圆 35"/>
          <p:cNvSpPr>
            <a:spLocks noChangeAspect="1"/>
          </p:cNvSpPr>
          <p:nvPr/>
        </p:nvSpPr>
        <p:spPr>
          <a:xfrm>
            <a:off x="6407594" y="2857288"/>
            <a:ext cx="210855" cy="21085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endCxn id="36" idx="5"/>
          </p:cNvCxnSpPr>
          <p:nvPr/>
        </p:nvCxnSpPr>
        <p:spPr>
          <a:xfrm flipH="1" flipV="1">
            <a:off x="6587570" y="3037264"/>
            <a:ext cx="391398" cy="18821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969368" y="3225477"/>
            <a:ext cx="0" cy="48490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637328" y="3710385"/>
            <a:ext cx="3077659" cy="1184133"/>
          </a:xfrm>
          <a:prstGeom prst="rect">
            <a:avLst/>
          </a:prstGeom>
          <a:solidFill>
            <a:srgbClr val="F4FBFE"/>
          </a:solidFill>
          <a:ln w="12700" cap="flat" cmpd="sng" algn="ctr">
            <a:solidFill>
              <a:srgbClr val="99DFF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t">
              <a:lnSpc>
                <a:spcPct val="120000"/>
              </a:lnSpc>
              <a:spcBef>
                <a:spcPct val="0"/>
              </a:spcBef>
              <a:spcAft>
                <a:spcPct val="0"/>
              </a:spcAft>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在此接口上部署</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ACL</a:t>
            </a:r>
          </a:p>
          <a:p>
            <a:pPr defTabSz="914400" fontAlgn="t">
              <a:lnSpc>
                <a:spcPct val="120000"/>
              </a:lnSpc>
              <a:spcBef>
                <a:spcPct val="0"/>
              </a:spcBef>
              <a:spcAft>
                <a:spcPct val="0"/>
              </a:spcAft>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对</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如图所示的数量流量生效</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t">
              <a:lnSpc>
                <a:spcPct val="120000"/>
              </a:lnSpc>
              <a:spcBef>
                <a:spcPct val="0"/>
              </a:spcBef>
              <a:spcAft>
                <a:spcPct val="0"/>
              </a:spcAft>
            </a:pP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需</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应用在</a:t>
            </a:r>
            <a:r>
              <a:rPr lang="en-US" altLang="zh-CN" sz="1600" dirty="0">
                <a:solidFill>
                  <a:srgbClr val="EC7061"/>
                </a:solidFill>
                <a:latin typeface="Huawei Sans" panose="020C0503030203020204" pitchFamily="34" charset="0"/>
                <a:ea typeface="方正兰亭黑简体" panose="02000000000000000000" pitchFamily="2" charset="-122"/>
                <a:cs typeface="Huawei Sans" panose="020C0503030203020204" pitchFamily="34" charset="0"/>
              </a:rPr>
              <a:t>outbound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出站</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方向</a:t>
            </a:r>
          </a:p>
        </p:txBody>
      </p:sp>
    </p:spTree>
    <p:extLst>
      <p:ext uri="{BB962C8B-B14F-4D97-AF65-F5344CB8AC3E}">
        <p14:creationId xmlns:p14="http://schemas.microsoft.com/office/powerpoint/2010/main" val="3359687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梯形 2"/>
          <p:cNvSpPr/>
          <p:nvPr/>
        </p:nvSpPr>
        <p:spPr>
          <a:xfrm rot="10800000" flipH="1">
            <a:off x="1725432" y="5152279"/>
            <a:ext cx="3278561" cy="416631"/>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0" name="梯形 2"/>
          <p:cNvSpPr/>
          <p:nvPr/>
        </p:nvSpPr>
        <p:spPr>
          <a:xfrm rot="10800000">
            <a:off x="6045250" y="5152279"/>
            <a:ext cx="3281585" cy="416631"/>
          </a:xfrm>
          <a:custGeom>
            <a:avLst/>
            <a:gdLst>
              <a:gd name="connsiteX0" fmla="*/ 0 w 6840000"/>
              <a:gd name="connsiteY0" fmla="*/ 726886 h 726886"/>
              <a:gd name="connsiteX1" fmla="*/ 1804458 w 6840000"/>
              <a:gd name="connsiteY1" fmla="*/ 0 h 726886"/>
              <a:gd name="connsiteX2" fmla="*/ 5035542 w 6840000"/>
              <a:gd name="connsiteY2" fmla="*/ 0 h 726886"/>
              <a:gd name="connsiteX3" fmla="*/ 6840000 w 6840000"/>
              <a:gd name="connsiteY3" fmla="*/ 726886 h 726886"/>
              <a:gd name="connsiteX4" fmla="*/ 0 w 6840000"/>
              <a:gd name="connsiteY4" fmla="*/ 726886 h 726886"/>
              <a:gd name="connsiteX0" fmla="*/ 0 w 6840000"/>
              <a:gd name="connsiteY0" fmla="*/ 734506 h 734506"/>
              <a:gd name="connsiteX1" fmla="*/ 1804458 w 6840000"/>
              <a:gd name="connsiteY1" fmla="*/ 7620 h 734506"/>
              <a:gd name="connsiteX2" fmla="*/ 2901942 w 6840000"/>
              <a:gd name="connsiteY2" fmla="*/ 0 h 734506"/>
              <a:gd name="connsiteX3" fmla="*/ 6840000 w 6840000"/>
              <a:gd name="connsiteY3" fmla="*/ 734506 h 734506"/>
              <a:gd name="connsiteX4" fmla="*/ 0 w 6840000"/>
              <a:gd name="connsiteY4" fmla="*/ 734506 h 73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0000" h="734506">
                <a:moveTo>
                  <a:pt x="0" y="734506"/>
                </a:moveTo>
                <a:lnTo>
                  <a:pt x="1804458" y="7620"/>
                </a:lnTo>
                <a:lnTo>
                  <a:pt x="2901942" y="0"/>
                </a:lnTo>
                <a:lnTo>
                  <a:pt x="6840000" y="734506"/>
                </a:lnTo>
                <a:lnTo>
                  <a:pt x="0" y="734506"/>
                </a:lnTo>
                <a:close/>
              </a:path>
            </a:pathLst>
          </a:custGeom>
          <a:gradFill>
            <a:gsLst>
              <a:gs pos="100000">
                <a:srgbClr val="F4FBFE"/>
              </a:gs>
              <a:gs pos="0">
                <a:srgbClr val="99DF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 name="标题 1"/>
          <p:cNvSpPr>
            <a:spLocks noGrp="1"/>
          </p:cNvSpPr>
          <p:nvPr>
            <p:ph type="title"/>
          </p:nvPr>
        </p:nvSpPr>
        <p:spPr/>
        <p:txBody>
          <a:bodyPr/>
          <a:lstStyle/>
          <a:p>
            <a:r>
              <a:rPr lang="zh-CN" altLang="en-US" dirty="0"/>
              <a:t>入站 </a:t>
            </a:r>
            <a:r>
              <a:rPr lang="en-US" altLang="zh-CN" dirty="0"/>
              <a:t>(Inbound)</a:t>
            </a:r>
            <a:r>
              <a:rPr lang="zh-CN" altLang="en-US" dirty="0"/>
              <a:t>及出站 </a:t>
            </a:r>
            <a:r>
              <a:rPr lang="en-US" altLang="zh-CN" dirty="0"/>
              <a:t>(Outbound)</a:t>
            </a:r>
            <a:r>
              <a:rPr lang="zh-CN" altLang="en-US" dirty="0"/>
              <a:t>方向</a:t>
            </a:r>
          </a:p>
        </p:txBody>
      </p:sp>
      <p:sp>
        <p:nvSpPr>
          <p:cNvPr id="9" name="五边形 8"/>
          <p:cNvSpPr/>
          <p:nvPr/>
        </p:nvSpPr>
        <p:spPr bwMode="auto">
          <a:xfrm>
            <a:off x="8832251" y="116632"/>
            <a:ext cx="9720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的组成</a:t>
            </a:r>
          </a:p>
        </p:txBody>
      </p:sp>
      <p:sp>
        <p:nvSpPr>
          <p:cNvPr id="10" name="燕尾形 9"/>
          <p:cNvSpPr/>
          <p:nvPr/>
        </p:nvSpPr>
        <p:spPr bwMode="auto">
          <a:xfrm>
            <a:off x="9714456"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的分类</a:t>
            </a:r>
            <a:endParaRPr lang="en-US" altLang="zh-CN" sz="12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燕尾形 10"/>
          <p:cNvSpPr/>
          <p:nvPr/>
        </p:nvSpPr>
        <p:spPr bwMode="auto">
          <a:xfrm>
            <a:off x="10596660" y="116632"/>
            <a:ext cx="144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的匹配规则</a:t>
            </a:r>
            <a:endPar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516000" y="1295400"/>
            <a:ext cx="5147952" cy="4991081"/>
          </a:xfrm>
          <a:prstGeom prst="rect">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文本框 21"/>
          <p:cNvSpPr txBox="1"/>
          <p:nvPr/>
        </p:nvSpPr>
        <p:spPr>
          <a:xfrm>
            <a:off x="2210499" y="1377138"/>
            <a:ext cx="1923243" cy="33961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tx1"/>
                </a:solidFill>
              </a:rPr>
              <a:t>Inbound</a:t>
            </a:r>
            <a:endParaRPr lang="zh-CN" altLang="en-US" sz="2000" dirty="0">
              <a:solidFill>
                <a:schemeClr val="tx1"/>
              </a:solidFill>
            </a:endParaRPr>
          </a:p>
        </p:txBody>
      </p:sp>
      <p:sp>
        <p:nvSpPr>
          <p:cNvPr id="23" name="矩形 22"/>
          <p:cNvSpPr/>
          <p:nvPr/>
        </p:nvSpPr>
        <p:spPr>
          <a:xfrm>
            <a:off x="5851450" y="1295400"/>
            <a:ext cx="5824550" cy="4991081"/>
          </a:xfrm>
          <a:prstGeom prst="rect">
            <a:avLst/>
          </a:prstGeom>
          <a:no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文本框 23"/>
          <p:cNvSpPr txBox="1"/>
          <p:nvPr/>
        </p:nvSpPr>
        <p:spPr>
          <a:xfrm>
            <a:off x="7744243" y="1377138"/>
            <a:ext cx="2176016" cy="33961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000" dirty="0">
                <a:solidFill>
                  <a:schemeClr val="tx1"/>
                </a:solidFill>
              </a:rPr>
              <a:t>Outbound</a:t>
            </a:r>
            <a:endParaRPr lang="zh-CN" altLang="en-US" sz="2000" dirty="0">
              <a:solidFill>
                <a:schemeClr val="tx1"/>
              </a:solidFill>
            </a:endParaRPr>
          </a:p>
        </p:txBody>
      </p:sp>
      <p:sp>
        <p:nvSpPr>
          <p:cNvPr id="40" name="矩形 39"/>
          <p:cNvSpPr/>
          <p:nvPr/>
        </p:nvSpPr>
        <p:spPr>
          <a:xfrm>
            <a:off x="1631504" y="1960952"/>
            <a:ext cx="3731049" cy="3193291"/>
          </a:xfrm>
          <a:prstGeom prst="rect">
            <a:avLst/>
          </a:prstGeom>
          <a:solidFill>
            <a:srgbClr val="F4FBFE"/>
          </a:solidFill>
          <a:ln w="12700" cap="flat" cmpd="sng" algn="ctr">
            <a:solidFill>
              <a:schemeClr val="bg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a:solidFill>
                <a:srgbClr val="1D1D1A"/>
              </a:solidFill>
              <a:latin typeface="Huawei Sans" panose="020C0503030203020204" pitchFamily="34" charset="0"/>
              <a:ea typeface="方正兰亭黑简体" panose="02000000000000000000" pitchFamily="2" charset="-122"/>
            </a:endParaRPr>
          </a:p>
        </p:txBody>
      </p:sp>
      <p:sp>
        <p:nvSpPr>
          <p:cNvPr id="41" name="菱形 40"/>
          <p:cNvSpPr>
            <a:spLocks noChangeAspect="1"/>
          </p:cNvSpPr>
          <p:nvPr/>
        </p:nvSpPr>
        <p:spPr>
          <a:xfrm>
            <a:off x="1819002" y="2062106"/>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矩形 41"/>
          <p:cNvSpPr/>
          <p:nvPr/>
        </p:nvSpPr>
        <p:spPr>
          <a:xfrm>
            <a:off x="1890237" y="2434165"/>
            <a:ext cx="1204080" cy="738664"/>
          </a:xfrm>
          <a:prstGeom prst="rect">
            <a:avLst/>
          </a:prstGeom>
        </p:spPr>
        <p:txBody>
          <a:bodyPr wrap="square">
            <a:spAutoFit/>
          </a:bodyPr>
          <a:lstStyle/>
          <a:p>
            <a:pPr algn="ctr"/>
            <a:r>
              <a:rPr lang="zh-CN" altLang="en-US" sz="1400" dirty="0">
                <a:latin typeface="+mj-lt"/>
              </a:rPr>
              <a:t>接口上是否应用入方向</a:t>
            </a:r>
            <a:r>
              <a:rPr lang="en-US" altLang="zh-CN" sz="1400" dirty="0">
                <a:latin typeface="+mj-lt"/>
              </a:rPr>
              <a:t>ACL</a:t>
            </a:r>
            <a:r>
              <a:rPr lang="zh-CN" altLang="en-US" sz="1400" dirty="0">
                <a:latin typeface="+mj-lt"/>
              </a:rPr>
              <a:t>？</a:t>
            </a:r>
          </a:p>
        </p:txBody>
      </p:sp>
      <p:sp>
        <p:nvSpPr>
          <p:cNvPr id="44" name="矩形 43"/>
          <p:cNvSpPr>
            <a:spLocks/>
          </p:cNvSpPr>
          <p:nvPr/>
        </p:nvSpPr>
        <p:spPr>
          <a:xfrm>
            <a:off x="3666654" y="2447938"/>
            <a:ext cx="1091371" cy="495677"/>
          </a:xfrm>
          <a:prstGeom prst="rect">
            <a:avLst/>
          </a:prstGeom>
          <a:solidFill>
            <a:schemeClr val="bg1"/>
          </a:solidFill>
          <a:ln w="12700">
            <a:solidFill>
              <a:schemeClr val="accent1"/>
            </a:solidFill>
          </a:ln>
        </p:spPr>
        <p:txBody>
          <a:bodyPr wrap="square" anchor="ctr" anchorCtr="0">
            <a:noAutofit/>
          </a:bodyPr>
          <a:lstStyle/>
          <a:p>
            <a:pPr algn="ctr"/>
            <a:r>
              <a:rPr lang="zh-CN" altLang="en-US" sz="1400"/>
              <a:t>路由</a:t>
            </a:r>
          </a:p>
        </p:txBody>
      </p:sp>
      <p:sp>
        <p:nvSpPr>
          <p:cNvPr id="46" name="菱形 45"/>
          <p:cNvSpPr>
            <a:spLocks noChangeAspect="1"/>
          </p:cNvSpPr>
          <p:nvPr/>
        </p:nvSpPr>
        <p:spPr>
          <a:xfrm>
            <a:off x="3543517" y="3376346"/>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endParaRPr>
          </a:p>
        </p:txBody>
      </p:sp>
      <p:sp>
        <p:nvSpPr>
          <p:cNvPr id="47" name="矩形 46"/>
          <p:cNvSpPr/>
          <p:nvPr/>
        </p:nvSpPr>
        <p:spPr>
          <a:xfrm>
            <a:off x="3614752" y="3748405"/>
            <a:ext cx="1204080" cy="738664"/>
          </a:xfrm>
          <a:prstGeom prst="rect">
            <a:avLst/>
          </a:prstGeom>
        </p:spPr>
        <p:txBody>
          <a:bodyPr wrap="square">
            <a:spAutoFit/>
          </a:bodyPr>
          <a:lstStyle/>
          <a:p>
            <a:pPr algn="ctr"/>
            <a:r>
              <a:rPr lang="en-US" altLang="zh-CN" sz="1400" dirty="0">
                <a:latin typeface="+mj-lt"/>
              </a:rPr>
              <a:t>ACL</a:t>
            </a:r>
            <a:r>
              <a:rPr lang="zh-CN" altLang="en-US" sz="1400" dirty="0">
                <a:latin typeface="+mj-lt"/>
              </a:rPr>
              <a:t>是否允许该流量通行？</a:t>
            </a:r>
          </a:p>
        </p:txBody>
      </p:sp>
      <p:cxnSp>
        <p:nvCxnSpPr>
          <p:cNvPr id="48" name="直接连接符 47"/>
          <p:cNvCxnSpPr>
            <a:stCxn id="41" idx="3"/>
            <a:endCxn id="44" idx="1"/>
          </p:cNvCxnSpPr>
          <p:nvPr/>
        </p:nvCxnSpPr>
        <p:spPr>
          <a:xfrm>
            <a:off x="3165552" y="2695777"/>
            <a:ext cx="501102"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2"/>
          </p:cNvCxnSpPr>
          <p:nvPr/>
        </p:nvCxnSpPr>
        <p:spPr>
          <a:xfrm>
            <a:off x="2492277" y="3329447"/>
            <a:ext cx="1" cy="687546"/>
          </a:xfrm>
          <a:prstGeom prst="line">
            <a:avLst/>
          </a:prstGeom>
          <a:ln w="19050">
            <a:solidFill>
              <a:schemeClr val="tx1"/>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1"/>
          </p:cNvCxnSpPr>
          <p:nvPr/>
        </p:nvCxnSpPr>
        <p:spPr>
          <a:xfrm>
            <a:off x="2492278" y="4010016"/>
            <a:ext cx="1051239"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Line 14"/>
          <p:cNvSpPr>
            <a:spLocks noChangeShapeType="1"/>
          </p:cNvSpPr>
          <p:nvPr/>
        </p:nvSpPr>
        <p:spPr bwMode="auto">
          <a:xfrm>
            <a:off x="1156099" y="2701705"/>
            <a:ext cx="662904"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2" name="Line 14"/>
          <p:cNvSpPr>
            <a:spLocks noChangeShapeType="1"/>
          </p:cNvSpPr>
          <p:nvPr/>
        </p:nvSpPr>
        <p:spPr bwMode="auto">
          <a:xfrm>
            <a:off x="4758025" y="2701705"/>
            <a:ext cx="833919"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3" name="Line 14"/>
          <p:cNvSpPr>
            <a:spLocks noChangeShapeType="1"/>
          </p:cNvSpPr>
          <p:nvPr/>
        </p:nvSpPr>
        <p:spPr bwMode="auto">
          <a:xfrm>
            <a:off x="4894165" y="3998434"/>
            <a:ext cx="69778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55" name="TextBox 33"/>
          <p:cNvSpPr txBox="1"/>
          <p:nvPr/>
        </p:nvSpPr>
        <p:spPr>
          <a:xfrm>
            <a:off x="3048300" y="2393929"/>
            <a:ext cx="434734" cy="307777"/>
          </a:xfrm>
          <a:prstGeom prst="rect">
            <a:avLst/>
          </a:prstGeom>
          <a:noFill/>
        </p:spPr>
        <p:txBody>
          <a:bodyPr wrap="none" rtlCol="0">
            <a:spAutoFit/>
          </a:bodyPr>
          <a:lstStyle/>
          <a:p>
            <a:r>
              <a:rPr lang="en-US" altLang="zh-CN" sz="1400" dirty="0"/>
              <a:t>No</a:t>
            </a:r>
            <a:endParaRPr lang="zh-CN" altLang="en-US" sz="1400" dirty="0"/>
          </a:p>
        </p:txBody>
      </p:sp>
      <p:sp>
        <p:nvSpPr>
          <p:cNvPr id="56" name="TextBox 34"/>
          <p:cNvSpPr txBox="1"/>
          <p:nvPr/>
        </p:nvSpPr>
        <p:spPr>
          <a:xfrm>
            <a:off x="2462562" y="3286525"/>
            <a:ext cx="473206" cy="307777"/>
          </a:xfrm>
          <a:prstGeom prst="rect">
            <a:avLst/>
          </a:prstGeom>
          <a:noFill/>
        </p:spPr>
        <p:txBody>
          <a:bodyPr wrap="none" rtlCol="0">
            <a:spAutoFit/>
          </a:bodyPr>
          <a:lstStyle/>
          <a:p>
            <a:r>
              <a:rPr lang="en-US" altLang="zh-CN" sz="1400"/>
              <a:t>Yes</a:t>
            </a:r>
            <a:endParaRPr lang="zh-CN" altLang="en-US" sz="1400"/>
          </a:p>
        </p:txBody>
      </p:sp>
      <p:sp>
        <p:nvSpPr>
          <p:cNvPr id="57" name="TextBox 35"/>
          <p:cNvSpPr txBox="1"/>
          <p:nvPr/>
        </p:nvSpPr>
        <p:spPr>
          <a:xfrm>
            <a:off x="4801072" y="3688823"/>
            <a:ext cx="473206" cy="307777"/>
          </a:xfrm>
          <a:prstGeom prst="rect">
            <a:avLst/>
          </a:prstGeom>
          <a:noFill/>
        </p:spPr>
        <p:txBody>
          <a:bodyPr wrap="none" rtlCol="0">
            <a:spAutoFit/>
          </a:bodyPr>
          <a:lstStyle/>
          <a:p>
            <a:r>
              <a:rPr lang="en-US" altLang="zh-CN" sz="1400"/>
              <a:t>Yes</a:t>
            </a:r>
            <a:endParaRPr lang="zh-CN" altLang="en-US" sz="1400"/>
          </a:p>
        </p:txBody>
      </p:sp>
      <p:sp>
        <p:nvSpPr>
          <p:cNvPr id="58" name="Line 14"/>
          <p:cNvSpPr>
            <a:spLocks noChangeShapeType="1"/>
          </p:cNvSpPr>
          <p:nvPr/>
        </p:nvSpPr>
        <p:spPr bwMode="auto">
          <a:xfrm>
            <a:off x="4217521" y="4620734"/>
            <a:ext cx="0" cy="941881"/>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1" name="Line 14"/>
          <p:cNvSpPr>
            <a:spLocks noChangeShapeType="1"/>
          </p:cNvSpPr>
          <p:nvPr/>
        </p:nvSpPr>
        <p:spPr bwMode="auto">
          <a:xfrm>
            <a:off x="2036171" y="5801665"/>
            <a:ext cx="36000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2" name="TextBox 44"/>
          <p:cNvSpPr txBox="1"/>
          <p:nvPr/>
        </p:nvSpPr>
        <p:spPr>
          <a:xfrm>
            <a:off x="1156099" y="5649048"/>
            <a:ext cx="836105" cy="305234"/>
          </a:xfrm>
          <a:prstGeom prst="rect">
            <a:avLst/>
          </a:prstGeom>
          <a:solidFill>
            <a:schemeClr val="tx2"/>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600" kern="0">
                <a:solidFill>
                  <a:srgbClr val="1D1D1A"/>
                </a:solidFill>
                <a:latin typeface="Huawei Sans" panose="020C0503030203020204" pitchFamily="34" charset="0"/>
                <a:ea typeface="方正兰亭黑简体" panose="02000000000000000000" pitchFamily="2" charset="-122"/>
              </a:defRPr>
            </a:lvl1pPr>
          </a:lstStyle>
          <a:p>
            <a:r>
              <a:rPr lang="zh-CN" altLang="en-US" sz="1400" dirty="0"/>
              <a:t>数据报文</a:t>
            </a:r>
          </a:p>
        </p:txBody>
      </p:sp>
      <p:sp>
        <p:nvSpPr>
          <p:cNvPr id="59" name="TextBox 38"/>
          <p:cNvSpPr txBox="1"/>
          <p:nvPr/>
        </p:nvSpPr>
        <p:spPr>
          <a:xfrm>
            <a:off x="4233422" y="4529034"/>
            <a:ext cx="434734" cy="307777"/>
          </a:xfrm>
          <a:prstGeom prst="rect">
            <a:avLst/>
          </a:prstGeom>
          <a:noFill/>
        </p:spPr>
        <p:txBody>
          <a:bodyPr wrap="none" rtlCol="0">
            <a:spAutoFit/>
          </a:bodyPr>
          <a:lstStyle/>
          <a:p>
            <a:r>
              <a:rPr lang="en-US" altLang="zh-CN" sz="1400"/>
              <a:t>No</a:t>
            </a:r>
            <a:endParaRPr lang="zh-CN" altLang="en-US" sz="1400"/>
          </a:p>
        </p:txBody>
      </p:sp>
      <p:sp>
        <p:nvSpPr>
          <p:cNvPr id="66" name="矩形 65"/>
          <p:cNvSpPr/>
          <p:nvPr/>
        </p:nvSpPr>
        <p:spPr>
          <a:xfrm>
            <a:off x="6035217" y="1992380"/>
            <a:ext cx="4845031" cy="3177480"/>
          </a:xfrm>
          <a:prstGeom prst="rect">
            <a:avLst/>
          </a:prstGeom>
          <a:solidFill>
            <a:srgbClr val="F4FBFE"/>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7" name="Line 14"/>
          <p:cNvSpPr>
            <a:spLocks noChangeShapeType="1"/>
          </p:cNvSpPr>
          <p:nvPr/>
        </p:nvSpPr>
        <p:spPr bwMode="auto">
          <a:xfrm>
            <a:off x="8222269" y="4678674"/>
            <a:ext cx="0" cy="320989"/>
          </a:xfrm>
          <a:prstGeom prst="line">
            <a:avLst/>
          </a:prstGeom>
          <a:noFill/>
          <a:ln w="1905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68" name="菱形 67"/>
          <p:cNvSpPr>
            <a:spLocks noChangeAspect="1"/>
          </p:cNvSpPr>
          <p:nvPr/>
        </p:nvSpPr>
        <p:spPr>
          <a:xfrm>
            <a:off x="6231742" y="2199242"/>
            <a:ext cx="1346550" cy="1267341"/>
          </a:xfrm>
          <a:prstGeom prst="diamond">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9" name="矩形 68"/>
          <p:cNvSpPr/>
          <p:nvPr/>
        </p:nvSpPr>
        <p:spPr>
          <a:xfrm>
            <a:off x="6302977" y="2571301"/>
            <a:ext cx="1204080" cy="523220"/>
          </a:xfrm>
          <a:prstGeom prst="rect">
            <a:avLst/>
          </a:prstGeom>
        </p:spPr>
        <p:txBody>
          <a:bodyPr wrap="square">
            <a:spAutoFit/>
          </a:bodyPr>
          <a:lstStyle/>
          <a:p>
            <a:pPr algn="ctr"/>
            <a:r>
              <a:rPr lang="zh-CN" altLang="en-US" sz="1400" dirty="0">
                <a:latin typeface="+mj-lt"/>
              </a:rPr>
              <a:t>是否有匹配的路由条目</a:t>
            </a:r>
          </a:p>
        </p:txBody>
      </p:sp>
      <p:sp>
        <p:nvSpPr>
          <p:cNvPr id="70" name="菱形 69"/>
          <p:cNvSpPr>
            <a:spLocks noChangeAspect="1"/>
          </p:cNvSpPr>
          <p:nvPr/>
        </p:nvSpPr>
        <p:spPr>
          <a:xfrm>
            <a:off x="7564197" y="3462133"/>
            <a:ext cx="1346550" cy="1267341"/>
          </a:xfrm>
          <a:prstGeom prst="diamond">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1" name="矩形 70"/>
          <p:cNvSpPr/>
          <p:nvPr/>
        </p:nvSpPr>
        <p:spPr>
          <a:xfrm>
            <a:off x="7635432" y="3802670"/>
            <a:ext cx="1204080" cy="738664"/>
          </a:xfrm>
          <a:prstGeom prst="rect">
            <a:avLst/>
          </a:prstGeom>
        </p:spPr>
        <p:txBody>
          <a:bodyPr wrap="square">
            <a:spAutoFit/>
          </a:bodyPr>
          <a:lstStyle/>
          <a:p>
            <a:pPr algn="ctr"/>
            <a:r>
              <a:rPr lang="zh-CN" altLang="en-US" sz="1400" dirty="0">
                <a:solidFill>
                  <a:schemeClr val="accent2"/>
                </a:solidFill>
                <a:latin typeface="Huawei Sans" panose="020C0503030203020204" pitchFamily="34" charset="0"/>
                <a:ea typeface="方正兰亭黑简体" panose="02000000000000000000" pitchFamily="2" charset="-122"/>
              </a:rPr>
              <a:t>出接口是否应用出方向</a:t>
            </a:r>
            <a:r>
              <a:rPr lang="en-US" altLang="zh-CN" sz="1400" dirty="0">
                <a:solidFill>
                  <a:schemeClr val="accent2"/>
                </a:solidFill>
                <a:latin typeface="Huawei Sans" panose="020C0503030203020204" pitchFamily="34" charset="0"/>
                <a:ea typeface="方正兰亭黑简体" panose="02000000000000000000" pitchFamily="2" charset="-122"/>
              </a:rPr>
              <a:t>ACL</a:t>
            </a:r>
            <a:endParaRPr lang="zh-CN" altLang="en-US" sz="1400" dirty="0">
              <a:solidFill>
                <a:schemeClr val="accent2"/>
              </a:solidFill>
              <a:latin typeface="Huawei Sans" panose="020C0503030203020204" pitchFamily="34" charset="0"/>
              <a:ea typeface="方正兰亭黑简体" panose="02000000000000000000" pitchFamily="2" charset="-122"/>
            </a:endParaRPr>
          </a:p>
        </p:txBody>
      </p:sp>
      <p:cxnSp>
        <p:nvCxnSpPr>
          <p:cNvPr id="72" name="直接连接符 71"/>
          <p:cNvCxnSpPr>
            <a:stCxn id="68" idx="3"/>
          </p:cNvCxnSpPr>
          <p:nvPr/>
        </p:nvCxnSpPr>
        <p:spPr>
          <a:xfrm flipV="1">
            <a:off x="7578292" y="2832912"/>
            <a:ext cx="3540827" cy="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8" idx="3"/>
            <a:endCxn id="70" idx="1"/>
          </p:cNvCxnSpPr>
          <p:nvPr/>
        </p:nvCxnSpPr>
        <p:spPr>
          <a:xfrm>
            <a:off x="7377930" y="4095802"/>
            <a:ext cx="186267" cy="2"/>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Line 14"/>
          <p:cNvSpPr>
            <a:spLocks noChangeShapeType="1"/>
          </p:cNvSpPr>
          <p:nvPr/>
        </p:nvSpPr>
        <p:spPr bwMode="auto">
          <a:xfrm flipH="1">
            <a:off x="6905018" y="1916127"/>
            <a:ext cx="0" cy="21600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75" name="TextBox 33"/>
          <p:cNvSpPr txBox="1"/>
          <p:nvPr/>
        </p:nvSpPr>
        <p:spPr>
          <a:xfrm>
            <a:off x="7575221" y="2531065"/>
            <a:ext cx="434734" cy="307777"/>
          </a:xfrm>
          <a:prstGeom prst="rect">
            <a:avLst/>
          </a:prstGeom>
          <a:noFill/>
        </p:spPr>
        <p:txBody>
          <a:bodyPr wrap="none" rtlCol="0">
            <a:spAutoFit/>
          </a:bodyPr>
          <a:lstStyle/>
          <a:p>
            <a:r>
              <a:rPr lang="en-US" altLang="zh-CN" sz="1400"/>
              <a:t>No</a:t>
            </a:r>
            <a:endParaRPr lang="zh-CN" altLang="en-US" sz="1400"/>
          </a:p>
        </p:txBody>
      </p:sp>
      <p:sp>
        <p:nvSpPr>
          <p:cNvPr id="77" name="Line 14"/>
          <p:cNvSpPr>
            <a:spLocks noChangeShapeType="1"/>
          </p:cNvSpPr>
          <p:nvPr/>
        </p:nvSpPr>
        <p:spPr bwMode="auto">
          <a:xfrm>
            <a:off x="7304474" y="5801665"/>
            <a:ext cx="46800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76" name="TextBox 34"/>
          <p:cNvSpPr txBox="1"/>
          <p:nvPr/>
        </p:nvSpPr>
        <p:spPr>
          <a:xfrm>
            <a:off x="6875302" y="3372861"/>
            <a:ext cx="473206" cy="307777"/>
          </a:xfrm>
          <a:prstGeom prst="rect">
            <a:avLst/>
          </a:prstGeom>
          <a:noFill/>
        </p:spPr>
        <p:txBody>
          <a:bodyPr wrap="none" rtlCol="0">
            <a:spAutoFit/>
          </a:bodyPr>
          <a:lstStyle/>
          <a:p>
            <a:r>
              <a:rPr lang="en-US" altLang="zh-CN" sz="1400"/>
              <a:t>Yes</a:t>
            </a:r>
            <a:endParaRPr lang="zh-CN" altLang="en-US" sz="1400"/>
          </a:p>
        </p:txBody>
      </p:sp>
      <p:sp>
        <p:nvSpPr>
          <p:cNvPr id="78" name="矩形 77"/>
          <p:cNvSpPr>
            <a:spLocks/>
          </p:cNvSpPr>
          <p:nvPr/>
        </p:nvSpPr>
        <p:spPr>
          <a:xfrm>
            <a:off x="6432107" y="3795917"/>
            <a:ext cx="945823" cy="599770"/>
          </a:xfrm>
          <a:prstGeom prst="rect">
            <a:avLst/>
          </a:prstGeom>
          <a:solidFill>
            <a:schemeClr val="bg1"/>
          </a:solidFill>
          <a:ln w="12700">
            <a:solidFill>
              <a:schemeClr val="accent1"/>
            </a:solidFill>
          </a:ln>
        </p:spPr>
        <p:txBody>
          <a:bodyPr wrap="square" anchor="ctr" anchorCtr="0">
            <a:noAutofit/>
          </a:bodyPr>
          <a:lstStyle/>
          <a:p>
            <a:pPr algn="ctr"/>
            <a:r>
              <a:rPr lang="zh-CN" altLang="en-US" sz="1400" dirty="0"/>
              <a:t>路由到出接口</a:t>
            </a:r>
          </a:p>
        </p:txBody>
      </p:sp>
      <p:cxnSp>
        <p:nvCxnSpPr>
          <p:cNvPr id="79" name="直接连接符 78"/>
          <p:cNvCxnSpPr>
            <a:stCxn id="68" idx="2"/>
            <a:endCxn id="78" idx="0"/>
          </p:cNvCxnSpPr>
          <p:nvPr/>
        </p:nvCxnSpPr>
        <p:spPr>
          <a:xfrm>
            <a:off x="6905018" y="3466583"/>
            <a:ext cx="1" cy="329335"/>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菱形 79"/>
          <p:cNvSpPr>
            <a:spLocks noChangeAspect="1"/>
          </p:cNvSpPr>
          <p:nvPr/>
        </p:nvSpPr>
        <p:spPr>
          <a:xfrm>
            <a:off x="9163383" y="3462133"/>
            <a:ext cx="1346550" cy="1267341"/>
          </a:xfrm>
          <a:prstGeom prst="diamond">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 name="矩形 80"/>
          <p:cNvSpPr/>
          <p:nvPr/>
        </p:nvSpPr>
        <p:spPr>
          <a:xfrm>
            <a:off x="9438100" y="3640766"/>
            <a:ext cx="944724" cy="93871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accent2"/>
                </a:solidFill>
                <a:latin typeface="Huawei Sans" panose="020C0503030203020204" pitchFamily="34" charset="0"/>
                <a:ea typeface="方正兰亭黑简体" panose="02000000000000000000" pitchFamily="2" charset="-122"/>
              </a:rPr>
              <a:t>ACL</a:t>
            </a:r>
            <a:r>
              <a:rPr lang="zh-CN" altLang="en-US" sz="1400" dirty="0">
                <a:solidFill>
                  <a:schemeClr val="accent2"/>
                </a:solidFill>
                <a:latin typeface="Huawei Sans" panose="020C0503030203020204" pitchFamily="34" charset="0"/>
                <a:ea typeface="方正兰亭黑简体" panose="02000000000000000000" pitchFamily="2" charset="-122"/>
              </a:rPr>
              <a:t>是否允许该流量通行？</a:t>
            </a:r>
          </a:p>
        </p:txBody>
      </p:sp>
      <p:cxnSp>
        <p:nvCxnSpPr>
          <p:cNvPr id="82" name="直接连接符 81"/>
          <p:cNvCxnSpPr>
            <a:stCxn id="70" idx="3"/>
            <a:endCxn id="80" idx="1"/>
          </p:cNvCxnSpPr>
          <p:nvPr/>
        </p:nvCxnSpPr>
        <p:spPr>
          <a:xfrm>
            <a:off x="8910747" y="4095804"/>
            <a:ext cx="252636" cy="0"/>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3" name="Line 14"/>
          <p:cNvSpPr>
            <a:spLocks noChangeShapeType="1"/>
          </p:cNvSpPr>
          <p:nvPr/>
        </p:nvSpPr>
        <p:spPr bwMode="auto">
          <a:xfrm>
            <a:off x="10498560" y="4090804"/>
            <a:ext cx="620559"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4" name="Line 14"/>
          <p:cNvSpPr>
            <a:spLocks noChangeShapeType="1"/>
          </p:cNvSpPr>
          <p:nvPr/>
        </p:nvSpPr>
        <p:spPr bwMode="auto">
          <a:xfrm>
            <a:off x="8234969" y="4988105"/>
            <a:ext cx="2884150" cy="0"/>
          </a:xfrm>
          <a:prstGeom prst="line">
            <a:avLst/>
          </a:prstGeom>
          <a:noFill/>
          <a:ln w="1905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400"/>
          </a:p>
        </p:txBody>
      </p:sp>
      <p:sp>
        <p:nvSpPr>
          <p:cNvPr id="85" name="TextBox 51"/>
          <p:cNvSpPr txBox="1"/>
          <p:nvPr/>
        </p:nvSpPr>
        <p:spPr>
          <a:xfrm>
            <a:off x="8716642" y="3788026"/>
            <a:ext cx="473206" cy="307777"/>
          </a:xfrm>
          <a:prstGeom prst="rect">
            <a:avLst/>
          </a:prstGeom>
          <a:noFill/>
        </p:spPr>
        <p:txBody>
          <a:bodyPr wrap="none" rtlCol="0">
            <a:spAutoFit/>
          </a:bodyPr>
          <a:lstStyle/>
          <a:p>
            <a:r>
              <a:rPr lang="en-US" altLang="zh-CN" sz="1400"/>
              <a:t>Yes</a:t>
            </a:r>
            <a:endParaRPr lang="zh-CN" altLang="en-US" sz="1400"/>
          </a:p>
        </p:txBody>
      </p:sp>
      <p:sp>
        <p:nvSpPr>
          <p:cNvPr id="86" name="TextBox 52"/>
          <p:cNvSpPr txBox="1"/>
          <p:nvPr/>
        </p:nvSpPr>
        <p:spPr>
          <a:xfrm>
            <a:off x="10386458" y="3788026"/>
            <a:ext cx="473206" cy="307777"/>
          </a:xfrm>
          <a:prstGeom prst="rect">
            <a:avLst/>
          </a:prstGeom>
          <a:noFill/>
        </p:spPr>
        <p:txBody>
          <a:bodyPr wrap="none" rtlCol="0">
            <a:spAutoFit/>
          </a:bodyPr>
          <a:lstStyle/>
          <a:p>
            <a:r>
              <a:rPr lang="en-US" altLang="zh-CN" sz="1400"/>
              <a:t>Yes</a:t>
            </a:r>
            <a:endParaRPr lang="zh-CN" altLang="en-US" sz="1400"/>
          </a:p>
        </p:txBody>
      </p:sp>
      <p:cxnSp>
        <p:nvCxnSpPr>
          <p:cNvPr id="87" name="直接连接符 86"/>
          <p:cNvCxnSpPr/>
          <p:nvPr/>
        </p:nvCxnSpPr>
        <p:spPr>
          <a:xfrm flipV="1">
            <a:off x="9823286" y="2832912"/>
            <a:ext cx="0" cy="629221"/>
          </a:xfrm>
          <a:prstGeom prst="line">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54"/>
          <p:cNvSpPr txBox="1"/>
          <p:nvPr/>
        </p:nvSpPr>
        <p:spPr>
          <a:xfrm>
            <a:off x="8237472" y="4710986"/>
            <a:ext cx="434734" cy="307777"/>
          </a:xfrm>
          <a:prstGeom prst="rect">
            <a:avLst/>
          </a:prstGeom>
          <a:noFill/>
        </p:spPr>
        <p:txBody>
          <a:bodyPr wrap="none" rtlCol="0">
            <a:spAutoFit/>
          </a:bodyPr>
          <a:lstStyle/>
          <a:p>
            <a:r>
              <a:rPr lang="en-US" altLang="zh-CN" sz="1400"/>
              <a:t>No</a:t>
            </a:r>
            <a:endParaRPr lang="zh-CN" altLang="en-US" sz="1400"/>
          </a:p>
        </p:txBody>
      </p:sp>
      <p:sp>
        <p:nvSpPr>
          <p:cNvPr id="89" name="TextBox 55"/>
          <p:cNvSpPr txBox="1"/>
          <p:nvPr/>
        </p:nvSpPr>
        <p:spPr>
          <a:xfrm>
            <a:off x="9823286" y="3162687"/>
            <a:ext cx="434734" cy="307777"/>
          </a:xfrm>
          <a:prstGeom prst="rect">
            <a:avLst/>
          </a:prstGeom>
          <a:noFill/>
        </p:spPr>
        <p:txBody>
          <a:bodyPr wrap="none" rtlCol="0">
            <a:spAutoFit/>
          </a:bodyPr>
          <a:lstStyle/>
          <a:p>
            <a:r>
              <a:rPr lang="en-US" altLang="zh-CN" sz="1400"/>
              <a:t>No</a:t>
            </a:r>
            <a:endParaRPr lang="zh-CN" altLang="en-US" sz="1400"/>
          </a:p>
        </p:txBody>
      </p:sp>
      <p:sp>
        <p:nvSpPr>
          <p:cNvPr id="93" name="TextBox 44"/>
          <p:cNvSpPr txBox="1"/>
          <p:nvPr/>
        </p:nvSpPr>
        <p:spPr>
          <a:xfrm>
            <a:off x="6465023" y="5649048"/>
            <a:ext cx="836105" cy="305234"/>
          </a:xfrm>
          <a:prstGeom prst="rect">
            <a:avLst/>
          </a:prstGeom>
          <a:solidFill>
            <a:srgbClr val="1AABE2">
              <a:alpha val="5000"/>
            </a:srgbClr>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数据报文</a:t>
            </a:r>
          </a:p>
        </p:txBody>
      </p:sp>
      <p:pic>
        <p:nvPicPr>
          <p:cNvPr id="94" name="图片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7174" y="5531665"/>
            <a:ext cx="658537" cy="540000"/>
          </a:xfrm>
          <a:prstGeom prst="rect">
            <a:avLst/>
          </a:prstGeom>
        </p:spPr>
      </p:pic>
      <p:sp>
        <p:nvSpPr>
          <p:cNvPr id="60" name="椭圆 59"/>
          <p:cNvSpPr>
            <a:spLocks noChangeAspect="1"/>
          </p:cNvSpPr>
          <p:nvPr/>
        </p:nvSpPr>
        <p:spPr>
          <a:xfrm>
            <a:off x="2373504" y="5722456"/>
            <a:ext cx="158418" cy="15841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95" name="图片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6331" y="5531665"/>
            <a:ext cx="658537" cy="540000"/>
          </a:xfrm>
          <a:prstGeom prst="rect">
            <a:avLst/>
          </a:prstGeom>
        </p:spPr>
      </p:pic>
      <p:sp>
        <p:nvSpPr>
          <p:cNvPr id="92" name="椭圆 91"/>
          <p:cNvSpPr>
            <a:spLocks noChangeAspect="1"/>
          </p:cNvSpPr>
          <p:nvPr/>
        </p:nvSpPr>
        <p:spPr>
          <a:xfrm>
            <a:off x="8377422" y="5722456"/>
            <a:ext cx="158418" cy="158418"/>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6" name="garbage-bin_323609"/>
          <p:cNvSpPr>
            <a:spLocks noChangeAspect="1"/>
          </p:cNvSpPr>
          <p:nvPr/>
        </p:nvSpPr>
        <p:spPr bwMode="auto">
          <a:xfrm>
            <a:off x="4075280" y="5612669"/>
            <a:ext cx="288000" cy="377993"/>
          </a:xfrm>
          <a:custGeom>
            <a:avLst/>
            <a:gdLst>
              <a:gd name="connsiteX0" fmla="*/ 211414 w 462274"/>
              <a:gd name="connsiteY0" fmla="*/ 198995 h 606722"/>
              <a:gd name="connsiteX1" fmla="*/ 251001 w 462274"/>
              <a:gd name="connsiteY1" fmla="*/ 198995 h 606722"/>
              <a:gd name="connsiteX2" fmla="*/ 251001 w 462274"/>
              <a:gd name="connsiteY2" fmla="*/ 530864 h 606722"/>
              <a:gd name="connsiteX3" fmla="*/ 211414 w 462274"/>
              <a:gd name="connsiteY3" fmla="*/ 530864 h 606722"/>
              <a:gd name="connsiteX4" fmla="*/ 313873 w 462274"/>
              <a:gd name="connsiteY4" fmla="*/ 198571 h 606722"/>
              <a:gd name="connsiteX5" fmla="*/ 353392 w 462274"/>
              <a:gd name="connsiteY5" fmla="*/ 200615 h 606722"/>
              <a:gd name="connsiteX6" fmla="*/ 336125 w 462274"/>
              <a:gd name="connsiteY6" fmla="*/ 531781 h 606722"/>
              <a:gd name="connsiteX7" fmla="*/ 296516 w 462274"/>
              <a:gd name="connsiteY7" fmla="*/ 529738 h 606722"/>
              <a:gd name="connsiteX8" fmla="*/ 148561 w 462274"/>
              <a:gd name="connsiteY8" fmla="*/ 198430 h 606722"/>
              <a:gd name="connsiteX9" fmla="*/ 165829 w 462274"/>
              <a:gd name="connsiteY9" fmla="*/ 529737 h 606722"/>
              <a:gd name="connsiteX10" fmla="*/ 126309 w 462274"/>
              <a:gd name="connsiteY10" fmla="*/ 531781 h 606722"/>
              <a:gd name="connsiteX11" fmla="*/ 108953 w 462274"/>
              <a:gd name="connsiteY11" fmla="*/ 200563 h 606722"/>
              <a:gd name="connsiteX12" fmla="*/ 65327 w 462274"/>
              <a:gd name="connsiteY12" fmla="*/ 157035 h 606722"/>
              <a:gd name="connsiteX13" fmla="*/ 89446 w 462274"/>
              <a:gd name="connsiteY13" fmla="*/ 567086 h 606722"/>
              <a:gd name="connsiteX14" fmla="*/ 372917 w 462274"/>
              <a:gd name="connsiteY14" fmla="*/ 567086 h 606722"/>
              <a:gd name="connsiteX15" fmla="*/ 396947 w 462274"/>
              <a:gd name="connsiteY15" fmla="*/ 157035 h 606722"/>
              <a:gd name="connsiteX16" fmla="*/ 39605 w 462274"/>
              <a:gd name="connsiteY16" fmla="*/ 92337 h 606722"/>
              <a:gd name="connsiteX17" fmla="*/ 39605 w 462274"/>
              <a:gd name="connsiteY17" fmla="*/ 117398 h 606722"/>
              <a:gd name="connsiteX18" fmla="*/ 422669 w 462274"/>
              <a:gd name="connsiteY18" fmla="*/ 117398 h 606722"/>
              <a:gd name="connsiteX19" fmla="*/ 422669 w 462274"/>
              <a:gd name="connsiteY19" fmla="*/ 92337 h 606722"/>
              <a:gd name="connsiteX20" fmla="*/ 199185 w 462274"/>
              <a:gd name="connsiteY20" fmla="*/ 39547 h 606722"/>
              <a:gd name="connsiteX21" fmla="*/ 199185 w 462274"/>
              <a:gd name="connsiteY21" fmla="*/ 52789 h 606722"/>
              <a:gd name="connsiteX22" fmla="*/ 263088 w 462274"/>
              <a:gd name="connsiteY22" fmla="*/ 52789 h 606722"/>
              <a:gd name="connsiteX23" fmla="*/ 263088 w 462274"/>
              <a:gd name="connsiteY23" fmla="*/ 39547 h 606722"/>
              <a:gd name="connsiteX24" fmla="*/ 159580 w 462274"/>
              <a:gd name="connsiteY24" fmla="*/ 0 h 606722"/>
              <a:gd name="connsiteX25" fmla="*/ 302783 w 462274"/>
              <a:gd name="connsiteY25" fmla="*/ 0 h 606722"/>
              <a:gd name="connsiteX26" fmla="*/ 302783 w 462274"/>
              <a:gd name="connsiteY26" fmla="*/ 52789 h 606722"/>
              <a:gd name="connsiteX27" fmla="*/ 462274 w 462274"/>
              <a:gd name="connsiteY27" fmla="*/ 52789 h 606722"/>
              <a:gd name="connsiteX28" fmla="*/ 462274 w 462274"/>
              <a:gd name="connsiteY28" fmla="*/ 157035 h 606722"/>
              <a:gd name="connsiteX29" fmla="*/ 436642 w 462274"/>
              <a:gd name="connsiteY29" fmla="*/ 157035 h 606722"/>
              <a:gd name="connsiteX30" fmla="*/ 411365 w 462274"/>
              <a:gd name="connsiteY30" fmla="*/ 588059 h 606722"/>
              <a:gd name="connsiteX31" fmla="*/ 410208 w 462274"/>
              <a:gd name="connsiteY31" fmla="*/ 606722 h 606722"/>
              <a:gd name="connsiteX32" fmla="*/ 52066 w 462274"/>
              <a:gd name="connsiteY32" fmla="*/ 606722 h 606722"/>
              <a:gd name="connsiteX33" fmla="*/ 50998 w 462274"/>
              <a:gd name="connsiteY33" fmla="*/ 588059 h 606722"/>
              <a:gd name="connsiteX34" fmla="*/ 25632 w 462274"/>
              <a:gd name="connsiteY34" fmla="*/ 157035 h 606722"/>
              <a:gd name="connsiteX35" fmla="*/ 0 w 462274"/>
              <a:gd name="connsiteY35" fmla="*/ 157035 h 606722"/>
              <a:gd name="connsiteX36" fmla="*/ 0 w 462274"/>
              <a:gd name="connsiteY36" fmla="*/ 52789 h 606722"/>
              <a:gd name="connsiteX37" fmla="*/ 159580 w 462274"/>
              <a:gd name="connsiteY37" fmla="*/ 5278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74" h="606722">
                <a:moveTo>
                  <a:pt x="211414" y="198995"/>
                </a:moveTo>
                <a:lnTo>
                  <a:pt x="251001" y="198995"/>
                </a:lnTo>
                <a:lnTo>
                  <a:pt x="251001" y="530864"/>
                </a:lnTo>
                <a:lnTo>
                  <a:pt x="211414" y="530864"/>
                </a:lnTo>
                <a:close/>
                <a:moveTo>
                  <a:pt x="313873" y="198571"/>
                </a:moveTo>
                <a:lnTo>
                  <a:pt x="353392" y="200615"/>
                </a:lnTo>
                <a:lnTo>
                  <a:pt x="336125" y="531781"/>
                </a:lnTo>
                <a:lnTo>
                  <a:pt x="296516" y="529738"/>
                </a:lnTo>
                <a:close/>
                <a:moveTo>
                  <a:pt x="148561" y="198430"/>
                </a:moveTo>
                <a:lnTo>
                  <a:pt x="165829" y="529737"/>
                </a:lnTo>
                <a:lnTo>
                  <a:pt x="126309" y="531781"/>
                </a:lnTo>
                <a:lnTo>
                  <a:pt x="108953" y="200563"/>
                </a:lnTo>
                <a:close/>
                <a:moveTo>
                  <a:pt x="65327" y="157035"/>
                </a:moveTo>
                <a:cubicBezTo>
                  <a:pt x="69599" y="237019"/>
                  <a:pt x="85085" y="495367"/>
                  <a:pt x="89446" y="567086"/>
                </a:cubicBezTo>
                <a:lnTo>
                  <a:pt x="372917" y="567086"/>
                </a:lnTo>
                <a:cubicBezTo>
                  <a:pt x="377278" y="495367"/>
                  <a:pt x="392764" y="237019"/>
                  <a:pt x="396947" y="157035"/>
                </a:cubicBezTo>
                <a:close/>
                <a:moveTo>
                  <a:pt x="39605" y="92337"/>
                </a:moveTo>
                <a:lnTo>
                  <a:pt x="39605" y="117398"/>
                </a:lnTo>
                <a:lnTo>
                  <a:pt x="422669" y="117398"/>
                </a:lnTo>
                <a:lnTo>
                  <a:pt x="422669" y="92337"/>
                </a:lnTo>
                <a:close/>
                <a:moveTo>
                  <a:pt x="199185" y="39547"/>
                </a:moveTo>
                <a:lnTo>
                  <a:pt x="199185" y="52789"/>
                </a:lnTo>
                <a:lnTo>
                  <a:pt x="263088" y="52789"/>
                </a:lnTo>
                <a:lnTo>
                  <a:pt x="263088" y="39547"/>
                </a:lnTo>
                <a:close/>
                <a:moveTo>
                  <a:pt x="159580" y="0"/>
                </a:moveTo>
                <a:lnTo>
                  <a:pt x="302783" y="0"/>
                </a:lnTo>
                <a:lnTo>
                  <a:pt x="302783" y="52789"/>
                </a:lnTo>
                <a:lnTo>
                  <a:pt x="462274" y="52789"/>
                </a:lnTo>
                <a:lnTo>
                  <a:pt x="462274" y="157035"/>
                </a:lnTo>
                <a:lnTo>
                  <a:pt x="436642" y="157035"/>
                </a:lnTo>
                <a:cubicBezTo>
                  <a:pt x="431925" y="246351"/>
                  <a:pt x="412255" y="572862"/>
                  <a:pt x="411365" y="588059"/>
                </a:cubicBezTo>
                <a:lnTo>
                  <a:pt x="410208" y="606722"/>
                </a:lnTo>
                <a:lnTo>
                  <a:pt x="52066" y="606722"/>
                </a:lnTo>
                <a:lnTo>
                  <a:pt x="50998" y="588059"/>
                </a:lnTo>
                <a:cubicBezTo>
                  <a:pt x="50019" y="572862"/>
                  <a:pt x="30349" y="246351"/>
                  <a:pt x="25632" y="157035"/>
                </a:cubicBezTo>
                <a:lnTo>
                  <a:pt x="0" y="157035"/>
                </a:lnTo>
                <a:lnTo>
                  <a:pt x="0" y="52789"/>
                </a:lnTo>
                <a:lnTo>
                  <a:pt x="159580" y="52789"/>
                </a:lnTo>
                <a:close/>
              </a:path>
            </a:pathLst>
          </a:custGeom>
          <a:solidFill>
            <a:schemeClr val="accent1"/>
          </a:solidFill>
          <a:ln>
            <a:noFill/>
          </a:ln>
        </p:spPr>
      </p:sp>
      <p:sp>
        <p:nvSpPr>
          <p:cNvPr id="91" name="TextBox 44"/>
          <p:cNvSpPr txBox="1"/>
          <p:nvPr/>
        </p:nvSpPr>
        <p:spPr>
          <a:xfrm>
            <a:off x="6486965" y="1598445"/>
            <a:ext cx="836105" cy="305234"/>
          </a:xfrm>
          <a:prstGeom prst="rect">
            <a:avLst/>
          </a:prstGeom>
          <a:solidFill>
            <a:schemeClr val="tx2"/>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a:t>数据报文</a:t>
            </a:r>
          </a:p>
        </p:txBody>
      </p:sp>
      <p:sp>
        <p:nvSpPr>
          <p:cNvPr id="97" name="garbage-bin_323609"/>
          <p:cNvSpPr>
            <a:spLocks noChangeAspect="1"/>
          </p:cNvSpPr>
          <p:nvPr/>
        </p:nvSpPr>
        <p:spPr bwMode="auto">
          <a:xfrm>
            <a:off x="11134124" y="2577593"/>
            <a:ext cx="288000" cy="377993"/>
          </a:xfrm>
          <a:custGeom>
            <a:avLst/>
            <a:gdLst>
              <a:gd name="connsiteX0" fmla="*/ 211414 w 462274"/>
              <a:gd name="connsiteY0" fmla="*/ 198995 h 606722"/>
              <a:gd name="connsiteX1" fmla="*/ 251001 w 462274"/>
              <a:gd name="connsiteY1" fmla="*/ 198995 h 606722"/>
              <a:gd name="connsiteX2" fmla="*/ 251001 w 462274"/>
              <a:gd name="connsiteY2" fmla="*/ 530864 h 606722"/>
              <a:gd name="connsiteX3" fmla="*/ 211414 w 462274"/>
              <a:gd name="connsiteY3" fmla="*/ 530864 h 606722"/>
              <a:gd name="connsiteX4" fmla="*/ 313873 w 462274"/>
              <a:gd name="connsiteY4" fmla="*/ 198571 h 606722"/>
              <a:gd name="connsiteX5" fmla="*/ 353392 w 462274"/>
              <a:gd name="connsiteY5" fmla="*/ 200615 h 606722"/>
              <a:gd name="connsiteX6" fmla="*/ 336125 w 462274"/>
              <a:gd name="connsiteY6" fmla="*/ 531781 h 606722"/>
              <a:gd name="connsiteX7" fmla="*/ 296516 w 462274"/>
              <a:gd name="connsiteY7" fmla="*/ 529738 h 606722"/>
              <a:gd name="connsiteX8" fmla="*/ 148561 w 462274"/>
              <a:gd name="connsiteY8" fmla="*/ 198430 h 606722"/>
              <a:gd name="connsiteX9" fmla="*/ 165829 w 462274"/>
              <a:gd name="connsiteY9" fmla="*/ 529737 h 606722"/>
              <a:gd name="connsiteX10" fmla="*/ 126309 w 462274"/>
              <a:gd name="connsiteY10" fmla="*/ 531781 h 606722"/>
              <a:gd name="connsiteX11" fmla="*/ 108953 w 462274"/>
              <a:gd name="connsiteY11" fmla="*/ 200563 h 606722"/>
              <a:gd name="connsiteX12" fmla="*/ 65327 w 462274"/>
              <a:gd name="connsiteY12" fmla="*/ 157035 h 606722"/>
              <a:gd name="connsiteX13" fmla="*/ 89446 w 462274"/>
              <a:gd name="connsiteY13" fmla="*/ 567086 h 606722"/>
              <a:gd name="connsiteX14" fmla="*/ 372917 w 462274"/>
              <a:gd name="connsiteY14" fmla="*/ 567086 h 606722"/>
              <a:gd name="connsiteX15" fmla="*/ 396947 w 462274"/>
              <a:gd name="connsiteY15" fmla="*/ 157035 h 606722"/>
              <a:gd name="connsiteX16" fmla="*/ 39605 w 462274"/>
              <a:gd name="connsiteY16" fmla="*/ 92337 h 606722"/>
              <a:gd name="connsiteX17" fmla="*/ 39605 w 462274"/>
              <a:gd name="connsiteY17" fmla="*/ 117398 h 606722"/>
              <a:gd name="connsiteX18" fmla="*/ 422669 w 462274"/>
              <a:gd name="connsiteY18" fmla="*/ 117398 h 606722"/>
              <a:gd name="connsiteX19" fmla="*/ 422669 w 462274"/>
              <a:gd name="connsiteY19" fmla="*/ 92337 h 606722"/>
              <a:gd name="connsiteX20" fmla="*/ 199185 w 462274"/>
              <a:gd name="connsiteY20" fmla="*/ 39547 h 606722"/>
              <a:gd name="connsiteX21" fmla="*/ 199185 w 462274"/>
              <a:gd name="connsiteY21" fmla="*/ 52789 h 606722"/>
              <a:gd name="connsiteX22" fmla="*/ 263088 w 462274"/>
              <a:gd name="connsiteY22" fmla="*/ 52789 h 606722"/>
              <a:gd name="connsiteX23" fmla="*/ 263088 w 462274"/>
              <a:gd name="connsiteY23" fmla="*/ 39547 h 606722"/>
              <a:gd name="connsiteX24" fmla="*/ 159580 w 462274"/>
              <a:gd name="connsiteY24" fmla="*/ 0 h 606722"/>
              <a:gd name="connsiteX25" fmla="*/ 302783 w 462274"/>
              <a:gd name="connsiteY25" fmla="*/ 0 h 606722"/>
              <a:gd name="connsiteX26" fmla="*/ 302783 w 462274"/>
              <a:gd name="connsiteY26" fmla="*/ 52789 h 606722"/>
              <a:gd name="connsiteX27" fmla="*/ 462274 w 462274"/>
              <a:gd name="connsiteY27" fmla="*/ 52789 h 606722"/>
              <a:gd name="connsiteX28" fmla="*/ 462274 w 462274"/>
              <a:gd name="connsiteY28" fmla="*/ 157035 h 606722"/>
              <a:gd name="connsiteX29" fmla="*/ 436642 w 462274"/>
              <a:gd name="connsiteY29" fmla="*/ 157035 h 606722"/>
              <a:gd name="connsiteX30" fmla="*/ 411365 w 462274"/>
              <a:gd name="connsiteY30" fmla="*/ 588059 h 606722"/>
              <a:gd name="connsiteX31" fmla="*/ 410208 w 462274"/>
              <a:gd name="connsiteY31" fmla="*/ 606722 h 606722"/>
              <a:gd name="connsiteX32" fmla="*/ 52066 w 462274"/>
              <a:gd name="connsiteY32" fmla="*/ 606722 h 606722"/>
              <a:gd name="connsiteX33" fmla="*/ 50998 w 462274"/>
              <a:gd name="connsiteY33" fmla="*/ 588059 h 606722"/>
              <a:gd name="connsiteX34" fmla="*/ 25632 w 462274"/>
              <a:gd name="connsiteY34" fmla="*/ 157035 h 606722"/>
              <a:gd name="connsiteX35" fmla="*/ 0 w 462274"/>
              <a:gd name="connsiteY35" fmla="*/ 157035 h 606722"/>
              <a:gd name="connsiteX36" fmla="*/ 0 w 462274"/>
              <a:gd name="connsiteY36" fmla="*/ 52789 h 606722"/>
              <a:gd name="connsiteX37" fmla="*/ 159580 w 462274"/>
              <a:gd name="connsiteY37" fmla="*/ 52789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62274" h="606722">
                <a:moveTo>
                  <a:pt x="211414" y="198995"/>
                </a:moveTo>
                <a:lnTo>
                  <a:pt x="251001" y="198995"/>
                </a:lnTo>
                <a:lnTo>
                  <a:pt x="251001" y="530864"/>
                </a:lnTo>
                <a:lnTo>
                  <a:pt x="211414" y="530864"/>
                </a:lnTo>
                <a:close/>
                <a:moveTo>
                  <a:pt x="313873" y="198571"/>
                </a:moveTo>
                <a:lnTo>
                  <a:pt x="353392" y="200615"/>
                </a:lnTo>
                <a:lnTo>
                  <a:pt x="336125" y="531781"/>
                </a:lnTo>
                <a:lnTo>
                  <a:pt x="296516" y="529738"/>
                </a:lnTo>
                <a:close/>
                <a:moveTo>
                  <a:pt x="148561" y="198430"/>
                </a:moveTo>
                <a:lnTo>
                  <a:pt x="165829" y="529737"/>
                </a:lnTo>
                <a:lnTo>
                  <a:pt x="126309" y="531781"/>
                </a:lnTo>
                <a:lnTo>
                  <a:pt x="108953" y="200563"/>
                </a:lnTo>
                <a:close/>
                <a:moveTo>
                  <a:pt x="65327" y="157035"/>
                </a:moveTo>
                <a:cubicBezTo>
                  <a:pt x="69599" y="237019"/>
                  <a:pt x="85085" y="495367"/>
                  <a:pt x="89446" y="567086"/>
                </a:cubicBezTo>
                <a:lnTo>
                  <a:pt x="372917" y="567086"/>
                </a:lnTo>
                <a:cubicBezTo>
                  <a:pt x="377278" y="495367"/>
                  <a:pt x="392764" y="237019"/>
                  <a:pt x="396947" y="157035"/>
                </a:cubicBezTo>
                <a:close/>
                <a:moveTo>
                  <a:pt x="39605" y="92337"/>
                </a:moveTo>
                <a:lnTo>
                  <a:pt x="39605" y="117398"/>
                </a:lnTo>
                <a:lnTo>
                  <a:pt x="422669" y="117398"/>
                </a:lnTo>
                <a:lnTo>
                  <a:pt x="422669" y="92337"/>
                </a:lnTo>
                <a:close/>
                <a:moveTo>
                  <a:pt x="199185" y="39547"/>
                </a:moveTo>
                <a:lnTo>
                  <a:pt x="199185" y="52789"/>
                </a:lnTo>
                <a:lnTo>
                  <a:pt x="263088" y="52789"/>
                </a:lnTo>
                <a:lnTo>
                  <a:pt x="263088" y="39547"/>
                </a:lnTo>
                <a:close/>
                <a:moveTo>
                  <a:pt x="159580" y="0"/>
                </a:moveTo>
                <a:lnTo>
                  <a:pt x="302783" y="0"/>
                </a:lnTo>
                <a:lnTo>
                  <a:pt x="302783" y="52789"/>
                </a:lnTo>
                <a:lnTo>
                  <a:pt x="462274" y="52789"/>
                </a:lnTo>
                <a:lnTo>
                  <a:pt x="462274" y="157035"/>
                </a:lnTo>
                <a:lnTo>
                  <a:pt x="436642" y="157035"/>
                </a:lnTo>
                <a:cubicBezTo>
                  <a:pt x="431925" y="246351"/>
                  <a:pt x="412255" y="572862"/>
                  <a:pt x="411365" y="588059"/>
                </a:cubicBezTo>
                <a:lnTo>
                  <a:pt x="410208" y="606722"/>
                </a:lnTo>
                <a:lnTo>
                  <a:pt x="52066" y="606722"/>
                </a:lnTo>
                <a:lnTo>
                  <a:pt x="50998" y="588059"/>
                </a:lnTo>
                <a:cubicBezTo>
                  <a:pt x="50019" y="572862"/>
                  <a:pt x="30349" y="246351"/>
                  <a:pt x="25632" y="157035"/>
                </a:cubicBezTo>
                <a:lnTo>
                  <a:pt x="0" y="157035"/>
                </a:lnTo>
                <a:lnTo>
                  <a:pt x="0" y="52789"/>
                </a:lnTo>
                <a:lnTo>
                  <a:pt x="159580" y="52789"/>
                </a:lnTo>
                <a:close/>
              </a:path>
            </a:pathLst>
          </a:custGeom>
          <a:solidFill>
            <a:schemeClr val="accent1"/>
          </a:solidFill>
          <a:ln>
            <a:noFill/>
          </a:ln>
        </p:spPr>
      </p:sp>
      <p:sp>
        <p:nvSpPr>
          <p:cNvPr id="63" name="TextBox 44"/>
          <p:cNvSpPr txBox="1"/>
          <p:nvPr/>
        </p:nvSpPr>
        <p:spPr>
          <a:xfrm>
            <a:off x="653896" y="2573217"/>
            <a:ext cx="836105" cy="305234"/>
          </a:xfrm>
          <a:prstGeom prst="rect">
            <a:avLst/>
          </a:prstGeom>
          <a:solidFill>
            <a:schemeClr val="tx2"/>
          </a:solidFill>
          <a:ln w="12700" cap="flat" cmpd="sng" algn="ctr">
            <a:solidFill>
              <a:schemeClr val="accent1"/>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400" kern="0">
                <a:solidFill>
                  <a:srgbClr val="1D1D1A"/>
                </a:solidFill>
                <a:latin typeface="Huawei Sans" panose="020C0503030203020204" pitchFamily="34" charset="0"/>
                <a:ea typeface="方正兰亭黑简体" panose="02000000000000000000" pitchFamily="2" charset="-122"/>
              </a:defRPr>
            </a:lvl1pPr>
          </a:lstStyle>
          <a:p>
            <a:r>
              <a:rPr lang="zh-CN" altLang="en-US" dirty="0"/>
              <a:t>数据报文</a:t>
            </a:r>
          </a:p>
        </p:txBody>
      </p:sp>
    </p:spTree>
    <p:extLst>
      <p:ext uri="{BB962C8B-B14F-4D97-AF65-F5344CB8AC3E}">
        <p14:creationId xmlns:p14="http://schemas.microsoft.com/office/powerpoint/2010/main" val="209200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sz="quarter"/>
          </p:nvPr>
        </p:nvSpPr>
        <p:spPr/>
        <p:txBody>
          <a:bodyPr/>
          <a:lstStyle/>
          <a:p>
            <a:r>
              <a:rPr lang="en-US" altLang="zh-CN" smtClean="0"/>
              <a:t>ACL</a:t>
            </a:r>
            <a:r>
              <a:rPr lang="zh-CN" altLang="en-US" smtClean="0"/>
              <a:t>原理与配置</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937197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ACL</a:t>
            </a:r>
            <a:r>
              <a:rPr lang="zh-CN" altLang="en-US" dirty="0">
                <a:solidFill>
                  <a:schemeClr val="bg1">
                    <a:lumMod val="50000"/>
                  </a:schemeClr>
                </a:solidFill>
              </a:rPr>
              <a:t>技术概述</a:t>
            </a:r>
            <a:endParaRPr lang="en-US" altLang="zh-CN" dirty="0">
              <a:solidFill>
                <a:schemeClr val="bg1">
                  <a:lumMod val="50000"/>
                </a:schemeClr>
              </a:solidFill>
            </a:endParaRPr>
          </a:p>
          <a:p>
            <a:r>
              <a:rPr lang="en-US" altLang="zh-CN" dirty="0">
                <a:solidFill>
                  <a:schemeClr val="bg1">
                    <a:lumMod val="50000"/>
                  </a:schemeClr>
                </a:solidFill>
              </a:rPr>
              <a:t>ACL</a:t>
            </a:r>
            <a:r>
              <a:rPr lang="zh-CN" altLang="en-US" dirty="0">
                <a:solidFill>
                  <a:schemeClr val="bg1">
                    <a:lumMod val="50000"/>
                  </a:schemeClr>
                </a:solidFill>
              </a:rPr>
              <a:t>的基本概念及其工作原理</a:t>
            </a:r>
            <a:endParaRPr lang="en-US" altLang="zh-CN" dirty="0">
              <a:solidFill>
                <a:schemeClr val="bg1">
                  <a:lumMod val="50000"/>
                </a:schemeClr>
              </a:solidFill>
            </a:endParaRPr>
          </a:p>
          <a:p>
            <a:r>
              <a:rPr lang="en-US" altLang="zh-CN" b="1" dirty="0"/>
              <a:t>ACL</a:t>
            </a:r>
            <a:r>
              <a:rPr lang="zh-CN" altLang="en-US" b="1" dirty="0"/>
              <a:t>的基础配置及应用</a:t>
            </a:r>
            <a:endParaRPr lang="en-US" altLang="zh-CN" b="1" dirty="0"/>
          </a:p>
        </p:txBody>
      </p:sp>
    </p:spTree>
    <p:extLst>
      <p:ext uri="{BB962C8B-B14F-4D97-AF65-F5344CB8AC3E}">
        <p14:creationId xmlns:p14="http://schemas.microsoft.com/office/powerpoint/2010/main" val="2722291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en-US" altLang="zh-CN" dirty="0"/>
              <a:t>ACL</a:t>
            </a:r>
            <a:r>
              <a:rPr lang="zh-CN" altLang="en-US" dirty="0"/>
              <a:t>的基础配置命令</a:t>
            </a:r>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acl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number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acl-number</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match-order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使用编号（</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2000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2999</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）创建一个数字型的基本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2790528"/>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acl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basic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acl-number</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match-order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1031917" y="3222675"/>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使用名称创建一个命名型的基本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08063" y="4185158"/>
            <a:ext cx="10632553" cy="584775"/>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[Huawei-acl-basic-2000]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rule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rule-id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deny</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permit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source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source-address source-wildcard</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any</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time-range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time-name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 </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p:cNvSpPr/>
          <p:nvPr/>
        </p:nvSpPr>
        <p:spPr>
          <a:xfrm>
            <a:off x="551384" y="3753011"/>
            <a:ext cx="11089232" cy="338554"/>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p>
        </p:txBody>
      </p:sp>
      <p:sp>
        <p:nvSpPr>
          <p:cNvPr id="12" name="矩形 11"/>
          <p:cNvSpPr/>
          <p:nvPr/>
        </p:nvSpPr>
        <p:spPr>
          <a:xfrm>
            <a:off x="1031917" y="4858605"/>
            <a:ext cx="10608699"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视图下，通过此命令来配置基本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306142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案例：使用基本</a:t>
            </a:r>
            <a:r>
              <a:rPr lang="en-US" altLang="zh-CN" dirty="0"/>
              <a:t>ACL</a:t>
            </a:r>
            <a:r>
              <a:rPr lang="zh-CN" altLang="en-US" dirty="0"/>
              <a:t>过滤数据流量</a:t>
            </a:r>
          </a:p>
        </p:txBody>
      </p:sp>
      <p:sp>
        <p:nvSpPr>
          <p:cNvPr id="47" name="文本框 46"/>
          <p:cNvSpPr txBox="1"/>
          <p:nvPr/>
        </p:nvSpPr>
        <p:spPr>
          <a:xfrm>
            <a:off x="468514" y="4154983"/>
            <a:ext cx="5133796" cy="1708160"/>
          </a:xfrm>
          <a:prstGeom prst="rect">
            <a:avLst/>
          </a:prstGeom>
          <a:noFill/>
        </p:spPr>
        <p:txBody>
          <a:bodyPr wrap="square" rtlCol="0">
            <a:spAutoFit/>
          </a:bodyPr>
          <a:lstStyle/>
          <a:p>
            <a:pPr marL="185738" indent="-185738" fontAlgn="auto">
              <a:lnSpc>
                <a:spcPts val="2400"/>
              </a:lnSpc>
              <a:spcBef>
                <a:spcPts val="0"/>
              </a:spcBef>
              <a:spcAft>
                <a:spcPts val="600"/>
              </a:spcAft>
              <a:buFont typeface="Arial" panose="020B0604020202020204" pitchFamily="34" charset="0"/>
              <a:buChar char="•"/>
            </a:pPr>
            <a:r>
              <a:rPr lang="zh-CN" altLang="en-US" dirty="0">
                <a:solidFill>
                  <a:prstClr val="black"/>
                </a:solidFill>
              </a:rPr>
              <a:t>配置需求：</a:t>
            </a:r>
            <a:endParaRPr lang="en-US" altLang="zh-CN" dirty="0">
              <a:solidFill>
                <a:prstClr val="black"/>
              </a:solidFill>
            </a:endParaRPr>
          </a:p>
          <a:p>
            <a:pPr marL="187200" lvl="1">
              <a:lnSpc>
                <a:spcPts val="2400"/>
              </a:lnSpc>
              <a:spcAft>
                <a:spcPts val="600"/>
              </a:spcAft>
            </a:pPr>
            <a:r>
              <a:rPr lang="zh-CN" altLang="en-US" sz="1600" dirty="0">
                <a:solidFill>
                  <a:prstClr val="black"/>
                </a:solidFill>
              </a:rPr>
              <a:t>在</a:t>
            </a:r>
            <a:r>
              <a:rPr lang="en-US" altLang="zh-CN" sz="1600" dirty="0">
                <a:solidFill>
                  <a:prstClr val="black"/>
                </a:solidFill>
              </a:rPr>
              <a:t>Router</a:t>
            </a:r>
            <a:r>
              <a:rPr lang="zh-CN" altLang="en-US" sz="1600" dirty="0">
                <a:solidFill>
                  <a:prstClr val="black"/>
                </a:solidFill>
              </a:rPr>
              <a:t>上部署基本</a:t>
            </a:r>
            <a:r>
              <a:rPr lang="en-US" altLang="zh-CN" sz="1600" dirty="0" smtClean="0">
                <a:solidFill>
                  <a:prstClr val="black"/>
                </a:solidFill>
              </a:rPr>
              <a:t>ACL</a:t>
            </a:r>
            <a:r>
              <a:rPr lang="zh-CN" altLang="en-US" sz="1600" dirty="0" smtClean="0">
                <a:solidFill>
                  <a:prstClr val="black"/>
                </a:solidFill>
              </a:rPr>
              <a:t>后，</a:t>
            </a:r>
            <a:r>
              <a:rPr lang="en-US" altLang="zh-CN" sz="1600" dirty="0" smtClean="0">
                <a:solidFill>
                  <a:prstClr val="black"/>
                </a:solidFill>
              </a:rPr>
              <a:t>ACL</a:t>
            </a:r>
            <a:r>
              <a:rPr lang="zh-CN" altLang="en-US" sz="1600" dirty="0" smtClean="0">
                <a:solidFill>
                  <a:prstClr val="black"/>
                </a:solidFill>
              </a:rPr>
              <a:t>将</a:t>
            </a:r>
            <a:r>
              <a:rPr lang="zh-CN" altLang="en-US" sz="1600" dirty="0">
                <a:solidFill>
                  <a:prstClr val="black"/>
                </a:solidFill>
              </a:rPr>
              <a:t>试图穿越</a:t>
            </a:r>
            <a:r>
              <a:rPr lang="en-US" altLang="zh-CN" sz="1600" dirty="0">
                <a:solidFill>
                  <a:prstClr val="black"/>
                </a:solidFill>
              </a:rPr>
              <a:t>Router</a:t>
            </a:r>
            <a:r>
              <a:rPr lang="zh-CN" altLang="en-US" sz="1600" dirty="0">
                <a:solidFill>
                  <a:prstClr val="black"/>
                </a:solidFill>
              </a:rPr>
              <a:t>的源地址为</a:t>
            </a:r>
            <a:r>
              <a:rPr lang="en-US" altLang="zh-CN" sz="1600" dirty="0">
                <a:solidFill>
                  <a:prstClr val="black"/>
                </a:solidFill>
              </a:rPr>
              <a:t>192.168.1.0/24</a:t>
            </a:r>
            <a:r>
              <a:rPr lang="zh-CN" altLang="en-US" sz="1600" dirty="0">
                <a:solidFill>
                  <a:prstClr val="black"/>
                </a:solidFill>
              </a:rPr>
              <a:t>网段的数据包过滤掉，并放行其他流量，从而禁止</a:t>
            </a:r>
            <a:r>
              <a:rPr lang="en-US" altLang="zh-CN" sz="1600" dirty="0">
                <a:solidFill>
                  <a:prstClr val="black"/>
                </a:solidFill>
              </a:rPr>
              <a:t>192.168.1.0/24</a:t>
            </a:r>
            <a:r>
              <a:rPr lang="zh-CN" altLang="en-US" sz="1600" dirty="0">
                <a:solidFill>
                  <a:prstClr val="black"/>
                </a:solidFill>
              </a:rPr>
              <a:t>网段的用户访问</a:t>
            </a:r>
            <a:r>
              <a:rPr lang="en-US" altLang="zh-CN" sz="1600" dirty="0">
                <a:solidFill>
                  <a:prstClr val="black"/>
                </a:solidFill>
              </a:rPr>
              <a:t>Router</a:t>
            </a:r>
            <a:r>
              <a:rPr lang="zh-CN" altLang="en-US" sz="1600" dirty="0">
                <a:solidFill>
                  <a:prstClr val="black"/>
                </a:solidFill>
              </a:rPr>
              <a:t>右侧的服务器网络。</a:t>
            </a:r>
            <a:endParaRPr lang="en-US" altLang="zh-CN" sz="1600" dirty="0">
              <a:solidFill>
                <a:prstClr val="black"/>
              </a:solidFill>
            </a:endParaRPr>
          </a:p>
        </p:txBody>
      </p:sp>
      <p:sp>
        <p:nvSpPr>
          <p:cNvPr id="48" name="文本框 47"/>
          <p:cNvSpPr txBox="1"/>
          <p:nvPr/>
        </p:nvSpPr>
        <p:spPr bwMode="auto">
          <a:xfrm>
            <a:off x="6096000" y="1388274"/>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1</a:t>
            </a:r>
            <a:r>
              <a:rPr lang="zh-CN" altLang="en-US" sz="1600" dirty="0">
                <a:solidFill>
                  <a:srgbClr val="000000"/>
                </a:solidFill>
              </a:rPr>
              <a:t>、</a:t>
            </a:r>
            <a:r>
              <a:rPr lang="en-US" altLang="zh-CN" sz="1600" dirty="0">
                <a:solidFill>
                  <a:srgbClr val="000000"/>
                </a:solidFill>
              </a:rPr>
              <a:t>Router</a:t>
            </a:r>
            <a:r>
              <a:rPr lang="zh-CN" altLang="en-US" sz="1600" dirty="0">
                <a:solidFill>
                  <a:srgbClr val="000000"/>
                </a:solidFill>
              </a:rPr>
              <a:t>已完成</a:t>
            </a:r>
            <a:r>
              <a:rPr lang="en-US" altLang="zh-CN" sz="1600" dirty="0">
                <a:solidFill>
                  <a:srgbClr val="000000"/>
                </a:solidFill>
              </a:rPr>
              <a:t>IP</a:t>
            </a:r>
            <a:r>
              <a:rPr lang="zh-CN" altLang="en-US" sz="1600" dirty="0">
                <a:solidFill>
                  <a:srgbClr val="000000"/>
                </a:solidFill>
              </a:rPr>
              <a:t>地址和路由的相关配置</a:t>
            </a:r>
          </a:p>
        </p:txBody>
      </p:sp>
      <p:sp>
        <p:nvSpPr>
          <p:cNvPr id="49" name="Rectangle 3"/>
          <p:cNvSpPr/>
          <p:nvPr/>
        </p:nvSpPr>
        <p:spPr>
          <a:xfrm>
            <a:off x="6132004" y="2601348"/>
            <a:ext cx="5433224" cy="1015663"/>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a:t>
            </a:r>
            <a:r>
              <a:rPr lang="en-US" altLang="zh-CN" sz="1400" b="1" dirty="0" err="1">
                <a:cs typeface="Courier New" panose="02070309020205020404" pitchFamily="49" charset="0"/>
              </a:rPr>
              <a:t>acl</a:t>
            </a:r>
            <a:r>
              <a:rPr lang="en-US" altLang="zh-CN" sz="1400" dirty="0">
                <a:cs typeface="Courier New" panose="02070309020205020404" pitchFamily="49" charset="0"/>
              </a:rPr>
              <a:t> 2000</a:t>
            </a:r>
          </a:p>
          <a:p>
            <a:pPr fontAlgn="ctr">
              <a:lnSpc>
                <a:spcPts val="2400"/>
              </a:lnSpc>
            </a:pPr>
            <a:r>
              <a:rPr lang="en-US" altLang="zh-CN" sz="1400" dirty="0">
                <a:cs typeface="Courier New" panose="02070309020205020404" pitchFamily="49" charset="0"/>
              </a:rPr>
              <a:t>[Router-acl-basic-2000] </a:t>
            </a:r>
            <a:r>
              <a:rPr lang="en-US" altLang="zh-CN" sz="1400" b="1" dirty="0">
                <a:cs typeface="Courier New" panose="02070309020205020404" pitchFamily="49" charset="0"/>
              </a:rPr>
              <a:t>rule deny source </a:t>
            </a:r>
            <a:r>
              <a:rPr lang="en-US" altLang="zh-CN" sz="1400" dirty="0">
                <a:cs typeface="Courier New" panose="02070309020205020404" pitchFamily="49" charset="0"/>
              </a:rPr>
              <a:t>192.168.1.0  0.0.0.255</a:t>
            </a:r>
          </a:p>
          <a:p>
            <a:pPr fontAlgn="ctr">
              <a:lnSpc>
                <a:spcPts val="2400"/>
              </a:lnSpc>
            </a:pPr>
            <a:r>
              <a:rPr lang="en-US" altLang="zh-CN" sz="1400" dirty="0">
                <a:cs typeface="Courier New" panose="02070309020205020404" pitchFamily="49" charset="0"/>
              </a:rPr>
              <a:t>[Router-acl-basic-2000] </a:t>
            </a:r>
            <a:r>
              <a:rPr lang="en-US" altLang="zh-CN" sz="1400" b="1" dirty="0">
                <a:cs typeface="Courier New" panose="02070309020205020404" pitchFamily="49" charset="0"/>
              </a:rPr>
              <a:t>rule permit source any </a:t>
            </a:r>
          </a:p>
        </p:txBody>
      </p:sp>
      <p:sp>
        <p:nvSpPr>
          <p:cNvPr id="50" name="文本框 49"/>
          <p:cNvSpPr txBox="1"/>
          <p:nvPr/>
        </p:nvSpPr>
        <p:spPr bwMode="auto">
          <a:xfrm>
            <a:off x="6095999" y="1899852"/>
            <a:ext cx="564991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2</a:t>
            </a:r>
            <a:r>
              <a:rPr lang="zh-CN" altLang="en-US" sz="1600" dirty="0">
                <a:solidFill>
                  <a:srgbClr val="000000"/>
                </a:solidFill>
              </a:rPr>
              <a:t>、在</a:t>
            </a:r>
            <a:r>
              <a:rPr lang="en-US" altLang="zh-CN" sz="1600" dirty="0">
                <a:solidFill>
                  <a:srgbClr val="000000"/>
                </a:solidFill>
              </a:rPr>
              <a:t>Router</a:t>
            </a:r>
            <a:r>
              <a:rPr lang="zh-CN" altLang="en-US" sz="1600" dirty="0">
                <a:solidFill>
                  <a:srgbClr val="000000"/>
                </a:solidFill>
              </a:rPr>
              <a:t>上创建基本</a:t>
            </a:r>
            <a:r>
              <a:rPr lang="en-US" altLang="zh-CN" sz="1600" dirty="0">
                <a:solidFill>
                  <a:srgbClr val="000000"/>
                </a:solidFill>
              </a:rPr>
              <a:t>ACL</a:t>
            </a:r>
            <a:r>
              <a:rPr lang="zh-CN" altLang="en-US" sz="1600" dirty="0">
                <a:solidFill>
                  <a:srgbClr val="000000"/>
                </a:solidFill>
              </a:rPr>
              <a:t>，禁止</a:t>
            </a:r>
            <a:r>
              <a:rPr lang="en-US" altLang="zh-CN" sz="1600" dirty="0">
                <a:solidFill>
                  <a:srgbClr val="000000"/>
                </a:solidFill>
              </a:rPr>
              <a:t>192.168.1.0/24</a:t>
            </a:r>
            <a:r>
              <a:rPr lang="zh-CN" altLang="en-US" sz="1600" dirty="0">
                <a:solidFill>
                  <a:srgbClr val="000000"/>
                </a:solidFill>
              </a:rPr>
              <a:t>网段访问服务器网络：</a:t>
            </a:r>
          </a:p>
        </p:txBody>
      </p:sp>
      <p:grpSp>
        <p:nvGrpSpPr>
          <p:cNvPr id="23" name="组合 22"/>
          <p:cNvGrpSpPr/>
          <p:nvPr/>
        </p:nvGrpSpPr>
        <p:grpSpPr>
          <a:xfrm>
            <a:off x="436656" y="1509490"/>
            <a:ext cx="5523610" cy="2244065"/>
            <a:chOff x="369913" y="1485954"/>
            <a:chExt cx="5523610" cy="2244065"/>
          </a:xfrm>
        </p:grpSpPr>
        <p:sp>
          <p:nvSpPr>
            <p:cNvPr id="54" name="文本框 53"/>
            <p:cNvSpPr txBox="1"/>
            <p:nvPr/>
          </p:nvSpPr>
          <p:spPr bwMode="auto">
            <a:xfrm>
              <a:off x="4610862" y="2291441"/>
              <a:ext cx="90563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latin typeface="+mn-lt"/>
                  <a:ea typeface="+mn-ea"/>
                  <a:cs typeface="Arial" pitchFamily="34" charset="0"/>
                </a:rPr>
                <a:t>Internet</a:t>
              </a:r>
            </a:p>
          </p:txBody>
        </p:sp>
        <p:cxnSp>
          <p:nvCxnSpPr>
            <p:cNvPr id="55" name="直接连接符 54"/>
            <p:cNvCxnSpPr>
              <a:stCxn id="61" idx="3"/>
              <a:endCxn id="66" idx="0"/>
            </p:cNvCxnSpPr>
            <p:nvPr/>
          </p:nvCxnSpPr>
          <p:spPr bwMode="auto">
            <a:xfrm>
              <a:off x="1276529" y="1692954"/>
              <a:ext cx="729469" cy="512436"/>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6" name="矩形 55"/>
            <p:cNvSpPr/>
            <p:nvPr/>
          </p:nvSpPr>
          <p:spPr>
            <a:xfrm>
              <a:off x="3046332" y="1920513"/>
              <a:ext cx="782880" cy="307777"/>
            </a:xfrm>
            <a:prstGeom prst="rect">
              <a:avLst/>
            </a:prstGeom>
          </p:spPr>
          <p:txBody>
            <a:bodyPr wrap="square">
              <a:spAutoFit/>
            </a:bodyPr>
            <a:lstStyle/>
            <a:p>
              <a:pPr algn="ctr"/>
              <a:r>
                <a:rPr lang="en-US" altLang="zh-CN" sz="1400" dirty="0"/>
                <a:t>Router</a:t>
              </a:r>
            </a:p>
          </p:txBody>
        </p:sp>
        <p:cxnSp>
          <p:nvCxnSpPr>
            <p:cNvPr id="57" name="直接连接符 56"/>
            <p:cNvCxnSpPr>
              <a:stCxn id="62" idx="3"/>
              <a:endCxn id="66" idx="2"/>
            </p:cNvCxnSpPr>
            <p:nvPr/>
          </p:nvCxnSpPr>
          <p:spPr bwMode="auto">
            <a:xfrm flipV="1">
              <a:off x="1276529" y="2745390"/>
              <a:ext cx="729469" cy="503406"/>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8504" y="2205390"/>
              <a:ext cx="658537" cy="540000"/>
            </a:xfrm>
            <a:prstGeom prst="rect">
              <a:avLst/>
            </a:prstGeom>
          </p:spPr>
        </p:pic>
        <p:sp>
          <p:nvSpPr>
            <p:cNvPr id="59" name="矩形 58"/>
            <p:cNvSpPr/>
            <p:nvPr/>
          </p:nvSpPr>
          <p:spPr>
            <a:xfrm>
              <a:off x="2411136" y="2200853"/>
              <a:ext cx="808120" cy="276999"/>
            </a:xfrm>
            <a:prstGeom prst="rect">
              <a:avLst/>
            </a:prstGeom>
          </p:spPr>
          <p:txBody>
            <a:bodyPr wrap="square">
              <a:spAutoFit/>
            </a:bodyPr>
            <a:lstStyle/>
            <a:p>
              <a:pPr algn="ctr"/>
              <a:r>
                <a:rPr lang="en-US" altLang="zh-CN" sz="1200" dirty="0"/>
                <a:t>GE0/0/1</a:t>
              </a:r>
            </a:p>
          </p:txBody>
        </p:sp>
        <p:sp>
          <p:nvSpPr>
            <p:cNvPr id="60" name="矩形 59"/>
            <p:cNvSpPr/>
            <p:nvPr/>
          </p:nvSpPr>
          <p:spPr>
            <a:xfrm>
              <a:off x="369913" y="1920513"/>
              <a:ext cx="1219556" cy="276999"/>
            </a:xfrm>
            <a:prstGeom prst="rect">
              <a:avLst/>
            </a:prstGeom>
          </p:spPr>
          <p:txBody>
            <a:bodyPr wrap="square">
              <a:spAutoFit/>
            </a:bodyPr>
            <a:lstStyle/>
            <a:p>
              <a:pPr algn="ctr"/>
              <a:r>
                <a:rPr lang="en-US" altLang="zh-CN" sz="1200" dirty="0"/>
                <a:t>192.168.1.0/24</a:t>
              </a:r>
            </a:p>
          </p:txBody>
        </p:sp>
        <p:pic>
          <p:nvPicPr>
            <p:cNvPr id="61" name="图片 60" descr="PC.png"/>
            <p:cNvPicPr>
              <a:picLocks noChangeAspect="1"/>
            </p:cNvPicPr>
            <p:nvPr/>
          </p:nvPicPr>
          <p:blipFill>
            <a:blip r:embed="rId4" cstate="print"/>
            <a:stretch>
              <a:fillRect/>
            </a:stretch>
          </p:blipFill>
          <p:spPr>
            <a:xfrm>
              <a:off x="737466" y="1485954"/>
              <a:ext cx="539063" cy="414000"/>
            </a:xfrm>
            <a:prstGeom prst="rect">
              <a:avLst/>
            </a:prstGeom>
          </p:spPr>
        </p:pic>
        <p:pic>
          <p:nvPicPr>
            <p:cNvPr id="62" name="图片 61" descr="PC.png"/>
            <p:cNvPicPr>
              <a:picLocks noChangeAspect="1"/>
            </p:cNvPicPr>
            <p:nvPr/>
          </p:nvPicPr>
          <p:blipFill>
            <a:blip r:embed="rId4" cstate="print"/>
            <a:stretch>
              <a:fillRect/>
            </a:stretch>
          </p:blipFill>
          <p:spPr>
            <a:xfrm>
              <a:off x="737466" y="3041796"/>
              <a:ext cx="539063" cy="414000"/>
            </a:xfrm>
            <a:prstGeom prst="rect">
              <a:avLst/>
            </a:prstGeom>
          </p:spPr>
        </p:pic>
        <p:sp>
          <p:nvSpPr>
            <p:cNvPr id="63" name="矩形 62"/>
            <p:cNvSpPr/>
            <p:nvPr/>
          </p:nvSpPr>
          <p:spPr>
            <a:xfrm>
              <a:off x="369913" y="3453020"/>
              <a:ext cx="1219556" cy="276999"/>
            </a:xfrm>
            <a:prstGeom prst="rect">
              <a:avLst/>
            </a:prstGeom>
          </p:spPr>
          <p:txBody>
            <a:bodyPr wrap="square">
              <a:spAutoFit/>
            </a:bodyPr>
            <a:lstStyle/>
            <a:p>
              <a:pPr algn="ctr"/>
              <a:r>
                <a:rPr lang="en-US" altLang="zh-CN" sz="1200" dirty="0"/>
                <a:t>192.168.2.0/24</a:t>
              </a:r>
            </a:p>
          </p:txBody>
        </p:sp>
        <p:cxnSp>
          <p:nvCxnSpPr>
            <p:cNvPr id="65" name="直接连接符 64"/>
            <p:cNvCxnSpPr>
              <a:stCxn id="66" idx="3"/>
              <a:endCxn id="58" idx="1"/>
            </p:cNvCxnSpPr>
            <p:nvPr/>
          </p:nvCxnSpPr>
          <p:spPr bwMode="auto">
            <a:xfrm>
              <a:off x="2335266" y="2475390"/>
              <a:ext cx="77323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66" name="图片 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729" y="2205390"/>
              <a:ext cx="658537" cy="540000"/>
            </a:xfrm>
            <a:prstGeom prst="rect">
              <a:avLst/>
            </a:prstGeom>
          </p:spPr>
        </p:pic>
        <p:cxnSp>
          <p:nvCxnSpPr>
            <p:cNvPr id="67" name="直接连接符 66"/>
            <p:cNvCxnSpPr>
              <a:stCxn id="58" idx="3"/>
            </p:cNvCxnSpPr>
            <p:nvPr/>
          </p:nvCxnSpPr>
          <p:spPr bwMode="auto">
            <a:xfrm>
              <a:off x="3767041" y="2475390"/>
              <a:ext cx="720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8" name="Freeform 159"/>
            <p:cNvSpPr>
              <a:spLocks noChangeAspect="1"/>
            </p:cNvSpPr>
            <p:nvPr/>
          </p:nvSpPr>
          <p:spPr>
            <a:xfrm flipH="1">
              <a:off x="4419802" y="1930283"/>
              <a:ext cx="1473721" cy="836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图片 68"/>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583525" y="2032590"/>
              <a:ext cx="540000" cy="442800"/>
            </a:xfrm>
            <a:prstGeom prst="rect">
              <a:avLst/>
            </a:prstGeom>
          </p:spPr>
        </p:pic>
        <p:sp>
          <p:nvSpPr>
            <p:cNvPr id="70" name="矩形 69"/>
            <p:cNvSpPr/>
            <p:nvPr/>
          </p:nvSpPr>
          <p:spPr>
            <a:xfrm>
              <a:off x="5045990" y="2141860"/>
              <a:ext cx="730475" cy="307777"/>
            </a:xfrm>
            <a:prstGeom prst="rect">
              <a:avLst/>
            </a:prstGeom>
          </p:spPr>
          <p:txBody>
            <a:bodyPr wrap="square">
              <a:spAutoFit/>
            </a:bodyPr>
            <a:lstStyle/>
            <a:p>
              <a:pPr algn="ctr"/>
              <a:r>
                <a:rPr lang="en-US" altLang="zh-CN" sz="1400" dirty="0"/>
                <a:t>Server</a:t>
              </a:r>
            </a:p>
          </p:txBody>
        </p:sp>
        <p:sp>
          <p:nvSpPr>
            <p:cNvPr id="71" name="矩形 70"/>
            <p:cNvSpPr/>
            <p:nvPr/>
          </p:nvSpPr>
          <p:spPr>
            <a:xfrm>
              <a:off x="4612267" y="2462768"/>
              <a:ext cx="1164198" cy="307777"/>
            </a:xfrm>
            <a:prstGeom prst="rect">
              <a:avLst/>
            </a:prstGeom>
          </p:spPr>
          <p:txBody>
            <a:bodyPr wrap="square">
              <a:spAutoFit/>
            </a:bodyPr>
            <a:lstStyle/>
            <a:p>
              <a:pPr algn="ctr"/>
              <a:r>
                <a:rPr lang="en-US" altLang="zh-CN" sz="1400" dirty="0"/>
                <a:t>10.1.1.1/24</a:t>
              </a:r>
            </a:p>
          </p:txBody>
        </p:sp>
        <p:sp>
          <p:nvSpPr>
            <p:cNvPr id="72" name="矩形 71"/>
            <p:cNvSpPr/>
            <p:nvPr/>
          </p:nvSpPr>
          <p:spPr>
            <a:xfrm>
              <a:off x="3669389" y="2200853"/>
              <a:ext cx="808120" cy="276999"/>
            </a:xfrm>
            <a:prstGeom prst="rect">
              <a:avLst/>
            </a:prstGeom>
          </p:spPr>
          <p:txBody>
            <a:bodyPr wrap="square">
              <a:spAutoFit/>
            </a:bodyPr>
            <a:lstStyle/>
            <a:p>
              <a:pPr algn="ctr"/>
              <a:r>
                <a:rPr lang="en-US" altLang="zh-CN" sz="1200" dirty="0"/>
                <a:t>GE0/0/2</a:t>
              </a:r>
            </a:p>
          </p:txBody>
        </p:sp>
      </p:grpSp>
      <p:sp>
        <p:nvSpPr>
          <p:cNvPr id="89" name="Rectangle 3"/>
          <p:cNvSpPr/>
          <p:nvPr/>
        </p:nvSpPr>
        <p:spPr>
          <a:xfrm>
            <a:off x="6132004" y="4675361"/>
            <a:ext cx="5433224" cy="1015663"/>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0/0/1</a:t>
            </a:r>
          </a:p>
          <a:p>
            <a:pPr fontAlgn="ctr">
              <a:lnSpc>
                <a:spcPts val="2400"/>
              </a:lnSpc>
            </a:pPr>
            <a:r>
              <a:rPr lang="en-US" altLang="zh-CN" sz="1400" dirty="0">
                <a:cs typeface="Courier New" panose="02070309020205020404" pitchFamily="49" charset="0"/>
              </a:rPr>
              <a:t>[Router-GigabitEthernet0/0/1] </a:t>
            </a:r>
            <a:r>
              <a:rPr lang="en-US" altLang="zh-CN" sz="1400" b="1" dirty="0">
                <a:cs typeface="Courier New" panose="02070309020205020404" pitchFamily="49" charset="0"/>
              </a:rPr>
              <a:t>traffic-filter inbound </a:t>
            </a:r>
            <a:r>
              <a:rPr lang="en-US" altLang="zh-CN" sz="1400" b="1" dirty="0" err="1">
                <a:cs typeface="Courier New" panose="02070309020205020404" pitchFamily="49" charset="0"/>
              </a:rPr>
              <a:t>acl</a:t>
            </a:r>
            <a:r>
              <a:rPr lang="en-US" altLang="zh-CN" sz="1400" b="1" dirty="0">
                <a:cs typeface="Courier New" panose="02070309020205020404" pitchFamily="49" charset="0"/>
              </a:rPr>
              <a:t> 2000</a:t>
            </a:r>
          </a:p>
          <a:p>
            <a:pPr fontAlgn="ctr">
              <a:lnSpc>
                <a:spcPts val="2400"/>
              </a:lnSpc>
            </a:pPr>
            <a:r>
              <a:rPr lang="en-US" altLang="zh-CN" sz="1400" dirty="0">
                <a:cs typeface="Courier New" panose="02070309020205020404" pitchFamily="49" charset="0"/>
              </a:rPr>
              <a:t>[Router-GigabitEthernet0/0/1] quit</a:t>
            </a:r>
          </a:p>
        </p:txBody>
      </p:sp>
      <p:sp>
        <p:nvSpPr>
          <p:cNvPr id="90" name="文本框 89"/>
          <p:cNvSpPr txBox="1"/>
          <p:nvPr/>
        </p:nvSpPr>
        <p:spPr bwMode="auto">
          <a:xfrm>
            <a:off x="6096000" y="3926638"/>
            <a:ext cx="5649912"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3</a:t>
            </a:r>
            <a:r>
              <a:rPr lang="zh-CN" altLang="en-US" sz="1600" dirty="0">
                <a:solidFill>
                  <a:srgbClr val="000000"/>
                </a:solidFill>
              </a:rPr>
              <a:t>、由于从接口</a:t>
            </a:r>
            <a:r>
              <a:rPr lang="en-US" altLang="zh-CN" sz="1600" dirty="0">
                <a:solidFill>
                  <a:srgbClr val="000000"/>
                </a:solidFill>
              </a:rPr>
              <a:t>GE0/0/1</a:t>
            </a:r>
            <a:r>
              <a:rPr lang="zh-CN" altLang="en-US" sz="1600" dirty="0">
                <a:solidFill>
                  <a:srgbClr val="000000"/>
                </a:solidFill>
              </a:rPr>
              <a:t>进入</a:t>
            </a:r>
            <a:r>
              <a:rPr lang="en-US" altLang="zh-CN" sz="1600" dirty="0">
                <a:solidFill>
                  <a:srgbClr val="000000"/>
                </a:solidFill>
              </a:rPr>
              <a:t>Router</a:t>
            </a:r>
            <a:r>
              <a:rPr lang="zh-CN" altLang="en-US" sz="1600" dirty="0">
                <a:solidFill>
                  <a:srgbClr val="000000"/>
                </a:solidFill>
              </a:rPr>
              <a:t>，所以在接口</a:t>
            </a:r>
            <a:r>
              <a:rPr lang="en-US" altLang="zh-CN" sz="1600" dirty="0">
                <a:solidFill>
                  <a:srgbClr val="000000"/>
                </a:solidFill>
              </a:rPr>
              <a:t>GE0/0/1</a:t>
            </a:r>
            <a:r>
              <a:rPr lang="zh-CN" altLang="en-US" sz="1600" dirty="0">
                <a:solidFill>
                  <a:srgbClr val="000000"/>
                </a:solidFill>
              </a:rPr>
              <a:t>的入方向配置流量过滤：</a:t>
            </a:r>
          </a:p>
        </p:txBody>
      </p:sp>
    </p:spTree>
    <p:extLst>
      <p:ext uri="{BB962C8B-B14F-4D97-AF65-F5344CB8AC3E}">
        <p14:creationId xmlns:p14="http://schemas.microsoft.com/office/powerpoint/2010/main" val="433205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a:t>
            </a:r>
            <a:r>
              <a:rPr lang="en-US" altLang="zh-CN" dirty="0"/>
              <a:t>ACL</a:t>
            </a:r>
            <a:r>
              <a:rPr lang="zh-CN" altLang="en-US" dirty="0"/>
              <a:t>的基础配置命令 </a:t>
            </a:r>
            <a:r>
              <a:rPr lang="en-US" altLang="zh-CN" dirty="0"/>
              <a:t>(1)</a:t>
            </a:r>
            <a:endParaRPr lang="zh-CN" altLang="en-US" dirty="0"/>
          </a:p>
        </p:txBody>
      </p:sp>
      <p:sp>
        <p:nvSpPr>
          <p:cNvPr id="3" name="矩形 2"/>
          <p:cNvSpPr/>
          <p:nvPr/>
        </p:nvSpPr>
        <p:spPr>
          <a:xfrm>
            <a:off x="1008063" y="1797459"/>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acl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number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acl-number</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match-order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矩形 3"/>
          <p:cNvSpPr/>
          <p:nvPr/>
        </p:nvSpPr>
        <p:spPr>
          <a:xfrm>
            <a:off x="551384" y="1365312"/>
            <a:ext cx="11089232" cy="338554"/>
          </a:xfrm>
          <a:prstGeom prst="rect">
            <a:avLst/>
          </a:prstGeom>
        </p:spPr>
        <p:txBody>
          <a:bodyPr wrap="square">
            <a:spAutoFit/>
          </a:bodyPr>
          <a:lstStyle/>
          <a:p>
            <a:pPr marL="342900" indent="-342900" fontAlgn="auto">
              <a:buFont typeface="+mj-lt"/>
              <a:buAutoNum type="arabicPeriod"/>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矩形 4"/>
          <p:cNvSpPr/>
          <p:nvPr/>
        </p:nvSpPr>
        <p:spPr>
          <a:xfrm>
            <a:off x="1031917" y="2229606"/>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使用编号（</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3000</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3999</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）创建一个数字型的高级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，并进入高级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1008063" y="2788636"/>
            <a:ext cx="10632553" cy="338554"/>
          </a:xfrm>
          <a:prstGeom prst="rect">
            <a:avLst/>
          </a:prstGeom>
          <a:solidFill>
            <a:srgbClr val="F4FBFE"/>
          </a:solidFill>
          <a:ln>
            <a:solidFill>
              <a:srgbClr val="99DFF9"/>
            </a:solidFill>
          </a:ln>
        </p:spPr>
        <p:txBody>
          <a:bodyPr wrap="square">
            <a:spAutoFit/>
          </a:bodyPr>
          <a:lstStyle/>
          <a:p>
            <a:pPr fontAlgn="base"/>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[Huawei]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acl name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acl-name</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advance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i="1" dirty="0">
                <a:latin typeface="Huawei Sans" panose="020C0503030203020204" pitchFamily="34" charset="0"/>
                <a:ea typeface="方正兰亭黑简体" panose="02000000000000000000" pitchFamily="2" charset="-122"/>
                <a:cs typeface="Huawei Sans" panose="020C0503030203020204" pitchFamily="34" charset="0"/>
              </a:rPr>
              <a:t>acl-number</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 match-order </a:t>
            </a:r>
            <a:r>
              <a:rPr lang="en-US" altLang="zh-CN" sz="1600" b="1" dirty="0" err="1">
                <a:latin typeface="Huawei Sans" panose="020C0503030203020204" pitchFamily="34" charset="0"/>
                <a:ea typeface="方正兰亭黑简体" panose="02000000000000000000" pitchFamily="2" charset="-122"/>
                <a:cs typeface="Huawei Sans" panose="020C0503030203020204" pitchFamily="34" charset="0"/>
              </a:rPr>
              <a:t>config</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600" i="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矩形 9"/>
          <p:cNvSpPr/>
          <p:nvPr/>
        </p:nvSpPr>
        <p:spPr>
          <a:xfrm>
            <a:off x="1031917" y="3220783"/>
            <a:ext cx="10608699" cy="377732"/>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使用名称创建一个命名型的高级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，进入高级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186994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a:t>
            </a:r>
            <a:r>
              <a:rPr lang="en-US" altLang="zh-CN" dirty="0"/>
              <a:t>ACL</a:t>
            </a:r>
            <a:r>
              <a:rPr lang="zh-CN" altLang="en-US" dirty="0"/>
              <a:t>的基础配置命令 </a:t>
            </a:r>
            <a:r>
              <a:rPr lang="en-US" altLang="zh-CN" dirty="0"/>
              <a:t>(2)</a:t>
            </a:r>
            <a:endParaRPr lang="zh-CN" altLang="en-US" dirty="0"/>
          </a:p>
        </p:txBody>
      </p:sp>
      <p:sp>
        <p:nvSpPr>
          <p:cNvPr id="4" name="矩形 3"/>
          <p:cNvSpPr/>
          <p:nvPr/>
        </p:nvSpPr>
        <p:spPr>
          <a:xfrm>
            <a:off x="551384" y="1365312"/>
            <a:ext cx="11089232" cy="584775"/>
          </a:xfrm>
          <a:prstGeom prst="rect">
            <a:avLst/>
          </a:prstGeom>
        </p:spPr>
        <p:txBody>
          <a:bodyPr wrap="square">
            <a:spAutoFit/>
          </a:bodyPr>
          <a:lstStyle/>
          <a:p>
            <a:pPr marL="342900" indent="-342900" fontAlgn="auto">
              <a:buFont typeface="+mj-lt"/>
              <a:buAutoNum type="arabicPeriod" startAt="2"/>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配置基本</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p>
            <a:pPr fontAlgn="auto"/>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     </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根据</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承载的协议类型不同，在设备上配置不同的高级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规则。对于不同的协议类型，有不同的参数组合。</a:t>
            </a:r>
          </a:p>
        </p:txBody>
      </p:sp>
      <p:sp>
        <p:nvSpPr>
          <p:cNvPr id="5" name="矩形 4"/>
          <p:cNvSpPr/>
          <p:nvPr/>
        </p:nvSpPr>
        <p:spPr>
          <a:xfrm>
            <a:off x="1031917" y="3024693"/>
            <a:ext cx="10713996"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视图下，通过此命令来</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配置高级</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矩形 5"/>
          <p:cNvSpPr/>
          <p:nvPr/>
        </p:nvSpPr>
        <p:spPr>
          <a:xfrm>
            <a:off x="551384" y="1970450"/>
            <a:ext cx="11089232" cy="338554"/>
          </a:xfrm>
          <a:prstGeom prst="rect">
            <a:avLst/>
          </a:prstGeom>
        </p:spPr>
        <p:txBody>
          <a:bodyPr wrap="square">
            <a:spAutoFit/>
          </a:bodyPr>
          <a:lstStyle/>
          <a:p>
            <a:pPr marL="540000" lvl="1" indent="-180000">
              <a:buFont typeface="Huawei Sans" panose="020C0503030203020204" pitchFamily="34" charset="0"/>
              <a:buChar char="▫"/>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当参数</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protocol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solidFill>
                  <a:schemeClr val="accent2"/>
                </a:solidFill>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时，高级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的命令格式为</a:t>
            </a:r>
          </a:p>
        </p:txBody>
      </p:sp>
      <p:sp>
        <p:nvSpPr>
          <p:cNvPr id="7" name="矩形 6"/>
          <p:cNvSpPr/>
          <p:nvPr/>
        </p:nvSpPr>
        <p:spPr>
          <a:xfrm>
            <a:off x="1168400" y="2329785"/>
            <a:ext cx="10472216" cy="630942"/>
          </a:xfrm>
          <a:prstGeom prst="rect">
            <a:avLst/>
          </a:prstGeom>
          <a:solidFill>
            <a:srgbClr val="F4FBFE"/>
          </a:solidFill>
          <a:ln>
            <a:solidFill>
              <a:srgbClr val="99DFF9"/>
            </a:solidFill>
          </a:ln>
        </p:spPr>
        <p:txBody>
          <a:bodyPr wrap="square">
            <a:spAutoFit/>
          </a:bodyPr>
          <a:lstStyle/>
          <a:p>
            <a:pPr fontAlgn="base">
              <a:lnSpc>
                <a:spcPct val="125000"/>
              </a:lnSpc>
            </a:pP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rule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rule-id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permit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ip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destination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destination-address destination-wildcard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source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source-address source-wildcard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any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time-range</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 time-name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dscp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i="1" dirty="0" err="1">
                <a:latin typeface="Huawei Sans" panose="020C0503030203020204" pitchFamily="34" charset="0"/>
                <a:ea typeface="方正兰亭黑简体" panose="02000000000000000000" pitchFamily="2" charset="-122"/>
                <a:cs typeface="Huawei Sans" panose="020C0503030203020204" pitchFamily="34" charset="0"/>
              </a:rPr>
              <a:t>dscp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tos</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i="1" dirty="0" err="1">
                <a:latin typeface="Huawei Sans" panose="020C0503030203020204" pitchFamily="34" charset="0"/>
                <a:ea typeface="方正兰亭黑简体" panose="02000000000000000000" pitchFamily="2" charset="-122"/>
                <a:cs typeface="Huawei Sans" panose="020C0503030203020204" pitchFamily="34" charset="0"/>
              </a:rPr>
              <a:t>tos</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precedence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i="1" dirty="0" err="1">
                <a:latin typeface="Huawei Sans" panose="020C0503030203020204" pitchFamily="34" charset="0"/>
                <a:ea typeface="方正兰亭黑简体" panose="02000000000000000000" pitchFamily="2" charset="-122"/>
                <a:cs typeface="Huawei Sans" panose="020C0503030203020204" pitchFamily="34" charset="0"/>
              </a:rPr>
              <a:t>precedence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 </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矩形 7"/>
          <p:cNvSpPr/>
          <p:nvPr/>
        </p:nvSpPr>
        <p:spPr>
          <a:xfrm>
            <a:off x="1031917" y="4953951"/>
            <a:ext cx="10713996" cy="400110"/>
          </a:xfrm>
          <a:prstGeom prst="rect">
            <a:avLst/>
          </a:prstGeom>
        </p:spPr>
        <p:txBody>
          <a:bodyPr wrap="square">
            <a:spAutoFit/>
          </a:bodyPr>
          <a:lstStyle/>
          <a:p>
            <a:pPr fontAlgn="auto">
              <a:lnSpc>
                <a:spcPts val="2400"/>
              </a:lnSpc>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在高级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视图下，通过此命令来</a:t>
            </a:r>
            <a:r>
              <a:rPr lang="zh-CN" altLang="en-US" sz="1600" dirty="0" smtClean="0">
                <a:latin typeface="Huawei Sans" panose="020C0503030203020204" pitchFamily="34" charset="0"/>
                <a:ea typeface="方正兰亭黑简体" panose="02000000000000000000" pitchFamily="2" charset="-122"/>
                <a:cs typeface="Huawei Sans" panose="020C0503030203020204" pitchFamily="34" charset="0"/>
              </a:rPr>
              <a:t>配置高级</a:t>
            </a:r>
            <a:r>
              <a:rPr lang="en-US" altLang="zh-CN" sz="1600" dirty="0" smtClean="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的规则。</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矩形 8"/>
          <p:cNvSpPr/>
          <p:nvPr/>
        </p:nvSpPr>
        <p:spPr>
          <a:xfrm>
            <a:off x="551384" y="3616370"/>
            <a:ext cx="11089232" cy="338554"/>
          </a:xfrm>
          <a:prstGeom prst="rect">
            <a:avLst/>
          </a:prstGeom>
        </p:spPr>
        <p:txBody>
          <a:bodyPr wrap="square">
            <a:spAutoFit/>
          </a:bodyPr>
          <a:lstStyle/>
          <a:p>
            <a:pPr marL="540000" lvl="1" indent="-180000">
              <a:buFont typeface="Huawei Sans" panose="020C0503030203020204" pitchFamily="34" charset="0"/>
              <a:buChar char="▫"/>
            </a:pP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当参数</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protocol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为</a:t>
            </a:r>
            <a:r>
              <a:rPr lang="en-US" altLang="zh-CN" sz="1600" dirty="0">
                <a:solidFill>
                  <a:schemeClr val="accent2"/>
                </a:solidFill>
                <a:latin typeface="Huawei Sans" panose="020C0503030203020204" pitchFamily="34" charset="0"/>
                <a:ea typeface="方正兰亭黑简体" panose="02000000000000000000" pitchFamily="2" charset="-122"/>
                <a:cs typeface="Huawei Sans" panose="020C0503030203020204" pitchFamily="34" charset="0"/>
              </a:rPr>
              <a:t>TCP</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时，高级</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ACL</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的命令格式为</a:t>
            </a:r>
          </a:p>
        </p:txBody>
      </p:sp>
      <p:sp>
        <p:nvSpPr>
          <p:cNvPr id="10" name="矩形 9"/>
          <p:cNvSpPr/>
          <p:nvPr/>
        </p:nvSpPr>
        <p:spPr>
          <a:xfrm>
            <a:off x="1168400" y="3975705"/>
            <a:ext cx="10472216" cy="900246"/>
          </a:xfrm>
          <a:prstGeom prst="rect">
            <a:avLst/>
          </a:prstGeom>
          <a:solidFill>
            <a:srgbClr val="F4FBFE"/>
          </a:solidFill>
          <a:ln>
            <a:solidFill>
              <a:srgbClr val="99DFF9"/>
            </a:solidFill>
          </a:ln>
        </p:spPr>
        <p:txBody>
          <a:bodyPr wrap="square">
            <a:spAutoFit/>
          </a:bodyPr>
          <a:lstStyle/>
          <a:p>
            <a:pPr fontAlgn="base">
              <a:lnSpc>
                <a:spcPct val="125000"/>
              </a:lnSpc>
            </a:pP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rule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rule-id</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permit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protocol-number</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tcp</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destination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destination-address destination-wildcard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destination-port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eq</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gt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lt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range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port-start port-end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source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i="1" dirty="0">
                <a:latin typeface="Huawei Sans" panose="020C0503030203020204" pitchFamily="34" charset="0"/>
                <a:ea typeface="方正兰亭黑简体" panose="02000000000000000000" pitchFamily="2" charset="-122"/>
                <a:cs typeface="Huawei Sans" panose="020C0503030203020204" pitchFamily="34" charset="0"/>
              </a:rPr>
              <a:t>source-address source-wildcard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any</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source-port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eq</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gt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lt</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range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port-start port-end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tcp-flag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ack</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fin</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dirty="0" err="1">
                <a:latin typeface="Huawei Sans" panose="020C0503030203020204" pitchFamily="34" charset="0"/>
                <a:ea typeface="方正兰亭黑简体" panose="02000000000000000000" pitchFamily="2" charset="-122"/>
                <a:cs typeface="Huawei Sans" panose="020C0503030203020204" pitchFamily="34" charset="0"/>
              </a:rPr>
              <a:t>syn</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 | </a:t>
            </a:r>
            <a:r>
              <a:rPr lang="en-US" altLang="zh-CN" sz="1400" b="1" dirty="0">
                <a:latin typeface="Huawei Sans" panose="020C0503030203020204" pitchFamily="34" charset="0"/>
                <a:ea typeface="方正兰亭黑简体" panose="02000000000000000000" pitchFamily="2" charset="-122"/>
                <a:cs typeface="Huawei Sans" panose="020C0503030203020204" pitchFamily="34" charset="0"/>
              </a:rPr>
              <a:t>time-range</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 time-name ] *</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8512499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325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案例：使用高级</a:t>
            </a:r>
            <a:r>
              <a:rPr lang="en-US" altLang="zh-CN" dirty="0"/>
              <a:t>ACL</a:t>
            </a:r>
            <a:r>
              <a:rPr lang="zh-CN" altLang="en-US" dirty="0"/>
              <a:t>限制不同网段的用户互访 </a:t>
            </a:r>
            <a:r>
              <a:rPr lang="en-US" altLang="zh-CN" dirty="0"/>
              <a:t>(1)</a:t>
            </a:r>
            <a:endParaRPr lang="zh-CN" altLang="en-US" dirty="0"/>
          </a:p>
        </p:txBody>
      </p:sp>
      <p:sp>
        <p:nvSpPr>
          <p:cNvPr id="48" name="文本框 47"/>
          <p:cNvSpPr txBox="1"/>
          <p:nvPr/>
        </p:nvSpPr>
        <p:spPr bwMode="auto">
          <a:xfrm>
            <a:off x="6096000" y="1388274"/>
            <a:ext cx="5649912"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1</a:t>
            </a:r>
            <a:r>
              <a:rPr lang="zh-CN" altLang="en-US" sz="1600" dirty="0">
                <a:solidFill>
                  <a:srgbClr val="000000"/>
                </a:solidFill>
              </a:rPr>
              <a:t>、</a:t>
            </a:r>
            <a:r>
              <a:rPr lang="en-US" altLang="zh-CN" sz="1600" dirty="0">
                <a:solidFill>
                  <a:srgbClr val="000000"/>
                </a:solidFill>
              </a:rPr>
              <a:t>Router</a:t>
            </a:r>
            <a:r>
              <a:rPr lang="zh-CN" altLang="en-US" sz="1600" dirty="0">
                <a:solidFill>
                  <a:srgbClr val="000000"/>
                </a:solidFill>
              </a:rPr>
              <a:t>已完成</a:t>
            </a:r>
            <a:r>
              <a:rPr lang="en-US" altLang="zh-CN" sz="1600" dirty="0">
                <a:solidFill>
                  <a:srgbClr val="000000"/>
                </a:solidFill>
              </a:rPr>
              <a:t>IP</a:t>
            </a:r>
            <a:r>
              <a:rPr lang="zh-CN" altLang="en-US" sz="1600" dirty="0">
                <a:solidFill>
                  <a:srgbClr val="000000"/>
                </a:solidFill>
              </a:rPr>
              <a:t>地址和路由的相关</a:t>
            </a:r>
            <a:r>
              <a:rPr lang="zh-CN" altLang="en-US" sz="1600" dirty="0" smtClean="0">
                <a:solidFill>
                  <a:srgbClr val="000000"/>
                </a:solidFill>
              </a:rPr>
              <a:t>配置。</a:t>
            </a:r>
            <a:endParaRPr lang="zh-CN" altLang="en-US" sz="1600" dirty="0">
              <a:solidFill>
                <a:srgbClr val="000000"/>
              </a:solidFill>
            </a:endParaRPr>
          </a:p>
        </p:txBody>
      </p:sp>
      <p:sp>
        <p:nvSpPr>
          <p:cNvPr id="49" name="Rectangle 3"/>
          <p:cNvSpPr/>
          <p:nvPr/>
        </p:nvSpPr>
        <p:spPr>
          <a:xfrm>
            <a:off x="6132004" y="2661171"/>
            <a:ext cx="5433224"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a:t>
            </a:r>
            <a:r>
              <a:rPr lang="en-US" altLang="zh-CN" sz="1400" b="1" dirty="0" err="1">
                <a:cs typeface="Courier New" panose="02070309020205020404" pitchFamily="49" charset="0"/>
              </a:rPr>
              <a:t>acl</a:t>
            </a:r>
            <a:r>
              <a:rPr lang="en-US" altLang="zh-CN" sz="1400" dirty="0">
                <a:cs typeface="Courier New" panose="02070309020205020404" pitchFamily="49" charset="0"/>
              </a:rPr>
              <a:t> 3001</a:t>
            </a:r>
          </a:p>
          <a:p>
            <a:pPr fontAlgn="ctr">
              <a:lnSpc>
                <a:spcPts val="2400"/>
              </a:lnSpc>
            </a:pPr>
            <a:r>
              <a:rPr lang="en-US" altLang="zh-CN" sz="1400" dirty="0">
                <a:cs typeface="Courier New" panose="02070309020205020404" pitchFamily="49" charset="0"/>
              </a:rPr>
              <a:t>[Router-acl-adv-3001] </a:t>
            </a:r>
            <a:r>
              <a:rPr lang="en-US" altLang="zh-CN" sz="1400" b="1" dirty="0">
                <a:cs typeface="Courier New" panose="02070309020205020404" pitchFamily="49" charset="0"/>
              </a:rPr>
              <a:t>rule deny ip source </a:t>
            </a:r>
            <a:r>
              <a:rPr lang="en-US" altLang="zh-CN" sz="1400" dirty="0">
                <a:cs typeface="Courier New" panose="02070309020205020404" pitchFamily="49" charset="0"/>
              </a:rPr>
              <a:t>10.1.1.0 0.0.0.255 </a:t>
            </a:r>
            <a:r>
              <a:rPr lang="en-US" altLang="zh-CN" sz="1400" b="1" dirty="0">
                <a:cs typeface="Courier New" panose="02070309020205020404" pitchFamily="49" charset="0"/>
              </a:rPr>
              <a:t>destination</a:t>
            </a:r>
            <a:r>
              <a:rPr lang="en-US" altLang="zh-CN" sz="1400" dirty="0">
                <a:cs typeface="Courier New" panose="02070309020205020404" pitchFamily="49" charset="0"/>
              </a:rPr>
              <a:t> 10.1.2.0 0.0.0.255</a:t>
            </a:r>
          </a:p>
          <a:p>
            <a:pPr fontAlgn="ctr">
              <a:lnSpc>
                <a:spcPts val="2400"/>
              </a:lnSpc>
            </a:pPr>
            <a:r>
              <a:rPr lang="en-US" altLang="zh-CN" sz="1400" dirty="0">
                <a:cs typeface="Courier New" panose="02070309020205020404" pitchFamily="49" charset="0"/>
              </a:rPr>
              <a:t>[Router-acl-adv-3001] quit</a:t>
            </a:r>
          </a:p>
        </p:txBody>
      </p:sp>
      <p:sp>
        <p:nvSpPr>
          <p:cNvPr id="50" name="文本框 49"/>
          <p:cNvSpPr txBox="1"/>
          <p:nvPr/>
        </p:nvSpPr>
        <p:spPr bwMode="auto">
          <a:xfrm>
            <a:off x="6095999" y="1953980"/>
            <a:ext cx="564991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2</a:t>
            </a:r>
            <a:r>
              <a:rPr lang="zh-CN" altLang="en-US" sz="1600" dirty="0">
                <a:solidFill>
                  <a:srgbClr val="000000"/>
                </a:solidFill>
              </a:rPr>
              <a:t>、创建高级</a:t>
            </a:r>
            <a:r>
              <a:rPr lang="en-US" altLang="zh-CN" sz="1600" dirty="0">
                <a:solidFill>
                  <a:srgbClr val="000000"/>
                </a:solidFill>
              </a:rPr>
              <a:t>ACL 3001</a:t>
            </a:r>
            <a:r>
              <a:rPr lang="zh-CN" altLang="en-US" sz="1600" dirty="0">
                <a:solidFill>
                  <a:srgbClr val="000000"/>
                </a:solidFill>
              </a:rPr>
              <a:t>并配置</a:t>
            </a:r>
            <a:r>
              <a:rPr lang="en-US" altLang="zh-CN" sz="1600" dirty="0">
                <a:solidFill>
                  <a:srgbClr val="000000"/>
                </a:solidFill>
              </a:rPr>
              <a:t>ACL</a:t>
            </a:r>
            <a:r>
              <a:rPr lang="zh-CN" altLang="en-US" sz="1600" dirty="0">
                <a:solidFill>
                  <a:srgbClr val="000000"/>
                </a:solidFill>
              </a:rPr>
              <a:t>规则，拒绝研发部访问市场部的报文：</a:t>
            </a:r>
          </a:p>
        </p:txBody>
      </p:sp>
      <p:sp>
        <p:nvSpPr>
          <p:cNvPr id="66" name="Rectangle 3"/>
          <p:cNvSpPr/>
          <p:nvPr/>
        </p:nvSpPr>
        <p:spPr>
          <a:xfrm>
            <a:off x="6132004" y="5025701"/>
            <a:ext cx="5433224" cy="132343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a:t>
            </a:r>
            <a:r>
              <a:rPr lang="en-US" altLang="zh-CN" sz="1400" b="1" dirty="0" err="1">
                <a:cs typeface="Courier New" panose="02070309020205020404" pitchFamily="49" charset="0"/>
              </a:rPr>
              <a:t>acl</a:t>
            </a:r>
            <a:r>
              <a:rPr lang="en-US" altLang="zh-CN" sz="1400" dirty="0">
                <a:cs typeface="Courier New" panose="02070309020205020404" pitchFamily="49" charset="0"/>
              </a:rPr>
              <a:t> 3002</a:t>
            </a:r>
          </a:p>
          <a:p>
            <a:pPr fontAlgn="ctr">
              <a:lnSpc>
                <a:spcPts val="2400"/>
              </a:lnSpc>
            </a:pPr>
            <a:r>
              <a:rPr lang="en-US" altLang="zh-CN" sz="1400" dirty="0">
                <a:cs typeface="Courier New" panose="02070309020205020404" pitchFamily="49" charset="0"/>
              </a:rPr>
              <a:t>[Router-acl-adv-3002] </a:t>
            </a:r>
            <a:r>
              <a:rPr lang="en-US" altLang="zh-CN" sz="1400" b="1" dirty="0">
                <a:cs typeface="Courier New" panose="02070309020205020404" pitchFamily="49" charset="0"/>
              </a:rPr>
              <a:t>rule deny ip source </a:t>
            </a:r>
            <a:r>
              <a:rPr lang="en-US" altLang="zh-CN" sz="1400" dirty="0">
                <a:cs typeface="Courier New" panose="02070309020205020404" pitchFamily="49" charset="0"/>
              </a:rPr>
              <a:t>10.1.2.0 0.0.0.255 </a:t>
            </a:r>
            <a:r>
              <a:rPr lang="en-US" altLang="zh-CN" sz="1400" b="1" dirty="0">
                <a:cs typeface="Courier New" panose="02070309020205020404" pitchFamily="49" charset="0"/>
              </a:rPr>
              <a:t>destination</a:t>
            </a:r>
            <a:r>
              <a:rPr lang="en-US" altLang="zh-CN" sz="1400" dirty="0">
                <a:cs typeface="Courier New" panose="02070309020205020404" pitchFamily="49" charset="0"/>
              </a:rPr>
              <a:t> 10.1.1.0 0.0.0.255</a:t>
            </a:r>
          </a:p>
          <a:p>
            <a:pPr fontAlgn="ctr">
              <a:lnSpc>
                <a:spcPts val="2400"/>
              </a:lnSpc>
            </a:pPr>
            <a:r>
              <a:rPr lang="en-US" altLang="zh-CN" sz="1400" dirty="0">
                <a:cs typeface="Courier New" panose="02070309020205020404" pitchFamily="49" charset="0"/>
              </a:rPr>
              <a:t>[Router-acl-adv-3002] quit</a:t>
            </a:r>
          </a:p>
        </p:txBody>
      </p:sp>
      <p:sp>
        <p:nvSpPr>
          <p:cNvPr id="67" name="文本框 66"/>
          <p:cNvSpPr txBox="1"/>
          <p:nvPr/>
        </p:nvSpPr>
        <p:spPr bwMode="auto">
          <a:xfrm>
            <a:off x="6095999" y="4318510"/>
            <a:ext cx="5649913"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3</a:t>
            </a:r>
            <a:r>
              <a:rPr lang="zh-CN" altLang="en-US" sz="1600" dirty="0">
                <a:solidFill>
                  <a:srgbClr val="000000"/>
                </a:solidFill>
              </a:rPr>
              <a:t>、创建高级</a:t>
            </a:r>
            <a:r>
              <a:rPr lang="en-US" altLang="zh-CN" sz="1600" dirty="0">
                <a:solidFill>
                  <a:srgbClr val="000000"/>
                </a:solidFill>
              </a:rPr>
              <a:t>ACL 3002</a:t>
            </a:r>
            <a:r>
              <a:rPr lang="zh-CN" altLang="en-US" sz="1600" dirty="0">
                <a:solidFill>
                  <a:srgbClr val="000000"/>
                </a:solidFill>
              </a:rPr>
              <a:t>并配置</a:t>
            </a:r>
            <a:r>
              <a:rPr lang="en-US" altLang="zh-CN" sz="1600" dirty="0">
                <a:solidFill>
                  <a:srgbClr val="000000"/>
                </a:solidFill>
              </a:rPr>
              <a:t>ACL</a:t>
            </a:r>
            <a:r>
              <a:rPr lang="zh-CN" altLang="en-US" sz="1600" dirty="0">
                <a:solidFill>
                  <a:srgbClr val="000000"/>
                </a:solidFill>
              </a:rPr>
              <a:t>规则，拒绝市场部访问研发部的报文：</a:t>
            </a:r>
          </a:p>
        </p:txBody>
      </p:sp>
      <p:sp>
        <p:nvSpPr>
          <p:cNvPr id="25" name="文本框 24"/>
          <p:cNvSpPr txBox="1"/>
          <p:nvPr/>
        </p:nvSpPr>
        <p:spPr>
          <a:xfrm>
            <a:off x="468514" y="4042659"/>
            <a:ext cx="5133796" cy="2092881"/>
          </a:xfrm>
          <a:prstGeom prst="rect">
            <a:avLst/>
          </a:prstGeom>
          <a:noFill/>
        </p:spPr>
        <p:txBody>
          <a:bodyPr wrap="square" rtlCol="0">
            <a:spAutoFit/>
          </a:bodyPr>
          <a:lstStyle/>
          <a:p>
            <a:pPr algn="just" fontAlgn="auto">
              <a:lnSpc>
                <a:spcPts val="2400"/>
              </a:lnSpc>
              <a:spcBef>
                <a:spcPts val="0"/>
              </a:spcBef>
              <a:spcAft>
                <a:spcPts val="600"/>
              </a:spcAft>
            </a:pPr>
            <a:r>
              <a:rPr lang="zh-CN" altLang="en-US" dirty="0">
                <a:solidFill>
                  <a:prstClr val="black"/>
                </a:solidFill>
              </a:rPr>
              <a:t>配置需求：</a:t>
            </a:r>
            <a:endParaRPr lang="en-US" altLang="zh-CN" dirty="0">
              <a:solidFill>
                <a:prstClr val="black"/>
              </a:solidFill>
            </a:endParaRPr>
          </a:p>
          <a:p>
            <a:pPr marL="285750" indent="-285750" algn="just">
              <a:lnSpc>
                <a:spcPts val="2400"/>
              </a:lnSpc>
              <a:spcAft>
                <a:spcPts val="600"/>
              </a:spcAft>
              <a:buFont typeface="Arial" panose="020B0604020202020204" pitchFamily="34" charset="0"/>
              <a:buChar char="•"/>
            </a:pPr>
            <a:r>
              <a:rPr lang="zh-CN" altLang="en-US" sz="1600" dirty="0">
                <a:solidFill>
                  <a:prstClr val="black"/>
                </a:solidFill>
              </a:rPr>
              <a:t>某公司通过</a:t>
            </a:r>
            <a:r>
              <a:rPr lang="en-US" altLang="zh-CN" sz="1600" dirty="0">
                <a:solidFill>
                  <a:prstClr val="black"/>
                </a:solidFill>
              </a:rPr>
              <a:t>Router</a:t>
            </a:r>
            <a:r>
              <a:rPr lang="zh-CN" altLang="en-US" sz="1600" dirty="0">
                <a:solidFill>
                  <a:prstClr val="black"/>
                </a:solidFill>
              </a:rPr>
              <a:t>实现各部门之间的互连。为方便管理网络，管理员为公司的研发部和市场部规划了两个网段的</a:t>
            </a:r>
            <a:r>
              <a:rPr lang="en-US" altLang="zh-CN" sz="1600" dirty="0">
                <a:solidFill>
                  <a:prstClr val="black"/>
                </a:solidFill>
              </a:rPr>
              <a:t>IP</a:t>
            </a:r>
            <a:r>
              <a:rPr lang="zh-CN" altLang="en-US" sz="1600" dirty="0">
                <a:solidFill>
                  <a:prstClr val="black"/>
                </a:solidFill>
              </a:rPr>
              <a:t>地址。</a:t>
            </a:r>
            <a:endParaRPr lang="en-US" altLang="zh-CN" sz="1600" dirty="0">
              <a:solidFill>
                <a:prstClr val="black"/>
              </a:solidFill>
            </a:endParaRPr>
          </a:p>
          <a:p>
            <a:pPr marL="285750" indent="-285750" algn="just">
              <a:lnSpc>
                <a:spcPts val="2400"/>
              </a:lnSpc>
              <a:spcAft>
                <a:spcPts val="600"/>
              </a:spcAft>
              <a:buFont typeface="Arial" panose="020B0604020202020204" pitchFamily="34" charset="0"/>
              <a:buChar char="•"/>
            </a:pPr>
            <a:r>
              <a:rPr lang="zh-CN" altLang="en-US" sz="1600" dirty="0">
                <a:solidFill>
                  <a:prstClr val="black"/>
                </a:solidFill>
              </a:rPr>
              <a:t>现要求</a:t>
            </a:r>
            <a:r>
              <a:rPr lang="en-US" altLang="zh-CN" sz="1600" dirty="0">
                <a:solidFill>
                  <a:prstClr val="black"/>
                </a:solidFill>
              </a:rPr>
              <a:t>Router</a:t>
            </a:r>
            <a:r>
              <a:rPr lang="zh-CN" altLang="en-US" sz="1600" dirty="0">
                <a:solidFill>
                  <a:prstClr val="black"/>
                </a:solidFill>
              </a:rPr>
              <a:t>能够限制两个网段之间互访，防止公司机密泄露。</a:t>
            </a:r>
          </a:p>
        </p:txBody>
      </p:sp>
      <p:grpSp>
        <p:nvGrpSpPr>
          <p:cNvPr id="27" name="组合 26"/>
          <p:cNvGrpSpPr/>
          <p:nvPr/>
        </p:nvGrpSpPr>
        <p:grpSpPr>
          <a:xfrm>
            <a:off x="1394376" y="1333682"/>
            <a:ext cx="3387323" cy="2631038"/>
            <a:chOff x="1709081" y="1547500"/>
            <a:chExt cx="3387323" cy="2631038"/>
          </a:xfrm>
        </p:grpSpPr>
        <p:sp>
          <p:nvSpPr>
            <p:cNvPr id="29" name="Freeform 159"/>
            <p:cNvSpPr>
              <a:spLocks noChangeAspect="1"/>
            </p:cNvSpPr>
            <p:nvPr/>
          </p:nvSpPr>
          <p:spPr>
            <a:xfrm flipH="1">
              <a:off x="1709081" y="309108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159"/>
            <p:cNvSpPr>
              <a:spLocks noChangeAspect="1"/>
            </p:cNvSpPr>
            <p:nvPr/>
          </p:nvSpPr>
          <p:spPr>
            <a:xfrm flipH="1">
              <a:off x="1709081" y="154750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组合 30"/>
            <p:cNvGrpSpPr/>
            <p:nvPr/>
          </p:nvGrpSpPr>
          <p:grpSpPr>
            <a:xfrm>
              <a:off x="3988448" y="2373153"/>
              <a:ext cx="1107956" cy="628569"/>
              <a:chOff x="5767092" y="2386032"/>
              <a:chExt cx="1107956" cy="628569"/>
            </a:xfrm>
          </p:grpSpPr>
          <p:sp>
            <p:nvSpPr>
              <p:cNvPr id="43" name="Freeform 159"/>
              <p:cNvSpPr>
                <a:spLocks noChangeAspect="1"/>
              </p:cNvSpPr>
              <p:nvPr/>
            </p:nvSpPr>
            <p:spPr>
              <a:xfrm flipH="1">
                <a:off x="5767092" y="2386032"/>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文本框 43"/>
              <p:cNvSpPr txBox="1"/>
              <p:nvPr/>
            </p:nvSpPr>
            <p:spPr bwMode="auto">
              <a:xfrm>
                <a:off x="5874102" y="2606841"/>
                <a:ext cx="90563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latin typeface="+mn-lt"/>
                    <a:ea typeface="+mn-ea"/>
                    <a:cs typeface="Arial" pitchFamily="34" charset="0"/>
                  </a:rPr>
                  <a:t>Internet</a:t>
                </a:r>
              </a:p>
            </p:txBody>
          </p:sp>
        </p:grpSp>
        <p:cxnSp>
          <p:nvCxnSpPr>
            <p:cNvPr id="32" name="直接连接符 31"/>
            <p:cNvCxnSpPr>
              <a:stCxn id="38" idx="3"/>
              <a:endCxn id="35" idx="3"/>
            </p:cNvCxnSpPr>
            <p:nvPr/>
          </p:nvCxnSpPr>
          <p:spPr bwMode="auto">
            <a:xfrm>
              <a:off x="2538384" y="1956807"/>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3" name="矩形 32"/>
            <p:cNvSpPr/>
            <p:nvPr/>
          </p:nvSpPr>
          <p:spPr>
            <a:xfrm>
              <a:off x="2804983" y="2579604"/>
              <a:ext cx="782880" cy="307777"/>
            </a:xfrm>
            <a:prstGeom prst="rect">
              <a:avLst/>
            </a:prstGeom>
          </p:spPr>
          <p:txBody>
            <a:bodyPr wrap="square">
              <a:spAutoFit/>
            </a:bodyPr>
            <a:lstStyle/>
            <a:p>
              <a:pPr algn="ctr"/>
              <a:r>
                <a:rPr lang="en-US" altLang="zh-CN" sz="1400" dirty="0"/>
                <a:t>Router</a:t>
              </a:r>
            </a:p>
          </p:txBody>
        </p:sp>
        <p:cxnSp>
          <p:nvCxnSpPr>
            <p:cNvPr id="34" name="直接连接符 33"/>
            <p:cNvCxnSpPr>
              <a:stCxn id="39" idx="3"/>
              <a:endCxn id="35" idx="3"/>
            </p:cNvCxnSpPr>
            <p:nvPr/>
          </p:nvCxnSpPr>
          <p:spPr bwMode="auto">
            <a:xfrm flipV="1">
              <a:off x="2538384" y="2734728"/>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0105" y="2464728"/>
              <a:ext cx="658537" cy="540000"/>
            </a:xfrm>
            <a:prstGeom prst="rect">
              <a:avLst/>
            </a:prstGeom>
          </p:spPr>
        </p:pic>
        <p:sp>
          <p:nvSpPr>
            <p:cNvPr id="36" name="矩形 35"/>
            <p:cNvSpPr/>
            <p:nvPr/>
          </p:nvSpPr>
          <p:spPr>
            <a:xfrm>
              <a:off x="3088038" y="1943891"/>
              <a:ext cx="1165082" cy="461665"/>
            </a:xfrm>
            <a:prstGeom prst="rect">
              <a:avLst/>
            </a:prstGeom>
          </p:spPr>
          <p:txBody>
            <a:bodyPr wrap="square">
              <a:spAutoFit/>
            </a:bodyPr>
            <a:lstStyle/>
            <a:p>
              <a:pPr algn="ctr"/>
              <a:r>
                <a:rPr lang="en-US" altLang="zh-CN" sz="1200" dirty="0"/>
                <a:t>GE0/0/1</a:t>
              </a:r>
            </a:p>
            <a:p>
              <a:pPr algn="ctr"/>
              <a:r>
                <a:rPr lang="en-US" altLang="zh-CN" sz="1200" dirty="0"/>
                <a:t>10.1.1.1/24</a:t>
              </a:r>
            </a:p>
          </p:txBody>
        </p:sp>
        <p:sp>
          <p:nvSpPr>
            <p:cNvPr id="37" name="矩形 36"/>
            <p:cNvSpPr/>
            <p:nvPr/>
          </p:nvSpPr>
          <p:spPr>
            <a:xfrm>
              <a:off x="1763812" y="2184366"/>
              <a:ext cx="994748" cy="461665"/>
            </a:xfrm>
            <a:prstGeom prst="rect">
              <a:avLst/>
            </a:prstGeom>
          </p:spPr>
          <p:txBody>
            <a:bodyPr wrap="square">
              <a:spAutoFit/>
            </a:bodyPr>
            <a:lstStyle/>
            <a:p>
              <a:pPr algn="ctr"/>
              <a:r>
                <a:rPr lang="zh-CN" altLang="en-US" sz="1200" dirty="0"/>
                <a:t>研发部门</a:t>
              </a:r>
              <a:endParaRPr lang="en-US" altLang="zh-CN" sz="1200" dirty="0"/>
            </a:p>
            <a:p>
              <a:pPr algn="ctr"/>
              <a:r>
                <a:rPr lang="en-US" altLang="zh-CN" sz="1200" dirty="0"/>
                <a:t>10.1.1.0/24</a:t>
              </a:r>
            </a:p>
          </p:txBody>
        </p:sp>
        <p:pic>
          <p:nvPicPr>
            <p:cNvPr id="38" name="图片 37" descr="PC.png"/>
            <p:cNvPicPr>
              <a:picLocks noChangeAspect="1"/>
            </p:cNvPicPr>
            <p:nvPr/>
          </p:nvPicPr>
          <p:blipFill>
            <a:blip r:embed="rId4" cstate="print"/>
            <a:stretch>
              <a:fillRect/>
            </a:stretch>
          </p:blipFill>
          <p:spPr>
            <a:xfrm>
              <a:off x="1999321" y="1749807"/>
              <a:ext cx="539063" cy="414000"/>
            </a:xfrm>
            <a:prstGeom prst="rect">
              <a:avLst/>
            </a:prstGeom>
          </p:spPr>
        </p:pic>
        <p:pic>
          <p:nvPicPr>
            <p:cNvPr id="39" name="图片 38" descr="PC.png"/>
            <p:cNvPicPr>
              <a:picLocks noChangeAspect="1"/>
            </p:cNvPicPr>
            <p:nvPr/>
          </p:nvPicPr>
          <p:blipFill>
            <a:blip r:embed="rId4" cstate="print"/>
            <a:stretch>
              <a:fillRect/>
            </a:stretch>
          </p:blipFill>
          <p:spPr>
            <a:xfrm>
              <a:off x="1999321" y="3305649"/>
              <a:ext cx="539063" cy="414000"/>
            </a:xfrm>
            <a:prstGeom prst="rect">
              <a:avLst/>
            </a:prstGeom>
          </p:spPr>
        </p:pic>
        <p:sp>
          <p:nvSpPr>
            <p:cNvPr id="40" name="矩形 39"/>
            <p:cNvSpPr/>
            <p:nvPr/>
          </p:nvSpPr>
          <p:spPr>
            <a:xfrm>
              <a:off x="1763812" y="3716873"/>
              <a:ext cx="994748" cy="461665"/>
            </a:xfrm>
            <a:prstGeom prst="rect">
              <a:avLst/>
            </a:prstGeom>
          </p:spPr>
          <p:txBody>
            <a:bodyPr wrap="square">
              <a:spAutoFit/>
            </a:bodyPr>
            <a:lstStyle/>
            <a:p>
              <a:pPr algn="ctr"/>
              <a:r>
                <a:rPr lang="zh-CN" altLang="en-US" sz="1200" dirty="0"/>
                <a:t>市场部门</a:t>
              </a:r>
              <a:endParaRPr lang="en-US" altLang="zh-CN" sz="1200" dirty="0"/>
            </a:p>
            <a:p>
              <a:pPr algn="ctr"/>
              <a:r>
                <a:rPr lang="en-US" altLang="zh-CN" sz="1200" dirty="0"/>
                <a:t>10.1.2.0/24</a:t>
              </a:r>
            </a:p>
          </p:txBody>
        </p:sp>
        <p:sp>
          <p:nvSpPr>
            <p:cNvPr id="41" name="矩形 40"/>
            <p:cNvSpPr/>
            <p:nvPr/>
          </p:nvSpPr>
          <p:spPr>
            <a:xfrm>
              <a:off x="3088038" y="3095729"/>
              <a:ext cx="1165082" cy="461665"/>
            </a:xfrm>
            <a:prstGeom prst="rect">
              <a:avLst/>
            </a:prstGeom>
          </p:spPr>
          <p:txBody>
            <a:bodyPr wrap="square">
              <a:spAutoFit/>
            </a:bodyPr>
            <a:lstStyle/>
            <a:p>
              <a:pPr algn="ctr"/>
              <a:r>
                <a:rPr lang="en-US" altLang="zh-CN" sz="1200" dirty="0"/>
                <a:t>GE0/0/2</a:t>
              </a:r>
            </a:p>
            <a:p>
              <a:pPr algn="ctr"/>
              <a:r>
                <a:rPr lang="en-US" altLang="zh-CN" sz="1200" dirty="0"/>
                <a:t>10.1.2.1/24</a:t>
              </a:r>
            </a:p>
          </p:txBody>
        </p:sp>
      </p:grpSp>
    </p:spTree>
    <p:extLst>
      <p:ext uri="{BB962C8B-B14F-4D97-AF65-F5344CB8AC3E}">
        <p14:creationId xmlns:p14="http://schemas.microsoft.com/office/powerpoint/2010/main" val="821875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案例：使用高级</a:t>
            </a:r>
            <a:r>
              <a:rPr lang="en-US" altLang="zh-CN" dirty="0"/>
              <a:t>ACL</a:t>
            </a:r>
            <a:r>
              <a:rPr lang="zh-CN" altLang="en-US" dirty="0"/>
              <a:t>限制不同网段的用户互访 </a:t>
            </a:r>
            <a:r>
              <a:rPr lang="en-US" altLang="zh-CN" dirty="0"/>
              <a:t>(2)</a:t>
            </a:r>
            <a:endParaRPr lang="zh-CN" altLang="en-US" dirty="0"/>
          </a:p>
        </p:txBody>
      </p:sp>
      <p:sp>
        <p:nvSpPr>
          <p:cNvPr id="25" name="Rectangle 3"/>
          <p:cNvSpPr/>
          <p:nvPr/>
        </p:nvSpPr>
        <p:spPr>
          <a:xfrm>
            <a:off x="6132004" y="2485411"/>
            <a:ext cx="5433224" cy="2246769"/>
          </a:xfrm>
          <a:prstGeom prst="rect">
            <a:avLst/>
          </a:prstGeom>
          <a:solidFill>
            <a:srgbClr val="F4FBFE"/>
          </a:solidFill>
          <a:ln>
            <a:solidFill>
              <a:srgbClr val="99DFF9"/>
            </a:solidFill>
          </a:ln>
        </p:spPr>
        <p:txBody>
          <a:bodyPr wrap="square" anchor="ctr" anchorCtr="0">
            <a:spAutoFit/>
          </a:bodyPr>
          <a:lstStyle/>
          <a:p>
            <a:pPr fontAlgn="ctr">
              <a:lnSpc>
                <a:spcPts val="2400"/>
              </a:lnSpc>
            </a:pPr>
            <a:r>
              <a:rPr lang="en-US" altLang="zh-CN" sz="1400" dirty="0">
                <a:cs typeface="Courier New" panose="02070309020205020404" pitchFamily="49" charset="0"/>
              </a:rPr>
              <a:t>[Router] 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0/0/1</a:t>
            </a:r>
          </a:p>
          <a:p>
            <a:pPr fontAlgn="ctr">
              <a:lnSpc>
                <a:spcPts val="2400"/>
              </a:lnSpc>
            </a:pPr>
            <a:r>
              <a:rPr lang="en-US" altLang="zh-CN" sz="1400" dirty="0">
                <a:cs typeface="Courier New" panose="02070309020205020404" pitchFamily="49" charset="0"/>
              </a:rPr>
              <a:t>[Router-GigabitEthernet0/0/1] </a:t>
            </a:r>
            <a:r>
              <a:rPr lang="en-US" altLang="zh-CN" sz="1400" b="1" dirty="0">
                <a:cs typeface="Courier New" panose="02070309020205020404" pitchFamily="49" charset="0"/>
              </a:rPr>
              <a:t>traffic-filter inbound </a:t>
            </a:r>
            <a:r>
              <a:rPr lang="en-US" altLang="zh-CN" sz="1400" b="1" dirty="0" err="1">
                <a:cs typeface="Courier New" panose="02070309020205020404" pitchFamily="49" charset="0"/>
              </a:rPr>
              <a:t>acl</a:t>
            </a:r>
            <a:r>
              <a:rPr lang="en-US" altLang="zh-CN" sz="1400" b="1" dirty="0">
                <a:cs typeface="Courier New" panose="02070309020205020404" pitchFamily="49" charset="0"/>
              </a:rPr>
              <a:t> 3001</a:t>
            </a:r>
          </a:p>
          <a:p>
            <a:pPr fontAlgn="ctr">
              <a:lnSpc>
                <a:spcPts val="2400"/>
              </a:lnSpc>
            </a:pPr>
            <a:r>
              <a:rPr lang="en-US" altLang="zh-CN" sz="1400" dirty="0">
                <a:cs typeface="Courier New" panose="02070309020205020404" pitchFamily="49" charset="0"/>
              </a:rPr>
              <a:t>[Router-GigabitEthernet0/0/1] quit</a:t>
            </a:r>
          </a:p>
          <a:p>
            <a:pPr fontAlgn="ctr">
              <a:lnSpc>
                <a:spcPts val="2400"/>
              </a:lnSpc>
            </a:pPr>
            <a:endParaRPr lang="en-US" altLang="zh-CN" sz="1400" dirty="0">
              <a:cs typeface="Courier New" panose="02070309020205020404" pitchFamily="49" charset="0"/>
            </a:endParaRPr>
          </a:p>
          <a:p>
            <a:pPr fontAlgn="ctr">
              <a:lnSpc>
                <a:spcPts val="2400"/>
              </a:lnSpc>
            </a:pPr>
            <a:r>
              <a:rPr lang="en-US" altLang="zh-CN" sz="1400" dirty="0">
                <a:cs typeface="Courier New" panose="02070309020205020404" pitchFamily="49" charset="0"/>
              </a:rPr>
              <a:t>[Router] interface </a:t>
            </a:r>
            <a:r>
              <a:rPr lang="en-US" altLang="zh-CN" sz="1400" dirty="0" err="1">
                <a:cs typeface="Courier New" panose="02070309020205020404" pitchFamily="49" charset="0"/>
              </a:rPr>
              <a:t>GigabitEthernet</a:t>
            </a:r>
            <a:r>
              <a:rPr lang="en-US" altLang="zh-CN" sz="1400" dirty="0">
                <a:cs typeface="Courier New" panose="02070309020205020404" pitchFamily="49" charset="0"/>
              </a:rPr>
              <a:t> 0/0/2</a:t>
            </a:r>
          </a:p>
          <a:p>
            <a:pPr fontAlgn="ctr">
              <a:lnSpc>
                <a:spcPts val="2400"/>
              </a:lnSpc>
            </a:pPr>
            <a:r>
              <a:rPr lang="en-US" altLang="zh-CN" sz="1400" dirty="0">
                <a:cs typeface="Courier New" panose="02070309020205020404" pitchFamily="49" charset="0"/>
              </a:rPr>
              <a:t>[Router-GigabitEthernet0/0/2] </a:t>
            </a:r>
            <a:r>
              <a:rPr lang="en-US" altLang="zh-CN" sz="1400" b="1" dirty="0">
                <a:cs typeface="Courier New" panose="02070309020205020404" pitchFamily="49" charset="0"/>
              </a:rPr>
              <a:t>traffic-filter inbound </a:t>
            </a:r>
            <a:r>
              <a:rPr lang="en-US" altLang="zh-CN" sz="1400" b="1" dirty="0" err="1">
                <a:cs typeface="Courier New" panose="02070309020205020404" pitchFamily="49" charset="0"/>
              </a:rPr>
              <a:t>acl</a:t>
            </a:r>
            <a:r>
              <a:rPr lang="en-US" altLang="zh-CN" sz="1400" b="1" dirty="0">
                <a:cs typeface="Courier New" panose="02070309020205020404" pitchFamily="49" charset="0"/>
              </a:rPr>
              <a:t> 3002</a:t>
            </a:r>
          </a:p>
          <a:p>
            <a:pPr fontAlgn="ctr">
              <a:lnSpc>
                <a:spcPts val="2400"/>
              </a:lnSpc>
            </a:pPr>
            <a:r>
              <a:rPr lang="en-US" altLang="zh-CN" sz="1400" dirty="0">
                <a:cs typeface="Courier New" panose="02070309020205020404" pitchFamily="49" charset="0"/>
              </a:rPr>
              <a:t>[Router-GigabitEthernet0/0/2] quit</a:t>
            </a:r>
          </a:p>
        </p:txBody>
      </p:sp>
      <p:sp>
        <p:nvSpPr>
          <p:cNvPr id="31" name="文本框 30"/>
          <p:cNvSpPr txBox="1"/>
          <p:nvPr/>
        </p:nvSpPr>
        <p:spPr bwMode="auto">
          <a:xfrm>
            <a:off x="6096000" y="1376717"/>
            <a:ext cx="5649912"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5000"/>
              </a:lnSpc>
            </a:pPr>
            <a:r>
              <a:rPr lang="en-US" altLang="zh-CN" sz="1600" dirty="0">
                <a:solidFill>
                  <a:srgbClr val="000000"/>
                </a:solidFill>
              </a:rPr>
              <a:t>4</a:t>
            </a:r>
            <a:r>
              <a:rPr lang="zh-CN" altLang="en-US" sz="1600" dirty="0">
                <a:solidFill>
                  <a:srgbClr val="000000"/>
                </a:solidFill>
              </a:rPr>
              <a:t>、由于研发部和市场部互访的流量分别从接口</a:t>
            </a:r>
            <a:r>
              <a:rPr lang="en-US" altLang="zh-CN" sz="1600" dirty="0">
                <a:solidFill>
                  <a:srgbClr val="000000"/>
                </a:solidFill>
              </a:rPr>
              <a:t>GE0/0/1</a:t>
            </a:r>
            <a:r>
              <a:rPr lang="zh-CN" altLang="en-US" sz="1600" dirty="0">
                <a:solidFill>
                  <a:srgbClr val="000000"/>
                </a:solidFill>
              </a:rPr>
              <a:t>和</a:t>
            </a:r>
            <a:r>
              <a:rPr lang="en-US" altLang="zh-CN" sz="1600" dirty="0">
                <a:solidFill>
                  <a:srgbClr val="000000"/>
                </a:solidFill>
              </a:rPr>
              <a:t>GE0/0/2</a:t>
            </a:r>
            <a:r>
              <a:rPr lang="zh-CN" altLang="en-US" sz="1600" dirty="0">
                <a:solidFill>
                  <a:srgbClr val="000000"/>
                </a:solidFill>
              </a:rPr>
              <a:t>进入</a:t>
            </a:r>
            <a:r>
              <a:rPr lang="en-US" altLang="zh-CN" sz="1600" dirty="0">
                <a:solidFill>
                  <a:srgbClr val="000000"/>
                </a:solidFill>
              </a:rPr>
              <a:t>Router</a:t>
            </a:r>
            <a:r>
              <a:rPr lang="zh-CN" altLang="en-US" sz="1600" dirty="0">
                <a:solidFill>
                  <a:srgbClr val="000000"/>
                </a:solidFill>
              </a:rPr>
              <a:t>，所以在接口</a:t>
            </a:r>
            <a:r>
              <a:rPr lang="en-US" altLang="zh-CN" sz="1600" dirty="0">
                <a:solidFill>
                  <a:srgbClr val="000000"/>
                </a:solidFill>
              </a:rPr>
              <a:t>GE0/0/1</a:t>
            </a:r>
            <a:r>
              <a:rPr lang="zh-CN" altLang="en-US" sz="1600" dirty="0">
                <a:solidFill>
                  <a:srgbClr val="000000"/>
                </a:solidFill>
              </a:rPr>
              <a:t>和</a:t>
            </a:r>
            <a:r>
              <a:rPr lang="en-US" altLang="zh-CN" sz="1600" dirty="0">
                <a:solidFill>
                  <a:srgbClr val="000000"/>
                </a:solidFill>
              </a:rPr>
              <a:t>GE0/0/2</a:t>
            </a:r>
            <a:r>
              <a:rPr lang="zh-CN" altLang="en-US" sz="1600" dirty="0">
                <a:solidFill>
                  <a:srgbClr val="000000"/>
                </a:solidFill>
              </a:rPr>
              <a:t>的入方向配置流量过滤：</a:t>
            </a:r>
          </a:p>
        </p:txBody>
      </p:sp>
      <p:grpSp>
        <p:nvGrpSpPr>
          <p:cNvPr id="22" name="组合 21"/>
          <p:cNvGrpSpPr/>
          <p:nvPr/>
        </p:nvGrpSpPr>
        <p:grpSpPr>
          <a:xfrm>
            <a:off x="1394376" y="1333682"/>
            <a:ext cx="3387323" cy="2631038"/>
            <a:chOff x="1709081" y="1547500"/>
            <a:chExt cx="3387323" cy="2631038"/>
          </a:xfrm>
        </p:grpSpPr>
        <p:sp>
          <p:nvSpPr>
            <p:cNvPr id="23" name="Freeform 159"/>
            <p:cNvSpPr>
              <a:spLocks noChangeAspect="1"/>
            </p:cNvSpPr>
            <p:nvPr/>
          </p:nvSpPr>
          <p:spPr>
            <a:xfrm flipH="1">
              <a:off x="1709081" y="309108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59"/>
            <p:cNvSpPr>
              <a:spLocks noChangeAspect="1"/>
            </p:cNvSpPr>
            <p:nvPr/>
          </p:nvSpPr>
          <p:spPr>
            <a:xfrm flipH="1">
              <a:off x="1709081" y="1547500"/>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 name="组合 25"/>
            <p:cNvGrpSpPr/>
            <p:nvPr/>
          </p:nvGrpSpPr>
          <p:grpSpPr>
            <a:xfrm>
              <a:off x="3988448" y="2373153"/>
              <a:ext cx="1107956" cy="628569"/>
              <a:chOff x="5767092" y="2386032"/>
              <a:chExt cx="1107956" cy="628569"/>
            </a:xfrm>
          </p:grpSpPr>
          <p:sp>
            <p:nvSpPr>
              <p:cNvPr id="39" name="Freeform 159"/>
              <p:cNvSpPr>
                <a:spLocks noChangeAspect="1"/>
              </p:cNvSpPr>
              <p:nvPr/>
            </p:nvSpPr>
            <p:spPr>
              <a:xfrm flipH="1">
                <a:off x="5767092" y="2386032"/>
                <a:ext cx="1107956" cy="62856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文本框 39"/>
              <p:cNvSpPr txBox="1"/>
              <p:nvPr/>
            </p:nvSpPr>
            <p:spPr bwMode="auto">
              <a:xfrm>
                <a:off x="5874102" y="2606841"/>
                <a:ext cx="90563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latin typeface="+mn-lt"/>
                    <a:ea typeface="+mn-ea"/>
                    <a:cs typeface="Arial" pitchFamily="34" charset="0"/>
                  </a:rPr>
                  <a:t>Internet</a:t>
                </a:r>
              </a:p>
            </p:txBody>
          </p:sp>
        </p:grpSp>
        <p:cxnSp>
          <p:nvCxnSpPr>
            <p:cNvPr id="27" name="直接连接符 26"/>
            <p:cNvCxnSpPr>
              <a:stCxn id="34" idx="3"/>
              <a:endCxn id="30" idx="3"/>
            </p:cNvCxnSpPr>
            <p:nvPr/>
          </p:nvCxnSpPr>
          <p:spPr bwMode="auto">
            <a:xfrm>
              <a:off x="2538384" y="1956807"/>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8" name="矩形 27"/>
            <p:cNvSpPr/>
            <p:nvPr/>
          </p:nvSpPr>
          <p:spPr>
            <a:xfrm>
              <a:off x="2804983" y="2579604"/>
              <a:ext cx="782880" cy="307777"/>
            </a:xfrm>
            <a:prstGeom prst="rect">
              <a:avLst/>
            </a:prstGeom>
          </p:spPr>
          <p:txBody>
            <a:bodyPr wrap="square">
              <a:spAutoFit/>
            </a:bodyPr>
            <a:lstStyle/>
            <a:p>
              <a:pPr algn="ctr"/>
              <a:r>
                <a:rPr lang="en-US" altLang="zh-CN" sz="1400" dirty="0"/>
                <a:t>Router</a:t>
              </a:r>
            </a:p>
          </p:txBody>
        </p:sp>
        <p:cxnSp>
          <p:nvCxnSpPr>
            <p:cNvPr id="29" name="直接连接符 28"/>
            <p:cNvCxnSpPr>
              <a:stCxn id="35" idx="3"/>
              <a:endCxn id="30" idx="3"/>
            </p:cNvCxnSpPr>
            <p:nvPr/>
          </p:nvCxnSpPr>
          <p:spPr bwMode="auto">
            <a:xfrm flipV="1">
              <a:off x="2538384" y="2734728"/>
              <a:ext cx="1620258" cy="777921"/>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0105" y="2464728"/>
              <a:ext cx="658537" cy="540000"/>
            </a:xfrm>
            <a:prstGeom prst="rect">
              <a:avLst/>
            </a:prstGeom>
          </p:spPr>
        </p:pic>
        <p:sp>
          <p:nvSpPr>
            <p:cNvPr id="32" name="矩形 31"/>
            <p:cNvSpPr/>
            <p:nvPr/>
          </p:nvSpPr>
          <p:spPr>
            <a:xfrm>
              <a:off x="3088038" y="1943891"/>
              <a:ext cx="1165082" cy="461665"/>
            </a:xfrm>
            <a:prstGeom prst="rect">
              <a:avLst/>
            </a:prstGeom>
          </p:spPr>
          <p:txBody>
            <a:bodyPr wrap="square">
              <a:spAutoFit/>
            </a:bodyPr>
            <a:lstStyle/>
            <a:p>
              <a:pPr algn="ctr"/>
              <a:r>
                <a:rPr lang="en-US" altLang="zh-CN" sz="1200" dirty="0"/>
                <a:t>GE0/0/1</a:t>
              </a:r>
            </a:p>
            <a:p>
              <a:pPr algn="ctr"/>
              <a:r>
                <a:rPr lang="en-US" altLang="zh-CN" sz="1200" dirty="0"/>
                <a:t>10.1.1.1/24</a:t>
              </a:r>
            </a:p>
          </p:txBody>
        </p:sp>
        <p:sp>
          <p:nvSpPr>
            <p:cNvPr id="33" name="矩形 32"/>
            <p:cNvSpPr/>
            <p:nvPr/>
          </p:nvSpPr>
          <p:spPr>
            <a:xfrm>
              <a:off x="1763812" y="2184366"/>
              <a:ext cx="994748" cy="461665"/>
            </a:xfrm>
            <a:prstGeom prst="rect">
              <a:avLst/>
            </a:prstGeom>
          </p:spPr>
          <p:txBody>
            <a:bodyPr wrap="square">
              <a:spAutoFit/>
            </a:bodyPr>
            <a:lstStyle/>
            <a:p>
              <a:pPr algn="ctr"/>
              <a:r>
                <a:rPr lang="zh-CN" altLang="en-US" sz="1200" dirty="0"/>
                <a:t>研发部门</a:t>
              </a:r>
              <a:endParaRPr lang="en-US" altLang="zh-CN" sz="1200" dirty="0"/>
            </a:p>
            <a:p>
              <a:pPr algn="ctr"/>
              <a:r>
                <a:rPr lang="en-US" altLang="zh-CN" sz="1200" dirty="0"/>
                <a:t>10.1.1.0/24</a:t>
              </a:r>
            </a:p>
          </p:txBody>
        </p:sp>
        <p:pic>
          <p:nvPicPr>
            <p:cNvPr id="34" name="图片 33" descr="PC.png"/>
            <p:cNvPicPr>
              <a:picLocks noChangeAspect="1"/>
            </p:cNvPicPr>
            <p:nvPr/>
          </p:nvPicPr>
          <p:blipFill>
            <a:blip r:embed="rId4" cstate="print"/>
            <a:stretch>
              <a:fillRect/>
            </a:stretch>
          </p:blipFill>
          <p:spPr>
            <a:xfrm>
              <a:off x="1999321" y="1749807"/>
              <a:ext cx="539063" cy="414000"/>
            </a:xfrm>
            <a:prstGeom prst="rect">
              <a:avLst/>
            </a:prstGeom>
          </p:spPr>
        </p:pic>
        <p:pic>
          <p:nvPicPr>
            <p:cNvPr id="35" name="图片 34" descr="PC.png"/>
            <p:cNvPicPr>
              <a:picLocks noChangeAspect="1"/>
            </p:cNvPicPr>
            <p:nvPr/>
          </p:nvPicPr>
          <p:blipFill>
            <a:blip r:embed="rId4" cstate="print"/>
            <a:stretch>
              <a:fillRect/>
            </a:stretch>
          </p:blipFill>
          <p:spPr>
            <a:xfrm>
              <a:off x="1999321" y="3305649"/>
              <a:ext cx="539063" cy="414000"/>
            </a:xfrm>
            <a:prstGeom prst="rect">
              <a:avLst/>
            </a:prstGeom>
          </p:spPr>
        </p:pic>
        <p:sp>
          <p:nvSpPr>
            <p:cNvPr id="36" name="矩形 35"/>
            <p:cNvSpPr/>
            <p:nvPr/>
          </p:nvSpPr>
          <p:spPr>
            <a:xfrm>
              <a:off x="1763812" y="3716873"/>
              <a:ext cx="994748" cy="461665"/>
            </a:xfrm>
            <a:prstGeom prst="rect">
              <a:avLst/>
            </a:prstGeom>
          </p:spPr>
          <p:txBody>
            <a:bodyPr wrap="square">
              <a:spAutoFit/>
            </a:bodyPr>
            <a:lstStyle/>
            <a:p>
              <a:pPr algn="ctr"/>
              <a:r>
                <a:rPr lang="zh-CN" altLang="en-US" sz="1200" dirty="0"/>
                <a:t>市场部门</a:t>
              </a:r>
              <a:endParaRPr lang="en-US" altLang="zh-CN" sz="1200" dirty="0"/>
            </a:p>
            <a:p>
              <a:pPr algn="ctr"/>
              <a:r>
                <a:rPr lang="en-US" altLang="zh-CN" sz="1200" dirty="0"/>
                <a:t>10.1.2.0/24</a:t>
              </a:r>
            </a:p>
          </p:txBody>
        </p:sp>
        <p:sp>
          <p:nvSpPr>
            <p:cNvPr id="38" name="矩形 37"/>
            <p:cNvSpPr/>
            <p:nvPr/>
          </p:nvSpPr>
          <p:spPr>
            <a:xfrm>
              <a:off x="3088038" y="3095729"/>
              <a:ext cx="1165082" cy="461665"/>
            </a:xfrm>
            <a:prstGeom prst="rect">
              <a:avLst/>
            </a:prstGeom>
          </p:spPr>
          <p:txBody>
            <a:bodyPr wrap="square">
              <a:spAutoFit/>
            </a:bodyPr>
            <a:lstStyle/>
            <a:p>
              <a:pPr algn="ctr"/>
              <a:r>
                <a:rPr lang="en-US" altLang="zh-CN" sz="1200" dirty="0"/>
                <a:t>GE0/0/2</a:t>
              </a:r>
            </a:p>
            <a:p>
              <a:pPr algn="ctr"/>
              <a:r>
                <a:rPr lang="en-US" altLang="zh-CN" sz="1200" dirty="0"/>
                <a:t>10.1.2.1/24</a:t>
              </a:r>
            </a:p>
          </p:txBody>
        </p:sp>
      </p:grpSp>
      <p:sp>
        <p:nvSpPr>
          <p:cNvPr id="41" name="文本框 40"/>
          <p:cNvSpPr txBox="1"/>
          <p:nvPr/>
        </p:nvSpPr>
        <p:spPr>
          <a:xfrm>
            <a:off x="468514" y="4042659"/>
            <a:ext cx="5133796" cy="2092881"/>
          </a:xfrm>
          <a:prstGeom prst="rect">
            <a:avLst/>
          </a:prstGeom>
          <a:noFill/>
        </p:spPr>
        <p:txBody>
          <a:bodyPr wrap="square" rtlCol="0">
            <a:spAutoFit/>
          </a:bodyPr>
          <a:lstStyle/>
          <a:p>
            <a:pPr algn="just" fontAlgn="auto">
              <a:lnSpc>
                <a:spcPts val="2400"/>
              </a:lnSpc>
              <a:spcBef>
                <a:spcPts val="0"/>
              </a:spcBef>
              <a:spcAft>
                <a:spcPts val="600"/>
              </a:spcAft>
            </a:pPr>
            <a:r>
              <a:rPr lang="zh-CN" altLang="en-US" dirty="0">
                <a:solidFill>
                  <a:prstClr val="black"/>
                </a:solidFill>
              </a:rPr>
              <a:t>配置需求：</a:t>
            </a:r>
            <a:endParaRPr lang="en-US" altLang="zh-CN" dirty="0">
              <a:solidFill>
                <a:prstClr val="black"/>
              </a:solidFill>
            </a:endParaRPr>
          </a:p>
          <a:p>
            <a:pPr marL="285750" indent="-285750" algn="just">
              <a:lnSpc>
                <a:spcPts val="2400"/>
              </a:lnSpc>
              <a:spcAft>
                <a:spcPts val="600"/>
              </a:spcAft>
              <a:buFont typeface="Arial" panose="020B0604020202020204" pitchFamily="34" charset="0"/>
              <a:buChar char="•"/>
            </a:pPr>
            <a:r>
              <a:rPr lang="zh-CN" altLang="en-US" sz="1600" dirty="0">
                <a:solidFill>
                  <a:prstClr val="black"/>
                </a:solidFill>
              </a:rPr>
              <a:t>某公司通过</a:t>
            </a:r>
            <a:r>
              <a:rPr lang="en-US" altLang="zh-CN" sz="1600" dirty="0">
                <a:solidFill>
                  <a:prstClr val="black"/>
                </a:solidFill>
              </a:rPr>
              <a:t>Router</a:t>
            </a:r>
            <a:r>
              <a:rPr lang="zh-CN" altLang="en-US" sz="1600" dirty="0">
                <a:solidFill>
                  <a:prstClr val="black"/>
                </a:solidFill>
              </a:rPr>
              <a:t>实现各部门之间的互连。为方便管理网络，管理员为公司的研发部和市场部规划了两个网段的</a:t>
            </a:r>
            <a:r>
              <a:rPr lang="en-US" altLang="zh-CN" sz="1600" dirty="0">
                <a:solidFill>
                  <a:prstClr val="black"/>
                </a:solidFill>
              </a:rPr>
              <a:t>IP</a:t>
            </a:r>
            <a:r>
              <a:rPr lang="zh-CN" altLang="en-US" sz="1600" dirty="0">
                <a:solidFill>
                  <a:prstClr val="black"/>
                </a:solidFill>
              </a:rPr>
              <a:t>地址。</a:t>
            </a:r>
            <a:endParaRPr lang="en-US" altLang="zh-CN" sz="1600" dirty="0">
              <a:solidFill>
                <a:prstClr val="black"/>
              </a:solidFill>
            </a:endParaRPr>
          </a:p>
          <a:p>
            <a:pPr marL="285750" indent="-285750" algn="just">
              <a:lnSpc>
                <a:spcPts val="2400"/>
              </a:lnSpc>
              <a:spcAft>
                <a:spcPts val="600"/>
              </a:spcAft>
              <a:buFont typeface="Arial" panose="020B0604020202020204" pitchFamily="34" charset="0"/>
              <a:buChar char="•"/>
            </a:pPr>
            <a:r>
              <a:rPr lang="zh-CN" altLang="en-US" sz="1600" dirty="0">
                <a:solidFill>
                  <a:prstClr val="black"/>
                </a:solidFill>
              </a:rPr>
              <a:t>现要求</a:t>
            </a:r>
            <a:r>
              <a:rPr lang="en-US" altLang="zh-CN" sz="1600" dirty="0">
                <a:solidFill>
                  <a:prstClr val="black"/>
                </a:solidFill>
              </a:rPr>
              <a:t>Router</a:t>
            </a:r>
            <a:r>
              <a:rPr lang="zh-CN" altLang="en-US" sz="1600" dirty="0">
                <a:solidFill>
                  <a:prstClr val="black"/>
                </a:solidFill>
              </a:rPr>
              <a:t>能够限制两个网段之间互访，防止公司机密泄露。</a:t>
            </a:r>
          </a:p>
        </p:txBody>
      </p:sp>
    </p:spTree>
    <p:extLst>
      <p:ext uri="{BB962C8B-B14F-4D97-AF65-F5344CB8AC3E}">
        <p14:creationId xmlns:p14="http://schemas.microsoft.com/office/powerpoint/2010/main" val="1384319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fontAlgn="auto"/>
            <a:r>
              <a:rPr lang="zh-CN" altLang="en-US" dirty="0" smtClean="0"/>
              <a:t>（单选）下列选项中，哪一项才是一条合法的基本</a:t>
            </a:r>
            <a:r>
              <a:rPr lang="en-US" altLang="zh-CN" dirty="0" smtClean="0"/>
              <a:t>ACL</a:t>
            </a:r>
            <a:r>
              <a:rPr lang="zh-CN" altLang="en-US" dirty="0" smtClean="0"/>
              <a:t>的规则？（  ）</a:t>
            </a:r>
            <a:endParaRPr lang="en-US" altLang="zh-CN" dirty="0" smtClean="0"/>
          </a:p>
          <a:p>
            <a:pPr marL="744376" lvl="1" indent="-342900">
              <a:buFont typeface="+mj-lt"/>
              <a:buAutoNum type="alphaUcPeriod"/>
            </a:pPr>
            <a:r>
              <a:rPr lang="en-US" altLang="zh-CN" dirty="0" smtClean="0"/>
              <a:t>rule permit </a:t>
            </a:r>
            <a:r>
              <a:rPr lang="en-US" altLang="zh-CN" dirty="0" err="1" smtClean="0"/>
              <a:t>ip</a:t>
            </a:r>
            <a:endParaRPr lang="en-US" altLang="zh-CN" dirty="0" smtClean="0"/>
          </a:p>
          <a:p>
            <a:pPr marL="744376" lvl="1" indent="-342900">
              <a:buFont typeface="+mj-lt"/>
              <a:buAutoNum type="alphaUcPeriod"/>
            </a:pPr>
            <a:r>
              <a:rPr lang="en-US" altLang="zh-CN" dirty="0" smtClean="0"/>
              <a:t>rule deny </a:t>
            </a:r>
            <a:r>
              <a:rPr lang="en-US" altLang="zh-CN" dirty="0" err="1" smtClean="0"/>
              <a:t>ip</a:t>
            </a:r>
            <a:endParaRPr lang="en-US" altLang="zh-CN" dirty="0" smtClean="0"/>
          </a:p>
          <a:p>
            <a:pPr marL="744376" lvl="1" indent="-342900">
              <a:buFont typeface="+mj-lt"/>
              <a:buAutoNum type="alphaUcPeriod"/>
            </a:pPr>
            <a:r>
              <a:rPr lang="en-US" altLang="zh-CN" dirty="0" smtClean="0"/>
              <a:t>rule permit source any</a:t>
            </a:r>
          </a:p>
          <a:p>
            <a:pPr marL="744376" lvl="1" indent="-342900">
              <a:buFont typeface="+mj-lt"/>
              <a:buAutoNum type="alphaUcPeriod"/>
            </a:pPr>
            <a:r>
              <a:rPr lang="en-US" altLang="zh-CN" dirty="0" smtClean="0"/>
              <a:t>rule deny </a:t>
            </a:r>
            <a:r>
              <a:rPr lang="en-US" altLang="zh-CN" dirty="0" err="1" smtClean="0"/>
              <a:t>tcp</a:t>
            </a:r>
            <a:r>
              <a:rPr lang="en-US" altLang="zh-CN" dirty="0" smtClean="0"/>
              <a:t> source any</a:t>
            </a:r>
          </a:p>
          <a:p>
            <a:pPr fontAlgn="auto"/>
            <a:r>
              <a:rPr lang="zh-CN" altLang="en-US" dirty="0" smtClean="0"/>
              <a:t>高级</a:t>
            </a:r>
            <a:r>
              <a:rPr lang="en-US" altLang="zh-CN" dirty="0" smtClean="0"/>
              <a:t>ACL</a:t>
            </a:r>
            <a:r>
              <a:rPr lang="zh-CN" altLang="en-US" dirty="0" smtClean="0"/>
              <a:t>可以基于哪些条件来定义规则？</a:t>
            </a:r>
            <a:endParaRPr lang="en-US" altLang="zh-CN" dirty="0"/>
          </a:p>
        </p:txBody>
      </p:sp>
    </p:spTree>
    <p:extLst>
      <p:ext uri="{BB962C8B-B14F-4D97-AF65-F5344CB8AC3E}">
        <p14:creationId xmlns:p14="http://schemas.microsoft.com/office/powerpoint/2010/main" val="2524999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68313" y="1233488"/>
            <a:ext cx="11276012" cy="4679950"/>
          </a:xfrm>
        </p:spPr>
        <p:txBody>
          <a:bodyPr/>
          <a:lstStyle/>
          <a:p>
            <a:r>
              <a:rPr lang="en-US" altLang="zh-CN" dirty="0"/>
              <a:t>ACL</a:t>
            </a:r>
            <a:r>
              <a:rPr lang="zh-CN" altLang="en-US" dirty="0"/>
              <a:t>是一种应用非常广泛的网络技术。它的基本原理是：配置了</a:t>
            </a:r>
            <a:r>
              <a:rPr lang="en-US" altLang="zh-CN" dirty="0"/>
              <a:t>ACL</a:t>
            </a:r>
            <a:r>
              <a:rPr lang="zh-CN" altLang="en-US" dirty="0"/>
              <a:t>的网络设备根据事先设定好的报文匹配规则对经过该设备的报文进行匹配，然后对匹配上的报文执行事先设定好的处理动作。这些匹配规则及相应的处理动作是根据具体的网络需求而设定的。处理动作的不同以及匹配规则的多样性，使得</a:t>
            </a:r>
            <a:r>
              <a:rPr lang="en-US" altLang="zh-CN" dirty="0"/>
              <a:t>ACL</a:t>
            </a:r>
            <a:r>
              <a:rPr lang="zh-CN" altLang="en-US" dirty="0"/>
              <a:t>可以发挥出各种各样的功效。</a:t>
            </a:r>
            <a:endParaRPr lang="en-US" altLang="zh-CN" dirty="0"/>
          </a:p>
          <a:p>
            <a:r>
              <a:rPr lang="en-US" altLang="zh-CN" dirty="0"/>
              <a:t>ACL</a:t>
            </a:r>
            <a:r>
              <a:rPr lang="zh-CN" altLang="en-US" dirty="0"/>
              <a:t>技术总是与防火墙、</a:t>
            </a:r>
            <a:r>
              <a:rPr lang="zh-CN" altLang="en-US" dirty="0" smtClean="0"/>
              <a:t>路由策略</a:t>
            </a:r>
            <a:r>
              <a:rPr lang="zh-CN" altLang="en-US" dirty="0"/>
              <a:t>、</a:t>
            </a:r>
            <a:r>
              <a:rPr lang="en-US" altLang="zh-CN" dirty="0" err="1"/>
              <a:t>QoS</a:t>
            </a:r>
            <a:r>
              <a:rPr lang="zh-CN" altLang="en-US" dirty="0"/>
              <a:t>、流量过滤等其他技术结合使用。</a:t>
            </a:r>
            <a:endParaRPr lang="en-US" altLang="zh-CN" dirty="0"/>
          </a:p>
          <a:p>
            <a:r>
              <a:rPr lang="zh-CN" altLang="en-US" dirty="0"/>
              <a:t>在本章节中</a:t>
            </a:r>
            <a:r>
              <a:rPr lang="zh-CN" altLang="en-US" dirty="0" smtClean="0"/>
              <a:t>，主要</a:t>
            </a:r>
            <a:r>
              <a:rPr lang="zh-CN" altLang="en-US" dirty="0"/>
              <a:t>介绍</a:t>
            </a:r>
            <a:r>
              <a:rPr lang="zh-CN" altLang="en-US" dirty="0" smtClean="0"/>
              <a:t>了</a:t>
            </a:r>
            <a:r>
              <a:rPr lang="en-US" altLang="zh-CN" dirty="0" smtClean="0"/>
              <a:t>ACL</a:t>
            </a:r>
            <a:r>
              <a:rPr lang="zh-CN" altLang="en-US" dirty="0" smtClean="0"/>
              <a:t>的</a:t>
            </a:r>
            <a:r>
              <a:rPr lang="zh-CN" altLang="en-US" dirty="0"/>
              <a:t>相关技术知识，包括：</a:t>
            </a:r>
            <a:r>
              <a:rPr lang="en-US" altLang="zh-CN" dirty="0"/>
              <a:t>ACL</a:t>
            </a:r>
            <a:r>
              <a:rPr lang="zh-CN" altLang="en-US" dirty="0"/>
              <a:t>的作用，</a:t>
            </a:r>
            <a:r>
              <a:rPr lang="en-US" altLang="zh-CN" dirty="0"/>
              <a:t>ACL</a:t>
            </a:r>
            <a:r>
              <a:rPr lang="zh-CN" altLang="en-US" dirty="0"/>
              <a:t>的组成、匹配和</a:t>
            </a:r>
            <a:r>
              <a:rPr lang="zh-CN" altLang="en-US" dirty="0" smtClean="0"/>
              <a:t>分类、通配符的使用方法，以及</a:t>
            </a:r>
            <a:r>
              <a:rPr lang="en-US" altLang="zh-CN" dirty="0"/>
              <a:t>ACL</a:t>
            </a:r>
            <a:r>
              <a:rPr lang="zh-CN" altLang="en-US" dirty="0"/>
              <a:t>的基本配置及应用。</a:t>
            </a:r>
          </a:p>
          <a:p>
            <a:endParaRPr lang="zh-CN" altLang="en-US" dirty="0"/>
          </a:p>
        </p:txBody>
      </p:sp>
    </p:spTree>
    <p:extLst>
      <p:ext uri="{BB962C8B-B14F-4D97-AF65-F5344CB8AC3E}">
        <p14:creationId xmlns:p14="http://schemas.microsoft.com/office/powerpoint/2010/main" val="2577980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随着网络的飞速发展，网络安全和网络服务质量</a:t>
            </a:r>
            <a:r>
              <a:rPr lang="en-US" altLang="zh-CN" smtClean="0"/>
              <a:t>QoS (Quality of Service)</a:t>
            </a:r>
            <a:r>
              <a:rPr lang="zh-CN" altLang="en-US" smtClean="0"/>
              <a:t>问题日益突出。访问控制列表 </a:t>
            </a:r>
            <a:r>
              <a:rPr lang="en-US" altLang="zh-CN" smtClean="0"/>
              <a:t>(ACL, Access Control List)</a:t>
            </a:r>
            <a:r>
              <a:rPr lang="zh-CN" altLang="en-US" smtClean="0"/>
              <a:t>是与其紧密相关的一个技术。</a:t>
            </a:r>
            <a:endParaRPr lang="en-US" altLang="zh-CN" smtClean="0"/>
          </a:p>
          <a:p>
            <a:r>
              <a:rPr lang="en-US" altLang="zh-CN" smtClean="0"/>
              <a:t>ACL</a:t>
            </a:r>
            <a:r>
              <a:rPr lang="zh-CN" altLang="en-US" smtClean="0"/>
              <a:t>可以通过对网络中报文流的精确识别，与其他技术结合，达到控制网络访问行为、防止网络攻击和提高网络带宽利用率的目的，从而切实保障网络环境的安全性和网络服务质量的可靠性。</a:t>
            </a:r>
            <a:endParaRPr lang="en-US" altLang="zh-CN" smtClean="0"/>
          </a:p>
          <a:p>
            <a:r>
              <a:rPr lang="zh-CN" altLang="en-US" smtClean="0"/>
              <a:t>在本章节中，将介绍</a:t>
            </a:r>
            <a:r>
              <a:rPr lang="en-US" altLang="zh-CN" smtClean="0"/>
              <a:t>ACL</a:t>
            </a:r>
            <a:r>
              <a:rPr lang="zh-CN" altLang="en-US" smtClean="0"/>
              <a:t>的基本原理和基本作用，</a:t>
            </a:r>
            <a:r>
              <a:rPr lang="en-US" altLang="zh-CN" smtClean="0"/>
              <a:t>ACL</a:t>
            </a:r>
            <a:r>
              <a:rPr lang="zh-CN" altLang="en-US" smtClean="0"/>
              <a:t>的不同种类及特点，</a:t>
            </a:r>
            <a:r>
              <a:rPr lang="en-US" altLang="zh-CN" smtClean="0"/>
              <a:t>ACL</a:t>
            </a:r>
            <a:r>
              <a:rPr lang="zh-CN" altLang="en-US" smtClean="0"/>
              <a:t>的基本组成和匹配顺序，通配符的使用方法和</a:t>
            </a:r>
            <a:r>
              <a:rPr lang="en-US" altLang="zh-CN" smtClean="0"/>
              <a:t>ACL</a:t>
            </a:r>
            <a:r>
              <a:rPr lang="zh-CN" altLang="en-US" smtClean="0"/>
              <a:t>的相关配置。</a:t>
            </a:r>
            <a:endParaRPr lang="zh-CN" altLang="en-US" dirty="0"/>
          </a:p>
        </p:txBody>
      </p:sp>
    </p:spTree>
    <p:extLst>
      <p:ext uri="{BB962C8B-B14F-4D97-AF65-F5344CB8AC3E}">
        <p14:creationId xmlns:p14="http://schemas.microsoft.com/office/powerpoint/2010/main" val="4065381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007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mtClean="0"/>
              <a:t>学完本课程后，您将能够：</a:t>
            </a:r>
          </a:p>
          <a:p>
            <a:pPr lvl="1"/>
            <a:r>
              <a:rPr lang="zh-CN" altLang="en-US" smtClean="0"/>
              <a:t>描述</a:t>
            </a:r>
            <a:r>
              <a:rPr lang="en-US" altLang="zh-CN" smtClean="0"/>
              <a:t>ACL</a:t>
            </a:r>
            <a:r>
              <a:rPr lang="zh-CN" altLang="en-US" smtClean="0"/>
              <a:t>的基本原理和基本作用</a:t>
            </a:r>
            <a:endParaRPr lang="en-US" altLang="zh-CN" smtClean="0"/>
          </a:p>
          <a:p>
            <a:pPr lvl="1"/>
            <a:r>
              <a:rPr lang="zh-CN" altLang="en-US" smtClean="0"/>
              <a:t>区分</a:t>
            </a:r>
            <a:r>
              <a:rPr lang="en-US" altLang="zh-CN" smtClean="0"/>
              <a:t>ACL</a:t>
            </a:r>
            <a:r>
              <a:rPr lang="zh-CN" altLang="en-US" smtClean="0"/>
              <a:t>的不同种类及特点</a:t>
            </a:r>
            <a:endParaRPr lang="en-US" altLang="zh-CN" smtClean="0"/>
          </a:p>
          <a:p>
            <a:pPr lvl="1"/>
            <a:r>
              <a:rPr lang="zh-CN" altLang="en-US" smtClean="0"/>
              <a:t>描述</a:t>
            </a:r>
            <a:r>
              <a:rPr lang="en-US" altLang="zh-CN" smtClean="0"/>
              <a:t>ACL</a:t>
            </a:r>
            <a:r>
              <a:rPr lang="zh-CN" altLang="en-US" smtClean="0"/>
              <a:t>规则的基本组成结构和匹配顺序</a:t>
            </a:r>
            <a:endParaRPr lang="en-US" altLang="zh-CN" smtClean="0"/>
          </a:p>
          <a:p>
            <a:pPr lvl="1"/>
            <a:r>
              <a:rPr lang="zh-CN" altLang="en-US" smtClean="0"/>
              <a:t>掌握</a:t>
            </a:r>
            <a:r>
              <a:rPr lang="en-US" altLang="zh-CN" smtClean="0"/>
              <a:t>ACL</a:t>
            </a:r>
            <a:r>
              <a:rPr lang="zh-CN" altLang="en-US" smtClean="0"/>
              <a:t>中通配符的使用方法</a:t>
            </a:r>
            <a:endParaRPr lang="en-US" altLang="zh-CN" smtClean="0"/>
          </a:p>
          <a:p>
            <a:pPr lvl="1"/>
            <a:r>
              <a:rPr lang="zh-CN" altLang="en-US" smtClean="0"/>
              <a:t>完成</a:t>
            </a:r>
            <a:r>
              <a:rPr lang="en-US" altLang="zh-CN" smtClean="0"/>
              <a:t>ACL</a:t>
            </a:r>
            <a:r>
              <a:rPr lang="zh-CN" altLang="en-US" smtClean="0"/>
              <a:t>的基本组网配置</a:t>
            </a:r>
            <a:endParaRPr lang="en-US" altLang="zh-CN" dirty="0"/>
          </a:p>
        </p:txBody>
      </p:sp>
    </p:spTree>
    <p:extLst>
      <p:ext uri="{BB962C8B-B14F-4D97-AF65-F5344CB8AC3E}">
        <p14:creationId xmlns:p14="http://schemas.microsoft.com/office/powerpoint/2010/main" val="3960365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a:t>ACL</a:t>
            </a:r>
            <a:r>
              <a:rPr lang="zh-CN" altLang="en-US" b="1" dirty="0"/>
              <a:t>技术概述</a:t>
            </a:r>
            <a:endParaRPr lang="en-US" altLang="zh-CN" b="1" dirty="0"/>
          </a:p>
          <a:p>
            <a:r>
              <a:rPr lang="en-US" altLang="zh-CN" dirty="0">
                <a:solidFill>
                  <a:schemeClr val="bg1">
                    <a:lumMod val="50000"/>
                  </a:schemeClr>
                </a:solidFill>
              </a:rPr>
              <a:t>ACL</a:t>
            </a:r>
            <a:r>
              <a:rPr lang="zh-CN" altLang="en-US" dirty="0">
                <a:solidFill>
                  <a:schemeClr val="bg1">
                    <a:lumMod val="50000"/>
                  </a:schemeClr>
                </a:solidFill>
              </a:rPr>
              <a:t>的基本概念及其工作原理</a:t>
            </a:r>
            <a:endParaRPr lang="en-US" altLang="zh-CN" dirty="0">
              <a:solidFill>
                <a:schemeClr val="bg1">
                  <a:lumMod val="50000"/>
                </a:schemeClr>
              </a:solidFill>
            </a:endParaRPr>
          </a:p>
          <a:p>
            <a:r>
              <a:rPr lang="en-US" altLang="zh-CN" dirty="0">
                <a:solidFill>
                  <a:schemeClr val="bg1">
                    <a:lumMod val="50000"/>
                  </a:schemeClr>
                </a:solidFill>
              </a:rPr>
              <a:t>ACL</a:t>
            </a:r>
            <a:r>
              <a:rPr lang="zh-CN" altLang="en-US" dirty="0">
                <a:solidFill>
                  <a:schemeClr val="bg1">
                    <a:lumMod val="50000"/>
                  </a:schemeClr>
                </a:solidFill>
              </a:rPr>
              <a:t>的基础配置及应用</a:t>
            </a:r>
            <a:endParaRPr lang="en-US" altLang="zh-CN" dirty="0">
              <a:solidFill>
                <a:schemeClr val="bg1">
                  <a:lumMod val="50000"/>
                </a:schemeClr>
              </a:solidFill>
            </a:endParaRPr>
          </a:p>
        </p:txBody>
      </p:sp>
    </p:spTree>
    <p:extLst>
      <p:ext uri="{BB962C8B-B14F-4D97-AF65-F5344CB8AC3E}">
        <p14:creationId xmlns:p14="http://schemas.microsoft.com/office/powerpoint/2010/main" val="4198857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159"/>
          <p:cNvSpPr/>
          <p:nvPr/>
        </p:nvSpPr>
        <p:spPr>
          <a:xfrm flipH="1">
            <a:off x="7978292" y="2771806"/>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Freeform 159"/>
          <p:cNvSpPr/>
          <p:nvPr/>
        </p:nvSpPr>
        <p:spPr>
          <a:xfrm flipH="1">
            <a:off x="2036253" y="3638479"/>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Freeform 159"/>
          <p:cNvSpPr/>
          <p:nvPr/>
        </p:nvSpPr>
        <p:spPr>
          <a:xfrm flipH="1">
            <a:off x="2036253" y="1449380"/>
            <a:ext cx="1737185" cy="97569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标题 2"/>
          <p:cNvSpPr>
            <a:spLocks noGrp="1"/>
          </p:cNvSpPr>
          <p:nvPr>
            <p:ph type="title"/>
          </p:nvPr>
        </p:nvSpPr>
        <p:spPr/>
        <p:txBody>
          <a:bodyPr/>
          <a:lstStyle/>
          <a:p>
            <a:r>
              <a:rPr lang="zh-CN" altLang="en-US" smtClean="0"/>
              <a:t>技术背景：需要一个工具，实现流量过滤</a:t>
            </a:r>
            <a:endParaRPr lang="zh-CN" altLang="en-US" dirty="0"/>
          </a:p>
        </p:txBody>
      </p:sp>
      <p:sp>
        <p:nvSpPr>
          <p:cNvPr id="2" name="文本占位符 1"/>
          <p:cNvSpPr>
            <a:spLocks noGrp="1"/>
          </p:cNvSpPr>
          <p:nvPr>
            <p:ph type="body" sz="quarter" idx="10"/>
          </p:nvPr>
        </p:nvSpPr>
        <p:spPr>
          <a:xfrm>
            <a:off x="468317" y="5838266"/>
            <a:ext cx="11276183" cy="531502"/>
          </a:xfrm>
        </p:spPr>
        <p:txBody>
          <a:bodyPr/>
          <a:lstStyle/>
          <a:p>
            <a:r>
              <a:rPr lang="zh-CN" altLang="en-US" sz="1800" dirty="0" smtClean="0"/>
              <a:t>某</a:t>
            </a:r>
            <a:r>
              <a:rPr lang="zh-CN" altLang="en-US" sz="1800" dirty="0"/>
              <a:t>公司</a:t>
            </a:r>
            <a:r>
              <a:rPr lang="zh-CN" altLang="en-US" sz="1800" dirty="0" smtClean="0"/>
              <a:t>为保证财务数据安全，禁止研发部门访问财务服务器，但总裁办公室不受限制。</a:t>
            </a:r>
          </a:p>
          <a:p>
            <a:endParaRPr lang="zh-CN" altLang="en-US" sz="1800" dirty="0"/>
          </a:p>
        </p:txBody>
      </p:sp>
      <p:sp>
        <p:nvSpPr>
          <p:cNvPr id="203" name="圆角矩形 202"/>
          <p:cNvSpPr/>
          <p:nvPr/>
        </p:nvSpPr>
        <p:spPr>
          <a:xfrm>
            <a:off x="8137269" y="1520355"/>
            <a:ext cx="2276439" cy="544264"/>
          </a:xfrm>
          <a:prstGeom prst="roundRect">
            <a:avLst>
              <a:gd name="adj" fmla="val 748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Huawei Sans" panose="020C0503030203020204" pitchFamily="34" charset="0"/>
                <a:ea typeface="方正兰亭黑简体" panose="02000000000000000000" pitchFamily="2" charset="-122"/>
              </a:rPr>
              <a:t>过滤</a:t>
            </a:r>
            <a:r>
              <a:rPr lang="en-US" altLang="zh-CN" sz="2000" dirty="0">
                <a:solidFill>
                  <a:schemeClr val="tx1"/>
                </a:solidFill>
                <a:latin typeface="Huawei Sans" panose="020C0503030203020204" pitchFamily="34" charset="0"/>
                <a:ea typeface="方正兰亭黑简体" panose="02000000000000000000" pitchFamily="2" charset="-122"/>
              </a:rPr>
              <a:t>IP</a:t>
            </a:r>
            <a:r>
              <a:rPr lang="zh-CN" altLang="en-US" sz="2000" dirty="0" smtClean="0">
                <a:solidFill>
                  <a:schemeClr val="tx1"/>
                </a:solidFill>
                <a:latin typeface="Huawei Sans" panose="020C0503030203020204" pitchFamily="34" charset="0"/>
                <a:ea typeface="方正兰亭黑简体" panose="02000000000000000000" pitchFamily="2" charset="-122"/>
              </a:rPr>
              <a:t>流量工具</a:t>
            </a:r>
            <a:r>
              <a:rPr lang="zh-CN" altLang="en-US" sz="2000" dirty="0">
                <a:solidFill>
                  <a:schemeClr val="tx1"/>
                </a:solidFill>
                <a:latin typeface="Huawei Sans" panose="020C0503030203020204" pitchFamily="34" charset="0"/>
                <a:ea typeface="方正兰亭黑简体" panose="02000000000000000000" pitchFamily="2" charset="-122"/>
              </a:rPr>
              <a:t>？</a:t>
            </a:r>
          </a:p>
        </p:txBody>
      </p:sp>
      <p:pic>
        <p:nvPicPr>
          <p:cNvPr id="36" name="图片 35" descr="通用服务器-蓝.png"/>
          <p:cNvPicPr>
            <a:picLocks noChangeAspect="1"/>
          </p:cNvPicPr>
          <p:nvPr/>
        </p:nvPicPr>
        <p:blipFill>
          <a:blip r:embed="rId3" cstate="print"/>
          <a:stretch>
            <a:fillRect/>
          </a:stretch>
        </p:blipFill>
        <p:spPr>
          <a:xfrm>
            <a:off x="5353992" y="1851968"/>
            <a:ext cx="660000" cy="540000"/>
          </a:xfrm>
          <a:prstGeom prst="rect">
            <a:avLst/>
          </a:prstGeom>
        </p:spPr>
      </p:pic>
      <p:pic>
        <p:nvPicPr>
          <p:cNvPr id="37" name="图片 36" descr="交换机.png"/>
          <p:cNvPicPr>
            <a:picLocks noChangeAspect="1"/>
          </p:cNvPicPr>
          <p:nvPr/>
        </p:nvPicPr>
        <p:blipFill>
          <a:blip r:embed="rId4" cstate="print"/>
          <a:stretch>
            <a:fillRect/>
          </a:stretch>
        </p:blipFill>
        <p:spPr>
          <a:xfrm>
            <a:off x="3405542" y="1851968"/>
            <a:ext cx="667637" cy="540000"/>
          </a:xfrm>
          <a:prstGeom prst="rect">
            <a:avLst/>
          </a:prstGeom>
        </p:spPr>
      </p:pic>
      <p:pic>
        <p:nvPicPr>
          <p:cNvPr id="38" name="图片 37" descr="交换机.png"/>
          <p:cNvPicPr>
            <a:picLocks noChangeAspect="1"/>
          </p:cNvPicPr>
          <p:nvPr/>
        </p:nvPicPr>
        <p:blipFill>
          <a:blip r:embed="rId4" cstate="print"/>
          <a:stretch>
            <a:fillRect/>
          </a:stretch>
        </p:blipFill>
        <p:spPr>
          <a:xfrm>
            <a:off x="3405541" y="4008143"/>
            <a:ext cx="667637" cy="540000"/>
          </a:xfrm>
          <a:prstGeom prst="rect">
            <a:avLst/>
          </a:prstGeom>
        </p:spPr>
      </p:pic>
      <p:pic>
        <p:nvPicPr>
          <p:cNvPr id="39" name="图片 38" descr="PC.png"/>
          <p:cNvPicPr>
            <a:picLocks noChangeAspect="1"/>
          </p:cNvPicPr>
          <p:nvPr/>
        </p:nvPicPr>
        <p:blipFill>
          <a:blip r:embed="rId5" cstate="print"/>
          <a:stretch>
            <a:fillRect/>
          </a:stretch>
        </p:blipFill>
        <p:spPr>
          <a:xfrm>
            <a:off x="2587421" y="1923414"/>
            <a:ext cx="562501" cy="432000"/>
          </a:xfrm>
          <a:prstGeom prst="rect">
            <a:avLst/>
          </a:prstGeom>
        </p:spPr>
      </p:pic>
      <p:pic>
        <p:nvPicPr>
          <p:cNvPr id="40" name="图片 39" descr="PC.png"/>
          <p:cNvPicPr>
            <a:picLocks noChangeAspect="1"/>
          </p:cNvPicPr>
          <p:nvPr/>
        </p:nvPicPr>
        <p:blipFill>
          <a:blip r:embed="rId5" cstate="print"/>
          <a:stretch>
            <a:fillRect/>
          </a:stretch>
        </p:blipFill>
        <p:spPr>
          <a:xfrm>
            <a:off x="2551417" y="4083654"/>
            <a:ext cx="562501" cy="432000"/>
          </a:xfrm>
          <a:prstGeom prst="rect">
            <a:avLst/>
          </a:prstGeom>
        </p:spPr>
      </p:pic>
      <p:cxnSp>
        <p:nvCxnSpPr>
          <p:cNvPr id="41" name="直接连接符 40"/>
          <p:cNvCxnSpPr>
            <a:stCxn id="37" idx="3"/>
          </p:cNvCxnSpPr>
          <p:nvPr/>
        </p:nvCxnSpPr>
        <p:spPr bwMode="auto">
          <a:xfrm>
            <a:off x="4073179" y="2121968"/>
            <a:ext cx="1359460" cy="12409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38" idx="3"/>
          </p:cNvCxnSpPr>
          <p:nvPr/>
        </p:nvCxnSpPr>
        <p:spPr bwMode="auto">
          <a:xfrm flipV="1">
            <a:off x="4073178" y="3362880"/>
            <a:ext cx="1395465" cy="91526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36" idx="2"/>
            <a:endCxn id="65" idx="0"/>
          </p:cNvCxnSpPr>
          <p:nvPr/>
        </p:nvCxnSpPr>
        <p:spPr bwMode="auto">
          <a:xfrm>
            <a:off x="5683992" y="2391968"/>
            <a:ext cx="675" cy="71957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直接连接符 43"/>
          <p:cNvCxnSpPr>
            <a:stCxn id="65" idx="3"/>
            <a:endCxn id="63" idx="1"/>
          </p:cNvCxnSpPr>
          <p:nvPr/>
        </p:nvCxnSpPr>
        <p:spPr bwMode="auto">
          <a:xfrm>
            <a:off x="6013935" y="3381546"/>
            <a:ext cx="179406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5" name="组合 44"/>
          <p:cNvGrpSpPr/>
          <p:nvPr/>
        </p:nvGrpSpPr>
        <p:grpSpPr>
          <a:xfrm>
            <a:off x="6115813" y="3002388"/>
            <a:ext cx="1620180" cy="251334"/>
            <a:chOff x="6527146" y="3355846"/>
            <a:chExt cx="1620180" cy="251334"/>
          </a:xfrm>
        </p:grpSpPr>
        <p:cxnSp>
          <p:nvCxnSpPr>
            <p:cNvPr id="46" name="直接箭头连接符 45"/>
            <p:cNvCxnSpPr/>
            <p:nvPr/>
          </p:nvCxnSpPr>
          <p:spPr bwMode="auto">
            <a:xfrm flipH="1">
              <a:off x="6527146" y="3495429"/>
              <a:ext cx="1620180" cy="0"/>
            </a:xfrm>
            <a:prstGeom prst="straightConnector1">
              <a:avLst/>
            </a:prstGeom>
            <a:solidFill>
              <a:schemeClr val="accent1"/>
            </a:solidFill>
            <a:ln w="28575" cap="flat" cmpd="sng" algn="ctr">
              <a:solidFill>
                <a:srgbClr val="00B0F0"/>
              </a:solidFill>
              <a:prstDash val="solid"/>
              <a:round/>
              <a:headEnd type="none" w="med" len="med"/>
              <a:tailEnd type="triangle"/>
            </a:ln>
            <a:effectLst/>
          </p:spPr>
        </p:cxnSp>
        <p:sp>
          <p:nvSpPr>
            <p:cNvPr id="47" name="乘号 46"/>
            <p:cNvSpPr/>
            <p:nvPr/>
          </p:nvSpPr>
          <p:spPr bwMode="auto">
            <a:xfrm>
              <a:off x="7140116" y="3355846"/>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48" name="组合 47"/>
          <p:cNvGrpSpPr/>
          <p:nvPr/>
        </p:nvGrpSpPr>
        <p:grpSpPr>
          <a:xfrm>
            <a:off x="4714034" y="2176576"/>
            <a:ext cx="567920" cy="720856"/>
            <a:chOff x="5125367" y="2530034"/>
            <a:chExt cx="567920" cy="720856"/>
          </a:xfrm>
        </p:grpSpPr>
        <p:cxnSp>
          <p:nvCxnSpPr>
            <p:cNvPr id="49" name="曲线连接符 48"/>
            <p:cNvCxnSpPr/>
            <p:nvPr/>
          </p:nvCxnSpPr>
          <p:spPr bwMode="auto">
            <a:xfrm rot="2700000" flipV="1">
              <a:off x="5079448" y="2575953"/>
              <a:ext cx="496989" cy="405151"/>
            </a:xfrm>
            <a:prstGeom prst="curvedConnector3">
              <a:avLst>
                <a:gd name="adj1" fmla="val 161599"/>
              </a:avLst>
            </a:prstGeom>
            <a:solidFill>
              <a:schemeClr val="accent1"/>
            </a:solidFill>
            <a:ln w="28575" cap="flat" cmpd="sng" algn="ctr">
              <a:solidFill>
                <a:srgbClr val="00B0F0"/>
              </a:solidFill>
              <a:prstDash val="solid"/>
              <a:round/>
              <a:headEnd type="none" w="med" len="med"/>
              <a:tailEnd type="triangle"/>
            </a:ln>
            <a:effectLst/>
          </p:spPr>
        </p:cxnSp>
        <p:sp>
          <p:nvSpPr>
            <p:cNvPr id="50" name="乘号 49"/>
            <p:cNvSpPr/>
            <p:nvPr/>
          </p:nvSpPr>
          <p:spPr bwMode="auto">
            <a:xfrm>
              <a:off x="5369251" y="2999556"/>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grpSp>
      <p:grpSp>
        <p:nvGrpSpPr>
          <p:cNvPr id="51" name="组合 50"/>
          <p:cNvGrpSpPr/>
          <p:nvPr/>
        </p:nvGrpSpPr>
        <p:grpSpPr>
          <a:xfrm>
            <a:off x="5935793" y="4536380"/>
            <a:ext cx="3439284" cy="656816"/>
            <a:chOff x="6347126" y="4889838"/>
            <a:chExt cx="3439284" cy="656816"/>
          </a:xfrm>
        </p:grpSpPr>
        <p:cxnSp>
          <p:nvCxnSpPr>
            <p:cNvPr id="52" name="直接箭头连接符 51"/>
            <p:cNvCxnSpPr/>
            <p:nvPr/>
          </p:nvCxnSpPr>
          <p:spPr bwMode="auto">
            <a:xfrm>
              <a:off x="6347126" y="5048034"/>
              <a:ext cx="1080120" cy="0"/>
            </a:xfrm>
            <a:prstGeom prst="straightConnector1">
              <a:avLst/>
            </a:prstGeom>
            <a:solidFill>
              <a:schemeClr val="accent1"/>
            </a:solidFill>
            <a:ln w="28575" cap="flat" cmpd="sng" algn="ctr">
              <a:solidFill>
                <a:srgbClr val="00B0F0"/>
              </a:solidFill>
              <a:prstDash val="solid"/>
              <a:round/>
              <a:headEnd type="none" w="med" len="med"/>
              <a:tailEnd type="triangle"/>
            </a:ln>
            <a:effectLst/>
          </p:spPr>
        </p:cxnSp>
        <p:cxnSp>
          <p:nvCxnSpPr>
            <p:cNvPr id="53" name="直接箭头连接符 52"/>
            <p:cNvCxnSpPr/>
            <p:nvPr/>
          </p:nvCxnSpPr>
          <p:spPr bwMode="auto">
            <a:xfrm>
              <a:off x="6347126" y="5372070"/>
              <a:ext cx="1080120" cy="0"/>
            </a:xfrm>
            <a:prstGeom prst="straightConnector1">
              <a:avLst/>
            </a:prstGeom>
            <a:solidFill>
              <a:schemeClr val="accent1"/>
            </a:solidFill>
            <a:ln w="28575" cap="flat" cmpd="sng" algn="ctr">
              <a:solidFill>
                <a:srgbClr val="00B0F0"/>
              </a:solidFill>
              <a:prstDash val="lgDashDotDot"/>
              <a:round/>
              <a:headEnd type="none" w="med" len="med"/>
              <a:tailEnd type="triangle"/>
            </a:ln>
            <a:effectLst/>
          </p:spPr>
        </p:cxnSp>
        <p:sp>
          <p:nvSpPr>
            <p:cNvPr id="54" name="文本框 53"/>
            <p:cNvSpPr txBox="1"/>
            <p:nvPr/>
          </p:nvSpPr>
          <p:spPr bwMode="auto">
            <a:xfrm>
              <a:off x="7445248" y="4889838"/>
              <a:ext cx="2341162"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禁止通过的报文流量</a:t>
              </a:r>
            </a:p>
          </p:txBody>
        </p:sp>
        <p:sp>
          <p:nvSpPr>
            <p:cNvPr id="55" name="乘号 54"/>
            <p:cNvSpPr/>
            <p:nvPr/>
          </p:nvSpPr>
          <p:spPr bwMode="auto">
            <a:xfrm>
              <a:off x="6672064" y="4941862"/>
              <a:ext cx="324036" cy="251334"/>
            </a:xfrm>
            <a:prstGeom prst="mathMultiply">
              <a:avLst/>
            </a:prstGeom>
            <a:solidFill>
              <a:srgbClr val="EC706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文本框 55"/>
            <p:cNvSpPr txBox="1"/>
            <p:nvPr/>
          </p:nvSpPr>
          <p:spPr bwMode="auto">
            <a:xfrm>
              <a:off x="7445248" y="5230262"/>
              <a:ext cx="2341162"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允许通过的报文流量</a:t>
              </a:r>
            </a:p>
          </p:txBody>
        </p:sp>
      </p:grpSp>
      <p:sp>
        <p:nvSpPr>
          <p:cNvPr id="57" name="文本框 56"/>
          <p:cNvSpPr txBox="1"/>
          <p:nvPr/>
        </p:nvSpPr>
        <p:spPr bwMode="auto">
          <a:xfrm>
            <a:off x="8492077" y="3189295"/>
            <a:ext cx="1116124" cy="347170"/>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文本框 57"/>
          <p:cNvSpPr txBox="1"/>
          <p:nvPr/>
        </p:nvSpPr>
        <p:spPr bwMode="auto">
          <a:xfrm>
            <a:off x="2407401" y="1599378"/>
            <a:ext cx="1004404"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VLAN10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文本框 58"/>
          <p:cNvSpPr txBox="1"/>
          <p:nvPr/>
        </p:nvSpPr>
        <p:spPr bwMode="auto">
          <a:xfrm>
            <a:off x="2371397" y="3759618"/>
            <a:ext cx="960508" cy="316392"/>
          </a:xfrm>
          <a:prstGeom prst="rect">
            <a:avLst/>
          </a:prstGeom>
          <a:noFill/>
          <a:ln w="9525">
            <a:noFill/>
            <a:miter lim="800000"/>
            <a:headEnd/>
            <a:tailEnd/>
          </a:ln>
        </p:spPr>
        <p:txBody>
          <a:bodyPr wrap="square" lIns="99980" tIns="49986" rIns="99980" bIns="49986" rtlCol="0">
            <a:spAutoFit/>
          </a:bodyPr>
          <a:lstStyle/>
          <a:p>
            <a:pPr defTabSz="1001649" eaLnBrk="0" hangingPunct="0"/>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VLAN20</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文本框 59"/>
          <p:cNvSpPr txBox="1"/>
          <p:nvPr/>
        </p:nvSpPr>
        <p:spPr bwMode="auto">
          <a:xfrm>
            <a:off x="1902379" y="4749359"/>
            <a:ext cx="1736159"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总裁办公室</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192.168.3.0/24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文本框 60"/>
          <p:cNvSpPr txBox="1"/>
          <p:nvPr/>
        </p:nvSpPr>
        <p:spPr bwMode="auto">
          <a:xfrm>
            <a:off x="1975353" y="2625938"/>
            <a:ext cx="1736159"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研发部门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192.168.2.0/24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文本框 61"/>
          <p:cNvSpPr txBox="1"/>
          <p:nvPr/>
        </p:nvSpPr>
        <p:spPr bwMode="auto">
          <a:xfrm>
            <a:off x="5953473" y="1800410"/>
            <a:ext cx="1746516"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财务部服务器</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192.168.4.4/24</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63" name="图片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8001" y="3111546"/>
            <a:ext cx="658536" cy="540000"/>
          </a:xfrm>
          <a:prstGeom prst="rect">
            <a:avLst/>
          </a:prstGeom>
        </p:spPr>
      </p:pic>
      <p:pic>
        <p:nvPicPr>
          <p:cNvPr id="65" name="图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5399" y="3111546"/>
            <a:ext cx="658536" cy="540000"/>
          </a:xfrm>
          <a:prstGeom prst="rect">
            <a:avLst/>
          </a:prstGeom>
        </p:spPr>
      </p:pic>
      <p:sp>
        <p:nvSpPr>
          <p:cNvPr id="66" name="任意多边形 65"/>
          <p:cNvSpPr/>
          <p:nvPr/>
        </p:nvSpPr>
        <p:spPr bwMode="auto">
          <a:xfrm>
            <a:off x="4172499" y="2535482"/>
            <a:ext cx="1351961" cy="1419367"/>
          </a:xfrm>
          <a:custGeom>
            <a:avLst/>
            <a:gdLst>
              <a:gd name="connsiteX0" fmla="*/ 0 w 1351961"/>
              <a:gd name="connsiteY0" fmla="*/ 1419367 h 1419367"/>
              <a:gd name="connsiteX1" fmla="*/ 1132764 w 1351961"/>
              <a:gd name="connsiteY1" fmla="*/ 641445 h 1419367"/>
              <a:gd name="connsiteX2" fmla="*/ 1351128 w 1351961"/>
              <a:gd name="connsiteY2" fmla="*/ 0 h 1419367"/>
            </a:gdLst>
            <a:ahLst/>
            <a:cxnLst>
              <a:cxn ang="0">
                <a:pos x="connsiteX0" y="connsiteY0"/>
              </a:cxn>
              <a:cxn ang="0">
                <a:pos x="connsiteX1" y="connsiteY1"/>
              </a:cxn>
              <a:cxn ang="0">
                <a:pos x="connsiteX2" y="connsiteY2"/>
              </a:cxn>
            </a:cxnLst>
            <a:rect l="l" t="t" r="r" b="b"/>
            <a:pathLst>
              <a:path w="1351961" h="1419367">
                <a:moveTo>
                  <a:pt x="0" y="1419367"/>
                </a:moveTo>
                <a:cubicBezTo>
                  <a:pt x="453788" y="1148686"/>
                  <a:pt x="907576" y="878006"/>
                  <a:pt x="1132764" y="641445"/>
                </a:cubicBezTo>
                <a:cubicBezTo>
                  <a:pt x="1357952" y="404884"/>
                  <a:pt x="1354540" y="202442"/>
                  <a:pt x="1351128" y="0"/>
                </a:cubicBezTo>
              </a:path>
            </a:pathLst>
          </a:custGeom>
          <a:noFill/>
          <a:ln w="28575" cap="flat" cmpd="sng" algn="ctr">
            <a:solidFill>
              <a:srgbClr val="00B0F0"/>
            </a:solidFill>
            <a:prstDash val="lgDashDotDot"/>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90174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ACL</a:t>
            </a:r>
            <a:r>
              <a:rPr lang="zh-CN" altLang="en-US" dirty="0" smtClean="0"/>
              <a:t>概述</a:t>
            </a:r>
            <a:endParaRPr lang="zh-CN" altLang="en-US" dirty="0"/>
          </a:p>
        </p:txBody>
      </p:sp>
      <p:sp>
        <p:nvSpPr>
          <p:cNvPr id="3" name="文本占位符 2"/>
          <p:cNvSpPr>
            <a:spLocks noGrp="1"/>
          </p:cNvSpPr>
          <p:nvPr>
            <p:ph type="body" sz="quarter" idx="10"/>
          </p:nvPr>
        </p:nvSpPr>
        <p:spPr>
          <a:xfrm>
            <a:off x="468317" y="1233488"/>
            <a:ext cx="11276183" cy="1086308"/>
          </a:xfrm>
        </p:spPr>
        <p:txBody>
          <a:bodyPr/>
          <a:lstStyle/>
          <a:p>
            <a:r>
              <a:rPr lang="en-US" altLang="zh-CN" sz="2000" dirty="0"/>
              <a:t>ACL</a:t>
            </a:r>
            <a:r>
              <a:rPr lang="zh-CN" altLang="en-US" sz="2000" dirty="0"/>
              <a:t>是由一系列</a:t>
            </a:r>
            <a:r>
              <a:rPr lang="en-US" altLang="zh-CN" sz="2000" dirty="0"/>
              <a:t>permit</a:t>
            </a:r>
            <a:r>
              <a:rPr lang="zh-CN" altLang="en-US" sz="2000" dirty="0"/>
              <a:t>或</a:t>
            </a:r>
            <a:r>
              <a:rPr lang="en-US" altLang="zh-CN" sz="2000" dirty="0"/>
              <a:t>deny</a:t>
            </a:r>
            <a:r>
              <a:rPr lang="zh-CN" altLang="en-US" sz="2000" dirty="0"/>
              <a:t>语句组成的、有序规则的列表。</a:t>
            </a:r>
            <a:endParaRPr lang="en-US" altLang="zh-CN" sz="2000" dirty="0"/>
          </a:p>
          <a:p>
            <a:r>
              <a:rPr lang="en-US" altLang="zh-CN" sz="2000" dirty="0" smtClean="0"/>
              <a:t>ACL</a:t>
            </a:r>
            <a:r>
              <a:rPr lang="zh-CN" altLang="en-US" sz="2000" dirty="0" smtClean="0"/>
              <a:t>是</a:t>
            </a:r>
            <a:r>
              <a:rPr lang="zh-CN" altLang="en-US" sz="2000" dirty="0"/>
              <a:t>一个匹配工具，能够对报文进行匹配和区分。</a:t>
            </a:r>
          </a:p>
        </p:txBody>
      </p:sp>
      <p:graphicFrame>
        <p:nvGraphicFramePr>
          <p:cNvPr id="6" name="表格 5"/>
          <p:cNvGraphicFramePr>
            <a:graphicFrameLocks noGrp="1"/>
          </p:cNvGraphicFramePr>
          <p:nvPr>
            <p:extLst/>
          </p:nvPr>
        </p:nvGraphicFramePr>
        <p:xfrm>
          <a:off x="1545635" y="3784290"/>
          <a:ext cx="3869875" cy="360040"/>
        </p:xfrm>
        <a:graphic>
          <a:graphicData uri="http://schemas.openxmlformats.org/drawingml/2006/table">
            <a:tbl>
              <a:tblPr firstRow="1" bandRow="1">
                <a:tableStyleId>{2D5ABB26-0587-4C30-8999-92F81FD0307C}</a:tableStyleId>
              </a:tblPr>
              <a:tblGrid>
                <a:gridCol w="1061563">
                  <a:extLst>
                    <a:ext uri="{9D8B030D-6E8A-4147-A177-3AD203B41FA5}">
                      <a16:colId xmlns="" xmlns:a16="http://schemas.microsoft.com/office/drawing/2014/main" val="20000"/>
                    </a:ext>
                  </a:extLst>
                </a:gridCol>
                <a:gridCol w="1764196">
                  <a:extLst>
                    <a:ext uri="{9D8B030D-6E8A-4147-A177-3AD203B41FA5}">
                      <a16:colId xmlns="" xmlns:a16="http://schemas.microsoft.com/office/drawing/2014/main" val="20001"/>
                    </a:ext>
                  </a:extLst>
                </a:gridCol>
                <a:gridCol w="1044116">
                  <a:extLst>
                    <a:ext uri="{9D8B030D-6E8A-4147-A177-3AD203B41FA5}">
                      <a16:colId xmlns="" xmlns:a16="http://schemas.microsoft.com/office/drawing/2014/main" val="20002"/>
                    </a:ext>
                  </a:extLst>
                </a:gridCol>
              </a:tblGrid>
              <a:tr h="360040">
                <a:tc>
                  <a:txBody>
                    <a:bodyPr/>
                    <a:lstStyle/>
                    <a:p>
                      <a:pPr algn="ctr"/>
                      <a:r>
                        <a:rPr lang="en-US" altLang="zh-CN" sz="1400" b="1" baseline="0" dirty="0">
                          <a:latin typeface="+mn-lt"/>
                          <a:ea typeface="+mn-ea"/>
                        </a:rPr>
                        <a:t>IP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b="1" dirty="0">
                          <a:latin typeface="+mn-lt"/>
                          <a:ea typeface="+mn-ea"/>
                        </a:rPr>
                        <a:t>TCP/UDP Header</a:t>
                      </a:r>
                      <a:endParaRPr lang="zh-CN" altLang="en-US" sz="1400" b="1"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4FBFE"/>
                    </a:solidFill>
                  </a:tcPr>
                </a:tc>
                <a:tc>
                  <a:txBody>
                    <a:bodyPr/>
                    <a:lstStyle/>
                    <a:p>
                      <a:pPr algn="ctr"/>
                      <a:r>
                        <a:rPr lang="en-US" altLang="zh-CN" sz="1400" dirty="0">
                          <a:latin typeface="+mn-lt"/>
                          <a:ea typeface="+mn-ea"/>
                        </a:rPr>
                        <a:t>Data</a:t>
                      </a:r>
                      <a:endParaRPr lang="zh-CN" altLang="en-US" sz="1400" dirty="0">
                        <a:latin typeface="+mn-lt"/>
                        <a:ea typeface="+mn-ea"/>
                      </a:endParaRPr>
                    </a:p>
                  </a:txBody>
                  <a:tcPr marL="91404" marR="91404" marT="45702" marB="45702"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7" name="矩形标注 6"/>
          <p:cNvSpPr/>
          <p:nvPr/>
        </p:nvSpPr>
        <p:spPr bwMode="auto">
          <a:xfrm>
            <a:off x="1557008" y="2882739"/>
            <a:ext cx="1471798" cy="724664"/>
          </a:xfrm>
          <a:prstGeom prst="wedgeRectCallout">
            <a:avLst>
              <a:gd name="adj1" fmla="val -18244"/>
              <a:gd name="adj2" fmla="val 69850"/>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b">
              <a:spcBef>
                <a:spcPct val="0"/>
              </a:spcBef>
              <a:spcAft>
                <a:spcPct val="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目的</a:t>
            </a:r>
            <a:r>
              <a:rPr lang="en-US" altLang="zh-CN" sz="1400" dirty="0">
                <a:latin typeface="Huawei Sans" panose="020C0503030203020204" pitchFamily="34" charset="0"/>
                <a:ea typeface="方正兰亭黑简体" panose="02000000000000000000" pitchFamily="2" charset="-122"/>
                <a:cs typeface="Huawei Sans" panose="020C0503030203020204" pitchFamily="34" charset="0"/>
              </a:rPr>
              <a:t>IP</a:t>
            </a: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地址</a:t>
            </a:r>
            <a:endParaRPr lang="en-US" altLang="zh-CN" sz="1400" dirty="0" smtClean="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b">
              <a:spcBef>
                <a:spcPct val="0"/>
              </a:spcBef>
              <a:spcAft>
                <a:spcPct val="0"/>
              </a:spcAft>
            </a:pPr>
            <a:r>
              <a:rPr lang="zh-CN" altLang="en-US" sz="1400" dirty="0" smtClean="0">
                <a:latin typeface="Huawei Sans" panose="020C0503030203020204" pitchFamily="34" charset="0"/>
                <a:ea typeface="方正兰亭黑简体" panose="02000000000000000000" pitchFamily="2" charset="-122"/>
                <a:cs typeface="Huawei Sans" panose="020C0503030203020204" pitchFamily="34" charset="0"/>
              </a:rPr>
              <a:t>协议</a:t>
            </a: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类型</a:t>
            </a:r>
          </a:p>
        </p:txBody>
      </p:sp>
      <p:sp>
        <p:nvSpPr>
          <p:cNvPr id="8" name="矩形标注 7"/>
          <p:cNvSpPr/>
          <p:nvPr/>
        </p:nvSpPr>
        <p:spPr bwMode="auto">
          <a:xfrm>
            <a:off x="3345836" y="2985391"/>
            <a:ext cx="899133" cy="622012"/>
          </a:xfrm>
          <a:prstGeom prst="wedgeRectCallout">
            <a:avLst>
              <a:gd name="adj1" fmla="val -19138"/>
              <a:gd name="adj2" fmla="val 72301"/>
            </a:avLst>
          </a:prstGeom>
          <a:solidFill>
            <a:srgbClr val="FFF2CC"/>
          </a:solidFill>
          <a:ln w="12700" cap="flat" cmpd="sng" algn="ctr">
            <a:solidFill>
              <a:srgbClr val="FFD17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源端口</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defTabSz="914400" fontAlgn="b">
              <a:spcBef>
                <a:spcPct val="0"/>
              </a:spcBef>
              <a:spcAft>
                <a:spcPct val="0"/>
              </a:spcAft>
            </a:pPr>
            <a:r>
              <a:rPr lang="zh-CN" altLang="en-US" sz="1400" dirty="0">
                <a:latin typeface="Huawei Sans" panose="020C0503030203020204" pitchFamily="34" charset="0"/>
                <a:ea typeface="方正兰亭黑简体" panose="02000000000000000000" pitchFamily="2" charset="-122"/>
                <a:cs typeface="Huawei Sans" panose="020C0503030203020204" pitchFamily="34" charset="0"/>
              </a:rPr>
              <a:t>目的端口</a:t>
            </a:r>
          </a:p>
        </p:txBody>
      </p:sp>
      <p:grpSp>
        <p:nvGrpSpPr>
          <p:cNvPr id="9" name="组合 8"/>
          <p:cNvGrpSpPr/>
          <p:nvPr/>
        </p:nvGrpSpPr>
        <p:grpSpPr>
          <a:xfrm>
            <a:off x="1459766" y="4707273"/>
            <a:ext cx="3758277" cy="540000"/>
            <a:chOff x="2974861" y="3825044"/>
            <a:chExt cx="3758277" cy="540000"/>
          </a:xfrm>
        </p:grpSpPr>
        <p:pic>
          <p:nvPicPr>
            <p:cNvPr id="10" name="图片 9" descr="PC.png"/>
            <p:cNvPicPr>
              <a:picLocks noChangeAspect="1"/>
            </p:cNvPicPr>
            <p:nvPr/>
          </p:nvPicPr>
          <p:blipFill>
            <a:blip r:embed="rId3" cstate="print"/>
            <a:stretch>
              <a:fillRect/>
            </a:stretch>
          </p:blipFill>
          <p:spPr>
            <a:xfrm>
              <a:off x="2974861" y="3825044"/>
              <a:ext cx="703127" cy="54000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4602" y="3825044"/>
              <a:ext cx="658536" cy="540000"/>
            </a:xfrm>
            <a:prstGeom prst="rect">
              <a:avLst/>
            </a:prstGeom>
          </p:spPr>
        </p:pic>
        <p:cxnSp>
          <p:nvCxnSpPr>
            <p:cNvPr id="12" name="直接连接符 11"/>
            <p:cNvCxnSpPr>
              <a:stCxn id="10" idx="3"/>
              <a:endCxn id="11" idx="1"/>
            </p:cNvCxnSpPr>
            <p:nvPr/>
          </p:nvCxnSpPr>
          <p:spPr bwMode="auto">
            <a:xfrm>
              <a:off x="3677988" y="4095044"/>
              <a:ext cx="95661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直接连接符 12"/>
            <p:cNvCxnSpPr>
              <a:stCxn id="11" idx="3"/>
            </p:cNvCxnSpPr>
            <p:nvPr/>
          </p:nvCxnSpPr>
          <p:spPr bwMode="auto">
            <a:xfrm>
              <a:off x="5293138" y="4095044"/>
              <a:ext cx="1440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14" name="直接箭头连接符 13"/>
          <p:cNvCxnSpPr/>
          <p:nvPr/>
        </p:nvCxnSpPr>
        <p:spPr bwMode="auto">
          <a:xfrm>
            <a:off x="1567053" y="4479455"/>
            <a:ext cx="2911294" cy="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sp>
        <p:nvSpPr>
          <p:cNvPr id="18" name="圆角矩形 17"/>
          <p:cNvSpPr/>
          <p:nvPr/>
        </p:nvSpPr>
        <p:spPr>
          <a:xfrm>
            <a:off x="7164313" y="2127513"/>
            <a:ext cx="3986238" cy="374571"/>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prstClr val="white"/>
                </a:solidFill>
                <a:latin typeface="方正兰亭黑简体"/>
              </a:rPr>
              <a:t>ACL</a:t>
            </a:r>
            <a:r>
              <a:rPr lang="zh-CN" altLang="en-US" b="1" dirty="0">
                <a:solidFill>
                  <a:prstClr val="white"/>
                </a:solidFill>
                <a:latin typeface="方正兰亭黑简体"/>
              </a:rPr>
              <a:t>应用</a:t>
            </a:r>
          </a:p>
        </p:txBody>
      </p:sp>
      <p:sp>
        <p:nvSpPr>
          <p:cNvPr id="19" name="圆角矩形 18"/>
          <p:cNvSpPr/>
          <p:nvPr/>
        </p:nvSpPr>
        <p:spPr>
          <a:xfrm>
            <a:off x="7164313" y="2558834"/>
            <a:ext cx="3986238" cy="3082271"/>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匹配</a:t>
            </a:r>
            <a:r>
              <a:rPr lang="en-US" altLang="zh-CN" sz="1600" dirty="0">
                <a:solidFill>
                  <a:prstClr val="black"/>
                </a:solidFill>
              </a:rPr>
              <a:t>IP</a:t>
            </a:r>
            <a:r>
              <a:rPr lang="zh-CN" altLang="en-US" sz="1600" dirty="0">
                <a:solidFill>
                  <a:prstClr val="black"/>
                </a:solidFill>
              </a:rPr>
              <a:t>流量</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在</a:t>
            </a:r>
            <a:r>
              <a:rPr lang="en-US" altLang="zh-CN" sz="1600" dirty="0">
                <a:solidFill>
                  <a:prstClr val="black"/>
                </a:solidFill>
              </a:rPr>
              <a:t>Traffic-filter</a:t>
            </a:r>
            <a:r>
              <a:rPr lang="zh-CN" altLang="en-US" sz="1600" dirty="0">
                <a:solidFill>
                  <a:prstClr val="black"/>
                </a:solidFill>
              </a:rPr>
              <a:t>中被调用</a:t>
            </a:r>
          </a:p>
          <a:p>
            <a:pPr marL="177800" indent="-177800">
              <a:lnSpc>
                <a:spcPct val="120000"/>
              </a:lnSpc>
              <a:spcAft>
                <a:spcPts val="600"/>
              </a:spcAft>
              <a:buFont typeface="Arial" panose="020B0604020202020204" pitchFamily="34" charset="0"/>
              <a:buChar char="•"/>
            </a:pPr>
            <a:r>
              <a:rPr lang="zh-CN" altLang="en-US" sz="1600" dirty="0" smtClean="0">
                <a:solidFill>
                  <a:prstClr val="black"/>
                </a:solidFill>
              </a:rPr>
              <a:t>在</a:t>
            </a:r>
            <a:r>
              <a:rPr lang="en-US" altLang="zh-CN" sz="1600" dirty="0" smtClean="0">
                <a:solidFill>
                  <a:prstClr val="black"/>
                </a:solidFill>
              </a:rPr>
              <a:t>NAT</a:t>
            </a:r>
            <a:r>
              <a:rPr lang="zh-CN" altLang="en-US" sz="1600" dirty="0" smtClean="0">
                <a:solidFill>
                  <a:schemeClr val="tx1"/>
                </a:solidFill>
              </a:rPr>
              <a:t>（</a:t>
            </a:r>
            <a:r>
              <a:rPr lang="en-US" altLang="zh-CN" sz="1600" dirty="0">
                <a:solidFill>
                  <a:schemeClr val="tx1"/>
                </a:solidFill>
              </a:rPr>
              <a:t>N</a:t>
            </a:r>
            <a:r>
              <a:rPr lang="en-US" altLang="zh-CN" sz="1600" dirty="0" smtClean="0">
                <a:solidFill>
                  <a:schemeClr val="tx1"/>
                </a:solidFill>
              </a:rPr>
              <a:t>etwork Address </a:t>
            </a:r>
            <a:r>
              <a:rPr lang="en-US" altLang="zh-CN" sz="1600" dirty="0">
                <a:solidFill>
                  <a:schemeClr val="tx1"/>
                </a:solidFill>
              </a:rPr>
              <a:t>T</a:t>
            </a:r>
            <a:r>
              <a:rPr lang="en-US" altLang="zh-CN" sz="1600" dirty="0" smtClean="0">
                <a:solidFill>
                  <a:schemeClr val="tx1"/>
                </a:solidFill>
              </a:rPr>
              <a:t>ranslation</a:t>
            </a:r>
            <a:r>
              <a:rPr lang="zh-CN" altLang="en-US" sz="1600" dirty="0" smtClean="0">
                <a:solidFill>
                  <a:prstClr val="black"/>
                </a:solidFill>
              </a:rPr>
              <a:t>）中被调用</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smtClean="0">
                <a:solidFill>
                  <a:prstClr val="black"/>
                </a:solidFill>
              </a:rPr>
              <a:t>在路由策略</a:t>
            </a:r>
            <a:r>
              <a:rPr lang="zh-CN" altLang="en-US" sz="1600" dirty="0">
                <a:solidFill>
                  <a:prstClr val="black"/>
                </a:solidFill>
              </a:rPr>
              <a:t>中被调用</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在防火墙的策略部署中被调用</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在</a:t>
            </a:r>
            <a:r>
              <a:rPr lang="en-US" altLang="zh-CN" sz="1600" dirty="0" err="1">
                <a:solidFill>
                  <a:prstClr val="black"/>
                </a:solidFill>
              </a:rPr>
              <a:t>QoS</a:t>
            </a:r>
            <a:r>
              <a:rPr lang="zh-CN" altLang="en-US" sz="1600" dirty="0">
                <a:solidFill>
                  <a:prstClr val="black"/>
                </a:solidFill>
              </a:rPr>
              <a:t>中被调用</a:t>
            </a:r>
          </a:p>
          <a:p>
            <a:pPr marL="177800" indent="-177800" algn="just" fontAlgn="auto">
              <a:lnSpc>
                <a:spcPct val="120000"/>
              </a:lnSpc>
              <a:spcBef>
                <a:spcPts val="0"/>
              </a:spcBef>
              <a:spcAft>
                <a:spcPts val="600"/>
              </a:spcAft>
              <a:buFont typeface="Arial" panose="020B0604020202020204" pitchFamily="34" charset="0"/>
              <a:buChar char="•"/>
            </a:pPr>
            <a:r>
              <a:rPr lang="zh-CN" altLang="en-US" sz="1600" dirty="0">
                <a:solidFill>
                  <a:prstClr val="black"/>
                </a:solidFill>
              </a:rPr>
              <a:t>其他</a:t>
            </a:r>
            <a:r>
              <a:rPr lang="en-US" altLang="zh-CN" sz="1600" dirty="0">
                <a:solidFill>
                  <a:prstClr val="black"/>
                </a:solidFill>
              </a:rPr>
              <a:t>……</a:t>
            </a:r>
          </a:p>
        </p:txBody>
      </p:sp>
    </p:spTree>
    <p:extLst>
      <p:ext uri="{BB962C8B-B14F-4D97-AF65-F5344CB8AC3E}">
        <p14:creationId xmlns:p14="http://schemas.microsoft.com/office/powerpoint/2010/main" val="2026130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ACL</a:t>
            </a:r>
            <a:r>
              <a:rPr lang="zh-CN" altLang="en-US" dirty="0">
                <a:solidFill>
                  <a:schemeClr val="bg1">
                    <a:lumMod val="50000"/>
                  </a:schemeClr>
                </a:solidFill>
              </a:rPr>
              <a:t>技术概述</a:t>
            </a:r>
            <a:endParaRPr lang="en-US" altLang="zh-CN" dirty="0">
              <a:solidFill>
                <a:schemeClr val="bg1">
                  <a:lumMod val="50000"/>
                </a:schemeClr>
              </a:solidFill>
            </a:endParaRPr>
          </a:p>
          <a:p>
            <a:r>
              <a:rPr lang="en-US" altLang="zh-CN" b="1" dirty="0"/>
              <a:t>ACL</a:t>
            </a:r>
            <a:r>
              <a:rPr lang="zh-CN" altLang="en-US" b="1" dirty="0"/>
              <a:t>的基本概念及其工作原理</a:t>
            </a:r>
            <a:endParaRPr lang="en-US" altLang="zh-CN" b="1" dirty="0"/>
          </a:p>
          <a:p>
            <a:r>
              <a:rPr lang="en-US" altLang="zh-CN" dirty="0">
                <a:solidFill>
                  <a:schemeClr val="bg1">
                    <a:lumMod val="50000"/>
                  </a:schemeClr>
                </a:solidFill>
              </a:rPr>
              <a:t>ACL</a:t>
            </a:r>
            <a:r>
              <a:rPr lang="zh-CN" altLang="en-US" dirty="0">
                <a:solidFill>
                  <a:schemeClr val="bg1">
                    <a:lumMod val="50000"/>
                  </a:schemeClr>
                </a:solidFill>
              </a:rPr>
              <a:t>的基础配置及应用</a:t>
            </a:r>
            <a:endParaRPr lang="en-US" altLang="zh-CN" dirty="0">
              <a:solidFill>
                <a:schemeClr val="bg1">
                  <a:lumMod val="50000"/>
                </a:schemeClr>
              </a:solidFill>
            </a:endParaRPr>
          </a:p>
        </p:txBody>
      </p:sp>
    </p:spTree>
    <p:extLst>
      <p:ext uri="{BB962C8B-B14F-4D97-AF65-F5344CB8AC3E}">
        <p14:creationId xmlns:p14="http://schemas.microsoft.com/office/powerpoint/2010/main" val="2933787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ACL</a:t>
            </a:r>
            <a:r>
              <a:rPr lang="zh-CN" altLang="en-US" smtClean="0"/>
              <a:t>的组成</a:t>
            </a:r>
            <a:endParaRPr lang="zh-CN" altLang="en-US" dirty="0"/>
          </a:p>
        </p:txBody>
      </p:sp>
      <p:sp>
        <p:nvSpPr>
          <p:cNvPr id="10" name="文本占位符 9"/>
          <p:cNvSpPr>
            <a:spLocks noGrp="1"/>
          </p:cNvSpPr>
          <p:nvPr>
            <p:ph type="body" sz="quarter" idx="10"/>
          </p:nvPr>
        </p:nvSpPr>
        <p:spPr/>
        <p:txBody>
          <a:bodyPr/>
          <a:lstStyle/>
          <a:p>
            <a:r>
              <a:rPr lang="en-US" altLang="zh-CN" sz="2000" dirty="0" smtClean="0"/>
              <a:t>ACL</a:t>
            </a:r>
            <a:r>
              <a:rPr lang="zh-CN" altLang="en-US" sz="2000" dirty="0" smtClean="0"/>
              <a:t>由若干条</a:t>
            </a:r>
            <a:r>
              <a:rPr lang="en-US" altLang="zh-CN" sz="2000" dirty="0" smtClean="0"/>
              <a:t>permit</a:t>
            </a:r>
            <a:r>
              <a:rPr lang="zh-CN" altLang="en-US" sz="2000" dirty="0" smtClean="0"/>
              <a:t>或</a:t>
            </a:r>
            <a:r>
              <a:rPr lang="en-US" altLang="zh-CN" sz="2000" dirty="0" smtClean="0"/>
              <a:t>deny</a:t>
            </a:r>
            <a:r>
              <a:rPr lang="zh-CN" altLang="en-US" sz="2000" dirty="0" smtClean="0"/>
              <a:t>语句组成。每条语句就是该</a:t>
            </a:r>
            <a:r>
              <a:rPr lang="en-US" altLang="zh-CN" sz="2000" dirty="0" smtClean="0"/>
              <a:t>ACL</a:t>
            </a:r>
            <a:r>
              <a:rPr lang="zh-CN" altLang="en-US" sz="2000" dirty="0" smtClean="0"/>
              <a:t>的一条规则，每条语句中的</a:t>
            </a:r>
            <a:r>
              <a:rPr lang="en-US" altLang="zh-CN" sz="2000" dirty="0" smtClean="0"/>
              <a:t>permit</a:t>
            </a:r>
            <a:r>
              <a:rPr lang="zh-CN" altLang="en-US" sz="2000" dirty="0" smtClean="0"/>
              <a:t>或</a:t>
            </a:r>
            <a:r>
              <a:rPr lang="en-US" altLang="zh-CN" sz="2000" dirty="0" smtClean="0"/>
              <a:t>deny</a:t>
            </a:r>
            <a:r>
              <a:rPr lang="zh-CN" altLang="en-US" sz="2000" dirty="0" smtClean="0"/>
              <a:t>就是与这条规则相对应的处理动作。</a:t>
            </a:r>
            <a:endParaRPr lang="zh-CN" altLang="en-US" sz="2000" dirty="0"/>
          </a:p>
        </p:txBody>
      </p:sp>
      <p:sp>
        <p:nvSpPr>
          <p:cNvPr id="25" name="五边形 24"/>
          <p:cNvSpPr/>
          <p:nvPr/>
        </p:nvSpPr>
        <p:spPr bwMode="auto">
          <a:xfrm>
            <a:off x="8832251" y="116632"/>
            <a:ext cx="9720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b="1" kern="0" dirty="0">
                <a:solidFill>
                  <a:srgbClr val="FFFFFF"/>
                </a:solidFill>
                <a:cs typeface="Huawei Sans" panose="020C0503030203020204" pitchFamily="34" charset="0"/>
              </a:rPr>
              <a:t>ACL</a:t>
            </a:r>
            <a:r>
              <a:rPr lang="zh-CN" altLang="en-US" sz="1200" b="1" kern="0" dirty="0">
                <a:solidFill>
                  <a:srgbClr val="FFFFFF"/>
                </a:solidFill>
                <a:cs typeface="Huawei Sans" panose="020C0503030203020204" pitchFamily="34" charset="0"/>
              </a:rPr>
              <a:t>的组成</a:t>
            </a:r>
          </a:p>
        </p:txBody>
      </p:sp>
      <p:sp>
        <p:nvSpPr>
          <p:cNvPr id="27" name="燕尾形 26"/>
          <p:cNvSpPr/>
          <p:nvPr/>
        </p:nvSpPr>
        <p:spPr bwMode="auto">
          <a:xfrm>
            <a:off x="9714455" y="116632"/>
            <a:ext cx="972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altLang="zh-CN" sz="1200" kern="0" dirty="0">
                <a:cs typeface="Huawei Sans" panose="020C0503030203020204" pitchFamily="34" charset="0"/>
              </a:rPr>
              <a:t>ACL</a:t>
            </a:r>
            <a:r>
              <a:rPr lang="zh-CN" altLang="en-US" sz="1200" kern="0" dirty="0">
                <a:cs typeface="Huawei Sans" panose="020C0503030203020204" pitchFamily="34" charset="0"/>
              </a:rPr>
              <a:t>的分类</a:t>
            </a:r>
            <a:endParaRPr lang="en-US" altLang="zh-CN" sz="1200" kern="0" dirty="0">
              <a:cs typeface="Huawei Sans" panose="020C0503030203020204" pitchFamily="34" charset="0"/>
            </a:endParaRPr>
          </a:p>
        </p:txBody>
      </p:sp>
      <p:sp>
        <p:nvSpPr>
          <p:cNvPr id="28" name="燕尾形 27"/>
          <p:cNvSpPr/>
          <p:nvPr/>
        </p:nvSpPr>
        <p:spPr bwMode="auto">
          <a:xfrm>
            <a:off x="10596660" y="116632"/>
            <a:ext cx="144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defRPr/>
            </a:pPr>
            <a:r>
              <a:rPr lang="en-US" altLang="zh-CN" sz="1200" kern="0" dirty="0">
                <a:cs typeface="Huawei Sans" panose="020C0503030203020204" pitchFamily="34" charset="0"/>
              </a:rPr>
              <a:t>ACL</a:t>
            </a:r>
            <a:r>
              <a:rPr lang="zh-CN" altLang="en-US" sz="1200" kern="0" dirty="0">
                <a:cs typeface="Huawei Sans" panose="020C0503030203020204" pitchFamily="34" charset="0"/>
              </a:rPr>
              <a:t>的匹配规则</a:t>
            </a:r>
            <a:endParaRPr lang="en-US" altLang="zh-CN" sz="1200" kern="0" dirty="0">
              <a:cs typeface="Huawei Sans" panose="020C0503030203020204" pitchFamily="34" charset="0"/>
            </a:endParaRPr>
          </a:p>
        </p:txBody>
      </p:sp>
      <p:sp>
        <p:nvSpPr>
          <p:cNvPr id="29" name="矩形 28"/>
          <p:cNvSpPr/>
          <p:nvPr/>
        </p:nvSpPr>
        <p:spPr>
          <a:xfrm>
            <a:off x="3711782" y="2859073"/>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dirty="0"/>
              <a:t>rule 5   permit   source 1.1.1.0 0.0.0.255</a:t>
            </a:r>
            <a:endParaRPr lang="zh-CN" altLang="en-US" sz="1600" dirty="0"/>
          </a:p>
        </p:txBody>
      </p:sp>
      <p:sp>
        <p:nvSpPr>
          <p:cNvPr id="30" name="文本框 29"/>
          <p:cNvSpPr txBox="1"/>
          <p:nvPr/>
        </p:nvSpPr>
        <p:spPr>
          <a:xfrm>
            <a:off x="3135718" y="2336572"/>
            <a:ext cx="1842171" cy="338554"/>
          </a:xfrm>
          <a:prstGeom prst="rect">
            <a:avLst/>
          </a:prstGeom>
          <a:noFill/>
        </p:spPr>
        <p:txBody>
          <a:bodyPr wrap="none" rtlCol="0">
            <a:spAutoFit/>
          </a:bodyPr>
          <a:lstStyle/>
          <a:p>
            <a:r>
              <a:rPr lang="en-US" altLang="zh-CN" sz="1600" b="1" dirty="0" err="1"/>
              <a:t>acl</a:t>
            </a:r>
            <a:r>
              <a:rPr lang="en-US" altLang="zh-CN" sz="1600" b="1" dirty="0"/>
              <a:t> number 2000</a:t>
            </a:r>
            <a:endParaRPr lang="zh-CN" altLang="en-US" sz="1600" b="1" dirty="0"/>
          </a:p>
        </p:txBody>
      </p:sp>
      <p:sp>
        <p:nvSpPr>
          <p:cNvPr id="31" name="矩形 30"/>
          <p:cNvSpPr/>
          <p:nvPr/>
        </p:nvSpPr>
        <p:spPr>
          <a:xfrm>
            <a:off x="3711782" y="3450969"/>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dirty="0"/>
              <a:t>rule 10 deny      source 2.2.2.0 0.0.0.255</a:t>
            </a:r>
            <a:endParaRPr lang="zh-CN" altLang="en-US" sz="1600" dirty="0"/>
          </a:p>
        </p:txBody>
      </p:sp>
      <p:sp>
        <p:nvSpPr>
          <p:cNvPr id="32" name="矩形 31"/>
          <p:cNvSpPr/>
          <p:nvPr/>
        </p:nvSpPr>
        <p:spPr>
          <a:xfrm>
            <a:off x="3711782" y="4042865"/>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dirty="0"/>
              <a:t>rule 15 permit   source 3.3.3.0 0.0.0.255</a:t>
            </a:r>
            <a:endParaRPr lang="zh-CN" altLang="en-US" sz="1600" dirty="0"/>
          </a:p>
        </p:txBody>
      </p:sp>
      <p:sp>
        <p:nvSpPr>
          <p:cNvPr id="33" name="矩形 32"/>
          <p:cNvSpPr/>
          <p:nvPr/>
        </p:nvSpPr>
        <p:spPr>
          <a:xfrm>
            <a:off x="3711782" y="4634761"/>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a:t>… …</a:t>
            </a:r>
            <a:endParaRPr lang="zh-CN" altLang="en-US" sz="1600"/>
          </a:p>
        </p:txBody>
      </p:sp>
      <p:sp>
        <p:nvSpPr>
          <p:cNvPr id="34" name="矩形 33"/>
          <p:cNvSpPr/>
          <p:nvPr/>
        </p:nvSpPr>
        <p:spPr>
          <a:xfrm>
            <a:off x="3711782" y="5226656"/>
            <a:ext cx="4193968" cy="360000"/>
          </a:xfrm>
          <a:prstGeom prst="rect">
            <a:avLst/>
          </a:prstGeom>
          <a:solidFill>
            <a:srgbClr val="F4FBFE"/>
          </a:solidFill>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600" dirty="0"/>
              <a:t>rule 4294967294 deny</a:t>
            </a:r>
            <a:endParaRPr lang="zh-CN" altLang="en-US" sz="1600" dirty="0"/>
          </a:p>
        </p:txBody>
      </p:sp>
      <p:sp>
        <p:nvSpPr>
          <p:cNvPr id="36" name="圆角矩形 35"/>
          <p:cNvSpPr/>
          <p:nvPr/>
        </p:nvSpPr>
        <p:spPr>
          <a:xfrm>
            <a:off x="5640797" y="2255834"/>
            <a:ext cx="2088232"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zh-CN" altLang="en-US" sz="1400" kern="0" dirty="0">
                <a:solidFill>
                  <a:srgbClr val="1D1D1A"/>
                </a:solidFill>
                <a:latin typeface="Huawei Sans" panose="020C0503030203020204" pitchFamily="34" charset="0"/>
                <a:ea typeface="方正兰亭黑简体" panose="02000000000000000000" pitchFamily="2" charset="-122"/>
              </a:rPr>
              <a:t>访问控制列表的编号</a:t>
            </a:r>
          </a:p>
        </p:txBody>
      </p:sp>
      <p:cxnSp>
        <p:nvCxnSpPr>
          <p:cNvPr id="38" name="直接连接符 37"/>
          <p:cNvCxnSpPr/>
          <p:nvPr/>
        </p:nvCxnSpPr>
        <p:spPr>
          <a:xfrm>
            <a:off x="4168568" y="3174957"/>
            <a:ext cx="251366"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sp>
        <p:nvSpPr>
          <p:cNvPr id="39" name="左大括号 38"/>
          <p:cNvSpPr/>
          <p:nvPr/>
        </p:nvSpPr>
        <p:spPr>
          <a:xfrm flipH="1">
            <a:off x="7905750" y="3062451"/>
            <a:ext cx="303436" cy="1793661"/>
          </a:xfrm>
          <a:prstGeom prst="leftBrace">
            <a:avLst>
              <a:gd name="adj1" fmla="val 52017"/>
              <a:gd name="adj2" fmla="val 50000"/>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4489112" y="3774093"/>
            <a:ext cx="540000"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p:cNvCxnSpPr/>
          <p:nvPr/>
        </p:nvCxnSpPr>
        <p:spPr>
          <a:xfrm>
            <a:off x="5230272" y="4369078"/>
            <a:ext cx="2281396" cy="0"/>
          </a:xfrm>
          <a:prstGeom prst="line">
            <a:avLst/>
          </a:prstGeom>
          <a:solidFill>
            <a:srgbClr val="FFFFCC"/>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cxnSp>
      <p:sp>
        <p:nvSpPr>
          <p:cNvPr id="48" name="圆角矩形 47"/>
          <p:cNvSpPr/>
          <p:nvPr/>
        </p:nvSpPr>
        <p:spPr>
          <a:xfrm>
            <a:off x="8353202" y="3780274"/>
            <a:ext cx="1730463"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zh-CN" altLang="en-US" sz="1400" kern="0" dirty="0">
                <a:solidFill>
                  <a:srgbClr val="1D1D1A"/>
                </a:solidFill>
                <a:latin typeface="Huawei Sans" panose="020C0503030203020204" pitchFamily="34" charset="0"/>
                <a:ea typeface="方正兰亭黑简体" panose="02000000000000000000" pitchFamily="2" charset="-122"/>
              </a:rPr>
              <a:t>用户自定义的规则</a:t>
            </a:r>
          </a:p>
        </p:txBody>
      </p:sp>
      <p:sp>
        <p:nvSpPr>
          <p:cNvPr id="49" name="圆角矩形 48"/>
          <p:cNvSpPr/>
          <p:nvPr/>
        </p:nvSpPr>
        <p:spPr>
          <a:xfrm>
            <a:off x="8353203" y="5232369"/>
            <a:ext cx="2160484" cy="456586"/>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zh-CN" altLang="en-US" sz="1400" kern="0" dirty="0">
                <a:solidFill>
                  <a:srgbClr val="1D1D1A"/>
                </a:solidFill>
                <a:latin typeface="Huawei Sans" panose="020C0503030203020204" pitchFamily="34" charset="0"/>
                <a:ea typeface="方正兰亭黑简体" panose="02000000000000000000" pitchFamily="2" charset="-122"/>
              </a:rPr>
              <a:t>系统在</a:t>
            </a:r>
            <a:r>
              <a:rPr lang="en-US" altLang="zh-CN" sz="1400" kern="0" dirty="0">
                <a:solidFill>
                  <a:srgbClr val="1D1D1A"/>
                </a:solidFill>
                <a:latin typeface="Huawei Sans" panose="020C0503030203020204" pitchFamily="34" charset="0"/>
                <a:ea typeface="方正兰亭黑简体" panose="02000000000000000000" pitchFamily="2" charset="-122"/>
              </a:rPr>
              <a:t>ACL</a:t>
            </a:r>
            <a:r>
              <a:rPr lang="zh-CN" altLang="en-US" sz="1400" kern="0" dirty="0">
                <a:solidFill>
                  <a:srgbClr val="1D1D1A"/>
                </a:solidFill>
                <a:latin typeface="Huawei Sans" panose="020C0503030203020204" pitchFamily="34" charset="0"/>
                <a:ea typeface="方正兰亭黑简体" panose="02000000000000000000" pitchFamily="2" charset="-122"/>
              </a:rPr>
              <a:t>末尾隐含的规则</a:t>
            </a:r>
          </a:p>
        </p:txBody>
      </p:sp>
      <p:cxnSp>
        <p:nvCxnSpPr>
          <p:cNvPr id="50" name="直接箭头连接符 49"/>
          <p:cNvCxnSpPr/>
          <p:nvPr/>
        </p:nvCxnSpPr>
        <p:spPr>
          <a:xfrm>
            <a:off x="7905750" y="5444344"/>
            <a:ext cx="375444" cy="0"/>
          </a:xfrm>
          <a:prstGeom prst="straightConnector1">
            <a:avLst/>
          </a:prstGeom>
          <a:ln w="19050">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1471189" y="3164585"/>
            <a:ext cx="1620791"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zh-CN" altLang="en-US" sz="1400" kern="0" dirty="0">
                <a:solidFill>
                  <a:srgbClr val="1D1D1A"/>
                </a:solidFill>
                <a:latin typeface="Huawei Sans" panose="020C0503030203020204" pitchFamily="34" charset="0"/>
                <a:ea typeface="方正兰亭黑简体" panose="02000000000000000000" pitchFamily="2" charset="-122"/>
              </a:rPr>
              <a:t>规则编号</a:t>
            </a:r>
          </a:p>
        </p:txBody>
      </p:sp>
      <p:sp>
        <p:nvSpPr>
          <p:cNvPr id="52" name="圆角矩形 51"/>
          <p:cNvSpPr/>
          <p:nvPr/>
        </p:nvSpPr>
        <p:spPr>
          <a:xfrm>
            <a:off x="1471189" y="3731418"/>
            <a:ext cx="1618598" cy="358013"/>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zh-CN" altLang="en-US" sz="1400" kern="0" dirty="0">
                <a:solidFill>
                  <a:srgbClr val="1D1D1A"/>
                </a:solidFill>
                <a:latin typeface="Huawei Sans" panose="020C0503030203020204" pitchFamily="34" charset="0"/>
                <a:ea typeface="方正兰亭黑简体" panose="02000000000000000000" pitchFamily="2" charset="-122"/>
              </a:rPr>
              <a:t>动作</a:t>
            </a:r>
          </a:p>
        </p:txBody>
      </p:sp>
      <p:sp>
        <p:nvSpPr>
          <p:cNvPr id="53" name="圆角矩形 52"/>
          <p:cNvSpPr/>
          <p:nvPr/>
        </p:nvSpPr>
        <p:spPr>
          <a:xfrm>
            <a:off x="1471189" y="4307776"/>
            <a:ext cx="1620791" cy="596939"/>
          </a:xfrm>
          <a:prstGeom prst="roundRect">
            <a:avLst>
              <a:gd name="adj" fmla="val 7486"/>
            </a:avLst>
          </a:prstGeom>
          <a:no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r>
              <a:rPr lang="zh-CN" altLang="en-US" sz="1400" kern="0" dirty="0">
                <a:solidFill>
                  <a:srgbClr val="1D1D1A"/>
                </a:solidFill>
                <a:latin typeface="Huawei Sans" panose="020C0503030203020204" pitchFamily="34" charset="0"/>
                <a:ea typeface="方正兰亭黑简体" panose="02000000000000000000" pitchFamily="2" charset="-122"/>
              </a:rPr>
              <a:t>匹配项</a:t>
            </a:r>
            <a:endParaRPr lang="en-US" altLang="zh-CN" sz="1400" kern="0" dirty="0">
              <a:solidFill>
                <a:srgbClr val="1D1D1A"/>
              </a:solidFill>
              <a:latin typeface="Huawei Sans" panose="020C0503030203020204" pitchFamily="34" charset="0"/>
              <a:ea typeface="方正兰亭黑简体" panose="02000000000000000000" pitchFamily="2" charset="-122"/>
            </a:endParaRPr>
          </a:p>
          <a:p>
            <a:pPr algn="r"/>
            <a:r>
              <a:rPr lang="en-US" altLang="zh-CN" sz="1400" kern="0" dirty="0">
                <a:solidFill>
                  <a:srgbClr val="1D1D1A"/>
                </a:solidFill>
                <a:latin typeface="Huawei Sans" panose="020C0503030203020204" pitchFamily="34" charset="0"/>
                <a:ea typeface="方正兰亭黑简体" panose="02000000000000000000" pitchFamily="2" charset="-122"/>
              </a:rPr>
              <a:t>(</a:t>
            </a:r>
            <a:r>
              <a:rPr lang="zh-CN" altLang="en-US" sz="1400" kern="0" dirty="0">
                <a:solidFill>
                  <a:srgbClr val="1D1D1A"/>
                </a:solidFill>
                <a:latin typeface="Huawei Sans" panose="020C0503030203020204" pitchFamily="34" charset="0"/>
                <a:ea typeface="方正兰亭黑简体" panose="02000000000000000000" pitchFamily="2" charset="-122"/>
              </a:rPr>
              <a:t>此处为源</a:t>
            </a:r>
            <a:r>
              <a:rPr lang="en-US" altLang="zh-CN" sz="1400" kern="0" dirty="0">
                <a:solidFill>
                  <a:srgbClr val="1D1D1A"/>
                </a:solidFill>
                <a:latin typeface="Huawei Sans" panose="020C0503030203020204" pitchFamily="34" charset="0"/>
                <a:ea typeface="方正兰亭黑简体" panose="02000000000000000000" pitchFamily="2" charset="-122"/>
              </a:rPr>
              <a:t>IP</a:t>
            </a:r>
            <a:r>
              <a:rPr lang="zh-CN" altLang="en-US" sz="1400" kern="0" dirty="0">
                <a:solidFill>
                  <a:srgbClr val="1D1D1A"/>
                </a:solidFill>
                <a:latin typeface="Huawei Sans" panose="020C0503030203020204" pitchFamily="34" charset="0"/>
                <a:ea typeface="方正兰亭黑简体" panose="02000000000000000000" pitchFamily="2" charset="-122"/>
              </a:rPr>
              <a:t>地址</a:t>
            </a:r>
            <a:r>
              <a:rPr lang="en-US" altLang="zh-CN" sz="1400" kern="0" dirty="0">
                <a:solidFill>
                  <a:srgbClr val="1D1D1A"/>
                </a:solidFill>
                <a:latin typeface="Huawei Sans" panose="020C0503030203020204" pitchFamily="34" charset="0"/>
                <a:ea typeface="方正兰亭黑简体" panose="02000000000000000000" pitchFamily="2" charset="-122"/>
              </a:rPr>
              <a:t>)</a:t>
            </a: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cxnSp>
        <p:nvCxnSpPr>
          <p:cNvPr id="59" name="肘形连接符 58"/>
          <p:cNvCxnSpPr>
            <a:endCxn id="52" idx="3"/>
          </p:cNvCxnSpPr>
          <p:nvPr/>
        </p:nvCxnSpPr>
        <p:spPr>
          <a:xfrm rot="10800000" flipV="1">
            <a:off x="3089787" y="3790225"/>
            <a:ext cx="1534170" cy="120200"/>
          </a:xfrm>
          <a:prstGeom prst="bentConnector3">
            <a:avLst>
              <a:gd name="adj1" fmla="val -910"/>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rot="5400000">
            <a:off x="4594375" y="2875404"/>
            <a:ext cx="171297" cy="3176086"/>
          </a:xfrm>
          <a:prstGeom prst="bentConnector2">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cxnSp>
        <p:nvCxnSpPr>
          <p:cNvPr id="65" name="肘形连接符 64"/>
          <p:cNvCxnSpPr>
            <a:endCxn id="51" idx="3"/>
          </p:cNvCxnSpPr>
          <p:nvPr/>
        </p:nvCxnSpPr>
        <p:spPr>
          <a:xfrm rot="10800000" flipV="1">
            <a:off x="3091980" y="3174956"/>
            <a:ext cx="1235624" cy="168636"/>
          </a:xfrm>
          <a:prstGeom prst="bentConnector3">
            <a:avLst>
              <a:gd name="adj1" fmla="val 4519"/>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8570982" y="2132779"/>
            <a:ext cx="2630918" cy="384125"/>
            <a:chOff x="1029408" y="3766295"/>
            <a:chExt cx="2630918" cy="384125"/>
          </a:xfrm>
        </p:grpSpPr>
        <p:sp>
          <p:nvSpPr>
            <p:cNvPr id="87" name="question-mark-inside-a-box-outline_35189"/>
            <p:cNvSpPr>
              <a:spLocks noChangeAspect="1"/>
            </p:cNvSpPr>
            <p:nvPr/>
          </p:nvSpPr>
          <p:spPr bwMode="auto">
            <a:xfrm>
              <a:off x="1029408" y="3778625"/>
              <a:ext cx="360548" cy="360000"/>
            </a:xfrm>
            <a:custGeom>
              <a:avLst/>
              <a:gdLst>
                <a:gd name="connsiteX0" fmla="*/ 269419 w 603405"/>
                <a:gd name="connsiteY0" fmla="*/ 407798 h 602488"/>
                <a:gd name="connsiteX1" fmla="*/ 339420 w 603405"/>
                <a:gd name="connsiteY1" fmla="*/ 407798 h 602488"/>
                <a:gd name="connsiteX2" fmla="*/ 339420 w 603405"/>
                <a:gd name="connsiteY2" fmla="*/ 475400 h 602488"/>
                <a:gd name="connsiteX3" fmla="*/ 269419 w 603405"/>
                <a:gd name="connsiteY3" fmla="*/ 475400 h 602488"/>
                <a:gd name="connsiteX4" fmla="*/ 298443 w 603405"/>
                <a:gd name="connsiteY4" fmla="*/ 127300 h 602488"/>
                <a:gd name="connsiteX5" fmla="*/ 386386 w 603405"/>
                <a:gd name="connsiteY5" fmla="*/ 152434 h 602488"/>
                <a:gd name="connsiteX6" fmla="*/ 421276 w 603405"/>
                <a:gd name="connsiteY6" fmla="*/ 227201 h 602488"/>
                <a:gd name="connsiteX7" fmla="*/ 406141 w 603405"/>
                <a:gd name="connsiteY7" fmla="*/ 278424 h 602488"/>
                <a:gd name="connsiteX8" fmla="*/ 372047 w 603405"/>
                <a:gd name="connsiteY8" fmla="*/ 310716 h 602488"/>
                <a:gd name="connsiteX9" fmla="*/ 355478 w 603405"/>
                <a:gd name="connsiteY9" fmla="*/ 323602 h 602488"/>
                <a:gd name="connsiteX10" fmla="*/ 337476 w 603405"/>
                <a:gd name="connsiteY10" fmla="*/ 348100 h 602488"/>
                <a:gd name="connsiteX11" fmla="*/ 334449 w 603405"/>
                <a:gd name="connsiteY11" fmla="*/ 375620 h 602488"/>
                <a:gd name="connsiteX12" fmla="*/ 271041 w 603405"/>
                <a:gd name="connsiteY12" fmla="*/ 375620 h 602488"/>
                <a:gd name="connsiteX13" fmla="*/ 278528 w 603405"/>
                <a:gd name="connsiteY13" fmla="*/ 321056 h 602488"/>
                <a:gd name="connsiteX14" fmla="*/ 309755 w 603405"/>
                <a:gd name="connsiteY14" fmla="*/ 286378 h 602488"/>
                <a:gd name="connsiteX15" fmla="*/ 326801 w 603405"/>
                <a:gd name="connsiteY15" fmla="*/ 273015 h 602488"/>
                <a:gd name="connsiteX16" fmla="*/ 340343 w 603405"/>
                <a:gd name="connsiteY16" fmla="*/ 259334 h 602488"/>
                <a:gd name="connsiteX17" fmla="*/ 349743 w 603405"/>
                <a:gd name="connsiteY17" fmla="*/ 231019 h 602488"/>
                <a:gd name="connsiteX18" fmla="*/ 339387 w 603405"/>
                <a:gd name="connsiteY18" fmla="*/ 198726 h 602488"/>
                <a:gd name="connsiteX19" fmla="*/ 301311 w 603405"/>
                <a:gd name="connsiteY19" fmla="*/ 184091 h 602488"/>
                <a:gd name="connsiteX20" fmla="*/ 262915 w 603405"/>
                <a:gd name="connsiteY20" fmla="*/ 202066 h 602488"/>
                <a:gd name="connsiteX21" fmla="*/ 251603 w 603405"/>
                <a:gd name="connsiteY21" fmla="*/ 239450 h 602488"/>
                <a:gd name="connsiteX22" fmla="*/ 183894 w 603405"/>
                <a:gd name="connsiteY22" fmla="*/ 239450 h 602488"/>
                <a:gd name="connsiteX23" fmla="*/ 230574 w 603405"/>
                <a:gd name="connsiteY23" fmla="*/ 144958 h 602488"/>
                <a:gd name="connsiteX24" fmla="*/ 298443 w 603405"/>
                <a:gd name="connsiteY24" fmla="*/ 127300 h 602488"/>
                <a:gd name="connsiteX25" fmla="*/ 103572 w 603405"/>
                <a:gd name="connsiteY25" fmla="*/ 91662 h 602488"/>
                <a:gd name="connsiteX26" fmla="*/ 91781 w 603405"/>
                <a:gd name="connsiteY26" fmla="*/ 103436 h 602488"/>
                <a:gd name="connsiteX27" fmla="*/ 91781 w 603405"/>
                <a:gd name="connsiteY27" fmla="*/ 499122 h 602488"/>
                <a:gd name="connsiteX28" fmla="*/ 103572 w 603405"/>
                <a:gd name="connsiteY28" fmla="*/ 510896 h 602488"/>
                <a:gd name="connsiteX29" fmla="*/ 499833 w 603405"/>
                <a:gd name="connsiteY29" fmla="*/ 510896 h 602488"/>
                <a:gd name="connsiteX30" fmla="*/ 511624 w 603405"/>
                <a:gd name="connsiteY30" fmla="*/ 499122 h 602488"/>
                <a:gd name="connsiteX31" fmla="*/ 511624 w 603405"/>
                <a:gd name="connsiteY31" fmla="*/ 103436 h 602488"/>
                <a:gd name="connsiteX32" fmla="*/ 499833 w 603405"/>
                <a:gd name="connsiteY32" fmla="*/ 91662 h 602488"/>
                <a:gd name="connsiteX33" fmla="*/ 103572 w 603405"/>
                <a:gd name="connsiteY33" fmla="*/ 58569 h 602488"/>
                <a:gd name="connsiteX34" fmla="*/ 499833 w 603405"/>
                <a:gd name="connsiteY34" fmla="*/ 58569 h 602488"/>
                <a:gd name="connsiteX35" fmla="*/ 544765 w 603405"/>
                <a:gd name="connsiteY35" fmla="*/ 103436 h 602488"/>
                <a:gd name="connsiteX36" fmla="*/ 544765 w 603405"/>
                <a:gd name="connsiteY36" fmla="*/ 499122 h 602488"/>
                <a:gd name="connsiteX37" fmla="*/ 499833 w 603405"/>
                <a:gd name="connsiteY37" fmla="*/ 543989 h 602488"/>
                <a:gd name="connsiteX38" fmla="*/ 103572 w 603405"/>
                <a:gd name="connsiteY38" fmla="*/ 543989 h 602488"/>
                <a:gd name="connsiteX39" fmla="*/ 58640 w 603405"/>
                <a:gd name="connsiteY39" fmla="*/ 499122 h 602488"/>
                <a:gd name="connsiteX40" fmla="*/ 58640 w 603405"/>
                <a:gd name="connsiteY40" fmla="*/ 103436 h 602488"/>
                <a:gd name="connsiteX41" fmla="*/ 103572 w 603405"/>
                <a:gd name="connsiteY41" fmla="*/ 58569 h 602488"/>
                <a:gd name="connsiteX42" fmla="*/ 52262 w 603405"/>
                <a:gd name="connsiteY42" fmla="*/ 33091 h 602488"/>
                <a:gd name="connsiteX43" fmla="*/ 33142 w 603405"/>
                <a:gd name="connsiteY43" fmla="*/ 52183 h 602488"/>
                <a:gd name="connsiteX44" fmla="*/ 33142 w 603405"/>
                <a:gd name="connsiteY44" fmla="*/ 550305 h 602488"/>
                <a:gd name="connsiteX45" fmla="*/ 52262 w 603405"/>
                <a:gd name="connsiteY45" fmla="*/ 569397 h 602488"/>
                <a:gd name="connsiteX46" fmla="*/ 551143 w 603405"/>
                <a:gd name="connsiteY46" fmla="*/ 569397 h 602488"/>
                <a:gd name="connsiteX47" fmla="*/ 570263 w 603405"/>
                <a:gd name="connsiteY47" fmla="*/ 550305 h 602488"/>
                <a:gd name="connsiteX48" fmla="*/ 570263 w 603405"/>
                <a:gd name="connsiteY48" fmla="*/ 52183 h 602488"/>
                <a:gd name="connsiteX49" fmla="*/ 551143 w 603405"/>
                <a:gd name="connsiteY49" fmla="*/ 33091 h 602488"/>
                <a:gd name="connsiteX50" fmla="*/ 52262 w 603405"/>
                <a:gd name="connsiteY50" fmla="*/ 0 h 602488"/>
                <a:gd name="connsiteX51" fmla="*/ 551143 w 603405"/>
                <a:gd name="connsiteY51" fmla="*/ 0 h 602488"/>
                <a:gd name="connsiteX52" fmla="*/ 603405 w 603405"/>
                <a:gd name="connsiteY52" fmla="*/ 52183 h 602488"/>
                <a:gd name="connsiteX53" fmla="*/ 603405 w 603405"/>
                <a:gd name="connsiteY53" fmla="*/ 550305 h 602488"/>
                <a:gd name="connsiteX54" fmla="*/ 551143 w 603405"/>
                <a:gd name="connsiteY54" fmla="*/ 602488 h 602488"/>
                <a:gd name="connsiteX55" fmla="*/ 52262 w 603405"/>
                <a:gd name="connsiteY55" fmla="*/ 602488 h 602488"/>
                <a:gd name="connsiteX56" fmla="*/ 0 w 603405"/>
                <a:gd name="connsiteY56" fmla="*/ 550305 h 602488"/>
                <a:gd name="connsiteX57" fmla="*/ 0 w 603405"/>
                <a:gd name="connsiteY57" fmla="*/ 52183 h 602488"/>
                <a:gd name="connsiteX58" fmla="*/ 52262 w 603405"/>
                <a:gd name="connsiteY58" fmla="*/ 0 h 60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3405" h="602488">
                  <a:moveTo>
                    <a:pt x="269419" y="407798"/>
                  </a:moveTo>
                  <a:lnTo>
                    <a:pt x="339420" y="407798"/>
                  </a:lnTo>
                  <a:lnTo>
                    <a:pt x="339420" y="475400"/>
                  </a:lnTo>
                  <a:lnTo>
                    <a:pt x="269419" y="475400"/>
                  </a:lnTo>
                  <a:close/>
                  <a:moveTo>
                    <a:pt x="298443" y="127300"/>
                  </a:moveTo>
                  <a:cubicBezTo>
                    <a:pt x="333652" y="127300"/>
                    <a:pt x="362966" y="135572"/>
                    <a:pt x="386386" y="152434"/>
                  </a:cubicBezTo>
                  <a:cubicBezTo>
                    <a:pt x="409646" y="169296"/>
                    <a:pt x="421276" y="194272"/>
                    <a:pt x="421276" y="227201"/>
                  </a:cubicBezTo>
                  <a:cubicBezTo>
                    <a:pt x="421276" y="247563"/>
                    <a:pt x="416337" y="264584"/>
                    <a:pt x="406141" y="278424"/>
                  </a:cubicBezTo>
                  <a:cubicBezTo>
                    <a:pt x="400246" y="286855"/>
                    <a:pt x="388935" y="297672"/>
                    <a:pt x="372047" y="310716"/>
                  </a:cubicBezTo>
                  <a:lnTo>
                    <a:pt x="355478" y="323602"/>
                  </a:lnTo>
                  <a:cubicBezTo>
                    <a:pt x="346397" y="330601"/>
                    <a:pt x="340503" y="338714"/>
                    <a:pt x="337476" y="348100"/>
                  </a:cubicBezTo>
                  <a:cubicBezTo>
                    <a:pt x="335564" y="353985"/>
                    <a:pt x="334608" y="363212"/>
                    <a:pt x="334449" y="375620"/>
                  </a:cubicBezTo>
                  <a:lnTo>
                    <a:pt x="271041" y="375620"/>
                  </a:lnTo>
                  <a:cubicBezTo>
                    <a:pt x="271996" y="349372"/>
                    <a:pt x="274545" y="331078"/>
                    <a:pt x="278528" y="321056"/>
                  </a:cubicBezTo>
                  <a:cubicBezTo>
                    <a:pt x="282511" y="311035"/>
                    <a:pt x="293026" y="299422"/>
                    <a:pt x="309755" y="286378"/>
                  </a:cubicBezTo>
                  <a:lnTo>
                    <a:pt x="326801" y="273015"/>
                  </a:lnTo>
                  <a:cubicBezTo>
                    <a:pt x="332377" y="268879"/>
                    <a:pt x="336998" y="264266"/>
                    <a:pt x="340343" y="259334"/>
                  </a:cubicBezTo>
                  <a:cubicBezTo>
                    <a:pt x="346557" y="250744"/>
                    <a:pt x="349743" y="241359"/>
                    <a:pt x="349743" y="231019"/>
                  </a:cubicBezTo>
                  <a:cubicBezTo>
                    <a:pt x="349743" y="219247"/>
                    <a:pt x="346238" y="208430"/>
                    <a:pt x="339387" y="198726"/>
                  </a:cubicBezTo>
                  <a:cubicBezTo>
                    <a:pt x="332377" y="188863"/>
                    <a:pt x="319791" y="184091"/>
                    <a:pt x="301311" y="184091"/>
                  </a:cubicBezTo>
                  <a:cubicBezTo>
                    <a:pt x="283308" y="184091"/>
                    <a:pt x="270563" y="189977"/>
                    <a:pt x="262915" y="202066"/>
                  </a:cubicBezTo>
                  <a:cubicBezTo>
                    <a:pt x="255427" y="213997"/>
                    <a:pt x="251603" y="226564"/>
                    <a:pt x="251603" y="239450"/>
                  </a:cubicBezTo>
                  <a:lnTo>
                    <a:pt x="183894" y="239450"/>
                  </a:lnTo>
                  <a:cubicBezTo>
                    <a:pt x="185806" y="195067"/>
                    <a:pt x="201419" y="163570"/>
                    <a:pt x="230574" y="144958"/>
                  </a:cubicBezTo>
                  <a:cubicBezTo>
                    <a:pt x="248895" y="133186"/>
                    <a:pt x="271518" y="127300"/>
                    <a:pt x="298443" y="127300"/>
                  </a:cubicBezTo>
                  <a:close/>
                  <a:moveTo>
                    <a:pt x="103572" y="91662"/>
                  </a:moveTo>
                  <a:cubicBezTo>
                    <a:pt x="97198" y="91662"/>
                    <a:pt x="91781" y="96913"/>
                    <a:pt x="91781" y="103436"/>
                  </a:cubicBezTo>
                  <a:lnTo>
                    <a:pt x="91781" y="499122"/>
                  </a:lnTo>
                  <a:cubicBezTo>
                    <a:pt x="91781" y="505486"/>
                    <a:pt x="97039" y="510896"/>
                    <a:pt x="103572" y="510896"/>
                  </a:cubicBezTo>
                  <a:lnTo>
                    <a:pt x="499833" y="510896"/>
                  </a:lnTo>
                  <a:cubicBezTo>
                    <a:pt x="506366" y="510896"/>
                    <a:pt x="511624" y="505645"/>
                    <a:pt x="511624" y="499122"/>
                  </a:cubicBezTo>
                  <a:lnTo>
                    <a:pt x="511624" y="103436"/>
                  </a:lnTo>
                  <a:cubicBezTo>
                    <a:pt x="511624" y="97072"/>
                    <a:pt x="506366" y="91662"/>
                    <a:pt x="499833" y="91662"/>
                  </a:cubicBezTo>
                  <a:close/>
                  <a:moveTo>
                    <a:pt x="103572" y="58569"/>
                  </a:moveTo>
                  <a:lnTo>
                    <a:pt x="499833" y="58569"/>
                  </a:lnTo>
                  <a:cubicBezTo>
                    <a:pt x="524530" y="58569"/>
                    <a:pt x="544765" y="78775"/>
                    <a:pt x="544765" y="103436"/>
                  </a:cubicBezTo>
                  <a:lnTo>
                    <a:pt x="544765" y="499122"/>
                  </a:lnTo>
                  <a:cubicBezTo>
                    <a:pt x="544765" y="523783"/>
                    <a:pt x="524530" y="543989"/>
                    <a:pt x="499833" y="543989"/>
                  </a:cubicBezTo>
                  <a:lnTo>
                    <a:pt x="103572" y="543989"/>
                  </a:lnTo>
                  <a:cubicBezTo>
                    <a:pt x="78875" y="543989"/>
                    <a:pt x="58640" y="523783"/>
                    <a:pt x="58640" y="499122"/>
                  </a:cubicBezTo>
                  <a:lnTo>
                    <a:pt x="58640" y="103436"/>
                  </a:lnTo>
                  <a:cubicBezTo>
                    <a:pt x="58640" y="78775"/>
                    <a:pt x="78875" y="58569"/>
                    <a:pt x="103572" y="58569"/>
                  </a:cubicBezTo>
                  <a:close/>
                  <a:moveTo>
                    <a:pt x="52262" y="33091"/>
                  </a:moveTo>
                  <a:cubicBezTo>
                    <a:pt x="41746" y="33091"/>
                    <a:pt x="33142" y="41683"/>
                    <a:pt x="33142" y="52183"/>
                  </a:cubicBezTo>
                  <a:lnTo>
                    <a:pt x="33142" y="550305"/>
                  </a:lnTo>
                  <a:cubicBezTo>
                    <a:pt x="33142" y="560805"/>
                    <a:pt x="41746" y="569397"/>
                    <a:pt x="52262" y="569397"/>
                  </a:cubicBezTo>
                  <a:lnTo>
                    <a:pt x="551143" y="569397"/>
                  </a:lnTo>
                  <a:cubicBezTo>
                    <a:pt x="561659" y="569397"/>
                    <a:pt x="570263" y="560805"/>
                    <a:pt x="570263" y="550305"/>
                  </a:cubicBezTo>
                  <a:lnTo>
                    <a:pt x="570263" y="52183"/>
                  </a:lnTo>
                  <a:cubicBezTo>
                    <a:pt x="570263" y="41683"/>
                    <a:pt x="561659" y="33091"/>
                    <a:pt x="551143" y="33091"/>
                  </a:cubicBezTo>
                  <a:close/>
                  <a:moveTo>
                    <a:pt x="52262" y="0"/>
                  </a:moveTo>
                  <a:lnTo>
                    <a:pt x="551143" y="0"/>
                  </a:lnTo>
                  <a:cubicBezTo>
                    <a:pt x="579983" y="0"/>
                    <a:pt x="603405" y="23387"/>
                    <a:pt x="603405" y="52183"/>
                  </a:cubicBezTo>
                  <a:lnTo>
                    <a:pt x="603405" y="550305"/>
                  </a:lnTo>
                  <a:cubicBezTo>
                    <a:pt x="603405" y="579101"/>
                    <a:pt x="579983" y="602488"/>
                    <a:pt x="551143" y="602488"/>
                  </a:cubicBezTo>
                  <a:lnTo>
                    <a:pt x="52262" y="602488"/>
                  </a:lnTo>
                  <a:cubicBezTo>
                    <a:pt x="23422" y="602488"/>
                    <a:pt x="0" y="579101"/>
                    <a:pt x="0" y="550305"/>
                  </a:cubicBezTo>
                  <a:lnTo>
                    <a:pt x="0" y="52183"/>
                  </a:lnTo>
                  <a:cubicBezTo>
                    <a:pt x="0" y="23387"/>
                    <a:pt x="23422" y="0"/>
                    <a:pt x="52262" y="0"/>
                  </a:cubicBezTo>
                  <a:close/>
                </a:path>
              </a:pathLst>
            </a:custGeom>
            <a:solidFill>
              <a:srgbClr val="00B0F0"/>
            </a:solidFill>
            <a:ln>
              <a:noFill/>
            </a:ln>
          </p:spPr>
        </p:sp>
        <p:sp>
          <p:nvSpPr>
            <p:cNvPr id="88" name="文本框 87"/>
            <p:cNvSpPr txBox="1"/>
            <p:nvPr/>
          </p:nvSpPr>
          <p:spPr bwMode="auto">
            <a:xfrm>
              <a:off x="1355094" y="3766295"/>
              <a:ext cx="2305232" cy="3841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nSpc>
                  <a:spcPct val="120000"/>
                </a:lnSpc>
              </a:pPr>
              <a:r>
                <a:rPr lang="zh-CN" altLang="en-US" sz="1600" dirty="0"/>
                <a:t>每条规则都是什么意思？</a:t>
              </a:r>
            </a:p>
          </p:txBody>
        </p:sp>
      </p:grpSp>
      <p:cxnSp>
        <p:nvCxnSpPr>
          <p:cNvPr id="20" name="肘形连接符 19"/>
          <p:cNvCxnSpPr/>
          <p:nvPr/>
        </p:nvCxnSpPr>
        <p:spPr>
          <a:xfrm flipV="1">
            <a:off x="4327604" y="2418635"/>
            <a:ext cx="1222124" cy="218391"/>
          </a:xfrm>
          <a:prstGeom prst="bentConnector3">
            <a:avLst>
              <a:gd name="adj1" fmla="val 50000"/>
            </a:avLst>
          </a:prstGeom>
          <a:ln w="19050">
            <a:solidFill>
              <a:srgbClr val="EC706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77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自定义 1">
      <a:dk1>
        <a:sysClr val="windowText" lastClr="000000"/>
      </a:dk1>
      <a:lt1>
        <a:sysClr val="window" lastClr="FFFFFF"/>
      </a:lt1>
      <a:dk2>
        <a:srgbClr val="F3FBFE"/>
      </a:dk2>
      <a:lt2>
        <a:srgbClr val="BAE6F6"/>
      </a:lt2>
      <a:accent1>
        <a:srgbClr val="1AABE2"/>
      </a:accent1>
      <a:accent2>
        <a:srgbClr val="EC7061"/>
      </a:accent2>
      <a:accent3>
        <a:srgbClr val="8BC9A0"/>
      </a:accent3>
      <a:accent4>
        <a:srgbClr val="BAE6F6"/>
      </a:accent4>
      <a:accent5>
        <a:srgbClr val="F3FBFE"/>
      </a:accent5>
      <a:accent6>
        <a:srgbClr val="FFD17D"/>
      </a:accent6>
      <a:hlink>
        <a:srgbClr val="FFF2CC"/>
      </a:hlink>
      <a:folHlink>
        <a:srgbClr val="7F7F7F"/>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9D1622-8A39-4DD0-90F3-E7915FB9ECCD}"/>
</file>

<file path=customXml/itemProps2.xml><?xml version="1.0" encoding="utf-8"?>
<ds:datastoreItem xmlns:ds="http://schemas.openxmlformats.org/officeDocument/2006/customXml" ds:itemID="{917697AB-5F7D-4B53-9A5E-BDA5B107CF99}"/>
</file>

<file path=customXml/itemProps3.xml><?xml version="1.0" encoding="utf-8"?>
<ds:datastoreItem xmlns:ds="http://schemas.openxmlformats.org/officeDocument/2006/customXml" ds:itemID="{FE9BB6F8-1155-487B-B2B0-B8BEABECCC1D}"/>
</file>

<file path=docProps/app.xml><?xml version="1.0" encoding="utf-8"?>
<Properties xmlns="http://schemas.openxmlformats.org/officeDocument/2006/extended-properties" xmlns:vt="http://schemas.openxmlformats.org/officeDocument/2006/docPropsVTypes">
  <Template/>
  <TotalTime>2007</TotalTime>
  <Words>5713</Words>
  <Application>Microsoft Office PowerPoint</Application>
  <PresentationFormat>宽屏</PresentationFormat>
  <Paragraphs>648</Paragraphs>
  <Slides>30</Slides>
  <Notes>30</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方正兰亭黑简体</vt:lpstr>
      <vt:lpstr>微软雅黑</vt:lpstr>
      <vt:lpstr>Arial</vt:lpstr>
      <vt:lpstr>Calibri</vt:lpstr>
      <vt:lpstr>Courier New</vt:lpstr>
      <vt:lpstr>Huawei Sans</vt:lpstr>
      <vt:lpstr>Times New Roman</vt:lpstr>
      <vt:lpstr>Wingdings</vt:lpstr>
      <vt:lpstr>自定义设计方案</vt:lpstr>
      <vt:lpstr>PowerPoint 演示文稿</vt:lpstr>
      <vt:lpstr>ACL原理与配置</vt:lpstr>
      <vt:lpstr>PowerPoint 演示文稿</vt:lpstr>
      <vt:lpstr>PowerPoint 演示文稿</vt:lpstr>
      <vt:lpstr>PowerPoint 演示文稿</vt:lpstr>
      <vt:lpstr>技术背景：需要一个工具，实现流量过滤</vt:lpstr>
      <vt:lpstr>ACL概述</vt:lpstr>
      <vt:lpstr>PowerPoint 演示文稿</vt:lpstr>
      <vt:lpstr>ACL的组成</vt:lpstr>
      <vt:lpstr>规则编号</vt:lpstr>
      <vt:lpstr>通配符 (1)</vt:lpstr>
      <vt:lpstr>通配符 (2)</vt:lpstr>
      <vt:lpstr>ACL的分类与标识</vt:lpstr>
      <vt:lpstr>基本ACL&amp;高级ACL</vt:lpstr>
      <vt:lpstr>ACL的匹配机制</vt:lpstr>
      <vt:lpstr>ACL的匹配顺序及匹配结果</vt:lpstr>
      <vt:lpstr>PowerPoint 演示文稿</vt:lpstr>
      <vt:lpstr>ACL的匹配位置</vt:lpstr>
      <vt:lpstr>入站 (Inbound)及出站 (Outbound)方向</vt:lpstr>
      <vt:lpstr>PowerPoint 演示文稿</vt:lpstr>
      <vt:lpstr>基本ACL的基础配置命令</vt:lpstr>
      <vt:lpstr>案例：使用基本ACL过滤数据流量</vt:lpstr>
      <vt:lpstr>高级ACL的基础配置命令 (1)</vt:lpstr>
      <vt:lpstr>高级ACL的基础配置命令 (2)</vt:lpstr>
      <vt:lpstr>PowerPoint 演示文稿</vt:lpstr>
      <vt:lpstr>案例：使用高级ACL限制不同网段的用户互访 (1)</vt:lpstr>
      <vt:lpstr>案例：使用高级ACL限制不同网段的用户互访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Zhanglinruizjhw (Leroy)</cp:lastModifiedBy>
  <cp:revision>241</cp:revision>
  <dcterms:created xsi:type="dcterms:W3CDTF">2018-11-29T10:16:29Z</dcterms:created>
  <dcterms:modified xsi:type="dcterms:W3CDTF">2020-04-14T02:25:22Z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(3)d38HXe2uiu64xxBwuBgO4HV1qqzJFPJXN9MP/Y33kFvhUAIxDSKrwJ5grs1bp9wNB0i+rpD5
cmyyK1qMjxOOxUewJM8Fc3KWanpeRVkMMLr/f0woec5hziEgbuMGBZ1Vo2SF8wZq/dJhtrty
bsxjAIFCEdC3jwTFGP/jG0dY9GAGb3MIdhBn8+9xPlJrerXLmSbHFsXj6GRBuYAXQnvDvU5s
Qp8MBwkcSb42tbSXRo</vt:lpwstr>
  </property>
  <property fmtid="{D5CDD505-2E9C-101B-9397-08002B2CF9AE}" pid="3" name="_2015_ms_pID_7253431">
    <vt:lpwstr>GQmNE5rXiOG5viApSkw2MRvBWWW6LRUUKf+BczJcgz+iXeDeRTj8UK
RpRrCP/nQhjxsmKcqLmwRkT/A+jJJ6LQyUNzRAyPNy0yBuZ4JGuNljSeecavZGbEJIezQcMV
A1Eihpi4RxXTr40mSTtZ+3TNgOpdH7oELNnLUmS2Qor3/BuCyFNPKqRCI8y9K7wfYl9X5lyT
q2grzxGr10GGa9qqTeTHEhWfuoZh393VfhNi</vt:lpwstr>
  </property>
  <property fmtid="{D5CDD505-2E9C-101B-9397-08002B2CF9AE}" pid="4" name="_2015_ms_pID_7253432">
    <vt:lpwstr>1w==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1586745816</vt:lpwstr>
  </property>
  <property fmtid="{D5CDD505-2E9C-101B-9397-08002B2CF9AE}" pid="9" name="ContentTypeId">
    <vt:lpwstr>0x01010002C5B4B712841F4C8A7AAEE2CD191271</vt:lpwstr>
  </property>
</Properties>
</file>