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slides/slide33.xml" ContentType="application/vnd.openxmlformats-officedocument.presentationml.slide+xml"/>
  <Override PartName="/ppt/slides/slide2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2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797675" cy="9926638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840" userDrawn="1">
          <p15:clr>
            <a:srgbClr val="A4A3A4"/>
          </p15:clr>
        </p15:guide>
        <p15:guide id="6" orient="horz" pos="23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D17D"/>
    <a:srgbClr val="00B0F0"/>
    <a:srgbClr val="BDE7F6"/>
    <a:srgbClr val="F4FBFE"/>
    <a:srgbClr val="F3FBFE"/>
    <a:srgbClr val="99DFF9"/>
    <a:srgbClr val="EC7061"/>
    <a:srgbClr val="151515"/>
    <a:srgbClr val="C7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81" autoAdjust="0"/>
  </p:normalViewPr>
  <p:slideViewPr>
    <p:cSldViewPr snapToGrid="0" snapToObjects="1">
      <p:cViewPr varScale="1">
        <p:scale>
          <a:sx n="60" d="100"/>
          <a:sy n="60" d="100"/>
        </p:scale>
        <p:origin x="42" y="258"/>
      </p:cViewPr>
      <p:guideLst>
        <p:guide pos="3840"/>
        <p:guide orient="horz" pos="2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2430" y="-474"/>
      </p:cViewPr>
      <p:guideLst>
        <p:guide orient="horz"/>
        <p:guide pos="214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437" y="779463"/>
            <a:ext cx="5932800" cy="33377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2437" y="4596397"/>
            <a:ext cx="5932800" cy="5108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8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40000" indent="-180000" algn="l" defTabSz="1219304" rtl="0" eaLnBrk="1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00000" indent="-180000" algn="l" defTabSz="1219304" rtl="0" eaLnBrk="1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886" userDrawn="1">
          <p15:clr>
            <a:srgbClr val="F26B43"/>
          </p15:clr>
        </p15:guide>
        <p15:guide id="3" orient="horz" pos="482" userDrawn="1">
          <p15:clr>
            <a:srgbClr val="F26B43"/>
          </p15:clr>
        </p15:guide>
        <p15:guide id="4" orient="horz" pos="2591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备注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122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4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61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87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77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69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88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167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64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94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1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30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46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>
                <a:sym typeface="Huawei Sans" panose="020C0503030203020204" pitchFamily="34" charset="0"/>
              </a:rPr>
              <a:t>NAPT</a:t>
            </a:r>
            <a:r>
              <a:rPr lang="zh-CN" altLang="en-US" smtClean="0">
                <a:sym typeface="Huawei Sans" panose="020C0503030203020204" pitchFamily="34" charset="0"/>
              </a:rPr>
              <a:t>借助端口可以实现一个公有地址同时对应多个私有地址。该模式同时对</a:t>
            </a:r>
            <a:r>
              <a:rPr lang="en-US" altLang="zh-CN" smtClean="0">
                <a:sym typeface="Huawei Sans" panose="020C0503030203020204" pitchFamily="34" charset="0"/>
              </a:rPr>
              <a:t>IP</a:t>
            </a:r>
            <a:r>
              <a:rPr lang="zh-CN" altLang="en-US" smtClean="0">
                <a:sym typeface="Huawei Sans" panose="020C0503030203020204" pitchFamily="34" charset="0"/>
              </a:rPr>
              <a:t>地址和传输层端口进行转换，实现不同私有地址（不同的私有地址，不同的源端口）映射到同一个公有地址（相同的公有地址，不同的源端口）。</a:t>
            </a:r>
            <a:endParaRPr lang="en-US" altLang="zh-CN" dirty="0" smtClean="0">
              <a:sym typeface="Huawei Sans" panose="020C0503030203020204" pitchFamily="34" charset="0"/>
            </a:endParaRPr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79492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617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65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297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>
                <a:sym typeface="Huawei Sans" panose="020C0503030203020204" pitchFamily="34" charset="0"/>
              </a:rPr>
              <a:t>DHCP</a:t>
            </a:r>
            <a:r>
              <a:rPr lang="zh-CN" altLang="en-US" smtClean="0">
                <a:sym typeface="Huawei Sans" panose="020C0503030203020204" pitchFamily="34" charset="0"/>
              </a:rPr>
              <a:t>：</a:t>
            </a:r>
            <a:r>
              <a:rPr lang="en-US" altLang="zh-CN" smtClean="0"/>
              <a:t>Dynamic Host Configuration Protocol </a:t>
            </a:r>
            <a:r>
              <a:rPr lang="zh-CN" altLang="en-US" smtClean="0"/>
              <a:t>，动态主机配置协议</a:t>
            </a:r>
            <a:endParaRPr lang="en-US" altLang="zh-CN" smtClean="0"/>
          </a:p>
          <a:p>
            <a:pPr lvl="0"/>
            <a:r>
              <a:rPr lang="en-US" altLang="zh-CN" smtClean="0">
                <a:sym typeface="Huawei Sans" panose="020C0503030203020204" pitchFamily="34" charset="0"/>
              </a:rPr>
              <a:t>PPPoE</a:t>
            </a:r>
            <a:r>
              <a:rPr lang="zh-CN" altLang="en-US" smtClean="0">
                <a:sym typeface="Huawei Sans" panose="020C0503030203020204" pitchFamily="34" charset="0"/>
              </a:rPr>
              <a:t>：</a:t>
            </a:r>
            <a:r>
              <a:rPr lang="en-US" altLang="zh-CN" smtClean="0"/>
              <a:t>Point-to-Point Protocol over Ethernet </a:t>
            </a:r>
            <a:r>
              <a:rPr lang="zh-CN" altLang="en-US" smtClean="0"/>
              <a:t>，以太网承载</a:t>
            </a:r>
            <a:r>
              <a:rPr lang="en-US" altLang="zh-CN" smtClean="0"/>
              <a:t>PPP</a:t>
            </a:r>
            <a:r>
              <a:rPr lang="zh-CN" altLang="en-US" smtClean="0"/>
              <a:t>协议</a:t>
            </a:r>
          </a:p>
          <a:p>
            <a:pPr lvl="0"/>
            <a:endParaRPr lang="zh-CN" altLang="en-US" smtClean="0"/>
          </a:p>
          <a:p>
            <a:endParaRPr lang="zh-CN" altLang="en-US" dirty="0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531609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07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61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79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35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109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4708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smtClean="0"/>
              <a:t>静态</a:t>
            </a:r>
            <a:r>
              <a:rPr lang="en-US" altLang="zh-CN" dirty="0" smtClean="0"/>
              <a:t>NAT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NAT server</a:t>
            </a:r>
            <a:r>
              <a:rPr lang="zh-CN" altLang="en-US" dirty="0" smtClean="0"/>
              <a:t>都可以。静态</a:t>
            </a:r>
            <a:r>
              <a:rPr lang="en-US" altLang="zh-CN" dirty="0" smtClean="0"/>
              <a:t>NAT</a:t>
            </a:r>
            <a:r>
              <a:rPr lang="zh-CN" altLang="en-US" dirty="0" smtClean="0"/>
              <a:t>实现了双向互访，所以自然容许外部网络对内网服务器的访问。</a:t>
            </a:r>
            <a:r>
              <a:rPr lang="en-US" altLang="zh-CN" dirty="0" smtClean="0"/>
              <a:t>NAT Server</a:t>
            </a:r>
            <a:r>
              <a:rPr lang="zh-CN" altLang="en-US" dirty="0" smtClean="0"/>
              <a:t>的场景本身就是让外部网络主动访问内部服务器。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smtClean="0"/>
              <a:t>NAPT</a:t>
            </a:r>
            <a:r>
              <a:rPr lang="zh-CN" altLang="en-US" dirty="0" smtClean="0"/>
              <a:t>支持多个私有地址转换为一个共同的公有地址，公有地址利用率更高。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344843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25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8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8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6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45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3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由于私有地址无法在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上路由转发，访问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数据包将缺乏路由无法到达私有网络出口设备。</a:t>
            </a:r>
          </a:p>
          <a:p>
            <a:r>
              <a:rPr lang="zh-CN" altLang="en-US" dirty="0" smtClean="0"/>
              <a:t>如果使用了私有地址的私有网络需要访问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，必须在网络出口设备配置</a:t>
            </a:r>
            <a:r>
              <a:rPr lang="en-US" altLang="zh-CN" dirty="0" smtClean="0"/>
              <a:t>NAT</a:t>
            </a:r>
            <a:r>
              <a:rPr lang="zh-CN" altLang="en-US" dirty="0" smtClean="0"/>
              <a:t>，将访问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数据报文中的私有网络源地址转换成公有网络源地址。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53757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9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3518714"/>
              </p:ext>
            </p:extLst>
          </p:nvPr>
        </p:nvGraphicFramePr>
        <p:xfrm>
          <a:off x="1007140" y="1254490"/>
          <a:ext cx="10460715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0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0704855"/>
              </p:ext>
            </p:extLst>
          </p:nvPr>
        </p:nvGraphicFramePr>
        <p:xfrm>
          <a:off x="1007140" y="2776902"/>
          <a:ext cx="10460714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0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825692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825692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825692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825692"/>
            <a:ext cx="235107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37386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37386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37386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337858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  <a:endParaRPr lang="zh-CN" altLang="en-US" sz="3499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998" i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</a:t>
            </a:r>
            <a:r>
              <a:rPr lang="zh-CN" altLang="en-US" sz="3998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3877918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3877918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3877918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841914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34597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34597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34597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34597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488603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488603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488603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488603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35408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35408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35408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354082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70872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marL="457017" marR="0" indent="-457017" algn="just" defTabSz="801367" rtl="0" eaLnBrk="1" fontAlgn="auto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sz="1999">
                <a:latin typeface="+mn-lt"/>
                <a:ea typeface="+mn-ea"/>
                <a:cs typeface="Arial" panose="020B0604020202020204" pitchFamily="34" charset="0"/>
              </a:defRPr>
            </a:lvl1pPr>
            <a:lvl2pPr marL="401476" indent="0" algn="just">
              <a:buSzPct val="100000"/>
              <a:buFont typeface="+mj-lt"/>
              <a:buNone/>
              <a:defRPr sz="1799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</p:txBody>
      </p:sp>
      <p:sp>
        <p:nvSpPr>
          <p:cNvPr id="4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90" y="424270"/>
            <a:ext cx="495425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8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6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7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8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9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0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1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2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9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本节小结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此版式用于每一节的小结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本章总结</a:t>
            </a:r>
          </a:p>
        </p:txBody>
      </p:sp>
      <p:sp>
        <p:nvSpPr>
          <p:cNvPr id="4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89" y="480269"/>
            <a:ext cx="496387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56929"/>
            <a:ext cx="46178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1549" y="0"/>
            <a:ext cx="12188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2380" y="0"/>
            <a:ext cx="12187239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034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148952" y="2637135"/>
            <a:ext cx="3894096" cy="1598831"/>
            <a:chOff x="4302972" y="2345035"/>
            <a:chExt cx="3895617" cy="1598831"/>
          </a:xfrm>
        </p:grpSpPr>
        <p:sp>
          <p:nvSpPr>
            <p:cNvPr id="14" name="矩形 13"/>
            <p:cNvSpPr/>
            <p:nvPr userDrawn="1"/>
          </p:nvSpPr>
          <p:spPr>
            <a:xfrm>
              <a:off x="5357748" y="2345035"/>
              <a:ext cx="178606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398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谢 谢</a:t>
              </a:r>
              <a:endParaRPr lang="en-US" altLang="zh-CN" sz="5398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4302972" y="3297535"/>
              <a:ext cx="389561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599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www.huawei.com</a:t>
              </a:r>
              <a:endParaRPr lang="zh-CN" altLang="en-US" sz="3599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688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2"/>
          <a:stretch/>
        </p:blipFill>
        <p:spPr bwMode="auto">
          <a:xfrm>
            <a:off x="0" y="42"/>
            <a:ext cx="12187239" cy="68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0893" y="4957156"/>
            <a:ext cx="10437489" cy="831600"/>
          </a:xfrm>
          <a:ln algn="ctr"/>
        </p:spPr>
        <p:txBody>
          <a:bodyPr lIns="87802" tIns="43901" rIns="87802" bIns="43901"/>
          <a:lstStyle>
            <a:lvl1pPr algn="l" defTabSz="801367" rtl="0" eaLnBrk="0" fontAlgn="auto" hangingPunct="0">
              <a:spcBef>
                <a:spcPct val="0"/>
              </a:spcBef>
              <a:spcAft>
                <a:spcPct val="0"/>
              </a:spcAft>
              <a:defRPr lang="zh-CN" altLang="en-US" sz="4298" b="1" kern="1200" dirty="0">
                <a:solidFill>
                  <a:srgbClr val="0070C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0892" y="5816120"/>
            <a:ext cx="6909301" cy="493200"/>
          </a:xfrm>
        </p:spPr>
        <p:txBody>
          <a:bodyPr/>
          <a:lstStyle>
            <a:lvl1pPr marL="0" indent="0" algn="l" defTabSz="801367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1999" kern="1200" dirty="0" smtClean="0">
                <a:solidFill>
                  <a:srgbClr val="0070C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058" y="6500581"/>
            <a:ext cx="2572620" cy="265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47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>
                <a:latin typeface="+mn-lt"/>
                <a:ea typeface="+mn-ea"/>
                <a:cs typeface="Arial" pitchFamily="34" charset="0"/>
              </a:rPr>
              <a:t>© </a:t>
            </a:r>
            <a:r>
              <a:rPr lang="en-US" altLang="zh-CN" sz="1200" baseline="0" smtClean="0">
                <a:latin typeface="+mn-lt"/>
                <a:ea typeface="+mn-ea"/>
                <a:cs typeface="Arial" pitchFamily="34" charset="0"/>
              </a:rPr>
              <a:t>2020 </a:t>
            </a:r>
            <a:r>
              <a:rPr lang="zh-CN" altLang="en-US" sz="1200" baseline="0" dirty="0">
                <a:latin typeface="+mn-lt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26" y="251069"/>
            <a:ext cx="1964832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8"/>
            <a:ext cx="11274935" cy="4679788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marL="654938" indent="-251899" fontAlgn="auto">
              <a:buClrTx/>
              <a:buSzPct val="100000"/>
              <a:buFont typeface="Huawei Sans" panose="020C0503030203020204" pitchFamily="34" charset="0"/>
              <a:buChar char="▫"/>
              <a:defRPr>
                <a:solidFill>
                  <a:schemeClr val="tx1"/>
                </a:solidFill>
                <a:latin typeface="+mn-lt"/>
              </a:defRPr>
            </a:lvl2pPr>
            <a:lvl3pPr fontAlgn="auto">
              <a:defRPr lang="zh-CN" altLang="en-US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fontAlgn="auto">
              <a:defRPr>
                <a:latin typeface="+mn-lt"/>
              </a:defRPr>
            </a:lvl4pPr>
            <a:lvl5pPr marL="1802879" indent="-201519" fontAlgn="auto">
              <a:buClrTx/>
              <a:buFont typeface="Huawei Sans" panose="020C0503030203020204" pitchFamily="34" charset="0"/>
              <a:buChar char="~"/>
              <a:defRPr>
                <a:latin typeface="+mn-lt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algn="l"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前言</a:t>
            </a:r>
          </a:p>
        </p:txBody>
      </p:sp>
      <p:sp>
        <p:nvSpPr>
          <p:cNvPr id="17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335229" y="498828"/>
            <a:ext cx="627913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目标</a:t>
            </a:r>
            <a:endParaRPr lang="en-US" altLang="zh-CN" sz="3499" b="1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3199" y="440668"/>
            <a:ext cx="533761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8"/>
            <a:ext cx="11274935" cy="4679788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marL="654938" indent="-251899" fontAlgn="auto">
              <a:buClrTx/>
              <a:buSzPct val="100000"/>
              <a:buFont typeface="Huawei Sans" panose="020C0503030203020204" pitchFamily="34" charset="0"/>
              <a:buChar char="▫"/>
              <a:defRPr>
                <a:solidFill>
                  <a:schemeClr val="tx1"/>
                </a:solidFill>
                <a:latin typeface="+mn-lt"/>
              </a:defRPr>
            </a:lvl2pPr>
            <a:lvl3pPr fontAlgn="auto">
              <a:defRPr lang="zh-CN" altLang="en-US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fontAlgn="auto">
              <a:defRPr>
                <a:latin typeface="+mn-lt"/>
              </a:defRPr>
            </a:lvl4pPr>
            <a:lvl5pPr marL="1802879" indent="-201519" fontAlgn="auto">
              <a:buClrTx/>
              <a:buFont typeface="Huawei Sans" panose="020C0503030203020204" pitchFamily="34" charset="0"/>
              <a:buChar char="~"/>
              <a:defRPr>
                <a:latin typeface="+mn-lt"/>
              </a:defRPr>
            </a:lvl5pPr>
          </a:lstStyle>
          <a:p>
            <a:pPr eaLnBrk="1" hangingPunct="1"/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76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7"/>
            <a:ext cx="11274935" cy="4680000"/>
          </a:xfrm>
        </p:spPr>
        <p:txBody>
          <a:bodyPr/>
          <a:lstStyle>
            <a:lvl1pPr marL="457017" marR="0" indent="-457017" algn="just" defTabSz="801367" rtl="0" eaLnBrk="1" fontAlgn="auto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fontAlgn="auto">
              <a:buClrTx/>
              <a:buSzPct val="100000"/>
              <a:buFont typeface="Huawei Sans" panose="020C0503030203020204" pitchFamily="34" charset="0"/>
              <a:buChar char="▫"/>
              <a:defRPr>
                <a:latin typeface="+mn-lt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目录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9" y="515380"/>
            <a:ext cx="35819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6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9825899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本节概述和学习目标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44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</p:spPr>
        <p:txBody>
          <a:bodyPr lIns="100800" tIns="50400" rIns="100800" bIns="50400" anchor="ctr" anchorCtr="0"/>
          <a:lstStyle>
            <a:lvl1pPr fontAlgn="auto"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7" y="1233488"/>
            <a:ext cx="11276183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307355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2"/>
          <p:cNvSpPr>
            <a:spLocks noEditPoints="1"/>
          </p:cNvSpPr>
          <p:nvPr userDrawn="1"/>
        </p:nvSpPr>
        <p:spPr bwMode="auto">
          <a:xfrm>
            <a:off x="479189" y="474076"/>
            <a:ext cx="507964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</p:spPr>
        <p:txBody>
          <a:bodyPr lIns="100800" tIns="50400" rIns="100800" bIns="50400" anchor="ctr" anchorCtr="0"/>
          <a:lstStyle>
            <a:lvl1pPr fontAlgn="auto"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434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32AEB80E-D574-4C1A-9EB9-3369A2BB96C5}"/>
                </a:ext>
              </a:extLst>
            </p:cNvPr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E94F5345-F49B-42D0-B35C-CA4FB19A3DA6}"/>
                </a:ext>
              </a:extLst>
            </p:cNvPr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BA62EB75-581F-4CD2-92A6-87BDFE3BDBC3}"/>
                </a:ext>
              </a:extLst>
            </p:cNvPr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947DE7E3-EC9F-4331-B252-7BCE51B7F0DA}"/>
                </a:ext>
              </a:extLst>
            </p:cNvPr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BE210CD8-3823-4C2E-B3EA-E42C40CFB29F}"/>
                </a:ext>
              </a:extLst>
            </p:cNvPr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BE8A406D-0F03-42D8-9159-77B9DE9EB30E}"/>
                </a:ext>
              </a:extLst>
            </p:cNvPr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98A3A11A-AB61-497E-B3AE-12E999A6BBBA}"/>
                </a:ext>
              </a:extLst>
            </p:cNvPr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表格表头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CF824ACE-31EE-452D-A81D-32E189AFE158}"/>
                </a:ext>
              </a:extLst>
            </p:cNvPr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表格边框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7399143C-FDAD-45F1-BC44-030BD92ABA98}"/>
                </a:ext>
              </a:extLst>
            </p:cNvPr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导航灰底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308D80BD-0AC4-4D30-BDF8-F241047905A7}"/>
                </a:ext>
              </a:extLst>
            </p:cNvPr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华为红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B9CBC549-23CA-4012-B493-FF768D1829F1}"/>
                </a:ext>
              </a:extLst>
            </p:cNvPr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文字底色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DA49D1AE-05B4-4A19-9F6F-8B89D09C41DD}"/>
                </a:ext>
              </a:extLst>
            </p:cNvPr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文字边框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25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611" y="260649"/>
            <a:ext cx="10323183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221" y="1248074"/>
            <a:ext cx="11279865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Rectangle 69">
            <a:extLst>
              <a:ext uri="{FF2B5EF4-FFF2-40B4-BE49-F238E27FC236}">
                <a16:creationId xmlns=""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280" y="6500581"/>
            <a:ext cx="658440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47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  <a:cs typeface="Arial" pitchFamily="34" charset="0"/>
              </a:rPr>
              <a:pPr defTabSz="801347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+mn-ea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058" y="6500581"/>
            <a:ext cx="2572620" cy="265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47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smtClean="0">
                <a:latin typeface="+mn-lt"/>
                <a:ea typeface="+mn-ea"/>
                <a:cs typeface="Arial" panose="020B0604020202020204" pitchFamily="34" charset="0"/>
              </a:rPr>
              <a:t>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660" y="6504032"/>
            <a:ext cx="1248712" cy="27334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32AEB80E-D574-4C1A-9EB9-3369A2BB96C5}"/>
              </a:ext>
            </a:extLst>
          </p:cNvPr>
          <p:cNvSpPr/>
          <p:nvPr userDrawn="1"/>
        </p:nvSpPr>
        <p:spPr>
          <a:xfrm>
            <a:off x="12246898" y="3916624"/>
            <a:ext cx="919908" cy="288726"/>
          </a:xfrm>
          <a:prstGeom prst="rect">
            <a:avLst/>
          </a:prstGeom>
          <a:solidFill>
            <a:srgbClr val="00B0F0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E94F5345-F49B-42D0-B35C-CA4FB19A3DA6}"/>
              </a:ext>
            </a:extLst>
          </p:cNvPr>
          <p:cNvSpPr/>
          <p:nvPr userDrawn="1"/>
        </p:nvSpPr>
        <p:spPr>
          <a:xfrm>
            <a:off x="12246898" y="4205452"/>
            <a:ext cx="919908" cy="288000"/>
          </a:xfrm>
          <a:prstGeom prst="rect">
            <a:avLst/>
          </a:prstGeom>
          <a:solidFill>
            <a:srgbClr val="99DFF9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BA62EB75-581F-4CD2-92A6-87BDFE3BDBC3}"/>
              </a:ext>
            </a:extLst>
          </p:cNvPr>
          <p:cNvSpPr/>
          <p:nvPr userDrawn="1"/>
        </p:nvSpPr>
        <p:spPr>
          <a:xfrm>
            <a:off x="12246898" y="4493554"/>
            <a:ext cx="919908" cy="288000"/>
          </a:xfrm>
          <a:prstGeom prst="rect">
            <a:avLst/>
          </a:prstGeom>
          <a:solidFill>
            <a:srgbClr val="D9D9D9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947DE7E3-EC9F-4331-B252-7BCE51B7F0DA}"/>
              </a:ext>
            </a:extLst>
          </p:cNvPr>
          <p:cNvSpPr/>
          <p:nvPr userDrawn="1"/>
        </p:nvSpPr>
        <p:spPr>
          <a:xfrm>
            <a:off x="12246898" y="4781656"/>
            <a:ext cx="919908" cy="288000"/>
          </a:xfrm>
          <a:prstGeom prst="rect">
            <a:avLst/>
          </a:prstGeom>
          <a:solidFill>
            <a:schemeClr val="accent2">
              <a:lumMod val="100000"/>
            </a:schemeClr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BE210CD8-3823-4C2E-B3EA-E42C40CFB29F}"/>
              </a:ext>
            </a:extLst>
          </p:cNvPr>
          <p:cNvSpPr/>
          <p:nvPr userDrawn="1"/>
        </p:nvSpPr>
        <p:spPr>
          <a:xfrm>
            <a:off x="12246898" y="5069758"/>
            <a:ext cx="919908" cy="288000"/>
          </a:xfrm>
          <a:prstGeom prst="rect">
            <a:avLst/>
          </a:prstGeom>
          <a:solidFill>
            <a:srgbClr val="F4FBFE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98A3A11A-AB61-497E-B3AE-12E999A6BBBA}"/>
              </a:ext>
            </a:extLst>
          </p:cNvPr>
          <p:cNvSpPr txBox="1"/>
          <p:nvPr userDrawn="1"/>
        </p:nvSpPr>
        <p:spPr bwMode="auto">
          <a:xfrm>
            <a:off x="12162529" y="3947408"/>
            <a:ext cx="1088651" cy="227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表格表头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CF824ACE-31EE-452D-A81D-32E189AFE158}"/>
              </a:ext>
            </a:extLst>
          </p:cNvPr>
          <p:cNvSpPr txBox="1"/>
          <p:nvPr userDrawn="1"/>
        </p:nvSpPr>
        <p:spPr bwMode="auto">
          <a:xfrm>
            <a:off x="12249538" y="4235890"/>
            <a:ext cx="91463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 smtClean="0">
                <a:latin typeface="+mn-lt"/>
                <a:ea typeface="+mn-ea"/>
              </a:rPr>
              <a:t>表格</a:t>
            </a:r>
            <a:r>
              <a:rPr lang="en-US" altLang="zh-CN" sz="900" dirty="0" smtClean="0">
                <a:latin typeface="+mn-lt"/>
                <a:ea typeface="+mn-ea"/>
              </a:rPr>
              <a:t>/</a:t>
            </a:r>
            <a:r>
              <a:rPr lang="zh-CN" altLang="en-US" sz="900" dirty="0" smtClean="0">
                <a:latin typeface="+mn-lt"/>
                <a:ea typeface="+mn-ea"/>
              </a:rPr>
              <a:t>文字边框</a:t>
            </a:r>
            <a:endParaRPr lang="zh-CN" altLang="en-US" sz="900" dirty="0"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7399143C-FDAD-45F1-BC44-030BD92ABA98}"/>
              </a:ext>
            </a:extLst>
          </p:cNvPr>
          <p:cNvSpPr txBox="1"/>
          <p:nvPr userDrawn="1"/>
        </p:nvSpPr>
        <p:spPr bwMode="auto">
          <a:xfrm>
            <a:off x="12162526" y="4523977"/>
            <a:ext cx="1088651" cy="227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导航灰底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308D80BD-0AC4-4D30-BDF8-F241047905A7}"/>
              </a:ext>
            </a:extLst>
          </p:cNvPr>
          <p:cNvSpPr txBox="1"/>
          <p:nvPr userDrawn="1"/>
        </p:nvSpPr>
        <p:spPr bwMode="auto">
          <a:xfrm>
            <a:off x="12457445" y="4812094"/>
            <a:ext cx="498816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 smtClean="0">
                <a:solidFill>
                  <a:schemeClr val="bg1"/>
                </a:solidFill>
                <a:latin typeface="+mn-lt"/>
                <a:ea typeface="+mn-ea"/>
              </a:rPr>
              <a:t>红</a:t>
            </a:r>
            <a:endParaRPr lang="zh-CN" altLang="en-US" sz="9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B9CBC549-23CA-4012-B493-FF768D1829F1}"/>
              </a:ext>
            </a:extLst>
          </p:cNvPr>
          <p:cNvSpPr txBox="1"/>
          <p:nvPr userDrawn="1"/>
        </p:nvSpPr>
        <p:spPr bwMode="auto">
          <a:xfrm>
            <a:off x="12249538" y="5100196"/>
            <a:ext cx="91463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 smtClean="0">
                <a:latin typeface="+mn-lt"/>
                <a:ea typeface="+mn-ea"/>
              </a:rPr>
              <a:t>表格</a:t>
            </a:r>
            <a:r>
              <a:rPr lang="en-US" altLang="zh-CN" sz="900" dirty="0" smtClean="0">
                <a:latin typeface="+mn-lt"/>
                <a:ea typeface="+mn-ea"/>
              </a:rPr>
              <a:t>/</a:t>
            </a:r>
            <a:r>
              <a:rPr lang="zh-CN" altLang="en-US" sz="900" dirty="0" smtClean="0">
                <a:latin typeface="+mn-lt"/>
                <a:ea typeface="+mn-ea"/>
              </a:rPr>
              <a:t>文字</a:t>
            </a:r>
            <a:r>
              <a:rPr lang="zh-CN" altLang="en-US" sz="900" dirty="0">
                <a:latin typeface="+mn-lt"/>
                <a:ea typeface="+mn-ea"/>
              </a:rPr>
              <a:t>底色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BE210CD8-3823-4C2E-B3EA-E42C40CFB29F}"/>
              </a:ext>
            </a:extLst>
          </p:cNvPr>
          <p:cNvSpPr/>
          <p:nvPr userDrawn="1"/>
        </p:nvSpPr>
        <p:spPr>
          <a:xfrm>
            <a:off x="12246898" y="5485453"/>
            <a:ext cx="461833" cy="2880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BE210CD8-3823-4C2E-B3EA-E42C40CFB29F}"/>
              </a:ext>
            </a:extLst>
          </p:cNvPr>
          <p:cNvSpPr/>
          <p:nvPr userDrawn="1"/>
        </p:nvSpPr>
        <p:spPr>
          <a:xfrm>
            <a:off x="12708730" y="5485453"/>
            <a:ext cx="458075" cy="288000"/>
          </a:xfrm>
          <a:prstGeom prst="rect">
            <a:avLst/>
          </a:prstGeom>
          <a:solidFill>
            <a:srgbClr val="FFD17D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B9CBC549-23CA-4012-B493-FF768D1829F1}"/>
              </a:ext>
            </a:extLst>
          </p:cNvPr>
          <p:cNvSpPr txBox="1"/>
          <p:nvPr userDrawn="1"/>
        </p:nvSpPr>
        <p:spPr bwMode="auto">
          <a:xfrm>
            <a:off x="12502813" y="5515891"/>
            <a:ext cx="40808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 smtClean="0">
                <a:latin typeface="+mn-lt"/>
                <a:ea typeface="+mn-ea"/>
              </a:rPr>
              <a:t>备用</a:t>
            </a:r>
            <a:endParaRPr lang="zh-CN" altLang="en-US" sz="900" dirty="0">
              <a:latin typeface="+mn-lt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947DE7E3-EC9F-4331-B252-7BCE51B7F0DA}"/>
              </a:ext>
            </a:extLst>
          </p:cNvPr>
          <p:cNvSpPr/>
          <p:nvPr userDrawn="1"/>
        </p:nvSpPr>
        <p:spPr>
          <a:xfrm>
            <a:off x="12246898" y="5773453"/>
            <a:ext cx="919908" cy="288000"/>
          </a:xfrm>
          <a:prstGeom prst="rect">
            <a:avLst/>
          </a:prstGeom>
          <a:solidFill>
            <a:schemeClr val="accent3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08D80BD-0AC4-4D30-BDF8-F241047905A7}"/>
              </a:ext>
            </a:extLst>
          </p:cNvPr>
          <p:cNvSpPr txBox="1"/>
          <p:nvPr userDrawn="1"/>
        </p:nvSpPr>
        <p:spPr bwMode="auto">
          <a:xfrm>
            <a:off x="12560520" y="5813738"/>
            <a:ext cx="292666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 smtClean="0">
                <a:solidFill>
                  <a:schemeClr val="bg1"/>
                </a:solidFill>
                <a:latin typeface="+mn-lt"/>
                <a:ea typeface="+mn-ea"/>
              </a:rPr>
              <a:t>绿</a:t>
            </a:r>
            <a:endParaRPr lang="zh-CN" altLang="en-US" sz="9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</p:sldLayoutIdLst>
  <p:txStyles>
    <p:titleStyle>
      <a:lvl1pPr algn="l" defTabSz="914034" rtl="0" eaLnBrk="1" latinLnBrk="0" hangingPunct="1">
        <a:lnSpc>
          <a:spcPct val="90000"/>
        </a:lnSpc>
        <a:spcBef>
          <a:spcPct val="0"/>
        </a:spcBef>
        <a:buNone/>
        <a:defRPr sz="34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79" indent="-302279" algn="l" defTabSz="914034" rtl="0" eaLnBrk="1" latinLnBrk="0" hangingPunct="1">
        <a:lnSpc>
          <a:spcPct val="140000"/>
        </a:lnSpc>
        <a:spcBef>
          <a:spcPts val="792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54938" indent="-251899" algn="l" defTabSz="914034" rtl="0" eaLnBrk="1" latinLnBrk="0" hangingPunct="1">
        <a:lnSpc>
          <a:spcPct val="140000"/>
        </a:lnSpc>
        <a:spcBef>
          <a:spcPts val="720"/>
        </a:spcBef>
        <a:buClrTx/>
        <a:buFont typeface="Huawei Sans" panose="020C0503030203020204" pitchFamily="34" charset="0"/>
        <a:buChar char="▫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003998" indent="-201519" algn="l" defTabSz="914034" rtl="0" eaLnBrk="1" latinLnBrk="0" hangingPunct="1">
        <a:lnSpc>
          <a:spcPct val="140000"/>
        </a:lnSpc>
        <a:spcBef>
          <a:spcPts val="648"/>
        </a:spcBef>
        <a:buClrTx/>
        <a:buFont typeface="微软雅黑" panose="020B0503020204020204" pitchFamily="34" charset="-122"/>
        <a:buChar char="▪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99840" indent="-197921" algn="l" defTabSz="914034" rtl="0" eaLnBrk="1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+mn-lt"/>
          <a:ea typeface="+mn-ea"/>
          <a:cs typeface="+mn-cs"/>
        </a:defRPr>
      </a:lvl4pPr>
      <a:lvl5pPr marL="1802879" indent="-201519" algn="l" defTabSz="914034" rtl="0" eaLnBrk="1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1" userDrawn="1">
          <p15:clr>
            <a:srgbClr val="F26B43"/>
          </p15:clr>
        </p15:guide>
        <p15:guide id="4" pos="7399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  <p15:guide id="7" orient="horz" pos="777" userDrawn="1">
          <p15:clr>
            <a:srgbClr val="F26B43"/>
          </p15:clr>
        </p15:guide>
        <p15:guide id="8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施淼淼</a:t>
            </a:r>
            <a:r>
              <a:rPr lang="en-US" altLang="zh-CN" smtClean="0">
                <a:sym typeface="Huawei Sans" panose="020C0503030203020204" pitchFamily="34" charset="0"/>
              </a:rPr>
              <a:t>/swx791350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>
                <a:sym typeface="Huawei Sans" panose="020C0503030203020204" pitchFamily="34" charset="0"/>
              </a:rPr>
              <a:t>2019.10.23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文本占位符 4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8" name="文本占位符 4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" name="文本占位符 4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 bwMode="auto">
          <a:xfrm>
            <a:off x="2586009" y="4302168"/>
            <a:ext cx="6895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Freeform 159"/>
          <p:cNvSpPr/>
          <p:nvPr/>
        </p:nvSpPr>
        <p:spPr>
          <a:xfrm flipH="1">
            <a:off x="7357771" y="3875018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594176" y="2978179"/>
            <a:ext cx="4242483" cy="2908618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静态</a:t>
            </a:r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原理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8317" y="1233488"/>
            <a:ext cx="11276183" cy="1633183"/>
          </a:xfrm>
        </p:spPr>
        <p:txBody>
          <a:bodyPr/>
          <a:lstStyle/>
          <a:p>
            <a:r>
              <a:rPr lang="zh-CN" altLang="en-US" sz="1800" dirty="0" smtClean="0">
                <a:sym typeface="Huawei Sans" panose="020C0503030203020204" pitchFamily="34" charset="0"/>
              </a:rPr>
              <a:t>静态</a:t>
            </a:r>
            <a:r>
              <a:rPr lang="en-US" altLang="zh-CN" sz="1800" dirty="0" smtClean="0">
                <a:sym typeface="Huawei Sans" panose="020C0503030203020204" pitchFamily="34" charset="0"/>
              </a:rPr>
              <a:t>NAT</a:t>
            </a:r>
            <a:r>
              <a:rPr lang="zh-CN" altLang="en-US" sz="1800" dirty="0" smtClean="0">
                <a:sym typeface="Huawei Sans" panose="020C0503030203020204" pitchFamily="34" charset="0"/>
              </a:rPr>
              <a:t>：每个私有地址都有一个与之对应并且固定的公有地址，即私有地址和公有地址之间的关系是一对一映射。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r>
              <a:rPr lang="zh-CN" altLang="en-US" sz="1800" dirty="0" smtClean="0">
                <a:sym typeface="Huawei Sans" panose="020C0503030203020204" pitchFamily="34" charset="0"/>
              </a:rPr>
              <a:t>支持双向互访：私有地址访问</a:t>
            </a:r>
            <a:r>
              <a:rPr lang="en-US" altLang="zh-CN" sz="1800" dirty="0" smtClean="0">
                <a:sym typeface="Huawei Sans" panose="020C0503030203020204" pitchFamily="34" charset="0"/>
              </a:rPr>
              <a:t>Internet</a:t>
            </a:r>
            <a:r>
              <a:rPr lang="zh-CN" altLang="en-US" sz="1800" dirty="0" smtClean="0">
                <a:sym typeface="Huawei Sans" panose="020C0503030203020204" pitchFamily="34" charset="0"/>
              </a:rPr>
              <a:t>经过出口设备</a:t>
            </a:r>
            <a:r>
              <a:rPr lang="en-US" altLang="zh-CN" sz="1800" dirty="0" smtClean="0">
                <a:sym typeface="Huawei Sans" panose="020C0503030203020204" pitchFamily="34" charset="0"/>
              </a:rPr>
              <a:t>NAT</a:t>
            </a:r>
            <a:r>
              <a:rPr lang="zh-CN" altLang="en-US" sz="1800" dirty="0" smtClean="0">
                <a:sym typeface="Huawei Sans" panose="020C0503030203020204" pitchFamily="34" charset="0"/>
              </a:rPr>
              <a:t>转换时，会被转换成对应的公有地址。同时，外部网络访问内部网络时，其报文中携带的公有地址（目的地址）也会被</a:t>
            </a:r>
            <a:r>
              <a:rPr lang="en-US" altLang="zh-CN" sz="1800" dirty="0" smtClean="0">
                <a:sym typeface="Huawei Sans" panose="020C0503030203020204" pitchFamily="34" charset="0"/>
              </a:rPr>
              <a:t>NAT</a:t>
            </a:r>
            <a:r>
              <a:rPr lang="zh-CN" altLang="en-US" sz="1800" dirty="0" smtClean="0">
                <a:sym typeface="Huawei Sans" panose="020C0503030203020204" pitchFamily="34" charset="0"/>
              </a:rPr>
              <a:t>设备转换成对应的私有地址。</a:t>
            </a:r>
            <a:endParaRPr lang="en-US" altLang="zh-CN" sz="1800" dirty="0" smtClean="0">
              <a:sym typeface="Huawei Sans" panose="020C0503030203020204" pitchFamily="34" charset="0"/>
            </a:endParaRPr>
          </a:p>
        </p:txBody>
      </p:sp>
      <p:sp>
        <p:nvSpPr>
          <p:cNvPr id="53" name="TextBox 77"/>
          <p:cNvSpPr txBox="1"/>
          <p:nvPr/>
        </p:nvSpPr>
        <p:spPr bwMode="auto">
          <a:xfrm>
            <a:off x="6449490" y="4558706"/>
            <a:ext cx="2529078" cy="1819637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8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35986" algn="l">
              <a:spcBef>
                <a:spcPts val="200"/>
              </a:spcBef>
            </a:pPr>
            <a:endParaRPr lang="en-US" altLang="zh-CN" sz="1399" dirty="0">
              <a:sym typeface="Huawei Sans" panose="020C0503030203020204" pitchFamily="34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53073"/>
              </p:ext>
            </p:extLst>
          </p:nvPr>
        </p:nvGraphicFramePr>
        <p:xfrm>
          <a:off x="6508058" y="5099849"/>
          <a:ext cx="2261225" cy="1150295"/>
        </p:xfrm>
        <a:graphic>
          <a:graphicData uri="http://schemas.openxmlformats.org/drawingml/2006/table">
            <a:tbl>
              <a:tblPr firstRow="1" bandRow="1"/>
              <a:tblGrid>
                <a:gridCol w="1175616"/>
                <a:gridCol w="1085609"/>
              </a:tblGrid>
              <a:tr h="288321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5986" marB="35986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5986" marB="35986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85249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5986" marB="35986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5986" marB="35986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321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5986" marB="35986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5986" marB="35986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321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5986" marB="35986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5986" marB="35986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46345" y="4054291"/>
            <a:ext cx="605927" cy="495757"/>
          </a:xfrm>
          <a:prstGeom prst="rect">
            <a:avLst/>
          </a:prstGeom>
          <a:noFill/>
        </p:spPr>
      </p:pic>
      <p:pic>
        <p:nvPicPr>
          <p:cNvPr id="7" name="图片 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9366" y="4090783"/>
            <a:ext cx="603534" cy="463514"/>
          </a:xfrm>
          <a:prstGeom prst="rect">
            <a:avLst/>
          </a:prstGeom>
        </p:spPr>
      </p:pic>
      <p:pic>
        <p:nvPicPr>
          <p:cNvPr id="9" name="图片 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78753" y="4054839"/>
            <a:ext cx="604584" cy="494659"/>
          </a:xfrm>
          <a:prstGeom prst="rect">
            <a:avLst/>
          </a:prstGeom>
        </p:spPr>
      </p:pic>
      <p:sp>
        <p:nvSpPr>
          <p:cNvPr id="22" name="TextBox 77"/>
          <p:cNvSpPr txBox="1"/>
          <p:nvPr/>
        </p:nvSpPr>
        <p:spPr bwMode="auto">
          <a:xfrm>
            <a:off x="1758116" y="4549313"/>
            <a:ext cx="1510530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3" name="TextBox 77"/>
          <p:cNvSpPr txBox="1"/>
          <p:nvPr/>
        </p:nvSpPr>
        <p:spPr bwMode="auto">
          <a:xfrm>
            <a:off x="8871890" y="4511506"/>
            <a:ext cx="1218310" cy="52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6" name="TextBox 77"/>
          <p:cNvSpPr txBox="1"/>
          <p:nvPr/>
        </p:nvSpPr>
        <p:spPr bwMode="auto">
          <a:xfrm>
            <a:off x="5898903" y="4007364"/>
            <a:ext cx="1218310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58534" y="4547985"/>
            <a:ext cx="565696" cy="310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9366" y="3076623"/>
            <a:ext cx="603534" cy="463514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9366" y="5053133"/>
            <a:ext cx="603534" cy="463514"/>
          </a:xfrm>
          <a:prstGeom prst="rect">
            <a:avLst/>
          </a:prstGeom>
        </p:spPr>
      </p:pic>
      <p:pic>
        <p:nvPicPr>
          <p:cNvPr id="35" name="图片 34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88615" y="4073835"/>
            <a:ext cx="604584" cy="494659"/>
          </a:xfrm>
          <a:prstGeom prst="rect">
            <a:avLst/>
          </a:prstGeom>
        </p:spPr>
      </p:pic>
      <p:cxnSp>
        <p:nvCxnSpPr>
          <p:cNvPr id="45" name="直接连接符 44"/>
          <p:cNvCxnSpPr>
            <a:stCxn id="28" idx="3"/>
            <a:endCxn id="35" idx="0"/>
          </p:cNvCxnSpPr>
          <p:nvPr/>
        </p:nvCxnSpPr>
        <p:spPr bwMode="auto">
          <a:xfrm>
            <a:off x="2792901" y="3308380"/>
            <a:ext cx="1098007" cy="7654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31" idx="3"/>
            <a:endCxn id="35" idx="2"/>
          </p:cNvCxnSpPr>
          <p:nvPr/>
        </p:nvCxnSpPr>
        <p:spPr bwMode="auto">
          <a:xfrm flipV="1">
            <a:off x="2792901" y="4568495"/>
            <a:ext cx="1098007" cy="7163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77"/>
          <p:cNvSpPr txBox="1"/>
          <p:nvPr/>
        </p:nvSpPr>
        <p:spPr bwMode="auto">
          <a:xfrm>
            <a:off x="1750139" y="3522335"/>
            <a:ext cx="1581245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9" name="TextBox 77"/>
          <p:cNvSpPr txBox="1"/>
          <p:nvPr/>
        </p:nvSpPr>
        <p:spPr bwMode="auto">
          <a:xfrm>
            <a:off x="1758117" y="5501268"/>
            <a:ext cx="1510529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9" name="TextBox 77"/>
          <p:cNvSpPr txBox="1"/>
          <p:nvPr/>
        </p:nvSpPr>
        <p:spPr bwMode="auto">
          <a:xfrm>
            <a:off x="4275775" y="4320131"/>
            <a:ext cx="1357297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3" name="TextBox 77"/>
          <p:cNvSpPr txBox="1"/>
          <p:nvPr/>
        </p:nvSpPr>
        <p:spPr bwMode="auto">
          <a:xfrm>
            <a:off x="7171573" y="4132706"/>
            <a:ext cx="1218310" cy="31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14780" y="3038659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sp>
        <p:nvSpPr>
          <p:cNvPr id="4" name="矩形 3"/>
          <p:cNvSpPr/>
          <p:nvPr/>
        </p:nvSpPr>
        <p:spPr>
          <a:xfrm>
            <a:off x="6462608" y="4617950"/>
            <a:ext cx="2515960" cy="548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986">
              <a:spcBef>
                <a:spcPts val="200"/>
              </a:spcBef>
            </a:pPr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NAT</a:t>
            </a:r>
            <a:r>
              <a:rPr lang="zh-CN" altLang="en-US" sz="1399" dirty="0">
                <a:solidFill>
                  <a:prstClr val="black"/>
                </a:solidFill>
                <a:sym typeface="Huawei Sans" panose="020C0503030203020204" pitchFamily="34" charset="0"/>
              </a:rPr>
              <a:t>映射表</a:t>
            </a:r>
            <a:endParaRPr lang="en-US" altLang="zh-CN" sz="1399" dirty="0">
              <a:solidFill>
                <a:prstClr val="black"/>
              </a:solidFill>
              <a:sym typeface="Huawei Sans" panose="020C0503030203020204" pitchFamily="34" charset="0"/>
            </a:endParaRPr>
          </a:p>
          <a:p>
            <a:pPr marL="35986">
              <a:spcBef>
                <a:spcPts val="200"/>
              </a:spcBef>
            </a:pPr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-------------------------------</a:t>
            </a:r>
          </a:p>
        </p:txBody>
      </p:sp>
      <p:sp>
        <p:nvSpPr>
          <p:cNvPr id="37" name="梯形 2"/>
          <p:cNvSpPr/>
          <p:nvPr/>
        </p:nvSpPr>
        <p:spPr>
          <a:xfrm rot="18477569">
            <a:off x="5562300" y="4669325"/>
            <a:ext cx="1516304" cy="1490367"/>
          </a:xfrm>
          <a:custGeom>
            <a:avLst/>
            <a:gdLst>
              <a:gd name="connsiteX0" fmla="*/ 0 w 6840000"/>
              <a:gd name="connsiteY0" fmla="*/ 726886 h 726886"/>
              <a:gd name="connsiteX1" fmla="*/ 1804458 w 6840000"/>
              <a:gd name="connsiteY1" fmla="*/ 0 h 726886"/>
              <a:gd name="connsiteX2" fmla="*/ 5035542 w 6840000"/>
              <a:gd name="connsiteY2" fmla="*/ 0 h 726886"/>
              <a:gd name="connsiteX3" fmla="*/ 6840000 w 6840000"/>
              <a:gd name="connsiteY3" fmla="*/ 726886 h 726886"/>
              <a:gd name="connsiteX4" fmla="*/ 0 w 6840000"/>
              <a:gd name="connsiteY4" fmla="*/ 726886 h 726886"/>
              <a:gd name="connsiteX0" fmla="*/ 0 w 6840000"/>
              <a:gd name="connsiteY0" fmla="*/ 734506 h 734506"/>
              <a:gd name="connsiteX1" fmla="*/ 1804458 w 6840000"/>
              <a:gd name="connsiteY1" fmla="*/ 7620 h 734506"/>
              <a:gd name="connsiteX2" fmla="*/ 2901942 w 6840000"/>
              <a:gd name="connsiteY2" fmla="*/ 0 h 734506"/>
              <a:gd name="connsiteX3" fmla="*/ 6840000 w 6840000"/>
              <a:gd name="connsiteY3" fmla="*/ 734506 h 734506"/>
              <a:gd name="connsiteX4" fmla="*/ 0 w 6840000"/>
              <a:gd name="connsiteY4" fmla="*/ 734506 h 734506"/>
              <a:gd name="connsiteX0" fmla="*/ -2 w 8030898"/>
              <a:gd name="connsiteY0" fmla="*/ 1155637 h 1155637"/>
              <a:gd name="connsiteX1" fmla="*/ 2995356 w 8030898"/>
              <a:gd name="connsiteY1" fmla="*/ 7620 h 1155637"/>
              <a:gd name="connsiteX2" fmla="*/ 4092840 w 8030898"/>
              <a:gd name="connsiteY2" fmla="*/ 0 h 1155637"/>
              <a:gd name="connsiteX3" fmla="*/ 8030898 w 8030898"/>
              <a:gd name="connsiteY3" fmla="*/ 734506 h 1155637"/>
              <a:gd name="connsiteX4" fmla="*/ -2 w 8030898"/>
              <a:gd name="connsiteY4" fmla="*/ 1155637 h 1155637"/>
              <a:gd name="connsiteX0" fmla="*/ -2 w 9075144"/>
              <a:gd name="connsiteY0" fmla="*/ 1155637 h 1155637"/>
              <a:gd name="connsiteX1" fmla="*/ 2995356 w 9075144"/>
              <a:gd name="connsiteY1" fmla="*/ 7620 h 1155637"/>
              <a:gd name="connsiteX2" fmla="*/ 4092840 w 9075144"/>
              <a:gd name="connsiteY2" fmla="*/ 0 h 1155637"/>
              <a:gd name="connsiteX3" fmla="*/ 9075144 w 9075144"/>
              <a:gd name="connsiteY3" fmla="*/ 175609 h 1155637"/>
              <a:gd name="connsiteX4" fmla="*/ -2 w 9075144"/>
              <a:gd name="connsiteY4" fmla="*/ 1155637 h 1155637"/>
              <a:gd name="connsiteX0" fmla="*/ 2 w 6226769"/>
              <a:gd name="connsiteY0" fmla="*/ 1115988 h 1115988"/>
              <a:gd name="connsiteX1" fmla="*/ 146981 w 6226769"/>
              <a:gd name="connsiteY1" fmla="*/ 7620 h 1115988"/>
              <a:gd name="connsiteX2" fmla="*/ 1244465 w 6226769"/>
              <a:gd name="connsiteY2" fmla="*/ 0 h 1115988"/>
              <a:gd name="connsiteX3" fmla="*/ 6226769 w 6226769"/>
              <a:gd name="connsiteY3" fmla="*/ 175609 h 1115988"/>
              <a:gd name="connsiteX4" fmla="*/ 2 w 6226769"/>
              <a:gd name="connsiteY4" fmla="*/ 1115988 h 1115988"/>
              <a:gd name="connsiteX0" fmla="*/ 2 w 6226769"/>
              <a:gd name="connsiteY0" fmla="*/ 1116578 h 1116578"/>
              <a:gd name="connsiteX1" fmla="*/ 146981 w 6226769"/>
              <a:gd name="connsiteY1" fmla="*/ 8210 h 1116578"/>
              <a:gd name="connsiteX2" fmla="*/ 3168446 w 6226769"/>
              <a:gd name="connsiteY2" fmla="*/ 0 h 1116578"/>
              <a:gd name="connsiteX3" fmla="*/ 6226769 w 6226769"/>
              <a:gd name="connsiteY3" fmla="*/ 176199 h 1116578"/>
              <a:gd name="connsiteX4" fmla="*/ 2 w 6226769"/>
              <a:gd name="connsiteY4" fmla="*/ 1116578 h 1116578"/>
              <a:gd name="connsiteX0" fmla="*/ 2 w 6226769"/>
              <a:gd name="connsiteY0" fmla="*/ 1116578 h 1116578"/>
              <a:gd name="connsiteX1" fmla="*/ 1559940 w 6226769"/>
              <a:gd name="connsiteY1" fmla="*/ 70657 h 1116578"/>
              <a:gd name="connsiteX2" fmla="*/ 3168446 w 6226769"/>
              <a:gd name="connsiteY2" fmla="*/ 0 h 1116578"/>
              <a:gd name="connsiteX3" fmla="*/ 6226769 w 6226769"/>
              <a:gd name="connsiteY3" fmla="*/ 176199 h 1116578"/>
              <a:gd name="connsiteX4" fmla="*/ 2 w 6226769"/>
              <a:gd name="connsiteY4" fmla="*/ 1116578 h 1116578"/>
              <a:gd name="connsiteX0" fmla="*/ 2 w 6226769"/>
              <a:gd name="connsiteY0" fmla="*/ 1135733 h 1135733"/>
              <a:gd name="connsiteX1" fmla="*/ 2240039 w 6226769"/>
              <a:gd name="connsiteY1" fmla="*/ 0 h 1135733"/>
              <a:gd name="connsiteX2" fmla="*/ 3168446 w 6226769"/>
              <a:gd name="connsiteY2" fmla="*/ 19155 h 1135733"/>
              <a:gd name="connsiteX3" fmla="*/ 6226769 w 6226769"/>
              <a:gd name="connsiteY3" fmla="*/ 195354 h 1135733"/>
              <a:gd name="connsiteX4" fmla="*/ 2 w 6226769"/>
              <a:gd name="connsiteY4" fmla="*/ 1135733 h 1135733"/>
              <a:gd name="connsiteX0" fmla="*/ 2 w 6226769"/>
              <a:gd name="connsiteY0" fmla="*/ 1172368 h 1172368"/>
              <a:gd name="connsiteX1" fmla="*/ 2240039 w 6226769"/>
              <a:gd name="connsiteY1" fmla="*/ 36635 h 1172368"/>
              <a:gd name="connsiteX2" fmla="*/ 3972579 w 6226769"/>
              <a:gd name="connsiteY2" fmla="*/ 0 h 1172368"/>
              <a:gd name="connsiteX3" fmla="*/ 6226769 w 6226769"/>
              <a:gd name="connsiteY3" fmla="*/ 231989 h 1172368"/>
              <a:gd name="connsiteX4" fmla="*/ 2 w 6226769"/>
              <a:gd name="connsiteY4" fmla="*/ 1172368 h 1172368"/>
              <a:gd name="connsiteX0" fmla="*/ 2 w 6226769"/>
              <a:gd name="connsiteY0" fmla="*/ 1172368 h 1172368"/>
              <a:gd name="connsiteX1" fmla="*/ 3923506 w 6226769"/>
              <a:gd name="connsiteY1" fmla="*/ 2583 h 1172368"/>
              <a:gd name="connsiteX2" fmla="*/ 3972579 w 6226769"/>
              <a:gd name="connsiteY2" fmla="*/ 0 h 1172368"/>
              <a:gd name="connsiteX3" fmla="*/ 6226769 w 6226769"/>
              <a:gd name="connsiteY3" fmla="*/ 231989 h 1172368"/>
              <a:gd name="connsiteX4" fmla="*/ 2 w 6226769"/>
              <a:gd name="connsiteY4" fmla="*/ 1172368 h 1172368"/>
              <a:gd name="connsiteX0" fmla="*/ 2 w 6581616"/>
              <a:gd name="connsiteY0" fmla="*/ 1172368 h 1172368"/>
              <a:gd name="connsiteX1" fmla="*/ 3923506 w 6581616"/>
              <a:gd name="connsiteY1" fmla="*/ 2583 h 1172368"/>
              <a:gd name="connsiteX2" fmla="*/ 3972579 w 6581616"/>
              <a:gd name="connsiteY2" fmla="*/ 0 h 1172368"/>
              <a:gd name="connsiteX3" fmla="*/ 6581618 w 6581616"/>
              <a:gd name="connsiteY3" fmla="*/ 299501 h 1172368"/>
              <a:gd name="connsiteX4" fmla="*/ 2 w 6581616"/>
              <a:gd name="connsiteY4" fmla="*/ 1172368 h 1172368"/>
              <a:gd name="connsiteX0" fmla="*/ 1 w 7088555"/>
              <a:gd name="connsiteY0" fmla="*/ 1075920 h 1075920"/>
              <a:gd name="connsiteX1" fmla="*/ 4430445 w 7088555"/>
              <a:gd name="connsiteY1" fmla="*/ 2583 h 1075920"/>
              <a:gd name="connsiteX2" fmla="*/ 4479518 w 7088555"/>
              <a:gd name="connsiteY2" fmla="*/ 0 h 1075920"/>
              <a:gd name="connsiteX3" fmla="*/ 7088557 w 7088555"/>
              <a:gd name="connsiteY3" fmla="*/ 299501 h 1075920"/>
              <a:gd name="connsiteX4" fmla="*/ 1 w 7088555"/>
              <a:gd name="connsiteY4" fmla="*/ 1075920 h 1075920"/>
              <a:gd name="connsiteX0" fmla="*/ 1 w 6987163"/>
              <a:gd name="connsiteY0" fmla="*/ 1075920 h 1075920"/>
              <a:gd name="connsiteX1" fmla="*/ 4430445 w 6987163"/>
              <a:gd name="connsiteY1" fmla="*/ 2583 h 1075920"/>
              <a:gd name="connsiteX2" fmla="*/ 4479518 w 6987163"/>
              <a:gd name="connsiteY2" fmla="*/ 0 h 1075920"/>
              <a:gd name="connsiteX3" fmla="*/ 6987162 w 6987163"/>
              <a:gd name="connsiteY3" fmla="*/ 280212 h 1075920"/>
              <a:gd name="connsiteX4" fmla="*/ 1 w 6987163"/>
              <a:gd name="connsiteY4" fmla="*/ 1075920 h 1075920"/>
              <a:gd name="connsiteX0" fmla="*/ 1 w 6936471"/>
              <a:gd name="connsiteY0" fmla="*/ 1085565 h 1085565"/>
              <a:gd name="connsiteX1" fmla="*/ 4379753 w 6936471"/>
              <a:gd name="connsiteY1" fmla="*/ 2583 h 1085565"/>
              <a:gd name="connsiteX2" fmla="*/ 4428826 w 6936471"/>
              <a:gd name="connsiteY2" fmla="*/ 0 h 1085565"/>
              <a:gd name="connsiteX3" fmla="*/ 6936470 w 6936471"/>
              <a:gd name="connsiteY3" fmla="*/ 280212 h 1085565"/>
              <a:gd name="connsiteX4" fmla="*/ 1 w 6936471"/>
              <a:gd name="connsiteY4" fmla="*/ 1085565 h 1085565"/>
              <a:gd name="connsiteX0" fmla="*/ 1 w 6936471"/>
              <a:gd name="connsiteY0" fmla="*/ 1085565 h 1085565"/>
              <a:gd name="connsiteX1" fmla="*/ 3819557 w 6936471"/>
              <a:gd name="connsiteY1" fmla="*/ 102238 h 1085565"/>
              <a:gd name="connsiteX2" fmla="*/ 4379753 w 6936471"/>
              <a:gd name="connsiteY2" fmla="*/ 2583 h 1085565"/>
              <a:gd name="connsiteX3" fmla="*/ 4428826 w 6936471"/>
              <a:gd name="connsiteY3" fmla="*/ 0 h 1085565"/>
              <a:gd name="connsiteX4" fmla="*/ 6936470 w 6936471"/>
              <a:gd name="connsiteY4" fmla="*/ 280212 h 1085565"/>
              <a:gd name="connsiteX5" fmla="*/ 1 w 6936471"/>
              <a:gd name="connsiteY5" fmla="*/ 1085565 h 1085565"/>
              <a:gd name="connsiteX0" fmla="*/ 1 w 6936471"/>
              <a:gd name="connsiteY0" fmla="*/ 1085565 h 1085565"/>
              <a:gd name="connsiteX1" fmla="*/ 2670662 w 6936471"/>
              <a:gd name="connsiteY1" fmla="*/ 142186 h 1085565"/>
              <a:gd name="connsiteX2" fmla="*/ 4379753 w 6936471"/>
              <a:gd name="connsiteY2" fmla="*/ 2583 h 1085565"/>
              <a:gd name="connsiteX3" fmla="*/ 4428826 w 6936471"/>
              <a:gd name="connsiteY3" fmla="*/ 0 h 1085565"/>
              <a:gd name="connsiteX4" fmla="*/ 6936470 w 6936471"/>
              <a:gd name="connsiteY4" fmla="*/ 280212 h 1085565"/>
              <a:gd name="connsiteX5" fmla="*/ 1 w 6936471"/>
              <a:gd name="connsiteY5" fmla="*/ 1085565 h 1085565"/>
              <a:gd name="connsiteX0" fmla="*/ 1 w 6936471"/>
              <a:gd name="connsiteY0" fmla="*/ 1085565 h 1085565"/>
              <a:gd name="connsiteX1" fmla="*/ 2808459 w 6936471"/>
              <a:gd name="connsiteY1" fmla="*/ 188290 h 1085565"/>
              <a:gd name="connsiteX2" fmla="*/ 4379753 w 6936471"/>
              <a:gd name="connsiteY2" fmla="*/ 2583 h 1085565"/>
              <a:gd name="connsiteX3" fmla="*/ 4428826 w 6936471"/>
              <a:gd name="connsiteY3" fmla="*/ 0 h 1085565"/>
              <a:gd name="connsiteX4" fmla="*/ 6936470 w 6936471"/>
              <a:gd name="connsiteY4" fmla="*/ 280212 h 1085565"/>
              <a:gd name="connsiteX5" fmla="*/ 1 w 6936471"/>
              <a:gd name="connsiteY5" fmla="*/ 1085565 h 1085565"/>
              <a:gd name="connsiteX0" fmla="*/ 1 w 6171008"/>
              <a:gd name="connsiteY0" fmla="*/ 1085565 h 1085565"/>
              <a:gd name="connsiteX1" fmla="*/ 2808459 w 6171008"/>
              <a:gd name="connsiteY1" fmla="*/ 188290 h 1085565"/>
              <a:gd name="connsiteX2" fmla="*/ 4379753 w 6171008"/>
              <a:gd name="connsiteY2" fmla="*/ 2583 h 1085565"/>
              <a:gd name="connsiteX3" fmla="*/ 4428826 w 6171008"/>
              <a:gd name="connsiteY3" fmla="*/ 0 h 1085565"/>
              <a:gd name="connsiteX4" fmla="*/ 6171004 w 6171008"/>
              <a:gd name="connsiteY4" fmla="*/ 353335 h 1085565"/>
              <a:gd name="connsiteX5" fmla="*/ 1 w 6171008"/>
              <a:gd name="connsiteY5" fmla="*/ 1085565 h 1085565"/>
              <a:gd name="connsiteX0" fmla="*/ 1 w 6171001"/>
              <a:gd name="connsiteY0" fmla="*/ 1085565 h 1085565"/>
              <a:gd name="connsiteX1" fmla="*/ 3342591 w 6171001"/>
              <a:gd name="connsiteY1" fmla="*/ 110927 h 1085565"/>
              <a:gd name="connsiteX2" fmla="*/ 4379753 w 6171001"/>
              <a:gd name="connsiteY2" fmla="*/ 2583 h 1085565"/>
              <a:gd name="connsiteX3" fmla="*/ 4428826 w 6171001"/>
              <a:gd name="connsiteY3" fmla="*/ 0 h 1085565"/>
              <a:gd name="connsiteX4" fmla="*/ 6171004 w 6171001"/>
              <a:gd name="connsiteY4" fmla="*/ 353335 h 1085565"/>
              <a:gd name="connsiteX5" fmla="*/ 1 w 6171001"/>
              <a:gd name="connsiteY5" fmla="*/ 1085565 h 1085565"/>
              <a:gd name="connsiteX0" fmla="*/ 0 w 10820956"/>
              <a:gd name="connsiteY0" fmla="*/ 1592980 h 1592980"/>
              <a:gd name="connsiteX1" fmla="*/ 7992546 w 10820956"/>
              <a:gd name="connsiteY1" fmla="*/ 110927 h 1592980"/>
              <a:gd name="connsiteX2" fmla="*/ 9029708 w 10820956"/>
              <a:gd name="connsiteY2" fmla="*/ 2583 h 1592980"/>
              <a:gd name="connsiteX3" fmla="*/ 9078781 w 10820956"/>
              <a:gd name="connsiteY3" fmla="*/ 0 h 1592980"/>
              <a:gd name="connsiteX4" fmla="*/ 10820959 w 10820956"/>
              <a:gd name="connsiteY4" fmla="*/ 353335 h 1592980"/>
              <a:gd name="connsiteX5" fmla="*/ 0 w 10820956"/>
              <a:gd name="connsiteY5" fmla="*/ 1592980 h 1592980"/>
              <a:gd name="connsiteX0" fmla="*/ 3 w 11210835"/>
              <a:gd name="connsiteY0" fmla="*/ 1638126 h 1638126"/>
              <a:gd name="connsiteX1" fmla="*/ 8382425 w 11210835"/>
              <a:gd name="connsiteY1" fmla="*/ 110927 h 1638126"/>
              <a:gd name="connsiteX2" fmla="*/ 9419587 w 11210835"/>
              <a:gd name="connsiteY2" fmla="*/ 2583 h 1638126"/>
              <a:gd name="connsiteX3" fmla="*/ 9468660 w 11210835"/>
              <a:gd name="connsiteY3" fmla="*/ 0 h 1638126"/>
              <a:gd name="connsiteX4" fmla="*/ 11210838 w 11210835"/>
              <a:gd name="connsiteY4" fmla="*/ 353335 h 1638126"/>
              <a:gd name="connsiteX5" fmla="*/ 3 w 11210835"/>
              <a:gd name="connsiteY5" fmla="*/ 1638126 h 1638126"/>
              <a:gd name="connsiteX0" fmla="*/ 3 w 11210835"/>
              <a:gd name="connsiteY0" fmla="*/ 1638126 h 1638126"/>
              <a:gd name="connsiteX1" fmla="*/ 7848316 w 11210835"/>
              <a:gd name="connsiteY1" fmla="*/ 188292 h 1638126"/>
              <a:gd name="connsiteX2" fmla="*/ 9419587 w 11210835"/>
              <a:gd name="connsiteY2" fmla="*/ 2583 h 1638126"/>
              <a:gd name="connsiteX3" fmla="*/ 9468660 w 11210835"/>
              <a:gd name="connsiteY3" fmla="*/ 0 h 1638126"/>
              <a:gd name="connsiteX4" fmla="*/ 11210838 w 11210835"/>
              <a:gd name="connsiteY4" fmla="*/ 353335 h 1638126"/>
              <a:gd name="connsiteX5" fmla="*/ 3 w 11210835"/>
              <a:gd name="connsiteY5" fmla="*/ 1638126 h 1638126"/>
              <a:gd name="connsiteX0" fmla="*/ 3 w 11210835"/>
              <a:gd name="connsiteY0" fmla="*/ 1635543 h 1635543"/>
              <a:gd name="connsiteX1" fmla="*/ 7848316 w 11210835"/>
              <a:gd name="connsiteY1" fmla="*/ 185709 h 1635543"/>
              <a:gd name="connsiteX2" fmla="*/ 9419587 w 11210835"/>
              <a:gd name="connsiteY2" fmla="*/ 0 h 1635543"/>
              <a:gd name="connsiteX3" fmla="*/ 9288012 w 11210835"/>
              <a:gd name="connsiteY3" fmla="*/ 2821 h 1635543"/>
              <a:gd name="connsiteX4" fmla="*/ 11210838 w 11210835"/>
              <a:gd name="connsiteY4" fmla="*/ 350752 h 1635543"/>
              <a:gd name="connsiteX5" fmla="*/ 3 w 11210835"/>
              <a:gd name="connsiteY5" fmla="*/ 1635543 h 1635543"/>
              <a:gd name="connsiteX0" fmla="*/ 3 w 11210835"/>
              <a:gd name="connsiteY0" fmla="*/ 1635543 h 1635543"/>
              <a:gd name="connsiteX1" fmla="*/ 9212885 w 11210835"/>
              <a:gd name="connsiteY1" fmla="*/ 27697 h 1635543"/>
              <a:gd name="connsiteX2" fmla="*/ 9419587 w 11210835"/>
              <a:gd name="connsiteY2" fmla="*/ 0 h 1635543"/>
              <a:gd name="connsiteX3" fmla="*/ 9288012 w 11210835"/>
              <a:gd name="connsiteY3" fmla="*/ 2821 h 1635543"/>
              <a:gd name="connsiteX4" fmla="*/ 11210838 w 11210835"/>
              <a:gd name="connsiteY4" fmla="*/ 350752 h 1635543"/>
              <a:gd name="connsiteX5" fmla="*/ 3 w 11210835"/>
              <a:gd name="connsiteY5" fmla="*/ 1635543 h 16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10835" h="1635543">
                <a:moveTo>
                  <a:pt x="3" y="1635543"/>
                </a:moveTo>
                <a:lnTo>
                  <a:pt x="9212885" y="27697"/>
                </a:lnTo>
                <a:lnTo>
                  <a:pt x="9419587" y="0"/>
                </a:lnTo>
                <a:lnTo>
                  <a:pt x="9288012" y="2821"/>
                </a:lnTo>
                <a:lnTo>
                  <a:pt x="11210838" y="350752"/>
                </a:lnTo>
                <a:lnTo>
                  <a:pt x="3" y="1635543"/>
                </a:lnTo>
                <a:close/>
              </a:path>
            </a:pathLst>
          </a:custGeom>
          <a:gradFill>
            <a:gsLst>
              <a:gs pos="100000">
                <a:srgbClr val="F4FBFE"/>
              </a:gs>
              <a:gs pos="0">
                <a:srgbClr val="99DF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39" name="直接连接符 38"/>
          <p:cNvCxnSpPr>
            <a:stCxn id="35" idx="3"/>
            <a:endCxn id="5" idx="1"/>
          </p:cNvCxnSpPr>
          <p:nvPr/>
        </p:nvCxnSpPr>
        <p:spPr bwMode="auto">
          <a:xfrm flipV="1">
            <a:off x="4193199" y="4302170"/>
            <a:ext cx="1353146" cy="189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7" idx="3"/>
            <a:endCxn id="35" idx="1"/>
          </p:cNvCxnSpPr>
          <p:nvPr/>
        </p:nvCxnSpPr>
        <p:spPr bwMode="auto">
          <a:xfrm flipV="1">
            <a:off x="2792900" y="4321165"/>
            <a:ext cx="795715" cy="13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49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角矩形 88"/>
          <p:cNvSpPr/>
          <p:nvPr/>
        </p:nvSpPr>
        <p:spPr>
          <a:xfrm>
            <a:off x="2664464" y="4401984"/>
            <a:ext cx="5105946" cy="1769145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2664464" y="1403944"/>
            <a:ext cx="5105946" cy="1664366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静态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转换示例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99" name="TextBox 77"/>
          <p:cNvSpPr txBox="1"/>
          <p:nvPr/>
        </p:nvSpPr>
        <p:spPr bwMode="auto">
          <a:xfrm>
            <a:off x="8350506" y="1651989"/>
            <a:ext cx="3276710" cy="1162982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defTabSz="91440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1" u="none" strike="noStrike" kern="0" cap="none" spc="0" normalizeH="0" baseline="0">
                <a:ln>
                  <a:noFill/>
                </a:ln>
                <a:solidFill>
                  <a:srgbClr val="EC7061"/>
                </a:solidFill>
                <a:effectLst/>
                <a:uLnTx/>
                <a:uFillTx/>
                <a:latin typeface="Huawei Sans"/>
                <a:ea typeface="方正兰亭黑简体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192.168.1.1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访问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Internet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时，源地址会被转换为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122.1.2.1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。</a:t>
            </a:r>
            <a:endParaRPr lang="en-US" altLang="zh-CN" sz="1200" i="0" dirty="0">
              <a:solidFill>
                <a:schemeClr val="tx1"/>
              </a:solidFill>
              <a:sym typeface="Huawei Sans" panose="020C0503030203020204" pitchFamily="34" charset="0"/>
            </a:endParaRPr>
          </a:p>
          <a:p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Internet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的回包目的地址为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122.1.2.1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，目的地址会被转换为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192.168.1.1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。</a:t>
            </a:r>
            <a:endParaRPr lang="en-US" altLang="zh-CN" sz="1200" i="0" dirty="0">
              <a:solidFill>
                <a:schemeClr val="tx1"/>
              </a:solidFill>
              <a:sym typeface="Huawei Sans" panose="020C0503030203020204" pitchFamily="34" charset="0"/>
            </a:endParaRPr>
          </a:p>
        </p:txBody>
      </p:sp>
      <p:sp>
        <p:nvSpPr>
          <p:cNvPr id="105" name="TextBox 77"/>
          <p:cNvSpPr txBox="1"/>
          <p:nvPr/>
        </p:nvSpPr>
        <p:spPr bwMode="auto">
          <a:xfrm>
            <a:off x="8312277" y="5066646"/>
            <a:ext cx="3287363" cy="131395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defTabSz="91440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1" u="none" strike="noStrike" kern="0" cap="none" spc="0" normalizeH="0" baseline="0">
                <a:ln>
                  <a:noFill/>
                </a:ln>
                <a:solidFill>
                  <a:srgbClr val="EC7061"/>
                </a:solidFill>
                <a:effectLst/>
                <a:uLnTx/>
                <a:uFillTx/>
                <a:latin typeface="Huawei Sans"/>
                <a:ea typeface="方正兰亭黑简体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Internet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上的主机主动访问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122.1.2.3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，报文的目的地址会被出口设备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NAT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转换为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192.168.1.3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。</a:t>
            </a:r>
            <a:endParaRPr lang="en-US" altLang="zh-CN" sz="1200" i="0" dirty="0">
              <a:solidFill>
                <a:schemeClr val="tx1"/>
              </a:solidFill>
              <a:sym typeface="Huawei Sans" panose="020C0503030203020204" pitchFamily="34" charset="0"/>
            </a:endParaRPr>
          </a:p>
          <a:p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192.168.1.3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的回包源地址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192.168.1.3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，经过出口设备时会被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NAT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转换为</a:t>
            </a:r>
            <a:r>
              <a:rPr lang="en-US" altLang="zh-CN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122.1.2.3</a:t>
            </a:r>
            <a:r>
              <a:rPr lang="zh-CN" altLang="en-US" sz="1200" i="0" dirty="0">
                <a:solidFill>
                  <a:schemeClr val="tx1"/>
                </a:solidFill>
                <a:sym typeface="Huawei Sans" panose="020C0503030203020204" pitchFamily="34" charset="0"/>
              </a:rPr>
              <a:t>。</a:t>
            </a:r>
            <a:endParaRPr lang="en-US" altLang="zh-CN" sz="1200" i="0" dirty="0">
              <a:solidFill>
                <a:schemeClr val="tx1"/>
              </a:solidFill>
              <a:sym typeface="Huawei Sans" panose="020C0503030203020204" pitchFamily="34" charset="0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3133068" y="2102661"/>
            <a:ext cx="1887492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30" name="文本框 32"/>
          <p:cNvSpPr txBox="1"/>
          <p:nvPr/>
        </p:nvSpPr>
        <p:spPr>
          <a:xfrm>
            <a:off x="3141823" y="1546953"/>
            <a:ext cx="1764794" cy="464778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6000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192.168.1.1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2791994" y="1558817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5637456" y="2952359"/>
            <a:ext cx="1887492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41" name="文本框 41"/>
          <p:cNvSpPr txBox="1"/>
          <p:nvPr/>
        </p:nvSpPr>
        <p:spPr>
          <a:xfrm>
            <a:off x="5727872" y="2422166"/>
            <a:ext cx="1764793" cy="46477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6000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5400364" y="2442234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2956206" y="2952360"/>
            <a:ext cx="1959167" cy="1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50" name="文本框 41"/>
          <p:cNvSpPr txBox="1"/>
          <p:nvPr/>
        </p:nvSpPr>
        <p:spPr>
          <a:xfrm>
            <a:off x="3141823" y="2422166"/>
            <a:ext cx="1764793" cy="46477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6000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192.168.1.1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2791994" y="2442234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>
            <a:off x="5695591" y="2102661"/>
            <a:ext cx="1887492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53" name="文本框 32"/>
          <p:cNvSpPr txBox="1"/>
          <p:nvPr/>
        </p:nvSpPr>
        <p:spPr>
          <a:xfrm>
            <a:off x="5727872" y="1546953"/>
            <a:ext cx="1764794" cy="464778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6000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122.1.2.1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5400364" y="1558817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55" name="直接连接符 54"/>
          <p:cNvCxnSpPr>
            <a:stCxn id="58" idx="3"/>
          </p:cNvCxnSpPr>
          <p:nvPr/>
        </p:nvCxnSpPr>
        <p:spPr bwMode="auto">
          <a:xfrm>
            <a:off x="1813512" y="3624000"/>
            <a:ext cx="5523475" cy="55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833296" y="3381758"/>
            <a:ext cx="605451" cy="495550"/>
          </a:xfrm>
          <a:prstGeom prst="rect">
            <a:avLst/>
          </a:prstGeom>
          <a:noFill/>
        </p:spPr>
      </p:pic>
      <p:pic>
        <p:nvPicPr>
          <p:cNvPr id="58" name="图片 5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451" y="3392339"/>
            <a:ext cx="603060" cy="463321"/>
          </a:xfrm>
          <a:prstGeom prst="rect">
            <a:avLst/>
          </a:prstGeom>
        </p:spPr>
      </p:pic>
      <p:pic>
        <p:nvPicPr>
          <p:cNvPr id="60" name="图片 59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2218" y="2867838"/>
            <a:ext cx="604109" cy="494453"/>
          </a:xfrm>
          <a:prstGeom prst="rect">
            <a:avLst/>
          </a:prstGeom>
        </p:spPr>
      </p:pic>
      <p:sp>
        <p:nvSpPr>
          <p:cNvPr id="62" name="TextBox 77"/>
          <p:cNvSpPr txBox="1"/>
          <p:nvPr/>
        </p:nvSpPr>
        <p:spPr bwMode="auto">
          <a:xfrm>
            <a:off x="748063" y="3838782"/>
            <a:ext cx="1419121" cy="31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3" name="TextBox 77"/>
          <p:cNvSpPr txBox="1"/>
          <p:nvPr/>
        </p:nvSpPr>
        <p:spPr bwMode="auto">
          <a:xfrm>
            <a:off x="7937500" y="3338789"/>
            <a:ext cx="1217353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6" name="TextBox 77"/>
          <p:cNvSpPr txBox="1"/>
          <p:nvPr/>
        </p:nvSpPr>
        <p:spPr bwMode="auto">
          <a:xfrm>
            <a:off x="5196803" y="3362292"/>
            <a:ext cx="1295566" cy="31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859094" y="3868459"/>
            <a:ext cx="565252" cy="309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68" name="图片 6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451" y="2404496"/>
            <a:ext cx="603060" cy="463321"/>
          </a:xfrm>
          <a:prstGeom prst="rect">
            <a:avLst/>
          </a:prstGeom>
        </p:spPr>
      </p:pic>
      <p:pic>
        <p:nvPicPr>
          <p:cNvPr id="69" name="图片 6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451" y="4380183"/>
            <a:ext cx="603060" cy="463321"/>
          </a:xfrm>
          <a:prstGeom prst="rect">
            <a:avLst/>
          </a:prstGeom>
        </p:spPr>
      </p:pic>
      <p:pic>
        <p:nvPicPr>
          <p:cNvPr id="70" name="图片 69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81454" y="3401295"/>
            <a:ext cx="604109" cy="494453"/>
          </a:xfrm>
          <a:prstGeom prst="rect">
            <a:avLst/>
          </a:prstGeom>
        </p:spPr>
      </p:pic>
      <p:cxnSp>
        <p:nvCxnSpPr>
          <p:cNvPr id="71" name="直接连接符 70"/>
          <p:cNvCxnSpPr>
            <a:stCxn id="68" idx="3"/>
            <a:endCxn id="70" idx="0"/>
          </p:cNvCxnSpPr>
          <p:nvPr/>
        </p:nvCxnSpPr>
        <p:spPr bwMode="auto">
          <a:xfrm>
            <a:off x="1813511" y="2636157"/>
            <a:ext cx="1269997" cy="7651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69" idx="3"/>
            <a:endCxn id="70" idx="2"/>
          </p:cNvCxnSpPr>
          <p:nvPr/>
        </p:nvCxnSpPr>
        <p:spPr bwMode="auto">
          <a:xfrm flipV="1">
            <a:off x="1813511" y="3895748"/>
            <a:ext cx="1269997" cy="716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7"/>
          <p:cNvSpPr txBox="1"/>
          <p:nvPr/>
        </p:nvSpPr>
        <p:spPr bwMode="auto">
          <a:xfrm>
            <a:off x="748063" y="2838126"/>
            <a:ext cx="1419121" cy="31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4" name="TextBox 77"/>
          <p:cNvSpPr txBox="1"/>
          <p:nvPr/>
        </p:nvSpPr>
        <p:spPr bwMode="auto">
          <a:xfrm>
            <a:off x="748063" y="4816235"/>
            <a:ext cx="1419121" cy="31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 bwMode="auto">
          <a:xfrm>
            <a:off x="3133067" y="5157576"/>
            <a:ext cx="1887492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77" name="文本框 32"/>
          <p:cNvSpPr txBox="1"/>
          <p:nvPr/>
        </p:nvSpPr>
        <p:spPr>
          <a:xfrm>
            <a:off x="3255765" y="4601868"/>
            <a:ext cx="1764793" cy="464778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6000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202.1.2.3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192.168.1.3</a:t>
            </a:r>
          </a:p>
        </p:txBody>
      </p:sp>
      <p:sp>
        <p:nvSpPr>
          <p:cNvPr id="78" name="椭圆 77"/>
          <p:cNvSpPr/>
          <p:nvPr/>
        </p:nvSpPr>
        <p:spPr bwMode="auto">
          <a:xfrm>
            <a:off x="2791994" y="4613731"/>
            <a:ext cx="251902" cy="251902"/>
          </a:xfrm>
          <a:prstGeom prst="ellipse">
            <a:avLst/>
          </a:prstGeom>
          <a:solidFill>
            <a:srgbClr val="EC7061">
              <a:lumMod val="10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 defTabSz="914034"/>
            <a:r>
              <a:rPr lang="en-US" altLang="zh-CN" sz="1399" b="1" kern="0" dirty="0">
                <a:solidFill>
                  <a:prstClr val="white"/>
                </a:solidFill>
                <a:latin typeface="Huawei Sans"/>
                <a:ea typeface="方正兰亭黑简体"/>
                <a:sym typeface="Huawei Sans" panose="020C0503030203020204" pitchFamily="34" charset="0"/>
              </a:rPr>
              <a:t>2</a:t>
            </a:r>
            <a:endParaRPr lang="zh-CN" altLang="en-US" sz="1399" b="1" kern="0" dirty="0">
              <a:solidFill>
                <a:prstClr val="white"/>
              </a:solidFill>
              <a:latin typeface="Huawei Sans"/>
              <a:ea typeface="方正兰亭黑简体"/>
              <a:sym typeface="Huawei Sans" panose="020C050303020302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5695591" y="6064402"/>
            <a:ext cx="1887492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83" name="文本框 41"/>
          <p:cNvSpPr txBox="1"/>
          <p:nvPr/>
        </p:nvSpPr>
        <p:spPr>
          <a:xfrm>
            <a:off x="5818289" y="5477081"/>
            <a:ext cx="1764793" cy="46477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6000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122.1.2.2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202.1.2.3</a:t>
            </a:r>
          </a:p>
        </p:txBody>
      </p:sp>
      <p:sp>
        <p:nvSpPr>
          <p:cNvPr id="81" name="椭圆 80"/>
          <p:cNvSpPr/>
          <p:nvPr/>
        </p:nvSpPr>
        <p:spPr bwMode="auto">
          <a:xfrm>
            <a:off x="5400364" y="5497147"/>
            <a:ext cx="251902" cy="251902"/>
          </a:xfrm>
          <a:prstGeom prst="ellipse">
            <a:avLst/>
          </a:prstGeom>
          <a:solidFill>
            <a:srgbClr val="EC7061">
              <a:lumMod val="10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 defTabSz="914034"/>
            <a:r>
              <a:rPr lang="en-US" altLang="zh-CN" sz="1399" b="1" kern="0" dirty="0">
                <a:solidFill>
                  <a:prstClr val="white"/>
                </a:solidFill>
                <a:latin typeface="Huawei Sans"/>
                <a:ea typeface="方正兰亭黑简体"/>
                <a:sym typeface="Huawei Sans" panose="020C0503030203020204" pitchFamily="34" charset="0"/>
              </a:rPr>
              <a:t>4</a:t>
            </a:r>
            <a:endParaRPr lang="zh-CN" altLang="en-US" sz="1399" b="1" kern="0" dirty="0">
              <a:solidFill>
                <a:prstClr val="white"/>
              </a:solidFill>
              <a:latin typeface="Huawei Sans"/>
              <a:ea typeface="方正兰亭黑简体"/>
              <a:sym typeface="Huawei Sans" panose="020C0503030203020204" pitchFamily="34" charset="0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3133067" y="6064402"/>
            <a:ext cx="1887492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88" name="文本框 41"/>
          <p:cNvSpPr txBox="1"/>
          <p:nvPr/>
        </p:nvSpPr>
        <p:spPr>
          <a:xfrm>
            <a:off x="3255765" y="5477081"/>
            <a:ext cx="1764793" cy="46477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6000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192.168.1.3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202.1.2.3</a:t>
            </a:r>
          </a:p>
        </p:txBody>
      </p:sp>
      <p:sp>
        <p:nvSpPr>
          <p:cNvPr id="86" name="椭圆 85"/>
          <p:cNvSpPr/>
          <p:nvPr/>
        </p:nvSpPr>
        <p:spPr bwMode="auto">
          <a:xfrm>
            <a:off x="2791994" y="5497147"/>
            <a:ext cx="251902" cy="251902"/>
          </a:xfrm>
          <a:prstGeom prst="ellipse">
            <a:avLst/>
          </a:prstGeom>
          <a:solidFill>
            <a:srgbClr val="EC7061">
              <a:lumMod val="10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 defTabSz="914034"/>
            <a:r>
              <a:rPr lang="en-US" altLang="zh-CN" sz="1399" b="1" kern="0" dirty="0">
                <a:solidFill>
                  <a:prstClr val="white"/>
                </a:solidFill>
                <a:latin typeface="Huawei Sans"/>
                <a:ea typeface="方正兰亭黑简体"/>
                <a:sym typeface="Huawei Sans" panose="020C0503030203020204" pitchFamily="34" charset="0"/>
              </a:rPr>
              <a:t>3</a:t>
            </a:r>
            <a:endParaRPr lang="zh-CN" altLang="en-US" sz="1399" b="1" kern="0" dirty="0">
              <a:solidFill>
                <a:prstClr val="white"/>
              </a:solidFill>
              <a:latin typeface="Huawei Sans"/>
              <a:ea typeface="方正兰亭黑简体"/>
              <a:sym typeface="Huawei Sans" panose="020C0503030203020204" pitchFamily="34" charset="0"/>
            </a:endParaRPr>
          </a:p>
        </p:txBody>
      </p:sp>
      <p:cxnSp>
        <p:nvCxnSpPr>
          <p:cNvPr id="90" name="直接箭头连接符 89"/>
          <p:cNvCxnSpPr/>
          <p:nvPr/>
        </p:nvCxnSpPr>
        <p:spPr bwMode="auto">
          <a:xfrm>
            <a:off x="5695591" y="5157576"/>
            <a:ext cx="1887492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91" name="文本框 32"/>
          <p:cNvSpPr txBox="1"/>
          <p:nvPr/>
        </p:nvSpPr>
        <p:spPr>
          <a:xfrm>
            <a:off x="5818289" y="4601868"/>
            <a:ext cx="1764793" cy="464778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6000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202.1.2.3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122.1.2.3</a:t>
            </a:r>
          </a:p>
        </p:txBody>
      </p:sp>
      <p:sp>
        <p:nvSpPr>
          <p:cNvPr id="92" name="椭圆 91"/>
          <p:cNvSpPr/>
          <p:nvPr/>
        </p:nvSpPr>
        <p:spPr bwMode="auto">
          <a:xfrm>
            <a:off x="5400364" y="4613731"/>
            <a:ext cx="251902" cy="251902"/>
          </a:xfrm>
          <a:prstGeom prst="ellipse">
            <a:avLst/>
          </a:prstGeom>
          <a:solidFill>
            <a:srgbClr val="EC7061">
              <a:lumMod val="10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 defTabSz="914034"/>
            <a:r>
              <a:rPr lang="en-US" altLang="zh-CN" sz="1399" b="1" kern="0" dirty="0">
                <a:solidFill>
                  <a:prstClr val="white"/>
                </a:solidFill>
                <a:latin typeface="Huawei Sans"/>
                <a:ea typeface="方正兰亭黑简体"/>
                <a:sym typeface="Huawei Sans" panose="020C0503030203020204" pitchFamily="34" charset="0"/>
              </a:rPr>
              <a:t>1</a:t>
            </a:r>
            <a:endParaRPr lang="zh-CN" altLang="en-US" sz="1399" b="1" kern="0" dirty="0">
              <a:solidFill>
                <a:prstClr val="white"/>
              </a:solidFill>
              <a:latin typeface="Huawei Sans"/>
              <a:ea typeface="方正兰亭黑简体"/>
              <a:sym typeface="Huawei Sans" panose="020C0503030203020204" pitchFamily="34" charset="0"/>
            </a:endParaRPr>
          </a:p>
        </p:txBody>
      </p:sp>
      <p:pic>
        <p:nvPicPr>
          <p:cNvPr id="106" name="图片 10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0073" y="4118013"/>
            <a:ext cx="603060" cy="463321"/>
          </a:xfrm>
          <a:prstGeom prst="rect">
            <a:avLst/>
          </a:prstGeom>
        </p:spPr>
      </p:pic>
      <p:cxnSp>
        <p:nvCxnSpPr>
          <p:cNvPr id="107" name="直接连接符 106"/>
          <p:cNvCxnSpPr>
            <a:endCxn id="60" idx="1"/>
          </p:cNvCxnSpPr>
          <p:nvPr/>
        </p:nvCxnSpPr>
        <p:spPr bwMode="auto">
          <a:xfrm flipV="1">
            <a:off x="7336987" y="3115065"/>
            <a:ext cx="865231" cy="5144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>
            <a:endCxn id="106" idx="1"/>
          </p:cNvCxnSpPr>
          <p:nvPr/>
        </p:nvCxnSpPr>
        <p:spPr bwMode="auto">
          <a:xfrm>
            <a:off x="7336987" y="3629533"/>
            <a:ext cx="893086" cy="7201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77"/>
          <p:cNvSpPr txBox="1"/>
          <p:nvPr/>
        </p:nvSpPr>
        <p:spPr bwMode="auto">
          <a:xfrm>
            <a:off x="7937500" y="4573081"/>
            <a:ext cx="1217353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外网主机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202.1.2.3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1" name="TextBox 77"/>
          <p:cNvSpPr txBox="1"/>
          <p:nvPr/>
        </p:nvSpPr>
        <p:spPr bwMode="auto">
          <a:xfrm>
            <a:off x="3557267" y="3620732"/>
            <a:ext cx="1346813" cy="31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79" name="直接箭头连接符 78"/>
          <p:cNvCxnSpPr>
            <a:stCxn id="85" idx="3"/>
            <a:endCxn id="99" idx="1"/>
          </p:cNvCxnSpPr>
          <p:nvPr/>
        </p:nvCxnSpPr>
        <p:spPr>
          <a:xfrm flipV="1">
            <a:off x="7770411" y="2233480"/>
            <a:ext cx="580096" cy="264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105" idx="1"/>
          </p:cNvCxnSpPr>
          <p:nvPr/>
        </p:nvCxnSpPr>
        <p:spPr>
          <a:xfrm>
            <a:off x="7770410" y="5657663"/>
            <a:ext cx="54186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159"/>
          <p:cNvSpPr/>
          <p:nvPr/>
        </p:nvSpPr>
        <p:spPr>
          <a:xfrm flipH="1">
            <a:off x="6791984" y="3217902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5" name="TextBox 77"/>
          <p:cNvSpPr txBox="1"/>
          <p:nvPr/>
        </p:nvSpPr>
        <p:spPr bwMode="auto">
          <a:xfrm>
            <a:off x="6609477" y="3465014"/>
            <a:ext cx="1217353" cy="31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静态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配置介绍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1515" y="1798096"/>
            <a:ext cx="10604557" cy="338422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[Huawei-GigabitEthernet0/0/0] </a:t>
            </a:r>
            <a:r>
              <a:rPr lang="en-US" altLang="zh-CN" sz="1599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static  global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{ global-address} 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inside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{host-address } </a:t>
            </a:r>
            <a:endParaRPr lang="zh-CN" altLang="en-US" sz="1599" i="1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1169" y="1366118"/>
            <a:ext cx="11084902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63" indent="-342763">
              <a:buFont typeface="+mj-lt"/>
              <a:buAutoNum type="arabicPeriod"/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方式一：接口视图下配置静态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endParaRPr lang="zh-CN" altLang="en-US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1515" y="2230074"/>
            <a:ext cx="10604557" cy="707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global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参数用于配置外部公有地址，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inside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参数用于配置内部私有地址。</a:t>
            </a:r>
          </a:p>
          <a:p>
            <a:pPr>
              <a:lnSpc>
                <a:spcPts val="2399"/>
              </a:lnSpc>
            </a:pPr>
            <a:endParaRPr lang="zh-CN" altLang="en-US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1515" y="3109414"/>
            <a:ext cx="10604557" cy="338422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[Huawei] </a:t>
            </a:r>
            <a:r>
              <a:rPr lang="en-US" altLang="zh-CN" sz="1599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static  global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{ global-address} 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inside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{host-address } </a:t>
            </a:r>
          </a:p>
        </p:txBody>
      </p:sp>
      <p:sp>
        <p:nvSpPr>
          <p:cNvPr id="8" name="矩形 7"/>
          <p:cNvSpPr/>
          <p:nvPr/>
        </p:nvSpPr>
        <p:spPr>
          <a:xfrm>
            <a:off x="551169" y="2677435"/>
            <a:ext cx="11084902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63" indent="-342763">
              <a:buFont typeface="+mj-lt"/>
              <a:buAutoNum type="arabicPeriod" startAt="2"/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方式二：系统视图下配置静态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endParaRPr lang="zh-CN" altLang="en-US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1515" y="3541392"/>
            <a:ext cx="10604557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99"/>
              </a:lnSpc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配置命令相同，视图为系统视图，之后在具体的接口下开启静态</a:t>
            </a:r>
            <a:r>
              <a:rPr lang="en-US" altLang="zh-CN" sz="1599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zh-CN" altLang="en-US" sz="1599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。</a:t>
            </a:r>
            <a:endParaRPr lang="zh-CN" altLang="en-US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1515" y="4034902"/>
            <a:ext cx="10604557" cy="338422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[Huawei-GigabitEthernet0/0/0] </a:t>
            </a:r>
            <a:r>
              <a:rPr lang="en-US" altLang="zh-CN" sz="1599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static enable</a:t>
            </a:r>
            <a:endParaRPr lang="zh-CN" altLang="en-US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31515" y="4466880"/>
            <a:ext cx="10604557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99"/>
              </a:lnSpc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在接口下使能</a:t>
            </a:r>
            <a:r>
              <a:rPr lang="en-US" altLang="zh-CN" sz="1599" dirty="0" err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static</a:t>
            </a:r>
            <a:r>
              <a:rPr lang="zh-CN" altLang="en-US" sz="1599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功能。</a:t>
            </a:r>
            <a:endParaRPr lang="zh-CN" altLang="en-US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1342501" y="1234345"/>
            <a:ext cx="4211559" cy="2584803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90581" y="1262043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静态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配置示例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55" name="直接连接符 54"/>
          <p:cNvCxnSpPr>
            <a:stCxn id="58" idx="3"/>
            <a:endCxn id="60" idx="1"/>
          </p:cNvCxnSpPr>
          <p:nvPr/>
        </p:nvCxnSpPr>
        <p:spPr bwMode="auto">
          <a:xfrm>
            <a:off x="2492196" y="2437977"/>
            <a:ext cx="6010455" cy="18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72754" y="2221605"/>
            <a:ext cx="540989" cy="442626"/>
          </a:xfrm>
          <a:prstGeom prst="rect">
            <a:avLst/>
          </a:prstGeom>
          <a:noFill/>
        </p:spPr>
      </p:pic>
      <p:pic>
        <p:nvPicPr>
          <p:cNvPr id="58" name="图片 5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3343" y="2231057"/>
            <a:ext cx="538853" cy="413838"/>
          </a:xfrm>
          <a:prstGeom prst="rect">
            <a:avLst/>
          </a:prstGeom>
        </p:spPr>
      </p:pic>
      <p:pic>
        <p:nvPicPr>
          <p:cNvPr id="60" name="图片 59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02651" y="2218970"/>
            <a:ext cx="539789" cy="441645"/>
          </a:xfrm>
          <a:prstGeom prst="rect">
            <a:avLst/>
          </a:prstGeom>
        </p:spPr>
      </p:pic>
      <p:sp>
        <p:nvSpPr>
          <p:cNvPr id="62" name="TextBox 77"/>
          <p:cNvSpPr txBox="1"/>
          <p:nvPr/>
        </p:nvSpPr>
        <p:spPr bwMode="auto">
          <a:xfrm>
            <a:off x="1466278" y="2629819"/>
            <a:ext cx="144330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3" name="TextBox 77"/>
          <p:cNvSpPr txBox="1"/>
          <p:nvPr/>
        </p:nvSpPr>
        <p:spPr bwMode="auto">
          <a:xfrm>
            <a:off x="8169088" y="2673416"/>
            <a:ext cx="1206915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6" name="TextBox 77"/>
          <p:cNvSpPr txBox="1"/>
          <p:nvPr/>
        </p:nvSpPr>
        <p:spPr bwMode="auto">
          <a:xfrm>
            <a:off x="5800523" y="2429183"/>
            <a:ext cx="958259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defTabSz="1001248" eaLnBrk="0" hangingPunct="0"/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64275" y="2647054"/>
            <a:ext cx="557948" cy="523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R1</a:t>
            </a:r>
          </a:p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68" name="图片 6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3343" y="1348716"/>
            <a:ext cx="538853" cy="413838"/>
          </a:xfrm>
          <a:prstGeom prst="rect">
            <a:avLst/>
          </a:prstGeom>
        </p:spPr>
      </p:pic>
      <p:pic>
        <p:nvPicPr>
          <p:cNvPr id="69" name="图片 6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3343" y="3113399"/>
            <a:ext cx="538853" cy="413838"/>
          </a:xfrm>
          <a:prstGeom prst="rect">
            <a:avLst/>
          </a:prstGeom>
        </p:spPr>
      </p:pic>
      <p:pic>
        <p:nvPicPr>
          <p:cNvPr id="70" name="图片 69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90413" y="2239056"/>
            <a:ext cx="539789" cy="441645"/>
          </a:xfrm>
          <a:prstGeom prst="rect">
            <a:avLst/>
          </a:prstGeom>
        </p:spPr>
      </p:pic>
      <p:cxnSp>
        <p:nvCxnSpPr>
          <p:cNvPr id="71" name="直接连接符 70"/>
          <p:cNvCxnSpPr>
            <a:stCxn id="68" idx="3"/>
            <a:endCxn id="70" idx="0"/>
          </p:cNvCxnSpPr>
          <p:nvPr/>
        </p:nvCxnSpPr>
        <p:spPr bwMode="auto">
          <a:xfrm>
            <a:off x="2492196" y="1555635"/>
            <a:ext cx="1068112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69" idx="3"/>
            <a:endCxn id="70" idx="2"/>
          </p:cNvCxnSpPr>
          <p:nvPr/>
        </p:nvCxnSpPr>
        <p:spPr bwMode="auto">
          <a:xfrm flipV="1">
            <a:off x="2492196" y="2680702"/>
            <a:ext cx="1068112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7"/>
          <p:cNvSpPr txBox="1"/>
          <p:nvPr/>
        </p:nvSpPr>
        <p:spPr bwMode="auto">
          <a:xfrm>
            <a:off x="1466278" y="1736034"/>
            <a:ext cx="144330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4" name="TextBox 77"/>
          <p:cNvSpPr txBox="1"/>
          <p:nvPr/>
        </p:nvSpPr>
        <p:spPr bwMode="auto">
          <a:xfrm>
            <a:off x="1466278" y="3502880"/>
            <a:ext cx="144330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1" name="TextBox 77"/>
          <p:cNvSpPr txBox="1"/>
          <p:nvPr/>
        </p:nvSpPr>
        <p:spPr bwMode="auto">
          <a:xfrm>
            <a:off x="3955350" y="2434026"/>
            <a:ext cx="135302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29412" y="4440364"/>
            <a:ext cx="7049221" cy="170749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[R1]interface GigabitEthernet0/0/1</a:t>
            </a:r>
          </a:p>
          <a:p>
            <a:pPr>
              <a:lnSpc>
                <a:spcPct val="15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en-US" altLang="zh-CN" sz="1399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ip</a:t>
            </a: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address 122.1.2.1 24</a:t>
            </a:r>
          </a:p>
          <a:p>
            <a:pPr>
              <a:lnSpc>
                <a:spcPct val="15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en-US" altLang="zh-CN" sz="1399" dirty="0" err="1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3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static global 122.1.2.1 inside 192.168.1.1</a:t>
            </a:r>
          </a:p>
          <a:p>
            <a:pPr>
              <a:lnSpc>
                <a:spcPct val="15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en-US" altLang="zh-CN" sz="1399" dirty="0" err="1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399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3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static global 122.1.2.2 inside 192.168.1.2</a:t>
            </a:r>
          </a:p>
          <a:p>
            <a:pPr>
              <a:lnSpc>
                <a:spcPct val="15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en-US" altLang="zh-CN" sz="1399" dirty="0" err="1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399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3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static global 122.1.2.3 inside 192.168.1.3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348214" y="3990867"/>
            <a:ext cx="6673293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664" indent="-185664" algn="just">
              <a:lnSpc>
                <a:spcPts val="23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R1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上配置静态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将内网主机的私有地址一对一映射到公有地址。</a:t>
            </a:r>
          </a:p>
        </p:txBody>
      </p:sp>
      <p:sp>
        <p:nvSpPr>
          <p:cNvPr id="32" name="Freeform 159"/>
          <p:cNvSpPr/>
          <p:nvPr/>
        </p:nvSpPr>
        <p:spPr>
          <a:xfrm flipH="1">
            <a:off x="6975966" y="2042934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1" name="TextBox 77"/>
          <p:cNvSpPr txBox="1"/>
          <p:nvPr/>
        </p:nvSpPr>
        <p:spPr bwMode="auto">
          <a:xfrm>
            <a:off x="6741934" y="2265490"/>
            <a:ext cx="1297129" cy="31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静态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</a:p>
          <a:p>
            <a:r>
              <a:rPr lang="zh-CN" altLang="en-US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动态</a:t>
            </a:r>
            <a:r>
              <a:rPr lang="en-US" altLang="zh-CN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NAPT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Easy-IP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 Server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 bwMode="auto">
          <a:xfrm>
            <a:off x="2565074" y="4742060"/>
            <a:ext cx="6895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reeform 159"/>
          <p:cNvSpPr/>
          <p:nvPr/>
        </p:nvSpPr>
        <p:spPr>
          <a:xfrm flipH="1">
            <a:off x="7336835" y="4365063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8" name="TextBox 77"/>
          <p:cNvSpPr txBox="1"/>
          <p:nvPr/>
        </p:nvSpPr>
        <p:spPr bwMode="auto">
          <a:xfrm>
            <a:off x="6320487" y="2791698"/>
            <a:ext cx="1834025" cy="1439341"/>
          </a:xfrm>
          <a:prstGeom prst="rect">
            <a:avLst/>
          </a:prstGeom>
          <a:noFill/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endParaRPr lang="en-US" altLang="zh-CN" sz="1599" dirty="0"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动态</a:t>
            </a:r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原理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dirty="0" smtClean="0"/>
              <a:t>动态</a:t>
            </a:r>
            <a:r>
              <a:rPr lang="en-US" altLang="zh-CN" sz="1600" dirty="0" smtClean="0"/>
              <a:t>NAT</a:t>
            </a:r>
            <a:r>
              <a:rPr lang="zh-CN" altLang="en-US" sz="1600" dirty="0" smtClean="0"/>
              <a:t>：静态</a:t>
            </a:r>
            <a:r>
              <a:rPr lang="en-US" altLang="zh-CN" sz="1600" dirty="0" smtClean="0"/>
              <a:t>NAT</a:t>
            </a:r>
            <a:r>
              <a:rPr lang="zh-CN" altLang="en-US" sz="1600" dirty="0" smtClean="0"/>
              <a:t>严格地一对一进行地址映射，这就导致即便内网主机长时间离线或者不发送数据时，与之对应的公有地址也处于使用状态。为了避免地址浪费，动态</a:t>
            </a:r>
            <a:r>
              <a:rPr lang="en-US" altLang="zh-CN" sz="1600" dirty="0" smtClean="0"/>
              <a:t>NAT</a:t>
            </a:r>
            <a:r>
              <a:rPr lang="zh-CN" altLang="en-US" sz="1600" dirty="0" smtClean="0"/>
              <a:t>提出了地址池的概念：所有可用的公有地址组成地址池。</a:t>
            </a:r>
          </a:p>
          <a:p>
            <a:r>
              <a:rPr lang="zh-CN" altLang="en-US" sz="1600" dirty="0" smtClean="0"/>
              <a:t>当内部主机访问外部网络时临时分配一个地址池中未使用的地址，并将该地址标记为“</a:t>
            </a:r>
            <a:r>
              <a:rPr lang="en-US" altLang="zh-CN" sz="1600" dirty="0" smtClean="0"/>
              <a:t>In Use”</a:t>
            </a:r>
            <a:r>
              <a:rPr lang="zh-CN" altLang="en-US" sz="1600" dirty="0" smtClean="0"/>
              <a:t>。当该主机不再访问外部网络时回收分配的地址，重新标记为“</a:t>
            </a:r>
            <a:r>
              <a:rPr lang="en-US" altLang="zh-CN" sz="1600" dirty="0" smtClean="0"/>
              <a:t>Not Use”</a:t>
            </a:r>
            <a:r>
              <a:rPr lang="zh-CN" altLang="en-US" sz="1600" dirty="0" smtClean="0"/>
              <a:t>。</a:t>
            </a:r>
          </a:p>
          <a:p>
            <a:endParaRPr lang="zh-CN" altLang="en-US" sz="1600" dirty="0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6527655" y="3419540"/>
          <a:ext cx="1567964" cy="768948"/>
        </p:xfrm>
        <a:graphic>
          <a:graphicData uri="http://schemas.openxmlformats.org/drawingml/2006/table">
            <a:tbl>
              <a:tblPr firstRow="1" bandRow="1"/>
              <a:tblGrid>
                <a:gridCol w="783444"/>
                <a:gridCol w="784520"/>
              </a:tblGrid>
              <a:tr h="256316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Not Use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6316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Not Use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6316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122.1.2.3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Not</a:t>
                      </a:r>
                      <a:r>
                        <a:rPr lang="en-US" altLang="zh-CN" sz="1200" b="0" kern="1200" baseline="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 Use</a:t>
                      </a:r>
                      <a:endParaRPr lang="en-US" altLang="zh-CN" sz="1200" b="0" kern="1200" dirty="0" smtClean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6" name="圆角矩形 35"/>
          <p:cNvSpPr/>
          <p:nvPr/>
        </p:nvSpPr>
        <p:spPr>
          <a:xfrm>
            <a:off x="1365161" y="3276793"/>
            <a:ext cx="4424169" cy="3049895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41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25409" y="4494183"/>
            <a:ext cx="605927" cy="495757"/>
          </a:xfrm>
          <a:prstGeom prst="rect">
            <a:avLst/>
          </a:prstGeom>
          <a:noFill/>
        </p:spPr>
      </p:pic>
      <p:pic>
        <p:nvPicPr>
          <p:cNvPr id="42" name="图片 4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8430" y="4504769"/>
            <a:ext cx="603534" cy="463514"/>
          </a:xfrm>
          <a:prstGeom prst="rect">
            <a:avLst/>
          </a:prstGeom>
        </p:spPr>
      </p:pic>
      <p:pic>
        <p:nvPicPr>
          <p:cNvPr id="43" name="图片 42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57817" y="4494731"/>
            <a:ext cx="604584" cy="494659"/>
          </a:xfrm>
          <a:prstGeom prst="rect">
            <a:avLst/>
          </a:prstGeom>
        </p:spPr>
      </p:pic>
      <p:sp>
        <p:nvSpPr>
          <p:cNvPr id="44" name="TextBox 77"/>
          <p:cNvSpPr txBox="1"/>
          <p:nvPr/>
        </p:nvSpPr>
        <p:spPr bwMode="auto">
          <a:xfrm>
            <a:off x="1737181" y="4963300"/>
            <a:ext cx="1510530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6" name="TextBox 77"/>
          <p:cNvSpPr txBox="1"/>
          <p:nvPr/>
        </p:nvSpPr>
        <p:spPr bwMode="auto">
          <a:xfrm>
            <a:off x="8850954" y="4951398"/>
            <a:ext cx="1218310" cy="52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1" name="TextBox 77"/>
          <p:cNvSpPr txBox="1"/>
          <p:nvPr/>
        </p:nvSpPr>
        <p:spPr bwMode="auto">
          <a:xfrm>
            <a:off x="5877967" y="4447255"/>
            <a:ext cx="1218310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37599" y="4987876"/>
            <a:ext cx="565696" cy="310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54" name="图片 5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8430" y="3516514"/>
            <a:ext cx="603534" cy="463514"/>
          </a:xfrm>
          <a:prstGeom prst="rect">
            <a:avLst/>
          </a:prstGeom>
        </p:spPr>
      </p:pic>
      <p:pic>
        <p:nvPicPr>
          <p:cNvPr id="55" name="图片 54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8430" y="5493025"/>
            <a:ext cx="603534" cy="463514"/>
          </a:xfrm>
          <a:prstGeom prst="rect">
            <a:avLst/>
          </a:prstGeom>
        </p:spPr>
      </p:pic>
      <p:pic>
        <p:nvPicPr>
          <p:cNvPr id="56" name="图片 55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7680" y="4513727"/>
            <a:ext cx="604584" cy="494659"/>
          </a:xfrm>
          <a:prstGeom prst="rect">
            <a:avLst/>
          </a:prstGeom>
        </p:spPr>
      </p:pic>
      <p:cxnSp>
        <p:nvCxnSpPr>
          <p:cNvPr id="57" name="直接连接符 56"/>
          <p:cNvCxnSpPr>
            <a:stCxn id="54" idx="3"/>
            <a:endCxn id="56" idx="0"/>
          </p:cNvCxnSpPr>
          <p:nvPr/>
        </p:nvCxnSpPr>
        <p:spPr bwMode="auto">
          <a:xfrm>
            <a:off x="2771965" y="3748271"/>
            <a:ext cx="1098007" cy="7654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5" idx="3"/>
            <a:endCxn id="56" idx="2"/>
          </p:cNvCxnSpPr>
          <p:nvPr/>
        </p:nvCxnSpPr>
        <p:spPr bwMode="auto">
          <a:xfrm flipV="1">
            <a:off x="2771965" y="5008387"/>
            <a:ext cx="1098007" cy="7163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77"/>
          <p:cNvSpPr txBox="1"/>
          <p:nvPr/>
        </p:nvSpPr>
        <p:spPr bwMode="auto">
          <a:xfrm>
            <a:off x="1729203" y="3962227"/>
            <a:ext cx="1581245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1" name="TextBox 77"/>
          <p:cNvSpPr txBox="1"/>
          <p:nvPr/>
        </p:nvSpPr>
        <p:spPr bwMode="auto">
          <a:xfrm>
            <a:off x="1737181" y="5941160"/>
            <a:ext cx="1510529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2" name="TextBox 77"/>
          <p:cNvSpPr txBox="1"/>
          <p:nvPr/>
        </p:nvSpPr>
        <p:spPr bwMode="auto">
          <a:xfrm>
            <a:off x="4254840" y="4760023"/>
            <a:ext cx="1357297" cy="31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5" name="TextBox 77"/>
          <p:cNvSpPr txBox="1"/>
          <p:nvPr/>
        </p:nvSpPr>
        <p:spPr bwMode="auto">
          <a:xfrm>
            <a:off x="7150637" y="4572598"/>
            <a:ext cx="1218310" cy="31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98520" y="3276794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sp>
        <p:nvSpPr>
          <p:cNvPr id="67" name="Right Arrow 157"/>
          <p:cNvSpPr/>
          <p:nvPr/>
        </p:nvSpPr>
        <p:spPr>
          <a:xfrm rot="19288221">
            <a:off x="5815279" y="4012254"/>
            <a:ext cx="538526" cy="331878"/>
          </a:xfrm>
          <a:prstGeom prst="rightArrow">
            <a:avLst>
              <a:gd name="adj1" fmla="val 40000"/>
              <a:gd name="adj2" fmla="val 50000"/>
            </a:avLst>
          </a:prstGeom>
          <a:gradFill flip="none" rotWithShape="1">
            <a:gsLst>
              <a:gs pos="15000">
                <a:srgbClr val="1AABE2">
                  <a:lumMod val="5000"/>
                  <a:lumOff val="95000"/>
                  <a:alpha val="0"/>
                </a:srgbClr>
              </a:gs>
              <a:gs pos="81000">
                <a:srgbClr val="99DFF9"/>
              </a:gs>
            </a:gsLst>
            <a:lin ang="0" scaled="1"/>
            <a:tileRect/>
          </a:gradFill>
          <a:ln w="15875" cap="flat" cmpd="sng" algn="ctr">
            <a:gradFill flip="none" rotWithShape="1">
              <a:gsLst>
                <a:gs pos="0">
                  <a:srgbClr val="1AABE2">
                    <a:lumMod val="5000"/>
                    <a:lumOff val="95000"/>
                  </a:srgbClr>
                </a:gs>
                <a:gs pos="100000">
                  <a:srgbClr val="00B0F0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Huawei Sans"/>
              <a:ea typeface="方正兰亭黑简体"/>
              <a:sym typeface="Huawei Sans" panose="020C0503030203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49491" y="2846939"/>
            <a:ext cx="1834024" cy="548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986">
              <a:spcBef>
                <a:spcPts val="200"/>
              </a:spcBef>
            </a:pPr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NAT</a:t>
            </a:r>
            <a:r>
              <a:rPr lang="zh-CN" altLang="en-US" sz="1399" dirty="0">
                <a:solidFill>
                  <a:prstClr val="black"/>
                </a:solidFill>
                <a:sym typeface="Huawei Sans" panose="020C0503030203020204" pitchFamily="34" charset="0"/>
              </a:rPr>
              <a:t>地址池</a:t>
            </a:r>
            <a:endParaRPr lang="en-US" altLang="zh-CN" sz="1399" dirty="0">
              <a:solidFill>
                <a:prstClr val="black"/>
              </a:solidFill>
              <a:sym typeface="Huawei Sans" panose="020C0503030203020204" pitchFamily="34" charset="0"/>
            </a:endParaRPr>
          </a:p>
          <a:p>
            <a:pPr marL="35986">
              <a:spcBef>
                <a:spcPts val="200"/>
              </a:spcBef>
            </a:pPr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9507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 bwMode="auto">
          <a:xfrm>
            <a:off x="4027638" y="3037308"/>
            <a:ext cx="2215499" cy="224613"/>
          </a:xfrm>
          <a:prstGeom prst="roundRect">
            <a:avLst/>
          </a:prstGeom>
          <a:solidFill>
            <a:srgbClr val="FFF2CC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Select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13" name="直接连接符 12"/>
          <p:cNvCxnSpPr>
            <a:stCxn id="7" idx="3"/>
            <a:endCxn id="9" idx="1"/>
          </p:cNvCxnSpPr>
          <p:nvPr/>
        </p:nvCxnSpPr>
        <p:spPr bwMode="auto">
          <a:xfrm>
            <a:off x="2314877" y="3903974"/>
            <a:ext cx="7223258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Freeform 159"/>
          <p:cNvSpPr/>
          <p:nvPr/>
        </p:nvSpPr>
        <p:spPr>
          <a:xfrm flipH="1">
            <a:off x="7308194" y="3541460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动态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转换示例 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(1)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5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53400" y="3687603"/>
            <a:ext cx="540989" cy="442626"/>
          </a:xfrm>
          <a:prstGeom prst="rect">
            <a:avLst/>
          </a:prstGeom>
          <a:noFill/>
        </p:spPr>
      </p:pic>
      <p:pic>
        <p:nvPicPr>
          <p:cNvPr id="7" name="图片 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6025" y="3697054"/>
            <a:ext cx="538853" cy="413838"/>
          </a:xfrm>
          <a:prstGeom prst="rect">
            <a:avLst/>
          </a:prstGeom>
        </p:spPr>
      </p:pic>
      <p:pic>
        <p:nvPicPr>
          <p:cNvPr id="9" name="图片 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38135" y="3688092"/>
            <a:ext cx="539789" cy="441645"/>
          </a:xfrm>
          <a:prstGeom prst="rect">
            <a:avLst/>
          </a:prstGeom>
        </p:spPr>
      </p:pic>
      <p:sp>
        <p:nvSpPr>
          <p:cNvPr id="22" name="TextBox 77"/>
          <p:cNvSpPr txBox="1"/>
          <p:nvPr/>
        </p:nvSpPr>
        <p:spPr bwMode="auto">
          <a:xfrm>
            <a:off x="1311886" y="4095817"/>
            <a:ext cx="1508906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3" name="TextBox 77"/>
          <p:cNvSpPr txBox="1"/>
          <p:nvPr/>
        </p:nvSpPr>
        <p:spPr bwMode="auto">
          <a:xfrm>
            <a:off x="9226074" y="4118315"/>
            <a:ext cx="1281340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99759" y="4118865"/>
            <a:ext cx="657253" cy="30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6025" y="2814713"/>
            <a:ext cx="538853" cy="41383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6025" y="4579397"/>
            <a:ext cx="538853" cy="413838"/>
          </a:xfrm>
          <a:prstGeom prst="rect">
            <a:avLst/>
          </a:prstGeom>
        </p:spPr>
      </p:pic>
      <p:pic>
        <p:nvPicPr>
          <p:cNvPr id="35" name="图片 34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79762" y="3705053"/>
            <a:ext cx="539789" cy="441645"/>
          </a:xfrm>
          <a:prstGeom prst="rect">
            <a:avLst/>
          </a:prstGeom>
        </p:spPr>
      </p:pic>
      <p:cxnSp>
        <p:nvCxnSpPr>
          <p:cNvPr id="45" name="直接连接符 44"/>
          <p:cNvCxnSpPr>
            <a:stCxn id="28" idx="3"/>
            <a:endCxn id="35" idx="0"/>
          </p:cNvCxnSpPr>
          <p:nvPr/>
        </p:nvCxnSpPr>
        <p:spPr bwMode="auto">
          <a:xfrm>
            <a:off x="2314877" y="3021632"/>
            <a:ext cx="1134780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31" idx="3"/>
            <a:endCxn id="35" idx="2"/>
          </p:cNvCxnSpPr>
          <p:nvPr/>
        </p:nvCxnSpPr>
        <p:spPr bwMode="auto">
          <a:xfrm flipV="1">
            <a:off x="2314877" y="4146699"/>
            <a:ext cx="1134780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77"/>
          <p:cNvSpPr txBox="1"/>
          <p:nvPr/>
        </p:nvSpPr>
        <p:spPr bwMode="auto">
          <a:xfrm>
            <a:off x="1311886" y="3202031"/>
            <a:ext cx="1508906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9" name="TextBox 77"/>
          <p:cNvSpPr txBox="1"/>
          <p:nvPr/>
        </p:nvSpPr>
        <p:spPr bwMode="auto">
          <a:xfrm>
            <a:off x="1311886" y="4968878"/>
            <a:ext cx="1508906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4758074" y="2765693"/>
          <a:ext cx="1559037" cy="764556"/>
        </p:xfrm>
        <a:graphic>
          <a:graphicData uri="http://schemas.openxmlformats.org/drawingml/2006/table">
            <a:tbl>
              <a:tblPr firstRow="1" bandRow="1"/>
              <a:tblGrid>
                <a:gridCol w="778984"/>
                <a:gridCol w="780053"/>
              </a:tblGrid>
              <a:tr h="254780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EC706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</a:t>
                      </a:r>
                      <a:endParaRPr lang="zh-CN" altLang="en-US" sz="1200" b="0" kern="1200" dirty="0">
                        <a:solidFill>
                          <a:srgbClr val="EC706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EC706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In Use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80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Not Use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80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122.1.2.3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Not</a:t>
                      </a:r>
                      <a:r>
                        <a:rPr lang="en-US" altLang="zh-CN" sz="1200" b="0" kern="1200" baseline="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 Use</a:t>
                      </a:r>
                      <a:endParaRPr lang="en-US" altLang="zh-CN" sz="1200" b="0" kern="1200" dirty="0" smtClean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6" name="直接箭头连接符 35"/>
          <p:cNvCxnSpPr/>
          <p:nvPr/>
        </p:nvCxnSpPr>
        <p:spPr bwMode="auto">
          <a:xfrm>
            <a:off x="2385140" y="2632151"/>
            <a:ext cx="1908958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37" name="文本框 32"/>
          <p:cNvSpPr txBox="1"/>
          <p:nvPr/>
        </p:nvSpPr>
        <p:spPr>
          <a:xfrm>
            <a:off x="2385140" y="2015233"/>
            <a:ext cx="1799297" cy="526234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192.168.1.1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2029675" y="2015233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8435577" y="3360851"/>
            <a:ext cx="1847407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41" name="文本框 32"/>
          <p:cNvSpPr txBox="1"/>
          <p:nvPr/>
        </p:nvSpPr>
        <p:spPr>
          <a:xfrm>
            <a:off x="8435576" y="2788445"/>
            <a:ext cx="1686529" cy="469912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122.1.2.2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8080112" y="2788445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455204" y="1399817"/>
            <a:ext cx="2770870" cy="1140688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034">
              <a:lnSpc>
                <a:spcPts val="2199"/>
              </a:lnSpc>
            </a:pPr>
            <a:r>
              <a:rPr lang="en-US" altLang="zh-CN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STEP 1</a:t>
            </a:r>
          </a:p>
          <a:p>
            <a:pPr defTabSz="914034">
              <a:lnSpc>
                <a:spcPts val="2199"/>
              </a:lnSpc>
            </a:pPr>
            <a:r>
              <a:rPr lang="zh-CN" altLang="en-US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选择一个地址池中未使用的地址作为转换后的地址，同时将该地址的标记变为“</a:t>
            </a:r>
            <a:r>
              <a:rPr lang="en-US" altLang="zh-CN" sz="1399" kern="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 Use</a:t>
            </a:r>
            <a:r>
              <a:rPr lang="zh-CN" altLang="en-US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”。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354596" y="3098138"/>
            <a:ext cx="1801969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6919048" y="5428143"/>
          <a:ext cx="2042601" cy="822852"/>
        </p:xfrm>
        <a:graphic>
          <a:graphicData uri="http://schemas.openxmlformats.org/drawingml/2006/table">
            <a:tbl>
              <a:tblPr firstRow="1" bandRow="1"/>
              <a:tblGrid>
                <a:gridCol w="1020600"/>
                <a:gridCol w="1022001"/>
              </a:tblGrid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192.168.1.2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任意多边形 11"/>
          <p:cNvSpPr/>
          <p:nvPr/>
        </p:nvSpPr>
        <p:spPr bwMode="auto">
          <a:xfrm>
            <a:off x="6360216" y="3156056"/>
            <a:ext cx="700282" cy="1812821"/>
          </a:xfrm>
          <a:custGeom>
            <a:avLst/>
            <a:gdLst>
              <a:gd name="connsiteX0" fmla="*/ 0 w 615950"/>
              <a:gd name="connsiteY0" fmla="*/ 0 h 1422400"/>
              <a:gd name="connsiteX1" fmla="*/ 101600 w 615950"/>
              <a:gd name="connsiteY1" fmla="*/ 0 h 1422400"/>
              <a:gd name="connsiteX2" fmla="*/ 615950 w 615950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50" h="1422400">
                <a:moveTo>
                  <a:pt x="0" y="0"/>
                </a:moveTo>
                <a:lnTo>
                  <a:pt x="101600" y="0"/>
                </a:lnTo>
                <a:lnTo>
                  <a:pt x="615950" y="1422400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003013" y="4156452"/>
            <a:ext cx="2732391" cy="602097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034">
              <a:lnSpc>
                <a:spcPts val="2199"/>
              </a:lnSpc>
            </a:pPr>
            <a:r>
              <a:rPr lang="en-US" altLang="zh-CN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STEP 2</a:t>
            </a:r>
          </a:p>
          <a:p>
            <a:pPr defTabSz="914034">
              <a:lnSpc>
                <a:spcPts val="2199"/>
              </a:lnSpc>
            </a:pPr>
            <a:r>
              <a:rPr lang="zh-CN" altLang="en-US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生成一个临时的</a:t>
            </a:r>
            <a:r>
              <a:rPr lang="en-US" altLang="zh-CN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NAT</a:t>
            </a:r>
            <a:r>
              <a:rPr lang="zh-CN" altLang="en-US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映射表。</a:t>
            </a:r>
          </a:p>
        </p:txBody>
      </p:sp>
      <p:sp>
        <p:nvSpPr>
          <p:cNvPr id="52" name="TextBox 77"/>
          <p:cNvSpPr txBox="1"/>
          <p:nvPr/>
        </p:nvSpPr>
        <p:spPr bwMode="auto">
          <a:xfrm>
            <a:off x="7090481" y="3753513"/>
            <a:ext cx="128134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8" name="TextBox 77"/>
          <p:cNvSpPr txBox="1"/>
          <p:nvPr/>
        </p:nvSpPr>
        <p:spPr bwMode="auto">
          <a:xfrm>
            <a:off x="4560357" y="2160710"/>
            <a:ext cx="1834025" cy="1439341"/>
          </a:xfrm>
          <a:prstGeom prst="rect">
            <a:avLst/>
          </a:prstGeom>
          <a:noFill/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endParaRPr lang="en-US" altLang="zh-CN" sz="1599" dirty="0">
              <a:sym typeface="Huawei Sans" panose="020C0503030203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90339" y="2165728"/>
            <a:ext cx="1822224" cy="548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986">
              <a:spcBef>
                <a:spcPts val="200"/>
              </a:spcBef>
            </a:pPr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NAT</a:t>
            </a:r>
            <a:r>
              <a:rPr lang="zh-CN" altLang="en-US" sz="1399" dirty="0">
                <a:solidFill>
                  <a:prstClr val="black"/>
                </a:solidFill>
                <a:sym typeface="Huawei Sans" panose="020C0503030203020204" pitchFamily="34" charset="0"/>
              </a:rPr>
              <a:t>地址池</a:t>
            </a:r>
            <a:endParaRPr lang="en-US" altLang="zh-CN" sz="1399" dirty="0">
              <a:solidFill>
                <a:prstClr val="black"/>
              </a:solidFill>
              <a:sym typeface="Huawei Sans" panose="020C0503030203020204" pitchFamily="34" charset="0"/>
            </a:endParaRPr>
          </a:p>
          <a:p>
            <a:pPr marL="35986">
              <a:spcBef>
                <a:spcPts val="200"/>
              </a:spcBef>
            </a:pPr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--------------------</a:t>
            </a:r>
          </a:p>
        </p:txBody>
      </p:sp>
      <p:sp>
        <p:nvSpPr>
          <p:cNvPr id="60" name="TextBox 77"/>
          <p:cNvSpPr txBox="1"/>
          <p:nvPr/>
        </p:nvSpPr>
        <p:spPr bwMode="auto">
          <a:xfrm>
            <a:off x="6756508" y="4985939"/>
            <a:ext cx="2322889" cy="1334282"/>
          </a:xfrm>
          <a:prstGeom prst="rect">
            <a:avLst/>
          </a:prstGeom>
          <a:noFill/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endParaRPr lang="en-US" altLang="zh-CN" sz="1599" dirty="0">
              <a:sym typeface="Huawei Sans" panose="020C050303020302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73214" y="4978234"/>
            <a:ext cx="2322888" cy="52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986"/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NAT</a:t>
            </a:r>
            <a:r>
              <a:rPr lang="zh-CN" altLang="en-US" sz="1399" dirty="0">
                <a:solidFill>
                  <a:prstClr val="black"/>
                </a:solidFill>
                <a:sym typeface="Huawei Sans" panose="020C0503030203020204" pitchFamily="34" charset="0"/>
              </a:rPr>
              <a:t>映射表</a:t>
            </a:r>
            <a:endParaRPr lang="en-US" altLang="zh-CN" sz="1399" dirty="0">
              <a:solidFill>
                <a:prstClr val="black"/>
              </a:solidFill>
              <a:sym typeface="Huawei Sans" panose="020C0503030203020204" pitchFamily="34" charset="0"/>
            </a:endParaRPr>
          </a:p>
          <a:p>
            <a:pPr marL="35986"/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4249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圆角矩形 71"/>
          <p:cNvSpPr/>
          <p:nvPr/>
        </p:nvSpPr>
        <p:spPr bwMode="auto">
          <a:xfrm>
            <a:off x="4962149" y="3085994"/>
            <a:ext cx="2701726" cy="224613"/>
          </a:xfrm>
          <a:prstGeom prst="roundRect">
            <a:avLst/>
          </a:prstGeom>
          <a:solidFill>
            <a:srgbClr val="FFF2CC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Match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9" name="TextBox 77"/>
          <p:cNvSpPr txBox="1"/>
          <p:nvPr/>
        </p:nvSpPr>
        <p:spPr bwMode="auto">
          <a:xfrm>
            <a:off x="4756984" y="2355932"/>
            <a:ext cx="2322889" cy="1334282"/>
          </a:xfrm>
          <a:prstGeom prst="rect">
            <a:avLst/>
          </a:prstGeom>
          <a:noFill/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endParaRPr lang="en-US" altLang="zh-CN" sz="1599" dirty="0">
              <a:sym typeface="Huawei Sans" panose="020C0503030203020204" pitchFamily="34" charset="0"/>
            </a:endParaRPr>
          </a:p>
        </p:txBody>
      </p:sp>
      <p:cxnSp>
        <p:nvCxnSpPr>
          <p:cNvPr id="13" name="直接连接符 12"/>
          <p:cNvCxnSpPr>
            <a:stCxn id="7" idx="3"/>
            <a:endCxn id="9" idx="1"/>
          </p:cNvCxnSpPr>
          <p:nvPr/>
        </p:nvCxnSpPr>
        <p:spPr bwMode="auto">
          <a:xfrm>
            <a:off x="2322482" y="4036002"/>
            <a:ext cx="7215653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动态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转换示例 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(2)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5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53400" y="3819631"/>
            <a:ext cx="540989" cy="442626"/>
          </a:xfrm>
          <a:prstGeom prst="rect">
            <a:avLst/>
          </a:prstGeom>
          <a:noFill/>
        </p:spPr>
      </p:pic>
      <p:pic>
        <p:nvPicPr>
          <p:cNvPr id="7" name="图片 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3630" y="3829083"/>
            <a:ext cx="538853" cy="413838"/>
          </a:xfrm>
          <a:prstGeom prst="rect">
            <a:avLst/>
          </a:prstGeom>
        </p:spPr>
      </p:pic>
      <p:pic>
        <p:nvPicPr>
          <p:cNvPr id="9" name="图片 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38135" y="3820120"/>
            <a:ext cx="539789" cy="441645"/>
          </a:xfrm>
          <a:prstGeom prst="rect">
            <a:avLst/>
          </a:prstGeom>
        </p:spPr>
      </p:pic>
      <p:sp>
        <p:nvSpPr>
          <p:cNvPr id="22" name="TextBox 77"/>
          <p:cNvSpPr txBox="1"/>
          <p:nvPr/>
        </p:nvSpPr>
        <p:spPr bwMode="auto">
          <a:xfrm>
            <a:off x="1336460" y="4227845"/>
            <a:ext cx="1441514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3" name="TextBox 77"/>
          <p:cNvSpPr txBox="1"/>
          <p:nvPr/>
        </p:nvSpPr>
        <p:spPr bwMode="auto">
          <a:xfrm>
            <a:off x="9219352" y="4259305"/>
            <a:ext cx="1202528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37844" y="4260415"/>
            <a:ext cx="55794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3630" y="2946742"/>
            <a:ext cx="538853" cy="41383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3630" y="4711425"/>
            <a:ext cx="538853" cy="413838"/>
          </a:xfrm>
          <a:prstGeom prst="rect">
            <a:avLst/>
          </a:prstGeom>
        </p:spPr>
      </p:pic>
      <p:pic>
        <p:nvPicPr>
          <p:cNvPr id="35" name="图片 34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7367" y="3837082"/>
            <a:ext cx="539789" cy="441645"/>
          </a:xfrm>
          <a:prstGeom prst="rect">
            <a:avLst/>
          </a:prstGeom>
        </p:spPr>
      </p:pic>
      <p:cxnSp>
        <p:nvCxnSpPr>
          <p:cNvPr id="45" name="直接连接符 44"/>
          <p:cNvCxnSpPr>
            <a:stCxn id="28" idx="3"/>
            <a:endCxn id="35" idx="0"/>
          </p:cNvCxnSpPr>
          <p:nvPr/>
        </p:nvCxnSpPr>
        <p:spPr bwMode="auto">
          <a:xfrm>
            <a:off x="2322482" y="3153661"/>
            <a:ext cx="1134780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31" idx="3"/>
            <a:endCxn id="35" idx="2"/>
          </p:cNvCxnSpPr>
          <p:nvPr/>
        </p:nvCxnSpPr>
        <p:spPr bwMode="auto">
          <a:xfrm flipV="1">
            <a:off x="2322482" y="4278728"/>
            <a:ext cx="1134780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77"/>
          <p:cNvSpPr txBox="1"/>
          <p:nvPr/>
        </p:nvSpPr>
        <p:spPr bwMode="auto">
          <a:xfrm>
            <a:off x="1336460" y="3334059"/>
            <a:ext cx="1441514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9" name="TextBox 77"/>
          <p:cNvSpPr txBox="1"/>
          <p:nvPr/>
        </p:nvSpPr>
        <p:spPr bwMode="auto">
          <a:xfrm>
            <a:off x="1336460" y="5100906"/>
            <a:ext cx="1441514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/>
          </p:nvPr>
        </p:nvGraphicFramePr>
        <p:xfrm>
          <a:off x="4962149" y="2799860"/>
          <a:ext cx="2042601" cy="822852"/>
        </p:xfrm>
        <a:graphic>
          <a:graphicData uri="http://schemas.openxmlformats.org/drawingml/2006/table">
            <a:tbl>
              <a:tblPr firstRow="1" bandRow="1"/>
              <a:tblGrid>
                <a:gridCol w="1020600"/>
                <a:gridCol w="1022001"/>
              </a:tblGrid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192.168.1.2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5" name="直接箭头连接符 64"/>
          <p:cNvCxnSpPr/>
          <p:nvPr/>
        </p:nvCxnSpPr>
        <p:spPr bwMode="auto">
          <a:xfrm>
            <a:off x="7867431" y="3171095"/>
            <a:ext cx="1853797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66" name="文本框 41"/>
          <p:cNvSpPr txBox="1"/>
          <p:nvPr/>
        </p:nvSpPr>
        <p:spPr>
          <a:xfrm>
            <a:off x="8050581" y="2607272"/>
            <a:ext cx="1670647" cy="476831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122.1.2.2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7723944" y="2607272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70" name="直接箭头连接符 69"/>
          <p:cNvCxnSpPr/>
          <p:nvPr/>
        </p:nvCxnSpPr>
        <p:spPr bwMode="auto">
          <a:xfrm>
            <a:off x="1567162" y="2673023"/>
            <a:ext cx="1889035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71" name="文本框 41"/>
          <p:cNvSpPr txBox="1"/>
          <p:nvPr/>
        </p:nvSpPr>
        <p:spPr>
          <a:xfrm>
            <a:off x="1693057" y="2144714"/>
            <a:ext cx="1763139" cy="450772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192.168.1.1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1369866" y="2144713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202060" y="1323655"/>
            <a:ext cx="2716989" cy="868645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034">
              <a:lnSpc>
                <a:spcPts val="2199"/>
              </a:lnSpc>
            </a:pPr>
            <a:r>
              <a:rPr lang="zh-CN" altLang="en-US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查找</a:t>
            </a:r>
            <a:r>
              <a:rPr lang="en-US" altLang="zh-CN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NAT</a:t>
            </a:r>
            <a:r>
              <a:rPr lang="zh-CN" altLang="en-US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映射表，根据公有地址查找私有地址，并进行</a:t>
            </a:r>
            <a:r>
              <a:rPr lang="en-US" altLang="zh-CN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IP</a:t>
            </a:r>
            <a:r>
              <a:rPr lang="zh-CN" altLang="en-US" sz="1399" kern="0" dirty="0">
                <a:latin typeface="Huawei Sans"/>
                <a:ea typeface="方正兰亭黑简体"/>
                <a:sym typeface="Huawei Sans" panose="020C0503030203020204" pitchFamily="34" charset="0"/>
              </a:rPr>
              <a:t>数据报文目的地址转换。</a:t>
            </a:r>
          </a:p>
        </p:txBody>
      </p:sp>
      <p:sp>
        <p:nvSpPr>
          <p:cNvPr id="10" name="任意多边形 9"/>
          <p:cNvSpPr/>
          <p:nvPr/>
        </p:nvSpPr>
        <p:spPr bwMode="auto">
          <a:xfrm>
            <a:off x="3465746" y="2443865"/>
            <a:ext cx="1472625" cy="685532"/>
          </a:xfrm>
          <a:custGeom>
            <a:avLst/>
            <a:gdLst>
              <a:gd name="connsiteX0" fmla="*/ 1473200 w 1473200"/>
              <a:gd name="connsiteY0" fmla="*/ 685800 h 685800"/>
              <a:gd name="connsiteX1" fmla="*/ 908050 w 1473200"/>
              <a:gd name="connsiteY1" fmla="*/ 0 h 685800"/>
              <a:gd name="connsiteX2" fmla="*/ 0 w 1473200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685800">
                <a:moveTo>
                  <a:pt x="1473200" y="685800"/>
                </a:moveTo>
                <a:lnTo>
                  <a:pt x="908050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r" defTabSz="914034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947015" y="3701264"/>
            <a:ext cx="1087741" cy="577462"/>
            <a:chOff x="6687693" y="2649174"/>
            <a:chExt cx="1088166" cy="577688"/>
          </a:xfrm>
        </p:grpSpPr>
        <p:sp>
          <p:nvSpPr>
            <p:cNvPr id="37" name="Freeform 159"/>
            <p:cNvSpPr/>
            <p:nvPr/>
          </p:nvSpPr>
          <p:spPr>
            <a:xfrm flipH="1">
              <a:off x="6787926" y="2649174"/>
              <a:ext cx="846244" cy="577688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8" name="TextBox 77"/>
            <p:cNvSpPr txBox="1"/>
            <p:nvPr/>
          </p:nvSpPr>
          <p:spPr bwMode="auto">
            <a:xfrm>
              <a:off x="6687693" y="2855341"/>
              <a:ext cx="1088166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en-US" altLang="zh-CN" sz="13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Internet</a:t>
              </a:r>
              <a:endPara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831719" y="2361504"/>
            <a:ext cx="2322888" cy="52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986"/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NAT</a:t>
            </a:r>
            <a:r>
              <a:rPr lang="zh-CN" altLang="en-US" sz="1399" dirty="0">
                <a:solidFill>
                  <a:prstClr val="black"/>
                </a:solidFill>
                <a:sym typeface="Huawei Sans" panose="020C0503030203020204" pitchFamily="34" charset="0"/>
              </a:rPr>
              <a:t>映射表</a:t>
            </a:r>
            <a:endParaRPr lang="en-US" altLang="zh-CN" sz="1399" dirty="0">
              <a:solidFill>
                <a:prstClr val="black"/>
              </a:solidFill>
              <a:sym typeface="Huawei Sans" panose="020C0503030203020204" pitchFamily="34" charset="0"/>
            </a:endParaRPr>
          </a:p>
          <a:p>
            <a:pPr marL="35986"/>
            <a:r>
              <a: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rPr>
              <a:t>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5388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动态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配置介绍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1515" y="1798096"/>
            <a:ext cx="10604557" cy="338422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[Huawei] </a:t>
            </a:r>
            <a:r>
              <a:rPr lang="en-US" altLang="zh-CN" sz="1599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address-group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group-index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start-address end-address</a:t>
            </a:r>
            <a:endParaRPr lang="zh-CN" altLang="en-US" sz="1599" i="1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1169" y="1366118"/>
            <a:ext cx="11084902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63" indent="-342763">
              <a:buFont typeface="+mj-lt"/>
              <a:buAutoNum type="arabicPeriod"/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创建地址池</a:t>
            </a:r>
          </a:p>
        </p:txBody>
      </p:sp>
      <p:sp>
        <p:nvSpPr>
          <p:cNvPr id="6" name="矩形 5"/>
          <p:cNvSpPr/>
          <p:nvPr/>
        </p:nvSpPr>
        <p:spPr>
          <a:xfrm>
            <a:off x="1031515" y="2230074"/>
            <a:ext cx="10604557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99"/>
              </a:lnSpc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配置公有地址范围，其中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group-index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为地址池编号，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start-address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、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end-address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分别为地址池起始地址、结束地址。</a:t>
            </a:r>
          </a:p>
        </p:txBody>
      </p:sp>
      <p:sp>
        <p:nvSpPr>
          <p:cNvPr id="7" name="矩形 6"/>
          <p:cNvSpPr/>
          <p:nvPr/>
        </p:nvSpPr>
        <p:spPr>
          <a:xfrm>
            <a:off x="1031515" y="3109414"/>
            <a:ext cx="10604557" cy="584547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[Huawei] </a:t>
            </a:r>
            <a:r>
              <a:rPr lang="en-US" altLang="zh-CN" sz="1599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acl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number </a:t>
            </a:r>
            <a:endParaRPr lang="en-US" altLang="zh-CN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pPr fontAlgn="base"/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[Huawei-</a:t>
            </a:r>
            <a:r>
              <a:rPr lang="en-US" altLang="zh-CN" sz="1599" dirty="0" err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acl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-basic-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number 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] 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rule permit source 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source-address source-wildcard </a:t>
            </a:r>
            <a:endParaRPr lang="en-US" altLang="zh-CN" sz="1599" i="1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1169" y="2677435"/>
            <a:ext cx="11084902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63" indent="-342763">
              <a:buFont typeface="+mj-lt"/>
              <a:buAutoNum type="arabicPeriod" startAt="2"/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配置地址转换的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ACL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规则</a:t>
            </a:r>
          </a:p>
        </p:txBody>
      </p:sp>
      <p:sp>
        <p:nvSpPr>
          <p:cNvPr id="13" name="矩形 12"/>
          <p:cNvSpPr/>
          <p:nvPr/>
        </p:nvSpPr>
        <p:spPr>
          <a:xfrm>
            <a:off x="1031515" y="3788776"/>
            <a:ext cx="10604557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99"/>
              </a:lnSpc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配置基础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ACL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，匹配需要进行动态转换的源地址范围。</a:t>
            </a:r>
          </a:p>
        </p:txBody>
      </p:sp>
      <p:sp>
        <p:nvSpPr>
          <p:cNvPr id="14" name="矩形 13"/>
          <p:cNvSpPr/>
          <p:nvPr/>
        </p:nvSpPr>
        <p:spPr>
          <a:xfrm>
            <a:off x="1031515" y="4713552"/>
            <a:ext cx="10604557" cy="338422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[Huawei-GigabitEthernet0/0/0] </a:t>
            </a:r>
            <a:r>
              <a:rPr lang="en-US" altLang="zh-CN" sz="1599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outbound </a:t>
            </a:r>
            <a:r>
              <a:rPr lang="en-US" altLang="zh-CN" sz="1599" i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acl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-number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address-group </a:t>
            </a:r>
            <a:r>
              <a:rPr lang="en-US" altLang="zh-CN" sz="1599" i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group-index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</a:t>
            </a:r>
            <a:r>
              <a:rPr lang="en-US" altLang="zh-CN" sz="15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no-pat 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]</a:t>
            </a:r>
            <a:endParaRPr lang="zh-CN" altLang="en-US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1169" y="4281574"/>
            <a:ext cx="11084902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63" indent="-342763">
              <a:buFont typeface="+mj-lt"/>
              <a:buAutoNum type="arabicPeriod" startAt="3"/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接口视图下配置带地址池的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 Outbound</a:t>
            </a:r>
            <a:endParaRPr lang="zh-CN" altLang="en-US" sz="1599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31515" y="5145530"/>
            <a:ext cx="10604557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99"/>
              </a:lnSpc>
            </a:pP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接口下关联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ACL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与地址池进行动态地址转换，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no-pat</a:t>
            </a:r>
            <a:r>
              <a:rPr lang="zh-CN" altLang="en-US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参数指定不进行端口转换。</a:t>
            </a:r>
          </a:p>
        </p:txBody>
      </p:sp>
    </p:spTree>
    <p:extLst>
      <p:ext uri="{BB962C8B-B14F-4D97-AF65-F5344CB8AC3E}">
        <p14:creationId xmlns:p14="http://schemas.microsoft.com/office/powerpoint/2010/main" val="16096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>
            <a:stCxn id="7" idx="3"/>
            <a:endCxn id="9" idx="1"/>
          </p:cNvCxnSpPr>
          <p:nvPr/>
        </p:nvCxnSpPr>
        <p:spPr bwMode="auto">
          <a:xfrm>
            <a:off x="2924295" y="2594496"/>
            <a:ext cx="6613841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Freeform 159"/>
          <p:cNvSpPr/>
          <p:nvPr/>
        </p:nvSpPr>
        <p:spPr>
          <a:xfrm flipH="1">
            <a:off x="7451138" y="2174268"/>
            <a:ext cx="1014560" cy="670283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594465" y="1234346"/>
            <a:ext cx="3931625" cy="2745712"/>
          </a:xfrm>
          <a:prstGeom prst="roundRect">
            <a:avLst>
              <a:gd name="adj" fmla="val 7563"/>
            </a:avLst>
          </a:prstGeom>
          <a:noFill/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02531" y="1234346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动态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配置示例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81990" y="4390292"/>
            <a:ext cx="7049221" cy="192285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</a:t>
            </a:r>
            <a:r>
              <a:rPr lang="en-US" altLang="zh-CN" sz="1399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address-group 1 122.1.2.1 122.1.2.3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</a:t>
            </a:r>
            <a:r>
              <a:rPr lang="en-US" altLang="zh-CN" sz="1399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acl</a:t>
            </a: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2000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[R1-acl-basic-2000]rule 5 permit source 192.168.1.0 0.0.0.255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[R1-acl-basic-2000]quit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[R1]interface GigabitEthernet0/0/1 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en-US" altLang="zh-CN" sz="1399" dirty="0" err="1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399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3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outbound 2000 address-group 1 no-pat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593405" y="3980058"/>
            <a:ext cx="6673293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664" indent="-185664" algn="just">
              <a:lnSpc>
                <a:spcPts val="23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R1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上配置动态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将内网主机的私有地址动态映射到公有地址。</a:t>
            </a:r>
          </a:p>
        </p:txBody>
      </p:sp>
      <p:pic>
        <p:nvPicPr>
          <p:cNvPr id="5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53400" y="2378124"/>
            <a:ext cx="540989" cy="442626"/>
          </a:xfrm>
          <a:prstGeom prst="rect">
            <a:avLst/>
          </a:prstGeom>
          <a:noFill/>
        </p:spPr>
      </p:pic>
      <p:pic>
        <p:nvPicPr>
          <p:cNvPr id="7" name="图片 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85442" y="2387576"/>
            <a:ext cx="538853" cy="413838"/>
          </a:xfrm>
          <a:prstGeom prst="rect">
            <a:avLst/>
          </a:prstGeom>
        </p:spPr>
      </p:pic>
      <p:pic>
        <p:nvPicPr>
          <p:cNvPr id="9" name="图片 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38135" y="2378614"/>
            <a:ext cx="539789" cy="441645"/>
          </a:xfrm>
          <a:prstGeom prst="rect">
            <a:avLst/>
          </a:prstGeom>
        </p:spPr>
      </p:pic>
      <p:sp>
        <p:nvSpPr>
          <p:cNvPr id="22" name="TextBox 77"/>
          <p:cNvSpPr txBox="1"/>
          <p:nvPr/>
        </p:nvSpPr>
        <p:spPr bwMode="auto">
          <a:xfrm>
            <a:off x="1881990" y="2786338"/>
            <a:ext cx="160085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3" name="TextBox 77"/>
          <p:cNvSpPr txBox="1"/>
          <p:nvPr/>
        </p:nvSpPr>
        <p:spPr bwMode="auto">
          <a:xfrm>
            <a:off x="9214831" y="2818793"/>
            <a:ext cx="1206711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37844" y="2818907"/>
            <a:ext cx="557948" cy="523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</a:p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R1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85442" y="1505235"/>
            <a:ext cx="538853" cy="41383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85442" y="3269918"/>
            <a:ext cx="538853" cy="413838"/>
          </a:xfrm>
          <a:prstGeom prst="rect">
            <a:avLst/>
          </a:prstGeom>
        </p:spPr>
      </p:pic>
      <p:pic>
        <p:nvPicPr>
          <p:cNvPr id="35" name="图片 34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04713" y="2387576"/>
            <a:ext cx="539789" cy="441645"/>
          </a:xfrm>
          <a:prstGeom prst="rect">
            <a:avLst/>
          </a:prstGeom>
        </p:spPr>
      </p:pic>
      <p:cxnSp>
        <p:nvCxnSpPr>
          <p:cNvPr id="45" name="直接连接符 44"/>
          <p:cNvCxnSpPr>
            <a:stCxn id="28" idx="3"/>
            <a:endCxn id="35" idx="0"/>
          </p:cNvCxnSpPr>
          <p:nvPr/>
        </p:nvCxnSpPr>
        <p:spPr bwMode="auto">
          <a:xfrm>
            <a:off x="2924294" y="1712154"/>
            <a:ext cx="950314" cy="6754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31" idx="3"/>
            <a:endCxn id="35" idx="2"/>
          </p:cNvCxnSpPr>
          <p:nvPr/>
        </p:nvCxnSpPr>
        <p:spPr bwMode="auto">
          <a:xfrm flipV="1">
            <a:off x="2924294" y="2829222"/>
            <a:ext cx="950314" cy="6476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77"/>
          <p:cNvSpPr txBox="1"/>
          <p:nvPr/>
        </p:nvSpPr>
        <p:spPr bwMode="auto">
          <a:xfrm>
            <a:off x="1881990" y="1892552"/>
            <a:ext cx="160085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9" name="TextBox 77"/>
          <p:cNvSpPr txBox="1"/>
          <p:nvPr/>
        </p:nvSpPr>
        <p:spPr bwMode="auto">
          <a:xfrm>
            <a:off x="1881990" y="3659399"/>
            <a:ext cx="160085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6" name="TextBox 77"/>
          <p:cNvSpPr txBox="1"/>
          <p:nvPr/>
        </p:nvSpPr>
        <p:spPr bwMode="auto">
          <a:xfrm>
            <a:off x="7173181" y="2450688"/>
            <a:ext cx="1570475" cy="34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5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3" name="TextBox 77"/>
          <p:cNvSpPr txBox="1"/>
          <p:nvPr/>
        </p:nvSpPr>
        <p:spPr bwMode="auto">
          <a:xfrm>
            <a:off x="5735856" y="2590372"/>
            <a:ext cx="108774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defTabSz="1001248" eaLnBrk="0" hangingPunct="0"/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网络地址转换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静态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动态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</a:p>
          <a:p>
            <a:r>
              <a:rPr lang="en-US" altLang="zh-CN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NAPT</a:t>
            </a:r>
            <a:r>
              <a:rPr lang="zh-CN" altLang="en-US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Easy-IP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 Server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5862270" y="4918041"/>
            <a:ext cx="3313836" cy="1454297"/>
            <a:chOff x="4580616" y="2140578"/>
            <a:chExt cx="1834741" cy="1439903"/>
          </a:xfrm>
        </p:grpSpPr>
        <p:sp>
          <p:nvSpPr>
            <p:cNvPr id="56" name="TextBox 77"/>
            <p:cNvSpPr txBox="1"/>
            <p:nvPr/>
          </p:nvSpPr>
          <p:spPr bwMode="auto">
            <a:xfrm>
              <a:off x="4580616" y="2140578"/>
              <a:ext cx="1834741" cy="1439903"/>
            </a:xfrm>
            <a:prstGeom prst="rect">
              <a:avLst/>
            </a:prstGeom>
            <a:noFill/>
            <a:ln w="12700" cap="flat" cmpd="sng" algn="ctr">
              <a:solidFill>
                <a:srgbClr val="1AABE2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00" kern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defRPr>
              </a:lvl1pPr>
            </a:lstStyle>
            <a:p>
              <a:pPr marL="35986" algn="l">
                <a:spcBef>
                  <a:spcPts val="200"/>
                </a:spcBef>
              </a:pPr>
              <a:endParaRPr lang="en-US" altLang="zh-CN" sz="1599" dirty="0">
                <a:sym typeface="Huawei Sans" panose="020C050303020302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592133" y="2165234"/>
              <a:ext cx="1822935" cy="543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NAT</a:t>
              </a:r>
              <a:r>
                <a:rPr lang="zh-CN" altLang="en-US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映射表</a:t>
              </a:r>
              <a:endPara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endParaRPr>
            </a:p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-------------</a:t>
              </a: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1236372" y="2911622"/>
            <a:ext cx="4300731" cy="2810368"/>
          </a:xfrm>
          <a:prstGeom prst="roundRect">
            <a:avLst>
              <a:gd name="adj" fmla="val 7563"/>
            </a:avLst>
          </a:prstGeom>
          <a:noFill/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700470" y="2967308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cxnSp>
        <p:nvCxnSpPr>
          <p:cNvPr id="13" name="直接连接符 12"/>
          <p:cNvCxnSpPr>
            <a:stCxn id="7" idx="3"/>
            <a:endCxn id="9" idx="1"/>
          </p:cNvCxnSpPr>
          <p:nvPr/>
        </p:nvCxnSpPr>
        <p:spPr bwMode="auto">
          <a:xfrm>
            <a:off x="2601245" y="4340818"/>
            <a:ext cx="6797582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Huawei Sans" panose="020C0503030203020204" pitchFamily="34" charset="0"/>
              </a:rPr>
              <a:t>NAPT</a:t>
            </a:r>
            <a:r>
              <a:rPr lang="zh-CN" altLang="en-US" smtClean="0">
                <a:sym typeface="Huawei Sans" panose="020C0503030203020204" pitchFamily="34" charset="0"/>
              </a:rPr>
              <a:t>原理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dirty="0" smtClean="0">
                <a:sym typeface="Huawei Sans" panose="020C0503030203020204" pitchFamily="34" charset="0"/>
              </a:rPr>
              <a:t>动态</a:t>
            </a:r>
            <a:r>
              <a:rPr lang="en-US" altLang="zh-CN" sz="1600" dirty="0" smtClean="0">
                <a:sym typeface="Huawei Sans" panose="020C0503030203020204" pitchFamily="34" charset="0"/>
              </a:rPr>
              <a:t>NAT</a:t>
            </a:r>
            <a:r>
              <a:rPr lang="zh-CN" altLang="en-US" sz="1600" dirty="0" smtClean="0">
                <a:sym typeface="Huawei Sans" panose="020C0503030203020204" pitchFamily="34" charset="0"/>
              </a:rPr>
              <a:t>选择地址池中的地址进行地址转换时不会转换端口号，即</a:t>
            </a:r>
            <a:r>
              <a:rPr lang="en-US" altLang="zh-CN" sz="1600" dirty="0" smtClean="0">
                <a:sym typeface="Huawei Sans" panose="020C0503030203020204" pitchFamily="34" charset="0"/>
              </a:rPr>
              <a:t>No-PAT</a:t>
            </a:r>
            <a:r>
              <a:rPr lang="zh-CN" altLang="en-US" sz="1600" dirty="0" smtClean="0">
                <a:sym typeface="Huawei Sans" panose="020C0503030203020204" pitchFamily="34" charset="0"/>
              </a:rPr>
              <a:t>（</a:t>
            </a:r>
            <a:r>
              <a:rPr lang="en-US" altLang="zh-CN" sz="1600" dirty="0" smtClean="0"/>
              <a:t>No-Port Address Translation</a:t>
            </a:r>
            <a:r>
              <a:rPr lang="zh-CN" altLang="en-US" sz="1600" dirty="0" smtClean="0"/>
              <a:t>，非端口地址转换</a:t>
            </a:r>
            <a:r>
              <a:rPr lang="zh-CN" altLang="en-US" sz="1600" dirty="0" smtClean="0">
                <a:sym typeface="Huawei Sans" panose="020C0503030203020204" pitchFamily="34" charset="0"/>
              </a:rPr>
              <a:t>），公有地址与私有地址还是</a:t>
            </a:r>
            <a:r>
              <a:rPr lang="en-US" altLang="zh-CN" sz="1600" dirty="0" smtClean="0">
                <a:sym typeface="Huawei Sans" panose="020C0503030203020204" pitchFamily="34" charset="0"/>
              </a:rPr>
              <a:t>1:1</a:t>
            </a:r>
            <a:r>
              <a:rPr lang="zh-CN" altLang="en-US" sz="1600" dirty="0" smtClean="0">
                <a:sym typeface="Huawei Sans" panose="020C0503030203020204" pitchFamily="34" charset="0"/>
              </a:rPr>
              <a:t>的映射关系，无法提高公有地址利用率。</a:t>
            </a:r>
            <a:endParaRPr lang="en-US" altLang="zh-CN" sz="1600" dirty="0" smtClean="0">
              <a:sym typeface="Huawei Sans" panose="020C0503030203020204" pitchFamily="34" charset="0"/>
            </a:endParaRPr>
          </a:p>
          <a:p>
            <a:r>
              <a:rPr lang="en-US" altLang="zh-CN" sz="1600" dirty="0" smtClean="0">
                <a:sym typeface="Huawei Sans" panose="020C0503030203020204" pitchFamily="34" charset="0"/>
              </a:rPr>
              <a:t>NAPT</a:t>
            </a:r>
            <a:r>
              <a:rPr lang="zh-CN" altLang="en-US" sz="1600" dirty="0" smtClean="0">
                <a:sym typeface="Huawei Sans" panose="020C0503030203020204" pitchFamily="34" charset="0"/>
              </a:rPr>
              <a:t>（</a:t>
            </a:r>
            <a:r>
              <a:rPr lang="en-US" altLang="zh-CN" sz="1600" dirty="0" smtClean="0">
                <a:sym typeface="Huawei Sans" panose="020C0503030203020204" pitchFamily="34" charset="0"/>
              </a:rPr>
              <a:t>Network Address and Port Translation</a:t>
            </a:r>
            <a:r>
              <a:rPr lang="zh-CN" altLang="en-US" sz="1600" dirty="0" smtClean="0">
                <a:sym typeface="Huawei Sans" panose="020C0503030203020204" pitchFamily="34" charset="0"/>
              </a:rPr>
              <a:t>，</a:t>
            </a:r>
            <a:r>
              <a:rPr lang="zh-CN" altLang="en-US" sz="1600" dirty="0" smtClean="0"/>
              <a:t>网络地址端口转换</a:t>
            </a:r>
            <a:r>
              <a:rPr lang="zh-CN" altLang="en-US" sz="1600" dirty="0" smtClean="0">
                <a:sym typeface="Huawei Sans" panose="020C0503030203020204" pitchFamily="34" charset="0"/>
              </a:rPr>
              <a:t>）：从地址池中选择地址进行地址转换时不仅转换</a:t>
            </a:r>
            <a:r>
              <a:rPr lang="en-US" altLang="zh-CN" sz="1600" dirty="0" smtClean="0">
                <a:sym typeface="Huawei Sans" panose="020C0503030203020204" pitchFamily="34" charset="0"/>
              </a:rPr>
              <a:t>IP</a:t>
            </a:r>
            <a:r>
              <a:rPr lang="zh-CN" altLang="en-US" sz="1600" dirty="0" smtClean="0">
                <a:sym typeface="Huawei Sans" panose="020C0503030203020204" pitchFamily="34" charset="0"/>
              </a:rPr>
              <a:t>地址，同时也会对端口号进行转换，从而实现公有地址与私有地址的</a:t>
            </a:r>
            <a:r>
              <a:rPr lang="en-US" altLang="zh-CN" sz="1600" dirty="0" smtClean="0">
                <a:sym typeface="Huawei Sans" panose="020C0503030203020204" pitchFamily="34" charset="0"/>
              </a:rPr>
              <a:t>1:n</a:t>
            </a:r>
            <a:r>
              <a:rPr lang="zh-CN" altLang="en-US" sz="1600" dirty="0" smtClean="0">
                <a:sym typeface="Huawei Sans" panose="020C0503030203020204" pitchFamily="34" charset="0"/>
              </a:rPr>
              <a:t>映射，可以有效提高公有地址利用率。</a:t>
            </a:r>
            <a:endParaRPr lang="en-US" altLang="zh-CN" sz="1600" dirty="0" smtClean="0">
              <a:sym typeface="Huawei Sans" panose="020C0503030203020204" pitchFamily="34" charset="0"/>
            </a:endParaRPr>
          </a:p>
          <a:p>
            <a:endParaRPr lang="zh-CN" altLang="en-US" sz="1600" dirty="0"/>
          </a:p>
        </p:txBody>
      </p:sp>
      <p:pic>
        <p:nvPicPr>
          <p:cNvPr id="5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53400" y="4124447"/>
            <a:ext cx="540989" cy="442626"/>
          </a:xfrm>
          <a:prstGeom prst="rect">
            <a:avLst/>
          </a:prstGeom>
          <a:noFill/>
        </p:spPr>
      </p:pic>
      <p:pic>
        <p:nvPicPr>
          <p:cNvPr id="7" name="图片 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2393" y="4133899"/>
            <a:ext cx="538853" cy="413838"/>
          </a:xfrm>
          <a:prstGeom prst="rect">
            <a:avLst/>
          </a:prstGeom>
        </p:spPr>
      </p:pic>
      <p:pic>
        <p:nvPicPr>
          <p:cNvPr id="9" name="图片 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98827" y="4124936"/>
            <a:ext cx="539789" cy="441645"/>
          </a:xfrm>
          <a:prstGeom prst="rect">
            <a:avLst/>
          </a:prstGeom>
        </p:spPr>
      </p:pic>
      <p:sp>
        <p:nvSpPr>
          <p:cNvPr id="22" name="TextBox 77"/>
          <p:cNvSpPr txBox="1"/>
          <p:nvPr/>
        </p:nvSpPr>
        <p:spPr bwMode="auto">
          <a:xfrm>
            <a:off x="1578944" y="4532661"/>
            <a:ext cx="149319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3" name="TextBox 77"/>
          <p:cNvSpPr txBox="1"/>
          <p:nvPr/>
        </p:nvSpPr>
        <p:spPr bwMode="auto">
          <a:xfrm>
            <a:off x="9066063" y="4542692"/>
            <a:ext cx="1205317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6" name="TextBox 77"/>
          <p:cNvSpPr txBox="1"/>
          <p:nvPr/>
        </p:nvSpPr>
        <p:spPr bwMode="auto">
          <a:xfrm>
            <a:off x="5770514" y="4030889"/>
            <a:ext cx="108774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37844" y="4565231"/>
            <a:ext cx="55794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2393" y="3251557"/>
            <a:ext cx="538853" cy="41383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2393" y="5016241"/>
            <a:ext cx="538853" cy="413838"/>
          </a:xfrm>
          <a:prstGeom prst="rect">
            <a:avLst/>
          </a:prstGeom>
        </p:spPr>
      </p:pic>
      <p:pic>
        <p:nvPicPr>
          <p:cNvPr id="35" name="图片 34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40008" y="4141898"/>
            <a:ext cx="539789" cy="441645"/>
          </a:xfrm>
          <a:prstGeom prst="rect">
            <a:avLst/>
          </a:prstGeom>
        </p:spPr>
      </p:pic>
      <p:cxnSp>
        <p:nvCxnSpPr>
          <p:cNvPr id="45" name="直接连接符 44"/>
          <p:cNvCxnSpPr>
            <a:stCxn id="28" idx="3"/>
            <a:endCxn id="35" idx="0"/>
          </p:cNvCxnSpPr>
          <p:nvPr/>
        </p:nvCxnSpPr>
        <p:spPr bwMode="auto">
          <a:xfrm>
            <a:off x="2601245" y="3458477"/>
            <a:ext cx="1108657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31" idx="3"/>
            <a:endCxn id="35" idx="2"/>
          </p:cNvCxnSpPr>
          <p:nvPr/>
        </p:nvCxnSpPr>
        <p:spPr bwMode="auto">
          <a:xfrm flipV="1">
            <a:off x="2601245" y="4583544"/>
            <a:ext cx="1108657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77"/>
          <p:cNvSpPr txBox="1"/>
          <p:nvPr/>
        </p:nvSpPr>
        <p:spPr bwMode="auto">
          <a:xfrm>
            <a:off x="1578944" y="3638875"/>
            <a:ext cx="149319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9" name="TextBox 77"/>
          <p:cNvSpPr txBox="1"/>
          <p:nvPr/>
        </p:nvSpPr>
        <p:spPr bwMode="auto">
          <a:xfrm>
            <a:off x="1578944" y="5405722"/>
            <a:ext cx="149319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6681526" y="3133526"/>
          <a:ext cx="851770" cy="855996"/>
        </p:xfrm>
        <a:graphic>
          <a:graphicData uri="http://schemas.openxmlformats.org/drawingml/2006/table">
            <a:tbl>
              <a:tblPr firstRow="1" bandRow="1"/>
              <a:tblGrid>
                <a:gridCol w="851770"/>
              </a:tblGrid>
              <a:tr h="285249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249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249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5994435" y="5425357"/>
          <a:ext cx="3021506" cy="822852"/>
        </p:xfrm>
        <a:graphic>
          <a:graphicData uri="http://schemas.openxmlformats.org/drawingml/2006/table">
            <a:tbl>
              <a:tblPr firstRow="1" bandRow="1"/>
              <a:tblGrid>
                <a:gridCol w="1509717"/>
                <a:gridCol w="1511789"/>
              </a:tblGrid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192.168.1.1:10321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122.1.2.2:1025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192.168.1.2:17087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122.1.2.2:1026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任意多边形 32"/>
          <p:cNvSpPr/>
          <p:nvPr/>
        </p:nvSpPr>
        <p:spPr bwMode="auto">
          <a:xfrm>
            <a:off x="5819741" y="4434743"/>
            <a:ext cx="421553" cy="522388"/>
          </a:xfrm>
          <a:custGeom>
            <a:avLst/>
            <a:gdLst>
              <a:gd name="connsiteX0" fmla="*/ 0 w 615950"/>
              <a:gd name="connsiteY0" fmla="*/ 0 h 1422400"/>
              <a:gd name="connsiteX1" fmla="*/ 101600 w 615950"/>
              <a:gd name="connsiteY1" fmla="*/ 0 h 1422400"/>
              <a:gd name="connsiteX2" fmla="*/ 615950 w 615950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50" h="1422400">
                <a:moveTo>
                  <a:pt x="0" y="0"/>
                </a:moveTo>
                <a:lnTo>
                  <a:pt x="101600" y="0"/>
                </a:lnTo>
                <a:lnTo>
                  <a:pt x="615950" y="1422400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4" name="TextBox 77"/>
          <p:cNvSpPr txBox="1"/>
          <p:nvPr/>
        </p:nvSpPr>
        <p:spPr bwMode="auto">
          <a:xfrm>
            <a:off x="4003866" y="4344189"/>
            <a:ext cx="1328307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94153" y="2708550"/>
            <a:ext cx="1302316" cy="1320690"/>
            <a:chOff x="4580326" y="2148755"/>
            <a:chExt cx="1834742" cy="1439903"/>
          </a:xfrm>
        </p:grpSpPr>
        <p:sp>
          <p:nvSpPr>
            <p:cNvPr id="51" name="TextBox 77"/>
            <p:cNvSpPr txBox="1"/>
            <p:nvPr/>
          </p:nvSpPr>
          <p:spPr bwMode="auto">
            <a:xfrm>
              <a:off x="4580326" y="2148755"/>
              <a:ext cx="1834741" cy="1439903"/>
            </a:xfrm>
            <a:prstGeom prst="rect">
              <a:avLst/>
            </a:prstGeom>
            <a:noFill/>
            <a:ln w="12700" cap="flat" cmpd="sng" algn="ctr">
              <a:solidFill>
                <a:srgbClr val="1AABE2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00" kern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defRPr>
              </a:lvl1pPr>
            </a:lstStyle>
            <a:p>
              <a:pPr marL="35986" algn="l">
                <a:spcBef>
                  <a:spcPts val="200"/>
                </a:spcBef>
              </a:pPr>
              <a:endParaRPr lang="en-US" altLang="zh-CN" sz="1599" dirty="0">
                <a:sym typeface="Huawei Sans" panose="020C050303020302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592133" y="2165234"/>
              <a:ext cx="1822935" cy="598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NAT</a:t>
              </a:r>
              <a:r>
                <a:rPr lang="zh-CN" altLang="en-US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地址池</a:t>
              </a:r>
              <a:endPara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endParaRPr>
            </a:p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-------------</a:t>
              </a:r>
            </a:p>
          </p:txBody>
        </p:sp>
      </p:grpSp>
      <p:sp>
        <p:nvSpPr>
          <p:cNvPr id="54" name="Right Arrow 157"/>
          <p:cNvSpPr/>
          <p:nvPr/>
        </p:nvSpPr>
        <p:spPr>
          <a:xfrm rot="19725846">
            <a:off x="5624532" y="3512730"/>
            <a:ext cx="682191" cy="344145"/>
          </a:xfrm>
          <a:prstGeom prst="rightArrow">
            <a:avLst>
              <a:gd name="adj1" fmla="val 40000"/>
              <a:gd name="adj2" fmla="val 50000"/>
            </a:avLst>
          </a:prstGeom>
          <a:gradFill flip="none" rotWithShape="1">
            <a:gsLst>
              <a:gs pos="15000">
                <a:srgbClr val="1AABE2">
                  <a:lumMod val="5000"/>
                  <a:lumOff val="95000"/>
                  <a:alpha val="0"/>
                </a:srgbClr>
              </a:gs>
              <a:gs pos="81000">
                <a:srgbClr val="99DFF9"/>
              </a:gs>
            </a:gsLst>
            <a:lin ang="0" scaled="1"/>
            <a:tileRect/>
          </a:gradFill>
          <a:ln w="15875" cap="flat" cmpd="sng" algn="ctr">
            <a:gradFill flip="none" rotWithShape="1">
              <a:gsLst>
                <a:gs pos="0">
                  <a:srgbClr val="1AABE2">
                    <a:lumMod val="5000"/>
                    <a:lumOff val="95000"/>
                  </a:srgbClr>
                </a:gs>
                <a:gs pos="100000">
                  <a:srgbClr val="00B0F0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Huawei Sans"/>
              <a:ea typeface="方正兰亭黑简体"/>
              <a:sym typeface="Huawei Sans" panose="020C0503030203020204" pitchFamily="34" charset="0"/>
            </a:endParaRPr>
          </a:p>
        </p:txBody>
      </p:sp>
      <p:sp>
        <p:nvSpPr>
          <p:cNvPr id="41" name="Freeform 159"/>
          <p:cNvSpPr/>
          <p:nvPr/>
        </p:nvSpPr>
        <p:spPr>
          <a:xfrm flipH="1">
            <a:off x="7523631" y="4015944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6" name="TextBox 77"/>
          <p:cNvSpPr txBox="1"/>
          <p:nvPr/>
        </p:nvSpPr>
        <p:spPr bwMode="auto">
          <a:xfrm>
            <a:off x="7173181" y="4205010"/>
            <a:ext cx="1570475" cy="34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5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123"/>
          <p:cNvSpPr/>
          <p:nvPr/>
        </p:nvSpPr>
        <p:spPr bwMode="auto">
          <a:xfrm>
            <a:off x="3876551" y="2822908"/>
            <a:ext cx="1611636" cy="274354"/>
          </a:xfrm>
          <a:prstGeom prst="roundRect">
            <a:avLst/>
          </a:prstGeom>
          <a:solidFill>
            <a:srgbClr val="FFF2CC"/>
          </a:solidFill>
          <a:ln w="19050" cap="flat" cmpd="sng" algn="ctr">
            <a:solidFill>
              <a:srgbClr val="FFD17D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Select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6084823" y="5032513"/>
            <a:ext cx="3360287" cy="1341497"/>
            <a:chOff x="4580327" y="2165235"/>
            <a:chExt cx="1834741" cy="1479521"/>
          </a:xfrm>
        </p:grpSpPr>
        <p:sp>
          <p:nvSpPr>
            <p:cNvPr id="130" name="TextBox 77"/>
            <p:cNvSpPr txBox="1"/>
            <p:nvPr/>
          </p:nvSpPr>
          <p:spPr bwMode="auto">
            <a:xfrm>
              <a:off x="4580327" y="2204853"/>
              <a:ext cx="1834741" cy="1439903"/>
            </a:xfrm>
            <a:prstGeom prst="rect">
              <a:avLst/>
            </a:prstGeom>
            <a:noFill/>
            <a:ln w="12700" cap="flat" cmpd="sng" algn="ctr">
              <a:solidFill>
                <a:srgbClr val="1AABE2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00" kern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defRPr>
              </a:lvl1pPr>
            </a:lstStyle>
            <a:p>
              <a:pPr marL="35986" algn="l">
                <a:spcBef>
                  <a:spcPts val="200"/>
                </a:spcBef>
              </a:pPr>
              <a:endParaRPr lang="en-US" altLang="zh-CN" sz="1599" dirty="0">
                <a:sym typeface="Huawei Sans" panose="020C0503030203020204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592133" y="2165235"/>
              <a:ext cx="1822935" cy="60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986">
                <a:spcBef>
                  <a:spcPts val="200"/>
                </a:spcBef>
              </a:pPr>
              <a:r>
                <a:rPr lang="zh-CN" altLang="en-US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映射表</a:t>
              </a:r>
              <a:endPara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endParaRPr>
            </a:p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-------------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NAPT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转换示例 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(1)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66" name="直接箭头连接符 65"/>
          <p:cNvCxnSpPr/>
          <p:nvPr/>
        </p:nvCxnSpPr>
        <p:spPr bwMode="auto">
          <a:xfrm>
            <a:off x="2130667" y="2536425"/>
            <a:ext cx="2068218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67" name="文本框 32"/>
          <p:cNvSpPr txBox="1"/>
          <p:nvPr/>
        </p:nvSpPr>
        <p:spPr>
          <a:xfrm>
            <a:off x="2139689" y="1966862"/>
            <a:ext cx="1936434" cy="467817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源：</a:t>
            </a:r>
            <a:r>
              <a:rPr lang="en-US" altLang="zh-CN" sz="1399" dirty="0">
                <a:sym typeface="Huawei Sans" panose="020C0503030203020204" pitchFamily="34" charset="0"/>
              </a:rPr>
              <a:t>192.168.1.1:10321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目的：</a:t>
            </a:r>
            <a:r>
              <a:rPr lang="en-US" altLang="zh-CN" sz="1399" dirty="0">
                <a:sym typeface="Huawei Sans" panose="020C0503030203020204" pitchFamily="34" charset="0"/>
              </a:rPr>
              <a:t>200.1.2.3:80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68" name="椭圆 67"/>
          <p:cNvSpPr/>
          <p:nvPr/>
        </p:nvSpPr>
        <p:spPr bwMode="auto">
          <a:xfrm>
            <a:off x="1843067" y="1966862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 bwMode="auto">
          <a:xfrm>
            <a:off x="8656549" y="2814699"/>
            <a:ext cx="1819789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81" name="文本框 32"/>
          <p:cNvSpPr txBox="1"/>
          <p:nvPr/>
        </p:nvSpPr>
        <p:spPr>
          <a:xfrm>
            <a:off x="8695276" y="2243310"/>
            <a:ext cx="1652666" cy="467817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源：</a:t>
            </a:r>
            <a:r>
              <a:rPr lang="en-US" altLang="zh-CN" sz="1399" dirty="0">
                <a:sym typeface="Huawei Sans" panose="020C0503030203020204" pitchFamily="34" charset="0"/>
              </a:rPr>
              <a:t>122.1.2.2:1025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目的：</a:t>
            </a:r>
            <a:r>
              <a:rPr lang="en-US" altLang="zh-CN" sz="1399" dirty="0">
                <a:sym typeface="Huawei Sans" panose="020C0503030203020204" pitchFamily="34" charset="0"/>
              </a:rPr>
              <a:t>200.1.2.3:80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8382461" y="2243310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aphicFrame>
        <p:nvGraphicFramePr>
          <p:cNvPr id="120" name="表格 119"/>
          <p:cNvGraphicFramePr>
            <a:graphicFrameLocks noGrp="1"/>
          </p:cNvGraphicFramePr>
          <p:nvPr>
            <p:extLst/>
          </p:nvPr>
        </p:nvGraphicFramePr>
        <p:xfrm>
          <a:off x="4709204" y="2585426"/>
          <a:ext cx="778984" cy="764556"/>
        </p:xfrm>
        <a:graphic>
          <a:graphicData uri="http://schemas.openxmlformats.org/drawingml/2006/table">
            <a:tbl>
              <a:tblPr firstRow="1" bandRow="1"/>
              <a:tblGrid>
                <a:gridCol w="778984"/>
              </a:tblGrid>
              <a:tr h="254780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80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80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122.1.2.3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02" marR="45702" marT="35986" marB="359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1" name="矩形 120"/>
          <p:cNvSpPr/>
          <p:nvPr/>
        </p:nvSpPr>
        <p:spPr bwMode="auto">
          <a:xfrm>
            <a:off x="5835359" y="1775820"/>
            <a:ext cx="2351099" cy="791167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034">
              <a:lnSpc>
                <a:spcPts val="2199"/>
              </a:lnSpc>
            </a:pP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Step 1</a:t>
            </a:r>
          </a:p>
          <a:p>
            <a:pPr defTabSz="914034">
              <a:lnSpc>
                <a:spcPts val="2199"/>
              </a:lnSpc>
            </a:pP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选择一个地址池中的地址，同时转换源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IP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、端口。</a:t>
            </a:r>
          </a:p>
        </p:txBody>
      </p:sp>
      <p:cxnSp>
        <p:nvCxnSpPr>
          <p:cNvPr id="123" name="直接箭头连接符 122"/>
          <p:cNvCxnSpPr>
            <a:stCxn id="120" idx="3"/>
          </p:cNvCxnSpPr>
          <p:nvPr/>
        </p:nvCxnSpPr>
        <p:spPr bwMode="auto">
          <a:xfrm flipV="1">
            <a:off x="5488188" y="2711127"/>
            <a:ext cx="2894273" cy="256577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125" name="任意多边形 124"/>
          <p:cNvSpPr/>
          <p:nvPr/>
        </p:nvSpPr>
        <p:spPr bwMode="auto">
          <a:xfrm>
            <a:off x="5515379" y="3021763"/>
            <a:ext cx="1088664" cy="2046673"/>
          </a:xfrm>
          <a:custGeom>
            <a:avLst/>
            <a:gdLst>
              <a:gd name="connsiteX0" fmla="*/ 0 w 615950"/>
              <a:gd name="connsiteY0" fmla="*/ 0 h 1422400"/>
              <a:gd name="connsiteX1" fmla="*/ 101600 w 615950"/>
              <a:gd name="connsiteY1" fmla="*/ 0 h 1422400"/>
              <a:gd name="connsiteX2" fmla="*/ 615950 w 615950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50" h="1422400">
                <a:moveTo>
                  <a:pt x="0" y="0"/>
                </a:moveTo>
                <a:lnTo>
                  <a:pt x="101600" y="0"/>
                </a:lnTo>
                <a:lnTo>
                  <a:pt x="615950" y="1422400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5835359" y="4055449"/>
            <a:ext cx="3270323" cy="872308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034">
              <a:lnSpc>
                <a:spcPts val="2199"/>
              </a:lnSpc>
            </a:pP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Step 2</a:t>
            </a:r>
          </a:p>
          <a:p>
            <a:pPr defTabSz="914034">
              <a:lnSpc>
                <a:spcPts val="2199"/>
              </a:lnSpc>
            </a:pP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同时生成一个临时的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NAT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映射表，其中记录：</a:t>
            </a:r>
            <a:endParaRPr lang="en-US" altLang="zh-CN" sz="1200" kern="0" dirty="0">
              <a:latin typeface="Huawei Sans"/>
              <a:ea typeface="方正兰亭黑简体"/>
              <a:sym typeface="Huawei Sans" panose="020C0503030203020204" pitchFamily="34" charset="0"/>
            </a:endParaRPr>
          </a:p>
          <a:p>
            <a:pPr defTabSz="914034">
              <a:lnSpc>
                <a:spcPts val="2199"/>
              </a:lnSpc>
            </a:pP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[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转换前源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IP: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端口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]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，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[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转换后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IP: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端口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]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。</a:t>
            </a: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>
            <p:extLst/>
          </p:nvPr>
        </p:nvGraphicFramePr>
        <p:xfrm>
          <a:off x="6178963" y="5477268"/>
          <a:ext cx="3077281" cy="822852"/>
        </p:xfrm>
        <a:graphic>
          <a:graphicData uri="http://schemas.openxmlformats.org/drawingml/2006/table">
            <a:tbl>
              <a:tblPr firstRow="1" bandRow="1"/>
              <a:tblGrid>
                <a:gridCol w="1537585"/>
                <a:gridCol w="1539696"/>
              </a:tblGrid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192.168.1.1:10321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122.1.2.2:1025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192.168.1.2:17087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122.1.2.2:1026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0" name="直接连接符 99"/>
          <p:cNvCxnSpPr>
            <a:stCxn id="102" idx="3"/>
            <a:endCxn id="103" idx="1"/>
          </p:cNvCxnSpPr>
          <p:nvPr/>
        </p:nvCxnSpPr>
        <p:spPr bwMode="auto">
          <a:xfrm>
            <a:off x="2335450" y="3745635"/>
            <a:ext cx="7215653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1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66368" y="3529263"/>
            <a:ext cx="540989" cy="442626"/>
          </a:xfrm>
          <a:prstGeom prst="rect">
            <a:avLst/>
          </a:prstGeom>
          <a:noFill/>
        </p:spPr>
      </p:pic>
      <p:pic>
        <p:nvPicPr>
          <p:cNvPr id="102" name="图片 10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6598" y="3538715"/>
            <a:ext cx="538853" cy="413838"/>
          </a:xfrm>
          <a:prstGeom prst="rect">
            <a:avLst/>
          </a:prstGeom>
        </p:spPr>
      </p:pic>
      <p:pic>
        <p:nvPicPr>
          <p:cNvPr id="103" name="图片 102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51103" y="3529753"/>
            <a:ext cx="539789" cy="441645"/>
          </a:xfrm>
          <a:prstGeom prst="rect">
            <a:avLst/>
          </a:prstGeom>
        </p:spPr>
      </p:pic>
      <p:sp>
        <p:nvSpPr>
          <p:cNvPr id="104" name="TextBox 77"/>
          <p:cNvSpPr txBox="1"/>
          <p:nvPr/>
        </p:nvSpPr>
        <p:spPr bwMode="auto">
          <a:xfrm>
            <a:off x="1353487" y="3963998"/>
            <a:ext cx="141500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5" name="TextBox 77"/>
          <p:cNvSpPr txBox="1"/>
          <p:nvPr/>
        </p:nvSpPr>
        <p:spPr bwMode="auto">
          <a:xfrm>
            <a:off x="9206816" y="3959976"/>
            <a:ext cx="1269522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250812" y="3970047"/>
            <a:ext cx="55794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107" name="图片 10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6598" y="2656374"/>
            <a:ext cx="538853" cy="413838"/>
          </a:xfrm>
          <a:prstGeom prst="rect">
            <a:avLst/>
          </a:prstGeom>
        </p:spPr>
      </p:pic>
      <p:pic>
        <p:nvPicPr>
          <p:cNvPr id="108" name="图片 10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6598" y="4421058"/>
            <a:ext cx="538853" cy="413838"/>
          </a:xfrm>
          <a:prstGeom prst="rect">
            <a:avLst/>
          </a:prstGeom>
        </p:spPr>
      </p:pic>
      <p:pic>
        <p:nvPicPr>
          <p:cNvPr id="109" name="图片 108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00335" y="3546714"/>
            <a:ext cx="539789" cy="441645"/>
          </a:xfrm>
          <a:prstGeom prst="rect">
            <a:avLst/>
          </a:prstGeom>
        </p:spPr>
      </p:pic>
      <p:cxnSp>
        <p:nvCxnSpPr>
          <p:cNvPr id="110" name="直接连接符 109"/>
          <p:cNvCxnSpPr>
            <a:stCxn id="107" idx="3"/>
            <a:endCxn id="109" idx="0"/>
          </p:cNvCxnSpPr>
          <p:nvPr/>
        </p:nvCxnSpPr>
        <p:spPr bwMode="auto">
          <a:xfrm>
            <a:off x="2335450" y="2863293"/>
            <a:ext cx="1134780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直接连接符 110"/>
          <p:cNvCxnSpPr>
            <a:stCxn id="108" idx="3"/>
            <a:endCxn id="109" idx="2"/>
          </p:cNvCxnSpPr>
          <p:nvPr/>
        </p:nvCxnSpPr>
        <p:spPr bwMode="auto">
          <a:xfrm flipV="1">
            <a:off x="2335450" y="3988360"/>
            <a:ext cx="1134780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77"/>
          <p:cNvSpPr txBox="1"/>
          <p:nvPr/>
        </p:nvSpPr>
        <p:spPr bwMode="auto">
          <a:xfrm>
            <a:off x="1353487" y="3070212"/>
            <a:ext cx="141500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13" name="TextBox 77"/>
          <p:cNvSpPr txBox="1"/>
          <p:nvPr/>
        </p:nvSpPr>
        <p:spPr bwMode="auto">
          <a:xfrm>
            <a:off x="1353487" y="4810539"/>
            <a:ext cx="141500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4584942" y="2044191"/>
            <a:ext cx="1167813" cy="1305575"/>
            <a:chOff x="4580326" y="2148755"/>
            <a:chExt cx="1834742" cy="1439903"/>
          </a:xfrm>
        </p:grpSpPr>
        <p:sp>
          <p:nvSpPr>
            <p:cNvPr id="118" name="TextBox 77"/>
            <p:cNvSpPr txBox="1"/>
            <p:nvPr/>
          </p:nvSpPr>
          <p:spPr bwMode="auto">
            <a:xfrm>
              <a:off x="4580326" y="2148755"/>
              <a:ext cx="1834741" cy="1439903"/>
            </a:xfrm>
            <a:prstGeom prst="rect">
              <a:avLst/>
            </a:prstGeom>
            <a:noFill/>
            <a:ln w="12700" cap="flat" cmpd="sng" algn="ctr">
              <a:solidFill>
                <a:srgbClr val="1AABE2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00" kern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defRPr>
              </a:lvl1pPr>
            </a:lstStyle>
            <a:p>
              <a:pPr marL="35986" algn="l">
                <a:spcBef>
                  <a:spcPts val="200"/>
                </a:spcBef>
              </a:pPr>
              <a:endParaRPr lang="en-US" altLang="zh-CN" sz="1599" dirty="0">
                <a:sym typeface="Huawei Sans" panose="020C0503030203020204" pitchFamily="34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592133" y="2165235"/>
              <a:ext cx="1822935" cy="604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NAT</a:t>
              </a:r>
              <a:r>
                <a:rPr lang="zh-CN" altLang="en-US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地址池</a:t>
              </a:r>
              <a:endPara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endParaRPr>
            </a:p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-------------</a:t>
              </a:r>
            </a:p>
          </p:txBody>
        </p:sp>
      </p:grpSp>
      <p:sp>
        <p:nvSpPr>
          <p:cNvPr id="40" name="Freeform 159"/>
          <p:cNvSpPr/>
          <p:nvPr/>
        </p:nvSpPr>
        <p:spPr>
          <a:xfrm flipH="1">
            <a:off x="7320404" y="3384524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6" name="TextBox 77"/>
          <p:cNvSpPr txBox="1"/>
          <p:nvPr/>
        </p:nvSpPr>
        <p:spPr bwMode="auto">
          <a:xfrm>
            <a:off x="7128040" y="3619636"/>
            <a:ext cx="1254421" cy="31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NAPT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转换示例 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(2)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34" name="直接连接符 33"/>
          <p:cNvCxnSpPr>
            <a:stCxn id="38" idx="3"/>
            <a:endCxn id="39" idx="1"/>
          </p:cNvCxnSpPr>
          <p:nvPr/>
        </p:nvCxnSpPr>
        <p:spPr bwMode="auto">
          <a:xfrm>
            <a:off x="2335450" y="4145266"/>
            <a:ext cx="7215653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6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66368" y="3928894"/>
            <a:ext cx="540989" cy="442626"/>
          </a:xfrm>
          <a:prstGeom prst="rect">
            <a:avLst/>
          </a:prstGeom>
          <a:noFill/>
        </p:spPr>
      </p:pic>
      <p:pic>
        <p:nvPicPr>
          <p:cNvPr id="38" name="图片 3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6598" y="3938346"/>
            <a:ext cx="538853" cy="413838"/>
          </a:xfrm>
          <a:prstGeom prst="rect">
            <a:avLst/>
          </a:prstGeom>
        </p:spPr>
      </p:pic>
      <p:pic>
        <p:nvPicPr>
          <p:cNvPr id="39" name="图片 3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51103" y="3929384"/>
            <a:ext cx="539789" cy="441645"/>
          </a:xfrm>
          <a:prstGeom prst="rect">
            <a:avLst/>
          </a:prstGeom>
        </p:spPr>
      </p:pic>
      <p:sp>
        <p:nvSpPr>
          <p:cNvPr id="40" name="TextBox 77"/>
          <p:cNvSpPr txBox="1"/>
          <p:nvPr/>
        </p:nvSpPr>
        <p:spPr bwMode="auto">
          <a:xfrm>
            <a:off x="1353487" y="4363629"/>
            <a:ext cx="141500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1" name="TextBox 77"/>
          <p:cNvSpPr txBox="1"/>
          <p:nvPr/>
        </p:nvSpPr>
        <p:spPr bwMode="auto">
          <a:xfrm>
            <a:off x="9206816" y="4359607"/>
            <a:ext cx="1269522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50812" y="4369678"/>
            <a:ext cx="55794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43" name="图片 42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6598" y="3056005"/>
            <a:ext cx="538853" cy="413838"/>
          </a:xfrm>
          <a:prstGeom prst="rect">
            <a:avLst/>
          </a:prstGeom>
        </p:spPr>
      </p:pic>
      <p:pic>
        <p:nvPicPr>
          <p:cNvPr id="44" name="图片 4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6598" y="4820689"/>
            <a:ext cx="538853" cy="413838"/>
          </a:xfrm>
          <a:prstGeom prst="rect">
            <a:avLst/>
          </a:prstGeom>
        </p:spPr>
      </p:pic>
      <p:pic>
        <p:nvPicPr>
          <p:cNvPr id="46" name="图片 45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00335" y="3946345"/>
            <a:ext cx="539789" cy="441645"/>
          </a:xfrm>
          <a:prstGeom prst="rect">
            <a:avLst/>
          </a:prstGeom>
        </p:spPr>
      </p:pic>
      <p:cxnSp>
        <p:nvCxnSpPr>
          <p:cNvPr id="51" name="直接连接符 50"/>
          <p:cNvCxnSpPr>
            <a:stCxn id="43" idx="3"/>
            <a:endCxn id="46" idx="0"/>
          </p:cNvCxnSpPr>
          <p:nvPr/>
        </p:nvCxnSpPr>
        <p:spPr bwMode="auto">
          <a:xfrm>
            <a:off x="2335450" y="3262924"/>
            <a:ext cx="1134780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stCxn id="44" idx="3"/>
            <a:endCxn id="46" idx="2"/>
          </p:cNvCxnSpPr>
          <p:nvPr/>
        </p:nvCxnSpPr>
        <p:spPr bwMode="auto">
          <a:xfrm flipV="1">
            <a:off x="2335450" y="4387991"/>
            <a:ext cx="1134780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77"/>
          <p:cNvSpPr txBox="1"/>
          <p:nvPr/>
        </p:nvSpPr>
        <p:spPr bwMode="auto">
          <a:xfrm>
            <a:off x="1353487" y="3469843"/>
            <a:ext cx="141500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5" name="TextBox 77"/>
          <p:cNvSpPr txBox="1"/>
          <p:nvPr/>
        </p:nvSpPr>
        <p:spPr bwMode="auto">
          <a:xfrm>
            <a:off x="1353487" y="5210169"/>
            <a:ext cx="141500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294644" y="1569018"/>
            <a:ext cx="3373401" cy="813307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034">
              <a:lnSpc>
                <a:spcPts val="2199"/>
              </a:lnSpc>
            </a:pP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查找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NAT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映射表，根据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[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公有地址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: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端口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]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信息查找对应的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[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私有地址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: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端口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]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，并进行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IP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数据报文目的地址、端口转换。</a:t>
            </a:r>
          </a:p>
        </p:txBody>
      </p:sp>
      <p:sp>
        <p:nvSpPr>
          <p:cNvPr id="71" name="任意多边形 70"/>
          <p:cNvSpPr/>
          <p:nvPr/>
        </p:nvSpPr>
        <p:spPr bwMode="auto">
          <a:xfrm>
            <a:off x="3450272" y="2495740"/>
            <a:ext cx="959249" cy="685532"/>
          </a:xfrm>
          <a:custGeom>
            <a:avLst/>
            <a:gdLst>
              <a:gd name="connsiteX0" fmla="*/ 1473200 w 1473200"/>
              <a:gd name="connsiteY0" fmla="*/ 685800 h 685800"/>
              <a:gd name="connsiteX1" fmla="*/ 908050 w 1473200"/>
              <a:gd name="connsiteY1" fmla="*/ 0 h 685800"/>
              <a:gd name="connsiteX2" fmla="*/ 0 w 1473200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685800">
                <a:moveTo>
                  <a:pt x="1473200" y="685800"/>
                </a:moveTo>
                <a:lnTo>
                  <a:pt x="908050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r" defTabSz="914034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>
            <a:off x="8382462" y="3469843"/>
            <a:ext cx="1997199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78" name="文本框 41"/>
          <p:cNvSpPr txBox="1"/>
          <p:nvPr/>
        </p:nvSpPr>
        <p:spPr>
          <a:xfrm>
            <a:off x="8566675" y="2920414"/>
            <a:ext cx="1812986" cy="464481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源：</a:t>
            </a:r>
            <a:r>
              <a:rPr lang="en-US" altLang="zh-CN" sz="1399" dirty="0">
                <a:sym typeface="Huawei Sans" panose="020C0503030203020204" pitchFamily="34" charset="0"/>
              </a:rPr>
              <a:t>200.1.2.3:80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目的：</a:t>
            </a:r>
            <a:r>
              <a:rPr lang="en-US" altLang="zh-CN" sz="1399" dirty="0">
                <a:sym typeface="Huawei Sans" panose="020C0503030203020204" pitchFamily="34" charset="0"/>
              </a:rPr>
              <a:t>122.1.2.2:1025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8251538" y="2920414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 bwMode="auto">
          <a:xfrm>
            <a:off x="1047967" y="2702192"/>
            <a:ext cx="2278710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87" name="文本框 41"/>
          <p:cNvSpPr txBox="1"/>
          <p:nvPr/>
        </p:nvSpPr>
        <p:spPr>
          <a:xfrm>
            <a:off x="1193910" y="2107062"/>
            <a:ext cx="2127983" cy="455762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源：</a:t>
            </a:r>
            <a:r>
              <a:rPr lang="en-US" altLang="zh-CN" sz="1399" dirty="0">
                <a:sym typeface="Huawei Sans" panose="020C0503030203020204" pitchFamily="34" charset="0"/>
              </a:rPr>
              <a:t>200.1.2.3:80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目的：</a:t>
            </a:r>
            <a:r>
              <a:rPr lang="en-US" altLang="zh-CN" sz="1399" dirty="0">
                <a:sym typeface="Huawei Sans" panose="020C0503030203020204" pitchFamily="34" charset="0"/>
              </a:rPr>
              <a:t>192.168.1.1:10321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831909" y="2109715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Freeform 159"/>
          <p:cNvSpPr/>
          <p:nvPr/>
        </p:nvSpPr>
        <p:spPr>
          <a:xfrm flipH="1">
            <a:off x="7536533" y="3797649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7" name="TextBox 77"/>
          <p:cNvSpPr txBox="1"/>
          <p:nvPr/>
        </p:nvSpPr>
        <p:spPr bwMode="auto">
          <a:xfrm>
            <a:off x="7334104" y="4019267"/>
            <a:ext cx="1254421" cy="31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285396" y="2487075"/>
            <a:ext cx="3501894" cy="1382087"/>
            <a:chOff x="4515649" y="2165234"/>
            <a:chExt cx="1899419" cy="1478924"/>
          </a:xfrm>
        </p:grpSpPr>
        <p:sp>
          <p:nvSpPr>
            <p:cNvPr id="49" name="TextBox 77"/>
            <p:cNvSpPr txBox="1"/>
            <p:nvPr/>
          </p:nvSpPr>
          <p:spPr bwMode="auto">
            <a:xfrm>
              <a:off x="4515649" y="2204255"/>
              <a:ext cx="1834741" cy="1439903"/>
            </a:xfrm>
            <a:prstGeom prst="rect">
              <a:avLst/>
            </a:prstGeom>
            <a:noFill/>
            <a:ln w="12700" cap="flat" cmpd="sng" algn="ctr">
              <a:solidFill>
                <a:srgbClr val="1AABE2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00" kern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defRPr>
              </a:lvl1pPr>
            </a:lstStyle>
            <a:p>
              <a:pPr marL="35986" algn="l">
                <a:spcBef>
                  <a:spcPts val="200"/>
                </a:spcBef>
              </a:pPr>
              <a:endParaRPr lang="en-US" altLang="zh-CN" sz="1599" dirty="0">
                <a:sym typeface="Huawei Sans" panose="020C0503030203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592133" y="2165234"/>
              <a:ext cx="1822935" cy="559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986"/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NAT</a:t>
              </a:r>
              <a:r>
                <a:rPr lang="zh-CN" altLang="en-US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映射表</a:t>
              </a:r>
              <a:endPara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endParaRPr>
            </a:p>
            <a:p>
              <a:pPr marL="35986"/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-------------</a:t>
              </a:r>
            </a:p>
          </p:txBody>
        </p:sp>
      </p:grpSp>
      <p:sp>
        <p:nvSpPr>
          <p:cNvPr id="64" name="圆角矩形 63"/>
          <p:cNvSpPr/>
          <p:nvPr/>
        </p:nvSpPr>
        <p:spPr bwMode="auto">
          <a:xfrm>
            <a:off x="4546547" y="3230536"/>
            <a:ext cx="3663595" cy="249781"/>
          </a:xfrm>
          <a:prstGeom prst="roundRect">
            <a:avLst/>
          </a:prstGeom>
          <a:solidFill>
            <a:srgbClr val="FFF2CC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Match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47716"/>
              </p:ext>
            </p:extLst>
          </p:nvPr>
        </p:nvGraphicFramePr>
        <p:xfrm>
          <a:off x="4559246" y="2942478"/>
          <a:ext cx="3051978" cy="822852"/>
        </p:xfrm>
        <a:graphic>
          <a:graphicData uri="http://schemas.openxmlformats.org/drawingml/2006/table">
            <a:tbl>
              <a:tblPr firstRow="1" bandRow="1"/>
              <a:tblGrid>
                <a:gridCol w="1524942"/>
                <a:gridCol w="1527036"/>
              </a:tblGrid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192.168.1.1:10321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rgbClr val="00B0F0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122.1.2.2:1025</a:t>
                      </a:r>
                      <a:endParaRPr lang="zh-CN" altLang="en-US" sz="1200" b="0" kern="1200" dirty="0">
                        <a:solidFill>
                          <a:srgbClr val="00B0F0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192.168.1.2:17087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122.1.2.2:1026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0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 39"/>
          <p:cNvSpPr/>
          <p:nvPr/>
        </p:nvSpPr>
        <p:spPr>
          <a:xfrm>
            <a:off x="1272492" y="1264597"/>
            <a:ext cx="4247612" cy="2661310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643556" y="1264598"/>
            <a:ext cx="971992" cy="30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NAPT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配置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示例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47114" y="4390804"/>
            <a:ext cx="7049221" cy="192285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</a:t>
            </a:r>
            <a:r>
              <a:rPr lang="en-US" altLang="zh-CN" sz="1399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address-group 1 122.1.2.1 122.1.2.1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</a:t>
            </a:r>
            <a:r>
              <a:rPr lang="en-US" altLang="zh-CN" sz="1399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acl</a:t>
            </a: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2000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[R1-acl-basic-2000]rule 5 permit source 192.168.1.0 0.0.0.255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[R1-acl-basic-2000]quit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[R1]interface GigabitEthernet0/0/1 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en-US" altLang="zh-CN" sz="1399" dirty="0" err="1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399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3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outbound 2000 address-group 1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72492" y="3995711"/>
            <a:ext cx="6673293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664" indent="-185664" algn="just">
              <a:lnSpc>
                <a:spcPts val="23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R1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上配置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NAPT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让内网所有私有地址通过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122.1.2.1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访问公网。</a:t>
            </a:r>
          </a:p>
        </p:txBody>
      </p:sp>
      <p:cxnSp>
        <p:nvCxnSpPr>
          <p:cNvPr id="13" name="直接连接符 12"/>
          <p:cNvCxnSpPr>
            <a:stCxn id="7" idx="3"/>
            <a:endCxn id="9" idx="1"/>
          </p:cNvCxnSpPr>
          <p:nvPr/>
        </p:nvCxnSpPr>
        <p:spPr bwMode="auto">
          <a:xfrm>
            <a:off x="2710677" y="2553848"/>
            <a:ext cx="6688150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53400" y="2337477"/>
            <a:ext cx="540989" cy="442626"/>
          </a:xfrm>
          <a:prstGeom prst="rect">
            <a:avLst/>
          </a:prstGeom>
          <a:noFill/>
        </p:spPr>
      </p:pic>
      <p:pic>
        <p:nvPicPr>
          <p:cNvPr id="7" name="图片 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1824" y="2346929"/>
            <a:ext cx="538853" cy="413838"/>
          </a:xfrm>
          <a:prstGeom prst="rect">
            <a:avLst/>
          </a:prstGeom>
        </p:spPr>
      </p:pic>
      <p:pic>
        <p:nvPicPr>
          <p:cNvPr id="9" name="图片 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98827" y="2337966"/>
            <a:ext cx="539789" cy="441645"/>
          </a:xfrm>
          <a:prstGeom prst="rect">
            <a:avLst/>
          </a:prstGeom>
        </p:spPr>
      </p:pic>
      <p:sp>
        <p:nvSpPr>
          <p:cNvPr id="22" name="TextBox 77"/>
          <p:cNvSpPr txBox="1"/>
          <p:nvPr/>
        </p:nvSpPr>
        <p:spPr bwMode="auto">
          <a:xfrm>
            <a:off x="1699777" y="2745691"/>
            <a:ext cx="150283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3" name="TextBox 77"/>
          <p:cNvSpPr txBox="1"/>
          <p:nvPr/>
        </p:nvSpPr>
        <p:spPr bwMode="auto">
          <a:xfrm>
            <a:off x="9081521" y="2780103"/>
            <a:ext cx="1174401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37844" y="2778260"/>
            <a:ext cx="557948" cy="523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</a:p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R1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1824" y="1464588"/>
            <a:ext cx="538853" cy="41383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1824" y="3229271"/>
            <a:ext cx="538853" cy="413838"/>
          </a:xfrm>
          <a:prstGeom prst="rect">
            <a:avLst/>
          </a:prstGeom>
        </p:spPr>
      </p:pic>
      <p:pic>
        <p:nvPicPr>
          <p:cNvPr id="35" name="图片 34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9044" y="2354928"/>
            <a:ext cx="539789" cy="441645"/>
          </a:xfrm>
          <a:prstGeom prst="rect">
            <a:avLst/>
          </a:prstGeom>
        </p:spPr>
      </p:pic>
      <p:cxnSp>
        <p:nvCxnSpPr>
          <p:cNvPr id="45" name="直接连接符 44"/>
          <p:cNvCxnSpPr>
            <a:stCxn id="28" idx="3"/>
            <a:endCxn id="35" idx="0"/>
          </p:cNvCxnSpPr>
          <p:nvPr/>
        </p:nvCxnSpPr>
        <p:spPr bwMode="auto">
          <a:xfrm>
            <a:off x="2710677" y="1671507"/>
            <a:ext cx="948263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31" idx="3"/>
            <a:endCxn id="35" idx="2"/>
          </p:cNvCxnSpPr>
          <p:nvPr/>
        </p:nvCxnSpPr>
        <p:spPr bwMode="auto">
          <a:xfrm flipV="1">
            <a:off x="2710677" y="2796574"/>
            <a:ext cx="948263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77"/>
          <p:cNvSpPr txBox="1"/>
          <p:nvPr/>
        </p:nvSpPr>
        <p:spPr bwMode="auto">
          <a:xfrm>
            <a:off x="1699777" y="1851905"/>
            <a:ext cx="150283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9" name="TextBox 77"/>
          <p:cNvSpPr txBox="1"/>
          <p:nvPr/>
        </p:nvSpPr>
        <p:spPr bwMode="auto">
          <a:xfrm>
            <a:off x="1692749" y="3609639"/>
            <a:ext cx="150283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4" name="TextBox 77"/>
          <p:cNvSpPr txBox="1"/>
          <p:nvPr/>
        </p:nvSpPr>
        <p:spPr bwMode="auto">
          <a:xfrm>
            <a:off x="3928834" y="2558789"/>
            <a:ext cx="140333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7" name="TextBox 77"/>
          <p:cNvSpPr txBox="1"/>
          <p:nvPr/>
        </p:nvSpPr>
        <p:spPr bwMode="auto">
          <a:xfrm>
            <a:off x="5592166" y="2545055"/>
            <a:ext cx="108774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6" name="Freeform 159"/>
          <p:cNvSpPr/>
          <p:nvPr/>
        </p:nvSpPr>
        <p:spPr>
          <a:xfrm flipH="1">
            <a:off x="7285072" y="2229944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9" name="TextBox 77"/>
          <p:cNvSpPr txBox="1"/>
          <p:nvPr/>
        </p:nvSpPr>
        <p:spPr bwMode="auto">
          <a:xfrm>
            <a:off x="6914986" y="2432491"/>
            <a:ext cx="1570475" cy="34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5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6384291" y="4975955"/>
            <a:ext cx="3313837" cy="1404642"/>
            <a:chOff x="4586833" y="2108868"/>
            <a:chExt cx="1834741" cy="1390740"/>
          </a:xfrm>
        </p:grpSpPr>
        <p:sp>
          <p:nvSpPr>
            <p:cNvPr id="72" name="TextBox 77"/>
            <p:cNvSpPr txBox="1"/>
            <p:nvPr/>
          </p:nvSpPr>
          <p:spPr bwMode="auto">
            <a:xfrm>
              <a:off x="4586833" y="2108869"/>
              <a:ext cx="1834741" cy="1390739"/>
            </a:xfrm>
            <a:prstGeom prst="rect">
              <a:avLst/>
            </a:prstGeom>
            <a:noFill/>
            <a:ln w="12700" cap="flat" cmpd="sng" algn="ctr">
              <a:solidFill>
                <a:srgbClr val="1AABE2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00" kern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defRPr>
              </a:lvl1pPr>
            </a:lstStyle>
            <a:p>
              <a:pPr marL="35986" algn="l">
                <a:spcBef>
                  <a:spcPts val="200"/>
                </a:spcBef>
              </a:pPr>
              <a:endParaRPr lang="en-US" altLang="zh-CN" sz="1599" dirty="0">
                <a:sym typeface="Huawei Sans" panose="020C050303020302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98639" y="2108868"/>
              <a:ext cx="1822935" cy="543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NAT</a:t>
              </a:r>
              <a:r>
                <a:rPr lang="zh-CN" altLang="en-US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映射表</a:t>
              </a:r>
              <a:endPara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endParaRPr>
            </a:p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-------------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Huawei Sans" panose="020C0503030203020204" pitchFamily="34" charset="0"/>
              </a:rPr>
              <a:t>Easy IP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600" dirty="0" smtClean="0">
                <a:sym typeface="Huawei Sans" panose="020C0503030203020204" pitchFamily="34" charset="0"/>
              </a:rPr>
              <a:t>Easy IP</a:t>
            </a:r>
            <a:r>
              <a:rPr lang="zh-CN" altLang="en-US" sz="1600" dirty="0" smtClean="0">
                <a:sym typeface="Huawei Sans" panose="020C0503030203020204" pitchFamily="34" charset="0"/>
              </a:rPr>
              <a:t>：实现原理和</a:t>
            </a:r>
            <a:r>
              <a:rPr lang="en-US" altLang="zh-CN" sz="1600" dirty="0" smtClean="0">
                <a:sym typeface="Huawei Sans" panose="020C0503030203020204" pitchFamily="34" charset="0"/>
              </a:rPr>
              <a:t>NAPT</a:t>
            </a:r>
            <a:r>
              <a:rPr lang="zh-CN" altLang="en-US" sz="1600" dirty="0" smtClean="0">
                <a:sym typeface="Huawei Sans" panose="020C0503030203020204" pitchFamily="34" charset="0"/>
              </a:rPr>
              <a:t>相同，同时转换</a:t>
            </a:r>
            <a:r>
              <a:rPr lang="en-US" altLang="zh-CN" sz="1600" dirty="0" smtClean="0">
                <a:sym typeface="Huawei Sans" panose="020C0503030203020204" pitchFamily="34" charset="0"/>
              </a:rPr>
              <a:t>IP</a:t>
            </a:r>
            <a:r>
              <a:rPr lang="zh-CN" altLang="en-US" sz="1600" dirty="0" smtClean="0">
                <a:sym typeface="Huawei Sans" panose="020C0503030203020204" pitchFamily="34" charset="0"/>
              </a:rPr>
              <a:t>地址、传输层端口，区别在于</a:t>
            </a:r>
            <a:r>
              <a:rPr lang="en-US" altLang="zh-CN" sz="1600" dirty="0" smtClean="0">
                <a:sym typeface="Huawei Sans" panose="020C0503030203020204" pitchFamily="34" charset="0"/>
              </a:rPr>
              <a:t>Easy IP</a:t>
            </a:r>
            <a:r>
              <a:rPr lang="zh-CN" altLang="en-US" sz="1600" dirty="0" smtClean="0">
                <a:sym typeface="Huawei Sans" panose="020C0503030203020204" pitchFamily="34" charset="0"/>
              </a:rPr>
              <a:t>没有地址池的概念，使用接口地址作为</a:t>
            </a:r>
            <a:r>
              <a:rPr lang="en-US" altLang="zh-CN" sz="1600" dirty="0" smtClean="0">
                <a:sym typeface="Huawei Sans" panose="020C0503030203020204" pitchFamily="34" charset="0"/>
              </a:rPr>
              <a:t>NAT</a:t>
            </a:r>
            <a:r>
              <a:rPr lang="zh-CN" altLang="en-US" sz="1600" dirty="0" smtClean="0">
                <a:sym typeface="Huawei Sans" panose="020C0503030203020204" pitchFamily="34" charset="0"/>
              </a:rPr>
              <a:t>转换的公有地址。</a:t>
            </a:r>
            <a:endParaRPr lang="en-US" altLang="zh-CN" sz="1600" dirty="0" smtClean="0">
              <a:sym typeface="Huawei Sans" panose="020C0503030203020204" pitchFamily="34" charset="0"/>
            </a:endParaRPr>
          </a:p>
          <a:p>
            <a:r>
              <a:rPr lang="en-US" altLang="zh-CN" sz="1600" dirty="0" smtClean="0">
                <a:sym typeface="Huawei Sans" panose="020C0503030203020204" pitchFamily="34" charset="0"/>
              </a:rPr>
              <a:t>Easy IP</a:t>
            </a:r>
            <a:r>
              <a:rPr lang="zh-CN" altLang="en-US" sz="1600" dirty="0" smtClean="0">
                <a:sym typeface="Huawei Sans" panose="020C0503030203020204" pitchFamily="34" charset="0"/>
              </a:rPr>
              <a:t>适用于不具备固定公网</a:t>
            </a:r>
            <a:r>
              <a:rPr lang="en-US" altLang="zh-CN" sz="1600" dirty="0" smtClean="0">
                <a:sym typeface="Huawei Sans" panose="020C0503030203020204" pitchFamily="34" charset="0"/>
              </a:rPr>
              <a:t>IP</a:t>
            </a:r>
            <a:r>
              <a:rPr lang="zh-CN" altLang="en-US" sz="1600" dirty="0" smtClean="0">
                <a:sym typeface="Huawei Sans" panose="020C0503030203020204" pitchFamily="34" charset="0"/>
              </a:rPr>
              <a:t>地址的场景：如通过</a:t>
            </a:r>
            <a:r>
              <a:rPr lang="en-US" altLang="zh-CN" sz="1600" dirty="0" smtClean="0">
                <a:sym typeface="Huawei Sans" panose="020C0503030203020204" pitchFamily="34" charset="0"/>
              </a:rPr>
              <a:t>DHCP</a:t>
            </a:r>
            <a:r>
              <a:rPr lang="zh-CN" altLang="en-US" sz="1600" dirty="0" smtClean="0">
                <a:sym typeface="Huawei Sans" panose="020C0503030203020204" pitchFamily="34" charset="0"/>
              </a:rPr>
              <a:t>、</a:t>
            </a:r>
            <a:r>
              <a:rPr lang="en-US" altLang="zh-CN" sz="1600" dirty="0" err="1" smtClean="0">
                <a:sym typeface="Huawei Sans" panose="020C0503030203020204" pitchFamily="34" charset="0"/>
              </a:rPr>
              <a:t>PPPoE</a:t>
            </a:r>
            <a:r>
              <a:rPr lang="zh-CN" altLang="en-US" sz="1600" dirty="0" smtClean="0">
                <a:sym typeface="Huawei Sans" panose="020C0503030203020204" pitchFamily="34" charset="0"/>
              </a:rPr>
              <a:t>拨号获取地址的私有网络出口，可以直接使用获取到的动态地址进行转换。</a:t>
            </a:r>
            <a:endParaRPr lang="en-US" altLang="zh-CN" sz="1600" dirty="0" smtClean="0">
              <a:sym typeface="Huawei Sans" panose="020C0503030203020204" pitchFamily="34" charset="0"/>
            </a:endParaRPr>
          </a:p>
          <a:p>
            <a:endParaRPr lang="zh-CN" altLang="en-US" sz="1600" dirty="0"/>
          </a:p>
        </p:txBody>
      </p:sp>
      <p:sp>
        <p:nvSpPr>
          <p:cNvPr id="38" name="圆角矩形 37"/>
          <p:cNvSpPr/>
          <p:nvPr/>
        </p:nvSpPr>
        <p:spPr>
          <a:xfrm>
            <a:off x="1204750" y="3001564"/>
            <a:ext cx="4843141" cy="2810368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11259" y="3057250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cxnSp>
        <p:nvCxnSpPr>
          <p:cNvPr id="40" name="直接连接符 39"/>
          <p:cNvCxnSpPr>
            <a:stCxn id="42" idx="3"/>
            <a:endCxn id="43" idx="1"/>
          </p:cNvCxnSpPr>
          <p:nvPr/>
        </p:nvCxnSpPr>
        <p:spPr bwMode="auto">
          <a:xfrm>
            <a:off x="3112034" y="4430760"/>
            <a:ext cx="6797582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64188" y="4214389"/>
            <a:ext cx="540989" cy="442626"/>
          </a:xfrm>
          <a:prstGeom prst="rect">
            <a:avLst/>
          </a:prstGeom>
          <a:noFill/>
        </p:spPr>
      </p:pic>
      <p:pic>
        <p:nvPicPr>
          <p:cNvPr id="42" name="图片 4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3181" y="4223841"/>
            <a:ext cx="538853" cy="413838"/>
          </a:xfrm>
          <a:prstGeom prst="rect">
            <a:avLst/>
          </a:prstGeom>
        </p:spPr>
      </p:pic>
      <p:pic>
        <p:nvPicPr>
          <p:cNvPr id="43" name="图片 42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9615" y="4214878"/>
            <a:ext cx="539789" cy="441645"/>
          </a:xfrm>
          <a:prstGeom prst="rect">
            <a:avLst/>
          </a:prstGeom>
        </p:spPr>
      </p:pic>
      <p:sp>
        <p:nvSpPr>
          <p:cNvPr id="44" name="TextBox 77"/>
          <p:cNvSpPr txBox="1"/>
          <p:nvPr/>
        </p:nvSpPr>
        <p:spPr bwMode="auto">
          <a:xfrm>
            <a:off x="2089732" y="4622603"/>
            <a:ext cx="149319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6" name="TextBox 77"/>
          <p:cNvSpPr txBox="1"/>
          <p:nvPr/>
        </p:nvSpPr>
        <p:spPr bwMode="auto">
          <a:xfrm>
            <a:off x="9576851" y="4632633"/>
            <a:ext cx="1205317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0" name="TextBox 77"/>
          <p:cNvSpPr txBox="1"/>
          <p:nvPr/>
        </p:nvSpPr>
        <p:spPr bwMode="auto">
          <a:xfrm>
            <a:off x="6281303" y="4120831"/>
            <a:ext cx="108774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748633" y="4655172"/>
            <a:ext cx="55794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52" name="图片 5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3181" y="3341499"/>
            <a:ext cx="538853" cy="413838"/>
          </a:xfrm>
          <a:prstGeom prst="rect">
            <a:avLst/>
          </a:prstGeom>
        </p:spPr>
      </p:pic>
      <p:pic>
        <p:nvPicPr>
          <p:cNvPr id="53" name="图片 52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3181" y="5106183"/>
            <a:ext cx="538853" cy="413838"/>
          </a:xfrm>
          <a:prstGeom prst="rect">
            <a:avLst/>
          </a:prstGeom>
        </p:spPr>
      </p:pic>
      <p:pic>
        <p:nvPicPr>
          <p:cNvPr id="54" name="图片 53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0796" y="4231840"/>
            <a:ext cx="539789" cy="441645"/>
          </a:xfrm>
          <a:prstGeom prst="rect">
            <a:avLst/>
          </a:prstGeom>
        </p:spPr>
      </p:pic>
      <p:cxnSp>
        <p:nvCxnSpPr>
          <p:cNvPr id="55" name="直接连接符 54"/>
          <p:cNvCxnSpPr>
            <a:stCxn id="52" idx="3"/>
            <a:endCxn id="54" idx="0"/>
          </p:cNvCxnSpPr>
          <p:nvPr/>
        </p:nvCxnSpPr>
        <p:spPr bwMode="auto">
          <a:xfrm>
            <a:off x="3112034" y="3548418"/>
            <a:ext cx="1108657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3" idx="3"/>
            <a:endCxn id="54" idx="2"/>
          </p:cNvCxnSpPr>
          <p:nvPr/>
        </p:nvCxnSpPr>
        <p:spPr bwMode="auto">
          <a:xfrm flipV="1">
            <a:off x="3112034" y="4673485"/>
            <a:ext cx="1108657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77"/>
          <p:cNvSpPr txBox="1"/>
          <p:nvPr/>
        </p:nvSpPr>
        <p:spPr bwMode="auto">
          <a:xfrm>
            <a:off x="2089732" y="3728817"/>
            <a:ext cx="149319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8" name="TextBox 77"/>
          <p:cNvSpPr txBox="1"/>
          <p:nvPr/>
        </p:nvSpPr>
        <p:spPr bwMode="auto">
          <a:xfrm>
            <a:off x="2089732" y="5495664"/>
            <a:ext cx="149319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6505224" y="5515299"/>
          <a:ext cx="3021506" cy="822852"/>
        </p:xfrm>
        <a:graphic>
          <a:graphicData uri="http://schemas.openxmlformats.org/drawingml/2006/table">
            <a:tbl>
              <a:tblPr firstRow="1" bandRow="1"/>
              <a:tblGrid>
                <a:gridCol w="1509717"/>
                <a:gridCol w="1511789"/>
              </a:tblGrid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192.168.1.1:10321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122.1.2.1:1025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192.168.1.2:17087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122.1.2.1:1026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任意多边形 61"/>
          <p:cNvSpPr/>
          <p:nvPr/>
        </p:nvSpPr>
        <p:spPr bwMode="auto">
          <a:xfrm>
            <a:off x="6330530" y="4524685"/>
            <a:ext cx="421553" cy="449872"/>
          </a:xfrm>
          <a:custGeom>
            <a:avLst/>
            <a:gdLst>
              <a:gd name="connsiteX0" fmla="*/ 0 w 615950"/>
              <a:gd name="connsiteY0" fmla="*/ 0 h 1422400"/>
              <a:gd name="connsiteX1" fmla="*/ 101600 w 615950"/>
              <a:gd name="connsiteY1" fmla="*/ 0 h 1422400"/>
              <a:gd name="connsiteX2" fmla="*/ 615950 w 615950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50" h="1422400">
                <a:moveTo>
                  <a:pt x="0" y="0"/>
                </a:moveTo>
                <a:lnTo>
                  <a:pt x="101600" y="0"/>
                </a:lnTo>
                <a:lnTo>
                  <a:pt x="615950" y="1422400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3" name="TextBox 77"/>
          <p:cNvSpPr txBox="1"/>
          <p:nvPr/>
        </p:nvSpPr>
        <p:spPr bwMode="auto">
          <a:xfrm>
            <a:off x="4514655" y="4434131"/>
            <a:ext cx="1328307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4" name="Freeform 159"/>
          <p:cNvSpPr/>
          <p:nvPr/>
        </p:nvSpPr>
        <p:spPr>
          <a:xfrm flipH="1">
            <a:off x="8048883" y="4057255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6" name="TextBox 77"/>
          <p:cNvSpPr txBox="1"/>
          <p:nvPr/>
        </p:nvSpPr>
        <p:spPr bwMode="auto">
          <a:xfrm>
            <a:off x="7683969" y="4294951"/>
            <a:ext cx="1570475" cy="34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5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>
            <a:stCxn id="39" idx="3"/>
            <a:endCxn id="40" idx="1"/>
          </p:cNvCxnSpPr>
          <p:nvPr/>
        </p:nvCxnSpPr>
        <p:spPr bwMode="auto">
          <a:xfrm>
            <a:off x="2710677" y="2553848"/>
            <a:ext cx="6688150" cy="4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Freeform 159"/>
          <p:cNvSpPr/>
          <p:nvPr/>
        </p:nvSpPr>
        <p:spPr>
          <a:xfrm flipH="1">
            <a:off x="7263378" y="2212618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Huawei Sans" panose="020C0503030203020204" pitchFamily="34" charset="0"/>
              </a:rPr>
              <a:t>Easy IP</a:t>
            </a:r>
            <a:r>
              <a:rPr lang="zh-CN" altLang="en-US" smtClean="0">
                <a:sym typeface="Huawei Sans" panose="020C0503030203020204" pitchFamily="34" charset="0"/>
              </a:rPr>
              <a:t>配置示例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73775" y="4550026"/>
            <a:ext cx="7049221" cy="159981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</a:t>
            </a:r>
            <a:r>
              <a:rPr lang="en-US" altLang="zh-CN" sz="1399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acl</a:t>
            </a: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2000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[R1-acl-basic-2000]rule 5 permit source 192.168.1.0 0.0.0.255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[R1-acl-basic-2000]quit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[R1]interface GigabitEthernet0/0/1 </a:t>
            </a:r>
          </a:p>
          <a:p>
            <a:pPr>
              <a:lnSpc>
                <a:spcPct val="140000"/>
              </a:lnSpc>
            </a:pPr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en-US" altLang="zh-CN" sz="1399" dirty="0" err="1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en-US" altLang="zh-CN" sz="1399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3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outbound 2000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272478" y="4114103"/>
            <a:ext cx="6673293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664" indent="-185664" algn="just">
              <a:lnSpc>
                <a:spcPts val="23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R1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上配置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Easy-IP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让内网所有私有地址通过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122.1.2.1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访问公网。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272492" y="1264597"/>
            <a:ext cx="4247612" cy="2661310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43556" y="1264598"/>
            <a:ext cx="971992" cy="30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pic>
        <p:nvPicPr>
          <p:cNvPr id="38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53400" y="2337477"/>
            <a:ext cx="540989" cy="442626"/>
          </a:xfrm>
          <a:prstGeom prst="rect">
            <a:avLst/>
          </a:prstGeom>
          <a:noFill/>
        </p:spPr>
      </p:pic>
      <p:pic>
        <p:nvPicPr>
          <p:cNvPr id="39" name="图片 3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1824" y="2346929"/>
            <a:ext cx="538853" cy="413838"/>
          </a:xfrm>
          <a:prstGeom prst="rect">
            <a:avLst/>
          </a:prstGeom>
        </p:spPr>
      </p:pic>
      <p:pic>
        <p:nvPicPr>
          <p:cNvPr id="40" name="图片 39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98827" y="2337966"/>
            <a:ext cx="539789" cy="441645"/>
          </a:xfrm>
          <a:prstGeom prst="rect">
            <a:avLst/>
          </a:prstGeom>
        </p:spPr>
      </p:pic>
      <p:sp>
        <p:nvSpPr>
          <p:cNvPr id="41" name="TextBox 77"/>
          <p:cNvSpPr txBox="1"/>
          <p:nvPr/>
        </p:nvSpPr>
        <p:spPr bwMode="auto">
          <a:xfrm>
            <a:off x="1699777" y="2745691"/>
            <a:ext cx="150283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2" name="TextBox 77"/>
          <p:cNvSpPr txBox="1"/>
          <p:nvPr/>
        </p:nvSpPr>
        <p:spPr bwMode="auto">
          <a:xfrm>
            <a:off x="9081521" y="2780103"/>
            <a:ext cx="1174401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37844" y="2778260"/>
            <a:ext cx="557948" cy="523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</a:p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R1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44" name="图片 4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1824" y="1464588"/>
            <a:ext cx="538853" cy="413838"/>
          </a:xfrm>
          <a:prstGeom prst="rect">
            <a:avLst/>
          </a:prstGeom>
        </p:spPr>
      </p:pic>
      <p:pic>
        <p:nvPicPr>
          <p:cNvPr id="46" name="图片 4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1824" y="3229271"/>
            <a:ext cx="538853" cy="413838"/>
          </a:xfrm>
          <a:prstGeom prst="rect">
            <a:avLst/>
          </a:prstGeom>
        </p:spPr>
      </p:pic>
      <p:pic>
        <p:nvPicPr>
          <p:cNvPr id="50" name="图片 49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9044" y="2354928"/>
            <a:ext cx="539789" cy="441645"/>
          </a:xfrm>
          <a:prstGeom prst="rect">
            <a:avLst/>
          </a:prstGeom>
        </p:spPr>
      </p:pic>
      <p:cxnSp>
        <p:nvCxnSpPr>
          <p:cNvPr id="51" name="直接连接符 50"/>
          <p:cNvCxnSpPr>
            <a:stCxn id="44" idx="3"/>
            <a:endCxn id="50" idx="0"/>
          </p:cNvCxnSpPr>
          <p:nvPr/>
        </p:nvCxnSpPr>
        <p:spPr bwMode="auto">
          <a:xfrm>
            <a:off x="2710677" y="1671507"/>
            <a:ext cx="948263" cy="6834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stCxn id="46" idx="3"/>
            <a:endCxn id="50" idx="2"/>
          </p:cNvCxnSpPr>
          <p:nvPr/>
        </p:nvCxnSpPr>
        <p:spPr bwMode="auto">
          <a:xfrm flipV="1">
            <a:off x="2710677" y="2796574"/>
            <a:ext cx="948263" cy="639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77"/>
          <p:cNvSpPr txBox="1"/>
          <p:nvPr/>
        </p:nvSpPr>
        <p:spPr bwMode="auto">
          <a:xfrm>
            <a:off x="1699777" y="1851905"/>
            <a:ext cx="150283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4" name="TextBox 77"/>
          <p:cNvSpPr txBox="1"/>
          <p:nvPr/>
        </p:nvSpPr>
        <p:spPr bwMode="auto">
          <a:xfrm>
            <a:off x="1692749" y="3609639"/>
            <a:ext cx="150283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192.168.1.3/24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5" name="TextBox 77"/>
          <p:cNvSpPr txBox="1"/>
          <p:nvPr/>
        </p:nvSpPr>
        <p:spPr bwMode="auto">
          <a:xfrm>
            <a:off x="3928834" y="2558789"/>
            <a:ext cx="140333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6" name="TextBox 77"/>
          <p:cNvSpPr txBox="1"/>
          <p:nvPr/>
        </p:nvSpPr>
        <p:spPr bwMode="auto">
          <a:xfrm>
            <a:off x="5592166" y="2545055"/>
            <a:ext cx="1087741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9" name="TextBox 77"/>
          <p:cNvSpPr txBox="1"/>
          <p:nvPr/>
        </p:nvSpPr>
        <p:spPr bwMode="auto">
          <a:xfrm>
            <a:off x="6914986" y="2432491"/>
            <a:ext cx="1570475" cy="34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5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静态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动态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NAPT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Easy-IP</a:t>
            </a:r>
          </a:p>
          <a:p>
            <a:r>
              <a:rPr lang="en-US" altLang="zh-CN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 Server</a:t>
            </a:r>
            <a:endParaRPr lang="zh-CN" altLang="en-US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5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1400914" y="2964252"/>
            <a:ext cx="4120521" cy="2742238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15816" y="2963926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Huawei Sans" panose="020C0503030203020204" pitchFamily="34" charset="0"/>
              </a:rPr>
              <a:t>NAT Server</a:t>
            </a:r>
            <a:r>
              <a:rPr lang="zh-CN" altLang="en-US" smtClean="0">
                <a:sym typeface="Huawei Sans" panose="020C0503030203020204" pitchFamily="34" charset="0"/>
              </a:rPr>
              <a:t>使用场景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sym typeface="Huawei Sans" panose="020C0503030203020204" pitchFamily="34" charset="0"/>
              </a:rPr>
              <a:t>NAT Server</a:t>
            </a:r>
            <a:r>
              <a:rPr lang="zh-CN" altLang="en-US" sz="1800" dirty="0" smtClean="0">
                <a:sym typeface="Huawei Sans" panose="020C0503030203020204" pitchFamily="34" charset="0"/>
              </a:rPr>
              <a:t>：指定</a:t>
            </a:r>
            <a:r>
              <a:rPr lang="en-US" altLang="zh-CN" sz="1800" dirty="0" smtClean="0">
                <a:sym typeface="Huawei Sans" panose="020C0503030203020204" pitchFamily="34" charset="0"/>
              </a:rPr>
              <a:t>[</a:t>
            </a:r>
            <a:r>
              <a:rPr lang="zh-CN" altLang="en-US" sz="1800" b="1" dirty="0" smtClean="0">
                <a:sym typeface="Huawei Sans" panose="020C0503030203020204" pitchFamily="34" charset="0"/>
              </a:rPr>
              <a:t>公有地址</a:t>
            </a:r>
            <a:r>
              <a:rPr lang="en-US" altLang="zh-CN" sz="1800" b="1" dirty="0" smtClean="0">
                <a:sym typeface="Huawei Sans" panose="020C0503030203020204" pitchFamily="34" charset="0"/>
              </a:rPr>
              <a:t>:</a:t>
            </a:r>
            <a:r>
              <a:rPr lang="zh-CN" altLang="en-US" sz="1800" b="1" dirty="0" smtClean="0">
                <a:sym typeface="Huawei Sans" panose="020C0503030203020204" pitchFamily="34" charset="0"/>
              </a:rPr>
              <a:t>端口</a:t>
            </a:r>
            <a:r>
              <a:rPr lang="en-US" altLang="zh-CN" sz="1800" dirty="0" smtClean="0">
                <a:sym typeface="Huawei Sans" panose="020C0503030203020204" pitchFamily="34" charset="0"/>
              </a:rPr>
              <a:t>]</a:t>
            </a:r>
            <a:r>
              <a:rPr lang="zh-CN" altLang="en-US" sz="1800" dirty="0" smtClean="0">
                <a:sym typeface="Huawei Sans" panose="020C0503030203020204" pitchFamily="34" charset="0"/>
              </a:rPr>
              <a:t>与</a:t>
            </a:r>
            <a:r>
              <a:rPr lang="en-US" altLang="zh-CN" sz="1800" dirty="0" smtClean="0">
                <a:sym typeface="Huawei Sans" panose="020C0503030203020204" pitchFamily="34" charset="0"/>
              </a:rPr>
              <a:t>[</a:t>
            </a:r>
            <a:r>
              <a:rPr lang="zh-CN" altLang="en-US" sz="1800" b="1" dirty="0" smtClean="0">
                <a:sym typeface="Huawei Sans" panose="020C0503030203020204" pitchFamily="34" charset="0"/>
              </a:rPr>
              <a:t>私有地址</a:t>
            </a:r>
            <a:r>
              <a:rPr lang="en-US" altLang="zh-CN" sz="1800" b="1" dirty="0" smtClean="0">
                <a:sym typeface="Huawei Sans" panose="020C0503030203020204" pitchFamily="34" charset="0"/>
              </a:rPr>
              <a:t>:</a:t>
            </a:r>
            <a:r>
              <a:rPr lang="zh-CN" altLang="en-US" sz="1800" b="1" dirty="0" smtClean="0">
                <a:sym typeface="Huawei Sans" panose="020C0503030203020204" pitchFamily="34" charset="0"/>
              </a:rPr>
              <a:t>端口</a:t>
            </a:r>
            <a:r>
              <a:rPr lang="en-US" altLang="zh-CN" sz="1800" dirty="0" smtClean="0">
                <a:sym typeface="Huawei Sans" panose="020C0503030203020204" pitchFamily="34" charset="0"/>
              </a:rPr>
              <a:t>]</a:t>
            </a:r>
            <a:r>
              <a:rPr lang="zh-CN" altLang="en-US" sz="1800" dirty="0" smtClean="0">
                <a:sym typeface="Huawei Sans" panose="020C0503030203020204" pitchFamily="34" charset="0"/>
              </a:rPr>
              <a:t>的一对一映射关系，将内网服务器映射到公网，当私有网络中的服务器需要对公网提供服务时使用。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r>
              <a:rPr lang="zh-CN" altLang="en-US" sz="1800" dirty="0" smtClean="0">
                <a:sym typeface="Huawei Sans" panose="020C0503030203020204" pitchFamily="34" charset="0"/>
              </a:rPr>
              <a:t>外网主机主动访问</a:t>
            </a:r>
            <a:r>
              <a:rPr lang="en-US" altLang="zh-CN" sz="1800" dirty="0" smtClean="0">
                <a:sym typeface="Huawei Sans" panose="020C0503030203020204" pitchFamily="34" charset="0"/>
              </a:rPr>
              <a:t>[</a:t>
            </a:r>
            <a:r>
              <a:rPr lang="zh-CN" altLang="en-US" sz="1800" b="1" dirty="0" smtClean="0">
                <a:sym typeface="Huawei Sans" panose="020C0503030203020204" pitchFamily="34" charset="0"/>
              </a:rPr>
              <a:t>公有地址</a:t>
            </a:r>
            <a:r>
              <a:rPr lang="en-US" altLang="zh-CN" sz="1800" b="1" dirty="0" smtClean="0">
                <a:sym typeface="Huawei Sans" panose="020C0503030203020204" pitchFamily="34" charset="0"/>
              </a:rPr>
              <a:t>:</a:t>
            </a:r>
            <a:r>
              <a:rPr lang="zh-CN" altLang="en-US" sz="1800" b="1" dirty="0" smtClean="0">
                <a:sym typeface="Huawei Sans" panose="020C0503030203020204" pitchFamily="34" charset="0"/>
              </a:rPr>
              <a:t>端口</a:t>
            </a:r>
            <a:r>
              <a:rPr lang="en-US" altLang="zh-CN" sz="1800" dirty="0" smtClean="0">
                <a:sym typeface="Huawei Sans" panose="020C0503030203020204" pitchFamily="34" charset="0"/>
              </a:rPr>
              <a:t>]</a:t>
            </a:r>
            <a:r>
              <a:rPr lang="zh-CN" altLang="en-US" sz="1800" dirty="0" smtClean="0">
                <a:sym typeface="Huawei Sans" panose="020C0503030203020204" pitchFamily="34" charset="0"/>
              </a:rPr>
              <a:t>实现对内网服务器的访问。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endParaRPr lang="en-US" altLang="zh-CN" sz="1800" dirty="0" smtClean="0">
              <a:sym typeface="Huawei Sans" panose="020C0503030203020204" pitchFamily="34" charset="0"/>
            </a:endParaRPr>
          </a:p>
          <a:p>
            <a:endParaRPr lang="zh-CN" altLang="en-US" sz="18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6549061" y="5440468"/>
          <a:ext cx="2619172" cy="548568"/>
        </p:xfrm>
        <a:graphic>
          <a:graphicData uri="http://schemas.openxmlformats.org/drawingml/2006/table">
            <a:tbl>
              <a:tblPr firstRow="1" bandRow="1"/>
              <a:tblGrid>
                <a:gridCol w="1308688"/>
                <a:gridCol w="1310484"/>
              </a:tblGrid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192.168.1.10:80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122.1.2.1:80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>
            <a:stCxn id="9" idx="3"/>
          </p:cNvCxnSpPr>
          <p:nvPr/>
        </p:nvCxnSpPr>
        <p:spPr bwMode="auto">
          <a:xfrm>
            <a:off x="2353733" y="4310739"/>
            <a:ext cx="7466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99010" y="4055677"/>
            <a:ext cx="623488" cy="510126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>
            <a:off x="9510680" y="4066570"/>
            <a:ext cx="1253620" cy="775842"/>
            <a:chOff x="780661" y="2516840"/>
            <a:chExt cx="1088166" cy="673445"/>
          </a:xfrm>
        </p:grpSpPr>
        <p:pic>
          <p:nvPicPr>
            <p:cNvPr id="8" name="图片 7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3624" y="2516840"/>
              <a:ext cx="539063" cy="414000"/>
            </a:xfrm>
            <a:prstGeom prst="rect">
              <a:avLst/>
            </a:prstGeom>
          </p:spPr>
        </p:pic>
        <p:sp>
          <p:nvSpPr>
            <p:cNvPr id="11" name="TextBox 77"/>
            <p:cNvSpPr txBox="1"/>
            <p:nvPr/>
          </p:nvSpPr>
          <p:spPr bwMode="auto">
            <a:xfrm>
              <a:off x="780661" y="2915758"/>
              <a:ext cx="1088166" cy="274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en-US" altLang="zh-CN" sz="13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200.1.2.3</a:t>
              </a:r>
              <a:endPara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pic>
        <p:nvPicPr>
          <p:cNvPr id="9" name="图片 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1626" y="4056242"/>
            <a:ext cx="622106" cy="508996"/>
          </a:xfrm>
          <a:prstGeom prst="rect">
            <a:avLst/>
          </a:prstGeom>
        </p:spPr>
      </p:pic>
      <p:sp>
        <p:nvSpPr>
          <p:cNvPr id="12" name="TextBox 77"/>
          <p:cNvSpPr txBox="1"/>
          <p:nvPr/>
        </p:nvSpPr>
        <p:spPr bwMode="auto">
          <a:xfrm>
            <a:off x="1422939" y="4558557"/>
            <a:ext cx="1253620" cy="54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192.168.1.10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4" name="TextBox 77"/>
          <p:cNvSpPr txBox="1"/>
          <p:nvPr/>
        </p:nvSpPr>
        <p:spPr bwMode="auto">
          <a:xfrm>
            <a:off x="3921006" y="4308929"/>
            <a:ext cx="1390062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5" name="TextBox 77"/>
          <p:cNvSpPr txBox="1"/>
          <p:nvPr/>
        </p:nvSpPr>
        <p:spPr bwMode="auto">
          <a:xfrm>
            <a:off x="5589437" y="4012995"/>
            <a:ext cx="125362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3624" y="4563679"/>
            <a:ext cx="557947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19" name="图片 18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41842" y="4050547"/>
            <a:ext cx="622106" cy="508996"/>
          </a:xfrm>
          <a:prstGeom prst="rect">
            <a:avLst/>
          </a:prstGeom>
        </p:spPr>
      </p:pic>
      <p:sp>
        <p:nvSpPr>
          <p:cNvPr id="29" name="任意多边形 28"/>
          <p:cNvSpPr/>
          <p:nvPr/>
        </p:nvSpPr>
        <p:spPr bwMode="auto">
          <a:xfrm>
            <a:off x="5851717" y="4413293"/>
            <a:ext cx="485840" cy="602052"/>
          </a:xfrm>
          <a:custGeom>
            <a:avLst/>
            <a:gdLst>
              <a:gd name="connsiteX0" fmla="*/ 0 w 615950"/>
              <a:gd name="connsiteY0" fmla="*/ 0 h 1422400"/>
              <a:gd name="connsiteX1" fmla="*/ 101600 w 615950"/>
              <a:gd name="connsiteY1" fmla="*/ 0 h 1422400"/>
              <a:gd name="connsiteX2" fmla="*/ 615950 w 615950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50" h="1422400">
                <a:moveTo>
                  <a:pt x="0" y="0"/>
                </a:moveTo>
                <a:lnTo>
                  <a:pt x="101600" y="0"/>
                </a:lnTo>
                <a:lnTo>
                  <a:pt x="615950" y="1422400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t">
              <a:spcBef>
                <a:spcPct val="0"/>
              </a:spcBef>
              <a:spcAft>
                <a:spcPct val="0"/>
              </a:spcAft>
            </a:pPr>
            <a:endParaRPr lang="zh-CN" altLang="en-US" sz="1399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337556" y="4970960"/>
            <a:ext cx="3000020" cy="1131907"/>
            <a:chOff x="4551771" y="2165234"/>
            <a:chExt cx="1863297" cy="1498669"/>
          </a:xfrm>
        </p:grpSpPr>
        <p:sp>
          <p:nvSpPr>
            <p:cNvPr id="32" name="TextBox 77"/>
            <p:cNvSpPr txBox="1"/>
            <p:nvPr/>
          </p:nvSpPr>
          <p:spPr bwMode="auto">
            <a:xfrm>
              <a:off x="4551771" y="2224000"/>
              <a:ext cx="1834741" cy="1439903"/>
            </a:xfrm>
            <a:prstGeom prst="rect">
              <a:avLst/>
            </a:prstGeom>
            <a:noFill/>
            <a:ln w="12700" cap="flat" cmpd="sng" algn="ctr">
              <a:solidFill>
                <a:srgbClr val="1AABE2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00" kern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defRPr>
              </a:lvl1pPr>
            </a:lstStyle>
            <a:p>
              <a:pPr marL="35986" algn="l">
                <a:spcBef>
                  <a:spcPts val="200"/>
                </a:spcBef>
              </a:pPr>
              <a:endParaRPr lang="en-US" altLang="zh-CN" sz="1599" dirty="0">
                <a:sym typeface="Huawei Sans" panose="020C0503030203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592133" y="2165234"/>
              <a:ext cx="1822935" cy="726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NAT</a:t>
              </a:r>
              <a:r>
                <a:rPr lang="zh-CN" altLang="en-US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映射表</a:t>
              </a:r>
              <a:endPara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endParaRPr>
            </a:p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-------------</a:t>
              </a:r>
            </a:p>
          </p:txBody>
        </p:sp>
      </p:grpSp>
      <p:sp>
        <p:nvSpPr>
          <p:cNvPr id="35" name="Freeform 159"/>
          <p:cNvSpPr/>
          <p:nvPr/>
        </p:nvSpPr>
        <p:spPr>
          <a:xfrm flipH="1">
            <a:off x="7591583" y="3953271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4" name="TextBox 77"/>
          <p:cNvSpPr txBox="1"/>
          <p:nvPr/>
        </p:nvSpPr>
        <p:spPr bwMode="auto">
          <a:xfrm>
            <a:off x="7375587" y="4216244"/>
            <a:ext cx="125362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/>
          <p:cNvSpPr/>
          <p:nvPr/>
        </p:nvSpPr>
        <p:spPr bwMode="auto">
          <a:xfrm>
            <a:off x="4245378" y="3082674"/>
            <a:ext cx="3388190" cy="219705"/>
          </a:xfrm>
          <a:prstGeom prst="roundRect">
            <a:avLst/>
          </a:prstGeom>
          <a:solidFill>
            <a:srgbClr val="FFF2CC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Match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 Server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转换示例 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4292022" y="2784281"/>
          <a:ext cx="2619172" cy="548568"/>
        </p:xfrm>
        <a:graphic>
          <a:graphicData uri="http://schemas.openxmlformats.org/drawingml/2006/table">
            <a:tbl>
              <a:tblPr firstRow="1" bandRow="1"/>
              <a:tblGrid>
                <a:gridCol w="1308688"/>
                <a:gridCol w="1310484"/>
              </a:tblGrid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私有地址</a:t>
                      </a:r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:</a:t>
                      </a: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421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192.168.1.10:80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122.1.2.1:80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91404" marR="91404" marT="45702" marB="45702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 bwMode="auto">
          <a:xfrm>
            <a:off x="6404723" y="5058613"/>
            <a:ext cx="1821664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26" name="文本框 41"/>
          <p:cNvSpPr txBox="1"/>
          <p:nvPr/>
        </p:nvSpPr>
        <p:spPr>
          <a:xfrm>
            <a:off x="6404722" y="4424119"/>
            <a:ext cx="1935920" cy="503803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源：</a:t>
            </a:r>
            <a:r>
              <a:rPr lang="en-US" altLang="zh-CN" sz="1399" dirty="0">
                <a:sym typeface="Huawei Sans" panose="020C0503030203020204" pitchFamily="34" charset="0"/>
              </a:rPr>
              <a:t>122.1.2.1:80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目的：</a:t>
            </a:r>
            <a:r>
              <a:rPr lang="en-US" altLang="zh-CN" sz="1399" dirty="0">
                <a:sym typeface="Huawei Sans" panose="020C0503030203020204" pitchFamily="34" charset="0"/>
              </a:rPr>
              <a:t>202.1.2.3:47819</a:t>
            </a:r>
          </a:p>
        </p:txBody>
      </p:sp>
      <p:sp>
        <p:nvSpPr>
          <p:cNvPr id="31" name="椭圆 30"/>
          <p:cNvSpPr/>
          <p:nvPr/>
        </p:nvSpPr>
        <p:spPr bwMode="auto">
          <a:xfrm>
            <a:off x="6117792" y="4426857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2904763" y="5249249"/>
            <a:ext cx="1970133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35" name="文本框 41"/>
          <p:cNvSpPr txBox="1"/>
          <p:nvPr/>
        </p:nvSpPr>
        <p:spPr>
          <a:xfrm>
            <a:off x="2890172" y="4549205"/>
            <a:ext cx="1928106" cy="503803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源：</a:t>
            </a:r>
            <a:r>
              <a:rPr lang="en-US" altLang="zh-CN" sz="1399" dirty="0">
                <a:sym typeface="Huawei Sans" panose="020C0503030203020204" pitchFamily="34" charset="0"/>
              </a:rPr>
              <a:t>192.168.1.10:80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目的：</a:t>
            </a:r>
            <a:r>
              <a:rPr lang="en-US" altLang="zh-CN" sz="1399" dirty="0">
                <a:sym typeface="Huawei Sans" panose="020C0503030203020204" pitchFamily="34" charset="0"/>
              </a:rPr>
              <a:t>202.1.2.3:47819</a:t>
            </a:r>
          </a:p>
        </p:txBody>
      </p:sp>
      <p:sp>
        <p:nvSpPr>
          <p:cNvPr id="36" name="椭圆 35"/>
          <p:cNvSpPr/>
          <p:nvPr/>
        </p:nvSpPr>
        <p:spPr bwMode="auto">
          <a:xfrm>
            <a:off x="2557291" y="4560905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7658741" y="3136945"/>
            <a:ext cx="1768447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45" name="文本框 41"/>
          <p:cNvSpPr txBox="1"/>
          <p:nvPr/>
        </p:nvSpPr>
        <p:spPr>
          <a:xfrm>
            <a:off x="7826064" y="2467330"/>
            <a:ext cx="1731785" cy="566381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源：</a:t>
            </a:r>
            <a:r>
              <a:rPr lang="en-US" altLang="zh-CN" sz="1399" dirty="0">
                <a:sym typeface="Huawei Sans" panose="020C0503030203020204" pitchFamily="34" charset="0"/>
              </a:rPr>
              <a:t>200.1.2.3:47819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目的：</a:t>
            </a:r>
            <a:r>
              <a:rPr lang="en-US" altLang="zh-CN" sz="1399" dirty="0">
                <a:sym typeface="Huawei Sans" panose="020C0503030203020204" pitchFamily="34" charset="0"/>
              </a:rPr>
              <a:t>122.1.2.1:80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7507617" y="2473110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1340826" y="2467330"/>
            <a:ext cx="2055678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50" name="文本框 41"/>
          <p:cNvSpPr txBox="1"/>
          <p:nvPr/>
        </p:nvSpPr>
        <p:spPr>
          <a:xfrm>
            <a:off x="1512601" y="1814301"/>
            <a:ext cx="1883902" cy="531583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源：</a:t>
            </a:r>
            <a:r>
              <a:rPr lang="en-US" altLang="zh-CN" sz="1399" dirty="0">
                <a:sym typeface="Huawei Sans" panose="020C0503030203020204" pitchFamily="34" charset="0"/>
              </a:rPr>
              <a:t>200.1.2.3:47819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目的：</a:t>
            </a:r>
            <a:r>
              <a:rPr lang="en-US" altLang="zh-CN" sz="1399" dirty="0">
                <a:sym typeface="Huawei Sans" panose="020C0503030203020204" pitchFamily="34" charset="0"/>
              </a:rPr>
              <a:t>192.168.1.10:80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1158089" y="1814301"/>
            <a:ext cx="251902" cy="251902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215027" y="1395183"/>
            <a:ext cx="2802709" cy="782579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034">
              <a:lnSpc>
                <a:spcPts val="2199"/>
              </a:lnSpc>
            </a:pP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查找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NAT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映射表，根据公有地址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: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端口信息查找对应的私有地址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: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端口，并进行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IP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数据报文目的地址、端口转换。</a:t>
            </a:r>
          </a:p>
        </p:txBody>
      </p:sp>
      <p:sp>
        <p:nvSpPr>
          <p:cNvPr id="54" name="任意多边形 53"/>
          <p:cNvSpPr/>
          <p:nvPr/>
        </p:nvSpPr>
        <p:spPr bwMode="auto">
          <a:xfrm>
            <a:off x="3468195" y="2486064"/>
            <a:ext cx="736636" cy="547646"/>
          </a:xfrm>
          <a:custGeom>
            <a:avLst/>
            <a:gdLst>
              <a:gd name="connsiteX0" fmla="*/ 1473200 w 1473200"/>
              <a:gd name="connsiteY0" fmla="*/ 685800 h 685800"/>
              <a:gd name="connsiteX1" fmla="*/ 908050 w 1473200"/>
              <a:gd name="connsiteY1" fmla="*/ 0 h 685800"/>
              <a:gd name="connsiteX2" fmla="*/ 0 w 1473200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685800">
                <a:moveTo>
                  <a:pt x="1473200" y="685800"/>
                </a:moveTo>
                <a:lnTo>
                  <a:pt x="908050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r" defTabSz="914034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03744" y="4910854"/>
            <a:ext cx="1465950" cy="652772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034">
              <a:lnSpc>
                <a:spcPts val="2199"/>
              </a:lnSpc>
            </a:pP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根据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NAT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映射表反向转换源</a:t>
            </a:r>
            <a:r>
              <a:rPr lang="en-US" altLang="zh-CN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IP</a:t>
            </a:r>
            <a:r>
              <a:rPr lang="zh-CN" altLang="en-US" sz="1200" kern="0" dirty="0">
                <a:latin typeface="Huawei Sans"/>
                <a:ea typeface="方正兰亭黑简体"/>
                <a:sym typeface="Huawei Sans" panose="020C0503030203020204" pitchFamily="34" charset="0"/>
              </a:rPr>
              <a:t>、端口。</a:t>
            </a:r>
          </a:p>
        </p:txBody>
      </p:sp>
      <p:cxnSp>
        <p:nvCxnSpPr>
          <p:cNvPr id="46" name="直接连接符 45"/>
          <p:cNvCxnSpPr>
            <a:stCxn id="59" idx="3"/>
          </p:cNvCxnSpPr>
          <p:nvPr/>
        </p:nvCxnSpPr>
        <p:spPr bwMode="auto">
          <a:xfrm>
            <a:off x="2400901" y="3787031"/>
            <a:ext cx="7466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7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46178" y="3531969"/>
            <a:ext cx="623488" cy="510126"/>
          </a:xfrm>
          <a:prstGeom prst="rect">
            <a:avLst/>
          </a:prstGeom>
          <a:noFill/>
        </p:spPr>
      </p:pic>
      <p:grpSp>
        <p:nvGrpSpPr>
          <p:cNvPr id="55" name="组合 54"/>
          <p:cNvGrpSpPr/>
          <p:nvPr/>
        </p:nvGrpSpPr>
        <p:grpSpPr>
          <a:xfrm>
            <a:off x="9557849" y="3542863"/>
            <a:ext cx="1253620" cy="775842"/>
            <a:chOff x="780661" y="2516840"/>
            <a:chExt cx="1088166" cy="673445"/>
          </a:xfrm>
        </p:grpSpPr>
        <p:pic>
          <p:nvPicPr>
            <p:cNvPr id="57" name="图片 56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3624" y="2516840"/>
              <a:ext cx="539063" cy="414000"/>
            </a:xfrm>
            <a:prstGeom prst="rect">
              <a:avLst/>
            </a:prstGeom>
          </p:spPr>
        </p:pic>
        <p:sp>
          <p:nvSpPr>
            <p:cNvPr id="58" name="TextBox 77"/>
            <p:cNvSpPr txBox="1"/>
            <p:nvPr/>
          </p:nvSpPr>
          <p:spPr bwMode="auto">
            <a:xfrm>
              <a:off x="780661" y="2915758"/>
              <a:ext cx="1088166" cy="274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en-US" altLang="zh-CN" sz="13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200.1.2.3</a:t>
              </a:r>
              <a:endPara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pic>
        <p:nvPicPr>
          <p:cNvPr id="59" name="图片 5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8795" y="3532534"/>
            <a:ext cx="622106" cy="508996"/>
          </a:xfrm>
          <a:prstGeom prst="rect">
            <a:avLst/>
          </a:prstGeom>
        </p:spPr>
      </p:pic>
      <p:sp>
        <p:nvSpPr>
          <p:cNvPr id="60" name="TextBox 77"/>
          <p:cNvSpPr txBox="1"/>
          <p:nvPr/>
        </p:nvSpPr>
        <p:spPr bwMode="auto">
          <a:xfrm>
            <a:off x="1470107" y="4034850"/>
            <a:ext cx="1253620" cy="54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192.168.1.10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1" name="TextBox 77"/>
          <p:cNvSpPr txBox="1"/>
          <p:nvPr/>
        </p:nvSpPr>
        <p:spPr bwMode="auto">
          <a:xfrm>
            <a:off x="3968175" y="3785221"/>
            <a:ext cx="1390062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2" name="TextBox 77"/>
          <p:cNvSpPr txBox="1"/>
          <p:nvPr/>
        </p:nvSpPr>
        <p:spPr bwMode="auto">
          <a:xfrm>
            <a:off x="5636606" y="3489288"/>
            <a:ext cx="125362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70793" y="4039972"/>
            <a:ext cx="557947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64" name="图片 63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9011" y="3526839"/>
            <a:ext cx="622106" cy="508996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4204832" y="2263143"/>
            <a:ext cx="2884596" cy="1087522"/>
            <a:chOff x="4565822" y="2162761"/>
            <a:chExt cx="1849246" cy="1439903"/>
          </a:xfrm>
        </p:grpSpPr>
        <p:sp>
          <p:nvSpPr>
            <p:cNvPr id="69" name="TextBox 77"/>
            <p:cNvSpPr txBox="1"/>
            <p:nvPr/>
          </p:nvSpPr>
          <p:spPr bwMode="auto">
            <a:xfrm>
              <a:off x="4565822" y="2162761"/>
              <a:ext cx="1803286" cy="1439903"/>
            </a:xfrm>
            <a:prstGeom prst="rect">
              <a:avLst/>
            </a:prstGeom>
            <a:noFill/>
            <a:ln w="12700" cap="flat" cmpd="sng" algn="ctr">
              <a:solidFill>
                <a:srgbClr val="1AABE2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00" kern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defRPr>
              </a:lvl1pPr>
            </a:lstStyle>
            <a:p>
              <a:pPr marL="35986" algn="l">
                <a:spcBef>
                  <a:spcPts val="200"/>
                </a:spcBef>
              </a:pPr>
              <a:endParaRPr lang="en-US" altLang="zh-CN" sz="1599" dirty="0">
                <a:sym typeface="Huawei Sans" panose="020C050303020302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592133" y="2165235"/>
              <a:ext cx="1822935" cy="726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NAT</a:t>
              </a:r>
              <a:r>
                <a:rPr lang="zh-CN" altLang="en-US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映射表</a:t>
              </a:r>
              <a:endParaRPr lang="en-US" altLang="zh-CN" sz="1399" dirty="0">
                <a:solidFill>
                  <a:prstClr val="black"/>
                </a:solidFill>
                <a:sym typeface="Huawei Sans" panose="020C0503030203020204" pitchFamily="34" charset="0"/>
              </a:endParaRPr>
            </a:p>
            <a:p>
              <a:pPr marL="35986">
                <a:spcBef>
                  <a:spcPts val="200"/>
                </a:spcBef>
              </a:pPr>
              <a:r>
                <a:rPr lang="en-US" altLang="zh-CN" sz="1399" dirty="0">
                  <a:solidFill>
                    <a:prstClr val="black"/>
                  </a:solidFill>
                  <a:sym typeface="Huawei Sans" panose="020C0503030203020204" pitchFamily="34" charset="0"/>
                </a:rPr>
                <a:t>-------------</a:t>
              </a:r>
            </a:p>
          </p:txBody>
        </p:sp>
      </p:grpSp>
      <p:sp>
        <p:nvSpPr>
          <p:cNvPr id="37" name="Freeform 159"/>
          <p:cNvSpPr/>
          <p:nvPr/>
        </p:nvSpPr>
        <p:spPr>
          <a:xfrm flipH="1">
            <a:off x="7655314" y="3463530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7" name="TextBox 77"/>
          <p:cNvSpPr txBox="1"/>
          <p:nvPr/>
        </p:nvSpPr>
        <p:spPr bwMode="auto">
          <a:xfrm>
            <a:off x="7422756" y="3692536"/>
            <a:ext cx="125362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5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随着</a:t>
            </a:r>
            <a:r>
              <a:rPr lang="en-US" altLang="zh-CN" smtClean="0">
                <a:sym typeface="Huawei Sans" panose="020C0503030203020204" pitchFamily="34" charset="0"/>
              </a:rPr>
              <a:t>Internet</a:t>
            </a:r>
            <a:r>
              <a:rPr lang="zh-CN" altLang="en-US" smtClean="0">
                <a:sym typeface="Huawei Sans" panose="020C0503030203020204" pitchFamily="34" charset="0"/>
              </a:rPr>
              <a:t>的发展和网络应用的增多，有限的</a:t>
            </a:r>
            <a:r>
              <a:rPr lang="en-US" altLang="zh-CN" smtClean="0">
                <a:sym typeface="Huawei Sans" panose="020C0503030203020204" pitchFamily="34" charset="0"/>
              </a:rPr>
              <a:t>IPv4</a:t>
            </a:r>
            <a:r>
              <a:rPr lang="zh-CN" altLang="en-US" smtClean="0">
                <a:sym typeface="Huawei Sans" panose="020C0503030203020204" pitchFamily="34" charset="0"/>
              </a:rPr>
              <a:t>公有地址已经成为制约网络发展的瓶颈。为解决这个问题，</a:t>
            </a:r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（</a:t>
            </a:r>
            <a:r>
              <a:rPr lang="en-US" altLang="zh-CN" smtClean="0">
                <a:sym typeface="Huawei Sans" panose="020C0503030203020204" pitchFamily="34" charset="0"/>
              </a:rPr>
              <a:t>Network Address Translation</a:t>
            </a:r>
            <a:r>
              <a:rPr lang="zh-CN" altLang="en-US" smtClean="0">
                <a:sym typeface="Huawei Sans" panose="020C0503030203020204" pitchFamily="34" charset="0"/>
              </a:rPr>
              <a:t>，网络地址转换）技术应需而生。</a:t>
            </a:r>
            <a:endParaRPr lang="en-US" altLang="zh-CN" smtClean="0">
              <a:sym typeface="Huawei Sans" panose="020C0503030203020204" pitchFamily="34" charset="0"/>
            </a:endParaRPr>
          </a:p>
          <a:p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技术主要用于实现内部网络的主机访问外部网络。一方面</a:t>
            </a:r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缓解了</a:t>
            </a:r>
            <a:r>
              <a:rPr lang="en-US" altLang="zh-CN" smtClean="0">
                <a:sym typeface="Huawei Sans" panose="020C0503030203020204" pitchFamily="34" charset="0"/>
              </a:rPr>
              <a:t>IPv4</a:t>
            </a:r>
            <a:r>
              <a:rPr lang="zh-CN" altLang="en-US" smtClean="0">
                <a:sym typeface="Huawei Sans" panose="020C0503030203020204" pitchFamily="34" charset="0"/>
              </a:rPr>
              <a:t>地址短缺的问题，另一方面</a:t>
            </a:r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技术让外网无法直接与使用私有地址的内网进行通信，提升了内网的安全性。</a:t>
            </a:r>
            <a:endParaRPr lang="en-US" altLang="zh-CN" smtClean="0">
              <a:sym typeface="Huawei Sans" panose="020C0503030203020204" pitchFamily="34" charset="0"/>
            </a:endParaRPr>
          </a:p>
          <a:p>
            <a:r>
              <a:rPr lang="zh-CN" altLang="en-US" smtClean="0">
                <a:sym typeface="Huawei Sans" panose="020C0503030203020204" pitchFamily="34" charset="0"/>
              </a:rPr>
              <a:t>本章节我们将了解</a:t>
            </a:r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的技术背景， 学习不同类型</a:t>
            </a:r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的技术原理、使用场景。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666785" y="1493075"/>
            <a:ext cx="4303498" cy="1850794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 Server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配置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示例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913122" y="4184908"/>
            <a:ext cx="9372219" cy="1126022"/>
          </a:xfrm>
          <a:prstGeom prst="rect">
            <a:avLst/>
          </a:prstGeom>
          <a:solidFill>
            <a:srgbClr val="1AABE2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[R1]interface GigabitEthernet0/0/1 </a:t>
            </a:r>
          </a:p>
          <a:p>
            <a:pPr>
              <a:lnSpc>
                <a:spcPct val="140000"/>
              </a:lnSpc>
            </a:pP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en-US" altLang="zh-CN" sz="1599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ip</a:t>
            </a: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address 122.1.2.1 24</a:t>
            </a:r>
          </a:p>
          <a:p>
            <a:pPr>
              <a:lnSpc>
                <a:spcPct val="140000"/>
              </a:lnSpc>
            </a:pPr>
            <a:r>
              <a:rPr lang="en-US" altLang="zh-CN" sz="1599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[R1-GigabitEthernet0/0/1]</a:t>
            </a:r>
            <a:r>
              <a:rPr lang="pt-BR" altLang="zh-CN" sz="15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nat</a:t>
            </a:r>
            <a:r>
              <a:rPr lang="pt-BR" altLang="zh-CN" sz="1599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pt-BR" altLang="zh-CN" sz="1599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server protocol tcp global 202.10.10.1 www inside 192.168.1.1 8080</a:t>
            </a:r>
            <a:endParaRPr lang="en-US" altLang="zh-CN" sz="1599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66785" y="3672575"/>
            <a:ext cx="9656506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664" indent="-185664" algn="just">
              <a:lnSpc>
                <a:spcPts val="23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R1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上配置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 Server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将内网服务器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192.168.1.10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80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端口映射到公有地址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122.1.2.1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</a:t>
            </a:r>
            <a:r>
              <a:rPr lang="en-US" altLang="zh-CN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8080</a:t>
            </a:r>
            <a:r>
              <a:rPr lang="zh-CN" altLang="en-US" sz="1599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端口。</a:t>
            </a:r>
          </a:p>
        </p:txBody>
      </p:sp>
      <p:cxnSp>
        <p:nvCxnSpPr>
          <p:cNvPr id="22" name="直接连接符 21"/>
          <p:cNvCxnSpPr>
            <a:stCxn id="27" idx="3"/>
          </p:cNvCxnSpPr>
          <p:nvPr/>
        </p:nvCxnSpPr>
        <p:spPr bwMode="auto">
          <a:xfrm>
            <a:off x="2775505" y="2442026"/>
            <a:ext cx="7466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620782" y="2186964"/>
            <a:ext cx="623488" cy="510126"/>
          </a:xfrm>
          <a:prstGeom prst="rect">
            <a:avLst/>
          </a:prstGeom>
          <a:noFill/>
        </p:spPr>
      </p:pic>
      <p:grpSp>
        <p:nvGrpSpPr>
          <p:cNvPr id="24" name="组合 23"/>
          <p:cNvGrpSpPr/>
          <p:nvPr/>
        </p:nvGrpSpPr>
        <p:grpSpPr>
          <a:xfrm>
            <a:off x="9932453" y="2197857"/>
            <a:ext cx="1253620" cy="775842"/>
            <a:chOff x="780661" y="2516840"/>
            <a:chExt cx="1088166" cy="673445"/>
          </a:xfrm>
        </p:grpSpPr>
        <p:pic>
          <p:nvPicPr>
            <p:cNvPr id="25" name="图片 24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3624" y="2516840"/>
              <a:ext cx="539063" cy="414000"/>
            </a:xfrm>
            <a:prstGeom prst="rect">
              <a:avLst/>
            </a:prstGeom>
          </p:spPr>
        </p:pic>
        <p:sp>
          <p:nvSpPr>
            <p:cNvPr id="26" name="TextBox 77"/>
            <p:cNvSpPr txBox="1"/>
            <p:nvPr/>
          </p:nvSpPr>
          <p:spPr bwMode="auto">
            <a:xfrm>
              <a:off x="780661" y="2915758"/>
              <a:ext cx="1088166" cy="274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en-US" altLang="zh-CN" sz="13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200.1.2.3</a:t>
              </a:r>
              <a:endPara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pic>
        <p:nvPicPr>
          <p:cNvPr id="27" name="图片 26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3399" y="2187529"/>
            <a:ext cx="622106" cy="508996"/>
          </a:xfrm>
          <a:prstGeom prst="rect">
            <a:avLst/>
          </a:prstGeom>
        </p:spPr>
      </p:pic>
      <p:sp>
        <p:nvSpPr>
          <p:cNvPr id="28" name="TextBox 77"/>
          <p:cNvSpPr txBox="1"/>
          <p:nvPr/>
        </p:nvSpPr>
        <p:spPr bwMode="auto">
          <a:xfrm>
            <a:off x="1844711" y="2689844"/>
            <a:ext cx="1253620" cy="54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192.168.1.10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9" name="TextBox 77"/>
          <p:cNvSpPr txBox="1"/>
          <p:nvPr/>
        </p:nvSpPr>
        <p:spPr bwMode="auto">
          <a:xfrm>
            <a:off x="4342778" y="2440215"/>
            <a:ext cx="1390062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1" name="TextBox 77"/>
          <p:cNvSpPr txBox="1"/>
          <p:nvPr/>
        </p:nvSpPr>
        <p:spPr bwMode="auto">
          <a:xfrm>
            <a:off x="6011209" y="2144282"/>
            <a:ext cx="125362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645397" y="2694966"/>
            <a:ext cx="557947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34" name="图片 33" descr="汇聚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3615" y="2181834"/>
            <a:ext cx="622106" cy="508996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3217605" y="1494010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sp>
        <p:nvSpPr>
          <p:cNvPr id="30" name="Freeform 159"/>
          <p:cNvSpPr/>
          <p:nvPr/>
        </p:nvSpPr>
        <p:spPr>
          <a:xfrm flipH="1">
            <a:off x="8024260" y="2119628"/>
            <a:ext cx="845913" cy="5774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8" name="TextBox 77"/>
          <p:cNvSpPr txBox="1"/>
          <p:nvPr/>
        </p:nvSpPr>
        <p:spPr bwMode="auto">
          <a:xfrm>
            <a:off x="7797360" y="2347531"/>
            <a:ext cx="1253620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何种</a:t>
            </a:r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转换可以让外部网络主动访问内网服务器？</a:t>
            </a:r>
            <a:endParaRPr lang="en-US" altLang="zh-CN" smtClean="0">
              <a:sym typeface="Huawei Sans" panose="020C0503030203020204" pitchFamily="34" charset="0"/>
            </a:endParaRPr>
          </a:p>
          <a:p>
            <a:r>
              <a:rPr lang="en-US" altLang="zh-CN" smtClean="0">
                <a:sym typeface="Huawei Sans" panose="020C0503030203020204" pitchFamily="34" charset="0"/>
              </a:rPr>
              <a:t>NAPT</a:t>
            </a:r>
            <a:r>
              <a:rPr lang="zh-CN" altLang="en-US" smtClean="0">
                <a:sym typeface="Huawei Sans" panose="020C0503030203020204" pitchFamily="34" charset="0"/>
              </a:rPr>
              <a:t>相比较于</a:t>
            </a:r>
            <a:r>
              <a:rPr lang="en-US" altLang="zh-CN" smtClean="0">
                <a:sym typeface="Huawei Sans" panose="020C0503030203020204" pitchFamily="34" charset="0"/>
              </a:rPr>
              <a:t>No-PAT</a:t>
            </a:r>
            <a:r>
              <a:rPr lang="zh-CN" altLang="en-US" smtClean="0">
                <a:sym typeface="Huawei Sans" panose="020C0503030203020204" pitchFamily="34" charset="0"/>
              </a:rPr>
              <a:t>有哪些优点？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9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在私有网络内使用私有地址，并在网络出口使用</a:t>
            </a:r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技术，可以有效减少网络所需的</a:t>
            </a:r>
            <a:r>
              <a:rPr lang="en-US" altLang="zh-CN" smtClean="0">
                <a:sym typeface="Huawei Sans" panose="020C0503030203020204" pitchFamily="34" charset="0"/>
              </a:rPr>
              <a:t>IPv4</a:t>
            </a:r>
            <a:r>
              <a:rPr lang="zh-CN" altLang="en-US" smtClean="0">
                <a:sym typeface="Huawei Sans" panose="020C0503030203020204" pitchFamily="34" charset="0"/>
              </a:rPr>
              <a:t>公有地址数目，</a:t>
            </a:r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技术有效地缓解了</a:t>
            </a:r>
            <a:r>
              <a:rPr lang="en-US" altLang="zh-CN" smtClean="0">
                <a:sym typeface="Huawei Sans" panose="020C0503030203020204" pitchFamily="34" charset="0"/>
              </a:rPr>
              <a:t>IPv4</a:t>
            </a:r>
            <a:r>
              <a:rPr lang="zh-CN" altLang="en-US" smtClean="0">
                <a:sym typeface="Huawei Sans" panose="020C0503030203020204" pitchFamily="34" charset="0"/>
              </a:rPr>
              <a:t>公有地址短缺的问题。</a:t>
            </a:r>
            <a:endParaRPr lang="en-US" altLang="zh-CN" smtClean="0">
              <a:sym typeface="Huawei Sans" panose="020C0503030203020204" pitchFamily="34" charset="0"/>
            </a:endParaRPr>
          </a:p>
          <a:p>
            <a:r>
              <a:rPr lang="zh-CN" altLang="en-US" smtClean="0">
                <a:sym typeface="Huawei Sans" panose="020C0503030203020204" pitchFamily="34" charset="0"/>
              </a:rPr>
              <a:t>动态</a:t>
            </a:r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、</a:t>
            </a:r>
            <a:r>
              <a:rPr lang="en-US" altLang="zh-CN" smtClean="0">
                <a:sym typeface="Huawei Sans" panose="020C0503030203020204" pitchFamily="34" charset="0"/>
              </a:rPr>
              <a:t>NAPT</a:t>
            </a:r>
            <a:r>
              <a:rPr lang="zh-CN" altLang="en-US" smtClean="0">
                <a:sym typeface="Huawei Sans" panose="020C0503030203020204" pitchFamily="34" charset="0"/>
              </a:rPr>
              <a:t>、</a:t>
            </a:r>
            <a:r>
              <a:rPr lang="en-US" altLang="zh-CN" smtClean="0">
                <a:sym typeface="Huawei Sans" panose="020C0503030203020204" pitchFamily="34" charset="0"/>
              </a:rPr>
              <a:t>Easy IP</a:t>
            </a:r>
            <a:r>
              <a:rPr lang="zh-CN" altLang="en-US" smtClean="0">
                <a:sym typeface="Huawei Sans" panose="020C0503030203020204" pitchFamily="34" charset="0"/>
              </a:rPr>
              <a:t>为私网主机访问公网提供源地址转换。</a:t>
            </a:r>
            <a:endParaRPr lang="en-US" altLang="zh-CN" smtClean="0">
              <a:sym typeface="Huawei Sans" panose="020C0503030203020204" pitchFamily="34" charset="0"/>
            </a:endParaRPr>
          </a:p>
          <a:p>
            <a:r>
              <a:rPr lang="en-US" altLang="zh-CN" smtClean="0">
                <a:sym typeface="Huawei Sans" panose="020C0503030203020204" pitchFamily="34" charset="0"/>
              </a:rPr>
              <a:t>NAT Server</a:t>
            </a:r>
            <a:r>
              <a:rPr lang="zh-CN" altLang="en-US" smtClean="0">
                <a:sym typeface="Huawei Sans" panose="020C0503030203020204" pitchFamily="34" charset="0"/>
              </a:rPr>
              <a:t>实现了内网主机对公网提供服务。</a:t>
            </a:r>
            <a:endParaRPr lang="en-US" altLang="zh-CN" smtClean="0">
              <a:sym typeface="Huawei Sans" panose="020C0503030203020204" pitchFamily="34" charset="0"/>
            </a:endParaRPr>
          </a:p>
          <a:p>
            <a:r>
              <a:rPr lang="zh-CN" altLang="en-US" smtClean="0">
                <a:sym typeface="Huawei Sans" panose="020C0503030203020204" pitchFamily="34" charset="0"/>
              </a:rPr>
              <a:t>静态</a:t>
            </a:r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提供了一对一映射，支持双向互访。</a:t>
            </a:r>
            <a:endParaRPr lang="en-US" altLang="zh-CN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4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学完本课程后，您将能够：</a:t>
            </a:r>
          </a:p>
          <a:p>
            <a:pPr lvl="1"/>
            <a:r>
              <a:rPr lang="zh-CN" altLang="en-US" smtClean="0">
                <a:sym typeface="Huawei Sans" panose="020C0503030203020204" pitchFamily="34" charset="0"/>
              </a:rPr>
              <a:t>了解</a:t>
            </a:r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的技术背景</a:t>
            </a:r>
            <a:endParaRPr lang="en-US" altLang="zh-CN" smtClean="0">
              <a:sym typeface="Huawei Sans" panose="020C0503030203020204" pitchFamily="34" charset="0"/>
            </a:endParaRPr>
          </a:p>
          <a:p>
            <a:pPr lvl="1"/>
            <a:r>
              <a:rPr lang="zh-CN" altLang="en-US" smtClean="0">
                <a:sym typeface="Huawei Sans" panose="020C0503030203020204" pitchFamily="34" charset="0"/>
              </a:rPr>
              <a:t>掌握</a:t>
            </a:r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的分类和技术原理</a:t>
            </a:r>
            <a:endParaRPr lang="en-US" altLang="zh-CN" smtClean="0">
              <a:sym typeface="Huawei Sans" panose="020C0503030203020204" pitchFamily="34" charset="0"/>
            </a:endParaRPr>
          </a:p>
          <a:p>
            <a:pPr lvl="1"/>
            <a:r>
              <a:rPr lang="zh-CN" altLang="en-US" smtClean="0">
                <a:sym typeface="Huawei Sans" panose="020C0503030203020204" pitchFamily="34" charset="0"/>
              </a:rPr>
              <a:t>掌握不同场景下如何选用不同类型的</a:t>
            </a:r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技术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sym typeface="Huawei Sans" panose="020C0503030203020204" pitchFamily="34" charset="0"/>
              </a:rPr>
              <a:t>NAT</a:t>
            </a:r>
            <a:r>
              <a:rPr lang="zh-CN" altLang="en-US" b="1" dirty="0" smtClean="0">
                <a:sym typeface="Huawei Sans" panose="020C0503030203020204" pitchFamily="34" charset="0"/>
              </a:rPr>
              <a:t>概述</a:t>
            </a:r>
            <a:endParaRPr lang="en-US" altLang="zh-CN" b="1" dirty="0" smtClean="0">
              <a:sym typeface="Huawei Sans" panose="020C0503030203020204" pitchFamily="34" charset="0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静态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NAT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动态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NAT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NAPT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Easy-IP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NAT Server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产生背景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5" name="文本占位符 1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>
                <a:sym typeface="Huawei Sans" panose="020C0503030203020204" pitchFamily="34" charset="0"/>
              </a:rPr>
              <a:t>随着互联网用户的增多，</a:t>
            </a:r>
            <a:r>
              <a:rPr lang="en-US" altLang="zh-CN" sz="1800" dirty="0" smtClean="0">
                <a:sym typeface="Huawei Sans" panose="020C0503030203020204" pitchFamily="34" charset="0"/>
              </a:rPr>
              <a:t>IPv4</a:t>
            </a:r>
            <a:r>
              <a:rPr lang="zh-CN" altLang="en-US" sz="1800" dirty="0" smtClean="0">
                <a:sym typeface="Huawei Sans" panose="020C0503030203020204" pitchFamily="34" charset="0"/>
              </a:rPr>
              <a:t>的公有地址资源显得越发短缺。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r>
              <a:rPr lang="zh-CN" altLang="en-US" sz="1800" dirty="0" smtClean="0">
                <a:sym typeface="Huawei Sans" panose="020C0503030203020204" pitchFamily="34" charset="0"/>
              </a:rPr>
              <a:t>同时</a:t>
            </a:r>
            <a:r>
              <a:rPr lang="en-US" altLang="zh-CN" sz="1800" dirty="0" smtClean="0">
                <a:sym typeface="Huawei Sans" panose="020C0503030203020204" pitchFamily="34" charset="0"/>
              </a:rPr>
              <a:t>IPv4</a:t>
            </a:r>
            <a:r>
              <a:rPr lang="zh-CN" altLang="en-US" sz="1800" dirty="0" smtClean="0">
                <a:sym typeface="Huawei Sans" panose="020C0503030203020204" pitchFamily="34" charset="0"/>
              </a:rPr>
              <a:t>公有地址资源存在地址分配不均的问题，这导致部分地区的</a:t>
            </a:r>
            <a:r>
              <a:rPr lang="en-US" altLang="zh-CN" sz="1800" dirty="0" smtClean="0">
                <a:sym typeface="Huawei Sans" panose="020C0503030203020204" pitchFamily="34" charset="0"/>
              </a:rPr>
              <a:t>IPv4</a:t>
            </a:r>
            <a:r>
              <a:rPr lang="zh-CN" altLang="en-US" sz="1800" dirty="0" smtClean="0">
                <a:sym typeface="Huawei Sans" panose="020C0503030203020204" pitchFamily="34" charset="0"/>
              </a:rPr>
              <a:t>可用公有地址严重不足。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r>
              <a:rPr lang="zh-CN" altLang="en-US" sz="1800" dirty="0" smtClean="0">
                <a:sym typeface="Huawei Sans" panose="020C0503030203020204" pitchFamily="34" charset="0"/>
              </a:rPr>
              <a:t>为解决该问题，使用过渡技术解决</a:t>
            </a:r>
            <a:r>
              <a:rPr lang="en-US" altLang="zh-CN" sz="1800" dirty="0" smtClean="0">
                <a:sym typeface="Huawei Sans" panose="020C0503030203020204" pitchFamily="34" charset="0"/>
              </a:rPr>
              <a:t>IPv4</a:t>
            </a:r>
            <a:r>
              <a:rPr lang="zh-CN" altLang="en-US" sz="1800" dirty="0" smtClean="0">
                <a:sym typeface="Huawei Sans" panose="020C0503030203020204" pitchFamily="34" charset="0"/>
              </a:rPr>
              <a:t>公有地址短缺就显得尤为必要。</a:t>
            </a:r>
            <a:endParaRPr lang="zh-CN" altLang="en-US" sz="1800" dirty="0">
              <a:sym typeface="Huawei Sans" panose="020C0503030203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10243" y="3268959"/>
            <a:ext cx="3461225" cy="1969283"/>
            <a:chOff x="1107707" y="3205441"/>
            <a:chExt cx="3461225" cy="1969283"/>
          </a:xfrm>
        </p:grpSpPr>
        <p:sp>
          <p:nvSpPr>
            <p:cNvPr id="14" name="ExtraShape3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52A1966-C37C-4EE9-AEBC-9CAF49A3F57B}"/>
                </a:ext>
              </a:extLst>
            </p:cNvPr>
            <p:cNvSpPr/>
            <p:nvPr/>
          </p:nvSpPr>
          <p:spPr bwMode="auto">
            <a:xfrm>
              <a:off x="2396158" y="3205441"/>
              <a:ext cx="2172774" cy="1091617"/>
            </a:xfrm>
            <a:custGeom>
              <a:avLst/>
              <a:gdLst>
                <a:gd name="T0" fmla="*/ 2285 w 2285"/>
                <a:gd name="T1" fmla="*/ 206 h 1148"/>
                <a:gd name="T2" fmla="*/ 1974 w 2285"/>
                <a:gd name="T3" fmla="*/ 0 h 1148"/>
                <a:gd name="T4" fmla="*/ 2003 w 2285"/>
                <a:gd name="T5" fmla="*/ 104 h 1148"/>
                <a:gd name="T6" fmla="*/ 0 w 2285"/>
                <a:gd name="T7" fmla="*/ 840 h 1148"/>
                <a:gd name="T8" fmla="*/ 0 w 2285"/>
                <a:gd name="T9" fmla="*/ 1148 h 1148"/>
                <a:gd name="T10" fmla="*/ 2098 w 2285"/>
                <a:gd name="T11" fmla="*/ 440 h 1148"/>
                <a:gd name="T12" fmla="*/ 2127 w 2285"/>
                <a:gd name="T13" fmla="*/ 542 h 1148"/>
                <a:gd name="T14" fmla="*/ 2285 w 2285"/>
                <a:gd name="T15" fmla="*/ 206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5" h="1148">
                  <a:moveTo>
                    <a:pt x="2285" y="206"/>
                  </a:moveTo>
                  <a:lnTo>
                    <a:pt x="1974" y="0"/>
                  </a:lnTo>
                  <a:lnTo>
                    <a:pt x="2003" y="104"/>
                  </a:lnTo>
                  <a:lnTo>
                    <a:pt x="0" y="840"/>
                  </a:lnTo>
                  <a:lnTo>
                    <a:pt x="0" y="1148"/>
                  </a:lnTo>
                  <a:lnTo>
                    <a:pt x="2098" y="440"/>
                  </a:lnTo>
                  <a:lnTo>
                    <a:pt x="2127" y="542"/>
                  </a:lnTo>
                  <a:lnTo>
                    <a:pt x="2285" y="206"/>
                  </a:lnTo>
                  <a:close/>
                </a:path>
              </a:pathLst>
            </a:custGeom>
            <a:solidFill>
              <a:srgbClr val="EC706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15" name="ExtraShape1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F1FDB48-1A61-426E-8278-B590BC737578}"/>
                </a:ext>
              </a:extLst>
            </p:cNvPr>
            <p:cNvSpPr/>
            <p:nvPr/>
          </p:nvSpPr>
          <p:spPr bwMode="auto">
            <a:xfrm>
              <a:off x="1107707" y="4004183"/>
              <a:ext cx="2357246" cy="1170541"/>
            </a:xfrm>
            <a:custGeom>
              <a:avLst/>
              <a:gdLst>
                <a:gd name="T0" fmla="*/ 2479 w 2479"/>
                <a:gd name="T1" fmla="*/ 308 h 1231"/>
                <a:gd name="T2" fmla="*/ 0 w 2479"/>
                <a:gd name="T3" fmla="*/ 1231 h 1231"/>
                <a:gd name="T4" fmla="*/ 0 w 2479"/>
                <a:gd name="T5" fmla="*/ 1077 h 1231"/>
                <a:gd name="T6" fmla="*/ 2479 w 2479"/>
                <a:gd name="T7" fmla="*/ 0 h 1231"/>
                <a:gd name="T8" fmla="*/ 2479 w 2479"/>
                <a:gd name="T9" fmla="*/ 30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9" h="1231">
                  <a:moveTo>
                    <a:pt x="2479" y="308"/>
                  </a:moveTo>
                  <a:lnTo>
                    <a:pt x="0" y="1231"/>
                  </a:lnTo>
                  <a:lnTo>
                    <a:pt x="0" y="1077"/>
                  </a:lnTo>
                  <a:lnTo>
                    <a:pt x="2479" y="0"/>
                  </a:lnTo>
                  <a:lnTo>
                    <a:pt x="2479" y="308"/>
                  </a:lnTo>
                  <a:close/>
                </a:path>
              </a:pathLst>
            </a:custGeom>
            <a:solidFill>
              <a:srgbClr val="EC706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16" name="ExtraShape2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AB98887-8749-41CA-9DBA-D1B7842B499E}"/>
                </a:ext>
              </a:extLst>
            </p:cNvPr>
            <p:cNvSpPr/>
            <p:nvPr/>
          </p:nvSpPr>
          <p:spPr bwMode="auto">
            <a:xfrm>
              <a:off x="2509312" y="4004184"/>
              <a:ext cx="955641" cy="416488"/>
            </a:xfrm>
            <a:custGeom>
              <a:avLst/>
              <a:gdLst>
                <a:gd name="T0" fmla="*/ 0 w 1005"/>
                <a:gd name="T1" fmla="*/ 438 h 438"/>
                <a:gd name="T2" fmla="*/ 659 w 1005"/>
                <a:gd name="T3" fmla="*/ 438 h 438"/>
                <a:gd name="T4" fmla="*/ 1005 w 1005"/>
                <a:gd name="T5" fmla="*/ 308 h 438"/>
                <a:gd name="T6" fmla="*/ 1005 w 1005"/>
                <a:gd name="T7" fmla="*/ 0 h 438"/>
                <a:gd name="T8" fmla="*/ 0 w 1005"/>
                <a:gd name="T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438">
                  <a:moveTo>
                    <a:pt x="0" y="438"/>
                  </a:moveTo>
                  <a:lnTo>
                    <a:pt x="659" y="438"/>
                  </a:lnTo>
                  <a:lnTo>
                    <a:pt x="1005" y="308"/>
                  </a:lnTo>
                  <a:lnTo>
                    <a:pt x="1005" y="0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EC7061">
                <a:alpha val="42000"/>
              </a:srgb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17" name="ExtraShape3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648833B-F7AA-4A6C-A967-B5CE5CBFA43A}"/>
                </a:ext>
              </a:extLst>
            </p:cNvPr>
            <p:cNvSpPr/>
            <p:nvPr/>
          </p:nvSpPr>
          <p:spPr bwMode="auto">
            <a:xfrm>
              <a:off x="2396158" y="4004184"/>
              <a:ext cx="1068796" cy="292873"/>
            </a:xfrm>
            <a:prstGeom prst="rect">
              <a:avLst/>
            </a:pr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18" name="ExtraShape1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772CECC-24BA-490C-9C10-49F197B46C1F}"/>
                </a:ext>
              </a:extLst>
            </p:cNvPr>
            <p:cNvSpPr/>
            <p:nvPr/>
          </p:nvSpPr>
          <p:spPr bwMode="auto">
            <a:xfrm>
              <a:off x="2037673" y="3743641"/>
              <a:ext cx="43741" cy="10460"/>
            </a:xfrm>
            <a:custGeom>
              <a:avLst/>
              <a:gdLst>
                <a:gd name="T0" fmla="*/ 11 w 25"/>
                <a:gd name="T1" fmla="*/ 6 h 6"/>
                <a:gd name="T2" fmla="*/ 11 w 25"/>
                <a:gd name="T3" fmla="*/ 6 h 6"/>
                <a:gd name="T4" fmla="*/ 11 w 25"/>
                <a:gd name="T5" fmla="*/ 6 h 6"/>
                <a:gd name="T6" fmla="*/ 11 w 25"/>
                <a:gd name="T7" fmla="*/ 6 h 6"/>
                <a:gd name="T8" fmla="*/ 0 w 25"/>
                <a:gd name="T9" fmla="*/ 2 h 6"/>
                <a:gd name="T10" fmla="*/ 0 w 25"/>
                <a:gd name="T11" fmla="*/ 2 h 6"/>
                <a:gd name="T12" fmla="*/ 0 w 25"/>
                <a:gd name="T13" fmla="*/ 2 h 6"/>
                <a:gd name="T14" fmla="*/ 24 w 25"/>
                <a:gd name="T15" fmla="*/ 1 h 6"/>
                <a:gd name="T16" fmla="*/ 12 w 25"/>
                <a:gd name="T17" fmla="*/ 6 h 6"/>
                <a:gd name="T18" fmla="*/ 24 w 25"/>
                <a:gd name="T19" fmla="*/ 1 h 6"/>
                <a:gd name="T20" fmla="*/ 25 w 25"/>
                <a:gd name="T21" fmla="*/ 0 h 6"/>
                <a:gd name="T22" fmla="*/ 24 w 25"/>
                <a:gd name="T23" fmla="*/ 1 h 6"/>
                <a:gd name="T24" fmla="*/ 25 w 25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"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24" y="1"/>
                  </a:moveTo>
                  <a:cubicBezTo>
                    <a:pt x="20" y="5"/>
                    <a:pt x="16" y="6"/>
                    <a:pt x="12" y="6"/>
                  </a:cubicBezTo>
                  <a:cubicBezTo>
                    <a:pt x="16" y="6"/>
                    <a:pt x="20" y="5"/>
                    <a:pt x="24" y="1"/>
                  </a:cubicBezTo>
                  <a:moveTo>
                    <a:pt x="25" y="0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799"/>
            </a:p>
          </p:txBody>
        </p:sp>
      </p:grpSp>
      <p:sp>
        <p:nvSpPr>
          <p:cNvPr id="19" name="CustomText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F0101A2-E147-4673-AAE4-6EFE6D4D38E0}"/>
              </a:ext>
            </a:extLst>
          </p:cNvPr>
          <p:cNvSpPr/>
          <p:nvPr/>
        </p:nvSpPr>
        <p:spPr>
          <a:xfrm>
            <a:off x="2263984" y="5519380"/>
            <a:ext cx="1953745" cy="448258"/>
          </a:xfrm>
          <a:prstGeom prst="rect">
            <a:avLst/>
          </a:prstGeom>
          <a:noFill/>
        </p:spPr>
        <p:txBody>
          <a:bodyPr wrap="square" lIns="89965" tIns="46782" rIns="89965" bIns="46782" anchor="ctr">
            <a:normAutofit/>
          </a:bodyPr>
          <a:lstStyle/>
          <a:p>
            <a:pPr defTabSz="914034">
              <a:defRPr/>
            </a:pPr>
            <a:r>
              <a:rPr lang="zh-CN" altLang="en-US" sz="1999" b="1" dirty="0"/>
              <a:t>互联网用户</a:t>
            </a:r>
            <a:endParaRPr lang="en-US" altLang="zh-CN" sz="1999" b="1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986587" y="5539114"/>
            <a:ext cx="37228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728966" y="5319403"/>
            <a:ext cx="332012" cy="399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9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0</a:t>
            </a:r>
            <a:endParaRPr lang="zh-CN" altLang="en-US" sz="19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 flipV="1">
            <a:off x="7009866" y="3304524"/>
            <a:ext cx="3461225" cy="2129510"/>
            <a:chOff x="7111202" y="3205353"/>
            <a:chExt cx="3462577" cy="1970053"/>
          </a:xfrm>
          <a:solidFill>
            <a:srgbClr val="00B0F0"/>
          </a:solidFill>
        </p:grpSpPr>
        <p:sp>
          <p:nvSpPr>
            <p:cNvPr id="24" name="ExtraShape3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52A1966-C37C-4EE9-AEBC-9CAF49A3F57B}"/>
                </a:ext>
              </a:extLst>
            </p:cNvPr>
            <p:cNvSpPr/>
            <p:nvPr/>
          </p:nvSpPr>
          <p:spPr bwMode="auto">
            <a:xfrm>
              <a:off x="8400156" y="3205353"/>
              <a:ext cx="2173623" cy="1092043"/>
            </a:xfrm>
            <a:custGeom>
              <a:avLst/>
              <a:gdLst>
                <a:gd name="T0" fmla="*/ 2285 w 2285"/>
                <a:gd name="T1" fmla="*/ 206 h 1148"/>
                <a:gd name="T2" fmla="*/ 1974 w 2285"/>
                <a:gd name="T3" fmla="*/ 0 h 1148"/>
                <a:gd name="T4" fmla="*/ 2003 w 2285"/>
                <a:gd name="T5" fmla="*/ 104 h 1148"/>
                <a:gd name="T6" fmla="*/ 0 w 2285"/>
                <a:gd name="T7" fmla="*/ 840 h 1148"/>
                <a:gd name="T8" fmla="*/ 0 w 2285"/>
                <a:gd name="T9" fmla="*/ 1148 h 1148"/>
                <a:gd name="T10" fmla="*/ 2098 w 2285"/>
                <a:gd name="T11" fmla="*/ 440 h 1148"/>
                <a:gd name="T12" fmla="*/ 2127 w 2285"/>
                <a:gd name="T13" fmla="*/ 542 h 1148"/>
                <a:gd name="T14" fmla="*/ 2285 w 2285"/>
                <a:gd name="T15" fmla="*/ 206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5" h="1148">
                  <a:moveTo>
                    <a:pt x="2285" y="206"/>
                  </a:moveTo>
                  <a:lnTo>
                    <a:pt x="1974" y="0"/>
                  </a:lnTo>
                  <a:lnTo>
                    <a:pt x="2003" y="104"/>
                  </a:lnTo>
                  <a:lnTo>
                    <a:pt x="0" y="840"/>
                  </a:lnTo>
                  <a:lnTo>
                    <a:pt x="0" y="1148"/>
                  </a:lnTo>
                  <a:lnTo>
                    <a:pt x="2098" y="440"/>
                  </a:lnTo>
                  <a:lnTo>
                    <a:pt x="2127" y="542"/>
                  </a:lnTo>
                  <a:lnTo>
                    <a:pt x="2285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25" name="ExtraShape1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F1FDB48-1A61-426E-8278-B590BC737578}"/>
                </a:ext>
              </a:extLst>
            </p:cNvPr>
            <p:cNvSpPr/>
            <p:nvPr/>
          </p:nvSpPr>
          <p:spPr bwMode="auto">
            <a:xfrm>
              <a:off x="7111202" y="4004408"/>
              <a:ext cx="2358167" cy="1170998"/>
            </a:xfrm>
            <a:custGeom>
              <a:avLst/>
              <a:gdLst>
                <a:gd name="T0" fmla="*/ 2479 w 2479"/>
                <a:gd name="T1" fmla="*/ 308 h 1231"/>
                <a:gd name="T2" fmla="*/ 0 w 2479"/>
                <a:gd name="T3" fmla="*/ 1231 h 1231"/>
                <a:gd name="T4" fmla="*/ 0 w 2479"/>
                <a:gd name="T5" fmla="*/ 1077 h 1231"/>
                <a:gd name="T6" fmla="*/ 2479 w 2479"/>
                <a:gd name="T7" fmla="*/ 0 h 1231"/>
                <a:gd name="T8" fmla="*/ 2479 w 2479"/>
                <a:gd name="T9" fmla="*/ 30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9" h="1231">
                  <a:moveTo>
                    <a:pt x="2479" y="308"/>
                  </a:moveTo>
                  <a:lnTo>
                    <a:pt x="0" y="1231"/>
                  </a:lnTo>
                  <a:lnTo>
                    <a:pt x="0" y="1077"/>
                  </a:lnTo>
                  <a:lnTo>
                    <a:pt x="2479" y="0"/>
                  </a:lnTo>
                  <a:lnTo>
                    <a:pt x="2479" y="30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799"/>
            </a:p>
          </p:txBody>
        </p:sp>
        <p:sp>
          <p:nvSpPr>
            <p:cNvPr id="26" name="ExtraShape3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648833B-F7AA-4A6C-A967-B5CE5CBFA43A}"/>
                </a:ext>
              </a:extLst>
            </p:cNvPr>
            <p:cNvSpPr/>
            <p:nvPr/>
          </p:nvSpPr>
          <p:spPr bwMode="auto">
            <a:xfrm>
              <a:off x="8400156" y="4004408"/>
              <a:ext cx="1069213" cy="292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799"/>
            </a:p>
          </p:txBody>
        </p:sp>
      </p:grpSp>
      <p:sp>
        <p:nvSpPr>
          <p:cNvPr id="23" name="CustomText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F0101A2-E147-4673-AAE4-6EFE6D4D38E0}"/>
              </a:ext>
            </a:extLst>
          </p:cNvPr>
          <p:cNvSpPr/>
          <p:nvPr/>
        </p:nvSpPr>
        <p:spPr>
          <a:xfrm>
            <a:off x="7763605" y="5519380"/>
            <a:ext cx="1953745" cy="448258"/>
          </a:xfrm>
          <a:prstGeom prst="rect">
            <a:avLst/>
          </a:prstGeom>
          <a:noFill/>
        </p:spPr>
        <p:txBody>
          <a:bodyPr wrap="square" lIns="89965" tIns="46782" rIns="89965" bIns="46782" anchor="ctr">
            <a:normAutofit/>
          </a:bodyPr>
          <a:lstStyle/>
          <a:p>
            <a:pPr defTabSz="914034">
              <a:defRPr/>
            </a:pPr>
            <a:r>
              <a:rPr lang="zh-CN" altLang="en-US" sz="1999" b="1" dirty="0"/>
              <a:t>公有</a:t>
            </a:r>
            <a:r>
              <a:rPr lang="en-US" altLang="zh-CN" sz="1999" b="1" dirty="0"/>
              <a:t>IPv4</a:t>
            </a:r>
            <a:r>
              <a:rPr lang="zh-CN" altLang="en-US" sz="1999" b="1" dirty="0"/>
              <a:t>地址</a:t>
            </a:r>
            <a:endParaRPr lang="en-US" altLang="zh-CN" sz="1999" b="1" dirty="0"/>
          </a:p>
        </p:txBody>
      </p:sp>
    </p:spTree>
    <p:extLst>
      <p:ext uri="{BB962C8B-B14F-4D97-AF65-F5344CB8AC3E}">
        <p14:creationId xmlns:p14="http://schemas.microsoft.com/office/powerpoint/2010/main" val="22675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私网</a:t>
            </a:r>
            <a:r>
              <a:rPr lang="en-US" altLang="zh-CN" smtClean="0"/>
              <a:t>IP</a:t>
            </a:r>
            <a:r>
              <a:rPr lang="zh-CN" altLang="en-US" smtClean="0"/>
              <a:t>地址</a:t>
            </a:r>
            <a:r>
              <a:rPr lang="en-US" altLang="zh-CN" smtClean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/>
              <a:t>公有地址：由专门的机构管理、分配，可以在</a:t>
            </a:r>
            <a:r>
              <a:rPr lang="en-US" altLang="zh-CN" sz="1800" dirty="0" smtClean="0"/>
              <a:t>Internet</a:t>
            </a:r>
            <a:r>
              <a:rPr lang="zh-CN" altLang="en-US" sz="1800" dirty="0" smtClean="0"/>
              <a:t>上直接通信的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地址。</a:t>
            </a:r>
            <a:endParaRPr lang="en-US" altLang="zh-CN" sz="1800" dirty="0" smtClean="0"/>
          </a:p>
          <a:p>
            <a:r>
              <a:rPr lang="zh-CN" altLang="en-US" sz="1800" dirty="0" smtClean="0"/>
              <a:t>私有地址：组织和个人可以任意使用，无法在</a:t>
            </a:r>
            <a:r>
              <a:rPr lang="en-US" altLang="zh-CN" sz="1800" dirty="0" smtClean="0"/>
              <a:t>Internet</a:t>
            </a:r>
            <a:r>
              <a:rPr lang="zh-CN" altLang="en-US" sz="1800" dirty="0" smtClean="0"/>
              <a:t>上直接通信，只能在内网使用的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地址。</a:t>
            </a:r>
            <a:endParaRPr lang="en-US" altLang="zh-CN" sz="1800" dirty="0" smtClean="0"/>
          </a:p>
          <a:p>
            <a:r>
              <a:rPr lang="en-US" altLang="zh-CN" sz="1800" dirty="0" smtClean="0"/>
              <a:t>A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类地址中各预留了一些地址专门作为私有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地址：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A</a:t>
            </a:r>
            <a:r>
              <a:rPr lang="zh-CN" altLang="en-US" sz="1600" dirty="0" smtClean="0"/>
              <a:t>类：</a:t>
            </a:r>
            <a:r>
              <a:rPr lang="en-US" altLang="zh-CN" sz="1600" dirty="0" smtClean="0"/>
              <a:t>10.0.0.0 ~ 10.255.255.255</a:t>
            </a:r>
          </a:p>
          <a:p>
            <a:pPr lvl="1"/>
            <a:r>
              <a:rPr lang="en-US" altLang="zh-CN" sz="1600" dirty="0" smtClean="0"/>
              <a:t>B</a:t>
            </a:r>
            <a:r>
              <a:rPr lang="zh-CN" altLang="en-US" sz="1600" dirty="0" smtClean="0"/>
              <a:t>类：</a:t>
            </a:r>
            <a:r>
              <a:rPr lang="en-US" altLang="zh-CN" sz="1600" dirty="0" smtClean="0"/>
              <a:t>172.16.0.0 ~ 172.31.255.255</a:t>
            </a:r>
          </a:p>
          <a:p>
            <a:pPr lvl="1"/>
            <a:r>
              <a:rPr lang="en-US" altLang="zh-CN" sz="1600" dirty="0" smtClean="0"/>
              <a:t>C</a:t>
            </a:r>
            <a:r>
              <a:rPr lang="zh-CN" altLang="en-US" sz="1600" dirty="0" smtClean="0"/>
              <a:t>类：</a:t>
            </a:r>
            <a:r>
              <a:rPr lang="en-US" altLang="zh-CN" sz="1600" dirty="0" smtClean="0"/>
              <a:t>192.168.0.0 ~ 192.168.255.255</a:t>
            </a:r>
            <a:endParaRPr lang="zh-CN" altLang="en-US" sz="1600" dirty="0" smtClean="0"/>
          </a:p>
          <a:p>
            <a:endParaRPr lang="zh-CN" altLang="en-US" sz="1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5115730" y="5277646"/>
            <a:ext cx="2394139" cy="864450"/>
            <a:chOff x="6722516" y="2768077"/>
            <a:chExt cx="1088166" cy="392903"/>
          </a:xfrm>
        </p:grpSpPr>
        <p:sp>
          <p:nvSpPr>
            <p:cNvPr id="5" name="Freeform 159"/>
            <p:cNvSpPr/>
            <p:nvPr/>
          </p:nvSpPr>
          <p:spPr>
            <a:xfrm flipH="1">
              <a:off x="6870682" y="2768077"/>
              <a:ext cx="751638" cy="392903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" name="TextBox 77"/>
            <p:cNvSpPr txBox="1"/>
            <p:nvPr/>
          </p:nvSpPr>
          <p:spPr bwMode="auto">
            <a:xfrm>
              <a:off x="6722516" y="2916374"/>
              <a:ext cx="1088166" cy="213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en-US" altLang="zh-CN" sz="23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Internet</a:t>
              </a:r>
              <a:endParaRPr lang="zh-CN" altLang="en-US" sz="2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26721" y="3978037"/>
            <a:ext cx="2394139" cy="880900"/>
            <a:chOff x="6702418" y="2768077"/>
            <a:chExt cx="1088166" cy="400380"/>
          </a:xfrm>
        </p:grpSpPr>
        <p:sp>
          <p:nvSpPr>
            <p:cNvPr id="8" name="Freeform 159"/>
            <p:cNvSpPr/>
            <p:nvPr/>
          </p:nvSpPr>
          <p:spPr>
            <a:xfrm flipH="1">
              <a:off x="6870682" y="2768077"/>
              <a:ext cx="751638" cy="392903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9" name="TextBox 77"/>
            <p:cNvSpPr txBox="1"/>
            <p:nvPr/>
          </p:nvSpPr>
          <p:spPr bwMode="auto">
            <a:xfrm>
              <a:off x="6702418" y="2898859"/>
              <a:ext cx="1088166" cy="269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zh-CN" altLang="en-US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企业办公园区</a:t>
              </a:r>
              <a:endPara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  <a:p>
              <a:pPr algn="ctr" defTabSz="1001248" eaLnBrk="0" hangingPunct="0"/>
              <a:r>
                <a:rPr lang="en-US" altLang="zh-CN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172.16.0.0/16</a:t>
              </a:r>
              <a:endParaRPr lang="zh-CN" altLang="en-US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07337" y="3949929"/>
            <a:ext cx="2394139" cy="880900"/>
            <a:chOff x="6702418" y="2768077"/>
            <a:chExt cx="1088166" cy="400380"/>
          </a:xfrm>
        </p:grpSpPr>
        <p:sp>
          <p:nvSpPr>
            <p:cNvPr id="11" name="Freeform 159"/>
            <p:cNvSpPr/>
            <p:nvPr/>
          </p:nvSpPr>
          <p:spPr>
            <a:xfrm flipH="1">
              <a:off x="6870682" y="2768077"/>
              <a:ext cx="751638" cy="392903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" name="TextBox 77"/>
            <p:cNvSpPr txBox="1"/>
            <p:nvPr/>
          </p:nvSpPr>
          <p:spPr bwMode="auto">
            <a:xfrm>
              <a:off x="6702418" y="2898859"/>
              <a:ext cx="1088166" cy="269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zh-CN" altLang="en-US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校园网</a:t>
              </a:r>
              <a:endPara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  <a:p>
              <a:pPr algn="ctr" defTabSz="1001248" eaLnBrk="0" hangingPunct="0"/>
              <a:r>
                <a:rPr lang="en-US" altLang="zh-CN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10.0.0.0/8</a:t>
              </a:r>
              <a:endParaRPr lang="zh-CN" altLang="en-US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4517" y="5261196"/>
            <a:ext cx="2394139" cy="880900"/>
            <a:chOff x="6702418" y="2768077"/>
            <a:chExt cx="1088166" cy="400380"/>
          </a:xfrm>
        </p:grpSpPr>
        <p:sp>
          <p:nvSpPr>
            <p:cNvPr id="14" name="Freeform 159"/>
            <p:cNvSpPr/>
            <p:nvPr/>
          </p:nvSpPr>
          <p:spPr>
            <a:xfrm flipH="1">
              <a:off x="6870682" y="2768077"/>
              <a:ext cx="751638" cy="392903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5" name="TextBox 77"/>
            <p:cNvSpPr txBox="1"/>
            <p:nvPr/>
          </p:nvSpPr>
          <p:spPr bwMode="auto">
            <a:xfrm>
              <a:off x="6702418" y="2898859"/>
              <a:ext cx="1088166" cy="269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zh-CN" altLang="en-US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家庭网络</a:t>
              </a:r>
              <a:endPara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  <a:p>
              <a:pPr algn="ctr" defTabSz="1001248" eaLnBrk="0" hangingPunct="0"/>
              <a:r>
                <a:rPr lang="en-US" altLang="zh-CN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192.168.1.0/16</a:t>
              </a:r>
              <a:endParaRPr lang="zh-CN" altLang="en-US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98504" y="5285872"/>
            <a:ext cx="2394139" cy="880900"/>
            <a:chOff x="6702418" y="2768077"/>
            <a:chExt cx="1088166" cy="400380"/>
          </a:xfrm>
        </p:grpSpPr>
        <p:sp>
          <p:nvSpPr>
            <p:cNvPr id="17" name="Freeform 159"/>
            <p:cNvSpPr/>
            <p:nvPr/>
          </p:nvSpPr>
          <p:spPr>
            <a:xfrm flipH="1">
              <a:off x="6870682" y="2768077"/>
              <a:ext cx="751638" cy="392903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8" name="TextBox 77"/>
            <p:cNvSpPr txBox="1"/>
            <p:nvPr/>
          </p:nvSpPr>
          <p:spPr bwMode="auto">
            <a:xfrm>
              <a:off x="6702418" y="2898859"/>
              <a:ext cx="1088166" cy="269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zh-CN" altLang="en-US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咖啡厅</a:t>
              </a:r>
              <a:endPara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  <a:p>
              <a:pPr algn="ctr" defTabSz="1001248" eaLnBrk="0" hangingPunct="0"/>
              <a:r>
                <a:rPr lang="en-US" altLang="zh-CN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192.168.1.0/16</a:t>
              </a:r>
              <a:endParaRPr lang="zh-CN" altLang="en-US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15730" y="3978037"/>
            <a:ext cx="2394139" cy="880900"/>
            <a:chOff x="6702418" y="2768077"/>
            <a:chExt cx="1088166" cy="400380"/>
          </a:xfrm>
        </p:grpSpPr>
        <p:sp>
          <p:nvSpPr>
            <p:cNvPr id="23" name="Freeform 159"/>
            <p:cNvSpPr/>
            <p:nvPr/>
          </p:nvSpPr>
          <p:spPr>
            <a:xfrm flipH="1">
              <a:off x="6870682" y="2768077"/>
              <a:ext cx="751638" cy="392903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" name="TextBox 77"/>
            <p:cNvSpPr txBox="1"/>
            <p:nvPr/>
          </p:nvSpPr>
          <p:spPr bwMode="auto">
            <a:xfrm>
              <a:off x="6702418" y="2898859"/>
              <a:ext cx="1088166" cy="269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41" tIns="49966" rIns="99941" bIns="49966" rtlCol="0">
              <a:spAutoFit/>
            </a:bodyPr>
            <a:lstStyle/>
            <a:p>
              <a:pPr algn="ctr" defTabSz="1001248" eaLnBrk="0" hangingPunct="0"/>
              <a:r>
                <a:rPr lang="zh-CN" altLang="en-US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小型厂房园区</a:t>
              </a:r>
              <a:endPara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  <a:p>
              <a:pPr algn="ctr" defTabSz="1001248" eaLnBrk="0" hangingPunct="0"/>
              <a:r>
                <a:rPr lang="en-US" altLang="zh-CN" sz="1599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192.168.1.0/16</a:t>
              </a:r>
              <a:endParaRPr lang="zh-CN" altLang="en-US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>
          <a:xfrm>
            <a:off x="4929273" y="5003747"/>
            <a:ext cx="719480" cy="528488"/>
          </a:xfrm>
          <a:prstGeom prst="straightConnector1">
            <a:avLst/>
          </a:prstGeom>
          <a:noFill/>
          <a:ln w="38100" cap="flat" cmpd="sng" algn="ctr">
            <a:solidFill>
              <a:srgbClr val="EC706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8" name="直接箭头连接符 27"/>
          <p:cNvCxnSpPr>
            <a:stCxn id="24" idx="2"/>
          </p:cNvCxnSpPr>
          <p:nvPr/>
        </p:nvCxnSpPr>
        <p:spPr>
          <a:xfrm>
            <a:off x="6312800" y="4858938"/>
            <a:ext cx="6732" cy="418708"/>
          </a:xfrm>
          <a:prstGeom prst="straightConnector1">
            <a:avLst/>
          </a:prstGeom>
          <a:noFill/>
          <a:ln w="38100" cap="flat" cmpd="sng" algn="ctr">
            <a:solidFill>
              <a:srgbClr val="EC706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0" name="直接箭头连接符 29"/>
          <p:cNvCxnSpPr/>
          <p:nvPr/>
        </p:nvCxnSpPr>
        <p:spPr>
          <a:xfrm flipH="1">
            <a:off x="7095441" y="5016089"/>
            <a:ext cx="664047" cy="440309"/>
          </a:xfrm>
          <a:prstGeom prst="straightConnector1">
            <a:avLst/>
          </a:prstGeom>
          <a:noFill/>
          <a:ln w="38100" cap="flat" cmpd="sng" algn="ctr">
            <a:solidFill>
              <a:srgbClr val="EC706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4" name="直接箭头连接符 33"/>
          <p:cNvCxnSpPr/>
          <p:nvPr/>
        </p:nvCxnSpPr>
        <p:spPr>
          <a:xfrm flipH="1">
            <a:off x="7139661" y="5845516"/>
            <a:ext cx="935635" cy="0"/>
          </a:xfrm>
          <a:prstGeom prst="straightConnector1">
            <a:avLst/>
          </a:prstGeom>
          <a:noFill/>
          <a:ln w="38100" cap="flat" cmpd="sng" algn="ctr">
            <a:solidFill>
              <a:srgbClr val="EC706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7" name="直接箭头连接符 36"/>
          <p:cNvCxnSpPr/>
          <p:nvPr/>
        </p:nvCxnSpPr>
        <p:spPr>
          <a:xfrm flipH="1">
            <a:off x="4476377" y="5845516"/>
            <a:ext cx="935635" cy="0"/>
          </a:xfrm>
          <a:prstGeom prst="straightConnector1">
            <a:avLst/>
          </a:prstGeom>
          <a:noFill/>
          <a:ln w="38100" cap="flat" cmpd="sng" algn="ctr">
            <a:solidFill>
              <a:srgbClr val="EC706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097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 bwMode="auto">
          <a:xfrm>
            <a:off x="2500282" y="5139082"/>
            <a:ext cx="746013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reeform 159"/>
          <p:cNvSpPr/>
          <p:nvPr/>
        </p:nvSpPr>
        <p:spPr>
          <a:xfrm flipH="1">
            <a:off x="7582419" y="4852051"/>
            <a:ext cx="845913" cy="52664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285373" y="3805816"/>
            <a:ext cx="4497347" cy="2509236"/>
          </a:xfrm>
          <a:prstGeom prst="roundRect">
            <a:avLst>
              <a:gd name="adj" fmla="val 7563"/>
            </a:avLst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99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Huawei Sans" panose="020C0503030203020204" pitchFamily="34" charset="0"/>
              </a:rPr>
              <a:t>NAT</a:t>
            </a:r>
            <a:r>
              <a:rPr lang="zh-CN" altLang="en-US" smtClean="0">
                <a:sym typeface="Huawei Sans" panose="020C0503030203020204" pitchFamily="34" charset="0"/>
              </a:rPr>
              <a:t>技术原理 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" name="文本占位符 112"/>
          <p:cNvSpPr>
            <a:spLocks noGrp="1"/>
          </p:cNvSpPr>
          <p:nvPr>
            <p:ph type="body" sz="quarter" idx="10"/>
          </p:nvPr>
        </p:nvSpPr>
        <p:spPr>
          <a:xfrm>
            <a:off x="468317" y="1233488"/>
            <a:ext cx="11276183" cy="2448776"/>
          </a:xfrm>
        </p:spPr>
        <p:txBody>
          <a:bodyPr/>
          <a:lstStyle/>
          <a:p>
            <a:r>
              <a:rPr lang="en-US" altLang="zh-CN" sz="1800" dirty="0" smtClean="0">
                <a:sym typeface="Huawei Sans" panose="020C0503030203020204" pitchFamily="34" charset="0"/>
              </a:rPr>
              <a:t>NAT</a:t>
            </a:r>
            <a:r>
              <a:rPr lang="zh-CN" altLang="en-US" sz="1800" dirty="0" smtClean="0">
                <a:sym typeface="Huawei Sans" panose="020C0503030203020204" pitchFamily="34" charset="0"/>
              </a:rPr>
              <a:t>：对</a:t>
            </a:r>
            <a:r>
              <a:rPr lang="en-US" altLang="zh-CN" sz="1800" dirty="0" smtClean="0">
                <a:sym typeface="Huawei Sans" panose="020C0503030203020204" pitchFamily="34" charset="0"/>
              </a:rPr>
              <a:t>IP</a:t>
            </a:r>
            <a:r>
              <a:rPr lang="zh-CN" altLang="en-US" sz="1800" dirty="0" smtClean="0">
                <a:sym typeface="Huawei Sans" panose="020C0503030203020204" pitchFamily="34" charset="0"/>
              </a:rPr>
              <a:t>数据报文中的</a:t>
            </a:r>
            <a:r>
              <a:rPr lang="en-US" altLang="zh-CN" sz="1800" dirty="0" smtClean="0">
                <a:sym typeface="Huawei Sans" panose="020C0503030203020204" pitchFamily="34" charset="0"/>
              </a:rPr>
              <a:t>IP</a:t>
            </a:r>
            <a:r>
              <a:rPr lang="zh-CN" altLang="en-US" sz="1800" dirty="0" smtClean="0">
                <a:sym typeface="Huawei Sans" panose="020C0503030203020204" pitchFamily="34" charset="0"/>
              </a:rPr>
              <a:t>地址进行转换，是一种在现网中被广泛部署的技术，一般部署在网络出口设备，例如路由器或防火墙上。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r>
              <a:rPr lang="en-US" altLang="zh-CN" sz="1800" dirty="0" smtClean="0">
                <a:sym typeface="Huawei Sans" panose="020C0503030203020204" pitchFamily="34" charset="0"/>
              </a:rPr>
              <a:t>NAT</a:t>
            </a:r>
            <a:r>
              <a:rPr lang="zh-CN" altLang="en-US" sz="1800" dirty="0" smtClean="0">
                <a:sym typeface="Huawei Sans" panose="020C0503030203020204" pitchFamily="34" charset="0"/>
              </a:rPr>
              <a:t>的典型应用场景：在私有网络内部（园区、家庭）使用私有地址，出口设备部署</a:t>
            </a:r>
            <a:r>
              <a:rPr lang="en-US" altLang="zh-CN" sz="1800" dirty="0" smtClean="0">
                <a:sym typeface="Huawei Sans" panose="020C0503030203020204" pitchFamily="34" charset="0"/>
              </a:rPr>
              <a:t>NAT</a:t>
            </a:r>
            <a:r>
              <a:rPr lang="zh-CN" altLang="en-US" sz="1800" dirty="0" smtClean="0">
                <a:sym typeface="Huawei Sans" panose="020C0503030203020204" pitchFamily="34" charset="0"/>
              </a:rPr>
              <a:t>，对于“从内到外”的流量，网络设备通过</a:t>
            </a:r>
            <a:r>
              <a:rPr lang="en-US" altLang="zh-CN" sz="1800" dirty="0" smtClean="0">
                <a:sym typeface="Huawei Sans" panose="020C0503030203020204" pitchFamily="34" charset="0"/>
              </a:rPr>
              <a:t>NAT</a:t>
            </a:r>
            <a:r>
              <a:rPr lang="zh-CN" altLang="en-US" sz="1800" dirty="0" smtClean="0">
                <a:sym typeface="Huawei Sans" panose="020C0503030203020204" pitchFamily="34" charset="0"/>
              </a:rPr>
              <a:t>将数据包的源地址进行转换（转换成特定的公有地址），而对于“从外到内的”流量，则对数据包的目的地址进行转换。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r>
              <a:rPr lang="zh-CN" altLang="en-US" sz="1800" dirty="0" smtClean="0">
                <a:sym typeface="Huawei Sans" panose="020C0503030203020204" pitchFamily="34" charset="0"/>
              </a:rPr>
              <a:t>通过私有地址的使用结合</a:t>
            </a:r>
            <a:r>
              <a:rPr lang="en-US" altLang="zh-CN" sz="1800" dirty="0" smtClean="0">
                <a:sym typeface="Huawei Sans" panose="020C0503030203020204" pitchFamily="34" charset="0"/>
              </a:rPr>
              <a:t>NAT</a:t>
            </a:r>
            <a:r>
              <a:rPr lang="zh-CN" altLang="en-US" sz="1800" dirty="0" smtClean="0">
                <a:sym typeface="Huawei Sans" panose="020C0503030203020204" pitchFamily="34" charset="0"/>
              </a:rPr>
              <a:t>技术，可以有效节约公网</a:t>
            </a:r>
            <a:r>
              <a:rPr lang="en-US" altLang="zh-CN" sz="1800" dirty="0" smtClean="0">
                <a:sym typeface="Huawei Sans" panose="020C0503030203020204" pitchFamily="34" charset="0"/>
              </a:rPr>
              <a:t>IPv4</a:t>
            </a:r>
            <a:r>
              <a:rPr lang="zh-CN" altLang="en-US" sz="1800" dirty="0" smtClean="0">
                <a:sym typeface="Huawei Sans" panose="020C0503030203020204" pitchFamily="34" charset="0"/>
              </a:rPr>
              <a:t>地址。</a:t>
            </a:r>
            <a:endParaRPr lang="en-US" altLang="zh-CN" sz="1800" dirty="0">
              <a:sym typeface="Huawei Sans" panose="020C0503030203020204" pitchFamily="34" charset="0"/>
            </a:endParaRPr>
          </a:p>
        </p:txBody>
      </p:sp>
      <p:pic>
        <p:nvPicPr>
          <p:cNvPr id="5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94110" y="4851415"/>
            <a:ext cx="703191" cy="575337"/>
          </a:xfrm>
          <a:prstGeom prst="rect">
            <a:avLst/>
          </a:prstGeom>
          <a:noFill/>
        </p:spPr>
      </p:pic>
      <p:pic>
        <p:nvPicPr>
          <p:cNvPr id="7" name="图片 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9867" y="4870123"/>
            <a:ext cx="700414" cy="537918"/>
          </a:xfrm>
          <a:prstGeom prst="rect">
            <a:avLst/>
          </a:prstGeom>
        </p:spPr>
      </p:pic>
      <p:pic>
        <p:nvPicPr>
          <p:cNvPr id="9" name="图片 8" descr="Web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09596" y="4852051"/>
            <a:ext cx="701632" cy="574062"/>
          </a:xfrm>
          <a:prstGeom prst="rect">
            <a:avLst/>
          </a:prstGeom>
        </p:spPr>
      </p:pic>
      <p:sp>
        <p:nvSpPr>
          <p:cNvPr id="22" name="TextBox 77"/>
          <p:cNvSpPr txBox="1"/>
          <p:nvPr/>
        </p:nvSpPr>
        <p:spPr bwMode="auto">
          <a:xfrm>
            <a:off x="1146936" y="5382023"/>
            <a:ext cx="1803578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PC</a:t>
            </a: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192.168.1.10/24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3" name="TextBox 77"/>
          <p:cNvSpPr txBox="1"/>
          <p:nvPr/>
        </p:nvSpPr>
        <p:spPr bwMode="auto">
          <a:xfrm>
            <a:off x="9253475" y="5382023"/>
            <a:ext cx="1413874" cy="5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服务器</a:t>
            </a:r>
            <a:endParaRPr lang="en-US" altLang="zh-CN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68661" y="3805816"/>
            <a:ext cx="90245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私有网络</a:t>
            </a:r>
          </a:p>
        </p:txBody>
      </p:sp>
      <p:sp>
        <p:nvSpPr>
          <p:cNvPr id="26" name="TextBox 77"/>
          <p:cNvSpPr txBox="1"/>
          <p:nvPr/>
        </p:nvSpPr>
        <p:spPr bwMode="auto">
          <a:xfrm>
            <a:off x="5833200" y="5117578"/>
            <a:ext cx="1413874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85774" y="5433846"/>
            <a:ext cx="557948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endParaRPr lang="zh-CN" altLang="en-US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3135802" y="4769750"/>
            <a:ext cx="2192194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6964307" y="4769750"/>
            <a:ext cx="2192194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</p:cxnSp>
      <p:sp>
        <p:nvSpPr>
          <p:cNvPr id="39" name="文本框 32"/>
          <p:cNvSpPr txBox="1"/>
          <p:nvPr/>
        </p:nvSpPr>
        <p:spPr>
          <a:xfrm>
            <a:off x="3353293" y="4144312"/>
            <a:ext cx="1907255" cy="519869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192.168.1.10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40" name="文本框 34"/>
          <p:cNvSpPr txBox="1"/>
          <p:nvPr/>
        </p:nvSpPr>
        <p:spPr>
          <a:xfrm>
            <a:off x="7181799" y="4144312"/>
            <a:ext cx="1907255" cy="519870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algn="l"/>
            <a:r>
              <a:rPr lang="zh-CN" altLang="en-US" sz="1399" dirty="0">
                <a:sym typeface="Huawei Sans" panose="020C0503030203020204" pitchFamily="34" charset="0"/>
              </a:rPr>
              <a:t> 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122.1.2.1</a:t>
            </a:r>
          </a:p>
          <a:p>
            <a:pPr algn="l"/>
            <a:r>
              <a:rPr lang="zh-CN" altLang="en-US" sz="1399" dirty="0">
                <a:sym typeface="Huawei Sans" panose="020C0503030203020204" pitchFamily="34" charset="0"/>
              </a:rPr>
              <a:t> 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3135802" y="6211848"/>
            <a:ext cx="2192195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41" name="文本框 41"/>
          <p:cNvSpPr txBox="1"/>
          <p:nvPr/>
        </p:nvSpPr>
        <p:spPr>
          <a:xfrm>
            <a:off x="3353293" y="5568426"/>
            <a:ext cx="1907255" cy="519870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192.168.1.10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6945264" y="6205103"/>
            <a:ext cx="2192194" cy="0"/>
          </a:xfrm>
          <a:prstGeom prst="straightConnector1">
            <a:avLst/>
          </a:prstGeom>
          <a:noFill/>
          <a:ln w="25400" cap="flat" cmpd="sng" algn="ctr">
            <a:solidFill>
              <a:srgbClr val="EC7061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42" name="文本框 43"/>
          <p:cNvSpPr txBox="1"/>
          <p:nvPr/>
        </p:nvSpPr>
        <p:spPr>
          <a:xfrm>
            <a:off x="7181799" y="5564863"/>
            <a:ext cx="1907255" cy="519870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399" dirty="0">
                <a:sym typeface="Huawei Sans" panose="020C0503030203020204" pitchFamily="34" charset="0"/>
              </a:rPr>
              <a:t> 源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200.1.2.3</a:t>
            </a:r>
          </a:p>
          <a:p>
            <a:r>
              <a:rPr lang="zh-CN" altLang="en-US" sz="1399" dirty="0">
                <a:sym typeface="Huawei Sans" panose="020C0503030203020204" pitchFamily="34" charset="0"/>
              </a:rPr>
              <a:t> 目的</a:t>
            </a:r>
            <a:r>
              <a:rPr lang="en-US" altLang="zh-CN" sz="1399" dirty="0">
                <a:sym typeface="Huawei Sans" panose="020C0503030203020204" pitchFamily="34" charset="0"/>
              </a:rPr>
              <a:t>IP</a:t>
            </a:r>
            <a:r>
              <a:rPr lang="zh-CN" altLang="en-US" sz="1399" dirty="0">
                <a:sym typeface="Huawei Sans" panose="020C0503030203020204" pitchFamily="34" charset="0"/>
              </a:rPr>
              <a:t>：</a:t>
            </a:r>
            <a:r>
              <a:rPr lang="en-US" altLang="zh-CN" sz="1399" dirty="0">
                <a:sym typeface="Huawei Sans" panose="020C0503030203020204" pitchFamily="34" charset="0"/>
              </a:rPr>
              <a:t>122.1.2.1</a:t>
            </a:r>
            <a:endParaRPr lang="zh-CN" altLang="en-US" sz="1399" dirty="0">
              <a:sym typeface="Huawei Sans" panose="020C0503030203020204" pitchFamily="34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3102952" y="4157389"/>
            <a:ext cx="233878" cy="233878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930866" y="4157389"/>
            <a:ext cx="233878" cy="233878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3102952" y="5591027"/>
            <a:ext cx="233878" cy="233878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6930866" y="5576859"/>
            <a:ext cx="233878" cy="233878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399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399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3" name="TextBox 77"/>
          <p:cNvSpPr txBox="1"/>
          <p:nvPr/>
        </p:nvSpPr>
        <p:spPr bwMode="auto">
          <a:xfrm>
            <a:off x="3812676" y="5129698"/>
            <a:ext cx="1796639" cy="3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3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192.168.1.254</a:t>
            </a:r>
            <a:endParaRPr lang="zh-CN" altLang="en-US" sz="13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7" name="TextBox 77"/>
          <p:cNvSpPr txBox="1"/>
          <p:nvPr/>
        </p:nvSpPr>
        <p:spPr bwMode="auto">
          <a:xfrm>
            <a:off x="7298440" y="5010921"/>
            <a:ext cx="1413874" cy="34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6" rIns="99941" bIns="49966" rtlCol="0">
            <a:spAutoFit/>
          </a:bodyPr>
          <a:lstStyle/>
          <a:p>
            <a:pPr algn="ctr" defTabSz="1001248" eaLnBrk="0" hangingPunct="0"/>
            <a:r>
              <a:rPr lang="en-US" altLang="zh-CN" sz="1599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599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静态</a:t>
            </a:r>
            <a:r>
              <a:rPr lang="en-US" altLang="zh-CN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动态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NAPT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Easy-IP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NAT Server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F3FBFE"/>
      </a:dk2>
      <a:lt2>
        <a:srgbClr val="BAE6F6"/>
      </a:lt2>
      <a:accent1>
        <a:srgbClr val="1AABE2"/>
      </a:accent1>
      <a:accent2>
        <a:srgbClr val="EC7061"/>
      </a:accent2>
      <a:accent3>
        <a:srgbClr val="8BC9A0"/>
      </a:accent3>
      <a:accent4>
        <a:srgbClr val="BAE6F6"/>
      </a:accent4>
      <a:accent5>
        <a:srgbClr val="F3FBFE"/>
      </a:accent5>
      <a:accent6>
        <a:srgbClr val="FFD17D"/>
      </a:accent6>
      <a:hlink>
        <a:srgbClr val="FFF2CC"/>
      </a:hlink>
      <a:folHlink>
        <a:srgbClr val="7F7F7F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C5B4B712841F4C8A7AAEE2CD191271" ma:contentTypeVersion="0" ma:contentTypeDescription="Create a new document." ma:contentTypeScope="" ma:versionID="2e6df93c5ac01bc0ba5a39bebe33c6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F373B3-2F01-4FE7-A212-A012E708A0B1}"/>
</file>

<file path=customXml/itemProps2.xml><?xml version="1.0" encoding="utf-8"?>
<ds:datastoreItem xmlns:ds="http://schemas.openxmlformats.org/officeDocument/2006/customXml" ds:itemID="{B5CC9EBF-3686-4464-A619-34F5E905A3BB}"/>
</file>

<file path=customXml/itemProps3.xml><?xml version="1.0" encoding="utf-8"?>
<ds:datastoreItem xmlns:ds="http://schemas.openxmlformats.org/officeDocument/2006/customXml" ds:itemID="{CBE81FD9-1826-4094-8CCF-AE8A29C5279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</TotalTime>
  <Words>2584</Words>
  <Application>Microsoft Office PowerPoint</Application>
  <PresentationFormat>宽屏</PresentationFormat>
  <Paragraphs>498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方正兰亭黑简体</vt:lpstr>
      <vt:lpstr>微软雅黑</vt:lpstr>
      <vt:lpstr>Arial</vt:lpstr>
      <vt:lpstr>Calibri</vt:lpstr>
      <vt:lpstr>Courier New</vt:lpstr>
      <vt:lpstr>Huawei Sans</vt:lpstr>
      <vt:lpstr>Wingdings</vt:lpstr>
      <vt:lpstr>自定义设计方案</vt:lpstr>
      <vt:lpstr>PowerPoint 演示文稿</vt:lpstr>
      <vt:lpstr>网络地址转换</vt:lpstr>
      <vt:lpstr>PowerPoint 演示文稿</vt:lpstr>
      <vt:lpstr>PowerPoint 演示文稿</vt:lpstr>
      <vt:lpstr>PowerPoint 演示文稿</vt:lpstr>
      <vt:lpstr>NAT产生背景</vt:lpstr>
      <vt:lpstr>私网IP地址 </vt:lpstr>
      <vt:lpstr>NAT技术原理 </vt:lpstr>
      <vt:lpstr>PowerPoint 演示文稿</vt:lpstr>
      <vt:lpstr>静态NAT原理</vt:lpstr>
      <vt:lpstr>静态NAT转换示例</vt:lpstr>
      <vt:lpstr>静态NAT配置介绍</vt:lpstr>
      <vt:lpstr>静态NAT配置示例</vt:lpstr>
      <vt:lpstr>PowerPoint 演示文稿</vt:lpstr>
      <vt:lpstr>动态NAT原理</vt:lpstr>
      <vt:lpstr>动态NAT转换示例 (1)</vt:lpstr>
      <vt:lpstr>动态NAT转换示例 (2)</vt:lpstr>
      <vt:lpstr>动态NAT配置介绍</vt:lpstr>
      <vt:lpstr>动态NAT配置示例</vt:lpstr>
      <vt:lpstr>PowerPoint 演示文稿</vt:lpstr>
      <vt:lpstr>NAPT原理</vt:lpstr>
      <vt:lpstr>NAPT转换示例 (1)</vt:lpstr>
      <vt:lpstr>NAPT转换示例 (2)</vt:lpstr>
      <vt:lpstr>NAPT配置示例</vt:lpstr>
      <vt:lpstr>Easy IP</vt:lpstr>
      <vt:lpstr>Easy IP配置示例</vt:lpstr>
      <vt:lpstr>PowerPoint 演示文稿</vt:lpstr>
      <vt:lpstr>NAT Server使用场景</vt:lpstr>
      <vt:lpstr>NAT Server转换示例 </vt:lpstr>
      <vt:lpstr>NAT Server配置示例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Zhanglinruizjhw (Leroy)</cp:lastModifiedBy>
  <cp:revision>253</cp:revision>
  <dcterms:created xsi:type="dcterms:W3CDTF">2018-11-29T10:16:29Z</dcterms:created>
  <dcterms:modified xsi:type="dcterms:W3CDTF">2020-04-14T02:25:50Z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(3)/GwomqaknkuEFEusErGF/j4ZRcZeeXl6nfDhFv776uKXwo7bQ0ZaCDVl/jUKJqfI0wwNq/7v
wf5qzXjuuR6lmOxEq3KLiruvyM71h8Qo+aAtcPOebVifxhPVXKk7l23F3V8jyU84+7B6FdUA
tislebu+fpx7owEDIpNsAngkpe88QYMCbEe+pIsDPlcWGD3MGmep0F8ZEAnDXvagyzWIJfFK
k6r4QqaBdtMwZk+Dbl</vt:lpwstr>
  </property>
  <property fmtid="{D5CDD505-2E9C-101B-9397-08002B2CF9AE}" pid="3" name="_2015_ms_pID_7253431">
    <vt:lpwstr>RgZkddZybUIJsO3PchNJ+EgcOOrZ+WKbeqopMhpZTkOwp1GH4UKqtM
m/gyqnjFrXiS0tg70T4qAq+a+wNOGuyU2kuu6ytOUR9HnZ6sYjt3TuqtlNkYhoYNXVARygdP
DiUNqs9ZVXkWmeW6FHMDC3X6BqTD5kGl0+U+wsOMSj2mrmrUjGYg6xzM/N0kDUTl3fHAba8s
FymwFFxBCFjzMvBAXIAdcswnGYdP94c39UXG</vt:lpwstr>
  </property>
  <property fmtid="{D5CDD505-2E9C-101B-9397-08002B2CF9AE}" pid="4" name="_2015_ms_pID_7253432">
    <vt:lpwstr>HQ==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1586745816</vt:lpwstr>
  </property>
  <property fmtid="{D5CDD505-2E9C-101B-9397-08002B2CF9AE}" pid="9" name="ContentTypeId">
    <vt:lpwstr>0x01010002C5B4B712841F4C8A7AAEE2CD191271</vt:lpwstr>
  </property>
</Properties>
</file>