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45.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7.xml" ContentType="application/vnd.openxmlformats-officedocument.presentationml.slide+xml"/>
  <Override PartName="/ppt/slides/slide74.xml" ContentType="application/vnd.openxmlformats-officedocument.presentationml.slide+xml"/>
  <Override PartName="/ppt/slides/slide79.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5.xml" ContentType="application/vnd.openxmlformats-officedocument.presentationml.slide+xml"/>
  <Override PartName="/ppt/slides/slide52.xml" ContentType="application/vnd.openxmlformats-officedocument.presentationml.slide+xml"/>
  <Override PartName="/ppt/slides/slide88.xml" ContentType="application/vnd.openxmlformats-officedocument.presentationml.slide+xml"/>
  <Override PartName="/ppt/slides/slide56.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0.xml" ContentType="application/vnd.openxmlformats-officedocument.presentationml.slide+xml"/>
  <Override PartName="/ppt/slides/slide85.xml" ContentType="application/vnd.openxmlformats-officedocument.presentationml.slide+xml"/>
  <Override PartName="/ppt/slides/slide87.xml" ContentType="application/vnd.openxmlformats-officedocument.presentationml.slide+xml"/>
  <Override PartName="/ppt/slides/slide84.xml" ContentType="application/vnd.openxmlformats-officedocument.presentationml.slide+xml"/>
  <Override PartName="/ppt/slides/slide86.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34.xml" ContentType="application/vnd.openxmlformats-officedocument.presentationml.notesSlide+xml"/>
  <Override PartName="/ppt/slideLayouts/slideLayout15.xml" ContentType="application/vnd.openxmlformats-officedocument.presentationml.slideLayout+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1.xml" ContentType="application/vnd.openxmlformats-officedocument.presentationml.notesSlide+xml"/>
  <Override PartName="/ppt/notesSlides/notesSlide35.xml" ContentType="application/vnd.openxmlformats-officedocument.presentationml.notesSlide+xml"/>
  <Override PartName="/ppt/slideLayouts/slideLayout11.xml" ContentType="application/vnd.openxmlformats-officedocument.presentationml.slideLayout+xml"/>
  <Override PartName="/ppt/notesSlides/notesSlide36.xml" ContentType="application/vnd.openxmlformats-officedocument.presentationml.notesSlide+xml"/>
  <Override PartName="/ppt/notesSlides/notesSlide4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43.xml" ContentType="application/vnd.openxmlformats-officedocument.presentationml.notesSlide+xml"/>
  <Override PartName="/ppt/notesSlides/notesSlide41.xml" ContentType="application/vnd.openxmlformats-officedocument.presentationml.notesSlide+xml"/>
  <Override PartName="/ppt/notesSlides/notesSlide7.xml" ContentType="application/vnd.openxmlformats-officedocument.presentationml.notesSlide+xml"/>
  <Override PartName="/ppt/notesSlides/notesSlide39.xml" ContentType="application/vnd.openxmlformats-officedocument.presentationml.notesSlide+xml"/>
  <Override PartName="/ppt/slideLayouts/slideLayout10.xml" ContentType="application/vnd.openxmlformats-officedocument.presentationml.slideLayout+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1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44.xml" ContentType="application/vnd.openxmlformats-officedocument.presentationml.notesSlide+xml"/>
  <Override PartName="/ppt/notesSlides/notesSlide40.xml" ContentType="application/vnd.openxmlformats-officedocument.presentationml.notesSlide+xml"/>
  <Override PartName="/ppt/notesSlides/notesSlide46.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75.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45.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84.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85.xml" ContentType="application/vnd.openxmlformats-officedocument.presentationml.notesSlide+xml"/>
  <Override PartName="/ppt/notesSlides/notesSlide68.xml" ContentType="application/vnd.openxmlformats-officedocument.presentationml.notesSlide+xml"/>
  <Override PartName="/ppt/notesSlides/notesSlide72.xml" ContentType="application/vnd.openxmlformats-officedocument.presentationml.notesSlide+xml"/>
  <Override PartName="/ppt/notesSlides/notesSlide66.xml" ContentType="application/vnd.openxmlformats-officedocument.presentationml.notesSlide+xml"/>
  <Override PartName="/ppt/notesSlides/notesSlide54.xml" ContentType="application/vnd.openxmlformats-officedocument.presentationml.notesSlide+xml"/>
  <Override PartName="/ppt/notesSlides/notesSlide67.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9.xml" ContentType="application/vnd.openxmlformats-officedocument.presentationml.notesSlide+xml"/>
  <Override PartName="/ppt/notesSlides/notesSlide55.xml" ContentType="application/vnd.openxmlformats-officedocument.presentationml.notesSlide+xml"/>
  <Override PartName="/ppt/slideLayouts/slideLayout7.xml" ContentType="application/vnd.openxmlformats-officedocument.presentationml.slideLayout+xml"/>
  <Override PartName="/ppt/notesSlides/notesSlide65.xml" ContentType="application/vnd.openxmlformats-officedocument.presentationml.notesSlide+xml"/>
  <Override PartName="/ppt/notesSlides/notesSlide60.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90"/>
  </p:notesMasterIdLst>
  <p:handoutMasterIdLst>
    <p:handoutMasterId r:id="rId9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331" autoAdjust="0"/>
  </p:normalViewPr>
  <p:slideViewPr>
    <p:cSldViewPr snapToGrid="0" snapToObjects="1">
      <p:cViewPr varScale="1">
        <p:scale>
          <a:sx n="60" d="100"/>
          <a:sy n="60" d="100"/>
        </p:scale>
        <p:origin x="42" y="78"/>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202" y="-1374"/>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 Id="rId98"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2222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86397"/>
            <a:ext cx="5932800" cy="5108400"/>
          </a:xfrm>
        </p:spPr>
        <p:txBody>
          <a:bodyPr/>
          <a:lstStyle/>
          <a:p>
            <a:pPr lvl="0"/>
            <a:r>
              <a:rPr lang="zh-CN" altLang="en-US" dirty="0"/>
              <a:t>第二阶段：无线办公时代，有线无线一体化</a:t>
            </a:r>
            <a:endParaRPr lang="en-US" altLang="zh-CN" dirty="0"/>
          </a:p>
          <a:p>
            <a:pPr lvl="1"/>
            <a:r>
              <a:rPr lang="zh-CN" altLang="en-US" dirty="0"/>
              <a:t>随着无线设备的进一步普及，</a:t>
            </a:r>
            <a:r>
              <a:rPr lang="en-US" altLang="zh-CN" dirty="0"/>
              <a:t>WLAN</a:t>
            </a:r>
            <a:r>
              <a:rPr lang="zh-CN" altLang="en-US" dirty="0"/>
              <a:t>从起初仅仅作为有线网络的补充，发展到和有线网络一样不可或缺，由此进入第二阶段。</a:t>
            </a:r>
            <a:endParaRPr lang="en-US" altLang="zh-CN" dirty="0"/>
          </a:p>
          <a:p>
            <a:pPr lvl="1"/>
            <a:r>
              <a:rPr lang="zh-CN" altLang="en-US" dirty="0"/>
              <a:t>在这个阶段，</a:t>
            </a:r>
            <a:r>
              <a:rPr lang="en-US" altLang="zh-CN" dirty="0"/>
              <a:t>WLAN</a:t>
            </a:r>
            <a:r>
              <a:rPr lang="zh-CN" altLang="en-US" dirty="0"/>
              <a:t>作为网络的一部分，还需要为企业访客提供网络接入。</a:t>
            </a:r>
            <a:endParaRPr lang="en-US" altLang="zh-CN" dirty="0"/>
          </a:p>
          <a:p>
            <a:pPr lvl="1"/>
            <a:r>
              <a:rPr lang="zh-CN" altLang="en-US" dirty="0"/>
              <a:t>在办公场景下，存在大量视频、语音等大带宽业务，对</a:t>
            </a:r>
            <a:r>
              <a:rPr lang="en-US" altLang="zh-CN" dirty="0"/>
              <a:t>WLAN</a:t>
            </a:r>
            <a:r>
              <a:rPr lang="zh-CN" altLang="en-US" dirty="0"/>
              <a:t>的带宽有更大的需求。从</a:t>
            </a:r>
            <a:r>
              <a:rPr lang="en-US" altLang="zh-CN" dirty="0"/>
              <a:t>2012</a:t>
            </a:r>
            <a:r>
              <a:rPr lang="zh-CN" altLang="en-US" dirty="0"/>
              <a:t>年开始，</a:t>
            </a:r>
            <a:r>
              <a:rPr lang="en-US" altLang="zh-CN" dirty="0"/>
              <a:t>802.11ac</a:t>
            </a:r>
            <a:r>
              <a:rPr lang="zh-CN" altLang="en-US" dirty="0"/>
              <a:t>标准趋于成熟，对工作频段、信道带宽、调制与编码方式等做出了诸多改进，与以往的</a:t>
            </a:r>
            <a:r>
              <a:rPr lang="en-US" altLang="zh-CN" dirty="0"/>
              <a:t>Wi-Fi</a:t>
            </a:r>
            <a:r>
              <a:rPr lang="zh-CN" altLang="en-US" dirty="0"/>
              <a:t>标准相比，其具有更高的吞吐率、更少的干扰，能够允许更多的用户接入。</a:t>
            </a:r>
            <a:endParaRPr lang="en-US" altLang="zh-CN" dirty="0"/>
          </a:p>
          <a:p>
            <a:pPr lvl="0"/>
            <a:r>
              <a:rPr lang="zh-CN" altLang="en-US" dirty="0"/>
              <a:t>第三阶段：全无线办公时代，以无线为中心</a:t>
            </a:r>
            <a:endParaRPr lang="en-US" altLang="zh-CN" dirty="0"/>
          </a:p>
          <a:p>
            <a:pPr lvl="1"/>
            <a:r>
              <a:rPr lang="zh-CN" altLang="en-US" dirty="0"/>
              <a:t>目前，</a:t>
            </a:r>
            <a:r>
              <a:rPr lang="en-US" altLang="zh-CN" dirty="0"/>
              <a:t>WLAN</a:t>
            </a:r>
            <a:r>
              <a:rPr lang="zh-CN" altLang="en-US" dirty="0"/>
              <a:t>已经进入第三阶段，在办公环境中，使用无线网络彻底替代有线网络。办公区采用全</a:t>
            </a:r>
            <a:r>
              <a:rPr lang="en-US" altLang="zh-CN" dirty="0"/>
              <a:t>Wi-Fi</a:t>
            </a:r>
            <a:r>
              <a:rPr lang="zh-CN" altLang="en-US" dirty="0"/>
              <a:t>覆盖，办公位不再提供有线网口，办公环境更为开放和智能。</a:t>
            </a:r>
            <a:endParaRPr lang="en-US" altLang="zh-CN" dirty="0"/>
          </a:p>
          <a:p>
            <a:pPr lvl="1"/>
            <a:r>
              <a:rPr lang="zh-CN" altLang="en-US" dirty="0"/>
              <a:t>未来，云桌面办公、智真会议、</a:t>
            </a:r>
            <a:r>
              <a:rPr lang="en-US" altLang="zh-CN" dirty="0"/>
              <a:t>4K</a:t>
            </a:r>
            <a:r>
              <a:rPr lang="zh-CN" altLang="en-US" dirty="0"/>
              <a:t>视频等大带宽业务将从有线网络迁移至无线网络，而</a:t>
            </a:r>
            <a:r>
              <a:rPr lang="en-US" altLang="zh-CN" dirty="0"/>
              <a:t>VR/AR</a:t>
            </a:r>
            <a:r>
              <a:rPr lang="zh-CN" altLang="en-US" dirty="0"/>
              <a:t>等新技术将直接基于无线网络部署。新的应用场景对</a:t>
            </a:r>
            <a:r>
              <a:rPr lang="en-US" altLang="zh-CN" dirty="0"/>
              <a:t>WLAN</a:t>
            </a:r>
            <a:r>
              <a:rPr lang="zh-CN" altLang="en-US" dirty="0"/>
              <a:t>的设计与规划提出更高的要求。</a:t>
            </a:r>
            <a:endParaRPr lang="en-US" altLang="zh-CN" dirty="0"/>
          </a:p>
          <a:p>
            <a:pPr lvl="1"/>
            <a:r>
              <a:rPr lang="en-US" altLang="zh-CN" dirty="0"/>
              <a:t>2018</a:t>
            </a:r>
            <a:r>
              <a:rPr lang="zh-CN" altLang="en-US" dirty="0"/>
              <a:t>年，新一代</a:t>
            </a:r>
            <a:r>
              <a:rPr lang="en-US" altLang="zh-CN" dirty="0"/>
              <a:t>Wi-Fi</a:t>
            </a:r>
            <a:r>
              <a:rPr lang="zh-CN" altLang="en-US" dirty="0"/>
              <a:t>标准</a:t>
            </a:r>
            <a:r>
              <a:rPr lang="en-US" altLang="zh-CN" dirty="0" smtClean="0"/>
              <a:t>Wi-Fi 6 </a:t>
            </a:r>
            <a:r>
              <a:rPr lang="en-US" altLang="zh-CN" dirty="0"/>
              <a:t>(IEEE</a:t>
            </a:r>
            <a:r>
              <a:rPr lang="zh-CN" altLang="en-US" dirty="0"/>
              <a:t>命名为</a:t>
            </a:r>
            <a:r>
              <a:rPr lang="en-US" altLang="zh-CN" dirty="0"/>
              <a:t>802.11ax</a:t>
            </a:r>
            <a:r>
              <a:rPr lang="zh-CN" altLang="en-US" dirty="0"/>
              <a:t>，</a:t>
            </a:r>
            <a:r>
              <a:rPr lang="en-US" altLang="zh-CN" dirty="0" smtClean="0"/>
              <a:t>Wi-Fi 6</a:t>
            </a:r>
            <a:r>
              <a:rPr lang="zh-CN" altLang="en-US" dirty="0"/>
              <a:t>是</a:t>
            </a:r>
            <a:r>
              <a:rPr lang="en-US" altLang="zh-CN" dirty="0"/>
              <a:t>Wi-Fi</a:t>
            </a:r>
            <a:r>
              <a:rPr lang="zh-CN" altLang="en-US" dirty="0"/>
              <a:t>联盟的命名</a:t>
            </a:r>
            <a:r>
              <a:rPr lang="en-US" altLang="zh-CN" dirty="0"/>
              <a:t>)</a:t>
            </a:r>
            <a:r>
              <a:rPr lang="zh-CN" altLang="en-US" dirty="0"/>
              <a:t>发布，这是</a:t>
            </a:r>
            <a:r>
              <a:rPr lang="en-US" altLang="zh-CN" dirty="0"/>
              <a:t>Wi-Fi</a:t>
            </a:r>
            <a:r>
              <a:rPr lang="zh-CN" altLang="en-US" dirty="0"/>
              <a:t>发展史上的又一重大里程碑，</a:t>
            </a:r>
            <a:r>
              <a:rPr lang="en-US" altLang="zh-CN" dirty="0" smtClean="0"/>
              <a:t>Wi-Fi 6</a:t>
            </a:r>
            <a:r>
              <a:rPr lang="zh-CN" altLang="en-US" dirty="0"/>
              <a:t>的核心价值是容量的进一步提升，引领无线通信进入</a:t>
            </a:r>
            <a:r>
              <a:rPr lang="en-US" altLang="zh-CN" dirty="0"/>
              <a:t>10Gbit/s</a:t>
            </a:r>
            <a:r>
              <a:rPr lang="zh-CN" altLang="en-US" dirty="0"/>
              <a:t>时代；多用户并发性能提升</a:t>
            </a:r>
            <a:r>
              <a:rPr lang="en-US" altLang="zh-CN" dirty="0"/>
              <a:t>4</a:t>
            </a:r>
            <a:r>
              <a:rPr lang="zh-CN" altLang="en-US" dirty="0"/>
              <a:t>倍，让网络在高密度接入、业务重载的情况下，依然保持优秀的服务能力。</a:t>
            </a:r>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1388364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17577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a:t>
            </a:r>
            <a:r>
              <a:rPr lang="en-US" altLang="zh-CN" smtClean="0"/>
              <a:t>IEEE 802.11ax</a:t>
            </a:r>
            <a:r>
              <a:rPr lang="zh-CN" altLang="en-US" smtClean="0"/>
              <a:t>标准推出之际，</a:t>
            </a:r>
            <a:r>
              <a:rPr lang="en-US" altLang="zh-CN" smtClean="0"/>
              <a:t>Wi-Fi</a:t>
            </a:r>
            <a:r>
              <a:rPr lang="zh-CN" altLang="en-US" smtClean="0"/>
              <a:t>联盟将新</a:t>
            </a:r>
            <a:r>
              <a:rPr lang="en-US" altLang="zh-CN" smtClean="0"/>
              <a:t>Wi-Fi</a:t>
            </a:r>
            <a:r>
              <a:rPr lang="zh-CN" altLang="en-US" smtClean="0"/>
              <a:t>规格的名字简化为</a:t>
            </a:r>
            <a:r>
              <a:rPr lang="en-US" altLang="zh-CN" smtClean="0"/>
              <a:t>Wi-Fi 6</a:t>
            </a:r>
            <a:r>
              <a:rPr lang="zh-CN" altLang="en-US" smtClean="0"/>
              <a:t>，主流的</a:t>
            </a:r>
            <a:r>
              <a:rPr lang="en-US" altLang="zh-CN" smtClean="0"/>
              <a:t>IEEE 802.11ac</a:t>
            </a:r>
            <a:r>
              <a:rPr lang="zh-CN" altLang="en-US" smtClean="0"/>
              <a:t>改称</a:t>
            </a:r>
            <a:r>
              <a:rPr lang="en-US" altLang="zh-CN" smtClean="0"/>
              <a:t>Wi-Fi 5</a:t>
            </a:r>
            <a:r>
              <a:rPr lang="zh-CN" altLang="en-US" smtClean="0"/>
              <a:t>、</a:t>
            </a:r>
            <a:r>
              <a:rPr lang="en-US" altLang="zh-CN" smtClean="0"/>
              <a:t>IEEE 802.11n</a:t>
            </a:r>
            <a:r>
              <a:rPr lang="zh-CN" altLang="en-US" smtClean="0"/>
              <a:t>改称</a:t>
            </a:r>
            <a:r>
              <a:rPr lang="en-US" altLang="zh-CN" smtClean="0"/>
              <a:t>Wi-Fi 4</a:t>
            </a:r>
            <a:r>
              <a:rPr lang="zh-CN" altLang="en-US" smtClean="0"/>
              <a:t>，其他世代以此类推。</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748737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24579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14000"/>
              </a:lnSpc>
            </a:pPr>
            <a:r>
              <a:rPr lang="en-US" altLang="zh-CN" dirty="0"/>
              <a:t>WLAN</a:t>
            </a:r>
            <a:r>
              <a:rPr lang="zh-CN" altLang="en-US" dirty="0"/>
              <a:t>网络架构分有线侧和无线侧两部分，有线侧是指</a:t>
            </a:r>
            <a:r>
              <a:rPr lang="en-US" altLang="zh-CN" dirty="0"/>
              <a:t>AP</a:t>
            </a:r>
            <a:r>
              <a:rPr lang="zh-CN" altLang="en-US" dirty="0"/>
              <a:t>上行到</a:t>
            </a:r>
            <a:r>
              <a:rPr lang="en-US" altLang="zh-CN" dirty="0"/>
              <a:t>Internet</a:t>
            </a:r>
            <a:r>
              <a:rPr lang="zh-CN" altLang="en-US" dirty="0"/>
              <a:t>的网络使用以太网</a:t>
            </a:r>
            <a:r>
              <a:rPr lang="zh-CN" altLang="en-US" dirty="0" smtClean="0"/>
              <a:t>协议，无线</a:t>
            </a:r>
            <a:r>
              <a:rPr lang="zh-CN" altLang="en-US" dirty="0"/>
              <a:t>侧是指</a:t>
            </a:r>
            <a:r>
              <a:rPr lang="en-US" altLang="zh-CN" dirty="0" smtClean="0"/>
              <a:t>STA</a:t>
            </a:r>
            <a:r>
              <a:rPr lang="zh-CN" altLang="en-US" dirty="0" smtClean="0"/>
              <a:t>到</a:t>
            </a:r>
            <a:r>
              <a:rPr lang="en-US" altLang="zh-CN" dirty="0"/>
              <a:t>AP</a:t>
            </a:r>
            <a:r>
              <a:rPr lang="zh-CN" altLang="en-US" dirty="0"/>
              <a:t>之间的网络使用</a:t>
            </a:r>
            <a:r>
              <a:rPr lang="en-US" altLang="zh-CN" dirty="0"/>
              <a:t>802.11</a:t>
            </a:r>
            <a:r>
              <a:rPr lang="zh-CN" altLang="en-US" dirty="0"/>
              <a:t>协议。</a:t>
            </a:r>
            <a:endParaRPr lang="en-US" altLang="zh-CN" dirty="0"/>
          </a:p>
          <a:p>
            <a:pPr>
              <a:lnSpc>
                <a:spcPct val="114000"/>
              </a:lnSpc>
            </a:pPr>
            <a:r>
              <a:rPr lang="zh-CN" altLang="en-US" dirty="0"/>
              <a:t>无线侧接入的</a:t>
            </a:r>
            <a:r>
              <a:rPr lang="en-US" altLang="zh-CN" dirty="0"/>
              <a:t>WLAN</a:t>
            </a:r>
            <a:r>
              <a:rPr lang="zh-CN" altLang="en-US" dirty="0"/>
              <a:t>网络架构为集中式架构。从最初的</a:t>
            </a:r>
            <a:r>
              <a:rPr lang="en-US" altLang="zh-CN" dirty="0"/>
              <a:t>FAT </a:t>
            </a:r>
            <a:r>
              <a:rPr lang="en-US" altLang="zh-CN" dirty="0" smtClean="0"/>
              <a:t>AP</a:t>
            </a:r>
            <a:r>
              <a:rPr lang="zh-CN" altLang="en-US" dirty="0" smtClean="0"/>
              <a:t>架构</a:t>
            </a:r>
            <a:r>
              <a:rPr lang="zh-CN" altLang="en-US" dirty="0"/>
              <a:t>，演进为</a:t>
            </a:r>
            <a:r>
              <a:rPr lang="en-US" altLang="zh-CN" dirty="0" smtClean="0"/>
              <a:t>AC+FIT AP</a:t>
            </a:r>
            <a:r>
              <a:rPr lang="zh-CN" altLang="en-US" dirty="0" smtClean="0"/>
              <a:t>架构。</a:t>
            </a:r>
            <a:endParaRPr lang="en-US" altLang="zh-CN" dirty="0" smtClean="0"/>
          </a:p>
          <a:p>
            <a:pPr lvl="1">
              <a:lnSpc>
                <a:spcPct val="114000"/>
              </a:lnSpc>
            </a:pPr>
            <a:r>
              <a:rPr lang="en-US" altLang="zh-CN" dirty="0" smtClean="0"/>
              <a:t>FAT AP (</a:t>
            </a:r>
            <a:r>
              <a:rPr lang="zh-CN" altLang="en-US" dirty="0" smtClean="0"/>
              <a:t>胖</a:t>
            </a:r>
            <a:r>
              <a:rPr lang="en-US" altLang="zh-CN" dirty="0" smtClean="0"/>
              <a:t>AP)</a:t>
            </a:r>
            <a:r>
              <a:rPr lang="zh-CN" altLang="en-US" dirty="0" smtClean="0"/>
              <a:t>架构</a:t>
            </a:r>
            <a:endParaRPr lang="en-US" altLang="zh-CN" dirty="0" smtClean="0"/>
          </a:p>
          <a:p>
            <a:pPr lvl="2">
              <a:lnSpc>
                <a:spcPct val="114000"/>
              </a:lnSpc>
            </a:pPr>
            <a:r>
              <a:rPr lang="zh-CN" altLang="en-US" dirty="0" smtClean="0"/>
              <a:t>这种架构不需要专门的设备集中控制就可以完成无线用户的接入、业务数据的加密和业务数据报文的转发等功能，因此又称为自治式网络架构。</a:t>
            </a:r>
            <a:endParaRPr lang="en-US" altLang="zh-CN" dirty="0" smtClean="0"/>
          </a:p>
          <a:p>
            <a:pPr lvl="2">
              <a:lnSpc>
                <a:spcPct val="114000"/>
              </a:lnSpc>
            </a:pPr>
            <a:r>
              <a:rPr lang="zh-CN" altLang="en-US" dirty="0" smtClean="0"/>
              <a:t>适用范围</a:t>
            </a:r>
            <a:r>
              <a:rPr lang="zh-CN" altLang="en-US" dirty="0"/>
              <a:t>：家庭</a:t>
            </a:r>
            <a:endParaRPr lang="en-US" altLang="zh-CN" dirty="0"/>
          </a:p>
          <a:p>
            <a:pPr lvl="2">
              <a:lnSpc>
                <a:spcPct val="114000"/>
              </a:lnSpc>
            </a:pPr>
            <a:r>
              <a:rPr lang="zh-CN" altLang="en-US" dirty="0"/>
              <a:t>特点：</a:t>
            </a:r>
            <a:r>
              <a:rPr lang="en-US" altLang="zh-CN" dirty="0"/>
              <a:t>AP</a:t>
            </a:r>
            <a:r>
              <a:rPr lang="zh-CN" altLang="en-US" dirty="0"/>
              <a:t>独立工作，需要单独配置，功能较为单一，成本低。</a:t>
            </a:r>
            <a:endParaRPr lang="en-US" altLang="zh-CN" dirty="0"/>
          </a:p>
          <a:p>
            <a:pPr lvl="2">
              <a:lnSpc>
                <a:spcPct val="114000"/>
              </a:lnSpc>
            </a:pPr>
            <a:r>
              <a:rPr lang="zh-CN" altLang="en-US" dirty="0"/>
              <a:t>缺点：随着</a:t>
            </a:r>
            <a:r>
              <a:rPr lang="en-US" altLang="zh-CN" dirty="0"/>
              <a:t>WLAN</a:t>
            </a:r>
            <a:r>
              <a:rPr lang="zh-CN" altLang="en-US" dirty="0"/>
              <a:t>覆盖面积增大，接入用户增多，需要部署的</a:t>
            </a:r>
            <a:r>
              <a:rPr lang="en-US" altLang="zh-CN" dirty="0"/>
              <a:t>FAT AP</a:t>
            </a:r>
            <a:r>
              <a:rPr lang="zh-CN" altLang="en-US" dirty="0"/>
              <a:t>数量也会增多，但</a:t>
            </a:r>
            <a:r>
              <a:rPr lang="en-US" altLang="zh-CN" dirty="0"/>
              <a:t>FAT AP</a:t>
            </a:r>
            <a:r>
              <a:rPr lang="zh-CN" altLang="en-US" dirty="0"/>
              <a:t>是独立工作的，缺少统一的控制设备，因此管理维护这些</a:t>
            </a:r>
            <a:r>
              <a:rPr lang="en-US" altLang="zh-CN" dirty="0"/>
              <a:t>FAT AP</a:t>
            </a:r>
            <a:r>
              <a:rPr lang="zh-CN" altLang="en-US" dirty="0"/>
              <a:t>就十分麻烦。</a:t>
            </a:r>
            <a:endParaRPr lang="en-US" altLang="zh-CN" dirty="0"/>
          </a:p>
          <a:p>
            <a:pPr lvl="1">
              <a:lnSpc>
                <a:spcPct val="114000"/>
              </a:lnSpc>
            </a:pPr>
            <a:r>
              <a:rPr lang="en-US" altLang="zh-CN" dirty="0"/>
              <a:t>AC+FIT AP (</a:t>
            </a:r>
            <a:r>
              <a:rPr lang="zh-CN" altLang="en-US" dirty="0"/>
              <a:t>瘦</a:t>
            </a:r>
            <a:r>
              <a:rPr lang="en-US" altLang="zh-CN" dirty="0"/>
              <a:t>AP)</a:t>
            </a:r>
            <a:r>
              <a:rPr lang="zh-CN" altLang="en-US" dirty="0"/>
              <a:t>架构</a:t>
            </a:r>
            <a:endParaRPr lang="en-US" altLang="zh-CN" dirty="0"/>
          </a:p>
          <a:p>
            <a:pPr lvl="2">
              <a:lnSpc>
                <a:spcPct val="114000"/>
              </a:lnSpc>
            </a:pPr>
            <a:r>
              <a:rPr lang="zh-CN" altLang="en-US" dirty="0"/>
              <a:t>这种架构中，</a:t>
            </a:r>
            <a:r>
              <a:rPr lang="en-US" altLang="zh-CN" dirty="0"/>
              <a:t>AC</a:t>
            </a:r>
            <a:r>
              <a:rPr lang="zh-CN" altLang="en-US" dirty="0"/>
              <a:t>负责</a:t>
            </a:r>
            <a:r>
              <a:rPr lang="en-US" altLang="zh-CN" dirty="0"/>
              <a:t>WLAN</a:t>
            </a:r>
            <a:r>
              <a:rPr lang="zh-CN" altLang="en-US" dirty="0"/>
              <a:t>的接入控制、转发和统计、</a:t>
            </a:r>
            <a:r>
              <a:rPr lang="en-US" altLang="zh-CN" dirty="0"/>
              <a:t>AP</a:t>
            </a:r>
            <a:r>
              <a:rPr lang="zh-CN" altLang="en-US" dirty="0"/>
              <a:t>的配置监控、漫游管理、</a:t>
            </a:r>
            <a:r>
              <a:rPr lang="en-US" altLang="zh-CN" dirty="0"/>
              <a:t>AP</a:t>
            </a:r>
            <a:r>
              <a:rPr lang="zh-CN" altLang="en-US" dirty="0"/>
              <a:t>的网管代理、安全控制；</a:t>
            </a:r>
            <a:r>
              <a:rPr lang="en-US" altLang="zh-CN" dirty="0"/>
              <a:t>FIT AP</a:t>
            </a:r>
            <a:r>
              <a:rPr lang="zh-CN" altLang="en-US" dirty="0"/>
              <a:t>负责</a:t>
            </a:r>
            <a:r>
              <a:rPr lang="en-US" altLang="zh-CN" dirty="0"/>
              <a:t>802.11</a:t>
            </a:r>
            <a:r>
              <a:rPr lang="zh-CN" altLang="en-US" dirty="0"/>
              <a:t>报文的加解密、</a:t>
            </a:r>
            <a:r>
              <a:rPr lang="en-US" altLang="zh-CN" dirty="0"/>
              <a:t>802.11</a:t>
            </a:r>
            <a:r>
              <a:rPr lang="zh-CN" altLang="en-US" dirty="0"/>
              <a:t>的物理层功能、接受</a:t>
            </a:r>
            <a:r>
              <a:rPr lang="en-US" altLang="zh-CN" dirty="0"/>
              <a:t>AC</a:t>
            </a:r>
            <a:r>
              <a:rPr lang="zh-CN" altLang="en-US" dirty="0"/>
              <a:t>的管理等简单功能。</a:t>
            </a:r>
            <a:endParaRPr lang="en-US" altLang="zh-CN" dirty="0"/>
          </a:p>
          <a:p>
            <a:pPr lvl="2">
              <a:lnSpc>
                <a:spcPct val="114000"/>
              </a:lnSpc>
            </a:pPr>
            <a:r>
              <a:rPr lang="zh-CN" altLang="en-US" dirty="0"/>
              <a:t>适用范围：大中型企业</a:t>
            </a:r>
            <a:endParaRPr lang="en-US" altLang="zh-CN" dirty="0"/>
          </a:p>
          <a:p>
            <a:pPr lvl="2">
              <a:lnSpc>
                <a:spcPct val="114000"/>
              </a:lnSpc>
            </a:pPr>
            <a:r>
              <a:rPr lang="zh-CN" altLang="en-US" dirty="0"/>
              <a:t>特点：</a:t>
            </a:r>
            <a:r>
              <a:rPr lang="en-US" altLang="zh-CN" dirty="0"/>
              <a:t>AP</a:t>
            </a:r>
            <a:r>
              <a:rPr lang="zh-CN" altLang="en-US" dirty="0"/>
              <a:t>需要配合</a:t>
            </a:r>
            <a:r>
              <a:rPr lang="en-US" altLang="zh-CN" dirty="0"/>
              <a:t>AC</a:t>
            </a:r>
            <a:r>
              <a:rPr lang="zh-CN" altLang="en-US" dirty="0"/>
              <a:t>使用，由</a:t>
            </a:r>
            <a:r>
              <a:rPr lang="en-US" altLang="zh-CN" dirty="0"/>
              <a:t>AC</a:t>
            </a:r>
            <a:r>
              <a:rPr lang="zh-CN" altLang="en-US" dirty="0"/>
              <a:t>统一管理和配置，功能丰富，对网络运维人员的技能要求高。</a:t>
            </a:r>
            <a:endParaRPr lang="en-US" altLang="zh-CN" dirty="0"/>
          </a:p>
          <a:p>
            <a:pPr lvl="0">
              <a:lnSpc>
                <a:spcPct val="114000"/>
              </a:lnSpc>
            </a:pPr>
            <a:r>
              <a:rPr lang="zh-CN" altLang="en-US" dirty="0"/>
              <a:t>注：在本课程中，我们主要以</a:t>
            </a:r>
            <a:r>
              <a:rPr lang="en-US" altLang="zh-CN" dirty="0"/>
              <a:t>AC+FIT AP</a:t>
            </a:r>
            <a:r>
              <a:rPr lang="zh-CN" altLang="en-US" dirty="0"/>
              <a:t>架构为例进行课程的讲解。</a:t>
            </a:r>
            <a:endParaRPr lang="en-US" altLang="zh-CN" dirty="0"/>
          </a:p>
          <a:p>
            <a:pPr>
              <a:lnSpc>
                <a:spcPct val="114000"/>
              </a:lnSpc>
            </a:pP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85437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86397"/>
            <a:ext cx="5932800" cy="5108400"/>
          </a:xfrm>
        </p:spPr>
        <p:txBody>
          <a:bodyPr/>
          <a:lstStyle/>
          <a:p>
            <a:r>
              <a:rPr lang="en-US" altLang="zh-CN" dirty="0" smtClean="0"/>
              <a:t>WLAN</a:t>
            </a:r>
            <a:r>
              <a:rPr lang="zh-CN" altLang="en-US" dirty="0" smtClean="0"/>
              <a:t>基本概念：</a:t>
            </a:r>
            <a:endParaRPr lang="en-US" altLang="zh-CN" dirty="0" smtClean="0"/>
          </a:p>
          <a:p>
            <a:pPr lvl="1"/>
            <a:r>
              <a:rPr lang="zh-CN" altLang="en-US" dirty="0" smtClean="0"/>
              <a:t>工作站</a:t>
            </a:r>
            <a:r>
              <a:rPr lang="en-US" altLang="zh-CN" dirty="0" smtClean="0"/>
              <a:t>STA (Station)</a:t>
            </a:r>
            <a:r>
              <a:rPr lang="zh-CN" altLang="en-US" dirty="0" smtClean="0"/>
              <a:t>：</a:t>
            </a:r>
          </a:p>
          <a:p>
            <a:pPr lvl="2"/>
            <a:r>
              <a:rPr lang="zh-CN" altLang="en-US" dirty="0" smtClean="0"/>
              <a:t>支持</a:t>
            </a:r>
            <a:r>
              <a:rPr lang="en-US" altLang="zh-CN" dirty="0" smtClean="0"/>
              <a:t>802.11</a:t>
            </a:r>
            <a:r>
              <a:rPr lang="zh-CN" altLang="en-US" dirty="0" smtClean="0"/>
              <a:t>标准的终端设备。例如带无线网卡的电脑、支持</a:t>
            </a:r>
            <a:r>
              <a:rPr lang="en-US" altLang="zh-CN" dirty="0" smtClean="0"/>
              <a:t>WLAN</a:t>
            </a:r>
            <a:r>
              <a:rPr lang="zh-CN" altLang="en-US" dirty="0" smtClean="0"/>
              <a:t>的手机等。</a:t>
            </a:r>
          </a:p>
          <a:p>
            <a:pPr lvl="1"/>
            <a:r>
              <a:rPr lang="zh-CN" altLang="en-US" dirty="0" smtClean="0"/>
              <a:t>无线接入控制器</a:t>
            </a:r>
            <a:r>
              <a:rPr lang="en-US" altLang="zh-CN" dirty="0" smtClean="0"/>
              <a:t>AC (Access Controller)</a:t>
            </a:r>
            <a:r>
              <a:rPr lang="zh-CN" altLang="en-US" dirty="0" smtClean="0"/>
              <a:t>：</a:t>
            </a:r>
          </a:p>
          <a:p>
            <a:pPr lvl="2"/>
            <a:r>
              <a:rPr lang="zh-CN" altLang="en-US" dirty="0" smtClean="0"/>
              <a:t>在</a:t>
            </a:r>
            <a:r>
              <a:rPr lang="en-US" altLang="zh-CN" dirty="0" smtClean="0"/>
              <a:t>AC+FIT AP</a:t>
            </a:r>
            <a:r>
              <a:rPr lang="zh-CN" altLang="en-US" dirty="0" smtClean="0"/>
              <a:t>网络架构中，</a:t>
            </a:r>
            <a:r>
              <a:rPr lang="en-US" altLang="zh-CN" dirty="0" smtClean="0"/>
              <a:t>AC</a:t>
            </a:r>
            <a:r>
              <a:rPr lang="zh-CN" altLang="en-US" dirty="0" smtClean="0"/>
              <a:t>对无线局域网中的所有</a:t>
            </a:r>
            <a:r>
              <a:rPr lang="en-US" altLang="zh-CN" dirty="0" smtClean="0"/>
              <a:t>FIT AP</a:t>
            </a:r>
            <a:r>
              <a:rPr lang="zh-CN" altLang="en-US" dirty="0" smtClean="0"/>
              <a:t>进行控制和管理。例如，</a:t>
            </a:r>
            <a:r>
              <a:rPr lang="en-US" altLang="zh-CN" dirty="0" smtClean="0"/>
              <a:t>AC</a:t>
            </a:r>
            <a:r>
              <a:rPr lang="zh-CN" altLang="en-US" dirty="0" smtClean="0"/>
              <a:t>可以通过与认证服务器交互信息来为</a:t>
            </a:r>
            <a:r>
              <a:rPr lang="en-US" altLang="zh-CN" dirty="0" smtClean="0"/>
              <a:t>WLAN</a:t>
            </a:r>
            <a:r>
              <a:rPr lang="zh-CN" altLang="en-US" dirty="0" smtClean="0"/>
              <a:t>用户提供认证服务。</a:t>
            </a:r>
          </a:p>
          <a:p>
            <a:pPr lvl="1"/>
            <a:r>
              <a:rPr lang="zh-CN" altLang="en-US" dirty="0" smtClean="0"/>
              <a:t>无线接入点</a:t>
            </a:r>
            <a:r>
              <a:rPr lang="en-US" altLang="zh-CN" dirty="0" smtClean="0"/>
              <a:t>AP (Access Point)</a:t>
            </a:r>
            <a:r>
              <a:rPr lang="zh-CN" altLang="en-US" dirty="0" smtClean="0"/>
              <a:t>：</a:t>
            </a:r>
          </a:p>
          <a:p>
            <a:pPr lvl="2"/>
            <a:r>
              <a:rPr lang="zh-CN" altLang="en-US" dirty="0" smtClean="0"/>
              <a:t>为</a:t>
            </a:r>
            <a:r>
              <a:rPr lang="en-US" altLang="zh-CN" dirty="0" smtClean="0"/>
              <a:t>STA</a:t>
            </a:r>
            <a:r>
              <a:rPr lang="zh-CN" altLang="en-US" dirty="0" smtClean="0"/>
              <a:t>提供基于</a:t>
            </a:r>
            <a:r>
              <a:rPr lang="en-US" altLang="zh-CN" dirty="0" smtClean="0"/>
              <a:t>802.11</a:t>
            </a:r>
            <a:r>
              <a:rPr lang="zh-CN" altLang="en-US" dirty="0" smtClean="0"/>
              <a:t>标准的无线接入服务，起到有线网络和无线网络的桥接作用。</a:t>
            </a:r>
          </a:p>
          <a:p>
            <a:pPr lvl="1"/>
            <a:r>
              <a:rPr lang="zh-CN" altLang="en-US" dirty="0" smtClean="0"/>
              <a:t>无线接入点控制与规范</a:t>
            </a:r>
            <a:r>
              <a:rPr lang="en-US" altLang="zh-CN" dirty="0" smtClean="0"/>
              <a:t>CAPWAP (Control And Provisioning of Wireless Access Points)</a:t>
            </a:r>
            <a:r>
              <a:rPr lang="zh-CN" altLang="en-US" dirty="0" smtClean="0"/>
              <a:t>：</a:t>
            </a:r>
          </a:p>
          <a:p>
            <a:pPr lvl="2"/>
            <a:r>
              <a:rPr lang="zh-CN" altLang="en-US" dirty="0" smtClean="0"/>
              <a:t>由</a:t>
            </a:r>
            <a:r>
              <a:rPr lang="en-US" altLang="zh-CN" dirty="0" smtClean="0"/>
              <a:t>RFC5415</a:t>
            </a:r>
            <a:r>
              <a:rPr lang="zh-CN" altLang="en-US" dirty="0" smtClean="0"/>
              <a:t>协议定义的，实现</a:t>
            </a:r>
            <a:r>
              <a:rPr lang="en-US" altLang="zh-CN" dirty="0" smtClean="0"/>
              <a:t>AP</a:t>
            </a:r>
            <a:r>
              <a:rPr lang="zh-CN" altLang="en-US" dirty="0" smtClean="0"/>
              <a:t>和</a:t>
            </a:r>
            <a:r>
              <a:rPr lang="en-US" altLang="zh-CN" dirty="0" smtClean="0"/>
              <a:t>AC</a:t>
            </a:r>
            <a:r>
              <a:rPr lang="zh-CN" altLang="en-US" dirty="0" smtClean="0"/>
              <a:t>之间的互通的一个通用封装和传输机制。</a:t>
            </a:r>
          </a:p>
          <a:p>
            <a:pPr lvl="1"/>
            <a:r>
              <a:rPr lang="zh-CN" altLang="en-US" dirty="0" smtClean="0"/>
              <a:t>射频信号 </a:t>
            </a:r>
            <a:r>
              <a:rPr lang="en-US" altLang="zh-CN" dirty="0" smtClean="0"/>
              <a:t>(</a:t>
            </a:r>
            <a:r>
              <a:rPr lang="zh-CN" altLang="en-US" dirty="0" smtClean="0"/>
              <a:t>无线电磁波</a:t>
            </a:r>
            <a:r>
              <a:rPr lang="en-US" altLang="zh-CN" dirty="0" smtClean="0"/>
              <a:t>)</a:t>
            </a:r>
            <a:r>
              <a:rPr lang="zh-CN" altLang="en-US" dirty="0" smtClean="0"/>
              <a:t>：</a:t>
            </a:r>
          </a:p>
          <a:p>
            <a:pPr lvl="2"/>
            <a:r>
              <a:rPr lang="zh-CN" altLang="en-US" dirty="0" smtClean="0"/>
              <a:t>提供基于</a:t>
            </a:r>
            <a:r>
              <a:rPr lang="en-US" altLang="zh-CN" dirty="0" smtClean="0"/>
              <a:t>802.11</a:t>
            </a:r>
            <a:r>
              <a:rPr lang="zh-CN" altLang="en-US" dirty="0" smtClean="0"/>
              <a:t>标准的</a:t>
            </a:r>
            <a:r>
              <a:rPr lang="en-US" altLang="zh-CN" dirty="0" smtClean="0"/>
              <a:t>WLAN</a:t>
            </a:r>
            <a:r>
              <a:rPr lang="zh-CN" altLang="en-US" dirty="0" smtClean="0"/>
              <a:t>技术的传输介质，是具有远距离传输能力的高频电磁波。本课程指的射频信号是</a:t>
            </a:r>
            <a:r>
              <a:rPr lang="en-US" altLang="zh-CN" dirty="0" smtClean="0"/>
              <a:t>2.4G</a:t>
            </a:r>
            <a:r>
              <a:rPr lang="zh-CN" altLang="en-US" dirty="0" smtClean="0"/>
              <a:t>或</a:t>
            </a:r>
            <a:r>
              <a:rPr lang="en-US" altLang="zh-CN" dirty="0" smtClean="0"/>
              <a:t>5G</a:t>
            </a:r>
            <a:r>
              <a:rPr lang="zh-CN" altLang="en-US" dirty="0" smtClean="0"/>
              <a:t>频段的无线电磁波。</a:t>
            </a:r>
          </a:p>
          <a:p>
            <a:endParaRPr lang="zh-CN" altLang="en-US" dirty="0" smtClean="0"/>
          </a:p>
          <a:p>
            <a:endParaRPr lang="zh-CN" altLang="en-US" dirty="0"/>
          </a:p>
        </p:txBody>
      </p:sp>
    </p:spTree>
    <p:extLst>
      <p:ext uri="{BB962C8B-B14F-4D97-AF65-F5344CB8AC3E}">
        <p14:creationId xmlns:p14="http://schemas.microsoft.com/office/powerpoint/2010/main" val="2754322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24387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企业</a:t>
            </a:r>
            <a:r>
              <a:rPr lang="en-US" altLang="zh-CN" smtClean="0"/>
              <a:t>WLAN</a:t>
            </a:r>
            <a:r>
              <a:rPr lang="zh-CN" altLang="en-US" smtClean="0"/>
              <a:t>产品：</a:t>
            </a:r>
            <a:endParaRPr lang="en-US" altLang="zh-CN" smtClean="0"/>
          </a:p>
          <a:p>
            <a:pPr lvl="0"/>
            <a:r>
              <a:rPr lang="zh-CN" altLang="en-US" smtClean="0"/>
              <a:t>无线接入点 </a:t>
            </a:r>
            <a:r>
              <a:rPr lang="en-US" altLang="zh-CN" smtClean="0"/>
              <a:t>(AP, Access Point)</a:t>
            </a:r>
          </a:p>
          <a:p>
            <a:pPr lvl="1"/>
            <a:r>
              <a:rPr lang="zh-CN" altLang="en-US" smtClean="0"/>
              <a:t>一般支持</a:t>
            </a:r>
            <a:r>
              <a:rPr lang="en-US" altLang="zh-CN" smtClean="0"/>
              <a:t>FAT AP</a:t>
            </a:r>
            <a:r>
              <a:rPr lang="zh-CN" altLang="en-US" smtClean="0"/>
              <a:t>（胖</a:t>
            </a:r>
            <a:r>
              <a:rPr lang="en-US" altLang="zh-CN" smtClean="0"/>
              <a:t>AP</a:t>
            </a:r>
            <a:r>
              <a:rPr lang="zh-CN" altLang="en-US" smtClean="0"/>
              <a:t>）、</a:t>
            </a:r>
            <a:r>
              <a:rPr lang="en-US" altLang="zh-CN" smtClean="0"/>
              <a:t>FIT AP</a:t>
            </a:r>
            <a:r>
              <a:rPr lang="zh-CN" altLang="en-US" smtClean="0"/>
              <a:t>（瘦</a:t>
            </a:r>
            <a:r>
              <a:rPr lang="en-US" altLang="zh-CN" smtClean="0"/>
              <a:t>AP</a:t>
            </a:r>
            <a:r>
              <a:rPr lang="zh-CN" altLang="en-US" smtClean="0"/>
              <a:t>）和云管理</a:t>
            </a:r>
            <a:r>
              <a:rPr lang="en-US" altLang="zh-CN" smtClean="0"/>
              <a:t>AP</a:t>
            </a:r>
            <a:r>
              <a:rPr lang="zh-CN" altLang="en-US" smtClean="0"/>
              <a:t>三种工作模式，根据网络规划的需求，可以灵活地在多种模式下切换。</a:t>
            </a:r>
            <a:endParaRPr lang="en-US" altLang="zh-CN" smtClean="0"/>
          </a:p>
          <a:p>
            <a:pPr lvl="1"/>
            <a:r>
              <a:rPr lang="en-US" altLang="zh-CN" smtClean="0"/>
              <a:t>FAT AP</a:t>
            </a:r>
            <a:r>
              <a:rPr lang="zh-CN" altLang="en-US" smtClean="0"/>
              <a:t>：适用于家庭，独立工作，需单独配置，功能较为单一，成本低。独立完成用户接入、认证、数据安全、业务转发和</a:t>
            </a:r>
            <a:r>
              <a:rPr lang="en-US" altLang="zh-CN" smtClean="0"/>
              <a:t>QoS</a:t>
            </a:r>
            <a:r>
              <a:rPr lang="zh-CN" altLang="en-US" smtClean="0"/>
              <a:t>等功能。</a:t>
            </a:r>
            <a:endParaRPr lang="en-US" altLang="zh-CN" smtClean="0"/>
          </a:p>
          <a:p>
            <a:pPr lvl="1"/>
            <a:r>
              <a:rPr lang="en-US" altLang="zh-CN" smtClean="0"/>
              <a:t>FIT AP</a:t>
            </a:r>
            <a:r>
              <a:rPr lang="zh-CN" altLang="en-US" smtClean="0"/>
              <a:t>：适用于大中型企业，需要配合</a:t>
            </a:r>
            <a:r>
              <a:rPr lang="en-US" altLang="zh-CN" smtClean="0"/>
              <a:t>AC</a:t>
            </a:r>
            <a:r>
              <a:rPr lang="zh-CN" altLang="en-US" smtClean="0"/>
              <a:t>使用，由</a:t>
            </a:r>
            <a:r>
              <a:rPr lang="en-US" altLang="zh-CN" smtClean="0"/>
              <a:t>AC</a:t>
            </a:r>
            <a:r>
              <a:rPr lang="zh-CN" altLang="en-US" smtClean="0"/>
              <a:t>统一管理和配置，功能丰富，对网络维护人员的技能要求高。用户接入、</a:t>
            </a:r>
            <a:r>
              <a:rPr lang="en-US" altLang="zh-CN" smtClean="0"/>
              <a:t>AP</a:t>
            </a:r>
            <a:r>
              <a:rPr lang="zh-CN" altLang="en-US" smtClean="0"/>
              <a:t>上线、认证、路由、</a:t>
            </a:r>
            <a:r>
              <a:rPr lang="en-US" altLang="zh-CN" smtClean="0"/>
              <a:t>AP</a:t>
            </a:r>
            <a:r>
              <a:rPr lang="zh-CN" altLang="en-US" smtClean="0"/>
              <a:t>管理、安全协议、</a:t>
            </a:r>
            <a:r>
              <a:rPr lang="en-US" altLang="zh-CN" smtClean="0"/>
              <a:t>QoS</a:t>
            </a:r>
            <a:r>
              <a:rPr lang="zh-CN" altLang="en-US" smtClean="0"/>
              <a:t>等功能需要同</a:t>
            </a:r>
            <a:r>
              <a:rPr lang="en-US" altLang="zh-CN" smtClean="0"/>
              <a:t>AC</a:t>
            </a:r>
            <a:r>
              <a:rPr lang="zh-CN" altLang="en-US" smtClean="0"/>
              <a:t>配合完成。</a:t>
            </a:r>
            <a:endParaRPr lang="en-US" altLang="zh-CN" smtClean="0"/>
          </a:p>
          <a:p>
            <a:pPr lvl="1"/>
            <a:r>
              <a:rPr lang="zh-CN" altLang="en-US" smtClean="0"/>
              <a:t>云管理：适用于中小型企业，需要配合云管理平台使用，由云管理平台统一管理和配置，功能丰富，即插即用，对网络维护人员的技能要求低。</a:t>
            </a:r>
            <a:endParaRPr lang="en-US" altLang="zh-CN" smtClean="0"/>
          </a:p>
          <a:p>
            <a:pPr lvl="0"/>
            <a:r>
              <a:rPr lang="zh-CN" altLang="en-US" smtClean="0"/>
              <a:t>无线接入控制器 </a:t>
            </a:r>
            <a:r>
              <a:rPr lang="en-US" altLang="zh-CN" smtClean="0"/>
              <a:t>(AC, Access Controller)</a:t>
            </a:r>
          </a:p>
          <a:p>
            <a:pPr lvl="1"/>
            <a:r>
              <a:rPr lang="zh-CN" altLang="en-US" smtClean="0"/>
              <a:t>一般位于整个网络的汇聚层，提供高速、安全、可靠的</a:t>
            </a:r>
            <a:r>
              <a:rPr lang="en-US" altLang="zh-CN" smtClean="0"/>
              <a:t>WLAN</a:t>
            </a:r>
            <a:r>
              <a:rPr lang="zh-CN" altLang="en-US" smtClean="0"/>
              <a:t>业务。</a:t>
            </a:r>
            <a:endParaRPr lang="en-US" altLang="zh-CN" smtClean="0"/>
          </a:p>
          <a:p>
            <a:pPr lvl="1"/>
            <a:r>
              <a:rPr lang="zh-CN" altLang="en-US" smtClean="0"/>
              <a:t>提供大容量、高性能、高可靠性、易安装、易维护的无线数据控制业务，具有组网灵活、绿色节能等优势。</a:t>
            </a:r>
            <a:endParaRPr lang="en-US" altLang="zh-CN"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31054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smtClean="0"/>
              <a:t>通过</a:t>
            </a:r>
            <a:r>
              <a:rPr lang="en-US" altLang="zh-CN" dirty="0" err="1" smtClean="0"/>
              <a:t>PoE</a:t>
            </a:r>
            <a:r>
              <a:rPr lang="zh-CN" altLang="en-US" dirty="0" smtClean="0"/>
              <a:t>供电方式，可以有效的解决</a:t>
            </a:r>
            <a:r>
              <a:rPr lang="en-US" altLang="zh-CN" dirty="0" smtClean="0"/>
              <a:t>IP</a:t>
            </a:r>
            <a:r>
              <a:rPr lang="zh-CN" altLang="en-US" dirty="0" smtClean="0"/>
              <a:t>电话、</a:t>
            </a:r>
            <a:r>
              <a:rPr lang="en-US" altLang="zh-CN" dirty="0" smtClean="0"/>
              <a:t>AP</a:t>
            </a:r>
            <a:r>
              <a:rPr lang="zh-CN" altLang="en-US" dirty="0" smtClean="0"/>
              <a:t>、便携设备充电器、刷卡机、摄像头、数据采集等终端的集中式电源供电问题。对于这些终端而言，有了</a:t>
            </a:r>
            <a:r>
              <a:rPr lang="en-US" altLang="zh-CN" dirty="0" err="1" smtClean="0"/>
              <a:t>PoE</a:t>
            </a:r>
            <a:r>
              <a:rPr lang="zh-CN" altLang="en-US" dirty="0" smtClean="0"/>
              <a:t>后不再需要考虑其室内电源系统布线的问题，在接入网络的同时就可以实现对设备的供电。</a:t>
            </a:r>
          </a:p>
          <a:p>
            <a:endParaRPr lang="zh-CN" altLang="en-US" dirty="0" smtClean="0"/>
          </a:p>
          <a:p>
            <a:endParaRPr lang="zh-CN" altLang="en-US" dirty="0"/>
          </a:p>
        </p:txBody>
      </p:sp>
    </p:spTree>
    <p:extLst>
      <p:ext uri="{BB962C8B-B14F-4D97-AF65-F5344CB8AC3E}">
        <p14:creationId xmlns:p14="http://schemas.microsoft.com/office/powerpoint/2010/main" val="2389547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AP-AC</a:t>
            </a:r>
            <a:r>
              <a:rPr lang="zh-CN" altLang="en-US" dirty="0" smtClean="0"/>
              <a:t>组网：二层是指</a:t>
            </a:r>
            <a:r>
              <a:rPr lang="en-US" altLang="zh-CN" dirty="0" smtClean="0"/>
              <a:t>AP</a:t>
            </a:r>
            <a:r>
              <a:rPr lang="zh-CN" altLang="en-US" dirty="0" smtClean="0"/>
              <a:t>和</a:t>
            </a:r>
            <a:r>
              <a:rPr lang="en-US" altLang="zh-CN" dirty="0" smtClean="0"/>
              <a:t>AC</a:t>
            </a:r>
            <a:r>
              <a:rPr lang="zh-CN" altLang="en-US" dirty="0" smtClean="0"/>
              <a:t>之间是二层组网，三层是指</a:t>
            </a:r>
            <a:r>
              <a:rPr lang="en-US" altLang="zh-CN" dirty="0" smtClean="0"/>
              <a:t>AC</a:t>
            </a:r>
            <a:r>
              <a:rPr lang="zh-CN" altLang="en-US" dirty="0" smtClean="0"/>
              <a:t>和</a:t>
            </a:r>
            <a:r>
              <a:rPr lang="en-US" altLang="zh-CN" dirty="0" smtClean="0"/>
              <a:t>AP</a:t>
            </a:r>
            <a:r>
              <a:rPr lang="zh-CN" altLang="en-US" dirty="0" smtClean="0"/>
              <a:t>之间是三层组网；二层组网</a:t>
            </a:r>
            <a:r>
              <a:rPr lang="en-US" altLang="zh-CN" dirty="0" smtClean="0"/>
              <a:t>AP</a:t>
            </a:r>
            <a:r>
              <a:rPr lang="zh-CN" altLang="en-US" dirty="0" smtClean="0"/>
              <a:t>可以通过二层广播，或者</a:t>
            </a:r>
            <a:r>
              <a:rPr lang="en-US" altLang="zh-CN" dirty="0" smtClean="0"/>
              <a:t>DHCP</a:t>
            </a:r>
            <a:r>
              <a:rPr lang="zh-CN" altLang="en-US" dirty="0" smtClean="0"/>
              <a:t>过程，即插即用上线；三层网络下，</a:t>
            </a:r>
            <a:r>
              <a:rPr lang="en-US" altLang="zh-CN" dirty="0" smtClean="0"/>
              <a:t>AP</a:t>
            </a:r>
            <a:r>
              <a:rPr lang="zh-CN" altLang="en-US" dirty="0" smtClean="0"/>
              <a:t>无法直接发现</a:t>
            </a:r>
            <a:r>
              <a:rPr lang="en-US" altLang="zh-CN" dirty="0" smtClean="0"/>
              <a:t>AC</a:t>
            </a:r>
            <a:r>
              <a:rPr lang="zh-CN" altLang="en-US" dirty="0" smtClean="0"/>
              <a:t>，需要通过</a:t>
            </a:r>
            <a:r>
              <a:rPr lang="en-US" altLang="zh-CN" dirty="0" smtClean="0"/>
              <a:t>DHCP</a:t>
            </a:r>
            <a:r>
              <a:rPr lang="zh-CN" altLang="en-US" dirty="0" smtClean="0"/>
              <a:t>或</a:t>
            </a:r>
            <a:r>
              <a:rPr lang="en-US" altLang="zh-CN" dirty="0" smtClean="0"/>
              <a:t>DNS</a:t>
            </a:r>
            <a:r>
              <a:rPr lang="zh-CN" altLang="en-US" dirty="0" smtClean="0"/>
              <a:t>方式动态发现，或者配置静态</a:t>
            </a:r>
            <a:r>
              <a:rPr lang="en-US" altLang="zh-CN" dirty="0" smtClean="0"/>
              <a:t>IP</a:t>
            </a:r>
            <a:r>
              <a:rPr lang="zh-CN" altLang="en-US" dirty="0" smtClean="0"/>
              <a:t>。</a:t>
            </a:r>
            <a:endParaRPr lang="en-US" altLang="zh-CN" dirty="0" smtClean="0"/>
          </a:p>
          <a:p>
            <a:r>
              <a:rPr lang="zh-CN" altLang="en-US" dirty="0" smtClean="0"/>
              <a:t>在实际组网中，一台</a:t>
            </a:r>
            <a:r>
              <a:rPr lang="en-US" altLang="zh-CN" dirty="0" smtClean="0"/>
              <a:t>AC</a:t>
            </a:r>
            <a:r>
              <a:rPr lang="zh-CN" altLang="en-US" dirty="0" smtClean="0"/>
              <a:t>可以连接几十甚至几百台</a:t>
            </a:r>
            <a:r>
              <a:rPr lang="en-US" altLang="zh-CN" dirty="0" smtClean="0"/>
              <a:t>AP</a:t>
            </a:r>
            <a:r>
              <a:rPr lang="zh-CN" altLang="en-US" dirty="0" smtClean="0"/>
              <a:t>，组网一般比较复杂。比如在企业网络中，</a:t>
            </a:r>
            <a:r>
              <a:rPr lang="en-US" altLang="zh-CN" dirty="0" smtClean="0"/>
              <a:t>AP</a:t>
            </a:r>
            <a:r>
              <a:rPr lang="zh-CN" altLang="en-US" dirty="0" smtClean="0"/>
              <a:t>可以布放在办公室，会议室，会客间等场所，而</a:t>
            </a:r>
            <a:r>
              <a:rPr lang="en-US" altLang="zh-CN" dirty="0" smtClean="0"/>
              <a:t>AC</a:t>
            </a:r>
            <a:r>
              <a:rPr lang="zh-CN" altLang="en-US" dirty="0" smtClean="0"/>
              <a:t>可以安放在公司机房。这样，</a:t>
            </a:r>
            <a:r>
              <a:rPr lang="en-US" altLang="zh-CN" dirty="0" smtClean="0"/>
              <a:t>AP</a:t>
            </a:r>
            <a:r>
              <a:rPr lang="zh-CN" altLang="en-US" dirty="0" smtClean="0"/>
              <a:t>和</a:t>
            </a:r>
            <a:r>
              <a:rPr lang="en-US" altLang="zh-CN" dirty="0" smtClean="0"/>
              <a:t>AC</a:t>
            </a:r>
            <a:r>
              <a:rPr lang="zh-CN" altLang="en-US" dirty="0" smtClean="0"/>
              <a:t>之间的网络就是比较复杂的三层网络。因此，在大型组网中一般采用三层组网。</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4105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11570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smtClean="0"/>
              <a:t>AC</a:t>
            </a:r>
            <a:r>
              <a:rPr lang="zh-CN" altLang="en-US" dirty="0" smtClean="0"/>
              <a:t>连接方式：直连模式下</a:t>
            </a:r>
            <a:r>
              <a:rPr lang="en-US" altLang="zh-CN" dirty="0" smtClean="0"/>
              <a:t>AC</a:t>
            </a:r>
            <a:r>
              <a:rPr lang="zh-CN" altLang="en-US" dirty="0" smtClean="0"/>
              <a:t>部署在用户的转发路径上，旁挂则相反；直连模式用户流量要经过</a:t>
            </a:r>
            <a:r>
              <a:rPr lang="en-US" altLang="zh-CN" dirty="0" smtClean="0"/>
              <a:t>AC</a:t>
            </a:r>
            <a:r>
              <a:rPr lang="zh-CN" altLang="en-US" dirty="0" smtClean="0"/>
              <a:t>，会消耗</a:t>
            </a:r>
            <a:r>
              <a:rPr lang="en-US" altLang="zh-CN" dirty="0" smtClean="0"/>
              <a:t>AC</a:t>
            </a:r>
            <a:r>
              <a:rPr lang="zh-CN" altLang="en-US" dirty="0" smtClean="0"/>
              <a:t>转发能力，旁挂一般流量不会经过</a:t>
            </a:r>
            <a:r>
              <a:rPr lang="en-US" altLang="zh-CN" dirty="0" smtClean="0"/>
              <a:t>AC</a:t>
            </a:r>
            <a:r>
              <a:rPr lang="zh-CN" altLang="en-US" dirty="0" smtClean="0"/>
              <a:t>。</a:t>
            </a:r>
          </a:p>
          <a:p>
            <a:pPr lvl="0"/>
            <a:r>
              <a:rPr lang="zh-CN" altLang="en-US" dirty="0" smtClean="0"/>
              <a:t>直连式组网：</a:t>
            </a:r>
            <a:endParaRPr lang="en-US" altLang="zh-CN" dirty="0" smtClean="0"/>
          </a:p>
          <a:p>
            <a:pPr lvl="1"/>
            <a:r>
              <a:rPr lang="zh-CN" altLang="en-US" dirty="0" smtClean="0"/>
              <a:t>采用这种组网方式，对</a:t>
            </a:r>
            <a:r>
              <a:rPr lang="en-US" altLang="zh-CN" dirty="0" smtClean="0"/>
              <a:t>AC</a:t>
            </a:r>
            <a:r>
              <a:rPr lang="zh-CN" altLang="en-US" dirty="0" smtClean="0"/>
              <a:t>的吞吐量以及处理数据能力比较高，否则</a:t>
            </a:r>
            <a:r>
              <a:rPr lang="en-US" altLang="zh-CN" dirty="0" smtClean="0"/>
              <a:t>AC</a:t>
            </a:r>
            <a:r>
              <a:rPr lang="zh-CN" altLang="en-US" dirty="0" smtClean="0"/>
              <a:t>会是整个无线网络带宽的瓶颈。</a:t>
            </a:r>
            <a:endParaRPr lang="en-US" altLang="zh-CN" dirty="0" smtClean="0"/>
          </a:p>
          <a:p>
            <a:pPr lvl="1"/>
            <a:r>
              <a:rPr lang="zh-CN" altLang="en-US" dirty="0" smtClean="0"/>
              <a:t>但用此种组网，组网架构清晰，组网实施起来简单。</a:t>
            </a:r>
          </a:p>
          <a:p>
            <a:pPr lvl="0"/>
            <a:r>
              <a:rPr lang="zh-CN" altLang="en-US" dirty="0" smtClean="0"/>
              <a:t>旁挂式组网：</a:t>
            </a:r>
            <a:endParaRPr lang="en-US" altLang="zh-CN" dirty="0" smtClean="0"/>
          </a:p>
          <a:p>
            <a:pPr lvl="1"/>
            <a:r>
              <a:rPr lang="zh-CN" altLang="en-US" dirty="0" smtClean="0"/>
              <a:t>由于实际组网中，大部分不是早期就规划好无线网络，无线网络的覆盖架设大部分是后期在现有网络中扩展而来。而采用旁挂式组网就比较容易进行扩展，只需将</a:t>
            </a:r>
            <a:r>
              <a:rPr lang="en-US" altLang="zh-CN" dirty="0" smtClean="0"/>
              <a:t>AC</a:t>
            </a:r>
            <a:r>
              <a:rPr lang="zh-CN" altLang="en-US" dirty="0" smtClean="0"/>
              <a:t>旁挂在现有网络中，比如旁挂在汇聚交换机上，就可以对终端</a:t>
            </a:r>
            <a:r>
              <a:rPr lang="en-US" altLang="zh-CN" dirty="0" smtClean="0"/>
              <a:t>AP</a:t>
            </a:r>
            <a:r>
              <a:rPr lang="zh-CN" altLang="en-US" dirty="0" smtClean="0"/>
              <a:t>进行管理。所以此种组网方式使用率比较高。</a:t>
            </a:r>
          </a:p>
          <a:p>
            <a:pPr lvl="1"/>
            <a:r>
              <a:rPr lang="zh-CN" altLang="en-US" dirty="0" smtClean="0"/>
              <a:t>在旁挂式组网中，</a:t>
            </a:r>
            <a:r>
              <a:rPr lang="en-US" altLang="zh-CN" dirty="0" smtClean="0"/>
              <a:t>AC</a:t>
            </a:r>
            <a:r>
              <a:rPr lang="zh-CN" altLang="en-US" dirty="0" smtClean="0"/>
              <a:t>只承载对</a:t>
            </a:r>
            <a:r>
              <a:rPr lang="en-US" altLang="zh-CN" dirty="0" smtClean="0"/>
              <a:t>AP</a:t>
            </a:r>
            <a:r>
              <a:rPr lang="zh-CN" altLang="en-US" dirty="0" smtClean="0"/>
              <a:t>的管理功能，管理流封装在</a:t>
            </a:r>
            <a:r>
              <a:rPr lang="en-US" altLang="zh-CN" dirty="0" smtClean="0"/>
              <a:t>CAPWAP</a:t>
            </a:r>
            <a:r>
              <a:rPr lang="zh-CN" altLang="en-US" dirty="0" smtClean="0"/>
              <a:t>隧道中传输。数据业务流可以通过</a:t>
            </a:r>
            <a:r>
              <a:rPr lang="en-US" altLang="zh-CN" dirty="0" smtClean="0"/>
              <a:t>CAPWAP</a:t>
            </a:r>
            <a:r>
              <a:rPr lang="zh-CN" altLang="en-US" dirty="0" smtClean="0"/>
              <a:t>数据隧道经</a:t>
            </a:r>
            <a:r>
              <a:rPr lang="en-US" altLang="zh-CN" dirty="0" smtClean="0"/>
              <a:t>AC</a:t>
            </a:r>
            <a:r>
              <a:rPr lang="zh-CN" altLang="en-US" dirty="0" smtClean="0"/>
              <a:t>转发，也可以不经过</a:t>
            </a:r>
            <a:r>
              <a:rPr lang="en-US" altLang="zh-CN" dirty="0" smtClean="0"/>
              <a:t>AC</a:t>
            </a:r>
            <a:r>
              <a:rPr lang="zh-CN" altLang="en-US" dirty="0" smtClean="0"/>
              <a:t>转发直接转发，后者无线用户业务流经汇聚交换机由汇聚交换机传输至上层网络。 </a:t>
            </a:r>
          </a:p>
          <a:p>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77673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smtClean="0"/>
              <a:t>为满足大规模组网的要求，需要对网络中的多个</a:t>
            </a:r>
            <a:r>
              <a:rPr lang="en-US" altLang="zh-CN" dirty="0" smtClean="0"/>
              <a:t>AP</a:t>
            </a:r>
            <a:r>
              <a:rPr lang="zh-CN" altLang="en-US" dirty="0" smtClean="0"/>
              <a:t>进行统一管理，</a:t>
            </a:r>
            <a:r>
              <a:rPr lang="en-US" altLang="zh-CN" dirty="0" smtClean="0"/>
              <a:t>IETF</a:t>
            </a:r>
            <a:r>
              <a:rPr lang="zh-CN" altLang="en-US" dirty="0" smtClean="0"/>
              <a:t>成立了</a:t>
            </a:r>
            <a:r>
              <a:rPr lang="en-US" altLang="zh-CN" dirty="0" smtClean="0"/>
              <a:t>CAPWAP</a:t>
            </a:r>
            <a:r>
              <a:rPr lang="zh-CN" altLang="en-US" dirty="0" smtClean="0"/>
              <a:t>工作组，最终制定</a:t>
            </a:r>
            <a:r>
              <a:rPr lang="en-US" altLang="zh-CN" dirty="0" smtClean="0"/>
              <a:t>CAPWAP</a:t>
            </a:r>
            <a:r>
              <a:rPr lang="zh-CN" altLang="en-US" dirty="0" smtClean="0"/>
              <a:t>协议。该协议定义了</a:t>
            </a:r>
            <a:r>
              <a:rPr lang="en-US" altLang="zh-CN" dirty="0" smtClean="0"/>
              <a:t>AC</a:t>
            </a:r>
            <a:r>
              <a:rPr lang="zh-CN" altLang="en-US" dirty="0" smtClean="0"/>
              <a:t>如何对</a:t>
            </a:r>
            <a:r>
              <a:rPr lang="en-US" altLang="zh-CN" dirty="0" smtClean="0"/>
              <a:t>AP</a:t>
            </a:r>
            <a:r>
              <a:rPr lang="zh-CN" altLang="en-US" dirty="0" smtClean="0"/>
              <a:t>进行管理、业务配置，即</a:t>
            </a:r>
            <a:r>
              <a:rPr lang="en-US" altLang="zh-CN" dirty="0" smtClean="0"/>
              <a:t>AC</a:t>
            </a:r>
            <a:r>
              <a:rPr lang="zh-CN" altLang="en-US" dirty="0" smtClean="0"/>
              <a:t>与</a:t>
            </a:r>
            <a:r>
              <a:rPr lang="en-US" altLang="zh-CN" dirty="0" smtClean="0"/>
              <a:t>AP</a:t>
            </a:r>
            <a:r>
              <a:rPr lang="zh-CN" altLang="en-US" dirty="0" smtClean="0"/>
              <a:t>间首先会建立</a:t>
            </a:r>
            <a:r>
              <a:rPr lang="en-US" altLang="zh-CN" dirty="0" smtClean="0"/>
              <a:t>CAPWAP</a:t>
            </a:r>
            <a:r>
              <a:rPr lang="zh-CN" altLang="en-US" dirty="0" smtClean="0"/>
              <a:t>隧道，然后</a:t>
            </a:r>
            <a:r>
              <a:rPr lang="en-US" altLang="zh-CN" dirty="0" smtClean="0"/>
              <a:t>AC</a:t>
            </a:r>
            <a:r>
              <a:rPr lang="zh-CN" altLang="en-US" dirty="0" smtClean="0"/>
              <a:t>通过</a:t>
            </a:r>
            <a:r>
              <a:rPr lang="en-US" altLang="zh-CN" dirty="0" smtClean="0"/>
              <a:t>CAPWAP</a:t>
            </a:r>
            <a:r>
              <a:rPr lang="zh-CN" altLang="en-US" dirty="0" smtClean="0"/>
              <a:t>隧道来实现对</a:t>
            </a:r>
            <a:r>
              <a:rPr lang="en-US" altLang="zh-CN" dirty="0" smtClean="0"/>
              <a:t>AP</a:t>
            </a:r>
            <a:r>
              <a:rPr lang="zh-CN" altLang="en-US" dirty="0" smtClean="0"/>
              <a:t>的集中管理和控制。</a:t>
            </a:r>
          </a:p>
          <a:p>
            <a:r>
              <a:rPr lang="en-US" altLang="zh-CN" dirty="0" smtClean="0"/>
              <a:t>CAPWAP</a:t>
            </a:r>
            <a:r>
              <a:rPr lang="zh-CN" altLang="en-US" dirty="0"/>
              <a:t>是基于</a:t>
            </a:r>
            <a:r>
              <a:rPr lang="en-US" altLang="zh-CN" dirty="0"/>
              <a:t>UDP</a:t>
            </a:r>
            <a:r>
              <a:rPr lang="zh-CN" altLang="en-US" dirty="0"/>
              <a:t>进行传输的应用层协议。</a:t>
            </a:r>
          </a:p>
          <a:p>
            <a:pPr lvl="1"/>
            <a:r>
              <a:rPr lang="en-US" altLang="zh-CN" dirty="0"/>
              <a:t>CAPWAP</a:t>
            </a:r>
            <a:r>
              <a:rPr lang="zh-CN" altLang="en-US" dirty="0"/>
              <a:t>协议在传输层运输两种类型的消息：</a:t>
            </a:r>
          </a:p>
          <a:p>
            <a:pPr lvl="2"/>
            <a:r>
              <a:rPr lang="zh-CN" altLang="en-US" dirty="0" smtClean="0"/>
              <a:t>业务数据流量，</a:t>
            </a:r>
            <a:r>
              <a:rPr lang="zh-CN" altLang="en-US" dirty="0"/>
              <a:t>封装转发无线数据帧 。</a:t>
            </a:r>
            <a:r>
              <a:rPr lang="en-US" altLang="zh-CN" dirty="0"/>
              <a:t>——</a:t>
            </a:r>
            <a:r>
              <a:rPr lang="zh-CN" altLang="en-US" dirty="0"/>
              <a:t>通过</a:t>
            </a:r>
            <a:r>
              <a:rPr lang="en-US" altLang="zh-CN" dirty="0"/>
              <a:t>CAPWAP</a:t>
            </a:r>
            <a:r>
              <a:rPr lang="zh-CN" altLang="en-US" dirty="0"/>
              <a:t>数据隧道。</a:t>
            </a:r>
          </a:p>
          <a:p>
            <a:pPr lvl="2"/>
            <a:r>
              <a:rPr lang="zh-CN" altLang="en-US" dirty="0" smtClean="0"/>
              <a:t>管理流量，</a:t>
            </a:r>
            <a:r>
              <a:rPr lang="zh-CN" altLang="en-US" dirty="0"/>
              <a:t>管理</a:t>
            </a:r>
            <a:r>
              <a:rPr lang="en-US" altLang="zh-CN" dirty="0"/>
              <a:t>AP</a:t>
            </a:r>
            <a:r>
              <a:rPr lang="zh-CN" altLang="en-US" dirty="0"/>
              <a:t>和</a:t>
            </a:r>
            <a:r>
              <a:rPr lang="en-US" altLang="zh-CN" dirty="0"/>
              <a:t>AC</a:t>
            </a:r>
            <a:r>
              <a:rPr lang="zh-CN" altLang="en-US" dirty="0"/>
              <a:t>之间交换的管理消息 。</a:t>
            </a:r>
            <a:r>
              <a:rPr lang="en-US" altLang="zh-CN" dirty="0"/>
              <a:t>——</a:t>
            </a:r>
            <a:r>
              <a:rPr lang="zh-CN" altLang="en-US" dirty="0"/>
              <a:t>通过</a:t>
            </a:r>
            <a:r>
              <a:rPr lang="en-US" altLang="zh-CN" dirty="0"/>
              <a:t>CAPWAP</a:t>
            </a:r>
            <a:r>
              <a:rPr lang="zh-CN" altLang="en-US" dirty="0"/>
              <a:t>控制隧道。</a:t>
            </a:r>
          </a:p>
          <a:p>
            <a:pPr lvl="1"/>
            <a:r>
              <a:rPr lang="en-US" altLang="zh-CN" dirty="0"/>
              <a:t>CAPWAP</a:t>
            </a:r>
            <a:r>
              <a:rPr lang="zh-CN" altLang="en-US" dirty="0"/>
              <a:t>数据和控制报文基于不同的</a:t>
            </a:r>
            <a:r>
              <a:rPr lang="en-US" altLang="zh-CN" dirty="0"/>
              <a:t>UDP</a:t>
            </a:r>
            <a:r>
              <a:rPr lang="zh-CN" altLang="en-US" dirty="0"/>
              <a:t>端口发送：</a:t>
            </a:r>
          </a:p>
          <a:p>
            <a:pPr lvl="2"/>
            <a:r>
              <a:rPr lang="zh-CN" altLang="en-US" dirty="0" smtClean="0"/>
              <a:t>管理流量端口</a:t>
            </a:r>
            <a:r>
              <a:rPr lang="zh-CN" altLang="en-US" dirty="0"/>
              <a:t>为</a:t>
            </a:r>
            <a:r>
              <a:rPr lang="en-US" altLang="zh-CN" dirty="0"/>
              <a:t>UDP</a:t>
            </a:r>
            <a:r>
              <a:rPr lang="zh-CN" altLang="en-US" dirty="0"/>
              <a:t>端口</a:t>
            </a:r>
            <a:r>
              <a:rPr lang="en-US" altLang="zh-CN" dirty="0"/>
              <a:t>5246</a:t>
            </a:r>
            <a:r>
              <a:rPr lang="zh-CN" altLang="en-US" dirty="0"/>
              <a:t>。</a:t>
            </a:r>
          </a:p>
          <a:p>
            <a:pPr lvl="2"/>
            <a:r>
              <a:rPr lang="zh-CN" altLang="en-US" dirty="0" smtClean="0"/>
              <a:t>业务数据流量端口</a:t>
            </a:r>
            <a:r>
              <a:rPr lang="zh-CN" altLang="en-US" dirty="0"/>
              <a:t>为</a:t>
            </a:r>
            <a:r>
              <a:rPr lang="en-US" altLang="zh-CN" dirty="0"/>
              <a:t>UDP</a:t>
            </a:r>
            <a:r>
              <a:rPr lang="zh-CN" altLang="en-US" dirty="0"/>
              <a:t>端口</a:t>
            </a:r>
            <a:r>
              <a:rPr lang="en-US" altLang="zh-CN" dirty="0"/>
              <a:t>5247</a:t>
            </a:r>
            <a:r>
              <a:rPr lang="zh-CN" altLang="en-US" dirty="0"/>
              <a:t>。</a:t>
            </a:r>
            <a:endParaRPr lang="en-US" altLang="zh-CN" dirty="0"/>
          </a:p>
          <a:p>
            <a:pPr lvl="2"/>
            <a:endParaRPr lang="en-US" altLang="zh-CN" dirty="0"/>
          </a:p>
          <a:p>
            <a:pPr lvl="0"/>
            <a:r>
              <a:rPr lang="zh-CN" altLang="en-US" dirty="0"/>
              <a:t>注：国际互联网工程任务组（</a:t>
            </a:r>
            <a:r>
              <a:rPr lang="en-US" altLang="zh-CN" dirty="0"/>
              <a:t>The Internet Engineering Task Force</a:t>
            </a:r>
            <a:r>
              <a:rPr lang="zh-CN" altLang="en-US" dirty="0"/>
              <a:t>，简称 </a:t>
            </a:r>
            <a:r>
              <a:rPr lang="en-US" altLang="zh-CN" dirty="0"/>
              <a:t>IETF</a:t>
            </a:r>
            <a:r>
              <a:rPr lang="zh-CN" altLang="en-US" dirty="0"/>
              <a:t>）。</a:t>
            </a:r>
          </a:p>
        </p:txBody>
      </p:sp>
    </p:spTree>
    <p:extLst>
      <p:ext uri="{BB962C8B-B14F-4D97-AF65-F5344CB8AC3E}">
        <p14:creationId xmlns:p14="http://schemas.microsoft.com/office/powerpoint/2010/main" val="3351702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zh-CN" altLang="en-US" dirty="0" smtClean="0"/>
              <a:t>信源编码</a:t>
            </a:r>
            <a:r>
              <a:rPr lang="zh-CN" altLang="en-US" dirty="0"/>
              <a:t>：将最原始的信息，经过对应的编码，转换为数字信号的过程。</a:t>
            </a:r>
            <a:endParaRPr lang="en-US" altLang="zh-CN" dirty="0"/>
          </a:p>
          <a:p>
            <a:pPr lvl="0"/>
            <a:r>
              <a:rPr lang="zh-CN" altLang="en-US" dirty="0"/>
              <a:t>信道编码：是一种对信息纠错、检错的技术，可以提升信道传输的可靠性。信息在无线传输过程中容易受到噪声的干扰，导致接收信息出错，引入信道编码能够在接收设备上最大程度地回复信息，降低误码率。</a:t>
            </a:r>
            <a:endParaRPr lang="en-US" altLang="zh-CN" dirty="0"/>
          </a:p>
          <a:p>
            <a:pPr lvl="0"/>
            <a:r>
              <a:rPr lang="zh-CN" altLang="en-US" dirty="0"/>
              <a:t>调制：将数字信号叠加到高频振荡电路产生的高频信号上，才能通过天线转换成无线电波发射出去。叠加动作就是调制的过程。</a:t>
            </a:r>
            <a:endParaRPr lang="en-US" altLang="zh-CN" dirty="0"/>
          </a:p>
          <a:p>
            <a:pPr lvl="0"/>
            <a:r>
              <a:rPr lang="zh-CN" altLang="en-US" dirty="0"/>
              <a:t>信道：传输信息的通道，无线信道就是空间中的无线电波。</a:t>
            </a:r>
            <a:endParaRPr lang="en-US" altLang="zh-CN" dirty="0"/>
          </a:p>
          <a:p>
            <a:pPr lvl="0"/>
            <a:r>
              <a:rPr lang="zh-CN" altLang="en-US" dirty="0" smtClean="0"/>
              <a:t>空中</a:t>
            </a:r>
            <a:r>
              <a:rPr lang="zh-CN" altLang="en-US" dirty="0"/>
              <a:t>接口：简称空口，无线信道使用的接口。发送设备和接收设备使用接口和信道连接，对于无线通信，接口是不可见的，连接着不可见的空间。</a:t>
            </a:r>
            <a:endParaRPr lang="en-US" altLang="zh-CN" dirty="0"/>
          </a:p>
          <a:p>
            <a:endParaRPr lang="zh-CN" altLang="en-US" dirty="0"/>
          </a:p>
        </p:txBody>
      </p:sp>
    </p:spTree>
    <p:extLst>
      <p:ext uri="{BB962C8B-B14F-4D97-AF65-F5344CB8AC3E}">
        <p14:creationId xmlns:p14="http://schemas.microsoft.com/office/powerpoint/2010/main" val="1891767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极低频 </a:t>
            </a:r>
            <a:r>
              <a:rPr lang="en-US" altLang="zh-CN" dirty="0"/>
              <a:t>(3Hz–30Hz)</a:t>
            </a:r>
            <a:r>
              <a:rPr lang="zh-CN" altLang="en-US" dirty="0"/>
              <a:t>：潜艇通讯或直接转换成声音。</a:t>
            </a:r>
          </a:p>
          <a:p>
            <a:r>
              <a:rPr lang="zh-CN" altLang="en-US" dirty="0"/>
              <a:t>超低频 </a:t>
            </a:r>
            <a:r>
              <a:rPr lang="en-US" altLang="zh-CN" dirty="0"/>
              <a:t>(30Hz–300Hz) </a:t>
            </a:r>
            <a:r>
              <a:rPr lang="zh-CN" altLang="en-US" dirty="0"/>
              <a:t>：直接转换成声音或交流输电系统（</a:t>
            </a:r>
            <a:r>
              <a:rPr lang="en-US" altLang="zh-CN" dirty="0"/>
              <a:t>50-60</a:t>
            </a:r>
            <a:r>
              <a:rPr lang="zh-CN" altLang="en-US" dirty="0"/>
              <a:t>赫兹</a:t>
            </a:r>
            <a:r>
              <a:rPr lang="en-US" altLang="zh-CN" dirty="0"/>
              <a:t>)</a:t>
            </a:r>
            <a:r>
              <a:rPr lang="zh-CN" altLang="en-US" dirty="0"/>
              <a:t>。</a:t>
            </a:r>
          </a:p>
          <a:p>
            <a:r>
              <a:rPr lang="zh-CN" altLang="en-US" dirty="0"/>
              <a:t>特低频 </a:t>
            </a:r>
            <a:r>
              <a:rPr lang="en-US" altLang="zh-CN" dirty="0"/>
              <a:t>(300Hz–3KHz) </a:t>
            </a:r>
            <a:r>
              <a:rPr lang="zh-CN" altLang="en-US" dirty="0"/>
              <a:t>：矿场通讯或直接转换成声音。</a:t>
            </a:r>
          </a:p>
          <a:p>
            <a:r>
              <a:rPr lang="zh-CN" altLang="en-US" dirty="0"/>
              <a:t>甚低频 </a:t>
            </a:r>
            <a:r>
              <a:rPr lang="en-US" altLang="zh-CN" dirty="0"/>
              <a:t>(3KHz–30KHz) </a:t>
            </a:r>
            <a:r>
              <a:rPr lang="zh-CN" altLang="en-US" dirty="0"/>
              <a:t>：直接转换成声音、超声、地球物理学研究。</a:t>
            </a:r>
          </a:p>
          <a:p>
            <a:r>
              <a:rPr lang="zh-CN" altLang="en-US" dirty="0"/>
              <a:t>低频 </a:t>
            </a:r>
            <a:r>
              <a:rPr lang="en-US" altLang="zh-CN" dirty="0"/>
              <a:t>(30KHz–300KHz) </a:t>
            </a:r>
            <a:r>
              <a:rPr lang="zh-CN" altLang="en-US" dirty="0"/>
              <a:t>：国际广播。</a:t>
            </a:r>
          </a:p>
          <a:p>
            <a:r>
              <a:rPr lang="zh-CN" altLang="en-US" dirty="0"/>
              <a:t>中频 </a:t>
            </a:r>
            <a:r>
              <a:rPr lang="en-US" altLang="zh-CN" dirty="0"/>
              <a:t>(300KHz–3MHz) </a:t>
            </a:r>
            <a:r>
              <a:rPr lang="zh-CN" altLang="en-US" dirty="0"/>
              <a:t>：调幅</a:t>
            </a:r>
            <a:r>
              <a:rPr lang="en-US" altLang="zh-CN" dirty="0"/>
              <a:t>(AM)</a:t>
            </a:r>
            <a:r>
              <a:rPr lang="zh-CN" altLang="en-US" dirty="0"/>
              <a:t>广播、海事及航空通讯。</a:t>
            </a:r>
          </a:p>
          <a:p>
            <a:r>
              <a:rPr lang="zh-CN" altLang="en-US" dirty="0"/>
              <a:t>高频 </a:t>
            </a:r>
            <a:r>
              <a:rPr lang="en-US" altLang="zh-CN" dirty="0"/>
              <a:t>(3MHz–30MHz) </a:t>
            </a:r>
            <a:r>
              <a:rPr lang="zh-CN" altLang="en-US" dirty="0"/>
              <a:t>：短波、民用电台。</a:t>
            </a:r>
          </a:p>
          <a:p>
            <a:r>
              <a:rPr lang="zh-CN" altLang="en-US" dirty="0"/>
              <a:t>甚高频 </a:t>
            </a:r>
            <a:r>
              <a:rPr lang="en-US" altLang="zh-CN" dirty="0"/>
              <a:t>(30MHz–300MHz) </a:t>
            </a:r>
            <a:r>
              <a:rPr lang="zh-CN" altLang="en-US" dirty="0"/>
              <a:t>：调频</a:t>
            </a:r>
            <a:r>
              <a:rPr lang="en-US" altLang="zh-CN" dirty="0"/>
              <a:t>(FM)</a:t>
            </a:r>
            <a:r>
              <a:rPr lang="zh-CN" altLang="en-US" dirty="0"/>
              <a:t>广播、电视广播、航空通讯。</a:t>
            </a:r>
          </a:p>
          <a:p>
            <a:r>
              <a:rPr lang="zh-CN" altLang="en-US" dirty="0"/>
              <a:t>特高频 </a:t>
            </a:r>
            <a:r>
              <a:rPr lang="en-US" altLang="zh-CN" dirty="0"/>
              <a:t>(300MHz–3GHz) </a:t>
            </a:r>
            <a:r>
              <a:rPr lang="zh-CN" altLang="en-US" dirty="0"/>
              <a:t>：电视广播、无线电话通讯、无线网络、微波炉。</a:t>
            </a:r>
          </a:p>
          <a:p>
            <a:r>
              <a:rPr lang="zh-CN" altLang="en-US" dirty="0"/>
              <a:t>超高频</a:t>
            </a:r>
            <a:r>
              <a:rPr lang="en-US" altLang="zh-CN" dirty="0"/>
              <a:t> (3GHz–30GHz) </a:t>
            </a:r>
            <a:r>
              <a:rPr lang="zh-CN" altLang="en-US" dirty="0"/>
              <a:t>：无线网络、雷达、人造卫星接收。</a:t>
            </a:r>
          </a:p>
          <a:p>
            <a:r>
              <a:rPr lang="zh-CN" altLang="en-US" dirty="0"/>
              <a:t>极高频 </a:t>
            </a:r>
            <a:r>
              <a:rPr lang="en-US" altLang="zh-CN" dirty="0"/>
              <a:t>(30GHz–300GHz) </a:t>
            </a:r>
            <a:r>
              <a:rPr lang="zh-CN" altLang="en-US" dirty="0"/>
              <a:t>：射电天文学、遥感、人体扫描安检仪。</a:t>
            </a:r>
          </a:p>
          <a:p>
            <a:r>
              <a:rPr lang="en-US" altLang="zh-CN" dirty="0"/>
              <a:t>300GHz</a:t>
            </a:r>
            <a:r>
              <a:rPr lang="zh-CN" altLang="en-US" dirty="0"/>
              <a:t>以上：红外线、可见光、紫外线、射线等。</a:t>
            </a:r>
          </a:p>
          <a:p>
            <a:endParaRPr lang="zh-CN" altLang="en-US" dirty="0"/>
          </a:p>
        </p:txBody>
      </p:sp>
    </p:spTree>
    <p:extLst>
      <p:ext uri="{BB962C8B-B14F-4D97-AF65-F5344CB8AC3E}">
        <p14:creationId xmlns:p14="http://schemas.microsoft.com/office/powerpoint/2010/main" val="817158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WLAN</a:t>
            </a:r>
            <a:r>
              <a:rPr lang="zh-CN" altLang="en-US" dirty="0"/>
              <a:t>中，</a:t>
            </a:r>
            <a:r>
              <a:rPr lang="en-US" altLang="zh-CN" dirty="0"/>
              <a:t>AP</a:t>
            </a:r>
            <a:r>
              <a:rPr lang="zh-CN" altLang="en-US" dirty="0"/>
              <a:t>的工作状态会受到周围环境的影响。例如，当相邻</a:t>
            </a:r>
            <a:r>
              <a:rPr lang="en-US" altLang="zh-CN" dirty="0"/>
              <a:t>AP</a:t>
            </a:r>
            <a:r>
              <a:rPr lang="zh-CN" altLang="en-US" dirty="0"/>
              <a:t>的工作信道存在重叠频段时，某个</a:t>
            </a:r>
            <a:r>
              <a:rPr lang="en-US" altLang="zh-CN" dirty="0"/>
              <a:t>AP</a:t>
            </a:r>
            <a:r>
              <a:rPr lang="zh-CN" altLang="en-US" dirty="0"/>
              <a:t>的功率过大会对相邻</a:t>
            </a:r>
            <a:r>
              <a:rPr lang="en-US" altLang="zh-CN" dirty="0"/>
              <a:t>AP</a:t>
            </a:r>
            <a:r>
              <a:rPr lang="zh-CN" altLang="en-US" dirty="0"/>
              <a:t>造成信号干扰。</a:t>
            </a:r>
            <a:endParaRPr lang="en-US" altLang="zh-CN" dirty="0"/>
          </a:p>
          <a:p>
            <a:r>
              <a:rPr lang="zh-CN" altLang="en-US" dirty="0"/>
              <a:t>通过射频调优功能，动态调整</a:t>
            </a:r>
            <a:r>
              <a:rPr lang="en-US" altLang="zh-CN" dirty="0"/>
              <a:t>AP</a:t>
            </a:r>
            <a:r>
              <a:rPr lang="zh-CN" altLang="en-US" dirty="0"/>
              <a:t>的信道和功率，可以使同一</a:t>
            </a:r>
            <a:r>
              <a:rPr lang="en-US" altLang="zh-CN" dirty="0"/>
              <a:t>AC</a:t>
            </a:r>
            <a:r>
              <a:rPr lang="zh-CN" altLang="en-US" dirty="0"/>
              <a:t>管理的各</a:t>
            </a:r>
            <a:r>
              <a:rPr lang="en-US" altLang="zh-CN" dirty="0"/>
              <a:t>AP</a:t>
            </a:r>
            <a:r>
              <a:rPr lang="zh-CN" altLang="en-US" dirty="0"/>
              <a:t>的信道和功率保持相对平衡，保证</a:t>
            </a:r>
            <a:r>
              <a:rPr lang="en-US" altLang="zh-CN" dirty="0"/>
              <a:t>AP</a:t>
            </a:r>
            <a:r>
              <a:rPr lang="zh-CN" altLang="en-US" dirty="0"/>
              <a:t>工作在最佳状态。</a:t>
            </a:r>
          </a:p>
          <a:p>
            <a:endParaRPr lang="zh-CN" altLang="en-US" dirty="0"/>
          </a:p>
        </p:txBody>
      </p:sp>
    </p:spTree>
    <p:extLst>
      <p:ext uri="{BB962C8B-B14F-4D97-AF65-F5344CB8AC3E}">
        <p14:creationId xmlns:p14="http://schemas.microsoft.com/office/powerpoint/2010/main" val="4207645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BSS (Basic Service Set)</a:t>
            </a:r>
            <a:r>
              <a:rPr lang="zh-CN" altLang="en-US" dirty="0"/>
              <a:t>：</a:t>
            </a:r>
            <a:endParaRPr lang="en-US" altLang="zh-CN" dirty="0"/>
          </a:p>
          <a:p>
            <a:pPr lvl="1"/>
            <a:r>
              <a:rPr lang="zh-CN" altLang="en-US" dirty="0"/>
              <a:t>无线网络的基本服务单元，通常由一个</a:t>
            </a:r>
            <a:r>
              <a:rPr lang="en-US" altLang="zh-CN" dirty="0"/>
              <a:t>AP</a:t>
            </a:r>
            <a:r>
              <a:rPr lang="zh-CN" altLang="en-US" dirty="0"/>
              <a:t>和若干</a:t>
            </a:r>
            <a:r>
              <a:rPr lang="en-US" altLang="zh-CN" dirty="0"/>
              <a:t>STA</a:t>
            </a:r>
            <a:r>
              <a:rPr lang="zh-CN" altLang="en-US" dirty="0"/>
              <a:t>组成，</a:t>
            </a:r>
            <a:r>
              <a:rPr lang="en-US" altLang="zh-CN" dirty="0"/>
              <a:t>BSS</a:t>
            </a:r>
            <a:r>
              <a:rPr lang="zh-CN" altLang="en-US" dirty="0"/>
              <a:t>是</a:t>
            </a:r>
            <a:r>
              <a:rPr lang="en-US" altLang="zh-CN" dirty="0"/>
              <a:t>802.11</a:t>
            </a:r>
            <a:r>
              <a:rPr lang="zh-CN" altLang="en-US" dirty="0"/>
              <a:t>网络的基本结构。由于无线介质共享性，</a:t>
            </a:r>
            <a:r>
              <a:rPr lang="en-US" altLang="zh-CN" dirty="0"/>
              <a:t>BSS</a:t>
            </a:r>
            <a:r>
              <a:rPr lang="zh-CN" altLang="en-US" dirty="0"/>
              <a:t>中报文收发需携带</a:t>
            </a:r>
            <a:r>
              <a:rPr lang="en-US" altLang="zh-CN" dirty="0"/>
              <a:t>BSSID</a:t>
            </a:r>
            <a:r>
              <a:rPr lang="zh-CN" altLang="en-US" dirty="0" smtClean="0"/>
              <a:t>（</a:t>
            </a:r>
            <a:r>
              <a:rPr lang="en-US" altLang="zh-CN" dirty="0" smtClean="0"/>
              <a:t>MAC</a:t>
            </a:r>
            <a:r>
              <a:rPr lang="zh-CN" altLang="en-US" dirty="0"/>
              <a:t>地址）。</a:t>
            </a:r>
          </a:p>
          <a:p>
            <a:pPr lvl="0"/>
            <a:r>
              <a:rPr lang="zh-CN" altLang="en-US" dirty="0"/>
              <a:t>基本服务集标识符</a:t>
            </a:r>
            <a:r>
              <a:rPr lang="en-US" altLang="zh-CN" dirty="0"/>
              <a:t>BSSID</a:t>
            </a:r>
            <a:r>
              <a:rPr lang="zh-CN" altLang="en-US" dirty="0"/>
              <a:t>（</a:t>
            </a:r>
            <a:r>
              <a:rPr lang="en-US" altLang="zh-CN" dirty="0"/>
              <a:t>Basic Service Set Identifier</a:t>
            </a:r>
            <a:r>
              <a:rPr lang="zh-CN" altLang="en-US" dirty="0"/>
              <a:t>）：</a:t>
            </a:r>
            <a:endParaRPr lang="en-US" altLang="zh-CN" dirty="0"/>
          </a:p>
          <a:p>
            <a:pPr lvl="1"/>
            <a:r>
              <a:rPr lang="en-US" altLang="zh-CN" dirty="0"/>
              <a:t>AP</a:t>
            </a:r>
            <a:r>
              <a:rPr lang="zh-CN" altLang="en-US" dirty="0"/>
              <a:t>上的数据链路层</a:t>
            </a:r>
            <a:r>
              <a:rPr lang="en-US" altLang="zh-CN" dirty="0"/>
              <a:t>MAC</a:t>
            </a:r>
            <a:r>
              <a:rPr lang="zh-CN" altLang="en-US" dirty="0"/>
              <a:t>地址。</a:t>
            </a:r>
            <a:endParaRPr lang="en-US" altLang="zh-CN" dirty="0"/>
          </a:p>
          <a:p>
            <a:pPr lvl="1"/>
            <a:r>
              <a:rPr lang="zh-CN" altLang="en-US" dirty="0"/>
              <a:t>终端要发现和找到</a:t>
            </a:r>
            <a:r>
              <a:rPr lang="en-US" altLang="zh-CN" dirty="0"/>
              <a:t>AP</a:t>
            </a:r>
            <a:r>
              <a:rPr lang="zh-CN" altLang="en-US" dirty="0"/>
              <a:t>，需要通过</a:t>
            </a:r>
            <a:r>
              <a:rPr lang="en-US" altLang="zh-CN" dirty="0"/>
              <a:t>AP</a:t>
            </a:r>
            <a:r>
              <a:rPr lang="zh-CN" altLang="en-US" dirty="0"/>
              <a:t>的一个身份标识，这个身份标识就是</a:t>
            </a:r>
            <a:r>
              <a:rPr lang="en-US" altLang="zh-CN" dirty="0"/>
              <a:t>BSSID</a:t>
            </a:r>
            <a:r>
              <a:rPr lang="zh-CN" altLang="en-US" dirty="0"/>
              <a:t>。</a:t>
            </a:r>
          </a:p>
          <a:p>
            <a:pPr lvl="1"/>
            <a:r>
              <a:rPr lang="zh-CN" altLang="en-US" dirty="0"/>
              <a:t>为了区分</a:t>
            </a:r>
            <a:r>
              <a:rPr lang="en-US" altLang="zh-CN" dirty="0"/>
              <a:t>BSS</a:t>
            </a:r>
            <a:r>
              <a:rPr lang="zh-CN" altLang="en-US" dirty="0"/>
              <a:t>，要求每个</a:t>
            </a:r>
            <a:r>
              <a:rPr lang="en-US" altLang="zh-CN" dirty="0"/>
              <a:t>BSS</a:t>
            </a:r>
            <a:r>
              <a:rPr lang="zh-CN" altLang="en-US" dirty="0"/>
              <a:t>都有唯一的</a:t>
            </a:r>
            <a:r>
              <a:rPr lang="en-US" altLang="zh-CN" dirty="0"/>
              <a:t>BSSID</a:t>
            </a:r>
            <a:r>
              <a:rPr lang="zh-CN" altLang="en-US" dirty="0"/>
              <a:t>，因此使用</a:t>
            </a:r>
            <a:r>
              <a:rPr lang="en-US" altLang="zh-CN" dirty="0"/>
              <a:t>AP</a:t>
            </a:r>
            <a:r>
              <a:rPr lang="zh-CN" altLang="en-US" dirty="0"/>
              <a:t>的</a:t>
            </a:r>
            <a:r>
              <a:rPr lang="en-US" altLang="zh-CN" dirty="0"/>
              <a:t>MAC</a:t>
            </a:r>
            <a:r>
              <a:rPr lang="zh-CN" altLang="en-US" dirty="0"/>
              <a:t>地址来保证其唯一性。</a:t>
            </a:r>
          </a:p>
          <a:p>
            <a:r>
              <a:rPr lang="zh-CN" altLang="en-US" dirty="0"/>
              <a:t>服务集标识符</a:t>
            </a:r>
            <a:r>
              <a:rPr lang="en-US" altLang="zh-CN" dirty="0"/>
              <a:t>SSID</a:t>
            </a:r>
            <a:r>
              <a:rPr lang="zh-CN" altLang="en-US" dirty="0"/>
              <a:t>（</a:t>
            </a:r>
            <a:r>
              <a:rPr lang="en-US" altLang="zh-CN" dirty="0"/>
              <a:t>Service Set Identifier</a:t>
            </a:r>
            <a:r>
              <a:rPr lang="zh-CN" altLang="en-US" dirty="0"/>
              <a:t>）：</a:t>
            </a:r>
            <a:endParaRPr lang="en-US" altLang="zh-CN" dirty="0"/>
          </a:p>
          <a:p>
            <a:pPr lvl="1"/>
            <a:r>
              <a:rPr lang="zh-CN" altLang="en-US" dirty="0"/>
              <a:t>表示无线网络的标识，用来区分不同的无线网络。例如，当我们在笔记本电脑上搜索可接入无线网络时，显示出来的网络名称就是</a:t>
            </a:r>
            <a:r>
              <a:rPr lang="en-US" altLang="zh-CN" dirty="0"/>
              <a:t>SSID</a:t>
            </a:r>
            <a:r>
              <a:rPr lang="zh-CN" altLang="en-US" dirty="0"/>
              <a:t>。</a:t>
            </a:r>
          </a:p>
          <a:p>
            <a:pPr lvl="1"/>
            <a:r>
              <a:rPr lang="zh-CN" altLang="en-US" dirty="0"/>
              <a:t>如果一个空间部署了多个</a:t>
            </a:r>
            <a:r>
              <a:rPr lang="en-US" altLang="zh-CN" dirty="0"/>
              <a:t>BSS</a:t>
            </a:r>
            <a:r>
              <a:rPr lang="zh-CN" altLang="en-US" dirty="0"/>
              <a:t>，终端就会发现多个</a:t>
            </a:r>
            <a:r>
              <a:rPr lang="en-US" altLang="zh-CN" dirty="0"/>
              <a:t>BSSID</a:t>
            </a:r>
            <a:r>
              <a:rPr lang="zh-CN" altLang="en-US" dirty="0"/>
              <a:t>，只要选择加入的</a:t>
            </a:r>
            <a:r>
              <a:rPr lang="en-US" altLang="zh-CN" dirty="0"/>
              <a:t>BSSID</a:t>
            </a:r>
            <a:r>
              <a:rPr lang="zh-CN" altLang="en-US" dirty="0"/>
              <a:t>就行。但是做选择的是用户，为了使得</a:t>
            </a:r>
            <a:r>
              <a:rPr lang="en-US" altLang="zh-CN" dirty="0"/>
              <a:t>AP</a:t>
            </a:r>
            <a:r>
              <a:rPr lang="zh-CN" altLang="en-US" dirty="0"/>
              <a:t>的身份更容易辨识，则用一个字符串来作为</a:t>
            </a:r>
            <a:r>
              <a:rPr lang="en-US" altLang="zh-CN" dirty="0"/>
              <a:t>AP</a:t>
            </a:r>
            <a:r>
              <a:rPr lang="zh-CN" altLang="en-US" dirty="0"/>
              <a:t>的名字。这个字符串就是</a:t>
            </a:r>
            <a:r>
              <a:rPr lang="en-US" altLang="zh-CN" dirty="0"/>
              <a:t>SSID</a:t>
            </a:r>
            <a:r>
              <a:rPr lang="zh-CN" altLang="en-US" dirty="0"/>
              <a:t>。</a:t>
            </a:r>
          </a:p>
          <a:p>
            <a:pPr lvl="1"/>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95733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虚拟接入点</a:t>
            </a:r>
            <a:r>
              <a:rPr lang="en-US" altLang="zh-CN" dirty="0"/>
              <a:t>VAP</a:t>
            </a:r>
            <a:r>
              <a:rPr lang="zh-CN" altLang="en-US" dirty="0"/>
              <a:t>（</a:t>
            </a:r>
            <a:r>
              <a:rPr lang="en-US" altLang="zh-CN" dirty="0"/>
              <a:t>Virtual Access Point</a:t>
            </a:r>
            <a:r>
              <a:rPr lang="zh-CN" altLang="en-US" dirty="0"/>
              <a:t>）：</a:t>
            </a:r>
            <a:endParaRPr lang="en-US" altLang="zh-CN" dirty="0"/>
          </a:p>
          <a:p>
            <a:pPr lvl="1"/>
            <a:r>
              <a:rPr lang="zh-CN" altLang="en-US" dirty="0"/>
              <a:t>是</a:t>
            </a:r>
            <a:r>
              <a:rPr lang="en-US" altLang="zh-CN" dirty="0"/>
              <a:t>AP</a:t>
            </a:r>
            <a:r>
              <a:rPr lang="zh-CN" altLang="en-US" dirty="0"/>
              <a:t>设备上虚拟出来的业务功能实体。用户可以在一个</a:t>
            </a:r>
            <a:r>
              <a:rPr lang="en-US" altLang="zh-CN" dirty="0"/>
              <a:t>AP</a:t>
            </a:r>
            <a:r>
              <a:rPr lang="zh-CN" altLang="en-US" dirty="0"/>
              <a:t>上创建不同的</a:t>
            </a:r>
            <a:r>
              <a:rPr lang="en-US" altLang="zh-CN" dirty="0"/>
              <a:t>VAP</a:t>
            </a:r>
            <a:r>
              <a:rPr lang="zh-CN" altLang="en-US" dirty="0"/>
              <a:t>来为不同的用户群体提供无线接入服务。</a:t>
            </a:r>
            <a:endParaRPr lang="en-US" altLang="zh-CN" dirty="0"/>
          </a:p>
          <a:p>
            <a:pPr lvl="0"/>
            <a:r>
              <a:rPr lang="en-US" altLang="zh-CN" dirty="0" smtClean="0"/>
              <a:t>VAP</a:t>
            </a:r>
            <a:r>
              <a:rPr lang="zh-CN" altLang="en-US" dirty="0"/>
              <a:t>简化了</a:t>
            </a:r>
            <a:r>
              <a:rPr lang="en-US" altLang="zh-CN" dirty="0"/>
              <a:t>WLAN</a:t>
            </a:r>
            <a:r>
              <a:rPr lang="zh-CN" altLang="en-US" dirty="0"/>
              <a:t>的部署，但不意味</a:t>
            </a:r>
            <a:r>
              <a:rPr lang="en-US" altLang="zh-CN" dirty="0"/>
              <a:t>VAP</a:t>
            </a:r>
            <a:r>
              <a:rPr lang="zh-CN" altLang="en-US" dirty="0"/>
              <a:t>越多越好，要根据实际需求进行规划。一味增加</a:t>
            </a:r>
            <a:r>
              <a:rPr lang="en-US" altLang="zh-CN" dirty="0"/>
              <a:t>VAP</a:t>
            </a:r>
            <a:r>
              <a:rPr lang="zh-CN" altLang="en-US" dirty="0"/>
              <a:t>的数量，不仅要让用户花费更多的时间找到</a:t>
            </a:r>
            <a:r>
              <a:rPr lang="en-US" altLang="zh-CN" dirty="0"/>
              <a:t>SSID</a:t>
            </a:r>
            <a:r>
              <a:rPr lang="zh-CN" altLang="en-US" dirty="0"/>
              <a:t>，还会增加</a:t>
            </a:r>
            <a:r>
              <a:rPr lang="en-US" altLang="zh-CN" dirty="0"/>
              <a:t>AP</a:t>
            </a:r>
            <a:r>
              <a:rPr lang="zh-CN" altLang="en-US" dirty="0"/>
              <a:t>配置的复杂度。而且</a:t>
            </a:r>
            <a:r>
              <a:rPr lang="en-US" altLang="zh-CN" dirty="0"/>
              <a:t>VAP</a:t>
            </a:r>
            <a:r>
              <a:rPr lang="zh-CN" altLang="en-US" dirty="0"/>
              <a:t>并不等同于真正的</a:t>
            </a:r>
            <a:r>
              <a:rPr lang="en-US" altLang="zh-CN" dirty="0"/>
              <a:t>AP</a:t>
            </a:r>
            <a:r>
              <a:rPr lang="zh-CN" altLang="en-US" dirty="0"/>
              <a:t>，所有的</a:t>
            </a:r>
            <a:r>
              <a:rPr lang="en-US" altLang="zh-CN" dirty="0"/>
              <a:t>VAP</a:t>
            </a:r>
            <a:r>
              <a:rPr lang="zh-CN" altLang="en-US" dirty="0"/>
              <a:t>都共享这个</a:t>
            </a:r>
            <a:r>
              <a:rPr lang="en-US" altLang="zh-CN" dirty="0"/>
              <a:t>AP</a:t>
            </a:r>
            <a:r>
              <a:rPr lang="zh-CN" altLang="en-US" dirty="0"/>
              <a:t>的软件和硬件资源，所有</a:t>
            </a:r>
            <a:r>
              <a:rPr lang="en-US" altLang="zh-CN" dirty="0"/>
              <a:t>VAP</a:t>
            </a:r>
            <a:r>
              <a:rPr lang="zh-CN" altLang="en-US" dirty="0"/>
              <a:t>的用户都共享相同的信道资源，所以</a:t>
            </a:r>
            <a:r>
              <a:rPr lang="en-US" altLang="zh-CN" dirty="0"/>
              <a:t>AP</a:t>
            </a:r>
            <a:r>
              <a:rPr lang="zh-CN" altLang="en-US" dirty="0"/>
              <a:t>的容量是不变的，并不会随着</a:t>
            </a:r>
            <a:r>
              <a:rPr lang="en-US" altLang="zh-CN" dirty="0"/>
              <a:t>VAP</a:t>
            </a:r>
            <a:r>
              <a:rPr lang="zh-CN" altLang="en-US" dirty="0"/>
              <a:t>数目的增加而成倍的增加。</a:t>
            </a:r>
          </a:p>
          <a:p>
            <a:pPr lvl="1"/>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96091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ESS (Extend Service Set)</a:t>
            </a:r>
            <a:r>
              <a:rPr lang="zh-CN" altLang="en-US" smtClean="0"/>
              <a:t>：</a:t>
            </a:r>
            <a:endParaRPr lang="en-US" altLang="zh-CN" smtClean="0"/>
          </a:p>
          <a:p>
            <a:pPr lvl="1"/>
            <a:r>
              <a:rPr lang="zh-CN" altLang="en-US" smtClean="0"/>
              <a:t>采用相同的</a:t>
            </a:r>
            <a:r>
              <a:rPr lang="en-US" altLang="zh-CN" smtClean="0"/>
              <a:t>SSID</a:t>
            </a:r>
            <a:r>
              <a:rPr lang="zh-CN" altLang="en-US" smtClean="0"/>
              <a:t>的多个</a:t>
            </a:r>
            <a:r>
              <a:rPr lang="en-US" altLang="zh-CN" smtClean="0"/>
              <a:t>BSS</a:t>
            </a:r>
            <a:r>
              <a:rPr lang="zh-CN" altLang="en-US" smtClean="0"/>
              <a:t>组成的更大规模的虚拟</a:t>
            </a:r>
            <a:r>
              <a:rPr lang="en-US" altLang="zh-CN" smtClean="0"/>
              <a:t>BSS</a:t>
            </a:r>
            <a:r>
              <a:rPr lang="zh-CN" altLang="en-US" smtClean="0"/>
              <a:t>。</a:t>
            </a:r>
            <a:endParaRPr lang="en-US" altLang="zh-CN" smtClean="0"/>
          </a:p>
          <a:p>
            <a:pPr lvl="1"/>
            <a:r>
              <a:rPr lang="zh-CN" altLang="en-US" smtClean="0"/>
              <a:t>用户可以带着终端在</a:t>
            </a:r>
            <a:r>
              <a:rPr lang="en-US" altLang="zh-CN" smtClean="0"/>
              <a:t>ESS</a:t>
            </a:r>
            <a:r>
              <a:rPr lang="zh-CN" altLang="en-US" smtClean="0"/>
              <a:t>内自由移动和漫游，不管用户移动到哪里，都可以认为使用的同一个</a:t>
            </a:r>
            <a:r>
              <a:rPr lang="en-US" altLang="zh-CN" smtClean="0"/>
              <a:t>WLAN</a:t>
            </a:r>
            <a:r>
              <a:rPr lang="zh-CN" altLang="en-US" smtClean="0"/>
              <a:t>。</a:t>
            </a:r>
            <a:endParaRPr lang="en-US" altLang="zh-CN" smtClean="0"/>
          </a:p>
          <a:p>
            <a:r>
              <a:rPr lang="en-US" altLang="zh-CN" smtClean="0"/>
              <a:t>WLAN</a:t>
            </a:r>
            <a:r>
              <a:rPr lang="zh-CN" altLang="en-US" smtClean="0"/>
              <a:t>漫游：</a:t>
            </a:r>
            <a:endParaRPr lang="en-US" altLang="zh-CN" smtClean="0"/>
          </a:p>
          <a:p>
            <a:pPr lvl="1"/>
            <a:r>
              <a:rPr lang="zh-CN" altLang="en-US" smtClean="0"/>
              <a:t>指</a:t>
            </a:r>
            <a:r>
              <a:rPr lang="en-US" altLang="zh-CN" smtClean="0"/>
              <a:t>STA</a:t>
            </a:r>
            <a:r>
              <a:rPr lang="zh-CN" altLang="en-US" smtClean="0"/>
              <a:t>在同属一个</a:t>
            </a:r>
            <a:r>
              <a:rPr lang="en-US" altLang="zh-CN" smtClean="0"/>
              <a:t>ESS</a:t>
            </a:r>
            <a:r>
              <a:rPr lang="zh-CN" altLang="en-US" smtClean="0"/>
              <a:t>的不同</a:t>
            </a:r>
            <a:r>
              <a:rPr lang="en-US" altLang="zh-CN" smtClean="0"/>
              <a:t>AP</a:t>
            </a:r>
            <a:r>
              <a:rPr lang="zh-CN" altLang="en-US" smtClean="0"/>
              <a:t>的覆盖范围之间移动且保持用户业务不中断的行为。</a:t>
            </a:r>
          </a:p>
          <a:p>
            <a:pPr lvl="1"/>
            <a:r>
              <a:rPr lang="en-US" altLang="zh-CN" smtClean="0"/>
              <a:t>WLAN</a:t>
            </a:r>
            <a:r>
              <a:rPr lang="zh-CN" altLang="en-US" smtClean="0"/>
              <a:t>网络的最大优势就是</a:t>
            </a:r>
            <a:r>
              <a:rPr lang="en-US" altLang="zh-CN" smtClean="0"/>
              <a:t>STA</a:t>
            </a:r>
            <a:r>
              <a:rPr lang="zh-CN" altLang="en-US" smtClean="0"/>
              <a:t>不受物理介质的影响，可以在</a:t>
            </a:r>
            <a:r>
              <a:rPr lang="en-US" altLang="zh-CN" smtClean="0"/>
              <a:t>WLAN</a:t>
            </a:r>
            <a:r>
              <a:rPr lang="zh-CN" altLang="en-US" smtClean="0"/>
              <a:t>覆盖范围内四处移动并且能够保持业务不中断。同一个</a:t>
            </a:r>
            <a:r>
              <a:rPr lang="en-US" altLang="zh-CN" smtClean="0"/>
              <a:t>ESS</a:t>
            </a:r>
            <a:r>
              <a:rPr lang="zh-CN" altLang="en-US" smtClean="0"/>
              <a:t>内包含多个</a:t>
            </a:r>
            <a:r>
              <a:rPr lang="en-US" altLang="zh-CN" smtClean="0"/>
              <a:t>AP</a:t>
            </a:r>
            <a:r>
              <a:rPr lang="zh-CN" altLang="en-US" smtClean="0"/>
              <a:t>设备，当</a:t>
            </a:r>
            <a:r>
              <a:rPr lang="en-US" altLang="zh-CN" smtClean="0"/>
              <a:t>STA</a:t>
            </a:r>
            <a:r>
              <a:rPr lang="zh-CN" altLang="en-US" smtClean="0"/>
              <a:t>从一个</a:t>
            </a:r>
            <a:r>
              <a:rPr lang="en-US" altLang="zh-CN" smtClean="0"/>
              <a:t>AP</a:t>
            </a:r>
            <a:r>
              <a:rPr lang="zh-CN" altLang="en-US" smtClean="0"/>
              <a:t>覆盖区域移动到另外一个</a:t>
            </a:r>
            <a:r>
              <a:rPr lang="en-US" altLang="zh-CN" smtClean="0"/>
              <a:t>AP</a:t>
            </a:r>
            <a:r>
              <a:rPr lang="zh-CN" altLang="en-US" smtClean="0"/>
              <a:t>覆盖区域时，利用</a:t>
            </a:r>
            <a:r>
              <a:rPr lang="en-US" altLang="zh-CN" smtClean="0"/>
              <a:t>WLAN</a:t>
            </a:r>
            <a:r>
              <a:rPr lang="zh-CN" altLang="en-US" smtClean="0"/>
              <a:t>漫游技术可以实现</a:t>
            </a:r>
            <a:r>
              <a:rPr lang="en-US" altLang="zh-CN" smtClean="0"/>
              <a:t>STA</a:t>
            </a:r>
            <a:r>
              <a:rPr lang="zh-CN" altLang="en-US" smtClean="0"/>
              <a:t>用户业务的平滑切换。</a:t>
            </a:r>
            <a:endParaRPr lang="en-US" altLang="zh-CN" smtClean="0"/>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624131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01644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smtClean="0"/>
              <a:t>FAT AP</a:t>
            </a:r>
            <a:r>
              <a:rPr lang="zh-CN" altLang="en-US" dirty="0" smtClean="0"/>
              <a:t>架构不需要专门的设备集中控制就可以完成无线用户的接入、业务数据的加密和业务数据报文的转发等功能，因此</a:t>
            </a:r>
            <a:r>
              <a:rPr lang="en-US" altLang="zh-CN" dirty="0" smtClean="0"/>
              <a:t>FAT AP</a:t>
            </a:r>
            <a:r>
              <a:rPr lang="zh-CN" altLang="en-US" dirty="0" smtClean="0"/>
              <a:t>架构又称为自治式网络架构。</a:t>
            </a:r>
          </a:p>
          <a:p>
            <a:r>
              <a:rPr lang="zh-CN" altLang="en-US" dirty="0" smtClean="0"/>
              <a:t>当部署单个</a:t>
            </a:r>
            <a:r>
              <a:rPr lang="en-US" altLang="zh-CN" dirty="0" smtClean="0"/>
              <a:t>AP</a:t>
            </a:r>
            <a:r>
              <a:rPr lang="zh-CN" altLang="en-US" dirty="0" smtClean="0"/>
              <a:t>时，由于</a:t>
            </a:r>
            <a:r>
              <a:rPr lang="en-US" altLang="zh-CN" dirty="0" smtClean="0"/>
              <a:t>FAT AP</a:t>
            </a:r>
            <a:r>
              <a:rPr lang="zh-CN" altLang="en-US" dirty="0" smtClean="0"/>
              <a:t>具备较好的独立性，不需要另外部署集中控制设备，部署起来很方便，成本较低廉，所以家庭部署</a:t>
            </a:r>
            <a:r>
              <a:rPr lang="en-US" altLang="zh-CN" dirty="0" smtClean="0"/>
              <a:t>WLAN</a:t>
            </a:r>
            <a:r>
              <a:rPr lang="zh-CN" altLang="en-US" dirty="0" smtClean="0"/>
              <a:t>，</a:t>
            </a:r>
            <a:r>
              <a:rPr lang="en-US" altLang="zh-CN" dirty="0" smtClean="0"/>
              <a:t>FAT AP</a:t>
            </a:r>
            <a:r>
              <a:rPr lang="zh-CN" altLang="en-US" dirty="0" smtClean="0"/>
              <a:t>架构往往是最适合的选择。但是，在企业中，</a:t>
            </a:r>
            <a:r>
              <a:rPr lang="en-US" altLang="zh-CN" dirty="0" smtClean="0"/>
              <a:t>FAT AP</a:t>
            </a:r>
            <a:r>
              <a:rPr lang="zh-CN" altLang="en-US" dirty="0" smtClean="0"/>
              <a:t>的独立自治就变成了缺点。</a:t>
            </a:r>
          </a:p>
          <a:p>
            <a:r>
              <a:rPr lang="zh-CN" altLang="en-US" dirty="0" smtClean="0"/>
              <a:t>随着</a:t>
            </a:r>
            <a:r>
              <a:rPr lang="en-US" altLang="zh-CN" dirty="0" smtClean="0"/>
              <a:t>WLAN</a:t>
            </a:r>
            <a:r>
              <a:rPr lang="zh-CN" altLang="en-US" dirty="0" smtClean="0"/>
              <a:t>覆盖面积增大，接入用户增多，需要部署的</a:t>
            </a:r>
            <a:r>
              <a:rPr lang="en-US" altLang="zh-CN" dirty="0" smtClean="0"/>
              <a:t>FAT AP</a:t>
            </a:r>
            <a:r>
              <a:rPr lang="zh-CN" altLang="en-US" dirty="0" smtClean="0"/>
              <a:t>数量也会增多。而每个</a:t>
            </a:r>
            <a:r>
              <a:rPr lang="en-US" altLang="zh-CN" dirty="0" smtClean="0"/>
              <a:t>FAT AP</a:t>
            </a:r>
            <a:r>
              <a:rPr lang="zh-CN" altLang="en-US" dirty="0" smtClean="0"/>
              <a:t>又是独立工作的，缺少统一的控制设备，因此管理、维护这些</a:t>
            </a:r>
            <a:r>
              <a:rPr lang="en-US" altLang="zh-CN" dirty="0" smtClean="0"/>
              <a:t>FAT AP</a:t>
            </a:r>
            <a:r>
              <a:rPr lang="zh-CN" altLang="en-US" dirty="0" smtClean="0"/>
              <a:t>就变得十分麻烦。例如，如果需要升级软件版本，每一台</a:t>
            </a:r>
            <a:r>
              <a:rPr lang="en-US" altLang="zh-CN" dirty="0" smtClean="0"/>
              <a:t>FAT AP</a:t>
            </a:r>
            <a:r>
              <a:rPr lang="zh-CN" altLang="en-US" dirty="0" smtClean="0"/>
              <a:t>都需要单独升级一次，耗时耗力。</a:t>
            </a:r>
            <a:r>
              <a:rPr lang="en-US" altLang="zh-CN" dirty="0" smtClean="0"/>
              <a:t>FAT AP</a:t>
            </a:r>
            <a:r>
              <a:rPr lang="zh-CN" altLang="en-US" dirty="0" smtClean="0"/>
              <a:t>架构无法满足更大覆盖范围内的用户漫游诉求。另外，对于复杂业务，例如，针对网络用户的不同数据类型进行优先级策略控制，</a:t>
            </a:r>
            <a:r>
              <a:rPr lang="en-US" altLang="zh-CN" dirty="0" smtClean="0"/>
              <a:t>FAT AP</a:t>
            </a:r>
            <a:r>
              <a:rPr lang="zh-CN" altLang="en-US" dirty="0" smtClean="0"/>
              <a:t>架构也无法支持统一控制。</a:t>
            </a:r>
          </a:p>
          <a:p>
            <a:r>
              <a:rPr lang="zh-CN" altLang="en-US" dirty="0" smtClean="0"/>
              <a:t>所以对于企业而言，不推荐</a:t>
            </a:r>
            <a:r>
              <a:rPr lang="en-US" altLang="zh-CN" dirty="0" smtClean="0"/>
              <a:t>FAT AP</a:t>
            </a:r>
            <a:r>
              <a:rPr lang="zh-CN" altLang="en-US" dirty="0" smtClean="0"/>
              <a:t>架构，更合适的选择是下面要介绍的</a:t>
            </a:r>
            <a:r>
              <a:rPr lang="en-US" altLang="zh-CN" dirty="0" smtClean="0"/>
              <a:t>AC+FIT AP</a:t>
            </a:r>
            <a:r>
              <a:rPr lang="zh-CN" altLang="en-US" dirty="0" smtClean="0"/>
              <a:t>架构、云管理架构等。</a:t>
            </a:r>
          </a:p>
          <a:p>
            <a:endParaRPr lang="zh-CN" altLang="en-US" dirty="0" smtClean="0"/>
          </a:p>
          <a:p>
            <a:endParaRPr lang="zh-CN" altLang="en-US" dirty="0"/>
          </a:p>
        </p:txBody>
      </p:sp>
    </p:spTree>
    <p:extLst>
      <p:ext uri="{BB962C8B-B14F-4D97-AF65-F5344CB8AC3E}">
        <p14:creationId xmlns:p14="http://schemas.microsoft.com/office/powerpoint/2010/main" val="276010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51497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smtClean="0"/>
              <a:t>AC</a:t>
            </a:r>
            <a:r>
              <a:rPr lang="zh-CN" altLang="en-US" dirty="0" smtClean="0"/>
              <a:t>和</a:t>
            </a:r>
            <a:r>
              <a:rPr lang="en-US" altLang="zh-CN" dirty="0" smtClean="0"/>
              <a:t>AP</a:t>
            </a:r>
            <a:r>
              <a:rPr lang="zh-CN" altLang="en-US" dirty="0" smtClean="0"/>
              <a:t>之间使用的通信协议是</a:t>
            </a:r>
            <a:r>
              <a:rPr lang="en-US" altLang="zh-CN" dirty="0" smtClean="0"/>
              <a:t>CAPWAP</a:t>
            </a:r>
            <a:r>
              <a:rPr lang="zh-CN" altLang="en-US" dirty="0" smtClean="0"/>
              <a:t>协议，</a:t>
            </a:r>
            <a:r>
              <a:rPr lang="en-US" altLang="zh-CN" dirty="0" smtClean="0"/>
              <a:t>CAPWAP</a:t>
            </a:r>
            <a:r>
              <a:rPr lang="zh-CN" altLang="en-US" dirty="0" smtClean="0"/>
              <a:t>协议定义的主要内容有：</a:t>
            </a:r>
            <a:r>
              <a:rPr lang="en-US" altLang="zh-CN" dirty="0" smtClean="0"/>
              <a:t>AP</a:t>
            </a:r>
            <a:r>
              <a:rPr lang="zh-CN" altLang="en-US" dirty="0" smtClean="0"/>
              <a:t>自动发现</a:t>
            </a:r>
            <a:r>
              <a:rPr lang="en-US" altLang="zh-CN" dirty="0" smtClean="0"/>
              <a:t>AC</a:t>
            </a:r>
            <a:r>
              <a:rPr lang="zh-CN" altLang="en-US" dirty="0" smtClean="0"/>
              <a:t>，</a:t>
            </a:r>
            <a:r>
              <a:rPr lang="en-US" altLang="zh-CN" dirty="0" smtClean="0"/>
              <a:t>AC</a:t>
            </a:r>
            <a:r>
              <a:rPr lang="zh-CN" altLang="en-US" dirty="0" smtClean="0"/>
              <a:t>对</a:t>
            </a:r>
            <a:r>
              <a:rPr lang="en-US" altLang="zh-CN" dirty="0" smtClean="0"/>
              <a:t>AP</a:t>
            </a:r>
            <a:r>
              <a:rPr lang="zh-CN" altLang="en-US" dirty="0" smtClean="0"/>
              <a:t>进行安全认证，</a:t>
            </a:r>
            <a:r>
              <a:rPr lang="en-US" altLang="zh-CN" dirty="0" smtClean="0"/>
              <a:t>AP</a:t>
            </a:r>
            <a:r>
              <a:rPr lang="zh-CN" altLang="en-US" dirty="0" smtClean="0"/>
              <a:t>从</a:t>
            </a:r>
            <a:r>
              <a:rPr lang="en-US" altLang="zh-CN" dirty="0" smtClean="0"/>
              <a:t>AC</a:t>
            </a:r>
            <a:r>
              <a:rPr lang="zh-CN" altLang="en-US" dirty="0" smtClean="0"/>
              <a:t>获取软件，</a:t>
            </a:r>
            <a:r>
              <a:rPr lang="en-US" altLang="zh-CN" dirty="0" smtClean="0"/>
              <a:t>AP</a:t>
            </a:r>
            <a:r>
              <a:rPr lang="zh-CN" altLang="en-US" dirty="0" smtClean="0"/>
              <a:t>从</a:t>
            </a:r>
            <a:r>
              <a:rPr lang="en-US" altLang="zh-CN" dirty="0" smtClean="0"/>
              <a:t>AC</a:t>
            </a:r>
            <a:r>
              <a:rPr lang="zh-CN" altLang="en-US" dirty="0" smtClean="0"/>
              <a:t>获得初始和动态配置等。通过该协议，</a:t>
            </a:r>
            <a:r>
              <a:rPr lang="en-US" altLang="zh-CN" dirty="0" smtClean="0"/>
              <a:t>AP</a:t>
            </a:r>
            <a:r>
              <a:rPr lang="zh-CN" altLang="en-US" dirty="0" smtClean="0"/>
              <a:t>和</a:t>
            </a:r>
            <a:r>
              <a:rPr lang="en-US" altLang="zh-CN" dirty="0" smtClean="0"/>
              <a:t>AC</a:t>
            </a:r>
            <a:r>
              <a:rPr lang="zh-CN" altLang="en-US" dirty="0" smtClean="0"/>
              <a:t>之间建立起</a:t>
            </a:r>
            <a:r>
              <a:rPr lang="en-US" altLang="zh-CN" dirty="0" smtClean="0"/>
              <a:t>CAPWAP</a:t>
            </a:r>
            <a:r>
              <a:rPr lang="zh-CN" altLang="en-US" dirty="0" smtClean="0"/>
              <a:t>隧道。</a:t>
            </a:r>
            <a:r>
              <a:rPr lang="en-US" altLang="zh-CN" dirty="0" smtClean="0"/>
              <a:t>CAPWAP</a:t>
            </a:r>
            <a:r>
              <a:rPr lang="zh-CN" altLang="en-US" dirty="0" smtClean="0"/>
              <a:t>隧道有两种：控制隧道和数据隧道。控制隧道主要传输控制报文（也称管理报文，是</a:t>
            </a:r>
            <a:r>
              <a:rPr lang="en-US" altLang="zh-CN" dirty="0" smtClean="0"/>
              <a:t>AC</a:t>
            </a:r>
            <a:r>
              <a:rPr lang="zh-CN" altLang="en-US" dirty="0" smtClean="0"/>
              <a:t>管理控制</a:t>
            </a:r>
            <a:r>
              <a:rPr lang="en-US" altLang="zh-CN" dirty="0" smtClean="0"/>
              <a:t>AP</a:t>
            </a:r>
            <a:r>
              <a:rPr lang="zh-CN" altLang="en-US" dirty="0" smtClean="0"/>
              <a:t>的报文）；数据隧道主要传输数据报文。</a:t>
            </a:r>
            <a:r>
              <a:rPr lang="en-US" altLang="zh-CN" dirty="0" smtClean="0"/>
              <a:t>CAPWAP</a:t>
            </a:r>
            <a:r>
              <a:rPr lang="zh-CN" altLang="en-US" dirty="0" smtClean="0"/>
              <a:t>隧道可以进行数据传输层安全（</a:t>
            </a:r>
            <a:r>
              <a:rPr lang="en-US" altLang="zh-CN" dirty="0" smtClean="0"/>
              <a:t>Datagram Transport Layer Security</a:t>
            </a:r>
            <a:r>
              <a:rPr lang="zh-CN" altLang="en-US" dirty="0" smtClean="0"/>
              <a:t>，</a:t>
            </a:r>
            <a:r>
              <a:rPr lang="en-US" altLang="zh-CN" dirty="0" smtClean="0"/>
              <a:t>DTLS</a:t>
            </a:r>
            <a:r>
              <a:rPr lang="zh-CN" altLang="en-US" dirty="0" smtClean="0"/>
              <a:t>）加密，因此传输的报文更加安全。</a:t>
            </a:r>
          </a:p>
          <a:p>
            <a:r>
              <a:rPr lang="zh-CN" altLang="en-US" dirty="0" smtClean="0"/>
              <a:t>相比于</a:t>
            </a:r>
            <a:r>
              <a:rPr lang="en-US" altLang="zh-CN" dirty="0" smtClean="0"/>
              <a:t>FAT AP</a:t>
            </a:r>
            <a:r>
              <a:rPr lang="zh-CN" altLang="en-US" dirty="0" smtClean="0"/>
              <a:t>架构，</a:t>
            </a:r>
            <a:r>
              <a:rPr lang="en-US" altLang="zh-CN" dirty="0" smtClean="0"/>
              <a:t>AC+FIT AP</a:t>
            </a:r>
            <a:r>
              <a:rPr lang="zh-CN" altLang="en-US" dirty="0" smtClean="0"/>
              <a:t>架构的优点如下。</a:t>
            </a:r>
          </a:p>
          <a:p>
            <a:pPr lvl="1"/>
            <a:r>
              <a:rPr lang="zh-CN" altLang="en-US" dirty="0" smtClean="0"/>
              <a:t>配置与部署：通过</a:t>
            </a:r>
            <a:r>
              <a:rPr lang="en-US" altLang="zh-CN" dirty="0" smtClean="0"/>
              <a:t>AC</a:t>
            </a:r>
            <a:r>
              <a:rPr lang="zh-CN" altLang="en-US" dirty="0" smtClean="0"/>
              <a:t>进行集中地网络配置和管理，不再需要对每个</a:t>
            </a:r>
            <a:r>
              <a:rPr lang="en-US" altLang="zh-CN" dirty="0" smtClean="0"/>
              <a:t>AP</a:t>
            </a:r>
            <a:r>
              <a:rPr lang="zh-CN" altLang="en-US" dirty="0" smtClean="0"/>
              <a:t>进行单独配置操作，同时对整网</a:t>
            </a:r>
            <a:r>
              <a:rPr lang="en-US" altLang="zh-CN" dirty="0" smtClean="0"/>
              <a:t>AP</a:t>
            </a:r>
            <a:r>
              <a:rPr lang="zh-CN" altLang="en-US" dirty="0" smtClean="0"/>
              <a:t>进行信道、功率的自动调整，免去了烦琐的人工调整过程。</a:t>
            </a:r>
          </a:p>
          <a:p>
            <a:pPr lvl="1"/>
            <a:r>
              <a:rPr lang="zh-CN" altLang="en-US" dirty="0" smtClean="0"/>
              <a:t>安全性：由于</a:t>
            </a:r>
            <a:r>
              <a:rPr lang="en-US" altLang="zh-CN" dirty="0" smtClean="0"/>
              <a:t>FAT AP</a:t>
            </a:r>
            <a:r>
              <a:rPr lang="zh-CN" altLang="en-US" dirty="0" smtClean="0"/>
              <a:t>无法进行统一的升级操作，无法保证所有</a:t>
            </a:r>
            <a:r>
              <a:rPr lang="en-US" altLang="zh-CN" dirty="0" smtClean="0"/>
              <a:t>AP</a:t>
            </a:r>
            <a:r>
              <a:rPr lang="zh-CN" altLang="en-US" dirty="0" smtClean="0"/>
              <a:t>版本都有最新的安全补丁，而</a:t>
            </a:r>
            <a:r>
              <a:rPr lang="en-US" altLang="zh-CN" dirty="0" smtClean="0"/>
              <a:t>AC+FIT AP</a:t>
            </a:r>
            <a:r>
              <a:rPr lang="zh-CN" altLang="en-US" dirty="0" smtClean="0"/>
              <a:t>架构主要的安全能力是在</a:t>
            </a:r>
            <a:r>
              <a:rPr lang="en-US" altLang="zh-CN" dirty="0" smtClean="0"/>
              <a:t>AC</a:t>
            </a:r>
            <a:r>
              <a:rPr lang="zh-CN" altLang="en-US" dirty="0" smtClean="0"/>
              <a:t>上的，软件更新和安全配置仅需在</a:t>
            </a:r>
            <a:r>
              <a:rPr lang="en-US" altLang="zh-CN" dirty="0" smtClean="0"/>
              <a:t>AC</a:t>
            </a:r>
            <a:r>
              <a:rPr lang="zh-CN" altLang="en-US" dirty="0" smtClean="0"/>
              <a:t>上进行，从而可以快速进行全局安全设置；同时，为了防止加载恶意代码，设备会对软件进行数字签名认证，增强了更新过程的安全性。</a:t>
            </a:r>
            <a:r>
              <a:rPr lang="en-US" altLang="zh-CN" dirty="0" smtClean="0"/>
              <a:t>AC</a:t>
            </a:r>
            <a:r>
              <a:rPr lang="zh-CN" altLang="en-US" dirty="0" smtClean="0"/>
              <a:t>也实现了</a:t>
            </a:r>
            <a:r>
              <a:rPr lang="en-US" altLang="zh-CN" dirty="0" smtClean="0"/>
              <a:t>FAT AP</a:t>
            </a:r>
            <a:r>
              <a:rPr lang="zh-CN" altLang="en-US" dirty="0" smtClean="0"/>
              <a:t>架构无法支持的一些安全功能，包括病毒检测、统一资源定位地址（</a:t>
            </a:r>
            <a:r>
              <a:rPr lang="en-US" altLang="zh-CN" dirty="0" smtClean="0"/>
              <a:t>Uniform Resource Locater</a:t>
            </a:r>
            <a:r>
              <a:rPr lang="zh-CN" altLang="en-US" dirty="0" smtClean="0"/>
              <a:t>，</a:t>
            </a:r>
            <a:r>
              <a:rPr lang="en-US" altLang="zh-CN" dirty="0" smtClean="0"/>
              <a:t>URL</a:t>
            </a:r>
            <a:r>
              <a:rPr lang="zh-CN" altLang="en-US" dirty="0" smtClean="0"/>
              <a:t>）过滤、状态检测防火墙等高级安全特性。</a:t>
            </a:r>
          </a:p>
          <a:p>
            <a:pPr lvl="1"/>
            <a:r>
              <a:rPr lang="zh-CN" altLang="en-US" dirty="0" smtClean="0"/>
              <a:t>更新与扩展：架构的集中管理模式使得同一</a:t>
            </a:r>
            <a:r>
              <a:rPr lang="en-US" altLang="zh-CN" dirty="0" smtClean="0"/>
              <a:t>AC</a:t>
            </a:r>
            <a:r>
              <a:rPr lang="zh-CN" altLang="en-US" dirty="0" smtClean="0"/>
              <a:t>下的</a:t>
            </a:r>
            <a:r>
              <a:rPr lang="en-US" altLang="zh-CN" dirty="0" smtClean="0"/>
              <a:t>AP</a:t>
            </a:r>
            <a:r>
              <a:rPr lang="zh-CN" altLang="en-US" dirty="0" smtClean="0"/>
              <a:t>有着相同的软件版本。当需要更新时，先由</a:t>
            </a:r>
            <a:r>
              <a:rPr lang="en-US" altLang="zh-CN" dirty="0" smtClean="0"/>
              <a:t>AC</a:t>
            </a:r>
            <a:r>
              <a:rPr lang="zh-CN" altLang="en-US" dirty="0" smtClean="0"/>
              <a:t>获取更新包或补丁，然后由</a:t>
            </a:r>
            <a:r>
              <a:rPr lang="en-US" altLang="zh-CN" dirty="0" smtClean="0"/>
              <a:t>AC</a:t>
            </a:r>
            <a:r>
              <a:rPr lang="zh-CN" altLang="en-US" dirty="0" smtClean="0"/>
              <a:t>统一更新</a:t>
            </a:r>
            <a:r>
              <a:rPr lang="en-US" altLang="zh-CN" dirty="0" smtClean="0"/>
              <a:t>AP</a:t>
            </a:r>
            <a:r>
              <a:rPr lang="zh-CN" altLang="en-US" dirty="0" smtClean="0"/>
              <a:t>版本。</a:t>
            </a:r>
            <a:r>
              <a:rPr lang="en-US" altLang="zh-CN" dirty="0" smtClean="0"/>
              <a:t>AP</a:t>
            </a:r>
            <a:r>
              <a:rPr lang="zh-CN" altLang="en-US" dirty="0" smtClean="0"/>
              <a:t>和</a:t>
            </a:r>
            <a:r>
              <a:rPr lang="en-US" altLang="zh-CN" dirty="0" smtClean="0"/>
              <a:t>AC</a:t>
            </a:r>
            <a:r>
              <a:rPr lang="zh-CN" altLang="en-US" dirty="0" smtClean="0"/>
              <a:t>的功能拆分也减少了对</a:t>
            </a:r>
            <a:r>
              <a:rPr lang="en-US" altLang="zh-CN" dirty="0" smtClean="0"/>
              <a:t>AP</a:t>
            </a:r>
            <a:r>
              <a:rPr lang="zh-CN" altLang="en-US" dirty="0" smtClean="0"/>
              <a:t>版本的频繁更新，有关用户认证、网管和安全等功能的更新只需在</a:t>
            </a:r>
            <a:r>
              <a:rPr lang="en-US" altLang="zh-CN" dirty="0" smtClean="0"/>
              <a:t>AC</a:t>
            </a:r>
            <a:r>
              <a:rPr lang="zh-CN" altLang="en-US" dirty="0" smtClean="0"/>
              <a:t>上进行。</a:t>
            </a:r>
          </a:p>
          <a:p>
            <a:endParaRPr lang="zh-CN" altLang="en-US" dirty="0"/>
          </a:p>
        </p:txBody>
      </p:sp>
    </p:spTree>
    <p:extLst>
      <p:ext uri="{BB962C8B-B14F-4D97-AF65-F5344CB8AC3E}">
        <p14:creationId xmlns:p14="http://schemas.microsoft.com/office/powerpoint/2010/main" val="3732843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1"/>
            <a:endParaRPr lang="en-US" altLang="zh-CN" dirty="0"/>
          </a:p>
          <a:p>
            <a:endParaRPr lang="zh-CN" altLang="en-US" dirty="0"/>
          </a:p>
        </p:txBody>
      </p:sp>
    </p:spTree>
    <p:extLst>
      <p:ext uri="{BB962C8B-B14F-4D97-AF65-F5344CB8AC3E}">
        <p14:creationId xmlns:p14="http://schemas.microsoft.com/office/powerpoint/2010/main" val="184222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传统方案的弊端：</a:t>
            </a:r>
            <a:endParaRPr lang="en-US" altLang="zh-CN" dirty="0"/>
          </a:p>
          <a:p>
            <a:pPr lvl="1"/>
            <a:r>
              <a:rPr lang="zh-CN" altLang="en-US" dirty="0"/>
              <a:t>在部署网络时，传统网络解决方案会存在部署成本高、后期运维困难等问题，尤其是对于分支站点数量多、站点地域分散的企业，这些问题尤为明显。</a:t>
            </a:r>
            <a:endParaRPr lang="en-US" altLang="zh-CN" dirty="0"/>
          </a:p>
          <a:p>
            <a:r>
              <a:rPr lang="zh-CN" altLang="en-US" dirty="0"/>
              <a:t>云管理架构：</a:t>
            </a:r>
            <a:endParaRPr lang="en-US" altLang="zh-CN" dirty="0"/>
          </a:p>
          <a:p>
            <a:pPr lvl="1"/>
            <a:r>
              <a:rPr lang="zh-CN" altLang="en-US" dirty="0"/>
              <a:t>云管理架构可以很好的解决以上问题，通过云管理平台，实现任意地点对设备进行集中的管理和维护，大大降低网络部署运维成本。</a:t>
            </a:r>
            <a:endParaRPr lang="en-US" altLang="zh-CN" dirty="0"/>
          </a:p>
          <a:p>
            <a:pPr lvl="1"/>
            <a:r>
              <a:rPr lang="zh-CN" altLang="en-US" dirty="0"/>
              <a:t>当云</a:t>
            </a:r>
            <a:r>
              <a:rPr lang="en-US" altLang="zh-CN" dirty="0"/>
              <a:t>AP</a:t>
            </a:r>
            <a:r>
              <a:rPr lang="zh-CN" altLang="en-US" dirty="0"/>
              <a:t>布放完成后，无须网络管理员到安装现场对云</a:t>
            </a:r>
            <a:r>
              <a:rPr lang="en-US" altLang="zh-CN" dirty="0"/>
              <a:t>AP</a:t>
            </a:r>
            <a:r>
              <a:rPr lang="zh-CN" altLang="en-US" dirty="0"/>
              <a:t>进行软件调试，云</a:t>
            </a:r>
            <a:r>
              <a:rPr lang="en-US" altLang="zh-CN" dirty="0"/>
              <a:t>AP</a:t>
            </a:r>
            <a:r>
              <a:rPr lang="zh-CN" altLang="en-US" dirty="0"/>
              <a:t>上电后即可自动连接到指定的云管理平台加载指定的配置文件、软件包和补丁文件等系统文件，实现云</a:t>
            </a:r>
            <a:r>
              <a:rPr lang="en-US" altLang="zh-CN" dirty="0"/>
              <a:t>AP</a:t>
            </a:r>
            <a:r>
              <a:rPr lang="zh-CN" altLang="en-US" dirty="0"/>
              <a:t>零配置上线。网络管理员可以随时随地通过云管理平台统一给</a:t>
            </a:r>
            <a:r>
              <a:rPr lang="en-US" altLang="zh-CN" dirty="0"/>
              <a:t>AP</a:t>
            </a:r>
            <a:r>
              <a:rPr lang="zh-CN" altLang="en-US" dirty="0"/>
              <a:t>下发配置，使业务批量配置更快捷。</a:t>
            </a:r>
          </a:p>
          <a:p>
            <a:pPr lvl="1"/>
            <a:endParaRPr lang="en-US" altLang="zh-CN" dirty="0"/>
          </a:p>
          <a:p>
            <a:endParaRPr lang="zh-CN" altLang="en-US" dirty="0"/>
          </a:p>
        </p:txBody>
      </p:sp>
    </p:spTree>
    <p:extLst>
      <p:ext uri="{BB962C8B-B14F-4D97-AF65-F5344CB8AC3E}">
        <p14:creationId xmlns:p14="http://schemas.microsoft.com/office/powerpoint/2010/main" val="2050590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24748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44411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altLang="zh-CN" dirty="0" smtClean="0"/>
              <a:t>AC+FIT AP</a:t>
            </a:r>
            <a:r>
              <a:rPr lang="zh-CN" altLang="en-US" dirty="0" smtClean="0"/>
              <a:t>组网架构中，是通过</a:t>
            </a:r>
            <a:r>
              <a:rPr lang="en-US" altLang="zh-CN" dirty="0" smtClean="0"/>
              <a:t>AC</a:t>
            </a:r>
            <a:r>
              <a:rPr lang="zh-CN" altLang="en-US" dirty="0" smtClean="0"/>
              <a:t>对</a:t>
            </a:r>
            <a:r>
              <a:rPr lang="en-US" altLang="zh-CN" dirty="0" smtClean="0"/>
              <a:t>AP</a:t>
            </a:r>
            <a:r>
              <a:rPr lang="zh-CN" altLang="en-US" dirty="0" smtClean="0"/>
              <a:t>进行统一的管理，因此所有的配置都是在</a:t>
            </a:r>
            <a:r>
              <a:rPr lang="en-US" altLang="zh-CN" dirty="0" smtClean="0"/>
              <a:t>AC</a:t>
            </a:r>
            <a:r>
              <a:rPr lang="zh-CN" altLang="en-US" dirty="0" smtClean="0"/>
              <a:t>上进行的。</a:t>
            </a:r>
          </a:p>
          <a:p>
            <a:endParaRPr lang="zh-CN" altLang="en-US" dirty="0"/>
          </a:p>
        </p:txBody>
      </p:sp>
    </p:spTree>
    <p:extLst>
      <p:ext uri="{BB962C8B-B14F-4D97-AF65-F5344CB8AC3E}">
        <p14:creationId xmlns:p14="http://schemas.microsoft.com/office/powerpoint/2010/main" val="270942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39568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6446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8542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CAPWAP</a:t>
            </a:r>
            <a:r>
              <a:rPr lang="zh-CN" altLang="en-US" dirty="0"/>
              <a:t>隧道可以实现：</a:t>
            </a:r>
          </a:p>
          <a:p>
            <a:pPr lvl="1"/>
            <a:r>
              <a:rPr lang="en-US" altLang="zh-CN" dirty="0"/>
              <a:t>AP</a:t>
            </a:r>
            <a:r>
              <a:rPr lang="zh-CN" altLang="en-US" dirty="0"/>
              <a:t>与</a:t>
            </a:r>
            <a:r>
              <a:rPr lang="en-US" altLang="zh-CN" dirty="0"/>
              <a:t>AC</a:t>
            </a:r>
            <a:r>
              <a:rPr lang="zh-CN" altLang="en-US" dirty="0"/>
              <a:t>间的状态维护；</a:t>
            </a:r>
          </a:p>
          <a:p>
            <a:pPr lvl="1"/>
            <a:r>
              <a:rPr lang="en-US" altLang="zh-CN" dirty="0"/>
              <a:t>AC</a:t>
            </a:r>
            <a:r>
              <a:rPr lang="zh-CN" altLang="en-US" dirty="0"/>
              <a:t>对</a:t>
            </a:r>
            <a:r>
              <a:rPr lang="en-US" altLang="zh-CN" dirty="0"/>
              <a:t>AP</a:t>
            </a:r>
            <a:r>
              <a:rPr lang="zh-CN" altLang="en-US" dirty="0"/>
              <a:t>进行管理和业务配置下发；</a:t>
            </a:r>
          </a:p>
          <a:p>
            <a:pPr lvl="1"/>
            <a:r>
              <a:rPr lang="zh-CN" altLang="en-US" dirty="0"/>
              <a:t>业务数据经过</a:t>
            </a:r>
            <a:r>
              <a:rPr lang="en-US" altLang="zh-CN" dirty="0"/>
              <a:t>CAPWAP</a:t>
            </a:r>
            <a:r>
              <a:rPr lang="zh-CN" altLang="en-US" dirty="0"/>
              <a:t>隧道集中到</a:t>
            </a:r>
            <a:r>
              <a:rPr lang="en-US" altLang="zh-CN" dirty="0"/>
              <a:t>AC</a:t>
            </a:r>
            <a:r>
              <a:rPr lang="zh-CN" altLang="en-US" dirty="0"/>
              <a:t>上转发。</a:t>
            </a:r>
            <a:endParaRPr lang="en-US" altLang="zh-CN" dirty="0"/>
          </a:p>
          <a:p>
            <a:r>
              <a:rPr lang="en-US" altLang="zh-CN" dirty="0"/>
              <a:t>AP</a:t>
            </a:r>
            <a:r>
              <a:rPr lang="zh-CN" altLang="en-US" dirty="0"/>
              <a:t>发现</a:t>
            </a:r>
            <a:r>
              <a:rPr lang="en-US" altLang="zh-CN" dirty="0"/>
              <a:t>AC</a:t>
            </a:r>
            <a:r>
              <a:rPr lang="zh-CN" altLang="en-US" dirty="0"/>
              <a:t>阶段：</a:t>
            </a:r>
            <a:endParaRPr lang="en-US" altLang="zh-CN" dirty="0"/>
          </a:p>
          <a:p>
            <a:pPr lvl="1"/>
            <a:r>
              <a:rPr lang="zh-CN" altLang="en-US" dirty="0"/>
              <a:t>静态方式：</a:t>
            </a:r>
            <a:r>
              <a:rPr lang="en-US" altLang="zh-CN" dirty="0"/>
              <a:t>AP</a:t>
            </a:r>
            <a:r>
              <a:rPr lang="zh-CN" altLang="en-US" dirty="0"/>
              <a:t>上预先配置了</a:t>
            </a:r>
            <a:r>
              <a:rPr lang="en-US" altLang="zh-CN" dirty="0"/>
              <a:t>AC</a:t>
            </a:r>
            <a:r>
              <a:rPr lang="zh-CN" altLang="en-US" dirty="0"/>
              <a:t>的静态</a:t>
            </a:r>
            <a:r>
              <a:rPr lang="en-US" altLang="zh-CN" dirty="0"/>
              <a:t>IP</a:t>
            </a:r>
            <a:r>
              <a:rPr lang="zh-CN" altLang="en-US" dirty="0"/>
              <a:t>地址列表。</a:t>
            </a:r>
            <a:r>
              <a:rPr lang="en-US" altLang="zh-CN" dirty="0"/>
              <a:t>AP</a:t>
            </a:r>
            <a:r>
              <a:rPr lang="zh-CN" altLang="en-US" dirty="0"/>
              <a:t>上线时，</a:t>
            </a:r>
            <a:r>
              <a:rPr lang="en-US" altLang="zh-CN" dirty="0"/>
              <a:t>AP</a:t>
            </a:r>
            <a:r>
              <a:rPr lang="zh-CN" altLang="en-US" dirty="0"/>
              <a:t>分别发送</a:t>
            </a:r>
            <a:r>
              <a:rPr lang="en-US" altLang="zh-CN" dirty="0"/>
              <a:t>Discovery Request</a:t>
            </a:r>
            <a:r>
              <a:rPr lang="zh-CN" altLang="en-US" dirty="0"/>
              <a:t>单播报文到所有预配置列表对应</a:t>
            </a:r>
            <a:r>
              <a:rPr lang="en-US" altLang="zh-CN" dirty="0"/>
              <a:t>IP</a:t>
            </a:r>
            <a:r>
              <a:rPr lang="zh-CN" altLang="en-US" dirty="0"/>
              <a:t>地址的</a:t>
            </a:r>
            <a:r>
              <a:rPr lang="en-US" altLang="zh-CN" dirty="0"/>
              <a:t>AC</a:t>
            </a:r>
            <a:r>
              <a:rPr lang="zh-CN" altLang="en-US" dirty="0"/>
              <a:t>。然后</a:t>
            </a:r>
            <a:r>
              <a:rPr lang="en-US" altLang="zh-CN" dirty="0"/>
              <a:t>AP</a:t>
            </a:r>
            <a:r>
              <a:rPr lang="zh-CN" altLang="en-US" dirty="0"/>
              <a:t>通过接收到</a:t>
            </a:r>
            <a:r>
              <a:rPr lang="en-US" altLang="zh-CN" dirty="0"/>
              <a:t>AC</a:t>
            </a:r>
            <a:r>
              <a:rPr lang="zh-CN" altLang="en-US" dirty="0"/>
              <a:t>返回的</a:t>
            </a:r>
            <a:r>
              <a:rPr lang="en-US" altLang="zh-CN" dirty="0"/>
              <a:t>Discovery Response</a:t>
            </a:r>
            <a:r>
              <a:rPr lang="zh-CN" altLang="en-US" dirty="0"/>
              <a:t>报文，选择一个</a:t>
            </a:r>
            <a:r>
              <a:rPr lang="en-US" altLang="zh-CN" dirty="0"/>
              <a:t>AC</a:t>
            </a:r>
            <a:r>
              <a:rPr lang="zh-CN" altLang="en-US" dirty="0"/>
              <a:t>开始建立</a:t>
            </a:r>
            <a:r>
              <a:rPr lang="en-US" altLang="zh-CN" dirty="0"/>
              <a:t>CAPWAP</a:t>
            </a:r>
            <a:r>
              <a:rPr lang="zh-CN" altLang="en-US" dirty="0"/>
              <a:t>隧道。</a:t>
            </a:r>
            <a:endParaRPr lang="en-US" altLang="zh-CN" dirty="0"/>
          </a:p>
          <a:p>
            <a:pPr lvl="1"/>
            <a:r>
              <a:rPr lang="zh-CN" altLang="en-US" dirty="0"/>
              <a:t>动态方式：分为</a:t>
            </a:r>
            <a:r>
              <a:rPr lang="en-US" altLang="zh-CN" dirty="0"/>
              <a:t>DHCP</a:t>
            </a:r>
            <a:r>
              <a:rPr lang="zh-CN" altLang="en-US" dirty="0"/>
              <a:t>方式、</a:t>
            </a:r>
            <a:r>
              <a:rPr lang="en-US" altLang="zh-CN" dirty="0"/>
              <a:t>DNS</a:t>
            </a:r>
            <a:r>
              <a:rPr lang="zh-CN" altLang="en-US" dirty="0"/>
              <a:t>方式和广播方式，其中本章主要介绍</a:t>
            </a:r>
            <a:r>
              <a:rPr lang="en-US" altLang="zh-CN" dirty="0"/>
              <a:t>DHCP</a:t>
            </a:r>
            <a:r>
              <a:rPr lang="zh-CN" altLang="en-US" dirty="0"/>
              <a:t>方式和广播方式。</a:t>
            </a:r>
            <a:endParaRPr lang="en-US" altLang="zh-CN" dirty="0"/>
          </a:p>
        </p:txBody>
      </p:sp>
    </p:spTree>
    <p:extLst>
      <p:ext uri="{BB962C8B-B14F-4D97-AF65-F5344CB8AC3E}">
        <p14:creationId xmlns:p14="http://schemas.microsoft.com/office/powerpoint/2010/main" val="78818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4415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DHCP</a:t>
            </a:r>
            <a:r>
              <a:rPr lang="zh-CN" altLang="en-US" dirty="0" smtClean="0"/>
              <a:t>方式：</a:t>
            </a:r>
            <a:endParaRPr lang="en-US" altLang="zh-CN" dirty="0" smtClean="0"/>
          </a:p>
          <a:p>
            <a:pPr lvl="1"/>
            <a:r>
              <a:rPr lang="zh-CN" altLang="en-US" dirty="0" smtClean="0"/>
              <a:t>通过</a:t>
            </a:r>
            <a:r>
              <a:rPr lang="en-US" altLang="zh-CN" dirty="0" smtClean="0"/>
              <a:t>DHCP</a:t>
            </a:r>
            <a:r>
              <a:rPr lang="zh-CN" altLang="en-US" dirty="0" smtClean="0"/>
              <a:t>的四步交互过程，获取</a:t>
            </a:r>
            <a:r>
              <a:rPr lang="en-US" altLang="zh-CN" dirty="0" smtClean="0"/>
              <a:t>AC</a:t>
            </a:r>
            <a:r>
              <a:rPr lang="zh-CN" altLang="en-US" dirty="0" smtClean="0"/>
              <a:t>的</a:t>
            </a:r>
            <a:r>
              <a:rPr lang="en-US" altLang="zh-CN" dirty="0" smtClean="0"/>
              <a:t>IP</a:t>
            </a:r>
            <a:r>
              <a:rPr lang="zh-CN" altLang="en-US" dirty="0" smtClean="0"/>
              <a:t>地址：</a:t>
            </a:r>
            <a:endParaRPr lang="en-US" altLang="zh-CN" dirty="0" smtClean="0"/>
          </a:p>
          <a:p>
            <a:pPr lvl="2"/>
            <a:r>
              <a:rPr lang="zh-CN" altLang="en-US" dirty="0" smtClean="0"/>
              <a:t>在没有预配置</a:t>
            </a:r>
            <a:r>
              <a:rPr lang="en-US" altLang="zh-CN" dirty="0" smtClean="0"/>
              <a:t>AC</a:t>
            </a:r>
            <a:r>
              <a:rPr lang="zh-CN" altLang="en-US" dirty="0" smtClean="0"/>
              <a:t>的</a:t>
            </a:r>
            <a:r>
              <a:rPr lang="en-US" altLang="zh-CN" dirty="0" smtClean="0"/>
              <a:t>IP</a:t>
            </a:r>
            <a:r>
              <a:rPr lang="zh-CN" altLang="en-US" dirty="0" smtClean="0"/>
              <a:t>列表时，则启动</a:t>
            </a:r>
            <a:r>
              <a:rPr lang="en-US" altLang="zh-CN" dirty="0" smtClean="0"/>
              <a:t>AP</a:t>
            </a:r>
            <a:r>
              <a:rPr lang="zh-CN" altLang="en-US" dirty="0" smtClean="0"/>
              <a:t>动态</a:t>
            </a:r>
            <a:r>
              <a:rPr lang="en-US" altLang="zh-CN" dirty="0" smtClean="0"/>
              <a:t>AC</a:t>
            </a:r>
            <a:r>
              <a:rPr lang="zh-CN" altLang="en-US" dirty="0" smtClean="0"/>
              <a:t>发现机制。通过</a:t>
            </a:r>
            <a:r>
              <a:rPr lang="en-US" altLang="zh-CN" dirty="0" smtClean="0"/>
              <a:t>DHCP</a:t>
            </a:r>
            <a:r>
              <a:rPr lang="zh-CN" altLang="en-US" dirty="0" smtClean="0"/>
              <a:t>获取</a:t>
            </a:r>
            <a:r>
              <a:rPr lang="en-US" altLang="zh-CN" dirty="0" smtClean="0"/>
              <a:t>IP</a:t>
            </a:r>
            <a:r>
              <a:rPr lang="zh-CN" altLang="en-US" dirty="0" smtClean="0"/>
              <a:t>地址，并通过</a:t>
            </a:r>
            <a:r>
              <a:rPr lang="en-US" altLang="zh-CN" dirty="0" smtClean="0"/>
              <a:t>DHCP</a:t>
            </a:r>
            <a:r>
              <a:rPr lang="zh-CN" altLang="en-US" dirty="0" smtClean="0"/>
              <a:t>协议中的</a:t>
            </a:r>
            <a:r>
              <a:rPr lang="en-US" altLang="zh-CN" dirty="0" smtClean="0"/>
              <a:t>Option</a:t>
            </a:r>
            <a:r>
              <a:rPr lang="zh-CN" altLang="en-US" dirty="0" smtClean="0"/>
              <a:t>返回</a:t>
            </a:r>
            <a:r>
              <a:rPr lang="en-US" altLang="zh-CN" dirty="0" smtClean="0"/>
              <a:t>AC</a:t>
            </a:r>
            <a:r>
              <a:rPr lang="zh-CN" altLang="en-US" dirty="0" smtClean="0"/>
              <a:t>地址列表（在</a:t>
            </a:r>
            <a:r>
              <a:rPr lang="en-US" altLang="zh-CN" dirty="0" smtClean="0"/>
              <a:t>DHCP</a:t>
            </a:r>
            <a:r>
              <a:rPr lang="zh-CN" altLang="en-US" dirty="0" smtClean="0"/>
              <a:t>服务器上配置</a:t>
            </a:r>
            <a:r>
              <a:rPr lang="en-US" altLang="zh-CN" dirty="0" smtClean="0"/>
              <a:t>DHCP</a:t>
            </a:r>
            <a:r>
              <a:rPr lang="zh-CN" altLang="en-US" dirty="0" smtClean="0"/>
              <a:t>响应报文中携带</a:t>
            </a:r>
            <a:r>
              <a:rPr lang="en-US" altLang="zh-CN" dirty="0" smtClean="0"/>
              <a:t>Option 43</a:t>
            </a:r>
            <a:r>
              <a:rPr lang="zh-CN" altLang="en-US" dirty="0" smtClean="0"/>
              <a:t>，且</a:t>
            </a:r>
            <a:r>
              <a:rPr lang="en-US" altLang="zh-CN" dirty="0" smtClean="0"/>
              <a:t>Option 43</a:t>
            </a:r>
            <a:r>
              <a:rPr lang="zh-CN" altLang="en-US" dirty="0" smtClean="0"/>
              <a:t>携带</a:t>
            </a:r>
            <a:r>
              <a:rPr lang="en-US" altLang="zh-CN" dirty="0" smtClean="0"/>
              <a:t>AC</a:t>
            </a:r>
            <a:r>
              <a:rPr lang="zh-CN" altLang="en-US" dirty="0" smtClean="0"/>
              <a:t>的</a:t>
            </a:r>
            <a:r>
              <a:rPr lang="en-US" altLang="zh-CN" dirty="0" smtClean="0"/>
              <a:t>IP</a:t>
            </a:r>
            <a:r>
              <a:rPr lang="zh-CN" altLang="en-US" dirty="0" smtClean="0"/>
              <a:t>地址列表）。</a:t>
            </a:r>
          </a:p>
          <a:p>
            <a:pPr lvl="2"/>
            <a:r>
              <a:rPr lang="zh-CN" altLang="en-US" dirty="0" smtClean="0"/>
              <a:t>首先是</a:t>
            </a:r>
            <a:r>
              <a:rPr lang="en-US" altLang="zh-CN" dirty="0" smtClean="0"/>
              <a:t>AP</a:t>
            </a:r>
            <a:r>
              <a:rPr lang="zh-CN" altLang="en-US" dirty="0" smtClean="0"/>
              <a:t>发送</a:t>
            </a:r>
            <a:r>
              <a:rPr lang="en-US" altLang="zh-CN" dirty="0" smtClean="0"/>
              <a:t>DHCP Discover</a:t>
            </a:r>
            <a:r>
              <a:rPr lang="zh-CN" altLang="en-US" dirty="0" smtClean="0"/>
              <a:t>广播报文，请求</a:t>
            </a:r>
            <a:r>
              <a:rPr lang="en-US" altLang="zh-CN" dirty="0" smtClean="0"/>
              <a:t>DHCP Server</a:t>
            </a:r>
            <a:r>
              <a:rPr lang="zh-CN" altLang="en-US" dirty="0" smtClean="0"/>
              <a:t>响应，在</a:t>
            </a:r>
            <a:r>
              <a:rPr lang="en-US" altLang="zh-CN" dirty="0" smtClean="0"/>
              <a:t>DHCP</a:t>
            </a:r>
            <a:r>
              <a:rPr lang="zh-CN" altLang="en-US" dirty="0" smtClean="0"/>
              <a:t>服务器侦听到</a:t>
            </a:r>
            <a:r>
              <a:rPr lang="en-US" altLang="zh-CN" dirty="0" smtClean="0"/>
              <a:t>DHCP Discover</a:t>
            </a:r>
            <a:r>
              <a:rPr lang="zh-CN" altLang="en-US" dirty="0" smtClean="0"/>
              <a:t>报文后，它会从没有租约的地址范围中，选择最前面的闲置</a:t>
            </a:r>
            <a:r>
              <a:rPr lang="en-US" altLang="zh-CN" dirty="0" smtClean="0"/>
              <a:t>IP</a:t>
            </a:r>
            <a:r>
              <a:rPr lang="zh-CN" altLang="en-US" dirty="0" smtClean="0"/>
              <a:t>，连同其他</a:t>
            </a:r>
            <a:r>
              <a:rPr lang="en-US" altLang="zh-CN" dirty="0" smtClean="0"/>
              <a:t>TCP/IP</a:t>
            </a:r>
            <a:r>
              <a:rPr lang="zh-CN" altLang="en-US" dirty="0" smtClean="0"/>
              <a:t>设定，响应</a:t>
            </a:r>
            <a:r>
              <a:rPr lang="en-US" altLang="zh-CN" dirty="0" smtClean="0"/>
              <a:t>AP</a:t>
            </a:r>
            <a:r>
              <a:rPr lang="zh-CN" altLang="en-US" dirty="0" smtClean="0"/>
              <a:t>一个</a:t>
            </a:r>
            <a:r>
              <a:rPr lang="en-US" altLang="zh-CN" dirty="0" smtClean="0"/>
              <a:t>DHCP Offer</a:t>
            </a:r>
            <a:r>
              <a:rPr lang="zh-CN" altLang="en-US" dirty="0" smtClean="0"/>
              <a:t>报文，该报文中会包含一个租约期限的信息。</a:t>
            </a:r>
          </a:p>
          <a:p>
            <a:pPr lvl="2"/>
            <a:r>
              <a:rPr lang="zh-CN" altLang="en-US" dirty="0" smtClean="0"/>
              <a:t>由于</a:t>
            </a:r>
            <a:r>
              <a:rPr lang="en-US" altLang="zh-CN" dirty="0" smtClean="0"/>
              <a:t>DHCP Offer</a:t>
            </a:r>
            <a:r>
              <a:rPr lang="zh-CN" altLang="en-US" dirty="0" smtClean="0"/>
              <a:t>报文既可以是单播报文，也可以是广播报文，当</a:t>
            </a:r>
            <a:r>
              <a:rPr lang="en-US" altLang="zh-CN" dirty="0" smtClean="0"/>
              <a:t>AP</a:t>
            </a:r>
            <a:r>
              <a:rPr lang="zh-CN" altLang="en-US" dirty="0" smtClean="0"/>
              <a:t>端收到多台</a:t>
            </a:r>
            <a:r>
              <a:rPr lang="en-US" altLang="zh-CN" dirty="0" smtClean="0"/>
              <a:t>DHCP Server</a:t>
            </a:r>
            <a:r>
              <a:rPr lang="zh-CN" altLang="en-US" dirty="0" smtClean="0"/>
              <a:t>的响应时，只会挑选其中一个</a:t>
            </a:r>
            <a:r>
              <a:rPr lang="en-US" altLang="zh-CN" dirty="0" smtClean="0"/>
              <a:t>Offer(</a:t>
            </a:r>
            <a:r>
              <a:rPr lang="zh-CN" altLang="en-US" dirty="0" smtClean="0"/>
              <a:t>通常是最先抵达的那个</a:t>
            </a:r>
            <a:r>
              <a:rPr lang="en-US" altLang="zh-CN" dirty="0" smtClean="0"/>
              <a:t>)</a:t>
            </a:r>
            <a:r>
              <a:rPr lang="zh-CN" altLang="en-US" dirty="0" smtClean="0"/>
              <a:t>，然后向网络中发送一个</a:t>
            </a:r>
            <a:r>
              <a:rPr lang="en-US" altLang="zh-CN" dirty="0" smtClean="0"/>
              <a:t>DHCP Request</a:t>
            </a:r>
            <a:r>
              <a:rPr lang="zh-CN" altLang="en-US" dirty="0" smtClean="0"/>
              <a:t>广播报文，告诉所有的</a:t>
            </a:r>
            <a:r>
              <a:rPr lang="en-US" altLang="zh-CN" dirty="0" smtClean="0"/>
              <a:t>Offer</a:t>
            </a:r>
            <a:r>
              <a:rPr lang="zh-CN" altLang="en-US" dirty="0" smtClean="0"/>
              <a:t>，并重新发送</a:t>
            </a:r>
            <a:r>
              <a:rPr lang="en-US" altLang="zh-CN" dirty="0" smtClean="0"/>
              <a:t>DHCP</a:t>
            </a:r>
            <a:r>
              <a:rPr lang="zh-CN" altLang="en-US" dirty="0" smtClean="0"/>
              <a:t>，将指定接收哪一台服务器提供的</a:t>
            </a:r>
            <a:r>
              <a:rPr lang="en-US" altLang="zh-CN" dirty="0" smtClean="0"/>
              <a:t>IP</a:t>
            </a:r>
            <a:r>
              <a:rPr lang="zh-CN" altLang="en-US" dirty="0" smtClean="0"/>
              <a:t>地址。</a:t>
            </a:r>
          </a:p>
          <a:p>
            <a:pPr lvl="2"/>
            <a:r>
              <a:rPr lang="zh-CN" altLang="en-US" dirty="0" smtClean="0"/>
              <a:t>当</a:t>
            </a:r>
            <a:r>
              <a:rPr lang="en-US" altLang="zh-CN" dirty="0" smtClean="0"/>
              <a:t>DHCP Server</a:t>
            </a:r>
            <a:r>
              <a:rPr lang="zh-CN" altLang="en-US" dirty="0" smtClean="0"/>
              <a:t>接收到</a:t>
            </a:r>
            <a:r>
              <a:rPr lang="en-US" altLang="zh-CN" dirty="0" smtClean="0"/>
              <a:t>AP</a:t>
            </a:r>
            <a:r>
              <a:rPr lang="zh-CN" altLang="en-US" dirty="0" smtClean="0"/>
              <a:t>的</a:t>
            </a:r>
            <a:r>
              <a:rPr lang="en-US" altLang="zh-CN" dirty="0" smtClean="0"/>
              <a:t>Request</a:t>
            </a:r>
            <a:r>
              <a:rPr lang="zh-CN" altLang="en-US" dirty="0" smtClean="0"/>
              <a:t>报文之后，会向</a:t>
            </a:r>
            <a:r>
              <a:rPr lang="en-US" altLang="zh-CN" dirty="0" smtClean="0"/>
              <a:t>AP</a:t>
            </a:r>
            <a:r>
              <a:rPr lang="zh-CN" altLang="en-US" dirty="0" smtClean="0"/>
              <a:t>发送一个</a:t>
            </a:r>
            <a:r>
              <a:rPr lang="en-US" altLang="zh-CN" dirty="0" smtClean="0"/>
              <a:t>DHCP </a:t>
            </a:r>
            <a:r>
              <a:rPr lang="en-US" altLang="zh-CN" dirty="0" err="1" smtClean="0"/>
              <a:t>Ack</a:t>
            </a:r>
            <a:r>
              <a:rPr lang="zh-CN" altLang="en-US" dirty="0" smtClean="0"/>
              <a:t>响应，该报文中携带的信息包括了</a:t>
            </a:r>
            <a:r>
              <a:rPr lang="en-US" altLang="zh-CN" dirty="0" smtClean="0"/>
              <a:t>AP</a:t>
            </a:r>
            <a:r>
              <a:rPr lang="zh-CN" altLang="en-US" dirty="0" smtClean="0"/>
              <a:t>的</a:t>
            </a:r>
            <a:r>
              <a:rPr lang="en-US" altLang="zh-CN" dirty="0" smtClean="0"/>
              <a:t>IP</a:t>
            </a:r>
            <a:r>
              <a:rPr lang="zh-CN" altLang="en-US" dirty="0" smtClean="0"/>
              <a:t>地址，租约期限，网关信息，以及</a:t>
            </a:r>
            <a:r>
              <a:rPr lang="en-US" altLang="zh-CN" dirty="0" smtClean="0"/>
              <a:t>DNS Server IP</a:t>
            </a:r>
            <a:r>
              <a:rPr lang="zh-CN" altLang="en-US" dirty="0" smtClean="0"/>
              <a:t>等，以此确定租约的正式生效，就此完成</a:t>
            </a:r>
            <a:r>
              <a:rPr lang="en-US" altLang="zh-CN" dirty="0" smtClean="0"/>
              <a:t>DHCP</a:t>
            </a:r>
            <a:r>
              <a:rPr lang="zh-CN" altLang="en-US" dirty="0" smtClean="0"/>
              <a:t>的四步交互工作。</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57589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86397"/>
            <a:ext cx="5932800" cy="5108400"/>
          </a:xfrm>
        </p:spPr>
        <p:txBody>
          <a:bodyPr/>
          <a:lstStyle/>
          <a:p>
            <a:pPr lvl="1"/>
            <a:r>
              <a:rPr lang="zh-CN" altLang="en-US" dirty="0"/>
              <a:t>通过</a:t>
            </a:r>
            <a:r>
              <a:rPr lang="en-US" altLang="zh-CN" dirty="0"/>
              <a:t>AC</a:t>
            </a:r>
            <a:r>
              <a:rPr lang="zh-CN" altLang="en-US" dirty="0"/>
              <a:t>发现机制，与</a:t>
            </a:r>
            <a:r>
              <a:rPr lang="en-US" altLang="zh-CN" dirty="0"/>
              <a:t>AC</a:t>
            </a:r>
            <a:r>
              <a:rPr lang="zh-CN" altLang="en-US" dirty="0"/>
              <a:t>关联：</a:t>
            </a:r>
          </a:p>
          <a:p>
            <a:pPr lvl="2"/>
            <a:r>
              <a:rPr lang="en-US" altLang="zh-CN" dirty="0"/>
              <a:t>AP</a:t>
            </a:r>
            <a:r>
              <a:rPr lang="zh-CN" altLang="en-US" dirty="0"/>
              <a:t>通过</a:t>
            </a:r>
            <a:r>
              <a:rPr lang="en-US" altLang="zh-CN" dirty="0"/>
              <a:t>DHCP</a:t>
            </a:r>
            <a:r>
              <a:rPr lang="zh-CN" altLang="en-US" dirty="0"/>
              <a:t>服务获取</a:t>
            </a:r>
            <a:r>
              <a:rPr lang="en-US" altLang="zh-CN" dirty="0"/>
              <a:t>AC</a:t>
            </a:r>
            <a:r>
              <a:rPr lang="zh-CN" altLang="en-US" dirty="0"/>
              <a:t>的</a:t>
            </a:r>
            <a:r>
              <a:rPr lang="en-US" altLang="zh-CN" dirty="0"/>
              <a:t>IP</a:t>
            </a:r>
            <a:r>
              <a:rPr lang="zh-CN" altLang="en-US" dirty="0"/>
              <a:t>地址后，使用</a:t>
            </a:r>
            <a:r>
              <a:rPr lang="en-US" altLang="zh-CN" dirty="0"/>
              <a:t>AC</a:t>
            </a:r>
            <a:r>
              <a:rPr lang="zh-CN" altLang="en-US" dirty="0"/>
              <a:t>发现机制来获知哪些</a:t>
            </a:r>
            <a:r>
              <a:rPr lang="en-US" altLang="zh-CN" dirty="0"/>
              <a:t>AC</a:t>
            </a:r>
            <a:r>
              <a:rPr lang="zh-CN" altLang="en-US" dirty="0"/>
              <a:t>是可用的，决定与最佳</a:t>
            </a:r>
            <a:r>
              <a:rPr lang="en-US" altLang="zh-CN" dirty="0"/>
              <a:t>AC</a:t>
            </a:r>
            <a:r>
              <a:rPr lang="zh-CN" altLang="en-US" dirty="0"/>
              <a:t>来建立</a:t>
            </a:r>
            <a:r>
              <a:rPr lang="en-US" altLang="zh-CN" dirty="0"/>
              <a:t>CAPWAP</a:t>
            </a:r>
            <a:r>
              <a:rPr lang="zh-CN" altLang="en-US" dirty="0"/>
              <a:t>的连接。</a:t>
            </a:r>
          </a:p>
          <a:p>
            <a:pPr lvl="2"/>
            <a:r>
              <a:rPr lang="en-US" altLang="zh-CN" dirty="0"/>
              <a:t>AP</a:t>
            </a:r>
            <a:r>
              <a:rPr lang="zh-CN" altLang="en-US" dirty="0"/>
              <a:t>启动</a:t>
            </a:r>
            <a:r>
              <a:rPr lang="en-US" altLang="zh-CN" dirty="0"/>
              <a:t>CAPWAP</a:t>
            </a:r>
            <a:r>
              <a:rPr lang="zh-CN" altLang="en-US" dirty="0"/>
              <a:t>协议的发现机制，以单播或广播的形式发送发现请求报文试图关联</a:t>
            </a:r>
            <a:r>
              <a:rPr lang="en-US" altLang="zh-CN" dirty="0"/>
              <a:t>AC</a:t>
            </a:r>
            <a:r>
              <a:rPr lang="zh-CN" altLang="en-US" dirty="0"/>
              <a:t>，</a:t>
            </a:r>
            <a:r>
              <a:rPr lang="en-US" altLang="zh-CN" dirty="0"/>
              <a:t>AC</a:t>
            </a:r>
            <a:r>
              <a:rPr lang="zh-CN" altLang="en-US" dirty="0"/>
              <a:t>收到</a:t>
            </a:r>
            <a:r>
              <a:rPr lang="en-US" altLang="zh-CN" dirty="0"/>
              <a:t>AP</a:t>
            </a:r>
            <a:r>
              <a:rPr lang="zh-CN" altLang="en-US" dirty="0"/>
              <a:t>的</a:t>
            </a:r>
            <a:r>
              <a:rPr lang="en-US" altLang="zh-CN" dirty="0"/>
              <a:t>Discovery Request</a:t>
            </a:r>
            <a:r>
              <a:rPr lang="zh-CN" altLang="en-US" dirty="0"/>
              <a:t>以后，会发送一个单播</a:t>
            </a:r>
            <a:r>
              <a:rPr lang="en-US" altLang="zh-CN" dirty="0"/>
              <a:t>Discover Response </a:t>
            </a:r>
            <a:r>
              <a:rPr lang="zh-CN" altLang="en-US" dirty="0"/>
              <a:t>给</a:t>
            </a:r>
            <a:r>
              <a:rPr lang="en-US" altLang="zh-CN" dirty="0"/>
              <a:t>AP</a:t>
            </a:r>
            <a:r>
              <a:rPr lang="zh-CN" altLang="en-US" dirty="0"/>
              <a:t>，</a:t>
            </a:r>
            <a:r>
              <a:rPr lang="en-US" altLang="zh-CN" dirty="0"/>
              <a:t>AP</a:t>
            </a:r>
            <a:r>
              <a:rPr lang="zh-CN" altLang="en-US" dirty="0"/>
              <a:t>可以通过</a:t>
            </a:r>
            <a:r>
              <a:rPr lang="en-US" altLang="zh-CN" dirty="0"/>
              <a:t>Discover Response</a:t>
            </a:r>
            <a:r>
              <a:rPr lang="zh-CN" altLang="en-US" dirty="0"/>
              <a:t>中所带的</a:t>
            </a:r>
            <a:r>
              <a:rPr lang="en-US" altLang="zh-CN" dirty="0"/>
              <a:t>AC</a:t>
            </a:r>
            <a:r>
              <a:rPr lang="zh-CN" altLang="en-US" dirty="0"/>
              <a:t>优先级或者</a:t>
            </a:r>
            <a:r>
              <a:rPr lang="en-US" altLang="zh-CN" dirty="0"/>
              <a:t>AC</a:t>
            </a:r>
            <a:r>
              <a:rPr lang="zh-CN" altLang="en-US" dirty="0"/>
              <a:t>上当前</a:t>
            </a:r>
            <a:r>
              <a:rPr lang="en-US" altLang="zh-CN" dirty="0"/>
              <a:t>AP</a:t>
            </a:r>
            <a:r>
              <a:rPr lang="zh-CN" altLang="en-US" dirty="0"/>
              <a:t>的个数等，确定与哪个</a:t>
            </a:r>
            <a:r>
              <a:rPr lang="en-US" altLang="zh-CN" dirty="0"/>
              <a:t>AC</a:t>
            </a:r>
            <a:r>
              <a:rPr lang="zh-CN" altLang="en-US" dirty="0"/>
              <a:t>建立会话。</a:t>
            </a:r>
          </a:p>
          <a:p>
            <a:pPr lvl="0"/>
            <a:r>
              <a:rPr lang="zh-CN" altLang="en-US" dirty="0"/>
              <a:t>广播方式：</a:t>
            </a:r>
            <a:endParaRPr lang="en-US" altLang="zh-CN" dirty="0"/>
          </a:p>
          <a:p>
            <a:pPr lvl="1"/>
            <a:r>
              <a:rPr lang="zh-CN" altLang="en-US" dirty="0"/>
              <a:t>当</a:t>
            </a:r>
            <a:r>
              <a:rPr lang="en-US" altLang="zh-CN" dirty="0"/>
              <a:t>AP</a:t>
            </a:r>
            <a:r>
              <a:rPr lang="zh-CN" altLang="en-US" dirty="0"/>
              <a:t>启动后，如果</a:t>
            </a:r>
            <a:r>
              <a:rPr lang="en-US" altLang="zh-CN" dirty="0"/>
              <a:t>DHCP</a:t>
            </a:r>
            <a:r>
              <a:rPr lang="zh-CN" altLang="en-US" dirty="0"/>
              <a:t>方式和</a:t>
            </a:r>
            <a:r>
              <a:rPr lang="en-US" altLang="zh-CN" dirty="0"/>
              <a:t>DNS</a:t>
            </a:r>
            <a:r>
              <a:rPr lang="zh-CN" altLang="en-US" dirty="0"/>
              <a:t>方式均未获得</a:t>
            </a:r>
            <a:r>
              <a:rPr lang="en-US" altLang="zh-CN" dirty="0"/>
              <a:t>AC</a:t>
            </a:r>
            <a:r>
              <a:rPr lang="zh-CN" altLang="en-US" dirty="0"/>
              <a:t>的</a:t>
            </a:r>
            <a:r>
              <a:rPr lang="en-US" altLang="zh-CN" dirty="0"/>
              <a:t>IP</a:t>
            </a:r>
            <a:r>
              <a:rPr lang="zh-CN" altLang="en-US" dirty="0"/>
              <a:t>或</a:t>
            </a:r>
            <a:r>
              <a:rPr lang="en-US" altLang="zh-CN" dirty="0"/>
              <a:t>AP</a:t>
            </a:r>
            <a:r>
              <a:rPr lang="zh-CN" altLang="en-US" dirty="0"/>
              <a:t>发出发现请求报文后未收到响应，则</a:t>
            </a:r>
            <a:r>
              <a:rPr lang="en-US" altLang="zh-CN" dirty="0"/>
              <a:t>AP</a:t>
            </a:r>
            <a:r>
              <a:rPr lang="zh-CN" altLang="en-US" dirty="0"/>
              <a:t>启动广播发现流程，以广播包方式发出发现请求报文。</a:t>
            </a:r>
          </a:p>
          <a:p>
            <a:pPr lvl="1"/>
            <a:r>
              <a:rPr lang="zh-CN" altLang="en-US" dirty="0"/>
              <a:t>接收到发现请求报文的</a:t>
            </a:r>
            <a:r>
              <a:rPr lang="en-US" altLang="zh-CN" dirty="0"/>
              <a:t>AC</a:t>
            </a:r>
            <a:r>
              <a:rPr lang="zh-CN" altLang="en-US" dirty="0"/>
              <a:t>检查该</a:t>
            </a:r>
            <a:r>
              <a:rPr lang="en-US" altLang="zh-CN" dirty="0"/>
              <a:t>AP</a:t>
            </a:r>
            <a:r>
              <a:rPr lang="zh-CN" altLang="en-US" dirty="0"/>
              <a:t>是否有接入本机的权限（已经授权的</a:t>
            </a:r>
            <a:r>
              <a:rPr lang="en-US" altLang="zh-CN" dirty="0"/>
              <a:t>MAC</a:t>
            </a:r>
            <a:r>
              <a:rPr lang="zh-CN" altLang="en-US" dirty="0"/>
              <a:t>地址或者序列号），如果有则发回响应。如果该</a:t>
            </a:r>
            <a:r>
              <a:rPr lang="en-US" altLang="zh-CN" dirty="0"/>
              <a:t>AP</a:t>
            </a:r>
            <a:r>
              <a:rPr lang="zh-CN" altLang="en-US" dirty="0"/>
              <a:t>没有接入权限，</a:t>
            </a:r>
            <a:r>
              <a:rPr lang="en-US" altLang="zh-CN" dirty="0"/>
              <a:t>AC</a:t>
            </a:r>
            <a:r>
              <a:rPr lang="zh-CN" altLang="en-US" dirty="0"/>
              <a:t>则拒绝请求。</a:t>
            </a:r>
          </a:p>
          <a:p>
            <a:pPr lvl="1"/>
            <a:r>
              <a:rPr lang="zh-CN" altLang="en-US" dirty="0"/>
              <a:t>广播发现方式只适用于</a:t>
            </a:r>
            <a:r>
              <a:rPr lang="en-US" altLang="zh-CN" dirty="0"/>
              <a:t>AC/AP</a:t>
            </a:r>
            <a:r>
              <a:rPr lang="zh-CN" altLang="en-US" dirty="0"/>
              <a:t>间为二层可达的网络场景。</a:t>
            </a:r>
          </a:p>
          <a:p>
            <a:pPr lvl="1"/>
            <a:endParaRPr lang="en-US" altLang="zh-CN" dirty="0"/>
          </a:p>
          <a:p>
            <a:endParaRPr lang="zh-CN" altLang="en-US" dirty="0"/>
          </a:p>
          <a:p>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072413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986739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在收到</a:t>
            </a:r>
            <a:r>
              <a:rPr lang="en-US" altLang="zh-CN" dirty="0"/>
              <a:t>AP</a:t>
            </a:r>
            <a:r>
              <a:rPr lang="zh-CN" altLang="en-US" dirty="0"/>
              <a:t>发送的</a:t>
            </a:r>
            <a:r>
              <a:rPr lang="en-US" altLang="zh-CN" dirty="0"/>
              <a:t>Join</a:t>
            </a:r>
            <a:r>
              <a:rPr lang="en-US" altLang="zh-CN" baseline="0" dirty="0"/>
              <a:t> Request</a:t>
            </a:r>
            <a:r>
              <a:rPr lang="zh-CN" altLang="en-US" baseline="0" dirty="0"/>
              <a:t>报文之后，</a:t>
            </a:r>
            <a:r>
              <a:rPr lang="en-US" altLang="zh-CN" baseline="0" dirty="0"/>
              <a:t>AC</a:t>
            </a:r>
            <a:r>
              <a:rPr lang="zh-CN" altLang="en-US" baseline="0" dirty="0"/>
              <a:t>会进行</a:t>
            </a:r>
            <a:r>
              <a:rPr lang="en-US" altLang="zh-CN" baseline="0" dirty="0"/>
              <a:t>AP</a:t>
            </a:r>
            <a:r>
              <a:rPr lang="zh-CN" altLang="en-US" baseline="0" dirty="0"/>
              <a:t>合法性的认证，认证通过则添加相应的</a:t>
            </a:r>
            <a:r>
              <a:rPr lang="en-US" altLang="zh-CN" baseline="0" dirty="0"/>
              <a:t>AP</a:t>
            </a:r>
            <a:r>
              <a:rPr lang="zh-CN" altLang="en-US" baseline="0" dirty="0"/>
              <a:t>设备</a:t>
            </a:r>
            <a:r>
              <a:rPr lang="zh-CN" altLang="en-US" baseline="0" dirty="0" smtClean="0"/>
              <a:t>。</a:t>
            </a:r>
            <a:endParaRPr lang="en-US" altLang="zh-CN" baseline="0" dirty="0"/>
          </a:p>
          <a:p>
            <a:pPr lvl="0"/>
            <a:r>
              <a:rPr lang="en-US" altLang="zh-CN" baseline="0" dirty="0"/>
              <a:t>AC</a:t>
            </a:r>
            <a:r>
              <a:rPr lang="zh-CN" altLang="en-US" baseline="0" dirty="0"/>
              <a:t>上支持三种对</a:t>
            </a:r>
            <a:r>
              <a:rPr lang="en-US" altLang="zh-CN" baseline="0" dirty="0"/>
              <a:t>AP</a:t>
            </a:r>
            <a:r>
              <a:rPr lang="zh-CN" altLang="en-US" baseline="0" dirty="0"/>
              <a:t>的认证方式：</a:t>
            </a:r>
            <a:endParaRPr lang="en-US" altLang="zh-CN" baseline="0" dirty="0"/>
          </a:p>
          <a:p>
            <a:pPr lvl="1"/>
            <a:r>
              <a:rPr lang="en-US" altLang="zh-CN" baseline="0" dirty="0"/>
              <a:t>MAC</a:t>
            </a:r>
            <a:r>
              <a:rPr lang="zh-CN" altLang="en-US" baseline="0" dirty="0"/>
              <a:t>认证</a:t>
            </a:r>
          </a:p>
          <a:p>
            <a:pPr lvl="1"/>
            <a:r>
              <a:rPr lang="zh-CN" altLang="en-US" baseline="0" dirty="0"/>
              <a:t>序列号（</a:t>
            </a:r>
            <a:r>
              <a:rPr lang="en-US" altLang="zh-CN" baseline="0" dirty="0"/>
              <a:t>SN</a:t>
            </a:r>
            <a:r>
              <a:rPr lang="zh-CN" altLang="en-US" baseline="0" dirty="0"/>
              <a:t>）认证</a:t>
            </a:r>
          </a:p>
          <a:p>
            <a:pPr lvl="1"/>
            <a:r>
              <a:rPr lang="zh-CN" altLang="en-US" baseline="0" dirty="0"/>
              <a:t>不认证</a:t>
            </a:r>
            <a:endParaRPr lang="en-US" altLang="zh-CN" baseline="0" dirty="0"/>
          </a:p>
          <a:p>
            <a:pPr lvl="0"/>
            <a:r>
              <a:rPr lang="en-US" altLang="zh-CN" baseline="0" dirty="0"/>
              <a:t>AC</a:t>
            </a:r>
            <a:r>
              <a:rPr lang="zh-CN" altLang="en-US" baseline="0" dirty="0"/>
              <a:t>上添加</a:t>
            </a:r>
            <a:r>
              <a:rPr lang="en-US" altLang="zh-CN" baseline="0" dirty="0"/>
              <a:t>AP</a:t>
            </a:r>
            <a:r>
              <a:rPr lang="zh-CN" altLang="en-US" baseline="0" dirty="0"/>
              <a:t>的方式有三种：</a:t>
            </a:r>
            <a:endParaRPr lang="en-US" altLang="zh-CN" dirty="0"/>
          </a:p>
          <a:p>
            <a:pPr lvl="1"/>
            <a:r>
              <a:rPr lang="zh-CN" altLang="en-US" dirty="0"/>
              <a:t>离线导入</a:t>
            </a:r>
            <a:r>
              <a:rPr lang="en-US" altLang="zh-CN" dirty="0"/>
              <a:t>AP</a:t>
            </a:r>
            <a:r>
              <a:rPr lang="zh-CN" altLang="en-US" dirty="0"/>
              <a:t>：预先配置</a:t>
            </a:r>
            <a:r>
              <a:rPr lang="en-US" altLang="zh-CN" dirty="0"/>
              <a:t>AP</a:t>
            </a:r>
            <a:r>
              <a:rPr lang="zh-CN" altLang="en-US" dirty="0"/>
              <a:t>的</a:t>
            </a:r>
            <a:r>
              <a:rPr lang="en-US" altLang="zh-CN" dirty="0"/>
              <a:t>MAC</a:t>
            </a:r>
            <a:r>
              <a:rPr lang="zh-CN" altLang="en-US" dirty="0"/>
              <a:t>地址和</a:t>
            </a:r>
            <a:r>
              <a:rPr lang="en-US" altLang="zh-CN" dirty="0"/>
              <a:t>SN</a:t>
            </a:r>
            <a:r>
              <a:rPr lang="zh-CN" altLang="en-US" dirty="0"/>
              <a:t>，当</a:t>
            </a:r>
            <a:r>
              <a:rPr lang="en-US" altLang="zh-CN" dirty="0"/>
              <a:t>AP</a:t>
            </a:r>
            <a:r>
              <a:rPr lang="zh-CN" altLang="en-US" dirty="0"/>
              <a:t>与</a:t>
            </a:r>
            <a:r>
              <a:rPr lang="en-US" altLang="zh-CN" dirty="0"/>
              <a:t>AC</a:t>
            </a:r>
            <a:r>
              <a:rPr lang="zh-CN" altLang="en-US" dirty="0"/>
              <a:t>连接时，如果</a:t>
            </a:r>
            <a:r>
              <a:rPr lang="en-US" altLang="zh-CN" dirty="0"/>
              <a:t>AC</a:t>
            </a:r>
            <a:r>
              <a:rPr lang="zh-CN" altLang="en-US" dirty="0"/>
              <a:t>发现</a:t>
            </a:r>
            <a:r>
              <a:rPr lang="en-US" altLang="zh-CN" dirty="0"/>
              <a:t>AP</a:t>
            </a:r>
            <a:r>
              <a:rPr lang="zh-CN" altLang="en-US" dirty="0"/>
              <a:t>和预先增加的</a:t>
            </a:r>
            <a:r>
              <a:rPr lang="en-US" altLang="zh-CN" dirty="0"/>
              <a:t>AP</a:t>
            </a:r>
            <a:r>
              <a:rPr lang="zh-CN" altLang="en-US" dirty="0"/>
              <a:t>的</a:t>
            </a:r>
            <a:r>
              <a:rPr lang="en-US" altLang="zh-CN" dirty="0"/>
              <a:t>MAC</a:t>
            </a:r>
            <a:r>
              <a:rPr lang="zh-CN" altLang="en-US" dirty="0"/>
              <a:t>地址和</a:t>
            </a:r>
            <a:r>
              <a:rPr lang="en-US" altLang="zh-CN" dirty="0"/>
              <a:t>SN</a:t>
            </a:r>
            <a:r>
              <a:rPr lang="zh-CN" altLang="en-US" dirty="0"/>
              <a:t>匹配，则</a:t>
            </a:r>
            <a:r>
              <a:rPr lang="en-US" altLang="zh-CN" dirty="0"/>
              <a:t>AC</a:t>
            </a:r>
            <a:r>
              <a:rPr lang="zh-CN" altLang="en-US" dirty="0"/>
              <a:t>开始与</a:t>
            </a:r>
            <a:r>
              <a:rPr lang="en-US" altLang="zh-CN" dirty="0"/>
              <a:t>AP</a:t>
            </a:r>
            <a:r>
              <a:rPr lang="zh-CN" altLang="en-US" dirty="0"/>
              <a:t>建立连接。</a:t>
            </a:r>
            <a:endParaRPr lang="en-US" altLang="zh-CN" dirty="0"/>
          </a:p>
          <a:p>
            <a:pPr lvl="1"/>
            <a:r>
              <a:rPr lang="zh-CN" altLang="en-US" dirty="0"/>
              <a:t>自动发现</a:t>
            </a:r>
            <a:r>
              <a:rPr lang="en-US" altLang="zh-CN" dirty="0"/>
              <a:t>AP</a:t>
            </a:r>
            <a:r>
              <a:rPr lang="zh-CN" altLang="en-US" dirty="0"/>
              <a:t>：当配置</a:t>
            </a:r>
            <a:r>
              <a:rPr lang="en-US" altLang="zh-CN" dirty="0"/>
              <a:t>AP</a:t>
            </a:r>
            <a:r>
              <a:rPr lang="zh-CN" altLang="en-US" dirty="0"/>
              <a:t>的认证模式为不认证或配置</a:t>
            </a:r>
            <a:r>
              <a:rPr lang="en-US" altLang="zh-CN" dirty="0"/>
              <a:t>AP</a:t>
            </a:r>
            <a:r>
              <a:rPr lang="zh-CN" altLang="en-US" dirty="0"/>
              <a:t>的认证模式为</a:t>
            </a:r>
            <a:r>
              <a:rPr lang="en-US" altLang="zh-CN" dirty="0"/>
              <a:t>MAC</a:t>
            </a:r>
            <a:r>
              <a:rPr lang="zh-CN" altLang="en-US" dirty="0"/>
              <a:t>或</a:t>
            </a:r>
            <a:r>
              <a:rPr lang="en-US" altLang="zh-CN" dirty="0"/>
              <a:t>SN</a:t>
            </a:r>
            <a:r>
              <a:rPr lang="zh-CN" altLang="en-US" dirty="0"/>
              <a:t>认证且将</a:t>
            </a:r>
            <a:r>
              <a:rPr lang="en-US" altLang="zh-CN" dirty="0"/>
              <a:t>AP</a:t>
            </a:r>
            <a:r>
              <a:rPr lang="zh-CN" altLang="en-US" dirty="0"/>
              <a:t>加入</a:t>
            </a:r>
            <a:r>
              <a:rPr lang="en-US" altLang="zh-CN" dirty="0"/>
              <a:t>AP</a:t>
            </a:r>
            <a:r>
              <a:rPr lang="zh-CN" altLang="en-US" dirty="0"/>
              <a:t>白名单中，则当</a:t>
            </a:r>
            <a:r>
              <a:rPr lang="en-US" altLang="zh-CN" dirty="0"/>
              <a:t>AP</a:t>
            </a:r>
            <a:r>
              <a:rPr lang="zh-CN" altLang="en-US" dirty="0"/>
              <a:t>与</a:t>
            </a:r>
            <a:r>
              <a:rPr lang="en-US" altLang="zh-CN" dirty="0"/>
              <a:t>AC</a:t>
            </a:r>
            <a:r>
              <a:rPr lang="zh-CN" altLang="en-US" dirty="0"/>
              <a:t>连接时，</a:t>
            </a:r>
            <a:r>
              <a:rPr lang="en-US" altLang="zh-CN" dirty="0"/>
              <a:t>AP</a:t>
            </a:r>
            <a:r>
              <a:rPr lang="zh-CN" altLang="en-US" dirty="0"/>
              <a:t>将被</a:t>
            </a:r>
            <a:r>
              <a:rPr lang="en-US" altLang="zh-CN" dirty="0"/>
              <a:t>AC</a:t>
            </a:r>
            <a:r>
              <a:rPr lang="zh-CN" altLang="en-US" dirty="0"/>
              <a:t>自动发现并正常上线。</a:t>
            </a:r>
            <a:endParaRPr lang="en-US" altLang="zh-CN" dirty="0"/>
          </a:p>
          <a:p>
            <a:pPr lvl="1"/>
            <a:r>
              <a:rPr lang="zh-CN" altLang="en-US" dirty="0"/>
              <a:t>手工确认未认证列表中的</a:t>
            </a:r>
            <a:r>
              <a:rPr lang="en-US" altLang="zh-CN" dirty="0"/>
              <a:t>AP</a:t>
            </a:r>
            <a:r>
              <a:rPr lang="zh-CN" altLang="en-US" dirty="0"/>
              <a:t>：当配置</a:t>
            </a:r>
            <a:r>
              <a:rPr lang="en-US" altLang="zh-CN" dirty="0"/>
              <a:t>AP</a:t>
            </a:r>
            <a:r>
              <a:rPr lang="zh-CN" altLang="en-US" dirty="0"/>
              <a:t>的认证模式为</a:t>
            </a:r>
            <a:r>
              <a:rPr lang="en-US" altLang="zh-CN" dirty="0"/>
              <a:t>MAC</a:t>
            </a:r>
            <a:r>
              <a:rPr lang="zh-CN" altLang="en-US" dirty="0"/>
              <a:t>或</a:t>
            </a:r>
            <a:r>
              <a:rPr lang="en-US" altLang="zh-CN" dirty="0"/>
              <a:t>SN</a:t>
            </a:r>
            <a:r>
              <a:rPr lang="zh-CN" altLang="en-US" dirty="0"/>
              <a:t>认证，但</a:t>
            </a:r>
            <a:r>
              <a:rPr lang="en-US" altLang="zh-CN" dirty="0"/>
              <a:t>AP</a:t>
            </a:r>
            <a:r>
              <a:rPr lang="zh-CN" altLang="en-US" dirty="0"/>
              <a:t>没有离线导入且不在已设置的</a:t>
            </a:r>
            <a:r>
              <a:rPr lang="en-US" altLang="zh-CN" dirty="0"/>
              <a:t>AP</a:t>
            </a:r>
            <a:r>
              <a:rPr lang="zh-CN" altLang="en-US" dirty="0"/>
              <a:t>白名单中，则该</a:t>
            </a:r>
            <a:r>
              <a:rPr lang="en-US" altLang="zh-CN" dirty="0"/>
              <a:t>AP</a:t>
            </a:r>
            <a:r>
              <a:rPr lang="zh-CN" altLang="en-US" dirty="0"/>
              <a:t>会被记录到未授权的</a:t>
            </a:r>
            <a:r>
              <a:rPr lang="en-US" altLang="zh-CN" dirty="0"/>
              <a:t>AP</a:t>
            </a:r>
            <a:r>
              <a:rPr lang="zh-CN" altLang="en-US" dirty="0"/>
              <a:t>列表中。需要用户手工确认后，此</a:t>
            </a:r>
            <a:r>
              <a:rPr lang="en-US" altLang="zh-CN" dirty="0"/>
              <a:t>AP</a:t>
            </a:r>
            <a:r>
              <a:rPr lang="zh-CN" altLang="en-US" dirty="0"/>
              <a:t>才能正常上线。</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043537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a:t>
            </a:r>
            <a:r>
              <a:rPr lang="en-US" altLang="zh-CN" dirty="0"/>
              <a:t>AC</a:t>
            </a:r>
            <a:r>
              <a:rPr lang="zh-CN" altLang="en-US" dirty="0"/>
              <a:t>上给</a:t>
            </a:r>
            <a:r>
              <a:rPr lang="en-US" altLang="zh-CN" dirty="0"/>
              <a:t>AP</a:t>
            </a:r>
            <a:r>
              <a:rPr lang="zh-CN" altLang="en-US" dirty="0"/>
              <a:t>升级方式：</a:t>
            </a:r>
            <a:endParaRPr lang="en-US" altLang="zh-CN" dirty="0"/>
          </a:p>
          <a:p>
            <a:pPr lvl="1"/>
            <a:r>
              <a:rPr lang="zh-CN" altLang="en-US" dirty="0"/>
              <a:t>自动升级：主要用于</a:t>
            </a:r>
            <a:r>
              <a:rPr lang="en-US" altLang="zh-CN" dirty="0"/>
              <a:t>AP</a:t>
            </a:r>
            <a:r>
              <a:rPr lang="zh-CN" altLang="en-US" dirty="0"/>
              <a:t>还未在</a:t>
            </a:r>
            <a:r>
              <a:rPr lang="en-US" altLang="zh-CN" dirty="0"/>
              <a:t>AC</a:t>
            </a:r>
            <a:r>
              <a:rPr lang="zh-CN" altLang="en-US" dirty="0"/>
              <a:t>中上线的场景。通常先配置好</a:t>
            </a:r>
            <a:r>
              <a:rPr lang="en-US" altLang="zh-CN" dirty="0"/>
              <a:t>AP</a:t>
            </a:r>
            <a:r>
              <a:rPr lang="zh-CN" altLang="en-US" dirty="0"/>
              <a:t>上线时的自动升级参数，然后再配置</a:t>
            </a:r>
            <a:r>
              <a:rPr lang="en-US" altLang="zh-CN" dirty="0"/>
              <a:t>AP</a:t>
            </a:r>
            <a:r>
              <a:rPr lang="zh-CN" altLang="en-US" dirty="0"/>
              <a:t>接入。</a:t>
            </a:r>
            <a:r>
              <a:rPr lang="en-US" altLang="zh-CN" dirty="0"/>
              <a:t>AP</a:t>
            </a:r>
            <a:r>
              <a:rPr lang="zh-CN" altLang="en-US" dirty="0"/>
              <a:t>在之后的上线过程中会自动完成升级。如果</a:t>
            </a:r>
            <a:r>
              <a:rPr lang="en-US" altLang="zh-CN" dirty="0"/>
              <a:t>AP</a:t>
            </a:r>
            <a:r>
              <a:rPr lang="zh-CN" altLang="en-US" dirty="0"/>
              <a:t>已经上线，配置完自动升级参数后，任意方式触发</a:t>
            </a:r>
            <a:r>
              <a:rPr lang="en-US" altLang="zh-CN" dirty="0"/>
              <a:t>AP</a:t>
            </a:r>
            <a:r>
              <a:rPr lang="zh-CN" altLang="en-US" dirty="0"/>
              <a:t>重启，</a:t>
            </a:r>
            <a:r>
              <a:rPr lang="en-US" altLang="zh-CN" dirty="0"/>
              <a:t>AP</a:t>
            </a:r>
            <a:r>
              <a:rPr lang="zh-CN" altLang="en-US" dirty="0"/>
              <a:t>也会进行自动升级。但相比于自动升级，使用在线升级方式升级能够减少业务中断的时间。</a:t>
            </a:r>
            <a:endParaRPr lang="en-US" altLang="zh-CN" dirty="0"/>
          </a:p>
          <a:p>
            <a:pPr lvl="2"/>
            <a:r>
              <a:rPr lang="en-US" altLang="zh-CN" dirty="0"/>
              <a:t>AC</a:t>
            </a:r>
            <a:r>
              <a:rPr lang="zh-CN" altLang="en-US" dirty="0"/>
              <a:t>模式：</a:t>
            </a:r>
            <a:r>
              <a:rPr lang="en-US" altLang="zh-CN" dirty="0"/>
              <a:t>AP</a:t>
            </a:r>
            <a:r>
              <a:rPr lang="zh-CN" altLang="en-US" dirty="0"/>
              <a:t>升级时从</a:t>
            </a:r>
            <a:r>
              <a:rPr lang="en-US" altLang="zh-CN" dirty="0"/>
              <a:t>AC</a:t>
            </a:r>
            <a:r>
              <a:rPr lang="zh-CN" altLang="en-US" dirty="0"/>
              <a:t>上下载升级版本，适用于</a:t>
            </a:r>
            <a:r>
              <a:rPr lang="en-US" altLang="zh-CN" dirty="0"/>
              <a:t>AP</a:t>
            </a:r>
            <a:r>
              <a:rPr lang="zh-CN" altLang="en-US" dirty="0"/>
              <a:t>数量较少时的场景。</a:t>
            </a:r>
          </a:p>
          <a:p>
            <a:pPr lvl="2"/>
            <a:r>
              <a:rPr lang="en-US" altLang="zh-CN" dirty="0"/>
              <a:t>FTP</a:t>
            </a:r>
            <a:r>
              <a:rPr lang="zh-CN" altLang="en-US" dirty="0"/>
              <a:t>模式：</a:t>
            </a:r>
            <a:r>
              <a:rPr lang="en-US" altLang="zh-CN" dirty="0"/>
              <a:t>AP</a:t>
            </a:r>
            <a:r>
              <a:rPr lang="zh-CN" altLang="en-US" dirty="0"/>
              <a:t>升级时从</a:t>
            </a:r>
            <a:r>
              <a:rPr lang="en-US" altLang="zh-CN" dirty="0"/>
              <a:t>FTP</a:t>
            </a:r>
            <a:r>
              <a:rPr lang="zh-CN" altLang="en-US" dirty="0"/>
              <a:t>服务器上下载升级版本，适用于网络安全性要求不是很高的文件传输场景中，采用明文传输数据，存在安全隐患。</a:t>
            </a:r>
          </a:p>
          <a:p>
            <a:pPr lvl="2"/>
            <a:r>
              <a:rPr lang="en-US" altLang="zh-CN" dirty="0"/>
              <a:t>SFTP</a:t>
            </a:r>
            <a:r>
              <a:rPr lang="zh-CN" altLang="en-US" dirty="0"/>
              <a:t>模式：</a:t>
            </a:r>
            <a:r>
              <a:rPr lang="en-US" altLang="zh-CN" dirty="0"/>
              <a:t>AP</a:t>
            </a:r>
            <a:r>
              <a:rPr lang="zh-CN" altLang="en-US" dirty="0"/>
              <a:t>升级时从</a:t>
            </a:r>
            <a:r>
              <a:rPr lang="en-US" altLang="zh-CN" dirty="0"/>
              <a:t>SFTP</a:t>
            </a:r>
            <a:r>
              <a:rPr lang="zh-CN" altLang="en-US" dirty="0"/>
              <a:t>服务器上下载升级版本，适用于网络安全性要求高的场景，对传输数据进行了严格加密和完整性保护。</a:t>
            </a:r>
          </a:p>
          <a:p>
            <a:pPr lvl="1"/>
            <a:r>
              <a:rPr lang="zh-CN" altLang="en-US" dirty="0"/>
              <a:t>在线升级：主要用于</a:t>
            </a:r>
            <a:r>
              <a:rPr lang="en-US" altLang="zh-CN" dirty="0"/>
              <a:t>AP</a:t>
            </a:r>
            <a:r>
              <a:rPr lang="zh-CN" altLang="en-US" dirty="0"/>
              <a:t>已经在</a:t>
            </a:r>
            <a:r>
              <a:rPr lang="en-US" altLang="zh-CN" dirty="0"/>
              <a:t>AC</a:t>
            </a:r>
            <a:r>
              <a:rPr lang="zh-CN" altLang="en-US" dirty="0"/>
              <a:t>中上线并已承载了</a:t>
            </a:r>
            <a:r>
              <a:rPr lang="en-US" altLang="zh-CN" dirty="0"/>
              <a:t>WLAN</a:t>
            </a:r>
            <a:r>
              <a:rPr lang="zh-CN" altLang="en-US" dirty="0"/>
              <a:t>业务的场景。</a:t>
            </a:r>
            <a:endParaRPr lang="en-US" altLang="zh-CN" dirty="0"/>
          </a:p>
          <a:p>
            <a:pPr lvl="1"/>
            <a:r>
              <a:rPr lang="zh-CN" altLang="en-US" dirty="0"/>
              <a:t>定时升级：主要用于</a:t>
            </a:r>
            <a:r>
              <a:rPr lang="en-US" altLang="zh-CN" dirty="0"/>
              <a:t>AP</a:t>
            </a:r>
            <a:r>
              <a:rPr lang="zh-CN" altLang="en-US" dirty="0"/>
              <a:t>已经在</a:t>
            </a:r>
            <a:r>
              <a:rPr lang="en-US" altLang="zh-CN" dirty="0"/>
              <a:t>AC</a:t>
            </a:r>
            <a:r>
              <a:rPr lang="zh-CN" altLang="en-US" dirty="0"/>
              <a:t>中上线并已承载了</a:t>
            </a:r>
            <a:r>
              <a:rPr lang="en-US" altLang="zh-CN" dirty="0"/>
              <a:t>WLAN</a:t>
            </a:r>
            <a:r>
              <a:rPr lang="zh-CN" altLang="en-US" dirty="0"/>
              <a:t>业务的场景。通常指定在网络访问量少的时间段升级。</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0868492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数据隧道维持：</a:t>
            </a:r>
          </a:p>
          <a:p>
            <a:pPr lvl="1"/>
            <a:r>
              <a:rPr lang="en-US" altLang="zh-CN" dirty="0"/>
              <a:t>AP</a:t>
            </a:r>
            <a:r>
              <a:rPr lang="zh-CN" altLang="en-US" dirty="0"/>
              <a:t>与</a:t>
            </a:r>
            <a:r>
              <a:rPr lang="en-US" altLang="zh-CN" dirty="0"/>
              <a:t>AC</a:t>
            </a:r>
            <a:r>
              <a:rPr lang="zh-CN" altLang="en-US" dirty="0"/>
              <a:t>之间交互</a:t>
            </a:r>
            <a:r>
              <a:rPr lang="en-US" altLang="zh-CN" dirty="0" err="1"/>
              <a:t>Keepalive</a:t>
            </a:r>
            <a:r>
              <a:rPr lang="en-US" altLang="zh-CN" dirty="0"/>
              <a:t> (UDP</a:t>
            </a:r>
            <a:r>
              <a:rPr lang="zh-CN" altLang="en-US" dirty="0"/>
              <a:t>端口号为</a:t>
            </a:r>
            <a:r>
              <a:rPr lang="en-US" altLang="zh-CN" dirty="0"/>
              <a:t>5247)</a:t>
            </a:r>
            <a:r>
              <a:rPr lang="zh-CN" altLang="en-US" dirty="0"/>
              <a:t>报文来检测数据隧道的连通状态。</a:t>
            </a:r>
          </a:p>
          <a:p>
            <a:r>
              <a:rPr lang="zh-CN" altLang="en-US" dirty="0"/>
              <a:t>控制隧道维持：</a:t>
            </a:r>
          </a:p>
          <a:p>
            <a:pPr lvl="1"/>
            <a:r>
              <a:rPr lang="en-US" altLang="zh-CN" dirty="0"/>
              <a:t>AP</a:t>
            </a:r>
            <a:r>
              <a:rPr lang="zh-CN" altLang="en-US" dirty="0"/>
              <a:t>与</a:t>
            </a:r>
            <a:r>
              <a:rPr lang="en-US" altLang="zh-CN" dirty="0"/>
              <a:t>AC</a:t>
            </a:r>
            <a:r>
              <a:rPr lang="zh-CN" altLang="en-US" dirty="0"/>
              <a:t>交互</a:t>
            </a:r>
            <a:r>
              <a:rPr lang="en-US" altLang="zh-CN" dirty="0"/>
              <a:t>Echo (UDP</a:t>
            </a:r>
            <a:r>
              <a:rPr lang="zh-CN" altLang="en-US" dirty="0"/>
              <a:t>端口号为</a:t>
            </a:r>
            <a:r>
              <a:rPr lang="en-US" altLang="zh-CN" dirty="0"/>
              <a:t>5246)</a:t>
            </a:r>
            <a:r>
              <a:rPr lang="zh-CN" altLang="en-US" dirty="0"/>
              <a:t>报文来检测控制隧道的连通状态。</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288662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域管理模板：</a:t>
            </a:r>
            <a:endParaRPr lang="en-US" altLang="zh-CN" dirty="0"/>
          </a:p>
          <a:p>
            <a:pPr lvl="1"/>
            <a:r>
              <a:rPr lang="zh-CN" altLang="en-US" dirty="0"/>
              <a:t>域管理模板提供对</a:t>
            </a:r>
            <a:r>
              <a:rPr lang="en-US" altLang="zh-CN" dirty="0"/>
              <a:t>AP</a:t>
            </a:r>
            <a:r>
              <a:rPr lang="zh-CN" altLang="en-US" dirty="0"/>
              <a:t>的国家码、调优信道集合和调优带宽等的配置。</a:t>
            </a:r>
          </a:p>
          <a:p>
            <a:pPr lvl="1"/>
            <a:r>
              <a:rPr lang="zh-CN" altLang="en-US" dirty="0"/>
              <a:t>国家码用来标识</a:t>
            </a:r>
            <a:r>
              <a:rPr lang="en-US" altLang="zh-CN" dirty="0"/>
              <a:t>AP</a:t>
            </a:r>
            <a:r>
              <a:rPr lang="zh-CN" altLang="en-US" dirty="0"/>
              <a:t>射频所在的国家，不同国家码规定了不同的</a:t>
            </a:r>
            <a:r>
              <a:rPr lang="en-US" altLang="zh-CN" dirty="0"/>
              <a:t>AP</a:t>
            </a:r>
            <a:r>
              <a:rPr lang="zh-CN" altLang="en-US" dirty="0"/>
              <a:t>射频特性，包括</a:t>
            </a:r>
            <a:r>
              <a:rPr lang="en-US" altLang="zh-CN" dirty="0"/>
              <a:t>AP</a:t>
            </a:r>
            <a:r>
              <a:rPr lang="zh-CN" altLang="en-US" dirty="0"/>
              <a:t>的发送功率、支持的信道等。配置国家码是为了使</a:t>
            </a:r>
            <a:r>
              <a:rPr lang="en-US" altLang="zh-CN" dirty="0"/>
              <a:t>AP</a:t>
            </a:r>
            <a:r>
              <a:rPr lang="zh-CN" altLang="en-US" dirty="0"/>
              <a:t>的射频特性符合不同国家或区域的法律法规要求。</a:t>
            </a:r>
            <a:endParaRPr lang="en-US" altLang="zh-CN" dirty="0"/>
          </a:p>
          <a:p>
            <a:r>
              <a:rPr lang="zh-CN" altLang="en-US" dirty="0"/>
              <a:t>配置</a:t>
            </a:r>
            <a:r>
              <a:rPr lang="en-US" altLang="zh-CN" dirty="0"/>
              <a:t>AC</a:t>
            </a:r>
            <a:r>
              <a:rPr lang="zh-CN" altLang="en-US" dirty="0"/>
              <a:t>的源接口或源地址：</a:t>
            </a:r>
            <a:endParaRPr lang="en-US" altLang="zh-CN" dirty="0"/>
          </a:p>
          <a:p>
            <a:pPr lvl="1"/>
            <a:r>
              <a:rPr lang="zh-CN" altLang="en-US" dirty="0"/>
              <a:t>每台</a:t>
            </a:r>
            <a:r>
              <a:rPr lang="en-US" altLang="zh-CN" dirty="0"/>
              <a:t>AC</a:t>
            </a:r>
            <a:r>
              <a:rPr lang="zh-CN" altLang="en-US" dirty="0"/>
              <a:t>都必须唯一指定一个</a:t>
            </a:r>
            <a:r>
              <a:rPr lang="en-US" altLang="zh-CN" dirty="0"/>
              <a:t>IP</a:t>
            </a:r>
            <a:r>
              <a:rPr lang="zh-CN" altLang="en-US" dirty="0"/>
              <a:t>地址、</a:t>
            </a:r>
            <a:r>
              <a:rPr lang="en-US" altLang="zh-CN" dirty="0"/>
              <a:t>VLANIF</a:t>
            </a:r>
            <a:r>
              <a:rPr lang="zh-CN" altLang="en-US" dirty="0"/>
              <a:t>接口或者</a:t>
            </a:r>
            <a:r>
              <a:rPr lang="en-US" altLang="zh-CN" dirty="0"/>
              <a:t>Loopback</a:t>
            </a:r>
            <a:r>
              <a:rPr lang="zh-CN" altLang="en-US" dirty="0"/>
              <a:t>接口，该</a:t>
            </a:r>
            <a:r>
              <a:rPr lang="en-US" altLang="zh-CN" dirty="0"/>
              <a:t>AC</a:t>
            </a:r>
            <a:r>
              <a:rPr lang="zh-CN" altLang="en-US" dirty="0"/>
              <a:t>设备下挂接的</a:t>
            </a:r>
            <a:r>
              <a:rPr lang="en-US" altLang="zh-CN" dirty="0"/>
              <a:t>AP</a:t>
            </a:r>
            <a:r>
              <a:rPr lang="zh-CN" altLang="en-US" dirty="0"/>
              <a:t>学习到此</a:t>
            </a:r>
            <a:r>
              <a:rPr lang="en-US" altLang="zh-CN" dirty="0"/>
              <a:t>IP</a:t>
            </a:r>
            <a:r>
              <a:rPr lang="zh-CN" altLang="en-US" dirty="0"/>
              <a:t>地址或者此接口下配置的</a:t>
            </a:r>
            <a:r>
              <a:rPr lang="en-US" altLang="zh-CN" dirty="0"/>
              <a:t>IP</a:t>
            </a:r>
            <a:r>
              <a:rPr lang="zh-CN" altLang="en-US" dirty="0"/>
              <a:t>地址，用于</a:t>
            </a:r>
            <a:r>
              <a:rPr lang="en-US" altLang="zh-CN" dirty="0"/>
              <a:t>AC</a:t>
            </a:r>
            <a:r>
              <a:rPr lang="zh-CN" altLang="en-US" dirty="0"/>
              <a:t>和</a:t>
            </a:r>
            <a:r>
              <a:rPr lang="en-US" altLang="zh-CN" dirty="0"/>
              <a:t>AP</a:t>
            </a:r>
            <a:r>
              <a:rPr lang="zh-CN" altLang="en-US" dirty="0"/>
              <a:t>间的通信。此</a:t>
            </a:r>
            <a:r>
              <a:rPr lang="en-US" altLang="zh-CN" dirty="0"/>
              <a:t>IP</a:t>
            </a:r>
            <a:r>
              <a:rPr lang="zh-CN" altLang="en-US" dirty="0"/>
              <a:t>地址或者接口称为源地址或源接口。</a:t>
            </a:r>
          </a:p>
          <a:p>
            <a:pPr lvl="1"/>
            <a:r>
              <a:rPr lang="zh-CN" altLang="en-US" dirty="0"/>
              <a:t>只有为每台</a:t>
            </a:r>
            <a:r>
              <a:rPr lang="en-US" altLang="zh-CN" dirty="0"/>
              <a:t>AC</a:t>
            </a:r>
            <a:r>
              <a:rPr lang="zh-CN" altLang="en-US" dirty="0"/>
              <a:t>指定唯一一个源接口或源地址，</a:t>
            </a:r>
            <a:r>
              <a:rPr lang="en-US" altLang="zh-CN" dirty="0"/>
              <a:t>AP</a:t>
            </a:r>
            <a:r>
              <a:rPr lang="zh-CN" altLang="en-US" dirty="0"/>
              <a:t>才能与</a:t>
            </a:r>
            <a:r>
              <a:rPr lang="en-US" altLang="zh-CN" dirty="0"/>
              <a:t>AC</a:t>
            </a:r>
            <a:r>
              <a:rPr lang="zh-CN" altLang="en-US" dirty="0"/>
              <a:t>建立</a:t>
            </a:r>
            <a:r>
              <a:rPr lang="en-US" altLang="zh-CN" dirty="0"/>
              <a:t>CAPWAP</a:t>
            </a:r>
            <a:r>
              <a:rPr lang="zh-CN" altLang="en-US" dirty="0"/>
              <a:t>隧道。</a:t>
            </a:r>
          </a:p>
          <a:p>
            <a:pPr lvl="1"/>
            <a:r>
              <a:rPr lang="zh-CN" altLang="en-US" dirty="0"/>
              <a:t>设备支持使用</a:t>
            </a:r>
            <a:r>
              <a:rPr lang="en-US" altLang="zh-CN" dirty="0"/>
              <a:t>VLANIF</a:t>
            </a:r>
            <a:r>
              <a:rPr lang="zh-CN" altLang="en-US" dirty="0"/>
              <a:t>接口或</a:t>
            </a:r>
            <a:r>
              <a:rPr lang="en-US" altLang="zh-CN" dirty="0"/>
              <a:t>Loopback</a:t>
            </a:r>
            <a:r>
              <a:rPr lang="zh-CN" altLang="en-US" dirty="0"/>
              <a:t>接口作为源接口，支持使用</a:t>
            </a:r>
            <a:r>
              <a:rPr lang="en-US" altLang="zh-CN" dirty="0"/>
              <a:t>VLANIF</a:t>
            </a:r>
            <a:r>
              <a:rPr lang="zh-CN" altLang="en-US" dirty="0"/>
              <a:t>接口或</a:t>
            </a:r>
            <a:r>
              <a:rPr lang="en-US" altLang="zh-CN" dirty="0"/>
              <a:t>Loopback</a:t>
            </a:r>
            <a:r>
              <a:rPr lang="zh-CN" altLang="en-US" dirty="0"/>
              <a:t>接口下的</a:t>
            </a:r>
            <a:r>
              <a:rPr lang="en-US" altLang="zh-CN" dirty="0"/>
              <a:t>IP</a:t>
            </a:r>
            <a:r>
              <a:rPr lang="zh-CN" altLang="en-US" dirty="0"/>
              <a:t>地址作为源地址。</a:t>
            </a:r>
            <a:endParaRPr lang="en-US" altLang="zh-CN" dirty="0"/>
          </a:p>
          <a:p>
            <a:r>
              <a:rPr lang="zh-CN" altLang="en-US" dirty="0"/>
              <a:t>添加</a:t>
            </a:r>
            <a:r>
              <a:rPr lang="en-US" altLang="zh-CN" dirty="0"/>
              <a:t>AP</a:t>
            </a:r>
            <a:r>
              <a:rPr lang="zh-CN" altLang="en-US" dirty="0"/>
              <a:t>设备：即配置</a:t>
            </a:r>
            <a:r>
              <a:rPr lang="en-US" altLang="zh-CN" dirty="0"/>
              <a:t>AP</a:t>
            </a:r>
            <a:r>
              <a:rPr lang="zh-CN" altLang="en-US" dirty="0"/>
              <a:t>认证模式，</a:t>
            </a:r>
            <a:r>
              <a:rPr lang="en-US" altLang="zh-CN" dirty="0"/>
              <a:t>AP</a:t>
            </a:r>
            <a:r>
              <a:rPr lang="zh-CN" altLang="en-US" dirty="0"/>
              <a:t>上线。</a:t>
            </a:r>
            <a:endParaRPr lang="en-US" altLang="zh-CN" dirty="0"/>
          </a:p>
          <a:p>
            <a:pPr lvl="1"/>
            <a:r>
              <a:rPr lang="zh-CN" altLang="en-US" dirty="0"/>
              <a:t>添加</a:t>
            </a:r>
            <a:r>
              <a:rPr lang="en-US" altLang="zh-CN" dirty="0"/>
              <a:t>AP</a:t>
            </a:r>
            <a:r>
              <a:rPr lang="zh-CN" altLang="en-US" dirty="0"/>
              <a:t>有三种方式：离线导入</a:t>
            </a:r>
            <a:r>
              <a:rPr lang="en-US" altLang="zh-CN" dirty="0"/>
              <a:t>AP</a:t>
            </a:r>
            <a:r>
              <a:rPr lang="zh-CN" altLang="en-US" dirty="0"/>
              <a:t>、自动发现</a:t>
            </a:r>
            <a:r>
              <a:rPr lang="en-US" altLang="zh-CN" dirty="0"/>
              <a:t>AP</a:t>
            </a:r>
            <a:r>
              <a:rPr lang="zh-CN" altLang="en-US" dirty="0"/>
              <a:t>以及手工确认未认证列表中的</a:t>
            </a:r>
            <a:r>
              <a:rPr lang="en-US" altLang="zh-CN" dirty="0"/>
              <a:t>AP</a:t>
            </a:r>
            <a:r>
              <a:rPr lang="zh-CN" altLang="en-US" dirty="0"/>
              <a:t>。</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9022994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smtClean="0"/>
              <a:t>AP</a:t>
            </a:r>
            <a:r>
              <a:rPr lang="zh-CN" altLang="en-US" dirty="0" smtClean="0"/>
              <a:t>上线后，会主动向</a:t>
            </a:r>
            <a:r>
              <a:rPr lang="en-US" altLang="zh-CN" dirty="0" smtClean="0"/>
              <a:t>AC</a:t>
            </a:r>
            <a:r>
              <a:rPr lang="zh-CN" altLang="en-US" dirty="0" smtClean="0"/>
              <a:t>发送</a:t>
            </a:r>
            <a:r>
              <a:rPr lang="en-US" altLang="zh-CN" dirty="0" smtClean="0"/>
              <a:t>Configuration Status Request</a:t>
            </a:r>
            <a:r>
              <a:rPr lang="zh-CN" altLang="en-US" dirty="0" smtClean="0"/>
              <a:t>报文，该信息中包含了现有</a:t>
            </a:r>
            <a:r>
              <a:rPr lang="en-US" altLang="zh-CN" dirty="0" smtClean="0"/>
              <a:t>AP</a:t>
            </a:r>
            <a:r>
              <a:rPr lang="zh-CN" altLang="en-US" dirty="0" smtClean="0"/>
              <a:t>的配置，为了做</a:t>
            </a:r>
            <a:r>
              <a:rPr lang="en-US" altLang="zh-CN" dirty="0" smtClean="0"/>
              <a:t>AP</a:t>
            </a:r>
            <a:r>
              <a:rPr lang="zh-CN" altLang="en-US" dirty="0" smtClean="0"/>
              <a:t>的现有配置和</a:t>
            </a:r>
            <a:r>
              <a:rPr lang="en-US" altLang="zh-CN" dirty="0" smtClean="0"/>
              <a:t>AC</a:t>
            </a:r>
            <a:r>
              <a:rPr lang="zh-CN" altLang="en-US" dirty="0" smtClean="0"/>
              <a:t>设定配置的匹配检查。当</a:t>
            </a:r>
            <a:r>
              <a:rPr lang="en-US" altLang="zh-CN" dirty="0" smtClean="0"/>
              <a:t>AP</a:t>
            </a:r>
            <a:r>
              <a:rPr lang="zh-CN" altLang="en-US" dirty="0" smtClean="0"/>
              <a:t>的当前配置与</a:t>
            </a:r>
            <a:r>
              <a:rPr lang="en-US" altLang="zh-CN" dirty="0" smtClean="0"/>
              <a:t>AC</a:t>
            </a:r>
            <a:r>
              <a:rPr lang="zh-CN" altLang="en-US" dirty="0" smtClean="0"/>
              <a:t>要求不符合时，</a:t>
            </a:r>
            <a:r>
              <a:rPr lang="en-US" altLang="zh-CN" dirty="0" smtClean="0"/>
              <a:t>AC</a:t>
            </a:r>
            <a:r>
              <a:rPr lang="zh-CN" altLang="en-US" dirty="0" smtClean="0"/>
              <a:t>会通过</a:t>
            </a:r>
            <a:r>
              <a:rPr lang="en-US" altLang="zh-CN" dirty="0" smtClean="0"/>
              <a:t>Configuration Status Response</a:t>
            </a:r>
            <a:r>
              <a:rPr lang="zh-CN" altLang="en-US" dirty="0" smtClean="0"/>
              <a:t>通知</a:t>
            </a:r>
            <a:r>
              <a:rPr lang="en-US" altLang="zh-CN" dirty="0" smtClean="0"/>
              <a:t>AP</a:t>
            </a:r>
            <a:r>
              <a:rPr lang="zh-CN" altLang="en-US" dirty="0" smtClean="0"/>
              <a:t>。</a:t>
            </a:r>
            <a:endParaRPr lang="en-US" altLang="zh-CN" dirty="0" smtClean="0"/>
          </a:p>
          <a:p>
            <a:r>
              <a:rPr lang="zh-CN" altLang="en-US" dirty="0" smtClean="0"/>
              <a:t>说明：</a:t>
            </a:r>
            <a:r>
              <a:rPr lang="en-US" altLang="zh-CN" dirty="0" smtClean="0"/>
              <a:t>AP</a:t>
            </a:r>
            <a:r>
              <a:rPr lang="zh-CN" altLang="en-US" dirty="0" smtClean="0"/>
              <a:t>上线后，首先会主动向</a:t>
            </a:r>
            <a:r>
              <a:rPr lang="en-US" altLang="zh-CN" dirty="0" smtClean="0"/>
              <a:t>AC</a:t>
            </a:r>
            <a:r>
              <a:rPr lang="zh-CN" altLang="en-US" dirty="0" smtClean="0"/>
              <a:t>获取当前配置，而后统一由</a:t>
            </a:r>
            <a:r>
              <a:rPr lang="en-US" altLang="zh-CN" dirty="0" smtClean="0"/>
              <a:t>AC</a:t>
            </a:r>
            <a:r>
              <a:rPr lang="zh-CN" altLang="en-US" dirty="0" smtClean="0"/>
              <a:t>对</a:t>
            </a:r>
            <a:r>
              <a:rPr lang="en-US" altLang="zh-CN" dirty="0" smtClean="0"/>
              <a:t>AP</a:t>
            </a:r>
            <a:r>
              <a:rPr lang="zh-CN" altLang="en-US" dirty="0" smtClean="0"/>
              <a:t>进行集中管理和业务配置下发。</a:t>
            </a:r>
            <a:endParaRPr lang="en-US" altLang="zh-CN" dirty="0" smtClean="0"/>
          </a:p>
        </p:txBody>
      </p:sp>
    </p:spTree>
    <p:extLst>
      <p:ext uri="{BB962C8B-B14F-4D97-AF65-F5344CB8AC3E}">
        <p14:creationId xmlns:p14="http://schemas.microsoft.com/office/powerpoint/2010/main" val="13579687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zh-CN" altLang="en-US" dirty="0"/>
              <a:t>配置基本射频参数：</a:t>
            </a:r>
            <a:endParaRPr lang="en-US" altLang="zh-CN" dirty="0"/>
          </a:p>
          <a:p>
            <a:pPr lvl="1"/>
            <a:r>
              <a:rPr lang="en-US" altLang="zh-CN" dirty="0"/>
              <a:t>AP</a:t>
            </a:r>
            <a:r>
              <a:rPr lang="zh-CN" altLang="en-US" dirty="0"/>
              <a:t>射频需要根据实际的</a:t>
            </a:r>
            <a:r>
              <a:rPr lang="en-US" altLang="zh-CN" dirty="0"/>
              <a:t>WLAN</a:t>
            </a:r>
            <a:r>
              <a:rPr lang="zh-CN" altLang="en-US" dirty="0"/>
              <a:t>网络环境来配置不同的基本射频参数，以使</a:t>
            </a:r>
            <a:r>
              <a:rPr lang="en-US" altLang="zh-CN" dirty="0"/>
              <a:t>AP</a:t>
            </a:r>
            <a:r>
              <a:rPr lang="zh-CN" altLang="en-US" dirty="0"/>
              <a:t>射频的性能达到更优。</a:t>
            </a:r>
            <a:endParaRPr lang="en-US" altLang="zh-CN" dirty="0"/>
          </a:p>
          <a:p>
            <a:pPr lvl="2"/>
            <a:r>
              <a:rPr lang="en-US" altLang="zh-CN" dirty="0"/>
              <a:t>WLAN</a:t>
            </a:r>
            <a:r>
              <a:rPr lang="zh-CN" altLang="en-US" dirty="0"/>
              <a:t>网络中，相邻</a:t>
            </a:r>
            <a:r>
              <a:rPr lang="en-US" altLang="zh-CN" dirty="0"/>
              <a:t>AP</a:t>
            </a:r>
            <a:r>
              <a:rPr lang="zh-CN" altLang="en-US" dirty="0"/>
              <a:t>的工作信道存在重叠频段时，容易产生信号干扰，对</a:t>
            </a:r>
            <a:r>
              <a:rPr lang="en-US" altLang="zh-CN" dirty="0"/>
              <a:t>AP</a:t>
            </a:r>
            <a:r>
              <a:rPr lang="zh-CN" altLang="en-US" dirty="0"/>
              <a:t>的工作状态产生影响。为避免信号干扰，使</a:t>
            </a:r>
            <a:r>
              <a:rPr lang="en-US" altLang="zh-CN" dirty="0"/>
              <a:t>AP</a:t>
            </a:r>
            <a:r>
              <a:rPr lang="zh-CN" altLang="en-US" dirty="0"/>
              <a:t>工作在更佳状态，提高</a:t>
            </a:r>
            <a:r>
              <a:rPr lang="en-US" altLang="zh-CN" dirty="0"/>
              <a:t>WLAN</a:t>
            </a:r>
            <a:r>
              <a:rPr lang="zh-CN" altLang="en-US" dirty="0"/>
              <a:t>网络质量，可以手动配置相邻</a:t>
            </a:r>
            <a:r>
              <a:rPr lang="en-US" altLang="zh-CN" dirty="0"/>
              <a:t>AP</a:t>
            </a:r>
            <a:r>
              <a:rPr lang="zh-CN" altLang="en-US" dirty="0"/>
              <a:t>工作在非重叠信道上。</a:t>
            </a:r>
            <a:endParaRPr lang="en-US" altLang="zh-CN" dirty="0"/>
          </a:p>
          <a:p>
            <a:pPr lvl="2"/>
            <a:r>
              <a:rPr lang="zh-CN" altLang="en-US" dirty="0"/>
              <a:t>根据实际网络环境的需求，配置射频的发射功率和天线增益，使射频信号强度满足实际网络需求，提高</a:t>
            </a:r>
            <a:r>
              <a:rPr lang="en-US" altLang="zh-CN" dirty="0"/>
              <a:t>WLAN</a:t>
            </a:r>
            <a:r>
              <a:rPr lang="zh-CN" altLang="en-US" dirty="0"/>
              <a:t>网络的信号质量。</a:t>
            </a:r>
            <a:endParaRPr lang="en-US" altLang="zh-CN" dirty="0"/>
          </a:p>
          <a:p>
            <a:pPr lvl="2"/>
            <a:r>
              <a:rPr lang="zh-CN" altLang="en-US" dirty="0"/>
              <a:t>实际应用场景中，两个</a:t>
            </a:r>
            <a:r>
              <a:rPr lang="en-US" altLang="zh-CN" dirty="0"/>
              <a:t>AP</a:t>
            </a:r>
            <a:r>
              <a:rPr lang="zh-CN" altLang="en-US" dirty="0"/>
              <a:t>之间的距离可能为几十米到几十公里，因为</a:t>
            </a:r>
            <a:r>
              <a:rPr lang="en-US" altLang="zh-CN" dirty="0"/>
              <a:t>AP</a:t>
            </a:r>
            <a:r>
              <a:rPr lang="zh-CN" altLang="en-US" dirty="0"/>
              <a:t>间的距离不同，所以</a:t>
            </a:r>
            <a:r>
              <a:rPr lang="en-US" altLang="zh-CN" dirty="0"/>
              <a:t>AP</a:t>
            </a:r>
            <a:r>
              <a:rPr lang="zh-CN" altLang="en-US" dirty="0"/>
              <a:t>之间传输数据时等待</a:t>
            </a:r>
            <a:r>
              <a:rPr lang="en-US" altLang="zh-CN" dirty="0"/>
              <a:t>ACK</a:t>
            </a:r>
            <a:r>
              <a:rPr lang="zh-CN" altLang="en-US" dirty="0"/>
              <a:t>报文的时间也不相同。通过调整合适的超时时间参数，可以提高</a:t>
            </a:r>
            <a:r>
              <a:rPr lang="en-US" altLang="zh-CN" dirty="0"/>
              <a:t>AP</a:t>
            </a:r>
            <a:r>
              <a:rPr lang="zh-CN" altLang="en-US" dirty="0"/>
              <a:t>间的数据传输效率。</a:t>
            </a:r>
            <a:endParaRPr lang="en-US" altLang="zh-CN" dirty="0"/>
          </a:p>
          <a:p>
            <a:pPr lvl="1"/>
            <a:r>
              <a:rPr lang="zh-CN" altLang="en-US" dirty="0"/>
              <a:t>基本射频参数可以在</a:t>
            </a:r>
            <a:r>
              <a:rPr lang="en-US" altLang="zh-CN" dirty="0"/>
              <a:t>AP</a:t>
            </a:r>
            <a:r>
              <a:rPr lang="zh-CN" altLang="en-US" dirty="0"/>
              <a:t>组射频和</a:t>
            </a:r>
            <a:r>
              <a:rPr lang="en-US" altLang="zh-CN" dirty="0"/>
              <a:t>AP</a:t>
            </a:r>
            <a:r>
              <a:rPr lang="zh-CN" altLang="en-US" dirty="0"/>
              <a:t>射频下配置。</a:t>
            </a:r>
            <a:r>
              <a:rPr lang="en-US" altLang="zh-CN" dirty="0"/>
              <a:t>AP</a:t>
            </a:r>
            <a:r>
              <a:rPr lang="zh-CN" altLang="en-US" dirty="0"/>
              <a:t>组射频下配置的参数对</a:t>
            </a:r>
            <a:r>
              <a:rPr lang="en-US" altLang="zh-CN" dirty="0"/>
              <a:t>AP</a:t>
            </a:r>
            <a:r>
              <a:rPr lang="zh-CN" altLang="en-US" dirty="0"/>
              <a:t>组内所有的</a:t>
            </a:r>
            <a:r>
              <a:rPr lang="en-US" altLang="zh-CN" dirty="0"/>
              <a:t>AP</a:t>
            </a:r>
            <a:r>
              <a:rPr lang="zh-CN" altLang="en-US" dirty="0"/>
              <a:t>指定射频生效，</a:t>
            </a:r>
            <a:r>
              <a:rPr lang="en-US" altLang="zh-CN" dirty="0"/>
              <a:t>AP</a:t>
            </a:r>
            <a:r>
              <a:rPr lang="zh-CN" altLang="en-US" dirty="0"/>
              <a:t>射频下配置的参数只对单个</a:t>
            </a:r>
            <a:r>
              <a:rPr lang="en-US" altLang="zh-CN" dirty="0"/>
              <a:t>AP</a:t>
            </a:r>
            <a:r>
              <a:rPr lang="zh-CN" altLang="en-US" dirty="0"/>
              <a:t>指定的射频生效，且</a:t>
            </a:r>
            <a:r>
              <a:rPr lang="en-US" altLang="zh-CN" dirty="0"/>
              <a:t>AP</a:t>
            </a:r>
            <a:r>
              <a:rPr lang="zh-CN" altLang="en-US" dirty="0"/>
              <a:t>射频下配置的参数优先级高于</a:t>
            </a:r>
            <a:r>
              <a:rPr lang="en-US" altLang="zh-CN" dirty="0"/>
              <a:t>AP</a:t>
            </a:r>
            <a:r>
              <a:rPr lang="zh-CN" altLang="en-US" dirty="0"/>
              <a:t>组射频下配置的参数。</a:t>
            </a:r>
            <a:endParaRPr lang="en-US" altLang="zh-CN" dirty="0"/>
          </a:p>
          <a:p>
            <a:pPr lvl="0"/>
            <a:r>
              <a:rPr lang="zh-CN" altLang="en-US" dirty="0"/>
              <a:t>射频模板：</a:t>
            </a:r>
            <a:endParaRPr lang="en-US" altLang="zh-CN" dirty="0"/>
          </a:p>
          <a:p>
            <a:pPr lvl="1"/>
            <a:r>
              <a:rPr lang="zh-CN" altLang="en-US" dirty="0"/>
              <a:t>根据实际的网络环境对射频的各项参数进行调整和优化，使</a:t>
            </a:r>
            <a:r>
              <a:rPr lang="en-US" altLang="zh-CN" dirty="0"/>
              <a:t>AP</a:t>
            </a:r>
            <a:r>
              <a:rPr lang="zh-CN" altLang="en-US" dirty="0"/>
              <a:t>具备满足实际需求的射频能力，提高</a:t>
            </a:r>
            <a:r>
              <a:rPr lang="en-US" altLang="zh-CN" dirty="0"/>
              <a:t>WLAN</a:t>
            </a:r>
            <a:r>
              <a:rPr lang="zh-CN" altLang="en-US" dirty="0"/>
              <a:t>网络的信号质量。射频模板中各项参数下发到</a:t>
            </a:r>
            <a:r>
              <a:rPr lang="en-US" altLang="zh-CN" dirty="0"/>
              <a:t>AP</a:t>
            </a:r>
            <a:r>
              <a:rPr lang="zh-CN" altLang="en-US" dirty="0"/>
              <a:t>后，只有</a:t>
            </a:r>
            <a:r>
              <a:rPr lang="en-US" altLang="zh-CN" dirty="0"/>
              <a:t>AP</a:t>
            </a:r>
            <a:r>
              <a:rPr lang="zh-CN" altLang="en-US" dirty="0"/>
              <a:t>支持的参数才会在</a:t>
            </a:r>
            <a:r>
              <a:rPr lang="en-US" altLang="zh-CN" dirty="0"/>
              <a:t>AP</a:t>
            </a:r>
            <a:r>
              <a:rPr lang="zh-CN" altLang="en-US" dirty="0"/>
              <a:t>上生效。</a:t>
            </a:r>
            <a:endParaRPr lang="en-US" altLang="zh-CN" dirty="0"/>
          </a:p>
          <a:p>
            <a:pPr lvl="1"/>
            <a:r>
              <a:rPr lang="zh-CN" altLang="en-US" dirty="0"/>
              <a:t>可配置的参数包括：射频的类型、射频的速率、射频的无线报文组播发送速率、</a:t>
            </a:r>
            <a:r>
              <a:rPr lang="en-US" altLang="zh-CN" dirty="0"/>
              <a:t>AP</a:t>
            </a:r>
            <a:r>
              <a:rPr lang="zh-CN" altLang="en-US" dirty="0"/>
              <a:t>发送</a:t>
            </a:r>
            <a:r>
              <a:rPr lang="en-US" altLang="zh-CN" dirty="0"/>
              <a:t>Beacon</a:t>
            </a:r>
            <a:r>
              <a:rPr lang="zh-CN" altLang="en-US" dirty="0"/>
              <a:t>帧的周期等。</a:t>
            </a:r>
            <a:endParaRPr lang="en-US" altLang="zh-CN" dirty="0"/>
          </a:p>
          <a:p>
            <a:pPr lvl="0"/>
            <a:endParaRPr lang="zh-CN" altLang="en-US" dirty="0"/>
          </a:p>
        </p:txBody>
      </p:sp>
    </p:spTree>
    <p:extLst>
      <p:ext uri="{BB962C8B-B14F-4D97-AF65-F5344CB8AC3E}">
        <p14:creationId xmlns:p14="http://schemas.microsoft.com/office/powerpoint/2010/main" val="40736592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数据转发方式：</a:t>
            </a:r>
            <a:endParaRPr lang="en-US" altLang="zh-CN" dirty="0"/>
          </a:p>
          <a:p>
            <a:pPr lvl="1"/>
            <a:r>
              <a:rPr lang="zh-CN" altLang="en-US" dirty="0"/>
              <a:t>控制报文是通过</a:t>
            </a:r>
            <a:r>
              <a:rPr lang="en-US" altLang="zh-CN" dirty="0"/>
              <a:t>CAPWAP</a:t>
            </a:r>
            <a:r>
              <a:rPr lang="zh-CN" altLang="en-US" dirty="0"/>
              <a:t>的控制隧道转发的，用户的数据报文分为隧道转发（又称为“集中转发”）方式、直接转发（又称为“本地转发”）方式。这部分内容在后面的课程中会详细介绍。</a:t>
            </a:r>
            <a:endParaRPr lang="en-US" altLang="zh-CN" dirty="0"/>
          </a:p>
          <a:p>
            <a:r>
              <a:rPr lang="zh-CN" altLang="en-US" dirty="0"/>
              <a:t>业务</a:t>
            </a:r>
            <a:r>
              <a:rPr lang="en-US" altLang="zh-CN" dirty="0"/>
              <a:t>VLAN</a:t>
            </a:r>
            <a:r>
              <a:rPr lang="zh-CN" altLang="en-US" dirty="0"/>
              <a:t>：</a:t>
            </a:r>
            <a:endParaRPr lang="en-US" altLang="zh-CN" dirty="0"/>
          </a:p>
          <a:p>
            <a:pPr lvl="1"/>
            <a:r>
              <a:rPr lang="zh-CN" altLang="en-US" dirty="0"/>
              <a:t>由于</a:t>
            </a:r>
            <a:r>
              <a:rPr lang="en-US" altLang="zh-CN" dirty="0"/>
              <a:t>WLAN</a:t>
            </a:r>
            <a:r>
              <a:rPr lang="zh-CN" altLang="en-US" dirty="0"/>
              <a:t>无线网络灵活的接入方式，</a:t>
            </a:r>
            <a:r>
              <a:rPr lang="en-US" altLang="zh-CN" dirty="0"/>
              <a:t>STA</a:t>
            </a:r>
            <a:r>
              <a:rPr lang="zh-CN" altLang="en-US" dirty="0"/>
              <a:t>可能会在某个地点（例如办公区入口或体育场馆入口）集中接入到同一个</a:t>
            </a:r>
            <a:r>
              <a:rPr lang="en-US" altLang="zh-CN" dirty="0"/>
              <a:t>WLAN</a:t>
            </a:r>
            <a:r>
              <a:rPr lang="zh-CN" altLang="en-US" dirty="0"/>
              <a:t>无线网络中，然后漫游到其它</a:t>
            </a:r>
            <a:r>
              <a:rPr lang="en-US" altLang="zh-CN" dirty="0"/>
              <a:t>AP</a:t>
            </a:r>
            <a:r>
              <a:rPr lang="zh-CN" altLang="en-US" dirty="0"/>
              <a:t>覆盖的无线网络环境下。</a:t>
            </a:r>
          </a:p>
          <a:p>
            <a:pPr lvl="2"/>
            <a:r>
              <a:rPr lang="zh-CN" altLang="en-US" dirty="0"/>
              <a:t>业务</a:t>
            </a:r>
            <a:r>
              <a:rPr lang="en-US" altLang="zh-CN" dirty="0"/>
              <a:t>VLAN</a:t>
            </a:r>
            <a:r>
              <a:rPr lang="zh-CN" altLang="en-US" dirty="0"/>
              <a:t>配置为单个</a:t>
            </a:r>
            <a:r>
              <a:rPr lang="en-US" altLang="zh-CN" dirty="0"/>
              <a:t>VLAN</a:t>
            </a:r>
            <a:r>
              <a:rPr lang="zh-CN" altLang="en-US" dirty="0"/>
              <a:t>时，在接入</a:t>
            </a:r>
            <a:r>
              <a:rPr lang="en-US" altLang="zh-CN" dirty="0"/>
              <a:t>STA</a:t>
            </a:r>
            <a:r>
              <a:rPr lang="zh-CN" altLang="en-US" dirty="0"/>
              <a:t>数众多的区域容易出现</a:t>
            </a:r>
            <a:r>
              <a:rPr lang="en-US" altLang="zh-CN" dirty="0"/>
              <a:t>IP</a:t>
            </a:r>
            <a:r>
              <a:rPr lang="zh-CN" altLang="en-US" dirty="0"/>
              <a:t>地址资源不足、而其它区域</a:t>
            </a:r>
            <a:r>
              <a:rPr lang="en-US" altLang="zh-CN" dirty="0"/>
              <a:t>IP</a:t>
            </a:r>
            <a:r>
              <a:rPr lang="zh-CN" altLang="en-US" dirty="0"/>
              <a:t>地址资源浪费的情况。</a:t>
            </a:r>
          </a:p>
          <a:p>
            <a:pPr lvl="2"/>
            <a:r>
              <a:rPr lang="zh-CN" altLang="en-US" dirty="0"/>
              <a:t>业务</a:t>
            </a:r>
            <a:r>
              <a:rPr lang="en-US" altLang="zh-CN" dirty="0"/>
              <a:t>VLAN</a:t>
            </a:r>
            <a:r>
              <a:rPr lang="zh-CN" altLang="en-US" dirty="0"/>
              <a:t>配置为</a:t>
            </a:r>
            <a:r>
              <a:rPr lang="en-US" altLang="zh-CN" dirty="0"/>
              <a:t>VLAN pool</a:t>
            </a:r>
            <a:r>
              <a:rPr lang="zh-CN" altLang="en-US" dirty="0"/>
              <a:t>时，可以在</a:t>
            </a:r>
            <a:r>
              <a:rPr lang="en-US" altLang="zh-CN" dirty="0"/>
              <a:t>VLAN pool</a:t>
            </a:r>
            <a:r>
              <a:rPr lang="zh-CN" altLang="en-US" dirty="0"/>
              <a:t>中加入多个</a:t>
            </a:r>
            <a:r>
              <a:rPr lang="en-US" altLang="zh-CN" dirty="0"/>
              <a:t>VLAN</a:t>
            </a:r>
            <a:r>
              <a:rPr lang="zh-CN" altLang="en-US" dirty="0"/>
              <a:t>，然后通过将</a:t>
            </a:r>
            <a:r>
              <a:rPr lang="en-US" altLang="zh-CN" dirty="0"/>
              <a:t>VLAN pool</a:t>
            </a:r>
            <a:r>
              <a:rPr lang="zh-CN" altLang="en-US" dirty="0"/>
              <a:t>配置为</a:t>
            </a:r>
            <a:r>
              <a:rPr lang="en-US" altLang="zh-CN" dirty="0"/>
              <a:t>VAP</a:t>
            </a:r>
            <a:r>
              <a:rPr lang="zh-CN" altLang="en-US" dirty="0"/>
              <a:t>的业务</a:t>
            </a:r>
            <a:r>
              <a:rPr lang="en-US" altLang="zh-CN" dirty="0"/>
              <a:t>VLAN</a:t>
            </a:r>
            <a:r>
              <a:rPr lang="zh-CN" altLang="en-US" dirty="0"/>
              <a:t>，实现一个</a:t>
            </a:r>
            <a:r>
              <a:rPr lang="en-US" altLang="zh-CN" dirty="0"/>
              <a:t>SSID</a:t>
            </a:r>
            <a:r>
              <a:rPr lang="zh-CN" altLang="en-US" dirty="0"/>
              <a:t>能够同时支持多个业务</a:t>
            </a:r>
            <a:r>
              <a:rPr lang="en-US" altLang="zh-CN" dirty="0"/>
              <a:t>VLAN</a:t>
            </a:r>
            <a:r>
              <a:rPr lang="zh-CN" altLang="en-US" dirty="0"/>
              <a:t>。新接入的</a:t>
            </a:r>
            <a:r>
              <a:rPr lang="en-US" altLang="zh-CN" dirty="0"/>
              <a:t>STA</a:t>
            </a:r>
            <a:r>
              <a:rPr lang="zh-CN" altLang="en-US" dirty="0"/>
              <a:t>会被动态的分配到</a:t>
            </a:r>
            <a:r>
              <a:rPr lang="en-US" altLang="zh-CN" dirty="0"/>
              <a:t>VLAN pool</a:t>
            </a:r>
            <a:r>
              <a:rPr lang="zh-CN" altLang="en-US" dirty="0"/>
              <a:t>中的各个</a:t>
            </a:r>
            <a:r>
              <a:rPr lang="en-US" altLang="zh-CN" dirty="0"/>
              <a:t>VLAN</a:t>
            </a:r>
            <a:r>
              <a:rPr lang="zh-CN" altLang="en-US" dirty="0"/>
              <a:t>中，减少了单个</a:t>
            </a:r>
            <a:r>
              <a:rPr lang="en-US" altLang="zh-CN" dirty="0"/>
              <a:t>VLAN</a:t>
            </a:r>
            <a:r>
              <a:rPr lang="zh-CN" altLang="en-US" dirty="0"/>
              <a:t>下的</a:t>
            </a:r>
            <a:r>
              <a:rPr lang="en-US" altLang="zh-CN" dirty="0"/>
              <a:t>STA</a:t>
            </a:r>
            <a:r>
              <a:rPr lang="zh-CN" altLang="en-US" dirty="0"/>
              <a:t>数目，缩小了广播域；同时每个</a:t>
            </a:r>
            <a:r>
              <a:rPr lang="en-US" altLang="zh-CN" dirty="0"/>
              <a:t>VLAN</a:t>
            </a:r>
            <a:r>
              <a:rPr lang="zh-CN" altLang="en-US" dirty="0"/>
              <a:t>尽量均匀的分配</a:t>
            </a:r>
            <a:r>
              <a:rPr lang="en-US" altLang="zh-CN" dirty="0"/>
              <a:t>IP</a:t>
            </a:r>
            <a:r>
              <a:rPr lang="zh-CN" altLang="en-US" dirty="0"/>
              <a:t>地址，减少了</a:t>
            </a:r>
            <a:r>
              <a:rPr lang="en-US" altLang="zh-CN" dirty="0"/>
              <a:t>IP</a:t>
            </a:r>
            <a:r>
              <a:rPr lang="zh-CN" altLang="en-US" dirty="0"/>
              <a:t>地址的浪费。</a:t>
            </a:r>
            <a:endParaRPr lang="en-US" altLang="zh-CN" dirty="0"/>
          </a:p>
        </p:txBody>
      </p:sp>
    </p:spTree>
    <p:extLst>
      <p:ext uri="{BB962C8B-B14F-4D97-AF65-F5344CB8AC3E}">
        <p14:creationId xmlns:p14="http://schemas.microsoft.com/office/powerpoint/2010/main" val="250108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1100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86397"/>
            <a:ext cx="5932800" cy="5108400"/>
          </a:xfrm>
        </p:spPr>
        <p:txBody>
          <a:bodyPr/>
          <a:lstStyle/>
          <a:p>
            <a:r>
              <a:rPr lang="en-US" altLang="zh-CN" dirty="0"/>
              <a:t>SSID</a:t>
            </a:r>
            <a:r>
              <a:rPr lang="zh-CN" altLang="en-US" dirty="0"/>
              <a:t>模板：主要用于配置</a:t>
            </a:r>
            <a:r>
              <a:rPr lang="en-US" altLang="zh-CN" dirty="0"/>
              <a:t>WLAN</a:t>
            </a:r>
            <a:r>
              <a:rPr lang="zh-CN" altLang="en-US" dirty="0"/>
              <a:t>网络的</a:t>
            </a:r>
            <a:r>
              <a:rPr lang="en-US" altLang="zh-CN" dirty="0"/>
              <a:t>SSID</a:t>
            </a:r>
            <a:r>
              <a:rPr lang="zh-CN" altLang="en-US" dirty="0"/>
              <a:t>名称，还可以配置其他功能，主要包括如下功能：</a:t>
            </a:r>
          </a:p>
          <a:p>
            <a:pPr lvl="1"/>
            <a:r>
              <a:rPr lang="zh-CN" altLang="en-US" dirty="0"/>
              <a:t>隐藏</a:t>
            </a:r>
            <a:r>
              <a:rPr lang="en-US" altLang="zh-CN" dirty="0"/>
              <a:t>SSID</a:t>
            </a:r>
            <a:r>
              <a:rPr lang="zh-CN" altLang="en-US" dirty="0"/>
              <a:t>功能：用户在创建无线网络时，为了保护无线网络的安全，可以对无线网络名称进行隐藏设置。这样，只有知道网络名称的无线用户才能连接到这个无线网络中。</a:t>
            </a:r>
          </a:p>
          <a:p>
            <a:pPr lvl="1"/>
            <a:r>
              <a:rPr lang="zh-CN" altLang="en-US" dirty="0"/>
              <a:t>单个</a:t>
            </a:r>
            <a:r>
              <a:rPr lang="en-US" altLang="zh-CN" dirty="0"/>
              <a:t>VAP</a:t>
            </a:r>
            <a:r>
              <a:rPr lang="zh-CN" altLang="en-US" dirty="0"/>
              <a:t>下能够关联成功的最大用户数：单个</a:t>
            </a:r>
            <a:r>
              <a:rPr lang="en-US" altLang="zh-CN" dirty="0"/>
              <a:t>VAP</a:t>
            </a:r>
            <a:r>
              <a:rPr lang="zh-CN" altLang="en-US" dirty="0"/>
              <a:t>下接入的用户数越多，每个用户能够使用的平均网络资源就越少，为了保证用户的上网体验，可以根据实际的网络状况配置合理的最大用户接入数。</a:t>
            </a:r>
          </a:p>
          <a:p>
            <a:pPr lvl="1"/>
            <a:r>
              <a:rPr lang="zh-CN" altLang="en-US" dirty="0"/>
              <a:t>用户数达到最大时自动隐藏</a:t>
            </a:r>
            <a:r>
              <a:rPr lang="en-US" altLang="zh-CN" dirty="0"/>
              <a:t>SSID</a:t>
            </a:r>
            <a:r>
              <a:rPr lang="zh-CN" altLang="en-US" dirty="0"/>
              <a:t>的功能：使能用户数达到最大时自动隐藏</a:t>
            </a:r>
            <a:r>
              <a:rPr lang="en-US" altLang="zh-CN" dirty="0"/>
              <a:t>SSID</a:t>
            </a:r>
            <a:r>
              <a:rPr lang="zh-CN" altLang="en-US" dirty="0"/>
              <a:t>的功能后，当</a:t>
            </a:r>
            <a:r>
              <a:rPr lang="en-US" altLang="zh-CN" dirty="0"/>
              <a:t>WLAN</a:t>
            </a:r>
            <a:r>
              <a:rPr lang="zh-CN" altLang="en-US" dirty="0"/>
              <a:t>网络下接入的用户数达到最大时，</a:t>
            </a:r>
            <a:r>
              <a:rPr lang="en-US" altLang="zh-CN" dirty="0"/>
              <a:t>SSID</a:t>
            </a:r>
            <a:r>
              <a:rPr lang="zh-CN" altLang="en-US" dirty="0"/>
              <a:t>会被隐藏，新用户将无法搜索到</a:t>
            </a:r>
            <a:r>
              <a:rPr lang="en-US" altLang="zh-CN" dirty="0"/>
              <a:t>SSID</a:t>
            </a:r>
            <a:r>
              <a:rPr lang="zh-CN" altLang="en-US" dirty="0"/>
              <a:t>。</a:t>
            </a:r>
            <a:endParaRPr lang="en-US" altLang="zh-CN" dirty="0"/>
          </a:p>
          <a:p>
            <a:pPr lvl="0"/>
            <a:r>
              <a:rPr lang="zh-CN" altLang="en-US" dirty="0"/>
              <a:t>安全模板：配置</a:t>
            </a:r>
            <a:r>
              <a:rPr lang="en-US" altLang="zh-CN" dirty="0"/>
              <a:t>WLAN</a:t>
            </a:r>
            <a:r>
              <a:rPr lang="zh-CN" altLang="en-US" dirty="0"/>
              <a:t>安全策略，可以对无线终端进行身份验证，对用户的报文进行加密，保护</a:t>
            </a:r>
            <a:r>
              <a:rPr lang="en-US" altLang="zh-CN" dirty="0"/>
              <a:t>WLAN</a:t>
            </a:r>
            <a:r>
              <a:rPr lang="zh-CN" altLang="en-US" dirty="0"/>
              <a:t>网络和用户的安全。</a:t>
            </a:r>
            <a:endParaRPr lang="en-US" altLang="zh-CN" dirty="0"/>
          </a:p>
          <a:p>
            <a:pPr lvl="1"/>
            <a:r>
              <a:rPr lang="en-US" altLang="zh-CN" dirty="0"/>
              <a:t>WLAN</a:t>
            </a:r>
            <a:r>
              <a:rPr lang="zh-CN" altLang="en-US" dirty="0"/>
              <a:t>安全策略支持开放认证、</a:t>
            </a:r>
            <a:r>
              <a:rPr lang="en-US" altLang="zh-CN" dirty="0"/>
              <a:t>WEP</a:t>
            </a:r>
            <a:r>
              <a:rPr lang="zh-CN" altLang="en-US" dirty="0"/>
              <a:t>、</a:t>
            </a:r>
            <a:r>
              <a:rPr lang="en-US" altLang="zh-CN" dirty="0"/>
              <a:t>WPA/WPA2-PSK</a:t>
            </a:r>
            <a:r>
              <a:rPr lang="zh-CN" altLang="en-US" dirty="0"/>
              <a:t>、</a:t>
            </a:r>
            <a:r>
              <a:rPr lang="en-US" altLang="zh-CN" dirty="0"/>
              <a:t>WPA/WPA2-802.1X</a:t>
            </a:r>
            <a:r>
              <a:rPr lang="zh-CN" altLang="en-US" dirty="0"/>
              <a:t>等，在安全模板中选择其中一种进行配置</a:t>
            </a:r>
            <a:r>
              <a:rPr lang="zh-CN" altLang="en-US" dirty="0" smtClean="0"/>
              <a:t>。</a:t>
            </a:r>
            <a:endParaRPr lang="en-US" altLang="zh-CN" dirty="0"/>
          </a:p>
          <a:p>
            <a:pPr lvl="0"/>
            <a:r>
              <a:rPr lang="en-US" altLang="zh-CN" dirty="0"/>
              <a:t>VAP</a:t>
            </a:r>
            <a:r>
              <a:rPr lang="zh-CN" altLang="en-US" dirty="0"/>
              <a:t>模板：通过配置</a:t>
            </a:r>
            <a:r>
              <a:rPr lang="en-US" altLang="zh-CN" dirty="0"/>
              <a:t>VAP</a:t>
            </a:r>
            <a:r>
              <a:rPr lang="zh-CN" altLang="en-US" dirty="0"/>
              <a:t>模板下的参数，使</a:t>
            </a:r>
            <a:r>
              <a:rPr lang="en-US" altLang="zh-CN" dirty="0"/>
              <a:t>AP</a:t>
            </a:r>
            <a:r>
              <a:rPr lang="zh-CN" altLang="en-US" dirty="0"/>
              <a:t>实现为</a:t>
            </a:r>
            <a:r>
              <a:rPr lang="en-US" altLang="zh-CN" dirty="0"/>
              <a:t>STA</a:t>
            </a:r>
            <a:r>
              <a:rPr lang="zh-CN" altLang="en-US" dirty="0"/>
              <a:t>提供不同无线业务服务的能力。</a:t>
            </a:r>
            <a:endParaRPr lang="en-US" altLang="zh-CN" dirty="0"/>
          </a:p>
          <a:p>
            <a:pPr lvl="1"/>
            <a:r>
              <a:rPr lang="en-US" altLang="zh-CN" dirty="0"/>
              <a:t>VAP</a:t>
            </a:r>
            <a:r>
              <a:rPr lang="zh-CN" altLang="en-US" dirty="0"/>
              <a:t>模板能够引用：</a:t>
            </a:r>
            <a:r>
              <a:rPr lang="en-US" altLang="zh-CN" dirty="0"/>
              <a:t>SSID</a:t>
            </a:r>
            <a:r>
              <a:rPr lang="zh-CN" altLang="en-US" dirty="0"/>
              <a:t>模板和安全模板。</a:t>
            </a:r>
            <a:endParaRPr lang="en-US" altLang="zh-CN" dirty="0"/>
          </a:p>
          <a:p>
            <a:pPr lvl="0"/>
            <a:endParaRPr lang="zh-CN" altLang="en-US" dirty="0"/>
          </a:p>
          <a:p>
            <a:endParaRPr lang="zh-CN" altLang="en-US" dirty="0"/>
          </a:p>
        </p:txBody>
      </p:sp>
    </p:spTree>
    <p:extLst>
      <p:ext uri="{BB962C8B-B14F-4D97-AF65-F5344CB8AC3E}">
        <p14:creationId xmlns:p14="http://schemas.microsoft.com/office/powerpoint/2010/main" val="33880972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482419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z="1100" b="0" i="0" kern="1200" dirty="0">
                <a:solidFill>
                  <a:schemeClr val="tx1"/>
                </a:solidFill>
                <a:effectLst/>
                <a:latin typeface="+mn-lt"/>
                <a:ea typeface="+mn-ea"/>
                <a:cs typeface="+mn-cs"/>
              </a:rPr>
              <a:t>主动扫描：</a:t>
            </a:r>
            <a:endParaRPr lang="en-US" altLang="zh-CN" sz="1100" b="0" i="0" kern="1200" dirty="0">
              <a:solidFill>
                <a:schemeClr val="tx1"/>
              </a:solidFill>
              <a:effectLst/>
              <a:latin typeface="+mn-lt"/>
              <a:ea typeface="+mn-ea"/>
              <a:cs typeface="+mn-cs"/>
            </a:endParaRPr>
          </a:p>
          <a:p>
            <a:pPr lvl="1"/>
            <a:r>
              <a:rPr lang="zh-CN" altLang="en-US" sz="1100" b="0" i="0" kern="1200" dirty="0">
                <a:solidFill>
                  <a:schemeClr val="tx1"/>
                </a:solidFill>
                <a:effectLst/>
                <a:latin typeface="+mn-lt"/>
                <a:ea typeface="+mn-ea"/>
                <a:cs typeface="+mn-cs"/>
              </a:rPr>
              <a:t>携带有指定</a:t>
            </a:r>
            <a:r>
              <a:rPr lang="en-US" altLang="zh-CN" sz="1100" b="0" i="0" kern="1200" dirty="0">
                <a:solidFill>
                  <a:schemeClr val="tx1"/>
                </a:solidFill>
                <a:effectLst/>
                <a:latin typeface="+mn-lt"/>
                <a:ea typeface="+mn-ea"/>
                <a:cs typeface="+mn-cs"/>
              </a:rPr>
              <a:t>SSID</a:t>
            </a:r>
            <a:r>
              <a:rPr lang="zh-CN" altLang="en-US" sz="1100" b="0" i="0" kern="1200" dirty="0">
                <a:solidFill>
                  <a:schemeClr val="tx1"/>
                </a:solidFill>
                <a:effectLst/>
                <a:latin typeface="+mn-lt"/>
                <a:ea typeface="+mn-ea"/>
                <a:cs typeface="+mn-cs"/>
              </a:rPr>
              <a:t>的主动扫描方式：适用于</a:t>
            </a:r>
            <a:r>
              <a:rPr lang="en-US" altLang="zh-CN" sz="1100" b="0" i="0" kern="1200" dirty="0">
                <a:solidFill>
                  <a:schemeClr val="tx1"/>
                </a:solidFill>
                <a:effectLst/>
                <a:latin typeface="+mn-lt"/>
                <a:ea typeface="+mn-ea"/>
                <a:cs typeface="+mn-cs"/>
              </a:rPr>
              <a:t>STA</a:t>
            </a:r>
            <a:r>
              <a:rPr lang="zh-CN" altLang="en-US" sz="1100" b="0" i="0" kern="1200" dirty="0">
                <a:solidFill>
                  <a:schemeClr val="tx1"/>
                </a:solidFill>
                <a:effectLst/>
                <a:latin typeface="+mn-lt"/>
                <a:ea typeface="+mn-ea"/>
                <a:cs typeface="+mn-cs"/>
              </a:rPr>
              <a:t>通过主动扫描接入指定的无线网络。</a:t>
            </a:r>
            <a:endParaRPr lang="en-US" altLang="zh-CN" sz="1100" b="0" i="0" kern="1200" dirty="0">
              <a:solidFill>
                <a:schemeClr val="tx1"/>
              </a:solidFill>
              <a:effectLst/>
              <a:latin typeface="+mn-lt"/>
              <a:ea typeface="+mn-ea"/>
              <a:cs typeface="+mn-cs"/>
            </a:endParaRPr>
          </a:p>
          <a:p>
            <a:pPr lvl="1"/>
            <a:r>
              <a:rPr lang="zh-CN" altLang="en-US" dirty="0"/>
              <a:t>携带空</a:t>
            </a:r>
            <a:r>
              <a:rPr lang="en-US" altLang="zh-CN" dirty="0"/>
              <a:t>SSID</a:t>
            </a:r>
            <a:r>
              <a:rPr lang="zh-CN" altLang="en-US" dirty="0"/>
              <a:t>的主动扫描方式：适用于</a:t>
            </a:r>
            <a:r>
              <a:rPr lang="en-US" altLang="zh-CN" dirty="0"/>
              <a:t>STA</a:t>
            </a:r>
            <a:r>
              <a:rPr lang="zh-CN" altLang="en-US" dirty="0"/>
              <a:t>通过主动扫描可以获知是否存在可使用的无线服务。</a:t>
            </a:r>
            <a:endParaRPr lang="en-US" altLang="zh-CN" dirty="0"/>
          </a:p>
          <a:p>
            <a:r>
              <a:rPr lang="zh-CN" altLang="en-US" dirty="0"/>
              <a:t>被动扫描：</a:t>
            </a:r>
            <a:endParaRPr lang="en-US" altLang="zh-CN" dirty="0"/>
          </a:p>
          <a:p>
            <a:pPr lvl="1"/>
            <a:r>
              <a:rPr lang="en-US" altLang="zh-CN" dirty="0"/>
              <a:t>STA</a:t>
            </a:r>
            <a:r>
              <a:rPr lang="zh-CN" altLang="en-US" dirty="0"/>
              <a:t>也支持被动扫描搜索无线网络。</a:t>
            </a:r>
            <a:endParaRPr lang="en-US" altLang="zh-CN" dirty="0"/>
          </a:p>
          <a:p>
            <a:pPr lvl="1"/>
            <a:r>
              <a:rPr lang="zh-CN" altLang="en-US" dirty="0"/>
              <a:t>被动扫描是指客户端通过侦听</a:t>
            </a:r>
            <a:r>
              <a:rPr lang="en-US" altLang="zh-CN" dirty="0"/>
              <a:t>AP</a:t>
            </a:r>
            <a:r>
              <a:rPr lang="zh-CN" altLang="en-US" dirty="0"/>
              <a:t>定期发送的</a:t>
            </a:r>
            <a:r>
              <a:rPr lang="en-US" altLang="zh-CN" dirty="0"/>
              <a:t>Beacon</a:t>
            </a:r>
            <a:r>
              <a:rPr lang="zh-CN" altLang="en-US" dirty="0"/>
              <a:t>帧（信标帧，包含：</a:t>
            </a:r>
            <a:r>
              <a:rPr lang="en-US" altLang="zh-CN" dirty="0"/>
              <a:t>SSID</a:t>
            </a:r>
            <a:r>
              <a:rPr lang="zh-CN" altLang="en-US" dirty="0"/>
              <a:t>、支持速率等信息）发现周围的无线网络，缺省状态下</a:t>
            </a:r>
            <a:r>
              <a:rPr lang="en-US" altLang="zh-CN" dirty="0"/>
              <a:t>AP</a:t>
            </a:r>
            <a:r>
              <a:rPr lang="zh-CN" altLang="en-US" dirty="0"/>
              <a:t>发送</a:t>
            </a:r>
            <a:r>
              <a:rPr lang="en-US" altLang="zh-CN" dirty="0"/>
              <a:t>Beacon</a:t>
            </a:r>
            <a:r>
              <a:rPr lang="zh-CN" altLang="en-US" dirty="0"/>
              <a:t>帧的周期为</a:t>
            </a:r>
            <a:r>
              <a:rPr lang="en-US" altLang="zh-CN" dirty="0" smtClean="0"/>
              <a:t>100TUs</a:t>
            </a:r>
            <a:r>
              <a:rPr lang="zh-CN" altLang="en-US" dirty="0" smtClean="0"/>
              <a:t>（</a:t>
            </a:r>
            <a:r>
              <a:rPr lang="en-US" altLang="zh-CN" dirty="0" smtClean="0"/>
              <a:t>1TU=1024us</a:t>
            </a:r>
            <a:r>
              <a:rPr lang="zh-CN" altLang="en-US" dirty="0" smtClean="0"/>
              <a:t>）。</a:t>
            </a:r>
            <a:endParaRPr lang="zh-CN" altLang="en-US" dirty="0"/>
          </a:p>
          <a:p>
            <a:pPr lvl="1"/>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800058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WLAN</a:t>
            </a:r>
            <a:r>
              <a:rPr lang="zh-CN" altLang="en-US" dirty="0"/>
              <a:t>需要保障用户接入安全，即保障用户接入无线网络的合法性和安全性，</a:t>
            </a:r>
            <a:r>
              <a:rPr lang="en-US" altLang="zh-CN" dirty="0"/>
              <a:t>STA</a:t>
            </a:r>
            <a:r>
              <a:rPr lang="zh-CN" altLang="en-US" dirty="0"/>
              <a:t>接入</a:t>
            </a:r>
            <a:r>
              <a:rPr lang="en-US" altLang="zh-CN" dirty="0"/>
              <a:t>WLAN</a:t>
            </a:r>
            <a:r>
              <a:rPr lang="zh-CN" altLang="en-US" dirty="0"/>
              <a:t>网络前需要进行终端身份验证，即链路认证。链路认证通常被认为是终端连接</a:t>
            </a:r>
            <a:r>
              <a:rPr lang="en-US" altLang="zh-CN" dirty="0"/>
              <a:t>AP</a:t>
            </a:r>
            <a:r>
              <a:rPr lang="zh-CN" altLang="en-US" dirty="0"/>
              <a:t>并访问</a:t>
            </a:r>
            <a:r>
              <a:rPr lang="en-US" altLang="zh-CN" dirty="0"/>
              <a:t>WLAN</a:t>
            </a:r>
            <a:r>
              <a:rPr lang="zh-CN" altLang="en-US" dirty="0"/>
              <a:t>的起点。</a:t>
            </a:r>
          </a:p>
          <a:p>
            <a:r>
              <a:rPr lang="zh-CN" altLang="en-US" dirty="0"/>
              <a:t>共享密钥认证：</a:t>
            </a:r>
            <a:endParaRPr lang="en-US" altLang="zh-CN" dirty="0"/>
          </a:p>
          <a:p>
            <a:pPr lvl="1"/>
            <a:r>
              <a:rPr lang="en-US" altLang="zh-CN" dirty="0"/>
              <a:t>STA</a:t>
            </a:r>
            <a:r>
              <a:rPr lang="zh-CN" altLang="en-US" dirty="0"/>
              <a:t>和</a:t>
            </a:r>
            <a:r>
              <a:rPr lang="en-US" altLang="zh-CN" dirty="0"/>
              <a:t>AP</a:t>
            </a:r>
            <a:r>
              <a:rPr lang="zh-CN" altLang="en-US" dirty="0"/>
              <a:t>预先配置相同的共享密钥，</a:t>
            </a:r>
            <a:r>
              <a:rPr lang="en-US" altLang="zh-CN" dirty="0"/>
              <a:t>AP</a:t>
            </a:r>
            <a:r>
              <a:rPr lang="zh-CN" altLang="en-US" dirty="0"/>
              <a:t>在链路认证过程验证两边的密钥配置是否相同。如果一致，则认证成功；否则，认证失败。</a:t>
            </a:r>
            <a:endParaRPr lang="en-US" altLang="zh-CN" dirty="0"/>
          </a:p>
          <a:p>
            <a:pPr lvl="1"/>
            <a:r>
              <a:rPr lang="zh-CN" altLang="en-US" dirty="0"/>
              <a:t>认证过程：</a:t>
            </a:r>
            <a:endParaRPr lang="en-US" altLang="zh-CN" dirty="0"/>
          </a:p>
          <a:p>
            <a:pPr marL="948600" lvl="2" indent="-228600">
              <a:buFont typeface="+mj-lt"/>
              <a:buAutoNum type="arabicPeriod"/>
            </a:pPr>
            <a:r>
              <a:rPr lang="en-US" altLang="zh-CN" dirty="0"/>
              <a:t>STA</a:t>
            </a:r>
            <a:r>
              <a:rPr lang="zh-CN" altLang="en-US" dirty="0"/>
              <a:t>向</a:t>
            </a:r>
            <a:r>
              <a:rPr lang="en-US" altLang="zh-CN" dirty="0"/>
              <a:t>AP</a:t>
            </a:r>
            <a:r>
              <a:rPr lang="zh-CN" altLang="en-US" dirty="0"/>
              <a:t>发送认证请求（</a:t>
            </a:r>
            <a:r>
              <a:rPr lang="en-US" altLang="zh-CN" dirty="0"/>
              <a:t>Authentication Request</a:t>
            </a:r>
            <a:r>
              <a:rPr lang="zh-CN" altLang="en-US" dirty="0"/>
              <a:t>）。</a:t>
            </a:r>
          </a:p>
          <a:p>
            <a:pPr marL="948600" lvl="2" indent="-228600">
              <a:buFont typeface="+mj-lt"/>
              <a:buAutoNum type="arabicPeriod"/>
            </a:pPr>
            <a:r>
              <a:rPr lang="en-US" altLang="zh-CN" dirty="0"/>
              <a:t>AP</a:t>
            </a:r>
            <a:r>
              <a:rPr lang="zh-CN" altLang="en-US" dirty="0"/>
              <a:t>随即生成一个“挑战短语（</a:t>
            </a:r>
            <a:r>
              <a:rPr lang="en-US" altLang="zh-CN" dirty="0"/>
              <a:t>Challenge</a:t>
            </a:r>
            <a:r>
              <a:rPr lang="zh-CN" altLang="en-US" dirty="0"/>
              <a:t>）”发给</a:t>
            </a:r>
            <a:r>
              <a:rPr lang="en-US" altLang="zh-CN" dirty="0"/>
              <a:t>STA</a:t>
            </a:r>
            <a:r>
              <a:rPr lang="zh-CN" altLang="en-US" dirty="0"/>
              <a:t>。</a:t>
            </a:r>
          </a:p>
          <a:p>
            <a:pPr marL="948600" lvl="2" indent="-228600">
              <a:buFont typeface="+mj-lt"/>
              <a:buAutoNum type="arabicPeriod"/>
            </a:pPr>
            <a:r>
              <a:rPr lang="en-US" altLang="zh-CN" dirty="0"/>
              <a:t>STA</a:t>
            </a:r>
            <a:r>
              <a:rPr lang="zh-CN" altLang="en-US" dirty="0"/>
              <a:t>使用预先设置好的密钥加密“挑战短语”（</a:t>
            </a:r>
            <a:r>
              <a:rPr lang="en-US" altLang="zh-CN" dirty="0" err="1"/>
              <a:t>EncryptedChallenge</a:t>
            </a:r>
            <a:r>
              <a:rPr lang="zh-CN" altLang="en-US" dirty="0"/>
              <a:t>）并发给</a:t>
            </a:r>
            <a:r>
              <a:rPr lang="en-US" altLang="zh-CN" dirty="0"/>
              <a:t>AP</a:t>
            </a:r>
            <a:r>
              <a:rPr lang="zh-CN" altLang="en-US" dirty="0"/>
              <a:t>。</a:t>
            </a:r>
          </a:p>
          <a:p>
            <a:pPr marL="948600" lvl="2" indent="-228600">
              <a:buFont typeface="+mj-lt"/>
              <a:buAutoNum type="arabicPeriod"/>
            </a:pPr>
            <a:r>
              <a:rPr lang="en-US" altLang="zh-CN" dirty="0"/>
              <a:t>AP</a:t>
            </a:r>
            <a:r>
              <a:rPr lang="zh-CN" altLang="en-US" dirty="0"/>
              <a:t>接收到经过加密的“挑战短语”，用预先设置好的密钥解密该消息，然后将解密后的“挑战短语”与之前发送给</a:t>
            </a:r>
            <a:r>
              <a:rPr lang="en-US" altLang="zh-CN" dirty="0"/>
              <a:t>STA</a:t>
            </a:r>
            <a:r>
              <a:rPr lang="zh-CN" altLang="en-US" dirty="0"/>
              <a:t>的进行比较。如果相同，认证成功；否则，认证失败。</a:t>
            </a:r>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946380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瘦接入点（</a:t>
            </a:r>
            <a:r>
              <a:rPr lang="en-US" altLang="zh-CN" dirty="0"/>
              <a:t>FIT AP</a:t>
            </a:r>
            <a:r>
              <a:rPr lang="zh-CN" altLang="en-US" dirty="0"/>
              <a:t>）架构中关联阶段处理过程：</a:t>
            </a:r>
          </a:p>
          <a:p>
            <a:pPr marL="588600" lvl="1" indent="-228600">
              <a:buFont typeface="+mj-lt"/>
              <a:buAutoNum type="arabicPeriod"/>
            </a:pPr>
            <a:r>
              <a:rPr lang="en-US" altLang="zh-CN" dirty="0"/>
              <a:t>STA</a:t>
            </a:r>
            <a:r>
              <a:rPr lang="zh-CN" altLang="en-US" dirty="0"/>
              <a:t>向</a:t>
            </a:r>
            <a:r>
              <a:rPr lang="en-US" altLang="zh-CN" dirty="0"/>
              <a:t>AP</a:t>
            </a:r>
            <a:r>
              <a:rPr lang="zh-CN" altLang="en-US" dirty="0"/>
              <a:t>发送</a:t>
            </a:r>
            <a:r>
              <a:rPr lang="en-US" altLang="zh-CN" dirty="0"/>
              <a:t>Association Request</a:t>
            </a:r>
            <a:r>
              <a:rPr lang="zh-CN" altLang="en-US" dirty="0"/>
              <a:t>请求，请求帧中会携带</a:t>
            </a:r>
            <a:r>
              <a:rPr lang="en-US" altLang="zh-CN" dirty="0"/>
              <a:t>STA</a:t>
            </a:r>
            <a:r>
              <a:rPr lang="zh-CN" altLang="en-US" dirty="0"/>
              <a:t>自身的各种参数以及根据服务配置选择的各种参数（主要包括支持的速率、支持的信道、支持的</a:t>
            </a:r>
            <a:r>
              <a:rPr lang="en-US" altLang="zh-CN" dirty="0" err="1"/>
              <a:t>QoS</a:t>
            </a:r>
            <a:r>
              <a:rPr lang="zh-CN" altLang="en-US" dirty="0"/>
              <a:t>的能力等）。</a:t>
            </a:r>
          </a:p>
          <a:p>
            <a:pPr marL="588600" lvl="1" indent="-228600">
              <a:buFont typeface="+mj-lt"/>
              <a:buAutoNum type="arabicPeriod"/>
            </a:pPr>
            <a:r>
              <a:rPr lang="en-US" altLang="zh-CN" dirty="0"/>
              <a:t>AP</a:t>
            </a:r>
            <a:r>
              <a:rPr lang="zh-CN" altLang="en-US" dirty="0"/>
              <a:t>收到</a:t>
            </a:r>
            <a:r>
              <a:rPr lang="en-US" altLang="zh-CN" dirty="0"/>
              <a:t>Association Request</a:t>
            </a:r>
            <a:r>
              <a:rPr lang="zh-CN" altLang="en-US" dirty="0"/>
              <a:t>请求帧后将其进行</a:t>
            </a:r>
            <a:r>
              <a:rPr lang="en-US" altLang="zh-CN" dirty="0"/>
              <a:t>CAPWAP</a:t>
            </a:r>
            <a:r>
              <a:rPr lang="zh-CN" altLang="en-US" dirty="0"/>
              <a:t>封装，并上报</a:t>
            </a:r>
            <a:r>
              <a:rPr lang="en-US" altLang="zh-CN" dirty="0"/>
              <a:t>AC</a:t>
            </a:r>
            <a:r>
              <a:rPr lang="zh-CN" altLang="en-US" dirty="0"/>
              <a:t>。</a:t>
            </a:r>
          </a:p>
          <a:p>
            <a:pPr marL="588600" lvl="1" indent="-228600">
              <a:buFont typeface="+mj-lt"/>
              <a:buAutoNum type="arabicPeriod"/>
            </a:pPr>
            <a:r>
              <a:rPr lang="en-US" altLang="zh-CN" dirty="0"/>
              <a:t>AC</a:t>
            </a:r>
            <a:r>
              <a:rPr lang="zh-CN" altLang="en-US" dirty="0"/>
              <a:t>收到关联请求后判断是否需要进行用户的接入认证，并回应</a:t>
            </a:r>
            <a:r>
              <a:rPr lang="en-US" altLang="zh-CN" dirty="0"/>
              <a:t>Association Response</a:t>
            </a:r>
            <a:r>
              <a:rPr lang="zh-CN" altLang="en-US" dirty="0"/>
              <a:t>。</a:t>
            </a:r>
          </a:p>
          <a:p>
            <a:pPr marL="588600" lvl="1" indent="-228600">
              <a:buFont typeface="+mj-lt"/>
              <a:buAutoNum type="arabicPeriod"/>
            </a:pPr>
            <a:r>
              <a:rPr lang="en-US" altLang="zh-CN" dirty="0"/>
              <a:t>AP</a:t>
            </a:r>
            <a:r>
              <a:rPr lang="zh-CN" altLang="en-US" dirty="0"/>
              <a:t>收到</a:t>
            </a:r>
            <a:r>
              <a:rPr lang="en-US" altLang="zh-CN" dirty="0"/>
              <a:t>Association Response</a:t>
            </a:r>
            <a:r>
              <a:rPr lang="zh-CN" altLang="en-US" dirty="0"/>
              <a:t>后将其进行</a:t>
            </a:r>
            <a:r>
              <a:rPr lang="en-US" altLang="zh-CN" dirty="0"/>
              <a:t>CAPWAP</a:t>
            </a:r>
            <a:r>
              <a:rPr lang="zh-CN" altLang="en-US" dirty="0"/>
              <a:t>解封装，并发给</a:t>
            </a:r>
            <a:r>
              <a:rPr lang="en-US" altLang="zh-CN" dirty="0"/>
              <a:t>STA</a:t>
            </a:r>
            <a:r>
              <a:rPr lang="zh-CN" altLang="en-US" dirty="0"/>
              <a:t>。</a:t>
            </a:r>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8640246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数据加密：</a:t>
            </a:r>
            <a:endParaRPr lang="en-US" altLang="zh-CN" dirty="0"/>
          </a:p>
          <a:p>
            <a:pPr lvl="1"/>
            <a:r>
              <a:rPr lang="zh-CN" altLang="en-US" dirty="0"/>
              <a:t>除了用户接入认证外，对数据报文还需要使用加密的方式来保证数据安全，也是在接入认证阶段完成的。数据报文经过加密后，只有持有密钥的特定设备才可以对收到的报文进行解密，其他设备即使收到了报文，也因没有对应的密钥，无法对数据报文进行解密。</a:t>
            </a:r>
            <a:endParaRPr lang="en-US" altLang="zh-CN" dirty="0"/>
          </a:p>
          <a:p>
            <a:endParaRPr lang="en-US" altLang="zh-CN" dirty="0"/>
          </a:p>
          <a:p>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43208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14000"/>
              </a:lnSpc>
            </a:pPr>
            <a:r>
              <a:rPr lang="en-US" altLang="zh-CN" dirty="0" smtClean="0"/>
              <a:t>WLAN</a:t>
            </a:r>
            <a:r>
              <a:rPr lang="zh-CN" altLang="en-US" dirty="0" smtClean="0"/>
              <a:t>安全提供了</a:t>
            </a:r>
            <a:r>
              <a:rPr lang="en-US" altLang="zh-CN" dirty="0" smtClean="0"/>
              <a:t>WEP</a:t>
            </a:r>
            <a:r>
              <a:rPr lang="zh-CN" altLang="en-US" dirty="0" smtClean="0"/>
              <a:t>、</a:t>
            </a:r>
            <a:r>
              <a:rPr lang="en-US" altLang="zh-CN" dirty="0" smtClean="0"/>
              <a:t>WPA</a:t>
            </a:r>
            <a:r>
              <a:rPr lang="zh-CN" altLang="en-US" dirty="0" smtClean="0"/>
              <a:t>、</a:t>
            </a:r>
            <a:r>
              <a:rPr lang="en-US" altLang="zh-CN" dirty="0" smtClean="0"/>
              <a:t>WPA2</a:t>
            </a:r>
            <a:r>
              <a:rPr lang="zh-CN" altLang="en-US" dirty="0" smtClean="0"/>
              <a:t>等安全策略机制。每种安全策略体现了一整套安全机制，包括无线链路建立时的链路认证方式，无线用户上线时的用户接入认证方式和无线用户传输数据业务时的数据加密方式。</a:t>
            </a:r>
            <a:endParaRPr lang="en-US" altLang="zh-CN" dirty="0" smtClean="0"/>
          </a:p>
          <a:p>
            <a:pPr>
              <a:lnSpc>
                <a:spcPct val="114000"/>
              </a:lnSpc>
            </a:pPr>
            <a:r>
              <a:rPr lang="en-US" altLang="zh-CN" dirty="0" smtClean="0"/>
              <a:t>WEP</a:t>
            </a:r>
            <a:r>
              <a:rPr lang="zh-CN" altLang="en-US" dirty="0" smtClean="0"/>
              <a:t>（</a:t>
            </a:r>
            <a:r>
              <a:rPr lang="en-US" altLang="zh-CN" dirty="0" smtClean="0"/>
              <a:t>Wired Equivalent Privacy</a:t>
            </a:r>
            <a:r>
              <a:rPr lang="zh-CN" altLang="en-US" dirty="0" smtClean="0"/>
              <a:t>）</a:t>
            </a:r>
            <a:endParaRPr lang="en-US" altLang="zh-CN" dirty="0" smtClean="0"/>
          </a:p>
          <a:p>
            <a:pPr lvl="1">
              <a:lnSpc>
                <a:spcPct val="114000"/>
              </a:lnSpc>
            </a:pPr>
            <a:r>
              <a:rPr lang="zh-CN" altLang="en-US" dirty="0" smtClean="0"/>
              <a:t>有线等效加密</a:t>
            </a:r>
            <a:r>
              <a:rPr lang="en-US" altLang="zh-CN" dirty="0" smtClean="0"/>
              <a:t>WEP</a:t>
            </a:r>
            <a:r>
              <a:rPr lang="zh-CN" altLang="en-US" dirty="0" smtClean="0"/>
              <a:t>协议是由</a:t>
            </a:r>
            <a:r>
              <a:rPr lang="en-US" altLang="zh-CN" dirty="0" smtClean="0"/>
              <a:t>802.11</a:t>
            </a:r>
            <a:r>
              <a:rPr lang="zh-CN" altLang="en-US" dirty="0" smtClean="0"/>
              <a:t>标准定义的，用来保护无线局域网中的授权用户所传输的数据的安全性，防止这些数据被窃听。</a:t>
            </a:r>
            <a:r>
              <a:rPr lang="en-US" altLang="zh-CN" dirty="0" smtClean="0"/>
              <a:t>WEP</a:t>
            </a:r>
            <a:r>
              <a:rPr lang="zh-CN" altLang="en-US" dirty="0" smtClean="0"/>
              <a:t>的核心是采用</a:t>
            </a:r>
            <a:r>
              <a:rPr lang="en-US" altLang="zh-CN" dirty="0" smtClean="0"/>
              <a:t>RC4</a:t>
            </a:r>
            <a:r>
              <a:rPr lang="zh-CN" altLang="en-US" dirty="0" smtClean="0"/>
              <a:t>算法，加密密钥长度有</a:t>
            </a:r>
            <a:r>
              <a:rPr lang="en-US" altLang="zh-CN" dirty="0" smtClean="0"/>
              <a:t>64</a:t>
            </a:r>
            <a:r>
              <a:rPr lang="zh-CN" altLang="en-US" dirty="0" smtClean="0"/>
              <a:t>位、</a:t>
            </a:r>
            <a:r>
              <a:rPr lang="en-US" altLang="zh-CN" dirty="0" smtClean="0"/>
              <a:t>128</a:t>
            </a:r>
            <a:r>
              <a:rPr lang="zh-CN" altLang="en-US" dirty="0" smtClean="0"/>
              <a:t>位和</a:t>
            </a:r>
            <a:r>
              <a:rPr lang="en-US" altLang="zh-CN" dirty="0" smtClean="0"/>
              <a:t>152</a:t>
            </a:r>
            <a:r>
              <a:rPr lang="zh-CN" altLang="en-US" dirty="0" smtClean="0"/>
              <a:t>位，其中有</a:t>
            </a:r>
            <a:r>
              <a:rPr lang="en-US" altLang="zh-CN" dirty="0" smtClean="0"/>
              <a:t>24bit</a:t>
            </a:r>
            <a:r>
              <a:rPr lang="zh-CN" altLang="en-US" dirty="0" smtClean="0"/>
              <a:t>的</a:t>
            </a:r>
            <a:r>
              <a:rPr lang="en-US" altLang="zh-CN" dirty="0" smtClean="0"/>
              <a:t>IV</a:t>
            </a:r>
            <a:r>
              <a:rPr lang="zh-CN" altLang="en-US" dirty="0" smtClean="0"/>
              <a:t>（初始向量）是由系统产生的，所以</a:t>
            </a:r>
            <a:r>
              <a:rPr lang="en-US" altLang="zh-CN" dirty="0" smtClean="0"/>
              <a:t>WLAN</a:t>
            </a:r>
            <a:r>
              <a:rPr lang="zh-CN" altLang="en-US" dirty="0" smtClean="0"/>
              <a:t>服务端和</a:t>
            </a:r>
            <a:r>
              <a:rPr lang="en-US" altLang="zh-CN" dirty="0" smtClean="0"/>
              <a:t>WLAN</a:t>
            </a:r>
            <a:r>
              <a:rPr lang="zh-CN" altLang="en-US" dirty="0" smtClean="0"/>
              <a:t>客户端上配置的密钥长度是</a:t>
            </a:r>
            <a:r>
              <a:rPr lang="en-US" altLang="zh-CN" dirty="0" smtClean="0"/>
              <a:t>40</a:t>
            </a:r>
            <a:r>
              <a:rPr lang="zh-CN" altLang="en-US" dirty="0" smtClean="0"/>
              <a:t>位、</a:t>
            </a:r>
            <a:r>
              <a:rPr lang="en-US" altLang="zh-CN" dirty="0" smtClean="0"/>
              <a:t>104</a:t>
            </a:r>
            <a:r>
              <a:rPr lang="zh-CN" altLang="en-US" dirty="0" smtClean="0"/>
              <a:t>位或</a:t>
            </a:r>
            <a:r>
              <a:rPr lang="en-US" altLang="zh-CN" dirty="0" smtClean="0"/>
              <a:t>128</a:t>
            </a:r>
            <a:r>
              <a:rPr lang="zh-CN" altLang="en-US" dirty="0" smtClean="0"/>
              <a:t>位。</a:t>
            </a:r>
            <a:r>
              <a:rPr lang="en-US" altLang="zh-CN" dirty="0" smtClean="0"/>
              <a:t>WEP</a:t>
            </a:r>
            <a:r>
              <a:rPr lang="zh-CN" altLang="en-US" dirty="0" smtClean="0"/>
              <a:t>加密采用静态的密钥，接入同一</a:t>
            </a:r>
            <a:r>
              <a:rPr lang="en-US" altLang="zh-CN" dirty="0" smtClean="0"/>
              <a:t>SSID</a:t>
            </a:r>
            <a:r>
              <a:rPr lang="zh-CN" altLang="en-US" dirty="0" smtClean="0"/>
              <a:t>下的所有</a:t>
            </a:r>
            <a:r>
              <a:rPr lang="en-US" altLang="zh-CN" dirty="0" smtClean="0"/>
              <a:t>STA</a:t>
            </a:r>
            <a:r>
              <a:rPr lang="zh-CN" altLang="en-US" dirty="0" smtClean="0"/>
              <a:t>使用相同的密钥访问无线网络。</a:t>
            </a:r>
          </a:p>
          <a:p>
            <a:pPr>
              <a:lnSpc>
                <a:spcPct val="114000"/>
              </a:lnSpc>
            </a:pPr>
            <a:r>
              <a:rPr lang="en-US" altLang="zh-CN" dirty="0" smtClean="0"/>
              <a:t>WPA/WPA2 (Wi-Fi Protected Access)</a:t>
            </a:r>
          </a:p>
          <a:p>
            <a:pPr lvl="1">
              <a:lnSpc>
                <a:spcPct val="114000"/>
              </a:lnSpc>
            </a:pPr>
            <a:r>
              <a:rPr lang="zh-CN" altLang="en-US" dirty="0" smtClean="0"/>
              <a:t>由于</a:t>
            </a:r>
            <a:r>
              <a:rPr lang="en-US" altLang="zh-CN" dirty="0" smtClean="0"/>
              <a:t>WEP</a:t>
            </a:r>
            <a:r>
              <a:rPr lang="zh-CN" altLang="en-US" dirty="0" smtClean="0"/>
              <a:t>共享密钥认证采用的是基于</a:t>
            </a:r>
            <a:r>
              <a:rPr lang="en-US" altLang="zh-CN" dirty="0" smtClean="0"/>
              <a:t>RC4</a:t>
            </a:r>
            <a:r>
              <a:rPr lang="zh-CN" altLang="en-US" dirty="0" smtClean="0"/>
              <a:t>对称流的加密算法，需要预先配置相同的静态密钥，无论从加密机制还是从加密算法本身，都很容易受到安全威胁。为了解决这个问题，在</a:t>
            </a:r>
            <a:r>
              <a:rPr lang="en-US" altLang="zh-CN" dirty="0" smtClean="0"/>
              <a:t>802.11i</a:t>
            </a:r>
            <a:r>
              <a:rPr lang="zh-CN" altLang="en-US" dirty="0" smtClean="0"/>
              <a:t>标准没有正式推出安全性更高的安全策略之前，</a:t>
            </a:r>
            <a:r>
              <a:rPr lang="en-US" altLang="zh-CN" dirty="0" smtClean="0"/>
              <a:t>Wi-Fi</a:t>
            </a:r>
            <a:r>
              <a:rPr lang="zh-CN" altLang="en-US" dirty="0" smtClean="0"/>
              <a:t>联盟推出了针对</a:t>
            </a:r>
            <a:r>
              <a:rPr lang="en-US" altLang="zh-CN" dirty="0" smtClean="0"/>
              <a:t>WEP</a:t>
            </a:r>
            <a:r>
              <a:rPr lang="zh-CN" altLang="en-US" dirty="0" smtClean="0"/>
              <a:t>改良的</a:t>
            </a:r>
            <a:r>
              <a:rPr lang="en-US" altLang="zh-CN" dirty="0" smtClean="0"/>
              <a:t>WPA</a:t>
            </a:r>
            <a:r>
              <a:rPr lang="zh-CN" altLang="en-US" dirty="0" smtClean="0"/>
              <a:t>。</a:t>
            </a:r>
            <a:r>
              <a:rPr lang="en-US" altLang="zh-CN" dirty="0" smtClean="0"/>
              <a:t>WPA</a:t>
            </a:r>
            <a:r>
              <a:rPr lang="zh-CN" altLang="en-US" dirty="0" smtClean="0"/>
              <a:t>的核心加密算法还是采用</a:t>
            </a:r>
            <a:r>
              <a:rPr lang="en-US" altLang="zh-CN" dirty="0" smtClean="0"/>
              <a:t>RC4</a:t>
            </a:r>
            <a:r>
              <a:rPr lang="zh-CN" altLang="en-US" dirty="0" smtClean="0"/>
              <a:t>，在</a:t>
            </a:r>
            <a:r>
              <a:rPr lang="en-US" altLang="zh-CN" dirty="0" smtClean="0"/>
              <a:t>WEP</a:t>
            </a:r>
            <a:r>
              <a:rPr lang="zh-CN" altLang="en-US" dirty="0" smtClean="0"/>
              <a:t>基础上提出了临时密钥完整性协议</a:t>
            </a:r>
            <a:r>
              <a:rPr lang="en-US" altLang="zh-CN" dirty="0" smtClean="0"/>
              <a:t>TKIP</a:t>
            </a:r>
            <a:r>
              <a:rPr lang="zh-CN" altLang="en-US" dirty="0" smtClean="0"/>
              <a:t>（</a:t>
            </a:r>
            <a:r>
              <a:rPr lang="en-US" altLang="zh-CN" dirty="0" smtClean="0"/>
              <a:t>Temporal Key Integrity Protocol</a:t>
            </a:r>
            <a:r>
              <a:rPr lang="zh-CN" altLang="en-US" dirty="0" smtClean="0"/>
              <a:t>）加密算法，采用了</a:t>
            </a:r>
            <a:r>
              <a:rPr lang="en-US" altLang="zh-CN" dirty="0" smtClean="0"/>
              <a:t>802.1X</a:t>
            </a:r>
            <a:r>
              <a:rPr lang="zh-CN" altLang="en-US" dirty="0" smtClean="0"/>
              <a:t>的身份验证框架，支持</a:t>
            </a:r>
            <a:r>
              <a:rPr lang="en-US" altLang="zh-CN" dirty="0" smtClean="0"/>
              <a:t>EAP-PEAP</a:t>
            </a:r>
            <a:r>
              <a:rPr lang="zh-CN" altLang="en-US" dirty="0" smtClean="0"/>
              <a:t>、</a:t>
            </a:r>
            <a:r>
              <a:rPr lang="en-US" altLang="zh-CN" dirty="0" smtClean="0"/>
              <a:t>EAP-TLS</a:t>
            </a:r>
            <a:r>
              <a:rPr lang="zh-CN" altLang="en-US" dirty="0" smtClean="0"/>
              <a:t>等认证方式。随后</a:t>
            </a:r>
            <a:r>
              <a:rPr lang="en-US" altLang="zh-CN" dirty="0" smtClean="0"/>
              <a:t>802.11i</a:t>
            </a:r>
            <a:r>
              <a:rPr lang="zh-CN" altLang="en-US" dirty="0" smtClean="0"/>
              <a:t>安全标准组织又推出</a:t>
            </a:r>
            <a:r>
              <a:rPr lang="en-US" altLang="zh-CN" dirty="0" smtClean="0"/>
              <a:t>WPA2</a:t>
            </a:r>
            <a:r>
              <a:rPr lang="zh-CN" altLang="en-US" dirty="0" smtClean="0"/>
              <a:t>，区别于</a:t>
            </a:r>
            <a:r>
              <a:rPr lang="en-US" altLang="zh-CN" dirty="0" smtClean="0"/>
              <a:t>WPA</a:t>
            </a:r>
            <a:r>
              <a:rPr lang="zh-CN" altLang="en-US" dirty="0" smtClean="0"/>
              <a:t>，</a:t>
            </a:r>
            <a:r>
              <a:rPr lang="en-US" altLang="zh-CN" dirty="0" smtClean="0"/>
              <a:t>WPA2</a:t>
            </a:r>
            <a:r>
              <a:rPr lang="zh-CN" altLang="en-US" dirty="0" smtClean="0"/>
              <a:t>采用安全性更高的区块密码锁链</a:t>
            </a:r>
            <a:r>
              <a:rPr lang="en-US" altLang="zh-CN" dirty="0" smtClean="0"/>
              <a:t>-</a:t>
            </a:r>
            <a:r>
              <a:rPr lang="zh-CN" altLang="en-US" dirty="0" smtClean="0"/>
              <a:t>信息真实性检查码协议</a:t>
            </a:r>
            <a:r>
              <a:rPr lang="en-US" altLang="zh-CN" dirty="0" smtClean="0"/>
              <a:t>CCMP</a:t>
            </a:r>
            <a:r>
              <a:rPr lang="zh-CN" altLang="en-US" dirty="0" smtClean="0"/>
              <a:t>（</a:t>
            </a:r>
            <a:r>
              <a:rPr lang="en-US" altLang="zh-CN" dirty="0" smtClean="0"/>
              <a:t>Counter Mode with CBC-MAC Protocol</a:t>
            </a:r>
            <a:r>
              <a:rPr lang="zh-CN" altLang="en-US" dirty="0" smtClean="0"/>
              <a:t>）加密算法。</a:t>
            </a:r>
          </a:p>
          <a:p>
            <a:pPr lvl="1">
              <a:lnSpc>
                <a:spcPct val="114000"/>
              </a:lnSpc>
            </a:pPr>
            <a:r>
              <a:rPr lang="zh-CN" altLang="en-US" dirty="0" smtClean="0"/>
              <a:t>为了实现更好的兼容性，在目前的实现中，</a:t>
            </a:r>
            <a:r>
              <a:rPr lang="en-US" altLang="zh-CN" dirty="0" smtClean="0"/>
              <a:t>WPA</a:t>
            </a:r>
            <a:r>
              <a:rPr lang="zh-CN" altLang="en-US" dirty="0" smtClean="0"/>
              <a:t>和</a:t>
            </a:r>
            <a:r>
              <a:rPr lang="en-US" altLang="zh-CN" dirty="0" smtClean="0"/>
              <a:t>WPA2</a:t>
            </a:r>
            <a:r>
              <a:rPr lang="zh-CN" altLang="en-US" dirty="0" smtClean="0"/>
              <a:t>都可以使用</a:t>
            </a:r>
            <a:r>
              <a:rPr lang="en-US" altLang="zh-CN" dirty="0" smtClean="0"/>
              <a:t>802.1X</a:t>
            </a:r>
            <a:r>
              <a:rPr lang="zh-CN" altLang="en-US" dirty="0" smtClean="0"/>
              <a:t>的接入认证、</a:t>
            </a:r>
            <a:r>
              <a:rPr lang="en-US" altLang="zh-CN" dirty="0" smtClean="0"/>
              <a:t>TKIP</a:t>
            </a:r>
            <a:r>
              <a:rPr lang="zh-CN" altLang="en-US" dirty="0" smtClean="0"/>
              <a:t>或</a:t>
            </a:r>
            <a:r>
              <a:rPr lang="en-US" altLang="zh-CN" dirty="0" smtClean="0"/>
              <a:t>CCMP</a:t>
            </a:r>
            <a:r>
              <a:rPr lang="zh-CN" altLang="en-US" dirty="0" smtClean="0"/>
              <a:t>的加密算法，他们之间的不同主要表现在协议报文格式上，在安全性上几乎没有差别。</a:t>
            </a:r>
          </a:p>
          <a:p>
            <a:pPr lvl="1">
              <a:lnSpc>
                <a:spcPct val="114000"/>
              </a:lnSpc>
            </a:pPr>
            <a:r>
              <a:rPr lang="zh-CN" altLang="en-US" dirty="0" smtClean="0"/>
              <a:t>综上所述，</a:t>
            </a:r>
            <a:r>
              <a:rPr lang="en-US" altLang="zh-CN" dirty="0" smtClean="0"/>
              <a:t>WPA/WPA2</a:t>
            </a:r>
            <a:r>
              <a:rPr lang="zh-CN" altLang="en-US" dirty="0" smtClean="0"/>
              <a:t>安全策略涉及了链路认证阶段、接入认证阶段、密钥协商和数据加密阶段。</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574190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07754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随着企业网络的应用和发展，病毒、木马、间谍软件、网络攻击等各种信息安全威胁也在不断增加。在传统的企业网络建设思路中，一般认为企业内网是安全的，安全威胁主要来自外界。但是研究证明，</a:t>
            </a:r>
            <a:r>
              <a:rPr lang="en-US" altLang="zh-CN" dirty="0"/>
              <a:t>80%</a:t>
            </a:r>
            <a:r>
              <a:rPr lang="zh-CN" altLang="en-US" dirty="0"/>
              <a:t>的网络安全漏洞都存在于网络内部。它们对网络的破坏程度和范围持续扩大，经常引起系统崩溃、网络瘫痪。另外，内部员工在浏览某些网站时，一些间谍软件、木马程序等恶意软件也会不知不觉地被下载到电脑中，并且在企业内网传播，产生严重的安全隐患。</a:t>
            </a:r>
          </a:p>
          <a:p>
            <a:r>
              <a:rPr lang="zh-CN" altLang="en-US" dirty="0"/>
              <a:t>因此，随着安全挑战的不断升级，仅通过传统的安全措施已经远远不够。安全模型需要由被动模式向主动模式转变。从根源（终端）彻底解决网络安全问题，提高整个企业的信息安全水平。</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506456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145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WLAN</a:t>
            </a:r>
            <a:r>
              <a:rPr lang="zh-CN" altLang="en-US" smtClean="0"/>
              <a:t>即</a:t>
            </a:r>
            <a:r>
              <a:rPr lang="en-US" altLang="zh-CN" smtClean="0"/>
              <a:t>Wireless LAN</a:t>
            </a:r>
            <a:r>
              <a:rPr lang="zh-CN" altLang="en-US" smtClean="0"/>
              <a:t>（无线局域网），是指通过无线技术构建的无线局域网络。</a:t>
            </a:r>
          </a:p>
          <a:p>
            <a:pPr lvl="1"/>
            <a:r>
              <a:rPr lang="zh-CN" altLang="en-US" smtClean="0"/>
              <a:t>这里指的无线技术不仅仅包含</a:t>
            </a:r>
            <a:r>
              <a:rPr lang="en-US" altLang="zh-CN" smtClean="0"/>
              <a:t>Wi-Fi</a:t>
            </a:r>
            <a:r>
              <a:rPr lang="zh-CN" altLang="en-US" smtClean="0"/>
              <a:t>，还有红外、蓝牙、</a:t>
            </a:r>
            <a:r>
              <a:rPr lang="en-US" altLang="zh-CN" smtClean="0"/>
              <a:t>ZigBee</a:t>
            </a:r>
            <a:r>
              <a:rPr lang="zh-CN" altLang="en-US" smtClean="0"/>
              <a:t>等等。</a:t>
            </a:r>
          </a:p>
          <a:p>
            <a:pPr lvl="1"/>
            <a:r>
              <a:rPr lang="zh-CN" altLang="en-US" smtClean="0"/>
              <a:t>通过</a:t>
            </a:r>
            <a:r>
              <a:rPr lang="en-US" altLang="zh-CN" smtClean="0"/>
              <a:t>WLAN</a:t>
            </a:r>
            <a:r>
              <a:rPr lang="zh-CN" altLang="en-US" smtClean="0"/>
              <a:t>技术，用户可以方便地接入到无线网络，并在无线网络覆盖区域内自由移动，摆脱有线网络的束缚。</a:t>
            </a:r>
          </a:p>
          <a:p>
            <a:r>
              <a:rPr lang="zh-CN" altLang="en-US" smtClean="0"/>
              <a:t>无线网络根据应用范围可分为</a:t>
            </a:r>
            <a:r>
              <a:rPr lang="en-US" altLang="zh-CN" smtClean="0"/>
              <a:t>WPAN</a:t>
            </a:r>
            <a:r>
              <a:rPr lang="zh-CN" altLang="en-US" smtClean="0"/>
              <a:t>、</a:t>
            </a:r>
            <a:r>
              <a:rPr lang="en-US" altLang="zh-CN" smtClean="0"/>
              <a:t>WLAN</a:t>
            </a:r>
            <a:r>
              <a:rPr lang="zh-CN" altLang="en-US" smtClean="0"/>
              <a:t>、</a:t>
            </a:r>
            <a:r>
              <a:rPr lang="en-US" altLang="zh-CN" smtClean="0"/>
              <a:t>WMAN</a:t>
            </a:r>
            <a:r>
              <a:rPr lang="zh-CN" altLang="en-US" smtClean="0"/>
              <a:t>、</a:t>
            </a:r>
            <a:r>
              <a:rPr lang="en-US" altLang="zh-CN" smtClean="0"/>
              <a:t>WWAN</a:t>
            </a:r>
            <a:r>
              <a:rPr lang="zh-CN" altLang="en-US" smtClean="0"/>
              <a:t>。</a:t>
            </a:r>
          </a:p>
          <a:p>
            <a:pPr lvl="1"/>
            <a:r>
              <a:rPr lang="en-US" altLang="zh-CN" smtClean="0"/>
              <a:t>WPAN (Wireless Personal Area Network)</a:t>
            </a:r>
            <a:r>
              <a:rPr lang="zh-CN" altLang="en-US" smtClean="0"/>
              <a:t>：个人无线网络，常用技术有：</a:t>
            </a:r>
            <a:r>
              <a:rPr lang="en-US" altLang="zh-CN" smtClean="0"/>
              <a:t>Bluetooth</a:t>
            </a:r>
            <a:r>
              <a:rPr lang="zh-CN" altLang="en-US" smtClean="0"/>
              <a:t>、</a:t>
            </a:r>
            <a:r>
              <a:rPr lang="en-US" altLang="zh-CN" smtClean="0"/>
              <a:t>Zigbee</a:t>
            </a:r>
            <a:r>
              <a:rPr lang="zh-CN" altLang="en-US" smtClean="0"/>
              <a:t>、</a:t>
            </a:r>
            <a:r>
              <a:rPr lang="en-US" altLang="zh-CN" smtClean="0"/>
              <a:t>NFC</a:t>
            </a:r>
            <a:r>
              <a:rPr lang="zh-CN" altLang="en-US" smtClean="0"/>
              <a:t>、</a:t>
            </a:r>
            <a:r>
              <a:rPr lang="en-US" altLang="zh-CN" smtClean="0"/>
              <a:t>HomeRF</a:t>
            </a:r>
            <a:r>
              <a:rPr lang="zh-CN" altLang="en-US" smtClean="0"/>
              <a:t>、</a:t>
            </a:r>
            <a:r>
              <a:rPr lang="en-US" altLang="zh-CN" smtClean="0"/>
              <a:t>UWB</a:t>
            </a:r>
            <a:r>
              <a:rPr lang="zh-CN" altLang="en-US" smtClean="0"/>
              <a:t>。</a:t>
            </a:r>
            <a:endParaRPr lang="en-US" altLang="zh-CN" smtClean="0"/>
          </a:p>
          <a:p>
            <a:pPr lvl="1"/>
            <a:r>
              <a:rPr lang="en-US" altLang="zh-CN" smtClean="0"/>
              <a:t>WLAN (Wireless Local Area Network)</a:t>
            </a:r>
            <a:r>
              <a:rPr lang="zh-CN" altLang="en-US" smtClean="0"/>
              <a:t>：无线局域网，常用技术有：</a:t>
            </a:r>
            <a:r>
              <a:rPr lang="en-US" altLang="zh-CN" smtClean="0"/>
              <a:t>Wi-Fi</a:t>
            </a:r>
            <a:r>
              <a:rPr lang="zh-CN" altLang="en-US" smtClean="0"/>
              <a:t>。</a:t>
            </a:r>
            <a:r>
              <a:rPr lang="en-US" altLang="zh-CN" smtClean="0"/>
              <a:t>(WLAN</a:t>
            </a:r>
            <a:r>
              <a:rPr lang="zh-CN" altLang="en-US" smtClean="0"/>
              <a:t>中也会使用</a:t>
            </a:r>
            <a:r>
              <a:rPr lang="en-US" altLang="zh-CN" smtClean="0"/>
              <a:t>WPAN</a:t>
            </a:r>
            <a:r>
              <a:rPr lang="zh-CN" altLang="en-US" smtClean="0"/>
              <a:t>的相关技术。</a:t>
            </a:r>
            <a:r>
              <a:rPr lang="en-US" altLang="zh-CN" smtClean="0"/>
              <a:t>)</a:t>
            </a:r>
            <a:endParaRPr lang="zh-CN" altLang="en-US" smtClean="0"/>
          </a:p>
          <a:p>
            <a:pPr lvl="1"/>
            <a:r>
              <a:rPr lang="en-US" altLang="zh-CN" smtClean="0"/>
              <a:t>WMAN (Wireless Metropolitan Area Network)</a:t>
            </a:r>
            <a:r>
              <a:rPr lang="zh-CN" altLang="en-US" smtClean="0"/>
              <a:t>：无线城域网，常用技术有：</a:t>
            </a:r>
            <a:r>
              <a:rPr lang="en-US" altLang="zh-CN" smtClean="0"/>
              <a:t>WiMax</a:t>
            </a:r>
            <a:r>
              <a:rPr lang="zh-CN" altLang="en-US" smtClean="0"/>
              <a:t>。</a:t>
            </a:r>
          </a:p>
          <a:p>
            <a:pPr lvl="1"/>
            <a:r>
              <a:rPr lang="en-US" altLang="zh-CN" smtClean="0"/>
              <a:t>WWAN (Wireless Wide Area Network)</a:t>
            </a:r>
            <a:r>
              <a:rPr lang="zh-CN" altLang="en-US" smtClean="0"/>
              <a:t>：无线广域网，常用技术有：</a:t>
            </a:r>
            <a:r>
              <a:rPr lang="en-US" altLang="zh-CN" smtClean="0"/>
              <a:t>GSM</a:t>
            </a:r>
            <a:r>
              <a:rPr lang="zh-CN" altLang="en-US" smtClean="0"/>
              <a:t>、</a:t>
            </a:r>
            <a:r>
              <a:rPr lang="en-US" altLang="zh-CN" smtClean="0"/>
              <a:t>CDMA</a:t>
            </a:r>
            <a:r>
              <a:rPr lang="zh-CN" altLang="en-US" smtClean="0"/>
              <a:t>、</a:t>
            </a:r>
            <a:r>
              <a:rPr lang="en-US" altLang="zh-CN" smtClean="0"/>
              <a:t>WCDMA</a:t>
            </a:r>
            <a:r>
              <a:rPr lang="zh-CN" altLang="en-US" smtClean="0"/>
              <a:t>、</a:t>
            </a:r>
            <a:r>
              <a:rPr lang="en-US" altLang="zh-CN" smtClean="0"/>
              <a:t>TD-SCDMA</a:t>
            </a:r>
            <a:r>
              <a:rPr lang="zh-CN" altLang="en-US" smtClean="0"/>
              <a:t>、</a:t>
            </a:r>
            <a:r>
              <a:rPr lang="en-US" altLang="zh-CN" smtClean="0"/>
              <a:t>LTE</a:t>
            </a:r>
            <a:r>
              <a:rPr lang="zh-CN" altLang="en-US" smtClean="0"/>
              <a:t>、</a:t>
            </a:r>
            <a:r>
              <a:rPr lang="en-US" altLang="zh-CN" smtClean="0"/>
              <a:t>5G</a:t>
            </a:r>
            <a:r>
              <a:rPr lang="zh-CN" altLang="en-US" smtClean="0"/>
              <a:t>。</a:t>
            </a:r>
            <a:endParaRPr lang="en-US" altLang="zh-CN" smtClean="0"/>
          </a:p>
          <a:p>
            <a:r>
              <a:rPr lang="en-US" altLang="zh-CN" smtClean="0"/>
              <a:t>WLAN</a:t>
            </a:r>
            <a:r>
              <a:rPr lang="zh-CN" altLang="en-US" smtClean="0"/>
              <a:t>的优点：</a:t>
            </a:r>
            <a:endParaRPr lang="en-US" altLang="zh-CN" smtClean="0"/>
          </a:p>
          <a:p>
            <a:pPr lvl="1"/>
            <a:r>
              <a:rPr lang="zh-CN" altLang="en-US" smtClean="0"/>
              <a:t>网络使用自由：凡是自由空间均可连接网络，不受限于线缆和端口位置。在办公大楼、机场候机厅、度假村、商务酒店、体育场馆、咖啡店等场所尤为适用。</a:t>
            </a:r>
          </a:p>
          <a:p>
            <a:pPr lvl="1"/>
            <a:r>
              <a:rPr lang="zh-CN" altLang="en-US" smtClean="0"/>
              <a:t>网络部署灵活：对于地铁、公路交通监控等难于布线的场所，采用</a:t>
            </a:r>
            <a:r>
              <a:rPr lang="en-US" altLang="zh-CN" smtClean="0"/>
              <a:t>WLAN</a:t>
            </a:r>
            <a:r>
              <a:rPr lang="zh-CN" altLang="en-US" smtClean="0"/>
              <a:t>进行无线网络覆盖，免去或减少了繁杂的网络布线，实施简单，成本低，扩展性好。</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402023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隧道转发方式：</a:t>
            </a:r>
            <a:endParaRPr lang="en-US" altLang="zh-CN" dirty="0"/>
          </a:p>
          <a:p>
            <a:pPr lvl="1"/>
            <a:r>
              <a:rPr lang="zh-CN" altLang="en-US" dirty="0"/>
              <a:t>优点：</a:t>
            </a:r>
            <a:r>
              <a:rPr lang="en-US" altLang="zh-CN" dirty="0"/>
              <a:t>AC</a:t>
            </a:r>
            <a:r>
              <a:rPr lang="zh-CN" altLang="en-US" dirty="0"/>
              <a:t>集中转发数据报文，安全性好，方便集中管理和控制。</a:t>
            </a:r>
            <a:endParaRPr lang="en-US" altLang="zh-CN" dirty="0"/>
          </a:p>
          <a:p>
            <a:pPr lvl="1"/>
            <a:r>
              <a:rPr lang="zh-CN" altLang="en-US" dirty="0"/>
              <a:t>缺点：业务数据必须经过</a:t>
            </a:r>
            <a:r>
              <a:rPr lang="en-US" altLang="zh-CN" dirty="0"/>
              <a:t>AC</a:t>
            </a:r>
            <a:r>
              <a:rPr lang="zh-CN" altLang="en-US" dirty="0"/>
              <a:t>转发，报文转发效率比直接转发方式低，</a:t>
            </a:r>
            <a:r>
              <a:rPr lang="en-US" altLang="zh-CN" dirty="0"/>
              <a:t>AC</a:t>
            </a:r>
            <a:r>
              <a:rPr lang="zh-CN" altLang="en-US" dirty="0"/>
              <a:t>所受压力大。</a:t>
            </a:r>
            <a:endParaRPr lang="en-US" altLang="zh-CN" dirty="0"/>
          </a:p>
          <a:p>
            <a:r>
              <a:rPr lang="zh-CN" altLang="en-US" dirty="0"/>
              <a:t>直接转发方式：</a:t>
            </a:r>
            <a:endParaRPr lang="en-US" altLang="zh-CN" dirty="0"/>
          </a:p>
          <a:p>
            <a:pPr lvl="1"/>
            <a:r>
              <a:rPr lang="zh-CN" altLang="en-US" dirty="0"/>
              <a:t>优点：数据报文不需要经过</a:t>
            </a:r>
            <a:r>
              <a:rPr lang="en-US" altLang="zh-CN" dirty="0"/>
              <a:t>AC</a:t>
            </a:r>
            <a:r>
              <a:rPr lang="zh-CN" altLang="en-US" dirty="0"/>
              <a:t>转发，报文转发效率高，</a:t>
            </a:r>
            <a:r>
              <a:rPr lang="en-US" altLang="zh-CN" dirty="0"/>
              <a:t>AC</a:t>
            </a:r>
            <a:r>
              <a:rPr lang="zh-CN" altLang="en-US" dirty="0"/>
              <a:t>所受压力小。</a:t>
            </a:r>
            <a:endParaRPr lang="en-US" altLang="zh-CN" dirty="0"/>
          </a:p>
          <a:p>
            <a:pPr lvl="1"/>
            <a:r>
              <a:rPr lang="zh-CN" altLang="en-US" dirty="0"/>
              <a:t>缺点：业务数据不便于集中管理和控制。</a:t>
            </a:r>
            <a:endParaRPr lang="en-US" altLang="zh-CN" dirty="0"/>
          </a:p>
          <a:p>
            <a:endParaRPr lang="zh-CN" altLang="en-US" dirty="0"/>
          </a:p>
        </p:txBody>
      </p:sp>
    </p:spTree>
    <p:extLst>
      <p:ext uri="{BB962C8B-B14F-4D97-AF65-F5344CB8AC3E}">
        <p14:creationId xmlns:p14="http://schemas.microsoft.com/office/powerpoint/2010/main" val="37569604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42674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a:xfrm>
            <a:off x="432437" y="4596396"/>
            <a:ext cx="5932800" cy="5330241"/>
          </a:xfrm>
        </p:spPr>
        <p:txBody>
          <a:bodyPr/>
          <a:lstStyle/>
          <a:p>
            <a:pPr>
              <a:lnSpc>
                <a:spcPct val="100000"/>
              </a:lnSpc>
            </a:pPr>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option</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code</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sub-option</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sub-code</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100" b="1" dirty="0" err="1">
                <a:latin typeface="Huawei Sans" panose="020C0503030203020204" pitchFamily="34" charset="0"/>
                <a:ea typeface="方正兰亭黑简体" panose="02000000000000000000" pitchFamily="2" charset="-122"/>
                <a:cs typeface="Huawei Sans" panose="020C0503030203020204" pitchFamily="34" charset="0"/>
              </a:rPr>
              <a:t>ascii</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dirty="0" err="1">
                <a:latin typeface="Huawei Sans" panose="020C0503030203020204" pitchFamily="34" charset="0"/>
                <a:ea typeface="方正兰亭黑简体" panose="02000000000000000000" pitchFamily="2" charset="-122"/>
                <a:cs typeface="Huawei Sans" panose="020C0503030203020204" pitchFamily="34" charset="0"/>
              </a:rPr>
              <a:t>ascii</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-string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hex</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hex-string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cipher</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cipher-string</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1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-address</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-address</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p>
          <a:p>
            <a:pPr lvl="1">
              <a:lnSpc>
                <a:spcPct val="100000"/>
              </a:lnSpc>
            </a:pPr>
            <a:r>
              <a:rPr lang="en-US" altLang="zh-CN" i="1" dirty="0"/>
              <a:t>code</a:t>
            </a:r>
            <a:r>
              <a:rPr lang="zh-CN" altLang="en-US" dirty="0"/>
              <a:t>：指定自定义选项</a:t>
            </a:r>
            <a:r>
              <a:rPr lang="en-US" altLang="zh-CN" dirty="0"/>
              <a:t>Option</a:t>
            </a:r>
            <a:r>
              <a:rPr lang="zh-CN" altLang="en-US" dirty="0"/>
              <a:t>的数值。整数形式，取值</a:t>
            </a:r>
            <a:r>
              <a:rPr lang="zh-CN" altLang="en-US" dirty="0" smtClean="0"/>
              <a:t>范围</a:t>
            </a:r>
            <a:r>
              <a:rPr lang="en-US" altLang="zh-CN" dirty="0" smtClean="0"/>
              <a:t>1</a:t>
            </a:r>
            <a:r>
              <a:rPr lang="zh-CN" altLang="en-US" dirty="0"/>
              <a:t>～</a:t>
            </a:r>
            <a:r>
              <a:rPr lang="en-US" altLang="zh-CN" dirty="0"/>
              <a:t>254</a:t>
            </a:r>
            <a:r>
              <a:rPr lang="zh-CN" altLang="en-US" dirty="0"/>
              <a:t>，但</a:t>
            </a:r>
            <a:r>
              <a:rPr lang="en-US" altLang="zh-CN" dirty="0"/>
              <a:t>1</a:t>
            </a:r>
            <a:r>
              <a:rPr lang="zh-CN" altLang="en-US" dirty="0"/>
              <a:t>、</a:t>
            </a:r>
            <a:r>
              <a:rPr lang="en-US" altLang="zh-CN" dirty="0"/>
              <a:t>3</a:t>
            </a:r>
            <a:r>
              <a:rPr lang="zh-CN" altLang="en-US" dirty="0"/>
              <a:t>、</a:t>
            </a:r>
            <a:r>
              <a:rPr lang="en-US" altLang="zh-CN" dirty="0"/>
              <a:t>6</a:t>
            </a:r>
            <a:r>
              <a:rPr lang="zh-CN" altLang="en-US" dirty="0"/>
              <a:t>、</a:t>
            </a:r>
            <a:r>
              <a:rPr lang="en-US" altLang="zh-CN" dirty="0"/>
              <a:t>15</a:t>
            </a:r>
            <a:r>
              <a:rPr lang="zh-CN" altLang="en-US" dirty="0"/>
              <a:t>、</a:t>
            </a:r>
            <a:r>
              <a:rPr lang="en-US" altLang="zh-CN" dirty="0"/>
              <a:t>44</a:t>
            </a:r>
            <a:r>
              <a:rPr lang="zh-CN" altLang="en-US" dirty="0"/>
              <a:t>、</a:t>
            </a:r>
            <a:r>
              <a:rPr lang="en-US" altLang="zh-CN" dirty="0"/>
              <a:t>46</a:t>
            </a:r>
            <a:r>
              <a:rPr lang="zh-CN" altLang="en-US" dirty="0"/>
              <a:t>、</a:t>
            </a:r>
            <a:r>
              <a:rPr lang="en-US" altLang="zh-CN" dirty="0"/>
              <a:t>50</a:t>
            </a:r>
            <a:r>
              <a:rPr lang="zh-CN" altLang="en-US" dirty="0"/>
              <a:t>、</a:t>
            </a:r>
            <a:r>
              <a:rPr lang="en-US" altLang="zh-CN" dirty="0"/>
              <a:t>51</a:t>
            </a:r>
            <a:r>
              <a:rPr lang="zh-CN" altLang="en-US" dirty="0"/>
              <a:t>、</a:t>
            </a:r>
            <a:r>
              <a:rPr lang="en-US" altLang="zh-CN" dirty="0"/>
              <a:t>52</a:t>
            </a:r>
            <a:r>
              <a:rPr lang="zh-CN" altLang="en-US" dirty="0"/>
              <a:t>、</a:t>
            </a:r>
            <a:r>
              <a:rPr lang="en-US" altLang="zh-CN" dirty="0"/>
              <a:t>53</a:t>
            </a:r>
            <a:r>
              <a:rPr lang="zh-CN" altLang="en-US" dirty="0"/>
              <a:t>、</a:t>
            </a:r>
            <a:r>
              <a:rPr lang="en-US" altLang="zh-CN" dirty="0"/>
              <a:t>54</a:t>
            </a:r>
            <a:r>
              <a:rPr lang="zh-CN" altLang="en-US" dirty="0"/>
              <a:t>、</a:t>
            </a:r>
            <a:r>
              <a:rPr lang="en-US" altLang="zh-CN" dirty="0"/>
              <a:t>55</a:t>
            </a:r>
            <a:r>
              <a:rPr lang="zh-CN" altLang="en-US" dirty="0"/>
              <a:t>、</a:t>
            </a:r>
            <a:r>
              <a:rPr lang="en-US" altLang="zh-CN" dirty="0"/>
              <a:t>57</a:t>
            </a:r>
            <a:r>
              <a:rPr lang="zh-CN" altLang="en-US" dirty="0"/>
              <a:t>、</a:t>
            </a:r>
            <a:r>
              <a:rPr lang="en-US" altLang="zh-CN" dirty="0"/>
              <a:t>58</a:t>
            </a:r>
            <a:r>
              <a:rPr lang="zh-CN" altLang="en-US" dirty="0"/>
              <a:t>、</a:t>
            </a:r>
            <a:r>
              <a:rPr lang="en-US" altLang="zh-CN" dirty="0"/>
              <a:t>59</a:t>
            </a:r>
            <a:r>
              <a:rPr lang="zh-CN" altLang="en-US" dirty="0"/>
              <a:t>、</a:t>
            </a:r>
            <a:r>
              <a:rPr lang="en-US" altLang="zh-CN" dirty="0"/>
              <a:t>61</a:t>
            </a:r>
            <a:r>
              <a:rPr lang="zh-CN" altLang="en-US" dirty="0"/>
              <a:t>、</a:t>
            </a:r>
            <a:r>
              <a:rPr lang="en-US" altLang="zh-CN" dirty="0"/>
              <a:t>82</a:t>
            </a:r>
            <a:r>
              <a:rPr lang="zh-CN" altLang="en-US" dirty="0"/>
              <a:t>、</a:t>
            </a:r>
            <a:r>
              <a:rPr lang="en-US" altLang="zh-CN" dirty="0"/>
              <a:t>121</a:t>
            </a:r>
            <a:r>
              <a:rPr lang="zh-CN" altLang="en-US" dirty="0"/>
              <a:t>、</a:t>
            </a:r>
            <a:r>
              <a:rPr lang="en-US" altLang="zh-CN" dirty="0"/>
              <a:t>184</a:t>
            </a:r>
            <a:r>
              <a:rPr lang="zh-CN" altLang="en-US" dirty="0"/>
              <a:t>不能配置。</a:t>
            </a:r>
            <a:endParaRPr lang="en-US" altLang="zh-CN" dirty="0"/>
          </a:p>
          <a:p>
            <a:pPr lvl="1">
              <a:lnSpc>
                <a:spcPct val="100000"/>
              </a:lnSpc>
            </a:pPr>
            <a:r>
              <a:rPr lang="en-US" altLang="zh-CN" b="1" dirty="0"/>
              <a:t>sub-option</a:t>
            </a:r>
            <a:r>
              <a:rPr lang="en-US" altLang="zh-CN" dirty="0"/>
              <a:t> </a:t>
            </a:r>
            <a:r>
              <a:rPr lang="en-US" altLang="zh-CN" i="1" dirty="0"/>
              <a:t>sub-code</a:t>
            </a:r>
            <a:r>
              <a:rPr lang="zh-CN" altLang="en-US" i="0" dirty="0"/>
              <a:t>：</a:t>
            </a:r>
            <a:r>
              <a:rPr lang="zh-CN" altLang="en-US" dirty="0"/>
              <a:t>指定自定义的</a:t>
            </a:r>
            <a:r>
              <a:rPr lang="en-US" altLang="zh-CN" dirty="0"/>
              <a:t>Option</a:t>
            </a:r>
            <a:r>
              <a:rPr lang="zh-CN" altLang="en-US" dirty="0"/>
              <a:t>子选项的数值。整数形式，取值范围是</a:t>
            </a:r>
            <a:r>
              <a:rPr lang="en-US" altLang="zh-CN" dirty="0"/>
              <a:t>1</a:t>
            </a:r>
            <a:r>
              <a:rPr lang="zh-CN" altLang="en-US" dirty="0"/>
              <a:t>～</a:t>
            </a:r>
            <a:r>
              <a:rPr lang="en-US" altLang="zh-CN" dirty="0"/>
              <a:t>254</a:t>
            </a:r>
            <a:r>
              <a:rPr lang="zh-CN" altLang="en-US" dirty="0"/>
              <a:t>。知名选项请参考</a:t>
            </a:r>
            <a:r>
              <a:rPr lang="en-US" altLang="zh-CN" dirty="0"/>
              <a:t>RFC2132</a:t>
            </a:r>
            <a:r>
              <a:rPr lang="zh-CN" altLang="en-US" dirty="0"/>
              <a:t>。</a:t>
            </a:r>
            <a:endParaRPr lang="en-US" altLang="zh-CN" dirty="0"/>
          </a:p>
          <a:p>
            <a:pPr lvl="1">
              <a:lnSpc>
                <a:spcPct val="100000"/>
              </a:lnSpc>
            </a:pPr>
            <a:r>
              <a:rPr lang="en-US" altLang="zh-CN" b="1" dirty="0" err="1"/>
              <a:t>ascii</a:t>
            </a:r>
            <a:r>
              <a:rPr lang="en-US" altLang="zh-CN" dirty="0"/>
              <a:t> |</a:t>
            </a:r>
            <a:r>
              <a:rPr lang="en-US" altLang="zh-CN" baseline="0" dirty="0"/>
              <a:t> </a:t>
            </a:r>
            <a:r>
              <a:rPr lang="en-US" altLang="zh-CN" b="1" baseline="0" dirty="0"/>
              <a:t>hex</a:t>
            </a:r>
            <a:r>
              <a:rPr lang="en-US" altLang="zh-CN" baseline="0" dirty="0"/>
              <a:t> | </a:t>
            </a:r>
            <a:r>
              <a:rPr lang="en-US" altLang="zh-CN" b="1" baseline="0" dirty="0"/>
              <a:t>cipher</a:t>
            </a:r>
            <a:r>
              <a:rPr lang="zh-CN" altLang="en-US" baseline="0" dirty="0"/>
              <a:t>：指定自定义的选项码为</a:t>
            </a:r>
            <a:r>
              <a:rPr lang="en-US" altLang="zh-CN" baseline="0" dirty="0"/>
              <a:t>ASCII</a:t>
            </a:r>
            <a:r>
              <a:rPr lang="zh-CN" altLang="en-US" baseline="0" dirty="0"/>
              <a:t>字符串类型，或十六进制字符串类型，或密文字符串类型。</a:t>
            </a:r>
            <a:endParaRPr lang="en-US" altLang="zh-CN" baseline="0" dirty="0"/>
          </a:p>
          <a:p>
            <a:pPr lvl="1">
              <a:lnSpc>
                <a:spcPct val="100000"/>
              </a:lnSpc>
            </a:pPr>
            <a:r>
              <a:rPr lang="en-US" altLang="zh-CN" b="1" dirty="0" err="1"/>
              <a:t>ip</a:t>
            </a:r>
            <a:r>
              <a:rPr lang="en-US" altLang="zh-CN" b="1" dirty="0"/>
              <a:t>-address</a:t>
            </a:r>
            <a:r>
              <a:rPr lang="en-US" altLang="zh-CN" dirty="0"/>
              <a:t> </a:t>
            </a:r>
            <a:r>
              <a:rPr lang="en-US" altLang="zh-CN" i="1" dirty="0" err="1"/>
              <a:t>ip</a:t>
            </a:r>
            <a:r>
              <a:rPr lang="en-US" altLang="zh-CN" i="1" dirty="0"/>
              <a:t>-address</a:t>
            </a:r>
            <a:r>
              <a:rPr lang="zh-CN" altLang="en-US" dirty="0"/>
              <a:t>：指定自定义的选项码为</a:t>
            </a:r>
            <a:r>
              <a:rPr lang="en-US" altLang="zh-CN" dirty="0"/>
              <a:t>IP</a:t>
            </a:r>
            <a:r>
              <a:rPr lang="zh-CN" altLang="en-US" dirty="0"/>
              <a:t>地址类型。</a:t>
            </a:r>
            <a:endParaRPr lang="en-US" altLang="zh-CN" dirty="0"/>
          </a:p>
          <a:p>
            <a:pPr>
              <a:lnSpc>
                <a:spcPct val="100000"/>
              </a:lnSpc>
            </a:pPr>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regulatory-domain-profile name </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profile-name</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p>
          <a:p>
            <a:pPr lvl="1">
              <a:lnSpc>
                <a:spcPct val="100000"/>
              </a:lnSpc>
            </a:pPr>
            <a:r>
              <a:rPr lang="en-US" altLang="zh-CN" b="1" dirty="0"/>
              <a:t>name</a:t>
            </a:r>
            <a:r>
              <a:rPr lang="en-US" altLang="zh-CN" dirty="0"/>
              <a:t> </a:t>
            </a:r>
            <a:r>
              <a:rPr lang="en-US" altLang="zh-CN" i="1" dirty="0"/>
              <a:t>profile-name</a:t>
            </a:r>
            <a:r>
              <a:rPr lang="zh-CN" altLang="en-US" dirty="0"/>
              <a:t>：指定域管理模板的名称。字符串类型，不区分大小写，可输入的字符串长度为</a:t>
            </a:r>
            <a:r>
              <a:rPr lang="en-US" altLang="zh-CN" dirty="0"/>
              <a:t>1</a:t>
            </a:r>
            <a:r>
              <a:rPr lang="zh-CN" altLang="en-US" dirty="0"/>
              <a:t>～</a:t>
            </a:r>
            <a:r>
              <a:rPr lang="en-US" altLang="zh-CN" dirty="0"/>
              <a:t>35</a:t>
            </a:r>
            <a:r>
              <a:rPr lang="zh-CN" altLang="en-US" dirty="0"/>
              <a:t>个字符。可见字符，不能包含“</a:t>
            </a:r>
            <a:r>
              <a:rPr lang="en-US" altLang="zh-CN" dirty="0"/>
              <a:t>?”</a:t>
            </a:r>
            <a:r>
              <a:rPr lang="zh-CN" altLang="en-US" dirty="0"/>
              <a:t>和空格，双引号不能出现在字符串的首尾。</a:t>
            </a:r>
            <a:endParaRPr lang="en-US" altLang="zh-CN" dirty="0"/>
          </a:p>
          <a:p>
            <a:pPr marL="180000" marR="0" lvl="0" indent="-180000" algn="l" defTabSz="1219304" rtl="0" eaLnBrk="1" fontAlgn="auto" latinLnBrk="0" hangingPunct="1">
              <a:lnSpc>
                <a:spcPct val="100000"/>
              </a:lnSpc>
              <a:spcBef>
                <a:spcPts val="0"/>
              </a:spcBef>
              <a:spcAft>
                <a:spcPts val="600"/>
              </a:spcAft>
              <a:buClrTx/>
              <a:buSzTx/>
              <a:buFont typeface="Huawei Sans" panose="020C0503030203020204" pitchFamily="34" charset="0"/>
              <a:buChar char="•"/>
              <a:tabLst/>
              <a:defRPr/>
            </a:pPr>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country-code</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country-code</a:t>
            </a:r>
            <a:endParaRPr lang="zh-CN" altLang="en-US" sz="1100" i="1" dirty="0">
              <a:latin typeface="Huawei Sans" panose="020C0503030203020204" pitchFamily="34" charset="0"/>
              <a:ea typeface="方正兰亭黑简体" panose="02000000000000000000" pitchFamily="2" charset="-122"/>
              <a:cs typeface="Huawei Sans" panose="020C0503030203020204" pitchFamily="34" charset="0"/>
            </a:endParaRPr>
          </a:p>
          <a:p>
            <a:pPr marL="540000" marR="0" lvl="1" indent="-180000" algn="l" defTabSz="1219304" rtl="0" eaLnBrk="1" fontAlgn="auto" latinLnBrk="0" hangingPunct="1">
              <a:lnSpc>
                <a:spcPct val="100000"/>
              </a:lnSpc>
              <a:spcBef>
                <a:spcPts val="0"/>
              </a:spcBef>
              <a:spcAft>
                <a:spcPts val="600"/>
              </a:spcAft>
              <a:buClrTx/>
              <a:buSzTx/>
              <a:buFont typeface="Huawei Sans" panose="020C0503030203020204" pitchFamily="34" charset="0"/>
              <a:buChar char="▫"/>
              <a:tabLst/>
              <a:defRPr/>
            </a:pP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country-code</a:t>
            </a:r>
            <a:r>
              <a:rPr lang="zh-CN" altLang="en-US" sz="1100" i="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dirty="0"/>
              <a:t>指定设备的国家码标识。字符串格式，枚举类型。</a:t>
            </a:r>
            <a:endParaRPr lang="en-US" altLang="zh-CN" dirty="0"/>
          </a:p>
          <a:p>
            <a:pPr marL="540000" marR="0" lvl="1" indent="-180000" algn="l" defTabSz="1219304" rtl="0" eaLnBrk="1" fontAlgn="auto" latinLnBrk="0" hangingPunct="1">
              <a:lnSpc>
                <a:spcPct val="100000"/>
              </a:lnSpc>
              <a:spcBef>
                <a:spcPts val="0"/>
              </a:spcBef>
              <a:spcAft>
                <a:spcPts val="600"/>
              </a:spcAft>
              <a:buClrTx/>
              <a:buSzTx/>
              <a:buFont typeface="Huawei Sans" panose="020C0503030203020204" pitchFamily="34" charset="0"/>
              <a:buChar char="▫"/>
              <a:tabLst/>
              <a:defRPr/>
            </a:pPr>
            <a:r>
              <a:rPr lang="en-US" altLang="zh-CN" dirty="0"/>
              <a:t>AC</a:t>
            </a:r>
            <a:r>
              <a:rPr lang="zh-CN" altLang="en-US" dirty="0"/>
              <a:t>支持的国家码有很多，如：</a:t>
            </a:r>
            <a:endParaRPr lang="en-US" altLang="zh-CN" dirty="0"/>
          </a:p>
          <a:p>
            <a:pPr marL="900000" marR="0" lvl="2" indent="-180000" algn="l" defTabSz="1219304" rtl="0" eaLnBrk="1" fontAlgn="auto" latinLnBrk="0" hangingPunct="1">
              <a:lnSpc>
                <a:spcPct val="100000"/>
              </a:lnSpc>
              <a:spcBef>
                <a:spcPts val="0"/>
              </a:spcBef>
              <a:spcAft>
                <a:spcPts val="600"/>
              </a:spcAft>
              <a:buClrTx/>
              <a:buSzTx/>
              <a:buFont typeface="Huawei Sans" panose="020C0503030203020204" pitchFamily="34" charset="0"/>
              <a:buChar char="▫"/>
              <a:tabLst/>
              <a:defRPr/>
            </a:pPr>
            <a:r>
              <a:rPr lang="en-US" altLang="zh-CN" dirty="0"/>
              <a:t>CN </a:t>
            </a:r>
            <a:r>
              <a:rPr lang="zh-CN" altLang="en-US" dirty="0"/>
              <a:t>中国（缺省值）</a:t>
            </a:r>
            <a:endParaRPr lang="en-US" altLang="zh-CN" dirty="0"/>
          </a:p>
          <a:p>
            <a:pPr marL="900000" marR="0" lvl="2" indent="-180000" algn="l" defTabSz="1219304" rtl="0" eaLnBrk="1" fontAlgn="auto" latinLnBrk="0" hangingPunct="1">
              <a:lnSpc>
                <a:spcPct val="100000"/>
              </a:lnSpc>
              <a:spcBef>
                <a:spcPts val="0"/>
              </a:spcBef>
              <a:spcAft>
                <a:spcPts val="600"/>
              </a:spcAft>
              <a:buClrTx/>
              <a:buSzTx/>
              <a:buFont typeface="Huawei Sans" panose="020C0503030203020204" pitchFamily="34" charset="0"/>
              <a:buChar char="▫"/>
              <a:tabLst/>
              <a:defRPr/>
            </a:pPr>
            <a:r>
              <a:rPr lang="en-US" altLang="zh-CN" dirty="0"/>
              <a:t>AU </a:t>
            </a:r>
            <a:r>
              <a:rPr lang="zh-CN" altLang="en-US" dirty="0"/>
              <a:t>澳大利亚</a:t>
            </a:r>
            <a:endParaRPr lang="en-US" altLang="zh-CN" dirty="0"/>
          </a:p>
          <a:p>
            <a:pPr marL="900000" marR="0" lvl="2" indent="-180000" algn="l" defTabSz="1219304" rtl="0" eaLnBrk="1" fontAlgn="auto" latinLnBrk="0" hangingPunct="1">
              <a:lnSpc>
                <a:spcPct val="100000"/>
              </a:lnSpc>
              <a:spcBef>
                <a:spcPts val="0"/>
              </a:spcBef>
              <a:spcAft>
                <a:spcPts val="600"/>
              </a:spcAft>
              <a:buClrTx/>
              <a:buSzTx/>
              <a:buFont typeface="Huawei Sans" panose="020C0503030203020204" pitchFamily="34" charset="0"/>
              <a:buChar char="▫"/>
              <a:tabLst/>
              <a:defRPr/>
            </a:pPr>
            <a:r>
              <a:rPr lang="en-US" altLang="zh-CN" dirty="0"/>
              <a:t>CA </a:t>
            </a:r>
            <a:r>
              <a:rPr lang="zh-CN" altLang="en-US" dirty="0"/>
              <a:t>加拿大</a:t>
            </a:r>
            <a:endParaRPr lang="en-US" altLang="zh-CN" dirty="0"/>
          </a:p>
          <a:p>
            <a:pPr marL="900000" marR="0" lvl="2" indent="-180000" algn="l" defTabSz="1219304" rtl="0" eaLnBrk="1" fontAlgn="auto" latinLnBrk="0" hangingPunct="1">
              <a:lnSpc>
                <a:spcPct val="100000"/>
              </a:lnSpc>
              <a:spcBef>
                <a:spcPts val="0"/>
              </a:spcBef>
              <a:spcAft>
                <a:spcPts val="600"/>
              </a:spcAft>
              <a:buClrTx/>
              <a:buSzTx/>
              <a:buFont typeface="Huawei Sans" panose="020C0503030203020204" pitchFamily="34" charset="0"/>
              <a:buChar char="▫"/>
              <a:tabLst/>
              <a:defRPr/>
            </a:pPr>
            <a:r>
              <a:rPr lang="en-US" altLang="zh-CN" dirty="0"/>
              <a:t>DE </a:t>
            </a:r>
            <a:r>
              <a:rPr lang="zh-CN" altLang="en-US" dirty="0"/>
              <a:t>德国</a:t>
            </a:r>
            <a:endParaRPr lang="en-US" altLang="zh-CN" dirty="0"/>
          </a:p>
          <a:p>
            <a:pPr marL="900000" marR="0" lvl="2" indent="-180000" algn="l" defTabSz="1219304" rtl="0" eaLnBrk="1" fontAlgn="auto" latinLnBrk="0" hangingPunct="1">
              <a:lnSpc>
                <a:spcPct val="100000"/>
              </a:lnSpc>
              <a:spcBef>
                <a:spcPts val="0"/>
              </a:spcBef>
              <a:spcAft>
                <a:spcPts val="600"/>
              </a:spcAft>
              <a:buClrTx/>
              <a:buSzTx/>
              <a:buFont typeface="Huawei Sans" panose="020C0503030203020204" pitchFamily="34" charset="0"/>
              <a:buChar char="▫"/>
              <a:tabLst/>
              <a:defRPr/>
            </a:pPr>
            <a:r>
              <a:rPr lang="en-US" altLang="zh-CN" dirty="0"/>
              <a:t>FR </a:t>
            </a:r>
            <a:r>
              <a:rPr lang="zh-CN" altLang="en-US" dirty="0"/>
              <a:t>法国</a:t>
            </a:r>
            <a:endParaRPr lang="en-US" altLang="zh-CN" dirty="0"/>
          </a:p>
          <a:p>
            <a:pPr marL="900000" marR="0" lvl="2" indent="-180000" algn="l" defTabSz="1219304" rtl="0" eaLnBrk="1" fontAlgn="auto" latinLnBrk="0" hangingPunct="1">
              <a:lnSpc>
                <a:spcPct val="100000"/>
              </a:lnSpc>
              <a:spcBef>
                <a:spcPts val="0"/>
              </a:spcBef>
              <a:spcAft>
                <a:spcPts val="600"/>
              </a:spcAft>
              <a:buClrTx/>
              <a:buSzTx/>
              <a:buFont typeface="Huawei Sans" panose="020C0503030203020204" pitchFamily="34" charset="0"/>
              <a:buChar char="▫"/>
              <a:tabLst/>
              <a:defRPr/>
            </a:pPr>
            <a:r>
              <a:rPr lang="en-US" altLang="zh-CN" dirty="0"/>
              <a:t>US </a:t>
            </a:r>
            <a:r>
              <a:rPr lang="zh-CN" altLang="en-US" dirty="0"/>
              <a:t>美国</a:t>
            </a:r>
            <a:endParaRPr lang="en-US" altLang="zh-CN" dirty="0"/>
          </a:p>
          <a:p>
            <a:pPr marL="900000" marR="0" lvl="2" indent="-180000" algn="l" defTabSz="1219304" rtl="0" eaLnBrk="1" fontAlgn="auto" latinLnBrk="0" hangingPunct="1">
              <a:lnSpc>
                <a:spcPct val="100000"/>
              </a:lnSpc>
              <a:spcBef>
                <a:spcPts val="0"/>
              </a:spcBef>
              <a:spcAft>
                <a:spcPts val="600"/>
              </a:spcAft>
              <a:buClrTx/>
              <a:buSzTx/>
              <a:buFont typeface="Huawei Sans" panose="020C0503030203020204" pitchFamily="34" charset="0"/>
              <a:buChar char="▫"/>
              <a:tabLst/>
              <a:defRPr/>
            </a:pPr>
            <a:r>
              <a:rPr lang="en-US" altLang="zh-CN" dirty="0"/>
              <a:t>……</a:t>
            </a:r>
          </a:p>
          <a:p>
            <a:pPr lvl="0">
              <a:lnSpc>
                <a:spcPct val="100000"/>
              </a:lnSpc>
            </a:pPr>
            <a:endParaRPr lang="en-US" altLang="zh-CN" dirty="0"/>
          </a:p>
          <a:p>
            <a:pPr lvl="0">
              <a:lnSpc>
                <a:spcPct val="100000"/>
              </a:lnSpc>
            </a:pPr>
            <a:endParaRPr lang="zh-CN" altLang="en-US" dirty="0"/>
          </a:p>
        </p:txBody>
      </p:sp>
    </p:spTree>
    <p:extLst>
      <p:ext uri="{BB962C8B-B14F-4D97-AF65-F5344CB8AC3E}">
        <p14:creationId xmlns:p14="http://schemas.microsoft.com/office/powerpoint/2010/main" val="6420818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命令：</a:t>
            </a:r>
            <a:r>
              <a:rPr lang="en-US" altLang="zh-CN" b="1" dirty="0"/>
              <a:t>ap-group name </a:t>
            </a:r>
            <a:r>
              <a:rPr lang="en-US" altLang="zh-CN" i="1" dirty="0"/>
              <a:t>group-name</a:t>
            </a:r>
          </a:p>
          <a:p>
            <a:pPr lvl="1"/>
            <a:r>
              <a:rPr lang="en-US" altLang="zh-CN" b="1" dirty="0"/>
              <a:t>name</a:t>
            </a:r>
            <a:r>
              <a:rPr lang="en-US" altLang="zh-CN" dirty="0"/>
              <a:t> </a:t>
            </a:r>
            <a:r>
              <a:rPr lang="en-US" altLang="zh-CN" i="1" dirty="0"/>
              <a:t>group-name</a:t>
            </a:r>
            <a:r>
              <a:rPr lang="zh-CN" altLang="en-US" dirty="0"/>
              <a:t>：指定</a:t>
            </a:r>
            <a:r>
              <a:rPr lang="en-US" altLang="zh-CN" dirty="0"/>
              <a:t>AP</a:t>
            </a:r>
            <a:r>
              <a:rPr lang="zh-CN" altLang="en-US" dirty="0"/>
              <a:t>组的名称。字符串类型，可输入的字符串长度为</a:t>
            </a:r>
            <a:r>
              <a:rPr lang="en-US" altLang="zh-CN" dirty="0"/>
              <a:t>1</a:t>
            </a:r>
            <a:r>
              <a:rPr lang="zh-CN" altLang="en-US" dirty="0"/>
              <a:t>～</a:t>
            </a:r>
            <a:r>
              <a:rPr lang="en-US" altLang="zh-CN" dirty="0"/>
              <a:t>35</a:t>
            </a:r>
            <a:r>
              <a:rPr lang="zh-CN" altLang="en-US" dirty="0"/>
              <a:t>个字符。可见字符，不能包含“</a:t>
            </a:r>
            <a:r>
              <a:rPr lang="en-US" altLang="zh-CN" dirty="0"/>
              <a:t>?”</a:t>
            </a:r>
            <a:r>
              <a:rPr lang="zh-CN" altLang="en-US" dirty="0"/>
              <a:t>、“</a:t>
            </a:r>
            <a:r>
              <a:rPr lang="en-US" altLang="zh-CN" dirty="0"/>
              <a:t>/”</a:t>
            </a:r>
            <a:r>
              <a:rPr lang="zh-CN" altLang="en-US" dirty="0"/>
              <a:t>和空格，双引号不能出现在字符串的首尾。</a:t>
            </a:r>
            <a:endParaRPr lang="en-US" altLang="zh-CN" dirty="0"/>
          </a:p>
          <a:p>
            <a:pPr lvl="0"/>
            <a:endParaRPr lang="en-US" altLang="zh-CN" dirty="0"/>
          </a:p>
          <a:p>
            <a:pPr lvl="0"/>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6423723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ap-id</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ap-id</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type-id</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type-id</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ap-type</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ap-type</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ap-mac</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ap-mac</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100" b="1" dirty="0" err="1">
                <a:latin typeface="Huawei Sans" panose="020C0503030203020204" pitchFamily="34" charset="0"/>
                <a:ea typeface="方正兰亭黑简体" panose="02000000000000000000" pitchFamily="2" charset="-122"/>
                <a:cs typeface="Huawei Sans" panose="020C0503030203020204" pitchFamily="34" charset="0"/>
              </a:rPr>
              <a:t>sn</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sn</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ap-mac</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ap-mac</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100" b="1" dirty="0" err="1">
                <a:latin typeface="Huawei Sans" panose="020C0503030203020204" pitchFamily="34" charset="0"/>
                <a:ea typeface="方正兰亭黑简体" panose="02000000000000000000" pitchFamily="2" charset="-122"/>
                <a:cs typeface="Huawei Sans" panose="020C0503030203020204" pitchFamily="34" charset="0"/>
              </a:rPr>
              <a:t>sn</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sn</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a:t>
            </a:r>
          </a:p>
          <a:p>
            <a:pPr lvl="1"/>
            <a:r>
              <a:rPr lang="en-US" altLang="zh-CN" i="1" dirty="0"/>
              <a:t>ap-id</a:t>
            </a:r>
            <a:r>
              <a:rPr lang="zh-CN" altLang="en-US" dirty="0"/>
              <a:t>：</a:t>
            </a:r>
            <a:r>
              <a:rPr lang="en-US" altLang="zh-CN" dirty="0"/>
              <a:t>AP</a:t>
            </a:r>
            <a:r>
              <a:rPr lang="zh-CN" altLang="en-US" dirty="0"/>
              <a:t>设备索引。整数类型，取值范围：</a:t>
            </a:r>
            <a:r>
              <a:rPr lang="en-US" altLang="zh-CN" dirty="0"/>
              <a:t>0</a:t>
            </a:r>
            <a:r>
              <a:rPr lang="zh-CN" altLang="en-US" dirty="0"/>
              <a:t>～</a:t>
            </a:r>
            <a:r>
              <a:rPr lang="en-US" altLang="zh-CN" dirty="0"/>
              <a:t>8191</a:t>
            </a:r>
            <a:r>
              <a:rPr lang="zh-CN" altLang="en-US" dirty="0"/>
              <a:t>。</a:t>
            </a:r>
          </a:p>
          <a:p>
            <a:pPr lvl="1"/>
            <a:r>
              <a:rPr lang="en-US" altLang="zh-CN" b="1" dirty="0"/>
              <a:t>type-id </a:t>
            </a:r>
            <a:r>
              <a:rPr lang="en-US" altLang="zh-CN" i="1" dirty="0" err="1"/>
              <a:t>type-id</a:t>
            </a:r>
            <a:r>
              <a:rPr lang="zh-CN" altLang="en-US" dirty="0"/>
              <a:t>：</a:t>
            </a:r>
            <a:r>
              <a:rPr lang="en-US" altLang="zh-CN" dirty="0"/>
              <a:t>AP</a:t>
            </a:r>
            <a:r>
              <a:rPr lang="zh-CN" altLang="en-US" dirty="0"/>
              <a:t>设备类型索引。整数类型，取值范围：</a:t>
            </a:r>
            <a:r>
              <a:rPr lang="en-US" altLang="zh-CN" dirty="0"/>
              <a:t>0</a:t>
            </a:r>
            <a:r>
              <a:rPr lang="zh-CN" altLang="en-US" dirty="0"/>
              <a:t>～</a:t>
            </a:r>
            <a:r>
              <a:rPr lang="en-US" altLang="zh-CN" dirty="0"/>
              <a:t>255</a:t>
            </a:r>
            <a:r>
              <a:rPr lang="zh-CN" altLang="en-US" dirty="0"/>
              <a:t>。</a:t>
            </a:r>
          </a:p>
          <a:p>
            <a:pPr lvl="1"/>
            <a:r>
              <a:rPr lang="en-US" altLang="zh-CN" b="1" dirty="0" err="1" smtClean="0"/>
              <a:t>ap</a:t>
            </a:r>
            <a:r>
              <a:rPr lang="en-US" altLang="zh-CN" b="1" dirty="0" smtClean="0"/>
              <a:t>-type</a:t>
            </a:r>
            <a:r>
              <a:rPr lang="en-US" altLang="zh-CN" dirty="0" smtClean="0"/>
              <a:t> </a:t>
            </a:r>
            <a:r>
              <a:rPr lang="en-US" altLang="zh-CN" i="1" dirty="0" err="1" smtClean="0"/>
              <a:t>ap</a:t>
            </a:r>
            <a:r>
              <a:rPr lang="en-US" altLang="zh-CN" i="1" dirty="0" smtClean="0"/>
              <a:t>-type</a:t>
            </a:r>
            <a:r>
              <a:rPr lang="zh-CN" altLang="en-US" dirty="0" smtClean="0"/>
              <a:t>：</a:t>
            </a:r>
            <a:r>
              <a:rPr lang="en-US" altLang="zh-CN" dirty="0" smtClean="0"/>
              <a:t>AP</a:t>
            </a:r>
            <a:r>
              <a:rPr lang="zh-CN" altLang="en-US" dirty="0" smtClean="0"/>
              <a:t>设备类型。字符串类型，取值范围为</a:t>
            </a:r>
            <a:r>
              <a:rPr lang="en-US" altLang="zh-CN" dirty="0" smtClean="0"/>
              <a:t>1</a:t>
            </a:r>
            <a:r>
              <a:rPr lang="zh-CN" altLang="en-US" dirty="0" smtClean="0"/>
              <a:t>～</a:t>
            </a:r>
            <a:r>
              <a:rPr lang="en-US" altLang="zh-CN" dirty="0" smtClean="0"/>
              <a:t>31</a:t>
            </a:r>
            <a:r>
              <a:rPr lang="zh-CN" altLang="en-US" dirty="0" smtClean="0"/>
              <a:t>个字符。</a:t>
            </a:r>
          </a:p>
          <a:p>
            <a:pPr lvl="1"/>
            <a:r>
              <a:rPr lang="en-US" altLang="zh-CN" b="1" dirty="0" err="1" smtClean="0"/>
              <a:t>ap</a:t>
            </a:r>
            <a:r>
              <a:rPr lang="en-US" altLang="zh-CN" b="1" dirty="0" smtClean="0"/>
              <a:t>-mac </a:t>
            </a:r>
            <a:r>
              <a:rPr lang="en-US" altLang="zh-CN" i="1" dirty="0" err="1"/>
              <a:t>ap</a:t>
            </a:r>
            <a:r>
              <a:rPr lang="en-US" altLang="zh-CN" i="1" dirty="0"/>
              <a:t>-mac</a:t>
            </a:r>
            <a:r>
              <a:rPr lang="zh-CN" altLang="en-US" dirty="0"/>
              <a:t>：</a:t>
            </a:r>
            <a:r>
              <a:rPr lang="en-US" altLang="zh-CN" dirty="0"/>
              <a:t>AP</a:t>
            </a:r>
            <a:r>
              <a:rPr lang="zh-CN" altLang="en-US" dirty="0"/>
              <a:t>的</a:t>
            </a:r>
            <a:r>
              <a:rPr lang="en-US" altLang="zh-CN" dirty="0"/>
              <a:t>MAC</a:t>
            </a:r>
            <a:r>
              <a:rPr lang="zh-CN" altLang="en-US" dirty="0"/>
              <a:t>地址。格式为</a:t>
            </a:r>
            <a:r>
              <a:rPr lang="en-US" altLang="zh-CN" dirty="0"/>
              <a:t>H-H-H</a:t>
            </a:r>
            <a:r>
              <a:rPr lang="zh-CN" altLang="en-US" dirty="0"/>
              <a:t>，其中</a:t>
            </a:r>
            <a:r>
              <a:rPr lang="en-US" altLang="zh-CN" dirty="0"/>
              <a:t>H</a:t>
            </a:r>
            <a:r>
              <a:rPr lang="zh-CN" altLang="en-US" dirty="0"/>
              <a:t>为</a:t>
            </a:r>
            <a:r>
              <a:rPr lang="en-US" altLang="zh-CN" dirty="0"/>
              <a:t>4</a:t>
            </a:r>
            <a:r>
              <a:rPr lang="zh-CN" altLang="en-US" dirty="0"/>
              <a:t>位的十六进制数。</a:t>
            </a:r>
          </a:p>
          <a:p>
            <a:pPr lvl="1"/>
            <a:r>
              <a:rPr lang="en-US" altLang="zh-CN" b="1" dirty="0"/>
              <a:t>ap-</a:t>
            </a:r>
            <a:r>
              <a:rPr lang="en-US" altLang="zh-CN" b="1" dirty="0" err="1"/>
              <a:t>sn</a:t>
            </a:r>
            <a:r>
              <a:rPr lang="en-US" altLang="zh-CN" dirty="0"/>
              <a:t> </a:t>
            </a:r>
            <a:r>
              <a:rPr lang="en-US" altLang="zh-CN" i="1" dirty="0"/>
              <a:t>ap-</a:t>
            </a:r>
            <a:r>
              <a:rPr lang="en-US" altLang="zh-CN" i="1" dirty="0" err="1"/>
              <a:t>sn</a:t>
            </a:r>
            <a:r>
              <a:rPr lang="zh-CN" altLang="en-US" dirty="0"/>
              <a:t>：</a:t>
            </a:r>
            <a:r>
              <a:rPr lang="en-US" altLang="zh-CN" dirty="0"/>
              <a:t>AP</a:t>
            </a:r>
            <a:r>
              <a:rPr lang="zh-CN" altLang="en-US" dirty="0"/>
              <a:t>的序列号。字符串类型，取值范围为</a:t>
            </a:r>
            <a:r>
              <a:rPr lang="en-US" altLang="zh-CN" dirty="0"/>
              <a:t>1</a:t>
            </a:r>
            <a:r>
              <a:rPr lang="zh-CN" altLang="en-US" dirty="0"/>
              <a:t>～</a:t>
            </a:r>
            <a:r>
              <a:rPr lang="en-US" altLang="zh-CN" dirty="0"/>
              <a:t>31</a:t>
            </a:r>
            <a:r>
              <a:rPr lang="zh-CN" altLang="en-US" dirty="0"/>
              <a:t>个字符，只能包括字母和数字。</a:t>
            </a:r>
          </a:p>
        </p:txBody>
      </p:sp>
    </p:spTree>
    <p:extLst>
      <p:ext uri="{BB962C8B-B14F-4D97-AF65-F5344CB8AC3E}">
        <p14:creationId xmlns:p14="http://schemas.microsoft.com/office/powerpoint/2010/main" val="37909957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命令：</a:t>
            </a:r>
            <a:r>
              <a:rPr lang="en-US" altLang="zh-CN" b="1" dirty="0"/>
              <a:t>radio</a:t>
            </a:r>
            <a:r>
              <a:rPr lang="en-US" altLang="zh-CN" dirty="0"/>
              <a:t> </a:t>
            </a:r>
            <a:r>
              <a:rPr lang="en-US" altLang="zh-CN" i="1" dirty="0"/>
              <a:t>radio-id</a:t>
            </a:r>
          </a:p>
          <a:p>
            <a:pPr lvl="1"/>
            <a:r>
              <a:rPr lang="en-US" altLang="zh-CN" i="1" dirty="0"/>
              <a:t>radio-id</a:t>
            </a:r>
            <a:r>
              <a:rPr lang="zh-CN" altLang="en-US" dirty="0"/>
              <a:t>：射频</a:t>
            </a:r>
            <a:r>
              <a:rPr lang="en-US" altLang="zh-CN" dirty="0"/>
              <a:t>ID</a:t>
            </a:r>
            <a:r>
              <a:rPr lang="zh-CN" altLang="en-US" dirty="0"/>
              <a:t>。必须是已存在的射频</a:t>
            </a:r>
            <a:r>
              <a:rPr lang="en-US" altLang="zh-CN" dirty="0"/>
              <a:t>ID</a:t>
            </a:r>
            <a:r>
              <a:rPr lang="zh-CN" altLang="en-US" dirty="0"/>
              <a:t>。</a:t>
            </a:r>
            <a:endParaRPr lang="en-US" altLang="zh-CN" dirty="0"/>
          </a:p>
          <a:p>
            <a:pPr lvl="0"/>
            <a:r>
              <a:rPr lang="zh-CN" altLang="en-US" dirty="0"/>
              <a:t>命令：</a:t>
            </a:r>
            <a:endParaRPr lang="en-US" altLang="zh-CN" dirty="0"/>
          </a:p>
          <a:p>
            <a:pPr lvl="1"/>
            <a:r>
              <a:rPr lang="en-US" altLang="zh-CN" b="1" dirty="0"/>
              <a:t>channel</a:t>
            </a:r>
            <a:r>
              <a:rPr lang="en-US" altLang="zh-CN" dirty="0"/>
              <a:t> { </a:t>
            </a:r>
            <a:r>
              <a:rPr lang="en-US" altLang="zh-CN" b="1" dirty="0"/>
              <a:t>20mhz</a:t>
            </a:r>
            <a:r>
              <a:rPr lang="en-US" altLang="zh-CN" dirty="0"/>
              <a:t> | </a:t>
            </a:r>
            <a:r>
              <a:rPr lang="en-US" altLang="zh-CN" b="1" dirty="0"/>
              <a:t>40mhz-minus</a:t>
            </a:r>
            <a:r>
              <a:rPr lang="en-US" altLang="zh-CN" dirty="0"/>
              <a:t> | </a:t>
            </a:r>
            <a:r>
              <a:rPr lang="en-US" altLang="zh-CN" b="1" dirty="0"/>
              <a:t>40mhz-plus </a:t>
            </a:r>
            <a:r>
              <a:rPr lang="en-US" altLang="zh-CN" dirty="0"/>
              <a:t>| </a:t>
            </a:r>
            <a:r>
              <a:rPr lang="en-US" altLang="zh-CN" b="1" dirty="0"/>
              <a:t>80mhz</a:t>
            </a:r>
            <a:r>
              <a:rPr lang="en-US" altLang="zh-CN" dirty="0"/>
              <a:t> | </a:t>
            </a:r>
            <a:r>
              <a:rPr lang="en-US" altLang="zh-CN" b="1" dirty="0"/>
              <a:t>160mhz </a:t>
            </a:r>
            <a:r>
              <a:rPr lang="en-US" altLang="zh-CN" dirty="0"/>
              <a:t>} </a:t>
            </a:r>
            <a:r>
              <a:rPr lang="en-US" altLang="zh-CN" i="1" dirty="0"/>
              <a:t>channel</a:t>
            </a:r>
          </a:p>
          <a:p>
            <a:pPr lvl="1"/>
            <a:r>
              <a:rPr lang="en-US" altLang="zh-CN" b="1" dirty="0"/>
              <a:t>channel 80+80mhz </a:t>
            </a:r>
            <a:r>
              <a:rPr lang="en-US" altLang="zh-CN" i="1" dirty="0"/>
              <a:t>channel1 channel2</a:t>
            </a:r>
          </a:p>
          <a:p>
            <a:pPr lvl="1"/>
            <a:r>
              <a:rPr lang="en-US" altLang="zh-CN" dirty="0"/>
              <a:t>20mhz</a:t>
            </a:r>
            <a:r>
              <a:rPr lang="zh-CN" altLang="en-US" dirty="0"/>
              <a:t>：指定射频的工作带宽为</a:t>
            </a:r>
            <a:r>
              <a:rPr lang="en-US" altLang="zh-CN" dirty="0"/>
              <a:t>20MHz</a:t>
            </a:r>
            <a:r>
              <a:rPr lang="zh-CN" altLang="en-US" dirty="0"/>
              <a:t>。</a:t>
            </a:r>
          </a:p>
          <a:p>
            <a:pPr lvl="1"/>
            <a:r>
              <a:rPr lang="en-US" altLang="zh-CN" dirty="0"/>
              <a:t>40mhz-minus</a:t>
            </a:r>
            <a:r>
              <a:rPr lang="zh-CN" altLang="en-US" dirty="0"/>
              <a:t>：指定射频的工作带宽为</a:t>
            </a:r>
            <a:r>
              <a:rPr lang="en-US" altLang="zh-CN" dirty="0"/>
              <a:t>40MHz Minus</a:t>
            </a:r>
            <a:r>
              <a:rPr lang="zh-CN" altLang="en-US" dirty="0"/>
              <a:t>。</a:t>
            </a:r>
          </a:p>
          <a:p>
            <a:pPr lvl="1"/>
            <a:r>
              <a:rPr lang="en-US" altLang="zh-CN" dirty="0"/>
              <a:t>40mhz-plus</a:t>
            </a:r>
            <a:r>
              <a:rPr lang="zh-CN" altLang="en-US" dirty="0"/>
              <a:t>：指定射频的工作带宽为</a:t>
            </a:r>
            <a:r>
              <a:rPr lang="en-US" altLang="zh-CN" dirty="0"/>
              <a:t>40MHz Plus</a:t>
            </a:r>
            <a:r>
              <a:rPr lang="zh-CN" altLang="en-US" dirty="0"/>
              <a:t>。</a:t>
            </a:r>
          </a:p>
          <a:p>
            <a:pPr lvl="1"/>
            <a:r>
              <a:rPr lang="en-US" altLang="zh-CN" dirty="0"/>
              <a:t>80mhz</a:t>
            </a:r>
            <a:r>
              <a:rPr lang="zh-CN" altLang="en-US" dirty="0"/>
              <a:t>：指定射频的工作带宽为</a:t>
            </a:r>
            <a:r>
              <a:rPr lang="en-US" altLang="zh-CN" dirty="0"/>
              <a:t>80MHz</a:t>
            </a:r>
            <a:r>
              <a:rPr lang="zh-CN" altLang="en-US" dirty="0"/>
              <a:t>。</a:t>
            </a:r>
          </a:p>
          <a:p>
            <a:pPr lvl="1"/>
            <a:r>
              <a:rPr lang="en-US" altLang="zh-CN" dirty="0"/>
              <a:t>160mhz</a:t>
            </a:r>
            <a:r>
              <a:rPr lang="zh-CN" altLang="en-US" dirty="0"/>
              <a:t>：指定射频的工作带宽为</a:t>
            </a:r>
            <a:r>
              <a:rPr lang="en-US" altLang="zh-CN" dirty="0"/>
              <a:t>160MHz</a:t>
            </a:r>
            <a:r>
              <a:rPr lang="zh-CN" altLang="en-US" dirty="0"/>
              <a:t>。</a:t>
            </a:r>
          </a:p>
          <a:p>
            <a:pPr lvl="1"/>
            <a:r>
              <a:rPr lang="en-US" altLang="zh-CN" dirty="0"/>
              <a:t>80+80mhz</a:t>
            </a:r>
            <a:r>
              <a:rPr lang="zh-CN" altLang="en-US" dirty="0"/>
              <a:t>：指定射频的工作带宽为</a:t>
            </a:r>
            <a:r>
              <a:rPr lang="en-US" altLang="zh-CN" dirty="0"/>
              <a:t>80+80MHz</a:t>
            </a:r>
            <a:r>
              <a:rPr lang="zh-CN" altLang="en-US" dirty="0"/>
              <a:t>。</a:t>
            </a:r>
          </a:p>
          <a:p>
            <a:pPr lvl="1"/>
            <a:r>
              <a:rPr lang="en-US" altLang="zh-CN" i="1" dirty="0"/>
              <a:t>channel/channel1/channel2</a:t>
            </a:r>
            <a:r>
              <a:rPr lang="zh-CN" altLang="en-US" dirty="0"/>
              <a:t>：指定射频的工作信道，信道基于国家代码和射频模式来进行选择。枚举值类型，取值范围根据国家代码和射频模式来进行选择。</a:t>
            </a:r>
            <a:endParaRPr lang="en-US" altLang="zh-CN" dirty="0"/>
          </a:p>
          <a:p>
            <a:pPr lvl="0"/>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antenna-gain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antenna-gain</a:t>
            </a:r>
            <a:endParaRPr lang="en-US" altLang="zh-CN" i="1" dirty="0"/>
          </a:p>
          <a:p>
            <a:pPr lvl="1"/>
            <a:r>
              <a:rPr lang="en-US" altLang="zh-CN" i="1" dirty="0"/>
              <a:t>antenna-gain</a:t>
            </a:r>
            <a:r>
              <a:rPr lang="zh-CN" altLang="en-US" dirty="0"/>
              <a:t>：天线增益。整数类型，取值范围：</a:t>
            </a:r>
            <a:r>
              <a:rPr lang="en-US" altLang="zh-CN" dirty="0"/>
              <a:t>0</a:t>
            </a:r>
            <a:r>
              <a:rPr lang="zh-CN" altLang="en-US" dirty="0"/>
              <a:t>～</a:t>
            </a:r>
            <a:r>
              <a:rPr lang="en-US" altLang="zh-CN" dirty="0"/>
              <a:t>30</a:t>
            </a:r>
            <a:r>
              <a:rPr lang="zh-CN" altLang="en-US" dirty="0"/>
              <a:t>，单位：</a:t>
            </a:r>
            <a:r>
              <a:rPr lang="en-US" altLang="zh-CN" dirty="0"/>
              <a:t>dB</a:t>
            </a:r>
            <a:r>
              <a:rPr lang="zh-CN" altLang="en-US" dirty="0"/>
              <a:t>。</a:t>
            </a:r>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8936125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eirp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eirp</a:t>
            </a:r>
            <a:endParaRPr lang="zh-CN" altLang="en-US" sz="1100" i="1"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en-US" altLang="zh-CN" i="1" dirty="0"/>
              <a:t>eirp</a:t>
            </a:r>
            <a:r>
              <a:rPr lang="zh-CN" altLang="en-US" dirty="0"/>
              <a:t>：发射功率值。整数形式，取值范围是</a:t>
            </a:r>
            <a:r>
              <a:rPr lang="en-US" altLang="zh-CN" dirty="0"/>
              <a:t>1</a:t>
            </a:r>
            <a:r>
              <a:rPr lang="zh-CN" altLang="en-US" dirty="0"/>
              <a:t>～</a:t>
            </a:r>
            <a:r>
              <a:rPr lang="en-US" altLang="zh-CN" dirty="0"/>
              <a:t>127</a:t>
            </a:r>
            <a:r>
              <a:rPr lang="zh-CN" altLang="en-US" dirty="0"/>
              <a:t>，单位：</a:t>
            </a:r>
            <a:r>
              <a:rPr lang="en-US" altLang="zh-CN" dirty="0" err="1"/>
              <a:t>dBm</a:t>
            </a:r>
            <a:r>
              <a:rPr lang="zh-CN" altLang="en-US" dirty="0"/>
              <a:t>。</a:t>
            </a:r>
            <a:endParaRPr lang="en-US" altLang="zh-CN" dirty="0"/>
          </a:p>
          <a:p>
            <a:pPr lvl="0"/>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coverage distance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distance</a:t>
            </a:r>
            <a:endPar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en-US" altLang="zh-CN" i="1" dirty="0"/>
              <a:t>distance</a:t>
            </a:r>
            <a:r>
              <a:rPr lang="zh-CN" altLang="en-US" dirty="0"/>
              <a:t>：射频覆盖距离参数。每个射频覆盖距离参数对应一组</a:t>
            </a:r>
            <a:r>
              <a:rPr lang="en-US" altLang="zh-CN" dirty="0" err="1"/>
              <a:t>slottime</a:t>
            </a:r>
            <a:r>
              <a:rPr lang="zh-CN" altLang="en-US" dirty="0"/>
              <a:t>、</a:t>
            </a:r>
            <a:r>
              <a:rPr lang="en-US" altLang="zh-CN" dirty="0" err="1"/>
              <a:t>acktimeout</a:t>
            </a:r>
            <a:r>
              <a:rPr lang="zh-CN" altLang="en-US" dirty="0"/>
              <a:t>和</a:t>
            </a:r>
            <a:r>
              <a:rPr lang="en-US" altLang="zh-CN" dirty="0" err="1"/>
              <a:t>ctstimeout</a:t>
            </a:r>
            <a:r>
              <a:rPr lang="zh-CN" altLang="en-US" dirty="0"/>
              <a:t>数值。根据</a:t>
            </a:r>
            <a:r>
              <a:rPr lang="en-US" altLang="zh-CN" dirty="0"/>
              <a:t>AP</a:t>
            </a:r>
            <a:r>
              <a:rPr lang="zh-CN" altLang="en-US" dirty="0"/>
              <a:t>间的实际距离配置射频覆盖距离参数后，</a:t>
            </a:r>
            <a:r>
              <a:rPr lang="en-US" altLang="zh-CN" dirty="0"/>
              <a:t>AP</a:t>
            </a:r>
            <a:r>
              <a:rPr lang="zh-CN" altLang="en-US" dirty="0"/>
              <a:t>设备根据此参数值调整对应的</a:t>
            </a:r>
            <a:r>
              <a:rPr lang="en-US" altLang="zh-CN" dirty="0" err="1"/>
              <a:t>slottime</a:t>
            </a:r>
            <a:r>
              <a:rPr lang="zh-CN" altLang="en-US" dirty="0"/>
              <a:t>、</a:t>
            </a:r>
            <a:r>
              <a:rPr lang="en-US" altLang="zh-CN" dirty="0" err="1"/>
              <a:t>acktimeout</a:t>
            </a:r>
            <a:r>
              <a:rPr lang="zh-CN" altLang="en-US" dirty="0"/>
              <a:t>和</a:t>
            </a:r>
            <a:r>
              <a:rPr lang="en-US" altLang="zh-CN" dirty="0" err="1"/>
              <a:t>ctstimeout</a:t>
            </a:r>
            <a:r>
              <a:rPr lang="zh-CN" altLang="en-US" dirty="0"/>
              <a:t>数值。整数类型，取值范围：</a:t>
            </a:r>
            <a:r>
              <a:rPr lang="en-US" altLang="zh-CN" dirty="0"/>
              <a:t>1</a:t>
            </a:r>
            <a:r>
              <a:rPr lang="zh-CN" altLang="en-US" dirty="0"/>
              <a:t>～</a:t>
            </a:r>
            <a:r>
              <a:rPr lang="en-US" altLang="zh-CN" dirty="0"/>
              <a:t>400</a:t>
            </a:r>
            <a:r>
              <a:rPr lang="zh-CN" altLang="en-US" dirty="0"/>
              <a:t>，单位为</a:t>
            </a:r>
            <a:r>
              <a:rPr lang="en-US" altLang="zh-CN" dirty="0"/>
              <a:t>100m</a:t>
            </a:r>
            <a:r>
              <a:rPr lang="zh-CN" altLang="en-US" dirty="0"/>
              <a:t>。</a:t>
            </a:r>
            <a:endParaRPr lang="en-US" altLang="zh-CN" dirty="0"/>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frequency { 2.4g | 5g }</a:t>
            </a:r>
            <a:endPar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i="0" dirty="0"/>
              <a:t>缺省情况下，射频</a:t>
            </a:r>
            <a:r>
              <a:rPr lang="en-US" altLang="zh-CN" i="0" dirty="0"/>
              <a:t>0</a:t>
            </a:r>
            <a:r>
              <a:rPr lang="zh-CN" altLang="en-US" i="0" dirty="0"/>
              <a:t>工作在</a:t>
            </a:r>
            <a:r>
              <a:rPr lang="en-US" altLang="zh-CN" i="0" dirty="0"/>
              <a:t>2.4GHz</a:t>
            </a:r>
            <a:r>
              <a:rPr lang="zh-CN" altLang="en-US" i="0" dirty="0"/>
              <a:t>频段，射频</a:t>
            </a:r>
            <a:r>
              <a:rPr lang="en-US" altLang="zh-CN" i="0" dirty="0"/>
              <a:t>2</a:t>
            </a:r>
            <a:r>
              <a:rPr lang="zh-CN" altLang="en-US" i="0" dirty="0"/>
              <a:t>工作在</a:t>
            </a:r>
            <a:r>
              <a:rPr lang="en-US" altLang="zh-CN" i="0" dirty="0"/>
              <a:t>5GHz</a:t>
            </a:r>
            <a:r>
              <a:rPr lang="zh-CN" altLang="en-US" i="0" dirty="0"/>
              <a:t>频段。</a:t>
            </a:r>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689437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fontAlgn="base"/>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radio-2g-profile name </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profile-name</a:t>
            </a:r>
            <a:endParaRPr lang="zh-CN" altLang="en-US" sz="1100" i="1"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en-US" altLang="zh-CN" b="1" i="0" dirty="0"/>
              <a:t>name</a:t>
            </a:r>
            <a:r>
              <a:rPr lang="en-US" altLang="zh-CN" i="1" dirty="0"/>
              <a:t> profile-name</a:t>
            </a:r>
            <a:r>
              <a:rPr lang="zh-CN" altLang="en-US" i="0" dirty="0"/>
              <a:t>：指定</a:t>
            </a:r>
            <a:r>
              <a:rPr lang="en-US" altLang="zh-CN" i="0" dirty="0"/>
              <a:t>2G</a:t>
            </a:r>
            <a:r>
              <a:rPr lang="zh-CN" altLang="en-US" i="0" dirty="0"/>
              <a:t>射频模板的名称。字符串类型，不区分大小写，可输入的字符串长度为</a:t>
            </a:r>
            <a:r>
              <a:rPr lang="en-US" altLang="zh-CN" i="0" dirty="0"/>
              <a:t>1</a:t>
            </a:r>
            <a:r>
              <a:rPr lang="zh-CN" altLang="en-US" i="0" dirty="0"/>
              <a:t>～</a:t>
            </a:r>
            <a:r>
              <a:rPr lang="en-US" altLang="zh-CN" i="0" dirty="0"/>
              <a:t>35</a:t>
            </a:r>
            <a:r>
              <a:rPr lang="zh-CN" altLang="en-US" i="0" dirty="0"/>
              <a:t>个字符。可见字符，不能包含“</a:t>
            </a:r>
            <a:r>
              <a:rPr lang="en-US" altLang="zh-CN" i="0" dirty="0"/>
              <a:t>?”</a:t>
            </a:r>
            <a:r>
              <a:rPr lang="zh-CN" altLang="en-US" i="0" dirty="0"/>
              <a:t>和空格，双引号不能出现在字符串的首尾。</a:t>
            </a:r>
            <a:endParaRPr lang="en-US" altLang="zh-CN" i="0" dirty="0"/>
          </a:p>
          <a:p>
            <a:pPr lvl="1"/>
            <a:r>
              <a:rPr lang="zh-CN" altLang="en-US" i="0" dirty="0"/>
              <a:t>缺省情况下，系统上存在名为</a:t>
            </a:r>
            <a:r>
              <a:rPr lang="en-US" altLang="zh-CN" i="0" dirty="0"/>
              <a:t>default</a:t>
            </a:r>
            <a:r>
              <a:rPr lang="zh-CN" altLang="en-US" i="0" dirty="0"/>
              <a:t>的</a:t>
            </a:r>
            <a:r>
              <a:rPr lang="en-US" altLang="zh-CN" i="0" dirty="0"/>
              <a:t>2G</a:t>
            </a:r>
            <a:r>
              <a:rPr lang="zh-CN" altLang="en-US" i="0" dirty="0"/>
              <a:t>射频模板。</a:t>
            </a:r>
            <a:endParaRPr lang="en-US" altLang="zh-CN" i="0" dirty="0"/>
          </a:p>
          <a:p>
            <a:pPr fontAlgn="base"/>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radio-2g-profile </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profile-name</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 radio </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radio-id</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all </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1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en-US" altLang="zh-CN" i="1" dirty="0"/>
              <a:t>profile-name</a:t>
            </a:r>
            <a:r>
              <a:rPr lang="zh-CN" altLang="en-US" i="0" dirty="0"/>
              <a:t>：指定</a:t>
            </a:r>
            <a:r>
              <a:rPr lang="en-US" altLang="zh-CN" i="0" dirty="0"/>
              <a:t>2G</a:t>
            </a:r>
            <a:r>
              <a:rPr lang="zh-CN" altLang="en-US" i="0" dirty="0"/>
              <a:t>射频模板的名称。必须是已存在的</a:t>
            </a:r>
            <a:r>
              <a:rPr lang="en-US" altLang="zh-CN" i="0" dirty="0"/>
              <a:t>2G</a:t>
            </a:r>
            <a:r>
              <a:rPr lang="zh-CN" altLang="en-US" i="0" dirty="0"/>
              <a:t>射频模板名称。</a:t>
            </a:r>
          </a:p>
          <a:p>
            <a:pPr lvl="1"/>
            <a:r>
              <a:rPr lang="en-US" altLang="zh-CN" b="1" i="0" dirty="0"/>
              <a:t>radio</a:t>
            </a:r>
            <a:r>
              <a:rPr lang="en-US" altLang="zh-CN" i="0" dirty="0"/>
              <a:t> </a:t>
            </a:r>
            <a:r>
              <a:rPr lang="en-US" altLang="zh-CN" i="1" dirty="0"/>
              <a:t>radio-id</a:t>
            </a:r>
            <a:r>
              <a:rPr lang="zh-CN" altLang="en-US" i="0" dirty="0"/>
              <a:t>：指定射频的</a:t>
            </a:r>
            <a:r>
              <a:rPr lang="en-US" altLang="zh-CN" i="0" dirty="0"/>
              <a:t>ID</a:t>
            </a:r>
            <a:r>
              <a:rPr lang="zh-CN" altLang="en-US" i="0" dirty="0"/>
              <a:t>。整数类型，取值范围：</a:t>
            </a:r>
            <a:r>
              <a:rPr lang="en-US" altLang="zh-CN" i="0" dirty="0"/>
              <a:t>0</a:t>
            </a:r>
            <a:r>
              <a:rPr lang="zh-CN" altLang="en-US" i="0" dirty="0"/>
              <a:t>和</a:t>
            </a:r>
            <a:r>
              <a:rPr lang="en-US" altLang="zh-CN" i="0" dirty="0"/>
              <a:t>2</a:t>
            </a:r>
            <a:r>
              <a:rPr lang="zh-CN" altLang="en-US" i="0" dirty="0"/>
              <a:t>。</a:t>
            </a:r>
          </a:p>
          <a:p>
            <a:pPr lvl="1"/>
            <a:r>
              <a:rPr lang="en-US" altLang="zh-CN" b="1" i="0" dirty="0"/>
              <a:t>radio all</a:t>
            </a:r>
            <a:r>
              <a:rPr lang="zh-CN" altLang="en-US" i="0" dirty="0"/>
              <a:t>：指定所有的射频。</a:t>
            </a:r>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965098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endParaRPr lang="zh-CN" altLang="en-US" dirty="0"/>
          </a:p>
        </p:txBody>
      </p:sp>
    </p:spTree>
    <p:extLst>
      <p:ext uri="{BB962C8B-B14F-4D97-AF65-F5344CB8AC3E}">
        <p14:creationId xmlns:p14="http://schemas.microsoft.com/office/powerpoint/2010/main" val="19975513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endParaRPr lang="zh-CN" altLang="en-US" dirty="0"/>
          </a:p>
        </p:txBody>
      </p:sp>
    </p:spTree>
    <p:extLst>
      <p:ext uri="{BB962C8B-B14F-4D97-AF65-F5344CB8AC3E}">
        <p14:creationId xmlns:p14="http://schemas.microsoft.com/office/powerpoint/2010/main" val="2954285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WLAN</a:t>
            </a:r>
            <a:r>
              <a:rPr lang="zh-CN" altLang="en-US" smtClean="0"/>
              <a:t>广义上是指以无线电波、激光、红外线等来代替有线局域网中的部分或全部传输介质所构成的网络。</a:t>
            </a:r>
          </a:p>
          <a:p>
            <a:r>
              <a:rPr lang="zh-CN" altLang="en-US" smtClean="0"/>
              <a:t>本课程介绍的</a:t>
            </a:r>
            <a:r>
              <a:rPr lang="en-US" altLang="zh-CN" smtClean="0"/>
              <a:t>WLAN</a:t>
            </a:r>
            <a:r>
              <a:rPr lang="zh-CN" altLang="en-US" smtClean="0"/>
              <a:t>特指通过</a:t>
            </a:r>
            <a:r>
              <a:rPr lang="en-US" altLang="zh-CN" smtClean="0"/>
              <a:t>Wi-Fi</a:t>
            </a:r>
            <a:r>
              <a:rPr lang="zh-CN" altLang="en-US" smtClean="0"/>
              <a:t>技术基于</a:t>
            </a:r>
            <a:r>
              <a:rPr lang="en-US" altLang="zh-CN" smtClean="0"/>
              <a:t>802.11</a:t>
            </a:r>
            <a:r>
              <a:rPr lang="zh-CN" altLang="en-US" smtClean="0"/>
              <a:t>标准系列，利用高频信号（例如</a:t>
            </a:r>
            <a:r>
              <a:rPr lang="en-US" altLang="zh-CN" smtClean="0"/>
              <a:t>2.4GHz</a:t>
            </a:r>
            <a:r>
              <a:rPr lang="zh-CN" altLang="en-US" smtClean="0"/>
              <a:t>或</a:t>
            </a:r>
            <a:r>
              <a:rPr lang="en-US" altLang="zh-CN" smtClean="0"/>
              <a:t>5GHz</a:t>
            </a:r>
            <a:r>
              <a:rPr lang="zh-CN" altLang="en-US" smtClean="0"/>
              <a:t>）作为传输介质的无线局域网。</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16098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命令：</a:t>
            </a:r>
            <a:r>
              <a:rPr lang="en-US" altLang="zh-CN" sz="1100" b="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ssid</a:t>
            </a:r>
            <a:endPar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en-US" altLang="zh-CN" i="1" dirty="0" err="1"/>
              <a:t>ssid</a:t>
            </a:r>
            <a:r>
              <a:rPr lang="zh-CN" altLang="en-US" dirty="0"/>
              <a:t>：指定</a:t>
            </a:r>
            <a:r>
              <a:rPr lang="en-US" altLang="zh-CN" dirty="0"/>
              <a:t>SSID</a:t>
            </a:r>
            <a:r>
              <a:rPr lang="zh-CN" altLang="en-US" dirty="0"/>
              <a:t>的名称。文本类型，区分大小写，可输入的字符串长度为</a:t>
            </a:r>
            <a:r>
              <a:rPr lang="en-US" altLang="zh-CN" dirty="0"/>
              <a:t>1</a:t>
            </a:r>
            <a:r>
              <a:rPr lang="zh-CN" altLang="en-US" dirty="0"/>
              <a:t>～</a:t>
            </a:r>
            <a:r>
              <a:rPr lang="en-US" altLang="zh-CN" dirty="0"/>
              <a:t>32</a:t>
            </a:r>
            <a:r>
              <a:rPr lang="zh-CN" altLang="en-US" dirty="0"/>
              <a:t>字符，支持中文字符，也支持中英文字符混合，不支持制表符。</a:t>
            </a:r>
          </a:p>
          <a:p>
            <a:pPr lvl="1"/>
            <a:r>
              <a:rPr lang="zh-CN" altLang="en-US" dirty="0"/>
              <a:t>如果想设置</a:t>
            </a:r>
            <a:r>
              <a:rPr lang="en-US" altLang="zh-CN" dirty="0"/>
              <a:t>SSID</a:t>
            </a:r>
            <a:r>
              <a:rPr lang="zh-CN" altLang="en-US" dirty="0"/>
              <a:t>首字符为空格，则输入的</a:t>
            </a:r>
            <a:r>
              <a:rPr lang="en-US" altLang="zh-CN" dirty="0"/>
              <a:t>SSID</a:t>
            </a:r>
            <a:r>
              <a:rPr lang="zh-CN" altLang="en-US" dirty="0"/>
              <a:t>内容应该以“</a:t>
            </a:r>
            <a:r>
              <a:rPr lang="en-US" altLang="zh-CN" dirty="0"/>
              <a:t>"”</a:t>
            </a:r>
            <a:r>
              <a:rPr lang="zh-CN" altLang="en-US" dirty="0"/>
              <a:t>开头以“</a:t>
            </a:r>
            <a:r>
              <a:rPr lang="en-US" altLang="zh-CN" dirty="0"/>
              <a:t>"”</a:t>
            </a:r>
            <a:r>
              <a:rPr lang="zh-CN" altLang="en-US" dirty="0"/>
              <a:t>结束，如</a:t>
            </a:r>
            <a:r>
              <a:rPr lang="en-US" altLang="zh-CN" dirty="0"/>
              <a:t>" hello"</a:t>
            </a:r>
            <a:r>
              <a:rPr lang="zh-CN" altLang="en-US" dirty="0"/>
              <a:t>，其中前后的“</a:t>
            </a:r>
            <a:r>
              <a:rPr lang="en-US" altLang="zh-CN" dirty="0"/>
              <a:t>"”</a:t>
            </a:r>
            <a:r>
              <a:rPr lang="zh-CN" altLang="en-US" dirty="0"/>
              <a:t>占用两个字符。如果想设置</a:t>
            </a:r>
            <a:r>
              <a:rPr lang="en-US" altLang="zh-CN" dirty="0"/>
              <a:t>SSID</a:t>
            </a:r>
            <a:r>
              <a:rPr lang="zh-CN" altLang="en-US" dirty="0"/>
              <a:t>首字符为“</a:t>
            </a:r>
            <a:r>
              <a:rPr lang="en-US" altLang="zh-CN" dirty="0"/>
              <a:t>"”</a:t>
            </a:r>
            <a:r>
              <a:rPr lang="zh-CN" altLang="en-US" dirty="0"/>
              <a:t>，则需要在“</a:t>
            </a:r>
            <a:r>
              <a:rPr lang="en-US" altLang="zh-CN" dirty="0"/>
              <a:t>"”</a:t>
            </a:r>
            <a:r>
              <a:rPr lang="zh-CN" altLang="en-US" dirty="0"/>
              <a:t>前输入转义字符“</a:t>
            </a:r>
            <a:r>
              <a:rPr lang="en-US" altLang="zh-CN" dirty="0"/>
              <a:t>\”</a:t>
            </a:r>
            <a:r>
              <a:rPr lang="zh-CN" altLang="en-US" dirty="0"/>
              <a:t>，如</a:t>
            </a:r>
            <a:r>
              <a:rPr lang="en-US" altLang="zh-CN" dirty="0"/>
              <a:t>\"hello</a:t>
            </a:r>
            <a:r>
              <a:rPr lang="zh-CN" altLang="en-US" dirty="0"/>
              <a:t>，其中“</a:t>
            </a:r>
            <a:r>
              <a:rPr lang="en-US" altLang="zh-CN" dirty="0"/>
              <a:t>\”</a:t>
            </a:r>
            <a:r>
              <a:rPr lang="zh-CN" altLang="en-US" dirty="0"/>
              <a:t>占用一个字符。</a:t>
            </a:r>
          </a:p>
        </p:txBody>
      </p:sp>
    </p:spTree>
    <p:extLst>
      <p:ext uri="{BB962C8B-B14F-4D97-AF65-F5344CB8AC3E}">
        <p14:creationId xmlns:p14="http://schemas.microsoft.com/office/powerpoint/2010/main" val="4853311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fontAlgn="base"/>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display vap </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 ap-group </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ap-group-name</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ap-name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-name</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ap-id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-id</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radio </a:t>
            </a:r>
            <a:r>
              <a:rPr lang="en-US" altLang="zh-CN" sz="1100" i="1" dirty="0">
                <a:latin typeface="Huawei Sans" panose="020C0503030203020204" pitchFamily="34" charset="0"/>
                <a:ea typeface="方正兰亭黑简体" panose="02000000000000000000" pitchFamily="2" charset="-122"/>
                <a:cs typeface="Huawei Sans" panose="020C0503030203020204" pitchFamily="34" charset="0"/>
              </a:rPr>
              <a:t>radio-id</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b="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base"/>
            <a:r>
              <a:rPr lang="en-US" altLang="zh-CN" b="1" dirty="0"/>
              <a:t>ap-group</a:t>
            </a:r>
            <a:r>
              <a:rPr lang="en-US" altLang="zh-CN" dirty="0"/>
              <a:t> </a:t>
            </a:r>
            <a:r>
              <a:rPr lang="en-US" altLang="zh-CN" i="1" dirty="0"/>
              <a:t>ap-group-name</a:t>
            </a:r>
            <a:r>
              <a:rPr lang="zh-CN" altLang="en-US" dirty="0"/>
              <a:t>：查看指定</a:t>
            </a:r>
            <a:r>
              <a:rPr lang="en-US" altLang="zh-CN" dirty="0"/>
              <a:t>AP</a:t>
            </a:r>
            <a:r>
              <a:rPr lang="zh-CN" altLang="en-US" dirty="0"/>
              <a:t>组下的所有业务型</a:t>
            </a:r>
            <a:r>
              <a:rPr lang="en-US" altLang="zh-CN" dirty="0"/>
              <a:t>VAP</a:t>
            </a:r>
            <a:r>
              <a:rPr lang="zh-CN" altLang="en-US" dirty="0"/>
              <a:t>的相关信息。必须是已存在的</a:t>
            </a:r>
            <a:r>
              <a:rPr lang="en-US" altLang="zh-CN" dirty="0"/>
              <a:t>AP</a:t>
            </a:r>
            <a:r>
              <a:rPr lang="zh-CN" altLang="en-US" dirty="0"/>
              <a:t>组名称。</a:t>
            </a:r>
          </a:p>
          <a:p>
            <a:pPr lvl="1" fontAlgn="base"/>
            <a:r>
              <a:rPr lang="en-US" altLang="zh-CN" b="1" dirty="0"/>
              <a:t>ap-name</a:t>
            </a:r>
            <a:r>
              <a:rPr lang="en-US" altLang="zh-CN" dirty="0"/>
              <a:t> </a:t>
            </a:r>
            <a:r>
              <a:rPr lang="en-US" altLang="zh-CN" i="1" dirty="0" err="1"/>
              <a:t>ap-name</a:t>
            </a:r>
            <a:r>
              <a:rPr lang="zh-CN" altLang="en-US" dirty="0"/>
              <a:t>：查看指定名称的</a:t>
            </a:r>
            <a:r>
              <a:rPr lang="en-US" altLang="zh-CN" dirty="0"/>
              <a:t>AP</a:t>
            </a:r>
            <a:r>
              <a:rPr lang="zh-CN" altLang="en-US" dirty="0"/>
              <a:t>的业务型</a:t>
            </a:r>
            <a:r>
              <a:rPr lang="en-US" altLang="zh-CN" dirty="0"/>
              <a:t>VAP</a:t>
            </a:r>
            <a:r>
              <a:rPr lang="zh-CN" altLang="en-US" dirty="0"/>
              <a:t>的相关信息。必须是已存在的</a:t>
            </a:r>
            <a:r>
              <a:rPr lang="en-US" altLang="zh-CN" dirty="0"/>
              <a:t>AP</a:t>
            </a:r>
            <a:r>
              <a:rPr lang="zh-CN" altLang="en-US" dirty="0"/>
              <a:t>名称。</a:t>
            </a:r>
          </a:p>
          <a:p>
            <a:pPr lvl="1" fontAlgn="base"/>
            <a:r>
              <a:rPr lang="en-US" altLang="zh-CN" b="1" dirty="0"/>
              <a:t>ap-id</a:t>
            </a:r>
            <a:r>
              <a:rPr lang="en-US" altLang="zh-CN" dirty="0"/>
              <a:t> </a:t>
            </a:r>
            <a:r>
              <a:rPr lang="en-US" altLang="zh-CN" i="1" dirty="0" err="1"/>
              <a:t>ap-id</a:t>
            </a:r>
            <a:r>
              <a:rPr lang="zh-CN" altLang="en-US" dirty="0"/>
              <a:t>：查看指定</a:t>
            </a:r>
            <a:r>
              <a:rPr lang="en-US" altLang="zh-CN" dirty="0"/>
              <a:t>ID</a:t>
            </a:r>
            <a:r>
              <a:rPr lang="zh-CN" altLang="en-US" dirty="0"/>
              <a:t>的</a:t>
            </a:r>
            <a:r>
              <a:rPr lang="en-US" altLang="zh-CN" dirty="0"/>
              <a:t>AP</a:t>
            </a:r>
            <a:r>
              <a:rPr lang="zh-CN" altLang="en-US" dirty="0"/>
              <a:t>的业务型</a:t>
            </a:r>
            <a:r>
              <a:rPr lang="en-US" altLang="zh-CN" dirty="0"/>
              <a:t>VAP</a:t>
            </a:r>
            <a:r>
              <a:rPr lang="zh-CN" altLang="en-US" dirty="0"/>
              <a:t>的相关信息。必须是已存在的</a:t>
            </a:r>
            <a:r>
              <a:rPr lang="en-US" altLang="zh-CN" dirty="0"/>
              <a:t>AP ID</a:t>
            </a:r>
            <a:r>
              <a:rPr lang="zh-CN" altLang="en-US" dirty="0"/>
              <a:t>。</a:t>
            </a:r>
          </a:p>
          <a:p>
            <a:pPr lvl="1" fontAlgn="base"/>
            <a:r>
              <a:rPr lang="en-US" altLang="zh-CN" b="1" i="0" dirty="0"/>
              <a:t>radio</a:t>
            </a:r>
            <a:r>
              <a:rPr lang="en-US" altLang="zh-CN" i="1" dirty="0"/>
              <a:t> radio-id</a:t>
            </a:r>
            <a:r>
              <a:rPr lang="zh-CN" altLang="en-US" dirty="0"/>
              <a:t>：查看指定射频的业务型</a:t>
            </a:r>
            <a:r>
              <a:rPr lang="en-US" altLang="zh-CN" dirty="0"/>
              <a:t>VAP</a:t>
            </a:r>
            <a:r>
              <a:rPr lang="zh-CN" altLang="en-US" dirty="0"/>
              <a:t>的相关信息。整数类型，取值范围：</a:t>
            </a:r>
            <a:r>
              <a:rPr lang="en-US" altLang="zh-CN" dirty="0"/>
              <a:t>0</a:t>
            </a:r>
            <a:r>
              <a:rPr lang="zh-CN" altLang="en-US" dirty="0"/>
              <a:t>～</a:t>
            </a:r>
            <a:r>
              <a:rPr lang="en-US" altLang="zh-CN" dirty="0"/>
              <a:t>2</a:t>
            </a:r>
            <a:r>
              <a:rPr lang="zh-CN" altLang="en-US" dirty="0"/>
              <a:t>。</a:t>
            </a:r>
          </a:p>
          <a:p>
            <a:pPr lvl="1" fontAlgn="base"/>
            <a:r>
              <a:rPr lang="en-US" altLang="zh-CN" b="1" dirty="0" err="1"/>
              <a:t>ssid</a:t>
            </a:r>
            <a:r>
              <a:rPr lang="en-US" altLang="zh-CN" dirty="0"/>
              <a:t> </a:t>
            </a:r>
            <a:r>
              <a:rPr lang="en-US" altLang="zh-CN" i="1" dirty="0" err="1"/>
              <a:t>ssid</a:t>
            </a:r>
            <a:r>
              <a:rPr lang="zh-CN" altLang="en-US" dirty="0"/>
              <a:t>：查看指定</a:t>
            </a:r>
            <a:r>
              <a:rPr lang="en-US" altLang="zh-CN" dirty="0"/>
              <a:t>SSID</a:t>
            </a:r>
            <a:r>
              <a:rPr lang="zh-CN" altLang="en-US" dirty="0"/>
              <a:t>的业务型</a:t>
            </a:r>
            <a:r>
              <a:rPr lang="en-US" altLang="zh-CN" dirty="0"/>
              <a:t>VAP</a:t>
            </a:r>
            <a:r>
              <a:rPr lang="zh-CN" altLang="en-US" dirty="0"/>
              <a:t>的相关信息。必须是已存在的</a:t>
            </a:r>
            <a:r>
              <a:rPr lang="en-US" altLang="zh-CN" dirty="0"/>
              <a:t>SSID</a:t>
            </a:r>
            <a:r>
              <a:rPr lang="zh-CN" altLang="en-US" dirty="0"/>
              <a:t>。</a:t>
            </a:r>
            <a:endParaRPr lang="en-US" altLang="zh-CN" dirty="0"/>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命令：</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display vap </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all </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b="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1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i="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1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en-US" altLang="zh-CN" b="1" dirty="0"/>
              <a:t>all</a:t>
            </a:r>
            <a:r>
              <a:rPr lang="zh-CN" altLang="en-US" dirty="0"/>
              <a:t>：查看所有业务型</a:t>
            </a:r>
            <a:r>
              <a:rPr lang="en-US" altLang="zh-CN" dirty="0"/>
              <a:t>VAP</a:t>
            </a:r>
            <a:r>
              <a:rPr lang="zh-CN" altLang="en-US" dirty="0"/>
              <a:t>的相关信息。</a:t>
            </a:r>
            <a:endParaRPr lang="en-US" altLang="zh-CN" dirty="0"/>
          </a:p>
          <a:p>
            <a:pPr lvl="0"/>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55537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业务需求</a:t>
            </a:r>
          </a:p>
          <a:p>
            <a:pPr lvl="1"/>
            <a:r>
              <a:rPr lang="zh-CN" altLang="en-US" dirty="0" smtClean="0"/>
              <a:t>企业用户通过</a:t>
            </a:r>
            <a:r>
              <a:rPr lang="en-US" altLang="zh-CN" dirty="0" smtClean="0"/>
              <a:t>WLAN</a:t>
            </a:r>
            <a:r>
              <a:rPr lang="zh-CN" altLang="en-US" dirty="0" smtClean="0"/>
              <a:t>接入网络，以满足移动办公的最基本需求。</a:t>
            </a:r>
          </a:p>
          <a:p>
            <a:r>
              <a:rPr lang="zh-CN" altLang="en-US" dirty="0" smtClean="0"/>
              <a:t>组网需求</a:t>
            </a:r>
          </a:p>
          <a:p>
            <a:pPr lvl="1"/>
            <a:r>
              <a:rPr lang="en-US" altLang="zh-CN" dirty="0" smtClean="0"/>
              <a:t>AC</a:t>
            </a:r>
            <a:r>
              <a:rPr lang="zh-CN" altLang="en-US" dirty="0" smtClean="0"/>
              <a:t>组网方式：旁挂二层组网。</a:t>
            </a:r>
          </a:p>
          <a:p>
            <a:pPr lvl="1"/>
            <a:r>
              <a:rPr lang="en-US" altLang="zh-CN" dirty="0" smtClean="0"/>
              <a:t>DHCP</a:t>
            </a:r>
            <a:r>
              <a:rPr lang="zh-CN" altLang="en-US" dirty="0" smtClean="0"/>
              <a:t>部署方式：</a:t>
            </a:r>
          </a:p>
          <a:p>
            <a:pPr lvl="2"/>
            <a:r>
              <a:rPr lang="en-US" altLang="zh-CN" dirty="0" smtClean="0"/>
              <a:t>AC</a:t>
            </a:r>
            <a:r>
              <a:rPr lang="zh-CN" altLang="en-US" dirty="0" smtClean="0"/>
              <a:t>作为</a:t>
            </a:r>
            <a:r>
              <a:rPr lang="en-US" altLang="zh-CN" dirty="0" smtClean="0"/>
              <a:t>DHCP</a:t>
            </a:r>
            <a:r>
              <a:rPr lang="zh-CN" altLang="en-US" dirty="0" smtClean="0"/>
              <a:t>服务器为</a:t>
            </a:r>
            <a:r>
              <a:rPr lang="en-US" altLang="zh-CN" dirty="0" smtClean="0"/>
              <a:t>AP</a:t>
            </a:r>
            <a:r>
              <a:rPr lang="zh-CN" altLang="en-US" dirty="0" smtClean="0"/>
              <a:t>分配</a:t>
            </a:r>
            <a:r>
              <a:rPr lang="en-US" altLang="zh-CN" dirty="0" smtClean="0"/>
              <a:t>IP</a:t>
            </a:r>
            <a:r>
              <a:rPr lang="zh-CN" altLang="en-US" dirty="0" smtClean="0"/>
              <a:t>地址。</a:t>
            </a:r>
          </a:p>
          <a:p>
            <a:pPr lvl="2"/>
            <a:r>
              <a:rPr lang="zh-CN" altLang="en-US" dirty="0" smtClean="0"/>
              <a:t>汇聚交换机</a:t>
            </a:r>
            <a:r>
              <a:rPr lang="en-US" altLang="zh-CN" dirty="0" smtClean="0"/>
              <a:t>S2</a:t>
            </a:r>
            <a:r>
              <a:rPr lang="zh-CN" altLang="en-US" dirty="0" smtClean="0"/>
              <a:t>作为</a:t>
            </a:r>
            <a:r>
              <a:rPr lang="en-US" altLang="zh-CN" dirty="0" smtClean="0"/>
              <a:t>DHCP</a:t>
            </a:r>
            <a:r>
              <a:rPr lang="zh-CN" altLang="en-US" dirty="0" smtClean="0"/>
              <a:t>服务器为</a:t>
            </a:r>
            <a:r>
              <a:rPr lang="en-US" altLang="zh-CN" dirty="0" smtClean="0"/>
              <a:t>STA</a:t>
            </a:r>
            <a:r>
              <a:rPr lang="zh-CN" altLang="en-US" dirty="0" smtClean="0"/>
              <a:t>分配</a:t>
            </a:r>
            <a:r>
              <a:rPr lang="en-US" altLang="zh-CN" dirty="0" smtClean="0"/>
              <a:t>IP</a:t>
            </a:r>
            <a:r>
              <a:rPr lang="zh-CN" altLang="en-US" dirty="0" smtClean="0"/>
              <a:t>地址。</a:t>
            </a:r>
          </a:p>
          <a:p>
            <a:pPr lvl="1"/>
            <a:r>
              <a:rPr lang="zh-CN" altLang="en-US" dirty="0" smtClean="0"/>
              <a:t>业务数据转发方式：隧道转发。</a:t>
            </a:r>
          </a:p>
          <a:p>
            <a:r>
              <a:rPr lang="zh-CN" altLang="en-US" dirty="0" smtClean="0"/>
              <a:t>配置思路：</a:t>
            </a:r>
          </a:p>
          <a:p>
            <a:pPr lvl="1"/>
            <a:r>
              <a:rPr lang="zh-CN" altLang="en-US" dirty="0" smtClean="0"/>
              <a:t>配置</a:t>
            </a:r>
            <a:r>
              <a:rPr lang="en-US" altLang="zh-CN" dirty="0" smtClean="0"/>
              <a:t>AP</a:t>
            </a:r>
            <a:r>
              <a:rPr lang="zh-CN" altLang="en-US" dirty="0" smtClean="0"/>
              <a:t>、</a:t>
            </a:r>
            <a:r>
              <a:rPr lang="en-US" altLang="zh-CN" dirty="0" smtClean="0"/>
              <a:t>AC</a:t>
            </a:r>
            <a:r>
              <a:rPr lang="zh-CN" altLang="en-US" dirty="0" smtClean="0"/>
              <a:t>和周边网络设备之间实现网络互通。</a:t>
            </a:r>
          </a:p>
          <a:p>
            <a:pPr lvl="1"/>
            <a:r>
              <a:rPr lang="zh-CN" altLang="en-US" dirty="0" smtClean="0"/>
              <a:t>配置</a:t>
            </a:r>
            <a:r>
              <a:rPr lang="en-US" altLang="zh-CN" dirty="0" smtClean="0"/>
              <a:t>AP</a:t>
            </a:r>
            <a:r>
              <a:rPr lang="zh-CN" altLang="en-US" dirty="0" smtClean="0"/>
              <a:t>上线。</a:t>
            </a:r>
          </a:p>
          <a:p>
            <a:pPr lvl="2"/>
            <a:r>
              <a:rPr lang="zh-CN" altLang="en-US" dirty="0" smtClean="0"/>
              <a:t>创建</a:t>
            </a:r>
            <a:r>
              <a:rPr lang="en-US" altLang="zh-CN" dirty="0" smtClean="0"/>
              <a:t>AP</a:t>
            </a:r>
            <a:r>
              <a:rPr lang="zh-CN" altLang="en-US" dirty="0" smtClean="0"/>
              <a:t>组，用于将需要进行相同配置的</a:t>
            </a:r>
            <a:r>
              <a:rPr lang="en-US" altLang="zh-CN" dirty="0" smtClean="0"/>
              <a:t>AP</a:t>
            </a:r>
            <a:r>
              <a:rPr lang="zh-CN" altLang="en-US" dirty="0" smtClean="0"/>
              <a:t>都加入到</a:t>
            </a:r>
            <a:r>
              <a:rPr lang="en-US" altLang="zh-CN" dirty="0" smtClean="0"/>
              <a:t>AP</a:t>
            </a:r>
            <a:r>
              <a:rPr lang="zh-CN" altLang="en-US" dirty="0" smtClean="0"/>
              <a:t>组，实现统一配置。</a:t>
            </a:r>
          </a:p>
          <a:p>
            <a:pPr lvl="2"/>
            <a:r>
              <a:rPr lang="zh-CN" altLang="en-US" dirty="0" smtClean="0"/>
              <a:t>配置</a:t>
            </a:r>
            <a:r>
              <a:rPr lang="en-US" altLang="zh-CN" dirty="0" smtClean="0"/>
              <a:t>AC</a:t>
            </a:r>
            <a:r>
              <a:rPr lang="zh-CN" altLang="en-US" dirty="0" smtClean="0"/>
              <a:t>的系统参数，包括国家码、</a:t>
            </a:r>
            <a:r>
              <a:rPr lang="en-US" altLang="zh-CN" dirty="0" smtClean="0"/>
              <a:t>AC</a:t>
            </a:r>
            <a:r>
              <a:rPr lang="zh-CN" altLang="en-US" dirty="0" smtClean="0"/>
              <a:t>与</a:t>
            </a:r>
            <a:r>
              <a:rPr lang="en-US" altLang="zh-CN" dirty="0" smtClean="0"/>
              <a:t>AP</a:t>
            </a:r>
            <a:r>
              <a:rPr lang="zh-CN" altLang="en-US" dirty="0" smtClean="0"/>
              <a:t>之间通信的源接口。</a:t>
            </a:r>
          </a:p>
          <a:p>
            <a:pPr lvl="2"/>
            <a:r>
              <a:rPr lang="zh-CN" altLang="en-US" dirty="0" smtClean="0"/>
              <a:t>配置</a:t>
            </a:r>
            <a:r>
              <a:rPr lang="en-US" altLang="zh-CN" dirty="0" smtClean="0"/>
              <a:t>AP</a:t>
            </a:r>
            <a:r>
              <a:rPr lang="zh-CN" altLang="en-US" dirty="0" smtClean="0"/>
              <a:t>上线的认证方式并离线导入</a:t>
            </a:r>
            <a:r>
              <a:rPr lang="en-US" altLang="zh-CN" dirty="0" smtClean="0"/>
              <a:t>AP</a:t>
            </a:r>
            <a:r>
              <a:rPr lang="zh-CN" altLang="en-US" dirty="0" smtClean="0"/>
              <a:t>，实现</a:t>
            </a:r>
            <a:r>
              <a:rPr lang="en-US" altLang="zh-CN" dirty="0" smtClean="0"/>
              <a:t>AP</a:t>
            </a:r>
            <a:r>
              <a:rPr lang="zh-CN" altLang="en-US" dirty="0" smtClean="0"/>
              <a:t>正常上线。</a:t>
            </a:r>
          </a:p>
          <a:p>
            <a:pPr lvl="1"/>
            <a:r>
              <a:rPr lang="zh-CN" altLang="en-US" dirty="0" smtClean="0"/>
              <a:t>配置</a:t>
            </a:r>
            <a:r>
              <a:rPr lang="en-US" altLang="zh-CN" dirty="0" smtClean="0"/>
              <a:t>WLAN</a:t>
            </a:r>
            <a:r>
              <a:rPr lang="zh-CN" altLang="en-US" dirty="0" smtClean="0"/>
              <a:t>业务参数，实现</a:t>
            </a:r>
            <a:r>
              <a:rPr lang="en-US" altLang="zh-CN" dirty="0" smtClean="0"/>
              <a:t>STA</a:t>
            </a:r>
            <a:r>
              <a:rPr lang="zh-CN" altLang="en-US" dirty="0" smtClean="0"/>
              <a:t>访问</a:t>
            </a:r>
            <a:r>
              <a:rPr lang="en-US" altLang="zh-CN" dirty="0" smtClean="0"/>
              <a:t>WLAN</a:t>
            </a:r>
            <a:r>
              <a:rPr lang="zh-CN" altLang="en-US" dirty="0" smtClean="0"/>
              <a:t>网络功能。</a:t>
            </a:r>
          </a:p>
          <a:p>
            <a:pPr lvl="1"/>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9923542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S1</a:t>
            </a:r>
            <a:r>
              <a:rPr lang="zh-CN" altLang="en-US" dirty="0" smtClean="0"/>
              <a:t>、</a:t>
            </a:r>
            <a:r>
              <a:rPr lang="en-US" altLang="zh-CN" dirty="0" smtClean="0"/>
              <a:t>S2</a:t>
            </a:r>
            <a:r>
              <a:rPr lang="zh-CN" altLang="en-US" dirty="0" smtClean="0"/>
              <a:t>、</a:t>
            </a:r>
            <a:r>
              <a:rPr lang="en-US" altLang="zh-CN" dirty="0" smtClean="0"/>
              <a:t>AC</a:t>
            </a:r>
            <a:r>
              <a:rPr lang="zh-CN" altLang="en-US" dirty="0" smtClean="0"/>
              <a:t>创建对应</a:t>
            </a:r>
            <a:r>
              <a:rPr lang="en-US" altLang="zh-CN" dirty="0" smtClean="0"/>
              <a:t>VLAN</a:t>
            </a:r>
            <a:r>
              <a:rPr lang="zh-CN" altLang="en-US" dirty="0" smtClean="0"/>
              <a:t>及接口。</a:t>
            </a:r>
          </a:p>
          <a:p>
            <a:pPr lvl="1"/>
            <a:r>
              <a:rPr lang="en-US" altLang="zh-CN" dirty="0" smtClean="0"/>
              <a:t>S1</a:t>
            </a:r>
            <a:r>
              <a:rPr lang="zh-CN" altLang="en-US" dirty="0" smtClean="0"/>
              <a:t>配置：</a:t>
            </a:r>
          </a:p>
          <a:p>
            <a:pPr marL="720000" lvl="2" indent="0">
              <a:buNone/>
            </a:pPr>
            <a:r>
              <a:rPr lang="en-US" altLang="zh-CN" dirty="0" smtClean="0"/>
              <a:t>[S1] </a:t>
            </a:r>
            <a:r>
              <a:rPr lang="en-US" altLang="zh-CN" dirty="0" err="1" smtClean="0"/>
              <a:t>vlan</a:t>
            </a:r>
            <a:r>
              <a:rPr lang="en-US" altLang="zh-CN" dirty="0" smtClean="0"/>
              <a:t> batch 100</a:t>
            </a:r>
          </a:p>
          <a:p>
            <a:pPr marL="720000" lvl="2" indent="0">
              <a:buNone/>
            </a:pPr>
            <a:r>
              <a:rPr lang="en-US" altLang="zh-CN" dirty="0" smtClean="0"/>
              <a:t>[S1] interface </a:t>
            </a:r>
            <a:r>
              <a:rPr lang="en-US" altLang="zh-CN" dirty="0" err="1" smtClean="0"/>
              <a:t>gigabitethernet</a:t>
            </a:r>
            <a:r>
              <a:rPr lang="en-US" altLang="zh-CN" dirty="0" smtClean="0"/>
              <a:t> 0/0/1</a:t>
            </a:r>
          </a:p>
          <a:p>
            <a:pPr marL="720000" lvl="2" indent="0">
              <a:buNone/>
            </a:pPr>
            <a:r>
              <a:rPr lang="en-US" altLang="zh-CN" dirty="0" smtClean="0"/>
              <a:t>[S1-GigabitEthernet0/0/1] port link-type trunk</a:t>
            </a:r>
          </a:p>
          <a:p>
            <a:pPr marL="720000" lvl="2" indent="0">
              <a:buNone/>
            </a:pPr>
            <a:r>
              <a:rPr lang="en-US" altLang="zh-CN" dirty="0" smtClean="0"/>
              <a:t>[S1-GigabitEthernet0/0/1] port trunk </a:t>
            </a:r>
            <a:r>
              <a:rPr lang="en-US" altLang="zh-CN" dirty="0" err="1" smtClean="0"/>
              <a:t>pvid</a:t>
            </a:r>
            <a:r>
              <a:rPr lang="en-US" altLang="zh-CN" dirty="0" smtClean="0"/>
              <a:t> </a:t>
            </a:r>
            <a:r>
              <a:rPr lang="en-US" altLang="zh-CN" dirty="0" err="1" smtClean="0"/>
              <a:t>vlan</a:t>
            </a:r>
            <a:r>
              <a:rPr lang="en-US" altLang="zh-CN" dirty="0" smtClean="0"/>
              <a:t> 100</a:t>
            </a:r>
          </a:p>
          <a:p>
            <a:pPr marL="720000" lvl="2" indent="0">
              <a:buNone/>
            </a:pPr>
            <a:r>
              <a:rPr lang="en-US" altLang="zh-CN" dirty="0" smtClean="0"/>
              <a:t>[S1-GigabitEthernet0/0/1] port trunk allow-pass </a:t>
            </a:r>
            <a:r>
              <a:rPr lang="en-US" altLang="zh-CN" dirty="0" err="1" smtClean="0"/>
              <a:t>vlan</a:t>
            </a:r>
            <a:r>
              <a:rPr lang="en-US" altLang="zh-CN" dirty="0" smtClean="0"/>
              <a:t> 100</a:t>
            </a:r>
          </a:p>
          <a:p>
            <a:pPr marL="720000" lvl="2" indent="0">
              <a:buNone/>
            </a:pPr>
            <a:r>
              <a:rPr lang="en-US" altLang="zh-CN" dirty="0" smtClean="0"/>
              <a:t>[S1-GigabitEthernet0/0/1] quit</a:t>
            </a:r>
          </a:p>
          <a:p>
            <a:pPr marL="720000" lvl="2" indent="0">
              <a:buNone/>
            </a:pPr>
            <a:r>
              <a:rPr lang="en-US" altLang="zh-CN" dirty="0" smtClean="0"/>
              <a:t>[S1] interface </a:t>
            </a:r>
            <a:r>
              <a:rPr lang="en-US" altLang="zh-CN" dirty="0" err="1" smtClean="0"/>
              <a:t>gigabitethernet</a:t>
            </a:r>
            <a:r>
              <a:rPr lang="en-US" altLang="zh-CN" dirty="0" smtClean="0"/>
              <a:t> 0/0/2</a:t>
            </a:r>
          </a:p>
          <a:p>
            <a:pPr marL="720000" lvl="2" indent="0">
              <a:buNone/>
            </a:pPr>
            <a:r>
              <a:rPr lang="en-US" altLang="zh-CN" dirty="0" smtClean="0"/>
              <a:t>[S1-GigabitEthernet0/0/2] port link-type trunk</a:t>
            </a:r>
          </a:p>
          <a:p>
            <a:pPr marL="720000" lvl="2" indent="0">
              <a:buNone/>
            </a:pPr>
            <a:r>
              <a:rPr lang="en-US" altLang="zh-CN" dirty="0" smtClean="0"/>
              <a:t>[S1-GigabitEthernet0/0/2] port trunk allow-pass </a:t>
            </a:r>
            <a:r>
              <a:rPr lang="en-US" altLang="zh-CN" dirty="0" err="1" smtClean="0"/>
              <a:t>vlan</a:t>
            </a:r>
            <a:r>
              <a:rPr lang="en-US" altLang="zh-CN" dirty="0" smtClean="0"/>
              <a:t> 100</a:t>
            </a:r>
          </a:p>
          <a:p>
            <a:pPr marL="720000" lvl="2" indent="0">
              <a:buNone/>
            </a:pPr>
            <a:r>
              <a:rPr lang="en-US" altLang="zh-CN" dirty="0" smtClean="0"/>
              <a:t>[S1-GigabitEthernet0/0/2] quit</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662684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86396"/>
            <a:ext cx="5932800" cy="6204953"/>
          </a:xfrm>
        </p:spPr>
        <p:txBody>
          <a:bodyPr/>
          <a:lstStyle/>
          <a:p>
            <a:pPr lvl="1"/>
            <a:r>
              <a:rPr lang="en-US" altLang="zh-CN" dirty="0" smtClean="0"/>
              <a:t>S2</a:t>
            </a:r>
            <a:r>
              <a:rPr lang="zh-CN" altLang="en-US" dirty="0" smtClean="0"/>
              <a:t>配置</a:t>
            </a:r>
            <a:r>
              <a:rPr lang="zh-CN" altLang="en-US" dirty="0"/>
              <a:t>：</a:t>
            </a:r>
          </a:p>
          <a:p>
            <a:pPr marL="720000" lvl="2" indent="0">
              <a:buNone/>
            </a:pPr>
            <a:r>
              <a:rPr lang="en-US" altLang="zh-CN" dirty="0" smtClean="0"/>
              <a:t>[S2] </a:t>
            </a:r>
            <a:r>
              <a:rPr lang="en-US" altLang="zh-CN" dirty="0" err="1"/>
              <a:t>vlan</a:t>
            </a:r>
            <a:r>
              <a:rPr lang="en-US" altLang="zh-CN" dirty="0"/>
              <a:t> batch 100 101</a:t>
            </a:r>
          </a:p>
          <a:p>
            <a:pPr marL="720000" lvl="2" indent="0">
              <a:buNone/>
            </a:pPr>
            <a:r>
              <a:rPr lang="en-US" altLang="zh-CN" dirty="0" smtClean="0"/>
              <a:t>[S2] </a:t>
            </a:r>
            <a:r>
              <a:rPr lang="en-US" altLang="zh-CN" dirty="0"/>
              <a:t>interface </a:t>
            </a:r>
            <a:r>
              <a:rPr lang="en-US" altLang="zh-CN" dirty="0" err="1"/>
              <a:t>gigabitethernet</a:t>
            </a:r>
            <a:r>
              <a:rPr lang="en-US" altLang="zh-CN" dirty="0"/>
              <a:t> 0/0/1</a:t>
            </a:r>
          </a:p>
          <a:p>
            <a:pPr marL="720000" lvl="2" indent="0">
              <a:buNone/>
            </a:pPr>
            <a:r>
              <a:rPr lang="en-US" altLang="zh-CN" dirty="0" smtClean="0"/>
              <a:t>[S2-GigabitEthernet0/0/1</a:t>
            </a:r>
            <a:r>
              <a:rPr lang="en-US" altLang="zh-CN" dirty="0"/>
              <a:t>] port link-type trunk</a:t>
            </a:r>
          </a:p>
          <a:p>
            <a:pPr marL="720000" lvl="2" indent="0">
              <a:buNone/>
            </a:pPr>
            <a:r>
              <a:rPr lang="en-US" altLang="zh-CN" dirty="0" smtClean="0"/>
              <a:t>[S2-GigabitEthernet0/0/1</a:t>
            </a:r>
            <a:r>
              <a:rPr lang="en-US" altLang="zh-CN" dirty="0"/>
              <a:t>] port trunk allow-pass </a:t>
            </a:r>
            <a:r>
              <a:rPr lang="en-US" altLang="zh-CN" dirty="0" err="1"/>
              <a:t>vlan</a:t>
            </a:r>
            <a:r>
              <a:rPr lang="en-US" altLang="zh-CN" dirty="0"/>
              <a:t> 100</a:t>
            </a:r>
          </a:p>
          <a:p>
            <a:pPr marL="720000" lvl="2" indent="0">
              <a:buNone/>
            </a:pPr>
            <a:r>
              <a:rPr lang="en-US" altLang="zh-CN" dirty="0" smtClean="0"/>
              <a:t>[S2-GigabitEthernet0/0/1</a:t>
            </a:r>
            <a:r>
              <a:rPr lang="en-US" altLang="zh-CN" dirty="0"/>
              <a:t>] quit</a:t>
            </a:r>
          </a:p>
          <a:p>
            <a:pPr marL="720000" lvl="2" indent="0">
              <a:buNone/>
            </a:pPr>
            <a:r>
              <a:rPr lang="en-US" altLang="zh-CN" dirty="0" smtClean="0"/>
              <a:t>[S2] </a:t>
            </a:r>
            <a:r>
              <a:rPr lang="en-US" altLang="zh-CN" dirty="0"/>
              <a:t>interface </a:t>
            </a:r>
            <a:r>
              <a:rPr lang="en-US" altLang="zh-CN" dirty="0" err="1"/>
              <a:t>gigabitethernet</a:t>
            </a:r>
            <a:r>
              <a:rPr lang="en-US" altLang="zh-CN" dirty="0"/>
              <a:t> 0/0/2</a:t>
            </a:r>
          </a:p>
          <a:p>
            <a:pPr marL="720000" lvl="2" indent="0">
              <a:buNone/>
            </a:pPr>
            <a:r>
              <a:rPr lang="en-US" altLang="zh-CN" dirty="0" smtClean="0"/>
              <a:t>[S2-GigabitEthernet0/0/2</a:t>
            </a:r>
            <a:r>
              <a:rPr lang="en-US" altLang="zh-CN" dirty="0"/>
              <a:t>] port link-type trunk</a:t>
            </a:r>
          </a:p>
          <a:p>
            <a:pPr marL="720000" lvl="2" indent="0">
              <a:buNone/>
            </a:pPr>
            <a:r>
              <a:rPr lang="en-US" altLang="zh-CN" dirty="0" smtClean="0"/>
              <a:t>[S2-GigabitEthernet0/0/2</a:t>
            </a:r>
            <a:r>
              <a:rPr lang="en-US" altLang="zh-CN" dirty="0"/>
              <a:t>] port trunk allow-pass </a:t>
            </a:r>
            <a:r>
              <a:rPr lang="en-US" altLang="zh-CN" dirty="0" err="1"/>
              <a:t>vlan</a:t>
            </a:r>
            <a:r>
              <a:rPr lang="en-US" altLang="zh-CN" dirty="0"/>
              <a:t> 100 101</a:t>
            </a:r>
          </a:p>
          <a:p>
            <a:pPr marL="720000" lvl="2" indent="0">
              <a:buNone/>
            </a:pPr>
            <a:r>
              <a:rPr lang="en-US" altLang="zh-CN" dirty="0" smtClean="0"/>
              <a:t>[S2-GigabitEthernet0/0/2</a:t>
            </a:r>
            <a:r>
              <a:rPr lang="en-US" altLang="zh-CN" dirty="0"/>
              <a:t>] quit</a:t>
            </a:r>
          </a:p>
          <a:p>
            <a:pPr marL="720000" lvl="2" indent="0">
              <a:buNone/>
            </a:pPr>
            <a:r>
              <a:rPr lang="en-US" altLang="zh-CN" dirty="0" smtClean="0"/>
              <a:t>[S2] </a:t>
            </a:r>
            <a:r>
              <a:rPr lang="en-US" altLang="zh-CN" dirty="0"/>
              <a:t>interface </a:t>
            </a:r>
            <a:r>
              <a:rPr lang="en-US" altLang="zh-CN" dirty="0" err="1"/>
              <a:t>gigabitethernet</a:t>
            </a:r>
            <a:r>
              <a:rPr lang="en-US" altLang="zh-CN" dirty="0"/>
              <a:t> 0/0/3</a:t>
            </a:r>
          </a:p>
          <a:p>
            <a:pPr marL="720000" lvl="2" indent="0">
              <a:buNone/>
            </a:pPr>
            <a:r>
              <a:rPr lang="en-US" altLang="zh-CN" dirty="0" smtClean="0"/>
              <a:t>[S2-GigabitEthernet0/0/3</a:t>
            </a:r>
            <a:r>
              <a:rPr lang="en-US" altLang="zh-CN" dirty="0"/>
              <a:t>] port link-type trunk</a:t>
            </a:r>
          </a:p>
          <a:p>
            <a:pPr marL="720000" lvl="2" indent="0">
              <a:buNone/>
            </a:pPr>
            <a:r>
              <a:rPr lang="en-US" altLang="zh-CN" dirty="0" smtClean="0"/>
              <a:t>[S2-GigabitEthernet0/0/3</a:t>
            </a:r>
            <a:r>
              <a:rPr lang="en-US" altLang="zh-CN" dirty="0"/>
              <a:t>] port trunk allow-pass </a:t>
            </a:r>
            <a:r>
              <a:rPr lang="en-US" altLang="zh-CN" dirty="0" err="1"/>
              <a:t>vlan</a:t>
            </a:r>
            <a:r>
              <a:rPr lang="en-US" altLang="zh-CN" dirty="0"/>
              <a:t> 101</a:t>
            </a:r>
          </a:p>
          <a:p>
            <a:pPr marL="720000" lvl="2" indent="0">
              <a:buNone/>
            </a:pPr>
            <a:r>
              <a:rPr lang="en-US" altLang="zh-CN" dirty="0" smtClean="0"/>
              <a:t>[S2-GigabitEthernet0/0/3</a:t>
            </a:r>
            <a:r>
              <a:rPr lang="en-US" altLang="zh-CN" dirty="0"/>
              <a:t>] quit</a:t>
            </a:r>
          </a:p>
          <a:p>
            <a:pPr lvl="1"/>
            <a:r>
              <a:rPr lang="en-US" altLang="zh-CN" dirty="0"/>
              <a:t>AC</a:t>
            </a:r>
            <a:r>
              <a:rPr lang="zh-CN" altLang="en-US" dirty="0"/>
              <a:t>配置</a:t>
            </a:r>
          </a:p>
          <a:p>
            <a:pPr marL="720000" lvl="2" indent="0">
              <a:buNone/>
            </a:pPr>
            <a:r>
              <a:rPr lang="en-US" altLang="zh-CN" dirty="0"/>
              <a:t>[AC] </a:t>
            </a:r>
            <a:r>
              <a:rPr lang="en-US" altLang="zh-CN" dirty="0" err="1"/>
              <a:t>vlan</a:t>
            </a:r>
            <a:r>
              <a:rPr lang="en-US" altLang="zh-CN" dirty="0"/>
              <a:t> batch 100 101</a:t>
            </a:r>
          </a:p>
          <a:p>
            <a:pPr marL="720000" lvl="2" indent="0">
              <a:buNone/>
            </a:pPr>
            <a:r>
              <a:rPr lang="en-US" altLang="zh-CN" dirty="0"/>
              <a:t>[AC] interface </a:t>
            </a:r>
            <a:r>
              <a:rPr lang="en-US" altLang="zh-CN" dirty="0" err="1"/>
              <a:t>gigabitethernet</a:t>
            </a:r>
            <a:r>
              <a:rPr lang="en-US" altLang="zh-CN" dirty="0"/>
              <a:t> 0/0/1</a:t>
            </a:r>
          </a:p>
          <a:p>
            <a:pPr marL="720000" lvl="2" indent="0">
              <a:buNone/>
            </a:pPr>
            <a:r>
              <a:rPr lang="en-US" altLang="zh-CN" dirty="0"/>
              <a:t>[AC-GigabitEthernet0/0/1] port link-type trunk</a:t>
            </a:r>
          </a:p>
          <a:p>
            <a:pPr marL="720000" lvl="2" indent="0">
              <a:buNone/>
            </a:pPr>
            <a:r>
              <a:rPr lang="en-US" altLang="zh-CN" dirty="0"/>
              <a:t>[AC-GigabitEthernet0/0/1] port trunk allow-pass </a:t>
            </a:r>
            <a:r>
              <a:rPr lang="en-US" altLang="zh-CN" dirty="0" err="1"/>
              <a:t>vlan</a:t>
            </a:r>
            <a:r>
              <a:rPr lang="en-US" altLang="zh-CN" dirty="0"/>
              <a:t> 100 101</a:t>
            </a:r>
          </a:p>
          <a:p>
            <a:pPr marL="720000" lvl="2" indent="0">
              <a:buNone/>
            </a:pPr>
            <a:r>
              <a:rPr lang="en-US" altLang="zh-CN" dirty="0"/>
              <a:t>[AC-GigabitEthernet0/0/1] quit</a:t>
            </a:r>
          </a:p>
          <a:p>
            <a:pPr lvl="2"/>
            <a:endParaRPr lang="en-US" altLang="zh-CN" dirty="0"/>
          </a:p>
          <a:p>
            <a:pPr lvl="2"/>
            <a:endParaRPr lang="en-US" altLang="zh-CN" dirty="0"/>
          </a:p>
          <a:p>
            <a:endParaRPr lang="zh-CN" altLang="en-US" dirty="0"/>
          </a:p>
        </p:txBody>
      </p:sp>
    </p:spTree>
    <p:extLst>
      <p:ext uri="{BB962C8B-B14F-4D97-AF65-F5344CB8AC3E}">
        <p14:creationId xmlns:p14="http://schemas.microsoft.com/office/powerpoint/2010/main" val="10507801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367317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在</a:t>
            </a:r>
            <a:r>
              <a:rPr lang="en-US" altLang="zh-CN" dirty="0"/>
              <a:t>AC</a:t>
            </a:r>
            <a:r>
              <a:rPr lang="zh-CN" altLang="en-US" dirty="0"/>
              <a:t>上离线导入</a:t>
            </a:r>
            <a:r>
              <a:rPr lang="en-US" altLang="zh-CN" dirty="0"/>
              <a:t>AP</a:t>
            </a:r>
          </a:p>
          <a:p>
            <a:pPr lvl="1"/>
            <a:r>
              <a:rPr lang="zh-CN" altLang="en-US" dirty="0"/>
              <a:t>将</a:t>
            </a:r>
            <a:r>
              <a:rPr lang="en-US" altLang="zh-CN" dirty="0"/>
              <a:t>AP</a:t>
            </a:r>
            <a:r>
              <a:rPr lang="zh-CN" altLang="en-US" dirty="0"/>
              <a:t>加入</a:t>
            </a:r>
            <a:r>
              <a:rPr lang="en-US" altLang="zh-CN" dirty="0"/>
              <a:t>AP</a:t>
            </a:r>
            <a:r>
              <a:rPr lang="zh-CN" altLang="en-US" dirty="0"/>
              <a:t>组“</a:t>
            </a:r>
            <a:r>
              <a:rPr lang="en-US" altLang="zh-CN" dirty="0"/>
              <a:t>ap-group1”</a:t>
            </a:r>
            <a:r>
              <a:rPr lang="zh-CN" altLang="en-US" dirty="0"/>
              <a:t>中。假设</a:t>
            </a:r>
            <a:r>
              <a:rPr lang="en-US" altLang="zh-CN" dirty="0"/>
              <a:t>AP</a:t>
            </a:r>
            <a:r>
              <a:rPr lang="zh-CN" altLang="en-US" dirty="0"/>
              <a:t>的</a:t>
            </a:r>
            <a:r>
              <a:rPr lang="en-US" altLang="zh-CN" dirty="0"/>
              <a:t>MAC</a:t>
            </a:r>
            <a:r>
              <a:rPr lang="zh-CN" altLang="en-US" dirty="0"/>
              <a:t>地址为</a:t>
            </a:r>
            <a:r>
              <a:rPr lang="en-US" altLang="zh-CN" dirty="0"/>
              <a:t>60de-4476-e360</a:t>
            </a:r>
            <a:r>
              <a:rPr lang="zh-CN" altLang="en-US" dirty="0"/>
              <a:t>，并且根据</a:t>
            </a:r>
            <a:r>
              <a:rPr lang="en-US" altLang="zh-CN" dirty="0"/>
              <a:t>AP</a:t>
            </a:r>
            <a:r>
              <a:rPr lang="zh-CN" altLang="en-US" dirty="0"/>
              <a:t>的部署位置为</a:t>
            </a:r>
            <a:r>
              <a:rPr lang="en-US" altLang="zh-CN" dirty="0"/>
              <a:t>AP</a:t>
            </a:r>
            <a:r>
              <a:rPr lang="zh-CN" altLang="en-US" dirty="0"/>
              <a:t>配置名称，便于从名称上就能够了解</a:t>
            </a:r>
            <a:r>
              <a:rPr lang="en-US" altLang="zh-CN" dirty="0"/>
              <a:t>AP</a:t>
            </a:r>
            <a:r>
              <a:rPr lang="zh-CN" altLang="en-US" dirty="0"/>
              <a:t>的部署位置。例如</a:t>
            </a:r>
            <a:r>
              <a:rPr lang="en-US" altLang="zh-CN" dirty="0"/>
              <a:t>MAC</a:t>
            </a:r>
            <a:r>
              <a:rPr lang="zh-CN" altLang="en-US" dirty="0"/>
              <a:t>地址为</a:t>
            </a:r>
            <a:r>
              <a:rPr lang="en-US" altLang="zh-CN" dirty="0"/>
              <a:t>60de-4476-e360</a:t>
            </a:r>
            <a:r>
              <a:rPr lang="zh-CN" altLang="en-US" dirty="0"/>
              <a:t>的</a:t>
            </a:r>
            <a:r>
              <a:rPr lang="en-US" altLang="zh-CN" dirty="0"/>
              <a:t>AP</a:t>
            </a:r>
            <a:r>
              <a:rPr lang="zh-CN" altLang="en-US" dirty="0"/>
              <a:t>部署在</a:t>
            </a:r>
            <a:r>
              <a:rPr lang="en-US" altLang="zh-CN" dirty="0"/>
              <a:t>1</a:t>
            </a:r>
            <a:r>
              <a:rPr lang="zh-CN" altLang="en-US" dirty="0"/>
              <a:t>号区域，命名此</a:t>
            </a:r>
            <a:r>
              <a:rPr lang="en-US" altLang="zh-CN" dirty="0"/>
              <a:t>AP</a:t>
            </a:r>
            <a:r>
              <a:rPr lang="zh-CN" altLang="en-US" dirty="0"/>
              <a:t>为</a:t>
            </a:r>
            <a:r>
              <a:rPr lang="en-US" altLang="zh-CN" dirty="0"/>
              <a:t>area_1</a:t>
            </a:r>
            <a:r>
              <a:rPr lang="zh-CN" altLang="en-US" dirty="0"/>
              <a:t>。</a:t>
            </a:r>
          </a:p>
          <a:p>
            <a:pPr lvl="1"/>
            <a:endParaRPr lang="zh-CN" altLang="en-US" dirty="0"/>
          </a:p>
          <a:p>
            <a:endParaRPr lang="zh-CN" altLang="en-US" dirty="0"/>
          </a:p>
        </p:txBody>
      </p:sp>
    </p:spTree>
    <p:extLst>
      <p:ext uri="{BB962C8B-B14F-4D97-AF65-F5344CB8AC3E}">
        <p14:creationId xmlns:p14="http://schemas.microsoft.com/office/powerpoint/2010/main" val="11307760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en-US" altLang="zh-CN" b="1" dirty="0"/>
              <a:t>display ap</a:t>
            </a:r>
            <a:r>
              <a:rPr lang="zh-CN" altLang="en-US" dirty="0"/>
              <a:t>命令输出信息描述：</a:t>
            </a:r>
            <a:endParaRPr lang="en-US" altLang="zh-CN" dirty="0"/>
          </a:p>
          <a:p>
            <a:pPr lvl="1"/>
            <a:r>
              <a:rPr lang="en-US" altLang="zh-CN" dirty="0"/>
              <a:t>ID</a:t>
            </a:r>
            <a:r>
              <a:rPr lang="zh-CN" altLang="en-US" dirty="0"/>
              <a:t>：</a:t>
            </a:r>
            <a:r>
              <a:rPr lang="en-US" altLang="zh-CN" dirty="0"/>
              <a:t>AP ID</a:t>
            </a:r>
            <a:r>
              <a:rPr lang="zh-CN" altLang="en-US" dirty="0"/>
              <a:t>。</a:t>
            </a:r>
          </a:p>
          <a:p>
            <a:pPr lvl="1"/>
            <a:r>
              <a:rPr lang="en-US" altLang="zh-CN" dirty="0"/>
              <a:t>MAC</a:t>
            </a:r>
            <a:r>
              <a:rPr lang="zh-CN" altLang="en-US" dirty="0"/>
              <a:t>：</a:t>
            </a:r>
            <a:r>
              <a:rPr lang="en-US" altLang="zh-CN" dirty="0"/>
              <a:t>AP MAC</a:t>
            </a:r>
            <a:r>
              <a:rPr lang="zh-CN" altLang="en-US" dirty="0"/>
              <a:t>地址。</a:t>
            </a:r>
          </a:p>
          <a:p>
            <a:pPr lvl="1"/>
            <a:r>
              <a:rPr lang="en-US" altLang="zh-CN" dirty="0"/>
              <a:t>Name</a:t>
            </a:r>
            <a:r>
              <a:rPr lang="zh-CN" altLang="en-US" dirty="0"/>
              <a:t>：</a:t>
            </a:r>
            <a:r>
              <a:rPr lang="en-US" altLang="zh-CN" dirty="0"/>
              <a:t>AP</a:t>
            </a:r>
            <a:r>
              <a:rPr lang="zh-CN" altLang="en-US" dirty="0"/>
              <a:t>名称。</a:t>
            </a:r>
          </a:p>
          <a:p>
            <a:pPr lvl="1"/>
            <a:r>
              <a:rPr lang="en-US" altLang="zh-CN" dirty="0"/>
              <a:t>Group</a:t>
            </a:r>
            <a:r>
              <a:rPr lang="zh-CN" altLang="en-US" dirty="0"/>
              <a:t>：</a:t>
            </a:r>
            <a:r>
              <a:rPr lang="en-US" altLang="zh-CN" dirty="0"/>
              <a:t>AP</a:t>
            </a:r>
            <a:r>
              <a:rPr lang="zh-CN" altLang="en-US" dirty="0"/>
              <a:t>所属的</a:t>
            </a:r>
            <a:r>
              <a:rPr lang="en-US" altLang="zh-CN" dirty="0"/>
              <a:t>AP</a:t>
            </a:r>
            <a:r>
              <a:rPr lang="zh-CN" altLang="en-US" dirty="0"/>
              <a:t>组名称。</a:t>
            </a:r>
          </a:p>
          <a:p>
            <a:pPr lvl="1"/>
            <a:r>
              <a:rPr lang="en-US" altLang="zh-CN" dirty="0"/>
              <a:t>IP</a:t>
            </a:r>
            <a:r>
              <a:rPr lang="zh-CN" altLang="en-US" dirty="0"/>
              <a:t>：</a:t>
            </a:r>
            <a:r>
              <a:rPr lang="en-US" altLang="zh-CN" dirty="0"/>
              <a:t>AP</a:t>
            </a:r>
            <a:r>
              <a:rPr lang="zh-CN" altLang="en-US" dirty="0"/>
              <a:t>的</a:t>
            </a:r>
            <a:r>
              <a:rPr lang="en-US" altLang="zh-CN" dirty="0"/>
              <a:t>IP</a:t>
            </a:r>
            <a:r>
              <a:rPr lang="zh-CN" altLang="en-US" dirty="0"/>
              <a:t>地址。在</a:t>
            </a:r>
            <a:r>
              <a:rPr lang="en-US" altLang="zh-CN" dirty="0"/>
              <a:t>NAT</a:t>
            </a:r>
            <a:r>
              <a:rPr lang="zh-CN" altLang="en-US" dirty="0"/>
              <a:t>场景下，</a:t>
            </a:r>
            <a:r>
              <a:rPr lang="en-US" altLang="zh-CN" dirty="0"/>
              <a:t>AP</a:t>
            </a:r>
            <a:r>
              <a:rPr lang="zh-CN" altLang="en-US" dirty="0"/>
              <a:t>在私网侧，</a:t>
            </a:r>
            <a:r>
              <a:rPr lang="en-US" altLang="zh-CN" dirty="0"/>
              <a:t>AC</a:t>
            </a:r>
            <a:r>
              <a:rPr lang="zh-CN" altLang="en-US" dirty="0"/>
              <a:t>在公网侧，该值为</a:t>
            </a:r>
            <a:r>
              <a:rPr lang="en-US" altLang="zh-CN" dirty="0"/>
              <a:t>AP</a:t>
            </a:r>
            <a:r>
              <a:rPr lang="zh-CN" altLang="en-US" dirty="0"/>
              <a:t>私网侧的</a:t>
            </a:r>
            <a:r>
              <a:rPr lang="en-US" altLang="zh-CN" dirty="0"/>
              <a:t>IP</a:t>
            </a:r>
            <a:r>
              <a:rPr lang="zh-CN" altLang="en-US" dirty="0"/>
              <a:t>地址。可通过命令</a:t>
            </a:r>
            <a:r>
              <a:rPr lang="en-US" altLang="zh-CN" dirty="0"/>
              <a:t>display ap run-info</a:t>
            </a:r>
            <a:r>
              <a:rPr lang="zh-CN" altLang="en-US" dirty="0"/>
              <a:t>查看</a:t>
            </a:r>
            <a:r>
              <a:rPr lang="en-US" altLang="zh-CN" dirty="0"/>
              <a:t>AP</a:t>
            </a:r>
            <a:r>
              <a:rPr lang="zh-CN" altLang="en-US" dirty="0"/>
              <a:t>公网侧</a:t>
            </a:r>
            <a:r>
              <a:rPr lang="en-US" altLang="zh-CN" dirty="0"/>
              <a:t>IP</a:t>
            </a:r>
            <a:r>
              <a:rPr lang="zh-CN" altLang="en-US" dirty="0"/>
              <a:t>地址。</a:t>
            </a:r>
          </a:p>
          <a:p>
            <a:pPr lvl="1"/>
            <a:r>
              <a:rPr lang="en-US" altLang="zh-CN" dirty="0"/>
              <a:t>Type</a:t>
            </a:r>
            <a:r>
              <a:rPr lang="zh-CN" altLang="en-US" dirty="0"/>
              <a:t>：</a:t>
            </a:r>
            <a:r>
              <a:rPr lang="en-US" altLang="zh-CN" dirty="0"/>
              <a:t>AP</a:t>
            </a:r>
            <a:r>
              <a:rPr lang="zh-CN" altLang="en-US" dirty="0"/>
              <a:t>类型。</a:t>
            </a:r>
          </a:p>
          <a:p>
            <a:pPr lvl="1"/>
            <a:r>
              <a:rPr lang="en-US" altLang="zh-CN" dirty="0"/>
              <a:t>State</a:t>
            </a:r>
            <a:r>
              <a:rPr lang="zh-CN" altLang="en-US" dirty="0"/>
              <a:t>：</a:t>
            </a:r>
            <a:r>
              <a:rPr lang="en-US" altLang="zh-CN" dirty="0"/>
              <a:t>AP</a:t>
            </a:r>
            <a:r>
              <a:rPr lang="zh-CN" altLang="en-US" dirty="0"/>
              <a:t>状态。</a:t>
            </a:r>
          </a:p>
          <a:p>
            <a:pPr lvl="2"/>
            <a:r>
              <a:rPr lang="en-US" altLang="zh-CN" dirty="0"/>
              <a:t>normal</a:t>
            </a:r>
            <a:r>
              <a:rPr lang="zh-CN" altLang="en-US" dirty="0"/>
              <a:t>：</a:t>
            </a:r>
            <a:r>
              <a:rPr lang="en-US" altLang="zh-CN" dirty="0"/>
              <a:t>AP</a:t>
            </a:r>
            <a:r>
              <a:rPr lang="zh-CN" altLang="en-US" dirty="0"/>
              <a:t>正常状态，指</a:t>
            </a:r>
            <a:r>
              <a:rPr lang="en-US" altLang="zh-CN" dirty="0"/>
              <a:t>AP</a:t>
            </a:r>
            <a:r>
              <a:rPr lang="zh-CN" altLang="en-US" dirty="0"/>
              <a:t>在</a:t>
            </a:r>
            <a:r>
              <a:rPr lang="en-US" altLang="zh-CN" dirty="0"/>
              <a:t>AC</a:t>
            </a:r>
            <a:r>
              <a:rPr lang="zh-CN" altLang="en-US" dirty="0"/>
              <a:t>上成功上线。</a:t>
            </a:r>
            <a:endParaRPr lang="en-US" altLang="zh-CN" dirty="0"/>
          </a:p>
          <a:p>
            <a:pPr lvl="2"/>
            <a:r>
              <a:rPr lang="en-US" altLang="zh-CN" dirty="0"/>
              <a:t>commit-failed</a:t>
            </a:r>
            <a:r>
              <a:rPr lang="zh-CN" altLang="en-US" dirty="0"/>
              <a:t>：</a:t>
            </a:r>
            <a:r>
              <a:rPr lang="en-US" altLang="zh-CN" dirty="0"/>
              <a:t>AP</a:t>
            </a:r>
            <a:r>
              <a:rPr lang="zh-CN" altLang="en-US" dirty="0"/>
              <a:t>上线后</a:t>
            </a:r>
            <a:r>
              <a:rPr lang="en-US" altLang="zh-CN" dirty="0"/>
              <a:t>WLAN</a:t>
            </a:r>
            <a:r>
              <a:rPr lang="zh-CN" altLang="en-US" dirty="0"/>
              <a:t>业务配置下发失败状态。</a:t>
            </a:r>
            <a:endParaRPr lang="en-US" altLang="zh-CN" dirty="0"/>
          </a:p>
          <a:p>
            <a:pPr lvl="2"/>
            <a:r>
              <a:rPr lang="en-US" altLang="zh-CN" dirty="0"/>
              <a:t>download</a:t>
            </a:r>
            <a:r>
              <a:rPr lang="zh-CN" altLang="en-US" dirty="0"/>
              <a:t>：</a:t>
            </a:r>
            <a:r>
              <a:rPr lang="en-US" altLang="zh-CN" dirty="0"/>
              <a:t>AP</a:t>
            </a:r>
            <a:r>
              <a:rPr lang="zh-CN" altLang="en-US" dirty="0"/>
              <a:t>正在升级状态。</a:t>
            </a:r>
            <a:endParaRPr lang="en-US" altLang="zh-CN" dirty="0"/>
          </a:p>
          <a:p>
            <a:pPr lvl="2"/>
            <a:r>
              <a:rPr lang="en-US" altLang="zh-CN" dirty="0"/>
              <a:t>fault</a:t>
            </a:r>
            <a:r>
              <a:rPr lang="zh-CN" altLang="en-US" dirty="0"/>
              <a:t>：</a:t>
            </a:r>
            <a:r>
              <a:rPr lang="en-US" altLang="zh-CN" dirty="0"/>
              <a:t>AP</a:t>
            </a:r>
            <a:r>
              <a:rPr lang="zh-CN" altLang="en-US" dirty="0"/>
              <a:t>上线失败状态。</a:t>
            </a:r>
            <a:endParaRPr lang="en-US" altLang="zh-CN" dirty="0"/>
          </a:p>
          <a:p>
            <a:pPr lvl="2"/>
            <a:r>
              <a:rPr lang="en-US" altLang="zh-CN" dirty="0"/>
              <a:t>idle</a:t>
            </a:r>
            <a:r>
              <a:rPr lang="zh-CN" altLang="en-US" dirty="0"/>
              <a:t>：</a:t>
            </a:r>
            <a:r>
              <a:rPr lang="en-US" altLang="zh-CN" dirty="0"/>
              <a:t>AP</a:t>
            </a:r>
            <a:r>
              <a:rPr lang="zh-CN" altLang="en-US" dirty="0"/>
              <a:t>和</a:t>
            </a:r>
            <a:r>
              <a:rPr lang="en-US" altLang="zh-CN" dirty="0"/>
              <a:t>AC</a:t>
            </a:r>
            <a:r>
              <a:rPr lang="zh-CN" altLang="en-US" dirty="0"/>
              <a:t>建链前的初始状态。</a:t>
            </a:r>
          </a:p>
          <a:p>
            <a:pPr lvl="1"/>
            <a:r>
              <a:rPr lang="en-US" altLang="zh-CN" dirty="0"/>
              <a:t>STA</a:t>
            </a:r>
            <a:r>
              <a:rPr lang="zh-CN" altLang="en-US" dirty="0"/>
              <a:t>：</a:t>
            </a:r>
            <a:r>
              <a:rPr lang="en-US" altLang="zh-CN" dirty="0"/>
              <a:t>AP</a:t>
            </a:r>
            <a:r>
              <a:rPr lang="zh-CN" altLang="en-US" dirty="0"/>
              <a:t>上接入的终端用户数。</a:t>
            </a:r>
          </a:p>
          <a:p>
            <a:pPr lvl="1"/>
            <a:r>
              <a:rPr lang="en-US" altLang="zh-CN" dirty="0"/>
              <a:t>Uptime</a:t>
            </a:r>
            <a:r>
              <a:rPr lang="zh-CN" altLang="en-US" dirty="0"/>
              <a:t>：</a:t>
            </a:r>
            <a:r>
              <a:rPr lang="en-US" altLang="zh-CN" dirty="0"/>
              <a:t>AP</a:t>
            </a:r>
            <a:r>
              <a:rPr lang="zh-CN" altLang="en-US" dirty="0"/>
              <a:t>已上线时长。</a:t>
            </a:r>
          </a:p>
          <a:p>
            <a:pPr lvl="1"/>
            <a:r>
              <a:rPr lang="en-US" altLang="zh-CN" dirty="0" err="1"/>
              <a:t>ExtraInfo</a:t>
            </a:r>
            <a:r>
              <a:rPr lang="zh-CN" altLang="en-US" dirty="0"/>
              <a:t>：额外的信息。</a:t>
            </a:r>
            <a:r>
              <a:rPr lang="en-US" altLang="zh-CN" dirty="0"/>
              <a:t>P</a:t>
            </a:r>
            <a:r>
              <a:rPr lang="zh-CN" altLang="en-US" dirty="0"/>
              <a:t>表示设备供电不足。</a:t>
            </a:r>
          </a:p>
        </p:txBody>
      </p:sp>
    </p:spTree>
    <p:extLst>
      <p:ext uri="{BB962C8B-B14F-4D97-AF65-F5344CB8AC3E}">
        <p14:creationId xmlns:p14="http://schemas.microsoft.com/office/powerpoint/2010/main" val="8328166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276828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615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212246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r>
              <a:rPr lang="en-US" altLang="zh-CN" b="1" dirty="0"/>
              <a:t>display vap</a:t>
            </a:r>
            <a:r>
              <a:rPr lang="zh-CN" altLang="en-US" dirty="0"/>
              <a:t>命令输出信息描述：</a:t>
            </a:r>
            <a:endParaRPr lang="en-US" altLang="zh-CN" dirty="0"/>
          </a:p>
          <a:p>
            <a:pPr lvl="1"/>
            <a:r>
              <a:rPr lang="en-US" altLang="zh-CN" dirty="0"/>
              <a:t>AP ID</a:t>
            </a:r>
            <a:r>
              <a:rPr lang="zh-CN" altLang="en-US" dirty="0"/>
              <a:t>：</a:t>
            </a:r>
            <a:r>
              <a:rPr lang="en-US" altLang="zh-CN" dirty="0"/>
              <a:t>AP ID</a:t>
            </a:r>
            <a:r>
              <a:rPr lang="zh-CN" altLang="en-US" dirty="0"/>
              <a:t>。</a:t>
            </a:r>
          </a:p>
          <a:p>
            <a:pPr lvl="1"/>
            <a:r>
              <a:rPr lang="en-US" altLang="zh-CN" dirty="0"/>
              <a:t>AP name</a:t>
            </a:r>
            <a:r>
              <a:rPr lang="zh-CN" altLang="en-US" dirty="0"/>
              <a:t>：</a:t>
            </a:r>
            <a:r>
              <a:rPr lang="en-US" altLang="zh-CN" dirty="0"/>
              <a:t>AP</a:t>
            </a:r>
            <a:r>
              <a:rPr lang="zh-CN" altLang="en-US" dirty="0"/>
              <a:t>名称。</a:t>
            </a:r>
          </a:p>
          <a:p>
            <a:pPr lvl="1"/>
            <a:r>
              <a:rPr lang="en-US" altLang="zh-CN" dirty="0" err="1"/>
              <a:t>RfID</a:t>
            </a:r>
            <a:r>
              <a:rPr lang="zh-CN" altLang="en-US" dirty="0"/>
              <a:t>：射频</a:t>
            </a:r>
            <a:r>
              <a:rPr lang="en-US" altLang="zh-CN" dirty="0"/>
              <a:t>ID</a:t>
            </a:r>
            <a:r>
              <a:rPr lang="zh-CN" altLang="en-US" dirty="0"/>
              <a:t>。</a:t>
            </a:r>
          </a:p>
          <a:p>
            <a:pPr lvl="1"/>
            <a:r>
              <a:rPr lang="en-US" altLang="zh-CN" dirty="0"/>
              <a:t>WID</a:t>
            </a:r>
            <a:r>
              <a:rPr lang="zh-CN" altLang="en-US" dirty="0"/>
              <a:t>：</a:t>
            </a:r>
            <a:r>
              <a:rPr lang="en-US" altLang="zh-CN" dirty="0"/>
              <a:t>VAP</a:t>
            </a:r>
            <a:r>
              <a:rPr lang="zh-CN" altLang="en-US" dirty="0"/>
              <a:t>的</a:t>
            </a:r>
            <a:r>
              <a:rPr lang="en-US" altLang="zh-CN" dirty="0"/>
              <a:t>ID</a:t>
            </a:r>
            <a:r>
              <a:rPr lang="zh-CN" altLang="en-US" dirty="0"/>
              <a:t>。</a:t>
            </a:r>
          </a:p>
          <a:p>
            <a:pPr lvl="1"/>
            <a:r>
              <a:rPr lang="en-US" altLang="zh-CN" dirty="0"/>
              <a:t>SSID</a:t>
            </a:r>
            <a:r>
              <a:rPr lang="zh-CN" altLang="en-US" dirty="0"/>
              <a:t>：</a:t>
            </a:r>
            <a:r>
              <a:rPr lang="en-US" altLang="zh-CN" dirty="0"/>
              <a:t>SSID</a:t>
            </a:r>
            <a:r>
              <a:rPr lang="zh-CN" altLang="en-US" dirty="0"/>
              <a:t>的名称。</a:t>
            </a:r>
          </a:p>
          <a:p>
            <a:pPr lvl="1"/>
            <a:r>
              <a:rPr lang="en-US" altLang="zh-CN" dirty="0"/>
              <a:t>BSSID</a:t>
            </a:r>
            <a:r>
              <a:rPr lang="zh-CN" altLang="en-US" dirty="0"/>
              <a:t>：</a:t>
            </a:r>
            <a:r>
              <a:rPr lang="en-US" altLang="zh-CN" dirty="0"/>
              <a:t>VAP</a:t>
            </a:r>
            <a:r>
              <a:rPr lang="zh-CN" altLang="en-US" dirty="0"/>
              <a:t>的</a:t>
            </a:r>
            <a:r>
              <a:rPr lang="en-US" altLang="zh-CN" dirty="0"/>
              <a:t>MAC</a:t>
            </a:r>
            <a:r>
              <a:rPr lang="zh-CN" altLang="en-US" dirty="0"/>
              <a:t>地址。</a:t>
            </a:r>
          </a:p>
          <a:p>
            <a:pPr lvl="1"/>
            <a:r>
              <a:rPr lang="en-US" altLang="zh-CN" dirty="0"/>
              <a:t>Status</a:t>
            </a:r>
            <a:r>
              <a:rPr lang="zh-CN" altLang="en-US" dirty="0"/>
              <a:t>：</a:t>
            </a:r>
            <a:r>
              <a:rPr lang="en-US" altLang="zh-CN" dirty="0"/>
              <a:t>VAP</a:t>
            </a:r>
            <a:r>
              <a:rPr lang="zh-CN" altLang="en-US" dirty="0"/>
              <a:t>当前状态：</a:t>
            </a:r>
          </a:p>
          <a:p>
            <a:pPr lvl="2"/>
            <a:r>
              <a:rPr lang="en-US" altLang="zh-CN" dirty="0"/>
              <a:t>ON</a:t>
            </a:r>
            <a:r>
              <a:rPr lang="zh-CN" altLang="en-US" dirty="0"/>
              <a:t>：</a:t>
            </a:r>
            <a:r>
              <a:rPr lang="en-US" altLang="zh-CN" dirty="0"/>
              <a:t>VAP</a:t>
            </a:r>
            <a:r>
              <a:rPr lang="zh-CN" altLang="en-US" dirty="0"/>
              <a:t>服务开启</a:t>
            </a:r>
          </a:p>
          <a:p>
            <a:pPr lvl="2"/>
            <a:r>
              <a:rPr lang="en-US" altLang="zh-CN" dirty="0"/>
              <a:t>OFF</a:t>
            </a:r>
            <a:r>
              <a:rPr lang="zh-CN" altLang="en-US" dirty="0"/>
              <a:t>：</a:t>
            </a:r>
            <a:r>
              <a:rPr lang="en-US" altLang="zh-CN" dirty="0"/>
              <a:t>VAP</a:t>
            </a:r>
            <a:r>
              <a:rPr lang="zh-CN" altLang="en-US" dirty="0"/>
              <a:t>服务关闭</a:t>
            </a:r>
          </a:p>
          <a:p>
            <a:pPr lvl="1"/>
            <a:r>
              <a:rPr lang="en-US" altLang="zh-CN" dirty="0" err="1"/>
              <a:t>Auth</a:t>
            </a:r>
            <a:r>
              <a:rPr lang="en-US" altLang="zh-CN" dirty="0"/>
              <a:t> type</a:t>
            </a:r>
            <a:r>
              <a:rPr lang="zh-CN" altLang="en-US" dirty="0"/>
              <a:t>：</a:t>
            </a:r>
            <a:r>
              <a:rPr lang="en-US" altLang="zh-CN" dirty="0"/>
              <a:t>VAP</a:t>
            </a:r>
            <a:r>
              <a:rPr lang="zh-CN" altLang="en-US" dirty="0"/>
              <a:t>认证方式。</a:t>
            </a:r>
          </a:p>
          <a:p>
            <a:pPr lvl="1"/>
            <a:r>
              <a:rPr lang="en-US" altLang="zh-CN" dirty="0"/>
              <a:t>STA</a:t>
            </a:r>
            <a:r>
              <a:rPr lang="zh-CN" altLang="en-US" dirty="0"/>
              <a:t>：当前</a:t>
            </a:r>
            <a:r>
              <a:rPr lang="en-US" altLang="zh-CN" dirty="0"/>
              <a:t>VAP</a:t>
            </a:r>
            <a:r>
              <a:rPr lang="zh-CN" altLang="en-US" dirty="0"/>
              <a:t>接入的终端数。</a:t>
            </a:r>
          </a:p>
        </p:txBody>
      </p:sp>
    </p:spTree>
    <p:extLst>
      <p:ext uri="{BB962C8B-B14F-4D97-AF65-F5344CB8AC3E}">
        <p14:creationId xmlns:p14="http://schemas.microsoft.com/office/powerpoint/2010/main" val="19836940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133371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3899957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smtClean="0">
                <a:sym typeface="Arial" panose="020B0604020202020204" pitchFamily="34" charset="0"/>
              </a:rPr>
              <a:t>Wi-Fi 5</a:t>
            </a:r>
            <a:r>
              <a:rPr lang="zh-CN" altLang="en-US" dirty="0" smtClean="0">
                <a:sym typeface="Arial" panose="020B0604020202020204" pitchFamily="34" charset="0"/>
              </a:rPr>
              <a:t>无法满足</a:t>
            </a:r>
            <a:r>
              <a:rPr lang="en-US" altLang="zh-CN" dirty="0" smtClean="0">
                <a:sym typeface="Arial" panose="020B0604020202020204" pitchFamily="34" charset="0"/>
              </a:rPr>
              <a:t>4K/8K</a:t>
            </a:r>
            <a:r>
              <a:rPr lang="zh-CN" altLang="en-US" dirty="0" smtClean="0">
                <a:sym typeface="Arial" panose="020B0604020202020204" pitchFamily="34" charset="0"/>
              </a:rPr>
              <a:t>视频会议场景低业务时延，高带宽需求。</a:t>
            </a:r>
            <a:endParaRPr lang="en-US" altLang="zh-CN" dirty="0" smtClean="0">
              <a:sym typeface="Arial" panose="020B0604020202020204" pitchFamily="34" charset="0"/>
            </a:endParaRPr>
          </a:p>
          <a:p>
            <a:r>
              <a:rPr lang="en-US" altLang="zh-CN" dirty="0" smtClean="0">
                <a:sym typeface="Arial" panose="020B0604020202020204" pitchFamily="34" charset="0"/>
              </a:rPr>
              <a:t>Wi-Fi 6</a:t>
            </a:r>
            <a:r>
              <a:rPr lang="zh-CN" altLang="en-US" dirty="0" smtClean="0">
                <a:sym typeface="Arial" panose="020B0604020202020204" pitchFamily="34" charset="0"/>
              </a:rPr>
              <a:t>配合华为</a:t>
            </a:r>
            <a:r>
              <a:rPr lang="en-US" altLang="zh-CN" dirty="0" err="1" smtClean="0">
                <a:sym typeface="Arial" panose="020B0604020202020204" pitchFamily="34" charset="0"/>
              </a:rPr>
              <a:t>SmartRadio</a:t>
            </a:r>
            <a:r>
              <a:rPr lang="zh-CN" altLang="en-US" dirty="0" smtClean="0">
                <a:sym typeface="Arial" panose="020B0604020202020204" pitchFamily="34" charset="0"/>
              </a:rPr>
              <a:t>智能应用加速，可以将时延降低至</a:t>
            </a:r>
            <a:r>
              <a:rPr lang="en-US" altLang="zh-CN" dirty="0" smtClean="0">
                <a:sym typeface="Arial" panose="020B0604020202020204" pitchFamily="34" charset="0"/>
              </a:rPr>
              <a:t>10 </a:t>
            </a:r>
            <a:r>
              <a:rPr lang="en-US" altLang="zh-CN" dirty="0" err="1" smtClean="0">
                <a:sym typeface="Arial" panose="020B0604020202020204" pitchFamily="34" charset="0"/>
              </a:rPr>
              <a:t>ms</a:t>
            </a:r>
            <a:r>
              <a:rPr lang="zh-CN" altLang="en-US" dirty="0" smtClean="0">
                <a:sym typeface="Arial" panose="020B0604020202020204" pitchFamily="34" charset="0"/>
              </a:rPr>
              <a:t>。</a:t>
            </a:r>
            <a:endParaRPr lang="zh-CN" altLang="en-US" dirty="0"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182070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smtClean="0"/>
              <a:t>带宽提升</a:t>
            </a:r>
            <a:r>
              <a:rPr lang="en-US" altLang="zh-CN" dirty="0" smtClean="0"/>
              <a:t>4</a:t>
            </a:r>
            <a:r>
              <a:rPr lang="zh-CN" altLang="en-US" dirty="0" smtClean="0"/>
              <a:t>倍，是按理论速率进行对比，目前所有</a:t>
            </a:r>
            <a:r>
              <a:rPr lang="en-US" altLang="zh-CN" dirty="0" smtClean="0"/>
              <a:t>Wi-Fi 5</a:t>
            </a:r>
            <a:r>
              <a:rPr lang="zh-CN" altLang="en-US" dirty="0" smtClean="0"/>
              <a:t>产品实现理论（</a:t>
            </a:r>
            <a:r>
              <a:rPr lang="en-US" altLang="zh-CN" dirty="0" smtClean="0"/>
              <a:t>wave2</a:t>
            </a:r>
            <a:r>
              <a:rPr lang="zh-CN" altLang="en-US" dirty="0" smtClean="0"/>
              <a:t>）速率为</a:t>
            </a:r>
            <a:r>
              <a:rPr lang="en-US" altLang="zh-CN" dirty="0" smtClean="0"/>
              <a:t>2.5G</a:t>
            </a:r>
            <a:r>
              <a:rPr lang="zh-CN" altLang="en-US" dirty="0" smtClean="0"/>
              <a:t>；</a:t>
            </a:r>
            <a:r>
              <a:rPr lang="en-US" altLang="zh-CN" dirty="0" smtClean="0"/>
              <a:t>Wi-Fi 6</a:t>
            </a:r>
            <a:r>
              <a:rPr lang="zh-CN" altLang="en-US" dirty="0" smtClean="0"/>
              <a:t>标准理论速率为</a:t>
            </a:r>
            <a:r>
              <a:rPr lang="en-US" altLang="zh-CN" dirty="0" smtClean="0"/>
              <a:t>9.6G</a:t>
            </a:r>
            <a:r>
              <a:rPr lang="zh-CN" altLang="en-US" dirty="0" smtClean="0"/>
              <a:t>。</a:t>
            </a:r>
            <a:endParaRPr lang="en-US" altLang="zh-CN" dirty="0" smtClean="0"/>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sz="1100" dirty="0" smtClean="0">
                <a:latin typeface="微软雅黑" panose="020B0503020204020204" pitchFamily="34" charset="-122"/>
                <a:ea typeface="微软雅黑" panose="020B0503020204020204" pitchFamily="34" charset="-122"/>
              </a:rPr>
              <a:t>并发用户数提升</a:t>
            </a:r>
            <a:r>
              <a:rPr lang="en-US" altLang="zh-CN" sz="1100" dirty="0" smtClean="0">
                <a:latin typeface="微软雅黑" panose="020B0503020204020204" pitchFamily="34" charset="-122"/>
                <a:ea typeface="微软雅黑" panose="020B0503020204020204" pitchFamily="34" charset="-122"/>
              </a:rPr>
              <a:t>4</a:t>
            </a:r>
            <a:r>
              <a:rPr lang="zh-CN" altLang="en-US" sz="1100" dirty="0" smtClean="0">
                <a:latin typeface="微软雅黑" panose="020B0503020204020204" pitchFamily="34" charset="-122"/>
                <a:ea typeface="微软雅黑" panose="020B0503020204020204" pitchFamily="34" charset="-122"/>
              </a:rPr>
              <a:t>倍，实际测试人均</a:t>
            </a:r>
            <a:r>
              <a:rPr lang="en-US" altLang="zh-CN" sz="1100" dirty="0" smtClean="0">
                <a:latin typeface="微软雅黑" panose="020B0503020204020204" pitchFamily="34" charset="-122"/>
                <a:ea typeface="微软雅黑" panose="020B0503020204020204" pitchFamily="34" charset="-122"/>
              </a:rPr>
              <a:t>2M</a:t>
            </a:r>
            <a:r>
              <a:rPr lang="zh-CN" altLang="en-US" sz="1100" dirty="0" smtClean="0">
                <a:latin typeface="微软雅黑" panose="020B0503020204020204" pitchFamily="34" charset="-122"/>
                <a:ea typeface="微软雅黑" panose="020B0503020204020204" pitchFamily="34" charset="-122"/>
              </a:rPr>
              <a:t>情况下，</a:t>
            </a:r>
            <a:r>
              <a:rPr lang="en-US" altLang="zh-CN" sz="1100" dirty="0" smtClean="0">
                <a:latin typeface="微软雅黑" panose="020B0503020204020204" pitchFamily="34" charset="-122"/>
                <a:ea typeface="微软雅黑" panose="020B0503020204020204" pitchFamily="34" charset="-122"/>
              </a:rPr>
              <a:t>Wi-Fi 5</a:t>
            </a:r>
            <a:r>
              <a:rPr lang="zh-CN" altLang="en-US" sz="1100" dirty="0" smtClean="0">
                <a:latin typeface="微软雅黑" panose="020B0503020204020204" pitchFamily="34" charset="-122"/>
                <a:ea typeface="微软雅黑" panose="020B0503020204020204" pitchFamily="34" charset="-122"/>
              </a:rPr>
              <a:t>并发</a:t>
            </a:r>
            <a:r>
              <a:rPr lang="en-US" altLang="zh-CN" sz="1100" dirty="0" smtClean="0">
                <a:latin typeface="微软雅黑" panose="020B0503020204020204" pitchFamily="34" charset="-122"/>
                <a:ea typeface="微软雅黑" panose="020B0503020204020204" pitchFamily="34" charset="-122"/>
              </a:rPr>
              <a:t>100</a:t>
            </a:r>
            <a:r>
              <a:rPr lang="zh-CN" altLang="en-US" sz="1100" dirty="0" smtClean="0">
                <a:latin typeface="微软雅黑" panose="020B0503020204020204" pitchFamily="34" charset="-122"/>
                <a:ea typeface="微软雅黑" panose="020B0503020204020204" pitchFamily="34" charset="-122"/>
              </a:rPr>
              <a:t>用户，</a:t>
            </a:r>
            <a:r>
              <a:rPr lang="en-US" altLang="zh-CN" sz="1100" dirty="0" smtClean="0">
                <a:latin typeface="微软雅黑" panose="020B0503020204020204" pitchFamily="34" charset="-122"/>
                <a:ea typeface="微软雅黑" panose="020B0503020204020204" pitchFamily="34" charset="-122"/>
              </a:rPr>
              <a:t>Wi-Fi 6</a:t>
            </a:r>
            <a:r>
              <a:rPr lang="zh-CN" altLang="en-US" sz="1100" dirty="0" smtClean="0">
                <a:latin typeface="微软雅黑" panose="020B0503020204020204" pitchFamily="34" charset="-122"/>
                <a:ea typeface="微软雅黑" panose="020B0503020204020204" pitchFamily="34" charset="-122"/>
              </a:rPr>
              <a:t>并发用户</a:t>
            </a:r>
            <a:r>
              <a:rPr lang="en-US" altLang="zh-CN" sz="1100" dirty="0" smtClean="0">
                <a:latin typeface="微软雅黑" panose="020B0503020204020204" pitchFamily="34" charset="-122"/>
                <a:ea typeface="微软雅黑" panose="020B0503020204020204" pitchFamily="34" charset="-122"/>
              </a:rPr>
              <a:t>400</a:t>
            </a:r>
            <a:r>
              <a:rPr lang="zh-CN" altLang="en-US" sz="1100" dirty="0" smtClean="0">
                <a:latin typeface="微软雅黑" panose="020B0503020204020204" pitchFamily="34" charset="-122"/>
                <a:ea typeface="微软雅黑" panose="020B0503020204020204" pitchFamily="34" charset="-122"/>
              </a:rPr>
              <a:t>用户。</a:t>
            </a:r>
          </a:p>
          <a:p>
            <a:r>
              <a:rPr lang="en-US" altLang="zh-CN" baseline="0" dirty="0" smtClean="0"/>
              <a:t>Wi-Fi 6</a:t>
            </a:r>
            <a:r>
              <a:rPr lang="zh-CN" altLang="en-US" baseline="0" dirty="0" smtClean="0"/>
              <a:t>中平均时延在</a:t>
            </a:r>
            <a:r>
              <a:rPr lang="en-US" altLang="zh-CN" baseline="0" dirty="0" smtClean="0"/>
              <a:t>20 </a:t>
            </a:r>
            <a:r>
              <a:rPr lang="en-US" altLang="zh-CN" baseline="0" dirty="0" err="1" smtClean="0"/>
              <a:t>ms</a:t>
            </a:r>
            <a:r>
              <a:rPr lang="zh-CN" altLang="en-US" baseline="0" dirty="0" smtClean="0"/>
              <a:t>左右（</a:t>
            </a:r>
            <a:r>
              <a:rPr lang="en-US" altLang="zh-CN" baseline="0" dirty="0" smtClean="0"/>
              <a:t>Wi-Fi 5</a:t>
            </a:r>
            <a:r>
              <a:rPr lang="zh-CN" altLang="en-US" baseline="0" dirty="0" smtClean="0"/>
              <a:t>中平均时延在</a:t>
            </a:r>
            <a:r>
              <a:rPr lang="en-US" altLang="zh-CN" baseline="0" dirty="0" smtClean="0"/>
              <a:t>30 </a:t>
            </a:r>
            <a:r>
              <a:rPr lang="en-US" altLang="zh-CN" baseline="0" dirty="0" err="1" smtClean="0"/>
              <a:t>ms</a:t>
            </a:r>
            <a:r>
              <a:rPr lang="zh-CN" altLang="en-US" baseline="0" dirty="0" smtClean="0"/>
              <a:t>左右），后面利用华为</a:t>
            </a:r>
            <a:r>
              <a:rPr lang="en-US" altLang="zh-CN" baseline="0" dirty="0" err="1" smtClean="0"/>
              <a:t>SmartRadio</a:t>
            </a:r>
            <a:r>
              <a:rPr lang="zh-CN" altLang="en-US" baseline="0" dirty="0" smtClean="0"/>
              <a:t>智能应用加速技术后，业务时延可再降低至</a:t>
            </a:r>
            <a:r>
              <a:rPr lang="en-US" altLang="zh-CN" baseline="0" dirty="0" smtClean="0"/>
              <a:t>10ms</a:t>
            </a:r>
            <a:r>
              <a:rPr lang="zh-CN" altLang="en-US" baseline="0" dirty="0" smtClean="0"/>
              <a:t>。</a:t>
            </a:r>
            <a:endParaRPr lang="en-US" altLang="zh-CN" baseline="0" dirty="0" smtClean="0"/>
          </a:p>
          <a:p>
            <a:r>
              <a:rPr lang="en-US" altLang="zh-CN" baseline="0" dirty="0" smtClean="0"/>
              <a:t>TWT</a:t>
            </a:r>
            <a:r>
              <a:rPr lang="zh-CN" altLang="en-US" baseline="0" dirty="0" smtClean="0"/>
              <a:t>：</a:t>
            </a:r>
            <a:r>
              <a:rPr lang="en-US" altLang="zh-CN" baseline="0" dirty="0" smtClean="0"/>
              <a:t>Wi-Fi 5</a:t>
            </a:r>
            <a:r>
              <a:rPr lang="zh-CN" altLang="en-US" baseline="0" dirty="0" smtClean="0"/>
              <a:t>不支持。</a:t>
            </a:r>
            <a:endParaRPr lang="zh-CN" altLang="en-US" dirty="0" smtClean="0"/>
          </a:p>
          <a:p>
            <a:endParaRPr lang="zh-CN" altLang="en-US" dirty="0"/>
          </a:p>
        </p:txBody>
      </p:sp>
    </p:spTree>
    <p:extLst>
      <p:ext uri="{BB962C8B-B14F-4D97-AF65-F5344CB8AC3E}">
        <p14:creationId xmlns:p14="http://schemas.microsoft.com/office/powerpoint/2010/main" val="34005170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UHD</a:t>
            </a:r>
            <a:r>
              <a:rPr lang="zh-CN" altLang="en-US" smtClean="0"/>
              <a:t>：</a:t>
            </a:r>
            <a:r>
              <a:rPr lang="en-US" altLang="zh-CN" smtClean="0"/>
              <a:t>ultra high definition </a:t>
            </a:r>
            <a:r>
              <a:rPr lang="zh-CN" altLang="en-US" smtClean="0"/>
              <a:t>超高清</a:t>
            </a:r>
            <a:endParaRPr lang="en-US" altLang="zh-CN"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1234865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zh-CN" altLang="en-US" dirty="0" smtClean="0"/>
              <a:t>答案：</a:t>
            </a:r>
            <a:endParaRPr lang="en-US" altLang="zh-CN" dirty="0" smtClean="0"/>
          </a:p>
          <a:p>
            <a:pPr lvl="1"/>
            <a:r>
              <a:rPr lang="zh-CN" altLang="en-US" dirty="0" smtClean="0"/>
              <a:t>直连式组网优势：在直连式组网中，多采用直接转发模式，适用于大规模集中部署的</a:t>
            </a:r>
            <a:r>
              <a:rPr lang="en-US" altLang="zh-CN" dirty="0" smtClean="0"/>
              <a:t>WLAN</a:t>
            </a:r>
            <a:r>
              <a:rPr lang="zh-CN" altLang="en-US" dirty="0" smtClean="0"/>
              <a:t>网络，并可以简化网络架构。</a:t>
            </a:r>
          </a:p>
          <a:p>
            <a:pPr lvl="1"/>
            <a:r>
              <a:rPr lang="zh-CN" altLang="en-US" dirty="0" smtClean="0"/>
              <a:t>旁挂式组网优势：这种方式是常用的组网模式，此时无线用户业务数据无需经过</a:t>
            </a:r>
            <a:r>
              <a:rPr lang="en-US" altLang="zh-CN" dirty="0" smtClean="0"/>
              <a:t>AC</a:t>
            </a:r>
            <a:r>
              <a:rPr lang="zh-CN" altLang="en-US" dirty="0" smtClean="0"/>
              <a:t>集中处理，基本无带宽瓶颈，而且便于继承现有网络的安全策略，故此模式也多是推荐的网络部署方案。</a:t>
            </a:r>
          </a:p>
          <a:p>
            <a:pPr marL="228600" indent="-228600">
              <a:buFont typeface="+mj-lt"/>
              <a:buAutoNum type="arabicPeriod"/>
            </a:pPr>
            <a:r>
              <a:rPr lang="en-US" altLang="zh-CN" smtClean="0"/>
              <a:t>ABD</a:t>
            </a:r>
            <a:endParaRPr lang="zh-CN" altLang="en-US" dirty="0"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5159679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0624617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12298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smtClean="0"/>
              <a:t>第一阶段：初级移动办公时代，无线作为有线的补充</a:t>
            </a:r>
            <a:endParaRPr lang="en-US" altLang="zh-CN" dirty="0" smtClean="0"/>
          </a:p>
          <a:p>
            <a:pPr lvl="1"/>
            <a:r>
              <a:rPr lang="en-US" altLang="zh-CN" dirty="0" err="1" smtClean="0"/>
              <a:t>WaveLAN</a:t>
            </a:r>
            <a:r>
              <a:rPr lang="zh-CN" altLang="en-US" dirty="0" smtClean="0"/>
              <a:t>技术的应用可以被认为是最早的企业</a:t>
            </a:r>
            <a:r>
              <a:rPr lang="en-US" altLang="zh-CN" dirty="0" smtClean="0"/>
              <a:t>WLAN</a:t>
            </a:r>
            <a:r>
              <a:rPr lang="zh-CN" altLang="en-US" dirty="0" smtClean="0"/>
              <a:t>雏形。早期的</a:t>
            </a:r>
            <a:r>
              <a:rPr lang="en-US" altLang="zh-CN" dirty="0" smtClean="0"/>
              <a:t>Wi-Fi</a:t>
            </a:r>
            <a:r>
              <a:rPr lang="zh-CN" altLang="en-US" dirty="0" smtClean="0"/>
              <a:t>技术主要应用在类似“无线收音机”这样的物联设备上，但是随着</a:t>
            </a:r>
            <a:r>
              <a:rPr lang="en-US" altLang="zh-CN" dirty="0" smtClean="0"/>
              <a:t>802.11a/b/g</a:t>
            </a:r>
            <a:r>
              <a:rPr lang="zh-CN" altLang="en-US" dirty="0" smtClean="0"/>
              <a:t>标准的推出，无线连接的优势越来越明显。企业和消费者开始认识到</a:t>
            </a:r>
            <a:r>
              <a:rPr lang="en-US" altLang="zh-CN" dirty="0" smtClean="0"/>
              <a:t>Wi-Fi</a:t>
            </a:r>
            <a:r>
              <a:rPr lang="zh-CN" altLang="en-US" dirty="0" smtClean="0"/>
              <a:t>技术的应用潜力，无线热点开始出现在咖啡店、机场和酒店。</a:t>
            </a:r>
            <a:endParaRPr lang="en-US" altLang="zh-CN" dirty="0" smtClean="0"/>
          </a:p>
          <a:p>
            <a:pPr lvl="1"/>
            <a:r>
              <a:rPr lang="en-US" altLang="zh-CN" dirty="0" smtClean="0"/>
              <a:t>Wi-Fi</a:t>
            </a:r>
            <a:r>
              <a:rPr lang="zh-CN" altLang="en-US" dirty="0" smtClean="0"/>
              <a:t>也在这一时期诞生，它是</a:t>
            </a:r>
            <a:r>
              <a:rPr lang="en-US" altLang="zh-CN" dirty="0" smtClean="0"/>
              <a:t>Wi-Fi</a:t>
            </a:r>
            <a:r>
              <a:rPr lang="zh-CN" altLang="en-US" dirty="0" smtClean="0"/>
              <a:t>联盟的商标，该联盟最初的目的是为了推动</a:t>
            </a:r>
            <a:r>
              <a:rPr lang="en-US" altLang="zh-CN" dirty="0" smtClean="0"/>
              <a:t>802.11b</a:t>
            </a:r>
            <a:r>
              <a:rPr lang="zh-CN" altLang="en-US" dirty="0" smtClean="0"/>
              <a:t>标准的制定，并在全球范围内推行</a:t>
            </a:r>
            <a:r>
              <a:rPr lang="en-US" altLang="zh-CN" dirty="0" smtClean="0"/>
              <a:t>Wi-Fi</a:t>
            </a:r>
            <a:r>
              <a:rPr lang="zh-CN" altLang="en-US" dirty="0" smtClean="0"/>
              <a:t>产品的兼容认证。随着标准的演进和遵从标准产品的普及，人们往往将</a:t>
            </a:r>
            <a:r>
              <a:rPr lang="en-US" altLang="zh-CN" dirty="0" smtClean="0"/>
              <a:t>Wi-Fi</a:t>
            </a:r>
            <a:r>
              <a:rPr lang="zh-CN" altLang="en-US" dirty="0" smtClean="0"/>
              <a:t>等同于</a:t>
            </a:r>
            <a:r>
              <a:rPr lang="en-US" altLang="zh-CN" dirty="0" smtClean="0"/>
              <a:t>802.11</a:t>
            </a:r>
            <a:r>
              <a:rPr lang="zh-CN" altLang="en-US" dirty="0" smtClean="0"/>
              <a:t>标准。</a:t>
            </a:r>
            <a:endParaRPr lang="en-US" altLang="zh-CN" dirty="0" smtClean="0"/>
          </a:p>
          <a:p>
            <a:pPr lvl="1"/>
            <a:r>
              <a:rPr lang="en-US" altLang="zh-CN" dirty="0" smtClean="0"/>
              <a:t>802.11</a:t>
            </a:r>
            <a:r>
              <a:rPr lang="zh-CN" altLang="en-US" dirty="0" smtClean="0"/>
              <a:t>标准是众多</a:t>
            </a:r>
            <a:r>
              <a:rPr lang="en-US" altLang="zh-CN" dirty="0" smtClean="0"/>
              <a:t>WLAN</a:t>
            </a:r>
            <a:r>
              <a:rPr lang="zh-CN" altLang="en-US" dirty="0" smtClean="0"/>
              <a:t>技术中的一种，只是</a:t>
            </a:r>
            <a:r>
              <a:rPr lang="en-US" altLang="zh-CN" dirty="0" smtClean="0"/>
              <a:t>802.11</a:t>
            </a:r>
            <a:r>
              <a:rPr lang="zh-CN" altLang="en-US" dirty="0" smtClean="0"/>
              <a:t>标准已成为业界的主流技术，所以人们提到</a:t>
            </a:r>
            <a:r>
              <a:rPr lang="en-US" altLang="zh-CN" dirty="0" smtClean="0"/>
              <a:t>WLAN</a:t>
            </a:r>
            <a:r>
              <a:rPr lang="zh-CN" altLang="en-US" dirty="0" smtClean="0"/>
              <a:t>时，通常是指使用</a:t>
            </a:r>
            <a:r>
              <a:rPr lang="en-US" altLang="zh-CN" dirty="0" smtClean="0"/>
              <a:t>Wi-Fi</a:t>
            </a:r>
            <a:r>
              <a:rPr lang="zh-CN" altLang="en-US" dirty="0" smtClean="0"/>
              <a:t>技术的</a:t>
            </a:r>
            <a:r>
              <a:rPr lang="en-US" altLang="zh-CN" dirty="0" smtClean="0"/>
              <a:t>WLAN</a:t>
            </a:r>
            <a:r>
              <a:rPr lang="zh-CN" altLang="en-US" dirty="0" smtClean="0"/>
              <a:t>。</a:t>
            </a:r>
            <a:endParaRPr lang="en-US" altLang="zh-CN" dirty="0" smtClean="0"/>
          </a:p>
          <a:p>
            <a:pPr lvl="1"/>
            <a:r>
              <a:rPr lang="zh-CN" altLang="en-US" dirty="0" smtClean="0"/>
              <a:t>这是</a:t>
            </a:r>
            <a:r>
              <a:rPr lang="en-US" altLang="zh-CN" dirty="0" smtClean="0"/>
              <a:t>WLAN</a:t>
            </a:r>
            <a:r>
              <a:rPr lang="zh-CN" altLang="en-US" dirty="0" smtClean="0"/>
              <a:t>应用的第一阶段，主要是解决“无线接入”的问题，核心价值是摆脱有线的束缚，设备在一定范围内可以自用移动，用无线网络延伸了有线网络。但是这一阶段的</a:t>
            </a:r>
            <a:r>
              <a:rPr lang="en-US" altLang="zh-CN" dirty="0" smtClean="0"/>
              <a:t>WLAN</a:t>
            </a:r>
            <a:r>
              <a:rPr lang="zh-CN" altLang="en-US" dirty="0" smtClean="0"/>
              <a:t>对安全、容量和漫游等方面没有明确的诉求，接入点（</a:t>
            </a:r>
            <a:r>
              <a:rPr lang="en-US" altLang="zh-CN" dirty="0" smtClean="0"/>
              <a:t>Access Point</a:t>
            </a:r>
            <a:r>
              <a:rPr lang="zh-CN" altLang="en-US" dirty="0" smtClean="0"/>
              <a:t>，</a:t>
            </a:r>
            <a:r>
              <a:rPr lang="en-US" altLang="zh-CN" dirty="0" smtClean="0"/>
              <a:t>AP</a:t>
            </a:r>
            <a:r>
              <a:rPr lang="zh-CN" altLang="en-US" dirty="0" smtClean="0"/>
              <a:t>）的形态还是单个接入点，用于单点组网覆盖。通常称单个接入点架构的</a:t>
            </a:r>
            <a:r>
              <a:rPr lang="en-US" altLang="zh-CN" dirty="0" smtClean="0"/>
              <a:t>AP</a:t>
            </a:r>
            <a:r>
              <a:rPr lang="zh-CN" altLang="en-US" dirty="0" smtClean="0"/>
              <a:t>为</a:t>
            </a:r>
            <a:r>
              <a:rPr lang="en-US" altLang="zh-CN" dirty="0" smtClean="0"/>
              <a:t>FAT AP</a:t>
            </a:r>
            <a:r>
              <a:rPr lang="zh-CN" altLang="en-US" dirty="0" smtClean="0"/>
              <a:t>。</a:t>
            </a:r>
            <a:endParaRPr lang="en-US" altLang="zh-CN" dirty="0"/>
          </a:p>
        </p:txBody>
      </p:sp>
    </p:spTree>
    <p:extLst>
      <p:ext uri="{BB962C8B-B14F-4D97-AF65-F5344CB8AC3E}">
        <p14:creationId xmlns:p14="http://schemas.microsoft.com/office/powerpoint/2010/main" val="1271252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0.pn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gif"/><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2.gi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0.pn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9.png"/><Relationship Id="rId7"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12.png"/><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image" Target="../media/image32.png"/></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0.png"/><Relationship Id="rId7"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10.png"/><Relationship Id="rId5" Type="http://schemas.openxmlformats.org/officeDocument/2006/relationships/image" Target="../media/image39.png"/><Relationship Id="rId10" Type="http://schemas.openxmlformats.org/officeDocument/2006/relationships/image" Target="../media/image12.png"/><Relationship Id="rId4" Type="http://schemas.openxmlformats.org/officeDocument/2006/relationships/image" Target="../media/image23.png"/><Relationship Id="rId9" Type="http://schemas.openxmlformats.org/officeDocument/2006/relationships/image" Target="../media/image9.png"/></Relationships>
</file>

<file path=ppt/slides/_rels/slide3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10.png"/><Relationship Id="rId5" Type="http://schemas.openxmlformats.org/officeDocument/2006/relationships/image" Target="../media/image39.png"/><Relationship Id="rId10" Type="http://schemas.openxmlformats.org/officeDocument/2006/relationships/image" Target="../media/image12.png"/><Relationship Id="rId4" Type="http://schemas.openxmlformats.org/officeDocument/2006/relationships/image" Target="../media/image23.png"/><Relationship Id="rId9"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0.png"/><Relationship Id="rId10" Type="http://schemas.openxmlformats.org/officeDocument/2006/relationships/image" Target="../media/image40.png"/><Relationship Id="rId4" Type="http://schemas.openxmlformats.org/officeDocument/2006/relationships/image" Target="../media/image19.png"/><Relationship Id="rId9"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15.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10.png"/><Relationship Id="rId5" Type="http://schemas.openxmlformats.org/officeDocument/2006/relationships/image" Target="../media/image39.png"/><Relationship Id="rId10" Type="http://schemas.openxmlformats.org/officeDocument/2006/relationships/image" Target="../media/image12.png"/><Relationship Id="rId4" Type="http://schemas.openxmlformats.org/officeDocument/2006/relationships/image" Target="../media/image23.png"/><Relationship Id="rId9" Type="http://schemas.openxmlformats.org/officeDocument/2006/relationships/image" Target="../media/image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10.png"/><Relationship Id="rId5" Type="http://schemas.openxmlformats.org/officeDocument/2006/relationships/image" Target="../media/image39.png"/><Relationship Id="rId10" Type="http://schemas.openxmlformats.org/officeDocument/2006/relationships/image" Target="../media/image12.png"/><Relationship Id="rId4" Type="http://schemas.openxmlformats.org/officeDocument/2006/relationships/image" Target="../media/image23.png"/><Relationship Id="rId9"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10.png"/><Relationship Id="rId5" Type="http://schemas.openxmlformats.org/officeDocument/2006/relationships/image" Target="../media/image39.png"/><Relationship Id="rId10" Type="http://schemas.openxmlformats.org/officeDocument/2006/relationships/image" Target="../media/image12.png"/><Relationship Id="rId4" Type="http://schemas.openxmlformats.org/officeDocument/2006/relationships/image" Target="../media/image23.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6.png"/></Relationships>
</file>

<file path=ppt/slides/_rels/slide7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6.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75.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6.png"/></Relationships>
</file>

<file path=ppt/slides/_rels/slide7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7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6.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78.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6.png"/></Relationships>
</file>

<file path=ppt/slides/_rels/slide7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79.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84.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文本占位符 9"/>
          <p:cNvSpPr>
            <a:spLocks noGrp="1"/>
          </p:cNvSpPr>
          <p:nvPr>
            <p:ph type="body" sz="quarter" idx="17"/>
          </p:nvPr>
        </p:nvSpPr>
        <p:spPr/>
        <p:txBody>
          <a:bodyPr/>
          <a:lstStyle/>
          <a:p>
            <a:endParaRPr lang="zh-CN" altLang="en-US"/>
          </a:p>
        </p:txBody>
      </p:sp>
      <p:sp>
        <p:nvSpPr>
          <p:cNvPr id="11" name="文本占位符 10"/>
          <p:cNvSpPr>
            <a:spLocks noGrp="1"/>
          </p:cNvSpPr>
          <p:nvPr>
            <p:ph type="body" sz="quarter" idx="18"/>
          </p:nvPr>
        </p:nvSpPr>
        <p:spPr/>
        <p:txBody>
          <a:bodyPr/>
          <a:lstStyle/>
          <a:p>
            <a:endParaRPr lang="zh-CN" altLang="en-US"/>
          </a:p>
        </p:txBody>
      </p:sp>
      <p:sp>
        <p:nvSpPr>
          <p:cNvPr id="12" name="文本占位符 11"/>
          <p:cNvSpPr>
            <a:spLocks noGrp="1"/>
          </p:cNvSpPr>
          <p:nvPr>
            <p:ph type="body" sz="quarter" idx="19"/>
          </p:nvPr>
        </p:nvSpPr>
        <p:spPr/>
        <p:txBody>
          <a:bodyPr/>
          <a:lstStyle/>
          <a:p>
            <a:endParaRPr lang="zh-CN" altLang="en-US" dirty="0"/>
          </a:p>
        </p:txBody>
      </p:sp>
      <p:sp>
        <p:nvSpPr>
          <p:cNvPr id="13" name="文本占位符 12"/>
          <p:cNvSpPr>
            <a:spLocks noGrp="1"/>
          </p:cNvSpPr>
          <p:nvPr>
            <p:ph type="body" sz="quarter" idx="20"/>
          </p:nvPr>
        </p:nvSpPr>
        <p:spPr/>
        <p:txBody>
          <a:bodyPr/>
          <a:lstStyle/>
          <a:p>
            <a:endParaRPr lang="zh-CN" altLang="en-US"/>
          </a:p>
        </p:txBody>
      </p:sp>
      <p:sp>
        <p:nvSpPr>
          <p:cNvPr id="3" name="文本占位符 2"/>
          <p:cNvSpPr>
            <a:spLocks noGrp="1"/>
          </p:cNvSpPr>
          <p:nvPr>
            <p:ph type="body" sz="quarter" idx="13"/>
          </p:nvPr>
        </p:nvSpPr>
        <p:spPr/>
        <p:txBody>
          <a:bodyPr/>
          <a:lstStyle/>
          <a:p>
            <a:r>
              <a:rPr lang="zh-CN" altLang="en-US" dirty="0"/>
              <a:t>卢玥玥</a:t>
            </a:r>
            <a:r>
              <a:rPr lang="en-US" altLang="zh-CN" dirty="0"/>
              <a:t>/wx445705</a:t>
            </a:r>
            <a:endParaRPr lang="zh-CN" altLang="en-US" dirty="0"/>
          </a:p>
        </p:txBody>
      </p:sp>
      <p:sp>
        <p:nvSpPr>
          <p:cNvPr id="4" name="文本占位符 3"/>
          <p:cNvSpPr>
            <a:spLocks noGrp="1"/>
          </p:cNvSpPr>
          <p:nvPr>
            <p:ph type="body" sz="quarter" idx="14"/>
          </p:nvPr>
        </p:nvSpPr>
        <p:spPr/>
        <p:txBody>
          <a:bodyPr/>
          <a:lstStyle/>
          <a:p>
            <a:r>
              <a:rPr lang="en-US" altLang="zh-CN" dirty="0"/>
              <a:t>2019.12</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a:t>新开发</a:t>
            </a:r>
          </a:p>
        </p:txBody>
      </p:sp>
    </p:spTree>
    <p:extLst>
      <p:ext uri="{BB962C8B-B14F-4D97-AF65-F5344CB8AC3E}">
        <p14:creationId xmlns:p14="http://schemas.microsoft.com/office/powerpoint/2010/main" val="268250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669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 </a:t>
            </a:r>
            <a:r>
              <a:rPr lang="en-US" altLang="zh-CN" dirty="0" smtClean="0"/>
              <a:t>802</a:t>
            </a:r>
            <a:r>
              <a:rPr lang="zh-CN" altLang="en-US" dirty="0" smtClean="0"/>
              <a:t>与</a:t>
            </a:r>
            <a:r>
              <a:rPr lang="en-US" altLang="zh-CN" dirty="0" smtClean="0"/>
              <a:t>TCP/IP</a:t>
            </a:r>
            <a:r>
              <a:rPr lang="zh-CN" altLang="en-US" dirty="0" smtClean="0"/>
              <a:t>对等模型</a:t>
            </a:r>
            <a:endParaRPr lang="zh-CN" altLang="en-US" dirty="0"/>
          </a:p>
        </p:txBody>
      </p:sp>
      <p:sp>
        <p:nvSpPr>
          <p:cNvPr id="40" name="圆角矩形 75"/>
          <p:cNvSpPr/>
          <p:nvPr/>
        </p:nvSpPr>
        <p:spPr>
          <a:xfrm>
            <a:off x="788859" y="1616181"/>
            <a:ext cx="575733" cy="1396131"/>
          </a:xfrm>
          <a:prstGeom prst="roundRect">
            <a:avLst>
              <a:gd name="adj" fmla="val 805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a:solidFill>
                  <a:srgbClr val="FFFFFF"/>
                </a:solidFill>
                <a:latin typeface="Huawei Sans" panose="020C0503030203020204" pitchFamily="34" charset="0"/>
                <a:ea typeface="方正兰亭黑简体" panose="02000000000000000000" pitchFamily="2" charset="-122"/>
              </a:rPr>
              <a:t>数据链路层</a:t>
            </a:r>
          </a:p>
        </p:txBody>
      </p:sp>
      <p:sp>
        <p:nvSpPr>
          <p:cNvPr id="44" name="圆角矩形 75"/>
          <p:cNvSpPr/>
          <p:nvPr/>
        </p:nvSpPr>
        <p:spPr>
          <a:xfrm>
            <a:off x="788860" y="3062599"/>
            <a:ext cx="1259972" cy="1364600"/>
          </a:xfrm>
          <a:prstGeom prst="roundRect">
            <a:avLst>
              <a:gd name="adj" fmla="val 4484"/>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a:solidFill>
                  <a:srgbClr val="FFFFFF"/>
                </a:solidFill>
                <a:latin typeface="Huawei Sans" panose="020C0503030203020204" pitchFamily="34" charset="0"/>
                <a:ea typeface="方正兰亭黑简体" panose="02000000000000000000" pitchFamily="2" charset="-122"/>
              </a:rPr>
              <a:t>物理层</a:t>
            </a:r>
          </a:p>
        </p:txBody>
      </p:sp>
      <p:grpSp>
        <p:nvGrpSpPr>
          <p:cNvPr id="66" name="组合 65"/>
          <p:cNvGrpSpPr/>
          <p:nvPr/>
        </p:nvGrpSpPr>
        <p:grpSpPr>
          <a:xfrm>
            <a:off x="1388823" y="1616183"/>
            <a:ext cx="670520" cy="1405507"/>
            <a:chOff x="1599030" y="1616183"/>
            <a:chExt cx="670520" cy="1405507"/>
          </a:xfrm>
          <a:gradFill>
            <a:gsLst>
              <a:gs pos="0">
                <a:srgbClr val="0071C1"/>
              </a:gs>
              <a:gs pos="100000">
                <a:srgbClr val="00B0F0"/>
              </a:gs>
            </a:gsLst>
            <a:lin ang="16200000" scaled="1"/>
          </a:gradFill>
        </p:grpSpPr>
        <p:sp>
          <p:nvSpPr>
            <p:cNvPr id="45" name="圆角矩形 75"/>
            <p:cNvSpPr/>
            <p:nvPr/>
          </p:nvSpPr>
          <p:spPr>
            <a:xfrm>
              <a:off x="1609541" y="1616183"/>
              <a:ext cx="660009" cy="670478"/>
            </a:xfrm>
            <a:prstGeom prst="roundRect">
              <a:avLst>
                <a:gd name="adj" fmla="val 5006"/>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FFFFFF"/>
                  </a:solidFill>
                  <a:latin typeface="Huawei Sans" panose="020C0503030203020204" pitchFamily="34" charset="0"/>
                  <a:ea typeface="方正兰亭黑简体" panose="02000000000000000000" pitchFamily="2" charset="-122"/>
                </a:rPr>
                <a:t>LLC</a:t>
              </a:r>
            </a:p>
            <a:p>
              <a:pPr algn="ctr"/>
              <a:r>
                <a:rPr lang="zh-CN" altLang="en-US" sz="1600" kern="0" dirty="0">
                  <a:solidFill>
                    <a:srgbClr val="FFFFFF"/>
                  </a:solidFill>
                  <a:latin typeface="Huawei Sans" panose="020C0503030203020204" pitchFamily="34" charset="0"/>
                  <a:ea typeface="方正兰亭黑简体" panose="02000000000000000000" pitchFamily="2" charset="-122"/>
                </a:rPr>
                <a:t>子层</a:t>
              </a:r>
            </a:p>
          </p:txBody>
        </p:sp>
        <p:sp>
          <p:nvSpPr>
            <p:cNvPr id="46" name="圆角矩形 75"/>
            <p:cNvSpPr/>
            <p:nvPr/>
          </p:nvSpPr>
          <p:spPr>
            <a:xfrm>
              <a:off x="1599030" y="2351212"/>
              <a:ext cx="660009" cy="670478"/>
            </a:xfrm>
            <a:prstGeom prst="roundRect">
              <a:avLst>
                <a:gd name="adj" fmla="val 5616"/>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FFFFFF"/>
                  </a:solidFill>
                  <a:latin typeface="Huawei Sans" panose="020C0503030203020204" pitchFamily="34" charset="0"/>
                  <a:ea typeface="方正兰亭黑简体" panose="02000000000000000000" pitchFamily="2" charset="-122"/>
                </a:rPr>
                <a:t>MAC</a:t>
              </a:r>
            </a:p>
            <a:p>
              <a:pPr algn="ctr"/>
              <a:r>
                <a:rPr lang="zh-CN" altLang="en-US" sz="1600" kern="0" dirty="0">
                  <a:solidFill>
                    <a:srgbClr val="FFFFFF"/>
                  </a:solidFill>
                  <a:latin typeface="Huawei Sans" panose="020C0503030203020204" pitchFamily="34" charset="0"/>
                  <a:ea typeface="方正兰亭黑简体" panose="02000000000000000000" pitchFamily="2" charset="-122"/>
                </a:rPr>
                <a:t>子层</a:t>
              </a:r>
            </a:p>
          </p:txBody>
        </p:sp>
      </p:grpSp>
      <p:sp>
        <p:nvSpPr>
          <p:cNvPr id="49" name="圆角矩形 75"/>
          <p:cNvSpPr/>
          <p:nvPr/>
        </p:nvSpPr>
        <p:spPr>
          <a:xfrm>
            <a:off x="4598869" y="1616183"/>
            <a:ext cx="6524610" cy="670478"/>
          </a:xfrm>
          <a:prstGeom prst="roundRect">
            <a:avLst>
              <a:gd name="adj" fmla="val 8058"/>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rPr>
              <a:t>802.2 Logical link control (LLC)</a:t>
            </a:r>
          </a:p>
        </p:txBody>
      </p:sp>
      <p:sp>
        <p:nvSpPr>
          <p:cNvPr id="50" name="圆角矩形 75"/>
          <p:cNvSpPr/>
          <p:nvPr/>
        </p:nvSpPr>
        <p:spPr>
          <a:xfrm>
            <a:off x="6816567" y="2341835"/>
            <a:ext cx="4306912" cy="670478"/>
          </a:xfrm>
          <a:prstGeom prst="roundRect">
            <a:avLst>
              <a:gd name="adj" fmla="val 4270"/>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rPr>
              <a:t>802.11 MAC</a:t>
            </a:r>
          </a:p>
        </p:txBody>
      </p:sp>
      <p:sp>
        <p:nvSpPr>
          <p:cNvPr id="51" name="圆角矩形 75"/>
          <p:cNvSpPr/>
          <p:nvPr/>
        </p:nvSpPr>
        <p:spPr>
          <a:xfrm>
            <a:off x="3348372" y="1616183"/>
            <a:ext cx="1205305" cy="2811016"/>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rPr>
              <a:t>802.1</a:t>
            </a:r>
          </a:p>
          <a:p>
            <a:pPr algn="ctr"/>
            <a:r>
              <a:rPr lang="en-US" altLang="zh-CN" sz="1400" kern="0">
                <a:solidFill>
                  <a:srgbClr val="1D1D1A"/>
                </a:solidFill>
                <a:latin typeface="Huawei Sans" panose="020C0503030203020204" pitchFamily="34" charset="0"/>
                <a:ea typeface="方正兰亭黑简体" panose="02000000000000000000" pitchFamily="2" charset="-122"/>
              </a:rPr>
              <a:t>Management</a:t>
            </a:r>
          </a:p>
        </p:txBody>
      </p:sp>
      <p:sp>
        <p:nvSpPr>
          <p:cNvPr id="52" name="圆角矩形 75"/>
          <p:cNvSpPr/>
          <p:nvPr/>
        </p:nvSpPr>
        <p:spPr>
          <a:xfrm>
            <a:off x="2099506" y="1616182"/>
            <a:ext cx="1208703" cy="2811016"/>
          </a:xfrm>
          <a:prstGeom prst="roundRect">
            <a:avLst>
              <a:gd name="adj" fmla="val 4866"/>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rPr>
              <a:t>802</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Overview</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and</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Architecture</a:t>
            </a:r>
          </a:p>
        </p:txBody>
      </p:sp>
      <p:sp>
        <p:nvSpPr>
          <p:cNvPr id="53" name="圆角矩形 75"/>
          <p:cNvSpPr/>
          <p:nvPr/>
        </p:nvSpPr>
        <p:spPr>
          <a:xfrm>
            <a:off x="4606440" y="3062599"/>
            <a:ext cx="1047664"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rPr>
              <a:t>802.3</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PHY</a:t>
            </a:r>
          </a:p>
        </p:txBody>
      </p:sp>
      <p:sp>
        <p:nvSpPr>
          <p:cNvPr id="54" name="圆角矩形 75"/>
          <p:cNvSpPr/>
          <p:nvPr/>
        </p:nvSpPr>
        <p:spPr>
          <a:xfrm>
            <a:off x="4606440" y="2341835"/>
            <a:ext cx="1047664" cy="670478"/>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rPr>
              <a:t>802.3</a:t>
            </a:r>
          </a:p>
          <a:p>
            <a:pPr algn="ctr"/>
            <a:r>
              <a:rPr lang="en-US" altLang="zh-CN" sz="1400" kern="0">
                <a:solidFill>
                  <a:srgbClr val="1D1D1A"/>
                </a:solidFill>
                <a:latin typeface="Huawei Sans" panose="020C0503030203020204" pitchFamily="34" charset="0"/>
                <a:ea typeface="方正兰亭黑简体" panose="02000000000000000000" pitchFamily="2" charset="-122"/>
              </a:rPr>
              <a:t>MAC</a:t>
            </a:r>
          </a:p>
        </p:txBody>
      </p:sp>
      <p:sp>
        <p:nvSpPr>
          <p:cNvPr id="55" name="圆角矩形 75"/>
          <p:cNvSpPr/>
          <p:nvPr/>
        </p:nvSpPr>
        <p:spPr>
          <a:xfrm>
            <a:off x="5696357" y="3062599"/>
            <a:ext cx="1047664"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rPr>
              <a:t>802.5</a:t>
            </a:r>
          </a:p>
          <a:p>
            <a:pPr algn="ctr"/>
            <a:r>
              <a:rPr lang="en-US" altLang="zh-CN" sz="1400" kern="0">
                <a:solidFill>
                  <a:srgbClr val="1D1D1A"/>
                </a:solidFill>
                <a:latin typeface="Huawei Sans" panose="020C0503030203020204" pitchFamily="34" charset="0"/>
                <a:ea typeface="方正兰亭黑简体" panose="02000000000000000000" pitchFamily="2" charset="-122"/>
              </a:rPr>
              <a:t>PHY</a:t>
            </a:r>
          </a:p>
        </p:txBody>
      </p:sp>
      <p:sp>
        <p:nvSpPr>
          <p:cNvPr id="56" name="圆角矩形 75"/>
          <p:cNvSpPr/>
          <p:nvPr/>
        </p:nvSpPr>
        <p:spPr>
          <a:xfrm>
            <a:off x="5723403" y="2351212"/>
            <a:ext cx="1047664" cy="670478"/>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rPr>
              <a:t>802.5</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MAC</a:t>
            </a:r>
          </a:p>
        </p:txBody>
      </p:sp>
      <p:sp>
        <p:nvSpPr>
          <p:cNvPr id="57" name="圆角矩形 75"/>
          <p:cNvSpPr/>
          <p:nvPr/>
        </p:nvSpPr>
        <p:spPr>
          <a:xfrm>
            <a:off x="6805630" y="3062598"/>
            <a:ext cx="819838"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rPr>
              <a:t>802.11</a:t>
            </a:r>
          </a:p>
          <a:p>
            <a:pPr algn="ctr"/>
            <a:r>
              <a:rPr lang="en-US" altLang="zh-CN" sz="1400" kern="0">
                <a:solidFill>
                  <a:srgbClr val="1D1D1A"/>
                </a:solidFill>
                <a:latin typeface="Huawei Sans" panose="020C0503030203020204" pitchFamily="34" charset="0"/>
                <a:ea typeface="方正兰亭黑简体" panose="02000000000000000000" pitchFamily="2" charset="-122"/>
              </a:rPr>
              <a:t>FHSS </a:t>
            </a:r>
          </a:p>
          <a:p>
            <a:pPr algn="ctr"/>
            <a:r>
              <a:rPr lang="en-US" altLang="zh-CN" sz="1400" kern="0">
                <a:solidFill>
                  <a:srgbClr val="1D1D1A"/>
                </a:solidFill>
                <a:latin typeface="Huawei Sans" panose="020C0503030203020204" pitchFamily="34" charset="0"/>
                <a:ea typeface="方正兰亭黑简体" panose="02000000000000000000" pitchFamily="2" charset="-122"/>
              </a:rPr>
              <a:t>PHY</a:t>
            </a:r>
          </a:p>
        </p:txBody>
      </p:sp>
      <p:sp>
        <p:nvSpPr>
          <p:cNvPr id="58" name="圆角矩形 75"/>
          <p:cNvSpPr/>
          <p:nvPr/>
        </p:nvSpPr>
        <p:spPr>
          <a:xfrm>
            <a:off x="7676493" y="3062599"/>
            <a:ext cx="819838"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rPr>
              <a:t>802.11</a:t>
            </a:r>
          </a:p>
          <a:p>
            <a:pPr algn="ctr"/>
            <a:r>
              <a:rPr lang="en-US" altLang="zh-CN" sz="1400" kern="0">
                <a:solidFill>
                  <a:srgbClr val="1D1D1A"/>
                </a:solidFill>
                <a:latin typeface="Huawei Sans" panose="020C0503030203020204" pitchFamily="34" charset="0"/>
                <a:ea typeface="方正兰亭黑简体" panose="02000000000000000000" pitchFamily="2" charset="-122"/>
              </a:rPr>
              <a:t>DSSS </a:t>
            </a:r>
          </a:p>
          <a:p>
            <a:pPr algn="ctr"/>
            <a:r>
              <a:rPr lang="en-US" altLang="zh-CN" sz="1400" kern="0">
                <a:solidFill>
                  <a:srgbClr val="1D1D1A"/>
                </a:solidFill>
                <a:latin typeface="Huawei Sans" panose="020C0503030203020204" pitchFamily="34" charset="0"/>
                <a:ea typeface="方正兰亭黑简体" panose="02000000000000000000" pitchFamily="2" charset="-122"/>
              </a:rPr>
              <a:t>PHY</a:t>
            </a:r>
          </a:p>
        </p:txBody>
      </p:sp>
      <p:sp>
        <p:nvSpPr>
          <p:cNvPr id="59" name="圆角矩形 75"/>
          <p:cNvSpPr/>
          <p:nvPr/>
        </p:nvSpPr>
        <p:spPr>
          <a:xfrm>
            <a:off x="8530047" y="3066818"/>
            <a:ext cx="819838"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rPr>
              <a:t>802.11a</a:t>
            </a:r>
          </a:p>
          <a:p>
            <a:pPr algn="ctr"/>
            <a:r>
              <a:rPr lang="en-US" altLang="zh-CN" sz="1400" kern="0">
                <a:solidFill>
                  <a:srgbClr val="1D1D1A"/>
                </a:solidFill>
                <a:latin typeface="Huawei Sans" panose="020C0503030203020204" pitchFamily="34" charset="0"/>
                <a:ea typeface="方正兰亭黑简体" panose="02000000000000000000" pitchFamily="2" charset="-122"/>
              </a:rPr>
              <a:t>OFDM </a:t>
            </a:r>
          </a:p>
          <a:p>
            <a:pPr algn="ctr"/>
            <a:r>
              <a:rPr lang="en-US" altLang="zh-CN" sz="1400" kern="0">
                <a:solidFill>
                  <a:srgbClr val="1D1D1A"/>
                </a:solidFill>
                <a:latin typeface="Huawei Sans" panose="020C0503030203020204" pitchFamily="34" charset="0"/>
                <a:ea typeface="方正兰亭黑简体" panose="02000000000000000000" pitchFamily="2" charset="-122"/>
              </a:rPr>
              <a:t>PHY</a:t>
            </a:r>
          </a:p>
        </p:txBody>
      </p:sp>
      <p:sp>
        <p:nvSpPr>
          <p:cNvPr id="60" name="圆角矩形 75"/>
          <p:cNvSpPr/>
          <p:nvPr/>
        </p:nvSpPr>
        <p:spPr>
          <a:xfrm>
            <a:off x="9411494" y="3066818"/>
            <a:ext cx="819838"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rPr>
              <a:t>802.11b</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HR/DSSS </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PHY</a:t>
            </a:r>
          </a:p>
        </p:txBody>
      </p:sp>
      <p:sp>
        <p:nvSpPr>
          <p:cNvPr id="61" name="圆角矩形 75"/>
          <p:cNvSpPr/>
          <p:nvPr/>
        </p:nvSpPr>
        <p:spPr>
          <a:xfrm>
            <a:off x="10282357" y="3066818"/>
            <a:ext cx="819838" cy="1364600"/>
          </a:xfrm>
          <a:prstGeom prst="roundRect">
            <a:avLst>
              <a:gd name="adj" fmla="val 442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rPr>
              <a:t>802.11g</a:t>
            </a:r>
          </a:p>
          <a:p>
            <a:pPr algn="ctr"/>
            <a:r>
              <a:rPr lang="en-US" altLang="zh-CN" sz="1400" kern="0">
                <a:solidFill>
                  <a:srgbClr val="1D1D1A"/>
                </a:solidFill>
                <a:latin typeface="Huawei Sans" panose="020C0503030203020204" pitchFamily="34" charset="0"/>
                <a:ea typeface="方正兰亭黑简体" panose="02000000000000000000" pitchFamily="2" charset="-122"/>
              </a:rPr>
              <a:t>ERP</a:t>
            </a:r>
          </a:p>
          <a:p>
            <a:pPr algn="ctr"/>
            <a:r>
              <a:rPr lang="en-US" altLang="zh-CN" sz="1400" kern="0">
                <a:solidFill>
                  <a:srgbClr val="1D1D1A"/>
                </a:solidFill>
                <a:latin typeface="Huawei Sans" panose="020C0503030203020204" pitchFamily="34" charset="0"/>
                <a:ea typeface="方正兰亭黑简体" panose="02000000000000000000" pitchFamily="2" charset="-122"/>
              </a:rPr>
              <a:t>PHY</a:t>
            </a:r>
          </a:p>
        </p:txBody>
      </p:sp>
      <p:sp>
        <p:nvSpPr>
          <p:cNvPr id="63" name="矩形 62"/>
          <p:cNvSpPr/>
          <p:nvPr/>
        </p:nvSpPr>
        <p:spPr>
          <a:xfrm>
            <a:off x="999067" y="4619647"/>
            <a:ext cx="10120736" cy="1451679"/>
          </a:xfrm>
          <a:prstGeom prst="rect">
            <a:avLst/>
          </a:prstGeom>
        </p:spPr>
        <p:txBody>
          <a:bodyPr wrap="square">
            <a:spAutoFit/>
          </a:bodyPr>
          <a:lstStyle/>
          <a:p>
            <a:pPr indent="-292042" defTabSz="782481">
              <a:lnSpc>
                <a:spcPts val="2200"/>
              </a:lnSpc>
              <a:spcAft>
                <a:spcPts val="600"/>
              </a:spcAft>
              <a:buFont typeface="Arial" panose="020B0604020202020204" pitchFamily="34" charset="0"/>
              <a:buChar char="•"/>
            </a:pPr>
            <a:r>
              <a:rPr lang="en-US" altLang="zh-CN" sz="1600" dirty="0" smtClean="0"/>
              <a:t>WLAN</a:t>
            </a:r>
            <a:r>
              <a:rPr lang="zh-CN" altLang="en-US" sz="1600" dirty="0" smtClean="0"/>
              <a:t>是一种基于</a:t>
            </a:r>
            <a:r>
              <a:rPr lang="en-US" altLang="zh-CN" sz="1600" dirty="0" smtClean="0"/>
              <a:t>IEEE </a:t>
            </a:r>
            <a:r>
              <a:rPr lang="en-US" altLang="zh-CN" sz="1600" dirty="0"/>
              <a:t>802.11</a:t>
            </a:r>
            <a:r>
              <a:rPr lang="zh-CN" altLang="en-US" sz="1600" dirty="0"/>
              <a:t>标准的无线局域网</a:t>
            </a:r>
            <a:r>
              <a:rPr lang="zh-CN" altLang="en-US" sz="1600" dirty="0" smtClean="0"/>
              <a:t>技术。</a:t>
            </a:r>
            <a:endParaRPr lang="en-US" altLang="zh-CN" sz="1600" dirty="0" smtClean="0"/>
          </a:p>
          <a:p>
            <a:pPr indent="-292042" defTabSz="782481">
              <a:lnSpc>
                <a:spcPts val="2200"/>
              </a:lnSpc>
              <a:spcAft>
                <a:spcPts val="600"/>
              </a:spcAft>
              <a:buFont typeface="Arial" panose="020B0604020202020204" pitchFamily="34" charset="0"/>
              <a:buChar char="•"/>
            </a:pPr>
            <a:r>
              <a:rPr lang="en-US" altLang="zh-CN" sz="1600" dirty="0" smtClean="0"/>
              <a:t>802.11</a:t>
            </a:r>
            <a:r>
              <a:rPr lang="zh-CN" altLang="en-US" sz="1600" dirty="0" smtClean="0"/>
              <a:t>标准聚焦在</a:t>
            </a:r>
            <a:r>
              <a:rPr lang="en-US" altLang="zh-CN" sz="1600" dirty="0" smtClean="0"/>
              <a:t>TCP/IP</a:t>
            </a:r>
            <a:r>
              <a:rPr lang="zh-CN" altLang="en-US" sz="1600" dirty="0" smtClean="0"/>
              <a:t>对等模型的下两层：</a:t>
            </a:r>
            <a:endParaRPr lang="en-US" altLang="zh-CN" sz="1600" dirty="0" smtClean="0"/>
          </a:p>
          <a:p>
            <a:pPr lvl="1" indent="-292042" defTabSz="782481">
              <a:lnSpc>
                <a:spcPts val="2200"/>
              </a:lnSpc>
              <a:spcAft>
                <a:spcPts val="600"/>
              </a:spcAft>
              <a:buFont typeface="Arial" panose="020B0604020202020204" pitchFamily="34" charset="0"/>
              <a:buChar char="•"/>
            </a:pPr>
            <a:r>
              <a:rPr lang="zh-CN" altLang="en-US" sz="1400" dirty="0" smtClean="0"/>
              <a:t>数据链路层：主要负责信道接入、寻址、数据帧校验、错误检测、安全机制等内容。</a:t>
            </a:r>
            <a:endParaRPr lang="en-US" altLang="zh-CN" sz="1400" dirty="0" smtClean="0"/>
          </a:p>
          <a:p>
            <a:pPr lvl="1" indent="-292042" defTabSz="782481">
              <a:lnSpc>
                <a:spcPts val="2200"/>
              </a:lnSpc>
              <a:spcAft>
                <a:spcPts val="600"/>
              </a:spcAft>
              <a:buFont typeface="Arial" panose="020B0604020202020204" pitchFamily="34" charset="0"/>
              <a:buChar char="•"/>
            </a:pPr>
            <a:r>
              <a:rPr lang="zh-CN" altLang="en-US" sz="1400" dirty="0" smtClean="0"/>
              <a:t>物理层：主要负责在空口（空中接口）中传输比特流，例如规定所使用的频段等。</a:t>
            </a:r>
            <a:endParaRPr lang="en-US" altLang="zh-CN" sz="1400" dirty="0"/>
          </a:p>
        </p:txBody>
      </p:sp>
    </p:spTree>
    <p:extLst>
      <p:ext uri="{BB962C8B-B14F-4D97-AF65-F5344CB8AC3E}">
        <p14:creationId xmlns:p14="http://schemas.microsoft.com/office/powerpoint/2010/main" val="4085270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 </a:t>
            </a:r>
            <a:r>
              <a:rPr lang="en-US" altLang="zh-CN" dirty="0" smtClean="0"/>
              <a:t>802.11</a:t>
            </a:r>
            <a:r>
              <a:rPr lang="zh-CN" altLang="en-US" dirty="0" smtClean="0"/>
              <a:t>标准与</a:t>
            </a:r>
            <a:r>
              <a:rPr lang="en-US" altLang="zh-CN" dirty="0" smtClean="0"/>
              <a:t>Wi-Fi</a:t>
            </a:r>
            <a:r>
              <a:rPr lang="zh-CN" altLang="en-US" dirty="0" smtClean="0"/>
              <a:t>的世代</a:t>
            </a:r>
            <a:endParaRPr lang="zh-CN" altLang="en-US" dirty="0"/>
          </a:p>
        </p:txBody>
      </p:sp>
      <p:graphicFrame>
        <p:nvGraphicFramePr>
          <p:cNvPr id="5" name="Group 128"/>
          <p:cNvGraphicFramePr>
            <a:graphicFrameLocks noGrp="1"/>
          </p:cNvGraphicFramePr>
          <p:nvPr>
            <p:extLst>
              <p:ext uri="{D42A27DB-BD31-4B8C-83A1-F6EECF244321}">
                <p14:modId xmlns:p14="http://schemas.microsoft.com/office/powerpoint/2010/main" val="661034503"/>
              </p:ext>
            </p:extLst>
          </p:nvPr>
        </p:nvGraphicFramePr>
        <p:xfrm>
          <a:off x="1820091" y="1274492"/>
          <a:ext cx="8022408" cy="4114800"/>
        </p:xfrm>
        <a:graphic>
          <a:graphicData uri="http://schemas.openxmlformats.org/drawingml/2006/table">
            <a:tbl>
              <a:tblPr/>
              <a:tblGrid>
                <a:gridCol w="1197984"/>
                <a:gridCol w="2032079"/>
                <a:gridCol w="1283196"/>
                <a:gridCol w="1820044"/>
                <a:gridCol w="1689105"/>
              </a:tblGrid>
              <a:tr h="395948">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endParaRPr kumimoji="0" lang="en-US" altLang="zh-CN" sz="1600" b="1"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zh-CN" altLang="en-US" sz="1600" b="1" u="none" strike="noStrike" cap="none" normalizeH="0" baseline="0" dirty="0" smtClean="0">
                          <a:ln>
                            <a:noFill/>
                          </a:ln>
                          <a:solidFill>
                            <a:schemeClr val="bg1"/>
                          </a:solidFill>
                          <a:effectLst/>
                          <a:latin typeface="+mn-lt"/>
                          <a:ea typeface="+mn-ea"/>
                        </a:rPr>
                        <a:t>标准</a:t>
                      </a:r>
                      <a:endParaRPr kumimoji="0" lang="en-US" altLang="zh-CN" sz="1600" b="1"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zh-CN" altLang="en-US" sz="1600" b="1" u="none" strike="noStrike" cap="none" normalizeH="0" baseline="0" dirty="0" smtClean="0">
                          <a:ln>
                            <a:noFill/>
                          </a:ln>
                          <a:solidFill>
                            <a:schemeClr val="bg1"/>
                          </a:solidFill>
                          <a:effectLst/>
                          <a:latin typeface="+mn-lt"/>
                          <a:ea typeface="+mn-ea"/>
                        </a:rPr>
                        <a:t>发布年份</a:t>
                      </a:r>
                      <a:endParaRPr kumimoji="0" lang="en-US" altLang="zh-CN" sz="1600" b="1"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zh-CN" altLang="en-US" sz="1600" b="1" u="none" strike="noStrike" cap="none" normalizeH="0" baseline="0" dirty="0" smtClean="0">
                          <a:ln>
                            <a:noFill/>
                          </a:ln>
                          <a:solidFill>
                            <a:schemeClr val="bg1"/>
                          </a:solidFill>
                          <a:effectLst/>
                          <a:latin typeface="+mn-lt"/>
                          <a:ea typeface="+mn-ea"/>
                        </a:rPr>
                        <a:t>频段</a:t>
                      </a:r>
                      <a:endParaRPr kumimoji="0" lang="en-US" altLang="zh-CN" sz="1600" b="1"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zh-CN" altLang="en-US" sz="1600" b="1" u="none" strike="noStrike" cap="none" normalizeH="0" baseline="0" dirty="0" smtClean="0">
                          <a:ln>
                            <a:noFill/>
                          </a:ln>
                          <a:solidFill>
                            <a:schemeClr val="bg1"/>
                          </a:solidFill>
                          <a:effectLst/>
                          <a:latin typeface="+mn-lt"/>
                          <a:ea typeface="+mn-ea"/>
                        </a:rPr>
                        <a:t>速率</a:t>
                      </a:r>
                      <a:endParaRPr kumimoji="0" lang="en-US" altLang="zh-CN" sz="1600" b="1"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360148">
                <a:tc>
                  <a:txBody>
                    <a:bodyPr/>
                    <a:lstStyle/>
                    <a:p>
                      <a:pPr algn="ctr">
                        <a:lnSpc>
                          <a:spcPct val="150000"/>
                        </a:lnSpc>
                      </a:pPr>
                      <a:r>
                        <a:rPr lang="en-US" altLang="zh-CN" sz="1600" kern="0" dirty="0" smtClean="0">
                          <a:solidFill>
                            <a:srgbClr val="1D1D1A"/>
                          </a:solidFill>
                          <a:latin typeface="Huawei Sans" panose="020C0503030203020204" pitchFamily="34" charset="0"/>
                          <a:ea typeface="方正兰亭黑简体" panose="02000000000000000000" pitchFamily="2" charset="-122"/>
                        </a:rPr>
                        <a:t>Wi-Fi 1</a:t>
                      </a:r>
                      <a:endParaRPr lang="zh-CN" altLang="en-US" sz="1600" kern="0" dirty="0">
                        <a:solidFill>
                          <a:srgbClr val="1D1D1A"/>
                        </a:solidFill>
                        <a:latin typeface="Huawei Sans" panose="020C0503030203020204" pitchFamily="34" charset="0"/>
                        <a:ea typeface="方正兰亭黑简体" panose="02000000000000000000" pitchFamily="2" charset="-122"/>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802.11</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1997</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2.4 GHz</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2 Mbps</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60148">
                <a:tc>
                  <a:txBody>
                    <a:bodyPr/>
                    <a:lstStyle/>
                    <a:p>
                      <a:pPr algn="ctr">
                        <a:lnSpc>
                          <a:spcPct val="150000"/>
                        </a:lnSpc>
                      </a:pPr>
                      <a:r>
                        <a:rPr lang="en-US" altLang="zh-CN" sz="1600" kern="0" dirty="0" smtClean="0">
                          <a:solidFill>
                            <a:srgbClr val="1D1D1A"/>
                          </a:solidFill>
                          <a:latin typeface="Huawei Sans" panose="020C0503030203020204" pitchFamily="34" charset="0"/>
                          <a:ea typeface="方正兰亭黑简体" panose="02000000000000000000" pitchFamily="2" charset="-122"/>
                        </a:rPr>
                        <a:t>Wi-Fi 2</a:t>
                      </a:r>
                      <a:endParaRPr lang="zh-CN" altLang="en-US" sz="1600" kern="0" dirty="0">
                        <a:solidFill>
                          <a:srgbClr val="1D1D1A"/>
                        </a:solidFill>
                        <a:latin typeface="Huawei Sans" panose="020C0503030203020204" pitchFamily="34" charset="0"/>
                        <a:ea typeface="方正兰亭黑简体" panose="02000000000000000000" pitchFamily="2" charset="-122"/>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0" fontAlgn="base" latinLnBrk="0" hangingPunct="0">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802.11 b</a:t>
                      </a:r>
                      <a:endParaRPr kumimoji="0" lang="de-DE"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1999</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2.4 GHZ</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11 Mbps</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60148">
                <a:tc rowSpan="2">
                  <a:txBody>
                    <a:bodyPr/>
                    <a:lstStyle/>
                    <a:p>
                      <a:pPr algn="ctr">
                        <a:lnSpc>
                          <a:spcPct val="150000"/>
                        </a:lnSpc>
                      </a:pPr>
                      <a:r>
                        <a:rPr lang="en-US" altLang="zh-CN" sz="1600" kern="0" dirty="0" smtClean="0">
                          <a:solidFill>
                            <a:srgbClr val="1D1D1A"/>
                          </a:solidFill>
                          <a:latin typeface="Huawei Sans" panose="020C0503030203020204" pitchFamily="34" charset="0"/>
                          <a:ea typeface="方正兰亭黑简体" panose="02000000000000000000" pitchFamily="2" charset="-122"/>
                        </a:rPr>
                        <a:t>Wi-Fi 3</a:t>
                      </a:r>
                      <a:endParaRPr lang="zh-CN" altLang="en-US" sz="1600" kern="0" dirty="0">
                        <a:solidFill>
                          <a:srgbClr val="1D1D1A"/>
                        </a:solidFill>
                        <a:latin typeface="Huawei Sans" panose="020C0503030203020204" pitchFamily="34" charset="0"/>
                        <a:ea typeface="方正兰亭黑简体" panose="02000000000000000000" pitchFamily="2" charset="-122"/>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0" fontAlgn="base" latinLnBrk="0" hangingPunct="0">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802.11 a</a:t>
                      </a:r>
                      <a:endParaRPr kumimoji="0" lang="de-DE"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1999</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5 GHz</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54 Mbps</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60148">
                <a:tc vMerge="1">
                  <a:txBody>
                    <a:bodyPr/>
                    <a:lstStyle/>
                    <a:p>
                      <a:pPr marL="0" marR="0" lvl="0" indent="0" algn="l" defTabSz="784225" rtl="0" eaLnBrk="0" fontAlgn="base" latinLnBrk="0" hangingPunct="0">
                        <a:lnSpc>
                          <a:spcPct val="100000"/>
                        </a:lnSpc>
                        <a:spcBef>
                          <a:spcPct val="30000"/>
                        </a:spcBef>
                        <a:spcAft>
                          <a:spcPct val="0"/>
                        </a:spcAft>
                        <a:buClr>
                          <a:srgbClr val="808080"/>
                        </a:buClr>
                        <a:buSzPct val="60000"/>
                        <a:buFont typeface="Wingdings" pitchFamily="2" charset="2"/>
                        <a:buNone/>
                        <a:tabLst/>
                      </a:pPr>
                      <a:endParaRPr kumimoji="0" lang="de-DE" sz="14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0" fontAlgn="base" latinLnBrk="0" hangingPunct="0">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802.11 g</a:t>
                      </a:r>
                      <a:endParaRPr kumimoji="0" lang="de-DE"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2003</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2.4 GHz</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54 Mbps</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63502">
                <a:tc>
                  <a:txBody>
                    <a:bodyPr/>
                    <a:lstStyle/>
                    <a:p>
                      <a:pPr marL="0" marR="0" lvl="0" indent="0" algn="ctr" defTabSz="914478" rtl="0" eaLnBrk="1" fontAlgn="auto" latinLnBrk="0" hangingPunct="1">
                        <a:lnSpc>
                          <a:spcPct val="150000"/>
                        </a:lnSpc>
                        <a:spcBef>
                          <a:spcPts val="0"/>
                        </a:spcBef>
                        <a:spcAft>
                          <a:spcPts val="0"/>
                        </a:spcAft>
                        <a:buClrTx/>
                        <a:buSzTx/>
                        <a:buFontTx/>
                        <a:buNone/>
                        <a:tabLst/>
                        <a:defRPr/>
                      </a:pPr>
                      <a:r>
                        <a:rPr lang="en-US" altLang="zh-CN" sz="1600" kern="0" dirty="0" smtClean="0">
                          <a:solidFill>
                            <a:srgbClr val="1D1D1A"/>
                          </a:solidFill>
                          <a:latin typeface="Huawei Sans" panose="020C0503030203020204" pitchFamily="34" charset="0"/>
                          <a:ea typeface="方正兰亭黑简体" panose="02000000000000000000" pitchFamily="2" charset="-122"/>
                        </a:rPr>
                        <a:t>Wi-Fi</a:t>
                      </a:r>
                      <a:r>
                        <a:rPr kumimoji="0" lang="en-US" altLang="zh-CN" sz="1600" b="0" i="0" u="none" strike="noStrike" kern="0" cap="none" spc="0" normalizeH="0" baseline="0" noProof="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rPr>
                        <a:t> 4</a:t>
                      </a:r>
                      <a:endParaRPr kumimoji="0" lang="zh-CN" altLang="en-US" sz="16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0" fontAlgn="base" latinLnBrk="0" hangingPunct="0">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802.11 n</a:t>
                      </a:r>
                      <a:endParaRPr kumimoji="0" lang="de-DE"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2009</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2.4 GHz</a:t>
                      </a:r>
                      <a:r>
                        <a:rPr kumimoji="0" lang="zh-CN" altLang="en-US" sz="1600" u="none" strike="noStrike" cap="none" normalizeH="0" baseline="0" dirty="0" smtClean="0">
                          <a:ln>
                            <a:noFill/>
                          </a:ln>
                          <a:effectLst/>
                          <a:latin typeface="+mn-lt"/>
                          <a:ea typeface="+mn-ea"/>
                        </a:rPr>
                        <a:t>或</a:t>
                      </a:r>
                      <a:r>
                        <a:rPr kumimoji="0" lang="en-US" altLang="zh-CN" sz="1600" u="none" strike="noStrike" cap="none" normalizeH="0" baseline="0" dirty="0" smtClean="0">
                          <a:ln>
                            <a:noFill/>
                          </a:ln>
                          <a:effectLst/>
                          <a:latin typeface="+mn-lt"/>
                          <a:ea typeface="+mn-ea"/>
                        </a:rPr>
                        <a:t>5 GHz</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600 Mbps</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60148">
                <a:tc>
                  <a:txBody>
                    <a:bodyPr/>
                    <a:lstStyle/>
                    <a:p>
                      <a:pPr marL="0" marR="0" lvl="0" indent="0" algn="ctr" defTabSz="914478" rtl="0" eaLnBrk="1" fontAlgn="auto" latinLnBrk="0" hangingPunct="1">
                        <a:lnSpc>
                          <a:spcPct val="150000"/>
                        </a:lnSpc>
                        <a:spcBef>
                          <a:spcPts val="0"/>
                        </a:spcBef>
                        <a:spcAft>
                          <a:spcPts val="0"/>
                        </a:spcAft>
                        <a:buClrTx/>
                        <a:buSzTx/>
                        <a:buFontTx/>
                        <a:buNone/>
                        <a:tabLst/>
                        <a:defRPr/>
                      </a:pPr>
                      <a:r>
                        <a:rPr lang="en-US" altLang="zh-CN" sz="1600" kern="0" dirty="0" smtClean="0">
                          <a:solidFill>
                            <a:srgbClr val="1D1D1A"/>
                          </a:solidFill>
                          <a:latin typeface="Huawei Sans" panose="020C0503030203020204" pitchFamily="34" charset="0"/>
                          <a:ea typeface="方正兰亭黑简体" panose="02000000000000000000" pitchFamily="2" charset="-122"/>
                        </a:rPr>
                        <a:t>Wi-Fi</a:t>
                      </a:r>
                      <a:r>
                        <a:rPr kumimoji="0" lang="en-US" altLang="zh-CN" sz="1600" b="0" i="0" u="none" strike="noStrike" kern="0" cap="none" spc="0" normalizeH="0" baseline="0" noProof="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rPr>
                        <a:t> 5</a:t>
                      </a:r>
                      <a:endParaRPr kumimoji="0" lang="zh-CN" altLang="en-US" sz="16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0" fontAlgn="base" latinLnBrk="0" hangingPunct="0">
                        <a:lnSpc>
                          <a:spcPct val="150000"/>
                        </a:lnSpc>
                        <a:spcBef>
                          <a:spcPct val="30000"/>
                        </a:spcBef>
                        <a:spcAft>
                          <a:spcPct val="0"/>
                        </a:spcAft>
                        <a:buClr>
                          <a:srgbClr val="808080"/>
                        </a:buClr>
                        <a:buSzPct val="60000"/>
                        <a:buFont typeface="Wingdings" pitchFamily="2" charset="2"/>
                        <a:buNone/>
                        <a:tabLst/>
                      </a:pPr>
                      <a:r>
                        <a:rPr kumimoji="0" lang="de-DE" sz="1600" u="none" strike="noStrike" cap="none" normalizeH="0" baseline="0" dirty="0" smtClean="0">
                          <a:ln>
                            <a:noFill/>
                          </a:ln>
                          <a:effectLst/>
                          <a:latin typeface="+mn-lt"/>
                          <a:ea typeface="+mn-ea"/>
                        </a:rPr>
                        <a:t>802.11 ac </a:t>
                      </a:r>
                      <a:r>
                        <a:rPr kumimoji="0" lang="en-US" altLang="zh-CN" sz="1600" u="none" strike="noStrike" cap="none" normalizeH="0" baseline="0" dirty="0" smtClean="0">
                          <a:ln>
                            <a:noFill/>
                          </a:ln>
                          <a:effectLst/>
                          <a:latin typeface="+mn-lt"/>
                          <a:ea typeface="+mn-ea"/>
                        </a:rPr>
                        <a:t>Wave1</a:t>
                      </a:r>
                      <a:endParaRPr kumimoji="0" lang="de-DE"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2013 </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smtClean="0">
                          <a:ln>
                            <a:noFill/>
                          </a:ln>
                          <a:effectLst/>
                          <a:latin typeface="+mn-lt"/>
                          <a:ea typeface="+mn-ea"/>
                        </a:rPr>
                        <a:t>5 GHz</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50000"/>
                        </a:lnSpc>
                      </a:pPr>
                      <a:r>
                        <a:rPr kumimoji="0" lang="en-US" altLang="zh-CN" sz="1600" u="none" strike="noStrike" kern="1200" cap="none" normalizeH="0" baseline="0" dirty="0" smtClean="0">
                          <a:ln>
                            <a:noFill/>
                          </a:ln>
                          <a:effectLst/>
                          <a:latin typeface="+mn-lt"/>
                          <a:ea typeface="+mn-ea"/>
                        </a:rPr>
                        <a:t>1.3 </a:t>
                      </a:r>
                      <a:r>
                        <a:rPr kumimoji="0" lang="en-US" altLang="zh-CN" sz="1600" u="none" strike="noStrike" kern="1200" cap="none" normalizeH="0" baseline="0" dirty="0" err="1" smtClean="0">
                          <a:ln>
                            <a:noFill/>
                          </a:ln>
                          <a:effectLst/>
                          <a:latin typeface="+mn-lt"/>
                          <a:ea typeface="+mn-ea"/>
                        </a:rPr>
                        <a:t>Gbps</a:t>
                      </a:r>
                      <a:endParaRPr lang="en-US" altLang="zh-CN" sz="1600" b="0" i="0" u="none" strike="noStrike" kern="1200" baseline="0" dirty="0" smtClean="0">
                        <a:solidFill>
                          <a:schemeClr val="tx1"/>
                        </a:solidFill>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60148">
                <a:tc rowSpan="2">
                  <a:txBody>
                    <a:bodyPr/>
                    <a:lstStyle/>
                    <a:p>
                      <a:pPr marL="0" marR="0" lvl="0" indent="0" algn="ctr" defTabSz="914478" rtl="0" eaLnBrk="1" fontAlgn="auto" latinLnBrk="0" hangingPunct="1">
                        <a:lnSpc>
                          <a:spcPct val="150000"/>
                        </a:lnSpc>
                        <a:spcBef>
                          <a:spcPts val="0"/>
                        </a:spcBef>
                        <a:spcAft>
                          <a:spcPts val="0"/>
                        </a:spcAft>
                        <a:buClrTx/>
                        <a:buSzTx/>
                        <a:buFontTx/>
                        <a:buNone/>
                        <a:tabLst/>
                        <a:defRPr/>
                      </a:pPr>
                      <a:r>
                        <a:rPr lang="en-US" altLang="zh-CN" sz="1600" kern="0" dirty="0" smtClean="0">
                          <a:solidFill>
                            <a:srgbClr val="1D1D1A"/>
                          </a:solidFill>
                          <a:latin typeface="Huawei Sans" panose="020C0503030203020204" pitchFamily="34" charset="0"/>
                          <a:ea typeface="方正兰亭黑简体" panose="02000000000000000000" pitchFamily="2" charset="-122"/>
                        </a:rPr>
                        <a:t>Wi-Fi 6</a:t>
                      </a:r>
                      <a:endParaRPr kumimoji="0" lang="zh-CN" altLang="en-US" sz="1600" b="0" i="0" u="none" strike="noStrike" kern="0" cap="none" spc="0" normalizeH="0" baseline="0" noProof="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0" fontAlgn="base" latinLnBrk="0" hangingPunct="0">
                        <a:lnSpc>
                          <a:spcPct val="150000"/>
                        </a:lnSpc>
                        <a:spcBef>
                          <a:spcPct val="30000"/>
                        </a:spcBef>
                        <a:spcAft>
                          <a:spcPct val="0"/>
                        </a:spcAft>
                        <a:buClr>
                          <a:srgbClr val="808080"/>
                        </a:buClr>
                        <a:buSzPct val="60000"/>
                        <a:buFont typeface="Wingdings" pitchFamily="2" charset="2"/>
                        <a:buNone/>
                        <a:tabLst/>
                        <a:defRPr/>
                      </a:pPr>
                      <a:r>
                        <a:rPr kumimoji="0" lang="de-DE" altLang="zh-CN" sz="1600" u="none" strike="noStrike" cap="none" normalizeH="0" baseline="0" dirty="0" smtClean="0">
                          <a:ln>
                            <a:noFill/>
                          </a:ln>
                          <a:effectLst/>
                          <a:latin typeface="+mn-lt"/>
                          <a:ea typeface="+mn-ea"/>
                        </a:rPr>
                        <a:t>802.11 ac </a:t>
                      </a:r>
                      <a:r>
                        <a:rPr kumimoji="0" lang="en-US" altLang="zh-CN" sz="1600" u="none" strike="noStrike" cap="none" normalizeH="0" baseline="0" dirty="0" smtClean="0">
                          <a:ln>
                            <a:noFill/>
                          </a:ln>
                          <a:effectLst/>
                          <a:latin typeface="+mn-lt"/>
                          <a:ea typeface="+mn-ea"/>
                        </a:rPr>
                        <a:t>Wave2</a:t>
                      </a:r>
                      <a:endParaRPr kumimoji="0" lang="de-DE"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u="none" strike="noStrike" kern="1200" cap="none" normalizeH="0" baseline="0" dirty="0" smtClean="0">
                          <a:ln>
                            <a:noFill/>
                          </a:ln>
                          <a:effectLst/>
                          <a:latin typeface="+mn-lt"/>
                          <a:ea typeface="+mn-ea"/>
                        </a:rPr>
                        <a:t>2015</a:t>
                      </a:r>
                      <a:endParaRPr kumimoji="0" lang="en-US" altLang="zh-CN" sz="1600" u="none" strike="noStrike" kern="1200" cap="none" normalizeH="0" baseline="0" dirty="0" smtClean="0">
                        <a:ln>
                          <a:noFill/>
                        </a:ln>
                        <a:solidFill>
                          <a:schemeClr val="tx1"/>
                        </a:solidFill>
                        <a:effectLst/>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defRPr/>
                      </a:pPr>
                      <a:r>
                        <a:rPr kumimoji="0" lang="en-US" altLang="zh-CN" sz="1600" u="none" strike="noStrike" cap="none" normalizeH="0" baseline="0" dirty="0" smtClean="0">
                          <a:ln>
                            <a:noFill/>
                          </a:ln>
                          <a:effectLst/>
                          <a:latin typeface="+mn-lt"/>
                          <a:ea typeface="+mn-ea"/>
                        </a:rPr>
                        <a:t>5 GHz</a:t>
                      </a:r>
                      <a:endParaRPr kumimoji="0" lang="en-US" altLang="zh-CN" sz="16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defRPr/>
                      </a:pPr>
                      <a:r>
                        <a:rPr kumimoji="0" lang="en-US" altLang="zh-CN" sz="1600" u="none" strike="noStrike" kern="1200" cap="none" normalizeH="0" baseline="0" dirty="0" smtClean="0">
                          <a:ln>
                            <a:noFill/>
                          </a:ln>
                          <a:effectLst/>
                          <a:latin typeface="+mn-lt"/>
                          <a:ea typeface="+mn-ea"/>
                        </a:rPr>
                        <a:t>3.47 </a:t>
                      </a:r>
                      <a:r>
                        <a:rPr kumimoji="0" lang="en-US" altLang="zh-CN" sz="1600" u="none" strike="noStrike" kern="1200" cap="none" normalizeH="0" baseline="0" dirty="0" err="1" smtClean="0">
                          <a:ln>
                            <a:noFill/>
                          </a:ln>
                          <a:effectLst/>
                          <a:latin typeface="+mn-lt"/>
                          <a:ea typeface="+mn-ea"/>
                        </a:rPr>
                        <a:t>Gbps</a:t>
                      </a:r>
                      <a:endParaRPr lang="en-US" altLang="zh-CN" sz="1600" b="0" i="0" u="none" strike="noStrike" kern="1200" baseline="0" dirty="0" smtClean="0">
                        <a:solidFill>
                          <a:schemeClr val="tx1"/>
                        </a:solidFill>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63502">
                <a:tc vMerge="1">
                  <a:txBody>
                    <a:bodyPr/>
                    <a:lstStyle/>
                    <a:p>
                      <a:pPr marL="0" marR="0" lvl="0" indent="0" algn="l" defTabSz="784225" rtl="0" eaLnBrk="1" fontAlgn="base" latinLnBrk="0" hangingPunct="1">
                        <a:lnSpc>
                          <a:spcPct val="100000"/>
                        </a:lnSpc>
                        <a:spcBef>
                          <a:spcPct val="30000"/>
                        </a:spcBef>
                        <a:spcAft>
                          <a:spcPct val="0"/>
                        </a:spcAft>
                        <a:buClr>
                          <a:srgbClr val="808080"/>
                        </a:buClr>
                        <a:buSzPct val="60000"/>
                        <a:buFont typeface="Wingdings" pitchFamily="2" charset="2"/>
                        <a:buNone/>
                        <a:tabLst/>
                        <a:defRPr/>
                      </a:pPr>
                      <a:endParaRPr kumimoji="0" lang="de-DE" sz="1400" u="none" strike="noStrike" kern="1200" cap="none" normalizeH="0" baseline="0" dirty="0" smtClean="0">
                        <a:ln>
                          <a:noFill/>
                        </a:ln>
                        <a:solidFill>
                          <a:schemeClr val="tx1"/>
                        </a:solidFill>
                        <a:effectLst/>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defRPr/>
                      </a:pPr>
                      <a:r>
                        <a:rPr kumimoji="0" lang="en-US" altLang="zh-CN" sz="1600" u="none" strike="noStrike" kern="1200" cap="none" normalizeH="0" baseline="0" dirty="0" smtClean="0">
                          <a:ln>
                            <a:noFill/>
                          </a:ln>
                          <a:solidFill>
                            <a:schemeClr val="tx1"/>
                          </a:solidFill>
                          <a:effectLst/>
                          <a:latin typeface="+mn-lt"/>
                          <a:ea typeface="+mn-ea"/>
                          <a:cs typeface="+mn-cs"/>
                        </a:rPr>
                        <a:t>802.11 ax</a:t>
                      </a:r>
                      <a:endParaRPr kumimoji="0" lang="de-DE" sz="1600" u="none" strike="noStrike" kern="1200" cap="none" normalizeH="0" baseline="0" dirty="0" smtClean="0">
                        <a:ln>
                          <a:noFill/>
                        </a:ln>
                        <a:solidFill>
                          <a:schemeClr val="tx1"/>
                        </a:solidFill>
                        <a:effectLst/>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defRPr/>
                      </a:pPr>
                      <a:r>
                        <a:rPr kumimoji="0" lang="en-US" altLang="zh-CN" sz="1600" u="none" strike="noStrike" kern="1200" cap="none" normalizeH="0" baseline="0" dirty="0" smtClean="0">
                          <a:ln>
                            <a:noFill/>
                          </a:ln>
                          <a:solidFill>
                            <a:schemeClr val="tx1"/>
                          </a:solidFill>
                          <a:effectLst/>
                          <a:latin typeface="+mn-lt"/>
                          <a:ea typeface="+mn-ea"/>
                          <a:cs typeface="+mn-cs"/>
                        </a:rPr>
                        <a:t>2019</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defRPr/>
                      </a:pPr>
                      <a:r>
                        <a:rPr kumimoji="0" lang="en-US" altLang="zh-CN" sz="1600" u="none" strike="noStrike" kern="1200" cap="none" normalizeH="0" baseline="0" dirty="0" smtClean="0">
                          <a:ln>
                            <a:noFill/>
                          </a:ln>
                          <a:solidFill>
                            <a:schemeClr val="tx1"/>
                          </a:solidFill>
                          <a:effectLst/>
                          <a:latin typeface="+mn-lt"/>
                          <a:ea typeface="+mn-ea"/>
                          <a:cs typeface="+mn-cs"/>
                        </a:rPr>
                        <a:t>2.4 GHz</a:t>
                      </a:r>
                      <a:r>
                        <a:rPr kumimoji="0" lang="zh-CN" altLang="en-US" sz="1600" u="none" strike="noStrike" kern="1200" cap="none" normalizeH="0" baseline="0" dirty="0" smtClean="0">
                          <a:ln>
                            <a:noFill/>
                          </a:ln>
                          <a:solidFill>
                            <a:schemeClr val="tx1"/>
                          </a:solidFill>
                          <a:effectLst/>
                          <a:latin typeface="+mn-lt"/>
                          <a:ea typeface="+mn-ea"/>
                          <a:cs typeface="+mn-cs"/>
                        </a:rPr>
                        <a:t>或</a:t>
                      </a:r>
                      <a:r>
                        <a:rPr kumimoji="0" lang="en-US" altLang="zh-CN" sz="1600" u="none" strike="noStrike" kern="1200" cap="none" normalizeH="0" baseline="0" dirty="0" smtClean="0">
                          <a:ln>
                            <a:noFill/>
                          </a:ln>
                          <a:solidFill>
                            <a:schemeClr val="tx1"/>
                          </a:solidFill>
                          <a:effectLst/>
                          <a:latin typeface="+mn-lt"/>
                          <a:ea typeface="+mn-ea"/>
                          <a:cs typeface="+mn-cs"/>
                        </a:rPr>
                        <a:t>5 GHz</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defRPr/>
                      </a:pPr>
                      <a:r>
                        <a:rPr kumimoji="0" lang="en-US" altLang="zh-CN" sz="1600" u="none" strike="noStrike" kern="1200" cap="none" normalizeH="0" baseline="0" dirty="0" smtClean="0">
                          <a:ln>
                            <a:noFill/>
                          </a:ln>
                          <a:solidFill>
                            <a:schemeClr val="tx1"/>
                          </a:solidFill>
                          <a:effectLst/>
                          <a:latin typeface="+mn-lt"/>
                          <a:ea typeface="+mn-ea"/>
                          <a:cs typeface="+mn-cs"/>
                        </a:rPr>
                        <a:t>10 </a:t>
                      </a:r>
                      <a:r>
                        <a:rPr kumimoji="0" lang="en-US" altLang="zh-CN" sz="1600" u="none" strike="noStrike" kern="1200" cap="none" normalizeH="0" baseline="0" dirty="0" err="1" smtClean="0">
                          <a:ln>
                            <a:noFill/>
                          </a:ln>
                          <a:solidFill>
                            <a:schemeClr val="tx1"/>
                          </a:solidFill>
                          <a:effectLst/>
                          <a:latin typeface="+mn-lt"/>
                          <a:ea typeface="+mn-ea"/>
                          <a:cs typeface="+mn-cs"/>
                        </a:rPr>
                        <a:t>Gbps</a:t>
                      </a:r>
                      <a:endParaRPr kumimoji="0" lang="en-US" altLang="zh-CN" sz="1600" u="none" strike="noStrike" kern="1200" cap="none" normalizeH="0" baseline="0" dirty="0" smtClean="0">
                        <a:ln>
                          <a:noFill/>
                        </a:ln>
                        <a:solidFill>
                          <a:schemeClr val="tx1"/>
                        </a:solidFill>
                        <a:effectLst/>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
        <p:nvSpPr>
          <p:cNvPr id="7" name="矩形 6"/>
          <p:cNvSpPr/>
          <p:nvPr/>
        </p:nvSpPr>
        <p:spPr>
          <a:xfrm>
            <a:off x="1119051" y="5449614"/>
            <a:ext cx="9771018" cy="1015663"/>
          </a:xfrm>
          <a:prstGeom prst="rect">
            <a:avLst/>
          </a:prstGeom>
        </p:spPr>
        <p:txBody>
          <a:bodyPr wrap="square">
            <a:spAutoFit/>
          </a:bodyPr>
          <a:lstStyle/>
          <a:p>
            <a:pPr marL="285750" indent="-285750" defTabSz="782481">
              <a:lnSpc>
                <a:spcPts val="2200"/>
              </a:lnSpc>
              <a:spcAft>
                <a:spcPts val="600"/>
              </a:spcAft>
              <a:buFont typeface="Arial" panose="020B0604020202020204" pitchFamily="34" charset="0"/>
              <a:buChar char="•"/>
            </a:pPr>
            <a:r>
              <a:rPr lang="en-US" altLang="zh-CN" sz="1600" dirty="0">
                <a:latin typeface="+mj-lt"/>
              </a:rPr>
              <a:t>IEEE 802.11</a:t>
            </a:r>
            <a:r>
              <a:rPr lang="zh-CN" altLang="en-US" sz="1600" dirty="0">
                <a:latin typeface="+mj-lt"/>
              </a:rPr>
              <a:t>第一个版本发表于</a:t>
            </a:r>
            <a:r>
              <a:rPr lang="en-US" altLang="zh-CN" sz="1600" dirty="0">
                <a:latin typeface="+mj-lt"/>
              </a:rPr>
              <a:t>1997</a:t>
            </a:r>
            <a:r>
              <a:rPr lang="zh-CN" altLang="en-US" sz="1600" dirty="0">
                <a:latin typeface="+mj-lt"/>
              </a:rPr>
              <a:t>年，其中定义了介质访问接入控制层和物理层</a:t>
            </a:r>
            <a:r>
              <a:rPr lang="zh-CN" altLang="en-US" sz="1600" dirty="0" smtClean="0">
                <a:latin typeface="+mj-lt"/>
              </a:rPr>
              <a:t>。</a:t>
            </a:r>
            <a:endParaRPr lang="en-US" altLang="zh-CN" sz="1600" dirty="0" smtClean="0">
              <a:latin typeface="+mj-lt"/>
            </a:endParaRPr>
          </a:p>
          <a:p>
            <a:pPr marL="285750" indent="-285750" defTabSz="782481">
              <a:lnSpc>
                <a:spcPts val="2200"/>
              </a:lnSpc>
              <a:spcAft>
                <a:spcPts val="600"/>
              </a:spcAft>
              <a:buFont typeface="Arial" panose="020B0604020202020204" pitchFamily="34" charset="0"/>
              <a:buChar char="•"/>
            </a:pPr>
            <a:r>
              <a:rPr lang="zh-CN" altLang="en-US" sz="1600" dirty="0" smtClean="0">
                <a:latin typeface="+mj-lt"/>
              </a:rPr>
              <a:t>此后，更多的基于</a:t>
            </a:r>
            <a:r>
              <a:rPr lang="en-US" altLang="zh-CN" sz="1600" dirty="0" smtClean="0">
                <a:latin typeface="+mj-lt"/>
              </a:rPr>
              <a:t>802.11</a:t>
            </a:r>
            <a:r>
              <a:rPr lang="zh-CN" altLang="en-US" sz="1600" dirty="0" smtClean="0">
                <a:latin typeface="+mj-lt"/>
              </a:rPr>
              <a:t>的补充标准逐渐被定义，最为熟知的是影响</a:t>
            </a:r>
            <a:r>
              <a:rPr lang="en-US" altLang="zh-CN" sz="1600" dirty="0" smtClean="0">
                <a:latin typeface="+mj-lt"/>
              </a:rPr>
              <a:t>Wi-Fi</a:t>
            </a:r>
            <a:r>
              <a:rPr lang="zh-CN" altLang="en-US" sz="1600" dirty="0" smtClean="0">
                <a:latin typeface="+mj-lt"/>
              </a:rPr>
              <a:t>代际演进的标准：</a:t>
            </a:r>
            <a:r>
              <a:rPr lang="en-US" altLang="zh-CN" sz="1600" dirty="0" smtClean="0">
                <a:latin typeface="+mj-lt"/>
              </a:rPr>
              <a:t>802.11b</a:t>
            </a:r>
            <a:r>
              <a:rPr lang="zh-CN" altLang="en-US" sz="1600" dirty="0" smtClean="0">
                <a:latin typeface="+mj-lt"/>
              </a:rPr>
              <a:t>、</a:t>
            </a:r>
            <a:r>
              <a:rPr lang="en-US" altLang="zh-CN" sz="1600" dirty="0" smtClean="0">
                <a:latin typeface="+mj-lt"/>
              </a:rPr>
              <a:t>802.11a</a:t>
            </a:r>
            <a:r>
              <a:rPr lang="zh-CN" altLang="en-US" sz="1600" dirty="0" smtClean="0">
                <a:latin typeface="+mj-lt"/>
              </a:rPr>
              <a:t>、</a:t>
            </a:r>
            <a:r>
              <a:rPr lang="en-US" altLang="zh-CN" sz="1600" dirty="0">
                <a:latin typeface="+mj-lt"/>
              </a:rPr>
              <a:t>802.11g</a:t>
            </a:r>
            <a:r>
              <a:rPr lang="zh-CN" altLang="en-US" sz="1600" dirty="0">
                <a:latin typeface="+mj-lt"/>
              </a:rPr>
              <a:t>、</a:t>
            </a:r>
            <a:r>
              <a:rPr lang="en-US" altLang="zh-CN" sz="1600" dirty="0">
                <a:latin typeface="+mj-lt"/>
              </a:rPr>
              <a:t>802.11n</a:t>
            </a:r>
            <a:r>
              <a:rPr lang="zh-CN" altLang="en-US" sz="1600" dirty="0">
                <a:latin typeface="+mj-lt"/>
              </a:rPr>
              <a:t>、</a:t>
            </a:r>
            <a:r>
              <a:rPr lang="en-US" altLang="zh-CN" sz="1600" dirty="0">
                <a:latin typeface="+mj-lt"/>
              </a:rPr>
              <a:t>802.11ac</a:t>
            </a:r>
            <a:r>
              <a:rPr lang="zh-CN" altLang="en-US" sz="1600" dirty="0" smtClean="0">
                <a:latin typeface="+mj-lt"/>
              </a:rPr>
              <a:t>等</a:t>
            </a:r>
            <a:r>
              <a:rPr lang="zh-CN" altLang="en-US" sz="1600" dirty="0">
                <a:latin typeface="+mj-lt"/>
              </a:rPr>
              <a:t>。</a:t>
            </a:r>
          </a:p>
        </p:txBody>
      </p:sp>
    </p:spTree>
    <p:extLst>
      <p:ext uri="{BB962C8B-B14F-4D97-AF65-F5344CB8AC3E}">
        <p14:creationId xmlns:p14="http://schemas.microsoft.com/office/powerpoint/2010/main" val="3912853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rPr>
              <a:t>WLAN</a:t>
            </a:r>
            <a:r>
              <a:rPr lang="zh-CN" altLang="en-US" dirty="0">
                <a:solidFill>
                  <a:schemeClr val="bg1">
                    <a:lumMod val="50000"/>
                  </a:schemeClr>
                </a:solidFill>
              </a:rPr>
              <a:t>概述</a:t>
            </a:r>
            <a:endParaRPr lang="en-US" altLang="zh-CN" dirty="0">
              <a:solidFill>
                <a:schemeClr val="bg1">
                  <a:lumMod val="50000"/>
                </a:schemeClr>
              </a:solidFill>
            </a:endParaRPr>
          </a:p>
          <a:p>
            <a:r>
              <a:rPr lang="en-US" altLang="zh-CN" b="1" dirty="0"/>
              <a:t>WLAN</a:t>
            </a:r>
            <a:r>
              <a:rPr lang="zh-CN" altLang="en-US" b="1" dirty="0"/>
              <a:t>的基本概念</a:t>
            </a:r>
            <a:endParaRPr lang="en-US" altLang="zh-CN" b="1" dirty="0"/>
          </a:p>
          <a:p>
            <a:r>
              <a:rPr lang="en-US" altLang="zh-CN" dirty="0">
                <a:solidFill>
                  <a:schemeClr val="bg1">
                    <a:lumMod val="50000"/>
                  </a:schemeClr>
                </a:solidFill>
              </a:rPr>
              <a:t>WLAN</a:t>
            </a:r>
            <a:r>
              <a:rPr lang="zh-CN" altLang="en-US" dirty="0">
                <a:solidFill>
                  <a:schemeClr val="bg1">
                    <a:lumMod val="50000"/>
                  </a:schemeClr>
                </a:solidFill>
              </a:rPr>
              <a:t>的组网架构</a:t>
            </a:r>
          </a:p>
          <a:p>
            <a:r>
              <a:rPr lang="en-US" altLang="zh-CN" dirty="0" smtClean="0">
                <a:solidFill>
                  <a:schemeClr val="bg1">
                    <a:lumMod val="50000"/>
                  </a:schemeClr>
                </a:solidFill>
              </a:rPr>
              <a:t>WLAN</a:t>
            </a:r>
            <a:r>
              <a:rPr lang="zh-CN" altLang="en-US" dirty="0">
                <a:solidFill>
                  <a:schemeClr val="bg1">
                    <a:lumMod val="50000"/>
                  </a:schemeClr>
                </a:solidFill>
              </a:rPr>
              <a:t>的工作原理</a:t>
            </a:r>
            <a:endParaRPr lang="en-US" altLang="zh-CN" dirty="0">
              <a:solidFill>
                <a:schemeClr val="bg1">
                  <a:lumMod val="50000"/>
                </a:schemeClr>
              </a:solidFill>
            </a:endParaRPr>
          </a:p>
          <a:p>
            <a:r>
              <a:rPr lang="en-US" altLang="zh-CN" dirty="0">
                <a:solidFill>
                  <a:schemeClr val="bg1">
                    <a:lumMod val="50000"/>
                  </a:schemeClr>
                </a:solidFill>
              </a:rPr>
              <a:t>WLAN</a:t>
            </a:r>
            <a:r>
              <a:rPr lang="zh-CN" altLang="en-US" dirty="0">
                <a:solidFill>
                  <a:schemeClr val="bg1">
                    <a:lumMod val="50000"/>
                  </a:schemeClr>
                </a:solidFill>
              </a:rPr>
              <a:t>的配置实现</a:t>
            </a:r>
            <a:endParaRPr lang="en-US" altLang="zh-CN" dirty="0">
              <a:solidFill>
                <a:schemeClr val="bg1">
                  <a:lumMod val="50000"/>
                </a:schemeClr>
              </a:solidFill>
            </a:endParaRPr>
          </a:p>
          <a:p>
            <a:r>
              <a:rPr lang="zh-CN" altLang="en-US" dirty="0" smtClean="0">
                <a:solidFill>
                  <a:schemeClr val="bg1">
                    <a:lumMod val="50000"/>
                  </a:schemeClr>
                </a:solidFill>
              </a:rPr>
              <a:t>新一代</a:t>
            </a:r>
            <a:r>
              <a:rPr lang="en-US" altLang="zh-CN" dirty="0" smtClean="0">
                <a:solidFill>
                  <a:schemeClr val="bg1">
                    <a:lumMod val="50000"/>
                  </a:schemeClr>
                </a:solidFill>
              </a:rPr>
              <a:t>WLAN</a:t>
            </a:r>
            <a:r>
              <a:rPr lang="zh-CN" altLang="en-US" dirty="0">
                <a:solidFill>
                  <a:schemeClr val="bg1">
                    <a:lumMod val="50000"/>
                  </a:schemeClr>
                </a:solidFill>
              </a:rPr>
              <a:t>解决方案</a:t>
            </a:r>
          </a:p>
          <a:p>
            <a:endParaRPr lang="en-US" altLang="zh-CN" dirty="0">
              <a:solidFill>
                <a:schemeClr val="bg1">
                  <a:lumMod val="50000"/>
                </a:schemeClr>
              </a:solidFill>
            </a:endParaRPr>
          </a:p>
        </p:txBody>
      </p:sp>
    </p:spTree>
    <p:extLst>
      <p:ext uri="{BB962C8B-B14F-4D97-AF65-F5344CB8AC3E}">
        <p14:creationId xmlns:p14="http://schemas.microsoft.com/office/powerpoint/2010/main" val="1139457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125"/>
          <p:cNvSpPr/>
          <p:nvPr/>
        </p:nvSpPr>
        <p:spPr bwMode="auto">
          <a:xfrm>
            <a:off x="446087" y="1914657"/>
            <a:ext cx="11299825" cy="312735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27" name="矩形 126"/>
          <p:cNvSpPr/>
          <p:nvPr/>
        </p:nvSpPr>
        <p:spPr bwMode="auto">
          <a:xfrm>
            <a:off x="446087" y="5104125"/>
            <a:ext cx="11299825" cy="1108316"/>
          </a:xfrm>
          <a:prstGeom prst="rect">
            <a:avLst/>
          </a:prstGeom>
          <a:solidFill>
            <a:srgbClr val="FFF2CC">
              <a:alpha val="50000"/>
            </a:srgbClr>
          </a:solidFill>
          <a:ln w="12700">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zh-CN" altLang="en-US" dirty="0"/>
              <a:t>基本的</a:t>
            </a:r>
            <a:r>
              <a:rPr lang="en-US" altLang="zh-CN" dirty="0"/>
              <a:t>WLAN</a:t>
            </a:r>
            <a:r>
              <a:rPr lang="zh-CN" altLang="en-US" dirty="0"/>
              <a:t>组网架构</a:t>
            </a:r>
          </a:p>
        </p:txBody>
      </p:sp>
      <p:sp>
        <p:nvSpPr>
          <p:cNvPr id="34" name="圆角矩形 75"/>
          <p:cNvSpPr/>
          <p:nvPr/>
        </p:nvSpPr>
        <p:spPr>
          <a:xfrm>
            <a:off x="2266686" y="1260856"/>
            <a:ext cx="4481781"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FAT AP (</a:t>
            </a:r>
            <a:r>
              <a:rPr lang="zh-CN" altLang="en-US" b="1" dirty="0">
                <a:solidFill>
                  <a:prstClr val="white"/>
                </a:solidFill>
                <a:latin typeface="Huawei Sans" panose="020C0503030203020204" pitchFamily="34" charset="0"/>
                <a:ea typeface="方正兰亭黑简体" panose="02000000000000000000" pitchFamily="2" charset="-122"/>
              </a:rPr>
              <a:t>胖</a:t>
            </a:r>
            <a:r>
              <a:rPr lang="en-US" altLang="zh-CN" b="1" dirty="0">
                <a:solidFill>
                  <a:prstClr val="white"/>
                </a:solidFill>
                <a:latin typeface="Huawei Sans" panose="020C0503030203020204" pitchFamily="34" charset="0"/>
                <a:ea typeface="方正兰亭黑简体" panose="02000000000000000000" pitchFamily="2" charset="-122"/>
              </a:rPr>
              <a:t>AP)</a:t>
            </a:r>
            <a:r>
              <a:rPr lang="zh-CN" altLang="en-US" b="1" dirty="0">
                <a:solidFill>
                  <a:prstClr val="white"/>
                </a:solidFill>
                <a:latin typeface="Huawei Sans" panose="020C0503030203020204" pitchFamily="34" charset="0"/>
                <a:ea typeface="方正兰亭黑简体" panose="02000000000000000000" pitchFamily="2" charset="-122"/>
              </a:rPr>
              <a:t>架构</a:t>
            </a:r>
          </a:p>
        </p:txBody>
      </p:sp>
      <p:sp>
        <p:nvSpPr>
          <p:cNvPr id="35" name="圆角矩形 75"/>
          <p:cNvSpPr/>
          <p:nvPr/>
        </p:nvSpPr>
        <p:spPr>
          <a:xfrm>
            <a:off x="2266686" y="1692361"/>
            <a:ext cx="4481781" cy="461828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
        <p:nvSpPr>
          <p:cNvPr id="104" name="圆角矩形 75"/>
          <p:cNvSpPr/>
          <p:nvPr/>
        </p:nvSpPr>
        <p:spPr>
          <a:xfrm>
            <a:off x="6952571" y="1260856"/>
            <a:ext cx="4611385"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AC+FIT AP (</a:t>
            </a:r>
            <a:r>
              <a:rPr lang="zh-CN" altLang="en-US" b="1" dirty="0">
                <a:solidFill>
                  <a:prstClr val="white"/>
                </a:solidFill>
                <a:latin typeface="Huawei Sans" panose="020C0503030203020204" pitchFamily="34" charset="0"/>
                <a:ea typeface="方正兰亭黑简体" panose="02000000000000000000" pitchFamily="2" charset="-122"/>
              </a:rPr>
              <a:t>瘦</a:t>
            </a:r>
            <a:r>
              <a:rPr lang="en-US" altLang="zh-CN" b="1" dirty="0">
                <a:solidFill>
                  <a:prstClr val="white"/>
                </a:solidFill>
                <a:latin typeface="Huawei Sans" panose="020C0503030203020204" pitchFamily="34" charset="0"/>
                <a:ea typeface="方正兰亭黑简体" panose="02000000000000000000" pitchFamily="2" charset="-122"/>
              </a:rPr>
              <a:t>AP)</a:t>
            </a:r>
            <a:r>
              <a:rPr lang="zh-CN" altLang="en-US" b="1" dirty="0">
                <a:solidFill>
                  <a:prstClr val="white"/>
                </a:solidFill>
                <a:latin typeface="Huawei Sans" panose="020C0503030203020204" pitchFamily="34" charset="0"/>
                <a:ea typeface="方正兰亭黑简体" panose="02000000000000000000" pitchFamily="2" charset="-122"/>
              </a:rPr>
              <a:t>架构</a:t>
            </a:r>
          </a:p>
        </p:txBody>
      </p:sp>
      <p:sp>
        <p:nvSpPr>
          <p:cNvPr id="105" name="圆角矩形 75"/>
          <p:cNvSpPr/>
          <p:nvPr/>
        </p:nvSpPr>
        <p:spPr>
          <a:xfrm>
            <a:off x="6952571" y="1692361"/>
            <a:ext cx="4611385" cy="461828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grpSp>
        <p:nvGrpSpPr>
          <p:cNvPr id="124" name="组合 123"/>
          <p:cNvGrpSpPr/>
          <p:nvPr/>
        </p:nvGrpSpPr>
        <p:grpSpPr>
          <a:xfrm>
            <a:off x="7527396" y="2384202"/>
            <a:ext cx="4064696" cy="3754991"/>
            <a:chOff x="7012239" y="2562898"/>
            <a:chExt cx="4064696" cy="3754991"/>
          </a:xfrm>
        </p:grpSpPr>
        <p:pic>
          <p:nvPicPr>
            <p:cNvPr id="102" name="图片 101"/>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59100" y="4080658"/>
              <a:ext cx="1818517" cy="1141861"/>
            </a:xfrm>
            <a:prstGeom prst="rect">
              <a:avLst/>
            </a:prstGeom>
          </p:spPr>
        </p:pic>
        <p:pic>
          <p:nvPicPr>
            <p:cNvPr id="68" name="图片 67" descr="故障链路.png"/>
            <p:cNvPicPr>
              <a:picLocks noChangeAspect="1"/>
            </p:cNvPicPr>
            <p:nvPr/>
          </p:nvPicPr>
          <p:blipFill>
            <a:blip r:embed="rId4" cstate="print"/>
            <a:stretch>
              <a:fillRect/>
            </a:stretch>
          </p:blipFill>
          <p:spPr>
            <a:xfrm>
              <a:off x="7732678" y="5811064"/>
              <a:ext cx="540000" cy="402667"/>
            </a:xfrm>
            <a:prstGeom prst="rect">
              <a:avLst/>
            </a:prstGeom>
          </p:spPr>
        </p:pic>
        <p:pic>
          <p:nvPicPr>
            <p:cNvPr id="69" name="图片 68" descr="SAN网络-蓝.png"/>
            <p:cNvPicPr>
              <a:picLocks noChangeAspect="1"/>
            </p:cNvPicPr>
            <p:nvPr/>
          </p:nvPicPr>
          <p:blipFill>
            <a:blip r:embed="rId5" cstate="print"/>
            <a:stretch>
              <a:fillRect/>
            </a:stretch>
          </p:blipFill>
          <p:spPr>
            <a:xfrm>
              <a:off x="7012239" y="5811064"/>
              <a:ext cx="267540" cy="438311"/>
            </a:xfrm>
            <a:prstGeom prst="rect">
              <a:avLst/>
            </a:prstGeom>
          </p:spPr>
        </p:pic>
        <p:pic>
          <p:nvPicPr>
            <p:cNvPr id="70" name="图片 69" descr="笔记本电脑.png"/>
            <p:cNvPicPr>
              <a:picLocks noChangeAspect="1"/>
            </p:cNvPicPr>
            <p:nvPr/>
          </p:nvPicPr>
          <p:blipFill>
            <a:blip r:embed="rId6" cstate="print"/>
            <a:stretch>
              <a:fillRect/>
            </a:stretch>
          </p:blipFill>
          <p:spPr>
            <a:xfrm>
              <a:off x="8973873" y="5860782"/>
              <a:ext cx="539779" cy="338400"/>
            </a:xfrm>
            <a:prstGeom prst="rect">
              <a:avLst/>
            </a:prstGeom>
          </p:spPr>
        </p:pic>
        <p:pic>
          <p:nvPicPr>
            <p:cNvPr id="71" name="图片 70" descr="wifi信号蓝.png"/>
            <p:cNvPicPr>
              <a:picLocks noChangeAspect="1"/>
            </p:cNvPicPr>
            <p:nvPr/>
          </p:nvPicPr>
          <p:blipFill>
            <a:blip r:embed="rId7" cstate="print"/>
            <a:stretch>
              <a:fillRect/>
            </a:stretch>
          </p:blipFill>
          <p:spPr>
            <a:xfrm flipV="1">
              <a:off x="7146009" y="5455442"/>
              <a:ext cx="429928" cy="360000"/>
            </a:xfrm>
            <a:prstGeom prst="rect">
              <a:avLst/>
            </a:prstGeom>
          </p:spPr>
        </p:pic>
        <p:pic>
          <p:nvPicPr>
            <p:cNvPr id="74" name="图片 73" descr="wifi信号蓝.png"/>
            <p:cNvPicPr>
              <a:picLocks noChangeAspect="1"/>
            </p:cNvPicPr>
            <p:nvPr/>
          </p:nvPicPr>
          <p:blipFill>
            <a:blip r:embed="rId7" cstate="print"/>
            <a:stretch>
              <a:fillRect/>
            </a:stretch>
          </p:blipFill>
          <p:spPr>
            <a:xfrm flipV="1">
              <a:off x="8394566" y="5455442"/>
              <a:ext cx="429928" cy="360000"/>
            </a:xfrm>
            <a:prstGeom prst="rect">
              <a:avLst/>
            </a:prstGeom>
          </p:spPr>
        </p:pic>
        <p:pic>
          <p:nvPicPr>
            <p:cNvPr id="75" name="图片 74" descr="wifi信号蓝.png"/>
            <p:cNvPicPr>
              <a:picLocks noChangeAspect="1"/>
            </p:cNvPicPr>
            <p:nvPr/>
          </p:nvPicPr>
          <p:blipFill>
            <a:blip r:embed="rId7" cstate="print"/>
            <a:stretch>
              <a:fillRect/>
            </a:stretch>
          </p:blipFill>
          <p:spPr>
            <a:xfrm flipV="1">
              <a:off x="9627956" y="5455442"/>
              <a:ext cx="429928" cy="360000"/>
            </a:xfrm>
            <a:prstGeom prst="rect">
              <a:avLst/>
            </a:prstGeom>
          </p:spPr>
        </p:pic>
        <p:pic>
          <p:nvPicPr>
            <p:cNvPr id="76" name="图片 75" descr="SAN网络-蓝.png"/>
            <p:cNvPicPr>
              <a:picLocks noChangeAspect="1"/>
            </p:cNvPicPr>
            <p:nvPr/>
          </p:nvPicPr>
          <p:blipFill>
            <a:blip r:embed="rId5" cstate="print"/>
            <a:stretch>
              <a:fillRect/>
            </a:stretch>
          </p:blipFill>
          <p:spPr>
            <a:xfrm>
              <a:off x="10038419" y="5811064"/>
              <a:ext cx="267540" cy="438311"/>
            </a:xfrm>
            <a:prstGeom prst="rect">
              <a:avLst/>
            </a:prstGeom>
          </p:spPr>
        </p:pic>
        <p:cxnSp>
          <p:nvCxnSpPr>
            <p:cNvPr id="77" name="直接连接符 76"/>
            <p:cNvCxnSpPr>
              <a:endCxn id="89" idx="0"/>
            </p:cNvCxnSpPr>
            <p:nvPr/>
          </p:nvCxnSpPr>
          <p:spPr>
            <a:xfrm>
              <a:off x="8581395" y="2562898"/>
              <a:ext cx="0" cy="8876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9" idx="2"/>
              <a:endCxn id="84" idx="0"/>
            </p:cNvCxnSpPr>
            <p:nvPr/>
          </p:nvCxnSpPr>
          <p:spPr>
            <a:xfrm flipV="1">
              <a:off x="8581395" y="3064110"/>
              <a:ext cx="0" cy="1275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3" name="组合 82"/>
            <p:cNvGrpSpPr/>
            <p:nvPr/>
          </p:nvGrpSpPr>
          <p:grpSpPr>
            <a:xfrm>
              <a:off x="8031457" y="3064110"/>
              <a:ext cx="1099875" cy="690620"/>
              <a:chOff x="1881280" y="3564213"/>
              <a:chExt cx="1099875" cy="690620"/>
            </a:xfrm>
          </p:grpSpPr>
          <p:pic>
            <p:nvPicPr>
              <p:cNvPr id="84" name="图片 83"/>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881280" y="3564213"/>
                <a:ext cx="1099875" cy="690620"/>
              </a:xfrm>
              <a:prstGeom prst="rect">
                <a:avLst/>
              </a:prstGeom>
            </p:spPr>
          </p:pic>
          <p:sp>
            <p:nvSpPr>
              <p:cNvPr id="85" name="Text Box 9"/>
              <p:cNvSpPr txBox="1">
                <a:spLocks noChangeArrowheads="1"/>
              </p:cNvSpPr>
              <p:nvPr/>
            </p:nvSpPr>
            <p:spPr bwMode="auto">
              <a:xfrm>
                <a:off x="1913866" y="3778883"/>
                <a:ext cx="1019536" cy="307777"/>
              </a:xfrm>
              <a:prstGeom prst="rect">
                <a:avLst/>
              </a:prstGeom>
              <a:noFill/>
              <a:ln w="9525">
                <a:noFill/>
                <a:miter lim="800000"/>
                <a:headEnd/>
                <a:tailEnd/>
              </a:ln>
            </p:spPr>
            <p:txBody>
              <a:bodyPr wrap="square">
                <a:spAutoFit/>
              </a:bodyPr>
              <a:lstStyle/>
              <a:p>
                <a:pPr algn="ctr">
                  <a:spcBef>
                    <a:spcPct val="50000"/>
                  </a:spcBef>
                </a:pPr>
                <a:r>
                  <a:rPr lang="zh-CN" altLang="en-US" sz="1400" b="1" dirty="0">
                    <a:solidFill>
                      <a:schemeClr val="tx1"/>
                    </a:solidFill>
                  </a:rPr>
                  <a:t>园区网络</a:t>
                </a:r>
              </a:p>
            </p:txBody>
          </p:sp>
        </p:grpSp>
        <p:sp>
          <p:nvSpPr>
            <p:cNvPr id="87" name="Text Box 9"/>
            <p:cNvSpPr txBox="1">
              <a:spLocks noChangeArrowheads="1"/>
            </p:cNvSpPr>
            <p:nvPr/>
          </p:nvSpPr>
          <p:spPr bwMode="auto">
            <a:xfrm>
              <a:off x="8973873" y="2650016"/>
              <a:ext cx="1019536" cy="523220"/>
            </a:xfrm>
            <a:prstGeom prst="rect">
              <a:avLst/>
            </a:prstGeom>
            <a:noFill/>
            <a:ln w="9525">
              <a:noFill/>
              <a:miter lim="800000"/>
              <a:headEnd/>
              <a:tailEnd/>
            </a:ln>
          </p:spPr>
          <p:txBody>
            <a:bodyPr wrap="square">
              <a:spAutoFit/>
            </a:bodyPr>
            <a:lstStyle/>
            <a:p>
              <a:pPr algn="ctr"/>
              <a:r>
                <a:rPr lang="zh-CN" altLang="en-US" sz="1400" dirty="0">
                  <a:solidFill>
                    <a:schemeClr val="tx1"/>
                  </a:solidFill>
                </a:rPr>
                <a:t>园区</a:t>
              </a:r>
              <a:endParaRPr lang="en-US" altLang="zh-CN" sz="1400" dirty="0">
                <a:solidFill>
                  <a:schemeClr val="tx1"/>
                </a:solidFill>
              </a:endParaRPr>
            </a:p>
            <a:p>
              <a:pPr algn="ctr"/>
              <a:r>
                <a:rPr lang="zh-CN" altLang="en-US" sz="1400" dirty="0">
                  <a:solidFill>
                    <a:schemeClr val="tx1"/>
                  </a:solidFill>
                </a:rPr>
                <a:t>出口网关</a:t>
              </a:r>
            </a:p>
          </p:txBody>
        </p:sp>
        <p:sp>
          <p:nvSpPr>
            <p:cNvPr id="88" name="Text Box 9"/>
            <p:cNvSpPr txBox="1">
              <a:spLocks noChangeArrowheads="1"/>
            </p:cNvSpPr>
            <p:nvPr/>
          </p:nvSpPr>
          <p:spPr bwMode="auto">
            <a:xfrm>
              <a:off x="9590365" y="4975330"/>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FIT AP</a:t>
              </a:r>
              <a:endParaRPr lang="zh-CN" altLang="en-US" sz="1400" b="1" dirty="0">
                <a:solidFill>
                  <a:schemeClr val="tx1"/>
                </a:solidFill>
              </a:endParaRPr>
            </a:p>
          </p:txBody>
        </p:sp>
        <p:pic>
          <p:nvPicPr>
            <p:cNvPr id="89" name="图片 8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52126" y="2651662"/>
              <a:ext cx="658537" cy="540000"/>
            </a:xfrm>
            <a:prstGeom prst="rect">
              <a:avLst/>
            </a:prstGeom>
          </p:spPr>
        </p:pic>
        <p:grpSp>
          <p:nvGrpSpPr>
            <p:cNvPr id="93" name="组合 92"/>
            <p:cNvGrpSpPr/>
            <p:nvPr/>
          </p:nvGrpSpPr>
          <p:grpSpPr>
            <a:xfrm>
              <a:off x="7425348" y="4485586"/>
              <a:ext cx="1019536" cy="307777"/>
              <a:chOff x="7145260" y="4470883"/>
              <a:chExt cx="1019536" cy="307777"/>
            </a:xfrm>
          </p:grpSpPr>
          <p:sp>
            <p:nvSpPr>
              <p:cNvPr id="91" name="Can 225"/>
              <p:cNvSpPr/>
              <p:nvPr/>
            </p:nvSpPr>
            <p:spPr>
              <a:xfrm rot="2828117">
                <a:off x="7560037" y="4155496"/>
                <a:ext cx="270322" cy="912884"/>
              </a:xfrm>
              <a:prstGeom prst="can">
                <a:avLst/>
              </a:prstGeom>
              <a:gradFill flip="none" rotWithShape="1">
                <a:gsLst>
                  <a:gs pos="0">
                    <a:schemeClr val="bg1">
                      <a:lumMod val="85000"/>
                    </a:schemeClr>
                  </a:gs>
                  <a:gs pos="61000">
                    <a:schemeClr val="bg1"/>
                  </a:gs>
                  <a:gs pos="100000">
                    <a:schemeClr val="bg1">
                      <a:lumMod val="85000"/>
                    </a:schemeClr>
                  </a:gs>
                </a:gsLst>
                <a:lin ang="0" scaled="1"/>
                <a:tileRect/>
              </a:gra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 Box 9"/>
              <p:cNvSpPr txBox="1">
                <a:spLocks noChangeArrowheads="1"/>
              </p:cNvSpPr>
              <p:nvPr/>
            </p:nvSpPr>
            <p:spPr bwMode="auto">
              <a:xfrm rot="19067062">
                <a:off x="7145260" y="4470883"/>
                <a:ext cx="1019536" cy="307777"/>
              </a:xfrm>
              <a:prstGeom prst="rect">
                <a:avLst/>
              </a:prstGeom>
              <a:solidFill>
                <a:srgbClr val="F4FBFE"/>
              </a:solidFill>
              <a:ln w="9525">
                <a:solidFill>
                  <a:srgbClr val="99DFF9"/>
                </a:solidFill>
                <a:miter lim="800000"/>
                <a:headEnd/>
                <a:tailEnd/>
              </a:ln>
            </p:spPr>
            <p:txBody>
              <a:bodyPr wrap="square">
                <a:spAutoFit/>
              </a:bodyPr>
              <a:lstStyle/>
              <a:p>
                <a:pPr algn="ctr"/>
                <a:r>
                  <a:rPr lang="en-US" altLang="zh-CN" sz="1400" b="1" dirty="0">
                    <a:solidFill>
                      <a:schemeClr val="tx1"/>
                    </a:solidFill>
                  </a:rPr>
                  <a:t>CAPWAP</a:t>
                </a:r>
                <a:endParaRPr lang="zh-CN" altLang="en-US" sz="1400" b="1" dirty="0">
                  <a:solidFill>
                    <a:schemeClr val="tx1"/>
                  </a:solidFill>
                </a:endParaRPr>
              </a:p>
            </p:txBody>
          </p:sp>
        </p:grpSp>
        <p:grpSp>
          <p:nvGrpSpPr>
            <p:cNvPr id="94" name="组合 93"/>
            <p:cNvGrpSpPr/>
            <p:nvPr/>
          </p:nvGrpSpPr>
          <p:grpSpPr>
            <a:xfrm flipH="1">
              <a:off x="8685555" y="4485586"/>
              <a:ext cx="1019536" cy="307777"/>
              <a:chOff x="7145260" y="4470883"/>
              <a:chExt cx="1019536" cy="307777"/>
            </a:xfrm>
          </p:grpSpPr>
          <p:sp>
            <p:nvSpPr>
              <p:cNvPr id="95" name="Can 225"/>
              <p:cNvSpPr/>
              <p:nvPr/>
            </p:nvSpPr>
            <p:spPr>
              <a:xfrm rot="2828117">
                <a:off x="7560037" y="4155496"/>
                <a:ext cx="270322" cy="912884"/>
              </a:xfrm>
              <a:prstGeom prst="can">
                <a:avLst/>
              </a:prstGeom>
              <a:gradFill flip="none" rotWithShape="1">
                <a:gsLst>
                  <a:gs pos="0">
                    <a:schemeClr val="bg1">
                      <a:lumMod val="85000"/>
                    </a:schemeClr>
                  </a:gs>
                  <a:gs pos="61000">
                    <a:schemeClr val="bg1"/>
                  </a:gs>
                  <a:gs pos="100000">
                    <a:schemeClr val="bg1">
                      <a:lumMod val="85000"/>
                    </a:schemeClr>
                  </a:gs>
                </a:gsLst>
                <a:lin ang="0" scaled="1"/>
                <a:tileRect/>
              </a:gra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Text Box 9"/>
              <p:cNvSpPr txBox="1">
                <a:spLocks noChangeArrowheads="1"/>
              </p:cNvSpPr>
              <p:nvPr/>
            </p:nvSpPr>
            <p:spPr bwMode="auto">
              <a:xfrm rot="19067062">
                <a:off x="7145260" y="4470883"/>
                <a:ext cx="1019536" cy="307777"/>
              </a:xfrm>
              <a:prstGeom prst="rect">
                <a:avLst/>
              </a:prstGeom>
              <a:solidFill>
                <a:srgbClr val="F4FBFE"/>
              </a:solidFill>
              <a:ln w="9525">
                <a:solidFill>
                  <a:srgbClr val="99DFF9"/>
                </a:solidFill>
                <a:miter lim="800000"/>
                <a:headEnd/>
                <a:tailEnd/>
              </a:ln>
            </p:spPr>
            <p:txBody>
              <a:bodyPr wrap="square">
                <a:spAutoFit/>
              </a:bodyPr>
              <a:lstStyle/>
              <a:p>
                <a:pPr algn="ctr"/>
                <a:r>
                  <a:rPr lang="en-US" altLang="zh-CN" sz="1400" b="1" dirty="0">
                    <a:solidFill>
                      <a:schemeClr val="tx1"/>
                    </a:solidFill>
                  </a:rPr>
                  <a:t>CAPWAP</a:t>
                </a:r>
                <a:endParaRPr lang="zh-CN" altLang="en-US" sz="1400" b="1" dirty="0">
                  <a:solidFill>
                    <a:schemeClr val="tx1"/>
                  </a:solidFill>
                </a:endParaRPr>
              </a:p>
            </p:txBody>
          </p:sp>
        </p:grpSp>
        <p:pic>
          <p:nvPicPr>
            <p:cNvPr id="90" name="图片 89" descr="AC-蓝.png"/>
            <p:cNvPicPr>
              <a:picLocks noChangeAspect="1"/>
            </p:cNvPicPr>
            <p:nvPr/>
          </p:nvPicPr>
          <p:blipFill>
            <a:blip r:embed="rId9" cstate="print"/>
            <a:stretch>
              <a:fillRect/>
            </a:stretch>
          </p:blipFill>
          <p:spPr>
            <a:xfrm>
              <a:off x="8251394" y="3920903"/>
              <a:ext cx="660000" cy="540000"/>
            </a:xfrm>
            <a:prstGeom prst="rect">
              <a:avLst/>
            </a:prstGeom>
          </p:spPr>
        </p:pic>
        <p:pic>
          <p:nvPicPr>
            <p:cNvPr id="67" name="图片 6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5349" y="4913219"/>
              <a:ext cx="526830" cy="432000"/>
            </a:xfrm>
            <a:prstGeom prst="rect">
              <a:avLst/>
            </a:prstGeom>
          </p:spPr>
        </p:pic>
        <p:pic>
          <p:nvPicPr>
            <p:cNvPr id="73" name="图片 7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91162" y="4913219"/>
              <a:ext cx="526830" cy="432000"/>
            </a:xfrm>
            <a:prstGeom prst="rect">
              <a:avLst/>
            </a:prstGeom>
          </p:spPr>
        </p:pic>
        <p:cxnSp>
          <p:nvCxnSpPr>
            <p:cNvPr id="98" name="直接连接符 97"/>
            <p:cNvCxnSpPr>
              <a:stCxn id="84" idx="2"/>
              <a:endCxn id="90" idx="0"/>
            </p:cNvCxnSpPr>
            <p:nvPr/>
          </p:nvCxnSpPr>
          <p:spPr>
            <a:xfrm flipH="1">
              <a:off x="8581394" y="3754730"/>
              <a:ext cx="1" cy="166173"/>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ext Box 9"/>
            <p:cNvSpPr txBox="1">
              <a:spLocks noChangeArrowheads="1"/>
            </p:cNvSpPr>
            <p:nvPr/>
          </p:nvSpPr>
          <p:spPr bwMode="auto">
            <a:xfrm>
              <a:off x="8964192" y="3932495"/>
              <a:ext cx="429203"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AC</a:t>
              </a:r>
              <a:endParaRPr lang="zh-CN" altLang="en-US" sz="1400" b="1" dirty="0">
                <a:solidFill>
                  <a:schemeClr val="tx1"/>
                </a:solidFill>
              </a:endParaRPr>
            </a:p>
          </p:txBody>
        </p:sp>
        <p:sp>
          <p:nvSpPr>
            <p:cNvPr id="109" name="Text Box 9"/>
            <p:cNvSpPr txBox="1">
              <a:spLocks noChangeArrowheads="1"/>
            </p:cNvSpPr>
            <p:nvPr/>
          </p:nvSpPr>
          <p:spPr bwMode="auto">
            <a:xfrm>
              <a:off x="10184085" y="5794669"/>
              <a:ext cx="892850" cy="523220"/>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STA</a:t>
              </a:r>
            </a:p>
            <a:p>
              <a:pPr algn="ctr"/>
              <a:r>
                <a:rPr lang="en-US" altLang="zh-CN" sz="1400" b="1" dirty="0" smtClean="0"/>
                <a:t>(</a:t>
              </a:r>
              <a:r>
                <a:rPr lang="zh-CN" altLang="en-US" sz="1400" b="1" dirty="0" smtClean="0"/>
                <a:t>工作站</a:t>
              </a:r>
              <a:r>
                <a:rPr lang="en-US" altLang="zh-CN" sz="1400" b="1" dirty="0" smtClean="0"/>
                <a:t>)</a:t>
              </a:r>
              <a:endParaRPr lang="zh-CN" altLang="en-US" sz="1400" b="1" dirty="0">
                <a:solidFill>
                  <a:schemeClr val="tx1"/>
                </a:solidFill>
              </a:endParaRPr>
            </a:p>
          </p:txBody>
        </p:sp>
        <p:sp>
          <p:nvSpPr>
            <p:cNvPr id="132" name="Text Box 9"/>
            <p:cNvSpPr txBox="1">
              <a:spLocks noChangeArrowheads="1"/>
            </p:cNvSpPr>
            <p:nvPr/>
          </p:nvSpPr>
          <p:spPr bwMode="auto">
            <a:xfrm>
              <a:off x="9993410" y="5481553"/>
              <a:ext cx="913372" cy="307777"/>
            </a:xfrm>
            <a:prstGeom prst="rect">
              <a:avLst/>
            </a:prstGeom>
            <a:noFill/>
            <a:ln w="9525">
              <a:noFill/>
              <a:miter lim="800000"/>
              <a:headEnd/>
              <a:tailEnd/>
            </a:ln>
          </p:spPr>
          <p:txBody>
            <a:bodyPr wrap="square">
              <a:spAutoFit/>
            </a:bodyPr>
            <a:lstStyle/>
            <a:p>
              <a:pPr algn="ctr"/>
              <a:r>
                <a:rPr lang="zh-CN" altLang="en-US" sz="1400" b="1" dirty="0">
                  <a:solidFill>
                    <a:schemeClr val="tx1"/>
                  </a:solidFill>
                </a:rPr>
                <a:t>射频信号</a:t>
              </a:r>
            </a:p>
          </p:txBody>
        </p:sp>
      </p:grpSp>
      <p:grpSp>
        <p:nvGrpSpPr>
          <p:cNvPr id="125" name="组合 124"/>
          <p:cNvGrpSpPr/>
          <p:nvPr/>
        </p:nvGrpSpPr>
        <p:grpSpPr>
          <a:xfrm>
            <a:off x="2755760" y="2397081"/>
            <a:ext cx="4096819" cy="3742112"/>
            <a:chOff x="1854233" y="2575777"/>
            <a:chExt cx="4096819" cy="3742112"/>
          </a:xfrm>
        </p:grpSpPr>
        <p:pic>
          <p:nvPicPr>
            <p:cNvPr id="7" name="图片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30781" y="4936990"/>
              <a:ext cx="526830" cy="432000"/>
            </a:xfrm>
            <a:prstGeom prst="rect">
              <a:avLst/>
            </a:prstGeom>
          </p:spPr>
        </p:pic>
        <p:pic>
          <p:nvPicPr>
            <p:cNvPr id="12" name="图片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0796" y="4936990"/>
              <a:ext cx="526830" cy="432000"/>
            </a:xfrm>
            <a:prstGeom prst="rect">
              <a:avLst/>
            </a:prstGeom>
          </p:spPr>
        </p:pic>
        <p:pic>
          <p:nvPicPr>
            <p:cNvPr id="13" name="图片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12728" y="4936990"/>
              <a:ext cx="526830" cy="432000"/>
            </a:xfrm>
            <a:prstGeom prst="rect">
              <a:avLst/>
            </a:prstGeom>
          </p:spPr>
        </p:pic>
        <p:cxnSp>
          <p:nvCxnSpPr>
            <p:cNvPr id="18" name="直接连接符 17"/>
            <p:cNvCxnSpPr>
              <a:endCxn id="5" idx="0"/>
            </p:cNvCxnSpPr>
            <p:nvPr/>
          </p:nvCxnSpPr>
          <p:spPr>
            <a:xfrm>
              <a:off x="3444212" y="2575777"/>
              <a:ext cx="0" cy="46007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2"/>
              <a:endCxn id="6" idx="0"/>
            </p:cNvCxnSpPr>
            <p:nvPr/>
          </p:nvCxnSpPr>
          <p:spPr>
            <a:xfrm flipV="1">
              <a:off x="3444212" y="3448302"/>
              <a:ext cx="0" cy="1275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2"/>
              <a:endCxn id="7" idx="0"/>
            </p:cNvCxnSpPr>
            <p:nvPr/>
          </p:nvCxnSpPr>
          <p:spPr>
            <a:xfrm flipH="1">
              <a:off x="2194196" y="3575854"/>
              <a:ext cx="1250016" cy="136113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 idx="2"/>
              <a:endCxn id="13" idx="0"/>
            </p:cNvCxnSpPr>
            <p:nvPr/>
          </p:nvCxnSpPr>
          <p:spPr>
            <a:xfrm>
              <a:off x="3444212" y="3575854"/>
              <a:ext cx="1231931" cy="136113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 idx="2"/>
              <a:endCxn id="12" idx="0"/>
            </p:cNvCxnSpPr>
            <p:nvPr/>
          </p:nvCxnSpPr>
          <p:spPr>
            <a:xfrm flipH="1">
              <a:off x="3444211" y="4138922"/>
              <a:ext cx="1" cy="798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2894274" y="3448302"/>
              <a:ext cx="1099875" cy="690620"/>
              <a:chOff x="1881280" y="3564213"/>
              <a:chExt cx="1099875" cy="690620"/>
            </a:xfrm>
          </p:grpSpPr>
          <p:pic>
            <p:nvPicPr>
              <p:cNvPr id="6" name="图片 5"/>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881280" y="3564213"/>
                <a:ext cx="1099875" cy="690620"/>
              </a:xfrm>
              <a:prstGeom prst="rect">
                <a:avLst/>
              </a:prstGeom>
            </p:spPr>
          </p:pic>
          <p:sp>
            <p:nvSpPr>
              <p:cNvPr id="33" name="Text Box 9"/>
              <p:cNvSpPr txBox="1">
                <a:spLocks noChangeArrowheads="1"/>
              </p:cNvSpPr>
              <p:nvPr/>
            </p:nvSpPr>
            <p:spPr bwMode="auto">
              <a:xfrm>
                <a:off x="1913866" y="3778883"/>
                <a:ext cx="1019536" cy="307777"/>
              </a:xfrm>
              <a:prstGeom prst="rect">
                <a:avLst/>
              </a:prstGeom>
              <a:noFill/>
              <a:ln w="9525">
                <a:noFill/>
                <a:miter lim="800000"/>
                <a:headEnd/>
                <a:tailEnd/>
              </a:ln>
            </p:spPr>
            <p:txBody>
              <a:bodyPr wrap="square">
                <a:spAutoFit/>
              </a:bodyPr>
              <a:lstStyle/>
              <a:p>
                <a:pPr algn="ctr">
                  <a:spcBef>
                    <a:spcPct val="50000"/>
                  </a:spcBef>
                </a:pPr>
                <a:r>
                  <a:rPr lang="zh-CN" altLang="en-US" sz="1400" b="1" dirty="0"/>
                  <a:t>园区网络</a:t>
                </a:r>
              </a:p>
            </p:txBody>
          </p:sp>
        </p:grpSp>
        <p:sp>
          <p:nvSpPr>
            <p:cNvPr id="38" name="Text Box 9"/>
            <p:cNvSpPr txBox="1">
              <a:spLocks noChangeArrowheads="1"/>
            </p:cNvSpPr>
            <p:nvPr/>
          </p:nvSpPr>
          <p:spPr bwMode="auto">
            <a:xfrm>
              <a:off x="3884874" y="3100064"/>
              <a:ext cx="1019536" cy="523220"/>
            </a:xfrm>
            <a:prstGeom prst="rect">
              <a:avLst/>
            </a:prstGeom>
            <a:noFill/>
            <a:ln w="9525">
              <a:noFill/>
              <a:miter lim="800000"/>
              <a:headEnd/>
              <a:tailEnd/>
            </a:ln>
          </p:spPr>
          <p:txBody>
            <a:bodyPr wrap="square">
              <a:spAutoFit/>
            </a:bodyPr>
            <a:lstStyle/>
            <a:p>
              <a:pPr algn="ctr"/>
              <a:r>
                <a:rPr lang="zh-CN" altLang="en-US" sz="1400" dirty="0">
                  <a:solidFill>
                    <a:schemeClr val="tx1"/>
                  </a:solidFill>
                </a:rPr>
                <a:t>园区</a:t>
              </a:r>
              <a:endParaRPr lang="en-US" altLang="zh-CN" sz="1400" dirty="0">
                <a:solidFill>
                  <a:schemeClr val="tx1"/>
                </a:solidFill>
              </a:endParaRPr>
            </a:p>
            <a:p>
              <a:pPr algn="ctr"/>
              <a:r>
                <a:rPr lang="zh-CN" altLang="en-US" sz="1400" dirty="0">
                  <a:solidFill>
                    <a:schemeClr val="tx1"/>
                  </a:solidFill>
                </a:rPr>
                <a:t>出口网关</a:t>
              </a:r>
            </a:p>
          </p:txBody>
        </p:sp>
        <p:pic>
          <p:nvPicPr>
            <p:cNvPr id="5" name="图片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4943" y="3035854"/>
              <a:ext cx="658537" cy="540000"/>
            </a:xfrm>
            <a:prstGeom prst="rect">
              <a:avLst/>
            </a:prstGeom>
          </p:spPr>
        </p:pic>
        <p:pic>
          <p:nvPicPr>
            <p:cNvPr id="112" name="图片 111" descr="故障链路.png"/>
            <p:cNvPicPr>
              <a:picLocks noChangeAspect="1"/>
            </p:cNvPicPr>
            <p:nvPr/>
          </p:nvPicPr>
          <p:blipFill>
            <a:blip r:embed="rId4" cstate="print"/>
            <a:stretch>
              <a:fillRect/>
            </a:stretch>
          </p:blipFill>
          <p:spPr>
            <a:xfrm>
              <a:off x="2574672" y="5811064"/>
              <a:ext cx="540000" cy="402667"/>
            </a:xfrm>
            <a:prstGeom prst="rect">
              <a:avLst/>
            </a:prstGeom>
          </p:spPr>
        </p:pic>
        <p:pic>
          <p:nvPicPr>
            <p:cNvPr id="113" name="图片 112" descr="SAN网络-蓝.png"/>
            <p:cNvPicPr>
              <a:picLocks noChangeAspect="1"/>
            </p:cNvPicPr>
            <p:nvPr/>
          </p:nvPicPr>
          <p:blipFill>
            <a:blip r:embed="rId5" cstate="print"/>
            <a:stretch>
              <a:fillRect/>
            </a:stretch>
          </p:blipFill>
          <p:spPr>
            <a:xfrm>
              <a:off x="1854233" y="5811064"/>
              <a:ext cx="267540" cy="438311"/>
            </a:xfrm>
            <a:prstGeom prst="rect">
              <a:avLst/>
            </a:prstGeom>
          </p:spPr>
        </p:pic>
        <p:pic>
          <p:nvPicPr>
            <p:cNvPr id="114" name="图片 113" descr="笔记本电脑.png"/>
            <p:cNvPicPr>
              <a:picLocks noChangeAspect="1"/>
            </p:cNvPicPr>
            <p:nvPr/>
          </p:nvPicPr>
          <p:blipFill>
            <a:blip r:embed="rId6" cstate="print"/>
            <a:stretch>
              <a:fillRect/>
            </a:stretch>
          </p:blipFill>
          <p:spPr>
            <a:xfrm>
              <a:off x="3815867" y="5860782"/>
              <a:ext cx="539779" cy="338400"/>
            </a:xfrm>
            <a:prstGeom prst="rect">
              <a:avLst/>
            </a:prstGeom>
          </p:spPr>
        </p:pic>
        <p:pic>
          <p:nvPicPr>
            <p:cNvPr id="115" name="图片 114" descr="wifi信号蓝.png"/>
            <p:cNvPicPr>
              <a:picLocks noChangeAspect="1"/>
            </p:cNvPicPr>
            <p:nvPr/>
          </p:nvPicPr>
          <p:blipFill>
            <a:blip r:embed="rId7" cstate="print"/>
            <a:stretch>
              <a:fillRect/>
            </a:stretch>
          </p:blipFill>
          <p:spPr>
            <a:xfrm flipV="1">
              <a:off x="1988003" y="5455442"/>
              <a:ext cx="429928" cy="360000"/>
            </a:xfrm>
            <a:prstGeom prst="rect">
              <a:avLst/>
            </a:prstGeom>
          </p:spPr>
        </p:pic>
        <p:pic>
          <p:nvPicPr>
            <p:cNvPr id="116" name="图片 115" descr="wifi信号蓝.png"/>
            <p:cNvPicPr>
              <a:picLocks noChangeAspect="1"/>
            </p:cNvPicPr>
            <p:nvPr/>
          </p:nvPicPr>
          <p:blipFill>
            <a:blip r:embed="rId7" cstate="print"/>
            <a:stretch>
              <a:fillRect/>
            </a:stretch>
          </p:blipFill>
          <p:spPr>
            <a:xfrm flipV="1">
              <a:off x="3236560" y="5455442"/>
              <a:ext cx="429928" cy="360000"/>
            </a:xfrm>
            <a:prstGeom prst="rect">
              <a:avLst/>
            </a:prstGeom>
          </p:spPr>
        </p:pic>
        <p:pic>
          <p:nvPicPr>
            <p:cNvPr id="117" name="图片 116" descr="wifi信号蓝.png"/>
            <p:cNvPicPr>
              <a:picLocks noChangeAspect="1"/>
            </p:cNvPicPr>
            <p:nvPr/>
          </p:nvPicPr>
          <p:blipFill>
            <a:blip r:embed="rId7" cstate="print"/>
            <a:stretch>
              <a:fillRect/>
            </a:stretch>
          </p:blipFill>
          <p:spPr>
            <a:xfrm flipV="1">
              <a:off x="4469950" y="5455442"/>
              <a:ext cx="429928" cy="360000"/>
            </a:xfrm>
            <a:prstGeom prst="rect">
              <a:avLst/>
            </a:prstGeom>
          </p:spPr>
        </p:pic>
        <p:pic>
          <p:nvPicPr>
            <p:cNvPr id="118" name="图片 117" descr="SAN网络-蓝.png"/>
            <p:cNvPicPr>
              <a:picLocks noChangeAspect="1"/>
            </p:cNvPicPr>
            <p:nvPr/>
          </p:nvPicPr>
          <p:blipFill>
            <a:blip r:embed="rId5" cstate="print"/>
            <a:stretch>
              <a:fillRect/>
            </a:stretch>
          </p:blipFill>
          <p:spPr>
            <a:xfrm>
              <a:off x="4880413" y="5811064"/>
              <a:ext cx="267540" cy="438311"/>
            </a:xfrm>
            <a:prstGeom prst="rect">
              <a:avLst/>
            </a:prstGeom>
          </p:spPr>
        </p:pic>
        <p:sp>
          <p:nvSpPr>
            <p:cNvPr id="120" name="Text Box 9"/>
            <p:cNvSpPr txBox="1">
              <a:spLocks noChangeArrowheads="1"/>
            </p:cNvSpPr>
            <p:nvPr/>
          </p:nvSpPr>
          <p:spPr bwMode="auto">
            <a:xfrm>
              <a:off x="5006840" y="5794669"/>
              <a:ext cx="944212" cy="523220"/>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STA </a:t>
              </a:r>
            </a:p>
            <a:p>
              <a:pPr algn="ctr"/>
              <a:r>
                <a:rPr lang="en-US" altLang="zh-CN" sz="1400" b="1" dirty="0" smtClean="0">
                  <a:solidFill>
                    <a:schemeClr val="tx1"/>
                  </a:solidFill>
                </a:rPr>
                <a:t>(</a:t>
              </a:r>
              <a:r>
                <a:rPr lang="zh-CN" altLang="en-US" sz="1400" b="1" dirty="0" smtClean="0">
                  <a:solidFill>
                    <a:schemeClr val="tx1"/>
                  </a:solidFill>
                </a:rPr>
                <a:t>工作站</a:t>
              </a:r>
              <a:r>
                <a:rPr lang="en-US" altLang="zh-CN" sz="1400" b="1" dirty="0" smtClean="0">
                  <a:solidFill>
                    <a:schemeClr val="tx1"/>
                  </a:solidFill>
                </a:rPr>
                <a:t>)</a:t>
              </a:r>
              <a:endParaRPr lang="zh-CN" altLang="en-US" sz="1400" b="1" dirty="0">
                <a:solidFill>
                  <a:schemeClr val="tx1"/>
                </a:solidFill>
              </a:endParaRPr>
            </a:p>
          </p:txBody>
        </p:sp>
        <p:sp>
          <p:nvSpPr>
            <p:cNvPr id="123" name="Text Box 9"/>
            <p:cNvSpPr txBox="1">
              <a:spLocks noChangeArrowheads="1"/>
            </p:cNvSpPr>
            <p:nvPr/>
          </p:nvSpPr>
          <p:spPr bwMode="auto">
            <a:xfrm>
              <a:off x="4927999" y="4975330"/>
              <a:ext cx="828857"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FAT AP</a:t>
              </a:r>
              <a:endParaRPr lang="zh-CN" altLang="en-US" sz="1400" b="1" dirty="0">
                <a:solidFill>
                  <a:schemeClr val="tx1"/>
                </a:solidFill>
              </a:endParaRPr>
            </a:p>
          </p:txBody>
        </p:sp>
        <p:sp>
          <p:nvSpPr>
            <p:cNvPr id="131" name="Text Box 9"/>
            <p:cNvSpPr txBox="1">
              <a:spLocks noChangeArrowheads="1"/>
            </p:cNvSpPr>
            <p:nvPr/>
          </p:nvSpPr>
          <p:spPr bwMode="auto">
            <a:xfrm>
              <a:off x="4927999" y="5481553"/>
              <a:ext cx="918941" cy="307777"/>
            </a:xfrm>
            <a:prstGeom prst="rect">
              <a:avLst/>
            </a:prstGeom>
            <a:noFill/>
            <a:ln w="9525">
              <a:noFill/>
              <a:miter lim="800000"/>
              <a:headEnd/>
              <a:tailEnd/>
            </a:ln>
          </p:spPr>
          <p:txBody>
            <a:bodyPr wrap="square">
              <a:spAutoFit/>
            </a:bodyPr>
            <a:lstStyle/>
            <a:p>
              <a:pPr algn="ctr"/>
              <a:r>
                <a:rPr lang="zh-CN" altLang="en-US" sz="1400" b="1" dirty="0">
                  <a:solidFill>
                    <a:schemeClr val="tx1"/>
                  </a:solidFill>
                </a:rPr>
                <a:t>射频信号</a:t>
              </a:r>
            </a:p>
          </p:txBody>
        </p:sp>
      </p:grpSp>
      <p:sp>
        <p:nvSpPr>
          <p:cNvPr id="128" name="Rectangle 44"/>
          <p:cNvSpPr>
            <a:spLocks noChangeArrowheads="1"/>
          </p:cNvSpPr>
          <p:nvPr/>
        </p:nvSpPr>
        <p:spPr bwMode="auto">
          <a:xfrm>
            <a:off x="591928" y="3148105"/>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t>有线侧组网</a:t>
            </a:r>
            <a:endParaRPr lang="en-US" altLang="zh-CN" sz="1600" b="1" dirty="0"/>
          </a:p>
          <a:p>
            <a:pPr algn="ctr"/>
            <a:r>
              <a:rPr lang="zh-CN" altLang="en-US" sz="1600" dirty="0"/>
              <a:t>以太网协议</a:t>
            </a:r>
            <a:endParaRPr lang="en-US" altLang="zh-CN" sz="1600" dirty="0"/>
          </a:p>
        </p:txBody>
      </p:sp>
      <p:sp>
        <p:nvSpPr>
          <p:cNvPr id="130" name="Rectangle 44"/>
          <p:cNvSpPr>
            <a:spLocks noChangeArrowheads="1"/>
          </p:cNvSpPr>
          <p:nvPr/>
        </p:nvSpPr>
        <p:spPr bwMode="auto">
          <a:xfrm>
            <a:off x="634408" y="5354924"/>
            <a:ext cx="12202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t>无线侧组网</a:t>
            </a:r>
            <a:endParaRPr lang="en-US" altLang="zh-CN" sz="1600" b="1" dirty="0"/>
          </a:p>
          <a:p>
            <a:pPr algn="ctr"/>
            <a:r>
              <a:rPr lang="en-US" altLang="zh-CN" sz="1600" dirty="0"/>
              <a:t>802.11</a:t>
            </a:r>
            <a:r>
              <a:rPr lang="zh-CN" altLang="en-US" sz="1600" dirty="0"/>
              <a:t>协议</a:t>
            </a:r>
            <a:endParaRPr lang="en-US" altLang="zh-CN" sz="1600" dirty="0"/>
          </a:p>
        </p:txBody>
      </p:sp>
      <p:sp>
        <p:nvSpPr>
          <p:cNvPr id="133" name="五边形 132"/>
          <p:cNvSpPr/>
          <p:nvPr/>
        </p:nvSpPr>
        <p:spPr bwMode="auto">
          <a:xfrm>
            <a:off x="9152668"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cs typeface="Huawei Sans" panose="020C0503030203020204" pitchFamily="34" charset="0"/>
              </a:rPr>
              <a:t>基本概念</a:t>
            </a:r>
          </a:p>
        </p:txBody>
      </p:sp>
      <p:sp>
        <p:nvSpPr>
          <p:cNvPr id="134" name="燕尾形 133"/>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cs typeface="Huawei Sans" panose="020C0503030203020204" pitchFamily="34" charset="0"/>
              </a:rPr>
              <a:t>有线侧组网</a:t>
            </a:r>
          </a:p>
        </p:txBody>
      </p:sp>
      <p:sp>
        <p:nvSpPr>
          <p:cNvPr id="135" name="燕尾形 134"/>
          <p:cNvSpPr/>
          <p:nvPr/>
        </p:nvSpPr>
        <p:spPr bwMode="auto">
          <a:xfrm>
            <a:off x="1096490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cs typeface="Huawei Sans" panose="020C0503030203020204" pitchFamily="34" charset="0"/>
              </a:rPr>
              <a:t>无线侧组网</a:t>
            </a:r>
          </a:p>
        </p:txBody>
      </p:sp>
      <p:sp>
        <p:nvSpPr>
          <p:cNvPr id="72" name="Freeform 159"/>
          <p:cNvSpPr/>
          <p:nvPr/>
        </p:nvSpPr>
        <p:spPr>
          <a:xfrm flipH="1">
            <a:off x="3636179" y="1732090"/>
            <a:ext cx="1433744" cy="7556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sz="1600" b="1" dirty="0" smtClean="0">
                <a:solidFill>
                  <a:schemeClr val="tx1"/>
                </a:solidFill>
              </a:rPr>
              <a:t>Internet</a:t>
            </a:r>
            <a:endParaRPr lang="en-US" sz="1600" b="1" dirty="0">
              <a:solidFill>
                <a:schemeClr val="tx1"/>
              </a:solidFill>
            </a:endParaRPr>
          </a:p>
        </p:txBody>
      </p:sp>
      <p:sp>
        <p:nvSpPr>
          <p:cNvPr id="80" name="Freeform 159"/>
          <p:cNvSpPr/>
          <p:nvPr/>
        </p:nvSpPr>
        <p:spPr>
          <a:xfrm flipH="1">
            <a:off x="8354775" y="1819932"/>
            <a:ext cx="1433744" cy="7556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sz="1600" b="1" dirty="0" smtClean="0">
                <a:solidFill>
                  <a:schemeClr val="tx1"/>
                </a:solidFill>
              </a:rPr>
              <a:t>Internet</a:t>
            </a:r>
            <a:endParaRPr lang="en-US" sz="1600" b="1" dirty="0">
              <a:solidFill>
                <a:schemeClr val="tx1"/>
              </a:solidFill>
            </a:endParaRPr>
          </a:p>
        </p:txBody>
      </p:sp>
    </p:spTree>
    <p:extLst>
      <p:ext uri="{BB962C8B-B14F-4D97-AF65-F5344CB8AC3E}">
        <p14:creationId xmlns:p14="http://schemas.microsoft.com/office/powerpoint/2010/main" val="105817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03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WLAN</a:t>
            </a:r>
            <a:r>
              <a:rPr lang="zh-CN" altLang="en-US" smtClean="0"/>
              <a:t>在家庭网络中的应用</a:t>
            </a:r>
            <a:endParaRPr lang="zh-CN" altLang="en-US"/>
          </a:p>
        </p:txBody>
      </p:sp>
      <p:sp>
        <p:nvSpPr>
          <p:cNvPr id="3" name="Text Box 9"/>
          <p:cNvSpPr txBox="1">
            <a:spLocks noChangeArrowheads="1"/>
          </p:cNvSpPr>
          <p:nvPr/>
        </p:nvSpPr>
        <p:spPr bwMode="auto">
          <a:xfrm>
            <a:off x="2309763" y="3300774"/>
            <a:ext cx="1532614" cy="307777"/>
          </a:xfrm>
          <a:prstGeom prst="rect">
            <a:avLst/>
          </a:prstGeom>
          <a:noFill/>
          <a:ln w="9525">
            <a:noFill/>
            <a:miter lim="800000"/>
            <a:headEnd/>
            <a:tailEnd/>
          </a:ln>
        </p:spPr>
        <p:txBody>
          <a:bodyPr wrap="square">
            <a:spAutoFit/>
          </a:bodyPr>
          <a:lstStyle/>
          <a:p>
            <a:pPr algn="ctr">
              <a:spcBef>
                <a:spcPct val="50000"/>
              </a:spcBef>
            </a:pPr>
            <a:r>
              <a:rPr lang="zh-CN" altLang="en-US" sz="1400" b="1" dirty="0" smtClean="0">
                <a:solidFill>
                  <a:schemeClr val="tx1"/>
                </a:solidFill>
              </a:rPr>
              <a:t>家庭</a:t>
            </a:r>
            <a:r>
              <a:rPr lang="en-US" altLang="zh-CN" sz="1400" b="1" dirty="0" smtClean="0">
                <a:solidFill>
                  <a:schemeClr val="tx1"/>
                </a:solidFill>
              </a:rPr>
              <a:t>Wi-Fi</a:t>
            </a:r>
            <a:r>
              <a:rPr lang="zh-CN" altLang="en-US" sz="1400" b="1" dirty="0"/>
              <a:t>路由器</a:t>
            </a:r>
            <a:endParaRPr lang="zh-CN" altLang="en-US" sz="1400" b="1" dirty="0">
              <a:solidFill>
                <a:schemeClr val="tx1"/>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958" y="1695303"/>
            <a:ext cx="1800225" cy="1533525"/>
          </a:xfrm>
          <a:prstGeom prst="rect">
            <a:avLst/>
          </a:prstGeom>
        </p:spPr>
      </p:pic>
      <p:pic>
        <p:nvPicPr>
          <p:cNvPr id="5" name="图片 4"/>
          <p:cNvPicPr>
            <a:picLocks noChangeAspect="1"/>
          </p:cNvPicPr>
          <p:nvPr/>
        </p:nvPicPr>
        <p:blipFill>
          <a:blip r:embed="rId4"/>
          <a:stretch>
            <a:fillRect/>
          </a:stretch>
        </p:blipFill>
        <p:spPr>
          <a:xfrm>
            <a:off x="2094995" y="3927723"/>
            <a:ext cx="1962150" cy="1476375"/>
          </a:xfrm>
          <a:prstGeom prst="rect">
            <a:avLst/>
          </a:prstGeom>
        </p:spPr>
      </p:pic>
      <p:sp>
        <p:nvSpPr>
          <p:cNvPr id="6" name="Text Box 9"/>
          <p:cNvSpPr txBox="1">
            <a:spLocks noChangeArrowheads="1"/>
          </p:cNvSpPr>
          <p:nvPr/>
        </p:nvSpPr>
        <p:spPr bwMode="auto">
          <a:xfrm>
            <a:off x="2309763" y="5442769"/>
            <a:ext cx="1532614" cy="307777"/>
          </a:xfrm>
          <a:prstGeom prst="rect">
            <a:avLst/>
          </a:prstGeom>
          <a:noFill/>
          <a:ln w="9525">
            <a:noFill/>
            <a:miter lim="800000"/>
            <a:headEnd/>
            <a:tailEnd/>
          </a:ln>
        </p:spPr>
        <p:txBody>
          <a:bodyPr wrap="square">
            <a:spAutoFit/>
          </a:bodyPr>
          <a:lstStyle/>
          <a:p>
            <a:pPr algn="ctr">
              <a:spcBef>
                <a:spcPct val="50000"/>
              </a:spcBef>
            </a:pPr>
            <a:r>
              <a:rPr lang="zh-CN" altLang="en-US" sz="1400" b="1" dirty="0" smtClean="0">
                <a:solidFill>
                  <a:schemeClr val="tx1"/>
                </a:solidFill>
              </a:rPr>
              <a:t>面板</a:t>
            </a:r>
            <a:r>
              <a:rPr lang="en-US" altLang="zh-CN" sz="1400" b="1" dirty="0"/>
              <a:t>AP</a:t>
            </a:r>
            <a:endParaRPr lang="zh-CN" altLang="en-US" sz="1400" b="1" dirty="0">
              <a:solidFill>
                <a:schemeClr val="tx1"/>
              </a:solidFill>
            </a:endParaRPr>
          </a:p>
        </p:txBody>
      </p:sp>
      <p:sp>
        <p:nvSpPr>
          <p:cNvPr id="7" name="圆角矩形 75"/>
          <p:cNvSpPr/>
          <p:nvPr/>
        </p:nvSpPr>
        <p:spPr>
          <a:xfrm>
            <a:off x="4953000" y="1990468"/>
            <a:ext cx="5415796"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rPr>
              <a:t>家用无线局域网主要采用</a:t>
            </a:r>
            <a:r>
              <a:rPr lang="en-US" altLang="zh-CN" b="1">
                <a:solidFill>
                  <a:prstClr val="white"/>
                </a:solidFill>
                <a:latin typeface="Huawei Sans" panose="020C0503030203020204" pitchFamily="34" charset="0"/>
                <a:ea typeface="方正兰亭黑简体" panose="02000000000000000000" pitchFamily="2" charset="-122"/>
              </a:rPr>
              <a:t>FAT AP</a:t>
            </a:r>
            <a:r>
              <a:rPr lang="zh-CN" altLang="en-US" b="1">
                <a:solidFill>
                  <a:prstClr val="white"/>
                </a:solidFill>
                <a:latin typeface="Huawei Sans" panose="020C0503030203020204" pitchFamily="34" charset="0"/>
                <a:ea typeface="方正兰亭黑简体" panose="02000000000000000000" pitchFamily="2" charset="-122"/>
              </a:rPr>
              <a:t>架构</a:t>
            </a:r>
          </a:p>
        </p:txBody>
      </p:sp>
      <p:sp>
        <p:nvSpPr>
          <p:cNvPr id="8" name="圆角矩形 75"/>
          <p:cNvSpPr/>
          <p:nvPr/>
        </p:nvSpPr>
        <p:spPr>
          <a:xfrm>
            <a:off x="4953000" y="2444983"/>
            <a:ext cx="5415796" cy="2761492"/>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342900" indent="-342900">
              <a:lnSpc>
                <a:spcPts val="2400"/>
              </a:lnSpc>
              <a:spcAft>
                <a:spcPts val="600"/>
              </a:spcAft>
              <a:buFont typeface="+mj-lt"/>
              <a:buAutoNum type="arabicPeriod"/>
            </a:pPr>
            <a:r>
              <a:rPr lang="zh-CN" altLang="en-US" sz="1600" dirty="0">
                <a:solidFill>
                  <a:schemeClr val="tx1"/>
                </a:solidFill>
                <a:cs typeface="Arial" panose="020B0604020202020204" pitchFamily="34" charset="0"/>
              </a:rPr>
              <a:t>华为无线局域网产品形态丰富，</a:t>
            </a:r>
            <a:r>
              <a:rPr lang="zh-CN" altLang="en-US" sz="1600" dirty="0" smtClean="0">
                <a:solidFill>
                  <a:schemeClr val="tx1"/>
                </a:solidFill>
                <a:cs typeface="Arial" panose="020B0604020202020204" pitchFamily="34" charset="0"/>
              </a:rPr>
              <a:t>覆盖室内</a:t>
            </a:r>
            <a:r>
              <a:rPr lang="zh-CN" altLang="en-US" sz="1600" dirty="0">
                <a:solidFill>
                  <a:schemeClr val="tx1"/>
                </a:solidFill>
                <a:cs typeface="Arial" panose="020B0604020202020204" pitchFamily="34" charset="0"/>
              </a:rPr>
              <a:t>室外、家庭企业等各种应用场景，提供高速、安全和可靠的无线网络连接。</a:t>
            </a:r>
            <a:endParaRPr lang="en-US" altLang="zh-CN" sz="1600" dirty="0">
              <a:solidFill>
                <a:schemeClr val="tx1"/>
              </a:solidFill>
              <a:cs typeface="Arial" panose="020B0604020202020204" pitchFamily="34" charset="0"/>
            </a:endParaRPr>
          </a:p>
          <a:p>
            <a:pPr marL="342900" indent="-342900">
              <a:lnSpc>
                <a:spcPts val="2400"/>
              </a:lnSpc>
              <a:spcAft>
                <a:spcPts val="600"/>
              </a:spcAft>
              <a:buFont typeface="+mj-lt"/>
              <a:buAutoNum type="arabicPeriod"/>
            </a:pPr>
            <a:r>
              <a:rPr lang="zh-CN" altLang="en-US" sz="1600" dirty="0">
                <a:solidFill>
                  <a:schemeClr val="tx1"/>
                </a:solidFill>
                <a:cs typeface="Arial" panose="020B0604020202020204" pitchFamily="34" charset="0"/>
              </a:rPr>
              <a:t>家庭</a:t>
            </a:r>
            <a:r>
              <a:rPr lang="en-US" altLang="zh-CN" sz="1600" dirty="0">
                <a:solidFill>
                  <a:schemeClr val="tx1"/>
                </a:solidFill>
                <a:cs typeface="Arial" panose="020B0604020202020204" pitchFamily="34" charset="0"/>
              </a:rPr>
              <a:t>Wi-Fi</a:t>
            </a:r>
            <a:r>
              <a:rPr lang="zh-CN" altLang="en-US" sz="1600" dirty="0">
                <a:solidFill>
                  <a:schemeClr val="tx1"/>
                </a:solidFill>
                <a:cs typeface="Arial" panose="020B0604020202020204" pitchFamily="34" charset="0"/>
              </a:rPr>
              <a:t>路由器：</a:t>
            </a:r>
            <a:endParaRPr lang="en-US" altLang="zh-CN" sz="1600" dirty="0">
              <a:solidFill>
                <a:schemeClr val="tx1"/>
              </a:solidFill>
              <a:cs typeface="Arial" panose="020B0604020202020204" pitchFamily="34" charset="0"/>
            </a:endParaRPr>
          </a:p>
          <a:p>
            <a:pPr marL="742990" lvl="1" indent="-285750">
              <a:lnSpc>
                <a:spcPts val="2600"/>
              </a:lnSpc>
              <a:spcAft>
                <a:spcPts val="600"/>
              </a:spcAft>
              <a:buFont typeface="Arial" panose="020B0604020202020204" pitchFamily="34" charset="0"/>
              <a:buChar char="•"/>
            </a:pPr>
            <a:r>
              <a:rPr lang="zh-CN" altLang="en-US" sz="1600" dirty="0" smtClean="0">
                <a:solidFill>
                  <a:schemeClr val="tx1"/>
                </a:solidFill>
                <a:cs typeface="Arial" panose="020B0604020202020204" pitchFamily="34" charset="0"/>
              </a:rPr>
              <a:t>通过</a:t>
            </a:r>
            <a:r>
              <a:rPr lang="zh-CN" altLang="en-US" sz="1600" dirty="0">
                <a:solidFill>
                  <a:schemeClr val="tx1"/>
                </a:solidFill>
                <a:cs typeface="Arial" panose="020B0604020202020204" pitchFamily="34" charset="0"/>
              </a:rPr>
              <a:t>把有线网络信号转换成无线信号，供家庭电脑、手机等设备接收，实现无线上网功能</a:t>
            </a:r>
            <a:r>
              <a:rPr lang="zh-CN" altLang="en-US" sz="1600" dirty="0" smtClean="0">
                <a:solidFill>
                  <a:schemeClr val="tx1"/>
                </a:solidFill>
                <a:cs typeface="Arial" panose="020B0604020202020204" pitchFamily="34" charset="0"/>
              </a:rPr>
              <a:t>。</a:t>
            </a:r>
            <a:endParaRPr lang="en-US" altLang="zh-CN" sz="1600" dirty="0" smtClean="0">
              <a:solidFill>
                <a:schemeClr val="tx1"/>
              </a:solidFill>
              <a:cs typeface="Arial" panose="020B0604020202020204" pitchFamily="34" charset="0"/>
            </a:endParaRPr>
          </a:p>
          <a:p>
            <a:pPr marL="742990" lvl="1" indent="-285750">
              <a:lnSpc>
                <a:spcPts val="2600"/>
              </a:lnSpc>
              <a:spcAft>
                <a:spcPts val="600"/>
              </a:spcAft>
              <a:buFont typeface="Arial" panose="020B0604020202020204" pitchFamily="34" charset="0"/>
              <a:buChar char="•"/>
            </a:pPr>
            <a:r>
              <a:rPr lang="zh-CN" altLang="en-US" sz="1600" dirty="0" smtClean="0">
                <a:solidFill>
                  <a:schemeClr val="tx1"/>
                </a:solidFill>
                <a:cs typeface="Arial" panose="020B0604020202020204" pitchFamily="34" charset="0"/>
              </a:rPr>
              <a:t>主要为</a:t>
            </a:r>
            <a:r>
              <a:rPr lang="en-US" altLang="zh-CN" sz="1600" dirty="0" smtClean="0">
                <a:solidFill>
                  <a:schemeClr val="tx1"/>
                </a:solidFill>
                <a:cs typeface="Arial" panose="020B0604020202020204" pitchFamily="34" charset="0"/>
              </a:rPr>
              <a:t>FAT AP</a:t>
            </a:r>
            <a:r>
              <a:rPr lang="zh-CN" altLang="en-US" sz="1600" dirty="0" smtClean="0">
                <a:solidFill>
                  <a:schemeClr val="tx1"/>
                </a:solidFill>
                <a:cs typeface="Arial" panose="020B0604020202020204" pitchFamily="34" charset="0"/>
              </a:rPr>
              <a:t>。</a:t>
            </a:r>
          </a:p>
        </p:txBody>
      </p:sp>
      <p:sp>
        <p:nvSpPr>
          <p:cNvPr id="11" name="五边形 10"/>
          <p:cNvSpPr/>
          <p:nvPr/>
        </p:nvSpPr>
        <p:spPr bwMode="auto">
          <a:xfrm>
            <a:off x="9152668"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12" name="燕尾形 11"/>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13" name="燕尾形 12"/>
          <p:cNvSpPr/>
          <p:nvPr/>
        </p:nvSpPr>
        <p:spPr bwMode="auto">
          <a:xfrm>
            <a:off x="1096490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spTree>
    <p:extLst>
      <p:ext uri="{BB962C8B-B14F-4D97-AF65-F5344CB8AC3E}">
        <p14:creationId xmlns:p14="http://schemas.microsoft.com/office/powerpoint/2010/main" val="995451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WLAN</a:t>
            </a:r>
            <a:r>
              <a:rPr lang="zh-CN" altLang="en-US" dirty="0" smtClean="0"/>
              <a:t>在</a:t>
            </a:r>
            <a:r>
              <a:rPr lang="zh-CN" altLang="en-US" dirty="0"/>
              <a:t>园区</a:t>
            </a:r>
            <a:r>
              <a:rPr lang="zh-CN" altLang="en-US" dirty="0" smtClean="0"/>
              <a:t>网络中的应用 </a:t>
            </a:r>
            <a:r>
              <a:rPr lang="en-US" altLang="zh-CN" dirty="0" smtClean="0"/>
              <a:t>(1)</a:t>
            </a:r>
            <a:endParaRPr lang="zh-CN" altLang="en-US" dirty="0"/>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13724" t="37458" r="14095" b="43148"/>
          <a:stretch/>
        </p:blipFill>
        <p:spPr>
          <a:xfrm>
            <a:off x="3214888" y="2801484"/>
            <a:ext cx="2269742" cy="457873"/>
          </a:xfrm>
          <a:prstGeom prst="rect">
            <a:avLst/>
          </a:prstGeom>
        </p:spPr>
      </p:pic>
      <p:cxnSp>
        <p:nvCxnSpPr>
          <p:cNvPr id="10" name="直接连接符 9"/>
          <p:cNvCxnSpPr/>
          <p:nvPr/>
        </p:nvCxnSpPr>
        <p:spPr>
          <a:xfrm flipH="1">
            <a:off x="2684661" y="3586650"/>
            <a:ext cx="7975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497196" y="1734222"/>
            <a:ext cx="0" cy="2805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图片 86" descr="核心交换机.png"/>
          <p:cNvPicPr>
            <a:picLocks noChangeAspect="1"/>
          </p:cNvPicPr>
          <p:nvPr/>
        </p:nvPicPr>
        <p:blipFill>
          <a:blip r:embed="rId4" cstate="print"/>
          <a:stretch>
            <a:fillRect/>
          </a:stretch>
        </p:blipFill>
        <p:spPr>
          <a:xfrm>
            <a:off x="2231672" y="3404080"/>
            <a:ext cx="541200" cy="442800"/>
          </a:xfrm>
          <a:prstGeom prst="rect">
            <a:avLst/>
          </a:prstGeom>
        </p:spPr>
      </p:pic>
      <p:sp>
        <p:nvSpPr>
          <p:cNvPr id="14" name="文本框 13"/>
          <p:cNvSpPr txBox="1"/>
          <p:nvPr/>
        </p:nvSpPr>
        <p:spPr>
          <a:xfrm>
            <a:off x="4109402" y="2548467"/>
            <a:ext cx="420308" cy="307777"/>
          </a:xfrm>
          <a:prstGeom prst="rect">
            <a:avLst/>
          </a:prstGeom>
          <a:noFill/>
        </p:spPr>
        <p:txBody>
          <a:bodyPr wrap="none" rtlCol="0">
            <a:spAutoFit/>
          </a:bodyPr>
          <a:lstStyle/>
          <a:p>
            <a:r>
              <a:rPr lang="en-US" altLang="zh-CN" sz="1400" b="1" dirty="0" smtClean="0"/>
              <a:t>AC</a:t>
            </a:r>
            <a:endParaRPr lang="zh-CN" altLang="en-US" sz="1400" b="1" dirty="0"/>
          </a:p>
        </p:txBody>
      </p:sp>
      <p:pic>
        <p:nvPicPr>
          <p:cNvPr id="18" name="图片 105" descr="AP.png"/>
          <p:cNvPicPr>
            <a:picLocks noChangeAspect="1"/>
          </p:cNvPicPr>
          <p:nvPr/>
        </p:nvPicPr>
        <p:blipFill>
          <a:blip r:embed="rId5" cstate="print"/>
          <a:stretch>
            <a:fillRect/>
          </a:stretch>
        </p:blipFill>
        <p:spPr>
          <a:xfrm>
            <a:off x="1108796" y="5227679"/>
            <a:ext cx="527999" cy="432000"/>
          </a:xfrm>
          <a:prstGeom prst="rect">
            <a:avLst/>
          </a:prstGeom>
        </p:spPr>
      </p:pic>
      <p:grpSp>
        <p:nvGrpSpPr>
          <p:cNvPr id="21" name="Group 3"/>
          <p:cNvGrpSpPr/>
          <p:nvPr/>
        </p:nvGrpSpPr>
        <p:grpSpPr>
          <a:xfrm>
            <a:off x="2373990" y="5478968"/>
            <a:ext cx="261965" cy="61979"/>
            <a:chOff x="559282" y="6488261"/>
            <a:chExt cx="261965" cy="61979"/>
          </a:xfrm>
          <a:solidFill>
            <a:schemeClr val="bg1">
              <a:lumMod val="50000"/>
            </a:schemeClr>
          </a:solidFill>
        </p:grpSpPr>
        <p:sp>
          <p:nvSpPr>
            <p:cNvPr id="22"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18947" y="2293236"/>
            <a:ext cx="541200" cy="442800"/>
          </a:xfrm>
          <a:prstGeom prst="rect">
            <a:avLst/>
          </a:prstGeom>
        </p:spPr>
      </p:pic>
      <p:cxnSp>
        <p:nvCxnSpPr>
          <p:cNvPr id="34" name="直接连接符 33"/>
          <p:cNvCxnSpPr/>
          <p:nvPr/>
        </p:nvCxnSpPr>
        <p:spPr>
          <a:xfrm flipH="1">
            <a:off x="3482220" y="3177540"/>
            <a:ext cx="299873" cy="409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eeform 159"/>
          <p:cNvSpPr/>
          <p:nvPr/>
        </p:nvSpPr>
        <p:spPr>
          <a:xfrm flipH="1">
            <a:off x="2042455" y="1485491"/>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sz="1200" b="1" dirty="0" smtClean="0">
                <a:solidFill>
                  <a:schemeClr val="bg1">
                    <a:lumMod val="50000"/>
                  </a:schemeClr>
                </a:solidFill>
              </a:rPr>
              <a:t>Internet</a:t>
            </a:r>
            <a:endParaRPr lang="en-US" sz="1200" b="1" dirty="0">
              <a:solidFill>
                <a:schemeClr val="bg1">
                  <a:lumMod val="50000"/>
                </a:schemeClr>
              </a:solidFill>
            </a:endParaRPr>
          </a:p>
        </p:txBody>
      </p:sp>
      <p:pic>
        <p:nvPicPr>
          <p:cNvPr id="1026" name="Picture 2" descr="https://download.huawei.com/mdl/imgDownload?uuid=a1dce275d0194a0794a7f45d7f7df7a2.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3074300" y="4824814"/>
            <a:ext cx="1433310" cy="115146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165"/>
          <p:cNvGrpSpPr/>
          <p:nvPr/>
        </p:nvGrpSpPr>
        <p:grpSpPr>
          <a:xfrm rot="10800000">
            <a:off x="1443952" y="4564115"/>
            <a:ext cx="1949673" cy="673914"/>
            <a:chOff x="-1108316" y="914446"/>
            <a:chExt cx="1449102" cy="778776"/>
          </a:xfrm>
        </p:grpSpPr>
        <p:cxnSp>
          <p:nvCxnSpPr>
            <p:cNvPr id="41" name="Straight Connector 166"/>
            <p:cNvCxnSpPr/>
            <p:nvPr/>
          </p:nvCxnSpPr>
          <p:spPr>
            <a:xfrm flipH="1" flipV="1">
              <a:off x="-1108316" y="1037876"/>
              <a:ext cx="537471" cy="5319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43" name="图片 76" descr="接入交换机.png"/>
          <p:cNvPicPr>
            <a:picLocks noChangeAspect="1"/>
          </p:cNvPicPr>
          <p:nvPr/>
        </p:nvPicPr>
        <p:blipFill>
          <a:blip r:embed="rId8" cstate="print"/>
          <a:stretch>
            <a:fillRect/>
          </a:stretch>
        </p:blipFill>
        <p:spPr>
          <a:xfrm>
            <a:off x="2225476" y="4347993"/>
            <a:ext cx="541200" cy="442800"/>
          </a:xfrm>
          <a:prstGeom prst="rect">
            <a:avLst/>
          </a:prstGeom>
        </p:spPr>
      </p:pic>
      <p:sp>
        <p:nvSpPr>
          <p:cNvPr id="44" name="文本框 43"/>
          <p:cNvSpPr txBox="1"/>
          <p:nvPr/>
        </p:nvSpPr>
        <p:spPr>
          <a:xfrm>
            <a:off x="4210637" y="5540947"/>
            <a:ext cx="415498" cy="307777"/>
          </a:xfrm>
          <a:prstGeom prst="rect">
            <a:avLst/>
          </a:prstGeom>
          <a:noFill/>
        </p:spPr>
        <p:txBody>
          <a:bodyPr wrap="none" rtlCol="0">
            <a:spAutoFit/>
          </a:bodyPr>
          <a:lstStyle/>
          <a:p>
            <a:r>
              <a:rPr lang="en-US" altLang="zh-CN" sz="1400" b="1" smtClean="0"/>
              <a:t>AP</a:t>
            </a:r>
            <a:endParaRPr lang="zh-CN" altLang="en-US" sz="1400" b="1"/>
          </a:p>
        </p:txBody>
      </p:sp>
      <p:sp>
        <p:nvSpPr>
          <p:cNvPr id="25" name="五边形 24"/>
          <p:cNvSpPr/>
          <p:nvPr/>
        </p:nvSpPr>
        <p:spPr bwMode="auto">
          <a:xfrm>
            <a:off x="9152668"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26" name="燕尾形 25"/>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28" name="燕尾形 27"/>
          <p:cNvSpPr/>
          <p:nvPr/>
        </p:nvSpPr>
        <p:spPr bwMode="auto">
          <a:xfrm>
            <a:off x="1096490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sp>
        <p:nvSpPr>
          <p:cNvPr id="29" name="圆角矩形 75"/>
          <p:cNvSpPr/>
          <p:nvPr/>
        </p:nvSpPr>
        <p:spPr>
          <a:xfrm>
            <a:off x="5878965" y="2293236"/>
            <a:ext cx="5415796"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rPr>
              <a:t>企业无线局域网主要采用</a:t>
            </a:r>
            <a:r>
              <a:rPr lang="en-US" altLang="zh-CN" b="1">
                <a:solidFill>
                  <a:prstClr val="white"/>
                </a:solidFill>
                <a:latin typeface="Huawei Sans" panose="020C0503030203020204" pitchFamily="34" charset="0"/>
                <a:ea typeface="方正兰亭黑简体" panose="02000000000000000000" pitchFamily="2" charset="-122"/>
              </a:rPr>
              <a:t>FIT AP</a:t>
            </a:r>
            <a:r>
              <a:rPr lang="zh-CN" altLang="en-US" b="1">
                <a:solidFill>
                  <a:prstClr val="white"/>
                </a:solidFill>
                <a:latin typeface="Huawei Sans" panose="020C0503030203020204" pitchFamily="34" charset="0"/>
                <a:ea typeface="方正兰亭黑简体" panose="02000000000000000000" pitchFamily="2" charset="-122"/>
              </a:rPr>
              <a:t>架构</a:t>
            </a:r>
          </a:p>
        </p:txBody>
      </p:sp>
      <p:sp>
        <p:nvSpPr>
          <p:cNvPr id="30" name="圆角矩形 75"/>
          <p:cNvSpPr/>
          <p:nvPr/>
        </p:nvSpPr>
        <p:spPr>
          <a:xfrm>
            <a:off x="5878965" y="2747750"/>
            <a:ext cx="5415796" cy="2089819"/>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342900" indent="-342900">
              <a:lnSpc>
                <a:spcPts val="2400"/>
              </a:lnSpc>
              <a:spcAft>
                <a:spcPts val="600"/>
              </a:spcAft>
              <a:buFont typeface="+mj-lt"/>
              <a:buAutoNum type="arabicPeriod"/>
            </a:pPr>
            <a:r>
              <a:rPr lang="zh-CN" altLang="en-US" sz="1600" dirty="0" smtClean="0">
                <a:solidFill>
                  <a:schemeClr val="tx1"/>
                </a:solidFill>
                <a:cs typeface="Arial" panose="020B0604020202020204" pitchFamily="34" charset="0"/>
              </a:rPr>
              <a:t>华为的企业</a:t>
            </a:r>
            <a:r>
              <a:rPr lang="en-US" altLang="zh-CN" sz="1600" dirty="0" smtClean="0">
                <a:solidFill>
                  <a:schemeClr val="tx1"/>
                </a:solidFill>
                <a:cs typeface="Arial" panose="020B0604020202020204" pitchFamily="34" charset="0"/>
              </a:rPr>
              <a:t>AP</a:t>
            </a:r>
            <a:r>
              <a:rPr lang="zh-CN" altLang="en-US" sz="1600" dirty="0" smtClean="0">
                <a:solidFill>
                  <a:schemeClr val="tx1"/>
                </a:solidFill>
                <a:cs typeface="Arial" panose="020B0604020202020204" pitchFamily="34" charset="0"/>
              </a:rPr>
              <a:t>，以</a:t>
            </a:r>
            <a:r>
              <a:rPr lang="en-US" altLang="zh-CN" sz="1600" dirty="0" err="1" smtClean="0">
                <a:solidFill>
                  <a:schemeClr val="tx1"/>
                </a:solidFill>
                <a:cs typeface="Arial" panose="020B0604020202020204" pitchFamily="34" charset="0"/>
              </a:rPr>
              <a:t>AirEngine</a:t>
            </a:r>
            <a:r>
              <a:rPr lang="en-US" altLang="zh-CN" sz="1600" dirty="0" smtClean="0">
                <a:solidFill>
                  <a:schemeClr val="tx1"/>
                </a:solidFill>
                <a:cs typeface="Arial" panose="020B0604020202020204" pitchFamily="34" charset="0"/>
              </a:rPr>
              <a:t> 5760-10</a:t>
            </a:r>
            <a:r>
              <a:rPr lang="zh-CN" altLang="en-US" sz="1600" dirty="0" smtClean="0">
                <a:solidFill>
                  <a:schemeClr val="tx1"/>
                </a:solidFill>
                <a:cs typeface="Arial" panose="020B0604020202020204" pitchFamily="34" charset="0"/>
              </a:rPr>
              <a:t>为例支持</a:t>
            </a:r>
            <a:r>
              <a:rPr lang="en-US" altLang="zh-CN" sz="1600" dirty="0">
                <a:solidFill>
                  <a:schemeClr val="tx1"/>
                </a:solidFill>
                <a:cs typeface="Arial" panose="020B0604020202020204" pitchFamily="34" charset="0"/>
              </a:rPr>
              <a:t>FAT AP</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FIT AP</a:t>
            </a:r>
            <a:r>
              <a:rPr lang="zh-CN" altLang="en-US" sz="1600" dirty="0">
                <a:solidFill>
                  <a:schemeClr val="tx1"/>
                </a:solidFill>
                <a:cs typeface="Arial" panose="020B0604020202020204" pitchFamily="34" charset="0"/>
              </a:rPr>
              <a:t>和云</a:t>
            </a:r>
            <a:r>
              <a:rPr lang="en-US" altLang="zh-CN" sz="1600" dirty="0">
                <a:solidFill>
                  <a:schemeClr val="tx1"/>
                </a:solidFill>
                <a:cs typeface="Arial" panose="020B0604020202020204" pitchFamily="34" charset="0"/>
              </a:rPr>
              <a:t>AP</a:t>
            </a:r>
            <a:r>
              <a:rPr lang="zh-CN" altLang="en-US" sz="1600" dirty="0">
                <a:solidFill>
                  <a:schemeClr val="tx1"/>
                </a:solidFill>
                <a:cs typeface="Arial" panose="020B0604020202020204" pitchFamily="34" charset="0"/>
              </a:rPr>
              <a:t>三种工作模式，根据网络规划的需求，可以灵活地在多种模式下切换</a:t>
            </a:r>
            <a:r>
              <a:rPr lang="zh-CN" altLang="en-US" sz="1600" dirty="0" smtClean="0">
                <a:solidFill>
                  <a:schemeClr val="tx1"/>
                </a:solidFill>
                <a:cs typeface="Arial" panose="020B0604020202020204" pitchFamily="34" charset="0"/>
              </a:rPr>
              <a:t>。</a:t>
            </a:r>
            <a:endParaRPr lang="en-US" altLang="zh-CN" sz="1600" dirty="0" smtClean="0">
              <a:solidFill>
                <a:schemeClr val="tx1"/>
              </a:solidFill>
              <a:cs typeface="Arial" panose="020B0604020202020204" pitchFamily="34" charset="0"/>
            </a:endParaRPr>
          </a:p>
          <a:p>
            <a:pPr marL="342900" indent="-342900">
              <a:lnSpc>
                <a:spcPts val="2400"/>
              </a:lnSpc>
              <a:spcAft>
                <a:spcPts val="600"/>
              </a:spcAft>
              <a:buFont typeface="+mj-lt"/>
              <a:buAutoNum type="arabicPeriod"/>
            </a:pPr>
            <a:r>
              <a:rPr lang="zh-CN" altLang="en-US" sz="1600" dirty="0" smtClean="0">
                <a:solidFill>
                  <a:schemeClr val="tx1"/>
                </a:solidFill>
                <a:cs typeface="Arial" panose="020B0604020202020204" pitchFamily="34" charset="0"/>
              </a:rPr>
              <a:t>在本组</a:t>
            </a:r>
            <a:r>
              <a:rPr lang="zh-CN" altLang="en-US" sz="1600" dirty="0">
                <a:solidFill>
                  <a:schemeClr val="tx1"/>
                </a:solidFill>
                <a:cs typeface="Arial" panose="020B0604020202020204" pitchFamily="34" charset="0"/>
              </a:rPr>
              <a:t>网</a:t>
            </a:r>
            <a:r>
              <a:rPr lang="zh-CN" altLang="en-US" sz="1600" dirty="0" smtClean="0">
                <a:solidFill>
                  <a:schemeClr val="tx1"/>
                </a:solidFill>
                <a:cs typeface="Arial" panose="020B0604020202020204" pitchFamily="34" charset="0"/>
              </a:rPr>
              <a:t>中</a:t>
            </a:r>
            <a:r>
              <a:rPr lang="en-US" altLang="zh-CN" sz="1600" dirty="0" smtClean="0">
                <a:solidFill>
                  <a:schemeClr val="tx1"/>
                </a:solidFill>
                <a:cs typeface="Arial" panose="020B0604020202020204" pitchFamily="34" charset="0"/>
              </a:rPr>
              <a:t>AP</a:t>
            </a:r>
            <a:r>
              <a:rPr lang="zh-CN" altLang="en-US" sz="1600" dirty="0" smtClean="0">
                <a:solidFill>
                  <a:schemeClr val="tx1"/>
                </a:solidFill>
                <a:cs typeface="Arial" panose="020B0604020202020204" pitchFamily="34" charset="0"/>
              </a:rPr>
              <a:t>工作在</a:t>
            </a:r>
            <a:r>
              <a:rPr lang="en-US" altLang="zh-CN" sz="1600" dirty="0" smtClean="0">
                <a:solidFill>
                  <a:schemeClr val="tx1"/>
                </a:solidFill>
                <a:cs typeface="Arial" panose="020B0604020202020204" pitchFamily="34" charset="0"/>
              </a:rPr>
              <a:t>FIT AP</a:t>
            </a:r>
            <a:r>
              <a:rPr lang="zh-CN" altLang="en-US" sz="1600" dirty="0" smtClean="0">
                <a:solidFill>
                  <a:schemeClr val="tx1"/>
                </a:solidFill>
                <a:cs typeface="Arial" panose="020B0604020202020204" pitchFamily="34" charset="0"/>
              </a:rPr>
              <a:t>模式，</a:t>
            </a:r>
            <a:r>
              <a:rPr lang="zh-CN" altLang="en-US" sz="1600" dirty="0">
                <a:solidFill>
                  <a:schemeClr val="tx1"/>
                </a:solidFill>
                <a:cs typeface="Arial" panose="020B0604020202020204" pitchFamily="34" charset="0"/>
              </a:rPr>
              <a:t>用户接入、</a:t>
            </a:r>
            <a:r>
              <a:rPr lang="en-US" altLang="zh-CN" sz="1600" dirty="0">
                <a:solidFill>
                  <a:schemeClr val="tx1"/>
                </a:solidFill>
                <a:cs typeface="Arial" panose="020B0604020202020204" pitchFamily="34" charset="0"/>
              </a:rPr>
              <a:t>AP</a:t>
            </a:r>
            <a:r>
              <a:rPr lang="zh-CN" altLang="en-US" sz="1600" dirty="0">
                <a:solidFill>
                  <a:schemeClr val="tx1"/>
                </a:solidFill>
                <a:cs typeface="Arial" panose="020B0604020202020204" pitchFamily="34" charset="0"/>
              </a:rPr>
              <a:t>上线、认证、路由、</a:t>
            </a:r>
            <a:r>
              <a:rPr lang="en-US" altLang="zh-CN" sz="1600" dirty="0">
                <a:solidFill>
                  <a:schemeClr val="tx1"/>
                </a:solidFill>
                <a:cs typeface="Arial" panose="020B0604020202020204" pitchFamily="34" charset="0"/>
              </a:rPr>
              <a:t>AP</a:t>
            </a:r>
            <a:r>
              <a:rPr lang="zh-CN" altLang="en-US" sz="1600" dirty="0">
                <a:solidFill>
                  <a:schemeClr val="tx1"/>
                </a:solidFill>
                <a:cs typeface="Arial" panose="020B0604020202020204" pitchFamily="34" charset="0"/>
              </a:rPr>
              <a:t>管理、安全协议、</a:t>
            </a:r>
            <a:r>
              <a:rPr lang="en-US" altLang="zh-CN" sz="1600" dirty="0" err="1">
                <a:solidFill>
                  <a:schemeClr val="tx1"/>
                </a:solidFill>
                <a:cs typeface="Arial" panose="020B0604020202020204" pitchFamily="34" charset="0"/>
              </a:rPr>
              <a:t>QoS</a:t>
            </a:r>
            <a:r>
              <a:rPr lang="zh-CN" altLang="en-US" sz="1600" dirty="0">
                <a:solidFill>
                  <a:schemeClr val="tx1"/>
                </a:solidFill>
                <a:cs typeface="Arial" panose="020B0604020202020204" pitchFamily="34" charset="0"/>
              </a:rPr>
              <a:t>等功能需要</a:t>
            </a:r>
            <a:r>
              <a:rPr lang="zh-CN" altLang="en-US" sz="1600" dirty="0" smtClean="0">
                <a:solidFill>
                  <a:schemeClr val="tx1"/>
                </a:solidFill>
                <a:cs typeface="Arial" panose="020B0604020202020204" pitchFamily="34" charset="0"/>
              </a:rPr>
              <a:t>同</a:t>
            </a:r>
            <a:r>
              <a:rPr lang="en-US" altLang="zh-CN" sz="1600" dirty="0" smtClean="0">
                <a:solidFill>
                  <a:schemeClr val="tx1"/>
                </a:solidFill>
                <a:cs typeface="Arial" panose="020B0604020202020204" pitchFamily="34" charset="0"/>
              </a:rPr>
              <a:t>AC</a:t>
            </a:r>
            <a:r>
              <a:rPr lang="zh-CN" altLang="en-US" sz="1600" dirty="0" smtClean="0">
                <a:solidFill>
                  <a:schemeClr val="tx1"/>
                </a:solidFill>
                <a:cs typeface="Arial" panose="020B0604020202020204" pitchFamily="34" charset="0"/>
              </a:rPr>
              <a:t>配合</a:t>
            </a:r>
            <a:r>
              <a:rPr lang="zh-CN" altLang="en-US" sz="1600" dirty="0">
                <a:solidFill>
                  <a:schemeClr val="tx1"/>
                </a:solidFill>
                <a:cs typeface="Arial" panose="020B0604020202020204" pitchFamily="34" charset="0"/>
              </a:rPr>
              <a:t>完成</a:t>
            </a:r>
            <a:r>
              <a:rPr lang="zh-CN" altLang="en-US" sz="1600" dirty="0" smtClean="0">
                <a:solidFill>
                  <a:schemeClr val="tx1"/>
                </a:solidFill>
                <a:cs typeface="Arial" panose="020B0604020202020204" pitchFamily="34" charset="0"/>
              </a:rPr>
              <a:t>。</a:t>
            </a:r>
            <a:endParaRPr lang="zh-CN" altLang="en-US" sz="1600" dirty="0">
              <a:solidFill>
                <a:schemeClr val="tx1"/>
              </a:solidFill>
              <a:cs typeface="Arial" panose="020B0604020202020204" pitchFamily="34" charset="0"/>
            </a:endParaRPr>
          </a:p>
        </p:txBody>
      </p:sp>
    </p:spTree>
    <p:extLst>
      <p:ext uri="{BB962C8B-B14F-4D97-AF65-F5344CB8AC3E}">
        <p14:creationId xmlns:p14="http://schemas.microsoft.com/office/powerpoint/2010/main" val="3345783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WLAN</a:t>
            </a:r>
            <a:r>
              <a:rPr lang="zh-CN" altLang="en-US" dirty="0" smtClean="0"/>
              <a:t>在</a:t>
            </a:r>
            <a:r>
              <a:rPr lang="zh-CN" altLang="en-US" dirty="0"/>
              <a:t>园区</a:t>
            </a:r>
            <a:r>
              <a:rPr lang="zh-CN" altLang="en-US" dirty="0" smtClean="0"/>
              <a:t>网络中的应用 </a:t>
            </a:r>
            <a:r>
              <a:rPr lang="en-US" altLang="zh-CN" dirty="0" smtClean="0"/>
              <a:t>(2)</a:t>
            </a:r>
            <a:endParaRPr lang="zh-CN" altLang="en-US" dirty="0"/>
          </a:p>
        </p:txBody>
      </p:sp>
      <p:pic>
        <p:nvPicPr>
          <p:cNvPr id="5" name="图片 4"/>
          <p:cNvPicPr>
            <a:picLocks noChangeAspect="1"/>
          </p:cNvPicPr>
          <p:nvPr/>
        </p:nvPicPr>
        <p:blipFill rotWithShape="1">
          <a:blip r:embed="rId3"/>
          <a:srcRect l="4712" r="3035" b="13601"/>
          <a:stretch/>
        </p:blipFill>
        <p:spPr>
          <a:xfrm>
            <a:off x="593462" y="3222907"/>
            <a:ext cx="4065563" cy="796131"/>
          </a:xfrm>
          <a:prstGeom prst="rect">
            <a:avLst/>
          </a:prstGeom>
        </p:spPr>
      </p:pic>
      <p:cxnSp>
        <p:nvCxnSpPr>
          <p:cNvPr id="9" name="直接连接符 8"/>
          <p:cNvCxnSpPr/>
          <p:nvPr/>
        </p:nvCxnSpPr>
        <p:spPr>
          <a:xfrm>
            <a:off x="2420996" y="2311400"/>
            <a:ext cx="0" cy="147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reeform 159"/>
          <p:cNvSpPr/>
          <p:nvPr/>
        </p:nvSpPr>
        <p:spPr>
          <a:xfrm flipH="1">
            <a:off x="1956906" y="1787172"/>
            <a:ext cx="1338674" cy="69976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rgbClr val="F4FBFE"/>
          </a:solidFill>
          <a:ln w="12700">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a:r>
              <a:rPr lang="zh-CN" altLang="en-US" sz="1600" smtClean="0">
                <a:solidFill>
                  <a:srgbClr val="00A6E8"/>
                </a:solidFill>
              </a:rPr>
              <a:t>园区网络</a:t>
            </a:r>
            <a:endParaRPr lang="en-US" sz="1600">
              <a:solidFill>
                <a:srgbClr val="00A6E8"/>
              </a:solidFill>
            </a:endParaRPr>
          </a:p>
        </p:txBody>
      </p:sp>
      <p:cxnSp>
        <p:nvCxnSpPr>
          <p:cNvPr id="11" name="直接连接符 10"/>
          <p:cNvCxnSpPr/>
          <p:nvPr/>
        </p:nvCxnSpPr>
        <p:spPr>
          <a:xfrm>
            <a:off x="871596" y="3789148"/>
            <a:ext cx="0" cy="986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2" descr="https://download.huawei.com/mdl/imgDownload?uuid=a1dce275d0194a0794a7f45d7f7df7a2.gif"/>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3295580" y="4236415"/>
            <a:ext cx="1991105" cy="1599569"/>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4738306" y="5363387"/>
            <a:ext cx="415498" cy="307777"/>
          </a:xfrm>
          <a:prstGeom prst="rect">
            <a:avLst/>
          </a:prstGeom>
          <a:noFill/>
        </p:spPr>
        <p:txBody>
          <a:bodyPr wrap="none" rtlCol="0">
            <a:spAutoFit/>
          </a:bodyPr>
          <a:lstStyle/>
          <a:p>
            <a:r>
              <a:rPr lang="en-US" altLang="zh-CN" sz="1400" b="1" smtClean="0"/>
              <a:t>AP</a:t>
            </a:r>
            <a:endParaRPr lang="zh-CN" altLang="en-US" sz="1400" b="1"/>
          </a:p>
        </p:txBody>
      </p:sp>
      <p:cxnSp>
        <p:nvCxnSpPr>
          <p:cNvPr id="15" name="直接连接符 14"/>
          <p:cNvCxnSpPr/>
          <p:nvPr/>
        </p:nvCxnSpPr>
        <p:spPr>
          <a:xfrm flipH="1">
            <a:off x="871596" y="4758268"/>
            <a:ext cx="26336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903820" y="2741809"/>
            <a:ext cx="1925527" cy="523220"/>
          </a:xfrm>
          <a:prstGeom prst="rect">
            <a:avLst/>
          </a:prstGeom>
          <a:noFill/>
        </p:spPr>
        <p:txBody>
          <a:bodyPr wrap="none" rtlCol="0">
            <a:spAutoFit/>
          </a:bodyPr>
          <a:lstStyle/>
          <a:p>
            <a:r>
              <a:rPr lang="en-US" altLang="zh-CN" sz="1400" b="1" smtClean="0"/>
              <a:t>PoE</a:t>
            </a:r>
            <a:r>
              <a:rPr lang="zh-CN" altLang="en-US" sz="1400" b="1" smtClean="0"/>
              <a:t>交换机</a:t>
            </a:r>
            <a:endParaRPr lang="en-US" altLang="zh-CN" sz="1400" b="1" smtClean="0"/>
          </a:p>
          <a:p>
            <a:r>
              <a:rPr lang="zh-CN" altLang="en-US" sz="1400" smtClean="0"/>
              <a:t>具备</a:t>
            </a:r>
            <a:r>
              <a:rPr lang="en-US" altLang="zh-CN" sz="1400" smtClean="0"/>
              <a:t>PoE</a:t>
            </a:r>
            <a:r>
              <a:rPr lang="zh-CN" altLang="en-US" sz="1400" smtClean="0"/>
              <a:t>功能的交换机</a:t>
            </a:r>
            <a:endParaRPr lang="zh-CN" altLang="en-US" sz="1400"/>
          </a:p>
        </p:txBody>
      </p:sp>
      <p:sp>
        <p:nvSpPr>
          <p:cNvPr id="19" name="文本框 18"/>
          <p:cNvSpPr txBox="1"/>
          <p:nvPr/>
        </p:nvSpPr>
        <p:spPr>
          <a:xfrm>
            <a:off x="2172717" y="4418115"/>
            <a:ext cx="1207382" cy="307777"/>
          </a:xfrm>
          <a:prstGeom prst="rect">
            <a:avLst/>
          </a:prstGeom>
          <a:noFill/>
        </p:spPr>
        <p:txBody>
          <a:bodyPr wrap="none" rtlCol="0">
            <a:spAutoFit/>
          </a:bodyPr>
          <a:lstStyle/>
          <a:p>
            <a:r>
              <a:rPr lang="en-US" altLang="zh-CN" sz="1400" dirty="0" err="1" smtClean="0"/>
              <a:t>PoE</a:t>
            </a:r>
            <a:r>
              <a:rPr lang="zh-CN" altLang="en-US" sz="1400" dirty="0" smtClean="0"/>
              <a:t>输入接口</a:t>
            </a:r>
            <a:endParaRPr lang="zh-CN" altLang="en-US" sz="1400" dirty="0"/>
          </a:p>
        </p:txBody>
      </p:sp>
      <p:sp>
        <p:nvSpPr>
          <p:cNvPr id="21" name="文本框 20"/>
          <p:cNvSpPr txBox="1"/>
          <p:nvPr/>
        </p:nvSpPr>
        <p:spPr>
          <a:xfrm>
            <a:off x="729975" y="5066045"/>
            <a:ext cx="1415058" cy="307777"/>
          </a:xfrm>
          <a:prstGeom prst="rect">
            <a:avLst/>
          </a:prstGeom>
          <a:noFill/>
        </p:spPr>
        <p:txBody>
          <a:bodyPr wrap="square" rtlCol="0">
            <a:spAutoFit/>
          </a:bodyPr>
          <a:lstStyle/>
          <a:p>
            <a:pPr algn="ctr"/>
            <a:r>
              <a:rPr lang="zh-CN" altLang="en-US" sz="1400" dirty="0" smtClean="0"/>
              <a:t>电功率</a:t>
            </a:r>
            <a:r>
              <a:rPr lang="en-US" altLang="zh-CN" sz="1400" dirty="0" smtClean="0"/>
              <a:t>&amp;</a:t>
            </a:r>
            <a:r>
              <a:rPr lang="zh-CN" altLang="en-US" sz="1400" dirty="0" smtClean="0"/>
              <a:t>数据</a:t>
            </a:r>
            <a:endParaRPr lang="zh-CN" altLang="en-US" sz="1400" dirty="0"/>
          </a:p>
        </p:txBody>
      </p:sp>
      <p:cxnSp>
        <p:nvCxnSpPr>
          <p:cNvPr id="23" name="直接箭头连接符 22"/>
          <p:cNvCxnSpPr/>
          <p:nvPr/>
        </p:nvCxnSpPr>
        <p:spPr>
          <a:xfrm>
            <a:off x="871596" y="4944533"/>
            <a:ext cx="111313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bwMode="auto">
          <a:xfrm>
            <a:off x="9152668"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17" name="燕尾形 16"/>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20" name="燕尾形 19"/>
          <p:cNvSpPr/>
          <p:nvPr/>
        </p:nvSpPr>
        <p:spPr bwMode="auto">
          <a:xfrm>
            <a:off x="1096490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sp>
        <p:nvSpPr>
          <p:cNvPr id="22" name="圆角矩形 75"/>
          <p:cNvSpPr/>
          <p:nvPr/>
        </p:nvSpPr>
        <p:spPr>
          <a:xfrm>
            <a:off x="6096000" y="1798215"/>
            <a:ext cx="5335801"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rPr>
              <a:t>PoE</a:t>
            </a:r>
            <a:r>
              <a:rPr lang="zh-CN" altLang="en-US" b="1">
                <a:solidFill>
                  <a:prstClr val="white"/>
                </a:solidFill>
                <a:latin typeface="Huawei Sans" panose="020C0503030203020204" pitchFamily="34" charset="0"/>
                <a:ea typeface="方正兰亭黑简体" panose="02000000000000000000" pitchFamily="2" charset="-122"/>
              </a:rPr>
              <a:t>与</a:t>
            </a:r>
            <a:r>
              <a:rPr lang="en-US" altLang="zh-CN" b="1">
                <a:solidFill>
                  <a:prstClr val="white"/>
                </a:solidFill>
                <a:latin typeface="Huawei Sans" panose="020C0503030203020204" pitchFamily="34" charset="0"/>
                <a:ea typeface="方正兰亭黑简体" panose="02000000000000000000" pitchFamily="2" charset="-122"/>
              </a:rPr>
              <a:t>PoE</a:t>
            </a:r>
            <a:r>
              <a:rPr lang="zh-CN" altLang="en-US" b="1">
                <a:solidFill>
                  <a:prstClr val="white"/>
                </a:solidFill>
                <a:latin typeface="Huawei Sans" panose="020C0503030203020204" pitchFamily="34" charset="0"/>
                <a:ea typeface="方正兰亭黑简体" panose="02000000000000000000" pitchFamily="2" charset="-122"/>
              </a:rPr>
              <a:t>交换机</a:t>
            </a:r>
          </a:p>
        </p:txBody>
      </p:sp>
      <p:sp>
        <p:nvSpPr>
          <p:cNvPr id="24" name="圆角矩形 75"/>
          <p:cNvSpPr/>
          <p:nvPr/>
        </p:nvSpPr>
        <p:spPr>
          <a:xfrm>
            <a:off x="6096000" y="2252730"/>
            <a:ext cx="5335801" cy="2827513"/>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342900" indent="-342900">
              <a:lnSpc>
                <a:spcPts val="2400"/>
              </a:lnSpc>
              <a:spcAft>
                <a:spcPts val="600"/>
              </a:spcAft>
              <a:buFont typeface="+mj-lt"/>
              <a:buAutoNum type="arabicPeriod"/>
            </a:pPr>
            <a:r>
              <a:rPr lang="en-US" altLang="zh-CN" sz="1600" dirty="0" err="1" smtClean="0">
                <a:solidFill>
                  <a:schemeClr val="tx1"/>
                </a:solidFill>
                <a:cs typeface="Arial" panose="020B0604020202020204" pitchFamily="34" charset="0"/>
              </a:rPr>
              <a:t>PoE</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Power over </a:t>
            </a:r>
            <a:r>
              <a:rPr lang="en-US" altLang="zh-CN" sz="1600" dirty="0" smtClean="0">
                <a:solidFill>
                  <a:schemeClr val="tx1"/>
                </a:solidFill>
                <a:cs typeface="Arial" panose="020B0604020202020204" pitchFamily="34" charset="0"/>
              </a:rPr>
              <a:t>Ethernet</a:t>
            </a:r>
            <a:r>
              <a:rPr lang="zh-CN" altLang="en-US" sz="1600" dirty="0">
                <a:solidFill>
                  <a:schemeClr val="tx1"/>
                </a:solidFill>
                <a:cs typeface="Arial" panose="020B0604020202020204" pitchFamily="34" charset="0"/>
              </a:rPr>
              <a:t>，以太网供电）是指通过以太网网络进行供电，也被称为基于局域网的供电系统</a:t>
            </a:r>
            <a:r>
              <a:rPr lang="en-US" altLang="zh-CN" sz="1600" dirty="0" err="1">
                <a:solidFill>
                  <a:schemeClr val="tx1"/>
                </a:solidFill>
                <a:cs typeface="Arial" panose="020B0604020202020204" pitchFamily="34" charset="0"/>
              </a:rPr>
              <a:t>PoL</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Power over LAN</a:t>
            </a:r>
            <a:r>
              <a:rPr lang="zh-CN" altLang="en-US" sz="1600" dirty="0">
                <a:solidFill>
                  <a:schemeClr val="tx1"/>
                </a:solidFill>
                <a:cs typeface="Arial" panose="020B0604020202020204" pitchFamily="34" charset="0"/>
              </a:rPr>
              <a:t>）或有源以太网（</a:t>
            </a:r>
            <a:r>
              <a:rPr lang="en-US" altLang="zh-CN" sz="1600" dirty="0">
                <a:solidFill>
                  <a:schemeClr val="tx1"/>
                </a:solidFill>
                <a:cs typeface="Arial" panose="020B0604020202020204" pitchFamily="34" charset="0"/>
              </a:rPr>
              <a:t>Active Ethernet</a:t>
            </a:r>
            <a:r>
              <a:rPr lang="zh-CN" altLang="en-US" sz="1600" dirty="0">
                <a:solidFill>
                  <a:schemeClr val="tx1"/>
                </a:solidFill>
                <a:cs typeface="Arial" panose="020B0604020202020204" pitchFamily="34" charset="0"/>
              </a:rPr>
              <a:t>）</a:t>
            </a:r>
            <a:r>
              <a:rPr lang="zh-CN" altLang="en-US" sz="1600" dirty="0" smtClean="0">
                <a:solidFill>
                  <a:schemeClr val="tx1"/>
                </a:solidFill>
                <a:cs typeface="Arial" panose="020B0604020202020204" pitchFamily="34" charset="0"/>
              </a:rPr>
              <a:t>。</a:t>
            </a:r>
            <a:endParaRPr lang="en-US" altLang="zh-CN" sz="1600" dirty="0" smtClean="0">
              <a:solidFill>
                <a:schemeClr val="tx1"/>
              </a:solidFill>
              <a:cs typeface="Arial" panose="020B0604020202020204" pitchFamily="34" charset="0"/>
            </a:endParaRPr>
          </a:p>
          <a:p>
            <a:pPr marL="342900" indent="-342900">
              <a:lnSpc>
                <a:spcPts val="2400"/>
              </a:lnSpc>
              <a:spcAft>
                <a:spcPts val="600"/>
              </a:spcAft>
              <a:buFont typeface="+mj-lt"/>
              <a:buAutoNum type="arabicPeriod"/>
            </a:pPr>
            <a:r>
              <a:rPr lang="en-US" altLang="zh-CN" sz="1600" dirty="0" err="1" smtClean="0">
                <a:solidFill>
                  <a:schemeClr val="tx1"/>
                </a:solidFill>
                <a:cs typeface="Arial" panose="020B0604020202020204" pitchFamily="34" charset="0"/>
              </a:rPr>
              <a:t>PoE</a:t>
            </a:r>
            <a:r>
              <a:rPr lang="zh-CN" altLang="en-US" sz="1600" dirty="0">
                <a:solidFill>
                  <a:schemeClr val="tx1"/>
                </a:solidFill>
                <a:cs typeface="Arial" panose="020B0604020202020204" pitchFamily="34" charset="0"/>
              </a:rPr>
              <a:t>允许电功率通过传输数据的线路或空闲线路传输到终端设备</a:t>
            </a:r>
            <a:r>
              <a:rPr lang="zh-CN" altLang="en-US" sz="1600" dirty="0" smtClean="0">
                <a:solidFill>
                  <a:schemeClr val="tx1"/>
                </a:solidFill>
                <a:cs typeface="Arial" panose="020B0604020202020204" pitchFamily="34" charset="0"/>
              </a:rPr>
              <a:t>。</a:t>
            </a:r>
            <a:endParaRPr lang="en-US" altLang="zh-CN" sz="1600" dirty="0" smtClean="0">
              <a:solidFill>
                <a:schemeClr val="tx1"/>
              </a:solidFill>
              <a:cs typeface="Arial" panose="020B0604020202020204" pitchFamily="34" charset="0"/>
            </a:endParaRPr>
          </a:p>
          <a:p>
            <a:pPr marL="342900" indent="-342900">
              <a:lnSpc>
                <a:spcPts val="2400"/>
              </a:lnSpc>
              <a:spcAft>
                <a:spcPts val="600"/>
              </a:spcAft>
              <a:buFont typeface="+mj-lt"/>
              <a:buAutoNum type="arabicPeriod"/>
            </a:pPr>
            <a:r>
              <a:rPr lang="zh-CN" altLang="en-US" sz="1600" dirty="0" smtClean="0">
                <a:solidFill>
                  <a:schemeClr val="tx1"/>
                </a:solidFill>
                <a:cs typeface="Arial" panose="020B0604020202020204" pitchFamily="34" charset="0"/>
              </a:rPr>
              <a:t>在</a:t>
            </a:r>
            <a:r>
              <a:rPr lang="en-US" altLang="zh-CN" sz="1600" dirty="0" smtClean="0">
                <a:solidFill>
                  <a:schemeClr val="tx1"/>
                </a:solidFill>
                <a:cs typeface="Arial" panose="020B0604020202020204" pitchFamily="34" charset="0"/>
              </a:rPr>
              <a:t>WLAN</a:t>
            </a:r>
            <a:r>
              <a:rPr lang="zh-CN" altLang="en-US" sz="1600" dirty="0">
                <a:solidFill>
                  <a:schemeClr val="tx1"/>
                </a:solidFill>
                <a:cs typeface="Arial" panose="020B0604020202020204" pitchFamily="34" charset="0"/>
              </a:rPr>
              <a:t>网络中，可以通过</a:t>
            </a:r>
            <a:r>
              <a:rPr lang="en-US" altLang="zh-CN" sz="1600" dirty="0" err="1">
                <a:solidFill>
                  <a:schemeClr val="tx1"/>
                </a:solidFill>
                <a:cs typeface="Arial" panose="020B0604020202020204" pitchFamily="34" charset="0"/>
              </a:rPr>
              <a:t>PoE</a:t>
            </a:r>
            <a:r>
              <a:rPr lang="zh-CN" altLang="en-US" sz="1600" dirty="0">
                <a:solidFill>
                  <a:schemeClr val="tx1"/>
                </a:solidFill>
                <a:cs typeface="Arial" panose="020B0604020202020204" pitchFamily="34" charset="0"/>
              </a:rPr>
              <a:t>交换机对</a:t>
            </a:r>
            <a:r>
              <a:rPr lang="en-US" altLang="zh-CN" sz="1600" dirty="0">
                <a:solidFill>
                  <a:schemeClr val="tx1"/>
                </a:solidFill>
                <a:cs typeface="Arial" panose="020B0604020202020204" pitchFamily="34" charset="0"/>
              </a:rPr>
              <a:t>AP</a:t>
            </a:r>
            <a:r>
              <a:rPr lang="zh-CN" altLang="en-US" sz="1600" dirty="0">
                <a:solidFill>
                  <a:schemeClr val="tx1"/>
                </a:solidFill>
                <a:cs typeface="Arial" panose="020B0604020202020204" pitchFamily="34" charset="0"/>
              </a:rPr>
              <a:t>设备进行供电。</a:t>
            </a:r>
            <a:endParaRPr lang="en-US" altLang="zh-CN" sz="1600" dirty="0">
              <a:solidFill>
                <a:schemeClr val="tx1"/>
              </a:solidFill>
              <a:cs typeface="Arial" panose="020B0604020202020204" pitchFamily="34" charset="0"/>
            </a:endParaRPr>
          </a:p>
        </p:txBody>
      </p:sp>
    </p:spTree>
    <p:extLst>
      <p:ext uri="{BB962C8B-B14F-4D97-AF65-F5344CB8AC3E}">
        <p14:creationId xmlns:p14="http://schemas.microsoft.com/office/powerpoint/2010/main" val="2132732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有线侧组网概念：</a:t>
            </a:r>
            <a:r>
              <a:rPr lang="en-US" altLang="zh-CN" smtClean="0"/>
              <a:t>AP-AC</a:t>
            </a:r>
            <a:r>
              <a:rPr lang="zh-CN" altLang="en-US" smtClean="0"/>
              <a:t>组网方式</a:t>
            </a:r>
            <a:endParaRPr lang="zh-CN" altLang="en-US" dirty="0"/>
          </a:p>
        </p:txBody>
      </p:sp>
      <p:sp>
        <p:nvSpPr>
          <p:cNvPr id="2" name="文本占位符 1"/>
          <p:cNvSpPr>
            <a:spLocks noGrp="1"/>
          </p:cNvSpPr>
          <p:nvPr>
            <p:ph type="body" sz="quarter" idx="10"/>
          </p:nvPr>
        </p:nvSpPr>
        <p:spPr/>
        <p:txBody>
          <a:bodyPr/>
          <a:lstStyle/>
          <a:p>
            <a:r>
              <a:rPr lang="en-US" altLang="zh-CN" sz="2000" dirty="0" smtClean="0"/>
              <a:t>AP</a:t>
            </a:r>
            <a:r>
              <a:rPr lang="zh-CN" altLang="en-US" sz="2000" dirty="0" smtClean="0"/>
              <a:t>和</a:t>
            </a:r>
            <a:r>
              <a:rPr lang="en-US" altLang="zh-CN" sz="2000" dirty="0" smtClean="0"/>
              <a:t>AC</a:t>
            </a:r>
            <a:r>
              <a:rPr lang="zh-CN" altLang="en-US" sz="2000" dirty="0" smtClean="0"/>
              <a:t>间的组网分为：二层组网和三层组网。</a:t>
            </a:r>
            <a:endParaRPr lang="en-US" altLang="zh-CN" sz="2000" dirty="0"/>
          </a:p>
        </p:txBody>
      </p:sp>
      <p:sp>
        <p:nvSpPr>
          <p:cNvPr id="4" name="五边形 3"/>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5" name="燕尾形 4"/>
          <p:cNvSpPr/>
          <p:nvPr/>
        </p:nvSpPr>
        <p:spPr bwMode="auto">
          <a:xfrm>
            <a:off x="996883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6" name="燕尾形 5"/>
          <p:cNvSpPr/>
          <p:nvPr/>
        </p:nvSpPr>
        <p:spPr bwMode="auto">
          <a:xfrm>
            <a:off x="1096490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grpSp>
        <p:nvGrpSpPr>
          <p:cNvPr id="81" name="组合 80"/>
          <p:cNvGrpSpPr/>
          <p:nvPr/>
        </p:nvGrpSpPr>
        <p:grpSpPr>
          <a:xfrm>
            <a:off x="530661" y="2846348"/>
            <a:ext cx="2289107" cy="2518897"/>
            <a:chOff x="6319847" y="3058845"/>
            <a:chExt cx="2289107" cy="2518897"/>
          </a:xfrm>
        </p:grpSpPr>
        <p:sp>
          <p:nvSpPr>
            <p:cNvPr id="52" name="Text Box 9"/>
            <p:cNvSpPr txBox="1">
              <a:spLocks noChangeArrowheads="1"/>
            </p:cNvSpPr>
            <p:nvPr/>
          </p:nvSpPr>
          <p:spPr bwMode="auto">
            <a:xfrm>
              <a:off x="6319847" y="5269965"/>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AP1</a:t>
              </a:r>
              <a:endParaRPr lang="zh-CN" altLang="en-US" sz="1400" b="1" dirty="0">
                <a:solidFill>
                  <a:schemeClr val="tx1"/>
                </a:solidFill>
              </a:endParaRPr>
            </a:p>
          </p:txBody>
        </p:sp>
        <p:pic>
          <p:nvPicPr>
            <p:cNvPr id="56" name="图片 55" descr="AC-蓝.png"/>
            <p:cNvPicPr>
              <a:picLocks noChangeAspect="1"/>
            </p:cNvPicPr>
            <p:nvPr/>
          </p:nvPicPr>
          <p:blipFill>
            <a:blip r:embed="rId3" cstate="print"/>
            <a:stretch>
              <a:fillRect/>
            </a:stretch>
          </p:blipFill>
          <p:spPr>
            <a:xfrm>
              <a:off x="7136971" y="3058845"/>
              <a:ext cx="660000" cy="540000"/>
            </a:xfrm>
            <a:prstGeom prst="rect">
              <a:avLst/>
            </a:prstGeom>
          </p:spPr>
        </p:pic>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0650" y="4835571"/>
              <a:ext cx="526830" cy="432000"/>
            </a:xfrm>
            <a:prstGeom prst="rect">
              <a:avLst/>
            </a:prstGeom>
          </p:spPr>
        </p:pic>
        <p:pic>
          <p:nvPicPr>
            <p:cNvPr id="58" name="图片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6463" y="4835571"/>
              <a:ext cx="526830" cy="432000"/>
            </a:xfrm>
            <a:prstGeom prst="rect">
              <a:avLst/>
            </a:prstGeom>
          </p:spPr>
        </p:pic>
        <p:cxnSp>
          <p:nvCxnSpPr>
            <p:cNvPr id="59" name="直接连接符 58"/>
            <p:cNvCxnSpPr>
              <a:stCxn id="56" idx="2"/>
              <a:endCxn id="38" idx="0"/>
            </p:cNvCxnSpPr>
            <p:nvPr/>
          </p:nvCxnSpPr>
          <p:spPr>
            <a:xfrm>
              <a:off x="7466971" y="3598845"/>
              <a:ext cx="0" cy="24710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 Box 9"/>
            <p:cNvSpPr txBox="1">
              <a:spLocks noChangeArrowheads="1"/>
            </p:cNvSpPr>
            <p:nvPr/>
          </p:nvSpPr>
          <p:spPr bwMode="auto">
            <a:xfrm>
              <a:off x="7776115" y="3170080"/>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cxnSp>
          <p:nvCxnSpPr>
            <p:cNvPr id="72" name="直接连接符 71"/>
            <p:cNvCxnSpPr>
              <a:stCxn id="38" idx="0"/>
              <a:endCxn id="57" idx="0"/>
            </p:cNvCxnSpPr>
            <p:nvPr/>
          </p:nvCxnSpPr>
          <p:spPr>
            <a:xfrm flipH="1">
              <a:off x="6704065" y="3845947"/>
              <a:ext cx="762906" cy="9896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38" idx="0"/>
              <a:endCxn id="58" idx="0"/>
            </p:cNvCxnSpPr>
            <p:nvPr/>
          </p:nvCxnSpPr>
          <p:spPr>
            <a:xfrm>
              <a:off x="7466971" y="3845947"/>
              <a:ext cx="762907" cy="9896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32594" y="3845947"/>
              <a:ext cx="1268754" cy="796661"/>
            </a:xfrm>
            <a:prstGeom prst="rect">
              <a:avLst/>
            </a:prstGeom>
          </p:spPr>
        </p:pic>
        <p:sp>
          <p:nvSpPr>
            <p:cNvPr id="78" name="Text Box 9"/>
            <p:cNvSpPr txBox="1">
              <a:spLocks noChangeArrowheads="1"/>
            </p:cNvSpPr>
            <p:nvPr/>
          </p:nvSpPr>
          <p:spPr bwMode="auto">
            <a:xfrm>
              <a:off x="6967480" y="4136014"/>
              <a:ext cx="998982" cy="307777"/>
            </a:xfrm>
            <a:prstGeom prst="rect">
              <a:avLst/>
            </a:prstGeom>
            <a:noFill/>
            <a:ln w="9525">
              <a:noFill/>
              <a:miter lim="800000"/>
              <a:headEnd/>
              <a:tailEnd/>
            </a:ln>
          </p:spPr>
          <p:txBody>
            <a:bodyPr wrap="square">
              <a:spAutoFit/>
            </a:bodyPr>
            <a:lstStyle/>
            <a:p>
              <a:pPr algn="ctr"/>
              <a:r>
                <a:rPr lang="zh-CN" altLang="en-US" sz="1400" b="1" dirty="0">
                  <a:solidFill>
                    <a:schemeClr val="tx1"/>
                  </a:solidFill>
                </a:rPr>
                <a:t>二层网络</a:t>
              </a:r>
            </a:p>
          </p:txBody>
        </p:sp>
        <p:sp>
          <p:nvSpPr>
            <p:cNvPr id="79" name="Text Box 9"/>
            <p:cNvSpPr txBox="1">
              <a:spLocks noChangeArrowheads="1"/>
            </p:cNvSpPr>
            <p:nvPr/>
          </p:nvSpPr>
          <p:spPr bwMode="auto">
            <a:xfrm>
              <a:off x="7840519" y="5269965"/>
              <a:ext cx="768435" cy="307777"/>
            </a:xfrm>
            <a:prstGeom prst="rect">
              <a:avLst/>
            </a:prstGeom>
            <a:noFill/>
            <a:ln w="9525">
              <a:noFill/>
              <a:miter lim="800000"/>
              <a:headEnd/>
              <a:tailEnd/>
            </a:ln>
          </p:spPr>
          <p:txBody>
            <a:bodyPr wrap="square">
              <a:spAutoFit/>
            </a:bodyPr>
            <a:lstStyle/>
            <a:p>
              <a:pPr algn="ctr"/>
              <a:r>
                <a:rPr lang="en-US" altLang="zh-CN" sz="1400" b="1" dirty="0" err="1">
                  <a:solidFill>
                    <a:schemeClr val="tx1"/>
                  </a:solidFill>
                </a:rPr>
                <a:t>APn</a:t>
              </a:r>
              <a:endParaRPr lang="zh-CN" altLang="en-US" sz="1400" b="1" dirty="0">
                <a:solidFill>
                  <a:schemeClr val="tx1"/>
                </a:solidFill>
              </a:endParaRPr>
            </a:p>
          </p:txBody>
        </p:sp>
        <p:sp>
          <p:nvSpPr>
            <p:cNvPr id="80" name="Text Box 9"/>
            <p:cNvSpPr txBox="1">
              <a:spLocks noChangeArrowheads="1"/>
            </p:cNvSpPr>
            <p:nvPr/>
          </p:nvSpPr>
          <p:spPr bwMode="auto">
            <a:xfrm>
              <a:off x="7100215" y="489588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t>
              </a:r>
              <a:endParaRPr lang="zh-CN" altLang="en-US" sz="1400" b="1" dirty="0">
                <a:solidFill>
                  <a:schemeClr val="tx1"/>
                </a:solidFill>
              </a:endParaRPr>
            </a:p>
          </p:txBody>
        </p:sp>
      </p:grpSp>
      <p:sp>
        <p:nvSpPr>
          <p:cNvPr id="153" name="圆角矩形 75"/>
          <p:cNvSpPr/>
          <p:nvPr/>
        </p:nvSpPr>
        <p:spPr>
          <a:xfrm>
            <a:off x="460532" y="1947383"/>
            <a:ext cx="541994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二层组网</a:t>
            </a:r>
          </a:p>
        </p:txBody>
      </p:sp>
      <p:sp>
        <p:nvSpPr>
          <p:cNvPr id="154" name="圆角矩形 75"/>
          <p:cNvSpPr/>
          <p:nvPr/>
        </p:nvSpPr>
        <p:spPr>
          <a:xfrm>
            <a:off x="460532" y="2378888"/>
            <a:ext cx="5419943" cy="334696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grpSp>
        <p:nvGrpSpPr>
          <p:cNvPr id="39" name="组合 38"/>
          <p:cNvGrpSpPr/>
          <p:nvPr/>
        </p:nvGrpSpPr>
        <p:grpSpPr>
          <a:xfrm>
            <a:off x="6130634" y="2846348"/>
            <a:ext cx="2289107" cy="2518897"/>
            <a:chOff x="6319847" y="3058845"/>
            <a:chExt cx="2289107" cy="2518897"/>
          </a:xfrm>
        </p:grpSpPr>
        <p:sp>
          <p:nvSpPr>
            <p:cNvPr id="40" name="Text Box 9"/>
            <p:cNvSpPr txBox="1">
              <a:spLocks noChangeArrowheads="1"/>
            </p:cNvSpPr>
            <p:nvPr/>
          </p:nvSpPr>
          <p:spPr bwMode="auto">
            <a:xfrm>
              <a:off x="6319847" y="5269965"/>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AP1</a:t>
              </a:r>
              <a:endParaRPr lang="zh-CN" altLang="en-US" sz="1400" b="1" dirty="0">
                <a:solidFill>
                  <a:schemeClr val="tx1"/>
                </a:solidFill>
              </a:endParaRPr>
            </a:p>
          </p:txBody>
        </p:sp>
        <p:pic>
          <p:nvPicPr>
            <p:cNvPr id="41" name="图片 40" descr="AC-蓝.png"/>
            <p:cNvPicPr>
              <a:picLocks noChangeAspect="1"/>
            </p:cNvPicPr>
            <p:nvPr/>
          </p:nvPicPr>
          <p:blipFill>
            <a:blip r:embed="rId3" cstate="print"/>
            <a:stretch>
              <a:fillRect/>
            </a:stretch>
          </p:blipFill>
          <p:spPr>
            <a:xfrm>
              <a:off x="7136971" y="3058845"/>
              <a:ext cx="660000" cy="540000"/>
            </a:xfrm>
            <a:prstGeom prst="rect">
              <a:avLst/>
            </a:prstGeom>
          </p:spPr>
        </p:pic>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0650" y="4835571"/>
              <a:ext cx="526830" cy="432000"/>
            </a:xfrm>
            <a:prstGeom prst="rect">
              <a:avLst/>
            </a:prstGeom>
          </p:spPr>
        </p:pic>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6463" y="4835571"/>
              <a:ext cx="526830" cy="432000"/>
            </a:xfrm>
            <a:prstGeom prst="rect">
              <a:avLst/>
            </a:prstGeom>
          </p:spPr>
        </p:pic>
        <p:cxnSp>
          <p:nvCxnSpPr>
            <p:cNvPr id="44" name="直接连接符 43"/>
            <p:cNvCxnSpPr>
              <a:stCxn id="41" idx="2"/>
              <a:endCxn id="48" idx="0"/>
            </p:cNvCxnSpPr>
            <p:nvPr/>
          </p:nvCxnSpPr>
          <p:spPr>
            <a:xfrm>
              <a:off x="7466971" y="3598845"/>
              <a:ext cx="0" cy="24710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 Box 9"/>
            <p:cNvSpPr txBox="1">
              <a:spLocks noChangeArrowheads="1"/>
            </p:cNvSpPr>
            <p:nvPr/>
          </p:nvSpPr>
          <p:spPr bwMode="auto">
            <a:xfrm>
              <a:off x="7776115" y="3170080"/>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cxnSp>
          <p:nvCxnSpPr>
            <p:cNvPr id="46" name="直接连接符 45"/>
            <p:cNvCxnSpPr>
              <a:stCxn id="48" idx="0"/>
              <a:endCxn id="42" idx="0"/>
            </p:cNvCxnSpPr>
            <p:nvPr/>
          </p:nvCxnSpPr>
          <p:spPr>
            <a:xfrm flipH="1">
              <a:off x="6704065" y="3845947"/>
              <a:ext cx="762906" cy="9896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8" idx="0"/>
              <a:endCxn id="43" idx="0"/>
            </p:cNvCxnSpPr>
            <p:nvPr/>
          </p:nvCxnSpPr>
          <p:spPr>
            <a:xfrm>
              <a:off x="7466971" y="3845947"/>
              <a:ext cx="762907" cy="9896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32594" y="3845947"/>
              <a:ext cx="1268754" cy="796661"/>
            </a:xfrm>
            <a:prstGeom prst="rect">
              <a:avLst/>
            </a:prstGeom>
          </p:spPr>
        </p:pic>
        <p:sp>
          <p:nvSpPr>
            <p:cNvPr id="49" name="Text Box 9"/>
            <p:cNvSpPr txBox="1">
              <a:spLocks noChangeArrowheads="1"/>
            </p:cNvSpPr>
            <p:nvPr/>
          </p:nvSpPr>
          <p:spPr bwMode="auto">
            <a:xfrm>
              <a:off x="6967480" y="4136014"/>
              <a:ext cx="998982" cy="307777"/>
            </a:xfrm>
            <a:prstGeom prst="rect">
              <a:avLst/>
            </a:prstGeom>
            <a:noFill/>
            <a:ln w="9525">
              <a:noFill/>
              <a:miter lim="800000"/>
              <a:headEnd/>
              <a:tailEnd/>
            </a:ln>
          </p:spPr>
          <p:txBody>
            <a:bodyPr wrap="square">
              <a:spAutoFit/>
            </a:bodyPr>
            <a:lstStyle/>
            <a:p>
              <a:pPr algn="ctr"/>
              <a:r>
                <a:rPr lang="zh-CN" altLang="en-US" sz="1400" b="1" dirty="0"/>
                <a:t>三</a:t>
              </a:r>
              <a:r>
                <a:rPr lang="zh-CN" altLang="en-US" sz="1400" b="1" dirty="0">
                  <a:solidFill>
                    <a:schemeClr val="tx1"/>
                  </a:solidFill>
                </a:rPr>
                <a:t>层网络</a:t>
              </a:r>
            </a:p>
          </p:txBody>
        </p:sp>
        <p:sp>
          <p:nvSpPr>
            <p:cNvPr id="50" name="Text Box 9"/>
            <p:cNvSpPr txBox="1">
              <a:spLocks noChangeArrowheads="1"/>
            </p:cNvSpPr>
            <p:nvPr/>
          </p:nvSpPr>
          <p:spPr bwMode="auto">
            <a:xfrm>
              <a:off x="7840519" y="5269965"/>
              <a:ext cx="768435" cy="307777"/>
            </a:xfrm>
            <a:prstGeom prst="rect">
              <a:avLst/>
            </a:prstGeom>
            <a:noFill/>
            <a:ln w="9525">
              <a:noFill/>
              <a:miter lim="800000"/>
              <a:headEnd/>
              <a:tailEnd/>
            </a:ln>
          </p:spPr>
          <p:txBody>
            <a:bodyPr wrap="square">
              <a:spAutoFit/>
            </a:bodyPr>
            <a:lstStyle/>
            <a:p>
              <a:pPr algn="ctr"/>
              <a:r>
                <a:rPr lang="en-US" altLang="zh-CN" sz="1400" b="1" dirty="0" err="1">
                  <a:solidFill>
                    <a:schemeClr val="tx1"/>
                  </a:solidFill>
                </a:rPr>
                <a:t>APn</a:t>
              </a:r>
              <a:endParaRPr lang="zh-CN" altLang="en-US" sz="1400" b="1" dirty="0">
                <a:solidFill>
                  <a:schemeClr val="tx1"/>
                </a:solidFill>
              </a:endParaRPr>
            </a:p>
          </p:txBody>
        </p:sp>
        <p:sp>
          <p:nvSpPr>
            <p:cNvPr id="51" name="Text Box 9"/>
            <p:cNvSpPr txBox="1">
              <a:spLocks noChangeArrowheads="1"/>
            </p:cNvSpPr>
            <p:nvPr/>
          </p:nvSpPr>
          <p:spPr bwMode="auto">
            <a:xfrm>
              <a:off x="7100215" y="489588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t>
              </a:r>
              <a:endParaRPr lang="zh-CN" altLang="en-US" sz="1400" b="1" dirty="0">
                <a:solidFill>
                  <a:schemeClr val="tx1"/>
                </a:solidFill>
              </a:endParaRPr>
            </a:p>
          </p:txBody>
        </p:sp>
      </p:grpSp>
      <p:sp>
        <p:nvSpPr>
          <p:cNvPr id="53" name="圆角矩形 75"/>
          <p:cNvSpPr/>
          <p:nvPr/>
        </p:nvSpPr>
        <p:spPr>
          <a:xfrm>
            <a:off x="6096000" y="1947383"/>
            <a:ext cx="541994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三层组网</a:t>
            </a:r>
          </a:p>
        </p:txBody>
      </p:sp>
      <p:sp>
        <p:nvSpPr>
          <p:cNvPr id="54" name="圆角矩形 75"/>
          <p:cNvSpPr/>
          <p:nvPr/>
        </p:nvSpPr>
        <p:spPr>
          <a:xfrm>
            <a:off x="6096000" y="2378888"/>
            <a:ext cx="5419943" cy="334696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
        <p:nvSpPr>
          <p:cNvPr id="55" name="圆角矩形 75"/>
          <p:cNvSpPr/>
          <p:nvPr/>
        </p:nvSpPr>
        <p:spPr>
          <a:xfrm>
            <a:off x="2895038" y="2817395"/>
            <a:ext cx="2867808" cy="2469832"/>
          </a:xfrm>
          <a:prstGeom prst="roundRect">
            <a:avLst>
              <a:gd name="adj" fmla="val 874"/>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二层组网：</a:t>
            </a:r>
            <a:r>
              <a:rPr lang="en-US" altLang="zh-CN" sz="1600" dirty="0">
                <a:solidFill>
                  <a:prstClr val="black"/>
                </a:solidFill>
              </a:rPr>
              <a:t>AP</a:t>
            </a:r>
            <a:r>
              <a:rPr lang="zh-CN" altLang="en-US" sz="1600" dirty="0">
                <a:solidFill>
                  <a:prstClr val="black"/>
                </a:solidFill>
              </a:rPr>
              <a:t>与</a:t>
            </a:r>
            <a:r>
              <a:rPr lang="en-US" altLang="zh-CN" sz="1600" dirty="0">
                <a:solidFill>
                  <a:prstClr val="black"/>
                </a:solidFill>
              </a:rPr>
              <a:t>AC</a:t>
            </a:r>
            <a:r>
              <a:rPr lang="zh-CN" altLang="en-US" sz="1600" dirty="0">
                <a:solidFill>
                  <a:prstClr val="black"/>
                </a:solidFill>
              </a:rPr>
              <a:t>之间的网络为直连或者二层网络。</a:t>
            </a: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由于二层组网比较简单，适用于简单临时的组网，能够进行比较快速的组网配置，但不适用于大型组网架构。</a:t>
            </a:r>
          </a:p>
        </p:txBody>
      </p:sp>
      <p:sp>
        <p:nvSpPr>
          <p:cNvPr id="61" name="圆角矩形 75"/>
          <p:cNvSpPr/>
          <p:nvPr/>
        </p:nvSpPr>
        <p:spPr>
          <a:xfrm>
            <a:off x="8524775" y="2817395"/>
            <a:ext cx="2867808" cy="2469832"/>
          </a:xfrm>
          <a:prstGeom prst="roundRect">
            <a:avLst>
              <a:gd name="adj" fmla="val 874"/>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三层组网：</a:t>
            </a:r>
            <a:r>
              <a:rPr lang="en-US" altLang="zh-CN" sz="1600" dirty="0">
                <a:solidFill>
                  <a:prstClr val="black"/>
                </a:solidFill>
              </a:rPr>
              <a:t>AP</a:t>
            </a:r>
            <a:r>
              <a:rPr lang="zh-CN" altLang="en-US" sz="1600" dirty="0">
                <a:solidFill>
                  <a:prstClr val="black"/>
                </a:solidFill>
              </a:rPr>
              <a:t>与</a:t>
            </a:r>
            <a:r>
              <a:rPr lang="en-US" altLang="zh-CN" sz="1600" dirty="0">
                <a:solidFill>
                  <a:prstClr val="black"/>
                </a:solidFill>
              </a:rPr>
              <a:t>AC</a:t>
            </a:r>
            <a:r>
              <a:rPr lang="zh-CN" altLang="en-US" sz="1600" dirty="0">
                <a:solidFill>
                  <a:prstClr val="black"/>
                </a:solidFill>
              </a:rPr>
              <a:t>之间的网络为三层网络。</a:t>
            </a: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在实际组网中，一台</a:t>
            </a:r>
            <a:r>
              <a:rPr lang="en-US" altLang="zh-CN" sz="1600" dirty="0">
                <a:solidFill>
                  <a:prstClr val="black"/>
                </a:solidFill>
              </a:rPr>
              <a:t>AC</a:t>
            </a:r>
            <a:r>
              <a:rPr lang="zh-CN" altLang="en-US" sz="1600" dirty="0">
                <a:solidFill>
                  <a:prstClr val="black"/>
                </a:solidFill>
              </a:rPr>
              <a:t>可以连接几十甚至几百台</a:t>
            </a:r>
            <a:r>
              <a:rPr lang="en-US" altLang="zh-CN" sz="1600" dirty="0">
                <a:solidFill>
                  <a:prstClr val="black"/>
                </a:solidFill>
              </a:rPr>
              <a:t>AP</a:t>
            </a:r>
            <a:r>
              <a:rPr lang="zh-CN" altLang="en-US" sz="1600" dirty="0">
                <a:solidFill>
                  <a:prstClr val="black"/>
                </a:solidFill>
              </a:rPr>
              <a:t>，组网一般比较复杂，在大型组网中一般采用三层组网。</a:t>
            </a:r>
          </a:p>
        </p:txBody>
      </p:sp>
    </p:spTree>
    <p:extLst>
      <p:ext uri="{BB962C8B-B14F-4D97-AF65-F5344CB8AC3E}">
        <p14:creationId xmlns:p14="http://schemas.microsoft.com/office/powerpoint/2010/main" val="3374806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2" name="标题 1"/>
          <p:cNvSpPr>
            <a:spLocks noGrp="1"/>
          </p:cNvSpPr>
          <p:nvPr>
            <p:ph type="ctrTitle" sz="quarter"/>
          </p:nvPr>
        </p:nvSpPr>
        <p:spPr/>
        <p:txBody>
          <a:bodyPr/>
          <a:lstStyle/>
          <a:p>
            <a:r>
              <a:rPr lang="en-US" altLang="zh-CN" smtClean="0"/>
              <a:t>WLAN</a:t>
            </a:r>
            <a:r>
              <a:rPr lang="zh-CN" altLang="en-US" smtClean="0"/>
              <a:t>概述</a:t>
            </a:r>
            <a:endParaRPr lang="zh-CN" alt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682020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有线侧组网概念：</a:t>
            </a:r>
            <a:r>
              <a:rPr lang="en-US" altLang="zh-CN" dirty="0" smtClean="0"/>
              <a:t>AC</a:t>
            </a:r>
            <a:r>
              <a:rPr lang="zh-CN" altLang="en-US" dirty="0" smtClean="0"/>
              <a:t>连接方式</a:t>
            </a:r>
            <a:endParaRPr lang="zh-CN" altLang="en-US" dirty="0"/>
          </a:p>
        </p:txBody>
      </p:sp>
      <p:sp>
        <p:nvSpPr>
          <p:cNvPr id="2" name="文本占位符 1"/>
          <p:cNvSpPr>
            <a:spLocks noGrp="1"/>
          </p:cNvSpPr>
          <p:nvPr>
            <p:ph type="body" sz="quarter" idx="10"/>
          </p:nvPr>
        </p:nvSpPr>
        <p:spPr/>
        <p:txBody>
          <a:bodyPr/>
          <a:lstStyle/>
          <a:p>
            <a:r>
              <a:rPr lang="en-US" altLang="zh-CN" sz="2000" dirty="0" smtClean="0"/>
              <a:t>AC</a:t>
            </a:r>
            <a:r>
              <a:rPr lang="zh-CN" altLang="en-US" sz="2000" dirty="0" smtClean="0"/>
              <a:t>的连接方式分为：直连式组网和旁挂式组网。</a:t>
            </a:r>
            <a:endParaRPr lang="en-US" altLang="zh-CN" sz="2000" dirty="0"/>
          </a:p>
        </p:txBody>
      </p:sp>
      <p:sp>
        <p:nvSpPr>
          <p:cNvPr id="4" name="五边形 3"/>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5" name="燕尾形 4"/>
          <p:cNvSpPr/>
          <p:nvPr/>
        </p:nvSpPr>
        <p:spPr bwMode="auto">
          <a:xfrm>
            <a:off x="996883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6" name="燕尾形 5"/>
          <p:cNvSpPr/>
          <p:nvPr/>
        </p:nvSpPr>
        <p:spPr bwMode="auto">
          <a:xfrm>
            <a:off x="1096490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sp>
        <p:nvSpPr>
          <p:cNvPr id="153" name="圆角矩形 75"/>
          <p:cNvSpPr/>
          <p:nvPr/>
        </p:nvSpPr>
        <p:spPr>
          <a:xfrm>
            <a:off x="460532" y="1947383"/>
            <a:ext cx="541994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直连式组网</a:t>
            </a:r>
          </a:p>
        </p:txBody>
      </p:sp>
      <p:sp>
        <p:nvSpPr>
          <p:cNvPr id="154" name="圆角矩形 75"/>
          <p:cNvSpPr/>
          <p:nvPr/>
        </p:nvSpPr>
        <p:spPr>
          <a:xfrm>
            <a:off x="460532" y="2378887"/>
            <a:ext cx="5419943" cy="371281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
        <p:nvSpPr>
          <p:cNvPr id="53" name="圆角矩形 75"/>
          <p:cNvSpPr/>
          <p:nvPr/>
        </p:nvSpPr>
        <p:spPr>
          <a:xfrm>
            <a:off x="6096000" y="1947383"/>
            <a:ext cx="56485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旁挂式组网</a:t>
            </a:r>
          </a:p>
        </p:txBody>
      </p:sp>
      <p:sp>
        <p:nvSpPr>
          <p:cNvPr id="54" name="圆角矩形 75"/>
          <p:cNvSpPr/>
          <p:nvPr/>
        </p:nvSpPr>
        <p:spPr>
          <a:xfrm>
            <a:off x="6096000" y="2378887"/>
            <a:ext cx="5648500" cy="371281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
        <p:nvSpPr>
          <p:cNvPr id="55" name="圆角矩形 75"/>
          <p:cNvSpPr/>
          <p:nvPr/>
        </p:nvSpPr>
        <p:spPr>
          <a:xfrm>
            <a:off x="2895038" y="2817395"/>
            <a:ext cx="2867808" cy="2862188"/>
          </a:xfrm>
          <a:prstGeom prst="roundRect">
            <a:avLst>
              <a:gd name="adj" fmla="val 874"/>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直连式组网可以认为</a:t>
            </a:r>
            <a:r>
              <a:rPr lang="en-US" altLang="zh-CN" sz="1600" dirty="0">
                <a:solidFill>
                  <a:prstClr val="black"/>
                </a:solidFill>
              </a:rPr>
              <a:t>AP</a:t>
            </a:r>
            <a:r>
              <a:rPr lang="zh-CN" altLang="en-US" sz="1600" dirty="0">
                <a:solidFill>
                  <a:prstClr val="black"/>
                </a:solidFill>
              </a:rPr>
              <a:t>、</a:t>
            </a:r>
            <a:r>
              <a:rPr lang="en-US" altLang="zh-CN" sz="1600" dirty="0">
                <a:solidFill>
                  <a:prstClr val="black"/>
                </a:solidFill>
              </a:rPr>
              <a:t>AC</a:t>
            </a:r>
            <a:r>
              <a:rPr lang="zh-CN" altLang="en-US" sz="1600" dirty="0">
                <a:solidFill>
                  <a:prstClr val="black"/>
                </a:solidFill>
              </a:rPr>
              <a:t>与上层网络串联在一起，所有数据必须通过</a:t>
            </a:r>
            <a:r>
              <a:rPr lang="en-US" altLang="zh-CN" sz="1600" dirty="0">
                <a:solidFill>
                  <a:prstClr val="black"/>
                </a:solidFill>
              </a:rPr>
              <a:t>AC</a:t>
            </a:r>
            <a:r>
              <a:rPr lang="zh-CN" altLang="en-US" sz="1600" dirty="0">
                <a:solidFill>
                  <a:prstClr val="black"/>
                </a:solidFill>
              </a:rPr>
              <a:t>到达上层网络。</a:t>
            </a:r>
            <a:endParaRPr lang="en-US" altLang="zh-CN" sz="1600" dirty="0">
              <a:solidFill>
                <a:prstClr val="black"/>
              </a:solidFill>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直连式组网中</a:t>
            </a:r>
            <a:r>
              <a:rPr lang="en-US" altLang="zh-CN" sz="1600" dirty="0">
                <a:solidFill>
                  <a:prstClr val="black"/>
                </a:solidFill>
              </a:rPr>
              <a:t>AC</a:t>
            </a:r>
            <a:r>
              <a:rPr lang="zh-CN" altLang="en-US" sz="1600" dirty="0">
                <a:solidFill>
                  <a:prstClr val="black"/>
                </a:solidFill>
              </a:rPr>
              <a:t>同时扮演</a:t>
            </a:r>
            <a:r>
              <a:rPr lang="en-US" altLang="zh-CN" sz="1600" dirty="0">
                <a:solidFill>
                  <a:prstClr val="black"/>
                </a:solidFill>
              </a:rPr>
              <a:t>AC</a:t>
            </a:r>
            <a:r>
              <a:rPr lang="zh-CN" altLang="en-US" sz="1600" dirty="0">
                <a:solidFill>
                  <a:prstClr val="black"/>
                </a:solidFill>
              </a:rPr>
              <a:t>和汇聚交换机的功能，</a:t>
            </a:r>
            <a:r>
              <a:rPr lang="en-US" altLang="zh-CN" sz="1600" dirty="0">
                <a:solidFill>
                  <a:prstClr val="black"/>
                </a:solidFill>
              </a:rPr>
              <a:t>AP</a:t>
            </a:r>
            <a:r>
              <a:rPr lang="zh-CN" altLang="en-US" sz="1600" dirty="0">
                <a:solidFill>
                  <a:prstClr val="black"/>
                </a:solidFill>
              </a:rPr>
              <a:t>的数据业务和管理业务都由</a:t>
            </a:r>
            <a:r>
              <a:rPr lang="en-US" altLang="zh-CN" sz="1600" dirty="0">
                <a:solidFill>
                  <a:prstClr val="black"/>
                </a:solidFill>
              </a:rPr>
              <a:t>AC</a:t>
            </a:r>
            <a:r>
              <a:rPr lang="zh-CN" altLang="en-US" sz="1600" dirty="0">
                <a:solidFill>
                  <a:prstClr val="black"/>
                </a:solidFill>
              </a:rPr>
              <a:t>集中转发和处理。</a:t>
            </a:r>
          </a:p>
        </p:txBody>
      </p:sp>
      <p:sp>
        <p:nvSpPr>
          <p:cNvPr id="61" name="圆角矩形 75"/>
          <p:cNvSpPr/>
          <p:nvPr/>
        </p:nvSpPr>
        <p:spPr>
          <a:xfrm>
            <a:off x="8942923" y="2817395"/>
            <a:ext cx="2699578" cy="2862188"/>
          </a:xfrm>
          <a:prstGeom prst="roundRect">
            <a:avLst>
              <a:gd name="adj" fmla="val 874"/>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旁挂式组网，</a:t>
            </a:r>
            <a:r>
              <a:rPr lang="en-US" altLang="zh-CN" sz="1600" dirty="0">
                <a:solidFill>
                  <a:prstClr val="black"/>
                </a:solidFill>
              </a:rPr>
              <a:t>AC</a:t>
            </a:r>
            <a:r>
              <a:rPr lang="zh-CN" altLang="en-US" sz="1600" dirty="0">
                <a:solidFill>
                  <a:prstClr val="black"/>
                </a:solidFill>
              </a:rPr>
              <a:t>旁挂在</a:t>
            </a:r>
            <a:r>
              <a:rPr lang="en-US" altLang="zh-CN" sz="1600" dirty="0">
                <a:solidFill>
                  <a:prstClr val="black"/>
                </a:solidFill>
              </a:rPr>
              <a:t>AP</a:t>
            </a:r>
            <a:r>
              <a:rPr lang="zh-CN" altLang="en-US" sz="1600" dirty="0">
                <a:solidFill>
                  <a:prstClr val="black"/>
                </a:solidFill>
              </a:rPr>
              <a:t>与上行网络的直连网络中，不再直接连接</a:t>
            </a:r>
            <a:r>
              <a:rPr lang="en-US" altLang="zh-CN" sz="1600" dirty="0">
                <a:solidFill>
                  <a:prstClr val="black"/>
                </a:solidFill>
              </a:rPr>
              <a:t>AP</a:t>
            </a:r>
            <a:r>
              <a:rPr lang="zh-CN" altLang="en-US" sz="1600" dirty="0">
                <a:solidFill>
                  <a:prstClr val="black"/>
                </a:solidFill>
              </a:rPr>
              <a:t>。</a:t>
            </a:r>
            <a:endParaRPr lang="en-US" altLang="zh-CN" sz="1600" dirty="0">
              <a:solidFill>
                <a:prstClr val="black"/>
              </a:solidFill>
            </a:endParaRP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旁挂式组网，</a:t>
            </a:r>
            <a:r>
              <a:rPr lang="en-US" altLang="zh-CN" sz="1600" dirty="0">
                <a:solidFill>
                  <a:prstClr val="black"/>
                </a:solidFill>
              </a:rPr>
              <a:t>AC</a:t>
            </a:r>
            <a:r>
              <a:rPr lang="zh-CN" altLang="en-US" sz="1600" dirty="0">
                <a:solidFill>
                  <a:prstClr val="black"/>
                </a:solidFill>
              </a:rPr>
              <a:t>旁挂在</a:t>
            </a:r>
            <a:r>
              <a:rPr lang="en-US" altLang="zh-CN" sz="1600" dirty="0">
                <a:solidFill>
                  <a:prstClr val="black"/>
                </a:solidFill>
              </a:rPr>
              <a:t>AP</a:t>
            </a:r>
            <a:r>
              <a:rPr lang="zh-CN" altLang="en-US" sz="1600" dirty="0">
                <a:solidFill>
                  <a:prstClr val="black"/>
                </a:solidFill>
              </a:rPr>
              <a:t>与上行网络的直连网络上，</a:t>
            </a:r>
            <a:r>
              <a:rPr lang="en-US" altLang="zh-CN" sz="1600" dirty="0">
                <a:solidFill>
                  <a:prstClr val="black"/>
                </a:solidFill>
              </a:rPr>
              <a:t>AP</a:t>
            </a:r>
            <a:r>
              <a:rPr lang="zh-CN" altLang="en-US" sz="1600" dirty="0">
                <a:solidFill>
                  <a:prstClr val="black"/>
                </a:solidFill>
              </a:rPr>
              <a:t>的业务数据可以不经</a:t>
            </a:r>
            <a:r>
              <a:rPr lang="en-US" altLang="zh-CN" sz="1600" dirty="0">
                <a:solidFill>
                  <a:prstClr val="black"/>
                </a:solidFill>
              </a:rPr>
              <a:t>AC</a:t>
            </a:r>
            <a:r>
              <a:rPr lang="zh-CN" altLang="en-US" sz="1600" dirty="0">
                <a:solidFill>
                  <a:prstClr val="black"/>
                </a:solidFill>
              </a:rPr>
              <a:t>而直接到达上行网络 。</a:t>
            </a:r>
          </a:p>
        </p:txBody>
      </p:sp>
      <p:sp>
        <p:nvSpPr>
          <p:cNvPr id="62" name="Text Box 9"/>
          <p:cNvSpPr txBox="1">
            <a:spLocks noChangeArrowheads="1"/>
          </p:cNvSpPr>
          <p:nvPr/>
        </p:nvSpPr>
        <p:spPr bwMode="auto">
          <a:xfrm>
            <a:off x="607779" y="5502910"/>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AP1</a:t>
            </a:r>
            <a:endParaRPr lang="zh-CN" altLang="en-US" sz="1400" b="1" dirty="0">
              <a:solidFill>
                <a:schemeClr val="tx1"/>
              </a:solidFill>
            </a:endParaRPr>
          </a:p>
        </p:txBody>
      </p:sp>
      <p:cxnSp>
        <p:nvCxnSpPr>
          <p:cNvPr id="63" name="直接连接符 62"/>
          <p:cNvCxnSpPr>
            <a:stCxn id="84" idx="2"/>
            <a:endCxn id="67" idx="0"/>
          </p:cNvCxnSpPr>
          <p:nvPr/>
        </p:nvCxnSpPr>
        <p:spPr>
          <a:xfrm>
            <a:off x="1754903" y="4024975"/>
            <a:ext cx="0" cy="14407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 Box 9"/>
          <p:cNvSpPr txBox="1">
            <a:spLocks noChangeArrowheads="1"/>
          </p:cNvSpPr>
          <p:nvPr/>
        </p:nvSpPr>
        <p:spPr bwMode="auto">
          <a:xfrm>
            <a:off x="2039792" y="3596391"/>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cxnSp>
        <p:nvCxnSpPr>
          <p:cNvPr id="65" name="直接连接符 64"/>
          <p:cNvCxnSpPr>
            <a:stCxn id="67" idx="0"/>
            <a:endCxn id="85" idx="0"/>
          </p:cNvCxnSpPr>
          <p:nvPr/>
        </p:nvCxnSpPr>
        <p:spPr>
          <a:xfrm flipH="1">
            <a:off x="991997" y="4169045"/>
            <a:ext cx="762906" cy="89947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67" idx="0"/>
            <a:endCxn id="86" idx="0"/>
          </p:cNvCxnSpPr>
          <p:nvPr/>
        </p:nvCxnSpPr>
        <p:spPr>
          <a:xfrm>
            <a:off x="1754903" y="4169045"/>
            <a:ext cx="762907" cy="89947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7" name="图片 66"/>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20526" y="4169045"/>
            <a:ext cx="1268754" cy="796661"/>
          </a:xfrm>
          <a:prstGeom prst="rect">
            <a:avLst/>
          </a:prstGeom>
        </p:spPr>
      </p:pic>
      <p:sp>
        <p:nvSpPr>
          <p:cNvPr id="68" name="Text Box 9"/>
          <p:cNvSpPr txBox="1">
            <a:spLocks noChangeArrowheads="1"/>
          </p:cNvSpPr>
          <p:nvPr/>
        </p:nvSpPr>
        <p:spPr bwMode="auto">
          <a:xfrm>
            <a:off x="1255412" y="4433354"/>
            <a:ext cx="998982" cy="307777"/>
          </a:xfrm>
          <a:prstGeom prst="rect">
            <a:avLst/>
          </a:prstGeom>
          <a:noFill/>
          <a:ln w="9525">
            <a:noFill/>
            <a:miter lim="800000"/>
            <a:headEnd/>
            <a:tailEnd/>
          </a:ln>
        </p:spPr>
        <p:txBody>
          <a:bodyPr wrap="square">
            <a:spAutoFit/>
          </a:bodyPr>
          <a:lstStyle/>
          <a:p>
            <a:pPr algn="ctr"/>
            <a:r>
              <a:rPr lang="en-US" altLang="zh-CN" sz="1400" b="1" dirty="0"/>
              <a:t>IP</a:t>
            </a:r>
            <a:r>
              <a:rPr lang="zh-CN" altLang="en-US" sz="1400" b="1" dirty="0">
                <a:solidFill>
                  <a:schemeClr val="tx1"/>
                </a:solidFill>
              </a:rPr>
              <a:t>网络</a:t>
            </a:r>
          </a:p>
        </p:txBody>
      </p:sp>
      <p:sp>
        <p:nvSpPr>
          <p:cNvPr id="69" name="Text Box 9"/>
          <p:cNvSpPr txBox="1">
            <a:spLocks noChangeArrowheads="1"/>
          </p:cNvSpPr>
          <p:nvPr/>
        </p:nvSpPr>
        <p:spPr bwMode="auto">
          <a:xfrm>
            <a:off x="2128451" y="5502910"/>
            <a:ext cx="768435" cy="307777"/>
          </a:xfrm>
          <a:prstGeom prst="rect">
            <a:avLst/>
          </a:prstGeom>
          <a:noFill/>
          <a:ln w="9525">
            <a:noFill/>
            <a:miter lim="800000"/>
            <a:headEnd/>
            <a:tailEnd/>
          </a:ln>
        </p:spPr>
        <p:txBody>
          <a:bodyPr wrap="square">
            <a:spAutoFit/>
          </a:bodyPr>
          <a:lstStyle/>
          <a:p>
            <a:pPr algn="ctr"/>
            <a:r>
              <a:rPr lang="en-US" altLang="zh-CN" sz="1400" b="1" dirty="0" err="1">
                <a:solidFill>
                  <a:schemeClr val="tx1"/>
                </a:solidFill>
              </a:rPr>
              <a:t>APn</a:t>
            </a:r>
            <a:endParaRPr lang="zh-CN" altLang="en-US" sz="1400" b="1" dirty="0">
              <a:solidFill>
                <a:schemeClr val="tx1"/>
              </a:solidFill>
            </a:endParaRPr>
          </a:p>
        </p:txBody>
      </p:sp>
      <p:sp>
        <p:nvSpPr>
          <p:cNvPr id="70" name="Text Box 9"/>
          <p:cNvSpPr txBox="1">
            <a:spLocks noChangeArrowheads="1"/>
          </p:cNvSpPr>
          <p:nvPr/>
        </p:nvSpPr>
        <p:spPr bwMode="auto">
          <a:xfrm>
            <a:off x="1388147" y="5128829"/>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t>
            </a:r>
            <a:endParaRPr lang="zh-CN" altLang="en-US" sz="1400" b="1" dirty="0">
              <a:solidFill>
                <a:schemeClr val="tx1"/>
              </a:solidFill>
            </a:endParaRPr>
          </a:p>
        </p:txBody>
      </p:sp>
      <p:pic>
        <p:nvPicPr>
          <p:cNvPr id="71" name="图片 70"/>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20526" y="2529262"/>
            <a:ext cx="1268754" cy="796661"/>
          </a:xfrm>
          <a:prstGeom prst="rect">
            <a:avLst/>
          </a:prstGeom>
        </p:spPr>
      </p:pic>
      <p:sp>
        <p:nvSpPr>
          <p:cNvPr id="73" name="Text Box 9"/>
          <p:cNvSpPr txBox="1">
            <a:spLocks noChangeArrowheads="1"/>
          </p:cNvSpPr>
          <p:nvPr/>
        </p:nvSpPr>
        <p:spPr bwMode="auto">
          <a:xfrm>
            <a:off x="1255412" y="2819329"/>
            <a:ext cx="998982" cy="307777"/>
          </a:xfrm>
          <a:prstGeom prst="rect">
            <a:avLst/>
          </a:prstGeom>
          <a:noFill/>
          <a:ln w="9525">
            <a:noFill/>
            <a:miter lim="800000"/>
            <a:headEnd/>
            <a:tailEnd/>
          </a:ln>
        </p:spPr>
        <p:txBody>
          <a:bodyPr wrap="square">
            <a:spAutoFit/>
          </a:bodyPr>
          <a:lstStyle/>
          <a:p>
            <a:pPr algn="ctr"/>
            <a:r>
              <a:rPr lang="zh-CN" altLang="en-US" sz="1400" b="1" dirty="0"/>
              <a:t>核心</a:t>
            </a:r>
            <a:r>
              <a:rPr lang="zh-CN" altLang="en-US" sz="1400" b="1" dirty="0">
                <a:solidFill>
                  <a:schemeClr val="tx1"/>
                </a:solidFill>
              </a:rPr>
              <a:t>网络</a:t>
            </a:r>
          </a:p>
        </p:txBody>
      </p:sp>
      <p:cxnSp>
        <p:nvCxnSpPr>
          <p:cNvPr id="74" name="直接连接符 73"/>
          <p:cNvCxnSpPr>
            <a:stCxn id="71" idx="2"/>
            <a:endCxn id="84" idx="0"/>
          </p:cNvCxnSpPr>
          <p:nvPr/>
        </p:nvCxnSpPr>
        <p:spPr>
          <a:xfrm>
            <a:off x="1754903" y="3325923"/>
            <a:ext cx="0" cy="1590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Can 225"/>
          <p:cNvSpPr/>
          <p:nvPr/>
        </p:nvSpPr>
        <p:spPr>
          <a:xfrm rot="2280095">
            <a:off x="1114115" y="3871100"/>
            <a:ext cx="220342" cy="1348101"/>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77" name="Text Box 9"/>
          <p:cNvSpPr txBox="1">
            <a:spLocks noChangeArrowheads="1"/>
          </p:cNvSpPr>
          <p:nvPr/>
        </p:nvSpPr>
        <p:spPr bwMode="auto">
          <a:xfrm rot="18602837">
            <a:off x="712908" y="4388367"/>
            <a:ext cx="1019536"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CAPWAP</a:t>
            </a:r>
            <a:endParaRPr lang="zh-CN" altLang="en-US" sz="1400" b="1" dirty="0">
              <a:solidFill>
                <a:schemeClr val="tx1"/>
              </a:solidFill>
            </a:endParaRPr>
          </a:p>
        </p:txBody>
      </p:sp>
      <p:sp>
        <p:nvSpPr>
          <p:cNvPr id="82" name="Can 225"/>
          <p:cNvSpPr/>
          <p:nvPr/>
        </p:nvSpPr>
        <p:spPr>
          <a:xfrm rot="19319905" flipH="1">
            <a:off x="2208487" y="3858344"/>
            <a:ext cx="220342" cy="1348101"/>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3" name="Text Box 9"/>
          <p:cNvSpPr txBox="1">
            <a:spLocks noChangeArrowheads="1"/>
          </p:cNvSpPr>
          <p:nvPr/>
        </p:nvSpPr>
        <p:spPr bwMode="auto">
          <a:xfrm rot="3073548" flipH="1">
            <a:off x="1821748" y="4369424"/>
            <a:ext cx="1019536"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CAPWAP</a:t>
            </a:r>
            <a:endParaRPr lang="zh-CN" altLang="en-US" sz="1400" b="1" dirty="0">
              <a:solidFill>
                <a:schemeClr val="tx1"/>
              </a:solidFill>
            </a:endParaRPr>
          </a:p>
        </p:txBody>
      </p:sp>
      <p:pic>
        <p:nvPicPr>
          <p:cNvPr id="84" name="图片 83" descr="AC-蓝.png"/>
          <p:cNvPicPr>
            <a:picLocks noChangeAspect="1"/>
          </p:cNvPicPr>
          <p:nvPr/>
        </p:nvPicPr>
        <p:blipFill>
          <a:blip r:embed="rId4" cstate="print"/>
          <a:stretch>
            <a:fillRect/>
          </a:stretch>
        </p:blipFill>
        <p:spPr>
          <a:xfrm>
            <a:off x="1424903" y="3484975"/>
            <a:ext cx="660000" cy="540000"/>
          </a:xfrm>
          <a:prstGeom prst="rect">
            <a:avLst/>
          </a:prstGeom>
        </p:spPr>
      </p:pic>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582" y="5068516"/>
            <a:ext cx="526830" cy="432000"/>
          </a:xfrm>
          <a:prstGeom prst="rect">
            <a:avLst/>
          </a:prstGeom>
        </p:spPr>
      </p:pic>
      <p:pic>
        <p:nvPicPr>
          <p:cNvPr id="86" name="图片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4395" y="5068516"/>
            <a:ext cx="526830" cy="432000"/>
          </a:xfrm>
          <a:prstGeom prst="rect">
            <a:avLst/>
          </a:prstGeom>
        </p:spPr>
      </p:pic>
      <p:sp>
        <p:nvSpPr>
          <p:cNvPr id="88" name="Text Box 9"/>
          <p:cNvSpPr txBox="1">
            <a:spLocks noChangeArrowheads="1"/>
          </p:cNvSpPr>
          <p:nvPr/>
        </p:nvSpPr>
        <p:spPr bwMode="auto">
          <a:xfrm>
            <a:off x="6042670" y="5487102"/>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AP1</a:t>
            </a:r>
            <a:endParaRPr lang="zh-CN" altLang="en-US" sz="1400" b="1" dirty="0">
              <a:solidFill>
                <a:schemeClr val="tx1"/>
              </a:solidFill>
            </a:endParaRPr>
          </a:p>
        </p:txBody>
      </p:sp>
      <p:cxnSp>
        <p:nvCxnSpPr>
          <p:cNvPr id="89" name="直接连接符 88"/>
          <p:cNvCxnSpPr>
            <a:stCxn id="106" idx="0"/>
            <a:endCxn id="103" idx="0"/>
          </p:cNvCxnSpPr>
          <p:nvPr/>
        </p:nvCxnSpPr>
        <p:spPr>
          <a:xfrm flipH="1">
            <a:off x="6426888" y="3650960"/>
            <a:ext cx="762906" cy="140174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06" idx="0"/>
            <a:endCxn id="104" idx="0"/>
          </p:cNvCxnSpPr>
          <p:nvPr/>
        </p:nvCxnSpPr>
        <p:spPr>
          <a:xfrm>
            <a:off x="7189794" y="3650960"/>
            <a:ext cx="762907" cy="140174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6555417" y="3650960"/>
            <a:ext cx="1268754" cy="796661"/>
            <a:chOff x="8976420" y="4728156"/>
            <a:chExt cx="1268754" cy="796661"/>
          </a:xfrm>
        </p:grpSpPr>
        <p:pic>
          <p:nvPicPr>
            <p:cNvPr id="106" name="图片 105"/>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76420" y="4728156"/>
              <a:ext cx="1268754" cy="796661"/>
            </a:xfrm>
            <a:prstGeom prst="rect">
              <a:avLst/>
            </a:prstGeom>
          </p:spPr>
        </p:pic>
        <p:sp>
          <p:nvSpPr>
            <p:cNvPr id="107" name="Text Box 9"/>
            <p:cNvSpPr txBox="1">
              <a:spLocks noChangeArrowheads="1"/>
            </p:cNvSpPr>
            <p:nvPr/>
          </p:nvSpPr>
          <p:spPr bwMode="auto">
            <a:xfrm>
              <a:off x="9111306" y="4992465"/>
              <a:ext cx="998982" cy="307777"/>
            </a:xfrm>
            <a:prstGeom prst="rect">
              <a:avLst/>
            </a:prstGeom>
            <a:noFill/>
            <a:ln w="9525">
              <a:noFill/>
              <a:miter lim="800000"/>
              <a:headEnd/>
              <a:tailEnd/>
            </a:ln>
          </p:spPr>
          <p:txBody>
            <a:bodyPr wrap="square">
              <a:spAutoFit/>
            </a:bodyPr>
            <a:lstStyle/>
            <a:p>
              <a:pPr algn="ctr"/>
              <a:r>
                <a:rPr lang="en-US" altLang="zh-CN" sz="1400" b="1" dirty="0"/>
                <a:t>IP</a:t>
              </a:r>
              <a:r>
                <a:rPr lang="zh-CN" altLang="en-US" sz="1400" b="1" dirty="0">
                  <a:solidFill>
                    <a:schemeClr val="tx1"/>
                  </a:solidFill>
                </a:rPr>
                <a:t>网络</a:t>
              </a:r>
            </a:p>
          </p:txBody>
        </p:sp>
      </p:grpSp>
      <p:sp>
        <p:nvSpPr>
          <p:cNvPr id="92" name="Text Box 9"/>
          <p:cNvSpPr txBox="1">
            <a:spLocks noChangeArrowheads="1"/>
          </p:cNvSpPr>
          <p:nvPr/>
        </p:nvSpPr>
        <p:spPr bwMode="auto">
          <a:xfrm>
            <a:off x="7563342" y="5487102"/>
            <a:ext cx="768435" cy="307777"/>
          </a:xfrm>
          <a:prstGeom prst="rect">
            <a:avLst/>
          </a:prstGeom>
          <a:noFill/>
          <a:ln w="9525">
            <a:noFill/>
            <a:miter lim="800000"/>
            <a:headEnd/>
            <a:tailEnd/>
          </a:ln>
        </p:spPr>
        <p:txBody>
          <a:bodyPr wrap="square">
            <a:spAutoFit/>
          </a:bodyPr>
          <a:lstStyle/>
          <a:p>
            <a:pPr algn="ctr"/>
            <a:r>
              <a:rPr lang="en-US" altLang="zh-CN" sz="1400" b="1" dirty="0" err="1">
                <a:solidFill>
                  <a:schemeClr val="tx1"/>
                </a:solidFill>
              </a:rPr>
              <a:t>APn</a:t>
            </a:r>
            <a:endParaRPr lang="zh-CN" altLang="en-US" sz="1400" b="1" dirty="0">
              <a:solidFill>
                <a:schemeClr val="tx1"/>
              </a:solidFill>
            </a:endParaRPr>
          </a:p>
        </p:txBody>
      </p:sp>
      <p:sp>
        <p:nvSpPr>
          <p:cNvPr id="93" name="Text Box 9"/>
          <p:cNvSpPr txBox="1">
            <a:spLocks noChangeArrowheads="1"/>
          </p:cNvSpPr>
          <p:nvPr/>
        </p:nvSpPr>
        <p:spPr bwMode="auto">
          <a:xfrm>
            <a:off x="6823038" y="5113021"/>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t>
            </a:r>
            <a:endParaRPr lang="zh-CN" altLang="en-US" sz="1400" b="1" dirty="0">
              <a:solidFill>
                <a:schemeClr val="tx1"/>
              </a:solidFill>
            </a:endParaRPr>
          </a:p>
        </p:txBody>
      </p:sp>
      <p:pic>
        <p:nvPicPr>
          <p:cNvPr id="94" name="图片 93"/>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555417" y="2513454"/>
            <a:ext cx="1268754" cy="796661"/>
          </a:xfrm>
          <a:prstGeom prst="rect">
            <a:avLst/>
          </a:prstGeom>
        </p:spPr>
      </p:pic>
      <p:sp>
        <p:nvSpPr>
          <p:cNvPr id="95" name="Text Box 9"/>
          <p:cNvSpPr txBox="1">
            <a:spLocks noChangeArrowheads="1"/>
          </p:cNvSpPr>
          <p:nvPr/>
        </p:nvSpPr>
        <p:spPr bwMode="auto">
          <a:xfrm>
            <a:off x="6690303" y="2803521"/>
            <a:ext cx="998982" cy="307777"/>
          </a:xfrm>
          <a:prstGeom prst="rect">
            <a:avLst/>
          </a:prstGeom>
          <a:noFill/>
          <a:ln w="9525">
            <a:noFill/>
            <a:miter lim="800000"/>
            <a:headEnd/>
            <a:tailEnd/>
          </a:ln>
        </p:spPr>
        <p:txBody>
          <a:bodyPr wrap="square">
            <a:spAutoFit/>
          </a:bodyPr>
          <a:lstStyle/>
          <a:p>
            <a:pPr algn="ctr"/>
            <a:r>
              <a:rPr lang="zh-CN" altLang="en-US" sz="1400" b="1" dirty="0"/>
              <a:t>核心</a:t>
            </a:r>
            <a:r>
              <a:rPr lang="zh-CN" altLang="en-US" sz="1400" b="1" dirty="0">
                <a:solidFill>
                  <a:schemeClr val="tx1"/>
                </a:solidFill>
              </a:rPr>
              <a:t>网络</a:t>
            </a:r>
          </a:p>
        </p:txBody>
      </p:sp>
      <p:cxnSp>
        <p:nvCxnSpPr>
          <p:cNvPr id="96" name="直接连接符 95"/>
          <p:cNvCxnSpPr>
            <a:stCxn id="94" idx="2"/>
            <a:endCxn id="106" idx="0"/>
          </p:cNvCxnSpPr>
          <p:nvPr/>
        </p:nvCxnSpPr>
        <p:spPr>
          <a:xfrm>
            <a:off x="7189794" y="3310115"/>
            <a:ext cx="0" cy="34084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 Box 9"/>
          <p:cNvSpPr txBox="1">
            <a:spLocks noChangeArrowheads="1"/>
          </p:cNvSpPr>
          <p:nvPr/>
        </p:nvSpPr>
        <p:spPr bwMode="auto">
          <a:xfrm>
            <a:off x="8329616" y="3467486"/>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cxnSp>
        <p:nvCxnSpPr>
          <p:cNvPr id="98" name="直接连接符 97"/>
          <p:cNvCxnSpPr>
            <a:stCxn id="106" idx="3"/>
            <a:endCxn id="105" idx="1"/>
          </p:cNvCxnSpPr>
          <p:nvPr/>
        </p:nvCxnSpPr>
        <p:spPr>
          <a:xfrm flipV="1">
            <a:off x="7824171" y="4049290"/>
            <a:ext cx="389734" cy="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Can 225"/>
          <p:cNvSpPr/>
          <p:nvPr/>
        </p:nvSpPr>
        <p:spPr>
          <a:xfrm rot="3708185">
            <a:off x="7297428" y="3671062"/>
            <a:ext cx="244298" cy="1920241"/>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0" name="Can 225"/>
          <p:cNvSpPr/>
          <p:nvPr/>
        </p:nvSpPr>
        <p:spPr>
          <a:xfrm rot="1993110">
            <a:off x="8112151" y="4202952"/>
            <a:ext cx="252235" cy="1037024"/>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1" name="Text Box 9"/>
          <p:cNvSpPr txBox="1">
            <a:spLocks noChangeArrowheads="1"/>
          </p:cNvSpPr>
          <p:nvPr/>
        </p:nvSpPr>
        <p:spPr bwMode="auto">
          <a:xfrm rot="19870034">
            <a:off x="6805883" y="4538818"/>
            <a:ext cx="1019536"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CAPWAP</a:t>
            </a:r>
            <a:endParaRPr lang="zh-CN" altLang="en-US" sz="1400" b="1" dirty="0">
              <a:solidFill>
                <a:schemeClr val="tx1"/>
              </a:solidFill>
            </a:endParaRPr>
          </a:p>
        </p:txBody>
      </p:sp>
      <p:sp>
        <p:nvSpPr>
          <p:cNvPr id="102" name="Text Box 9"/>
          <p:cNvSpPr txBox="1">
            <a:spLocks noChangeArrowheads="1"/>
          </p:cNvSpPr>
          <p:nvPr/>
        </p:nvSpPr>
        <p:spPr bwMode="auto">
          <a:xfrm rot="18259302">
            <a:off x="7726774" y="4555772"/>
            <a:ext cx="1019536"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CAPWAP</a:t>
            </a:r>
            <a:endParaRPr lang="zh-CN" altLang="en-US" sz="1400" b="1" dirty="0">
              <a:solidFill>
                <a:schemeClr val="tx1"/>
              </a:solidFill>
            </a:endParaRPr>
          </a:p>
        </p:txBody>
      </p:sp>
      <p:pic>
        <p:nvPicPr>
          <p:cNvPr id="103" name="图片 1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3473" y="5052708"/>
            <a:ext cx="526830" cy="432000"/>
          </a:xfrm>
          <a:prstGeom prst="rect">
            <a:avLst/>
          </a:prstGeom>
        </p:spPr>
      </p:pic>
      <p:pic>
        <p:nvPicPr>
          <p:cNvPr id="104" name="图片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89286" y="5052708"/>
            <a:ext cx="526830" cy="432000"/>
          </a:xfrm>
          <a:prstGeom prst="rect">
            <a:avLst/>
          </a:prstGeom>
        </p:spPr>
      </p:pic>
      <p:pic>
        <p:nvPicPr>
          <p:cNvPr id="105" name="图片 104" descr="AC-蓝.png"/>
          <p:cNvPicPr>
            <a:picLocks noChangeAspect="1"/>
          </p:cNvPicPr>
          <p:nvPr/>
        </p:nvPicPr>
        <p:blipFill>
          <a:blip r:embed="rId4" cstate="print"/>
          <a:stretch>
            <a:fillRect/>
          </a:stretch>
        </p:blipFill>
        <p:spPr>
          <a:xfrm>
            <a:off x="8213905" y="3779290"/>
            <a:ext cx="660000" cy="540000"/>
          </a:xfrm>
          <a:prstGeom prst="rect">
            <a:avLst/>
          </a:prstGeom>
        </p:spPr>
      </p:pic>
    </p:spTree>
    <p:extLst>
      <p:ext uri="{BB962C8B-B14F-4D97-AF65-F5344CB8AC3E}">
        <p14:creationId xmlns:p14="http://schemas.microsoft.com/office/powerpoint/2010/main" val="2464030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有线侧组网概念：</a:t>
            </a:r>
            <a:r>
              <a:rPr lang="en-US" altLang="zh-CN" dirty="0"/>
              <a:t>CAPWAP</a:t>
            </a:r>
            <a:r>
              <a:rPr lang="zh-CN" altLang="en-US" dirty="0"/>
              <a:t>协议</a:t>
            </a:r>
          </a:p>
        </p:txBody>
      </p:sp>
      <p:sp>
        <p:nvSpPr>
          <p:cNvPr id="4" name="五边形 3"/>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5" name="燕尾形 4"/>
          <p:cNvSpPr/>
          <p:nvPr/>
        </p:nvSpPr>
        <p:spPr bwMode="auto">
          <a:xfrm>
            <a:off x="996883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6" name="燕尾形 5"/>
          <p:cNvSpPr/>
          <p:nvPr/>
        </p:nvSpPr>
        <p:spPr bwMode="auto">
          <a:xfrm>
            <a:off x="1096490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pic>
        <p:nvPicPr>
          <p:cNvPr id="164" name="图片 16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956322" y="2396569"/>
            <a:ext cx="3205939" cy="2013034"/>
          </a:xfrm>
          <a:prstGeom prst="rect">
            <a:avLst/>
          </a:prstGeom>
        </p:spPr>
      </p:pic>
      <p:pic>
        <p:nvPicPr>
          <p:cNvPr id="170" name="图片 169" descr="wifi信号蓝.png"/>
          <p:cNvPicPr>
            <a:picLocks noChangeAspect="1"/>
          </p:cNvPicPr>
          <p:nvPr/>
        </p:nvPicPr>
        <p:blipFill>
          <a:blip r:embed="rId4" cstate="print"/>
          <a:stretch>
            <a:fillRect/>
          </a:stretch>
        </p:blipFill>
        <p:spPr>
          <a:xfrm rot="1603198" flipV="1">
            <a:off x="1912473" y="4356849"/>
            <a:ext cx="429928" cy="360000"/>
          </a:xfrm>
          <a:prstGeom prst="rect">
            <a:avLst/>
          </a:prstGeom>
        </p:spPr>
      </p:pic>
      <p:pic>
        <p:nvPicPr>
          <p:cNvPr id="198" name="图片 1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7615" y="2520426"/>
            <a:ext cx="1099875" cy="690620"/>
          </a:xfrm>
          <a:prstGeom prst="rect">
            <a:avLst/>
          </a:prstGeom>
        </p:spPr>
      </p:pic>
      <p:sp>
        <p:nvSpPr>
          <p:cNvPr id="199" name="Text Box 9"/>
          <p:cNvSpPr txBox="1">
            <a:spLocks noChangeArrowheads="1"/>
          </p:cNvSpPr>
          <p:nvPr/>
        </p:nvSpPr>
        <p:spPr bwMode="auto">
          <a:xfrm>
            <a:off x="5639363" y="2742292"/>
            <a:ext cx="1019536" cy="307777"/>
          </a:xfrm>
          <a:prstGeom prst="rect">
            <a:avLst/>
          </a:prstGeom>
          <a:noFill/>
          <a:ln w="9525">
            <a:noFill/>
            <a:miter lim="800000"/>
            <a:headEnd/>
            <a:tailEnd/>
          </a:ln>
        </p:spPr>
        <p:txBody>
          <a:bodyPr wrap="square">
            <a:spAutoFit/>
          </a:bodyPr>
          <a:lstStyle/>
          <a:p>
            <a:pPr algn="ctr">
              <a:spcBef>
                <a:spcPct val="50000"/>
              </a:spcBef>
            </a:pPr>
            <a:r>
              <a:rPr lang="zh-CN" altLang="en-US" sz="1400" b="1" dirty="0">
                <a:solidFill>
                  <a:schemeClr val="tx1"/>
                </a:solidFill>
              </a:rPr>
              <a:t>园区网络</a:t>
            </a:r>
          </a:p>
        </p:txBody>
      </p:sp>
      <p:sp>
        <p:nvSpPr>
          <p:cNvPr id="196" name="Can 225"/>
          <p:cNvSpPr/>
          <p:nvPr/>
        </p:nvSpPr>
        <p:spPr>
          <a:xfrm rot="3747589">
            <a:off x="3349989" y="2700767"/>
            <a:ext cx="284769" cy="1604872"/>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97" name="Text Box 9"/>
          <p:cNvSpPr txBox="1">
            <a:spLocks noChangeArrowheads="1"/>
          </p:cNvSpPr>
          <p:nvPr/>
        </p:nvSpPr>
        <p:spPr bwMode="auto">
          <a:xfrm rot="19944716">
            <a:off x="2820509" y="3369732"/>
            <a:ext cx="1300698"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CAPWAP</a:t>
            </a:r>
            <a:r>
              <a:rPr lang="zh-CN" altLang="en-US" sz="1400" b="1" dirty="0">
                <a:solidFill>
                  <a:schemeClr val="tx1"/>
                </a:solidFill>
              </a:rPr>
              <a:t>隧道</a:t>
            </a:r>
          </a:p>
        </p:txBody>
      </p:sp>
      <p:pic>
        <p:nvPicPr>
          <p:cNvPr id="187" name="图片 186" descr="AC-蓝.png"/>
          <p:cNvPicPr>
            <a:picLocks noChangeAspect="1"/>
          </p:cNvPicPr>
          <p:nvPr/>
        </p:nvPicPr>
        <p:blipFill>
          <a:blip r:embed="rId5" cstate="print"/>
          <a:stretch>
            <a:fillRect/>
          </a:stretch>
        </p:blipFill>
        <p:spPr>
          <a:xfrm>
            <a:off x="4290394" y="2595736"/>
            <a:ext cx="660000" cy="540000"/>
          </a:xfrm>
          <a:prstGeom prst="rect">
            <a:avLst/>
          </a:prstGeom>
        </p:spPr>
      </p:pic>
      <p:pic>
        <p:nvPicPr>
          <p:cNvPr id="188" name="图片 1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27438" y="3763298"/>
            <a:ext cx="526830" cy="432000"/>
          </a:xfrm>
          <a:prstGeom prst="rect">
            <a:avLst/>
          </a:prstGeom>
        </p:spPr>
      </p:pic>
      <p:cxnSp>
        <p:nvCxnSpPr>
          <p:cNvPr id="190" name="直接连接符 189"/>
          <p:cNvCxnSpPr>
            <a:stCxn id="198" idx="1"/>
            <a:endCxn id="187" idx="3"/>
          </p:cNvCxnSpPr>
          <p:nvPr/>
        </p:nvCxnSpPr>
        <p:spPr>
          <a:xfrm flipH="1">
            <a:off x="4950394" y="2865736"/>
            <a:ext cx="617221"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1" name="Text Box 9"/>
          <p:cNvSpPr txBox="1">
            <a:spLocks noChangeArrowheads="1"/>
          </p:cNvSpPr>
          <p:nvPr/>
        </p:nvSpPr>
        <p:spPr bwMode="auto">
          <a:xfrm>
            <a:off x="4405792" y="2339941"/>
            <a:ext cx="429203"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AC</a:t>
            </a:r>
            <a:endParaRPr lang="zh-CN" altLang="en-US" sz="1400" dirty="0">
              <a:solidFill>
                <a:schemeClr val="tx1"/>
              </a:solidFill>
            </a:endParaRPr>
          </a:p>
        </p:txBody>
      </p:sp>
      <p:pic>
        <p:nvPicPr>
          <p:cNvPr id="200" name="图片 199" descr="笔记本电脑.png"/>
          <p:cNvPicPr>
            <a:picLocks noChangeAspect="1"/>
          </p:cNvPicPr>
          <p:nvPr/>
        </p:nvPicPr>
        <p:blipFill>
          <a:blip r:embed="rId7" cstate="print"/>
          <a:stretch>
            <a:fillRect/>
          </a:stretch>
        </p:blipFill>
        <p:spPr>
          <a:xfrm>
            <a:off x="1417052" y="4734774"/>
            <a:ext cx="539779" cy="338400"/>
          </a:xfrm>
          <a:prstGeom prst="rect">
            <a:avLst/>
          </a:prstGeom>
        </p:spPr>
      </p:pic>
      <p:sp>
        <p:nvSpPr>
          <p:cNvPr id="201" name="Text Box 9"/>
          <p:cNvSpPr txBox="1">
            <a:spLocks noChangeArrowheads="1"/>
          </p:cNvSpPr>
          <p:nvPr/>
        </p:nvSpPr>
        <p:spPr bwMode="auto">
          <a:xfrm>
            <a:off x="1205951" y="5103094"/>
            <a:ext cx="961980" cy="307777"/>
          </a:xfrm>
          <a:prstGeom prst="rect">
            <a:avLst/>
          </a:prstGeom>
          <a:noFill/>
          <a:ln w="9525">
            <a:noFill/>
            <a:miter lim="800000"/>
            <a:headEnd/>
            <a:tailEnd/>
          </a:ln>
        </p:spPr>
        <p:txBody>
          <a:bodyPr wrap="square">
            <a:spAutoFit/>
          </a:bodyPr>
          <a:lstStyle/>
          <a:p>
            <a:pPr algn="ctr"/>
            <a:r>
              <a:rPr lang="zh-CN" altLang="en-US" sz="1400" dirty="0">
                <a:solidFill>
                  <a:schemeClr val="tx1"/>
                </a:solidFill>
              </a:rPr>
              <a:t>移动用户</a:t>
            </a:r>
          </a:p>
        </p:txBody>
      </p:sp>
      <p:sp>
        <p:nvSpPr>
          <p:cNvPr id="29" name="Text Box 9"/>
          <p:cNvSpPr txBox="1">
            <a:spLocks noChangeArrowheads="1"/>
          </p:cNvSpPr>
          <p:nvPr/>
        </p:nvSpPr>
        <p:spPr bwMode="auto">
          <a:xfrm>
            <a:off x="1251084" y="3176956"/>
            <a:ext cx="595166"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AP1</a:t>
            </a:r>
            <a:endParaRPr lang="zh-CN" altLang="en-US" sz="1400" dirty="0">
              <a:solidFill>
                <a:schemeClr val="tx1"/>
              </a:solidFill>
            </a:endParaRPr>
          </a:p>
        </p:txBody>
      </p:sp>
      <p:pic>
        <p:nvPicPr>
          <p:cNvPr id="30" name="图片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46104" y="3097379"/>
            <a:ext cx="526830" cy="432000"/>
          </a:xfrm>
          <a:prstGeom prst="rect">
            <a:avLst/>
          </a:prstGeom>
        </p:spPr>
      </p:pic>
      <p:pic>
        <p:nvPicPr>
          <p:cNvPr id="32" name="图片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56273" y="4207162"/>
            <a:ext cx="526830" cy="432000"/>
          </a:xfrm>
          <a:prstGeom prst="rect">
            <a:avLst/>
          </a:prstGeom>
        </p:spPr>
      </p:pic>
      <p:pic>
        <p:nvPicPr>
          <p:cNvPr id="39" name="图片 38" descr="笔记本电脑.png"/>
          <p:cNvPicPr>
            <a:picLocks noChangeAspect="1"/>
          </p:cNvPicPr>
          <p:nvPr/>
        </p:nvPicPr>
        <p:blipFill>
          <a:blip r:embed="rId7" cstate="print"/>
          <a:stretch>
            <a:fillRect/>
          </a:stretch>
        </p:blipFill>
        <p:spPr>
          <a:xfrm>
            <a:off x="672394" y="2351226"/>
            <a:ext cx="539779" cy="338400"/>
          </a:xfrm>
          <a:prstGeom prst="rect">
            <a:avLst/>
          </a:prstGeom>
        </p:spPr>
      </p:pic>
      <p:pic>
        <p:nvPicPr>
          <p:cNvPr id="40" name="图片 39" descr="wifi信号蓝.png"/>
          <p:cNvPicPr>
            <a:picLocks noChangeAspect="1"/>
          </p:cNvPicPr>
          <p:nvPr/>
        </p:nvPicPr>
        <p:blipFill>
          <a:blip r:embed="rId4" cstate="print"/>
          <a:stretch>
            <a:fillRect/>
          </a:stretch>
        </p:blipFill>
        <p:spPr>
          <a:xfrm rot="7440850" flipV="1">
            <a:off x="1333703" y="2722829"/>
            <a:ext cx="429928" cy="360000"/>
          </a:xfrm>
          <a:prstGeom prst="rect">
            <a:avLst/>
          </a:prstGeom>
        </p:spPr>
      </p:pic>
      <p:sp>
        <p:nvSpPr>
          <p:cNvPr id="41" name="Text Box 9"/>
          <p:cNvSpPr txBox="1">
            <a:spLocks noChangeArrowheads="1"/>
          </p:cNvSpPr>
          <p:nvPr/>
        </p:nvSpPr>
        <p:spPr bwMode="auto">
          <a:xfrm>
            <a:off x="461293" y="2689626"/>
            <a:ext cx="961980" cy="307777"/>
          </a:xfrm>
          <a:prstGeom prst="rect">
            <a:avLst/>
          </a:prstGeom>
          <a:noFill/>
          <a:ln w="9525">
            <a:noFill/>
            <a:miter lim="800000"/>
            <a:headEnd/>
            <a:tailEnd/>
          </a:ln>
        </p:spPr>
        <p:txBody>
          <a:bodyPr wrap="square">
            <a:spAutoFit/>
          </a:bodyPr>
          <a:lstStyle/>
          <a:p>
            <a:pPr algn="ctr"/>
            <a:r>
              <a:rPr lang="zh-CN" altLang="en-US" sz="1400" dirty="0">
                <a:solidFill>
                  <a:schemeClr val="tx1"/>
                </a:solidFill>
              </a:rPr>
              <a:t>移动用户</a:t>
            </a:r>
          </a:p>
        </p:txBody>
      </p:sp>
      <p:pic>
        <p:nvPicPr>
          <p:cNvPr id="42" name="图片 41" descr="wifi信号蓝.png"/>
          <p:cNvPicPr>
            <a:picLocks noChangeAspect="1"/>
          </p:cNvPicPr>
          <p:nvPr/>
        </p:nvPicPr>
        <p:blipFill>
          <a:blip r:embed="rId4" cstate="print"/>
          <a:stretch>
            <a:fillRect/>
          </a:stretch>
        </p:blipFill>
        <p:spPr>
          <a:xfrm rot="20828605" flipV="1">
            <a:off x="3246936" y="4723974"/>
            <a:ext cx="429928" cy="360000"/>
          </a:xfrm>
          <a:prstGeom prst="rect">
            <a:avLst/>
          </a:prstGeom>
        </p:spPr>
      </p:pic>
      <p:pic>
        <p:nvPicPr>
          <p:cNvPr id="43" name="图片 42" descr="笔记本电脑.png"/>
          <p:cNvPicPr>
            <a:picLocks noChangeAspect="1"/>
          </p:cNvPicPr>
          <p:nvPr/>
        </p:nvPicPr>
        <p:blipFill>
          <a:blip r:embed="rId7" cstate="print"/>
          <a:stretch>
            <a:fillRect/>
          </a:stretch>
        </p:blipFill>
        <p:spPr>
          <a:xfrm>
            <a:off x="3684936" y="5082688"/>
            <a:ext cx="539779" cy="338400"/>
          </a:xfrm>
          <a:prstGeom prst="rect">
            <a:avLst/>
          </a:prstGeom>
        </p:spPr>
      </p:pic>
      <p:sp>
        <p:nvSpPr>
          <p:cNvPr id="44" name="Text Box 9"/>
          <p:cNvSpPr txBox="1">
            <a:spLocks noChangeArrowheads="1"/>
          </p:cNvSpPr>
          <p:nvPr/>
        </p:nvSpPr>
        <p:spPr bwMode="auto">
          <a:xfrm>
            <a:off x="3473835" y="5451008"/>
            <a:ext cx="961980" cy="307777"/>
          </a:xfrm>
          <a:prstGeom prst="rect">
            <a:avLst/>
          </a:prstGeom>
          <a:noFill/>
          <a:ln w="9525">
            <a:noFill/>
            <a:miter lim="800000"/>
            <a:headEnd/>
            <a:tailEnd/>
          </a:ln>
        </p:spPr>
        <p:txBody>
          <a:bodyPr wrap="square">
            <a:spAutoFit/>
          </a:bodyPr>
          <a:lstStyle/>
          <a:p>
            <a:pPr algn="ctr"/>
            <a:r>
              <a:rPr lang="zh-CN" altLang="en-US" sz="1400" dirty="0">
                <a:solidFill>
                  <a:schemeClr val="tx1"/>
                </a:solidFill>
              </a:rPr>
              <a:t>移动用户</a:t>
            </a:r>
          </a:p>
        </p:txBody>
      </p:sp>
      <p:sp>
        <p:nvSpPr>
          <p:cNvPr id="45" name="Text Box 9"/>
          <p:cNvSpPr txBox="1">
            <a:spLocks noChangeArrowheads="1"/>
          </p:cNvSpPr>
          <p:nvPr/>
        </p:nvSpPr>
        <p:spPr bwMode="auto">
          <a:xfrm rot="1108796">
            <a:off x="2243130" y="4086295"/>
            <a:ext cx="1021911" cy="461665"/>
          </a:xfrm>
          <a:prstGeom prst="rect">
            <a:avLst/>
          </a:prstGeom>
          <a:noFill/>
          <a:ln w="9525">
            <a:noFill/>
            <a:miter lim="800000"/>
            <a:headEnd/>
            <a:tailEnd/>
          </a:ln>
        </p:spPr>
        <p:txBody>
          <a:bodyPr wrap="square">
            <a:spAutoFit/>
          </a:bodyPr>
          <a:lstStyle/>
          <a:p>
            <a:pPr algn="ctr"/>
            <a:r>
              <a:rPr lang="en-US" altLang="zh-CN" sz="2400" b="1" dirty="0">
                <a:solidFill>
                  <a:schemeClr val="tx1"/>
                </a:solidFill>
              </a:rPr>
              <a:t>……</a:t>
            </a:r>
            <a:endParaRPr lang="zh-CN" altLang="en-US" sz="2400" b="1" dirty="0">
              <a:solidFill>
                <a:schemeClr val="tx1"/>
              </a:solidFill>
            </a:endParaRPr>
          </a:p>
        </p:txBody>
      </p:sp>
      <p:sp>
        <p:nvSpPr>
          <p:cNvPr id="46" name="Text Box 9"/>
          <p:cNvSpPr txBox="1">
            <a:spLocks noChangeArrowheads="1"/>
          </p:cNvSpPr>
          <p:nvPr/>
        </p:nvSpPr>
        <p:spPr bwMode="auto">
          <a:xfrm>
            <a:off x="1633148" y="3858351"/>
            <a:ext cx="595166"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AP2</a:t>
            </a:r>
            <a:endParaRPr lang="zh-CN" altLang="en-US" sz="1400" dirty="0">
              <a:solidFill>
                <a:schemeClr val="tx1"/>
              </a:solidFill>
            </a:endParaRPr>
          </a:p>
        </p:txBody>
      </p:sp>
      <p:sp>
        <p:nvSpPr>
          <p:cNvPr id="47" name="Text Box 9"/>
          <p:cNvSpPr txBox="1">
            <a:spLocks noChangeArrowheads="1"/>
          </p:cNvSpPr>
          <p:nvPr/>
        </p:nvSpPr>
        <p:spPr bwMode="auto">
          <a:xfrm>
            <a:off x="2654268" y="4459159"/>
            <a:ext cx="595166" cy="307777"/>
          </a:xfrm>
          <a:prstGeom prst="rect">
            <a:avLst/>
          </a:prstGeom>
          <a:noFill/>
          <a:ln w="9525">
            <a:noFill/>
            <a:miter lim="800000"/>
            <a:headEnd/>
            <a:tailEnd/>
          </a:ln>
        </p:spPr>
        <p:txBody>
          <a:bodyPr wrap="square">
            <a:spAutoFit/>
          </a:bodyPr>
          <a:lstStyle/>
          <a:p>
            <a:pPr algn="ctr"/>
            <a:r>
              <a:rPr lang="en-US" altLang="zh-CN" sz="1400" dirty="0" err="1">
                <a:solidFill>
                  <a:schemeClr val="tx1"/>
                </a:solidFill>
              </a:rPr>
              <a:t>APn</a:t>
            </a:r>
            <a:endParaRPr lang="zh-CN" altLang="en-US" sz="1400" dirty="0">
              <a:solidFill>
                <a:schemeClr val="tx1"/>
              </a:solidFill>
            </a:endParaRPr>
          </a:p>
        </p:txBody>
      </p:sp>
      <p:sp>
        <p:nvSpPr>
          <p:cNvPr id="49" name="Can 225"/>
          <p:cNvSpPr/>
          <p:nvPr/>
        </p:nvSpPr>
        <p:spPr>
          <a:xfrm rot="4555935">
            <a:off x="3164680" y="2223408"/>
            <a:ext cx="284769" cy="1604872"/>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50" name="Text Box 9"/>
          <p:cNvSpPr txBox="1">
            <a:spLocks noChangeArrowheads="1"/>
          </p:cNvSpPr>
          <p:nvPr/>
        </p:nvSpPr>
        <p:spPr bwMode="auto">
          <a:xfrm rot="20753062">
            <a:off x="2631038" y="2886799"/>
            <a:ext cx="1300698"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CAPWAP</a:t>
            </a:r>
            <a:r>
              <a:rPr lang="zh-CN" altLang="en-US" sz="1400" b="1" dirty="0">
                <a:solidFill>
                  <a:schemeClr val="tx1"/>
                </a:solidFill>
              </a:rPr>
              <a:t>隧道</a:t>
            </a:r>
          </a:p>
        </p:txBody>
      </p:sp>
      <p:sp>
        <p:nvSpPr>
          <p:cNvPr id="52" name="Can 225"/>
          <p:cNvSpPr/>
          <p:nvPr/>
        </p:nvSpPr>
        <p:spPr>
          <a:xfrm rot="2745190">
            <a:off x="3967195" y="3175533"/>
            <a:ext cx="281466" cy="1211613"/>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53" name="Text Box 9"/>
          <p:cNvSpPr txBox="1">
            <a:spLocks noChangeArrowheads="1"/>
          </p:cNvSpPr>
          <p:nvPr/>
        </p:nvSpPr>
        <p:spPr bwMode="auto">
          <a:xfrm rot="18942317">
            <a:off x="3457578" y="3667507"/>
            <a:ext cx="1300698"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CAPWAP</a:t>
            </a:r>
            <a:r>
              <a:rPr lang="zh-CN" altLang="en-US" sz="1400" b="1" dirty="0">
                <a:solidFill>
                  <a:schemeClr val="tx1"/>
                </a:solidFill>
              </a:rPr>
              <a:t>隧道</a:t>
            </a:r>
          </a:p>
        </p:txBody>
      </p:sp>
      <p:sp>
        <p:nvSpPr>
          <p:cNvPr id="54" name="圆角矩形 75"/>
          <p:cNvSpPr/>
          <p:nvPr/>
        </p:nvSpPr>
        <p:spPr>
          <a:xfrm>
            <a:off x="7018591" y="1490456"/>
            <a:ext cx="4692120"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什么是</a:t>
            </a:r>
            <a:r>
              <a:rPr lang="en-US" altLang="zh-CN" b="1" dirty="0">
                <a:solidFill>
                  <a:prstClr val="white"/>
                </a:solidFill>
                <a:latin typeface="Huawei Sans" panose="020C0503030203020204" pitchFamily="34" charset="0"/>
                <a:ea typeface="方正兰亭黑简体" panose="02000000000000000000" pitchFamily="2" charset="-122"/>
              </a:rPr>
              <a:t>CAPWAP</a:t>
            </a:r>
            <a:r>
              <a:rPr lang="zh-CN" altLang="en-US" b="1" dirty="0">
                <a:solidFill>
                  <a:prstClr val="white"/>
                </a:solidFill>
                <a:latin typeface="Huawei Sans" panose="020C0503030203020204" pitchFamily="34" charset="0"/>
                <a:ea typeface="方正兰亭黑简体" panose="02000000000000000000" pitchFamily="2" charset="-122"/>
              </a:rPr>
              <a:t>隧道</a:t>
            </a:r>
          </a:p>
        </p:txBody>
      </p:sp>
      <p:sp>
        <p:nvSpPr>
          <p:cNvPr id="55" name="圆角矩形 75"/>
          <p:cNvSpPr/>
          <p:nvPr/>
        </p:nvSpPr>
        <p:spPr>
          <a:xfrm>
            <a:off x="7018591" y="1944970"/>
            <a:ext cx="4692120" cy="1758706"/>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indent="-176213">
              <a:lnSpc>
                <a:spcPts val="2400"/>
              </a:lnSpc>
              <a:spcAft>
                <a:spcPts val="600"/>
              </a:spcAft>
              <a:buFont typeface="Arial" panose="020B0604020202020204" pitchFamily="34" charset="0"/>
              <a:buChar char="•"/>
            </a:pPr>
            <a:r>
              <a:rPr lang="en-US" altLang="zh-CN" sz="1400" b="1" dirty="0">
                <a:solidFill>
                  <a:schemeClr val="tx1"/>
                </a:solidFill>
              </a:rPr>
              <a:t>CAPWAP</a:t>
            </a:r>
            <a:r>
              <a:rPr lang="zh-CN" altLang="en-US" sz="1400" b="1" dirty="0">
                <a:solidFill>
                  <a:schemeClr val="tx1"/>
                </a:solidFill>
              </a:rPr>
              <a:t>（</a:t>
            </a:r>
            <a:r>
              <a:rPr lang="en-US" altLang="zh-CN" sz="1400" b="1" dirty="0">
                <a:solidFill>
                  <a:schemeClr val="tx1"/>
                </a:solidFill>
              </a:rPr>
              <a:t>Control And Provisioning of Wireless Access Points Protocol Specification</a:t>
            </a:r>
            <a:r>
              <a:rPr lang="zh-CN" altLang="en-US" sz="1400" b="1" dirty="0">
                <a:solidFill>
                  <a:schemeClr val="tx1"/>
                </a:solidFill>
              </a:rPr>
              <a:t>，无线接入点控制和配置协议）</a:t>
            </a:r>
            <a:r>
              <a:rPr lang="zh-CN" altLang="en-US" sz="1400" dirty="0">
                <a:solidFill>
                  <a:schemeClr val="tx1"/>
                </a:solidFill>
              </a:rPr>
              <a:t>：该协议定义了如何对</a:t>
            </a:r>
            <a:r>
              <a:rPr lang="en-US" altLang="zh-CN" sz="1400" dirty="0">
                <a:solidFill>
                  <a:schemeClr val="tx1"/>
                </a:solidFill>
              </a:rPr>
              <a:t>AP</a:t>
            </a:r>
            <a:r>
              <a:rPr lang="zh-CN" altLang="en-US" sz="1400" dirty="0">
                <a:solidFill>
                  <a:schemeClr val="tx1"/>
                </a:solidFill>
              </a:rPr>
              <a:t>进行管理、业务配置，</a:t>
            </a:r>
            <a:r>
              <a:rPr lang="zh-CN" altLang="en-US" sz="1400" dirty="0" smtClean="0">
                <a:solidFill>
                  <a:schemeClr val="tx1"/>
                </a:solidFill>
              </a:rPr>
              <a:t>即</a:t>
            </a:r>
            <a:r>
              <a:rPr lang="en-US" altLang="zh-CN" sz="1400" dirty="0" smtClean="0">
                <a:solidFill>
                  <a:schemeClr val="tx1"/>
                </a:solidFill>
              </a:rPr>
              <a:t>AC</a:t>
            </a:r>
            <a:r>
              <a:rPr lang="zh-CN" altLang="en-US" sz="1400" dirty="0">
                <a:solidFill>
                  <a:schemeClr val="tx1"/>
                </a:solidFill>
              </a:rPr>
              <a:t>通过</a:t>
            </a:r>
            <a:r>
              <a:rPr lang="en-US" altLang="zh-CN" sz="1400" dirty="0">
                <a:solidFill>
                  <a:schemeClr val="tx1"/>
                </a:solidFill>
              </a:rPr>
              <a:t>CAPWAP</a:t>
            </a:r>
            <a:r>
              <a:rPr lang="zh-CN" altLang="en-US" sz="1400" dirty="0">
                <a:solidFill>
                  <a:schemeClr val="tx1"/>
                </a:solidFill>
              </a:rPr>
              <a:t>隧道来实现对</a:t>
            </a:r>
            <a:r>
              <a:rPr lang="en-US" altLang="zh-CN" sz="1400" dirty="0">
                <a:solidFill>
                  <a:schemeClr val="tx1"/>
                </a:solidFill>
              </a:rPr>
              <a:t>AP</a:t>
            </a:r>
            <a:r>
              <a:rPr lang="zh-CN" altLang="en-US" sz="1400" dirty="0">
                <a:solidFill>
                  <a:schemeClr val="tx1"/>
                </a:solidFill>
              </a:rPr>
              <a:t>的集中管理和控制。</a:t>
            </a:r>
          </a:p>
        </p:txBody>
      </p:sp>
      <p:sp>
        <p:nvSpPr>
          <p:cNvPr id="56" name="圆角矩形 75"/>
          <p:cNvSpPr/>
          <p:nvPr/>
        </p:nvSpPr>
        <p:spPr>
          <a:xfrm>
            <a:off x="7018591" y="4449642"/>
            <a:ext cx="4692120" cy="1619553"/>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indent="-176213">
              <a:lnSpc>
                <a:spcPts val="2400"/>
              </a:lnSpc>
              <a:spcAft>
                <a:spcPts val="600"/>
              </a:spcAft>
              <a:buFont typeface="Arial" panose="020B0604020202020204" pitchFamily="34" charset="0"/>
              <a:buChar char="•"/>
            </a:pPr>
            <a:r>
              <a:rPr lang="en-US" altLang="zh-CN" sz="1400" dirty="0">
                <a:solidFill>
                  <a:schemeClr val="tx1"/>
                </a:solidFill>
              </a:rPr>
              <a:t>AP</a:t>
            </a:r>
            <a:r>
              <a:rPr lang="zh-CN" altLang="en-US" sz="1400" dirty="0">
                <a:solidFill>
                  <a:schemeClr val="tx1"/>
                </a:solidFill>
              </a:rPr>
              <a:t>与</a:t>
            </a:r>
            <a:r>
              <a:rPr lang="en-US" altLang="zh-CN" sz="1400" dirty="0">
                <a:solidFill>
                  <a:schemeClr val="tx1"/>
                </a:solidFill>
              </a:rPr>
              <a:t>AC</a:t>
            </a:r>
            <a:r>
              <a:rPr lang="zh-CN" altLang="en-US" sz="1400" dirty="0">
                <a:solidFill>
                  <a:schemeClr val="tx1"/>
                </a:solidFill>
              </a:rPr>
              <a:t>间的状态维护。</a:t>
            </a:r>
          </a:p>
          <a:p>
            <a:pPr marL="176213" indent="-176213">
              <a:lnSpc>
                <a:spcPts val="2400"/>
              </a:lnSpc>
              <a:spcAft>
                <a:spcPts val="600"/>
              </a:spcAft>
              <a:buFont typeface="Arial" panose="020B0604020202020204" pitchFamily="34" charset="0"/>
              <a:buChar char="•"/>
            </a:pPr>
            <a:r>
              <a:rPr lang="en-US" altLang="zh-CN" sz="1400" dirty="0" smtClean="0">
                <a:solidFill>
                  <a:schemeClr val="tx1"/>
                </a:solidFill>
              </a:rPr>
              <a:t>AC</a:t>
            </a:r>
            <a:r>
              <a:rPr lang="zh-CN" altLang="en-US" sz="1400" dirty="0" smtClean="0">
                <a:solidFill>
                  <a:schemeClr val="tx1"/>
                </a:solidFill>
              </a:rPr>
              <a:t>通过</a:t>
            </a:r>
            <a:r>
              <a:rPr lang="en-US" altLang="zh-CN" sz="1400" dirty="0">
                <a:solidFill>
                  <a:schemeClr val="tx1"/>
                </a:solidFill>
              </a:rPr>
              <a:t>CAPWAP</a:t>
            </a:r>
            <a:r>
              <a:rPr lang="zh-CN" altLang="en-US" sz="1400" dirty="0">
                <a:solidFill>
                  <a:schemeClr val="tx1"/>
                </a:solidFill>
              </a:rPr>
              <a:t>隧道对</a:t>
            </a:r>
            <a:r>
              <a:rPr lang="en-US" altLang="zh-CN" sz="1400" dirty="0">
                <a:solidFill>
                  <a:schemeClr val="tx1"/>
                </a:solidFill>
              </a:rPr>
              <a:t>AP</a:t>
            </a:r>
            <a:r>
              <a:rPr lang="zh-CN" altLang="en-US" sz="1400" dirty="0">
                <a:solidFill>
                  <a:schemeClr val="tx1"/>
                </a:solidFill>
              </a:rPr>
              <a:t>进行管理、业务配置下发。</a:t>
            </a:r>
          </a:p>
          <a:p>
            <a:pPr marL="176213" indent="-176213">
              <a:lnSpc>
                <a:spcPts val="2400"/>
              </a:lnSpc>
              <a:spcAft>
                <a:spcPts val="600"/>
              </a:spcAft>
              <a:buFont typeface="Arial" panose="020B0604020202020204" pitchFamily="34" charset="0"/>
              <a:buChar char="•"/>
            </a:pPr>
            <a:r>
              <a:rPr lang="zh-CN" altLang="en-US" sz="1400" dirty="0">
                <a:solidFill>
                  <a:schemeClr val="tx1"/>
                </a:solidFill>
              </a:rPr>
              <a:t>当采用隧道转发模式时，</a:t>
            </a:r>
            <a:r>
              <a:rPr lang="en-US" altLang="zh-CN" sz="1400" dirty="0">
                <a:solidFill>
                  <a:schemeClr val="tx1"/>
                </a:solidFill>
              </a:rPr>
              <a:t>AP</a:t>
            </a:r>
            <a:r>
              <a:rPr lang="zh-CN" altLang="en-US" sz="1400" dirty="0">
                <a:solidFill>
                  <a:schemeClr val="tx1"/>
                </a:solidFill>
              </a:rPr>
              <a:t>将</a:t>
            </a:r>
            <a:r>
              <a:rPr lang="en-US" altLang="zh-CN" sz="1400" dirty="0">
                <a:solidFill>
                  <a:schemeClr val="tx1"/>
                </a:solidFill>
              </a:rPr>
              <a:t>STA</a:t>
            </a:r>
            <a:r>
              <a:rPr lang="zh-CN" altLang="en-US" sz="1400" dirty="0">
                <a:solidFill>
                  <a:schemeClr val="tx1"/>
                </a:solidFill>
              </a:rPr>
              <a:t>发出的数据通过</a:t>
            </a:r>
            <a:r>
              <a:rPr lang="en-US" altLang="zh-CN" sz="1400" dirty="0">
                <a:solidFill>
                  <a:schemeClr val="tx1"/>
                </a:solidFill>
              </a:rPr>
              <a:t>CAPWAP</a:t>
            </a:r>
            <a:r>
              <a:rPr lang="zh-CN" altLang="en-US" sz="1400" dirty="0">
                <a:solidFill>
                  <a:schemeClr val="tx1"/>
                </a:solidFill>
              </a:rPr>
              <a:t>隧道实现</a:t>
            </a:r>
            <a:r>
              <a:rPr lang="zh-CN" altLang="en-US" sz="1400" dirty="0" smtClean="0">
                <a:solidFill>
                  <a:schemeClr val="tx1"/>
                </a:solidFill>
              </a:rPr>
              <a:t>与</a:t>
            </a:r>
            <a:r>
              <a:rPr lang="en-US" altLang="zh-CN" sz="1400" dirty="0" smtClean="0">
                <a:solidFill>
                  <a:schemeClr val="tx1"/>
                </a:solidFill>
              </a:rPr>
              <a:t>AC</a:t>
            </a:r>
            <a:r>
              <a:rPr lang="zh-CN" altLang="en-US" sz="1400" dirty="0" smtClean="0">
                <a:solidFill>
                  <a:schemeClr val="tx1"/>
                </a:solidFill>
              </a:rPr>
              <a:t>之间</a:t>
            </a:r>
            <a:r>
              <a:rPr lang="zh-CN" altLang="en-US" sz="1400" dirty="0">
                <a:solidFill>
                  <a:schemeClr val="tx1"/>
                </a:solidFill>
              </a:rPr>
              <a:t>的交互。</a:t>
            </a:r>
          </a:p>
        </p:txBody>
      </p:sp>
      <p:sp>
        <p:nvSpPr>
          <p:cNvPr id="57" name="圆角矩形 75"/>
          <p:cNvSpPr/>
          <p:nvPr/>
        </p:nvSpPr>
        <p:spPr>
          <a:xfrm>
            <a:off x="7018591" y="3967445"/>
            <a:ext cx="4692120"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CAPWAP</a:t>
            </a:r>
            <a:r>
              <a:rPr lang="zh-CN" altLang="en-US" b="1" dirty="0">
                <a:solidFill>
                  <a:prstClr val="white"/>
                </a:solidFill>
                <a:latin typeface="Huawei Sans" panose="020C0503030203020204" pitchFamily="34" charset="0"/>
                <a:ea typeface="方正兰亭黑简体" panose="02000000000000000000" pitchFamily="2" charset="-122"/>
              </a:rPr>
              <a:t>隧道的功能</a:t>
            </a:r>
          </a:p>
        </p:txBody>
      </p:sp>
      <p:sp>
        <p:nvSpPr>
          <p:cNvPr id="58" name="矩形标注 57"/>
          <p:cNvSpPr/>
          <p:nvPr/>
        </p:nvSpPr>
        <p:spPr bwMode="auto">
          <a:xfrm>
            <a:off x="2745519" y="1828854"/>
            <a:ext cx="1044738" cy="864449"/>
          </a:xfrm>
          <a:prstGeom prst="wedgeRectCallout">
            <a:avLst>
              <a:gd name="adj1" fmla="val -18244"/>
              <a:gd name="adj2" fmla="val 69850"/>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1400" dirty="0"/>
              <a:t>传递</a:t>
            </a:r>
            <a:endParaRPr lang="en-US" altLang="zh-CN" sz="1400" dirty="0"/>
          </a:p>
          <a:p>
            <a:r>
              <a:rPr lang="zh-CN" altLang="en-US" sz="1400" dirty="0">
                <a:solidFill>
                  <a:srgbClr val="EC7061"/>
                </a:solidFill>
              </a:rPr>
              <a:t>控制信息</a:t>
            </a:r>
            <a:endParaRPr lang="en-US" altLang="zh-CN" sz="1400" dirty="0">
              <a:solidFill>
                <a:srgbClr val="EC7061"/>
              </a:solidFill>
            </a:endParaRPr>
          </a:p>
          <a:p>
            <a:r>
              <a:rPr lang="zh-CN" altLang="en-US" sz="1400" dirty="0">
                <a:solidFill>
                  <a:srgbClr val="EC7061"/>
                </a:solidFill>
              </a:rPr>
              <a:t>用户数据</a:t>
            </a:r>
          </a:p>
        </p:txBody>
      </p:sp>
    </p:spTree>
    <p:extLst>
      <p:ext uri="{BB962C8B-B14F-4D97-AF65-F5344CB8AC3E}">
        <p14:creationId xmlns:p14="http://schemas.microsoft.com/office/powerpoint/2010/main" val="3550821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1487606" y="2417024"/>
            <a:ext cx="9192742" cy="3373037"/>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1" name="矩形 80"/>
          <p:cNvSpPr/>
          <p:nvPr/>
        </p:nvSpPr>
        <p:spPr>
          <a:xfrm>
            <a:off x="2764969" y="2853158"/>
            <a:ext cx="2552131" cy="1489938"/>
          </a:xfrm>
          <a:prstGeom prst="rect">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i="1" kern="0">
              <a:solidFill>
                <a:srgbClr val="EC7061"/>
              </a:solidFill>
              <a:latin typeface="Huawei Sans"/>
              <a:ea typeface="方正兰亭黑简体"/>
            </a:endParaRPr>
          </a:p>
        </p:txBody>
      </p:sp>
      <p:sp>
        <p:nvSpPr>
          <p:cNvPr id="82" name="矩形 81"/>
          <p:cNvSpPr/>
          <p:nvPr/>
        </p:nvSpPr>
        <p:spPr>
          <a:xfrm>
            <a:off x="6836234" y="2853158"/>
            <a:ext cx="2552131" cy="1489938"/>
          </a:xfrm>
          <a:prstGeom prst="rect">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i="1" kern="0">
              <a:solidFill>
                <a:srgbClr val="EC7061"/>
              </a:solidFill>
              <a:latin typeface="Huawei Sans"/>
              <a:ea typeface="方正兰亭黑简体"/>
            </a:endParaRPr>
          </a:p>
        </p:txBody>
      </p:sp>
      <p:sp>
        <p:nvSpPr>
          <p:cNvPr id="2" name="标题 1"/>
          <p:cNvSpPr>
            <a:spLocks noGrp="1"/>
          </p:cNvSpPr>
          <p:nvPr>
            <p:ph type="title"/>
          </p:nvPr>
        </p:nvSpPr>
        <p:spPr/>
        <p:txBody>
          <a:bodyPr/>
          <a:lstStyle/>
          <a:p>
            <a:r>
              <a:rPr lang="zh-CN" altLang="en-US" smtClean="0"/>
              <a:t>无线侧组网概念：无线通信系统</a:t>
            </a:r>
            <a:endParaRPr lang="zh-CN" altLang="en-US" dirty="0"/>
          </a:p>
        </p:txBody>
      </p:sp>
      <p:sp>
        <p:nvSpPr>
          <p:cNvPr id="8" name="文本占位符 7"/>
          <p:cNvSpPr>
            <a:spLocks noGrp="1"/>
          </p:cNvSpPr>
          <p:nvPr>
            <p:ph type="body" sz="quarter" idx="10"/>
          </p:nvPr>
        </p:nvSpPr>
        <p:spPr/>
        <p:txBody>
          <a:bodyPr/>
          <a:lstStyle/>
          <a:p>
            <a:r>
              <a:rPr lang="zh-CN" altLang="en-US" sz="1800" dirty="0" smtClean="0"/>
              <a:t>无线通信系统中，信息可以是图像、文字、声音等。信息需要先经过信源编码转换为方便于电路计算和处理的数字信号，再经过信道编码和调制，转换为</a:t>
            </a:r>
            <a:r>
              <a:rPr lang="zh-CN" altLang="en-US" sz="1800" dirty="0" smtClean="0">
                <a:solidFill>
                  <a:srgbClr val="EC7061"/>
                </a:solidFill>
              </a:rPr>
              <a:t>无线电波</a:t>
            </a:r>
            <a:r>
              <a:rPr lang="zh-CN" altLang="en-US" sz="1800" dirty="0" smtClean="0"/>
              <a:t>发射出去。</a:t>
            </a:r>
            <a:endParaRPr lang="zh-CN" altLang="en-US" sz="1800" dirty="0"/>
          </a:p>
        </p:txBody>
      </p:sp>
      <p:sp>
        <p:nvSpPr>
          <p:cNvPr id="3" name="五边形 2"/>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4" name="燕尾形 3"/>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5" name="燕尾形 4"/>
          <p:cNvSpPr/>
          <p:nvPr/>
        </p:nvSpPr>
        <p:spPr bwMode="auto">
          <a:xfrm>
            <a:off x="1096490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sp>
        <p:nvSpPr>
          <p:cNvPr id="11" name="矩形 10"/>
          <p:cNvSpPr/>
          <p:nvPr/>
        </p:nvSpPr>
        <p:spPr>
          <a:xfrm>
            <a:off x="1719948" y="3298066"/>
            <a:ext cx="696685"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信源</a:t>
            </a:r>
          </a:p>
        </p:txBody>
      </p:sp>
      <p:sp>
        <p:nvSpPr>
          <p:cNvPr id="24" name="矩形 23"/>
          <p:cNvSpPr/>
          <p:nvPr/>
        </p:nvSpPr>
        <p:spPr>
          <a:xfrm>
            <a:off x="2931890" y="3298066"/>
            <a:ext cx="696685"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编码</a:t>
            </a:r>
          </a:p>
        </p:txBody>
      </p:sp>
      <p:sp>
        <p:nvSpPr>
          <p:cNvPr id="29" name="矩形 28"/>
          <p:cNvSpPr/>
          <p:nvPr/>
        </p:nvSpPr>
        <p:spPr>
          <a:xfrm>
            <a:off x="5458238" y="3298066"/>
            <a:ext cx="1248229"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EC7061"/>
                </a:solidFill>
              </a:rPr>
              <a:t>信道</a:t>
            </a:r>
            <a:endParaRPr lang="en-US" altLang="zh-CN" sz="1600" dirty="0">
              <a:solidFill>
                <a:srgbClr val="EC7061"/>
              </a:solidFill>
            </a:endParaRPr>
          </a:p>
          <a:p>
            <a:pPr algn="ctr"/>
            <a:r>
              <a:rPr lang="en-US" altLang="zh-CN" sz="1600" dirty="0">
                <a:solidFill>
                  <a:schemeClr val="tx1"/>
                </a:solidFill>
              </a:rPr>
              <a:t>(</a:t>
            </a:r>
            <a:r>
              <a:rPr lang="zh-CN" altLang="en-US" sz="1600" dirty="0">
                <a:solidFill>
                  <a:schemeClr val="tx1"/>
                </a:solidFill>
              </a:rPr>
              <a:t>传输介质</a:t>
            </a:r>
            <a:r>
              <a:rPr lang="en-US" altLang="zh-CN" sz="1600" dirty="0">
                <a:solidFill>
                  <a:schemeClr val="tx1"/>
                </a:solidFill>
              </a:rPr>
              <a:t>)</a:t>
            </a:r>
            <a:endParaRPr lang="zh-CN" altLang="en-US" sz="1600" dirty="0">
              <a:solidFill>
                <a:schemeClr val="tx1"/>
              </a:solidFill>
            </a:endParaRPr>
          </a:p>
        </p:txBody>
      </p:sp>
      <p:sp>
        <p:nvSpPr>
          <p:cNvPr id="30" name="矩形 29"/>
          <p:cNvSpPr/>
          <p:nvPr/>
        </p:nvSpPr>
        <p:spPr>
          <a:xfrm>
            <a:off x="8563426" y="3298066"/>
            <a:ext cx="696685"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解码</a:t>
            </a:r>
          </a:p>
        </p:txBody>
      </p:sp>
      <p:sp>
        <p:nvSpPr>
          <p:cNvPr id="31" name="矩形 30"/>
          <p:cNvSpPr/>
          <p:nvPr/>
        </p:nvSpPr>
        <p:spPr>
          <a:xfrm>
            <a:off x="9775370" y="3298066"/>
            <a:ext cx="696685"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信宿</a:t>
            </a:r>
          </a:p>
        </p:txBody>
      </p:sp>
      <p:cxnSp>
        <p:nvCxnSpPr>
          <p:cNvPr id="21" name="直接箭头连接符 20"/>
          <p:cNvCxnSpPr>
            <a:stCxn id="11" idx="3"/>
            <a:endCxn id="24" idx="1"/>
          </p:cNvCxnSpPr>
          <p:nvPr/>
        </p:nvCxnSpPr>
        <p:spPr>
          <a:xfrm>
            <a:off x="2416633" y="3595950"/>
            <a:ext cx="515257"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4" idx="3"/>
            <a:endCxn id="54" idx="1"/>
          </p:cNvCxnSpPr>
          <p:nvPr/>
        </p:nvCxnSpPr>
        <p:spPr>
          <a:xfrm>
            <a:off x="3628575" y="3595950"/>
            <a:ext cx="399145"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62" idx="3"/>
            <a:endCxn id="30" idx="1"/>
          </p:cNvCxnSpPr>
          <p:nvPr/>
        </p:nvCxnSpPr>
        <p:spPr>
          <a:xfrm>
            <a:off x="8164281" y="3595950"/>
            <a:ext cx="399145"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0" idx="3"/>
            <a:endCxn id="31" idx="1"/>
          </p:cNvCxnSpPr>
          <p:nvPr/>
        </p:nvCxnSpPr>
        <p:spPr>
          <a:xfrm>
            <a:off x="9260111" y="3595950"/>
            <a:ext cx="515259"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458237" y="4343096"/>
            <a:ext cx="1248229" cy="44868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噪声源</a:t>
            </a:r>
          </a:p>
        </p:txBody>
      </p:sp>
      <p:cxnSp>
        <p:nvCxnSpPr>
          <p:cNvPr id="45" name="直接箭头连接符 44"/>
          <p:cNvCxnSpPr>
            <a:stCxn id="44" idx="0"/>
            <a:endCxn id="29" idx="2"/>
          </p:cNvCxnSpPr>
          <p:nvPr/>
        </p:nvCxnSpPr>
        <p:spPr>
          <a:xfrm flipV="1">
            <a:off x="6082352" y="3893833"/>
            <a:ext cx="1" cy="449263"/>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027720" y="3298066"/>
            <a:ext cx="696685"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调制</a:t>
            </a:r>
          </a:p>
        </p:txBody>
      </p:sp>
      <p:sp>
        <p:nvSpPr>
          <p:cNvPr id="62" name="矩形 61"/>
          <p:cNvSpPr/>
          <p:nvPr/>
        </p:nvSpPr>
        <p:spPr>
          <a:xfrm>
            <a:off x="7467596" y="3298066"/>
            <a:ext cx="696685"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解调</a:t>
            </a:r>
          </a:p>
        </p:txBody>
      </p:sp>
      <p:cxnSp>
        <p:nvCxnSpPr>
          <p:cNvPr id="66" name="肘形连接符 65"/>
          <p:cNvCxnSpPr>
            <a:stCxn id="54" idx="3"/>
          </p:cNvCxnSpPr>
          <p:nvPr/>
        </p:nvCxnSpPr>
        <p:spPr>
          <a:xfrm flipV="1">
            <a:off x="4724405" y="3298066"/>
            <a:ext cx="348336" cy="297884"/>
          </a:xfrm>
          <a:prstGeom prst="bentConnector3">
            <a:avLst>
              <a:gd name="adj1" fmla="val 100934"/>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肘形连接符 70"/>
          <p:cNvCxnSpPr/>
          <p:nvPr/>
        </p:nvCxnSpPr>
        <p:spPr>
          <a:xfrm rot="10800000">
            <a:off x="7119260" y="3298066"/>
            <a:ext cx="348336" cy="297884"/>
          </a:xfrm>
          <a:prstGeom prst="bentConnector3">
            <a:avLst>
              <a:gd name="adj1" fmla="val 100934"/>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任意多边形 75"/>
          <p:cNvSpPr/>
          <p:nvPr/>
        </p:nvSpPr>
        <p:spPr>
          <a:xfrm>
            <a:off x="4876798" y="3109380"/>
            <a:ext cx="362857" cy="188686"/>
          </a:xfrm>
          <a:custGeom>
            <a:avLst/>
            <a:gdLst>
              <a:gd name="connsiteX0" fmla="*/ 0 w 362857"/>
              <a:gd name="connsiteY0" fmla="*/ 0 h 188686"/>
              <a:gd name="connsiteX1" fmla="*/ 188686 w 362857"/>
              <a:gd name="connsiteY1" fmla="*/ 188686 h 188686"/>
              <a:gd name="connsiteX2" fmla="*/ 362857 w 362857"/>
              <a:gd name="connsiteY2" fmla="*/ 14515 h 188686"/>
            </a:gdLst>
            <a:ahLst/>
            <a:cxnLst>
              <a:cxn ang="0">
                <a:pos x="connsiteX0" y="connsiteY0"/>
              </a:cxn>
              <a:cxn ang="0">
                <a:pos x="connsiteX1" y="connsiteY1"/>
              </a:cxn>
              <a:cxn ang="0">
                <a:pos x="connsiteX2" y="connsiteY2"/>
              </a:cxn>
            </a:cxnLst>
            <a:rect l="l" t="t" r="r" b="b"/>
            <a:pathLst>
              <a:path w="362857" h="188686">
                <a:moveTo>
                  <a:pt x="0" y="0"/>
                </a:moveTo>
                <a:lnTo>
                  <a:pt x="188686" y="188686"/>
                </a:lnTo>
                <a:lnTo>
                  <a:pt x="362857" y="14515"/>
                </a:lnTo>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任意多边形 76"/>
          <p:cNvSpPr/>
          <p:nvPr/>
        </p:nvSpPr>
        <p:spPr>
          <a:xfrm>
            <a:off x="6927222" y="3109380"/>
            <a:ext cx="362857" cy="188686"/>
          </a:xfrm>
          <a:custGeom>
            <a:avLst/>
            <a:gdLst>
              <a:gd name="connsiteX0" fmla="*/ 0 w 362857"/>
              <a:gd name="connsiteY0" fmla="*/ 0 h 188686"/>
              <a:gd name="connsiteX1" fmla="*/ 188686 w 362857"/>
              <a:gd name="connsiteY1" fmla="*/ 188686 h 188686"/>
              <a:gd name="connsiteX2" fmla="*/ 362857 w 362857"/>
              <a:gd name="connsiteY2" fmla="*/ 14515 h 188686"/>
            </a:gdLst>
            <a:ahLst/>
            <a:cxnLst>
              <a:cxn ang="0">
                <a:pos x="connsiteX0" y="connsiteY0"/>
              </a:cxn>
              <a:cxn ang="0">
                <a:pos x="connsiteX1" y="connsiteY1"/>
              </a:cxn>
              <a:cxn ang="0">
                <a:pos x="connsiteX2" y="connsiteY2"/>
              </a:cxn>
            </a:cxnLst>
            <a:rect l="l" t="t" r="r" b="b"/>
            <a:pathLst>
              <a:path w="362857" h="188686">
                <a:moveTo>
                  <a:pt x="0" y="0"/>
                </a:moveTo>
                <a:lnTo>
                  <a:pt x="188686" y="188686"/>
                </a:lnTo>
                <a:lnTo>
                  <a:pt x="362857" y="14515"/>
                </a:lnTo>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3" name="矩形 82"/>
          <p:cNvSpPr/>
          <p:nvPr/>
        </p:nvSpPr>
        <p:spPr>
          <a:xfrm>
            <a:off x="3179819" y="3893833"/>
            <a:ext cx="1284518" cy="59576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rPr>
              <a:t>发送设备</a:t>
            </a:r>
          </a:p>
        </p:txBody>
      </p:sp>
      <p:sp>
        <p:nvSpPr>
          <p:cNvPr id="84" name="矩形 83"/>
          <p:cNvSpPr/>
          <p:nvPr/>
        </p:nvSpPr>
        <p:spPr>
          <a:xfrm>
            <a:off x="7727662" y="3893833"/>
            <a:ext cx="1284518" cy="59576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rPr>
              <a:t>接收设备</a:t>
            </a:r>
          </a:p>
        </p:txBody>
      </p:sp>
      <p:sp>
        <p:nvSpPr>
          <p:cNvPr id="86" name="矩形 85"/>
          <p:cNvSpPr/>
          <p:nvPr/>
        </p:nvSpPr>
        <p:spPr>
          <a:xfrm>
            <a:off x="5184120" y="5094268"/>
            <a:ext cx="1772418" cy="59576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无线通信系统</a:t>
            </a:r>
          </a:p>
        </p:txBody>
      </p:sp>
    </p:spTree>
    <p:extLst>
      <p:ext uri="{BB962C8B-B14F-4D97-AF65-F5344CB8AC3E}">
        <p14:creationId xmlns:p14="http://schemas.microsoft.com/office/powerpoint/2010/main" val="2782724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无线侧组网概念：无线电磁波</a:t>
            </a:r>
          </a:p>
        </p:txBody>
      </p:sp>
      <p:sp>
        <p:nvSpPr>
          <p:cNvPr id="6" name="文本占位符 5"/>
          <p:cNvSpPr>
            <a:spLocks noGrp="1"/>
          </p:cNvSpPr>
          <p:nvPr>
            <p:ph type="body" sz="quarter" idx="10"/>
          </p:nvPr>
        </p:nvSpPr>
        <p:spPr>
          <a:xfrm>
            <a:off x="468317" y="1233487"/>
            <a:ext cx="11276183" cy="2123261"/>
          </a:xfrm>
        </p:spPr>
        <p:txBody>
          <a:bodyPr/>
          <a:lstStyle/>
          <a:p>
            <a:r>
              <a:rPr lang="zh-CN" altLang="en-US" sz="1800" dirty="0"/>
              <a:t>无线电磁波是频率介于</a:t>
            </a:r>
            <a:r>
              <a:rPr lang="en-US" altLang="zh-CN" sz="1800" dirty="0"/>
              <a:t>3</a:t>
            </a:r>
            <a:r>
              <a:rPr lang="zh-CN" altLang="en-US" sz="1800" dirty="0"/>
              <a:t>赫兹和约</a:t>
            </a:r>
            <a:r>
              <a:rPr lang="en-US" altLang="zh-CN" sz="1800" dirty="0"/>
              <a:t>300G</a:t>
            </a:r>
            <a:r>
              <a:rPr lang="zh-CN" altLang="en-US" sz="1800" dirty="0"/>
              <a:t>赫兹之间的电磁波，也叫作射频电波，或简称射频、射电。无线电技术将声音讯号或其他信号经过转换，利用无线电磁波传播。</a:t>
            </a:r>
            <a:endParaRPr lang="en-US" altLang="zh-CN" sz="1800" dirty="0"/>
          </a:p>
          <a:p>
            <a:r>
              <a:rPr lang="en-US" altLang="zh-CN" sz="1800" dirty="0"/>
              <a:t>WLAN</a:t>
            </a:r>
            <a:r>
              <a:rPr lang="zh-CN" altLang="en-US" sz="1800" dirty="0"/>
              <a:t>技术就是通过无线电磁波在空间中传输信息。当前我们使用的频段是：</a:t>
            </a:r>
            <a:endParaRPr lang="en-US" altLang="zh-CN" sz="1800" dirty="0"/>
          </a:p>
          <a:p>
            <a:pPr lvl="1"/>
            <a:r>
              <a:rPr lang="en-US" altLang="zh-CN" sz="1600" dirty="0"/>
              <a:t>2.4GHz</a:t>
            </a:r>
            <a:r>
              <a:rPr lang="zh-CN" altLang="en-US" sz="1600" dirty="0"/>
              <a:t>频段 </a:t>
            </a:r>
            <a:r>
              <a:rPr lang="en-US" altLang="zh-CN" sz="1600" dirty="0"/>
              <a:t>(</a:t>
            </a:r>
            <a:r>
              <a:rPr lang="en-US" altLang="zh-CN" sz="1600" dirty="0" smtClean="0"/>
              <a:t>2.4GHz~2.4835GHz</a:t>
            </a:r>
            <a:r>
              <a:rPr lang="zh-CN" altLang="en-US" sz="1600" dirty="0" smtClean="0"/>
              <a:t>）；</a:t>
            </a:r>
            <a:endParaRPr lang="en-US" altLang="zh-CN" sz="1600" dirty="0" smtClean="0"/>
          </a:p>
          <a:p>
            <a:pPr lvl="1"/>
            <a:r>
              <a:rPr lang="en-US" altLang="zh-CN" sz="1600" dirty="0" smtClean="0"/>
              <a:t>5GHz</a:t>
            </a:r>
            <a:r>
              <a:rPr lang="zh-CN" altLang="en-US" sz="1600" dirty="0" smtClean="0"/>
              <a:t>频段（</a:t>
            </a:r>
            <a:r>
              <a:rPr lang="en-US" altLang="zh-CN" sz="1600" dirty="0" smtClean="0"/>
              <a:t>5.15GHz~5.35GHz</a:t>
            </a:r>
            <a:r>
              <a:rPr lang="zh-CN" altLang="en-US" sz="1600" dirty="0" smtClean="0"/>
              <a:t>，</a:t>
            </a:r>
            <a:r>
              <a:rPr lang="en-US" altLang="zh-CN" sz="1600" dirty="0" smtClean="0"/>
              <a:t>5.725GHz~5.85GHz</a:t>
            </a:r>
            <a:r>
              <a:rPr lang="zh-CN" altLang="en-US" sz="1600" dirty="0" smtClean="0"/>
              <a:t>）。</a:t>
            </a:r>
            <a:endParaRPr lang="en-US" altLang="zh-CN" sz="1600" dirty="0"/>
          </a:p>
        </p:txBody>
      </p:sp>
      <p:sp>
        <p:nvSpPr>
          <p:cNvPr id="3" name="五边形 2"/>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4" name="燕尾形 3"/>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5" name="燕尾形 4"/>
          <p:cNvSpPr/>
          <p:nvPr/>
        </p:nvSpPr>
        <p:spPr bwMode="auto">
          <a:xfrm>
            <a:off x="1096490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grpSp>
        <p:nvGrpSpPr>
          <p:cNvPr id="52" name="组合 51"/>
          <p:cNvGrpSpPr/>
          <p:nvPr/>
        </p:nvGrpSpPr>
        <p:grpSpPr>
          <a:xfrm>
            <a:off x="1439531" y="5437456"/>
            <a:ext cx="8555898" cy="940739"/>
            <a:chOff x="1677151" y="5214516"/>
            <a:chExt cx="8555898" cy="940739"/>
          </a:xfrm>
        </p:grpSpPr>
        <p:cxnSp>
          <p:nvCxnSpPr>
            <p:cNvPr id="9" name="直接连接符 8"/>
            <p:cNvCxnSpPr/>
            <p:nvPr/>
          </p:nvCxnSpPr>
          <p:spPr bwMode="auto">
            <a:xfrm>
              <a:off x="1700173" y="5214516"/>
              <a:ext cx="0" cy="189186"/>
            </a:xfrm>
            <a:prstGeom prst="line">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cxnSp>
        <p:cxnSp>
          <p:nvCxnSpPr>
            <p:cNvPr id="10" name="直接连接符 9"/>
            <p:cNvCxnSpPr/>
            <p:nvPr/>
          </p:nvCxnSpPr>
          <p:spPr bwMode="auto">
            <a:xfrm>
              <a:off x="2422300" y="5214516"/>
              <a:ext cx="0" cy="189186"/>
            </a:xfrm>
            <a:prstGeom prst="line">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cxnSp>
        <p:sp>
          <p:nvSpPr>
            <p:cNvPr id="21" name="TextBox 42"/>
            <p:cNvSpPr txBox="1"/>
            <p:nvPr/>
          </p:nvSpPr>
          <p:spPr>
            <a:xfrm>
              <a:off x="1677151" y="5373738"/>
              <a:ext cx="420414" cy="276999"/>
            </a:xfrm>
            <a:prstGeom prst="rect">
              <a:avLst/>
            </a:prstGeom>
            <a:noFill/>
          </p:spPr>
          <p:txBody>
            <a:bodyPr wrap="square" rtlCol="0">
              <a:spAutoFit/>
            </a:bodyPr>
            <a:lstStyle/>
            <a:p>
              <a:pPr algn="ctr"/>
              <a:r>
                <a:rPr lang="en-US" altLang="zh-CN" sz="1200" dirty="0"/>
                <a:t>3</a:t>
              </a:r>
              <a:endParaRPr lang="zh-CN" altLang="en-US" sz="1200" dirty="0"/>
            </a:p>
          </p:txBody>
        </p:sp>
        <p:sp>
          <p:nvSpPr>
            <p:cNvPr id="22" name="TextBox 43"/>
            <p:cNvSpPr txBox="1"/>
            <p:nvPr/>
          </p:nvSpPr>
          <p:spPr>
            <a:xfrm>
              <a:off x="2406991" y="5373738"/>
              <a:ext cx="420414" cy="276999"/>
            </a:xfrm>
            <a:prstGeom prst="rect">
              <a:avLst/>
            </a:prstGeom>
            <a:noFill/>
          </p:spPr>
          <p:txBody>
            <a:bodyPr wrap="square" rtlCol="0">
              <a:spAutoFit/>
            </a:bodyPr>
            <a:lstStyle/>
            <a:p>
              <a:pPr algn="ctr"/>
              <a:r>
                <a:rPr lang="en-US" altLang="zh-CN" sz="1200" dirty="0"/>
                <a:t>30</a:t>
              </a:r>
              <a:endParaRPr lang="zh-CN" altLang="en-US" sz="1200" dirty="0"/>
            </a:p>
          </p:txBody>
        </p:sp>
        <p:sp>
          <p:nvSpPr>
            <p:cNvPr id="23" name="TextBox 44"/>
            <p:cNvSpPr txBox="1"/>
            <p:nvPr/>
          </p:nvSpPr>
          <p:spPr>
            <a:xfrm>
              <a:off x="3111073" y="5373738"/>
              <a:ext cx="488253" cy="276999"/>
            </a:xfrm>
            <a:prstGeom prst="rect">
              <a:avLst/>
            </a:prstGeom>
            <a:noFill/>
          </p:spPr>
          <p:txBody>
            <a:bodyPr wrap="square" rtlCol="0">
              <a:spAutoFit/>
            </a:bodyPr>
            <a:lstStyle/>
            <a:p>
              <a:pPr algn="ctr"/>
              <a:r>
                <a:rPr lang="en-US" altLang="zh-CN" sz="1200" dirty="0"/>
                <a:t>300</a:t>
              </a:r>
              <a:endParaRPr lang="zh-CN" altLang="en-US" sz="1200" dirty="0"/>
            </a:p>
          </p:txBody>
        </p:sp>
        <p:sp>
          <p:nvSpPr>
            <p:cNvPr id="24" name="TextBox 45"/>
            <p:cNvSpPr txBox="1"/>
            <p:nvPr/>
          </p:nvSpPr>
          <p:spPr>
            <a:xfrm>
              <a:off x="3895872" y="5373738"/>
              <a:ext cx="420414" cy="276999"/>
            </a:xfrm>
            <a:prstGeom prst="rect">
              <a:avLst/>
            </a:prstGeom>
            <a:noFill/>
          </p:spPr>
          <p:txBody>
            <a:bodyPr wrap="square" rtlCol="0">
              <a:spAutoFit/>
            </a:bodyPr>
            <a:lstStyle/>
            <a:p>
              <a:pPr algn="ctr"/>
              <a:r>
                <a:rPr lang="en-US" altLang="zh-CN" sz="1200" dirty="0"/>
                <a:t>3</a:t>
              </a:r>
              <a:endParaRPr lang="zh-CN" altLang="en-US" sz="1200" dirty="0"/>
            </a:p>
          </p:txBody>
        </p:sp>
        <p:sp>
          <p:nvSpPr>
            <p:cNvPr id="25" name="TextBox 46"/>
            <p:cNvSpPr txBox="1"/>
            <p:nvPr/>
          </p:nvSpPr>
          <p:spPr>
            <a:xfrm>
              <a:off x="4625710" y="5373738"/>
              <a:ext cx="420414" cy="276999"/>
            </a:xfrm>
            <a:prstGeom prst="rect">
              <a:avLst/>
            </a:prstGeom>
            <a:noFill/>
          </p:spPr>
          <p:txBody>
            <a:bodyPr wrap="square" rtlCol="0">
              <a:spAutoFit/>
            </a:bodyPr>
            <a:lstStyle/>
            <a:p>
              <a:pPr algn="ctr"/>
              <a:r>
                <a:rPr lang="en-US" altLang="zh-CN" sz="1200" dirty="0"/>
                <a:t>30</a:t>
              </a:r>
              <a:endParaRPr lang="zh-CN" altLang="en-US" sz="1200" dirty="0"/>
            </a:p>
          </p:txBody>
        </p:sp>
        <p:sp>
          <p:nvSpPr>
            <p:cNvPr id="26" name="TextBox 47"/>
            <p:cNvSpPr txBox="1"/>
            <p:nvPr/>
          </p:nvSpPr>
          <p:spPr>
            <a:xfrm>
              <a:off x="5329792" y="5373738"/>
              <a:ext cx="484907" cy="276999"/>
            </a:xfrm>
            <a:prstGeom prst="rect">
              <a:avLst/>
            </a:prstGeom>
            <a:noFill/>
          </p:spPr>
          <p:txBody>
            <a:bodyPr wrap="square" rtlCol="0">
              <a:spAutoFit/>
            </a:bodyPr>
            <a:lstStyle/>
            <a:p>
              <a:pPr algn="ctr"/>
              <a:r>
                <a:rPr lang="en-US" altLang="zh-CN" sz="1200" dirty="0"/>
                <a:t>300</a:t>
              </a:r>
              <a:endParaRPr lang="zh-CN" altLang="en-US" sz="1200" dirty="0"/>
            </a:p>
          </p:txBody>
        </p:sp>
        <p:sp>
          <p:nvSpPr>
            <p:cNvPr id="27" name="TextBox 48"/>
            <p:cNvSpPr txBox="1"/>
            <p:nvPr/>
          </p:nvSpPr>
          <p:spPr>
            <a:xfrm>
              <a:off x="6098367" y="5373738"/>
              <a:ext cx="420414" cy="276999"/>
            </a:xfrm>
            <a:prstGeom prst="rect">
              <a:avLst/>
            </a:prstGeom>
            <a:noFill/>
          </p:spPr>
          <p:txBody>
            <a:bodyPr wrap="square" rtlCol="0">
              <a:spAutoFit/>
            </a:bodyPr>
            <a:lstStyle/>
            <a:p>
              <a:pPr algn="ctr"/>
              <a:r>
                <a:rPr lang="en-US" altLang="zh-CN" sz="1200" dirty="0"/>
                <a:t>3</a:t>
              </a:r>
              <a:endParaRPr lang="zh-CN" altLang="en-US" sz="1200" dirty="0"/>
            </a:p>
          </p:txBody>
        </p:sp>
        <p:sp>
          <p:nvSpPr>
            <p:cNvPr id="28" name="TextBox 49"/>
            <p:cNvSpPr txBox="1"/>
            <p:nvPr/>
          </p:nvSpPr>
          <p:spPr>
            <a:xfrm>
              <a:off x="6828207" y="5373738"/>
              <a:ext cx="420414" cy="276999"/>
            </a:xfrm>
            <a:prstGeom prst="rect">
              <a:avLst/>
            </a:prstGeom>
            <a:noFill/>
          </p:spPr>
          <p:txBody>
            <a:bodyPr wrap="square" rtlCol="0">
              <a:spAutoFit/>
            </a:bodyPr>
            <a:lstStyle/>
            <a:p>
              <a:pPr algn="ctr"/>
              <a:r>
                <a:rPr lang="en-US" altLang="zh-CN" sz="1200" dirty="0"/>
                <a:t>30</a:t>
              </a:r>
              <a:endParaRPr lang="zh-CN" altLang="en-US" sz="1200" dirty="0"/>
            </a:p>
          </p:txBody>
        </p:sp>
        <p:sp>
          <p:nvSpPr>
            <p:cNvPr id="29" name="TextBox 50"/>
            <p:cNvSpPr txBox="1"/>
            <p:nvPr/>
          </p:nvSpPr>
          <p:spPr>
            <a:xfrm>
              <a:off x="7545168" y="5373738"/>
              <a:ext cx="492071" cy="276999"/>
            </a:xfrm>
            <a:prstGeom prst="rect">
              <a:avLst/>
            </a:prstGeom>
            <a:noFill/>
          </p:spPr>
          <p:txBody>
            <a:bodyPr wrap="square" rtlCol="0">
              <a:spAutoFit/>
            </a:bodyPr>
            <a:lstStyle/>
            <a:p>
              <a:pPr algn="ctr"/>
              <a:r>
                <a:rPr lang="en-US" altLang="zh-CN" sz="1200" dirty="0"/>
                <a:t>300</a:t>
              </a:r>
              <a:endParaRPr lang="zh-CN" altLang="en-US" sz="1200" dirty="0"/>
            </a:p>
          </p:txBody>
        </p:sp>
        <p:sp>
          <p:nvSpPr>
            <p:cNvPr id="30" name="TextBox 51"/>
            <p:cNvSpPr txBox="1"/>
            <p:nvPr/>
          </p:nvSpPr>
          <p:spPr>
            <a:xfrm>
              <a:off x="8308026" y="5373738"/>
              <a:ext cx="420414" cy="276999"/>
            </a:xfrm>
            <a:prstGeom prst="rect">
              <a:avLst/>
            </a:prstGeom>
            <a:noFill/>
          </p:spPr>
          <p:txBody>
            <a:bodyPr wrap="square" rtlCol="0">
              <a:spAutoFit/>
            </a:bodyPr>
            <a:lstStyle/>
            <a:p>
              <a:pPr algn="ctr"/>
              <a:r>
                <a:rPr lang="en-US" altLang="zh-CN" sz="1200" dirty="0"/>
                <a:t>3</a:t>
              </a:r>
              <a:endParaRPr lang="zh-CN" altLang="en-US" sz="1200" dirty="0"/>
            </a:p>
          </p:txBody>
        </p:sp>
        <p:sp>
          <p:nvSpPr>
            <p:cNvPr id="31" name="TextBox 52"/>
            <p:cNvSpPr txBox="1"/>
            <p:nvPr/>
          </p:nvSpPr>
          <p:spPr>
            <a:xfrm>
              <a:off x="9037866" y="5373738"/>
              <a:ext cx="420414" cy="276999"/>
            </a:xfrm>
            <a:prstGeom prst="rect">
              <a:avLst/>
            </a:prstGeom>
            <a:noFill/>
          </p:spPr>
          <p:txBody>
            <a:bodyPr wrap="square" rtlCol="0">
              <a:spAutoFit/>
            </a:bodyPr>
            <a:lstStyle/>
            <a:p>
              <a:pPr algn="ctr"/>
              <a:r>
                <a:rPr lang="en-US" altLang="zh-CN" sz="1200" dirty="0"/>
                <a:t>30</a:t>
              </a:r>
              <a:endParaRPr lang="zh-CN" altLang="en-US" sz="1200" dirty="0"/>
            </a:p>
          </p:txBody>
        </p:sp>
        <p:sp>
          <p:nvSpPr>
            <p:cNvPr id="32" name="TextBox 53"/>
            <p:cNvSpPr txBox="1"/>
            <p:nvPr/>
          </p:nvSpPr>
          <p:spPr>
            <a:xfrm>
              <a:off x="9754830" y="5373738"/>
              <a:ext cx="478219" cy="276999"/>
            </a:xfrm>
            <a:prstGeom prst="rect">
              <a:avLst/>
            </a:prstGeom>
            <a:noFill/>
          </p:spPr>
          <p:txBody>
            <a:bodyPr wrap="square" rtlCol="0">
              <a:spAutoFit/>
            </a:bodyPr>
            <a:lstStyle/>
            <a:p>
              <a:pPr algn="ctr"/>
              <a:r>
                <a:rPr lang="en-US" altLang="zh-CN" sz="1200" dirty="0"/>
                <a:t>300</a:t>
              </a:r>
              <a:endParaRPr lang="zh-CN" altLang="en-US" sz="1200" dirty="0"/>
            </a:p>
          </p:txBody>
        </p:sp>
        <p:sp>
          <p:nvSpPr>
            <p:cNvPr id="33" name="TextBox 63"/>
            <p:cNvSpPr txBox="1"/>
            <p:nvPr/>
          </p:nvSpPr>
          <p:spPr>
            <a:xfrm>
              <a:off x="2097565" y="5847478"/>
              <a:ext cx="1013507" cy="307777"/>
            </a:xfrm>
            <a:prstGeom prst="rect">
              <a:avLst/>
            </a:prstGeom>
            <a:noFill/>
          </p:spPr>
          <p:txBody>
            <a:bodyPr wrap="square" rtlCol="0">
              <a:spAutoFit/>
            </a:bodyPr>
            <a:lstStyle/>
            <a:p>
              <a:pPr algn="ctr"/>
              <a:r>
                <a:rPr lang="en-US" altLang="zh-CN" sz="1400" dirty="0"/>
                <a:t>HZ</a:t>
              </a:r>
            </a:p>
          </p:txBody>
        </p:sp>
        <p:sp>
          <p:nvSpPr>
            <p:cNvPr id="34" name="TextBox 68"/>
            <p:cNvSpPr txBox="1"/>
            <p:nvPr/>
          </p:nvSpPr>
          <p:spPr>
            <a:xfrm>
              <a:off x="4566687" y="5847478"/>
              <a:ext cx="557047" cy="307777"/>
            </a:xfrm>
            <a:prstGeom prst="rect">
              <a:avLst/>
            </a:prstGeom>
            <a:noFill/>
          </p:spPr>
          <p:txBody>
            <a:bodyPr wrap="square" rtlCol="0">
              <a:spAutoFit/>
            </a:bodyPr>
            <a:lstStyle/>
            <a:p>
              <a:pPr algn="ctr"/>
              <a:r>
                <a:rPr lang="en-US" altLang="zh-CN" sz="1400" dirty="0"/>
                <a:t>KHZ</a:t>
              </a:r>
              <a:endParaRPr lang="zh-CN" altLang="en-US" sz="1400" dirty="0"/>
            </a:p>
          </p:txBody>
        </p:sp>
        <p:sp>
          <p:nvSpPr>
            <p:cNvPr id="35" name="TextBox 69"/>
            <p:cNvSpPr txBox="1"/>
            <p:nvPr/>
          </p:nvSpPr>
          <p:spPr>
            <a:xfrm>
              <a:off x="6737437" y="5847478"/>
              <a:ext cx="609600" cy="307777"/>
            </a:xfrm>
            <a:prstGeom prst="rect">
              <a:avLst/>
            </a:prstGeom>
            <a:noFill/>
          </p:spPr>
          <p:txBody>
            <a:bodyPr wrap="square" rtlCol="0">
              <a:spAutoFit/>
            </a:bodyPr>
            <a:lstStyle/>
            <a:p>
              <a:pPr algn="ctr"/>
              <a:r>
                <a:rPr lang="en-US" altLang="zh-CN" sz="1400" dirty="0"/>
                <a:t>MHZ</a:t>
              </a:r>
              <a:endParaRPr lang="zh-CN" altLang="en-US" sz="1400" dirty="0"/>
            </a:p>
          </p:txBody>
        </p:sp>
        <p:sp>
          <p:nvSpPr>
            <p:cNvPr id="36" name="TextBox 70"/>
            <p:cNvSpPr txBox="1"/>
            <p:nvPr/>
          </p:nvSpPr>
          <p:spPr>
            <a:xfrm>
              <a:off x="8988967" y="5847478"/>
              <a:ext cx="562306" cy="307777"/>
            </a:xfrm>
            <a:prstGeom prst="rect">
              <a:avLst/>
            </a:prstGeom>
            <a:noFill/>
          </p:spPr>
          <p:txBody>
            <a:bodyPr wrap="square" rtlCol="0">
              <a:spAutoFit/>
            </a:bodyPr>
            <a:lstStyle/>
            <a:p>
              <a:pPr algn="ctr"/>
              <a:r>
                <a:rPr lang="en-US" altLang="zh-CN" sz="1400" dirty="0"/>
                <a:t>GHZ</a:t>
              </a:r>
              <a:endParaRPr lang="zh-CN" altLang="en-US" sz="1400" dirty="0"/>
            </a:p>
          </p:txBody>
        </p:sp>
        <p:sp>
          <p:nvSpPr>
            <p:cNvPr id="44" name="左大括号 43"/>
            <p:cNvSpPr/>
            <p:nvPr/>
          </p:nvSpPr>
          <p:spPr bwMode="auto">
            <a:xfrm rot="16200000">
              <a:off x="2497195" y="4979633"/>
              <a:ext cx="208678" cy="1442438"/>
            </a:xfrm>
            <a:prstGeom prst="leftBrace">
              <a:avLst>
                <a:gd name="adj1" fmla="val 40178"/>
                <a:gd name="adj2" fmla="val 50000"/>
              </a:avLst>
            </a:prstGeom>
            <a:solidFill>
              <a:schemeClr val="accent1">
                <a:alpha val="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endParaRPr>
            </a:p>
          </p:txBody>
        </p:sp>
        <p:sp>
          <p:nvSpPr>
            <p:cNvPr id="48" name="左大括号 47"/>
            <p:cNvSpPr/>
            <p:nvPr/>
          </p:nvSpPr>
          <p:spPr bwMode="auto">
            <a:xfrm rot="16200000">
              <a:off x="4743213" y="4979633"/>
              <a:ext cx="208678" cy="1442438"/>
            </a:xfrm>
            <a:prstGeom prst="leftBrace">
              <a:avLst>
                <a:gd name="adj1" fmla="val 40178"/>
                <a:gd name="adj2" fmla="val 50000"/>
              </a:avLst>
            </a:prstGeom>
            <a:solidFill>
              <a:schemeClr val="accent1">
                <a:alpha val="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endParaRPr>
            </a:p>
          </p:txBody>
        </p:sp>
        <p:sp>
          <p:nvSpPr>
            <p:cNvPr id="49" name="左大括号 48"/>
            <p:cNvSpPr/>
            <p:nvPr/>
          </p:nvSpPr>
          <p:spPr bwMode="auto">
            <a:xfrm rot="16200000">
              <a:off x="6931906" y="4979633"/>
              <a:ext cx="208678" cy="1442438"/>
            </a:xfrm>
            <a:prstGeom prst="leftBrace">
              <a:avLst>
                <a:gd name="adj1" fmla="val 40178"/>
                <a:gd name="adj2" fmla="val 50000"/>
              </a:avLst>
            </a:prstGeom>
            <a:solidFill>
              <a:schemeClr val="accent1">
                <a:alpha val="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endParaRPr>
            </a:p>
          </p:txBody>
        </p:sp>
        <p:sp>
          <p:nvSpPr>
            <p:cNvPr id="50" name="左大括号 49"/>
            <p:cNvSpPr/>
            <p:nvPr/>
          </p:nvSpPr>
          <p:spPr bwMode="auto">
            <a:xfrm rot="16200000">
              <a:off x="9154925" y="4979633"/>
              <a:ext cx="208678" cy="1442438"/>
            </a:xfrm>
            <a:prstGeom prst="leftBrace">
              <a:avLst>
                <a:gd name="adj1" fmla="val 40178"/>
                <a:gd name="adj2" fmla="val 50000"/>
              </a:avLst>
            </a:prstGeom>
            <a:solidFill>
              <a:schemeClr val="accent1">
                <a:alpha val="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endParaRPr>
            </a:p>
          </p:txBody>
        </p:sp>
      </p:grpSp>
      <p:grpSp>
        <p:nvGrpSpPr>
          <p:cNvPr id="68" name="组合 67"/>
          <p:cNvGrpSpPr/>
          <p:nvPr/>
        </p:nvGrpSpPr>
        <p:grpSpPr>
          <a:xfrm>
            <a:off x="5331151" y="3376901"/>
            <a:ext cx="2872596" cy="1756115"/>
            <a:chOff x="5899847" y="605480"/>
            <a:chExt cx="2357280" cy="1756115"/>
          </a:xfrm>
        </p:grpSpPr>
        <p:sp>
          <p:nvSpPr>
            <p:cNvPr id="53" name="矩形 52"/>
            <p:cNvSpPr/>
            <p:nvPr/>
          </p:nvSpPr>
          <p:spPr>
            <a:xfrm>
              <a:off x="5899847" y="605480"/>
              <a:ext cx="1800000" cy="765550"/>
            </a:xfrm>
            <a:prstGeom prst="rect">
              <a:avLst/>
            </a:prstGeom>
            <a:gradFill>
              <a:gsLst>
                <a:gs pos="24000">
                  <a:schemeClr val="bg1">
                    <a:lumMod val="95000"/>
                  </a:schemeClr>
                </a:gs>
                <a:gs pos="100000">
                  <a:schemeClr val="bg1">
                    <a:alpha val="0"/>
                  </a:schemeClr>
                </a:gs>
              </a:gsLst>
              <a:lin ang="0" scaled="1"/>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altLang="zh-CN" sz="1600" dirty="0">
                  <a:solidFill>
                    <a:schemeClr val="tx1"/>
                  </a:solidFill>
                </a:rPr>
                <a:t>2.4GHz </a:t>
              </a:r>
              <a:r>
                <a:rPr lang="zh-CN" altLang="en-US" sz="1600" dirty="0">
                  <a:solidFill>
                    <a:schemeClr val="tx1"/>
                  </a:solidFill>
                </a:rPr>
                <a:t>工作频段</a:t>
              </a:r>
              <a:endParaRPr lang="en-US" altLang="zh-CN" sz="1600" dirty="0">
                <a:solidFill>
                  <a:schemeClr val="tx1"/>
                </a:solidFill>
              </a:endParaRPr>
            </a:p>
            <a:p>
              <a:pPr algn="ctr">
                <a:lnSpc>
                  <a:spcPct val="125000"/>
                </a:lnSpc>
              </a:pPr>
              <a:r>
                <a:rPr lang="en-US" altLang="zh-CN" sz="1600" dirty="0">
                  <a:solidFill>
                    <a:schemeClr val="tx1"/>
                  </a:solidFill>
                </a:rPr>
                <a:t>IEEE 802.11b/g/n/ax</a:t>
              </a:r>
            </a:p>
          </p:txBody>
        </p:sp>
        <p:sp>
          <p:nvSpPr>
            <p:cNvPr id="55" name="流程图: 合并 54"/>
            <p:cNvSpPr/>
            <p:nvPr/>
          </p:nvSpPr>
          <p:spPr>
            <a:xfrm>
              <a:off x="5899847" y="1371031"/>
              <a:ext cx="2357280" cy="990564"/>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3096"/>
                <a:gd name="connsiteY0" fmla="*/ 0 h 13506"/>
                <a:gd name="connsiteX1" fmla="*/ 10000 w 13096"/>
                <a:gd name="connsiteY1" fmla="*/ 0 h 13506"/>
                <a:gd name="connsiteX2" fmla="*/ 13096 w 13096"/>
                <a:gd name="connsiteY2" fmla="*/ 13506 h 13506"/>
                <a:gd name="connsiteX3" fmla="*/ 0 w 13096"/>
                <a:gd name="connsiteY3" fmla="*/ 0 h 13506"/>
              </a:gdLst>
              <a:ahLst/>
              <a:cxnLst>
                <a:cxn ang="0">
                  <a:pos x="connsiteX0" y="connsiteY0"/>
                </a:cxn>
                <a:cxn ang="0">
                  <a:pos x="connsiteX1" y="connsiteY1"/>
                </a:cxn>
                <a:cxn ang="0">
                  <a:pos x="connsiteX2" y="connsiteY2"/>
                </a:cxn>
                <a:cxn ang="0">
                  <a:pos x="connsiteX3" y="connsiteY3"/>
                </a:cxn>
              </a:cxnLst>
              <a:rect l="l" t="t" r="r" b="b"/>
              <a:pathLst>
                <a:path w="13096" h="13506">
                  <a:moveTo>
                    <a:pt x="0" y="0"/>
                  </a:moveTo>
                  <a:lnTo>
                    <a:pt x="10000" y="0"/>
                  </a:lnTo>
                  <a:lnTo>
                    <a:pt x="13096" y="13506"/>
                  </a:lnTo>
                  <a:lnTo>
                    <a:pt x="0" y="0"/>
                  </a:lnTo>
                  <a:close/>
                </a:path>
              </a:pathLst>
            </a:custGeom>
            <a:gradFill>
              <a:gsLst>
                <a:gs pos="24000">
                  <a:schemeClr val="bg1">
                    <a:lumMod val="95000"/>
                  </a:schemeClr>
                </a:gs>
                <a:gs pos="100000">
                  <a:schemeClr val="bg1">
                    <a:alpha val="0"/>
                  </a:schemeClr>
                </a:gs>
              </a:gsLst>
              <a:lin ang="0" scaled="1"/>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57" name="直接连接符 56"/>
            <p:cNvCxnSpPr>
              <a:endCxn id="55" idx="2"/>
            </p:cNvCxnSpPr>
            <p:nvPr/>
          </p:nvCxnSpPr>
          <p:spPr>
            <a:xfrm>
              <a:off x="7705259" y="605480"/>
              <a:ext cx="551868" cy="1756115"/>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6" name="组合 10"/>
          <p:cNvGrpSpPr/>
          <p:nvPr/>
        </p:nvGrpSpPr>
        <p:grpSpPr>
          <a:xfrm>
            <a:off x="8490820" y="3373175"/>
            <a:ext cx="2653142" cy="1759841"/>
            <a:chOff x="8347010" y="3158533"/>
            <a:chExt cx="2288347" cy="1759841"/>
          </a:xfrm>
        </p:grpSpPr>
        <p:sp>
          <p:nvSpPr>
            <p:cNvPr id="54" name="矩形 11"/>
            <p:cNvSpPr/>
            <p:nvPr/>
          </p:nvSpPr>
          <p:spPr>
            <a:xfrm>
              <a:off x="8639793" y="3158533"/>
              <a:ext cx="1995564" cy="76555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5GHz </a:t>
              </a:r>
              <a:r>
                <a:rPr lang="zh-CN" altLang="en-US" sz="1600" kern="0" dirty="0">
                  <a:solidFill>
                    <a:srgbClr val="1D1D1A"/>
                  </a:solidFill>
                  <a:latin typeface="Huawei Sans" panose="020C0503030203020204" pitchFamily="34" charset="0"/>
                  <a:ea typeface="方正兰亭黑简体" panose="02000000000000000000" pitchFamily="2" charset="-122"/>
                </a:rPr>
                <a:t>工作频段</a:t>
              </a:r>
              <a:endParaRPr lang="en-US" altLang="zh-CN" sz="1600" kern="0" dirty="0">
                <a:solidFill>
                  <a:srgbClr val="1D1D1A"/>
                </a:solidFill>
                <a:latin typeface="Huawei Sans" panose="020C0503030203020204" pitchFamily="34" charset="0"/>
                <a:ea typeface="方正兰亭黑简体" panose="02000000000000000000" pitchFamily="2" charset="-122"/>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rPr>
                <a:t>IEEE 802.11a/n/ac/ax</a:t>
              </a: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cxnSp>
          <p:nvCxnSpPr>
            <p:cNvPr id="61" name="直接连接符 12"/>
            <p:cNvCxnSpPr>
              <a:endCxn id="62" idx="2"/>
            </p:cNvCxnSpPr>
            <p:nvPr/>
          </p:nvCxnSpPr>
          <p:spPr>
            <a:xfrm flipH="1">
              <a:off x="8347011" y="3158533"/>
              <a:ext cx="292783" cy="1759841"/>
            </a:xfrm>
            <a:prstGeom prst="line">
              <a:avLst/>
            </a:prstGeom>
            <a:ln w="19050">
              <a:solidFill>
                <a:srgbClr val="99DFF9"/>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流程图: 合并 61"/>
            <p:cNvSpPr/>
            <p:nvPr/>
          </p:nvSpPr>
          <p:spPr>
            <a:xfrm>
              <a:off x="8347010" y="3924083"/>
              <a:ext cx="2288346" cy="994291"/>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1564 w 11564"/>
                <a:gd name="connsiteY0" fmla="*/ 0 h 10000"/>
                <a:gd name="connsiteX1" fmla="*/ 11564 w 11564"/>
                <a:gd name="connsiteY1" fmla="*/ 0 h 10000"/>
                <a:gd name="connsiteX2" fmla="*/ 0 w 11564"/>
                <a:gd name="connsiteY2" fmla="*/ 10000 h 10000"/>
                <a:gd name="connsiteX3" fmla="*/ 1564 w 11564"/>
                <a:gd name="connsiteY3" fmla="*/ 0 h 10000"/>
              </a:gdLst>
              <a:ahLst/>
              <a:cxnLst>
                <a:cxn ang="0">
                  <a:pos x="connsiteX0" y="connsiteY0"/>
                </a:cxn>
                <a:cxn ang="0">
                  <a:pos x="connsiteX1" y="connsiteY1"/>
                </a:cxn>
                <a:cxn ang="0">
                  <a:pos x="connsiteX2" y="connsiteY2"/>
                </a:cxn>
                <a:cxn ang="0">
                  <a:pos x="connsiteX3" y="connsiteY3"/>
                </a:cxn>
              </a:cxnLst>
              <a:rect l="l" t="t" r="r" b="b"/>
              <a:pathLst>
                <a:path w="11564" h="10000">
                  <a:moveTo>
                    <a:pt x="1564" y="0"/>
                  </a:moveTo>
                  <a:lnTo>
                    <a:pt x="11564" y="0"/>
                  </a:lnTo>
                  <a:lnTo>
                    <a:pt x="0" y="10000"/>
                  </a:lnTo>
                  <a:lnTo>
                    <a:pt x="1564" y="0"/>
                  </a:lnTo>
                  <a:close/>
                </a:path>
              </a:pathLst>
            </a:custGeom>
            <a:noFill/>
            <a:ln w="1905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aphicFrame>
        <p:nvGraphicFramePr>
          <p:cNvPr id="8" name="表格 7"/>
          <p:cNvGraphicFramePr>
            <a:graphicFrameLocks noGrp="1"/>
          </p:cNvGraphicFramePr>
          <p:nvPr>
            <p:extLst/>
          </p:nvPr>
        </p:nvGraphicFramePr>
        <p:xfrm>
          <a:off x="908097" y="5149442"/>
          <a:ext cx="9581858" cy="416458"/>
        </p:xfrm>
        <a:graphic>
          <a:graphicData uri="http://schemas.openxmlformats.org/drawingml/2006/table">
            <a:tbl>
              <a:tblPr firstRow="1" bandRow="1">
                <a:tableStyleId>{5C22544A-7EE6-4342-B048-85BDC9FD1C3A}</a:tableStyleId>
              </a:tblPr>
              <a:tblGrid>
                <a:gridCol w="737066">
                  <a:extLst>
                    <a:ext uri="{9D8B030D-6E8A-4147-A177-3AD203B41FA5}">
                      <a16:colId xmlns:a16="http://schemas.microsoft.com/office/drawing/2014/main" xmlns="" val="20000"/>
                    </a:ext>
                  </a:extLst>
                </a:gridCol>
                <a:gridCol w="737066">
                  <a:extLst>
                    <a:ext uri="{9D8B030D-6E8A-4147-A177-3AD203B41FA5}">
                      <a16:colId xmlns:a16="http://schemas.microsoft.com/office/drawing/2014/main" xmlns="" val="20001"/>
                    </a:ext>
                  </a:extLst>
                </a:gridCol>
                <a:gridCol w="737066">
                  <a:extLst>
                    <a:ext uri="{9D8B030D-6E8A-4147-A177-3AD203B41FA5}">
                      <a16:colId xmlns:a16="http://schemas.microsoft.com/office/drawing/2014/main" xmlns="" val="20002"/>
                    </a:ext>
                  </a:extLst>
                </a:gridCol>
                <a:gridCol w="737066">
                  <a:extLst>
                    <a:ext uri="{9D8B030D-6E8A-4147-A177-3AD203B41FA5}">
                      <a16:colId xmlns:a16="http://schemas.microsoft.com/office/drawing/2014/main" xmlns="" val="20003"/>
                    </a:ext>
                  </a:extLst>
                </a:gridCol>
                <a:gridCol w="737066">
                  <a:extLst>
                    <a:ext uri="{9D8B030D-6E8A-4147-A177-3AD203B41FA5}">
                      <a16:colId xmlns:a16="http://schemas.microsoft.com/office/drawing/2014/main" xmlns="" val="20004"/>
                    </a:ext>
                  </a:extLst>
                </a:gridCol>
                <a:gridCol w="737066">
                  <a:extLst>
                    <a:ext uri="{9D8B030D-6E8A-4147-A177-3AD203B41FA5}">
                      <a16:colId xmlns:a16="http://schemas.microsoft.com/office/drawing/2014/main" xmlns="" val="20005"/>
                    </a:ext>
                  </a:extLst>
                </a:gridCol>
                <a:gridCol w="737066">
                  <a:extLst>
                    <a:ext uri="{9D8B030D-6E8A-4147-A177-3AD203B41FA5}">
                      <a16:colId xmlns:a16="http://schemas.microsoft.com/office/drawing/2014/main" xmlns="" val="20006"/>
                    </a:ext>
                  </a:extLst>
                </a:gridCol>
                <a:gridCol w="737066">
                  <a:extLst>
                    <a:ext uri="{9D8B030D-6E8A-4147-A177-3AD203B41FA5}">
                      <a16:colId xmlns:a16="http://schemas.microsoft.com/office/drawing/2014/main" xmlns="" val="20007"/>
                    </a:ext>
                  </a:extLst>
                </a:gridCol>
                <a:gridCol w="737066">
                  <a:extLst>
                    <a:ext uri="{9D8B030D-6E8A-4147-A177-3AD203B41FA5}">
                      <a16:colId xmlns:a16="http://schemas.microsoft.com/office/drawing/2014/main" xmlns="" val="20008"/>
                    </a:ext>
                  </a:extLst>
                </a:gridCol>
                <a:gridCol w="737066">
                  <a:extLst>
                    <a:ext uri="{9D8B030D-6E8A-4147-A177-3AD203B41FA5}">
                      <a16:colId xmlns:a16="http://schemas.microsoft.com/office/drawing/2014/main" xmlns="" val="20009"/>
                    </a:ext>
                  </a:extLst>
                </a:gridCol>
                <a:gridCol w="737066">
                  <a:extLst>
                    <a:ext uri="{9D8B030D-6E8A-4147-A177-3AD203B41FA5}">
                      <a16:colId xmlns:a16="http://schemas.microsoft.com/office/drawing/2014/main" xmlns="" val="20010"/>
                    </a:ext>
                  </a:extLst>
                </a:gridCol>
                <a:gridCol w="737066">
                  <a:extLst>
                    <a:ext uri="{9D8B030D-6E8A-4147-A177-3AD203B41FA5}">
                      <a16:colId xmlns:a16="http://schemas.microsoft.com/office/drawing/2014/main" xmlns="" val="20011"/>
                    </a:ext>
                  </a:extLst>
                </a:gridCol>
                <a:gridCol w="737066">
                  <a:extLst>
                    <a:ext uri="{9D8B030D-6E8A-4147-A177-3AD203B41FA5}">
                      <a16:colId xmlns:a16="http://schemas.microsoft.com/office/drawing/2014/main" xmlns="" val="20012"/>
                    </a:ext>
                  </a:extLst>
                </a:gridCol>
              </a:tblGrid>
              <a:tr h="416458">
                <a:tc>
                  <a:txBody>
                    <a:bodyPr/>
                    <a:lstStyle/>
                    <a:p>
                      <a:pPr algn="ctr"/>
                      <a:endParaRPr lang="zh-CN" altLang="en-US" sz="1400" b="0" dirty="0">
                        <a:solidFill>
                          <a:schemeClr val="tx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zh-CN" altLang="en-US" sz="1400" b="0" i="0" u="none" strike="noStrike" dirty="0">
                          <a:solidFill>
                            <a:schemeClr val="tx1"/>
                          </a:solidFill>
                          <a:latin typeface="+mn-lt"/>
                          <a:ea typeface="+mn-ea"/>
                        </a:rPr>
                        <a:t>极低频</a:t>
                      </a:r>
                      <a:endParaRPr lang="en-US" sz="1400" b="0" i="0" u="none" strike="noStrike" dirty="0">
                        <a:solidFill>
                          <a:schemeClr val="tx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zh-CN" altLang="en-US" sz="1400" b="0" i="0" u="none" strike="noStrike" dirty="0">
                          <a:solidFill>
                            <a:schemeClr val="tx1"/>
                          </a:solidFill>
                          <a:latin typeface="+mn-lt"/>
                          <a:ea typeface="+mn-ea"/>
                        </a:rPr>
                        <a:t>超低频</a:t>
                      </a:r>
                      <a:endParaRPr lang="en-US" sz="1400" b="0" i="0" u="none" strike="noStrike" dirty="0">
                        <a:solidFill>
                          <a:schemeClr val="tx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zh-CN" altLang="en-US" sz="1400" b="0" i="0" u="none" strike="noStrike" dirty="0">
                          <a:solidFill>
                            <a:schemeClr val="tx1"/>
                          </a:solidFill>
                          <a:latin typeface="+mn-lt"/>
                          <a:ea typeface="+mn-ea"/>
                        </a:rPr>
                        <a:t>特低频</a:t>
                      </a:r>
                      <a:endParaRPr lang="en-US" sz="1400" b="0" i="0" u="none" strike="noStrike" dirty="0">
                        <a:solidFill>
                          <a:schemeClr val="tx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zh-CN" altLang="en-US" sz="1400" b="0" i="0" u="none" strike="noStrike" dirty="0">
                          <a:solidFill>
                            <a:schemeClr val="tx1"/>
                          </a:solidFill>
                          <a:latin typeface="+mn-lt"/>
                          <a:ea typeface="+mn-ea"/>
                        </a:rPr>
                        <a:t>甚低频</a:t>
                      </a:r>
                      <a:endParaRPr lang="en-US" sz="1400" b="0" i="0" u="none" strike="noStrike" dirty="0">
                        <a:solidFill>
                          <a:schemeClr val="tx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zh-CN" altLang="en-US" sz="1400" b="0" i="0" u="none" strike="noStrike" dirty="0">
                          <a:solidFill>
                            <a:schemeClr val="tx1"/>
                          </a:solidFill>
                          <a:latin typeface="+mn-lt"/>
                          <a:ea typeface="+mn-ea"/>
                        </a:rPr>
                        <a:t>低频</a:t>
                      </a:r>
                      <a:endParaRPr lang="en-US" sz="1400" b="0" i="0" u="none" strike="noStrike" dirty="0">
                        <a:solidFill>
                          <a:schemeClr val="tx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zh-CN" altLang="en-US" sz="1400" b="0" i="0" u="none" strike="noStrike" dirty="0">
                          <a:solidFill>
                            <a:schemeClr val="tx1"/>
                          </a:solidFill>
                          <a:latin typeface="+mn-lt"/>
                          <a:ea typeface="+mn-ea"/>
                        </a:rPr>
                        <a:t>中频</a:t>
                      </a:r>
                      <a:endParaRPr lang="en-US" sz="1400" b="0" i="0" u="none" strike="noStrike" dirty="0">
                        <a:solidFill>
                          <a:schemeClr val="tx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zh-CN" altLang="en-US" sz="1400" b="0" i="0" u="none" strike="noStrike" dirty="0">
                          <a:solidFill>
                            <a:schemeClr val="tx1"/>
                          </a:solidFill>
                          <a:latin typeface="+mn-lt"/>
                          <a:ea typeface="+mn-ea"/>
                        </a:rPr>
                        <a:t>高频</a:t>
                      </a:r>
                      <a:endParaRPr lang="en-US" sz="1400" b="0" i="0" u="none" strike="noStrike" dirty="0">
                        <a:solidFill>
                          <a:schemeClr val="tx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zh-CN" altLang="en-US" sz="1400" b="0" i="0" u="none" strike="noStrike" dirty="0">
                          <a:solidFill>
                            <a:schemeClr val="tx1"/>
                          </a:solidFill>
                          <a:latin typeface="+mn-lt"/>
                          <a:ea typeface="+mn-ea"/>
                        </a:rPr>
                        <a:t>甚高频</a:t>
                      </a:r>
                      <a:endParaRPr lang="en-US" sz="1400" b="0" i="0" u="none" strike="noStrike" dirty="0">
                        <a:solidFill>
                          <a:schemeClr val="tx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zh-CN" altLang="en-US" sz="1400" b="1" i="0" u="none" strike="noStrike" dirty="0">
                          <a:solidFill>
                            <a:schemeClr val="bg1"/>
                          </a:solidFill>
                          <a:latin typeface="+mn-lt"/>
                          <a:ea typeface="+mn-ea"/>
                        </a:rPr>
                        <a:t>特高频</a:t>
                      </a:r>
                      <a:endParaRPr lang="en-US" sz="1400" b="1" i="0" u="none" strike="noStrike" dirty="0">
                        <a:solidFill>
                          <a:schemeClr val="bg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lang="zh-CN" altLang="en-US" sz="1400" b="1" i="0" u="none" strike="noStrike" dirty="0">
                          <a:solidFill>
                            <a:schemeClr val="bg1"/>
                          </a:solidFill>
                          <a:latin typeface="+mn-lt"/>
                          <a:ea typeface="+mn-ea"/>
                        </a:rPr>
                        <a:t>超高频</a:t>
                      </a:r>
                      <a:endParaRPr lang="en-US" sz="1400" b="1" i="0" u="none" strike="noStrike" dirty="0">
                        <a:solidFill>
                          <a:schemeClr val="bg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lang="zh-CN" altLang="en-US" sz="1400" b="0" i="0" u="none" strike="noStrike" dirty="0">
                          <a:solidFill>
                            <a:schemeClr val="tx1"/>
                          </a:solidFill>
                          <a:latin typeface="+mn-lt"/>
                          <a:ea typeface="+mn-ea"/>
                        </a:rPr>
                        <a:t>极高频</a:t>
                      </a:r>
                      <a:endParaRPr lang="en-US" sz="1400" b="0" i="0" u="none" strike="noStrike" dirty="0">
                        <a:solidFill>
                          <a:schemeClr val="tx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a:endParaRPr lang="zh-CN" altLang="en-US" sz="1400" b="0" dirty="0">
                        <a:solidFill>
                          <a:schemeClr val="tx1"/>
                        </a:solidFill>
                        <a:latin typeface="+mn-lt"/>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extLst>
                  <a:ext uri="{0D108BD9-81ED-4DB2-BD59-A6C34878D82A}">
                    <a16:rowId xmlns:a16="http://schemas.microsoft.com/office/drawing/2014/main" xmlns="" val="10000"/>
                  </a:ext>
                </a:extLst>
              </a:tr>
            </a:tbl>
          </a:graphicData>
        </a:graphic>
      </p:graphicFrame>
      <p:sp>
        <p:nvSpPr>
          <p:cNvPr id="7" name="圆角矩形标注 6"/>
          <p:cNvSpPr/>
          <p:nvPr/>
        </p:nvSpPr>
        <p:spPr bwMode="auto">
          <a:xfrm>
            <a:off x="10376949" y="5626642"/>
            <a:ext cx="1175918" cy="742950"/>
          </a:xfrm>
          <a:prstGeom prst="wedgeRoundRectCallout">
            <a:avLst>
              <a:gd name="adj1" fmla="val -46629"/>
              <a:gd name="adj2" fmla="val -80306"/>
              <a:gd name="adj3" fmla="val 16667"/>
            </a:avLst>
          </a:prstGeom>
          <a:solidFill>
            <a:srgbClr val="F3FBFE"/>
          </a:solidFill>
          <a:ln>
            <a:solidFill>
              <a:srgbClr val="99DFF9"/>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dirty="0">
                <a:ln>
                  <a:noFill/>
                </a:ln>
                <a:solidFill>
                  <a:schemeClr val="tx1"/>
                </a:solidFill>
                <a:effectLst/>
              </a:rPr>
              <a:t>红外线、可见光、紫外线、射线等</a:t>
            </a:r>
          </a:p>
        </p:txBody>
      </p:sp>
      <p:sp>
        <p:nvSpPr>
          <p:cNvPr id="75" name="文本占位符 5"/>
          <p:cNvSpPr txBox="1">
            <a:spLocks/>
          </p:cNvSpPr>
          <p:nvPr/>
        </p:nvSpPr>
        <p:spPr bwMode="auto">
          <a:xfrm>
            <a:off x="468317" y="4323216"/>
            <a:ext cx="11276183" cy="51460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b="1" dirty="0"/>
              <a:t>无线电磁波频谱：</a:t>
            </a:r>
            <a:endParaRPr lang="en-US" altLang="zh-CN" sz="1800" b="1" dirty="0"/>
          </a:p>
        </p:txBody>
      </p:sp>
    </p:spTree>
    <p:extLst>
      <p:ext uri="{BB962C8B-B14F-4D97-AF65-F5344CB8AC3E}">
        <p14:creationId xmlns:p14="http://schemas.microsoft.com/office/powerpoint/2010/main" val="3635003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无线侧组网概念：无线信道</a:t>
            </a:r>
            <a:endParaRPr lang="zh-CN" altLang="en-US" dirty="0"/>
          </a:p>
        </p:txBody>
      </p:sp>
      <p:sp>
        <p:nvSpPr>
          <p:cNvPr id="8" name="文本占位符 7"/>
          <p:cNvSpPr>
            <a:spLocks noGrp="1"/>
          </p:cNvSpPr>
          <p:nvPr>
            <p:ph type="body" sz="quarter" idx="10"/>
          </p:nvPr>
        </p:nvSpPr>
        <p:spPr/>
        <p:txBody>
          <a:bodyPr/>
          <a:lstStyle/>
          <a:p>
            <a:r>
              <a:rPr lang="zh-CN" altLang="en-US" sz="1800" smtClean="0"/>
              <a:t>信道是传输信息的通道，无线信道就是空间中的无线电磁波。无线电磁波无处不在，如果随意使用频谱资源，那将带来无穷无尽的干扰问题，所以无线通信协议除了要定义出允许使用的频段，还要精确划分出频率范围，每个频率范围就是信道。</a:t>
            </a:r>
            <a:endParaRPr lang="zh-CN" altLang="en-US" sz="1800" dirty="0"/>
          </a:p>
        </p:txBody>
      </p:sp>
      <p:sp>
        <p:nvSpPr>
          <p:cNvPr id="3" name="五边形 2"/>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4" name="燕尾形 3"/>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5" name="燕尾形 4"/>
          <p:cNvSpPr/>
          <p:nvPr/>
        </p:nvSpPr>
        <p:spPr bwMode="auto">
          <a:xfrm>
            <a:off x="1096490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13" y="3175850"/>
            <a:ext cx="5580271" cy="141487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8795" y="3091581"/>
            <a:ext cx="5106113" cy="2219635"/>
          </a:xfrm>
          <a:prstGeom prst="rect">
            <a:avLst/>
          </a:prstGeom>
        </p:spPr>
      </p:pic>
      <p:sp>
        <p:nvSpPr>
          <p:cNvPr id="9" name="圆角矩形 75"/>
          <p:cNvSpPr/>
          <p:nvPr/>
        </p:nvSpPr>
        <p:spPr>
          <a:xfrm>
            <a:off x="468317" y="2534326"/>
            <a:ext cx="560235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2.4GHz</a:t>
            </a:r>
            <a:r>
              <a:rPr lang="zh-CN" altLang="en-US" b="1" dirty="0">
                <a:solidFill>
                  <a:prstClr val="white"/>
                </a:solidFill>
                <a:latin typeface="Huawei Sans" panose="020C0503030203020204" pitchFamily="34" charset="0"/>
                <a:ea typeface="方正兰亭黑简体" panose="02000000000000000000" pitchFamily="2" charset="-122"/>
              </a:rPr>
              <a:t>频段</a:t>
            </a:r>
          </a:p>
        </p:txBody>
      </p:sp>
      <p:sp>
        <p:nvSpPr>
          <p:cNvPr id="10" name="圆角矩形 75"/>
          <p:cNvSpPr/>
          <p:nvPr/>
        </p:nvSpPr>
        <p:spPr>
          <a:xfrm>
            <a:off x="468317" y="2965831"/>
            <a:ext cx="5602350" cy="329921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
        <p:nvSpPr>
          <p:cNvPr id="12" name="圆角矩形 75"/>
          <p:cNvSpPr/>
          <p:nvPr/>
        </p:nvSpPr>
        <p:spPr>
          <a:xfrm>
            <a:off x="6140116" y="2534326"/>
            <a:ext cx="560235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5GHz</a:t>
            </a:r>
            <a:r>
              <a:rPr lang="zh-CN" altLang="en-US" b="1" dirty="0">
                <a:solidFill>
                  <a:prstClr val="white"/>
                </a:solidFill>
                <a:latin typeface="Huawei Sans" panose="020C0503030203020204" pitchFamily="34" charset="0"/>
                <a:ea typeface="方正兰亭黑简体" panose="02000000000000000000" pitchFamily="2" charset="-122"/>
              </a:rPr>
              <a:t>频段</a:t>
            </a:r>
          </a:p>
        </p:txBody>
      </p:sp>
      <p:sp>
        <p:nvSpPr>
          <p:cNvPr id="13" name="圆角矩形 75"/>
          <p:cNvSpPr/>
          <p:nvPr/>
        </p:nvSpPr>
        <p:spPr>
          <a:xfrm>
            <a:off x="6140116" y="2965831"/>
            <a:ext cx="5602350" cy="329921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
        <p:nvSpPr>
          <p:cNvPr id="14" name="Text Box 9"/>
          <p:cNvSpPr txBox="1">
            <a:spLocks noChangeArrowheads="1"/>
          </p:cNvSpPr>
          <p:nvPr/>
        </p:nvSpPr>
        <p:spPr bwMode="auto">
          <a:xfrm>
            <a:off x="6150676" y="5474451"/>
            <a:ext cx="5602350" cy="759182"/>
          </a:xfrm>
          <a:prstGeom prst="rect">
            <a:avLst/>
          </a:prstGeom>
          <a:noFill/>
          <a:ln w="9525">
            <a:noFill/>
            <a:miter lim="800000"/>
            <a:headEnd/>
            <a:tailEnd/>
          </a:ln>
        </p:spPr>
        <p:txBody>
          <a:bodyPr wrap="square">
            <a:spAutoFit/>
          </a:bodyPr>
          <a:lstStyle/>
          <a:p>
            <a:pPr marL="177800" indent="-177800" algn="just">
              <a:lnSpc>
                <a:spcPts val="2600"/>
              </a:lnSpc>
              <a:spcAft>
                <a:spcPts val="600"/>
              </a:spcAft>
              <a:buFont typeface="Arial" panose="020B0604020202020204" pitchFamily="34" charset="0"/>
              <a:buChar char="•"/>
            </a:pPr>
            <a:r>
              <a:rPr lang="zh-CN" altLang="en-US" sz="1400" dirty="0">
                <a:solidFill>
                  <a:prstClr val="black"/>
                </a:solidFill>
              </a:rPr>
              <a:t>对于</a:t>
            </a:r>
            <a:r>
              <a:rPr lang="en-US" altLang="zh-CN" sz="1400" dirty="0">
                <a:solidFill>
                  <a:prstClr val="black"/>
                </a:solidFill>
              </a:rPr>
              <a:t>5G</a:t>
            </a:r>
            <a:r>
              <a:rPr lang="zh-CN" altLang="en-US" sz="1400" dirty="0">
                <a:solidFill>
                  <a:prstClr val="black"/>
                </a:solidFill>
              </a:rPr>
              <a:t>频段</a:t>
            </a:r>
            <a:r>
              <a:rPr lang="zh-CN" altLang="en-US" sz="1400" dirty="0" smtClean="0">
                <a:solidFill>
                  <a:prstClr val="black"/>
                </a:solidFill>
              </a:rPr>
              <a:t>，支持</a:t>
            </a:r>
            <a:r>
              <a:rPr lang="zh-CN" altLang="en-US" sz="1400" dirty="0" smtClean="0">
                <a:solidFill>
                  <a:srgbClr val="EC7061"/>
                </a:solidFill>
              </a:rPr>
              <a:t>更宽频谱</a:t>
            </a:r>
            <a:r>
              <a:rPr lang="zh-CN" altLang="en-US" sz="1400" dirty="0" smtClean="0">
                <a:solidFill>
                  <a:prstClr val="black"/>
                </a:solidFill>
              </a:rPr>
              <a:t>，频率</a:t>
            </a:r>
            <a:r>
              <a:rPr lang="zh-CN" altLang="en-US" sz="1400" dirty="0">
                <a:solidFill>
                  <a:prstClr val="black"/>
                </a:solidFill>
              </a:rPr>
              <a:t>资源更为丰富，</a:t>
            </a:r>
            <a:r>
              <a:rPr lang="en-US" altLang="zh-CN" sz="1400" dirty="0">
                <a:solidFill>
                  <a:prstClr val="black"/>
                </a:solidFill>
              </a:rPr>
              <a:t>AP</a:t>
            </a:r>
            <a:r>
              <a:rPr lang="zh-CN" altLang="en-US" sz="1400" dirty="0">
                <a:solidFill>
                  <a:prstClr val="black"/>
                </a:solidFill>
              </a:rPr>
              <a:t>不仅支持</a:t>
            </a:r>
            <a:r>
              <a:rPr lang="en-US" altLang="zh-CN" sz="1400" dirty="0">
                <a:solidFill>
                  <a:prstClr val="black"/>
                </a:solidFill>
              </a:rPr>
              <a:t>20MHz</a:t>
            </a:r>
            <a:r>
              <a:rPr lang="zh-CN" altLang="en-US" sz="1400" dirty="0">
                <a:solidFill>
                  <a:prstClr val="black"/>
                </a:solidFill>
              </a:rPr>
              <a:t>带宽的信道，还支持</a:t>
            </a:r>
            <a:r>
              <a:rPr lang="en-US" altLang="zh-CN" sz="1400" dirty="0">
                <a:solidFill>
                  <a:prstClr val="black"/>
                </a:solidFill>
              </a:rPr>
              <a:t>40MHz</a:t>
            </a:r>
            <a:r>
              <a:rPr lang="zh-CN" altLang="en-US" sz="1400" dirty="0">
                <a:solidFill>
                  <a:prstClr val="black"/>
                </a:solidFill>
              </a:rPr>
              <a:t>、</a:t>
            </a:r>
            <a:r>
              <a:rPr lang="en-US" altLang="zh-CN" sz="1400" dirty="0">
                <a:solidFill>
                  <a:prstClr val="black"/>
                </a:solidFill>
              </a:rPr>
              <a:t>80MHz</a:t>
            </a:r>
            <a:r>
              <a:rPr lang="zh-CN" altLang="en-US" sz="1400" dirty="0">
                <a:solidFill>
                  <a:prstClr val="black"/>
                </a:solidFill>
              </a:rPr>
              <a:t>及更大带宽的信道。</a:t>
            </a:r>
          </a:p>
        </p:txBody>
      </p:sp>
      <p:sp>
        <p:nvSpPr>
          <p:cNvPr id="15" name="Text Box 9"/>
          <p:cNvSpPr txBox="1">
            <a:spLocks noChangeArrowheads="1"/>
          </p:cNvSpPr>
          <p:nvPr/>
        </p:nvSpPr>
        <p:spPr bwMode="auto">
          <a:xfrm>
            <a:off x="468317" y="4843386"/>
            <a:ext cx="5602350" cy="1426031"/>
          </a:xfrm>
          <a:prstGeom prst="rect">
            <a:avLst/>
          </a:prstGeom>
          <a:noFill/>
          <a:ln w="9525">
            <a:noFill/>
            <a:miter lim="800000"/>
            <a:headEnd/>
            <a:tailEnd/>
          </a:ln>
        </p:spPr>
        <p:txBody>
          <a:bodyPr wrap="square">
            <a:spAutoFit/>
          </a:bodyPr>
          <a:lstStyle/>
          <a:p>
            <a:pPr marL="177800" indent="-177800" algn="just">
              <a:lnSpc>
                <a:spcPts val="2600"/>
              </a:lnSpc>
              <a:buFont typeface="Arial" panose="020B0604020202020204" pitchFamily="34" charset="0"/>
              <a:buChar char="•"/>
            </a:pPr>
            <a:r>
              <a:rPr lang="en-US" altLang="zh-CN" sz="1400" dirty="0">
                <a:solidFill>
                  <a:prstClr val="black"/>
                </a:solidFill>
              </a:rPr>
              <a:t>2.4GHz</a:t>
            </a:r>
            <a:r>
              <a:rPr lang="zh-CN" altLang="en-US" sz="1400" dirty="0">
                <a:solidFill>
                  <a:prstClr val="black"/>
                </a:solidFill>
              </a:rPr>
              <a:t>频段被划分为</a:t>
            </a:r>
            <a:r>
              <a:rPr lang="en-US" altLang="zh-CN" sz="1400" dirty="0">
                <a:solidFill>
                  <a:prstClr val="black"/>
                </a:solidFill>
              </a:rPr>
              <a:t>14</a:t>
            </a:r>
            <a:r>
              <a:rPr lang="zh-CN" altLang="en-US" sz="1400" dirty="0">
                <a:solidFill>
                  <a:prstClr val="black"/>
                </a:solidFill>
              </a:rPr>
              <a:t>个有重叠的、频率宽度是</a:t>
            </a:r>
            <a:r>
              <a:rPr lang="en-US" altLang="zh-CN" sz="1400" dirty="0">
                <a:solidFill>
                  <a:prstClr val="black"/>
                </a:solidFill>
              </a:rPr>
              <a:t>22MHz</a:t>
            </a:r>
            <a:r>
              <a:rPr lang="zh-CN" altLang="en-US" sz="1400" dirty="0">
                <a:solidFill>
                  <a:prstClr val="black"/>
                </a:solidFill>
              </a:rPr>
              <a:t>的信道。其中包含重叠信道和非重叠信道。</a:t>
            </a:r>
          </a:p>
          <a:p>
            <a:pPr marL="360000" lvl="1" indent="-177800" algn="just">
              <a:lnSpc>
                <a:spcPts val="2600"/>
              </a:lnSpc>
              <a:buFont typeface="Huawei Sans" panose="020C0503030203020204" pitchFamily="34" charset="0"/>
              <a:buChar char="▫"/>
            </a:pPr>
            <a:r>
              <a:rPr lang="zh-CN" altLang="en-US" sz="1200" dirty="0">
                <a:solidFill>
                  <a:prstClr val="black"/>
                </a:solidFill>
              </a:rPr>
              <a:t>重叠信道：在一个空间内同时存在重叠信道，则会产生</a:t>
            </a:r>
            <a:r>
              <a:rPr lang="zh-CN" altLang="en-US" sz="1200" dirty="0">
                <a:solidFill>
                  <a:srgbClr val="EC7061"/>
                </a:solidFill>
              </a:rPr>
              <a:t>干扰问题</a:t>
            </a:r>
            <a:r>
              <a:rPr lang="zh-CN" altLang="en-US" sz="1200" dirty="0">
                <a:solidFill>
                  <a:prstClr val="black"/>
                </a:solidFill>
              </a:rPr>
              <a:t>。</a:t>
            </a:r>
            <a:endParaRPr lang="en-US" altLang="zh-CN" sz="1200" dirty="0">
              <a:solidFill>
                <a:prstClr val="black"/>
              </a:solidFill>
            </a:endParaRPr>
          </a:p>
          <a:p>
            <a:pPr marL="360000" lvl="1" indent="-177800" algn="just">
              <a:lnSpc>
                <a:spcPts val="2600"/>
              </a:lnSpc>
              <a:buFont typeface="Huawei Sans" panose="020C0503030203020204" pitchFamily="34" charset="0"/>
              <a:buChar char="▫"/>
            </a:pPr>
            <a:r>
              <a:rPr lang="zh-CN" altLang="en-US" sz="1200" dirty="0">
                <a:solidFill>
                  <a:prstClr val="black"/>
                </a:solidFill>
              </a:rPr>
              <a:t>非重叠信道：在一个空间内可以同时存在非重叠信道，不会产生干扰问题。</a:t>
            </a:r>
            <a:endParaRPr lang="en-US" altLang="zh-CN" sz="1200" dirty="0">
              <a:solidFill>
                <a:prstClr val="black"/>
              </a:solidFill>
            </a:endParaRPr>
          </a:p>
        </p:txBody>
      </p:sp>
    </p:spTree>
    <p:extLst>
      <p:ext uri="{BB962C8B-B14F-4D97-AF65-F5344CB8AC3E}">
        <p14:creationId xmlns:p14="http://schemas.microsoft.com/office/powerpoint/2010/main" val="121788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无线侧组网概念：</a:t>
            </a:r>
            <a:r>
              <a:rPr lang="en-US" altLang="zh-CN" dirty="0"/>
              <a:t>BSS/SSID/BSSID</a:t>
            </a:r>
            <a:endParaRPr lang="zh-CN" altLang="en-US" dirty="0"/>
          </a:p>
        </p:txBody>
      </p:sp>
      <p:sp>
        <p:nvSpPr>
          <p:cNvPr id="11" name="文本占位符 10"/>
          <p:cNvSpPr>
            <a:spLocks noGrp="1"/>
          </p:cNvSpPr>
          <p:nvPr>
            <p:ph type="body" sz="quarter" idx="10"/>
          </p:nvPr>
        </p:nvSpPr>
        <p:spPr>
          <a:xfrm>
            <a:off x="5843588" y="1649576"/>
            <a:ext cx="5900912" cy="4545320"/>
          </a:xfrm>
        </p:spPr>
        <p:txBody>
          <a:bodyPr/>
          <a:lstStyle/>
          <a:p>
            <a:r>
              <a:rPr lang="zh-CN" altLang="en-US" sz="1800" dirty="0"/>
              <a:t>基本服务集</a:t>
            </a:r>
            <a:r>
              <a:rPr lang="en-US" altLang="zh-CN" sz="1800" dirty="0"/>
              <a:t>BSS (Basic Service Set)</a:t>
            </a:r>
            <a:r>
              <a:rPr lang="zh-CN" altLang="en-US" sz="1800" dirty="0"/>
              <a:t>：</a:t>
            </a:r>
            <a:endParaRPr lang="en-US" altLang="zh-CN" sz="1800" dirty="0"/>
          </a:p>
          <a:p>
            <a:pPr lvl="1"/>
            <a:r>
              <a:rPr lang="zh-CN" altLang="en-US" sz="1600" dirty="0"/>
              <a:t>一个</a:t>
            </a:r>
            <a:r>
              <a:rPr lang="en-US" altLang="zh-CN" sz="1600" dirty="0"/>
              <a:t>AP</a:t>
            </a:r>
            <a:r>
              <a:rPr lang="zh-CN" altLang="en-US" sz="1600" dirty="0"/>
              <a:t>所覆盖的范围。</a:t>
            </a:r>
            <a:endParaRPr lang="en-US" altLang="zh-CN" sz="1600" dirty="0"/>
          </a:p>
          <a:p>
            <a:pPr lvl="1"/>
            <a:r>
              <a:rPr lang="zh-CN" altLang="en-US" sz="1600" dirty="0"/>
              <a:t>在一个</a:t>
            </a:r>
            <a:r>
              <a:rPr lang="en-US" altLang="zh-CN" sz="1600" dirty="0"/>
              <a:t>BSS</a:t>
            </a:r>
            <a:r>
              <a:rPr lang="zh-CN" altLang="en-US" sz="1600" dirty="0"/>
              <a:t>的服务区域内，</a:t>
            </a:r>
            <a:r>
              <a:rPr lang="en-US" altLang="zh-CN" sz="1600" dirty="0"/>
              <a:t>STA</a:t>
            </a:r>
            <a:r>
              <a:rPr lang="zh-CN" altLang="en-US" sz="1600" dirty="0"/>
              <a:t>可以相互通信。</a:t>
            </a:r>
            <a:endParaRPr lang="en-US" altLang="zh-CN" sz="1600" dirty="0"/>
          </a:p>
          <a:p>
            <a:pPr>
              <a:spcBef>
                <a:spcPts val="0"/>
              </a:spcBef>
            </a:pPr>
            <a:r>
              <a:rPr lang="zh-CN" altLang="en-US" sz="1800" dirty="0" smtClean="0"/>
              <a:t>基本</a:t>
            </a:r>
            <a:r>
              <a:rPr lang="zh-CN" altLang="en-US" sz="1800" dirty="0"/>
              <a:t>服务集</a:t>
            </a:r>
            <a:r>
              <a:rPr lang="zh-CN" altLang="en-US" sz="1800" dirty="0" smtClean="0"/>
              <a:t>标识符</a:t>
            </a:r>
            <a:r>
              <a:rPr lang="en-US" altLang="zh-CN" sz="1800" dirty="0" smtClean="0"/>
              <a:t>BSSID </a:t>
            </a:r>
            <a:r>
              <a:rPr lang="en-US" altLang="zh-CN" sz="1800" dirty="0"/>
              <a:t>(Basic Service </a:t>
            </a:r>
            <a:r>
              <a:rPr lang="en-US" altLang="zh-CN" sz="1800" dirty="0" err="1" smtClean="0"/>
              <a:t>SetIdentifier</a:t>
            </a:r>
            <a:r>
              <a:rPr lang="en-US" altLang="zh-CN" sz="1800" dirty="0"/>
              <a:t>)</a:t>
            </a:r>
            <a:r>
              <a:rPr lang="zh-CN" altLang="en-US" sz="1800" dirty="0" smtClean="0"/>
              <a:t>：</a:t>
            </a:r>
            <a:endParaRPr lang="en-US" altLang="zh-CN" sz="1800" dirty="0" smtClean="0"/>
          </a:p>
          <a:p>
            <a:pPr lvl="1"/>
            <a:r>
              <a:rPr lang="zh-CN" altLang="en-US" sz="1600" dirty="0" smtClean="0"/>
              <a:t>是</a:t>
            </a:r>
            <a:r>
              <a:rPr lang="zh-CN" altLang="en-US" sz="1600" dirty="0"/>
              <a:t>无线网络的一个身份标识，用</a:t>
            </a:r>
            <a:r>
              <a:rPr lang="en-US" altLang="zh-CN" sz="1600" dirty="0"/>
              <a:t>AP</a:t>
            </a:r>
            <a:r>
              <a:rPr lang="zh-CN" altLang="en-US" sz="1600" dirty="0"/>
              <a:t>的</a:t>
            </a:r>
            <a:r>
              <a:rPr lang="en-US" altLang="zh-CN" sz="1600" dirty="0"/>
              <a:t>MAC</a:t>
            </a:r>
            <a:r>
              <a:rPr lang="zh-CN" altLang="en-US" sz="1600" dirty="0"/>
              <a:t>地址表示。</a:t>
            </a:r>
            <a:endParaRPr lang="en-US" altLang="zh-CN" sz="1600" dirty="0"/>
          </a:p>
          <a:p>
            <a:r>
              <a:rPr lang="zh-CN" altLang="en-US" sz="1800" dirty="0"/>
              <a:t>服务集标识符</a:t>
            </a:r>
            <a:r>
              <a:rPr lang="en-US" altLang="zh-CN" sz="1800" dirty="0"/>
              <a:t>SSID (Service Set Identifier)</a:t>
            </a:r>
            <a:r>
              <a:rPr lang="zh-CN" altLang="en-US" sz="1800" dirty="0"/>
              <a:t>：</a:t>
            </a:r>
            <a:endParaRPr lang="en-US" altLang="zh-CN" sz="1800" dirty="0"/>
          </a:p>
          <a:p>
            <a:pPr lvl="1"/>
            <a:r>
              <a:rPr lang="zh-CN" altLang="en-US" sz="1600" dirty="0"/>
              <a:t>是无线网络的一个身份标识，用字符串表示。</a:t>
            </a:r>
            <a:endParaRPr lang="en-US" altLang="zh-CN" sz="1600" dirty="0"/>
          </a:p>
          <a:p>
            <a:pPr lvl="1"/>
            <a:r>
              <a:rPr lang="zh-CN" altLang="en-US" sz="1600" dirty="0"/>
              <a:t>为了便于用户辨识不同的无线网络，用</a:t>
            </a:r>
            <a:r>
              <a:rPr lang="en-US" altLang="zh-CN" sz="1600" dirty="0"/>
              <a:t>SSID</a:t>
            </a:r>
            <a:r>
              <a:rPr lang="zh-CN" altLang="en-US" sz="1600" dirty="0"/>
              <a:t>代替</a:t>
            </a:r>
            <a:r>
              <a:rPr lang="en-US" altLang="zh-CN" sz="1600" dirty="0"/>
              <a:t>BSSID</a:t>
            </a:r>
            <a:r>
              <a:rPr lang="zh-CN" altLang="en-US" sz="1600" dirty="0"/>
              <a:t>。</a:t>
            </a:r>
            <a:endParaRPr lang="en-US" altLang="zh-CN" sz="1600" dirty="0"/>
          </a:p>
          <a:p>
            <a:endParaRPr lang="zh-CN" altLang="en-US" sz="1800" dirty="0"/>
          </a:p>
        </p:txBody>
      </p:sp>
      <p:sp>
        <p:nvSpPr>
          <p:cNvPr id="3" name="五边形 2"/>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4" name="燕尾形 3"/>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5" name="燕尾形 4"/>
          <p:cNvSpPr/>
          <p:nvPr/>
        </p:nvSpPr>
        <p:spPr bwMode="auto">
          <a:xfrm>
            <a:off x="1096490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sp>
        <p:nvSpPr>
          <p:cNvPr id="20" name="椭圆 19"/>
          <p:cNvSpPr/>
          <p:nvPr/>
        </p:nvSpPr>
        <p:spPr>
          <a:xfrm>
            <a:off x="632833" y="1649054"/>
            <a:ext cx="4973225" cy="4442343"/>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8102" y="3472790"/>
            <a:ext cx="526830" cy="432000"/>
          </a:xfrm>
          <a:prstGeom prst="rect">
            <a:avLst/>
          </a:prstGeom>
        </p:spPr>
      </p:pic>
      <p:pic>
        <p:nvPicPr>
          <p:cNvPr id="7" name="图片 6" descr="笔记本电脑.png"/>
          <p:cNvPicPr>
            <a:picLocks noChangeAspect="1"/>
          </p:cNvPicPr>
          <p:nvPr/>
        </p:nvPicPr>
        <p:blipFill>
          <a:blip r:embed="rId4" cstate="print"/>
          <a:stretch>
            <a:fillRect/>
          </a:stretch>
        </p:blipFill>
        <p:spPr>
          <a:xfrm>
            <a:off x="2831064" y="5362038"/>
            <a:ext cx="539779" cy="338400"/>
          </a:xfrm>
          <a:prstGeom prst="rect">
            <a:avLst/>
          </a:prstGeom>
        </p:spPr>
      </p:pic>
      <p:pic>
        <p:nvPicPr>
          <p:cNvPr id="8" name="图片 7" descr="wifi信号蓝.png"/>
          <p:cNvPicPr>
            <a:picLocks noChangeAspect="1"/>
          </p:cNvPicPr>
          <p:nvPr/>
        </p:nvPicPr>
        <p:blipFill>
          <a:blip r:embed="rId5" cstate="print"/>
          <a:stretch>
            <a:fillRect/>
          </a:stretch>
        </p:blipFill>
        <p:spPr>
          <a:xfrm flipV="1">
            <a:off x="2776553" y="4109007"/>
            <a:ext cx="429928" cy="360000"/>
          </a:xfrm>
          <a:prstGeom prst="rect">
            <a:avLst/>
          </a:prstGeom>
        </p:spPr>
      </p:pic>
      <p:sp>
        <p:nvSpPr>
          <p:cNvPr id="14" name="Text Box 9"/>
          <p:cNvSpPr txBox="1">
            <a:spLocks noChangeArrowheads="1"/>
          </p:cNvSpPr>
          <p:nvPr/>
        </p:nvSpPr>
        <p:spPr bwMode="auto">
          <a:xfrm>
            <a:off x="2475848" y="4961227"/>
            <a:ext cx="1263157" cy="307777"/>
          </a:xfrm>
          <a:prstGeom prst="rect">
            <a:avLst/>
          </a:prstGeom>
          <a:noFill/>
          <a:ln w="9525">
            <a:noFill/>
            <a:miter lim="800000"/>
            <a:headEnd/>
            <a:tailEnd/>
          </a:ln>
        </p:spPr>
        <p:txBody>
          <a:bodyPr wrap="square">
            <a:spAutoFit/>
          </a:bodyPr>
          <a:lstStyle/>
          <a:p>
            <a:r>
              <a:rPr lang="zh-CN" altLang="en-US" sz="1400" dirty="0">
                <a:solidFill>
                  <a:schemeClr val="tx1"/>
                </a:solidFill>
              </a:rPr>
              <a:t>发现“</a:t>
            </a:r>
            <a:r>
              <a:rPr lang="en-US" altLang="zh-CN" sz="1400" dirty="0">
                <a:solidFill>
                  <a:schemeClr val="tx1"/>
                </a:solidFill>
              </a:rPr>
              <a:t>guest</a:t>
            </a:r>
            <a:r>
              <a:rPr lang="zh-CN" altLang="en-US" sz="1400" dirty="0">
                <a:solidFill>
                  <a:schemeClr val="tx1"/>
                </a:solidFill>
              </a:rPr>
              <a:t>”</a:t>
            </a:r>
          </a:p>
        </p:txBody>
      </p:sp>
      <p:sp>
        <p:nvSpPr>
          <p:cNvPr id="15" name="Text Box 9"/>
          <p:cNvSpPr txBox="1">
            <a:spLocks noChangeArrowheads="1"/>
          </p:cNvSpPr>
          <p:nvPr/>
        </p:nvSpPr>
        <p:spPr bwMode="auto">
          <a:xfrm>
            <a:off x="3469341" y="3427180"/>
            <a:ext cx="2136717" cy="523220"/>
          </a:xfrm>
          <a:prstGeom prst="rect">
            <a:avLst/>
          </a:prstGeom>
          <a:solidFill>
            <a:srgbClr val="FFFFCC"/>
          </a:solidFill>
          <a:ln w="9525">
            <a:solidFill>
              <a:srgbClr val="FFD17D"/>
            </a:solidFill>
            <a:miter lim="800000"/>
            <a:headEnd/>
            <a:tailEnd/>
          </a:ln>
        </p:spPr>
        <p:txBody>
          <a:bodyPr wrap="square">
            <a:spAutoFit/>
          </a:bodyPr>
          <a:lstStyle/>
          <a:p>
            <a:r>
              <a:rPr lang="en-US" altLang="zh-CN" sz="1400" b="1" dirty="0"/>
              <a:t>SSID</a:t>
            </a:r>
            <a:r>
              <a:rPr lang="en-US" altLang="zh-CN" sz="1400" dirty="0"/>
              <a:t>: </a:t>
            </a:r>
            <a:r>
              <a:rPr lang="en-US" altLang="zh-CN" sz="1400" dirty="0">
                <a:solidFill>
                  <a:srgbClr val="EC7061"/>
                </a:solidFill>
              </a:rPr>
              <a:t>guest</a:t>
            </a:r>
          </a:p>
          <a:p>
            <a:r>
              <a:rPr lang="en-US" altLang="zh-CN" sz="1400" b="1" dirty="0">
                <a:solidFill>
                  <a:schemeClr val="tx1"/>
                </a:solidFill>
              </a:rPr>
              <a:t>BSSID</a:t>
            </a:r>
            <a:r>
              <a:rPr lang="en-US" altLang="zh-CN" sz="1400" dirty="0">
                <a:solidFill>
                  <a:schemeClr val="tx1"/>
                </a:solidFill>
              </a:rPr>
              <a:t>: 00e0.fc45.24a0</a:t>
            </a:r>
            <a:endParaRPr lang="zh-CN" altLang="en-US" sz="1400" dirty="0">
              <a:solidFill>
                <a:schemeClr val="tx1"/>
              </a:solidFill>
            </a:endParaRPr>
          </a:p>
        </p:txBody>
      </p:sp>
      <p:sp>
        <p:nvSpPr>
          <p:cNvPr id="29" name="Text Box 9"/>
          <p:cNvSpPr txBox="1">
            <a:spLocks noChangeArrowheads="1"/>
          </p:cNvSpPr>
          <p:nvPr/>
        </p:nvSpPr>
        <p:spPr bwMode="auto">
          <a:xfrm>
            <a:off x="2294330" y="3562449"/>
            <a:ext cx="421754" cy="307777"/>
          </a:xfrm>
          <a:prstGeom prst="rect">
            <a:avLst/>
          </a:prstGeom>
          <a:noFill/>
          <a:ln w="9525">
            <a:noFill/>
            <a:miter lim="800000"/>
            <a:headEnd/>
            <a:tailEnd/>
          </a:ln>
        </p:spPr>
        <p:txBody>
          <a:bodyPr wrap="square">
            <a:spAutoFit/>
          </a:bodyPr>
          <a:lstStyle/>
          <a:p>
            <a:r>
              <a:rPr lang="en-US" altLang="zh-CN" sz="1400" b="1" dirty="0">
                <a:solidFill>
                  <a:schemeClr val="tx1"/>
                </a:solidFill>
              </a:rPr>
              <a:t>AP</a:t>
            </a:r>
            <a:endParaRPr lang="zh-CN" altLang="en-US" sz="1400" b="1" dirty="0">
              <a:solidFill>
                <a:schemeClr val="tx1"/>
              </a:solidFill>
            </a:endParaRPr>
          </a:p>
        </p:txBody>
      </p:sp>
      <p:pic>
        <p:nvPicPr>
          <p:cNvPr id="19" name="图片 18" descr="笔记本电脑.png"/>
          <p:cNvPicPr>
            <a:picLocks noChangeAspect="1"/>
          </p:cNvPicPr>
          <p:nvPr/>
        </p:nvPicPr>
        <p:blipFill>
          <a:blip r:embed="rId4" cstate="print"/>
          <a:stretch>
            <a:fillRect/>
          </a:stretch>
        </p:blipFill>
        <p:spPr>
          <a:xfrm>
            <a:off x="2140351" y="2573426"/>
            <a:ext cx="539779" cy="338400"/>
          </a:xfrm>
          <a:prstGeom prst="rect">
            <a:avLst/>
          </a:prstGeom>
        </p:spPr>
      </p:pic>
      <p:sp>
        <p:nvSpPr>
          <p:cNvPr id="21" name="Text Box 9"/>
          <p:cNvSpPr txBox="1">
            <a:spLocks noChangeArrowheads="1"/>
          </p:cNvSpPr>
          <p:nvPr/>
        </p:nvSpPr>
        <p:spPr bwMode="auto">
          <a:xfrm>
            <a:off x="1785135" y="2172615"/>
            <a:ext cx="1263157" cy="307777"/>
          </a:xfrm>
          <a:prstGeom prst="rect">
            <a:avLst/>
          </a:prstGeom>
          <a:noFill/>
          <a:ln w="9525">
            <a:noFill/>
            <a:miter lim="800000"/>
            <a:headEnd/>
            <a:tailEnd/>
          </a:ln>
        </p:spPr>
        <p:txBody>
          <a:bodyPr wrap="square">
            <a:spAutoFit/>
          </a:bodyPr>
          <a:lstStyle/>
          <a:p>
            <a:r>
              <a:rPr lang="zh-CN" altLang="en-US" sz="1400" dirty="0">
                <a:solidFill>
                  <a:schemeClr val="tx1"/>
                </a:solidFill>
              </a:rPr>
              <a:t>发现“</a:t>
            </a:r>
            <a:r>
              <a:rPr lang="en-US" altLang="zh-CN" sz="1400" dirty="0">
                <a:solidFill>
                  <a:schemeClr val="tx1"/>
                </a:solidFill>
              </a:rPr>
              <a:t>guest</a:t>
            </a:r>
            <a:r>
              <a:rPr lang="zh-CN" altLang="en-US" sz="1400" dirty="0">
                <a:solidFill>
                  <a:schemeClr val="tx1"/>
                </a:solidFill>
              </a:rPr>
              <a:t>”</a:t>
            </a:r>
          </a:p>
        </p:txBody>
      </p:sp>
      <p:pic>
        <p:nvPicPr>
          <p:cNvPr id="22" name="图片 21" descr="笔记本电脑.png"/>
          <p:cNvPicPr>
            <a:picLocks noChangeAspect="1"/>
          </p:cNvPicPr>
          <p:nvPr/>
        </p:nvPicPr>
        <p:blipFill>
          <a:blip r:embed="rId4" cstate="print"/>
          <a:stretch>
            <a:fillRect/>
          </a:stretch>
        </p:blipFill>
        <p:spPr>
          <a:xfrm>
            <a:off x="1100836" y="4159222"/>
            <a:ext cx="539779" cy="338400"/>
          </a:xfrm>
          <a:prstGeom prst="rect">
            <a:avLst/>
          </a:prstGeom>
        </p:spPr>
      </p:pic>
      <p:sp>
        <p:nvSpPr>
          <p:cNvPr id="23" name="Text Box 9"/>
          <p:cNvSpPr txBox="1">
            <a:spLocks noChangeArrowheads="1"/>
          </p:cNvSpPr>
          <p:nvPr/>
        </p:nvSpPr>
        <p:spPr bwMode="auto">
          <a:xfrm>
            <a:off x="745620" y="3758411"/>
            <a:ext cx="1263157" cy="307777"/>
          </a:xfrm>
          <a:prstGeom prst="rect">
            <a:avLst/>
          </a:prstGeom>
          <a:noFill/>
          <a:ln w="9525">
            <a:noFill/>
            <a:miter lim="800000"/>
            <a:headEnd/>
            <a:tailEnd/>
          </a:ln>
        </p:spPr>
        <p:txBody>
          <a:bodyPr wrap="square">
            <a:spAutoFit/>
          </a:bodyPr>
          <a:lstStyle/>
          <a:p>
            <a:r>
              <a:rPr lang="zh-CN" altLang="en-US" sz="1400" dirty="0">
                <a:solidFill>
                  <a:schemeClr val="tx1"/>
                </a:solidFill>
              </a:rPr>
              <a:t>发现“</a:t>
            </a:r>
            <a:r>
              <a:rPr lang="en-US" altLang="zh-CN" sz="1400" dirty="0">
                <a:solidFill>
                  <a:schemeClr val="tx1"/>
                </a:solidFill>
              </a:rPr>
              <a:t>guest</a:t>
            </a:r>
            <a:r>
              <a:rPr lang="zh-CN" altLang="en-US" sz="1400" dirty="0">
                <a:solidFill>
                  <a:schemeClr val="tx1"/>
                </a:solidFill>
              </a:rPr>
              <a:t>”</a:t>
            </a:r>
          </a:p>
        </p:txBody>
      </p:sp>
      <p:sp>
        <p:nvSpPr>
          <p:cNvPr id="24" name="Text Box 9"/>
          <p:cNvSpPr txBox="1">
            <a:spLocks noChangeArrowheads="1"/>
          </p:cNvSpPr>
          <p:nvPr/>
        </p:nvSpPr>
        <p:spPr bwMode="auto">
          <a:xfrm>
            <a:off x="3850863" y="2185116"/>
            <a:ext cx="1263157" cy="369332"/>
          </a:xfrm>
          <a:prstGeom prst="rect">
            <a:avLst/>
          </a:prstGeom>
          <a:noFill/>
          <a:ln w="9525">
            <a:noFill/>
            <a:miter lim="800000"/>
            <a:headEnd/>
            <a:tailEnd/>
          </a:ln>
        </p:spPr>
        <p:txBody>
          <a:bodyPr wrap="square">
            <a:spAutoFit/>
          </a:bodyPr>
          <a:lstStyle/>
          <a:p>
            <a:r>
              <a:rPr lang="en-US" altLang="zh-CN" dirty="0">
                <a:solidFill>
                  <a:srgbClr val="EC7061"/>
                </a:solidFill>
              </a:rPr>
              <a:t>BSS</a:t>
            </a:r>
            <a:endParaRPr lang="zh-CN" altLang="en-US" dirty="0">
              <a:solidFill>
                <a:srgbClr val="EC7061"/>
              </a:solidFill>
            </a:endParaRPr>
          </a:p>
        </p:txBody>
      </p:sp>
    </p:spTree>
    <p:extLst>
      <p:ext uri="{BB962C8B-B14F-4D97-AF65-F5344CB8AC3E}">
        <p14:creationId xmlns:p14="http://schemas.microsoft.com/office/powerpoint/2010/main" val="2287013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无线侧组网概念：</a:t>
            </a:r>
            <a:r>
              <a:rPr lang="en-US" altLang="zh-CN" dirty="0"/>
              <a:t>VAP</a:t>
            </a:r>
            <a:endParaRPr lang="zh-CN" altLang="en-US" dirty="0"/>
          </a:p>
        </p:txBody>
      </p:sp>
      <p:sp>
        <p:nvSpPr>
          <p:cNvPr id="11" name="文本占位符 10"/>
          <p:cNvSpPr>
            <a:spLocks noGrp="1"/>
          </p:cNvSpPr>
          <p:nvPr>
            <p:ph type="body" sz="quarter" idx="10"/>
          </p:nvPr>
        </p:nvSpPr>
        <p:spPr>
          <a:xfrm>
            <a:off x="5843588" y="1649576"/>
            <a:ext cx="5900912" cy="4732174"/>
          </a:xfrm>
        </p:spPr>
        <p:txBody>
          <a:bodyPr/>
          <a:lstStyle/>
          <a:p>
            <a:r>
              <a:rPr lang="zh-CN" altLang="en-US" sz="1800" dirty="0"/>
              <a:t>早期的</a:t>
            </a:r>
            <a:r>
              <a:rPr lang="en-US" altLang="zh-CN" sz="1800" dirty="0"/>
              <a:t>AP</a:t>
            </a:r>
            <a:r>
              <a:rPr lang="zh-CN" altLang="en-US" sz="1800" dirty="0"/>
              <a:t>只支持</a:t>
            </a:r>
            <a:r>
              <a:rPr lang="en-US" altLang="zh-CN" sz="1800" dirty="0"/>
              <a:t>1</a:t>
            </a:r>
            <a:r>
              <a:rPr lang="zh-CN" altLang="en-US" sz="1800" dirty="0"/>
              <a:t>个</a:t>
            </a:r>
            <a:r>
              <a:rPr lang="en-US" altLang="zh-CN" sz="1800" dirty="0"/>
              <a:t>BSS</a:t>
            </a:r>
            <a:r>
              <a:rPr lang="zh-CN" altLang="en-US" sz="1800" dirty="0"/>
              <a:t>，如果要在同一空间内部署多个</a:t>
            </a:r>
            <a:r>
              <a:rPr lang="en-US" altLang="zh-CN" sz="1800" dirty="0"/>
              <a:t>BSS</a:t>
            </a:r>
            <a:r>
              <a:rPr lang="zh-CN" altLang="en-US" sz="1800" dirty="0"/>
              <a:t>，则需要安放多个</a:t>
            </a:r>
            <a:r>
              <a:rPr lang="en-US" altLang="zh-CN" sz="1800" dirty="0"/>
              <a:t>AP</a:t>
            </a:r>
            <a:r>
              <a:rPr lang="zh-CN" altLang="en-US" sz="1800" dirty="0"/>
              <a:t>，这不但增加了成本，还占用了信道资源。为了改善这种状况，现在的</a:t>
            </a:r>
            <a:r>
              <a:rPr lang="en-US" altLang="zh-CN" sz="1800" dirty="0"/>
              <a:t>AP</a:t>
            </a:r>
            <a:r>
              <a:rPr lang="zh-CN" altLang="en-US" sz="1800" dirty="0"/>
              <a:t>通常支持创建出多个虚拟</a:t>
            </a:r>
            <a:r>
              <a:rPr lang="en-US" altLang="zh-CN" sz="1800" dirty="0"/>
              <a:t>AP (Virtual Access Point, VAP)</a:t>
            </a:r>
            <a:r>
              <a:rPr lang="zh-CN" altLang="en-US" sz="1800" dirty="0"/>
              <a:t>。</a:t>
            </a:r>
            <a:endParaRPr lang="en-US" altLang="zh-CN" sz="1800" dirty="0"/>
          </a:p>
          <a:p>
            <a:r>
              <a:rPr lang="zh-CN" altLang="en-US" sz="1800" dirty="0"/>
              <a:t>虚拟接入点</a:t>
            </a:r>
            <a:r>
              <a:rPr lang="en-US" altLang="zh-CN" sz="1800" dirty="0"/>
              <a:t>VAP</a:t>
            </a:r>
            <a:r>
              <a:rPr lang="zh-CN" altLang="en-US" sz="1800" dirty="0"/>
              <a:t>：</a:t>
            </a:r>
            <a:endParaRPr lang="en-US" altLang="zh-CN" sz="1800" dirty="0"/>
          </a:p>
          <a:p>
            <a:pPr lvl="1"/>
            <a:r>
              <a:rPr lang="en-US" altLang="zh-CN" sz="1600" dirty="0"/>
              <a:t>VAP</a:t>
            </a:r>
            <a:r>
              <a:rPr lang="zh-CN" altLang="en-US" sz="1600" dirty="0"/>
              <a:t>就是在一个物理实体</a:t>
            </a:r>
            <a:r>
              <a:rPr lang="en-US" altLang="zh-CN" sz="1600" dirty="0"/>
              <a:t>AP</a:t>
            </a:r>
            <a:r>
              <a:rPr lang="zh-CN" altLang="en-US" sz="1600" dirty="0"/>
              <a:t>上</a:t>
            </a:r>
            <a:r>
              <a:rPr lang="zh-CN" altLang="en-US" sz="1600"/>
              <a:t>虚拟出的多个</a:t>
            </a:r>
            <a:r>
              <a:rPr lang="en-US" altLang="zh-CN" sz="1600"/>
              <a:t>AP</a:t>
            </a:r>
            <a:r>
              <a:rPr lang="zh-CN" altLang="en-US" sz="1600" dirty="0"/>
              <a:t>。</a:t>
            </a:r>
            <a:r>
              <a:rPr lang="zh-CN" altLang="en-US" sz="1600"/>
              <a:t>每</a:t>
            </a:r>
            <a:r>
              <a:rPr lang="zh-CN" altLang="en-US" sz="1600" dirty="0"/>
              <a:t>一个被虚拟出的</a:t>
            </a:r>
            <a:r>
              <a:rPr lang="en-US" altLang="zh-CN" sz="1600" dirty="0"/>
              <a:t>AP</a:t>
            </a:r>
            <a:r>
              <a:rPr lang="zh-CN" altLang="en-US" sz="1600" dirty="0"/>
              <a:t>就是一</a:t>
            </a:r>
            <a:r>
              <a:rPr lang="zh-CN" altLang="en-US" sz="1600"/>
              <a:t>个</a:t>
            </a:r>
            <a:r>
              <a:rPr lang="en-US" altLang="zh-CN" sz="1600"/>
              <a:t>VAP</a:t>
            </a:r>
            <a:r>
              <a:rPr lang="zh-CN" altLang="en-US" sz="1600" dirty="0"/>
              <a:t>。</a:t>
            </a:r>
            <a:r>
              <a:rPr lang="zh-CN" altLang="en-US" sz="1600"/>
              <a:t>每个</a:t>
            </a:r>
            <a:r>
              <a:rPr lang="en-US" altLang="zh-CN" sz="1600" dirty="0"/>
              <a:t>VAP</a:t>
            </a:r>
            <a:r>
              <a:rPr lang="zh-CN" altLang="en-US" sz="1600" dirty="0"/>
              <a:t>提供和物理实体</a:t>
            </a:r>
            <a:r>
              <a:rPr lang="en-US" altLang="zh-CN" sz="1600" dirty="0"/>
              <a:t>AP</a:t>
            </a:r>
            <a:r>
              <a:rPr lang="zh-CN" altLang="en-US" sz="1600" dirty="0"/>
              <a:t>一样的功能。</a:t>
            </a:r>
            <a:endParaRPr lang="en-US" altLang="zh-CN" sz="1600" dirty="0"/>
          </a:p>
          <a:p>
            <a:pPr lvl="1"/>
            <a:r>
              <a:rPr lang="zh-CN" altLang="en-US" sz="1600" dirty="0"/>
              <a:t>每个</a:t>
            </a:r>
            <a:r>
              <a:rPr lang="en-US" altLang="zh-CN" sz="1600" dirty="0"/>
              <a:t>VAP</a:t>
            </a:r>
            <a:r>
              <a:rPr lang="zh-CN" altLang="en-US" sz="1600" dirty="0"/>
              <a:t>对应</a:t>
            </a:r>
            <a:r>
              <a:rPr lang="en-US" altLang="zh-CN" sz="1600" dirty="0"/>
              <a:t>1</a:t>
            </a:r>
            <a:r>
              <a:rPr lang="zh-CN" altLang="en-US" sz="1600" dirty="0"/>
              <a:t>个</a:t>
            </a:r>
            <a:r>
              <a:rPr lang="en-US" altLang="zh-CN" sz="1600" dirty="0"/>
              <a:t>BSS</a:t>
            </a:r>
            <a:r>
              <a:rPr lang="zh-CN" altLang="en-US" sz="1600" dirty="0"/>
              <a:t>。这样</a:t>
            </a:r>
            <a:r>
              <a:rPr lang="en-US" altLang="zh-CN" sz="1600" dirty="0"/>
              <a:t>1</a:t>
            </a:r>
            <a:r>
              <a:rPr lang="zh-CN" altLang="en-US" sz="1600" dirty="0"/>
              <a:t>个</a:t>
            </a:r>
            <a:r>
              <a:rPr lang="en-US" altLang="zh-CN" sz="1600" dirty="0"/>
              <a:t>AP</a:t>
            </a:r>
            <a:r>
              <a:rPr lang="zh-CN" altLang="en-US" sz="1600" dirty="0"/>
              <a:t>，就可以提供多个</a:t>
            </a:r>
            <a:r>
              <a:rPr lang="en-US" altLang="zh-CN" sz="1600" dirty="0"/>
              <a:t>BSS</a:t>
            </a:r>
            <a:r>
              <a:rPr lang="zh-CN" altLang="en-US" sz="1600" dirty="0"/>
              <a:t>，可以再为这些</a:t>
            </a:r>
            <a:r>
              <a:rPr lang="en-US" altLang="zh-CN" sz="1600" dirty="0"/>
              <a:t>BSS</a:t>
            </a:r>
            <a:r>
              <a:rPr lang="zh-CN" altLang="en-US" sz="1600" dirty="0"/>
              <a:t>，设置不同的</a:t>
            </a:r>
            <a:r>
              <a:rPr lang="en-US" altLang="zh-CN" sz="1600" dirty="0"/>
              <a:t>SSID</a:t>
            </a:r>
            <a:r>
              <a:rPr lang="zh-CN" altLang="en-US" sz="1600" dirty="0"/>
              <a:t>。</a:t>
            </a:r>
            <a:endParaRPr lang="en-US" altLang="zh-CN" sz="1600" dirty="0"/>
          </a:p>
          <a:p>
            <a:endParaRPr lang="zh-CN" altLang="en-US" sz="1800" dirty="0"/>
          </a:p>
        </p:txBody>
      </p:sp>
      <p:sp>
        <p:nvSpPr>
          <p:cNvPr id="3" name="五边形 2"/>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4" name="燕尾形 3"/>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5" name="燕尾形 4"/>
          <p:cNvSpPr/>
          <p:nvPr/>
        </p:nvSpPr>
        <p:spPr bwMode="auto">
          <a:xfrm>
            <a:off x="1096490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sp>
        <p:nvSpPr>
          <p:cNvPr id="20" name="椭圆 19"/>
          <p:cNvSpPr/>
          <p:nvPr/>
        </p:nvSpPr>
        <p:spPr>
          <a:xfrm>
            <a:off x="620816" y="1604416"/>
            <a:ext cx="4973225" cy="4442343"/>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5" name="Text Box 9"/>
          <p:cNvSpPr txBox="1">
            <a:spLocks noChangeArrowheads="1"/>
          </p:cNvSpPr>
          <p:nvPr/>
        </p:nvSpPr>
        <p:spPr bwMode="auto">
          <a:xfrm>
            <a:off x="3303058" y="2654210"/>
            <a:ext cx="2026200" cy="738664"/>
          </a:xfrm>
          <a:prstGeom prst="rect">
            <a:avLst/>
          </a:prstGeom>
          <a:solidFill>
            <a:srgbClr val="FFFFCC"/>
          </a:solidFill>
          <a:ln w="9525">
            <a:solidFill>
              <a:srgbClr val="FFD17D"/>
            </a:solidFill>
            <a:miter lim="800000"/>
            <a:headEnd/>
            <a:tailEnd/>
          </a:ln>
        </p:spPr>
        <p:txBody>
          <a:bodyPr wrap="square">
            <a:spAutoFit/>
          </a:bodyPr>
          <a:lstStyle/>
          <a:p>
            <a:r>
              <a:rPr lang="en-US" altLang="zh-CN" sz="1400" b="1" dirty="0">
                <a:solidFill>
                  <a:schemeClr val="tx1"/>
                </a:solidFill>
              </a:rPr>
              <a:t>BSS1</a:t>
            </a:r>
            <a:r>
              <a:rPr lang="zh-CN" altLang="en-US" sz="1400" b="1" dirty="0">
                <a:solidFill>
                  <a:schemeClr val="tx1"/>
                </a:solidFill>
              </a:rPr>
              <a:t>：</a:t>
            </a:r>
            <a:r>
              <a:rPr lang="en-US" altLang="zh-CN" sz="1400" b="1" dirty="0">
                <a:solidFill>
                  <a:schemeClr val="tx1"/>
                </a:solidFill>
              </a:rPr>
              <a:t>VAP1</a:t>
            </a:r>
          </a:p>
          <a:p>
            <a:r>
              <a:rPr lang="en-US" altLang="zh-CN" sz="1400" dirty="0"/>
              <a:t>SSID: </a:t>
            </a:r>
            <a:r>
              <a:rPr lang="en-US" altLang="zh-CN" sz="1400" dirty="0">
                <a:solidFill>
                  <a:srgbClr val="EC7061"/>
                </a:solidFill>
              </a:rPr>
              <a:t>guest</a:t>
            </a:r>
          </a:p>
          <a:p>
            <a:r>
              <a:rPr lang="en-US" altLang="zh-CN" sz="1400" dirty="0"/>
              <a:t>BSSID: 00e0.fc45.24a0</a:t>
            </a:r>
            <a:endParaRPr lang="zh-CN" altLang="en-US" sz="1400" dirty="0"/>
          </a:p>
        </p:txBody>
      </p:sp>
      <p:sp>
        <p:nvSpPr>
          <p:cNvPr id="16" name="Text Box 9"/>
          <p:cNvSpPr txBox="1">
            <a:spLocks noChangeArrowheads="1"/>
          </p:cNvSpPr>
          <p:nvPr/>
        </p:nvSpPr>
        <p:spPr bwMode="auto">
          <a:xfrm>
            <a:off x="3303058" y="4014311"/>
            <a:ext cx="2026200" cy="738664"/>
          </a:xfrm>
          <a:prstGeom prst="rect">
            <a:avLst/>
          </a:prstGeom>
          <a:solidFill>
            <a:srgbClr val="FFFFCC"/>
          </a:solidFill>
          <a:ln w="9525">
            <a:solidFill>
              <a:srgbClr val="FFD17D"/>
            </a:solidFill>
            <a:miter lim="800000"/>
            <a:headEnd/>
            <a:tailEnd/>
          </a:ln>
        </p:spPr>
        <p:txBody>
          <a:bodyPr wrap="square">
            <a:spAutoFit/>
          </a:bodyPr>
          <a:lstStyle/>
          <a:p>
            <a:r>
              <a:rPr lang="en-US" altLang="zh-CN" sz="1400" b="1" dirty="0">
                <a:solidFill>
                  <a:schemeClr val="tx1"/>
                </a:solidFill>
              </a:rPr>
              <a:t>BSS2</a:t>
            </a:r>
            <a:r>
              <a:rPr lang="zh-CN" altLang="en-US" sz="1400" b="1" dirty="0">
                <a:solidFill>
                  <a:schemeClr val="tx1"/>
                </a:solidFill>
              </a:rPr>
              <a:t>：</a:t>
            </a:r>
            <a:r>
              <a:rPr lang="en-US" altLang="zh-CN" sz="1400" b="1" dirty="0">
                <a:solidFill>
                  <a:schemeClr val="tx1"/>
                </a:solidFill>
              </a:rPr>
              <a:t>VAP2</a:t>
            </a:r>
          </a:p>
          <a:p>
            <a:r>
              <a:rPr lang="en-US" altLang="zh-CN" sz="1400" dirty="0"/>
              <a:t>SSID: </a:t>
            </a:r>
            <a:r>
              <a:rPr lang="en-US" altLang="zh-CN" sz="1400" dirty="0">
                <a:solidFill>
                  <a:srgbClr val="EC7061"/>
                </a:solidFill>
              </a:rPr>
              <a:t>internal</a:t>
            </a:r>
          </a:p>
          <a:p>
            <a:r>
              <a:rPr lang="en-US" altLang="zh-CN" sz="1400" dirty="0">
                <a:solidFill>
                  <a:schemeClr val="tx1"/>
                </a:solidFill>
              </a:rPr>
              <a:t>BSSID: 00e0.fc45.24a9</a:t>
            </a:r>
            <a:endParaRPr lang="zh-CN" altLang="en-US" sz="1400" dirty="0">
              <a:solidFill>
                <a:schemeClr val="tx1"/>
              </a:solidFill>
            </a:endParaRPr>
          </a:p>
        </p:txBody>
      </p:sp>
      <p:pic>
        <p:nvPicPr>
          <p:cNvPr id="21" name="图片 20" descr="笔记本电脑.png"/>
          <p:cNvPicPr>
            <a:picLocks noChangeAspect="1"/>
          </p:cNvPicPr>
          <p:nvPr/>
        </p:nvPicPr>
        <p:blipFill>
          <a:blip r:embed="rId3" cstate="print"/>
          <a:stretch>
            <a:fillRect/>
          </a:stretch>
        </p:blipFill>
        <p:spPr>
          <a:xfrm>
            <a:off x="2831064" y="5362038"/>
            <a:ext cx="539779" cy="338400"/>
          </a:xfrm>
          <a:prstGeom prst="rect">
            <a:avLst/>
          </a:prstGeom>
        </p:spPr>
      </p:pic>
      <p:sp>
        <p:nvSpPr>
          <p:cNvPr id="22" name="Text Box 9"/>
          <p:cNvSpPr txBox="1">
            <a:spLocks noChangeArrowheads="1"/>
          </p:cNvSpPr>
          <p:nvPr/>
        </p:nvSpPr>
        <p:spPr bwMode="auto">
          <a:xfrm>
            <a:off x="2475848" y="4832891"/>
            <a:ext cx="1263157" cy="523220"/>
          </a:xfrm>
          <a:prstGeom prst="rect">
            <a:avLst/>
          </a:prstGeom>
          <a:noFill/>
          <a:ln w="9525">
            <a:noFill/>
            <a:miter lim="800000"/>
            <a:headEnd/>
            <a:tailEnd/>
          </a:ln>
        </p:spPr>
        <p:txBody>
          <a:bodyPr wrap="square">
            <a:spAutoFit/>
          </a:bodyPr>
          <a:lstStyle/>
          <a:p>
            <a:r>
              <a:rPr lang="zh-CN" altLang="en-US" sz="1400" dirty="0"/>
              <a:t>发现“</a:t>
            </a:r>
            <a:r>
              <a:rPr lang="en-US" altLang="zh-CN" sz="1400" dirty="0"/>
              <a:t>guest</a:t>
            </a:r>
            <a:r>
              <a:rPr lang="zh-CN" altLang="en-US" sz="1400" dirty="0"/>
              <a:t>”和“</a:t>
            </a:r>
            <a:r>
              <a:rPr lang="en-US" altLang="zh-CN" sz="1400" dirty="0"/>
              <a:t>internal</a:t>
            </a:r>
            <a:r>
              <a:rPr lang="zh-CN" altLang="en-US" sz="1400" dirty="0"/>
              <a:t>”</a:t>
            </a:r>
          </a:p>
        </p:txBody>
      </p:sp>
      <p:pic>
        <p:nvPicPr>
          <p:cNvPr id="23" name="图片 22" descr="笔记本电脑.png"/>
          <p:cNvPicPr>
            <a:picLocks noChangeAspect="1"/>
          </p:cNvPicPr>
          <p:nvPr/>
        </p:nvPicPr>
        <p:blipFill>
          <a:blip r:embed="rId3" cstate="print"/>
          <a:stretch>
            <a:fillRect/>
          </a:stretch>
        </p:blipFill>
        <p:spPr>
          <a:xfrm>
            <a:off x="2140351" y="2573426"/>
            <a:ext cx="539779" cy="338400"/>
          </a:xfrm>
          <a:prstGeom prst="rect">
            <a:avLst/>
          </a:prstGeom>
        </p:spPr>
      </p:pic>
      <p:sp>
        <p:nvSpPr>
          <p:cNvPr id="24" name="Text Box 9"/>
          <p:cNvSpPr txBox="1">
            <a:spLocks noChangeArrowheads="1"/>
          </p:cNvSpPr>
          <p:nvPr/>
        </p:nvSpPr>
        <p:spPr bwMode="auto">
          <a:xfrm>
            <a:off x="1785135" y="2044279"/>
            <a:ext cx="1263157" cy="523220"/>
          </a:xfrm>
          <a:prstGeom prst="rect">
            <a:avLst/>
          </a:prstGeom>
          <a:noFill/>
          <a:ln w="9525">
            <a:noFill/>
            <a:miter lim="800000"/>
            <a:headEnd/>
            <a:tailEnd/>
          </a:ln>
        </p:spPr>
        <p:txBody>
          <a:bodyPr wrap="square">
            <a:spAutoFit/>
          </a:bodyPr>
          <a:lstStyle/>
          <a:p>
            <a:r>
              <a:rPr lang="zh-CN" altLang="en-US" sz="1400" dirty="0"/>
              <a:t>发现“</a:t>
            </a:r>
            <a:r>
              <a:rPr lang="en-US" altLang="zh-CN" sz="1400" dirty="0"/>
              <a:t>guest</a:t>
            </a:r>
            <a:r>
              <a:rPr lang="zh-CN" altLang="en-US" sz="1400" dirty="0"/>
              <a:t>”和“</a:t>
            </a:r>
            <a:r>
              <a:rPr lang="en-US" altLang="zh-CN" sz="1400" dirty="0"/>
              <a:t>internal</a:t>
            </a:r>
            <a:r>
              <a:rPr lang="zh-CN" altLang="en-US" sz="1400" dirty="0"/>
              <a:t>”</a:t>
            </a:r>
          </a:p>
        </p:txBody>
      </p:sp>
      <p:pic>
        <p:nvPicPr>
          <p:cNvPr id="25" name="图片 24" descr="笔记本电脑.png"/>
          <p:cNvPicPr>
            <a:picLocks noChangeAspect="1"/>
          </p:cNvPicPr>
          <p:nvPr/>
        </p:nvPicPr>
        <p:blipFill>
          <a:blip r:embed="rId3" cstate="print"/>
          <a:stretch>
            <a:fillRect/>
          </a:stretch>
        </p:blipFill>
        <p:spPr>
          <a:xfrm>
            <a:off x="1100836" y="4159222"/>
            <a:ext cx="539779" cy="338400"/>
          </a:xfrm>
          <a:prstGeom prst="rect">
            <a:avLst/>
          </a:prstGeom>
        </p:spPr>
      </p:pic>
      <p:sp>
        <p:nvSpPr>
          <p:cNvPr id="26" name="Text Box 9"/>
          <p:cNvSpPr txBox="1">
            <a:spLocks noChangeArrowheads="1"/>
          </p:cNvSpPr>
          <p:nvPr/>
        </p:nvSpPr>
        <p:spPr bwMode="auto">
          <a:xfrm>
            <a:off x="745620" y="3630075"/>
            <a:ext cx="1263157" cy="523220"/>
          </a:xfrm>
          <a:prstGeom prst="rect">
            <a:avLst/>
          </a:prstGeom>
          <a:noFill/>
          <a:ln w="9525">
            <a:noFill/>
            <a:miter lim="800000"/>
            <a:headEnd/>
            <a:tailEnd/>
          </a:ln>
        </p:spPr>
        <p:txBody>
          <a:bodyPr wrap="square">
            <a:spAutoFit/>
          </a:bodyPr>
          <a:lstStyle/>
          <a:p>
            <a:r>
              <a:rPr lang="zh-CN" altLang="en-US" sz="1400" dirty="0"/>
              <a:t>发现“</a:t>
            </a:r>
            <a:r>
              <a:rPr lang="en-US" altLang="zh-CN" sz="1400" dirty="0"/>
              <a:t>guest</a:t>
            </a:r>
            <a:r>
              <a:rPr lang="zh-CN" altLang="en-US" sz="1400" dirty="0"/>
              <a:t>”和“</a:t>
            </a:r>
            <a:r>
              <a:rPr lang="en-US" altLang="zh-CN" sz="1400" dirty="0"/>
              <a:t>internal</a:t>
            </a:r>
            <a:r>
              <a:rPr lang="zh-CN" altLang="en-US" sz="1400" dirty="0"/>
              <a:t>”</a:t>
            </a:r>
          </a:p>
        </p:txBody>
      </p:sp>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28102" y="3472790"/>
            <a:ext cx="526830" cy="432000"/>
          </a:xfrm>
          <a:prstGeom prst="rect">
            <a:avLst/>
          </a:prstGeom>
        </p:spPr>
      </p:pic>
      <p:pic>
        <p:nvPicPr>
          <p:cNvPr id="28" name="图片 27" descr="wifi信号蓝.png"/>
          <p:cNvPicPr>
            <a:picLocks noChangeAspect="1"/>
          </p:cNvPicPr>
          <p:nvPr/>
        </p:nvPicPr>
        <p:blipFill>
          <a:blip r:embed="rId5" cstate="print"/>
          <a:stretch>
            <a:fillRect/>
          </a:stretch>
        </p:blipFill>
        <p:spPr>
          <a:xfrm flipV="1">
            <a:off x="2776553" y="4109007"/>
            <a:ext cx="429928" cy="360000"/>
          </a:xfrm>
          <a:prstGeom prst="rect">
            <a:avLst/>
          </a:prstGeom>
        </p:spPr>
      </p:pic>
      <p:sp>
        <p:nvSpPr>
          <p:cNvPr id="30" name="Text Box 9"/>
          <p:cNvSpPr txBox="1">
            <a:spLocks noChangeArrowheads="1"/>
          </p:cNvSpPr>
          <p:nvPr/>
        </p:nvSpPr>
        <p:spPr bwMode="auto">
          <a:xfrm>
            <a:off x="2294330" y="3562449"/>
            <a:ext cx="421754" cy="307777"/>
          </a:xfrm>
          <a:prstGeom prst="rect">
            <a:avLst/>
          </a:prstGeom>
          <a:noFill/>
          <a:ln w="9525">
            <a:noFill/>
            <a:miter lim="800000"/>
            <a:headEnd/>
            <a:tailEnd/>
          </a:ln>
        </p:spPr>
        <p:txBody>
          <a:bodyPr wrap="square">
            <a:spAutoFit/>
          </a:bodyPr>
          <a:lstStyle/>
          <a:p>
            <a:r>
              <a:rPr lang="en-US" altLang="zh-CN" sz="1400" b="1" dirty="0">
                <a:solidFill>
                  <a:schemeClr val="tx1"/>
                </a:solidFill>
              </a:rPr>
              <a:t>AP</a:t>
            </a:r>
            <a:endParaRPr lang="zh-CN" altLang="en-US" sz="1400" b="1" dirty="0">
              <a:solidFill>
                <a:schemeClr val="tx1"/>
              </a:solidFill>
            </a:endParaRPr>
          </a:p>
        </p:txBody>
      </p:sp>
    </p:spTree>
    <p:extLst>
      <p:ext uri="{BB962C8B-B14F-4D97-AF65-F5344CB8AC3E}">
        <p14:creationId xmlns:p14="http://schemas.microsoft.com/office/powerpoint/2010/main" val="3518904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无线侧组网概念：</a:t>
            </a:r>
            <a:r>
              <a:rPr lang="en-US" altLang="zh-CN" dirty="0"/>
              <a:t>ESS</a:t>
            </a:r>
            <a:endParaRPr lang="zh-CN" altLang="en-US" dirty="0"/>
          </a:p>
        </p:txBody>
      </p:sp>
      <p:sp>
        <p:nvSpPr>
          <p:cNvPr id="6" name="文本占位符 5"/>
          <p:cNvSpPr>
            <a:spLocks noGrp="1"/>
          </p:cNvSpPr>
          <p:nvPr>
            <p:ph type="body" sz="quarter" idx="10"/>
          </p:nvPr>
        </p:nvSpPr>
        <p:spPr>
          <a:xfrm>
            <a:off x="6148628" y="2231767"/>
            <a:ext cx="5651636" cy="2904298"/>
          </a:xfrm>
        </p:spPr>
        <p:txBody>
          <a:bodyPr/>
          <a:lstStyle/>
          <a:p>
            <a:r>
              <a:rPr lang="zh-CN" altLang="en-US" sz="1800" dirty="0"/>
              <a:t>为了满足实际业务的需求，需要对</a:t>
            </a:r>
            <a:r>
              <a:rPr lang="en-US" altLang="zh-CN" sz="1800" dirty="0"/>
              <a:t>BSS</a:t>
            </a:r>
            <a:r>
              <a:rPr lang="zh-CN" altLang="en-US" sz="1800" dirty="0"/>
              <a:t>的覆盖范围进行扩展。同时用户从一个</a:t>
            </a:r>
            <a:r>
              <a:rPr lang="en-US" altLang="zh-CN" sz="1800" dirty="0"/>
              <a:t>BSS</a:t>
            </a:r>
            <a:r>
              <a:rPr lang="zh-CN" altLang="en-US" sz="1800" dirty="0"/>
              <a:t>移动到另一个</a:t>
            </a:r>
            <a:r>
              <a:rPr lang="en-US" altLang="zh-CN" sz="1800" dirty="0"/>
              <a:t>BSS</a:t>
            </a:r>
            <a:r>
              <a:rPr lang="zh-CN" altLang="en-US" sz="1800" dirty="0"/>
              <a:t>时，不能感知到</a:t>
            </a:r>
            <a:r>
              <a:rPr lang="en-US" altLang="zh-CN" sz="1800" dirty="0"/>
              <a:t>SSID</a:t>
            </a:r>
            <a:r>
              <a:rPr lang="zh-CN" altLang="en-US" sz="1800" dirty="0"/>
              <a:t>的变化，则可以通过扩展服务集</a:t>
            </a:r>
            <a:r>
              <a:rPr lang="en-US" altLang="zh-CN" sz="1800" dirty="0"/>
              <a:t>ESS</a:t>
            </a:r>
            <a:r>
              <a:rPr lang="zh-CN" altLang="en-US" sz="1800" dirty="0"/>
              <a:t>实现。</a:t>
            </a:r>
            <a:endParaRPr lang="en-US" altLang="zh-CN" sz="1800" dirty="0"/>
          </a:p>
          <a:p>
            <a:r>
              <a:rPr lang="zh-CN" altLang="en-US" sz="1800" dirty="0"/>
              <a:t>扩展服务集</a:t>
            </a:r>
            <a:r>
              <a:rPr lang="en-US" altLang="zh-CN" sz="1800" dirty="0"/>
              <a:t>ESS (Extend Service Set)</a:t>
            </a:r>
            <a:r>
              <a:rPr lang="zh-CN" altLang="en-US" sz="1800" dirty="0"/>
              <a:t>：</a:t>
            </a:r>
            <a:endParaRPr lang="en-US" altLang="zh-CN" sz="1800" dirty="0"/>
          </a:p>
          <a:p>
            <a:pPr lvl="1"/>
            <a:r>
              <a:rPr lang="zh-CN" altLang="en-US" sz="1600" dirty="0"/>
              <a:t>由多个使用相同</a:t>
            </a:r>
            <a:r>
              <a:rPr lang="en-US" altLang="zh-CN" sz="1600" dirty="0"/>
              <a:t>SSID</a:t>
            </a:r>
            <a:r>
              <a:rPr lang="zh-CN" altLang="en-US" sz="1600" dirty="0"/>
              <a:t>的</a:t>
            </a:r>
            <a:r>
              <a:rPr lang="en-US" altLang="zh-CN" sz="1600" dirty="0"/>
              <a:t>BSS</a:t>
            </a:r>
            <a:r>
              <a:rPr lang="zh-CN" altLang="en-US" sz="1600" dirty="0"/>
              <a:t>组成，是采用相同的</a:t>
            </a:r>
            <a:r>
              <a:rPr lang="en-US" altLang="zh-CN" sz="1600" dirty="0"/>
              <a:t>SSID</a:t>
            </a:r>
            <a:r>
              <a:rPr lang="zh-CN" altLang="en-US" sz="1600" dirty="0"/>
              <a:t>的多个</a:t>
            </a:r>
            <a:r>
              <a:rPr lang="en-US" altLang="zh-CN" sz="1600" dirty="0"/>
              <a:t>BSS</a:t>
            </a:r>
            <a:r>
              <a:rPr lang="zh-CN" altLang="en-US" sz="1600" dirty="0"/>
              <a:t>组成的更大规模的虚拟</a:t>
            </a:r>
            <a:r>
              <a:rPr lang="en-US" altLang="zh-CN" sz="1600" dirty="0"/>
              <a:t>BSS</a:t>
            </a:r>
            <a:r>
              <a:rPr lang="zh-CN" altLang="en-US" sz="1600" dirty="0"/>
              <a:t>。</a:t>
            </a:r>
          </a:p>
          <a:p>
            <a:pPr lvl="1"/>
            <a:endParaRPr lang="zh-CN" altLang="en-US" sz="1600" dirty="0"/>
          </a:p>
          <a:p>
            <a:endParaRPr lang="zh-CN" altLang="en-US" sz="1800" dirty="0"/>
          </a:p>
        </p:txBody>
      </p:sp>
      <p:sp>
        <p:nvSpPr>
          <p:cNvPr id="3" name="五边形 2"/>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基本概念</a:t>
            </a:r>
          </a:p>
        </p:txBody>
      </p:sp>
      <p:sp>
        <p:nvSpPr>
          <p:cNvPr id="4" name="燕尾形 3"/>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有线侧组网</a:t>
            </a:r>
          </a:p>
        </p:txBody>
      </p:sp>
      <p:sp>
        <p:nvSpPr>
          <p:cNvPr id="5" name="燕尾形 4"/>
          <p:cNvSpPr/>
          <p:nvPr/>
        </p:nvSpPr>
        <p:spPr bwMode="auto">
          <a:xfrm>
            <a:off x="1096490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无线侧组网</a:t>
            </a:r>
          </a:p>
        </p:txBody>
      </p:sp>
      <p:sp>
        <p:nvSpPr>
          <p:cNvPr id="26" name="椭圆 25"/>
          <p:cNvSpPr/>
          <p:nvPr/>
        </p:nvSpPr>
        <p:spPr>
          <a:xfrm>
            <a:off x="540138" y="2475962"/>
            <a:ext cx="2702450" cy="2277814"/>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9205" y="2924862"/>
            <a:ext cx="526830" cy="432000"/>
          </a:xfrm>
          <a:prstGeom prst="rect">
            <a:avLst/>
          </a:prstGeom>
        </p:spPr>
      </p:pic>
      <p:pic>
        <p:nvPicPr>
          <p:cNvPr id="31" name="图片 30" descr="笔记本电脑.png"/>
          <p:cNvPicPr>
            <a:picLocks noChangeAspect="1"/>
          </p:cNvPicPr>
          <p:nvPr/>
        </p:nvPicPr>
        <p:blipFill>
          <a:blip r:embed="rId4" cstate="print"/>
          <a:stretch>
            <a:fillRect/>
          </a:stretch>
        </p:blipFill>
        <p:spPr>
          <a:xfrm>
            <a:off x="997332" y="3982811"/>
            <a:ext cx="539779" cy="338400"/>
          </a:xfrm>
          <a:prstGeom prst="rect">
            <a:avLst/>
          </a:prstGeom>
        </p:spPr>
      </p:pic>
      <p:pic>
        <p:nvPicPr>
          <p:cNvPr id="32" name="图片 31" descr="wifi信号蓝.png"/>
          <p:cNvPicPr>
            <a:picLocks noChangeAspect="1"/>
          </p:cNvPicPr>
          <p:nvPr/>
        </p:nvPicPr>
        <p:blipFill>
          <a:blip r:embed="rId5" cstate="print"/>
          <a:stretch>
            <a:fillRect/>
          </a:stretch>
        </p:blipFill>
        <p:spPr>
          <a:xfrm flipV="1">
            <a:off x="1384969" y="3494830"/>
            <a:ext cx="429928" cy="360000"/>
          </a:xfrm>
          <a:prstGeom prst="rect">
            <a:avLst/>
          </a:prstGeom>
        </p:spPr>
      </p:pic>
      <p:sp>
        <p:nvSpPr>
          <p:cNvPr id="33" name="Text Box 9"/>
          <p:cNvSpPr txBox="1">
            <a:spLocks noChangeArrowheads="1"/>
          </p:cNvSpPr>
          <p:nvPr/>
        </p:nvSpPr>
        <p:spPr bwMode="auto">
          <a:xfrm>
            <a:off x="1335348" y="2660581"/>
            <a:ext cx="514542"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AP1</a:t>
            </a:r>
            <a:endParaRPr lang="zh-CN" altLang="en-US" sz="1400" dirty="0">
              <a:solidFill>
                <a:schemeClr val="tx1"/>
              </a:solidFill>
            </a:endParaRPr>
          </a:p>
        </p:txBody>
      </p:sp>
      <p:pic>
        <p:nvPicPr>
          <p:cNvPr id="34" name="图片 33" descr="笔记本电脑.png"/>
          <p:cNvPicPr>
            <a:picLocks noChangeAspect="1"/>
          </p:cNvPicPr>
          <p:nvPr/>
        </p:nvPicPr>
        <p:blipFill>
          <a:blip r:embed="rId4" cstate="print"/>
          <a:stretch>
            <a:fillRect/>
          </a:stretch>
        </p:blipFill>
        <p:spPr>
          <a:xfrm>
            <a:off x="2398041" y="3683916"/>
            <a:ext cx="539779" cy="338400"/>
          </a:xfrm>
          <a:prstGeom prst="rect">
            <a:avLst/>
          </a:prstGeom>
        </p:spPr>
      </p:pic>
      <p:sp>
        <p:nvSpPr>
          <p:cNvPr id="35" name="Text Box 9"/>
          <p:cNvSpPr txBox="1">
            <a:spLocks noChangeArrowheads="1"/>
          </p:cNvSpPr>
          <p:nvPr/>
        </p:nvSpPr>
        <p:spPr bwMode="auto">
          <a:xfrm>
            <a:off x="1531563" y="4181628"/>
            <a:ext cx="1397355" cy="307777"/>
          </a:xfrm>
          <a:prstGeom prst="rect">
            <a:avLst/>
          </a:prstGeom>
          <a:noFill/>
          <a:ln w="9525">
            <a:noFill/>
            <a:miter lim="800000"/>
            <a:headEnd/>
            <a:tailEnd/>
          </a:ln>
        </p:spPr>
        <p:txBody>
          <a:bodyPr wrap="square">
            <a:spAutoFit/>
          </a:bodyPr>
          <a:lstStyle/>
          <a:p>
            <a:pPr algn="ctr"/>
            <a:r>
              <a:rPr lang="en-US" altLang="zh-CN" sz="1400" dirty="0"/>
              <a:t>SSID=“huawei”</a:t>
            </a:r>
            <a:endParaRPr lang="zh-CN" altLang="en-US" sz="1400" dirty="0">
              <a:solidFill>
                <a:schemeClr val="tx1"/>
              </a:solidFill>
            </a:endParaRPr>
          </a:p>
        </p:txBody>
      </p:sp>
      <p:sp>
        <p:nvSpPr>
          <p:cNvPr id="36" name="Text Box 9"/>
          <p:cNvSpPr txBox="1">
            <a:spLocks noChangeArrowheads="1"/>
          </p:cNvSpPr>
          <p:nvPr/>
        </p:nvSpPr>
        <p:spPr bwMode="auto">
          <a:xfrm>
            <a:off x="1773826" y="2992954"/>
            <a:ext cx="1516325" cy="523220"/>
          </a:xfrm>
          <a:prstGeom prst="rect">
            <a:avLst/>
          </a:prstGeom>
          <a:noFill/>
          <a:ln w="9525">
            <a:noFill/>
            <a:miter lim="800000"/>
            <a:headEnd/>
            <a:tailEnd/>
          </a:ln>
        </p:spPr>
        <p:txBody>
          <a:bodyPr wrap="square">
            <a:spAutoFit/>
          </a:bodyPr>
          <a:lstStyle/>
          <a:p>
            <a:pPr algn="ctr"/>
            <a:r>
              <a:rPr lang="en-US" altLang="zh-CN" sz="1400" dirty="0"/>
              <a:t>BSSID</a:t>
            </a:r>
            <a:r>
              <a:rPr lang="zh-CN" altLang="en-US" sz="1400" dirty="0"/>
              <a:t>：</a:t>
            </a:r>
            <a:endParaRPr lang="en-US" altLang="zh-CN" sz="1400" dirty="0"/>
          </a:p>
          <a:p>
            <a:pPr algn="ctr"/>
            <a:r>
              <a:rPr lang="en-US" altLang="zh-CN" sz="1400" dirty="0"/>
              <a:t>00e0.fc45.24a0</a:t>
            </a:r>
          </a:p>
        </p:txBody>
      </p:sp>
      <p:sp>
        <p:nvSpPr>
          <p:cNvPr id="37" name="Text Box 9"/>
          <p:cNvSpPr txBox="1">
            <a:spLocks noChangeArrowheads="1"/>
          </p:cNvSpPr>
          <p:nvPr/>
        </p:nvSpPr>
        <p:spPr bwMode="auto">
          <a:xfrm>
            <a:off x="568543" y="3357747"/>
            <a:ext cx="642915" cy="307777"/>
          </a:xfrm>
          <a:prstGeom prst="rect">
            <a:avLst/>
          </a:prstGeom>
          <a:noFill/>
          <a:ln w="9525">
            <a:noFill/>
            <a:miter lim="800000"/>
            <a:headEnd/>
            <a:tailEnd/>
          </a:ln>
        </p:spPr>
        <p:txBody>
          <a:bodyPr wrap="square">
            <a:spAutoFit/>
          </a:bodyPr>
          <a:lstStyle/>
          <a:p>
            <a:pPr algn="ctr"/>
            <a:r>
              <a:rPr lang="en-US" altLang="zh-CN" sz="1400" b="1" dirty="0"/>
              <a:t>BSS</a:t>
            </a:r>
            <a:endParaRPr lang="zh-CN" altLang="en-US" sz="1400" b="1" dirty="0">
              <a:solidFill>
                <a:schemeClr val="tx1"/>
              </a:solidFill>
            </a:endParaRPr>
          </a:p>
        </p:txBody>
      </p:sp>
      <p:sp>
        <p:nvSpPr>
          <p:cNvPr id="40" name="椭圆 39"/>
          <p:cNvSpPr/>
          <p:nvPr/>
        </p:nvSpPr>
        <p:spPr>
          <a:xfrm>
            <a:off x="3272667" y="2475962"/>
            <a:ext cx="2702450" cy="2277814"/>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1734" y="2924862"/>
            <a:ext cx="526830" cy="432000"/>
          </a:xfrm>
          <a:prstGeom prst="rect">
            <a:avLst/>
          </a:prstGeom>
        </p:spPr>
      </p:pic>
      <p:pic>
        <p:nvPicPr>
          <p:cNvPr id="42" name="图片 41" descr="笔记本电脑.png"/>
          <p:cNvPicPr>
            <a:picLocks noChangeAspect="1"/>
          </p:cNvPicPr>
          <p:nvPr/>
        </p:nvPicPr>
        <p:blipFill>
          <a:blip r:embed="rId4" cstate="print"/>
          <a:stretch>
            <a:fillRect/>
          </a:stretch>
        </p:blipFill>
        <p:spPr>
          <a:xfrm>
            <a:off x="3729861" y="3982811"/>
            <a:ext cx="539779" cy="338400"/>
          </a:xfrm>
          <a:prstGeom prst="rect">
            <a:avLst/>
          </a:prstGeom>
        </p:spPr>
      </p:pic>
      <p:pic>
        <p:nvPicPr>
          <p:cNvPr id="43" name="图片 42" descr="wifi信号蓝.png"/>
          <p:cNvPicPr>
            <a:picLocks noChangeAspect="1"/>
          </p:cNvPicPr>
          <p:nvPr/>
        </p:nvPicPr>
        <p:blipFill>
          <a:blip r:embed="rId5" cstate="print"/>
          <a:stretch>
            <a:fillRect/>
          </a:stretch>
        </p:blipFill>
        <p:spPr>
          <a:xfrm flipV="1">
            <a:off x="4117498" y="3494830"/>
            <a:ext cx="429928" cy="360000"/>
          </a:xfrm>
          <a:prstGeom prst="rect">
            <a:avLst/>
          </a:prstGeom>
        </p:spPr>
      </p:pic>
      <p:sp>
        <p:nvSpPr>
          <p:cNvPr id="44" name="Text Box 9"/>
          <p:cNvSpPr txBox="1">
            <a:spLocks noChangeArrowheads="1"/>
          </p:cNvSpPr>
          <p:nvPr/>
        </p:nvSpPr>
        <p:spPr bwMode="auto">
          <a:xfrm>
            <a:off x="4067877" y="2660581"/>
            <a:ext cx="514542"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AP2</a:t>
            </a:r>
            <a:endParaRPr lang="zh-CN" altLang="en-US" sz="1400" dirty="0">
              <a:solidFill>
                <a:schemeClr val="tx1"/>
              </a:solidFill>
            </a:endParaRPr>
          </a:p>
        </p:txBody>
      </p:sp>
      <p:pic>
        <p:nvPicPr>
          <p:cNvPr id="45" name="图片 44" descr="笔记本电脑.png"/>
          <p:cNvPicPr>
            <a:picLocks noChangeAspect="1"/>
          </p:cNvPicPr>
          <p:nvPr/>
        </p:nvPicPr>
        <p:blipFill>
          <a:blip r:embed="rId4" cstate="print"/>
          <a:stretch>
            <a:fillRect/>
          </a:stretch>
        </p:blipFill>
        <p:spPr>
          <a:xfrm>
            <a:off x="5130570" y="3683916"/>
            <a:ext cx="539779" cy="338400"/>
          </a:xfrm>
          <a:prstGeom prst="rect">
            <a:avLst/>
          </a:prstGeom>
        </p:spPr>
      </p:pic>
      <p:sp>
        <p:nvSpPr>
          <p:cNvPr id="46" name="Text Box 9"/>
          <p:cNvSpPr txBox="1">
            <a:spLocks noChangeArrowheads="1"/>
          </p:cNvSpPr>
          <p:nvPr/>
        </p:nvSpPr>
        <p:spPr bwMode="auto">
          <a:xfrm>
            <a:off x="4264092" y="4181628"/>
            <a:ext cx="1397355" cy="307777"/>
          </a:xfrm>
          <a:prstGeom prst="rect">
            <a:avLst/>
          </a:prstGeom>
          <a:noFill/>
          <a:ln w="9525">
            <a:noFill/>
            <a:miter lim="800000"/>
            <a:headEnd/>
            <a:tailEnd/>
          </a:ln>
        </p:spPr>
        <p:txBody>
          <a:bodyPr wrap="square">
            <a:spAutoFit/>
          </a:bodyPr>
          <a:lstStyle/>
          <a:p>
            <a:pPr algn="ctr"/>
            <a:r>
              <a:rPr lang="en-US" altLang="zh-CN" sz="1400" dirty="0"/>
              <a:t>SSID=“huawei”</a:t>
            </a:r>
            <a:endParaRPr lang="zh-CN" altLang="en-US" sz="1400" dirty="0">
              <a:solidFill>
                <a:schemeClr val="tx1"/>
              </a:solidFill>
            </a:endParaRPr>
          </a:p>
        </p:txBody>
      </p:sp>
      <p:sp>
        <p:nvSpPr>
          <p:cNvPr id="47" name="Text Box 9"/>
          <p:cNvSpPr txBox="1">
            <a:spLocks noChangeArrowheads="1"/>
          </p:cNvSpPr>
          <p:nvPr/>
        </p:nvSpPr>
        <p:spPr bwMode="auto">
          <a:xfrm>
            <a:off x="4506355" y="2992954"/>
            <a:ext cx="1516325" cy="523220"/>
          </a:xfrm>
          <a:prstGeom prst="rect">
            <a:avLst/>
          </a:prstGeom>
          <a:noFill/>
          <a:ln w="9525">
            <a:noFill/>
            <a:miter lim="800000"/>
            <a:headEnd/>
            <a:tailEnd/>
          </a:ln>
        </p:spPr>
        <p:txBody>
          <a:bodyPr wrap="square">
            <a:spAutoFit/>
          </a:bodyPr>
          <a:lstStyle/>
          <a:p>
            <a:pPr algn="ctr"/>
            <a:r>
              <a:rPr lang="en-US" altLang="zh-CN" sz="1400" dirty="0"/>
              <a:t>BSSID</a:t>
            </a:r>
            <a:r>
              <a:rPr lang="zh-CN" altLang="en-US" sz="1400" dirty="0"/>
              <a:t>：</a:t>
            </a:r>
            <a:endParaRPr lang="en-US" altLang="zh-CN" sz="1400" dirty="0"/>
          </a:p>
          <a:p>
            <a:pPr algn="ctr"/>
            <a:r>
              <a:rPr lang="en-US" altLang="zh-CN" sz="1400" dirty="0"/>
              <a:t>00e0.fc45.3100</a:t>
            </a:r>
          </a:p>
        </p:txBody>
      </p:sp>
      <p:sp>
        <p:nvSpPr>
          <p:cNvPr id="48" name="Text Box 9"/>
          <p:cNvSpPr txBox="1">
            <a:spLocks noChangeArrowheads="1"/>
          </p:cNvSpPr>
          <p:nvPr/>
        </p:nvSpPr>
        <p:spPr bwMode="auto">
          <a:xfrm>
            <a:off x="3301072" y="3357747"/>
            <a:ext cx="642915" cy="307777"/>
          </a:xfrm>
          <a:prstGeom prst="rect">
            <a:avLst/>
          </a:prstGeom>
          <a:noFill/>
          <a:ln w="9525">
            <a:noFill/>
            <a:miter lim="800000"/>
            <a:headEnd/>
            <a:tailEnd/>
          </a:ln>
        </p:spPr>
        <p:txBody>
          <a:bodyPr wrap="square">
            <a:spAutoFit/>
          </a:bodyPr>
          <a:lstStyle/>
          <a:p>
            <a:pPr algn="ctr"/>
            <a:r>
              <a:rPr lang="en-US" altLang="zh-CN" sz="1400" b="1" dirty="0"/>
              <a:t>BSS</a:t>
            </a:r>
            <a:endParaRPr lang="zh-CN" altLang="en-US" sz="1400" b="1" dirty="0">
              <a:solidFill>
                <a:schemeClr val="tx1"/>
              </a:solidFill>
            </a:endParaRPr>
          </a:p>
        </p:txBody>
      </p:sp>
      <p:sp>
        <p:nvSpPr>
          <p:cNvPr id="52" name="Text Box 9"/>
          <p:cNvSpPr txBox="1">
            <a:spLocks noChangeArrowheads="1"/>
          </p:cNvSpPr>
          <p:nvPr/>
        </p:nvSpPr>
        <p:spPr bwMode="auto">
          <a:xfrm>
            <a:off x="2951209" y="2331120"/>
            <a:ext cx="642915" cy="338554"/>
          </a:xfrm>
          <a:prstGeom prst="rect">
            <a:avLst/>
          </a:prstGeom>
          <a:noFill/>
          <a:ln w="9525">
            <a:noFill/>
            <a:miter lim="800000"/>
            <a:headEnd/>
            <a:tailEnd/>
          </a:ln>
        </p:spPr>
        <p:txBody>
          <a:bodyPr wrap="square">
            <a:spAutoFit/>
          </a:bodyPr>
          <a:lstStyle/>
          <a:p>
            <a:pPr algn="ctr"/>
            <a:r>
              <a:rPr lang="en-US" altLang="zh-CN" sz="1600" b="1" dirty="0"/>
              <a:t>ESS</a:t>
            </a:r>
            <a:endParaRPr lang="zh-CN" altLang="en-US" sz="1600" b="1" dirty="0">
              <a:solidFill>
                <a:schemeClr val="tx1"/>
              </a:solidFill>
            </a:endParaRPr>
          </a:p>
        </p:txBody>
      </p:sp>
    </p:spTree>
    <p:extLst>
      <p:ext uri="{BB962C8B-B14F-4D97-AF65-F5344CB8AC3E}">
        <p14:creationId xmlns:p14="http://schemas.microsoft.com/office/powerpoint/2010/main" val="522213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rPr>
              <a:t>WLAN</a:t>
            </a:r>
            <a:r>
              <a:rPr lang="zh-CN" altLang="en-US" dirty="0">
                <a:solidFill>
                  <a:schemeClr val="bg1">
                    <a:lumMod val="50000"/>
                  </a:schemeClr>
                </a:solidFill>
              </a:rPr>
              <a:t>概述</a:t>
            </a:r>
            <a:endParaRPr lang="en-US" altLang="zh-CN" dirty="0">
              <a:solidFill>
                <a:schemeClr val="bg1">
                  <a:lumMod val="50000"/>
                </a:schemeClr>
              </a:solidFill>
            </a:endParaRPr>
          </a:p>
          <a:p>
            <a:r>
              <a:rPr lang="en-US" altLang="zh-CN" dirty="0">
                <a:solidFill>
                  <a:schemeClr val="bg1">
                    <a:lumMod val="50000"/>
                  </a:schemeClr>
                </a:solidFill>
              </a:rPr>
              <a:t>WLAN</a:t>
            </a:r>
            <a:r>
              <a:rPr lang="zh-CN" altLang="en-US" dirty="0">
                <a:solidFill>
                  <a:schemeClr val="bg1">
                    <a:lumMod val="50000"/>
                  </a:schemeClr>
                </a:solidFill>
              </a:rPr>
              <a:t>的基本概念</a:t>
            </a:r>
            <a:endParaRPr lang="en-US" altLang="zh-CN" dirty="0">
              <a:solidFill>
                <a:schemeClr val="bg1">
                  <a:lumMod val="50000"/>
                </a:schemeClr>
              </a:solidFill>
            </a:endParaRPr>
          </a:p>
          <a:p>
            <a:r>
              <a:rPr lang="en-US" altLang="zh-CN" b="1" dirty="0" smtClean="0"/>
              <a:t>WLAN</a:t>
            </a:r>
            <a:r>
              <a:rPr lang="zh-CN" altLang="en-US" b="1" dirty="0" smtClean="0"/>
              <a:t>的组网架构</a:t>
            </a:r>
            <a:endParaRPr lang="en-US" altLang="zh-CN" b="1" dirty="0" smtClean="0"/>
          </a:p>
          <a:p>
            <a:r>
              <a:rPr lang="en-US" altLang="zh-CN" dirty="0">
                <a:solidFill>
                  <a:schemeClr val="bg1">
                    <a:lumMod val="50000"/>
                  </a:schemeClr>
                </a:solidFill>
              </a:rPr>
              <a:t>WLAN</a:t>
            </a:r>
            <a:r>
              <a:rPr lang="zh-CN" altLang="en-US" dirty="0">
                <a:solidFill>
                  <a:schemeClr val="bg1">
                    <a:lumMod val="50000"/>
                  </a:schemeClr>
                </a:solidFill>
              </a:rPr>
              <a:t>的工作原理</a:t>
            </a:r>
            <a:endParaRPr lang="en-US" altLang="zh-CN" dirty="0">
              <a:solidFill>
                <a:schemeClr val="bg1">
                  <a:lumMod val="50000"/>
                </a:schemeClr>
              </a:solidFill>
            </a:endParaRPr>
          </a:p>
          <a:p>
            <a:r>
              <a:rPr lang="en-US" altLang="zh-CN" dirty="0" smtClean="0">
                <a:solidFill>
                  <a:schemeClr val="bg1">
                    <a:lumMod val="50000"/>
                  </a:schemeClr>
                </a:solidFill>
              </a:rPr>
              <a:t>WLAN</a:t>
            </a:r>
            <a:r>
              <a:rPr lang="zh-CN" altLang="en-US" dirty="0">
                <a:solidFill>
                  <a:schemeClr val="bg1">
                    <a:lumMod val="50000"/>
                  </a:schemeClr>
                </a:solidFill>
              </a:rPr>
              <a:t>的配置实现</a:t>
            </a:r>
            <a:endParaRPr lang="en-US" altLang="zh-CN" dirty="0">
              <a:solidFill>
                <a:schemeClr val="bg1">
                  <a:lumMod val="50000"/>
                </a:schemeClr>
              </a:solidFill>
            </a:endParaRPr>
          </a:p>
          <a:p>
            <a:r>
              <a:rPr lang="zh-CN" altLang="en-US" dirty="0" smtClean="0">
                <a:solidFill>
                  <a:schemeClr val="bg1">
                    <a:lumMod val="50000"/>
                  </a:schemeClr>
                </a:solidFill>
              </a:rPr>
              <a:t>新一代</a:t>
            </a:r>
            <a:r>
              <a:rPr lang="en-US" altLang="zh-CN" dirty="0" smtClean="0">
                <a:solidFill>
                  <a:schemeClr val="bg1">
                    <a:lumMod val="50000"/>
                  </a:schemeClr>
                </a:solidFill>
              </a:rPr>
              <a:t>WLAN</a:t>
            </a:r>
            <a:r>
              <a:rPr lang="zh-CN" altLang="en-US" dirty="0">
                <a:solidFill>
                  <a:schemeClr val="bg1">
                    <a:lumMod val="50000"/>
                  </a:schemeClr>
                </a:solidFill>
              </a:rPr>
              <a:t>解决方案</a:t>
            </a:r>
          </a:p>
          <a:p>
            <a:endParaRPr lang="en-US" altLang="zh-CN" dirty="0">
              <a:solidFill>
                <a:schemeClr val="bg1">
                  <a:lumMod val="50000"/>
                </a:schemeClr>
              </a:solidFill>
            </a:endParaRPr>
          </a:p>
        </p:txBody>
      </p:sp>
    </p:spTree>
    <p:extLst>
      <p:ext uri="{BB962C8B-B14F-4D97-AF65-F5344CB8AC3E}">
        <p14:creationId xmlns:p14="http://schemas.microsoft.com/office/powerpoint/2010/main" val="2916087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FAT AP</a:t>
            </a:r>
            <a:r>
              <a:rPr lang="zh-CN" altLang="en-US" dirty="0" smtClean="0"/>
              <a:t>架构</a:t>
            </a:r>
            <a:endParaRPr lang="zh-CN" altLang="en-US" dirty="0"/>
          </a:p>
        </p:txBody>
      </p:sp>
      <p:grpSp>
        <p:nvGrpSpPr>
          <p:cNvPr id="41" name="组合 40"/>
          <p:cNvGrpSpPr/>
          <p:nvPr/>
        </p:nvGrpSpPr>
        <p:grpSpPr>
          <a:xfrm>
            <a:off x="899075" y="2054456"/>
            <a:ext cx="4096819" cy="3673598"/>
            <a:chOff x="1854233" y="2575777"/>
            <a:chExt cx="4096819" cy="3673598"/>
          </a:xfrm>
        </p:grpSpPr>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781" y="4936990"/>
              <a:ext cx="526830" cy="432000"/>
            </a:xfrm>
            <a:prstGeom prst="rect">
              <a:avLst/>
            </a:prstGeom>
          </p:spPr>
        </p:pic>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0796" y="4936990"/>
              <a:ext cx="526830" cy="43200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2728" y="4936990"/>
              <a:ext cx="526830" cy="432000"/>
            </a:xfrm>
            <a:prstGeom prst="rect">
              <a:avLst/>
            </a:prstGeom>
          </p:spPr>
        </p:pic>
        <p:cxnSp>
          <p:nvCxnSpPr>
            <p:cNvPr id="47" name="直接连接符 46"/>
            <p:cNvCxnSpPr/>
            <p:nvPr/>
          </p:nvCxnSpPr>
          <p:spPr>
            <a:xfrm flipH="1">
              <a:off x="3444211" y="2575777"/>
              <a:ext cx="1" cy="46007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6" idx="2"/>
              <a:endCxn id="79" idx="0"/>
            </p:cNvCxnSpPr>
            <p:nvPr/>
          </p:nvCxnSpPr>
          <p:spPr>
            <a:xfrm flipV="1">
              <a:off x="3444211" y="3448302"/>
              <a:ext cx="1" cy="303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6" idx="2"/>
              <a:endCxn id="43" idx="0"/>
            </p:cNvCxnSpPr>
            <p:nvPr/>
          </p:nvCxnSpPr>
          <p:spPr>
            <a:xfrm flipH="1">
              <a:off x="2194196" y="3478654"/>
              <a:ext cx="1250015" cy="145833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6" idx="2"/>
              <a:endCxn id="46" idx="0"/>
            </p:cNvCxnSpPr>
            <p:nvPr/>
          </p:nvCxnSpPr>
          <p:spPr>
            <a:xfrm>
              <a:off x="3444211" y="3478654"/>
              <a:ext cx="1231932" cy="145833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444211" y="4138922"/>
              <a:ext cx="1" cy="798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2894274" y="3448302"/>
              <a:ext cx="1099875" cy="690620"/>
              <a:chOff x="1881280" y="3564213"/>
              <a:chExt cx="1099875" cy="690620"/>
            </a:xfrm>
          </p:grpSpPr>
          <p:pic>
            <p:nvPicPr>
              <p:cNvPr id="79" name="图片 78"/>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881280" y="3564213"/>
                <a:ext cx="1099875" cy="690620"/>
              </a:xfrm>
              <a:prstGeom prst="rect">
                <a:avLst/>
              </a:prstGeom>
            </p:spPr>
          </p:pic>
          <p:sp>
            <p:nvSpPr>
              <p:cNvPr id="80" name="Text Box 9"/>
              <p:cNvSpPr txBox="1">
                <a:spLocks noChangeArrowheads="1"/>
              </p:cNvSpPr>
              <p:nvPr/>
            </p:nvSpPr>
            <p:spPr bwMode="auto">
              <a:xfrm>
                <a:off x="1913866" y="3778883"/>
                <a:ext cx="1019536" cy="307777"/>
              </a:xfrm>
              <a:prstGeom prst="rect">
                <a:avLst/>
              </a:prstGeom>
              <a:noFill/>
              <a:ln w="9525">
                <a:noFill/>
                <a:miter lim="800000"/>
                <a:headEnd/>
                <a:tailEnd/>
              </a:ln>
            </p:spPr>
            <p:txBody>
              <a:bodyPr wrap="square">
                <a:spAutoFit/>
              </a:bodyPr>
              <a:lstStyle/>
              <a:p>
                <a:pPr algn="ctr">
                  <a:spcBef>
                    <a:spcPct val="50000"/>
                  </a:spcBef>
                </a:pPr>
                <a:r>
                  <a:rPr lang="zh-CN" altLang="en-US" sz="1400" b="1" dirty="0">
                    <a:solidFill>
                      <a:schemeClr val="tx1"/>
                    </a:solidFill>
                  </a:rPr>
                  <a:t>园区网络</a:t>
                </a:r>
              </a:p>
            </p:txBody>
          </p:sp>
        </p:grpSp>
        <p:pic>
          <p:nvPicPr>
            <p:cNvPr id="56" name="图片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4211" y="3035854"/>
              <a:ext cx="540000" cy="442800"/>
            </a:xfrm>
            <a:prstGeom prst="rect">
              <a:avLst/>
            </a:prstGeom>
          </p:spPr>
        </p:pic>
        <p:pic>
          <p:nvPicPr>
            <p:cNvPr id="58" name="图片 57" descr="故障链路.png"/>
            <p:cNvPicPr>
              <a:picLocks noChangeAspect="1"/>
            </p:cNvPicPr>
            <p:nvPr/>
          </p:nvPicPr>
          <p:blipFill>
            <a:blip r:embed="rId6" cstate="print"/>
            <a:stretch>
              <a:fillRect/>
            </a:stretch>
          </p:blipFill>
          <p:spPr>
            <a:xfrm>
              <a:off x="2574672" y="5811064"/>
              <a:ext cx="540000" cy="402667"/>
            </a:xfrm>
            <a:prstGeom prst="rect">
              <a:avLst/>
            </a:prstGeom>
          </p:spPr>
        </p:pic>
        <p:pic>
          <p:nvPicPr>
            <p:cNvPr id="59" name="图片 58" descr="SAN网络-蓝.png"/>
            <p:cNvPicPr>
              <a:picLocks noChangeAspect="1"/>
            </p:cNvPicPr>
            <p:nvPr/>
          </p:nvPicPr>
          <p:blipFill>
            <a:blip r:embed="rId7" cstate="print"/>
            <a:stretch>
              <a:fillRect/>
            </a:stretch>
          </p:blipFill>
          <p:spPr>
            <a:xfrm>
              <a:off x="1854233" y="5811064"/>
              <a:ext cx="267540" cy="438311"/>
            </a:xfrm>
            <a:prstGeom prst="rect">
              <a:avLst/>
            </a:prstGeom>
          </p:spPr>
        </p:pic>
        <p:pic>
          <p:nvPicPr>
            <p:cNvPr id="61" name="图片 60" descr="笔记本电脑.png"/>
            <p:cNvPicPr>
              <a:picLocks noChangeAspect="1"/>
            </p:cNvPicPr>
            <p:nvPr/>
          </p:nvPicPr>
          <p:blipFill>
            <a:blip r:embed="rId8" cstate="print"/>
            <a:stretch>
              <a:fillRect/>
            </a:stretch>
          </p:blipFill>
          <p:spPr>
            <a:xfrm>
              <a:off x="3815867" y="5860782"/>
              <a:ext cx="539779" cy="338400"/>
            </a:xfrm>
            <a:prstGeom prst="rect">
              <a:avLst/>
            </a:prstGeom>
          </p:spPr>
        </p:pic>
        <p:pic>
          <p:nvPicPr>
            <p:cNvPr id="63" name="图片 62" descr="wifi信号蓝.png"/>
            <p:cNvPicPr>
              <a:picLocks noChangeAspect="1"/>
            </p:cNvPicPr>
            <p:nvPr/>
          </p:nvPicPr>
          <p:blipFill>
            <a:blip r:embed="rId9" cstate="print"/>
            <a:stretch>
              <a:fillRect/>
            </a:stretch>
          </p:blipFill>
          <p:spPr>
            <a:xfrm flipV="1">
              <a:off x="1988003" y="5455442"/>
              <a:ext cx="429928" cy="360000"/>
            </a:xfrm>
            <a:prstGeom prst="rect">
              <a:avLst/>
            </a:prstGeom>
          </p:spPr>
        </p:pic>
        <p:pic>
          <p:nvPicPr>
            <p:cNvPr id="66" name="图片 65" descr="wifi信号蓝.png"/>
            <p:cNvPicPr>
              <a:picLocks noChangeAspect="1"/>
            </p:cNvPicPr>
            <p:nvPr/>
          </p:nvPicPr>
          <p:blipFill>
            <a:blip r:embed="rId9" cstate="print"/>
            <a:stretch>
              <a:fillRect/>
            </a:stretch>
          </p:blipFill>
          <p:spPr>
            <a:xfrm flipV="1">
              <a:off x="3229247" y="5455442"/>
              <a:ext cx="429928" cy="360000"/>
            </a:xfrm>
            <a:prstGeom prst="rect">
              <a:avLst/>
            </a:prstGeom>
          </p:spPr>
        </p:pic>
        <p:pic>
          <p:nvPicPr>
            <p:cNvPr id="67" name="图片 66" descr="wifi信号蓝.png"/>
            <p:cNvPicPr>
              <a:picLocks noChangeAspect="1"/>
            </p:cNvPicPr>
            <p:nvPr/>
          </p:nvPicPr>
          <p:blipFill>
            <a:blip r:embed="rId9" cstate="print"/>
            <a:stretch>
              <a:fillRect/>
            </a:stretch>
          </p:blipFill>
          <p:spPr>
            <a:xfrm flipV="1">
              <a:off x="4469950" y="5455442"/>
              <a:ext cx="429928" cy="360000"/>
            </a:xfrm>
            <a:prstGeom prst="rect">
              <a:avLst/>
            </a:prstGeom>
          </p:spPr>
        </p:pic>
        <p:pic>
          <p:nvPicPr>
            <p:cNvPr id="72" name="图片 71" descr="SAN网络-蓝.png"/>
            <p:cNvPicPr>
              <a:picLocks noChangeAspect="1"/>
            </p:cNvPicPr>
            <p:nvPr/>
          </p:nvPicPr>
          <p:blipFill>
            <a:blip r:embed="rId7" cstate="print"/>
            <a:stretch>
              <a:fillRect/>
            </a:stretch>
          </p:blipFill>
          <p:spPr>
            <a:xfrm>
              <a:off x="4880413" y="5811064"/>
              <a:ext cx="267540" cy="438311"/>
            </a:xfrm>
            <a:prstGeom prst="rect">
              <a:avLst/>
            </a:prstGeom>
          </p:spPr>
        </p:pic>
        <p:sp>
          <p:nvSpPr>
            <p:cNvPr id="74" name="Text Box 9"/>
            <p:cNvSpPr txBox="1">
              <a:spLocks noChangeArrowheads="1"/>
            </p:cNvSpPr>
            <p:nvPr/>
          </p:nvSpPr>
          <p:spPr bwMode="auto">
            <a:xfrm>
              <a:off x="5006840" y="5886500"/>
              <a:ext cx="944212"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STA </a:t>
              </a:r>
            </a:p>
          </p:txBody>
        </p:sp>
        <p:sp>
          <p:nvSpPr>
            <p:cNvPr id="76" name="Text Box 9"/>
            <p:cNvSpPr txBox="1">
              <a:spLocks noChangeArrowheads="1"/>
            </p:cNvSpPr>
            <p:nvPr/>
          </p:nvSpPr>
          <p:spPr bwMode="auto">
            <a:xfrm>
              <a:off x="4927999" y="4975330"/>
              <a:ext cx="828857"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FAT AP</a:t>
              </a:r>
              <a:endParaRPr lang="zh-CN" altLang="en-US" sz="1400" b="1" dirty="0">
                <a:solidFill>
                  <a:schemeClr val="tx1"/>
                </a:solidFill>
              </a:endParaRPr>
            </a:p>
          </p:txBody>
        </p:sp>
      </p:grpSp>
      <p:sp>
        <p:nvSpPr>
          <p:cNvPr id="82" name="圆角矩形 75"/>
          <p:cNvSpPr/>
          <p:nvPr/>
        </p:nvSpPr>
        <p:spPr>
          <a:xfrm>
            <a:off x="5122321" y="1280072"/>
            <a:ext cx="6185676"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rPr>
              <a:t>基本概念</a:t>
            </a:r>
          </a:p>
        </p:txBody>
      </p:sp>
      <p:sp>
        <p:nvSpPr>
          <p:cNvPr id="83" name="圆角矩形 75"/>
          <p:cNvSpPr/>
          <p:nvPr/>
        </p:nvSpPr>
        <p:spPr>
          <a:xfrm>
            <a:off x="5122321" y="1734586"/>
            <a:ext cx="6185676" cy="1465906"/>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lvl="0" indent="-176213">
              <a:lnSpc>
                <a:spcPts val="2400"/>
              </a:lnSpc>
              <a:spcAft>
                <a:spcPts val="600"/>
              </a:spcAft>
              <a:buFont typeface="Arial" panose="020B0604020202020204" pitchFamily="34" charset="0"/>
              <a:buChar char="•"/>
            </a:pPr>
            <a:r>
              <a:rPr lang="en-US" altLang="zh-CN" sz="1400" b="1" dirty="0">
                <a:solidFill>
                  <a:prstClr val="black"/>
                </a:solidFill>
              </a:rPr>
              <a:t>AP (Access Point</a:t>
            </a:r>
            <a:r>
              <a:rPr lang="zh-CN" altLang="en-US" sz="1400" b="1" dirty="0">
                <a:solidFill>
                  <a:prstClr val="black"/>
                </a:solidFill>
              </a:rPr>
              <a:t>，接入点</a:t>
            </a:r>
            <a:r>
              <a:rPr lang="en-US" altLang="zh-CN" sz="1400" b="1" dirty="0">
                <a:solidFill>
                  <a:prstClr val="black"/>
                </a:solidFill>
              </a:rPr>
              <a:t>)</a:t>
            </a:r>
            <a:r>
              <a:rPr lang="zh-CN" altLang="en-US" sz="1400" b="1" dirty="0">
                <a:solidFill>
                  <a:prstClr val="black"/>
                </a:solidFill>
              </a:rPr>
              <a:t>：</a:t>
            </a:r>
            <a:r>
              <a:rPr lang="zh-CN" altLang="en-US" sz="1400" dirty="0">
                <a:solidFill>
                  <a:prstClr val="black"/>
                </a:solidFill>
              </a:rPr>
              <a:t>为</a:t>
            </a:r>
            <a:r>
              <a:rPr lang="en-US" altLang="zh-CN" sz="1400" dirty="0" smtClean="0">
                <a:solidFill>
                  <a:prstClr val="black"/>
                </a:solidFill>
              </a:rPr>
              <a:t>STA</a:t>
            </a:r>
            <a:r>
              <a:rPr lang="zh-CN" altLang="en-US" sz="1400" dirty="0" smtClean="0">
                <a:solidFill>
                  <a:prstClr val="black"/>
                </a:solidFill>
              </a:rPr>
              <a:t>（</a:t>
            </a:r>
            <a:r>
              <a:rPr lang="en-US" altLang="zh-CN" sz="1400" dirty="0" smtClean="0">
                <a:solidFill>
                  <a:prstClr val="black"/>
                </a:solidFill>
              </a:rPr>
              <a:t>Station</a:t>
            </a:r>
            <a:r>
              <a:rPr lang="zh-CN" altLang="en-US" sz="1400" dirty="0" smtClean="0">
                <a:solidFill>
                  <a:prstClr val="black"/>
                </a:solidFill>
              </a:rPr>
              <a:t>，无线终端）提供</a:t>
            </a:r>
            <a:r>
              <a:rPr lang="zh-CN" altLang="en-US" sz="1400" dirty="0">
                <a:solidFill>
                  <a:prstClr val="black"/>
                </a:solidFill>
              </a:rPr>
              <a:t>基于</a:t>
            </a:r>
            <a:r>
              <a:rPr lang="en-US" altLang="zh-CN" sz="1400" dirty="0">
                <a:solidFill>
                  <a:prstClr val="black"/>
                </a:solidFill>
              </a:rPr>
              <a:t>802.11</a:t>
            </a:r>
            <a:r>
              <a:rPr lang="zh-CN" altLang="en-US" sz="1400" dirty="0">
                <a:solidFill>
                  <a:prstClr val="black"/>
                </a:solidFill>
              </a:rPr>
              <a:t>标准的无线接入服务，起到有线网络和无线网络</a:t>
            </a:r>
            <a:r>
              <a:rPr lang="zh-CN" altLang="en-US" sz="1400" dirty="0" smtClean="0">
                <a:solidFill>
                  <a:prstClr val="black"/>
                </a:solidFill>
              </a:rPr>
              <a:t>的连接作用。</a:t>
            </a:r>
            <a:endParaRPr lang="en-US" altLang="zh-CN" sz="1400" dirty="0" smtClean="0">
              <a:solidFill>
                <a:prstClr val="black"/>
              </a:solidFill>
            </a:endParaRPr>
          </a:p>
          <a:p>
            <a:pPr marL="176213" lvl="0" indent="-176213">
              <a:lnSpc>
                <a:spcPts val="2400"/>
              </a:lnSpc>
              <a:spcAft>
                <a:spcPts val="600"/>
              </a:spcAft>
              <a:buFont typeface="Arial" panose="020B0604020202020204" pitchFamily="34" charset="0"/>
              <a:buChar char="•"/>
            </a:pPr>
            <a:r>
              <a:rPr lang="en-US" altLang="zh-CN" sz="1400" b="1" dirty="0">
                <a:solidFill>
                  <a:prstClr val="black"/>
                </a:solidFill>
              </a:rPr>
              <a:t>FAT AP</a:t>
            </a:r>
            <a:r>
              <a:rPr lang="zh-CN" altLang="en-US" sz="1400" b="1" dirty="0">
                <a:solidFill>
                  <a:prstClr val="black"/>
                </a:solidFill>
              </a:rPr>
              <a:t>（胖</a:t>
            </a:r>
            <a:r>
              <a:rPr lang="en-US" altLang="zh-CN" sz="1400" b="1" dirty="0">
                <a:solidFill>
                  <a:prstClr val="black"/>
                </a:solidFill>
              </a:rPr>
              <a:t>AP</a:t>
            </a:r>
            <a:r>
              <a:rPr lang="zh-CN" altLang="en-US" sz="1400" b="1" dirty="0" smtClean="0">
                <a:solidFill>
                  <a:prstClr val="black"/>
                </a:solidFill>
              </a:rPr>
              <a:t>）：</a:t>
            </a:r>
            <a:r>
              <a:rPr lang="zh-CN" altLang="en-US" sz="1400" dirty="0" smtClean="0">
                <a:solidFill>
                  <a:prstClr val="black"/>
                </a:solidFill>
              </a:rPr>
              <a:t>能够独立自治、自我管理的</a:t>
            </a:r>
            <a:r>
              <a:rPr lang="en-US" altLang="zh-CN" sz="1400" dirty="0" smtClean="0">
                <a:solidFill>
                  <a:prstClr val="black"/>
                </a:solidFill>
              </a:rPr>
              <a:t>AP</a:t>
            </a:r>
            <a:r>
              <a:rPr lang="zh-CN" altLang="en-US" sz="1400" dirty="0" smtClean="0">
                <a:solidFill>
                  <a:prstClr val="black"/>
                </a:solidFill>
              </a:rPr>
              <a:t>。</a:t>
            </a:r>
            <a:r>
              <a:rPr lang="en-US" altLang="zh-CN" sz="1400" dirty="0" smtClean="0">
                <a:solidFill>
                  <a:prstClr val="black"/>
                </a:solidFill>
              </a:rPr>
              <a:t>FAT AP</a:t>
            </a:r>
            <a:r>
              <a:rPr lang="zh-CN" altLang="en-US" sz="1400" dirty="0" smtClean="0">
                <a:solidFill>
                  <a:prstClr val="black"/>
                </a:solidFill>
              </a:rPr>
              <a:t>架构又</a:t>
            </a:r>
            <a:r>
              <a:rPr lang="zh-CN" altLang="en-US" sz="1400" dirty="0">
                <a:solidFill>
                  <a:prstClr val="black"/>
                </a:solidFill>
              </a:rPr>
              <a:t>称为自治式网络架构</a:t>
            </a:r>
            <a:r>
              <a:rPr lang="zh-CN" altLang="en-US" sz="1400" dirty="0" smtClean="0">
                <a:solidFill>
                  <a:prstClr val="black"/>
                </a:solidFill>
              </a:rPr>
              <a:t>。</a:t>
            </a:r>
            <a:endParaRPr lang="zh-CN" altLang="en-US" sz="1400" dirty="0">
              <a:solidFill>
                <a:prstClr val="black"/>
              </a:solidFill>
            </a:endParaRPr>
          </a:p>
        </p:txBody>
      </p:sp>
      <p:sp>
        <p:nvSpPr>
          <p:cNvPr id="84" name="圆角矩形 75"/>
          <p:cNvSpPr/>
          <p:nvPr/>
        </p:nvSpPr>
        <p:spPr>
          <a:xfrm>
            <a:off x="5122321" y="3840014"/>
            <a:ext cx="6185676" cy="2471836"/>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lvl="0" indent="-176213">
              <a:lnSpc>
                <a:spcPts val="2400"/>
              </a:lnSpc>
              <a:spcAft>
                <a:spcPts val="600"/>
              </a:spcAft>
              <a:buFont typeface="Arial" panose="020B0604020202020204" pitchFamily="34" charset="0"/>
              <a:buChar char="•"/>
            </a:pPr>
            <a:r>
              <a:rPr lang="zh-CN" altLang="en-US" sz="1400" dirty="0">
                <a:solidFill>
                  <a:prstClr val="black"/>
                </a:solidFill>
              </a:rPr>
              <a:t>当部署单个</a:t>
            </a:r>
            <a:r>
              <a:rPr lang="en-US" altLang="zh-CN" sz="1400" dirty="0">
                <a:solidFill>
                  <a:prstClr val="black"/>
                </a:solidFill>
              </a:rPr>
              <a:t>AP</a:t>
            </a:r>
            <a:r>
              <a:rPr lang="zh-CN" altLang="en-US" sz="1400" dirty="0">
                <a:solidFill>
                  <a:prstClr val="black"/>
                </a:solidFill>
              </a:rPr>
              <a:t>时</a:t>
            </a:r>
            <a:r>
              <a:rPr lang="zh-CN" altLang="en-US" sz="1400" dirty="0" smtClean="0">
                <a:solidFill>
                  <a:prstClr val="black"/>
                </a:solidFill>
              </a:rPr>
              <a:t>，</a:t>
            </a:r>
            <a:r>
              <a:rPr lang="en-US" altLang="zh-CN" sz="1400" dirty="0" smtClean="0">
                <a:solidFill>
                  <a:prstClr val="black"/>
                </a:solidFill>
              </a:rPr>
              <a:t>FAT </a:t>
            </a:r>
            <a:r>
              <a:rPr lang="en-US" altLang="zh-CN" sz="1400" dirty="0">
                <a:solidFill>
                  <a:prstClr val="black"/>
                </a:solidFill>
              </a:rPr>
              <a:t>AP</a:t>
            </a:r>
            <a:r>
              <a:rPr lang="zh-CN" altLang="en-US" sz="1400" dirty="0">
                <a:solidFill>
                  <a:prstClr val="black"/>
                </a:solidFill>
              </a:rPr>
              <a:t>具备较好的独立性，不需要另外部署集中控制设备</a:t>
            </a:r>
            <a:r>
              <a:rPr lang="zh-CN" altLang="en-US" sz="1400" dirty="0" smtClean="0">
                <a:solidFill>
                  <a:prstClr val="black"/>
                </a:solidFill>
              </a:rPr>
              <a:t>，部署</a:t>
            </a:r>
            <a:r>
              <a:rPr lang="zh-CN" altLang="en-US" sz="1400" dirty="0">
                <a:solidFill>
                  <a:prstClr val="black"/>
                </a:solidFill>
              </a:rPr>
              <a:t>起来很方便，成本较低廉。</a:t>
            </a:r>
            <a:endParaRPr lang="en-US" altLang="zh-CN" sz="1400" dirty="0">
              <a:solidFill>
                <a:prstClr val="black"/>
              </a:solidFill>
            </a:endParaRPr>
          </a:p>
          <a:p>
            <a:pPr marL="176213" lvl="0" indent="-176213">
              <a:lnSpc>
                <a:spcPts val="2400"/>
              </a:lnSpc>
              <a:spcAft>
                <a:spcPts val="600"/>
              </a:spcAft>
              <a:buFont typeface="Arial" panose="020B0604020202020204" pitchFamily="34" charset="0"/>
              <a:buChar char="•"/>
            </a:pPr>
            <a:r>
              <a:rPr lang="zh-CN" altLang="en-US" sz="1400" dirty="0">
                <a:solidFill>
                  <a:prstClr val="black"/>
                </a:solidFill>
              </a:rPr>
              <a:t>但是，在企业中，随着</a:t>
            </a:r>
            <a:r>
              <a:rPr lang="en-US" altLang="zh-CN" sz="1400" dirty="0">
                <a:solidFill>
                  <a:prstClr val="black"/>
                </a:solidFill>
              </a:rPr>
              <a:t>WLAN</a:t>
            </a:r>
            <a:r>
              <a:rPr lang="zh-CN" altLang="en-US" sz="1400" dirty="0">
                <a:solidFill>
                  <a:prstClr val="black"/>
                </a:solidFill>
              </a:rPr>
              <a:t>覆盖面积增大，接入用户增多，需要部署的</a:t>
            </a:r>
            <a:r>
              <a:rPr lang="en-US" altLang="zh-CN" sz="1400" dirty="0">
                <a:solidFill>
                  <a:prstClr val="black"/>
                </a:solidFill>
              </a:rPr>
              <a:t>FAT AP</a:t>
            </a:r>
            <a:r>
              <a:rPr lang="zh-CN" altLang="en-US" sz="1400" dirty="0">
                <a:solidFill>
                  <a:prstClr val="black"/>
                </a:solidFill>
              </a:rPr>
              <a:t>数量也会增多。而每个</a:t>
            </a:r>
            <a:r>
              <a:rPr lang="en-US" altLang="zh-CN" sz="1400" dirty="0">
                <a:solidFill>
                  <a:prstClr val="black"/>
                </a:solidFill>
              </a:rPr>
              <a:t>FAT AP</a:t>
            </a:r>
            <a:r>
              <a:rPr lang="zh-CN" altLang="en-US" sz="1400" dirty="0">
                <a:solidFill>
                  <a:prstClr val="black"/>
                </a:solidFill>
              </a:rPr>
              <a:t>又是独立工作的，缺少统一的控制设备，因此管理、维护这些</a:t>
            </a:r>
            <a:r>
              <a:rPr lang="en-US" altLang="zh-CN" sz="1400" dirty="0">
                <a:solidFill>
                  <a:prstClr val="black"/>
                </a:solidFill>
              </a:rPr>
              <a:t>FAT AP</a:t>
            </a:r>
            <a:r>
              <a:rPr lang="zh-CN" altLang="en-US" sz="1400" dirty="0">
                <a:solidFill>
                  <a:prstClr val="black"/>
                </a:solidFill>
              </a:rPr>
              <a:t>就变得十分麻烦。</a:t>
            </a:r>
          </a:p>
          <a:p>
            <a:pPr marL="176213" lvl="0" indent="-176213">
              <a:lnSpc>
                <a:spcPts val="2400"/>
              </a:lnSpc>
              <a:spcAft>
                <a:spcPts val="600"/>
              </a:spcAft>
              <a:buFont typeface="Arial" panose="020B0604020202020204" pitchFamily="34" charset="0"/>
              <a:buChar char="•"/>
            </a:pPr>
            <a:r>
              <a:rPr lang="zh-CN" altLang="en-US" sz="1400" dirty="0">
                <a:solidFill>
                  <a:prstClr val="black"/>
                </a:solidFill>
              </a:rPr>
              <a:t>所以对于企业而言，不推荐</a:t>
            </a:r>
            <a:r>
              <a:rPr lang="en-US" altLang="zh-CN" sz="1400" dirty="0">
                <a:solidFill>
                  <a:prstClr val="black"/>
                </a:solidFill>
              </a:rPr>
              <a:t>FAT AP</a:t>
            </a:r>
            <a:r>
              <a:rPr lang="zh-CN" altLang="en-US" sz="1400" dirty="0">
                <a:solidFill>
                  <a:prstClr val="black"/>
                </a:solidFill>
              </a:rPr>
              <a:t>架构，更合适的选择</a:t>
            </a:r>
            <a:r>
              <a:rPr lang="zh-CN" altLang="en-US" sz="1400" dirty="0" smtClean="0">
                <a:solidFill>
                  <a:prstClr val="black"/>
                </a:solidFill>
              </a:rPr>
              <a:t>是诸如下面</a:t>
            </a:r>
            <a:r>
              <a:rPr lang="zh-CN" altLang="en-US" sz="1400" dirty="0">
                <a:solidFill>
                  <a:prstClr val="black"/>
                </a:solidFill>
              </a:rPr>
              <a:t>要介绍</a:t>
            </a:r>
            <a:r>
              <a:rPr lang="zh-CN" altLang="en-US" sz="1400" dirty="0" smtClean="0">
                <a:solidFill>
                  <a:prstClr val="black"/>
                </a:solidFill>
              </a:rPr>
              <a:t>的</a:t>
            </a:r>
            <a:r>
              <a:rPr lang="en-US" altLang="zh-CN" sz="1400" dirty="0" smtClean="0">
                <a:solidFill>
                  <a:prstClr val="black"/>
                </a:solidFill>
              </a:rPr>
              <a:t>AC+FIT AP</a:t>
            </a:r>
            <a:r>
              <a:rPr lang="zh-CN" altLang="en-US" sz="1400" dirty="0" smtClean="0">
                <a:solidFill>
                  <a:prstClr val="black"/>
                </a:solidFill>
              </a:rPr>
              <a:t>等架构。</a:t>
            </a:r>
            <a:endParaRPr lang="zh-CN" altLang="en-US" sz="1400" dirty="0">
              <a:solidFill>
                <a:prstClr val="black"/>
              </a:solidFill>
            </a:endParaRPr>
          </a:p>
        </p:txBody>
      </p:sp>
      <p:sp>
        <p:nvSpPr>
          <p:cNvPr id="86" name="圆角矩形 75"/>
          <p:cNvSpPr/>
          <p:nvPr/>
        </p:nvSpPr>
        <p:spPr>
          <a:xfrm>
            <a:off x="5122321" y="3357817"/>
            <a:ext cx="6185676"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rPr>
              <a:t>架构特点</a:t>
            </a:r>
          </a:p>
        </p:txBody>
      </p:sp>
      <p:sp>
        <p:nvSpPr>
          <p:cNvPr id="87" name="Freeform 159"/>
          <p:cNvSpPr/>
          <p:nvPr/>
        </p:nvSpPr>
        <p:spPr>
          <a:xfrm flipH="1">
            <a:off x="1781293" y="1288950"/>
            <a:ext cx="1433744" cy="7556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sz="1600" b="1" dirty="0" smtClean="0">
                <a:solidFill>
                  <a:schemeClr val="tx1"/>
                </a:solidFill>
              </a:rPr>
              <a:t>Internet</a:t>
            </a:r>
            <a:endParaRPr lang="en-US" sz="1600" b="1" dirty="0">
              <a:solidFill>
                <a:schemeClr val="tx1"/>
              </a:solidFill>
            </a:endParaRPr>
          </a:p>
        </p:txBody>
      </p:sp>
    </p:spTree>
    <p:extLst>
      <p:ext uri="{BB962C8B-B14F-4D97-AF65-F5344CB8AC3E}">
        <p14:creationId xmlns:p14="http://schemas.microsoft.com/office/powerpoint/2010/main" val="2810005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以有线电缆或光纤作为传输介质的有线局域网应用广泛，但有线传输介质的铺设成本高，位置固定，移动性差。随着人们对网络的便携性和移动性的要求日益增强，传统的有线网络已经无法满足需求，</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WLAN (Wireless Local Area </a:t>
            </a: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Network</a:t>
            </a:r>
            <a:r>
              <a:rPr lang="zh-CN" altLang="en-US" dirty="0" smtClean="0">
                <a:latin typeface="Huawei Sans" panose="020C0503030203020204" pitchFamily="34" charset="0"/>
                <a:ea typeface="方正兰亭黑简体" panose="02000000000000000000" pitchFamily="2" charset="-122"/>
                <a:cs typeface="Huawei Sans" panose="020C0503030203020204" pitchFamily="34" charset="0"/>
              </a:rPr>
              <a:t>，无线局域网</a:t>
            </a: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技术应运而生。</a:t>
            </a:r>
            <a:endParaRPr lang="en-US" altLang="zh-CN" dirty="0">
              <a:latin typeface="Huawei Sans" panose="020C0503030203020204" pitchFamily="34" charset="0"/>
              <a:ea typeface="方正兰亭黑简体" panose="02000000000000000000" pitchFamily="2" charset="-122"/>
              <a:cs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目前，</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已经成为一种经济、高效的网络接入方式</a:t>
            </a:r>
            <a:r>
              <a:rPr lang="zh-CN" altLang="en-US"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endParaRPr>
          </a:p>
          <a:p>
            <a:r>
              <a:rPr lang="zh-CN" altLang="en-US" dirty="0" smtClean="0">
                <a:latin typeface="Huawei Sans" panose="020C0503030203020204" pitchFamily="34" charset="0"/>
                <a:ea typeface="方正兰亭黑简体" panose="02000000000000000000" pitchFamily="2" charset="-122"/>
                <a:cs typeface="Huawei Sans" panose="020C0503030203020204" pitchFamily="34" charset="0"/>
              </a:rPr>
              <a:t>本课程介绍了</a:t>
            </a: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在不同阶段的发展</a:t>
            </a:r>
            <a:r>
              <a:rPr lang="zh-CN" altLang="en-US" dirty="0" smtClean="0">
                <a:latin typeface="Huawei Sans" panose="020C0503030203020204" pitchFamily="34" charset="0"/>
                <a:ea typeface="方正兰亭黑简体" panose="02000000000000000000" pitchFamily="2" charset="-122"/>
                <a:cs typeface="Huawei Sans" panose="020C0503030203020204" pitchFamily="34" charset="0"/>
              </a:rPr>
              <a:t>历程，其次</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介绍</a:t>
            </a:r>
            <a:r>
              <a:rPr lang="zh-CN" altLang="en-US" dirty="0" smtClean="0">
                <a:latin typeface="Huawei Sans" panose="020C0503030203020204" pitchFamily="34" charset="0"/>
                <a:ea typeface="方正兰亭黑简体" panose="02000000000000000000" pitchFamily="2" charset="-122"/>
                <a:cs typeface="Huawei Sans" panose="020C0503030203020204" pitchFamily="34" charset="0"/>
              </a:rPr>
              <a:t>了</a:t>
            </a: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dirty="0" smtClean="0">
                <a:latin typeface="Huawei Sans" panose="020C0503030203020204" pitchFamily="34" charset="0"/>
                <a:ea typeface="方正兰亭黑简体" panose="02000000000000000000" pitchFamily="2" charset="-122"/>
                <a:cs typeface="Huawei Sans" panose="020C0503030203020204" pitchFamily="34" charset="0"/>
              </a:rPr>
              <a:t>技术相关的概念以及常见组网架构的工作原理，最后介绍</a:t>
            </a: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dirty="0" smtClean="0">
                <a:latin typeface="Huawei Sans" panose="020C0503030203020204" pitchFamily="34" charset="0"/>
                <a:ea typeface="方正兰亭黑简体" panose="02000000000000000000" pitchFamily="2" charset="-122"/>
                <a:cs typeface="Huawei Sans" panose="020C0503030203020204" pitchFamily="34" charset="0"/>
              </a:rPr>
              <a:t>常见组网架构的基本配置和</a:t>
            </a: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dirty="0" smtClean="0">
                <a:latin typeface="Huawei Sans" panose="020C0503030203020204" pitchFamily="34" charset="0"/>
                <a:ea typeface="方正兰亭黑简体" panose="02000000000000000000" pitchFamily="2" charset="-122"/>
                <a:cs typeface="Huawei Sans" panose="020C0503030203020204" pitchFamily="34" charset="0"/>
              </a:rPr>
              <a:t>技术的未来发展趋势。</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306609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017633" y="2061110"/>
            <a:ext cx="4064696" cy="3754991"/>
            <a:chOff x="7012239" y="2562898"/>
            <a:chExt cx="4064696" cy="3754991"/>
          </a:xfrm>
        </p:grpSpPr>
        <p:pic>
          <p:nvPicPr>
            <p:cNvPr id="35" name="图片 34"/>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59100" y="4080658"/>
              <a:ext cx="1818517" cy="1141861"/>
            </a:xfrm>
            <a:prstGeom prst="rect">
              <a:avLst/>
            </a:prstGeom>
          </p:spPr>
        </p:pic>
        <p:pic>
          <p:nvPicPr>
            <p:cNvPr id="37" name="图片 36" descr="故障链路.png"/>
            <p:cNvPicPr>
              <a:picLocks noChangeAspect="1"/>
            </p:cNvPicPr>
            <p:nvPr/>
          </p:nvPicPr>
          <p:blipFill>
            <a:blip r:embed="rId4" cstate="print"/>
            <a:stretch>
              <a:fillRect/>
            </a:stretch>
          </p:blipFill>
          <p:spPr>
            <a:xfrm>
              <a:off x="7732678" y="5811064"/>
              <a:ext cx="540000" cy="402667"/>
            </a:xfrm>
            <a:prstGeom prst="rect">
              <a:avLst/>
            </a:prstGeom>
          </p:spPr>
        </p:pic>
        <p:pic>
          <p:nvPicPr>
            <p:cNvPr id="38" name="图片 37" descr="SAN网络-蓝.png"/>
            <p:cNvPicPr>
              <a:picLocks noChangeAspect="1"/>
            </p:cNvPicPr>
            <p:nvPr/>
          </p:nvPicPr>
          <p:blipFill>
            <a:blip r:embed="rId5" cstate="print"/>
            <a:stretch>
              <a:fillRect/>
            </a:stretch>
          </p:blipFill>
          <p:spPr>
            <a:xfrm>
              <a:off x="7012239" y="5811064"/>
              <a:ext cx="267540" cy="438311"/>
            </a:xfrm>
            <a:prstGeom prst="rect">
              <a:avLst/>
            </a:prstGeom>
          </p:spPr>
        </p:pic>
        <p:pic>
          <p:nvPicPr>
            <p:cNvPr id="39" name="图片 38" descr="笔记本电脑.png"/>
            <p:cNvPicPr>
              <a:picLocks noChangeAspect="1"/>
            </p:cNvPicPr>
            <p:nvPr/>
          </p:nvPicPr>
          <p:blipFill>
            <a:blip r:embed="rId6" cstate="print"/>
            <a:stretch>
              <a:fillRect/>
            </a:stretch>
          </p:blipFill>
          <p:spPr>
            <a:xfrm>
              <a:off x="8973873" y="5860782"/>
              <a:ext cx="539779" cy="338400"/>
            </a:xfrm>
            <a:prstGeom prst="rect">
              <a:avLst/>
            </a:prstGeom>
          </p:spPr>
        </p:pic>
        <p:pic>
          <p:nvPicPr>
            <p:cNvPr id="40" name="图片 39" descr="wifi信号蓝.png"/>
            <p:cNvPicPr>
              <a:picLocks noChangeAspect="1"/>
            </p:cNvPicPr>
            <p:nvPr/>
          </p:nvPicPr>
          <p:blipFill>
            <a:blip r:embed="rId7" cstate="print"/>
            <a:stretch>
              <a:fillRect/>
            </a:stretch>
          </p:blipFill>
          <p:spPr>
            <a:xfrm flipV="1">
              <a:off x="7146009" y="5455442"/>
              <a:ext cx="429928" cy="360000"/>
            </a:xfrm>
            <a:prstGeom prst="rect">
              <a:avLst/>
            </a:prstGeom>
          </p:spPr>
        </p:pic>
        <p:pic>
          <p:nvPicPr>
            <p:cNvPr id="45" name="图片 44" descr="wifi信号蓝.png"/>
            <p:cNvPicPr>
              <a:picLocks noChangeAspect="1"/>
            </p:cNvPicPr>
            <p:nvPr/>
          </p:nvPicPr>
          <p:blipFill>
            <a:blip r:embed="rId7" cstate="print"/>
            <a:stretch>
              <a:fillRect/>
            </a:stretch>
          </p:blipFill>
          <p:spPr>
            <a:xfrm flipV="1">
              <a:off x="8394566" y="5455442"/>
              <a:ext cx="429928" cy="360000"/>
            </a:xfrm>
            <a:prstGeom prst="rect">
              <a:avLst/>
            </a:prstGeom>
          </p:spPr>
        </p:pic>
        <p:pic>
          <p:nvPicPr>
            <p:cNvPr id="49" name="图片 48" descr="wifi信号蓝.png"/>
            <p:cNvPicPr>
              <a:picLocks noChangeAspect="1"/>
            </p:cNvPicPr>
            <p:nvPr/>
          </p:nvPicPr>
          <p:blipFill>
            <a:blip r:embed="rId7" cstate="print"/>
            <a:stretch>
              <a:fillRect/>
            </a:stretch>
          </p:blipFill>
          <p:spPr>
            <a:xfrm flipV="1">
              <a:off x="9627956" y="5455442"/>
              <a:ext cx="429928" cy="360000"/>
            </a:xfrm>
            <a:prstGeom prst="rect">
              <a:avLst/>
            </a:prstGeom>
          </p:spPr>
        </p:pic>
        <p:pic>
          <p:nvPicPr>
            <p:cNvPr id="55" name="图片 54" descr="SAN网络-蓝.png"/>
            <p:cNvPicPr>
              <a:picLocks noChangeAspect="1"/>
            </p:cNvPicPr>
            <p:nvPr/>
          </p:nvPicPr>
          <p:blipFill>
            <a:blip r:embed="rId5" cstate="print"/>
            <a:stretch>
              <a:fillRect/>
            </a:stretch>
          </p:blipFill>
          <p:spPr>
            <a:xfrm>
              <a:off x="10038419" y="5811064"/>
              <a:ext cx="267540" cy="438311"/>
            </a:xfrm>
            <a:prstGeom prst="rect">
              <a:avLst/>
            </a:prstGeom>
          </p:spPr>
        </p:pic>
        <p:cxnSp>
          <p:nvCxnSpPr>
            <p:cNvPr id="57" name="直接连接符 56"/>
            <p:cNvCxnSpPr>
              <a:endCxn id="69" idx="0"/>
            </p:cNvCxnSpPr>
            <p:nvPr/>
          </p:nvCxnSpPr>
          <p:spPr>
            <a:xfrm flipH="1">
              <a:off x="8581394" y="2562898"/>
              <a:ext cx="1" cy="8876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69" idx="2"/>
              <a:endCxn id="92" idx="0"/>
            </p:cNvCxnSpPr>
            <p:nvPr/>
          </p:nvCxnSpPr>
          <p:spPr>
            <a:xfrm flipV="1">
              <a:off x="8581394" y="3064110"/>
              <a:ext cx="1" cy="303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8031457" y="3064110"/>
              <a:ext cx="1099875" cy="690620"/>
              <a:chOff x="1881280" y="3564213"/>
              <a:chExt cx="1099875" cy="690620"/>
            </a:xfrm>
          </p:grpSpPr>
          <p:pic>
            <p:nvPicPr>
              <p:cNvPr id="92" name="图片 91"/>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881280" y="3564213"/>
                <a:ext cx="1099875" cy="690620"/>
              </a:xfrm>
              <a:prstGeom prst="rect">
                <a:avLst/>
              </a:prstGeom>
            </p:spPr>
          </p:pic>
          <p:sp>
            <p:nvSpPr>
              <p:cNvPr id="93" name="Text Box 9"/>
              <p:cNvSpPr txBox="1">
                <a:spLocks noChangeArrowheads="1"/>
              </p:cNvSpPr>
              <p:nvPr/>
            </p:nvSpPr>
            <p:spPr bwMode="auto">
              <a:xfrm>
                <a:off x="1921449" y="3778883"/>
                <a:ext cx="1019536" cy="307777"/>
              </a:xfrm>
              <a:prstGeom prst="rect">
                <a:avLst/>
              </a:prstGeom>
              <a:noFill/>
              <a:ln w="9525">
                <a:noFill/>
                <a:miter lim="800000"/>
                <a:headEnd/>
                <a:tailEnd/>
              </a:ln>
            </p:spPr>
            <p:txBody>
              <a:bodyPr wrap="square">
                <a:spAutoFit/>
              </a:bodyPr>
              <a:lstStyle/>
              <a:p>
                <a:pPr algn="ctr">
                  <a:spcBef>
                    <a:spcPct val="50000"/>
                  </a:spcBef>
                </a:pPr>
                <a:r>
                  <a:rPr lang="zh-CN" altLang="en-US" sz="1400" b="1" dirty="0">
                    <a:solidFill>
                      <a:schemeClr val="tx1"/>
                    </a:solidFill>
                  </a:rPr>
                  <a:t>园区网络</a:t>
                </a:r>
              </a:p>
            </p:txBody>
          </p:sp>
        </p:grpSp>
        <p:sp>
          <p:nvSpPr>
            <p:cNvPr id="65" name="Text Box 9"/>
            <p:cNvSpPr txBox="1">
              <a:spLocks noChangeArrowheads="1"/>
            </p:cNvSpPr>
            <p:nvPr/>
          </p:nvSpPr>
          <p:spPr bwMode="auto">
            <a:xfrm>
              <a:off x="8973873" y="2650016"/>
              <a:ext cx="1019536" cy="523220"/>
            </a:xfrm>
            <a:prstGeom prst="rect">
              <a:avLst/>
            </a:prstGeom>
            <a:noFill/>
            <a:ln w="9525">
              <a:noFill/>
              <a:miter lim="800000"/>
              <a:headEnd/>
              <a:tailEnd/>
            </a:ln>
          </p:spPr>
          <p:txBody>
            <a:bodyPr wrap="square">
              <a:spAutoFit/>
            </a:bodyPr>
            <a:lstStyle/>
            <a:p>
              <a:pPr algn="ctr"/>
              <a:r>
                <a:rPr lang="zh-CN" altLang="en-US" sz="1400" dirty="0">
                  <a:solidFill>
                    <a:schemeClr val="tx1"/>
                  </a:solidFill>
                </a:rPr>
                <a:t>园区</a:t>
              </a:r>
              <a:endParaRPr lang="en-US" altLang="zh-CN" sz="1400" dirty="0">
                <a:solidFill>
                  <a:schemeClr val="tx1"/>
                </a:solidFill>
              </a:endParaRPr>
            </a:p>
            <a:p>
              <a:pPr algn="ctr"/>
              <a:r>
                <a:rPr lang="zh-CN" altLang="en-US" sz="1400" dirty="0">
                  <a:solidFill>
                    <a:schemeClr val="tx1"/>
                  </a:solidFill>
                </a:rPr>
                <a:t>出口网关</a:t>
              </a:r>
            </a:p>
          </p:txBody>
        </p:sp>
        <p:sp>
          <p:nvSpPr>
            <p:cNvPr id="68" name="Text Box 9"/>
            <p:cNvSpPr txBox="1">
              <a:spLocks noChangeArrowheads="1"/>
            </p:cNvSpPr>
            <p:nvPr/>
          </p:nvSpPr>
          <p:spPr bwMode="auto">
            <a:xfrm>
              <a:off x="9590365" y="4975330"/>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FIT AP</a:t>
              </a:r>
              <a:endParaRPr lang="zh-CN" altLang="en-US" sz="1400" b="1" dirty="0">
                <a:solidFill>
                  <a:schemeClr val="tx1"/>
                </a:solidFill>
              </a:endParaRPr>
            </a:p>
          </p:txBody>
        </p:sp>
        <p:pic>
          <p:nvPicPr>
            <p:cNvPr id="69" name="图片 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11394" y="2651662"/>
              <a:ext cx="540000" cy="442800"/>
            </a:xfrm>
            <a:prstGeom prst="rect">
              <a:avLst/>
            </a:prstGeom>
          </p:spPr>
        </p:pic>
        <p:grpSp>
          <p:nvGrpSpPr>
            <p:cNvPr id="70" name="组合 69"/>
            <p:cNvGrpSpPr/>
            <p:nvPr/>
          </p:nvGrpSpPr>
          <p:grpSpPr>
            <a:xfrm>
              <a:off x="7463800" y="4475354"/>
              <a:ext cx="1019536" cy="307777"/>
              <a:chOff x="7183712" y="4460651"/>
              <a:chExt cx="1019536" cy="307777"/>
            </a:xfrm>
          </p:grpSpPr>
          <p:sp>
            <p:nvSpPr>
              <p:cNvPr id="90" name="Can 225"/>
              <p:cNvSpPr/>
              <p:nvPr/>
            </p:nvSpPr>
            <p:spPr>
              <a:xfrm rot="2828117">
                <a:off x="7560037" y="4155496"/>
                <a:ext cx="270322" cy="912884"/>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1" name="Text Box 9"/>
              <p:cNvSpPr txBox="1">
                <a:spLocks noChangeArrowheads="1"/>
              </p:cNvSpPr>
              <p:nvPr/>
            </p:nvSpPr>
            <p:spPr bwMode="auto">
              <a:xfrm rot="19067062">
                <a:off x="7183712" y="4460651"/>
                <a:ext cx="1019536"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CAPWAP</a:t>
                </a:r>
                <a:endParaRPr lang="zh-CN" altLang="en-US" sz="1400" b="1" dirty="0">
                  <a:solidFill>
                    <a:schemeClr val="tx1"/>
                  </a:solidFill>
                </a:endParaRPr>
              </a:p>
            </p:txBody>
          </p:sp>
        </p:grpSp>
        <p:grpSp>
          <p:nvGrpSpPr>
            <p:cNvPr id="71" name="组合 70"/>
            <p:cNvGrpSpPr/>
            <p:nvPr/>
          </p:nvGrpSpPr>
          <p:grpSpPr>
            <a:xfrm flipH="1">
              <a:off x="8669025" y="4491480"/>
              <a:ext cx="1019536" cy="315839"/>
              <a:chOff x="7161790" y="4476777"/>
              <a:chExt cx="1019536" cy="315839"/>
            </a:xfrm>
          </p:grpSpPr>
          <p:sp>
            <p:nvSpPr>
              <p:cNvPr id="88" name="Can 225"/>
              <p:cNvSpPr/>
              <p:nvPr/>
            </p:nvSpPr>
            <p:spPr>
              <a:xfrm rot="2828117">
                <a:off x="7560037" y="4155496"/>
                <a:ext cx="270322" cy="912884"/>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9" name="Text Box 9"/>
              <p:cNvSpPr txBox="1">
                <a:spLocks noChangeArrowheads="1"/>
              </p:cNvSpPr>
              <p:nvPr/>
            </p:nvSpPr>
            <p:spPr bwMode="auto">
              <a:xfrm rot="19067062">
                <a:off x="7161790" y="4484839"/>
                <a:ext cx="1019536"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CAPWAP</a:t>
                </a:r>
                <a:endParaRPr lang="zh-CN" altLang="en-US" sz="1400" b="1" dirty="0">
                  <a:solidFill>
                    <a:schemeClr val="tx1"/>
                  </a:solidFill>
                </a:endParaRPr>
              </a:p>
            </p:txBody>
          </p:sp>
        </p:grpSp>
        <p:pic>
          <p:nvPicPr>
            <p:cNvPr id="73" name="图片 72" descr="AC-蓝.png"/>
            <p:cNvPicPr>
              <a:picLocks noChangeAspect="1"/>
            </p:cNvPicPr>
            <p:nvPr/>
          </p:nvPicPr>
          <p:blipFill>
            <a:blip r:embed="rId9" cstate="print"/>
            <a:stretch>
              <a:fillRect/>
            </a:stretch>
          </p:blipFill>
          <p:spPr>
            <a:xfrm>
              <a:off x="8310794" y="3920903"/>
              <a:ext cx="541200" cy="442800"/>
            </a:xfrm>
            <a:prstGeom prst="rect">
              <a:avLst/>
            </a:prstGeom>
          </p:spPr>
        </p:pic>
        <p:pic>
          <p:nvPicPr>
            <p:cNvPr id="75" name="图片 7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5349" y="4913219"/>
              <a:ext cx="526830" cy="432000"/>
            </a:xfrm>
            <a:prstGeom prst="rect">
              <a:avLst/>
            </a:prstGeom>
          </p:spPr>
        </p:pic>
        <p:pic>
          <p:nvPicPr>
            <p:cNvPr id="77" name="图片 7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91162" y="4913219"/>
              <a:ext cx="526830" cy="432000"/>
            </a:xfrm>
            <a:prstGeom prst="rect">
              <a:avLst/>
            </a:prstGeom>
          </p:spPr>
        </p:pic>
        <p:cxnSp>
          <p:nvCxnSpPr>
            <p:cNvPr id="78" name="直接连接符 77"/>
            <p:cNvCxnSpPr>
              <a:stCxn id="92" idx="2"/>
              <a:endCxn id="73" idx="0"/>
            </p:cNvCxnSpPr>
            <p:nvPr/>
          </p:nvCxnSpPr>
          <p:spPr>
            <a:xfrm flipH="1">
              <a:off x="8581394" y="3754730"/>
              <a:ext cx="1" cy="166173"/>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Text Box 9"/>
            <p:cNvSpPr txBox="1">
              <a:spLocks noChangeArrowheads="1"/>
            </p:cNvSpPr>
            <p:nvPr/>
          </p:nvSpPr>
          <p:spPr bwMode="auto">
            <a:xfrm>
              <a:off x="8964192" y="3932495"/>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sp>
          <p:nvSpPr>
            <p:cNvPr id="85" name="Text Box 9"/>
            <p:cNvSpPr txBox="1">
              <a:spLocks noChangeArrowheads="1"/>
            </p:cNvSpPr>
            <p:nvPr/>
          </p:nvSpPr>
          <p:spPr bwMode="auto">
            <a:xfrm>
              <a:off x="10184085" y="5794669"/>
              <a:ext cx="892850" cy="523220"/>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STA</a:t>
              </a:r>
            </a:p>
            <a:p>
              <a:pPr algn="ctr"/>
              <a:r>
                <a:rPr lang="en-US" altLang="zh-CN" sz="1400" b="1" dirty="0" smtClean="0"/>
                <a:t>(</a:t>
              </a:r>
              <a:r>
                <a:rPr lang="zh-CN" altLang="en-US" sz="1400" b="1" dirty="0" smtClean="0"/>
                <a:t>工作站</a:t>
              </a:r>
              <a:r>
                <a:rPr lang="en-US" altLang="zh-CN" sz="1400" b="1" dirty="0" smtClean="0"/>
                <a:t>)</a:t>
              </a:r>
              <a:endParaRPr lang="zh-CN" altLang="en-US" sz="1400" b="1" dirty="0">
                <a:solidFill>
                  <a:schemeClr val="tx1"/>
                </a:solidFill>
              </a:endParaRPr>
            </a:p>
          </p:txBody>
        </p:sp>
        <p:sp>
          <p:nvSpPr>
            <p:cNvPr id="87" name="Text Box 9"/>
            <p:cNvSpPr txBox="1">
              <a:spLocks noChangeArrowheads="1"/>
            </p:cNvSpPr>
            <p:nvPr/>
          </p:nvSpPr>
          <p:spPr bwMode="auto">
            <a:xfrm>
              <a:off x="9993410" y="5481553"/>
              <a:ext cx="913372" cy="307777"/>
            </a:xfrm>
            <a:prstGeom prst="rect">
              <a:avLst/>
            </a:prstGeom>
            <a:noFill/>
            <a:ln w="9525">
              <a:noFill/>
              <a:miter lim="800000"/>
              <a:headEnd/>
              <a:tailEnd/>
            </a:ln>
          </p:spPr>
          <p:txBody>
            <a:bodyPr wrap="square">
              <a:spAutoFit/>
            </a:bodyPr>
            <a:lstStyle/>
            <a:p>
              <a:pPr algn="ctr"/>
              <a:r>
                <a:rPr lang="zh-CN" altLang="en-US" sz="1400" b="1" dirty="0">
                  <a:solidFill>
                    <a:schemeClr val="tx1"/>
                  </a:solidFill>
                </a:rPr>
                <a:t>射频信号</a:t>
              </a:r>
            </a:p>
          </p:txBody>
        </p:sp>
      </p:grpSp>
      <p:sp>
        <p:nvSpPr>
          <p:cNvPr id="2" name="标题 1"/>
          <p:cNvSpPr>
            <a:spLocks noGrp="1"/>
          </p:cNvSpPr>
          <p:nvPr>
            <p:ph type="title"/>
          </p:nvPr>
        </p:nvSpPr>
        <p:spPr/>
        <p:txBody>
          <a:bodyPr/>
          <a:lstStyle/>
          <a:p>
            <a:r>
              <a:rPr lang="en-US" altLang="zh-CN" dirty="0" smtClean="0"/>
              <a:t>AC+FIT AP</a:t>
            </a:r>
            <a:r>
              <a:rPr lang="zh-CN" altLang="en-US" dirty="0" smtClean="0"/>
              <a:t>架构</a:t>
            </a:r>
            <a:endParaRPr lang="zh-CN" altLang="en-US" dirty="0"/>
          </a:p>
        </p:txBody>
      </p:sp>
      <p:sp>
        <p:nvSpPr>
          <p:cNvPr id="82" name="圆角矩形 75"/>
          <p:cNvSpPr/>
          <p:nvPr/>
        </p:nvSpPr>
        <p:spPr>
          <a:xfrm>
            <a:off x="5352789" y="1322461"/>
            <a:ext cx="6185676"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rPr>
              <a:t>基本概念</a:t>
            </a:r>
          </a:p>
        </p:txBody>
      </p:sp>
      <p:sp>
        <p:nvSpPr>
          <p:cNvPr id="83" name="圆角矩形 75"/>
          <p:cNvSpPr/>
          <p:nvPr/>
        </p:nvSpPr>
        <p:spPr>
          <a:xfrm>
            <a:off x="5352789" y="1776975"/>
            <a:ext cx="6185676" cy="69105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indent="-176213">
              <a:lnSpc>
                <a:spcPts val="2400"/>
              </a:lnSpc>
              <a:spcAft>
                <a:spcPts val="600"/>
              </a:spcAft>
              <a:buFont typeface="Arial" panose="020B0604020202020204" pitchFamily="34" charset="0"/>
              <a:buChar char="•"/>
            </a:pPr>
            <a:r>
              <a:rPr lang="en-US" altLang="zh-CN" sz="1400" b="1" dirty="0">
                <a:solidFill>
                  <a:schemeClr val="tx1"/>
                </a:solidFill>
              </a:rPr>
              <a:t>A</a:t>
            </a:r>
            <a:r>
              <a:rPr lang="en-US" altLang="zh-CN" sz="1400" b="1" dirty="0" smtClean="0">
                <a:solidFill>
                  <a:schemeClr val="tx1"/>
                </a:solidFill>
              </a:rPr>
              <a:t>C </a:t>
            </a:r>
            <a:r>
              <a:rPr lang="en-US" altLang="zh-CN" sz="1400" b="1" dirty="0">
                <a:solidFill>
                  <a:schemeClr val="tx1"/>
                </a:solidFill>
              </a:rPr>
              <a:t>(Access Controller</a:t>
            </a:r>
            <a:r>
              <a:rPr lang="zh-CN" altLang="en-US" sz="1400" b="1" dirty="0" smtClean="0">
                <a:solidFill>
                  <a:schemeClr val="tx1"/>
                </a:solidFill>
              </a:rPr>
              <a:t>，</a:t>
            </a:r>
            <a:r>
              <a:rPr lang="zh-CN" altLang="en-US" sz="1400" b="1" dirty="0">
                <a:solidFill>
                  <a:schemeClr val="tx1"/>
                </a:solidFill>
              </a:rPr>
              <a:t>接入</a:t>
            </a:r>
            <a:r>
              <a:rPr lang="zh-CN" altLang="en-US" sz="1400" b="1" dirty="0" smtClean="0">
                <a:solidFill>
                  <a:schemeClr val="tx1"/>
                </a:solidFill>
              </a:rPr>
              <a:t>控制器</a:t>
            </a:r>
            <a:r>
              <a:rPr lang="en-US" altLang="zh-CN" sz="1400" b="1" dirty="0" smtClean="0">
                <a:solidFill>
                  <a:schemeClr val="tx1"/>
                </a:solidFill>
              </a:rPr>
              <a:t>)</a:t>
            </a:r>
            <a:r>
              <a:rPr lang="zh-CN" altLang="en-US" sz="1400" b="1" dirty="0" smtClean="0">
                <a:solidFill>
                  <a:schemeClr val="tx1"/>
                </a:solidFill>
              </a:rPr>
              <a:t>：</a:t>
            </a:r>
            <a:r>
              <a:rPr lang="zh-CN" altLang="en-US" sz="1400" dirty="0" smtClean="0">
                <a:solidFill>
                  <a:schemeClr val="tx1"/>
                </a:solidFill>
              </a:rPr>
              <a:t>在</a:t>
            </a:r>
            <a:r>
              <a:rPr lang="en-US" altLang="zh-CN" sz="1400" dirty="0" smtClean="0">
                <a:solidFill>
                  <a:schemeClr val="tx1"/>
                </a:solidFill>
              </a:rPr>
              <a:t>AC+FIT </a:t>
            </a:r>
            <a:r>
              <a:rPr lang="en-US" altLang="zh-CN" sz="1400" dirty="0">
                <a:solidFill>
                  <a:schemeClr val="tx1"/>
                </a:solidFill>
              </a:rPr>
              <a:t>AP</a:t>
            </a:r>
            <a:r>
              <a:rPr lang="zh-CN" altLang="en-US" sz="1400" dirty="0">
                <a:solidFill>
                  <a:schemeClr val="tx1"/>
                </a:solidFill>
              </a:rPr>
              <a:t>网络架构中</a:t>
            </a:r>
            <a:r>
              <a:rPr lang="zh-CN" altLang="en-US" sz="1400" dirty="0" smtClean="0">
                <a:solidFill>
                  <a:schemeClr val="tx1"/>
                </a:solidFill>
              </a:rPr>
              <a:t>，</a:t>
            </a:r>
            <a:r>
              <a:rPr lang="en-US" altLang="zh-CN" sz="1400" dirty="0" smtClean="0">
                <a:solidFill>
                  <a:schemeClr val="tx1"/>
                </a:solidFill>
              </a:rPr>
              <a:t>AC</a:t>
            </a:r>
            <a:r>
              <a:rPr lang="zh-CN" altLang="en-US" sz="1400" dirty="0">
                <a:solidFill>
                  <a:schemeClr val="tx1"/>
                </a:solidFill>
              </a:rPr>
              <a:t>对无线局域网中的所有</a:t>
            </a:r>
            <a:r>
              <a:rPr lang="en-US" altLang="zh-CN" sz="1400" dirty="0">
                <a:solidFill>
                  <a:schemeClr val="tx1"/>
                </a:solidFill>
              </a:rPr>
              <a:t>FIT AP</a:t>
            </a:r>
            <a:r>
              <a:rPr lang="zh-CN" altLang="en-US" sz="1400" dirty="0">
                <a:solidFill>
                  <a:schemeClr val="tx1"/>
                </a:solidFill>
              </a:rPr>
              <a:t>进行控制和管理。</a:t>
            </a:r>
          </a:p>
        </p:txBody>
      </p:sp>
      <p:sp>
        <p:nvSpPr>
          <p:cNvPr id="84" name="圆角矩形 75"/>
          <p:cNvSpPr/>
          <p:nvPr/>
        </p:nvSpPr>
        <p:spPr>
          <a:xfrm>
            <a:off x="5352789" y="2576401"/>
            <a:ext cx="6185676" cy="343914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lvl="0" indent="-176213">
              <a:lnSpc>
                <a:spcPts val="2400"/>
              </a:lnSpc>
              <a:spcAft>
                <a:spcPts val="600"/>
              </a:spcAft>
              <a:buFont typeface="Arial" panose="020B0604020202020204" pitchFamily="34" charset="0"/>
              <a:buChar char="•"/>
            </a:pPr>
            <a:r>
              <a:rPr lang="en-US" altLang="zh-CN" sz="1400" dirty="0" smtClean="0">
                <a:solidFill>
                  <a:prstClr val="black"/>
                </a:solidFill>
              </a:rPr>
              <a:t>AC</a:t>
            </a:r>
            <a:r>
              <a:rPr lang="zh-CN" altLang="en-US" sz="1400" dirty="0">
                <a:solidFill>
                  <a:prstClr val="black"/>
                </a:solidFill>
              </a:rPr>
              <a:t>负责</a:t>
            </a:r>
            <a:r>
              <a:rPr lang="en-US" altLang="zh-CN" sz="1400" dirty="0">
                <a:solidFill>
                  <a:prstClr val="black"/>
                </a:solidFill>
              </a:rPr>
              <a:t>WLAN</a:t>
            </a:r>
            <a:r>
              <a:rPr lang="zh-CN" altLang="en-US" sz="1400" dirty="0">
                <a:solidFill>
                  <a:prstClr val="black"/>
                </a:solidFill>
              </a:rPr>
              <a:t>的接入控制、转发和统计、</a:t>
            </a:r>
            <a:r>
              <a:rPr lang="en-US" altLang="zh-CN" sz="1400" dirty="0">
                <a:solidFill>
                  <a:prstClr val="black"/>
                </a:solidFill>
              </a:rPr>
              <a:t>AP</a:t>
            </a:r>
            <a:r>
              <a:rPr lang="zh-CN" altLang="en-US" sz="1400" dirty="0">
                <a:solidFill>
                  <a:prstClr val="black"/>
                </a:solidFill>
              </a:rPr>
              <a:t>的配置监控、漫游管理、</a:t>
            </a:r>
            <a:r>
              <a:rPr lang="en-US" altLang="zh-CN" sz="1400" dirty="0">
                <a:solidFill>
                  <a:prstClr val="black"/>
                </a:solidFill>
              </a:rPr>
              <a:t>AP</a:t>
            </a:r>
            <a:r>
              <a:rPr lang="zh-CN" altLang="en-US" sz="1400" dirty="0">
                <a:solidFill>
                  <a:prstClr val="black"/>
                </a:solidFill>
              </a:rPr>
              <a:t>的网管代理、安全控制。</a:t>
            </a:r>
            <a:endParaRPr lang="en-US" altLang="zh-CN" sz="1400" dirty="0">
              <a:solidFill>
                <a:prstClr val="black"/>
              </a:solidFill>
            </a:endParaRPr>
          </a:p>
          <a:p>
            <a:pPr marL="176213" lvl="0" indent="-176213">
              <a:lnSpc>
                <a:spcPts val="2400"/>
              </a:lnSpc>
              <a:spcAft>
                <a:spcPts val="600"/>
              </a:spcAft>
              <a:buFont typeface="Arial" panose="020B0604020202020204" pitchFamily="34" charset="0"/>
              <a:buChar char="•"/>
            </a:pPr>
            <a:r>
              <a:rPr lang="en-US" altLang="zh-CN" sz="1400" dirty="0">
                <a:solidFill>
                  <a:prstClr val="black"/>
                </a:solidFill>
              </a:rPr>
              <a:t>FIT AP</a:t>
            </a:r>
            <a:r>
              <a:rPr lang="zh-CN" altLang="en-US" sz="1400" dirty="0">
                <a:solidFill>
                  <a:prstClr val="black"/>
                </a:solidFill>
              </a:rPr>
              <a:t>（瘦</a:t>
            </a:r>
            <a:r>
              <a:rPr lang="en-US" altLang="zh-CN" sz="1400" dirty="0">
                <a:solidFill>
                  <a:prstClr val="black"/>
                </a:solidFill>
              </a:rPr>
              <a:t>AP</a:t>
            </a:r>
            <a:r>
              <a:rPr lang="zh-CN" altLang="en-US" sz="1400" dirty="0">
                <a:solidFill>
                  <a:prstClr val="black"/>
                </a:solidFill>
              </a:rPr>
              <a:t>）负责</a:t>
            </a:r>
            <a:r>
              <a:rPr lang="en-US" altLang="zh-CN" sz="1400" dirty="0">
                <a:solidFill>
                  <a:prstClr val="black"/>
                </a:solidFill>
              </a:rPr>
              <a:t>802.11</a:t>
            </a:r>
            <a:r>
              <a:rPr lang="zh-CN" altLang="en-US" sz="1400" dirty="0">
                <a:solidFill>
                  <a:prstClr val="black"/>
                </a:solidFill>
              </a:rPr>
              <a:t>报文的加解密、</a:t>
            </a:r>
            <a:r>
              <a:rPr lang="en-US" altLang="zh-CN" sz="1400" dirty="0">
                <a:solidFill>
                  <a:prstClr val="black"/>
                </a:solidFill>
              </a:rPr>
              <a:t>802.11</a:t>
            </a:r>
            <a:r>
              <a:rPr lang="zh-CN" altLang="en-US" sz="1400" dirty="0">
                <a:solidFill>
                  <a:prstClr val="black"/>
                </a:solidFill>
              </a:rPr>
              <a:t>的物理层功能、</a:t>
            </a:r>
            <a:r>
              <a:rPr lang="zh-CN" altLang="en-US" sz="1400" dirty="0" smtClean="0">
                <a:solidFill>
                  <a:prstClr val="black"/>
                </a:solidFill>
              </a:rPr>
              <a:t>接受</a:t>
            </a:r>
            <a:r>
              <a:rPr lang="en-US" altLang="zh-CN" sz="1400" dirty="0" smtClean="0">
                <a:solidFill>
                  <a:prstClr val="black"/>
                </a:solidFill>
              </a:rPr>
              <a:t>AC</a:t>
            </a:r>
            <a:r>
              <a:rPr lang="zh-CN" altLang="en-US" sz="1400" dirty="0" smtClean="0">
                <a:solidFill>
                  <a:prstClr val="black"/>
                </a:solidFill>
              </a:rPr>
              <a:t>的</a:t>
            </a:r>
            <a:r>
              <a:rPr lang="zh-CN" altLang="en-US" sz="1400" dirty="0">
                <a:solidFill>
                  <a:prstClr val="black"/>
                </a:solidFill>
              </a:rPr>
              <a:t>管理、空口的统计等简单功能。</a:t>
            </a:r>
            <a:endParaRPr lang="en-US" altLang="zh-CN" sz="1400" dirty="0">
              <a:solidFill>
                <a:prstClr val="black"/>
              </a:solidFill>
            </a:endParaRPr>
          </a:p>
          <a:p>
            <a:pPr marL="176213" lvl="0" indent="-176213">
              <a:lnSpc>
                <a:spcPts val="2400"/>
              </a:lnSpc>
              <a:spcAft>
                <a:spcPts val="600"/>
              </a:spcAft>
              <a:buFont typeface="Arial" panose="020B0604020202020204" pitchFamily="34" charset="0"/>
              <a:buChar char="•"/>
            </a:pPr>
            <a:r>
              <a:rPr lang="en-US" altLang="zh-CN" sz="1400" dirty="0" smtClean="0">
                <a:solidFill>
                  <a:prstClr val="black"/>
                </a:solidFill>
              </a:rPr>
              <a:t>AC</a:t>
            </a:r>
            <a:r>
              <a:rPr lang="zh-CN" altLang="zh-CN" sz="1400" dirty="0">
                <a:solidFill>
                  <a:prstClr val="black"/>
                </a:solidFill>
              </a:rPr>
              <a:t>和</a:t>
            </a:r>
            <a:r>
              <a:rPr lang="en-US" altLang="zh-CN" sz="1400" dirty="0">
                <a:solidFill>
                  <a:prstClr val="black"/>
                </a:solidFill>
              </a:rPr>
              <a:t>AP</a:t>
            </a:r>
            <a:r>
              <a:rPr lang="zh-CN" altLang="zh-CN" sz="1400" dirty="0">
                <a:solidFill>
                  <a:prstClr val="black"/>
                </a:solidFill>
              </a:rPr>
              <a:t>之间使用的通信协议是</a:t>
            </a:r>
            <a:r>
              <a:rPr lang="en-US" altLang="zh-CN" sz="1400" dirty="0">
                <a:solidFill>
                  <a:prstClr val="black"/>
                </a:solidFill>
              </a:rPr>
              <a:t>CAPWAP</a:t>
            </a:r>
            <a:r>
              <a:rPr lang="zh-CN" altLang="zh-CN" sz="1400" dirty="0">
                <a:solidFill>
                  <a:prstClr val="black"/>
                </a:solidFill>
              </a:rPr>
              <a:t>。</a:t>
            </a:r>
            <a:endParaRPr lang="en-US" altLang="zh-CN" sz="1400" dirty="0">
              <a:solidFill>
                <a:prstClr val="black"/>
              </a:solidFill>
            </a:endParaRPr>
          </a:p>
          <a:p>
            <a:pPr marL="176213" lvl="0" indent="-176213">
              <a:lnSpc>
                <a:spcPts val="2400"/>
              </a:lnSpc>
              <a:spcAft>
                <a:spcPts val="600"/>
              </a:spcAft>
              <a:buFont typeface="Arial" panose="020B0604020202020204" pitchFamily="34" charset="0"/>
              <a:buChar char="•"/>
            </a:pPr>
            <a:r>
              <a:rPr lang="zh-CN" altLang="en-US" sz="1400" dirty="0">
                <a:solidFill>
                  <a:prstClr val="black"/>
                </a:solidFill>
              </a:rPr>
              <a:t>相比于</a:t>
            </a:r>
            <a:r>
              <a:rPr lang="en-US" altLang="zh-CN" sz="1400" dirty="0">
                <a:solidFill>
                  <a:prstClr val="black"/>
                </a:solidFill>
              </a:rPr>
              <a:t>FAT AP</a:t>
            </a:r>
            <a:r>
              <a:rPr lang="zh-CN" altLang="en-US" sz="1400" dirty="0">
                <a:solidFill>
                  <a:prstClr val="black"/>
                </a:solidFill>
              </a:rPr>
              <a:t>架构</a:t>
            </a:r>
            <a:r>
              <a:rPr lang="zh-CN" altLang="en-US" sz="1400" dirty="0" smtClean="0">
                <a:solidFill>
                  <a:prstClr val="black"/>
                </a:solidFill>
              </a:rPr>
              <a:t>，</a:t>
            </a:r>
            <a:r>
              <a:rPr lang="en-US" altLang="zh-CN" sz="1400" dirty="0" smtClean="0">
                <a:solidFill>
                  <a:prstClr val="black"/>
                </a:solidFill>
              </a:rPr>
              <a:t>AC+FIT </a:t>
            </a:r>
            <a:r>
              <a:rPr lang="en-US" altLang="zh-CN" sz="1400" dirty="0">
                <a:solidFill>
                  <a:prstClr val="black"/>
                </a:solidFill>
              </a:rPr>
              <a:t>AP</a:t>
            </a:r>
            <a:r>
              <a:rPr lang="zh-CN" altLang="en-US" sz="1400" dirty="0">
                <a:solidFill>
                  <a:prstClr val="black"/>
                </a:solidFill>
              </a:rPr>
              <a:t>架构的优点</a:t>
            </a:r>
            <a:r>
              <a:rPr lang="zh-CN" altLang="en-US" sz="1400" dirty="0" smtClean="0">
                <a:solidFill>
                  <a:prstClr val="black"/>
                </a:solidFill>
              </a:rPr>
              <a:t>如下：</a:t>
            </a:r>
            <a:endParaRPr lang="zh-CN" altLang="en-US" sz="1400" dirty="0">
              <a:solidFill>
                <a:prstClr val="black"/>
              </a:solidFill>
            </a:endParaRPr>
          </a:p>
          <a:p>
            <a:pPr marL="633453" lvl="1" indent="-176213">
              <a:lnSpc>
                <a:spcPts val="2400"/>
              </a:lnSpc>
              <a:spcAft>
                <a:spcPts val="600"/>
              </a:spcAft>
              <a:buFont typeface="Arial" panose="020B0604020202020204" pitchFamily="34" charset="0"/>
              <a:buChar char="•"/>
            </a:pPr>
            <a:r>
              <a:rPr lang="zh-CN" altLang="en-US" sz="1400" b="1" dirty="0">
                <a:solidFill>
                  <a:prstClr val="black"/>
                </a:solidFill>
              </a:rPr>
              <a:t>配置与部署更容易</a:t>
            </a:r>
            <a:endParaRPr lang="zh-CN" altLang="en-US" sz="1400" dirty="0">
              <a:solidFill>
                <a:prstClr val="black"/>
              </a:solidFill>
            </a:endParaRPr>
          </a:p>
          <a:p>
            <a:pPr marL="633453" lvl="1" indent="-176213">
              <a:lnSpc>
                <a:spcPts val="2400"/>
              </a:lnSpc>
              <a:spcAft>
                <a:spcPts val="600"/>
              </a:spcAft>
              <a:buFont typeface="Arial" panose="020B0604020202020204" pitchFamily="34" charset="0"/>
              <a:buChar char="•"/>
            </a:pPr>
            <a:r>
              <a:rPr lang="zh-CN" altLang="en-US" sz="1400" b="1" dirty="0">
                <a:solidFill>
                  <a:prstClr val="black"/>
                </a:solidFill>
              </a:rPr>
              <a:t>安全性更高</a:t>
            </a:r>
            <a:endParaRPr lang="zh-CN" altLang="en-US" sz="1400" dirty="0">
              <a:solidFill>
                <a:prstClr val="black"/>
              </a:solidFill>
            </a:endParaRPr>
          </a:p>
          <a:p>
            <a:pPr marL="633453" lvl="1" indent="-176213">
              <a:lnSpc>
                <a:spcPts val="2400"/>
              </a:lnSpc>
              <a:spcAft>
                <a:spcPts val="600"/>
              </a:spcAft>
              <a:buFont typeface="Arial" panose="020B0604020202020204" pitchFamily="34" charset="0"/>
              <a:buChar char="•"/>
            </a:pPr>
            <a:r>
              <a:rPr lang="zh-CN" altLang="en-US" sz="1400" b="1" dirty="0">
                <a:solidFill>
                  <a:prstClr val="black"/>
                </a:solidFill>
              </a:rPr>
              <a:t>更新与扩展容易</a:t>
            </a:r>
            <a:endParaRPr lang="zh-CN" altLang="en-US" sz="1400" dirty="0">
              <a:solidFill>
                <a:prstClr val="black"/>
              </a:solidFill>
            </a:endParaRPr>
          </a:p>
        </p:txBody>
      </p:sp>
      <p:sp>
        <p:nvSpPr>
          <p:cNvPr id="131" name="Freeform 159"/>
          <p:cNvSpPr/>
          <p:nvPr/>
        </p:nvSpPr>
        <p:spPr>
          <a:xfrm flipH="1">
            <a:off x="1899851" y="1295604"/>
            <a:ext cx="1433744" cy="7556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sz="1600" b="1" dirty="0" smtClean="0">
                <a:solidFill>
                  <a:schemeClr val="tx1"/>
                </a:solidFill>
              </a:rPr>
              <a:t>Internet</a:t>
            </a:r>
            <a:endParaRPr lang="en-US" sz="1600" b="1" dirty="0">
              <a:solidFill>
                <a:schemeClr val="tx1"/>
              </a:solidFill>
            </a:endParaRPr>
          </a:p>
        </p:txBody>
      </p:sp>
    </p:spTree>
    <p:extLst>
      <p:ext uri="{BB962C8B-B14F-4D97-AF65-F5344CB8AC3E}">
        <p14:creationId xmlns:p14="http://schemas.microsoft.com/office/powerpoint/2010/main" val="1763453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敏捷分布式</a:t>
            </a:r>
            <a:r>
              <a:rPr lang="en-US" altLang="zh-CN" dirty="0" smtClean="0"/>
              <a:t>AP</a:t>
            </a:r>
            <a:endParaRPr lang="zh-CN" altLang="en-US" dirty="0"/>
          </a:p>
        </p:txBody>
      </p:sp>
      <p:sp>
        <p:nvSpPr>
          <p:cNvPr id="98" name="圆角矩形 75"/>
          <p:cNvSpPr/>
          <p:nvPr/>
        </p:nvSpPr>
        <p:spPr>
          <a:xfrm>
            <a:off x="6095999" y="2198792"/>
            <a:ext cx="5653349"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架构特点</a:t>
            </a:r>
          </a:p>
        </p:txBody>
      </p:sp>
      <p:sp>
        <p:nvSpPr>
          <p:cNvPr id="99" name="圆角矩形 75"/>
          <p:cNvSpPr/>
          <p:nvPr/>
        </p:nvSpPr>
        <p:spPr>
          <a:xfrm>
            <a:off x="6095999" y="2653305"/>
            <a:ext cx="5653349" cy="157023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lvl="0" indent="-176213">
              <a:lnSpc>
                <a:spcPts val="2400"/>
              </a:lnSpc>
              <a:spcAft>
                <a:spcPts val="600"/>
              </a:spcAft>
              <a:buFont typeface="Arial" panose="020B0604020202020204" pitchFamily="34" charset="0"/>
              <a:buChar char="•"/>
            </a:pPr>
            <a:r>
              <a:rPr lang="en-US" altLang="zh-CN" sz="1400" dirty="0" smtClean="0">
                <a:solidFill>
                  <a:prstClr val="black"/>
                </a:solidFill>
              </a:rPr>
              <a:t>AP</a:t>
            </a:r>
            <a:r>
              <a:rPr lang="zh-CN" altLang="en-US" sz="1400" dirty="0">
                <a:solidFill>
                  <a:prstClr val="black"/>
                </a:solidFill>
              </a:rPr>
              <a:t>的一种特殊架构，将</a:t>
            </a:r>
            <a:r>
              <a:rPr lang="en-US" altLang="zh-CN" sz="1400" dirty="0">
                <a:solidFill>
                  <a:prstClr val="black"/>
                </a:solidFill>
              </a:rPr>
              <a:t>AP</a:t>
            </a:r>
            <a:r>
              <a:rPr lang="zh-CN" altLang="en-US" sz="1400" dirty="0">
                <a:solidFill>
                  <a:prstClr val="black"/>
                </a:solidFill>
              </a:rPr>
              <a:t>拆分为中心</a:t>
            </a:r>
            <a:r>
              <a:rPr lang="en-US" altLang="zh-CN" sz="1400" dirty="0">
                <a:solidFill>
                  <a:prstClr val="black"/>
                </a:solidFill>
              </a:rPr>
              <a:t>AP</a:t>
            </a:r>
            <a:r>
              <a:rPr lang="zh-CN" altLang="en-US" sz="1400" dirty="0" smtClean="0">
                <a:solidFill>
                  <a:prstClr val="black"/>
                </a:solidFill>
              </a:rPr>
              <a:t>和</a:t>
            </a:r>
            <a:r>
              <a:rPr lang="zh-CN" altLang="en-US" sz="1400" dirty="0">
                <a:solidFill>
                  <a:prstClr val="black"/>
                </a:solidFill>
              </a:rPr>
              <a:t>敏</a:t>
            </a:r>
            <a:r>
              <a:rPr lang="zh-CN" altLang="en-US" sz="1400" dirty="0" smtClean="0">
                <a:solidFill>
                  <a:prstClr val="black"/>
                </a:solidFill>
              </a:rPr>
              <a:t>分</a:t>
            </a:r>
            <a:r>
              <a:rPr lang="en-US" altLang="zh-CN" sz="1400" dirty="0" smtClean="0">
                <a:solidFill>
                  <a:prstClr val="black"/>
                </a:solidFill>
              </a:rPr>
              <a:t>AP</a:t>
            </a:r>
            <a:r>
              <a:rPr lang="zh-CN" altLang="en-US" sz="1400" dirty="0" smtClean="0">
                <a:solidFill>
                  <a:prstClr val="black"/>
                </a:solidFill>
              </a:rPr>
              <a:t>两</a:t>
            </a:r>
            <a:r>
              <a:rPr lang="zh-CN" altLang="en-US" sz="1400" dirty="0">
                <a:solidFill>
                  <a:prstClr val="black"/>
                </a:solidFill>
              </a:rPr>
              <a:t>部分，中心</a:t>
            </a:r>
            <a:r>
              <a:rPr lang="en-US" altLang="zh-CN" sz="1400" dirty="0">
                <a:solidFill>
                  <a:prstClr val="black"/>
                </a:solidFill>
              </a:rPr>
              <a:t>AP</a:t>
            </a:r>
            <a:r>
              <a:rPr lang="zh-CN" altLang="en-US" sz="1400" dirty="0">
                <a:solidFill>
                  <a:prstClr val="black"/>
                </a:solidFill>
              </a:rPr>
              <a:t>可管理多</a:t>
            </a:r>
            <a:r>
              <a:rPr lang="zh-CN" altLang="en-US" sz="1400" dirty="0" smtClean="0">
                <a:solidFill>
                  <a:prstClr val="black"/>
                </a:solidFill>
              </a:rPr>
              <a:t>台</a:t>
            </a:r>
            <a:r>
              <a:rPr lang="zh-CN" altLang="en-US" sz="1400" dirty="0">
                <a:solidFill>
                  <a:prstClr val="black"/>
                </a:solidFill>
              </a:rPr>
              <a:t>敏</a:t>
            </a:r>
            <a:r>
              <a:rPr lang="zh-CN" altLang="en-US" sz="1400" dirty="0" smtClean="0">
                <a:solidFill>
                  <a:prstClr val="black"/>
                </a:solidFill>
              </a:rPr>
              <a:t>分</a:t>
            </a:r>
            <a:r>
              <a:rPr lang="en-US" altLang="zh-CN" sz="1400" dirty="0" smtClean="0">
                <a:solidFill>
                  <a:prstClr val="black"/>
                </a:solidFill>
              </a:rPr>
              <a:t>AP</a:t>
            </a:r>
            <a:r>
              <a:rPr lang="zh-CN" altLang="en-US" sz="1400" dirty="0" smtClean="0">
                <a:solidFill>
                  <a:prstClr val="black"/>
                </a:solidFill>
              </a:rPr>
              <a:t>，</a:t>
            </a:r>
            <a:r>
              <a:rPr lang="zh-CN" altLang="en-US" sz="1400" dirty="0">
                <a:solidFill>
                  <a:prstClr val="black"/>
                </a:solidFill>
              </a:rPr>
              <a:t>在适用的场景下，成本低，覆盖好。敏捷分布式</a:t>
            </a:r>
            <a:r>
              <a:rPr lang="en-US" altLang="zh-CN" sz="1400" dirty="0">
                <a:solidFill>
                  <a:prstClr val="black"/>
                </a:solidFill>
              </a:rPr>
              <a:t>AP</a:t>
            </a:r>
            <a:r>
              <a:rPr lang="zh-CN" altLang="en-US" sz="1400" dirty="0">
                <a:solidFill>
                  <a:prstClr val="black"/>
                </a:solidFill>
              </a:rPr>
              <a:t>可以用于</a:t>
            </a:r>
            <a:r>
              <a:rPr lang="en-US" altLang="zh-CN" sz="1400" dirty="0">
                <a:solidFill>
                  <a:prstClr val="black"/>
                </a:solidFill>
              </a:rPr>
              <a:t>FAT AP</a:t>
            </a:r>
            <a:r>
              <a:rPr lang="zh-CN" altLang="en-US" sz="1400" dirty="0" smtClean="0">
                <a:solidFill>
                  <a:prstClr val="black"/>
                </a:solidFill>
              </a:rPr>
              <a:t>、</a:t>
            </a:r>
            <a:r>
              <a:rPr lang="en-US" altLang="zh-CN" sz="1400" dirty="0" smtClean="0">
                <a:solidFill>
                  <a:prstClr val="black"/>
                </a:solidFill>
              </a:rPr>
              <a:t>AC+FIT </a:t>
            </a:r>
            <a:r>
              <a:rPr lang="en-US" altLang="zh-CN" sz="1400" dirty="0">
                <a:solidFill>
                  <a:prstClr val="black"/>
                </a:solidFill>
              </a:rPr>
              <a:t>AP</a:t>
            </a:r>
            <a:r>
              <a:rPr lang="zh-CN" altLang="en-US" sz="1400" dirty="0">
                <a:solidFill>
                  <a:prstClr val="black"/>
                </a:solidFill>
              </a:rPr>
              <a:t>、云管理架构。</a:t>
            </a:r>
          </a:p>
          <a:p>
            <a:pPr marL="176213" lvl="0" indent="-176213">
              <a:lnSpc>
                <a:spcPts val="2400"/>
              </a:lnSpc>
              <a:spcAft>
                <a:spcPts val="600"/>
              </a:spcAft>
              <a:buFont typeface="Arial" panose="020B0604020202020204" pitchFamily="34" charset="0"/>
              <a:buChar char="•"/>
            </a:pPr>
            <a:r>
              <a:rPr lang="zh-CN" altLang="en-US" sz="1400" dirty="0">
                <a:solidFill>
                  <a:prstClr val="black"/>
                </a:solidFill>
              </a:rPr>
              <a:t>适用范围：房间分布密集的场景。</a:t>
            </a:r>
          </a:p>
        </p:txBody>
      </p:sp>
      <p:grpSp>
        <p:nvGrpSpPr>
          <p:cNvPr id="7" name="组合 6"/>
          <p:cNvGrpSpPr/>
          <p:nvPr/>
        </p:nvGrpSpPr>
        <p:grpSpPr>
          <a:xfrm>
            <a:off x="500978" y="1871284"/>
            <a:ext cx="5205854" cy="3304787"/>
            <a:chOff x="357692" y="2077001"/>
            <a:chExt cx="5205854" cy="3304787"/>
          </a:xfrm>
        </p:grpSpPr>
        <p:grpSp>
          <p:nvGrpSpPr>
            <p:cNvPr id="45" name="Group 165"/>
            <p:cNvGrpSpPr/>
            <p:nvPr/>
          </p:nvGrpSpPr>
          <p:grpSpPr>
            <a:xfrm rot="10800000">
              <a:off x="1787504" y="2416725"/>
              <a:ext cx="2543104" cy="966183"/>
              <a:chOff x="-1174110" y="685329"/>
              <a:chExt cx="1441568" cy="1007893"/>
            </a:xfrm>
          </p:grpSpPr>
          <p:cxnSp>
            <p:nvCxnSpPr>
              <p:cNvPr id="49" name="Straight Connector 166"/>
              <p:cNvCxnSpPr>
                <a:endCxn id="108" idx="0"/>
              </p:cNvCxnSpPr>
              <p:nvPr/>
            </p:nvCxnSpPr>
            <p:spPr>
              <a:xfrm rot="10800000">
                <a:off x="-1174110" y="685330"/>
                <a:ext cx="727985" cy="10078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167"/>
              <p:cNvCxnSpPr>
                <a:endCxn id="137" idx="0"/>
              </p:cNvCxnSpPr>
              <p:nvPr/>
            </p:nvCxnSpPr>
            <p:spPr>
              <a:xfrm rot="10800000" flipH="1">
                <a:off x="-446125" y="685329"/>
                <a:ext cx="713583" cy="100789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60" name="图片 102" descr="AC-蓝.png"/>
            <p:cNvPicPr>
              <a:picLocks noChangeAspect="1"/>
            </p:cNvPicPr>
            <p:nvPr/>
          </p:nvPicPr>
          <p:blipFill>
            <a:blip r:embed="rId3" cstate="print"/>
            <a:stretch>
              <a:fillRect/>
            </a:stretch>
          </p:blipFill>
          <p:spPr>
            <a:xfrm>
              <a:off x="3854733" y="2077001"/>
              <a:ext cx="541199" cy="442800"/>
            </a:xfrm>
            <a:prstGeom prst="rect">
              <a:avLst/>
            </a:prstGeom>
          </p:spPr>
        </p:pic>
        <p:pic>
          <p:nvPicPr>
            <p:cNvPr id="62" name="图片 86" descr="核心交换机.png"/>
            <p:cNvPicPr>
              <a:picLocks noChangeAspect="1"/>
            </p:cNvPicPr>
            <p:nvPr/>
          </p:nvPicPr>
          <p:blipFill>
            <a:blip r:embed="rId4" cstate="print"/>
            <a:stretch>
              <a:fillRect/>
            </a:stretch>
          </p:blipFill>
          <p:spPr>
            <a:xfrm>
              <a:off x="2780107" y="2077001"/>
              <a:ext cx="541199" cy="442800"/>
            </a:xfrm>
            <a:prstGeom prst="rect">
              <a:avLst/>
            </a:prstGeom>
          </p:spPr>
        </p:pic>
        <p:cxnSp>
          <p:nvCxnSpPr>
            <p:cNvPr id="64" name="直接连接符 63"/>
            <p:cNvCxnSpPr>
              <a:stCxn id="60" idx="1"/>
              <a:endCxn id="62" idx="3"/>
            </p:cNvCxnSpPr>
            <p:nvPr/>
          </p:nvCxnSpPr>
          <p:spPr>
            <a:xfrm flipH="1">
              <a:off x="3321306" y="2298401"/>
              <a:ext cx="5334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Group 165"/>
            <p:cNvGrpSpPr/>
            <p:nvPr/>
          </p:nvGrpSpPr>
          <p:grpSpPr>
            <a:xfrm rot="10800000">
              <a:off x="4016005" y="3649160"/>
              <a:ext cx="636528" cy="746548"/>
              <a:chOff x="-1233037" y="914446"/>
              <a:chExt cx="1573823" cy="778776"/>
            </a:xfrm>
          </p:grpSpPr>
          <p:cxnSp>
            <p:nvCxnSpPr>
              <p:cNvPr id="68"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70" name="Group 165"/>
            <p:cNvGrpSpPr/>
            <p:nvPr/>
          </p:nvGrpSpPr>
          <p:grpSpPr>
            <a:xfrm rot="10800000">
              <a:off x="3397938" y="3657291"/>
              <a:ext cx="1872662" cy="746548"/>
              <a:chOff x="-1233037" y="914446"/>
              <a:chExt cx="1573823" cy="778776"/>
            </a:xfrm>
          </p:grpSpPr>
          <p:cxnSp>
            <p:nvCxnSpPr>
              <p:cNvPr id="71"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75" name="组合 758"/>
            <p:cNvGrpSpPr/>
            <p:nvPr/>
          </p:nvGrpSpPr>
          <p:grpSpPr bwMode="auto">
            <a:xfrm flipV="1">
              <a:off x="3308975" y="4724978"/>
              <a:ext cx="311978" cy="264190"/>
              <a:chOff x="7440613" y="4868863"/>
              <a:chExt cx="1019175" cy="828675"/>
            </a:xfrm>
            <a:solidFill>
              <a:schemeClr val="bg1">
                <a:lumMod val="65000"/>
              </a:schemeClr>
            </a:solidFill>
          </p:grpSpPr>
          <p:sp>
            <p:nvSpPr>
              <p:cNvPr id="78"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sp>
            <p:nvSpPr>
              <p:cNvPr id="81"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grpSp>
        <p:grpSp>
          <p:nvGrpSpPr>
            <p:cNvPr id="85" name="组合 758"/>
            <p:cNvGrpSpPr/>
            <p:nvPr/>
          </p:nvGrpSpPr>
          <p:grpSpPr bwMode="auto">
            <a:xfrm flipV="1">
              <a:off x="3884688" y="4724978"/>
              <a:ext cx="311978" cy="264190"/>
              <a:chOff x="7440613" y="4868863"/>
              <a:chExt cx="1019175" cy="828675"/>
            </a:xfrm>
            <a:solidFill>
              <a:schemeClr val="bg1">
                <a:lumMod val="65000"/>
              </a:schemeClr>
            </a:solidFill>
          </p:grpSpPr>
          <p:sp>
            <p:nvSpPr>
              <p:cNvPr id="88"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sp>
            <p:nvSpPr>
              <p:cNvPr id="92"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grpSp>
        <p:grpSp>
          <p:nvGrpSpPr>
            <p:cNvPr id="93" name="组合 758"/>
            <p:cNvGrpSpPr/>
            <p:nvPr/>
          </p:nvGrpSpPr>
          <p:grpSpPr bwMode="auto">
            <a:xfrm flipV="1">
              <a:off x="4460401" y="4724978"/>
              <a:ext cx="311978" cy="264190"/>
              <a:chOff x="7440613" y="4868863"/>
              <a:chExt cx="1019175" cy="828675"/>
            </a:xfrm>
            <a:solidFill>
              <a:schemeClr val="bg1">
                <a:lumMod val="65000"/>
              </a:schemeClr>
            </a:solidFill>
          </p:grpSpPr>
          <p:sp>
            <p:nvSpPr>
              <p:cNvPr id="94"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sp>
            <p:nvSpPr>
              <p:cNvPr id="95"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grpSp>
        <p:grpSp>
          <p:nvGrpSpPr>
            <p:cNvPr id="96" name="组合 758"/>
            <p:cNvGrpSpPr/>
            <p:nvPr/>
          </p:nvGrpSpPr>
          <p:grpSpPr bwMode="auto">
            <a:xfrm flipV="1">
              <a:off x="5036115" y="4724978"/>
              <a:ext cx="311978" cy="264190"/>
              <a:chOff x="7440613" y="4868863"/>
              <a:chExt cx="1019175" cy="828675"/>
            </a:xfrm>
            <a:solidFill>
              <a:schemeClr val="bg1">
                <a:lumMod val="65000"/>
              </a:schemeClr>
            </a:solidFill>
          </p:grpSpPr>
          <p:sp>
            <p:nvSpPr>
              <p:cNvPr id="97"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sp>
            <p:nvSpPr>
              <p:cNvPr id="100"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grpSp>
        <p:sp>
          <p:nvSpPr>
            <p:cNvPr id="101" name="文本框 100"/>
            <p:cNvSpPr txBox="1"/>
            <p:nvPr/>
          </p:nvSpPr>
          <p:spPr>
            <a:xfrm>
              <a:off x="3431617" y="3523678"/>
              <a:ext cx="691215" cy="276999"/>
            </a:xfrm>
            <a:prstGeom prst="rect">
              <a:avLst/>
            </a:prstGeom>
            <a:noFill/>
          </p:spPr>
          <p:txBody>
            <a:bodyPr wrap="none" rtlCol="0">
              <a:spAutoFit/>
            </a:bodyPr>
            <a:lstStyle/>
            <a:p>
              <a:r>
                <a:rPr lang="zh-CN" altLang="en-US" sz="1200" b="1" smtClean="0"/>
                <a:t>中心</a:t>
              </a:r>
              <a:r>
                <a:rPr lang="en-US" altLang="zh-CN" sz="1200" b="1" smtClean="0"/>
                <a:t>AP</a:t>
              </a:r>
              <a:endParaRPr lang="zh-CN" altLang="en-US" sz="1200" b="1"/>
            </a:p>
          </p:txBody>
        </p:sp>
        <p:pic>
          <p:nvPicPr>
            <p:cNvPr id="108" name="图片 114" descr="中心AP.png"/>
            <p:cNvPicPr>
              <a:picLocks noChangeAspect="1"/>
            </p:cNvPicPr>
            <p:nvPr/>
          </p:nvPicPr>
          <p:blipFill>
            <a:blip r:embed="rId5"/>
            <a:stretch>
              <a:fillRect/>
            </a:stretch>
          </p:blipFill>
          <p:spPr>
            <a:xfrm>
              <a:off x="4060007" y="3382907"/>
              <a:ext cx="541200" cy="442800"/>
            </a:xfrm>
            <a:prstGeom prst="rect">
              <a:avLst/>
            </a:prstGeom>
          </p:spPr>
        </p:pic>
        <p:sp>
          <p:nvSpPr>
            <p:cNvPr id="109" name="圆角矩形 75"/>
            <p:cNvSpPr/>
            <p:nvPr/>
          </p:nvSpPr>
          <p:spPr>
            <a:xfrm>
              <a:off x="3174449"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cs typeface="Arial" panose="020B0604020202020204" pitchFamily="34" charset="0"/>
              </a:endParaRPr>
            </a:p>
          </p:txBody>
        </p:sp>
        <p:sp>
          <p:nvSpPr>
            <p:cNvPr id="110" name="圆角矩形 75"/>
            <p:cNvSpPr/>
            <p:nvPr/>
          </p:nvSpPr>
          <p:spPr>
            <a:xfrm>
              <a:off x="3762926"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cs typeface="Arial" panose="020B0604020202020204" pitchFamily="34" charset="0"/>
              </a:endParaRPr>
            </a:p>
          </p:txBody>
        </p:sp>
        <p:sp>
          <p:nvSpPr>
            <p:cNvPr id="111" name="圆角矩形 75"/>
            <p:cNvSpPr/>
            <p:nvPr/>
          </p:nvSpPr>
          <p:spPr>
            <a:xfrm>
              <a:off x="4351403"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cs typeface="Arial" panose="020B0604020202020204" pitchFamily="34" charset="0"/>
              </a:endParaRPr>
            </a:p>
          </p:txBody>
        </p:sp>
        <p:sp>
          <p:nvSpPr>
            <p:cNvPr id="112" name="圆角矩形 75"/>
            <p:cNvSpPr/>
            <p:nvPr/>
          </p:nvSpPr>
          <p:spPr>
            <a:xfrm>
              <a:off x="4939881"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cs typeface="Arial" panose="020B0604020202020204" pitchFamily="34" charset="0"/>
              </a:endParaRPr>
            </a:p>
          </p:txBody>
        </p:sp>
        <p:sp>
          <p:nvSpPr>
            <p:cNvPr id="113" name="文本框 112"/>
            <p:cNvSpPr txBox="1"/>
            <p:nvPr/>
          </p:nvSpPr>
          <p:spPr>
            <a:xfrm>
              <a:off x="3162157" y="5104789"/>
              <a:ext cx="580608" cy="276999"/>
            </a:xfrm>
            <a:prstGeom prst="rect">
              <a:avLst/>
            </a:prstGeom>
            <a:noFill/>
          </p:spPr>
          <p:txBody>
            <a:bodyPr wrap="none" rtlCol="0">
              <a:spAutoFit/>
            </a:bodyPr>
            <a:lstStyle/>
            <a:p>
              <a:r>
                <a:rPr lang="zh-CN" altLang="en-US" sz="1200" smtClean="0"/>
                <a:t>房间</a:t>
              </a:r>
              <a:r>
                <a:rPr lang="en-US" altLang="zh-CN" sz="1200" smtClean="0"/>
                <a:t>1</a:t>
              </a:r>
              <a:endParaRPr lang="zh-CN" altLang="en-US" sz="1200"/>
            </a:p>
          </p:txBody>
        </p:sp>
        <p:sp>
          <p:nvSpPr>
            <p:cNvPr id="114" name="文本框 113"/>
            <p:cNvSpPr txBox="1"/>
            <p:nvPr/>
          </p:nvSpPr>
          <p:spPr>
            <a:xfrm>
              <a:off x="3782946" y="5104789"/>
              <a:ext cx="588623" cy="276999"/>
            </a:xfrm>
            <a:prstGeom prst="rect">
              <a:avLst/>
            </a:prstGeom>
            <a:noFill/>
          </p:spPr>
          <p:txBody>
            <a:bodyPr wrap="none" rtlCol="0">
              <a:spAutoFit/>
            </a:bodyPr>
            <a:lstStyle/>
            <a:p>
              <a:r>
                <a:rPr lang="zh-CN" altLang="en-US" sz="1200" smtClean="0"/>
                <a:t>房间</a:t>
              </a:r>
              <a:r>
                <a:rPr lang="en-US" altLang="zh-CN" sz="1200" smtClean="0"/>
                <a:t>2</a:t>
              </a:r>
              <a:endParaRPr lang="zh-CN" altLang="en-US" sz="1200"/>
            </a:p>
          </p:txBody>
        </p:sp>
        <p:sp>
          <p:nvSpPr>
            <p:cNvPr id="115" name="文本框 114"/>
            <p:cNvSpPr txBox="1"/>
            <p:nvPr/>
          </p:nvSpPr>
          <p:spPr>
            <a:xfrm>
              <a:off x="4359131" y="5104789"/>
              <a:ext cx="590226" cy="276999"/>
            </a:xfrm>
            <a:prstGeom prst="rect">
              <a:avLst/>
            </a:prstGeom>
            <a:noFill/>
          </p:spPr>
          <p:txBody>
            <a:bodyPr wrap="none" rtlCol="0">
              <a:spAutoFit/>
            </a:bodyPr>
            <a:lstStyle/>
            <a:p>
              <a:r>
                <a:rPr lang="zh-CN" altLang="en-US" sz="1200" smtClean="0"/>
                <a:t>房间</a:t>
              </a:r>
              <a:r>
                <a:rPr lang="en-US" altLang="zh-CN" sz="1200" smtClean="0"/>
                <a:t>3</a:t>
              </a:r>
              <a:endParaRPr lang="zh-CN" altLang="en-US" sz="1200"/>
            </a:p>
          </p:txBody>
        </p:sp>
        <p:sp>
          <p:nvSpPr>
            <p:cNvPr id="116" name="文本框 115"/>
            <p:cNvSpPr txBox="1"/>
            <p:nvPr/>
          </p:nvSpPr>
          <p:spPr>
            <a:xfrm>
              <a:off x="4944466" y="5104789"/>
              <a:ext cx="619080" cy="276999"/>
            </a:xfrm>
            <a:prstGeom prst="rect">
              <a:avLst/>
            </a:prstGeom>
            <a:noFill/>
          </p:spPr>
          <p:txBody>
            <a:bodyPr wrap="none" rtlCol="0">
              <a:spAutoFit/>
            </a:bodyPr>
            <a:lstStyle/>
            <a:p>
              <a:r>
                <a:rPr lang="zh-CN" altLang="en-US" sz="1200" smtClean="0"/>
                <a:t>房间</a:t>
              </a:r>
              <a:r>
                <a:rPr lang="en-US" altLang="zh-CN" sz="1200" smtClean="0"/>
                <a:t>N</a:t>
              </a:r>
              <a:endParaRPr lang="zh-CN" altLang="en-US" sz="1200"/>
            </a:p>
          </p:txBody>
        </p:sp>
        <p:grpSp>
          <p:nvGrpSpPr>
            <p:cNvPr id="117" name="Group 165"/>
            <p:cNvGrpSpPr/>
            <p:nvPr/>
          </p:nvGrpSpPr>
          <p:grpSpPr>
            <a:xfrm rot="10800000">
              <a:off x="1472901" y="3649160"/>
              <a:ext cx="636528" cy="746548"/>
              <a:chOff x="-1233037" y="914446"/>
              <a:chExt cx="1573823" cy="778776"/>
            </a:xfrm>
          </p:grpSpPr>
          <p:cxnSp>
            <p:nvCxnSpPr>
              <p:cNvPr id="118"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20" name="Group 165"/>
            <p:cNvGrpSpPr/>
            <p:nvPr/>
          </p:nvGrpSpPr>
          <p:grpSpPr>
            <a:xfrm rot="10800000">
              <a:off x="854834" y="3657291"/>
              <a:ext cx="1872662" cy="746548"/>
              <a:chOff x="-1233037" y="914446"/>
              <a:chExt cx="1573823" cy="778776"/>
            </a:xfrm>
          </p:grpSpPr>
          <p:cxnSp>
            <p:nvCxnSpPr>
              <p:cNvPr id="121"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23" name="组合 758"/>
            <p:cNvGrpSpPr/>
            <p:nvPr/>
          </p:nvGrpSpPr>
          <p:grpSpPr bwMode="auto">
            <a:xfrm flipV="1">
              <a:off x="765871" y="4724978"/>
              <a:ext cx="311978" cy="264190"/>
              <a:chOff x="7440613" y="4868863"/>
              <a:chExt cx="1019175" cy="828675"/>
            </a:xfrm>
            <a:solidFill>
              <a:schemeClr val="bg1">
                <a:lumMod val="65000"/>
              </a:schemeClr>
            </a:solidFill>
          </p:grpSpPr>
          <p:sp>
            <p:nvSpPr>
              <p:cNvPr id="124"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sp>
            <p:nvSpPr>
              <p:cNvPr id="125"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grpSp>
        <p:grpSp>
          <p:nvGrpSpPr>
            <p:cNvPr id="126" name="组合 758"/>
            <p:cNvGrpSpPr/>
            <p:nvPr/>
          </p:nvGrpSpPr>
          <p:grpSpPr bwMode="auto">
            <a:xfrm flipV="1">
              <a:off x="1341584" y="4724978"/>
              <a:ext cx="311978" cy="264190"/>
              <a:chOff x="7440613" y="4868863"/>
              <a:chExt cx="1019175" cy="828675"/>
            </a:xfrm>
            <a:solidFill>
              <a:schemeClr val="bg1">
                <a:lumMod val="65000"/>
              </a:schemeClr>
            </a:solidFill>
          </p:grpSpPr>
          <p:sp>
            <p:nvSpPr>
              <p:cNvPr id="127"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sp>
            <p:nvSpPr>
              <p:cNvPr id="128"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grpSp>
        <p:grpSp>
          <p:nvGrpSpPr>
            <p:cNvPr id="129" name="组合 758"/>
            <p:cNvGrpSpPr/>
            <p:nvPr/>
          </p:nvGrpSpPr>
          <p:grpSpPr bwMode="auto">
            <a:xfrm flipV="1">
              <a:off x="1917297" y="4724978"/>
              <a:ext cx="311978" cy="264190"/>
              <a:chOff x="7440613" y="4868863"/>
              <a:chExt cx="1019175" cy="828675"/>
            </a:xfrm>
            <a:solidFill>
              <a:schemeClr val="bg1">
                <a:lumMod val="65000"/>
              </a:schemeClr>
            </a:solidFill>
          </p:grpSpPr>
          <p:sp>
            <p:nvSpPr>
              <p:cNvPr id="130"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sp>
            <p:nvSpPr>
              <p:cNvPr id="131"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grpSp>
        <p:grpSp>
          <p:nvGrpSpPr>
            <p:cNvPr id="132" name="组合 758"/>
            <p:cNvGrpSpPr/>
            <p:nvPr/>
          </p:nvGrpSpPr>
          <p:grpSpPr bwMode="auto">
            <a:xfrm flipV="1">
              <a:off x="2493011" y="4724978"/>
              <a:ext cx="311978" cy="264190"/>
              <a:chOff x="7440613" y="4868863"/>
              <a:chExt cx="1019175" cy="828675"/>
            </a:xfrm>
            <a:solidFill>
              <a:schemeClr val="bg1">
                <a:lumMod val="65000"/>
              </a:schemeClr>
            </a:solidFill>
          </p:grpSpPr>
          <p:sp>
            <p:nvSpPr>
              <p:cNvPr id="133"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sp>
            <p:nvSpPr>
              <p:cNvPr id="134"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zh-CN" altLang="en-US" sz="300" kern="0">
                  <a:solidFill>
                    <a:schemeClr val="bg1"/>
                  </a:solidFill>
                </a:endParaRPr>
              </a:p>
            </p:txBody>
          </p:sp>
        </p:grpSp>
        <p:sp>
          <p:nvSpPr>
            <p:cNvPr id="135" name="文本框 134"/>
            <p:cNvSpPr txBox="1"/>
            <p:nvPr/>
          </p:nvSpPr>
          <p:spPr>
            <a:xfrm>
              <a:off x="888513" y="3523678"/>
              <a:ext cx="691215" cy="276999"/>
            </a:xfrm>
            <a:prstGeom prst="rect">
              <a:avLst/>
            </a:prstGeom>
            <a:noFill/>
          </p:spPr>
          <p:txBody>
            <a:bodyPr wrap="none" rtlCol="0">
              <a:spAutoFit/>
            </a:bodyPr>
            <a:lstStyle/>
            <a:p>
              <a:r>
                <a:rPr lang="zh-CN" altLang="en-US" sz="1200" b="1" smtClean="0"/>
                <a:t>中心</a:t>
              </a:r>
              <a:r>
                <a:rPr lang="en-US" altLang="zh-CN" sz="1200" b="1" smtClean="0"/>
                <a:t>AP</a:t>
              </a:r>
              <a:endParaRPr lang="zh-CN" altLang="en-US" sz="1200" b="1"/>
            </a:p>
          </p:txBody>
        </p:sp>
        <p:pic>
          <p:nvPicPr>
            <p:cNvPr id="137" name="图片 114" descr="中心AP.png"/>
            <p:cNvPicPr>
              <a:picLocks noChangeAspect="1"/>
            </p:cNvPicPr>
            <p:nvPr/>
          </p:nvPicPr>
          <p:blipFill>
            <a:blip r:embed="rId5"/>
            <a:stretch>
              <a:fillRect/>
            </a:stretch>
          </p:blipFill>
          <p:spPr>
            <a:xfrm>
              <a:off x="1516903" y="3382907"/>
              <a:ext cx="541200" cy="442800"/>
            </a:xfrm>
            <a:prstGeom prst="rect">
              <a:avLst/>
            </a:prstGeom>
          </p:spPr>
        </p:pic>
        <p:sp>
          <p:nvSpPr>
            <p:cNvPr id="138" name="圆角矩形 75"/>
            <p:cNvSpPr/>
            <p:nvPr/>
          </p:nvSpPr>
          <p:spPr>
            <a:xfrm>
              <a:off x="631345"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cs typeface="Arial" panose="020B0604020202020204" pitchFamily="34" charset="0"/>
              </a:endParaRPr>
            </a:p>
          </p:txBody>
        </p:sp>
        <p:sp>
          <p:nvSpPr>
            <p:cNvPr id="139" name="圆角矩形 75"/>
            <p:cNvSpPr/>
            <p:nvPr/>
          </p:nvSpPr>
          <p:spPr>
            <a:xfrm>
              <a:off x="1219822"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cs typeface="Arial" panose="020B0604020202020204" pitchFamily="34" charset="0"/>
              </a:endParaRPr>
            </a:p>
          </p:txBody>
        </p:sp>
        <p:sp>
          <p:nvSpPr>
            <p:cNvPr id="140" name="圆角矩形 75"/>
            <p:cNvSpPr/>
            <p:nvPr/>
          </p:nvSpPr>
          <p:spPr>
            <a:xfrm>
              <a:off x="1808299"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cs typeface="Arial" panose="020B0604020202020204" pitchFamily="34" charset="0"/>
              </a:endParaRPr>
            </a:p>
          </p:txBody>
        </p:sp>
        <p:sp>
          <p:nvSpPr>
            <p:cNvPr id="141" name="圆角矩形 75"/>
            <p:cNvSpPr/>
            <p:nvPr/>
          </p:nvSpPr>
          <p:spPr>
            <a:xfrm>
              <a:off x="2396777"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cs typeface="Arial" panose="020B0604020202020204" pitchFamily="34" charset="0"/>
              </a:endParaRPr>
            </a:p>
          </p:txBody>
        </p:sp>
        <p:sp>
          <p:nvSpPr>
            <p:cNvPr id="142" name="文本框 141"/>
            <p:cNvSpPr txBox="1"/>
            <p:nvPr/>
          </p:nvSpPr>
          <p:spPr>
            <a:xfrm>
              <a:off x="619053" y="5104789"/>
              <a:ext cx="580608" cy="276999"/>
            </a:xfrm>
            <a:prstGeom prst="rect">
              <a:avLst/>
            </a:prstGeom>
            <a:noFill/>
          </p:spPr>
          <p:txBody>
            <a:bodyPr wrap="none" rtlCol="0">
              <a:spAutoFit/>
            </a:bodyPr>
            <a:lstStyle/>
            <a:p>
              <a:r>
                <a:rPr lang="zh-CN" altLang="en-US" sz="1200" smtClean="0"/>
                <a:t>房间</a:t>
              </a:r>
              <a:r>
                <a:rPr lang="en-US" altLang="zh-CN" sz="1200" smtClean="0"/>
                <a:t>1</a:t>
              </a:r>
              <a:endParaRPr lang="zh-CN" altLang="en-US" sz="1200"/>
            </a:p>
          </p:txBody>
        </p:sp>
        <p:sp>
          <p:nvSpPr>
            <p:cNvPr id="143" name="文本框 142"/>
            <p:cNvSpPr txBox="1"/>
            <p:nvPr/>
          </p:nvSpPr>
          <p:spPr>
            <a:xfrm>
              <a:off x="1239842" y="5104789"/>
              <a:ext cx="588623" cy="276999"/>
            </a:xfrm>
            <a:prstGeom prst="rect">
              <a:avLst/>
            </a:prstGeom>
            <a:noFill/>
          </p:spPr>
          <p:txBody>
            <a:bodyPr wrap="none" rtlCol="0">
              <a:spAutoFit/>
            </a:bodyPr>
            <a:lstStyle/>
            <a:p>
              <a:r>
                <a:rPr lang="zh-CN" altLang="en-US" sz="1200" smtClean="0"/>
                <a:t>房间</a:t>
              </a:r>
              <a:r>
                <a:rPr lang="en-US" altLang="zh-CN" sz="1200" smtClean="0"/>
                <a:t>2</a:t>
              </a:r>
              <a:endParaRPr lang="zh-CN" altLang="en-US" sz="1200"/>
            </a:p>
          </p:txBody>
        </p:sp>
        <p:sp>
          <p:nvSpPr>
            <p:cNvPr id="144" name="文本框 143"/>
            <p:cNvSpPr txBox="1"/>
            <p:nvPr/>
          </p:nvSpPr>
          <p:spPr>
            <a:xfrm>
              <a:off x="1816027" y="5104789"/>
              <a:ext cx="590226" cy="276999"/>
            </a:xfrm>
            <a:prstGeom prst="rect">
              <a:avLst/>
            </a:prstGeom>
            <a:noFill/>
          </p:spPr>
          <p:txBody>
            <a:bodyPr wrap="none" rtlCol="0">
              <a:spAutoFit/>
            </a:bodyPr>
            <a:lstStyle/>
            <a:p>
              <a:r>
                <a:rPr lang="zh-CN" altLang="en-US" sz="1200" smtClean="0"/>
                <a:t>房间</a:t>
              </a:r>
              <a:r>
                <a:rPr lang="en-US" altLang="zh-CN" sz="1200" smtClean="0"/>
                <a:t>3</a:t>
              </a:r>
              <a:endParaRPr lang="zh-CN" altLang="en-US" sz="1200"/>
            </a:p>
          </p:txBody>
        </p:sp>
        <p:sp>
          <p:nvSpPr>
            <p:cNvPr id="145" name="文本框 144"/>
            <p:cNvSpPr txBox="1"/>
            <p:nvPr/>
          </p:nvSpPr>
          <p:spPr>
            <a:xfrm>
              <a:off x="2401362" y="5104789"/>
              <a:ext cx="619080" cy="276999"/>
            </a:xfrm>
            <a:prstGeom prst="rect">
              <a:avLst/>
            </a:prstGeom>
            <a:noFill/>
          </p:spPr>
          <p:txBody>
            <a:bodyPr wrap="none" rtlCol="0">
              <a:spAutoFit/>
            </a:bodyPr>
            <a:lstStyle/>
            <a:p>
              <a:r>
                <a:rPr lang="zh-CN" altLang="en-US" sz="1200" smtClean="0"/>
                <a:t>房间</a:t>
              </a:r>
              <a:r>
                <a:rPr lang="en-US" altLang="zh-CN" sz="1200" smtClean="0"/>
                <a:t>N</a:t>
              </a:r>
              <a:endParaRPr lang="zh-CN" altLang="en-US" sz="1200"/>
            </a:p>
          </p:txBody>
        </p:sp>
        <p:pic>
          <p:nvPicPr>
            <p:cNvPr id="146" name="图片 20" descr="RRU蓝.png"/>
            <p:cNvPicPr>
              <a:picLocks noChangeAspect="1"/>
            </p:cNvPicPr>
            <p:nvPr/>
          </p:nvPicPr>
          <p:blipFill>
            <a:blip r:embed="rId6"/>
            <a:stretch>
              <a:fillRect/>
            </a:stretch>
          </p:blipFill>
          <p:spPr>
            <a:xfrm>
              <a:off x="762339" y="4327871"/>
              <a:ext cx="330578" cy="270474"/>
            </a:xfrm>
            <a:prstGeom prst="rect">
              <a:avLst/>
            </a:prstGeom>
          </p:spPr>
        </p:pic>
        <p:pic>
          <p:nvPicPr>
            <p:cNvPr id="147" name="图片 20" descr="RRU蓝.png"/>
            <p:cNvPicPr>
              <a:picLocks noChangeAspect="1"/>
            </p:cNvPicPr>
            <p:nvPr/>
          </p:nvPicPr>
          <p:blipFill>
            <a:blip r:embed="rId6"/>
            <a:stretch>
              <a:fillRect/>
            </a:stretch>
          </p:blipFill>
          <p:spPr>
            <a:xfrm>
              <a:off x="2508290" y="4327871"/>
              <a:ext cx="330578" cy="270474"/>
            </a:xfrm>
            <a:prstGeom prst="rect">
              <a:avLst/>
            </a:prstGeom>
          </p:spPr>
        </p:pic>
        <p:pic>
          <p:nvPicPr>
            <p:cNvPr id="148" name="图片 20" descr="RRU蓝.png"/>
            <p:cNvPicPr>
              <a:picLocks noChangeAspect="1"/>
            </p:cNvPicPr>
            <p:nvPr/>
          </p:nvPicPr>
          <p:blipFill>
            <a:blip r:embed="rId6"/>
            <a:stretch>
              <a:fillRect/>
            </a:stretch>
          </p:blipFill>
          <p:spPr>
            <a:xfrm>
              <a:off x="1336748" y="4327871"/>
              <a:ext cx="330578" cy="270474"/>
            </a:xfrm>
            <a:prstGeom prst="rect">
              <a:avLst/>
            </a:prstGeom>
          </p:spPr>
        </p:pic>
        <p:pic>
          <p:nvPicPr>
            <p:cNvPr id="149" name="图片 20" descr="RRU蓝.png"/>
            <p:cNvPicPr>
              <a:picLocks noChangeAspect="1"/>
            </p:cNvPicPr>
            <p:nvPr/>
          </p:nvPicPr>
          <p:blipFill>
            <a:blip r:embed="rId6"/>
            <a:stretch>
              <a:fillRect/>
            </a:stretch>
          </p:blipFill>
          <p:spPr>
            <a:xfrm>
              <a:off x="1906298" y="4327871"/>
              <a:ext cx="330578" cy="270474"/>
            </a:xfrm>
            <a:prstGeom prst="rect">
              <a:avLst/>
            </a:prstGeom>
          </p:spPr>
        </p:pic>
        <p:pic>
          <p:nvPicPr>
            <p:cNvPr id="150" name="图片 20" descr="RRU蓝.png"/>
            <p:cNvPicPr>
              <a:picLocks noChangeAspect="1"/>
            </p:cNvPicPr>
            <p:nvPr/>
          </p:nvPicPr>
          <p:blipFill>
            <a:blip r:embed="rId6"/>
            <a:stretch>
              <a:fillRect/>
            </a:stretch>
          </p:blipFill>
          <p:spPr>
            <a:xfrm>
              <a:off x="3290164" y="4327871"/>
              <a:ext cx="330578" cy="270474"/>
            </a:xfrm>
            <a:prstGeom prst="rect">
              <a:avLst/>
            </a:prstGeom>
          </p:spPr>
        </p:pic>
        <p:pic>
          <p:nvPicPr>
            <p:cNvPr id="151" name="图片 20" descr="RRU蓝.png"/>
            <p:cNvPicPr>
              <a:picLocks noChangeAspect="1"/>
            </p:cNvPicPr>
            <p:nvPr/>
          </p:nvPicPr>
          <p:blipFill>
            <a:blip r:embed="rId6"/>
            <a:stretch>
              <a:fillRect/>
            </a:stretch>
          </p:blipFill>
          <p:spPr>
            <a:xfrm>
              <a:off x="5036115" y="4327871"/>
              <a:ext cx="330578" cy="270474"/>
            </a:xfrm>
            <a:prstGeom prst="rect">
              <a:avLst/>
            </a:prstGeom>
          </p:spPr>
        </p:pic>
        <p:pic>
          <p:nvPicPr>
            <p:cNvPr id="152" name="图片 20" descr="RRU蓝.png"/>
            <p:cNvPicPr>
              <a:picLocks noChangeAspect="1"/>
            </p:cNvPicPr>
            <p:nvPr/>
          </p:nvPicPr>
          <p:blipFill>
            <a:blip r:embed="rId6"/>
            <a:stretch>
              <a:fillRect/>
            </a:stretch>
          </p:blipFill>
          <p:spPr>
            <a:xfrm>
              <a:off x="3864573" y="4327871"/>
              <a:ext cx="330578" cy="270474"/>
            </a:xfrm>
            <a:prstGeom prst="rect">
              <a:avLst/>
            </a:prstGeom>
          </p:spPr>
        </p:pic>
        <p:pic>
          <p:nvPicPr>
            <p:cNvPr id="153" name="图片 20" descr="RRU蓝.png"/>
            <p:cNvPicPr>
              <a:picLocks noChangeAspect="1"/>
            </p:cNvPicPr>
            <p:nvPr/>
          </p:nvPicPr>
          <p:blipFill>
            <a:blip r:embed="rId6"/>
            <a:stretch>
              <a:fillRect/>
            </a:stretch>
          </p:blipFill>
          <p:spPr>
            <a:xfrm>
              <a:off x="4434123" y="4327871"/>
              <a:ext cx="330578" cy="270474"/>
            </a:xfrm>
            <a:prstGeom prst="rect">
              <a:avLst/>
            </a:prstGeom>
          </p:spPr>
        </p:pic>
        <p:sp>
          <p:nvSpPr>
            <p:cNvPr id="154" name="文本框 153"/>
            <p:cNvSpPr txBox="1"/>
            <p:nvPr/>
          </p:nvSpPr>
          <p:spPr>
            <a:xfrm>
              <a:off x="4399381" y="2207421"/>
              <a:ext cx="386644" cy="276999"/>
            </a:xfrm>
            <a:prstGeom prst="rect">
              <a:avLst/>
            </a:prstGeom>
            <a:noFill/>
          </p:spPr>
          <p:txBody>
            <a:bodyPr wrap="none" rtlCol="0">
              <a:spAutoFit/>
            </a:bodyPr>
            <a:lstStyle/>
            <a:p>
              <a:r>
                <a:rPr lang="en-US" altLang="zh-CN" sz="1200" b="1" dirty="0" smtClean="0"/>
                <a:t>AC</a:t>
              </a:r>
              <a:endParaRPr lang="zh-CN" altLang="en-US" sz="1200" b="1" dirty="0"/>
            </a:p>
          </p:txBody>
        </p:sp>
        <p:sp>
          <p:nvSpPr>
            <p:cNvPr id="107" name="文本框 106"/>
            <p:cNvSpPr txBox="1"/>
            <p:nvPr/>
          </p:nvSpPr>
          <p:spPr>
            <a:xfrm>
              <a:off x="2951624" y="4078559"/>
              <a:ext cx="729159" cy="276999"/>
            </a:xfrm>
            <a:prstGeom prst="rect">
              <a:avLst/>
            </a:prstGeom>
            <a:noFill/>
          </p:spPr>
          <p:txBody>
            <a:bodyPr wrap="square" rtlCol="0">
              <a:spAutoFit/>
            </a:bodyPr>
            <a:lstStyle/>
            <a:p>
              <a:pPr algn="ctr"/>
              <a:r>
                <a:rPr lang="zh-CN" altLang="en-US" sz="1200" b="1" smtClean="0"/>
                <a:t>敏分</a:t>
              </a:r>
              <a:r>
                <a:rPr lang="en-US" altLang="zh-CN" sz="1200" b="1" smtClean="0"/>
                <a:t>AP</a:t>
              </a:r>
              <a:endParaRPr lang="zh-CN" altLang="en-US" sz="1200" b="1"/>
            </a:p>
          </p:txBody>
        </p:sp>
        <p:sp>
          <p:nvSpPr>
            <p:cNvPr id="136" name="文本框 135"/>
            <p:cNvSpPr txBox="1"/>
            <p:nvPr/>
          </p:nvSpPr>
          <p:spPr>
            <a:xfrm>
              <a:off x="357692" y="4104530"/>
              <a:ext cx="794054" cy="276999"/>
            </a:xfrm>
            <a:prstGeom prst="rect">
              <a:avLst/>
            </a:prstGeom>
            <a:noFill/>
          </p:spPr>
          <p:txBody>
            <a:bodyPr wrap="square" rtlCol="0">
              <a:spAutoFit/>
            </a:bodyPr>
            <a:lstStyle/>
            <a:p>
              <a:pPr algn="ctr"/>
              <a:r>
                <a:rPr lang="zh-CN" altLang="en-US" sz="1200" b="1" smtClean="0"/>
                <a:t>敏分</a:t>
              </a:r>
              <a:r>
                <a:rPr lang="en-US" altLang="zh-CN" sz="1200" b="1" smtClean="0"/>
                <a:t>AP</a:t>
              </a:r>
              <a:endParaRPr lang="zh-CN" altLang="en-US" sz="1200" b="1" dirty="0"/>
            </a:p>
          </p:txBody>
        </p:sp>
      </p:grpSp>
    </p:spTree>
    <p:extLst>
      <p:ext uri="{BB962C8B-B14F-4D97-AF65-F5344CB8AC3E}">
        <p14:creationId xmlns:p14="http://schemas.microsoft.com/office/powerpoint/2010/main" val="2731060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下一代园区网络：智简园区（中小型园区网络）</a:t>
            </a:r>
          </a:p>
        </p:txBody>
      </p:sp>
      <p:sp>
        <p:nvSpPr>
          <p:cNvPr id="43" name="圆角矩形 42"/>
          <p:cNvSpPr/>
          <p:nvPr/>
        </p:nvSpPr>
        <p:spPr>
          <a:xfrm>
            <a:off x="3710993" y="3086289"/>
            <a:ext cx="2098024" cy="2826917"/>
          </a:xfrm>
          <a:prstGeom prst="roundRect">
            <a:avLst>
              <a:gd name="adj" fmla="val 5000"/>
            </a:avLst>
          </a:prstGeom>
          <a:solidFill>
            <a:srgbClr val="FFFFCC"/>
          </a:solidFill>
          <a:ln w="12700">
            <a:solidFill>
              <a:srgbClr val="FFD17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圆角矩形 43"/>
          <p:cNvSpPr/>
          <p:nvPr/>
        </p:nvSpPr>
        <p:spPr>
          <a:xfrm>
            <a:off x="561999" y="3086289"/>
            <a:ext cx="2887720" cy="2826917"/>
          </a:xfrm>
          <a:prstGeom prst="roundRect">
            <a:avLst>
              <a:gd name="adj" fmla="val 5000"/>
            </a:avLst>
          </a:prstGeom>
          <a:solidFill>
            <a:srgbClr val="F3FBFE"/>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indent="-176213">
              <a:lnSpc>
                <a:spcPts val="2400"/>
              </a:lnSpc>
              <a:spcAft>
                <a:spcPts val="600"/>
              </a:spcAft>
              <a:buFont typeface="Arial" panose="020B0604020202020204" pitchFamily="34" charset="0"/>
              <a:buChar char="•"/>
            </a:pPr>
            <a:endParaRPr lang="zh-CN" altLang="en-US" sz="1400">
              <a:solidFill>
                <a:prstClr val="black"/>
              </a:solidFill>
            </a:endParaRPr>
          </a:p>
        </p:txBody>
      </p:sp>
      <p:pic>
        <p:nvPicPr>
          <p:cNvPr id="47" name="图片 46" descr="防火墙.png"/>
          <p:cNvPicPr>
            <a:picLocks noChangeAspect="1"/>
          </p:cNvPicPr>
          <p:nvPr/>
        </p:nvPicPr>
        <p:blipFill>
          <a:blip r:embed="rId3" cstate="print"/>
          <a:stretch>
            <a:fillRect/>
          </a:stretch>
        </p:blipFill>
        <p:spPr>
          <a:xfrm>
            <a:off x="1419890" y="3246168"/>
            <a:ext cx="541200" cy="442800"/>
          </a:xfrm>
          <a:prstGeom prst="rect">
            <a:avLst/>
          </a:prstGeom>
          <a:noFill/>
          <a:ln w="9525">
            <a:noFill/>
          </a:ln>
        </p:spPr>
      </p:pic>
      <p:pic>
        <p:nvPicPr>
          <p:cNvPr id="48" name="图片 47" descr="云管理平台蓝.png"/>
          <p:cNvPicPr>
            <a:picLocks noChangeAspect="1"/>
          </p:cNvPicPr>
          <p:nvPr/>
        </p:nvPicPr>
        <p:blipFill>
          <a:blip r:embed="rId4" cstate="print"/>
          <a:stretch>
            <a:fillRect/>
          </a:stretch>
        </p:blipFill>
        <p:spPr>
          <a:xfrm>
            <a:off x="1363618" y="1341253"/>
            <a:ext cx="660000" cy="540000"/>
          </a:xfrm>
          <a:prstGeom prst="rect">
            <a:avLst/>
          </a:prstGeom>
          <a:solidFill>
            <a:srgbClr val="F3FBFE"/>
          </a:solidFill>
          <a:ln w="9525">
            <a:noFill/>
          </a:ln>
        </p:spPr>
      </p:pic>
      <p:pic>
        <p:nvPicPr>
          <p:cNvPr id="50" name="图片 49" descr="笔记本电脑.png"/>
          <p:cNvPicPr>
            <a:picLocks noChangeAspect="1"/>
          </p:cNvPicPr>
          <p:nvPr/>
        </p:nvPicPr>
        <p:blipFill>
          <a:blip r:embed="rId5" cstate="print"/>
          <a:stretch>
            <a:fillRect/>
          </a:stretch>
        </p:blipFill>
        <p:spPr>
          <a:xfrm>
            <a:off x="794550" y="5307574"/>
            <a:ext cx="539779" cy="338400"/>
          </a:xfrm>
          <a:prstGeom prst="rect">
            <a:avLst/>
          </a:prstGeom>
          <a:noFill/>
          <a:ln w="9525">
            <a:noFill/>
          </a:ln>
        </p:spPr>
      </p:pic>
      <p:pic>
        <p:nvPicPr>
          <p:cNvPr id="51" name="图片 50" descr="云AP蓝.png"/>
          <p:cNvPicPr>
            <a:picLocks noChangeAspect="1"/>
          </p:cNvPicPr>
          <p:nvPr/>
        </p:nvPicPr>
        <p:blipFill>
          <a:blip r:embed="rId6" cstate="print"/>
          <a:stretch>
            <a:fillRect/>
          </a:stretch>
        </p:blipFill>
        <p:spPr>
          <a:xfrm>
            <a:off x="2118140" y="4682231"/>
            <a:ext cx="540000" cy="441818"/>
          </a:xfrm>
          <a:prstGeom prst="rect">
            <a:avLst/>
          </a:prstGeom>
          <a:noFill/>
          <a:ln w="9525">
            <a:noFill/>
          </a:ln>
        </p:spPr>
      </p:pic>
      <p:pic>
        <p:nvPicPr>
          <p:cNvPr id="52" name="图片 51" descr="云AP蓝.png"/>
          <p:cNvPicPr>
            <a:picLocks noChangeAspect="1"/>
          </p:cNvPicPr>
          <p:nvPr/>
        </p:nvPicPr>
        <p:blipFill>
          <a:blip r:embed="rId6" cstate="print"/>
          <a:stretch>
            <a:fillRect/>
          </a:stretch>
        </p:blipFill>
        <p:spPr>
          <a:xfrm>
            <a:off x="794329" y="4682231"/>
            <a:ext cx="540000" cy="441818"/>
          </a:xfrm>
          <a:prstGeom prst="rect">
            <a:avLst/>
          </a:prstGeom>
          <a:noFill/>
          <a:ln w="9525">
            <a:noFill/>
          </a:ln>
        </p:spPr>
      </p:pic>
      <p:pic>
        <p:nvPicPr>
          <p:cNvPr id="53" name="图片 52" descr="SAN网络-蓝.png"/>
          <p:cNvPicPr>
            <a:picLocks noChangeAspect="1"/>
          </p:cNvPicPr>
          <p:nvPr/>
        </p:nvPicPr>
        <p:blipFill>
          <a:blip r:embed="rId7" cstate="print"/>
          <a:stretch>
            <a:fillRect/>
          </a:stretch>
        </p:blipFill>
        <p:spPr>
          <a:xfrm>
            <a:off x="2254370" y="5257618"/>
            <a:ext cx="267540" cy="438311"/>
          </a:xfrm>
          <a:prstGeom prst="rect">
            <a:avLst/>
          </a:prstGeom>
          <a:noFill/>
          <a:ln w="9525">
            <a:noFill/>
          </a:ln>
        </p:spPr>
      </p:pic>
      <p:cxnSp>
        <p:nvCxnSpPr>
          <p:cNvPr id="54" name="直接连接符 53"/>
          <p:cNvCxnSpPr>
            <a:stCxn id="48" idx="2"/>
          </p:cNvCxnSpPr>
          <p:nvPr/>
        </p:nvCxnSpPr>
        <p:spPr>
          <a:xfrm flipH="1">
            <a:off x="1693579" y="1881253"/>
            <a:ext cx="39" cy="262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47" idx="0"/>
          </p:cNvCxnSpPr>
          <p:nvPr/>
        </p:nvCxnSpPr>
        <p:spPr>
          <a:xfrm>
            <a:off x="1690490" y="2768134"/>
            <a:ext cx="0" cy="47803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7" idx="2"/>
            <a:endCxn id="61" idx="0"/>
          </p:cNvCxnSpPr>
          <p:nvPr/>
        </p:nvCxnSpPr>
        <p:spPr>
          <a:xfrm>
            <a:off x="1690490" y="3688968"/>
            <a:ext cx="0" cy="32957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61" idx="3"/>
            <a:endCxn id="52" idx="0"/>
          </p:cNvCxnSpPr>
          <p:nvPr/>
        </p:nvCxnSpPr>
        <p:spPr>
          <a:xfrm flipH="1">
            <a:off x="1064329" y="4239945"/>
            <a:ext cx="896761" cy="4422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0"/>
            <a:endCxn id="61" idx="1"/>
          </p:cNvCxnSpPr>
          <p:nvPr/>
        </p:nvCxnSpPr>
        <p:spPr>
          <a:xfrm flipH="1" flipV="1">
            <a:off x="1419890" y="4239945"/>
            <a:ext cx="968250" cy="4422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1" name="图片 60" descr="接入交换机.png"/>
          <p:cNvPicPr>
            <a:picLocks noChangeAspect="1"/>
          </p:cNvPicPr>
          <p:nvPr/>
        </p:nvPicPr>
        <p:blipFill>
          <a:blip r:embed="rId8" cstate="print"/>
          <a:stretch>
            <a:fillRect/>
          </a:stretch>
        </p:blipFill>
        <p:spPr>
          <a:xfrm>
            <a:off x="1419890" y="4018545"/>
            <a:ext cx="541200" cy="442800"/>
          </a:xfrm>
          <a:prstGeom prst="rect">
            <a:avLst/>
          </a:prstGeom>
          <a:noFill/>
          <a:ln w="9525">
            <a:noFill/>
          </a:ln>
        </p:spPr>
      </p:pic>
      <p:sp>
        <p:nvSpPr>
          <p:cNvPr id="66" name="Text Box 9"/>
          <p:cNvSpPr txBox="1">
            <a:spLocks noChangeArrowheads="1"/>
          </p:cNvSpPr>
          <p:nvPr/>
        </p:nvSpPr>
        <p:spPr bwMode="auto">
          <a:xfrm>
            <a:off x="2041249" y="3234406"/>
            <a:ext cx="1118628" cy="307777"/>
          </a:xfrm>
          <a:prstGeom prst="rect">
            <a:avLst/>
          </a:prstGeom>
          <a:noFill/>
          <a:ln w="9525">
            <a:noFill/>
            <a:miter lim="800000"/>
            <a:headEnd/>
            <a:tailEnd/>
          </a:ln>
        </p:spPr>
        <p:txBody>
          <a:bodyPr wrap="square">
            <a:spAutoFit/>
          </a:bodyPr>
          <a:lstStyle/>
          <a:p>
            <a:r>
              <a:rPr lang="zh-CN" altLang="en-US" sz="1400" dirty="0">
                <a:solidFill>
                  <a:schemeClr val="tx1"/>
                </a:solidFill>
              </a:rPr>
              <a:t>出口网关</a:t>
            </a:r>
          </a:p>
        </p:txBody>
      </p:sp>
      <p:sp>
        <p:nvSpPr>
          <p:cNvPr id="67" name="Text Box 9"/>
          <p:cNvSpPr txBox="1">
            <a:spLocks noChangeArrowheads="1"/>
          </p:cNvSpPr>
          <p:nvPr/>
        </p:nvSpPr>
        <p:spPr bwMode="auto">
          <a:xfrm>
            <a:off x="2041249" y="4023563"/>
            <a:ext cx="1118628" cy="307777"/>
          </a:xfrm>
          <a:prstGeom prst="rect">
            <a:avLst/>
          </a:prstGeom>
          <a:noFill/>
          <a:ln w="9525">
            <a:noFill/>
            <a:miter lim="800000"/>
            <a:headEnd/>
            <a:tailEnd/>
          </a:ln>
        </p:spPr>
        <p:txBody>
          <a:bodyPr wrap="square">
            <a:spAutoFit/>
          </a:bodyPr>
          <a:lstStyle/>
          <a:p>
            <a:r>
              <a:rPr lang="zh-CN" altLang="en-US" sz="1400" dirty="0">
                <a:solidFill>
                  <a:schemeClr val="tx1"/>
                </a:solidFill>
              </a:rPr>
              <a:t>交换机</a:t>
            </a:r>
          </a:p>
        </p:txBody>
      </p:sp>
      <p:sp>
        <p:nvSpPr>
          <p:cNvPr id="72" name="Text Box 9"/>
          <p:cNvSpPr txBox="1">
            <a:spLocks noChangeArrowheads="1"/>
          </p:cNvSpPr>
          <p:nvPr/>
        </p:nvSpPr>
        <p:spPr bwMode="auto">
          <a:xfrm>
            <a:off x="2662456" y="4749251"/>
            <a:ext cx="1118628" cy="307777"/>
          </a:xfrm>
          <a:prstGeom prst="rect">
            <a:avLst/>
          </a:prstGeom>
          <a:noFill/>
          <a:ln w="9525">
            <a:noFill/>
            <a:miter lim="800000"/>
            <a:headEnd/>
            <a:tailEnd/>
          </a:ln>
        </p:spPr>
        <p:txBody>
          <a:bodyPr wrap="square">
            <a:spAutoFit/>
          </a:bodyPr>
          <a:lstStyle/>
          <a:p>
            <a:r>
              <a:rPr lang="zh-CN" altLang="en-US" sz="1400" b="1" dirty="0">
                <a:solidFill>
                  <a:schemeClr val="tx1"/>
                </a:solidFill>
              </a:rPr>
              <a:t>云</a:t>
            </a:r>
            <a:r>
              <a:rPr lang="en-US" altLang="zh-CN" sz="1400" b="1" dirty="0">
                <a:solidFill>
                  <a:schemeClr val="tx1"/>
                </a:solidFill>
              </a:rPr>
              <a:t>AP</a:t>
            </a:r>
            <a:endParaRPr lang="zh-CN" altLang="en-US" sz="1400" b="1" dirty="0">
              <a:solidFill>
                <a:schemeClr val="tx1"/>
              </a:solidFill>
            </a:endParaRPr>
          </a:p>
        </p:txBody>
      </p:sp>
      <p:sp>
        <p:nvSpPr>
          <p:cNvPr id="74" name="Text Box 9"/>
          <p:cNvSpPr txBox="1">
            <a:spLocks noChangeArrowheads="1"/>
          </p:cNvSpPr>
          <p:nvPr/>
        </p:nvSpPr>
        <p:spPr bwMode="auto">
          <a:xfrm>
            <a:off x="2662456" y="5319517"/>
            <a:ext cx="1118628" cy="307777"/>
          </a:xfrm>
          <a:prstGeom prst="rect">
            <a:avLst/>
          </a:prstGeom>
          <a:noFill/>
          <a:ln w="9525">
            <a:noFill/>
            <a:miter lim="800000"/>
            <a:headEnd/>
            <a:tailEnd/>
          </a:ln>
        </p:spPr>
        <p:txBody>
          <a:bodyPr wrap="square">
            <a:spAutoFit/>
          </a:bodyPr>
          <a:lstStyle/>
          <a:p>
            <a:r>
              <a:rPr lang="en-US" altLang="zh-CN" sz="1400" b="1" dirty="0">
                <a:solidFill>
                  <a:schemeClr val="tx1"/>
                </a:solidFill>
              </a:rPr>
              <a:t>STA</a:t>
            </a:r>
            <a:endParaRPr lang="zh-CN" altLang="en-US" sz="1400" b="1" dirty="0">
              <a:solidFill>
                <a:schemeClr val="tx1"/>
              </a:solidFill>
            </a:endParaRPr>
          </a:p>
        </p:txBody>
      </p:sp>
      <p:pic>
        <p:nvPicPr>
          <p:cNvPr id="77" name="图片 76" descr="酒店-蓝.png"/>
          <p:cNvPicPr>
            <a:picLocks noChangeAspect="1"/>
          </p:cNvPicPr>
          <p:nvPr/>
        </p:nvPicPr>
        <p:blipFill>
          <a:blip r:embed="rId9" cstate="print"/>
          <a:stretch>
            <a:fillRect/>
          </a:stretch>
        </p:blipFill>
        <p:spPr>
          <a:xfrm>
            <a:off x="4127747" y="3246168"/>
            <a:ext cx="540807" cy="442800"/>
          </a:xfrm>
          <a:prstGeom prst="rect">
            <a:avLst/>
          </a:prstGeom>
          <a:noFill/>
          <a:ln w="9525">
            <a:noFill/>
          </a:ln>
        </p:spPr>
      </p:pic>
      <p:cxnSp>
        <p:nvCxnSpPr>
          <p:cNvPr id="79" name="肘形连接符 78"/>
          <p:cNvCxnSpPr>
            <a:endCxn id="77" idx="0"/>
          </p:cNvCxnSpPr>
          <p:nvPr/>
        </p:nvCxnSpPr>
        <p:spPr>
          <a:xfrm>
            <a:off x="1693618" y="2959520"/>
            <a:ext cx="2704533" cy="286648"/>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0" name="图片 79" descr="云AP蓝.png"/>
          <p:cNvPicPr>
            <a:picLocks noChangeAspect="1"/>
          </p:cNvPicPr>
          <p:nvPr/>
        </p:nvPicPr>
        <p:blipFill>
          <a:blip r:embed="rId6" cstate="print"/>
          <a:stretch>
            <a:fillRect/>
          </a:stretch>
        </p:blipFill>
        <p:spPr>
          <a:xfrm>
            <a:off x="4128150" y="4019036"/>
            <a:ext cx="540000" cy="441818"/>
          </a:xfrm>
          <a:prstGeom prst="rect">
            <a:avLst/>
          </a:prstGeom>
          <a:noFill/>
          <a:ln w="9525">
            <a:noFill/>
          </a:ln>
        </p:spPr>
      </p:pic>
      <p:cxnSp>
        <p:nvCxnSpPr>
          <p:cNvPr id="82" name="直接连接符 81"/>
          <p:cNvCxnSpPr>
            <a:stCxn id="80" idx="0"/>
            <a:endCxn id="77" idx="2"/>
          </p:cNvCxnSpPr>
          <p:nvPr/>
        </p:nvCxnSpPr>
        <p:spPr>
          <a:xfrm flipV="1">
            <a:off x="4398150" y="3688968"/>
            <a:ext cx="1" cy="330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图片 82" descr="笔记本电脑.png"/>
          <p:cNvPicPr>
            <a:picLocks noChangeAspect="1"/>
          </p:cNvPicPr>
          <p:nvPr/>
        </p:nvPicPr>
        <p:blipFill>
          <a:blip r:embed="rId5" cstate="print"/>
          <a:stretch>
            <a:fillRect/>
          </a:stretch>
        </p:blipFill>
        <p:spPr>
          <a:xfrm>
            <a:off x="3811835" y="4824174"/>
            <a:ext cx="539779" cy="338400"/>
          </a:xfrm>
          <a:prstGeom prst="rect">
            <a:avLst/>
          </a:prstGeom>
          <a:noFill/>
          <a:ln w="9525">
            <a:noFill/>
          </a:ln>
        </p:spPr>
      </p:pic>
      <p:sp>
        <p:nvSpPr>
          <p:cNvPr id="84" name="Text Box 9"/>
          <p:cNvSpPr txBox="1">
            <a:spLocks noChangeArrowheads="1"/>
          </p:cNvSpPr>
          <p:nvPr/>
        </p:nvSpPr>
        <p:spPr bwMode="auto">
          <a:xfrm>
            <a:off x="1269512" y="5603065"/>
            <a:ext cx="1118628" cy="338554"/>
          </a:xfrm>
          <a:prstGeom prst="rect">
            <a:avLst/>
          </a:prstGeom>
          <a:noFill/>
          <a:ln w="9525">
            <a:noFill/>
            <a:miter lim="800000"/>
            <a:headEnd/>
            <a:tailEnd/>
          </a:ln>
        </p:spPr>
        <p:txBody>
          <a:bodyPr wrap="square">
            <a:spAutoFit/>
          </a:bodyPr>
          <a:lstStyle/>
          <a:p>
            <a:r>
              <a:rPr lang="zh-CN" altLang="en-US" sz="1600" b="1" dirty="0" smtClean="0"/>
              <a:t>园区总部</a:t>
            </a:r>
            <a:endParaRPr lang="zh-CN" altLang="en-US" sz="1600" b="1" dirty="0"/>
          </a:p>
        </p:txBody>
      </p:sp>
      <p:sp>
        <p:nvSpPr>
          <p:cNvPr id="86" name="Text Box 9"/>
          <p:cNvSpPr txBox="1">
            <a:spLocks noChangeArrowheads="1"/>
          </p:cNvSpPr>
          <p:nvPr/>
        </p:nvSpPr>
        <p:spPr bwMode="auto">
          <a:xfrm>
            <a:off x="4685797" y="3234406"/>
            <a:ext cx="1118628" cy="307777"/>
          </a:xfrm>
          <a:prstGeom prst="rect">
            <a:avLst/>
          </a:prstGeom>
          <a:noFill/>
          <a:ln w="9525">
            <a:noFill/>
            <a:miter lim="800000"/>
            <a:headEnd/>
            <a:tailEnd/>
          </a:ln>
        </p:spPr>
        <p:txBody>
          <a:bodyPr wrap="square">
            <a:spAutoFit/>
          </a:bodyPr>
          <a:lstStyle/>
          <a:p>
            <a:r>
              <a:rPr lang="zh-CN" altLang="en-US" sz="1400" dirty="0" smtClean="0">
                <a:solidFill>
                  <a:schemeClr val="tx1"/>
                </a:solidFill>
              </a:rPr>
              <a:t>分支办公室</a:t>
            </a:r>
            <a:endParaRPr lang="zh-CN" altLang="en-US" sz="1400" dirty="0">
              <a:solidFill>
                <a:schemeClr val="tx1"/>
              </a:solidFill>
            </a:endParaRPr>
          </a:p>
        </p:txBody>
      </p:sp>
      <p:sp>
        <p:nvSpPr>
          <p:cNvPr id="87" name="Text Box 9"/>
          <p:cNvSpPr txBox="1">
            <a:spLocks noChangeArrowheads="1"/>
          </p:cNvSpPr>
          <p:nvPr/>
        </p:nvSpPr>
        <p:spPr bwMode="auto">
          <a:xfrm>
            <a:off x="4685797" y="4099165"/>
            <a:ext cx="1118628" cy="307777"/>
          </a:xfrm>
          <a:prstGeom prst="rect">
            <a:avLst/>
          </a:prstGeom>
          <a:noFill/>
          <a:ln w="9525">
            <a:noFill/>
            <a:miter lim="800000"/>
            <a:headEnd/>
            <a:tailEnd/>
          </a:ln>
        </p:spPr>
        <p:txBody>
          <a:bodyPr wrap="square">
            <a:spAutoFit/>
          </a:bodyPr>
          <a:lstStyle/>
          <a:p>
            <a:r>
              <a:rPr lang="zh-CN" altLang="en-US" sz="1400" b="1" dirty="0">
                <a:solidFill>
                  <a:schemeClr val="tx1"/>
                </a:solidFill>
              </a:rPr>
              <a:t>云</a:t>
            </a:r>
            <a:r>
              <a:rPr lang="en-US" altLang="zh-CN" sz="1400" b="1" dirty="0">
                <a:solidFill>
                  <a:schemeClr val="tx1"/>
                </a:solidFill>
              </a:rPr>
              <a:t>AP</a:t>
            </a:r>
            <a:endParaRPr lang="zh-CN" altLang="en-US" sz="1400" b="1" dirty="0">
              <a:solidFill>
                <a:schemeClr val="tx1"/>
              </a:solidFill>
            </a:endParaRPr>
          </a:p>
        </p:txBody>
      </p:sp>
      <p:pic>
        <p:nvPicPr>
          <p:cNvPr id="89" name="图片 88" descr="SAN网络-蓝.png"/>
          <p:cNvPicPr>
            <a:picLocks noChangeAspect="1"/>
          </p:cNvPicPr>
          <p:nvPr/>
        </p:nvPicPr>
        <p:blipFill>
          <a:blip r:embed="rId7" cstate="print"/>
          <a:stretch>
            <a:fillRect/>
          </a:stretch>
        </p:blipFill>
        <p:spPr>
          <a:xfrm>
            <a:off x="4676432" y="4738306"/>
            <a:ext cx="267540" cy="438311"/>
          </a:xfrm>
          <a:prstGeom prst="rect">
            <a:avLst/>
          </a:prstGeom>
          <a:noFill/>
          <a:ln w="9525">
            <a:noFill/>
          </a:ln>
        </p:spPr>
      </p:pic>
      <p:sp>
        <p:nvSpPr>
          <p:cNvPr id="90" name="Text Box 9"/>
          <p:cNvSpPr txBox="1">
            <a:spLocks noChangeArrowheads="1"/>
          </p:cNvSpPr>
          <p:nvPr/>
        </p:nvSpPr>
        <p:spPr bwMode="auto">
          <a:xfrm>
            <a:off x="5026625" y="4855088"/>
            <a:ext cx="777800" cy="307777"/>
          </a:xfrm>
          <a:prstGeom prst="rect">
            <a:avLst/>
          </a:prstGeom>
          <a:noFill/>
          <a:ln w="9525">
            <a:noFill/>
            <a:miter lim="800000"/>
            <a:headEnd/>
            <a:tailEnd/>
          </a:ln>
        </p:spPr>
        <p:txBody>
          <a:bodyPr wrap="square">
            <a:spAutoFit/>
          </a:bodyPr>
          <a:lstStyle/>
          <a:p>
            <a:r>
              <a:rPr lang="en-US" altLang="zh-CN" sz="1400" b="1" dirty="0">
                <a:solidFill>
                  <a:schemeClr val="tx1"/>
                </a:solidFill>
              </a:rPr>
              <a:t>STA</a:t>
            </a:r>
            <a:endParaRPr lang="zh-CN" altLang="en-US" sz="1400" b="1" dirty="0">
              <a:solidFill>
                <a:schemeClr val="tx1"/>
              </a:solidFill>
            </a:endParaRPr>
          </a:p>
        </p:txBody>
      </p:sp>
      <p:sp>
        <p:nvSpPr>
          <p:cNvPr id="91" name="Text Box 9"/>
          <p:cNvSpPr txBox="1">
            <a:spLocks noChangeArrowheads="1"/>
          </p:cNvSpPr>
          <p:nvPr/>
        </p:nvSpPr>
        <p:spPr bwMode="auto">
          <a:xfrm>
            <a:off x="4258014" y="5603065"/>
            <a:ext cx="1118628" cy="338554"/>
          </a:xfrm>
          <a:prstGeom prst="rect">
            <a:avLst/>
          </a:prstGeom>
          <a:noFill/>
          <a:ln w="9525">
            <a:noFill/>
            <a:miter lim="800000"/>
            <a:headEnd/>
            <a:tailEnd/>
          </a:ln>
        </p:spPr>
        <p:txBody>
          <a:bodyPr wrap="square">
            <a:spAutoFit/>
          </a:bodyPr>
          <a:lstStyle/>
          <a:p>
            <a:r>
              <a:rPr lang="zh-CN" altLang="en-US" sz="1600" b="1" dirty="0" smtClean="0"/>
              <a:t>园区分支</a:t>
            </a:r>
            <a:endParaRPr lang="zh-CN" altLang="en-US" sz="1600" b="1" dirty="0"/>
          </a:p>
        </p:txBody>
      </p:sp>
      <p:sp>
        <p:nvSpPr>
          <p:cNvPr id="98" name="圆角矩形 75"/>
          <p:cNvSpPr/>
          <p:nvPr/>
        </p:nvSpPr>
        <p:spPr>
          <a:xfrm>
            <a:off x="6145253" y="1901820"/>
            <a:ext cx="5653349"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rPr>
              <a:t>基本概念</a:t>
            </a:r>
          </a:p>
        </p:txBody>
      </p:sp>
      <p:sp>
        <p:nvSpPr>
          <p:cNvPr id="99" name="圆角矩形 75"/>
          <p:cNvSpPr/>
          <p:nvPr/>
        </p:nvSpPr>
        <p:spPr>
          <a:xfrm>
            <a:off x="6145254" y="2356333"/>
            <a:ext cx="5600660" cy="106944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lvl="0" indent="-176213">
              <a:lnSpc>
                <a:spcPts val="2400"/>
              </a:lnSpc>
              <a:spcAft>
                <a:spcPts val="600"/>
              </a:spcAft>
              <a:buFont typeface="Arial" panose="020B0604020202020204" pitchFamily="34" charset="0"/>
              <a:buChar char="•"/>
            </a:pPr>
            <a:r>
              <a:rPr lang="zh-CN" altLang="en-US" sz="1400" dirty="0">
                <a:solidFill>
                  <a:prstClr val="black"/>
                </a:solidFill>
              </a:rPr>
              <a:t>通过云管理平台，可以实现任意地点对设备进行集中的管理和维护，大大降低网络部署运维成本</a:t>
            </a:r>
            <a:r>
              <a:rPr lang="zh-CN" altLang="en-US" sz="1400" dirty="0" smtClean="0">
                <a:solidFill>
                  <a:prstClr val="black"/>
                </a:solidFill>
              </a:rPr>
              <a:t>。</a:t>
            </a:r>
            <a:endParaRPr lang="zh-CN" altLang="en-US" sz="1400" dirty="0">
              <a:solidFill>
                <a:prstClr val="black"/>
              </a:solidFill>
            </a:endParaRPr>
          </a:p>
          <a:p>
            <a:pPr marL="176213" lvl="0" indent="-176213">
              <a:lnSpc>
                <a:spcPts val="2400"/>
              </a:lnSpc>
              <a:spcAft>
                <a:spcPts val="600"/>
              </a:spcAft>
              <a:buFont typeface="Arial" panose="020B0604020202020204" pitchFamily="34" charset="0"/>
              <a:buChar char="•"/>
            </a:pPr>
            <a:r>
              <a:rPr lang="zh-CN" altLang="en-US" sz="1400" dirty="0">
                <a:solidFill>
                  <a:prstClr val="black"/>
                </a:solidFill>
              </a:rPr>
              <a:t>适用范围：中小型企业。</a:t>
            </a:r>
          </a:p>
          <a:p>
            <a:pPr marL="176213" lvl="0" indent="-176213">
              <a:lnSpc>
                <a:spcPts val="2400"/>
              </a:lnSpc>
              <a:spcAft>
                <a:spcPts val="600"/>
              </a:spcAft>
              <a:buFont typeface="Arial" panose="020B0604020202020204" pitchFamily="34" charset="0"/>
              <a:buChar char="•"/>
            </a:pPr>
            <a:endParaRPr lang="zh-CN" altLang="en-US" sz="1400" dirty="0">
              <a:solidFill>
                <a:prstClr val="black"/>
              </a:solidFill>
            </a:endParaRPr>
          </a:p>
        </p:txBody>
      </p:sp>
      <p:sp>
        <p:nvSpPr>
          <p:cNvPr id="105" name="圆角矩形 75"/>
          <p:cNvSpPr/>
          <p:nvPr/>
        </p:nvSpPr>
        <p:spPr>
          <a:xfrm>
            <a:off x="6133835" y="4093944"/>
            <a:ext cx="5653349" cy="151886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lvl="0" indent="-176213">
              <a:lnSpc>
                <a:spcPts val="2400"/>
              </a:lnSpc>
              <a:spcAft>
                <a:spcPts val="600"/>
              </a:spcAft>
              <a:buFont typeface="Arial" panose="020B0604020202020204" pitchFamily="34" charset="0"/>
              <a:buChar char="•"/>
            </a:pPr>
            <a:r>
              <a:rPr lang="zh-CN" altLang="en-US" sz="1400" dirty="0">
                <a:solidFill>
                  <a:prstClr val="black"/>
                </a:solidFill>
              </a:rPr>
              <a:t>即插即用，自动开局，减少网络部署成本。</a:t>
            </a:r>
          </a:p>
          <a:p>
            <a:pPr marL="176213" lvl="0" indent="-176213">
              <a:lnSpc>
                <a:spcPts val="2400"/>
              </a:lnSpc>
              <a:spcAft>
                <a:spcPts val="600"/>
              </a:spcAft>
              <a:buFont typeface="Arial" panose="020B0604020202020204" pitchFamily="34" charset="0"/>
              <a:buChar char="•"/>
            </a:pPr>
            <a:r>
              <a:rPr lang="zh-CN" altLang="en-US" sz="1400" dirty="0">
                <a:solidFill>
                  <a:prstClr val="black"/>
                </a:solidFill>
              </a:rPr>
              <a:t>统一运</a:t>
            </a:r>
            <a:r>
              <a:rPr lang="zh-CN" altLang="en-US" sz="1400" dirty="0" smtClean="0">
                <a:solidFill>
                  <a:prstClr val="black"/>
                </a:solidFill>
              </a:rPr>
              <a:t>维：所有</a:t>
            </a:r>
            <a:r>
              <a:rPr lang="zh-CN" altLang="en-US" sz="1400" dirty="0">
                <a:solidFill>
                  <a:prstClr val="black"/>
                </a:solidFill>
              </a:rPr>
              <a:t>云管理网元统一在云管理平台上进行监控和管理。</a:t>
            </a:r>
          </a:p>
          <a:p>
            <a:pPr marL="176213" lvl="0" indent="-176213">
              <a:lnSpc>
                <a:spcPts val="2400"/>
              </a:lnSpc>
              <a:spcAft>
                <a:spcPts val="600"/>
              </a:spcAft>
              <a:buFont typeface="Arial" panose="020B0604020202020204" pitchFamily="34" charset="0"/>
              <a:buChar char="•"/>
            </a:pPr>
            <a:r>
              <a:rPr lang="zh-CN" altLang="en-US" sz="1400" dirty="0">
                <a:solidFill>
                  <a:prstClr val="black"/>
                </a:solidFill>
              </a:rPr>
              <a:t>工具</a:t>
            </a:r>
            <a:r>
              <a:rPr lang="zh-CN" altLang="en-US" sz="1400" dirty="0" smtClean="0">
                <a:solidFill>
                  <a:prstClr val="black"/>
                </a:solidFill>
              </a:rPr>
              <a:t>化：通常</a:t>
            </a:r>
            <a:r>
              <a:rPr lang="zh-CN" altLang="en-US" sz="1400" dirty="0">
                <a:solidFill>
                  <a:prstClr val="black"/>
                </a:solidFill>
              </a:rPr>
              <a:t>情况下，云解决方案会在云端提供各类工具，有效降低各类开支。</a:t>
            </a:r>
          </a:p>
        </p:txBody>
      </p:sp>
      <p:sp>
        <p:nvSpPr>
          <p:cNvPr id="106" name="圆角矩形 75"/>
          <p:cNvSpPr/>
          <p:nvPr/>
        </p:nvSpPr>
        <p:spPr>
          <a:xfrm>
            <a:off x="6133835" y="3611747"/>
            <a:ext cx="5653349"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优势 </a:t>
            </a:r>
            <a:r>
              <a:rPr lang="en-US" altLang="zh-CN" b="1" dirty="0">
                <a:solidFill>
                  <a:prstClr val="white"/>
                </a:solidFill>
                <a:latin typeface="Huawei Sans" panose="020C0503030203020204" pitchFamily="34" charset="0"/>
                <a:ea typeface="方正兰亭黑简体" panose="02000000000000000000" pitchFamily="2" charset="-122"/>
              </a:rPr>
              <a:t>(</a:t>
            </a:r>
            <a:r>
              <a:rPr lang="zh-CN" altLang="en-US" b="1" dirty="0">
                <a:solidFill>
                  <a:prstClr val="white"/>
                </a:solidFill>
                <a:latin typeface="Huawei Sans" panose="020C0503030203020204" pitchFamily="34" charset="0"/>
                <a:ea typeface="方正兰亭黑简体" panose="02000000000000000000" pitchFamily="2" charset="-122"/>
              </a:rPr>
              <a:t>对比</a:t>
            </a:r>
            <a:r>
              <a:rPr lang="en-US" altLang="zh-CN" b="1" dirty="0">
                <a:solidFill>
                  <a:prstClr val="white"/>
                </a:solidFill>
                <a:latin typeface="Huawei Sans" panose="020C0503030203020204" pitchFamily="34" charset="0"/>
                <a:ea typeface="方正兰亭黑简体" panose="02000000000000000000" pitchFamily="2" charset="-122"/>
              </a:rPr>
              <a:t>AC+FIT AP</a:t>
            </a:r>
            <a:r>
              <a:rPr lang="zh-CN" altLang="en-US" b="1" dirty="0">
                <a:solidFill>
                  <a:prstClr val="white"/>
                </a:solidFill>
                <a:latin typeface="Huawei Sans" panose="020C0503030203020204" pitchFamily="34" charset="0"/>
                <a:ea typeface="方正兰亭黑简体" panose="02000000000000000000" pitchFamily="2" charset="-122"/>
              </a:rPr>
              <a:t>架构</a:t>
            </a:r>
            <a:r>
              <a:rPr lang="en-US" altLang="zh-CN" b="1" dirty="0">
                <a:solidFill>
                  <a:prstClr val="white"/>
                </a:solidFill>
                <a:latin typeface="Huawei Sans" panose="020C0503030203020204" pitchFamily="34" charset="0"/>
                <a:ea typeface="方正兰亭黑简体" panose="02000000000000000000" pitchFamily="2" charset="-122"/>
              </a:rPr>
              <a:t>)</a:t>
            </a:r>
            <a:endParaRPr lang="zh-CN" altLang="en-US" b="1" dirty="0">
              <a:solidFill>
                <a:prstClr val="white"/>
              </a:solidFill>
              <a:latin typeface="Huawei Sans" panose="020C0503030203020204" pitchFamily="34" charset="0"/>
              <a:ea typeface="方正兰亭黑简体" panose="02000000000000000000" pitchFamily="2" charset="-122"/>
            </a:endParaRPr>
          </a:p>
        </p:txBody>
      </p:sp>
      <p:pic>
        <p:nvPicPr>
          <p:cNvPr id="107" name="图片 10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92224" y="1388226"/>
            <a:ext cx="2163913" cy="399086"/>
          </a:xfrm>
          <a:prstGeom prst="rect">
            <a:avLst/>
          </a:prstGeom>
        </p:spPr>
      </p:pic>
      <p:sp>
        <p:nvSpPr>
          <p:cNvPr id="108" name="Freeform 159"/>
          <p:cNvSpPr/>
          <p:nvPr/>
        </p:nvSpPr>
        <p:spPr>
          <a:xfrm flipH="1">
            <a:off x="1127019" y="2138203"/>
            <a:ext cx="1138411" cy="64885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sz="1400" b="1" dirty="0" smtClean="0">
                <a:solidFill>
                  <a:schemeClr val="tx1"/>
                </a:solidFill>
              </a:rPr>
              <a:t>Internet</a:t>
            </a:r>
            <a:endParaRPr lang="en-US" sz="1400" b="1" dirty="0">
              <a:solidFill>
                <a:schemeClr val="tx1"/>
              </a:solidFill>
            </a:endParaRPr>
          </a:p>
        </p:txBody>
      </p:sp>
    </p:spTree>
    <p:extLst>
      <p:ext uri="{BB962C8B-B14F-4D97-AF65-F5344CB8AC3E}">
        <p14:creationId xmlns:p14="http://schemas.microsoft.com/office/powerpoint/2010/main" val="10570519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下一代园区网络：智简园区（大中型园区网络</a:t>
            </a:r>
            <a:r>
              <a:rPr lang="zh-CN" altLang="en-US" dirty="0" smtClean="0"/>
              <a:t>）</a:t>
            </a:r>
            <a:endParaRPr lang="zh-CN" altLang="en-US" dirty="0"/>
          </a:p>
        </p:txBody>
      </p:sp>
      <p:cxnSp>
        <p:nvCxnSpPr>
          <p:cNvPr id="3" name="Straight Connector 79"/>
          <p:cNvCxnSpPr/>
          <p:nvPr/>
        </p:nvCxnSpPr>
        <p:spPr>
          <a:xfrm flipH="1">
            <a:off x="3811206" y="2937792"/>
            <a:ext cx="309238" cy="330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79"/>
          <p:cNvCxnSpPr/>
          <p:nvPr/>
        </p:nvCxnSpPr>
        <p:spPr>
          <a:xfrm flipH="1">
            <a:off x="4114556" y="2940015"/>
            <a:ext cx="11855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9"/>
          <p:cNvCxnSpPr/>
          <p:nvPr/>
        </p:nvCxnSpPr>
        <p:spPr>
          <a:xfrm flipH="1">
            <a:off x="2985621" y="2875319"/>
            <a:ext cx="309238" cy="330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79"/>
          <p:cNvCxnSpPr/>
          <p:nvPr/>
        </p:nvCxnSpPr>
        <p:spPr>
          <a:xfrm flipH="1" flipV="1">
            <a:off x="3373833" y="2820096"/>
            <a:ext cx="343673" cy="363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79"/>
          <p:cNvCxnSpPr/>
          <p:nvPr/>
        </p:nvCxnSpPr>
        <p:spPr>
          <a:xfrm flipH="1" flipV="1">
            <a:off x="2618394" y="2877542"/>
            <a:ext cx="343673" cy="363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6"/>
          <p:cNvCxnSpPr/>
          <p:nvPr/>
        </p:nvCxnSpPr>
        <p:spPr>
          <a:xfrm>
            <a:off x="569016" y="2642869"/>
            <a:ext cx="4611636" cy="0"/>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77"/>
          <p:cNvCxnSpPr/>
          <p:nvPr/>
        </p:nvCxnSpPr>
        <p:spPr>
          <a:xfrm>
            <a:off x="569016" y="1747756"/>
            <a:ext cx="4611636" cy="0"/>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78"/>
          <p:cNvCxnSpPr/>
          <p:nvPr/>
        </p:nvCxnSpPr>
        <p:spPr>
          <a:xfrm>
            <a:off x="569016" y="3805705"/>
            <a:ext cx="4611636" cy="0"/>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80"/>
          <p:cNvCxnSpPr/>
          <p:nvPr/>
        </p:nvCxnSpPr>
        <p:spPr>
          <a:xfrm>
            <a:off x="569016" y="4494722"/>
            <a:ext cx="4611636" cy="0"/>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 name="图片 105" descr="AP.png"/>
          <p:cNvPicPr>
            <a:picLocks noChangeAspect="1"/>
          </p:cNvPicPr>
          <p:nvPr/>
        </p:nvPicPr>
        <p:blipFill>
          <a:blip r:embed="rId3" cstate="print"/>
          <a:stretch>
            <a:fillRect/>
          </a:stretch>
        </p:blipFill>
        <p:spPr>
          <a:xfrm>
            <a:off x="4624571" y="5394794"/>
            <a:ext cx="335297" cy="274335"/>
          </a:xfrm>
          <a:prstGeom prst="rect">
            <a:avLst/>
          </a:prstGeom>
        </p:spPr>
      </p:pic>
      <p:cxnSp>
        <p:nvCxnSpPr>
          <p:cNvPr id="13" name="Straight Connector 74"/>
          <p:cNvCxnSpPr>
            <a:stCxn id="12" idx="0"/>
            <a:endCxn id="40" idx="2"/>
          </p:cNvCxnSpPr>
          <p:nvPr/>
        </p:nvCxnSpPr>
        <p:spPr>
          <a:xfrm flipV="1">
            <a:off x="4792220" y="5162697"/>
            <a:ext cx="927" cy="2320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图片 105" descr="AP.png"/>
          <p:cNvPicPr>
            <a:picLocks noChangeAspect="1"/>
          </p:cNvPicPr>
          <p:nvPr/>
        </p:nvPicPr>
        <p:blipFill>
          <a:blip r:embed="rId3" cstate="print"/>
          <a:stretch>
            <a:fillRect/>
          </a:stretch>
        </p:blipFill>
        <p:spPr>
          <a:xfrm>
            <a:off x="2610005" y="5394794"/>
            <a:ext cx="335297" cy="274335"/>
          </a:xfrm>
          <a:prstGeom prst="rect">
            <a:avLst/>
          </a:prstGeom>
        </p:spPr>
      </p:pic>
      <p:pic>
        <p:nvPicPr>
          <p:cNvPr id="15" name="图片 86" descr="核心交换机.png"/>
          <p:cNvPicPr>
            <a:picLocks noChangeAspect="1"/>
          </p:cNvPicPr>
          <p:nvPr/>
        </p:nvPicPr>
        <p:blipFill>
          <a:blip r:embed="rId4" cstate="print"/>
          <a:stretch>
            <a:fillRect/>
          </a:stretch>
        </p:blipFill>
        <p:spPr>
          <a:xfrm>
            <a:off x="2796523" y="3103541"/>
            <a:ext cx="335297" cy="274335"/>
          </a:xfrm>
          <a:prstGeom prst="rect">
            <a:avLst/>
          </a:prstGeom>
        </p:spPr>
      </p:pic>
      <p:pic>
        <p:nvPicPr>
          <p:cNvPr id="16" name="图片 86" descr="核心交换机.png"/>
          <p:cNvPicPr>
            <a:picLocks noChangeAspect="1"/>
          </p:cNvPicPr>
          <p:nvPr/>
        </p:nvPicPr>
        <p:blipFill>
          <a:blip r:embed="rId4" cstate="print"/>
          <a:stretch>
            <a:fillRect/>
          </a:stretch>
        </p:blipFill>
        <p:spPr>
          <a:xfrm>
            <a:off x="3618245" y="3103541"/>
            <a:ext cx="335297" cy="274335"/>
          </a:xfrm>
          <a:prstGeom prst="rect">
            <a:avLst/>
          </a:prstGeom>
        </p:spPr>
      </p:pic>
      <p:cxnSp>
        <p:nvCxnSpPr>
          <p:cNvPr id="17" name="Straight Connector 13"/>
          <p:cNvCxnSpPr>
            <a:stCxn id="15" idx="3"/>
            <a:endCxn id="16" idx="1"/>
          </p:cNvCxnSpPr>
          <p:nvPr/>
        </p:nvCxnSpPr>
        <p:spPr>
          <a:xfrm>
            <a:off x="3131820" y="3240709"/>
            <a:ext cx="48642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18" name="图片 87" descr="汇聚交换机.png"/>
          <p:cNvPicPr>
            <a:picLocks noChangeAspect="1"/>
          </p:cNvPicPr>
          <p:nvPr/>
        </p:nvPicPr>
        <p:blipFill>
          <a:blip r:embed="rId5" cstate="print"/>
          <a:stretch>
            <a:fillRect/>
          </a:stretch>
        </p:blipFill>
        <p:spPr>
          <a:xfrm>
            <a:off x="1791243" y="4006302"/>
            <a:ext cx="335297" cy="274335"/>
          </a:xfrm>
          <a:prstGeom prst="rect">
            <a:avLst/>
          </a:prstGeom>
        </p:spPr>
      </p:pic>
      <p:pic>
        <p:nvPicPr>
          <p:cNvPr id="19" name="图片 87" descr="汇聚交换机.png"/>
          <p:cNvPicPr>
            <a:picLocks noChangeAspect="1"/>
          </p:cNvPicPr>
          <p:nvPr/>
        </p:nvPicPr>
        <p:blipFill>
          <a:blip r:embed="rId5" cstate="print"/>
          <a:stretch>
            <a:fillRect/>
          </a:stretch>
        </p:blipFill>
        <p:spPr>
          <a:xfrm>
            <a:off x="2610992" y="4006302"/>
            <a:ext cx="335297" cy="274335"/>
          </a:xfrm>
          <a:prstGeom prst="rect">
            <a:avLst/>
          </a:prstGeom>
        </p:spPr>
      </p:pic>
      <p:cxnSp>
        <p:nvCxnSpPr>
          <p:cNvPr id="20" name="Straight Connector 16"/>
          <p:cNvCxnSpPr>
            <a:stCxn id="18" idx="3"/>
            <a:endCxn id="19" idx="1"/>
          </p:cNvCxnSpPr>
          <p:nvPr/>
        </p:nvCxnSpPr>
        <p:spPr>
          <a:xfrm>
            <a:off x="2126540" y="4143470"/>
            <a:ext cx="484452"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21" name="图片 87" descr="汇聚交换机.png"/>
          <p:cNvPicPr>
            <a:picLocks noChangeAspect="1"/>
          </p:cNvPicPr>
          <p:nvPr/>
        </p:nvPicPr>
        <p:blipFill>
          <a:blip r:embed="rId5" cstate="print"/>
          <a:stretch>
            <a:fillRect/>
          </a:stretch>
        </p:blipFill>
        <p:spPr>
          <a:xfrm>
            <a:off x="3804762" y="4006302"/>
            <a:ext cx="335297" cy="274335"/>
          </a:xfrm>
          <a:prstGeom prst="rect">
            <a:avLst/>
          </a:prstGeom>
        </p:spPr>
      </p:pic>
      <p:pic>
        <p:nvPicPr>
          <p:cNvPr id="22" name="图片 87" descr="汇聚交换机.png"/>
          <p:cNvPicPr>
            <a:picLocks noChangeAspect="1"/>
          </p:cNvPicPr>
          <p:nvPr/>
        </p:nvPicPr>
        <p:blipFill>
          <a:blip r:embed="rId5" cstate="print"/>
          <a:stretch>
            <a:fillRect/>
          </a:stretch>
        </p:blipFill>
        <p:spPr>
          <a:xfrm>
            <a:off x="4625498" y="4006302"/>
            <a:ext cx="335297" cy="274335"/>
          </a:xfrm>
          <a:prstGeom prst="rect">
            <a:avLst/>
          </a:prstGeom>
        </p:spPr>
      </p:pic>
      <p:cxnSp>
        <p:nvCxnSpPr>
          <p:cNvPr id="23" name="Straight Connector 29"/>
          <p:cNvCxnSpPr>
            <a:stCxn id="21" idx="3"/>
            <a:endCxn id="22" idx="1"/>
          </p:cNvCxnSpPr>
          <p:nvPr/>
        </p:nvCxnSpPr>
        <p:spPr>
          <a:xfrm>
            <a:off x="4140059" y="4143470"/>
            <a:ext cx="48543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30"/>
          <p:cNvCxnSpPr>
            <a:stCxn id="18" idx="0"/>
            <a:endCxn id="15" idx="2"/>
          </p:cNvCxnSpPr>
          <p:nvPr/>
        </p:nvCxnSpPr>
        <p:spPr>
          <a:xfrm flipV="1">
            <a:off x="1958892" y="3377876"/>
            <a:ext cx="1005280"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33"/>
          <p:cNvCxnSpPr>
            <a:stCxn id="19" idx="0"/>
            <a:endCxn id="16" idx="2"/>
          </p:cNvCxnSpPr>
          <p:nvPr/>
        </p:nvCxnSpPr>
        <p:spPr>
          <a:xfrm flipV="1">
            <a:off x="2778641" y="3377876"/>
            <a:ext cx="1007253"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36"/>
          <p:cNvCxnSpPr>
            <a:stCxn id="21" idx="0"/>
            <a:endCxn id="15" idx="2"/>
          </p:cNvCxnSpPr>
          <p:nvPr/>
        </p:nvCxnSpPr>
        <p:spPr>
          <a:xfrm flipH="1" flipV="1">
            <a:off x="2964172" y="3377876"/>
            <a:ext cx="1008239"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39"/>
          <p:cNvCxnSpPr>
            <a:stCxn id="22" idx="0"/>
            <a:endCxn id="16" idx="2"/>
          </p:cNvCxnSpPr>
          <p:nvPr/>
        </p:nvCxnSpPr>
        <p:spPr>
          <a:xfrm flipH="1" flipV="1">
            <a:off x="3785894" y="3377876"/>
            <a:ext cx="1007253"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42"/>
          <p:cNvSpPr/>
          <p:nvPr/>
        </p:nvSpPr>
        <p:spPr>
          <a:xfrm rot="3077028">
            <a:off x="2572200" y="3656615"/>
            <a:ext cx="580554" cy="91395"/>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9" name="图片 106" descr="堆叠交换机蓝.png"/>
          <p:cNvPicPr>
            <a:picLocks noChangeAspect="1"/>
          </p:cNvPicPr>
          <p:nvPr/>
        </p:nvPicPr>
        <p:blipFill>
          <a:blip r:embed="rId6" cstate="print"/>
          <a:stretch>
            <a:fillRect/>
          </a:stretch>
        </p:blipFill>
        <p:spPr>
          <a:xfrm>
            <a:off x="1790346" y="4886895"/>
            <a:ext cx="337091" cy="275802"/>
          </a:xfrm>
          <a:prstGeom prst="rect">
            <a:avLst/>
          </a:prstGeom>
        </p:spPr>
      </p:pic>
      <p:pic>
        <p:nvPicPr>
          <p:cNvPr id="30" name="图片 106" descr="堆叠交换机蓝.png"/>
          <p:cNvPicPr>
            <a:picLocks noChangeAspect="1"/>
          </p:cNvPicPr>
          <p:nvPr/>
        </p:nvPicPr>
        <p:blipFill>
          <a:blip r:embed="rId6" cstate="print"/>
          <a:stretch>
            <a:fillRect/>
          </a:stretch>
        </p:blipFill>
        <p:spPr>
          <a:xfrm>
            <a:off x="2610095" y="4886895"/>
            <a:ext cx="337091" cy="275802"/>
          </a:xfrm>
          <a:prstGeom prst="rect">
            <a:avLst/>
          </a:prstGeom>
        </p:spPr>
      </p:pic>
      <p:cxnSp>
        <p:nvCxnSpPr>
          <p:cNvPr id="31" name="Straight Connector 34"/>
          <p:cNvCxnSpPr>
            <a:stCxn id="29" idx="0"/>
            <a:endCxn id="18" idx="2"/>
          </p:cNvCxnSpPr>
          <p:nvPr/>
        </p:nvCxnSpPr>
        <p:spPr>
          <a:xfrm flipV="1">
            <a:off x="1958892" y="4280637"/>
            <a:ext cx="0"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5"/>
          <p:cNvCxnSpPr>
            <a:stCxn id="29" idx="0"/>
            <a:endCxn id="19" idx="2"/>
          </p:cNvCxnSpPr>
          <p:nvPr/>
        </p:nvCxnSpPr>
        <p:spPr>
          <a:xfrm flipV="1">
            <a:off x="1958892" y="4280637"/>
            <a:ext cx="819749"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7"/>
          <p:cNvCxnSpPr>
            <a:stCxn id="30" idx="0"/>
            <a:endCxn id="18" idx="2"/>
          </p:cNvCxnSpPr>
          <p:nvPr/>
        </p:nvCxnSpPr>
        <p:spPr>
          <a:xfrm flipH="1" flipV="1">
            <a:off x="1958892" y="4280637"/>
            <a:ext cx="819749"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8"/>
          <p:cNvCxnSpPr>
            <a:stCxn id="30" idx="0"/>
            <a:endCxn id="19" idx="2"/>
          </p:cNvCxnSpPr>
          <p:nvPr/>
        </p:nvCxnSpPr>
        <p:spPr>
          <a:xfrm flipV="1">
            <a:off x="2778641" y="4280637"/>
            <a:ext cx="0"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40"/>
          <p:cNvGrpSpPr/>
          <p:nvPr/>
        </p:nvGrpSpPr>
        <p:grpSpPr>
          <a:xfrm>
            <a:off x="2237783" y="4992998"/>
            <a:ext cx="261965" cy="61979"/>
            <a:chOff x="559282" y="6488261"/>
            <a:chExt cx="261965" cy="61979"/>
          </a:xfrm>
          <a:solidFill>
            <a:schemeClr val="bg1">
              <a:lumMod val="50000"/>
            </a:schemeClr>
          </a:solidFill>
        </p:grpSpPr>
        <p:sp>
          <p:nvSpPr>
            <p:cNvPr id="36" name="Oval 4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Oval 4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Oval 4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9" name="图片 106" descr="堆叠交换机蓝.png"/>
          <p:cNvPicPr>
            <a:picLocks noChangeAspect="1"/>
          </p:cNvPicPr>
          <p:nvPr/>
        </p:nvPicPr>
        <p:blipFill>
          <a:blip r:embed="rId6" cstate="print"/>
          <a:stretch>
            <a:fillRect/>
          </a:stretch>
        </p:blipFill>
        <p:spPr>
          <a:xfrm>
            <a:off x="3803865" y="4886895"/>
            <a:ext cx="337091" cy="275802"/>
          </a:xfrm>
          <a:prstGeom prst="rect">
            <a:avLst/>
          </a:prstGeom>
        </p:spPr>
      </p:pic>
      <p:pic>
        <p:nvPicPr>
          <p:cNvPr id="40" name="图片 106" descr="堆叠交换机蓝.png"/>
          <p:cNvPicPr>
            <a:picLocks noChangeAspect="1"/>
          </p:cNvPicPr>
          <p:nvPr/>
        </p:nvPicPr>
        <p:blipFill>
          <a:blip r:embed="rId6" cstate="print"/>
          <a:stretch>
            <a:fillRect/>
          </a:stretch>
        </p:blipFill>
        <p:spPr>
          <a:xfrm>
            <a:off x="4624601" y="4886895"/>
            <a:ext cx="337091" cy="275802"/>
          </a:xfrm>
          <a:prstGeom prst="rect">
            <a:avLst/>
          </a:prstGeom>
        </p:spPr>
      </p:pic>
      <p:grpSp>
        <p:nvGrpSpPr>
          <p:cNvPr id="41" name="Group 54"/>
          <p:cNvGrpSpPr/>
          <p:nvPr/>
        </p:nvGrpSpPr>
        <p:grpSpPr>
          <a:xfrm>
            <a:off x="4252289" y="4992998"/>
            <a:ext cx="261965" cy="61979"/>
            <a:chOff x="559282" y="6488261"/>
            <a:chExt cx="261965" cy="61979"/>
          </a:xfrm>
          <a:solidFill>
            <a:schemeClr val="bg1">
              <a:lumMod val="50000"/>
            </a:schemeClr>
          </a:solidFill>
        </p:grpSpPr>
        <p:sp>
          <p:nvSpPr>
            <p:cNvPr id="42" name="Oval 55"/>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Oval 56"/>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Oval 57"/>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5" name="Straight Connector 58"/>
          <p:cNvCxnSpPr>
            <a:stCxn id="39" idx="0"/>
            <a:endCxn id="21" idx="2"/>
          </p:cNvCxnSpPr>
          <p:nvPr/>
        </p:nvCxnSpPr>
        <p:spPr>
          <a:xfrm flipV="1">
            <a:off x="3972411" y="4280637"/>
            <a:ext cx="0"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61"/>
          <p:cNvCxnSpPr>
            <a:stCxn id="40" idx="0"/>
            <a:endCxn id="22" idx="2"/>
          </p:cNvCxnSpPr>
          <p:nvPr/>
        </p:nvCxnSpPr>
        <p:spPr>
          <a:xfrm flipV="1">
            <a:off x="4793147" y="4280637"/>
            <a:ext cx="0"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64"/>
          <p:cNvCxnSpPr>
            <a:stCxn id="39" idx="0"/>
            <a:endCxn id="22" idx="2"/>
          </p:cNvCxnSpPr>
          <p:nvPr/>
        </p:nvCxnSpPr>
        <p:spPr>
          <a:xfrm flipV="1">
            <a:off x="3972411" y="4280637"/>
            <a:ext cx="820736"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67"/>
          <p:cNvCxnSpPr>
            <a:stCxn id="40" idx="0"/>
            <a:endCxn id="21" idx="2"/>
          </p:cNvCxnSpPr>
          <p:nvPr/>
        </p:nvCxnSpPr>
        <p:spPr>
          <a:xfrm flipH="1" flipV="1">
            <a:off x="3972411" y="4280637"/>
            <a:ext cx="820736"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0"/>
          <p:cNvCxnSpPr>
            <a:stCxn id="14" idx="0"/>
            <a:endCxn id="30" idx="2"/>
          </p:cNvCxnSpPr>
          <p:nvPr/>
        </p:nvCxnSpPr>
        <p:spPr>
          <a:xfrm flipV="1">
            <a:off x="2777654" y="5162697"/>
            <a:ext cx="987" cy="2320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0" name="Picture 2" descr="G:\做的项目\公共\扁平图标切换\更新2015_01_21\oss扁平图标库2015_01_21更新-04.png"/>
          <p:cNvPicPr>
            <a:picLocks noChangeAspect="1" noChangeArrowheads="1"/>
          </p:cNvPicPr>
          <p:nvPr/>
        </p:nvPicPr>
        <p:blipFill>
          <a:blip r:embed="rId7" cstate="print"/>
          <a:stretch>
            <a:fillRect/>
          </a:stretch>
        </p:blipFill>
        <p:spPr bwMode="auto">
          <a:xfrm>
            <a:off x="2793522" y="1828304"/>
            <a:ext cx="337091" cy="275801"/>
          </a:xfrm>
          <a:prstGeom prst="rect">
            <a:avLst/>
          </a:prstGeom>
          <a:noFill/>
        </p:spPr>
      </p:pic>
      <p:pic>
        <p:nvPicPr>
          <p:cNvPr id="51" name="Picture 2" descr="G:\做的项目\公共\扁平图标切换\更新2015_01_21\oss扁平图标库2015_01_21更新-04.png"/>
          <p:cNvPicPr>
            <a:picLocks noChangeAspect="1" noChangeArrowheads="1"/>
          </p:cNvPicPr>
          <p:nvPr/>
        </p:nvPicPr>
        <p:blipFill>
          <a:blip r:embed="rId7" cstate="print"/>
          <a:stretch>
            <a:fillRect/>
          </a:stretch>
        </p:blipFill>
        <p:spPr bwMode="auto">
          <a:xfrm>
            <a:off x="3617348" y="1828304"/>
            <a:ext cx="337091" cy="275801"/>
          </a:xfrm>
          <a:prstGeom prst="rect">
            <a:avLst/>
          </a:prstGeom>
          <a:noFill/>
        </p:spPr>
      </p:pic>
      <p:cxnSp>
        <p:nvCxnSpPr>
          <p:cNvPr id="52" name="Straight Connector 98"/>
          <p:cNvCxnSpPr>
            <a:stCxn id="51" idx="2"/>
            <a:endCxn id="16" idx="0"/>
          </p:cNvCxnSpPr>
          <p:nvPr/>
        </p:nvCxnSpPr>
        <p:spPr>
          <a:xfrm>
            <a:off x="3785894" y="2104105"/>
            <a:ext cx="0" cy="999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101"/>
          <p:cNvCxnSpPr>
            <a:stCxn id="50" idx="2"/>
            <a:endCxn id="15" idx="0"/>
          </p:cNvCxnSpPr>
          <p:nvPr/>
        </p:nvCxnSpPr>
        <p:spPr>
          <a:xfrm>
            <a:off x="2962068" y="2104105"/>
            <a:ext cx="2104" cy="999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104"/>
          <p:cNvCxnSpPr>
            <a:stCxn id="50" idx="3"/>
            <a:endCxn id="51" idx="1"/>
          </p:cNvCxnSpPr>
          <p:nvPr/>
        </p:nvCxnSpPr>
        <p:spPr>
          <a:xfrm>
            <a:off x="3130613" y="1966205"/>
            <a:ext cx="4867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9"/>
          <p:cNvSpPr/>
          <p:nvPr/>
        </p:nvSpPr>
        <p:spPr>
          <a:xfrm rot="1782887">
            <a:off x="1881708" y="4682354"/>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Oval 62"/>
          <p:cNvSpPr/>
          <p:nvPr/>
        </p:nvSpPr>
        <p:spPr>
          <a:xfrm rot="19401600">
            <a:off x="2539609" y="4695105"/>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Oval 63"/>
          <p:cNvSpPr/>
          <p:nvPr/>
        </p:nvSpPr>
        <p:spPr>
          <a:xfrm rot="1782887">
            <a:off x="3883122" y="4714233"/>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Oval 65"/>
          <p:cNvSpPr/>
          <p:nvPr/>
        </p:nvSpPr>
        <p:spPr>
          <a:xfrm rot="19401600">
            <a:off x="4577946" y="4689421"/>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Box 85"/>
          <p:cNvSpPr txBox="1"/>
          <p:nvPr/>
        </p:nvSpPr>
        <p:spPr>
          <a:xfrm>
            <a:off x="481287" y="2349549"/>
            <a:ext cx="723275" cy="307777"/>
          </a:xfrm>
          <a:prstGeom prst="rect">
            <a:avLst/>
          </a:prstGeom>
          <a:noFill/>
        </p:spPr>
        <p:txBody>
          <a:bodyPr wrap="none" rtlCol="0">
            <a:spAutoFit/>
          </a:bodyPr>
          <a:lstStyle/>
          <a:p>
            <a:r>
              <a:rPr lang="zh-CN" altLang="en-US" sz="1400" dirty="0" smtClean="0"/>
              <a:t>出口区</a:t>
            </a:r>
            <a:endParaRPr lang="zh-CN" altLang="en-US" sz="1400" dirty="0"/>
          </a:p>
        </p:txBody>
      </p:sp>
      <p:sp>
        <p:nvSpPr>
          <p:cNvPr id="60" name="TextBox 86"/>
          <p:cNvSpPr txBox="1"/>
          <p:nvPr/>
        </p:nvSpPr>
        <p:spPr>
          <a:xfrm>
            <a:off x="481287" y="3549503"/>
            <a:ext cx="723275" cy="307777"/>
          </a:xfrm>
          <a:prstGeom prst="rect">
            <a:avLst/>
          </a:prstGeom>
          <a:noFill/>
        </p:spPr>
        <p:txBody>
          <a:bodyPr wrap="none" rtlCol="0">
            <a:spAutoFit/>
          </a:bodyPr>
          <a:lstStyle/>
          <a:p>
            <a:r>
              <a:rPr lang="zh-CN" altLang="en-US" sz="1400" dirty="0" smtClean="0"/>
              <a:t>核心层</a:t>
            </a:r>
            <a:endParaRPr lang="zh-CN" altLang="en-US" sz="1400" dirty="0"/>
          </a:p>
        </p:txBody>
      </p:sp>
      <p:sp>
        <p:nvSpPr>
          <p:cNvPr id="61" name="TextBox 88"/>
          <p:cNvSpPr txBox="1"/>
          <p:nvPr/>
        </p:nvSpPr>
        <p:spPr>
          <a:xfrm>
            <a:off x="481287" y="4189159"/>
            <a:ext cx="723275" cy="307777"/>
          </a:xfrm>
          <a:prstGeom prst="rect">
            <a:avLst/>
          </a:prstGeom>
          <a:noFill/>
        </p:spPr>
        <p:txBody>
          <a:bodyPr wrap="none" rtlCol="0">
            <a:spAutoFit/>
          </a:bodyPr>
          <a:lstStyle/>
          <a:p>
            <a:r>
              <a:rPr lang="zh-CN" altLang="en-US" sz="1400" smtClean="0"/>
              <a:t>汇聚层</a:t>
            </a:r>
            <a:endParaRPr lang="zh-CN" altLang="en-US" sz="1400"/>
          </a:p>
        </p:txBody>
      </p:sp>
      <p:sp>
        <p:nvSpPr>
          <p:cNvPr id="62" name="TextBox 89"/>
          <p:cNvSpPr txBox="1"/>
          <p:nvPr/>
        </p:nvSpPr>
        <p:spPr>
          <a:xfrm>
            <a:off x="481287" y="4845430"/>
            <a:ext cx="723275" cy="307777"/>
          </a:xfrm>
          <a:prstGeom prst="rect">
            <a:avLst/>
          </a:prstGeom>
          <a:noFill/>
        </p:spPr>
        <p:txBody>
          <a:bodyPr wrap="none" rtlCol="0">
            <a:spAutoFit/>
          </a:bodyPr>
          <a:lstStyle/>
          <a:p>
            <a:r>
              <a:rPr lang="zh-CN" altLang="en-US" sz="1400" smtClean="0"/>
              <a:t>接入层</a:t>
            </a:r>
            <a:endParaRPr lang="zh-CN" altLang="en-US" sz="1400"/>
          </a:p>
        </p:txBody>
      </p:sp>
      <p:sp>
        <p:nvSpPr>
          <p:cNvPr id="63" name="Oval 92"/>
          <p:cNvSpPr/>
          <p:nvPr/>
        </p:nvSpPr>
        <p:spPr>
          <a:xfrm rot="18651691">
            <a:off x="3616508" y="3674103"/>
            <a:ext cx="580554" cy="91395"/>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4"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83053" y="2251656"/>
            <a:ext cx="337091" cy="275801"/>
          </a:xfrm>
          <a:prstGeom prst="rect">
            <a:avLst/>
          </a:prstGeom>
        </p:spPr>
      </p:pic>
      <p:pic>
        <p:nvPicPr>
          <p:cNvPr id="65"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17348" y="2251656"/>
            <a:ext cx="337091" cy="275801"/>
          </a:xfrm>
          <a:prstGeom prst="rect">
            <a:avLst/>
          </a:prstGeom>
        </p:spPr>
      </p:pic>
      <p:cxnSp>
        <p:nvCxnSpPr>
          <p:cNvPr id="66" name="Straight Connector 127"/>
          <p:cNvCxnSpPr>
            <a:stCxn id="64" idx="3"/>
            <a:endCxn id="65" idx="1"/>
          </p:cNvCxnSpPr>
          <p:nvPr/>
        </p:nvCxnSpPr>
        <p:spPr>
          <a:xfrm>
            <a:off x="3120144" y="2389557"/>
            <a:ext cx="497204"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79"/>
          <p:cNvCxnSpPr/>
          <p:nvPr/>
        </p:nvCxnSpPr>
        <p:spPr>
          <a:xfrm flipH="1">
            <a:off x="2194496" y="2818171"/>
            <a:ext cx="1190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79"/>
          <p:cNvCxnSpPr/>
          <p:nvPr/>
        </p:nvCxnSpPr>
        <p:spPr>
          <a:xfrm flipH="1">
            <a:off x="2194496" y="2877542"/>
            <a:ext cx="4305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Freeform 159"/>
          <p:cNvSpPr/>
          <p:nvPr/>
        </p:nvSpPr>
        <p:spPr>
          <a:xfrm flipH="1">
            <a:off x="1547878" y="2525208"/>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lumMod val="9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a:r>
              <a:rPr lang="en-US" sz="1000" b="1" smtClean="0">
                <a:solidFill>
                  <a:schemeClr val="bg1">
                    <a:lumMod val="50000"/>
                  </a:schemeClr>
                </a:solidFill>
              </a:rPr>
              <a:t>DataCenter</a:t>
            </a:r>
            <a:endParaRPr lang="en-US" sz="1000" b="1">
              <a:solidFill>
                <a:schemeClr val="bg1">
                  <a:lumMod val="50000"/>
                </a:schemeClr>
              </a:solidFill>
            </a:endParaRPr>
          </a:p>
        </p:txBody>
      </p:sp>
      <p:cxnSp>
        <p:nvCxnSpPr>
          <p:cNvPr id="70" name="Straight Connector 79"/>
          <p:cNvCxnSpPr/>
          <p:nvPr/>
        </p:nvCxnSpPr>
        <p:spPr>
          <a:xfrm flipH="1">
            <a:off x="3288972" y="2877542"/>
            <a:ext cx="15032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86"/>
          <p:cNvSpPr txBox="1"/>
          <p:nvPr/>
        </p:nvSpPr>
        <p:spPr>
          <a:xfrm>
            <a:off x="2071763" y="3186325"/>
            <a:ext cx="694421" cy="276999"/>
          </a:xfrm>
          <a:prstGeom prst="rect">
            <a:avLst/>
          </a:prstGeom>
          <a:noFill/>
        </p:spPr>
        <p:txBody>
          <a:bodyPr wrap="none" rtlCol="0">
            <a:spAutoFit/>
          </a:bodyPr>
          <a:lstStyle/>
          <a:p>
            <a:r>
              <a:rPr lang="zh-CN" altLang="en-US" sz="1200" b="1" dirty="0" smtClean="0">
                <a:solidFill>
                  <a:srgbClr val="EC7061"/>
                </a:solidFill>
              </a:rPr>
              <a:t>随板</a:t>
            </a:r>
            <a:r>
              <a:rPr lang="en-US" altLang="zh-CN" sz="1200" b="1" dirty="0" smtClean="0">
                <a:solidFill>
                  <a:srgbClr val="EC7061"/>
                </a:solidFill>
              </a:rPr>
              <a:t>AC</a:t>
            </a:r>
            <a:endParaRPr lang="zh-CN" altLang="en-US" sz="1200" b="1" dirty="0">
              <a:solidFill>
                <a:srgbClr val="EC7061"/>
              </a:solidFill>
            </a:endParaRPr>
          </a:p>
        </p:txBody>
      </p:sp>
      <p:sp>
        <p:nvSpPr>
          <p:cNvPr id="72" name="TextBox 86"/>
          <p:cNvSpPr txBox="1"/>
          <p:nvPr/>
        </p:nvSpPr>
        <p:spPr>
          <a:xfrm>
            <a:off x="3969186" y="3186325"/>
            <a:ext cx="694421" cy="276999"/>
          </a:xfrm>
          <a:prstGeom prst="rect">
            <a:avLst/>
          </a:prstGeom>
          <a:noFill/>
        </p:spPr>
        <p:txBody>
          <a:bodyPr wrap="none" rtlCol="0">
            <a:spAutoFit/>
          </a:bodyPr>
          <a:lstStyle/>
          <a:p>
            <a:r>
              <a:rPr lang="zh-CN" altLang="en-US" sz="1200" b="1" dirty="0" smtClean="0">
                <a:solidFill>
                  <a:srgbClr val="EC7061"/>
                </a:solidFill>
              </a:rPr>
              <a:t>随板</a:t>
            </a:r>
            <a:r>
              <a:rPr lang="en-US" altLang="zh-CN" sz="1200" b="1" dirty="0" smtClean="0">
                <a:solidFill>
                  <a:srgbClr val="EC7061"/>
                </a:solidFill>
              </a:rPr>
              <a:t>AC</a:t>
            </a:r>
            <a:endParaRPr lang="zh-CN" altLang="en-US" sz="1200" b="1" dirty="0">
              <a:solidFill>
                <a:srgbClr val="EC7061"/>
              </a:solidFill>
            </a:endParaRPr>
          </a:p>
        </p:txBody>
      </p:sp>
      <p:sp>
        <p:nvSpPr>
          <p:cNvPr id="73" name="圆角矩形 72"/>
          <p:cNvSpPr/>
          <p:nvPr/>
        </p:nvSpPr>
        <p:spPr>
          <a:xfrm>
            <a:off x="4718904" y="2171323"/>
            <a:ext cx="1738375" cy="1010467"/>
          </a:xfrm>
          <a:prstGeom prst="roundRect">
            <a:avLst>
              <a:gd name="adj" fmla="val 2563"/>
            </a:avLst>
          </a:prstGeom>
          <a:solidFill>
            <a:srgbClr val="F3FBFE"/>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indent="-176213">
              <a:lnSpc>
                <a:spcPts val="2400"/>
              </a:lnSpc>
              <a:spcAft>
                <a:spcPts val="600"/>
              </a:spcAft>
              <a:buFont typeface="Arial" panose="020B0604020202020204" pitchFamily="34" charset="0"/>
              <a:buChar char="•"/>
            </a:pPr>
            <a:endParaRPr lang="zh-CN" altLang="en-US" sz="1400">
              <a:solidFill>
                <a:prstClr val="black"/>
              </a:solidFill>
            </a:endParaRPr>
          </a:p>
        </p:txBody>
      </p:sp>
      <p:sp>
        <p:nvSpPr>
          <p:cNvPr id="74" name="TextBox 20"/>
          <p:cNvSpPr txBox="1"/>
          <p:nvPr/>
        </p:nvSpPr>
        <p:spPr>
          <a:xfrm>
            <a:off x="5300077" y="2817822"/>
            <a:ext cx="1082348" cy="307777"/>
          </a:xfrm>
          <a:prstGeom prst="rect">
            <a:avLst/>
          </a:prstGeom>
          <a:noFill/>
        </p:spPr>
        <p:txBody>
          <a:bodyPr wrap="none" rtlCol="0">
            <a:spAutoFit/>
          </a:bodyPr>
          <a:lstStyle/>
          <a:p>
            <a:r>
              <a:rPr lang="zh-CN" altLang="en-US" sz="1400" dirty="0" smtClean="0"/>
              <a:t>网管运维区</a:t>
            </a:r>
            <a:endParaRPr lang="zh-CN" altLang="en-US" sz="1400" dirty="0"/>
          </a:p>
        </p:txBody>
      </p:sp>
      <p:pic>
        <p:nvPicPr>
          <p:cNvPr id="75" name="图片 7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57778" y="2440541"/>
            <a:ext cx="1346845" cy="248394"/>
          </a:xfrm>
          <a:prstGeom prst="rect">
            <a:avLst/>
          </a:prstGeom>
        </p:spPr>
      </p:pic>
      <p:cxnSp>
        <p:nvCxnSpPr>
          <p:cNvPr id="76" name="Straight Connector 19"/>
          <p:cNvCxnSpPr/>
          <p:nvPr/>
        </p:nvCxnSpPr>
        <p:spPr>
          <a:xfrm>
            <a:off x="3862773" y="6008752"/>
            <a:ext cx="268482"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7" name="TextBox 20"/>
          <p:cNvSpPr txBox="1"/>
          <p:nvPr/>
        </p:nvSpPr>
        <p:spPr>
          <a:xfrm>
            <a:off x="4234060" y="5854863"/>
            <a:ext cx="1431802" cy="307777"/>
          </a:xfrm>
          <a:prstGeom prst="rect">
            <a:avLst/>
          </a:prstGeom>
          <a:noFill/>
        </p:spPr>
        <p:txBody>
          <a:bodyPr wrap="none" rtlCol="0">
            <a:spAutoFit/>
          </a:bodyPr>
          <a:lstStyle/>
          <a:p>
            <a:r>
              <a:rPr lang="en-US" altLang="zh-CN" sz="1400" smtClean="0"/>
              <a:t>iStack</a:t>
            </a:r>
            <a:r>
              <a:rPr lang="en-US" altLang="zh-CN" sz="1400" dirty="0" smtClean="0"/>
              <a:t>/CSS Link</a:t>
            </a:r>
            <a:endParaRPr lang="zh-CN" altLang="en-US" sz="1400" dirty="0"/>
          </a:p>
        </p:txBody>
      </p:sp>
      <p:grpSp>
        <p:nvGrpSpPr>
          <p:cNvPr id="78" name="Group 6"/>
          <p:cNvGrpSpPr/>
          <p:nvPr/>
        </p:nvGrpSpPr>
        <p:grpSpPr>
          <a:xfrm>
            <a:off x="2608177" y="1315257"/>
            <a:ext cx="670375" cy="375146"/>
            <a:chOff x="8046003" y="4085456"/>
            <a:chExt cx="670375" cy="375146"/>
          </a:xfrm>
        </p:grpSpPr>
        <p:sp>
          <p:nvSpPr>
            <p:cNvPr id="79" name="Freeform 200"/>
            <p:cNvSpPr/>
            <p:nvPr/>
          </p:nvSpPr>
          <p:spPr>
            <a:xfrm>
              <a:off x="8046065" y="4085456"/>
              <a:ext cx="661726" cy="375146"/>
            </a:xfrm>
            <a:custGeom>
              <a:avLst/>
              <a:gdLst>
                <a:gd name="connsiteX0" fmla="*/ 511396 w 823780"/>
                <a:gd name="connsiteY0" fmla="*/ 0 h 467015"/>
                <a:gd name="connsiteX1" fmla="*/ 732475 w 823780"/>
                <a:gd name="connsiteY1" fmla="*/ 223125 h 467015"/>
                <a:gd name="connsiteX2" fmla="*/ 727487 w 823780"/>
                <a:gd name="connsiteY2" fmla="*/ 248058 h 467015"/>
                <a:gd name="connsiteX3" fmla="*/ 756693 w 823780"/>
                <a:gd name="connsiteY3" fmla="*/ 254009 h 467015"/>
                <a:gd name="connsiteX4" fmla="*/ 823780 w 823780"/>
                <a:gd name="connsiteY4" fmla="*/ 356156 h 467015"/>
                <a:gd name="connsiteX5" fmla="*/ 756693 w 823780"/>
                <a:gd name="connsiteY5" fmla="*/ 458303 h 467015"/>
                <a:gd name="connsiteX6" fmla="*/ 732017 w 823780"/>
                <a:gd name="connsiteY6" fmla="*/ 463331 h 467015"/>
                <a:gd name="connsiteX7" fmla="*/ 732017 w 823780"/>
                <a:gd name="connsiteY7" fmla="*/ 467014 h 467015"/>
                <a:gd name="connsiteX8" fmla="*/ 713942 w 823780"/>
                <a:gd name="connsiteY8" fmla="*/ 467014 h 467015"/>
                <a:gd name="connsiteX9" fmla="*/ 713937 w 823780"/>
                <a:gd name="connsiteY9" fmla="*/ 467015 h 467015"/>
                <a:gd name="connsiteX10" fmla="*/ 713932 w 823780"/>
                <a:gd name="connsiteY10" fmla="*/ 467014 h 467015"/>
                <a:gd name="connsiteX11" fmla="*/ 120827 w 823780"/>
                <a:gd name="connsiteY11" fmla="*/ 467014 h 467015"/>
                <a:gd name="connsiteX12" fmla="*/ 100287 w 823780"/>
                <a:gd name="connsiteY12" fmla="*/ 467014 h 467015"/>
                <a:gd name="connsiteX13" fmla="*/ 100287 w 823780"/>
                <a:gd name="connsiteY13" fmla="*/ 462829 h 467015"/>
                <a:gd name="connsiteX14" fmla="*/ 73795 w 823780"/>
                <a:gd name="connsiteY14" fmla="*/ 457431 h 467015"/>
                <a:gd name="connsiteX15" fmla="*/ 0 w 823780"/>
                <a:gd name="connsiteY15" fmla="*/ 345069 h 467015"/>
                <a:gd name="connsiteX16" fmla="*/ 73795 w 823780"/>
                <a:gd name="connsiteY16" fmla="*/ 232707 h 467015"/>
                <a:gd name="connsiteX17" fmla="*/ 81613 w 823780"/>
                <a:gd name="connsiteY17" fmla="*/ 231114 h 467015"/>
                <a:gd name="connsiteX18" fmla="*/ 94608 w 823780"/>
                <a:gd name="connsiteY18" fmla="*/ 172061 h 467015"/>
                <a:gd name="connsiteX19" fmla="*/ 250025 w 823780"/>
                <a:gd name="connsiteY19" fmla="*/ 77543 h 467015"/>
                <a:gd name="connsiteX20" fmla="*/ 315680 w 823780"/>
                <a:gd name="connsiteY20" fmla="*/ 89704 h 467015"/>
                <a:gd name="connsiteX21" fmla="*/ 332040 w 823780"/>
                <a:gd name="connsiteY21" fmla="*/ 99825 h 467015"/>
                <a:gd name="connsiteX22" fmla="*/ 355070 w 823780"/>
                <a:gd name="connsiteY22" fmla="*/ 65352 h 467015"/>
                <a:gd name="connsiteX23" fmla="*/ 511396 w 823780"/>
                <a:gd name="connsiteY23" fmla="*/ 0 h 46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23780" h="467015">
                  <a:moveTo>
                    <a:pt x="511396" y="0"/>
                  </a:moveTo>
                  <a:cubicBezTo>
                    <a:pt x="633495" y="0"/>
                    <a:pt x="732475" y="99896"/>
                    <a:pt x="732475" y="223125"/>
                  </a:cubicBezTo>
                  <a:lnTo>
                    <a:pt x="727487" y="248058"/>
                  </a:lnTo>
                  <a:lnTo>
                    <a:pt x="756693" y="254009"/>
                  </a:lnTo>
                  <a:cubicBezTo>
                    <a:pt x="796117" y="270838"/>
                    <a:pt x="823780" y="310236"/>
                    <a:pt x="823780" y="356156"/>
                  </a:cubicBezTo>
                  <a:cubicBezTo>
                    <a:pt x="823780" y="402076"/>
                    <a:pt x="796117" y="441474"/>
                    <a:pt x="756693" y="458303"/>
                  </a:cubicBezTo>
                  <a:lnTo>
                    <a:pt x="732017" y="463331"/>
                  </a:lnTo>
                  <a:lnTo>
                    <a:pt x="732017" y="467014"/>
                  </a:lnTo>
                  <a:lnTo>
                    <a:pt x="713942" y="467014"/>
                  </a:lnTo>
                  <a:lnTo>
                    <a:pt x="713937" y="467015"/>
                  </a:lnTo>
                  <a:lnTo>
                    <a:pt x="713932" y="467014"/>
                  </a:lnTo>
                  <a:lnTo>
                    <a:pt x="120827" y="467014"/>
                  </a:lnTo>
                  <a:lnTo>
                    <a:pt x="100287" y="467014"/>
                  </a:lnTo>
                  <a:lnTo>
                    <a:pt x="100287" y="462829"/>
                  </a:lnTo>
                  <a:lnTo>
                    <a:pt x="73795" y="457431"/>
                  </a:lnTo>
                  <a:cubicBezTo>
                    <a:pt x="30429" y="438919"/>
                    <a:pt x="0" y="395580"/>
                    <a:pt x="0" y="345069"/>
                  </a:cubicBezTo>
                  <a:cubicBezTo>
                    <a:pt x="0" y="294558"/>
                    <a:pt x="30429" y="251219"/>
                    <a:pt x="73795" y="232707"/>
                  </a:cubicBezTo>
                  <a:lnTo>
                    <a:pt x="81613" y="231114"/>
                  </a:lnTo>
                  <a:lnTo>
                    <a:pt x="94608" y="172061"/>
                  </a:lnTo>
                  <a:cubicBezTo>
                    <a:pt x="120214" y="116517"/>
                    <a:pt x="180159" y="77543"/>
                    <a:pt x="250025" y="77543"/>
                  </a:cubicBezTo>
                  <a:cubicBezTo>
                    <a:pt x="273314" y="77543"/>
                    <a:pt x="295500" y="81873"/>
                    <a:pt x="315680" y="89704"/>
                  </a:cubicBezTo>
                  <a:lnTo>
                    <a:pt x="332040" y="99825"/>
                  </a:lnTo>
                  <a:lnTo>
                    <a:pt x="355070" y="65352"/>
                  </a:lnTo>
                  <a:cubicBezTo>
                    <a:pt x="395077" y="24974"/>
                    <a:pt x="450347" y="0"/>
                    <a:pt x="511396" y="0"/>
                  </a:cubicBezTo>
                  <a:close/>
                </a:path>
              </a:pathLst>
            </a:cu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TextBox 2"/>
            <p:cNvSpPr txBox="1"/>
            <p:nvPr/>
          </p:nvSpPr>
          <p:spPr>
            <a:xfrm>
              <a:off x="8046003" y="4174800"/>
              <a:ext cx="670375" cy="253916"/>
            </a:xfrm>
            <a:prstGeom prst="rect">
              <a:avLst/>
            </a:prstGeom>
            <a:noFill/>
          </p:spPr>
          <p:txBody>
            <a:bodyPr wrap="none" rtlCol="0">
              <a:spAutoFit/>
            </a:bodyPr>
            <a:lstStyle/>
            <a:p>
              <a:pPr algn="ctr"/>
              <a:r>
                <a:rPr lang="en-US" altLang="zh-CN" sz="1050" smtClean="0"/>
                <a:t>Internet</a:t>
              </a:r>
              <a:endParaRPr lang="zh-CN" altLang="en-US" sz="1050"/>
            </a:p>
          </p:txBody>
        </p:sp>
      </p:grpSp>
      <p:grpSp>
        <p:nvGrpSpPr>
          <p:cNvPr id="81" name="Group 6"/>
          <p:cNvGrpSpPr/>
          <p:nvPr/>
        </p:nvGrpSpPr>
        <p:grpSpPr>
          <a:xfrm>
            <a:off x="3439711" y="1315257"/>
            <a:ext cx="661726" cy="375146"/>
            <a:chOff x="8046065" y="4085456"/>
            <a:chExt cx="661726" cy="375146"/>
          </a:xfrm>
        </p:grpSpPr>
        <p:sp>
          <p:nvSpPr>
            <p:cNvPr id="82" name="Freeform 200"/>
            <p:cNvSpPr/>
            <p:nvPr/>
          </p:nvSpPr>
          <p:spPr>
            <a:xfrm>
              <a:off x="8046065" y="4085456"/>
              <a:ext cx="661726" cy="375146"/>
            </a:xfrm>
            <a:custGeom>
              <a:avLst/>
              <a:gdLst>
                <a:gd name="connsiteX0" fmla="*/ 511396 w 823780"/>
                <a:gd name="connsiteY0" fmla="*/ 0 h 467015"/>
                <a:gd name="connsiteX1" fmla="*/ 732475 w 823780"/>
                <a:gd name="connsiteY1" fmla="*/ 223125 h 467015"/>
                <a:gd name="connsiteX2" fmla="*/ 727487 w 823780"/>
                <a:gd name="connsiteY2" fmla="*/ 248058 h 467015"/>
                <a:gd name="connsiteX3" fmla="*/ 756693 w 823780"/>
                <a:gd name="connsiteY3" fmla="*/ 254009 h 467015"/>
                <a:gd name="connsiteX4" fmla="*/ 823780 w 823780"/>
                <a:gd name="connsiteY4" fmla="*/ 356156 h 467015"/>
                <a:gd name="connsiteX5" fmla="*/ 756693 w 823780"/>
                <a:gd name="connsiteY5" fmla="*/ 458303 h 467015"/>
                <a:gd name="connsiteX6" fmla="*/ 732017 w 823780"/>
                <a:gd name="connsiteY6" fmla="*/ 463331 h 467015"/>
                <a:gd name="connsiteX7" fmla="*/ 732017 w 823780"/>
                <a:gd name="connsiteY7" fmla="*/ 467014 h 467015"/>
                <a:gd name="connsiteX8" fmla="*/ 713942 w 823780"/>
                <a:gd name="connsiteY8" fmla="*/ 467014 h 467015"/>
                <a:gd name="connsiteX9" fmla="*/ 713937 w 823780"/>
                <a:gd name="connsiteY9" fmla="*/ 467015 h 467015"/>
                <a:gd name="connsiteX10" fmla="*/ 713932 w 823780"/>
                <a:gd name="connsiteY10" fmla="*/ 467014 h 467015"/>
                <a:gd name="connsiteX11" fmla="*/ 120827 w 823780"/>
                <a:gd name="connsiteY11" fmla="*/ 467014 h 467015"/>
                <a:gd name="connsiteX12" fmla="*/ 100287 w 823780"/>
                <a:gd name="connsiteY12" fmla="*/ 467014 h 467015"/>
                <a:gd name="connsiteX13" fmla="*/ 100287 w 823780"/>
                <a:gd name="connsiteY13" fmla="*/ 462829 h 467015"/>
                <a:gd name="connsiteX14" fmla="*/ 73795 w 823780"/>
                <a:gd name="connsiteY14" fmla="*/ 457431 h 467015"/>
                <a:gd name="connsiteX15" fmla="*/ 0 w 823780"/>
                <a:gd name="connsiteY15" fmla="*/ 345069 h 467015"/>
                <a:gd name="connsiteX16" fmla="*/ 73795 w 823780"/>
                <a:gd name="connsiteY16" fmla="*/ 232707 h 467015"/>
                <a:gd name="connsiteX17" fmla="*/ 81613 w 823780"/>
                <a:gd name="connsiteY17" fmla="*/ 231114 h 467015"/>
                <a:gd name="connsiteX18" fmla="*/ 94608 w 823780"/>
                <a:gd name="connsiteY18" fmla="*/ 172061 h 467015"/>
                <a:gd name="connsiteX19" fmla="*/ 250025 w 823780"/>
                <a:gd name="connsiteY19" fmla="*/ 77543 h 467015"/>
                <a:gd name="connsiteX20" fmla="*/ 315680 w 823780"/>
                <a:gd name="connsiteY20" fmla="*/ 89704 h 467015"/>
                <a:gd name="connsiteX21" fmla="*/ 332040 w 823780"/>
                <a:gd name="connsiteY21" fmla="*/ 99825 h 467015"/>
                <a:gd name="connsiteX22" fmla="*/ 355070 w 823780"/>
                <a:gd name="connsiteY22" fmla="*/ 65352 h 467015"/>
                <a:gd name="connsiteX23" fmla="*/ 511396 w 823780"/>
                <a:gd name="connsiteY23" fmla="*/ 0 h 46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23780" h="467015">
                  <a:moveTo>
                    <a:pt x="511396" y="0"/>
                  </a:moveTo>
                  <a:cubicBezTo>
                    <a:pt x="633495" y="0"/>
                    <a:pt x="732475" y="99896"/>
                    <a:pt x="732475" y="223125"/>
                  </a:cubicBezTo>
                  <a:lnTo>
                    <a:pt x="727487" y="248058"/>
                  </a:lnTo>
                  <a:lnTo>
                    <a:pt x="756693" y="254009"/>
                  </a:lnTo>
                  <a:cubicBezTo>
                    <a:pt x="796117" y="270838"/>
                    <a:pt x="823780" y="310236"/>
                    <a:pt x="823780" y="356156"/>
                  </a:cubicBezTo>
                  <a:cubicBezTo>
                    <a:pt x="823780" y="402076"/>
                    <a:pt x="796117" y="441474"/>
                    <a:pt x="756693" y="458303"/>
                  </a:cubicBezTo>
                  <a:lnTo>
                    <a:pt x="732017" y="463331"/>
                  </a:lnTo>
                  <a:lnTo>
                    <a:pt x="732017" y="467014"/>
                  </a:lnTo>
                  <a:lnTo>
                    <a:pt x="713942" y="467014"/>
                  </a:lnTo>
                  <a:lnTo>
                    <a:pt x="713937" y="467015"/>
                  </a:lnTo>
                  <a:lnTo>
                    <a:pt x="713932" y="467014"/>
                  </a:lnTo>
                  <a:lnTo>
                    <a:pt x="120827" y="467014"/>
                  </a:lnTo>
                  <a:lnTo>
                    <a:pt x="100287" y="467014"/>
                  </a:lnTo>
                  <a:lnTo>
                    <a:pt x="100287" y="462829"/>
                  </a:lnTo>
                  <a:lnTo>
                    <a:pt x="73795" y="457431"/>
                  </a:lnTo>
                  <a:cubicBezTo>
                    <a:pt x="30429" y="438919"/>
                    <a:pt x="0" y="395580"/>
                    <a:pt x="0" y="345069"/>
                  </a:cubicBezTo>
                  <a:cubicBezTo>
                    <a:pt x="0" y="294558"/>
                    <a:pt x="30429" y="251219"/>
                    <a:pt x="73795" y="232707"/>
                  </a:cubicBezTo>
                  <a:lnTo>
                    <a:pt x="81613" y="231114"/>
                  </a:lnTo>
                  <a:lnTo>
                    <a:pt x="94608" y="172061"/>
                  </a:lnTo>
                  <a:cubicBezTo>
                    <a:pt x="120214" y="116517"/>
                    <a:pt x="180159" y="77543"/>
                    <a:pt x="250025" y="77543"/>
                  </a:cubicBezTo>
                  <a:cubicBezTo>
                    <a:pt x="273314" y="77543"/>
                    <a:pt x="295500" y="81873"/>
                    <a:pt x="315680" y="89704"/>
                  </a:cubicBezTo>
                  <a:lnTo>
                    <a:pt x="332040" y="99825"/>
                  </a:lnTo>
                  <a:lnTo>
                    <a:pt x="355070" y="65352"/>
                  </a:lnTo>
                  <a:cubicBezTo>
                    <a:pt x="395077" y="24974"/>
                    <a:pt x="450347" y="0"/>
                    <a:pt x="511396" y="0"/>
                  </a:cubicBezTo>
                  <a:close/>
                </a:path>
              </a:pathLst>
            </a:cu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TextBox 2"/>
            <p:cNvSpPr txBox="1"/>
            <p:nvPr/>
          </p:nvSpPr>
          <p:spPr>
            <a:xfrm>
              <a:off x="8128557" y="4174800"/>
              <a:ext cx="505267" cy="253916"/>
            </a:xfrm>
            <a:prstGeom prst="rect">
              <a:avLst/>
            </a:prstGeom>
            <a:noFill/>
          </p:spPr>
          <p:txBody>
            <a:bodyPr wrap="none" rtlCol="0">
              <a:spAutoFit/>
            </a:bodyPr>
            <a:lstStyle/>
            <a:p>
              <a:pPr algn="ctr"/>
              <a:r>
                <a:rPr lang="en-US" altLang="zh-CN" sz="1050" smtClean="0"/>
                <a:t>WAN</a:t>
              </a:r>
              <a:endParaRPr lang="zh-CN" altLang="en-US" sz="1050"/>
            </a:p>
          </p:txBody>
        </p:sp>
      </p:grpSp>
      <p:sp>
        <p:nvSpPr>
          <p:cNvPr id="84" name="圆角矩形 75"/>
          <p:cNvSpPr/>
          <p:nvPr/>
        </p:nvSpPr>
        <p:spPr>
          <a:xfrm>
            <a:off x="6668791" y="3357087"/>
            <a:ext cx="4900203"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架构特点</a:t>
            </a:r>
          </a:p>
        </p:txBody>
      </p:sp>
      <p:sp>
        <p:nvSpPr>
          <p:cNvPr id="85" name="圆角矩形 75"/>
          <p:cNvSpPr/>
          <p:nvPr/>
        </p:nvSpPr>
        <p:spPr>
          <a:xfrm>
            <a:off x="6668791" y="3811600"/>
            <a:ext cx="4900203" cy="152966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lvl="0" indent="-176213">
              <a:lnSpc>
                <a:spcPts val="2400"/>
              </a:lnSpc>
              <a:spcAft>
                <a:spcPts val="600"/>
              </a:spcAft>
              <a:buFont typeface="Arial" panose="020B0604020202020204" pitchFamily="34" charset="0"/>
              <a:buChar char="•"/>
            </a:pPr>
            <a:r>
              <a:rPr lang="en-US" altLang="zh-CN" sz="1400" dirty="0" smtClean="0">
                <a:solidFill>
                  <a:prstClr val="black"/>
                </a:solidFill>
              </a:rPr>
              <a:t>AP</a:t>
            </a:r>
            <a:r>
              <a:rPr lang="zh-CN" altLang="en-US" sz="1400" dirty="0">
                <a:solidFill>
                  <a:prstClr val="black"/>
                </a:solidFill>
              </a:rPr>
              <a:t>需要</a:t>
            </a:r>
            <a:r>
              <a:rPr lang="zh-CN" altLang="en-US" sz="1400" dirty="0" smtClean="0">
                <a:solidFill>
                  <a:prstClr val="black"/>
                </a:solidFill>
              </a:rPr>
              <a:t>配合</a:t>
            </a:r>
            <a:r>
              <a:rPr lang="en-US" altLang="zh-CN" sz="1400" dirty="0" err="1" smtClean="0">
                <a:solidFill>
                  <a:prstClr val="black"/>
                </a:solidFill>
              </a:rPr>
              <a:t>iMaster</a:t>
            </a:r>
            <a:r>
              <a:rPr lang="en-US" altLang="zh-CN" sz="1400" dirty="0" smtClean="0">
                <a:solidFill>
                  <a:prstClr val="black"/>
                </a:solidFill>
              </a:rPr>
              <a:t> NCE</a:t>
            </a:r>
            <a:r>
              <a:rPr lang="zh-CN" altLang="en-US" sz="1400" dirty="0" smtClean="0">
                <a:solidFill>
                  <a:prstClr val="black"/>
                </a:solidFill>
              </a:rPr>
              <a:t>使用</a:t>
            </a:r>
            <a:r>
              <a:rPr lang="zh-CN" altLang="en-US" sz="1400" dirty="0">
                <a:solidFill>
                  <a:prstClr val="black"/>
                </a:solidFill>
              </a:rPr>
              <a:t>，</a:t>
            </a:r>
            <a:r>
              <a:rPr lang="zh-CN" altLang="en-US" sz="1400" dirty="0" smtClean="0">
                <a:solidFill>
                  <a:prstClr val="black"/>
                </a:solidFill>
              </a:rPr>
              <a:t>由</a:t>
            </a:r>
            <a:r>
              <a:rPr lang="en-US" altLang="zh-CN" sz="1400" dirty="0" err="1">
                <a:solidFill>
                  <a:prstClr val="black"/>
                </a:solidFill>
              </a:rPr>
              <a:t>iMaster</a:t>
            </a:r>
            <a:r>
              <a:rPr lang="en-US" altLang="zh-CN" sz="1400" dirty="0">
                <a:solidFill>
                  <a:prstClr val="black"/>
                </a:solidFill>
              </a:rPr>
              <a:t> NCE</a:t>
            </a:r>
            <a:r>
              <a:rPr lang="zh-CN" altLang="en-US" sz="1400" dirty="0" smtClean="0">
                <a:solidFill>
                  <a:prstClr val="black"/>
                </a:solidFill>
              </a:rPr>
              <a:t>统一</a:t>
            </a:r>
            <a:r>
              <a:rPr lang="zh-CN" altLang="en-US" sz="1400" dirty="0">
                <a:solidFill>
                  <a:prstClr val="black"/>
                </a:solidFill>
              </a:rPr>
              <a:t>管理和配置，功能丰富，进一步和有线网络融合，结合大数据和</a:t>
            </a:r>
            <a:r>
              <a:rPr lang="en-US" altLang="zh-CN" sz="1400" dirty="0">
                <a:solidFill>
                  <a:prstClr val="black"/>
                </a:solidFill>
              </a:rPr>
              <a:t>AI</a:t>
            </a:r>
            <a:r>
              <a:rPr lang="zh-CN" altLang="en-US" sz="1400" dirty="0">
                <a:solidFill>
                  <a:prstClr val="black"/>
                </a:solidFill>
              </a:rPr>
              <a:t>技术实现园区网络的极简、智慧和安全。</a:t>
            </a:r>
          </a:p>
          <a:p>
            <a:pPr marL="176213" lvl="0" indent="-176213">
              <a:lnSpc>
                <a:spcPts val="2400"/>
              </a:lnSpc>
              <a:spcAft>
                <a:spcPts val="600"/>
              </a:spcAft>
              <a:buFont typeface="Arial" panose="020B0604020202020204" pitchFamily="34" charset="0"/>
              <a:buChar char="•"/>
            </a:pPr>
            <a:r>
              <a:rPr lang="zh-CN" altLang="en-US" sz="1400" dirty="0">
                <a:solidFill>
                  <a:prstClr val="black"/>
                </a:solidFill>
              </a:rPr>
              <a:t>适用范围：大中型企业。</a:t>
            </a:r>
          </a:p>
        </p:txBody>
      </p:sp>
    </p:spTree>
    <p:extLst>
      <p:ext uri="{BB962C8B-B14F-4D97-AF65-F5344CB8AC3E}">
        <p14:creationId xmlns:p14="http://schemas.microsoft.com/office/powerpoint/2010/main" val="4803598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rPr>
              <a:t>WLAN</a:t>
            </a:r>
            <a:r>
              <a:rPr lang="zh-CN" altLang="en-US" dirty="0">
                <a:solidFill>
                  <a:schemeClr val="bg1">
                    <a:lumMod val="50000"/>
                  </a:schemeClr>
                </a:solidFill>
              </a:rPr>
              <a:t>概述</a:t>
            </a:r>
            <a:endParaRPr lang="en-US" altLang="zh-CN" dirty="0">
              <a:solidFill>
                <a:schemeClr val="bg1">
                  <a:lumMod val="50000"/>
                </a:schemeClr>
              </a:solidFill>
            </a:endParaRPr>
          </a:p>
          <a:p>
            <a:r>
              <a:rPr lang="en-US" altLang="zh-CN" dirty="0">
                <a:solidFill>
                  <a:schemeClr val="bg1">
                    <a:lumMod val="50000"/>
                  </a:schemeClr>
                </a:solidFill>
              </a:rPr>
              <a:t>WLAN</a:t>
            </a:r>
            <a:r>
              <a:rPr lang="zh-CN" altLang="en-US" dirty="0">
                <a:solidFill>
                  <a:schemeClr val="bg1">
                    <a:lumMod val="50000"/>
                  </a:schemeClr>
                </a:solidFill>
              </a:rPr>
              <a:t>的基本</a:t>
            </a:r>
            <a:r>
              <a:rPr lang="zh-CN" altLang="en-US" dirty="0" smtClean="0">
                <a:solidFill>
                  <a:schemeClr val="bg1">
                    <a:lumMod val="50000"/>
                  </a:schemeClr>
                </a:solidFill>
              </a:rPr>
              <a:t>概念</a:t>
            </a:r>
            <a:endParaRPr lang="en-US" altLang="zh-CN" dirty="0" smtClean="0">
              <a:solidFill>
                <a:schemeClr val="bg1">
                  <a:lumMod val="50000"/>
                </a:schemeClr>
              </a:solidFill>
            </a:endParaRPr>
          </a:p>
          <a:p>
            <a:r>
              <a:rPr lang="en-US" altLang="zh-CN" dirty="0">
                <a:solidFill>
                  <a:schemeClr val="bg1">
                    <a:lumMod val="50000"/>
                  </a:schemeClr>
                </a:solidFill>
              </a:rPr>
              <a:t>WLAN</a:t>
            </a:r>
            <a:r>
              <a:rPr lang="zh-CN" altLang="en-US" dirty="0">
                <a:solidFill>
                  <a:schemeClr val="bg1">
                    <a:lumMod val="50000"/>
                  </a:schemeClr>
                </a:solidFill>
              </a:rPr>
              <a:t>的组网架构</a:t>
            </a:r>
          </a:p>
          <a:p>
            <a:r>
              <a:rPr lang="en-US" altLang="zh-CN" b="1" dirty="0" smtClean="0"/>
              <a:t>WLAN</a:t>
            </a:r>
            <a:r>
              <a:rPr lang="zh-CN" altLang="en-US" b="1" dirty="0"/>
              <a:t>的工作原理</a:t>
            </a:r>
            <a:endParaRPr lang="en-US" altLang="zh-CN" b="1" dirty="0"/>
          </a:p>
          <a:p>
            <a:r>
              <a:rPr lang="en-US" altLang="zh-CN" dirty="0">
                <a:solidFill>
                  <a:schemeClr val="bg1">
                    <a:lumMod val="50000"/>
                  </a:schemeClr>
                </a:solidFill>
              </a:rPr>
              <a:t>WLAN</a:t>
            </a:r>
            <a:r>
              <a:rPr lang="zh-CN" altLang="en-US" dirty="0">
                <a:solidFill>
                  <a:schemeClr val="bg1">
                    <a:lumMod val="50000"/>
                  </a:schemeClr>
                </a:solidFill>
              </a:rPr>
              <a:t>的配置实现</a:t>
            </a:r>
            <a:endParaRPr lang="en-US" altLang="zh-CN" dirty="0">
              <a:solidFill>
                <a:schemeClr val="bg1">
                  <a:lumMod val="50000"/>
                </a:schemeClr>
              </a:solidFill>
            </a:endParaRPr>
          </a:p>
          <a:p>
            <a:r>
              <a:rPr lang="zh-CN" altLang="en-US" dirty="0" smtClean="0">
                <a:solidFill>
                  <a:schemeClr val="bg1">
                    <a:lumMod val="50000"/>
                  </a:schemeClr>
                </a:solidFill>
              </a:rPr>
              <a:t>新一代</a:t>
            </a:r>
            <a:r>
              <a:rPr lang="en-US" altLang="zh-CN" dirty="0" smtClean="0">
                <a:solidFill>
                  <a:schemeClr val="bg1">
                    <a:lumMod val="50000"/>
                  </a:schemeClr>
                </a:solidFill>
              </a:rPr>
              <a:t>WLAN</a:t>
            </a:r>
            <a:r>
              <a:rPr lang="zh-CN" altLang="en-US" dirty="0">
                <a:solidFill>
                  <a:schemeClr val="bg1">
                    <a:lumMod val="50000"/>
                  </a:schemeClr>
                </a:solidFill>
              </a:rPr>
              <a:t>解决方案</a:t>
            </a:r>
          </a:p>
          <a:p>
            <a:endParaRPr lang="en-US" altLang="zh-CN" dirty="0">
              <a:solidFill>
                <a:schemeClr val="bg1">
                  <a:lumMod val="50000"/>
                </a:schemeClr>
              </a:solidFill>
            </a:endParaRPr>
          </a:p>
        </p:txBody>
      </p:sp>
    </p:spTree>
    <p:extLst>
      <p:ext uri="{BB962C8B-B14F-4D97-AF65-F5344CB8AC3E}">
        <p14:creationId xmlns:p14="http://schemas.microsoft.com/office/powerpoint/2010/main" val="888827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WLAN</a:t>
            </a:r>
            <a:r>
              <a:rPr lang="zh-CN" altLang="en-US"/>
              <a:t>工作</a:t>
            </a:r>
            <a:r>
              <a:rPr lang="zh-CN" altLang="en-US" smtClean="0"/>
              <a:t>流程概述</a:t>
            </a:r>
            <a:endParaRPr lang="zh-CN" altLang="en-US"/>
          </a:p>
        </p:txBody>
      </p:sp>
      <p:sp>
        <p:nvSpPr>
          <p:cNvPr id="40" name="圆角矩形 39"/>
          <p:cNvSpPr/>
          <p:nvPr/>
        </p:nvSpPr>
        <p:spPr>
          <a:xfrm>
            <a:off x="5628573" y="1363792"/>
            <a:ext cx="5713930"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rPr>
              <a:t>WLAN</a:t>
            </a:r>
            <a:r>
              <a:rPr lang="zh-CN" altLang="en-US" b="1">
                <a:solidFill>
                  <a:prstClr val="white"/>
                </a:solidFill>
                <a:latin typeface="Huawei Sans" panose="020C0503030203020204" pitchFamily="34" charset="0"/>
                <a:ea typeface="方正兰亭黑简体" panose="02000000000000000000" pitchFamily="2" charset="-122"/>
              </a:rPr>
              <a:t>工作流程</a:t>
            </a:r>
          </a:p>
        </p:txBody>
      </p:sp>
      <p:sp>
        <p:nvSpPr>
          <p:cNvPr id="41" name="圆角矩形 40"/>
          <p:cNvSpPr/>
          <p:nvPr/>
        </p:nvSpPr>
        <p:spPr>
          <a:xfrm>
            <a:off x="5628573" y="1854619"/>
            <a:ext cx="5713930" cy="3912425"/>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endParaRPr>
          </a:p>
        </p:txBody>
      </p:sp>
      <p:sp>
        <p:nvSpPr>
          <p:cNvPr id="53" name="圆角矩形 52"/>
          <p:cNvSpPr/>
          <p:nvPr/>
        </p:nvSpPr>
        <p:spPr>
          <a:xfrm>
            <a:off x="6000036" y="2429453"/>
            <a:ext cx="4971004" cy="364249"/>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AP</a:t>
            </a:r>
            <a:r>
              <a:rPr lang="zh-CN" altLang="en-US" sz="1600" dirty="0" smtClean="0">
                <a:solidFill>
                  <a:schemeClr val="tx1"/>
                </a:solidFill>
              </a:rPr>
              <a:t>获取</a:t>
            </a:r>
            <a:r>
              <a:rPr lang="en-US" altLang="zh-CN" sz="1600" dirty="0" smtClean="0">
                <a:solidFill>
                  <a:schemeClr val="tx1"/>
                </a:solidFill>
              </a:rPr>
              <a:t>IP</a:t>
            </a:r>
            <a:r>
              <a:rPr lang="zh-CN" altLang="en-US" sz="1600" dirty="0" smtClean="0">
                <a:solidFill>
                  <a:schemeClr val="tx1"/>
                </a:solidFill>
              </a:rPr>
              <a:t>地址并发现</a:t>
            </a:r>
            <a:r>
              <a:rPr lang="en-US" altLang="zh-CN" sz="1600" dirty="0" smtClean="0">
                <a:solidFill>
                  <a:schemeClr val="tx1"/>
                </a:solidFill>
              </a:rPr>
              <a:t>AC</a:t>
            </a:r>
            <a:r>
              <a:rPr lang="zh-CN" altLang="en-US" sz="1600" dirty="0" smtClean="0">
                <a:solidFill>
                  <a:schemeClr val="tx1"/>
                </a:solidFill>
              </a:rPr>
              <a:t>，与</a:t>
            </a:r>
            <a:r>
              <a:rPr lang="en-US" altLang="zh-CN" sz="1600" dirty="0" smtClean="0">
                <a:solidFill>
                  <a:schemeClr val="tx1"/>
                </a:solidFill>
              </a:rPr>
              <a:t>AC</a:t>
            </a:r>
            <a:r>
              <a:rPr lang="zh-CN" altLang="en-US" sz="1600" dirty="0" smtClean="0">
                <a:solidFill>
                  <a:schemeClr val="tx1"/>
                </a:solidFill>
              </a:rPr>
              <a:t>建立连接</a:t>
            </a:r>
            <a:endParaRPr lang="zh-CN" altLang="en-US" sz="1600" dirty="0">
              <a:solidFill>
                <a:schemeClr val="tx1"/>
              </a:solidFill>
            </a:endParaRPr>
          </a:p>
        </p:txBody>
      </p:sp>
      <p:sp>
        <p:nvSpPr>
          <p:cNvPr id="42" name="圆角矩形 41"/>
          <p:cNvSpPr/>
          <p:nvPr/>
        </p:nvSpPr>
        <p:spPr>
          <a:xfrm>
            <a:off x="5868941" y="2056776"/>
            <a:ext cx="5233192" cy="364249"/>
          </a:xfrm>
          <a:prstGeom prst="round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rPr>
              <a:t>AP</a:t>
            </a:r>
            <a:r>
              <a:rPr lang="zh-CN" altLang="en-US" sz="1600" kern="0" dirty="0">
                <a:solidFill>
                  <a:srgbClr val="1D1D1A"/>
                </a:solidFill>
                <a:latin typeface="Huawei Sans" panose="020C0503030203020204" pitchFamily="34" charset="0"/>
                <a:ea typeface="方正兰亭黑简体" panose="02000000000000000000" pitchFamily="2" charset="-122"/>
              </a:rPr>
              <a:t>上线</a:t>
            </a:r>
          </a:p>
        </p:txBody>
      </p:sp>
      <p:sp>
        <p:nvSpPr>
          <p:cNvPr id="43" name="椭圆 42"/>
          <p:cNvSpPr>
            <a:spLocks noChangeAspect="1"/>
          </p:cNvSpPr>
          <p:nvPr/>
        </p:nvSpPr>
        <p:spPr>
          <a:xfrm>
            <a:off x="6445866" y="2136959"/>
            <a:ext cx="203882" cy="20388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54" name="圆角矩形 53"/>
          <p:cNvSpPr/>
          <p:nvPr/>
        </p:nvSpPr>
        <p:spPr>
          <a:xfrm>
            <a:off x="6000036" y="3319114"/>
            <a:ext cx="4971004" cy="364249"/>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AC</a:t>
            </a:r>
            <a:r>
              <a:rPr lang="zh-CN" altLang="en-US" sz="1600" dirty="0" smtClean="0">
                <a:solidFill>
                  <a:schemeClr val="tx1"/>
                </a:solidFill>
              </a:rPr>
              <a:t>将</a:t>
            </a:r>
            <a:r>
              <a:rPr lang="en-US" altLang="zh-CN" sz="1600" dirty="0" smtClean="0">
                <a:solidFill>
                  <a:schemeClr val="tx1"/>
                </a:solidFill>
              </a:rPr>
              <a:t>WLAN</a:t>
            </a:r>
            <a:r>
              <a:rPr lang="zh-CN" altLang="en-US" sz="1600" dirty="0" smtClean="0">
                <a:solidFill>
                  <a:schemeClr val="tx1"/>
                </a:solidFill>
              </a:rPr>
              <a:t>业务配置下发到</a:t>
            </a:r>
            <a:r>
              <a:rPr lang="en-US" altLang="zh-CN" sz="1600" dirty="0" smtClean="0">
                <a:solidFill>
                  <a:schemeClr val="tx1"/>
                </a:solidFill>
              </a:rPr>
              <a:t>AP</a:t>
            </a:r>
            <a:r>
              <a:rPr lang="zh-CN" altLang="en-US" sz="1600" dirty="0" smtClean="0">
                <a:solidFill>
                  <a:schemeClr val="tx1"/>
                </a:solidFill>
              </a:rPr>
              <a:t>生效</a:t>
            </a:r>
            <a:endParaRPr lang="zh-CN" altLang="en-US" sz="1600" dirty="0">
              <a:solidFill>
                <a:schemeClr val="tx1"/>
              </a:solidFill>
            </a:endParaRPr>
          </a:p>
        </p:txBody>
      </p:sp>
      <p:sp>
        <p:nvSpPr>
          <p:cNvPr id="50" name="圆角矩形 49"/>
          <p:cNvSpPr/>
          <p:nvPr/>
        </p:nvSpPr>
        <p:spPr>
          <a:xfrm>
            <a:off x="5868941" y="2967296"/>
            <a:ext cx="5233192" cy="364249"/>
          </a:xfrm>
          <a:prstGeom prst="round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rPr>
              <a:t>WLAN</a:t>
            </a:r>
            <a:r>
              <a:rPr lang="zh-CN" altLang="en-US" sz="1600" kern="0" dirty="0">
                <a:solidFill>
                  <a:srgbClr val="1D1D1A"/>
                </a:solidFill>
                <a:latin typeface="Huawei Sans" panose="020C0503030203020204" pitchFamily="34" charset="0"/>
                <a:ea typeface="方正兰亭黑简体" panose="02000000000000000000" pitchFamily="2" charset="-122"/>
              </a:rPr>
              <a:t>业务配置下发</a:t>
            </a:r>
          </a:p>
        </p:txBody>
      </p:sp>
      <p:sp>
        <p:nvSpPr>
          <p:cNvPr id="52" name="椭圆 51"/>
          <p:cNvSpPr>
            <a:spLocks noChangeAspect="1"/>
          </p:cNvSpPr>
          <p:nvPr/>
        </p:nvSpPr>
        <p:spPr>
          <a:xfrm>
            <a:off x="6445866" y="3047479"/>
            <a:ext cx="203882" cy="20388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rPr>
              <a:t>2</a:t>
            </a:r>
            <a:endParaRPr lang="zh-CN" altLang="en-US" sz="1400" b="1">
              <a:solidFill>
                <a:schemeClr val="bg1"/>
              </a:solidFill>
              <a:latin typeface="Huawei Sans" panose="020C0503030203020204" pitchFamily="34" charset="0"/>
              <a:ea typeface="方正兰亭黑简体" panose="02000000000000000000" pitchFamily="2" charset="-122"/>
            </a:endParaRPr>
          </a:p>
        </p:txBody>
      </p:sp>
      <p:sp>
        <p:nvSpPr>
          <p:cNvPr id="57" name="圆角矩形 56"/>
          <p:cNvSpPr/>
          <p:nvPr/>
        </p:nvSpPr>
        <p:spPr>
          <a:xfrm>
            <a:off x="6000036" y="4221475"/>
            <a:ext cx="4971004" cy="364249"/>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STA</a:t>
            </a:r>
            <a:r>
              <a:rPr lang="zh-CN" altLang="en-US" sz="1600" dirty="0" smtClean="0">
                <a:solidFill>
                  <a:schemeClr val="tx1"/>
                </a:solidFill>
              </a:rPr>
              <a:t>搜索到</a:t>
            </a:r>
            <a:r>
              <a:rPr lang="en-US" altLang="zh-CN" sz="1600" dirty="0" smtClean="0">
                <a:solidFill>
                  <a:schemeClr val="tx1"/>
                </a:solidFill>
              </a:rPr>
              <a:t>AP</a:t>
            </a:r>
            <a:r>
              <a:rPr lang="zh-CN" altLang="en-US" sz="1600" dirty="0" smtClean="0">
                <a:solidFill>
                  <a:schemeClr val="tx1"/>
                </a:solidFill>
              </a:rPr>
              <a:t>发射的</a:t>
            </a:r>
            <a:r>
              <a:rPr lang="en-US" altLang="zh-CN" sz="1600" dirty="0" smtClean="0">
                <a:solidFill>
                  <a:schemeClr val="tx1"/>
                </a:solidFill>
              </a:rPr>
              <a:t>SSID</a:t>
            </a:r>
            <a:r>
              <a:rPr lang="zh-CN" altLang="en-US" sz="1600" dirty="0" smtClean="0">
                <a:solidFill>
                  <a:schemeClr val="tx1"/>
                </a:solidFill>
              </a:rPr>
              <a:t>并连接、上线，接入网络</a:t>
            </a:r>
            <a:endParaRPr lang="zh-CN" altLang="en-US" sz="1600" dirty="0">
              <a:solidFill>
                <a:schemeClr val="tx1"/>
              </a:solidFill>
            </a:endParaRPr>
          </a:p>
        </p:txBody>
      </p:sp>
      <p:sp>
        <p:nvSpPr>
          <p:cNvPr id="55" name="圆角矩形 54"/>
          <p:cNvSpPr/>
          <p:nvPr/>
        </p:nvSpPr>
        <p:spPr>
          <a:xfrm>
            <a:off x="5868941" y="3869657"/>
            <a:ext cx="5233192" cy="364249"/>
          </a:xfrm>
          <a:prstGeom prst="round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rPr>
              <a:t>STA</a:t>
            </a:r>
            <a:r>
              <a:rPr lang="zh-CN" altLang="en-US" sz="1600" kern="0" dirty="0">
                <a:solidFill>
                  <a:srgbClr val="1D1D1A"/>
                </a:solidFill>
                <a:latin typeface="Huawei Sans" panose="020C0503030203020204" pitchFamily="34" charset="0"/>
                <a:ea typeface="方正兰亭黑简体" panose="02000000000000000000" pitchFamily="2" charset="-122"/>
              </a:rPr>
              <a:t>接入</a:t>
            </a:r>
          </a:p>
        </p:txBody>
      </p:sp>
      <p:sp>
        <p:nvSpPr>
          <p:cNvPr id="56" name="椭圆 55"/>
          <p:cNvSpPr>
            <a:spLocks noChangeAspect="1"/>
          </p:cNvSpPr>
          <p:nvPr/>
        </p:nvSpPr>
        <p:spPr>
          <a:xfrm>
            <a:off x="6445866" y="3949840"/>
            <a:ext cx="203882" cy="20388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60" name="圆角矩形 59"/>
          <p:cNvSpPr/>
          <p:nvPr/>
        </p:nvSpPr>
        <p:spPr>
          <a:xfrm>
            <a:off x="6000036" y="5187335"/>
            <a:ext cx="4971004" cy="364249"/>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WLAN</a:t>
            </a:r>
            <a:r>
              <a:rPr lang="zh-CN" altLang="en-US" sz="1600" dirty="0" smtClean="0">
                <a:solidFill>
                  <a:schemeClr val="tx1"/>
                </a:solidFill>
              </a:rPr>
              <a:t>网络开始转发业务数据</a:t>
            </a:r>
            <a:endParaRPr lang="zh-CN" altLang="en-US" sz="1600" dirty="0">
              <a:solidFill>
                <a:schemeClr val="tx1"/>
              </a:solidFill>
            </a:endParaRPr>
          </a:p>
        </p:txBody>
      </p:sp>
      <p:sp>
        <p:nvSpPr>
          <p:cNvPr id="58" name="圆角矩形 57"/>
          <p:cNvSpPr/>
          <p:nvPr/>
        </p:nvSpPr>
        <p:spPr>
          <a:xfrm>
            <a:off x="5868941" y="4835517"/>
            <a:ext cx="5233192" cy="364249"/>
          </a:xfrm>
          <a:prstGeom prst="round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rPr>
              <a:t>WLAN</a:t>
            </a:r>
            <a:r>
              <a:rPr lang="zh-CN" altLang="en-US" sz="1600" kern="0" dirty="0">
                <a:solidFill>
                  <a:srgbClr val="1D1D1A"/>
                </a:solidFill>
                <a:latin typeface="Huawei Sans" panose="020C0503030203020204" pitchFamily="34" charset="0"/>
                <a:ea typeface="方正兰亭黑简体" panose="02000000000000000000" pitchFamily="2" charset="-122"/>
              </a:rPr>
              <a:t>业务数据转发</a:t>
            </a:r>
          </a:p>
        </p:txBody>
      </p:sp>
      <p:sp>
        <p:nvSpPr>
          <p:cNvPr id="59" name="椭圆 58"/>
          <p:cNvSpPr>
            <a:spLocks noChangeAspect="1"/>
          </p:cNvSpPr>
          <p:nvPr/>
        </p:nvSpPr>
        <p:spPr>
          <a:xfrm>
            <a:off x="6445866" y="4915700"/>
            <a:ext cx="203882" cy="20388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4</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44" name="五边形 43"/>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45" name="燕尾形 4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46" name="燕尾形 45"/>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47" name="燕尾形 4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grpSp>
        <p:nvGrpSpPr>
          <p:cNvPr id="112" name="组合 111"/>
          <p:cNvGrpSpPr/>
          <p:nvPr/>
        </p:nvGrpSpPr>
        <p:grpSpPr>
          <a:xfrm>
            <a:off x="749481" y="1363792"/>
            <a:ext cx="3753047" cy="4835052"/>
            <a:chOff x="749481" y="1363792"/>
            <a:chExt cx="3753047" cy="4835052"/>
          </a:xfrm>
        </p:grpSpPr>
        <p:grpSp>
          <p:nvGrpSpPr>
            <p:cNvPr id="113" name="组合 112"/>
            <p:cNvGrpSpPr/>
            <p:nvPr/>
          </p:nvGrpSpPr>
          <p:grpSpPr>
            <a:xfrm>
              <a:off x="749481" y="1363792"/>
              <a:ext cx="3753047" cy="4409868"/>
              <a:chOff x="749481" y="1363792"/>
              <a:chExt cx="3753047" cy="4409868"/>
            </a:xfrm>
          </p:grpSpPr>
          <p:cxnSp>
            <p:nvCxnSpPr>
              <p:cNvPr id="117" name="直接连接符 116"/>
              <p:cNvCxnSpPr/>
              <p:nvPr/>
            </p:nvCxnSpPr>
            <p:spPr>
              <a:xfrm flipH="1">
                <a:off x="2970944" y="3635960"/>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2738669" y="1881806"/>
                <a:ext cx="0" cy="266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9" name="图片 102" descr="AC-蓝.png"/>
              <p:cNvPicPr>
                <a:picLocks noChangeAspect="1"/>
              </p:cNvPicPr>
              <p:nvPr/>
            </p:nvPicPr>
            <p:blipFill>
              <a:blip r:embed="rId3" cstate="print"/>
              <a:stretch>
                <a:fillRect/>
              </a:stretch>
            </p:blipFill>
            <p:spPr>
              <a:xfrm>
                <a:off x="3902727" y="3414753"/>
                <a:ext cx="541200" cy="442800"/>
              </a:xfrm>
              <a:prstGeom prst="rect">
                <a:avLst/>
              </a:prstGeom>
            </p:spPr>
          </p:pic>
          <p:sp>
            <p:nvSpPr>
              <p:cNvPr id="120" name="文本框 119"/>
              <p:cNvSpPr txBox="1"/>
              <p:nvPr/>
            </p:nvSpPr>
            <p:spPr>
              <a:xfrm>
                <a:off x="3969366" y="3159780"/>
                <a:ext cx="386644" cy="276999"/>
              </a:xfrm>
              <a:prstGeom prst="rect">
                <a:avLst/>
              </a:prstGeom>
              <a:noFill/>
            </p:spPr>
            <p:txBody>
              <a:bodyPr wrap="none" rtlCol="0">
                <a:spAutoFit/>
              </a:bodyPr>
              <a:lstStyle/>
              <a:p>
                <a:r>
                  <a:rPr lang="en-US" altLang="zh-CN" sz="1200" b="1" dirty="0" smtClean="0"/>
                  <a:t>AC</a:t>
                </a:r>
                <a:endParaRPr lang="zh-CN" altLang="en-US" sz="1200" b="1" dirty="0"/>
              </a:p>
            </p:txBody>
          </p:sp>
          <p:grpSp>
            <p:nvGrpSpPr>
              <p:cNvPr id="121" name="Group 165"/>
              <p:cNvGrpSpPr/>
              <p:nvPr/>
            </p:nvGrpSpPr>
            <p:grpSpPr>
              <a:xfrm rot="10800000">
                <a:off x="1334982" y="4556391"/>
                <a:ext cx="2818362" cy="896978"/>
                <a:chOff x="-1233037" y="914446"/>
                <a:chExt cx="1573823" cy="778776"/>
              </a:xfrm>
            </p:grpSpPr>
            <p:cxnSp>
              <p:nvCxnSpPr>
                <p:cNvPr id="138"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22" name="图片 76" descr="接入交换机.png"/>
              <p:cNvPicPr>
                <a:picLocks noChangeAspect="1"/>
              </p:cNvPicPr>
              <p:nvPr/>
            </p:nvPicPr>
            <p:blipFill>
              <a:blip r:embed="rId4" cstate="print"/>
              <a:stretch>
                <a:fillRect/>
              </a:stretch>
            </p:blipFill>
            <p:spPr>
              <a:xfrm>
                <a:off x="2466949" y="4358666"/>
                <a:ext cx="541200" cy="442800"/>
              </a:xfrm>
              <a:prstGeom prst="rect">
                <a:avLst/>
              </a:prstGeom>
            </p:spPr>
          </p:pic>
          <p:grpSp>
            <p:nvGrpSpPr>
              <p:cNvPr id="123" name="Group 3"/>
              <p:cNvGrpSpPr/>
              <p:nvPr/>
            </p:nvGrpSpPr>
            <p:grpSpPr>
              <a:xfrm>
                <a:off x="2615463" y="5489641"/>
                <a:ext cx="261965" cy="61979"/>
                <a:chOff x="559282" y="6488261"/>
                <a:chExt cx="261965" cy="61979"/>
              </a:xfrm>
              <a:solidFill>
                <a:schemeClr val="bg1">
                  <a:lumMod val="50000"/>
                </a:schemeClr>
              </a:solidFill>
            </p:grpSpPr>
            <p:sp>
              <p:nvSpPr>
                <p:cNvPr id="135"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4" name="直接连接符 123"/>
              <p:cNvCxnSpPr/>
              <p:nvPr/>
            </p:nvCxnSpPr>
            <p:spPr>
              <a:xfrm flipH="1">
                <a:off x="1334981" y="3635960"/>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5" name="图片 72" descr="交换机.png"/>
              <p:cNvPicPr>
                <a:picLocks noChangeAspect="1"/>
              </p:cNvPicPr>
              <p:nvPr/>
            </p:nvPicPr>
            <p:blipFill>
              <a:blip r:embed="rId5" cstate="print"/>
              <a:stretch>
                <a:fillRect/>
              </a:stretch>
            </p:blipFill>
            <p:spPr>
              <a:xfrm>
                <a:off x="1006122" y="3396497"/>
                <a:ext cx="539412" cy="442800"/>
              </a:xfrm>
              <a:prstGeom prst="rect">
                <a:avLst/>
              </a:prstGeom>
            </p:spPr>
          </p:pic>
          <p:pic>
            <p:nvPicPr>
              <p:cNvPr id="126"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0420" y="2303909"/>
                <a:ext cx="541200" cy="442800"/>
              </a:xfrm>
              <a:prstGeom prst="rect">
                <a:avLst/>
              </a:prstGeom>
            </p:spPr>
          </p:pic>
          <p:sp>
            <p:nvSpPr>
              <p:cNvPr id="127" name="文本框 126"/>
              <p:cNvSpPr txBox="1"/>
              <p:nvPr/>
            </p:nvSpPr>
            <p:spPr>
              <a:xfrm>
                <a:off x="749481" y="3159780"/>
                <a:ext cx="1119217" cy="276999"/>
              </a:xfrm>
              <a:prstGeom prst="rect">
                <a:avLst/>
              </a:prstGeom>
              <a:noFill/>
            </p:spPr>
            <p:txBody>
              <a:bodyPr wrap="none" rtlCol="0">
                <a:spAutoFit/>
              </a:bodyPr>
              <a:lstStyle/>
              <a:p>
                <a:pPr algn="ctr"/>
                <a:r>
                  <a:rPr lang="en-US" altLang="zh-CN" sz="1200" b="1" dirty="0" smtClean="0"/>
                  <a:t>DHCP Server</a:t>
                </a:r>
                <a:endParaRPr lang="zh-CN" altLang="en-US" sz="1200" b="1" dirty="0"/>
              </a:p>
            </p:txBody>
          </p:sp>
          <p:pic>
            <p:nvPicPr>
              <p:cNvPr id="128" name="图片 105" descr="AP.png"/>
              <p:cNvPicPr>
                <a:picLocks noChangeAspect="1"/>
              </p:cNvPicPr>
              <p:nvPr/>
            </p:nvPicPr>
            <p:blipFill>
              <a:blip r:embed="rId7" cstate="print"/>
              <a:stretch>
                <a:fillRect/>
              </a:stretch>
            </p:blipFill>
            <p:spPr>
              <a:xfrm>
                <a:off x="1095898" y="5341660"/>
                <a:ext cx="527999" cy="432000"/>
              </a:xfrm>
              <a:prstGeom prst="rect">
                <a:avLst/>
              </a:prstGeom>
            </p:spPr>
          </p:pic>
          <p:pic>
            <p:nvPicPr>
              <p:cNvPr id="129" name="图片 105" descr="AP.png"/>
              <p:cNvPicPr>
                <a:picLocks noChangeAspect="1"/>
              </p:cNvPicPr>
              <p:nvPr/>
            </p:nvPicPr>
            <p:blipFill>
              <a:blip r:embed="rId7" cstate="print"/>
              <a:stretch>
                <a:fillRect/>
              </a:stretch>
            </p:blipFill>
            <p:spPr>
              <a:xfrm>
                <a:off x="3974529" y="5341660"/>
                <a:ext cx="527999" cy="432000"/>
              </a:xfrm>
              <a:prstGeom prst="rect">
                <a:avLst/>
              </a:prstGeom>
            </p:spPr>
          </p:pic>
          <p:sp>
            <p:nvSpPr>
              <p:cNvPr id="130" name="Freeform 159"/>
              <p:cNvSpPr/>
              <p:nvPr/>
            </p:nvSpPr>
            <p:spPr>
              <a:xfrm flipH="1">
                <a:off x="2155509" y="1363792"/>
                <a:ext cx="1115328" cy="58301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文本框 130"/>
              <p:cNvSpPr txBox="1"/>
              <p:nvPr/>
            </p:nvSpPr>
            <p:spPr>
              <a:xfrm>
                <a:off x="2292757" y="1560226"/>
                <a:ext cx="902811" cy="307777"/>
              </a:xfrm>
              <a:prstGeom prst="rect">
                <a:avLst/>
              </a:prstGeom>
              <a:noFill/>
            </p:spPr>
            <p:txBody>
              <a:bodyPr wrap="none" rtlCol="0">
                <a:spAutoFit/>
              </a:bodyPr>
              <a:lstStyle/>
              <a:p>
                <a:r>
                  <a:rPr lang="zh-CN" altLang="en-US" sz="1400" smtClean="0">
                    <a:solidFill>
                      <a:schemeClr val="bg1">
                        <a:lumMod val="50000"/>
                      </a:schemeClr>
                    </a:solidFill>
                  </a:rPr>
                  <a:t>园区网络</a:t>
                </a:r>
                <a:endParaRPr lang="zh-CN" altLang="en-US" sz="1400">
                  <a:solidFill>
                    <a:schemeClr val="bg1">
                      <a:lumMod val="50000"/>
                    </a:schemeClr>
                  </a:solidFill>
                </a:endParaRPr>
              </a:p>
            </p:txBody>
          </p:sp>
          <p:sp>
            <p:nvSpPr>
              <p:cNvPr id="132" name="文本框 131"/>
              <p:cNvSpPr txBox="1"/>
              <p:nvPr/>
            </p:nvSpPr>
            <p:spPr>
              <a:xfrm>
                <a:off x="1118170" y="5051428"/>
                <a:ext cx="383438" cy="276999"/>
              </a:xfrm>
              <a:prstGeom prst="rect">
                <a:avLst/>
              </a:prstGeom>
              <a:noFill/>
            </p:spPr>
            <p:txBody>
              <a:bodyPr wrap="none" rtlCol="0">
                <a:spAutoFit/>
              </a:bodyPr>
              <a:lstStyle/>
              <a:p>
                <a:r>
                  <a:rPr lang="en-US" altLang="zh-CN" sz="1200" b="1" smtClean="0"/>
                  <a:t>AP</a:t>
                </a:r>
                <a:endParaRPr lang="zh-CN" altLang="en-US" sz="1200" b="1"/>
              </a:p>
            </p:txBody>
          </p:sp>
          <p:sp>
            <p:nvSpPr>
              <p:cNvPr id="133" name="文本框 132"/>
              <p:cNvSpPr txBox="1"/>
              <p:nvPr/>
            </p:nvSpPr>
            <p:spPr>
              <a:xfrm>
                <a:off x="3972211" y="5051428"/>
                <a:ext cx="383438" cy="276999"/>
              </a:xfrm>
              <a:prstGeom prst="rect">
                <a:avLst/>
              </a:prstGeom>
              <a:noFill/>
            </p:spPr>
            <p:txBody>
              <a:bodyPr wrap="none" rtlCol="0">
                <a:spAutoFit/>
              </a:bodyPr>
              <a:lstStyle/>
              <a:p>
                <a:r>
                  <a:rPr lang="en-US" altLang="zh-CN" sz="1200" b="1" smtClean="0"/>
                  <a:t>AP</a:t>
                </a:r>
                <a:endParaRPr lang="zh-CN" altLang="en-US" sz="1200" b="1"/>
              </a:p>
            </p:txBody>
          </p:sp>
          <p:pic>
            <p:nvPicPr>
              <p:cNvPr id="134" name="图片 86" descr="核心交换机.png"/>
              <p:cNvPicPr>
                <a:picLocks noChangeAspect="1"/>
              </p:cNvPicPr>
              <p:nvPr/>
            </p:nvPicPr>
            <p:blipFill>
              <a:blip r:embed="rId8" cstate="print"/>
              <a:stretch>
                <a:fillRect/>
              </a:stretch>
            </p:blipFill>
            <p:spPr>
              <a:xfrm>
                <a:off x="2473145" y="3414753"/>
                <a:ext cx="541200" cy="442800"/>
              </a:xfrm>
              <a:prstGeom prst="rect">
                <a:avLst/>
              </a:prstGeom>
            </p:spPr>
          </p:pic>
        </p:grpSp>
        <p:pic>
          <p:nvPicPr>
            <p:cNvPr id="114" name="图片 113" descr="故障链路.png"/>
            <p:cNvPicPr>
              <a:picLocks noChangeAspect="1"/>
            </p:cNvPicPr>
            <p:nvPr/>
          </p:nvPicPr>
          <p:blipFill>
            <a:blip r:embed="rId9" cstate="print"/>
            <a:stretch>
              <a:fillRect/>
            </a:stretch>
          </p:blipFill>
          <p:spPr>
            <a:xfrm>
              <a:off x="1754992" y="5760533"/>
              <a:ext cx="540000" cy="402667"/>
            </a:xfrm>
            <a:prstGeom prst="rect">
              <a:avLst/>
            </a:prstGeom>
          </p:spPr>
        </p:pic>
        <p:pic>
          <p:nvPicPr>
            <p:cNvPr id="115" name="图片 114" descr="笔记本电脑.png"/>
            <p:cNvPicPr>
              <a:picLocks noChangeAspect="1"/>
            </p:cNvPicPr>
            <p:nvPr/>
          </p:nvPicPr>
          <p:blipFill>
            <a:blip r:embed="rId10" cstate="print"/>
            <a:stretch>
              <a:fillRect/>
            </a:stretch>
          </p:blipFill>
          <p:spPr>
            <a:xfrm>
              <a:off x="2584059" y="5810251"/>
              <a:ext cx="539779" cy="338400"/>
            </a:xfrm>
            <a:prstGeom prst="rect">
              <a:avLst/>
            </a:prstGeom>
          </p:spPr>
        </p:pic>
        <p:pic>
          <p:nvPicPr>
            <p:cNvPr id="116" name="图片 115" descr="SAN网络-蓝.png"/>
            <p:cNvPicPr>
              <a:picLocks noChangeAspect="1"/>
            </p:cNvPicPr>
            <p:nvPr/>
          </p:nvPicPr>
          <p:blipFill>
            <a:blip r:embed="rId11" cstate="print"/>
            <a:stretch>
              <a:fillRect/>
            </a:stretch>
          </p:blipFill>
          <p:spPr>
            <a:xfrm>
              <a:off x="3442541" y="5760533"/>
              <a:ext cx="267540" cy="438311"/>
            </a:xfrm>
            <a:prstGeom prst="rect">
              <a:avLst/>
            </a:prstGeom>
          </p:spPr>
        </p:pic>
      </p:grpSp>
    </p:spTree>
    <p:extLst>
      <p:ext uri="{BB962C8B-B14F-4D97-AF65-F5344CB8AC3E}">
        <p14:creationId xmlns:p14="http://schemas.microsoft.com/office/powerpoint/2010/main" val="22439704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WLAN</a:t>
            </a:r>
            <a:r>
              <a:rPr lang="zh-CN" altLang="en-US"/>
              <a:t>工作</a:t>
            </a:r>
            <a:r>
              <a:rPr lang="zh-CN" altLang="en-US" smtClean="0"/>
              <a:t>流程：步骤</a:t>
            </a:r>
            <a:r>
              <a:rPr lang="en-US" altLang="zh-CN" smtClean="0"/>
              <a:t>1</a:t>
            </a:r>
            <a:endParaRPr lang="zh-CN" altLang="en-US"/>
          </a:p>
        </p:txBody>
      </p:sp>
      <p:sp>
        <p:nvSpPr>
          <p:cNvPr id="40" name="圆角矩形 39"/>
          <p:cNvSpPr/>
          <p:nvPr/>
        </p:nvSpPr>
        <p:spPr>
          <a:xfrm>
            <a:off x="5628573" y="1363792"/>
            <a:ext cx="5713930"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rPr>
              <a:t>WLAN</a:t>
            </a:r>
            <a:r>
              <a:rPr lang="zh-CN" altLang="en-US" b="1">
                <a:solidFill>
                  <a:prstClr val="white"/>
                </a:solidFill>
                <a:latin typeface="Huawei Sans" panose="020C0503030203020204" pitchFamily="34" charset="0"/>
                <a:ea typeface="方正兰亭黑简体" panose="02000000000000000000" pitchFamily="2" charset="-122"/>
              </a:rPr>
              <a:t>工作流程</a:t>
            </a:r>
          </a:p>
        </p:txBody>
      </p:sp>
      <p:sp>
        <p:nvSpPr>
          <p:cNvPr id="41" name="圆角矩形 40"/>
          <p:cNvSpPr/>
          <p:nvPr/>
        </p:nvSpPr>
        <p:spPr>
          <a:xfrm>
            <a:off x="5628573" y="1854619"/>
            <a:ext cx="5713930" cy="4380104"/>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endParaRPr>
          </a:p>
        </p:txBody>
      </p:sp>
      <p:sp>
        <p:nvSpPr>
          <p:cNvPr id="53" name="圆角矩形 52"/>
          <p:cNvSpPr/>
          <p:nvPr/>
        </p:nvSpPr>
        <p:spPr>
          <a:xfrm>
            <a:off x="5868941" y="2547603"/>
            <a:ext cx="5233191" cy="2176203"/>
          </a:xfrm>
          <a:prstGeom prst="roundRect">
            <a:avLst>
              <a:gd name="adj" fmla="val 0"/>
            </a:avLst>
          </a:prstGeom>
          <a:solidFill>
            <a:srgbClr val="F3FBFE"/>
          </a:soli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lvl="0">
              <a:lnSpc>
                <a:spcPts val="2400"/>
              </a:lnSpc>
            </a:pPr>
            <a:r>
              <a:rPr lang="en-US" altLang="zh-CN" sz="1400" b="1" dirty="0">
                <a:solidFill>
                  <a:prstClr val="black"/>
                </a:solidFill>
              </a:rPr>
              <a:t>FIT AP</a:t>
            </a:r>
            <a:r>
              <a:rPr lang="zh-CN" altLang="en-US" sz="1400" b="1" dirty="0" smtClean="0">
                <a:solidFill>
                  <a:prstClr val="black"/>
                </a:solidFill>
              </a:rPr>
              <a:t>需完成</a:t>
            </a:r>
            <a:r>
              <a:rPr lang="zh-CN" altLang="en-US" sz="1400" b="1" dirty="0">
                <a:solidFill>
                  <a:prstClr val="black"/>
                </a:solidFill>
              </a:rPr>
              <a:t>上线过程</a:t>
            </a:r>
            <a:r>
              <a:rPr lang="zh-CN" altLang="en-US" sz="1400" b="1" dirty="0" smtClean="0">
                <a:solidFill>
                  <a:prstClr val="black"/>
                </a:solidFill>
              </a:rPr>
              <a:t>，</a:t>
            </a:r>
            <a:r>
              <a:rPr lang="en-US" altLang="zh-CN" sz="1400" b="1" dirty="0" smtClean="0">
                <a:solidFill>
                  <a:prstClr val="black"/>
                </a:solidFill>
              </a:rPr>
              <a:t>AC</a:t>
            </a:r>
            <a:r>
              <a:rPr lang="zh-CN" altLang="en-US" sz="1400" b="1" dirty="0">
                <a:solidFill>
                  <a:prstClr val="black"/>
                </a:solidFill>
              </a:rPr>
              <a:t>才能实现对</a:t>
            </a:r>
            <a:r>
              <a:rPr lang="en-US" altLang="zh-CN" sz="1400" b="1" dirty="0">
                <a:solidFill>
                  <a:prstClr val="black"/>
                </a:solidFill>
              </a:rPr>
              <a:t>AP</a:t>
            </a:r>
            <a:r>
              <a:rPr lang="zh-CN" altLang="en-US" sz="1400" b="1" dirty="0">
                <a:solidFill>
                  <a:prstClr val="black"/>
                </a:solidFill>
              </a:rPr>
              <a:t>的集中管理和</a:t>
            </a:r>
            <a:r>
              <a:rPr lang="zh-CN" altLang="en-US" sz="1400" b="1" dirty="0" smtClean="0">
                <a:solidFill>
                  <a:prstClr val="black"/>
                </a:solidFill>
              </a:rPr>
              <a:t>控制，以及业务下发。</a:t>
            </a:r>
            <a:r>
              <a:rPr lang="en-US" altLang="zh-CN" sz="1400" b="1" dirty="0" smtClean="0">
                <a:solidFill>
                  <a:prstClr val="black"/>
                </a:solidFill>
              </a:rPr>
              <a:t>AP</a:t>
            </a:r>
            <a:r>
              <a:rPr lang="zh-CN" altLang="en-US" sz="1400" b="1" dirty="0">
                <a:solidFill>
                  <a:prstClr val="black"/>
                </a:solidFill>
              </a:rPr>
              <a:t>的上线过程</a:t>
            </a:r>
            <a:r>
              <a:rPr lang="zh-CN" altLang="en-US" sz="1400" b="1" dirty="0" smtClean="0">
                <a:solidFill>
                  <a:prstClr val="black"/>
                </a:solidFill>
              </a:rPr>
              <a:t>包括如下步骤：</a:t>
            </a:r>
            <a:endParaRPr lang="en-US" altLang="zh-CN" sz="1400" b="1" dirty="0">
              <a:solidFill>
                <a:prstClr val="black"/>
              </a:solidFill>
            </a:endParaRPr>
          </a:p>
          <a:p>
            <a:pPr marL="342900" lvl="0" indent="-342900">
              <a:lnSpc>
                <a:spcPts val="2400"/>
              </a:lnSpc>
              <a:buFont typeface="+mj-lt"/>
              <a:buAutoNum type="arabicPeriod"/>
            </a:pPr>
            <a:r>
              <a:rPr lang="en-US" altLang="zh-CN" sz="1400" dirty="0">
                <a:solidFill>
                  <a:prstClr val="black"/>
                </a:solidFill>
              </a:rPr>
              <a:t>AP</a:t>
            </a:r>
            <a:r>
              <a:rPr lang="zh-CN" altLang="en-US" sz="1400" dirty="0">
                <a:solidFill>
                  <a:prstClr val="black"/>
                </a:solidFill>
              </a:rPr>
              <a:t>获取</a:t>
            </a:r>
            <a:r>
              <a:rPr lang="en-US" altLang="zh-CN" sz="1400" dirty="0">
                <a:solidFill>
                  <a:prstClr val="black"/>
                </a:solidFill>
              </a:rPr>
              <a:t>IP</a:t>
            </a:r>
            <a:r>
              <a:rPr lang="zh-CN" altLang="en-US" sz="1400" dirty="0" smtClean="0">
                <a:solidFill>
                  <a:prstClr val="black"/>
                </a:solidFill>
              </a:rPr>
              <a:t>地址；</a:t>
            </a:r>
            <a:endParaRPr lang="en-US" altLang="zh-CN" sz="1400" dirty="0">
              <a:solidFill>
                <a:prstClr val="black"/>
              </a:solidFill>
            </a:endParaRPr>
          </a:p>
          <a:p>
            <a:pPr marL="342900" lvl="0" indent="-342900">
              <a:lnSpc>
                <a:spcPts val="2400"/>
              </a:lnSpc>
              <a:buFont typeface="+mj-lt"/>
              <a:buAutoNum type="arabicPeriod"/>
            </a:pPr>
            <a:r>
              <a:rPr lang="en-US" altLang="zh-CN" sz="1400" dirty="0" smtClean="0">
                <a:solidFill>
                  <a:prstClr val="black"/>
                </a:solidFill>
              </a:rPr>
              <a:t>AP</a:t>
            </a:r>
            <a:r>
              <a:rPr lang="zh-CN" altLang="en-US" sz="1400" dirty="0" smtClean="0">
                <a:solidFill>
                  <a:prstClr val="black"/>
                </a:solidFill>
              </a:rPr>
              <a:t>发现</a:t>
            </a:r>
            <a:r>
              <a:rPr lang="en-US" altLang="zh-CN" sz="1400" dirty="0" smtClean="0">
                <a:solidFill>
                  <a:prstClr val="black"/>
                </a:solidFill>
              </a:rPr>
              <a:t>AC</a:t>
            </a:r>
            <a:r>
              <a:rPr lang="zh-CN" altLang="en-US" sz="1400" dirty="0" smtClean="0">
                <a:solidFill>
                  <a:prstClr val="black"/>
                </a:solidFill>
              </a:rPr>
              <a:t>并与之建立</a:t>
            </a:r>
            <a:r>
              <a:rPr lang="en-US" altLang="zh-CN" sz="1400" dirty="0" smtClean="0">
                <a:solidFill>
                  <a:prstClr val="black"/>
                </a:solidFill>
              </a:rPr>
              <a:t>CAPWAP</a:t>
            </a:r>
            <a:r>
              <a:rPr lang="zh-CN" altLang="en-US" sz="1400" dirty="0" smtClean="0">
                <a:solidFill>
                  <a:prstClr val="black"/>
                </a:solidFill>
              </a:rPr>
              <a:t>隧道；</a:t>
            </a:r>
            <a:endParaRPr lang="en-US" altLang="zh-CN" sz="1400" dirty="0">
              <a:solidFill>
                <a:prstClr val="black"/>
              </a:solidFill>
            </a:endParaRPr>
          </a:p>
          <a:p>
            <a:pPr marL="342900" lvl="0" indent="-342900">
              <a:lnSpc>
                <a:spcPts val="2400"/>
              </a:lnSpc>
              <a:buFont typeface="+mj-lt"/>
              <a:buAutoNum type="arabicPeriod"/>
            </a:pPr>
            <a:r>
              <a:rPr lang="en-US" altLang="zh-CN" sz="1400" dirty="0">
                <a:solidFill>
                  <a:prstClr val="black"/>
                </a:solidFill>
              </a:rPr>
              <a:t>AP</a:t>
            </a:r>
            <a:r>
              <a:rPr lang="zh-CN" altLang="en-US" sz="1400" dirty="0" smtClean="0">
                <a:solidFill>
                  <a:prstClr val="black"/>
                </a:solidFill>
              </a:rPr>
              <a:t>接入控制；</a:t>
            </a:r>
            <a:endParaRPr lang="en-US" altLang="zh-CN" sz="1400" dirty="0">
              <a:solidFill>
                <a:prstClr val="black"/>
              </a:solidFill>
            </a:endParaRPr>
          </a:p>
          <a:p>
            <a:pPr marL="342900" lvl="0" indent="-342900">
              <a:lnSpc>
                <a:spcPts val="2400"/>
              </a:lnSpc>
              <a:buFont typeface="+mj-lt"/>
              <a:buAutoNum type="arabicPeriod"/>
            </a:pPr>
            <a:r>
              <a:rPr lang="en-US" altLang="zh-CN" sz="1400" dirty="0">
                <a:solidFill>
                  <a:prstClr val="black"/>
                </a:solidFill>
              </a:rPr>
              <a:t>AP</a:t>
            </a:r>
            <a:r>
              <a:rPr lang="zh-CN" altLang="en-US" sz="1400" dirty="0">
                <a:solidFill>
                  <a:prstClr val="black"/>
                </a:solidFill>
              </a:rPr>
              <a:t>版本</a:t>
            </a:r>
            <a:r>
              <a:rPr lang="zh-CN" altLang="en-US" sz="1400" dirty="0" smtClean="0">
                <a:solidFill>
                  <a:prstClr val="black"/>
                </a:solidFill>
              </a:rPr>
              <a:t>升级；</a:t>
            </a:r>
            <a:endParaRPr lang="en-US" altLang="zh-CN" sz="1400" dirty="0">
              <a:solidFill>
                <a:prstClr val="black"/>
              </a:solidFill>
            </a:endParaRPr>
          </a:p>
          <a:p>
            <a:pPr marL="342900" lvl="0" indent="-342900">
              <a:lnSpc>
                <a:spcPts val="2400"/>
              </a:lnSpc>
              <a:buFont typeface="+mj-lt"/>
              <a:buAutoNum type="arabicPeriod"/>
            </a:pPr>
            <a:r>
              <a:rPr lang="en-US" altLang="zh-CN" sz="1400" dirty="0">
                <a:solidFill>
                  <a:prstClr val="black"/>
                </a:solidFill>
              </a:rPr>
              <a:t>CAPWAP</a:t>
            </a:r>
            <a:r>
              <a:rPr lang="zh-CN" altLang="en-US" sz="1400" dirty="0">
                <a:solidFill>
                  <a:prstClr val="black"/>
                </a:solidFill>
              </a:rPr>
              <a:t>隧道</a:t>
            </a:r>
            <a:r>
              <a:rPr lang="zh-CN" altLang="en-US" sz="1400" dirty="0" smtClean="0">
                <a:solidFill>
                  <a:prstClr val="black"/>
                </a:solidFill>
              </a:rPr>
              <a:t>维持。</a:t>
            </a:r>
            <a:endParaRPr lang="zh-CN" altLang="en-US" sz="1400" dirty="0">
              <a:solidFill>
                <a:prstClr val="black"/>
              </a:solidFill>
            </a:endParaRPr>
          </a:p>
        </p:txBody>
      </p:sp>
      <p:sp>
        <p:nvSpPr>
          <p:cNvPr id="42" name="圆角矩形 41"/>
          <p:cNvSpPr/>
          <p:nvPr/>
        </p:nvSpPr>
        <p:spPr>
          <a:xfrm>
            <a:off x="5868941" y="2056776"/>
            <a:ext cx="5233192" cy="364249"/>
          </a:xfrm>
          <a:prstGeom prst="round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AP</a:t>
            </a:r>
            <a:r>
              <a:rPr lang="zh-CN" altLang="en-US" sz="1600" kern="0">
                <a:solidFill>
                  <a:srgbClr val="1D1D1A"/>
                </a:solidFill>
                <a:latin typeface="Huawei Sans" panose="020C0503030203020204" pitchFamily="34" charset="0"/>
                <a:ea typeface="方正兰亭黑简体" panose="02000000000000000000" pitchFamily="2" charset="-122"/>
              </a:rPr>
              <a:t>上线</a:t>
            </a:r>
          </a:p>
        </p:txBody>
      </p:sp>
      <p:sp>
        <p:nvSpPr>
          <p:cNvPr id="43" name="椭圆 42"/>
          <p:cNvSpPr>
            <a:spLocks noChangeAspect="1"/>
          </p:cNvSpPr>
          <p:nvPr/>
        </p:nvSpPr>
        <p:spPr>
          <a:xfrm>
            <a:off x="6445866" y="2136959"/>
            <a:ext cx="203882" cy="20388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grpSp>
        <p:nvGrpSpPr>
          <p:cNvPr id="18" name="组合 17"/>
          <p:cNvGrpSpPr/>
          <p:nvPr/>
        </p:nvGrpSpPr>
        <p:grpSpPr>
          <a:xfrm>
            <a:off x="5868941" y="4869303"/>
            <a:ext cx="5233192" cy="364249"/>
            <a:chOff x="5868941" y="3234330"/>
            <a:chExt cx="5233192" cy="364249"/>
          </a:xfrm>
          <a:solidFill>
            <a:schemeClr val="bg1">
              <a:lumMod val="95000"/>
            </a:schemeClr>
          </a:solidFill>
        </p:grpSpPr>
        <p:sp>
          <p:nvSpPr>
            <p:cNvPr id="50" name="圆角矩形 49"/>
            <p:cNvSpPr/>
            <p:nvPr/>
          </p:nvSpPr>
          <p:spPr>
            <a:xfrm>
              <a:off x="5868941" y="3234330"/>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WLAN</a:t>
              </a:r>
              <a:r>
                <a:rPr lang="zh-CN" altLang="en-US" sz="1600" kern="0">
                  <a:solidFill>
                    <a:srgbClr val="1D1D1A"/>
                  </a:solidFill>
                  <a:latin typeface="Huawei Sans" panose="020C0503030203020204" pitchFamily="34" charset="0"/>
                  <a:ea typeface="方正兰亭黑简体" panose="02000000000000000000" pitchFamily="2" charset="-122"/>
                </a:rPr>
                <a:t>业务配置下发</a:t>
              </a:r>
            </a:p>
          </p:txBody>
        </p:sp>
        <p:sp>
          <p:nvSpPr>
            <p:cNvPr id="52" name="椭圆 51"/>
            <p:cNvSpPr>
              <a:spLocks noChangeAspect="1"/>
            </p:cNvSpPr>
            <p:nvPr/>
          </p:nvSpPr>
          <p:spPr>
            <a:xfrm>
              <a:off x="6445866" y="3314513"/>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00B0F0"/>
                  </a:solidFill>
                  <a:latin typeface="Huawei Sans" panose="020C0503030203020204" pitchFamily="34" charset="0"/>
                  <a:ea typeface="方正兰亭黑简体" panose="02000000000000000000" pitchFamily="2" charset="-122"/>
                </a:rPr>
                <a:t>2</a:t>
              </a:r>
              <a:endParaRPr lang="zh-CN" altLang="en-US" sz="1600" kern="0" dirty="0">
                <a:solidFill>
                  <a:srgbClr val="00B0F0"/>
                </a:solidFill>
                <a:latin typeface="Huawei Sans" panose="020C0503030203020204" pitchFamily="34" charset="0"/>
                <a:ea typeface="方正兰亭黑简体" panose="02000000000000000000" pitchFamily="2" charset="-122"/>
              </a:endParaRPr>
            </a:p>
          </p:txBody>
        </p:sp>
      </p:grpSp>
      <p:grpSp>
        <p:nvGrpSpPr>
          <p:cNvPr id="19" name="组合 18"/>
          <p:cNvGrpSpPr/>
          <p:nvPr/>
        </p:nvGrpSpPr>
        <p:grpSpPr>
          <a:xfrm>
            <a:off x="5868941" y="5287758"/>
            <a:ext cx="5233192" cy="364249"/>
            <a:chOff x="5868941" y="4367286"/>
            <a:chExt cx="5233192" cy="364249"/>
          </a:xfrm>
          <a:solidFill>
            <a:schemeClr val="bg1">
              <a:lumMod val="95000"/>
            </a:schemeClr>
          </a:solidFill>
        </p:grpSpPr>
        <p:sp>
          <p:nvSpPr>
            <p:cNvPr id="55" name="圆角矩形 54"/>
            <p:cNvSpPr/>
            <p:nvPr/>
          </p:nvSpPr>
          <p:spPr>
            <a:xfrm>
              <a:off x="5868941" y="4367286"/>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STA</a:t>
              </a:r>
              <a:r>
                <a:rPr lang="zh-CN" altLang="en-US" sz="1600" kern="0">
                  <a:solidFill>
                    <a:srgbClr val="1D1D1A"/>
                  </a:solidFill>
                  <a:latin typeface="Huawei Sans" panose="020C0503030203020204" pitchFamily="34" charset="0"/>
                  <a:ea typeface="方正兰亭黑简体" panose="02000000000000000000" pitchFamily="2" charset="-122"/>
                </a:rPr>
                <a:t>接入</a:t>
              </a:r>
            </a:p>
          </p:txBody>
        </p:sp>
        <p:sp>
          <p:nvSpPr>
            <p:cNvPr id="56" name="椭圆 55"/>
            <p:cNvSpPr>
              <a:spLocks noChangeAspect="1"/>
            </p:cNvSpPr>
            <p:nvPr/>
          </p:nvSpPr>
          <p:spPr>
            <a:xfrm>
              <a:off x="6445866" y="4447469"/>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00B0F0"/>
                  </a:solidFill>
                  <a:latin typeface="Huawei Sans" panose="020C0503030203020204" pitchFamily="34" charset="0"/>
                  <a:ea typeface="方正兰亭黑简体" panose="02000000000000000000" pitchFamily="2" charset="-122"/>
                </a:rPr>
                <a:t>3</a:t>
              </a:r>
              <a:endParaRPr lang="zh-CN" altLang="en-US" sz="1600" kern="0" dirty="0">
                <a:solidFill>
                  <a:srgbClr val="00B0F0"/>
                </a:solidFill>
                <a:latin typeface="Huawei Sans" panose="020C0503030203020204" pitchFamily="34" charset="0"/>
                <a:ea typeface="方正兰亭黑简体" panose="02000000000000000000" pitchFamily="2" charset="-122"/>
              </a:endParaRPr>
            </a:p>
          </p:txBody>
        </p:sp>
      </p:grpSp>
      <p:grpSp>
        <p:nvGrpSpPr>
          <p:cNvPr id="20" name="组合 19"/>
          <p:cNvGrpSpPr/>
          <p:nvPr/>
        </p:nvGrpSpPr>
        <p:grpSpPr>
          <a:xfrm>
            <a:off x="5868941" y="5706214"/>
            <a:ext cx="5233192" cy="364249"/>
            <a:chOff x="5868941" y="5318117"/>
            <a:chExt cx="5233192" cy="364249"/>
          </a:xfrm>
          <a:solidFill>
            <a:schemeClr val="bg1">
              <a:lumMod val="95000"/>
            </a:schemeClr>
          </a:solidFill>
        </p:grpSpPr>
        <p:sp>
          <p:nvSpPr>
            <p:cNvPr id="58" name="圆角矩形 57"/>
            <p:cNvSpPr/>
            <p:nvPr/>
          </p:nvSpPr>
          <p:spPr>
            <a:xfrm>
              <a:off x="5868941" y="5318117"/>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WLAN</a:t>
              </a:r>
              <a:r>
                <a:rPr lang="zh-CN" altLang="en-US" sz="1600" kern="0">
                  <a:solidFill>
                    <a:srgbClr val="1D1D1A"/>
                  </a:solidFill>
                  <a:latin typeface="Huawei Sans" panose="020C0503030203020204" pitchFamily="34" charset="0"/>
                  <a:ea typeface="方正兰亭黑简体" panose="02000000000000000000" pitchFamily="2" charset="-122"/>
                </a:rPr>
                <a:t>业务数据转发</a:t>
              </a:r>
            </a:p>
          </p:txBody>
        </p:sp>
        <p:sp>
          <p:nvSpPr>
            <p:cNvPr id="59" name="椭圆 58"/>
            <p:cNvSpPr>
              <a:spLocks noChangeAspect="1"/>
            </p:cNvSpPr>
            <p:nvPr/>
          </p:nvSpPr>
          <p:spPr>
            <a:xfrm>
              <a:off x="6445866" y="5398300"/>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00B0F0"/>
                  </a:solidFill>
                  <a:latin typeface="Huawei Sans" panose="020C0503030203020204" pitchFamily="34" charset="0"/>
                  <a:ea typeface="方正兰亭黑简体" panose="02000000000000000000" pitchFamily="2" charset="-122"/>
                </a:rPr>
                <a:t>4</a:t>
              </a:r>
              <a:endParaRPr lang="zh-CN" altLang="en-US" sz="1600" kern="0" dirty="0">
                <a:solidFill>
                  <a:srgbClr val="00B0F0"/>
                </a:solidFill>
                <a:latin typeface="Huawei Sans" panose="020C0503030203020204" pitchFamily="34" charset="0"/>
                <a:ea typeface="方正兰亭黑简体" panose="02000000000000000000" pitchFamily="2" charset="-122"/>
              </a:endParaRPr>
            </a:p>
          </p:txBody>
        </p:sp>
      </p:grpSp>
      <p:sp>
        <p:nvSpPr>
          <p:cNvPr id="61" name="五边形 60"/>
          <p:cNvSpPr/>
          <p:nvPr/>
        </p:nvSpPr>
        <p:spPr bwMode="auto">
          <a:xfrm>
            <a:off x="8148115"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62" name="燕尾形 61"/>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3" name="燕尾形 62"/>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64" name="燕尾形 63"/>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grpSp>
        <p:nvGrpSpPr>
          <p:cNvPr id="144" name="组合 143"/>
          <p:cNvGrpSpPr/>
          <p:nvPr/>
        </p:nvGrpSpPr>
        <p:grpSpPr>
          <a:xfrm>
            <a:off x="749481" y="1363792"/>
            <a:ext cx="3753047" cy="4835052"/>
            <a:chOff x="749481" y="1363792"/>
            <a:chExt cx="3753047" cy="4835052"/>
          </a:xfrm>
        </p:grpSpPr>
        <p:grpSp>
          <p:nvGrpSpPr>
            <p:cNvPr id="145" name="组合 144"/>
            <p:cNvGrpSpPr/>
            <p:nvPr/>
          </p:nvGrpSpPr>
          <p:grpSpPr>
            <a:xfrm>
              <a:off x="749481" y="1363792"/>
              <a:ext cx="3753047" cy="4409868"/>
              <a:chOff x="749481" y="1363792"/>
              <a:chExt cx="3753047" cy="4409868"/>
            </a:xfrm>
          </p:grpSpPr>
          <p:cxnSp>
            <p:nvCxnSpPr>
              <p:cNvPr id="149" name="直接连接符 148"/>
              <p:cNvCxnSpPr/>
              <p:nvPr/>
            </p:nvCxnSpPr>
            <p:spPr>
              <a:xfrm flipH="1">
                <a:off x="2970944" y="3635960"/>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738669" y="1881806"/>
                <a:ext cx="0" cy="266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1" name="图片 102" descr="AC-蓝.png"/>
              <p:cNvPicPr>
                <a:picLocks noChangeAspect="1"/>
              </p:cNvPicPr>
              <p:nvPr/>
            </p:nvPicPr>
            <p:blipFill>
              <a:blip r:embed="rId3" cstate="print"/>
              <a:stretch>
                <a:fillRect/>
              </a:stretch>
            </p:blipFill>
            <p:spPr>
              <a:xfrm>
                <a:off x="3902727" y="3414753"/>
                <a:ext cx="541200" cy="442800"/>
              </a:xfrm>
              <a:prstGeom prst="rect">
                <a:avLst/>
              </a:prstGeom>
            </p:spPr>
          </p:pic>
          <p:sp>
            <p:nvSpPr>
              <p:cNvPr id="152" name="文本框 151"/>
              <p:cNvSpPr txBox="1"/>
              <p:nvPr/>
            </p:nvSpPr>
            <p:spPr>
              <a:xfrm>
                <a:off x="3969366" y="3159780"/>
                <a:ext cx="386644" cy="276999"/>
              </a:xfrm>
              <a:prstGeom prst="rect">
                <a:avLst/>
              </a:prstGeom>
              <a:noFill/>
            </p:spPr>
            <p:txBody>
              <a:bodyPr wrap="none" rtlCol="0">
                <a:spAutoFit/>
              </a:bodyPr>
              <a:lstStyle/>
              <a:p>
                <a:r>
                  <a:rPr lang="en-US" altLang="zh-CN" sz="1200" b="1" dirty="0" smtClean="0"/>
                  <a:t>AC</a:t>
                </a:r>
                <a:endParaRPr lang="zh-CN" altLang="en-US" sz="1200" b="1" dirty="0"/>
              </a:p>
            </p:txBody>
          </p:sp>
          <p:grpSp>
            <p:nvGrpSpPr>
              <p:cNvPr id="153" name="Group 165"/>
              <p:cNvGrpSpPr/>
              <p:nvPr/>
            </p:nvGrpSpPr>
            <p:grpSpPr>
              <a:xfrm rot="10800000">
                <a:off x="1334982" y="4556391"/>
                <a:ext cx="2818362" cy="896978"/>
                <a:chOff x="-1233037" y="914446"/>
                <a:chExt cx="1573823" cy="778776"/>
              </a:xfrm>
            </p:grpSpPr>
            <p:cxnSp>
              <p:nvCxnSpPr>
                <p:cNvPr id="170"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54" name="图片 76" descr="接入交换机.png"/>
              <p:cNvPicPr>
                <a:picLocks noChangeAspect="1"/>
              </p:cNvPicPr>
              <p:nvPr/>
            </p:nvPicPr>
            <p:blipFill>
              <a:blip r:embed="rId4" cstate="print"/>
              <a:stretch>
                <a:fillRect/>
              </a:stretch>
            </p:blipFill>
            <p:spPr>
              <a:xfrm>
                <a:off x="2466949" y="4358666"/>
                <a:ext cx="541200" cy="442800"/>
              </a:xfrm>
              <a:prstGeom prst="rect">
                <a:avLst/>
              </a:prstGeom>
            </p:spPr>
          </p:pic>
          <p:grpSp>
            <p:nvGrpSpPr>
              <p:cNvPr id="155" name="Group 3"/>
              <p:cNvGrpSpPr/>
              <p:nvPr/>
            </p:nvGrpSpPr>
            <p:grpSpPr>
              <a:xfrm>
                <a:off x="2615463" y="5489641"/>
                <a:ext cx="261965" cy="61979"/>
                <a:chOff x="559282" y="6488261"/>
                <a:chExt cx="261965" cy="61979"/>
              </a:xfrm>
              <a:solidFill>
                <a:schemeClr val="bg1">
                  <a:lumMod val="50000"/>
                </a:schemeClr>
              </a:solidFill>
            </p:grpSpPr>
            <p:sp>
              <p:nvSpPr>
                <p:cNvPr id="167"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6" name="直接连接符 155"/>
              <p:cNvCxnSpPr/>
              <p:nvPr/>
            </p:nvCxnSpPr>
            <p:spPr>
              <a:xfrm flipH="1">
                <a:off x="1334981" y="3635960"/>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7" name="图片 72" descr="交换机.png"/>
              <p:cNvPicPr>
                <a:picLocks noChangeAspect="1"/>
              </p:cNvPicPr>
              <p:nvPr/>
            </p:nvPicPr>
            <p:blipFill>
              <a:blip r:embed="rId5" cstate="print"/>
              <a:stretch>
                <a:fillRect/>
              </a:stretch>
            </p:blipFill>
            <p:spPr>
              <a:xfrm>
                <a:off x="1006122" y="3396497"/>
                <a:ext cx="539412" cy="442800"/>
              </a:xfrm>
              <a:prstGeom prst="rect">
                <a:avLst/>
              </a:prstGeom>
            </p:spPr>
          </p:pic>
          <p:pic>
            <p:nvPicPr>
              <p:cNvPr id="158"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0420" y="2303909"/>
                <a:ext cx="541200" cy="442800"/>
              </a:xfrm>
              <a:prstGeom prst="rect">
                <a:avLst/>
              </a:prstGeom>
            </p:spPr>
          </p:pic>
          <p:sp>
            <p:nvSpPr>
              <p:cNvPr id="159" name="文本框 158"/>
              <p:cNvSpPr txBox="1"/>
              <p:nvPr/>
            </p:nvSpPr>
            <p:spPr>
              <a:xfrm>
                <a:off x="749481" y="3159780"/>
                <a:ext cx="1119217" cy="276999"/>
              </a:xfrm>
              <a:prstGeom prst="rect">
                <a:avLst/>
              </a:prstGeom>
              <a:noFill/>
            </p:spPr>
            <p:txBody>
              <a:bodyPr wrap="none" rtlCol="0">
                <a:spAutoFit/>
              </a:bodyPr>
              <a:lstStyle/>
              <a:p>
                <a:pPr algn="ctr"/>
                <a:r>
                  <a:rPr lang="en-US" altLang="zh-CN" sz="1200" b="1" dirty="0" smtClean="0"/>
                  <a:t>DHCP Server</a:t>
                </a:r>
                <a:endParaRPr lang="zh-CN" altLang="en-US" sz="1200" b="1" dirty="0"/>
              </a:p>
            </p:txBody>
          </p:sp>
          <p:pic>
            <p:nvPicPr>
              <p:cNvPr id="160" name="图片 105" descr="AP.png"/>
              <p:cNvPicPr>
                <a:picLocks noChangeAspect="1"/>
              </p:cNvPicPr>
              <p:nvPr/>
            </p:nvPicPr>
            <p:blipFill>
              <a:blip r:embed="rId7" cstate="print"/>
              <a:stretch>
                <a:fillRect/>
              </a:stretch>
            </p:blipFill>
            <p:spPr>
              <a:xfrm>
                <a:off x="1095898" y="5341660"/>
                <a:ext cx="527999" cy="432000"/>
              </a:xfrm>
              <a:prstGeom prst="rect">
                <a:avLst/>
              </a:prstGeom>
            </p:spPr>
          </p:pic>
          <p:pic>
            <p:nvPicPr>
              <p:cNvPr id="161" name="图片 105" descr="AP.png"/>
              <p:cNvPicPr>
                <a:picLocks noChangeAspect="1"/>
              </p:cNvPicPr>
              <p:nvPr/>
            </p:nvPicPr>
            <p:blipFill>
              <a:blip r:embed="rId7" cstate="print"/>
              <a:stretch>
                <a:fillRect/>
              </a:stretch>
            </p:blipFill>
            <p:spPr>
              <a:xfrm>
                <a:off x="3974529" y="5341660"/>
                <a:ext cx="527999" cy="432000"/>
              </a:xfrm>
              <a:prstGeom prst="rect">
                <a:avLst/>
              </a:prstGeom>
            </p:spPr>
          </p:pic>
          <p:sp>
            <p:nvSpPr>
              <p:cNvPr id="162" name="Freeform 159"/>
              <p:cNvSpPr/>
              <p:nvPr/>
            </p:nvSpPr>
            <p:spPr>
              <a:xfrm flipH="1">
                <a:off x="2155509" y="1363792"/>
                <a:ext cx="1115328" cy="58301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 name="文本框 162"/>
              <p:cNvSpPr txBox="1"/>
              <p:nvPr/>
            </p:nvSpPr>
            <p:spPr>
              <a:xfrm>
                <a:off x="2292757" y="1560226"/>
                <a:ext cx="902811" cy="307777"/>
              </a:xfrm>
              <a:prstGeom prst="rect">
                <a:avLst/>
              </a:prstGeom>
              <a:noFill/>
            </p:spPr>
            <p:txBody>
              <a:bodyPr wrap="none" rtlCol="0">
                <a:spAutoFit/>
              </a:bodyPr>
              <a:lstStyle/>
              <a:p>
                <a:r>
                  <a:rPr lang="zh-CN" altLang="en-US" sz="1400" smtClean="0">
                    <a:solidFill>
                      <a:schemeClr val="bg1">
                        <a:lumMod val="50000"/>
                      </a:schemeClr>
                    </a:solidFill>
                  </a:rPr>
                  <a:t>园区网络</a:t>
                </a:r>
                <a:endParaRPr lang="zh-CN" altLang="en-US" sz="1400">
                  <a:solidFill>
                    <a:schemeClr val="bg1">
                      <a:lumMod val="50000"/>
                    </a:schemeClr>
                  </a:solidFill>
                </a:endParaRPr>
              </a:p>
            </p:txBody>
          </p:sp>
          <p:sp>
            <p:nvSpPr>
              <p:cNvPr id="164" name="文本框 163"/>
              <p:cNvSpPr txBox="1"/>
              <p:nvPr/>
            </p:nvSpPr>
            <p:spPr>
              <a:xfrm>
                <a:off x="1118170" y="5051428"/>
                <a:ext cx="383438" cy="276999"/>
              </a:xfrm>
              <a:prstGeom prst="rect">
                <a:avLst/>
              </a:prstGeom>
              <a:noFill/>
            </p:spPr>
            <p:txBody>
              <a:bodyPr wrap="none" rtlCol="0">
                <a:spAutoFit/>
              </a:bodyPr>
              <a:lstStyle/>
              <a:p>
                <a:r>
                  <a:rPr lang="en-US" altLang="zh-CN" sz="1200" b="1" smtClean="0"/>
                  <a:t>AP</a:t>
                </a:r>
                <a:endParaRPr lang="zh-CN" altLang="en-US" sz="1200" b="1"/>
              </a:p>
            </p:txBody>
          </p:sp>
          <p:sp>
            <p:nvSpPr>
              <p:cNvPr id="165" name="文本框 164"/>
              <p:cNvSpPr txBox="1"/>
              <p:nvPr/>
            </p:nvSpPr>
            <p:spPr>
              <a:xfrm>
                <a:off x="3972211" y="5051428"/>
                <a:ext cx="383438" cy="276999"/>
              </a:xfrm>
              <a:prstGeom prst="rect">
                <a:avLst/>
              </a:prstGeom>
              <a:noFill/>
            </p:spPr>
            <p:txBody>
              <a:bodyPr wrap="none" rtlCol="0">
                <a:spAutoFit/>
              </a:bodyPr>
              <a:lstStyle/>
              <a:p>
                <a:r>
                  <a:rPr lang="en-US" altLang="zh-CN" sz="1200" b="1" smtClean="0"/>
                  <a:t>AP</a:t>
                </a:r>
                <a:endParaRPr lang="zh-CN" altLang="en-US" sz="1200" b="1"/>
              </a:p>
            </p:txBody>
          </p:sp>
          <p:pic>
            <p:nvPicPr>
              <p:cNvPr id="166" name="图片 86" descr="核心交换机.png"/>
              <p:cNvPicPr>
                <a:picLocks noChangeAspect="1"/>
              </p:cNvPicPr>
              <p:nvPr/>
            </p:nvPicPr>
            <p:blipFill>
              <a:blip r:embed="rId8" cstate="print"/>
              <a:stretch>
                <a:fillRect/>
              </a:stretch>
            </p:blipFill>
            <p:spPr>
              <a:xfrm>
                <a:off x="2473145" y="3414753"/>
                <a:ext cx="541200" cy="442800"/>
              </a:xfrm>
              <a:prstGeom prst="rect">
                <a:avLst/>
              </a:prstGeom>
            </p:spPr>
          </p:pic>
        </p:grpSp>
        <p:pic>
          <p:nvPicPr>
            <p:cNvPr id="146" name="图片 145" descr="故障链路.png"/>
            <p:cNvPicPr>
              <a:picLocks noChangeAspect="1"/>
            </p:cNvPicPr>
            <p:nvPr/>
          </p:nvPicPr>
          <p:blipFill>
            <a:blip r:embed="rId9" cstate="print"/>
            <a:stretch>
              <a:fillRect/>
            </a:stretch>
          </p:blipFill>
          <p:spPr>
            <a:xfrm>
              <a:off x="1754992" y="5760533"/>
              <a:ext cx="540000" cy="402667"/>
            </a:xfrm>
            <a:prstGeom prst="rect">
              <a:avLst/>
            </a:prstGeom>
          </p:spPr>
        </p:pic>
        <p:pic>
          <p:nvPicPr>
            <p:cNvPr id="147" name="图片 146" descr="笔记本电脑.png"/>
            <p:cNvPicPr>
              <a:picLocks noChangeAspect="1"/>
            </p:cNvPicPr>
            <p:nvPr/>
          </p:nvPicPr>
          <p:blipFill>
            <a:blip r:embed="rId10" cstate="print"/>
            <a:stretch>
              <a:fillRect/>
            </a:stretch>
          </p:blipFill>
          <p:spPr>
            <a:xfrm>
              <a:off x="2584059" y="5810251"/>
              <a:ext cx="539779" cy="338400"/>
            </a:xfrm>
            <a:prstGeom prst="rect">
              <a:avLst/>
            </a:prstGeom>
          </p:spPr>
        </p:pic>
        <p:pic>
          <p:nvPicPr>
            <p:cNvPr id="148" name="图片 147" descr="SAN网络-蓝.png"/>
            <p:cNvPicPr>
              <a:picLocks noChangeAspect="1"/>
            </p:cNvPicPr>
            <p:nvPr/>
          </p:nvPicPr>
          <p:blipFill>
            <a:blip r:embed="rId11" cstate="print"/>
            <a:stretch>
              <a:fillRect/>
            </a:stretch>
          </p:blipFill>
          <p:spPr>
            <a:xfrm>
              <a:off x="3442541" y="5760533"/>
              <a:ext cx="267540" cy="438311"/>
            </a:xfrm>
            <a:prstGeom prst="rect">
              <a:avLst/>
            </a:prstGeom>
          </p:spPr>
        </p:pic>
      </p:grpSp>
    </p:spTree>
    <p:extLst>
      <p:ext uri="{BB962C8B-B14F-4D97-AF65-F5344CB8AC3E}">
        <p14:creationId xmlns:p14="http://schemas.microsoft.com/office/powerpoint/2010/main" val="8191230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t>
            </a:r>
            <a:r>
              <a:rPr lang="zh-CN" altLang="en-US" dirty="0"/>
              <a:t>获取</a:t>
            </a:r>
            <a:r>
              <a:rPr lang="en-US" altLang="zh-CN" dirty="0"/>
              <a:t>IP</a:t>
            </a:r>
            <a:r>
              <a:rPr lang="zh-CN" altLang="en-US" dirty="0"/>
              <a:t>地址</a:t>
            </a:r>
          </a:p>
        </p:txBody>
      </p:sp>
      <p:sp>
        <p:nvSpPr>
          <p:cNvPr id="3" name="文本占位符 2"/>
          <p:cNvSpPr>
            <a:spLocks noGrp="1"/>
          </p:cNvSpPr>
          <p:nvPr>
            <p:ph type="body" sz="quarter" idx="10"/>
          </p:nvPr>
        </p:nvSpPr>
        <p:spPr>
          <a:xfrm>
            <a:off x="2171700" y="1233488"/>
            <a:ext cx="9572800" cy="533005"/>
          </a:xfrm>
        </p:spPr>
        <p:txBody>
          <a:bodyPr/>
          <a:lstStyle/>
          <a:p>
            <a:r>
              <a:rPr lang="en-US" altLang="zh-CN" sz="2000" dirty="0"/>
              <a:t>AP</a:t>
            </a:r>
            <a:r>
              <a:rPr lang="zh-CN" altLang="en-US" sz="2000" dirty="0"/>
              <a:t>必须获得</a:t>
            </a:r>
            <a:r>
              <a:rPr lang="en-US" altLang="zh-CN" sz="2000" dirty="0"/>
              <a:t>IP</a:t>
            </a:r>
            <a:r>
              <a:rPr lang="zh-CN" altLang="en-US" sz="2000" dirty="0"/>
              <a:t>地址才能够与</a:t>
            </a:r>
            <a:r>
              <a:rPr lang="en-US" altLang="zh-CN" sz="2000" dirty="0"/>
              <a:t>AC</a:t>
            </a:r>
            <a:r>
              <a:rPr lang="zh-CN" altLang="en-US" sz="2000" dirty="0"/>
              <a:t>通信，</a:t>
            </a:r>
            <a:r>
              <a:rPr lang="en-US" altLang="zh-CN" sz="2000" dirty="0"/>
              <a:t>WLAN</a:t>
            </a:r>
            <a:r>
              <a:rPr lang="zh-CN" altLang="en-US" sz="2000" dirty="0"/>
              <a:t>网络才能够正常工作。</a:t>
            </a:r>
          </a:p>
          <a:p>
            <a:endParaRPr lang="zh-CN" altLang="en-US" sz="2000" dirty="0"/>
          </a:p>
        </p:txBody>
      </p:sp>
      <p:sp>
        <p:nvSpPr>
          <p:cNvPr id="4" name="五边形 3"/>
          <p:cNvSpPr/>
          <p:nvPr/>
        </p:nvSpPr>
        <p:spPr bwMode="auto">
          <a:xfrm>
            <a:off x="8148115"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37" name="isḻïḑe">
            <a:extLst>
              <a:ext uri="{FF2B5EF4-FFF2-40B4-BE49-F238E27FC236}">
                <a16:creationId xmlns:a16="http://schemas.microsoft.com/office/drawing/2014/main" xmlns="" id="{24CBC826-002E-4B71-8291-B729E4BED0E3}"/>
              </a:ext>
            </a:extLst>
          </p:cNvPr>
          <p:cNvSpPr txBox="1"/>
          <p:nvPr/>
        </p:nvSpPr>
        <p:spPr bwMode="auto">
          <a:xfrm>
            <a:off x="656705" y="172034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AP</a:t>
            </a:r>
            <a:r>
              <a:rPr lang="zh-CN" altLang="en-US" dirty="0"/>
              <a:t>获取</a:t>
            </a:r>
            <a:r>
              <a:rPr lang="en-US" altLang="zh-CN" dirty="0"/>
              <a:t>IP</a:t>
            </a:r>
            <a:r>
              <a:rPr lang="zh-CN" altLang="en-US" dirty="0"/>
              <a:t>地址</a:t>
            </a:r>
            <a:endParaRPr lang="en-US" altLang="zh-CN" dirty="0"/>
          </a:p>
        </p:txBody>
      </p:sp>
      <p:sp>
        <p:nvSpPr>
          <p:cNvPr id="38" name="ïšļïďe">
            <a:extLst>
              <a:ext uri="{FF2B5EF4-FFF2-40B4-BE49-F238E27FC236}">
                <a16:creationId xmlns:a16="http://schemas.microsoft.com/office/drawing/2014/main" xmlns="" id="{FB41FAD4-0BA5-4580-B72E-A6BFF22F8784}"/>
              </a:ext>
            </a:extLst>
          </p:cNvPr>
          <p:cNvSpPr txBox="1"/>
          <p:nvPr/>
        </p:nvSpPr>
        <p:spPr bwMode="auto">
          <a:xfrm>
            <a:off x="618068" y="267524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CAPWAP</a:t>
            </a:r>
          </a:p>
          <a:p>
            <a:r>
              <a:rPr lang="zh-CN" altLang="en-US" dirty="0"/>
              <a:t>隧道建立</a:t>
            </a:r>
            <a:endParaRPr lang="en-US" altLang="zh-CN" dirty="0"/>
          </a:p>
        </p:txBody>
      </p:sp>
      <p:sp>
        <p:nvSpPr>
          <p:cNvPr id="39" name="ïṧļíḍê">
            <a:extLst>
              <a:ext uri="{FF2B5EF4-FFF2-40B4-BE49-F238E27FC236}">
                <a16:creationId xmlns:a16="http://schemas.microsoft.com/office/drawing/2014/main" xmlns="" id="{D1BCCD92-D45A-41F7-960F-30FC35568CBF}"/>
              </a:ext>
            </a:extLst>
          </p:cNvPr>
          <p:cNvSpPr txBox="1"/>
          <p:nvPr/>
        </p:nvSpPr>
        <p:spPr bwMode="auto">
          <a:xfrm>
            <a:off x="618068" y="3630149"/>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接入控制</a:t>
            </a:r>
            <a:endParaRPr lang="en-US" altLang="zh-CN" sz="1400" dirty="0">
              <a:solidFill>
                <a:schemeClr val="bg1">
                  <a:lumMod val="65000"/>
                </a:schemeClr>
              </a:solidFill>
            </a:endParaRPr>
          </a:p>
        </p:txBody>
      </p:sp>
      <p:sp>
        <p:nvSpPr>
          <p:cNvPr id="41" name="îş1iḍê">
            <a:extLst>
              <a:ext uri="{FF2B5EF4-FFF2-40B4-BE49-F238E27FC236}">
                <a16:creationId xmlns:a16="http://schemas.microsoft.com/office/drawing/2014/main" xmlns="" id="{F0B068A5-560A-4DB9-9ABC-E179FB4B53B1}"/>
              </a:ext>
            </a:extLst>
          </p:cNvPr>
          <p:cNvSpPr txBox="1"/>
          <p:nvPr/>
        </p:nvSpPr>
        <p:spPr bwMode="auto">
          <a:xfrm>
            <a:off x="618068" y="458505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的版本升级</a:t>
            </a:r>
            <a:endParaRPr lang="en-US" altLang="zh-CN" sz="1400" dirty="0">
              <a:solidFill>
                <a:schemeClr val="bg1">
                  <a:lumMod val="65000"/>
                </a:schemeClr>
              </a:solidFill>
            </a:endParaRPr>
          </a:p>
          <a:p>
            <a:pPr algn="ctr" eaLnBrk="1" hangingPunct="1">
              <a:lnSpc>
                <a:spcPct val="100000"/>
              </a:lnSpc>
              <a:spcBef>
                <a:spcPct val="0"/>
              </a:spcBef>
            </a:pPr>
            <a:r>
              <a:rPr lang="zh-CN" altLang="en-US" sz="1400" dirty="0">
                <a:solidFill>
                  <a:schemeClr val="bg1">
                    <a:lumMod val="65000"/>
                  </a:schemeClr>
                </a:solidFill>
              </a:rPr>
              <a:t>（可选）</a:t>
            </a:r>
            <a:endParaRPr lang="en-US" altLang="zh-CN" sz="1400" dirty="0">
              <a:solidFill>
                <a:schemeClr val="bg1">
                  <a:lumMod val="65000"/>
                </a:schemeClr>
              </a:solidFill>
            </a:endParaRPr>
          </a:p>
        </p:txBody>
      </p:sp>
      <p:sp>
        <p:nvSpPr>
          <p:cNvPr id="42" name="íşḻïďe">
            <a:extLst>
              <a:ext uri="{FF2B5EF4-FFF2-40B4-BE49-F238E27FC236}">
                <a16:creationId xmlns:a16="http://schemas.microsoft.com/office/drawing/2014/main" xmlns="" id="{05246D82-A4F5-42F2-854D-C3D348D160CE}"/>
              </a:ext>
            </a:extLst>
          </p:cNvPr>
          <p:cNvSpPr txBox="1"/>
          <p:nvPr/>
        </p:nvSpPr>
        <p:spPr bwMode="auto">
          <a:xfrm>
            <a:off x="618068" y="5539957"/>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CAPWAP</a:t>
            </a:r>
          </a:p>
          <a:p>
            <a:pPr algn="ctr" eaLnBrk="1" hangingPunct="1">
              <a:lnSpc>
                <a:spcPct val="100000"/>
              </a:lnSpc>
              <a:spcBef>
                <a:spcPct val="0"/>
              </a:spcBef>
            </a:pPr>
            <a:r>
              <a:rPr lang="zh-CN" altLang="en-US" sz="1400" dirty="0">
                <a:solidFill>
                  <a:schemeClr val="bg1">
                    <a:lumMod val="65000"/>
                  </a:schemeClr>
                </a:solidFill>
              </a:rPr>
              <a:t>隧道维持</a:t>
            </a:r>
            <a:endParaRPr lang="en-US" altLang="zh-CN" sz="1400" dirty="0">
              <a:solidFill>
                <a:schemeClr val="bg1">
                  <a:lumMod val="65000"/>
                </a:schemeClr>
              </a:solidFill>
            </a:endParaRPr>
          </a:p>
        </p:txBody>
      </p:sp>
      <p:cxnSp>
        <p:nvCxnSpPr>
          <p:cNvPr id="43" name="直接连接符 42">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485526" y="3669763"/>
            <a:ext cx="360000" cy="360000"/>
            <a:chOff x="4939189" y="1253075"/>
            <a:chExt cx="532084" cy="532082"/>
          </a:xfrm>
        </p:grpSpPr>
        <p:sp>
          <p:nvSpPr>
            <p:cNvPr id="45"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46"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48" name="组合 47"/>
          <p:cNvGrpSpPr/>
          <p:nvPr/>
        </p:nvGrpSpPr>
        <p:grpSpPr>
          <a:xfrm>
            <a:off x="485526" y="4625313"/>
            <a:ext cx="360000" cy="360000"/>
            <a:chOff x="6792271" y="1253075"/>
            <a:chExt cx="532084" cy="532082"/>
          </a:xfrm>
        </p:grpSpPr>
        <p:sp>
          <p:nvSpPr>
            <p:cNvPr id="49"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50"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53" name="组合 52"/>
          <p:cNvGrpSpPr/>
          <p:nvPr/>
        </p:nvGrpSpPr>
        <p:grpSpPr>
          <a:xfrm>
            <a:off x="485526" y="5580861"/>
            <a:ext cx="360000" cy="360000"/>
            <a:chOff x="8645353" y="1253075"/>
            <a:chExt cx="532084" cy="532082"/>
          </a:xfrm>
        </p:grpSpPr>
        <p:sp>
          <p:nvSpPr>
            <p:cNvPr id="55"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56"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58" name="组合 57"/>
          <p:cNvGrpSpPr/>
          <p:nvPr/>
        </p:nvGrpSpPr>
        <p:grpSpPr bwMode="blackGray">
          <a:xfrm>
            <a:off x="485526" y="1758663"/>
            <a:ext cx="360000" cy="360000"/>
            <a:chOff x="1233025" y="1253075"/>
            <a:chExt cx="532084" cy="532082"/>
          </a:xfrm>
        </p:grpSpPr>
        <p:sp>
          <p:nvSpPr>
            <p:cNvPr id="59" name="íṩlíḓê">
              <a:extLst>
                <a:ext uri="{FF2B5EF4-FFF2-40B4-BE49-F238E27FC236}">
                  <a16:creationId xmlns:a16="http://schemas.microsoft.com/office/drawing/2014/main" xmlns="" id="{FBC6DF09-FCD2-4E57-B557-9F103A335C85}"/>
                </a:ext>
              </a:extLst>
            </p:cNvPr>
            <p:cNvSpPr/>
            <p:nvPr/>
          </p:nvSpPr>
          <p:spPr bwMode="black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2" name="cloud-computing_161788"/>
            <p:cNvSpPr>
              <a:spLocks noChangeAspect="1"/>
            </p:cNvSpPr>
            <p:nvPr/>
          </p:nvSpPr>
          <p:spPr bwMode="black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65" name="组合 64"/>
          <p:cNvGrpSpPr/>
          <p:nvPr/>
        </p:nvGrpSpPr>
        <p:grpSpPr bwMode="gray">
          <a:xfrm>
            <a:off x="485526" y="2714213"/>
            <a:ext cx="360000" cy="360000"/>
            <a:chOff x="3086107" y="1253075"/>
            <a:chExt cx="532084" cy="532082"/>
          </a:xfrm>
        </p:grpSpPr>
        <p:sp>
          <p:nvSpPr>
            <p:cNvPr id="67" name="iṡ1ïdé">
              <a:extLst>
                <a:ext uri="{FF2B5EF4-FFF2-40B4-BE49-F238E27FC236}">
                  <a16:creationId xmlns:a16="http://schemas.microsoft.com/office/drawing/2014/main" xmlns="" id="{3FC487D0-A815-4107-8A36-7C156E98B5FA}"/>
                </a:ext>
              </a:extLst>
            </p:cNvPr>
            <p:cNvSpPr/>
            <p:nvPr/>
          </p:nvSpPr>
          <p:spPr bwMode="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68" name="basic-rainbow_61924"/>
            <p:cNvSpPr>
              <a:spLocks noChangeAspect="1"/>
            </p:cNvSpPr>
            <p:nvPr/>
          </p:nvSpPr>
          <p:spPr bwMode="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
        <p:nvSpPr>
          <p:cNvPr id="51" name="圆角矩形 75"/>
          <p:cNvSpPr/>
          <p:nvPr/>
        </p:nvSpPr>
        <p:spPr>
          <a:xfrm>
            <a:off x="2543262" y="1763511"/>
            <a:ext cx="53316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AP</a:t>
            </a:r>
            <a:r>
              <a:rPr lang="zh-CN" altLang="en-US" b="1" dirty="0">
                <a:solidFill>
                  <a:prstClr val="white"/>
                </a:solidFill>
                <a:latin typeface="Huawei Sans" panose="020C0503030203020204" pitchFamily="34" charset="0"/>
                <a:ea typeface="方正兰亭黑简体" panose="02000000000000000000" pitchFamily="2" charset="-122"/>
              </a:rPr>
              <a:t>获取</a:t>
            </a:r>
            <a:r>
              <a:rPr lang="en-US" altLang="zh-CN" b="1" dirty="0">
                <a:solidFill>
                  <a:prstClr val="white"/>
                </a:solidFill>
                <a:latin typeface="Huawei Sans" panose="020C0503030203020204" pitchFamily="34" charset="0"/>
                <a:ea typeface="方正兰亭黑简体" panose="02000000000000000000" pitchFamily="2" charset="-122"/>
              </a:rPr>
              <a:t>IP</a:t>
            </a:r>
            <a:r>
              <a:rPr lang="zh-CN" altLang="en-US" b="1" dirty="0">
                <a:solidFill>
                  <a:prstClr val="white"/>
                </a:solidFill>
                <a:latin typeface="Huawei Sans" panose="020C0503030203020204" pitchFamily="34" charset="0"/>
                <a:ea typeface="方正兰亭黑简体" panose="02000000000000000000" pitchFamily="2" charset="-122"/>
              </a:rPr>
              <a:t>地址</a:t>
            </a:r>
          </a:p>
        </p:txBody>
      </p:sp>
      <p:sp>
        <p:nvSpPr>
          <p:cNvPr id="52" name="圆角矩形 75"/>
          <p:cNvSpPr/>
          <p:nvPr/>
        </p:nvSpPr>
        <p:spPr>
          <a:xfrm>
            <a:off x="2541849" y="2195016"/>
            <a:ext cx="5331600" cy="292379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r>
              <a:rPr lang="en-US" altLang="zh-CN" sz="1600" dirty="0">
                <a:solidFill>
                  <a:srgbClr val="EC7061"/>
                </a:solidFill>
              </a:rPr>
              <a:t>AP</a:t>
            </a:r>
            <a:r>
              <a:rPr lang="zh-CN" altLang="en-US" sz="1600" dirty="0">
                <a:solidFill>
                  <a:srgbClr val="EC7061"/>
                </a:solidFill>
              </a:rPr>
              <a:t>获取</a:t>
            </a:r>
            <a:r>
              <a:rPr lang="en-US" altLang="zh-CN" sz="1600" dirty="0">
                <a:solidFill>
                  <a:srgbClr val="EC7061"/>
                </a:solidFill>
              </a:rPr>
              <a:t>IP</a:t>
            </a:r>
            <a:r>
              <a:rPr lang="zh-CN" altLang="en-US" sz="1600" dirty="0">
                <a:solidFill>
                  <a:srgbClr val="EC7061"/>
                </a:solidFill>
              </a:rPr>
              <a:t>地址</a:t>
            </a:r>
            <a:r>
              <a:rPr lang="zh-CN" altLang="en-US" sz="1600" dirty="0">
                <a:solidFill>
                  <a:prstClr val="black"/>
                </a:solidFill>
              </a:rPr>
              <a:t>的方式包括以下：</a:t>
            </a:r>
          </a:p>
          <a:p>
            <a:pPr marL="360000" lvl="1" indent="-180000" algn="just">
              <a:lnSpc>
                <a:spcPct val="130000"/>
              </a:lnSpc>
              <a:spcAft>
                <a:spcPts val="400"/>
              </a:spcAft>
              <a:buFont typeface="Huawei Sans" panose="020C0503030203020204" pitchFamily="34" charset="0"/>
              <a:buChar char="▫"/>
            </a:pPr>
            <a:r>
              <a:rPr lang="zh-CN" altLang="en-US" sz="1600" dirty="0">
                <a:solidFill>
                  <a:prstClr val="black"/>
                </a:solidFill>
              </a:rPr>
              <a:t>静态方式：登录到</a:t>
            </a:r>
            <a:r>
              <a:rPr lang="en-US" altLang="zh-CN" sz="1600" dirty="0">
                <a:solidFill>
                  <a:prstClr val="black"/>
                </a:solidFill>
              </a:rPr>
              <a:t>AP</a:t>
            </a:r>
            <a:r>
              <a:rPr lang="zh-CN" altLang="en-US" sz="1600" dirty="0">
                <a:solidFill>
                  <a:prstClr val="black"/>
                </a:solidFill>
              </a:rPr>
              <a:t>设备上手工配置</a:t>
            </a:r>
            <a:r>
              <a:rPr lang="en-US" altLang="zh-CN" sz="1600" dirty="0">
                <a:solidFill>
                  <a:prstClr val="black"/>
                </a:solidFill>
              </a:rPr>
              <a:t>IP</a:t>
            </a:r>
            <a:r>
              <a:rPr lang="zh-CN" altLang="en-US" sz="1600" dirty="0">
                <a:solidFill>
                  <a:prstClr val="black"/>
                </a:solidFill>
              </a:rPr>
              <a:t>地址。</a:t>
            </a:r>
          </a:p>
          <a:p>
            <a:pPr marL="360000" lvl="1" indent="-180000" algn="just">
              <a:lnSpc>
                <a:spcPct val="130000"/>
              </a:lnSpc>
              <a:spcAft>
                <a:spcPts val="400"/>
              </a:spcAft>
              <a:buFont typeface="Huawei Sans" panose="020C0503030203020204" pitchFamily="34" charset="0"/>
              <a:buChar char="▫"/>
            </a:pPr>
            <a:r>
              <a:rPr lang="en-US" altLang="zh-CN" sz="1600" dirty="0">
                <a:solidFill>
                  <a:prstClr val="black"/>
                </a:solidFill>
              </a:rPr>
              <a:t>DHCP</a:t>
            </a:r>
            <a:r>
              <a:rPr lang="zh-CN" altLang="en-US" sz="1600" dirty="0">
                <a:solidFill>
                  <a:prstClr val="black"/>
                </a:solidFill>
              </a:rPr>
              <a:t>方式：通过配置</a:t>
            </a:r>
            <a:r>
              <a:rPr lang="en-US" altLang="zh-CN" sz="1600" dirty="0">
                <a:solidFill>
                  <a:prstClr val="black"/>
                </a:solidFill>
              </a:rPr>
              <a:t>DHCP</a:t>
            </a:r>
            <a:r>
              <a:rPr lang="zh-CN" altLang="en-US" sz="1600" dirty="0">
                <a:solidFill>
                  <a:prstClr val="black"/>
                </a:solidFill>
              </a:rPr>
              <a:t>服务器，使</a:t>
            </a:r>
            <a:r>
              <a:rPr lang="en-US" altLang="zh-CN" sz="1600" dirty="0">
                <a:solidFill>
                  <a:prstClr val="black"/>
                </a:solidFill>
              </a:rPr>
              <a:t>AP</a:t>
            </a:r>
            <a:r>
              <a:rPr lang="zh-CN" altLang="en-US" sz="1600" dirty="0">
                <a:solidFill>
                  <a:prstClr val="black"/>
                </a:solidFill>
              </a:rPr>
              <a:t>作为</a:t>
            </a:r>
            <a:r>
              <a:rPr lang="en-US" altLang="zh-CN" sz="1600" dirty="0">
                <a:solidFill>
                  <a:prstClr val="black"/>
                </a:solidFill>
              </a:rPr>
              <a:t>DHCP</a:t>
            </a:r>
            <a:r>
              <a:rPr lang="zh-CN" altLang="en-US" sz="1600" dirty="0">
                <a:solidFill>
                  <a:prstClr val="black"/>
                </a:solidFill>
              </a:rPr>
              <a:t>客户端向</a:t>
            </a:r>
            <a:r>
              <a:rPr lang="en-US" altLang="zh-CN" sz="1600" dirty="0">
                <a:solidFill>
                  <a:prstClr val="black"/>
                </a:solidFill>
              </a:rPr>
              <a:t>DHCP</a:t>
            </a:r>
            <a:r>
              <a:rPr lang="zh-CN" altLang="en-US" sz="1600" dirty="0">
                <a:solidFill>
                  <a:prstClr val="black"/>
                </a:solidFill>
              </a:rPr>
              <a:t>服务器请求</a:t>
            </a:r>
            <a:r>
              <a:rPr lang="en-US" altLang="zh-CN" sz="1600" dirty="0">
                <a:solidFill>
                  <a:prstClr val="black"/>
                </a:solidFill>
              </a:rPr>
              <a:t>IP</a:t>
            </a:r>
            <a:r>
              <a:rPr lang="zh-CN" altLang="en-US" sz="1600" dirty="0">
                <a:solidFill>
                  <a:prstClr val="black"/>
                </a:solidFill>
              </a:rPr>
              <a:t>地址</a:t>
            </a:r>
            <a:r>
              <a:rPr lang="zh-CN" altLang="en-US" sz="1600" dirty="0" smtClean="0">
                <a:solidFill>
                  <a:prstClr val="black"/>
                </a:solidFill>
              </a:rPr>
              <a:t>。</a:t>
            </a:r>
            <a:endParaRPr lang="en-US" altLang="zh-CN" sz="1600" dirty="0" smtClean="0">
              <a:solidFill>
                <a:prstClr val="black"/>
              </a:solidFill>
            </a:endParaRPr>
          </a:p>
          <a:p>
            <a:pPr marL="177800" lvl="1" indent="-177800" algn="just">
              <a:lnSpc>
                <a:spcPct val="130000"/>
              </a:lnSpc>
              <a:spcAft>
                <a:spcPts val="300"/>
              </a:spcAft>
              <a:buFont typeface="Arial" panose="020B0604020202020204" pitchFamily="34" charset="0"/>
              <a:buChar char="•"/>
            </a:pPr>
            <a:r>
              <a:rPr lang="zh-CN" altLang="en-US" sz="1600" dirty="0">
                <a:solidFill>
                  <a:schemeClr val="tx1"/>
                </a:solidFill>
              </a:rPr>
              <a:t>典型方案：</a:t>
            </a:r>
          </a:p>
          <a:p>
            <a:pPr marL="360000" lvl="1" indent="-180000" algn="just">
              <a:lnSpc>
                <a:spcPct val="130000"/>
              </a:lnSpc>
              <a:spcAft>
                <a:spcPts val="400"/>
              </a:spcAft>
              <a:buFont typeface="Huawei Sans" panose="020C0503030203020204" pitchFamily="34" charset="0"/>
              <a:buChar char="▫"/>
            </a:pPr>
            <a:r>
              <a:rPr lang="zh-CN" altLang="en-US" sz="1600" dirty="0">
                <a:solidFill>
                  <a:prstClr val="black"/>
                </a:solidFill>
              </a:rPr>
              <a:t>部署专门的</a:t>
            </a:r>
            <a:r>
              <a:rPr lang="en-US" altLang="zh-CN" sz="1600" dirty="0">
                <a:solidFill>
                  <a:prstClr val="black"/>
                </a:solidFill>
              </a:rPr>
              <a:t>DHCP Server</a:t>
            </a:r>
            <a:r>
              <a:rPr lang="zh-CN" altLang="en-US" sz="1600" dirty="0">
                <a:solidFill>
                  <a:prstClr val="black"/>
                </a:solidFill>
              </a:rPr>
              <a:t>为</a:t>
            </a:r>
            <a:r>
              <a:rPr lang="en-US" altLang="zh-CN" sz="1600" dirty="0">
                <a:solidFill>
                  <a:prstClr val="black"/>
                </a:solidFill>
              </a:rPr>
              <a:t>AP</a:t>
            </a:r>
            <a:r>
              <a:rPr lang="zh-CN" altLang="en-US" sz="1600" dirty="0">
                <a:solidFill>
                  <a:prstClr val="black"/>
                </a:solidFill>
              </a:rPr>
              <a:t>分配</a:t>
            </a:r>
            <a:r>
              <a:rPr lang="en-US" altLang="zh-CN" sz="1600" dirty="0">
                <a:solidFill>
                  <a:prstClr val="black"/>
                </a:solidFill>
              </a:rPr>
              <a:t>IP</a:t>
            </a:r>
            <a:r>
              <a:rPr lang="zh-CN" altLang="en-US" sz="1600" dirty="0">
                <a:solidFill>
                  <a:prstClr val="black"/>
                </a:solidFill>
              </a:rPr>
              <a:t>地址。</a:t>
            </a:r>
          </a:p>
          <a:p>
            <a:pPr marL="360000" lvl="1" indent="-180000" algn="just">
              <a:lnSpc>
                <a:spcPct val="130000"/>
              </a:lnSpc>
              <a:spcAft>
                <a:spcPts val="400"/>
              </a:spcAft>
              <a:buFont typeface="Huawei Sans" panose="020C0503030203020204" pitchFamily="34" charset="0"/>
              <a:buChar char="▫"/>
            </a:pPr>
            <a:r>
              <a:rPr lang="zh-CN" altLang="en-US" sz="1600" dirty="0" smtClean="0">
                <a:solidFill>
                  <a:prstClr val="black"/>
                </a:solidFill>
              </a:rPr>
              <a:t>使用</a:t>
            </a:r>
            <a:r>
              <a:rPr lang="en-US" altLang="zh-CN" sz="1600" dirty="0" smtClean="0">
                <a:solidFill>
                  <a:prstClr val="black"/>
                </a:solidFill>
              </a:rPr>
              <a:t>AC</a:t>
            </a:r>
            <a:r>
              <a:rPr lang="zh-CN" altLang="en-US" sz="1600" dirty="0">
                <a:solidFill>
                  <a:prstClr val="black"/>
                </a:solidFill>
              </a:rPr>
              <a:t>的</a:t>
            </a:r>
            <a:r>
              <a:rPr lang="en-US" altLang="zh-CN" sz="1600" dirty="0">
                <a:solidFill>
                  <a:prstClr val="black"/>
                </a:solidFill>
              </a:rPr>
              <a:t>DHCP</a:t>
            </a:r>
            <a:r>
              <a:rPr lang="zh-CN" altLang="en-US" sz="1600" dirty="0">
                <a:solidFill>
                  <a:prstClr val="black"/>
                </a:solidFill>
              </a:rPr>
              <a:t>服务为</a:t>
            </a:r>
            <a:r>
              <a:rPr lang="en-US" altLang="zh-CN" sz="1600" dirty="0">
                <a:solidFill>
                  <a:prstClr val="black"/>
                </a:solidFill>
              </a:rPr>
              <a:t>AP</a:t>
            </a:r>
            <a:r>
              <a:rPr lang="zh-CN" altLang="en-US" sz="1600" dirty="0">
                <a:solidFill>
                  <a:prstClr val="black"/>
                </a:solidFill>
              </a:rPr>
              <a:t>分配</a:t>
            </a:r>
            <a:r>
              <a:rPr lang="en-US" altLang="zh-CN" sz="1600" dirty="0">
                <a:solidFill>
                  <a:prstClr val="black"/>
                </a:solidFill>
              </a:rPr>
              <a:t>IP</a:t>
            </a:r>
            <a:r>
              <a:rPr lang="zh-CN" altLang="en-US" sz="1600" dirty="0">
                <a:solidFill>
                  <a:prstClr val="black"/>
                </a:solidFill>
              </a:rPr>
              <a:t>地址。</a:t>
            </a:r>
          </a:p>
          <a:p>
            <a:pPr marL="360000" lvl="1" indent="-180000" algn="just">
              <a:lnSpc>
                <a:spcPct val="130000"/>
              </a:lnSpc>
              <a:spcAft>
                <a:spcPts val="400"/>
              </a:spcAft>
              <a:buFont typeface="Huawei Sans" panose="020C0503030203020204" pitchFamily="34" charset="0"/>
              <a:buChar char="▫"/>
            </a:pPr>
            <a:r>
              <a:rPr lang="zh-CN" altLang="en-US" sz="1600" dirty="0">
                <a:solidFill>
                  <a:prstClr val="black"/>
                </a:solidFill>
              </a:rPr>
              <a:t>使用网络中的设备，例如核心交换机为</a:t>
            </a:r>
            <a:r>
              <a:rPr lang="en-US" altLang="zh-CN" sz="1600" dirty="0">
                <a:solidFill>
                  <a:prstClr val="black"/>
                </a:solidFill>
              </a:rPr>
              <a:t>AP</a:t>
            </a:r>
            <a:r>
              <a:rPr lang="zh-CN" altLang="en-US" sz="1600" dirty="0">
                <a:solidFill>
                  <a:prstClr val="black"/>
                </a:solidFill>
              </a:rPr>
              <a:t>分配</a:t>
            </a:r>
            <a:r>
              <a:rPr lang="en-US" altLang="zh-CN" sz="1600" dirty="0">
                <a:solidFill>
                  <a:prstClr val="black"/>
                </a:solidFill>
              </a:rPr>
              <a:t>IP</a:t>
            </a:r>
            <a:r>
              <a:rPr lang="zh-CN" altLang="en-US" sz="1600" dirty="0">
                <a:solidFill>
                  <a:prstClr val="black"/>
                </a:solidFill>
              </a:rPr>
              <a:t>地址。</a:t>
            </a:r>
          </a:p>
          <a:p>
            <a:pPr marL="360000" lvl="1" indent="-180000" algn="just">
              <a:lnSpc>
                <a:spcPct val="130000"/>
              </a:lnSpc>
              <a:spcAft>
                <a:spcPts val="400"/>
              </a:spcAft>
              <a:buFont typeface="Huawei Sans" panose="020C0503030203020204" pitchFamily="34" charset="0"/>
              <a:buChar char="▫"/>
            </a:pPr>
            <a:endParaRPr lang="zh-CN" altLang="en-US" sz="1600" dirty="0">
              <a:solidFill>
                <a:prstClr val="black"/>
              </a:solidFill>
            </a:endParaRPr>
          </a:p>
        </p:txBody>
      </p:sp>
    </p:spTree>
    <p:extLst>
      <p:ext uri="{BB962C8B-B14F-4D97-AF65-F5344CB8AC3E}">
        <p14:creationId xmlns:p14="http://schemas.microsoft.com/office/powerpoint/2010/main" val="3372505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t>
            </a:r>
            <a:r>
              <a:rPr lang="zh-CN" altLang="en-US" dirty="0"/>
              <a:t>获取</a:t>
            </a:r>
            <a:r>
              <a:rPr lang="en-US" altLang="zh-CN" dirty="0"/>
              <a:t>IP</a:t>
            </a:r>
            <a:r>
              <a:rPr lang="zh-CN" altLang="en-US" dirty="0"/>
              <a:t>地址：</a:t>
            </a:r>
            <a:r>
              <a:rPr lang="en-US" altLang="zh-CN" dirty="0"/>
              <a:t>DHCP</a:t>
            </a:r>
            <a:r>
              <a:rPr lang="zh-CN" altLang="en-US" dirty="0"/>
              <a:t>方式</a:t>
            </a:r>
          </a:p>
        </p:txBody>
      </p:sp>
      <p:sp>
        <p:nvSpPr>
          <p:cNvPr id="4" name="五边形 3"/>
          <p:cNvSpPr/>
          <p:nvPr/>
        </p:nvSpPr>
        <p:spPr bwMode="auto">
          <a:xfrm>
            <a:off x="8148115"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37" name="isḻïḑe">
            <a:extLst>
              <a:ext uri="{FF2B5EF4-FFF2-40B4-BE49-F238E27FC236}">
                <a16:creationId xmlns:a16="http://schemas.microsoft.com/office/drawing/2014/main" xmlns="" id="{24CBC826-002E-4B71-8291-B729E4BED0E3}"/>
              </a:ext>
            </a:extLst>
          </p:cNvPr>
          <p:cNvSpPr txBox="1"/>
          <p:nvPr/>
        </p:nvSpPr>
        <p:spPr bwMode="auto">
          <a:xfrm>
            <a:off x="656705" y="172034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AP</a:t>
            </a:r>
            <a:r>
              <a:rPr lang="zh-CN" altLang="en-US" dirty="0"/>
              <a:t>获取</a:t>
            </a:r>
            <a:r>
              <a:rPr lang="en-US" altLang="zh-CN" dirty="0"/>
              <a:t>IP</a:t>
            </a:r>
            <a:r>
              <a:rPr lang="zh-CN" altLang="en-US" dirty="0"/>
              <a:t>地址</a:t>
            </a:r>
            <a:endParaRPr lang="en-US" altLang="zh-CN" dirty="0"/>
          </a:p>
        </p:txBody>
      </p:sp>
      <p:sp>
        <p:nvSpPr>
          <p:cNvPr id="38" name="ïšļïďe">
            <a:extLst>
              <a:ext uri="{FF2B5EF4-FFF2-40B4-BE49-F238E27FC236}">
                <a16:creationId xmlns:a16="http://schemas.microsoft.com/office/drawing/2014/main" xmlns="" id="{FB41FAD4-0BA5-4580-B72E-A6BFF22F8784}"/>
              </a:ext>
            </a:extLst>
          </p:cNvPr>
          <p:cNvSpPr txBox="1"/>
          <p:nvPr/>
        </p:nvSpPr>
        <p:spPr bwMode="auto">
          <a:xfrm>
            <a:off x="618068" y="267524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CAPWAP</a:t>
            </a:r>
          </a:p>
          <a:p>
            <a:r>
              <a:rPr lang="zh-CN" altLang="en-US" dirty="0"/>
              <a:t>隧道建立</a:t>
            </a:r>
            <a:endParaRPr lang="en-US" altLang="zh-CN" dirty="0"/>
          </a:p>
        </p:txBody>
      </p:sp>
      <p:sp>
        <p:nvSpPr>
          <p:cNvPr id="39" name="ïṧļíḍê">
            <a:extLst>
              <a:ext uri="{FF2B5EF4-FFF2-40B4-BE49-F238E27FC236}">
                <a16:creationId xmlns:a16="http://schemas.microsoft.com/office/drawing/2014/main" xmlns="" id="{D1BCCD92-D45A-41F7-960F-30FC35568CBF}"/>
              </a:ext>
            </a:extLst>
          </p:cNvPr>
          <p:cNvSpPr txBox="1"/>
          <p:nvPr/>
        </p:nvSpPr>
        <p:spPr bwMode="auto">
          <a:xfrm>
            <a:off x="618068" y="3630149"/>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接入控制</a:t>
            </a:r>
            <a:endParaRPr lang="en-US" altLang="zh-CN" sz="1400" dirty="0">
              <a:solidFill>
                <a:schemeClr val="bg1">
                  <a:lumMod val="65000"/>
                </a:schemeClr>
              </a:solidFill>
            </a:endParaRPr>
          </a:p>
        </p:txBody>
      </p:sp>
      <p:sp>
        <p:nvSpPr>
          <p:cNvPr id="41" name="îş1iḍê">
            <a:extLst>
              <a:ext uri="{FF2B5EF4-FFF2-40B4-BE49-F238E27FC236}">
                <a16:creationId xmlns:a16="http://schemas.microsoft.com/office/drawing/2014/main" xmlns="" id="{F0B068A5-560A-4DB9-9ABC-E179FB4B53B1}"/>
              </a:ext>
            </a:extLst>
          </p:cNvPr>
          <p:cNvSpPr txBox="1"/>
          <p:nvPr/>
        </p:nvSpPr>
        <p:spPr bwMode="auto">
          <a:xfrm>
            <a:off x="618068" y="458505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的版本升级</a:t>
            </a:r>
            <a:endParaRPr lang="en-US" altLang="zh-CN" sz="1400" dirty="0">
              <a:solidFill>
                <a:schemeClr val="bg1">
                  <a:lumMod val="65000"/>
                </a:schemeClr>
              </a:solidFill>
            </a:endParaRPr>
          </a:p>
          <a:p>
            <a:pPr algn="ctr" eaLnBrk="1" hangingPunct="1">
              <a:lnSpc>
                <a:spcPct val="100000"/>
              </a:lnSpc>
              <a:spcBef>
                <a:spcPct val="0"/>
              </a:spcBef>
            </a:pPr>
            <a:r>
              <a:rPr lang="zh-CN" altLang="en-US" sz="1400" dirty="0">
                <a:solidFill>
                  <a:schemeClr val="bg1">
                    <a:lumMod val="65000"/>
                  </a:schemeClr>
                </a:solidFill>
              </a:rPr>
              <a:t>（可选）</a:t>
            </a:r>
            <a:endParaRPr lang="en-US" altLang="zh-CN" sz="1400" dirty="0">
              <a:solidFill>
                <a:schemeClr val="bg1">
                  <a:lumMod val="65000"/>
                </a:schemeClr>
              </a:solidFill>
            </a:endParaRPr>
          </a:p>
        </p:txBody>
      </p:sp>
      <p:sp>
        <p:nvSpPr>
          <p:cNvPr id="42" name="íşḻïďe">
            <a:extLst>
              <a:ext uri="{FF2B5EF4-FFF2-40B4-BE49-F238E27FC236}">
                <a16:creationId xmlns:a16="http://schemas.microsoft.com/office/drawing/2014/main" xmlns="" id="{05246D82-A4F5-42F2-854D-C3D348D160CE}"/>
              </a:ext>
            </a:extLst>
          </p:cNvPr>
          <p:cNvSpPr txBox="1"/>
          <p:nvPr/>
        </p:nvSpPr>
        <p:spPr bwMode="auto">
          <a:xfrm>
            <a:off x="618068" y="5539957"/>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CAPWAP</a:t>
            </a:r>
          </a:p>
          <a:p>
            <a:pPr algn="ctr" eaLnBrk="1" hangingPunct="1">
              <a:lnSpc>
                <a:spcPct val="100000"/>
              </a:lnSpc>
              <a:spcBef>
                <a:spcPct val="0"/>
              </a:spcBef>
            </a:pPr>
            <a:r>
              <a:rPr lang="zh-CN" altLang="en-US" sz="1400" dirty="0">
                <a:solidFill>
                  <a:schemeClr val="bg1">
                    <a:lumMod val="65000"/>
                  </a:schemeClr>
                </a:solidFill>
              </a:rPr>
              <a:t>隧道维持</a:t>
            </a:r>
            <a:endParaRPr lang="en-US" altLang="zh-CN" sz="1400" dirty="0">
              <a:solidFill>
                <a:schemeClr val="bg1">
                  <a:lumMod val="65000"/>
                </a:schemeClr>
              </a:solidFill>
            </a:endParaRPr>
          </a:p>
        </p:txBody>
      </p:sp>
      <p:cxnSp>
        <p:nvCxnSpPr>
          <p:cNvPr id="43" name="直接连接符 42">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485526" y="3669763"/>
            <a:ext cx="360000" cy="360000"/>
            <a:chOff x="4939189" y="1253075"/>
            <a:chExt cx="532084" cy="532082"/>
          </a:xfrm>
        </p:grpSpPr>
        <p:sp>
          <p:nvSpPr>
            <p:cNvPr id="45"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46"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48" name="组合 47"/>
          <p:cNvGrpSpPr/>
          <p:nvPr/>
        </p:nvGrpSpPr>
        <p:grpSpPr>
          <a:xfrm>
            <a:off x="485526" y="4625313"/>
            <a:ext cx="360000" cy="360000"/>
            <a:chOff x="6792271" y="1253075"/>
            <a:chExt cx="532084" cy="532082"/>
          </a:xfrm>
        </p:grpSpPr>
        <p:sp>
          <p:nvSpPr>
            <p:cNvPr id="49"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50"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53" name="组合 52"/>
          <p:cNvGrpSpPr/>
          <p:nvPr/>
        </p:nvGrpSpPr>
        <p:grpSpPr>
          <a:xfrm>
            <a:off x="485526" y="5580861"/>
            <a:ext cx="360000" cy="360000"/>
            <a:chOff x="8645353" y="1253075"/>
            <a:chExt cx="532084" cy="532082"/>
          </a:xfrm>
        </p:grpSpPr>
        <p:sp>
          <p:nvSpPr>
            <p:cNvPr id="55"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56"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58" name="组合 57"/>
          <p:cNvGrpSpPr/>
          <p:nvPr/>
        </p:nvGrpSpPr>
        <p:grpSpPr bwMode="blackGray">
          <a:xfrm>
            <a:off x="485526" y="1758663"/>
            <a:ext cx="360000" cy="360000"/>
            <a:chOff x="1233025" y="1253075"/>
            <a:chExt cx="532084" cy="532082"/>
          </a:xfrm>
        </p:grpSpPr>
        <p:sp>
          <p:nvSpPr>
            <p:cNvPr id="59" name="íṩlíḓê">
              <a:extLst>
                <a:ext uri="{FF2B5EF4-FFF2-40B4-BE49-F238E27FC236}">
                  <a16:creationId xmlns:a16="http://schemas.microsoft.com/office/drawing/2014/main" xmlns="" id="{FBC6DF09-FCD2-4E57-B557-9F103A335C85}"/>
                </a:ext>
              </a:extLst>
            </p:cNvPr>
            <p:cNvSpPr/>
            <p:nvPr/>
          </p:nvSpPr>
          <p:spPr bwMode="black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2" name="cloud-computing_161788"/>
            <p:cNvSpPr>
              <a:spLocks noChangeAspect="1"/>
            </p:cNvSpPr>
            <p:nvPr/>
          </p:nvSpPr>
          <p:spPr bwMode="black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65" name="组合 64"/>
          <p:cNvGrpSpPr/>
          <p:nvPr/>
        </p:nvGrpSpPr>
        <p:grpSpPr bwMode="gray">
          <a:xfrm>
            <a:off x="485526" y="2714213"/>
            <a:ext cx="360000" cy="360000"/>
            <a:chOff x="3086107" y="1253075"/>
            <a:chExt cx="532084" cy="532082"/>
          </a:xfrm>
        </p:grpSpPr>
        <p:sp>
          <p:nvSpPr>
            <p:cNvPr id="67" name="iṡ1ïdé">
              <a:extLst>
                <a:ext uri="{FF2B5EF4-FFF2-40B4-BE49-F238E27FC236}">
                  <a16:creationId xmlns:a16="http://schemas.microsoft.com/office/drawing/2014/main" xmlns="" id="{3FC487D0-A815-4107-8A36-7C156E98B5FA}"/>
                </a:ext>
              </a:extLst>
            </p:cNvPr>
            <p:cNvSpPr/>
            <p:nvPr/>
          </p:nvSpPr>
          <p:spPr bwMode="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68" name="basic-rainbow_61924"/>
            <p:cNvSpPr>
              <a:spLocks noChangeAspect="1"/>
            </p:cNvSpPr>
            <p:nvPr/>
          </p:nvSpPr>
          <p:spPr bwMode="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3" name="组合 2"/>
          <p:cNvGrpSpPr/>
          <p:nvPr/>
        </p:nvGrpSpPr>
        <p:grpSpPr>
          <a:xfrm>
            <a:off x="2157674" y="2008595"/>
            <a:ext cx="3651044" cy="3369696"/>
            <a:chOff x="2157674" y="2008595"/>
            <a:chExt cx="3651044" cy="3369696"/>
          </a:xfrm>
        </p:grpSpPr>
        <p:cxnSp>
          <p:nvCxnSpPr>
            <p:cNvPr id="51" name="直接连接符 50"/>
            <p:cNvCxnSpPr/>
            <p:nvPr/>
          </p:nvCxnSpPr>
          <p:spPr>
            <a:xfrm flipH="1">
              <a:off x="4379137" y="3302008"/>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149633" y="2263825"/>
              <a:ext cx="0" cy="19909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图片 102" descr="AC-蓝.png"/>
            <p:cNvPicPr>
              <a:picLocks noChangeAspect="1"/>
            </p:cNvPicPr>
            <p:nvPr/>
          </p:nvPicPr>
          <p:blipFill>
            <a:blip r:embed="rId3" cstate="print"/>
            <a:stretch>
              <a:fillRect/>
            </a:stretch>
          </p:blipFill>
          <p:spPr>
            <a:xfrm>
              <a:off x="5362437" y="3119439"/>
              <a:ext cx="446281" cy="365139"/>
            </a:xfrm>
            <a:prstGeom prst="rect">
              <a:avLst/>
            </a:prstGeom>
          </p:spPr>
        </p:pic>
        <p:pic>
          <p:nvPicPr>
            <p:cNvPr id="57" name="图片 86" descr="核心交换机.png"/>
            <p:cNvPicPr>
              <a:picLocks noChangeAspect="1"/>
            </p:cNvPicPr>
            <p:nvPr/>
          </p:nvPicPr>
          <p:blipFill>
            <a:blip r:embed="rId4" cstate="print"/>
            <a:stretch>
              <a:fillRect/>
            </a:stretch>
          </p:blipFill>
          <p:spPr>
            <a:xfrm>
              <a:off x="3926493" y="3119439"/>
              <a:ext cx="446281" cy="365139"/>
            </a:xfrm>
            <a:prstGeom prst="rect">
              <a:avLst/>
            </a:prstGeom>
          </p:spPr>
        </p:pic>
        <p:sp>
          <p:nvSpPr>
            <p:cNvPr id="60" name="文本框 59"/>
            <p:cNvSpPr txBox="1"/>
            <p:nvPr/>
          </p:nvSpPr>
          <p:spPr>
            <a:xfrm>
              <a:off x="5312105" y="2864465"/>
              <a:ext cx="386644" cy="276999"/>
            </a:xfrm>
            <a:prstGeom prst="rect">
              <a:avLst/>
            </a:prstGeom>
            <a:noFill/>
          </p:spPr>
          <p:txBody>
            <a:bodyPr wrap="none" rtlCol="0">
              <a:spAutoFit/>
            </a:bodyPr>
            <a:lstStyle/>
            <a:p>
              <a:r>
                <a:rPr lang="en-US" altLang="zh-CN" sz="1200" b="1" dirty="0" smtClean="0"/>
                <a:t>AC</a:t>
              </a:r>
              <a:endParaRPr lang="zh-CN" altLang="en-US" sz="1200" b="1" dirty="0"/>
            </a:p>
          </p:txBody>
        </p:sp>
        <p:grpSp>
          <p:nvGrpSpPr>
            <p:cNvPr id="61" name="Group 165"/>
            <p:cNvGrpSpPr/>
            <p:nvPr/>
          </p:nvGrpSpPr>
          <p:grpSpPr>
            <a:xfrm rot="10800000">
              <a:off x="2743175" y="4261076"/>
              <a:ext cx="2818362" cy="896978"/>
              <a:chOff x="-1233037" y="914446"/>
              <a:chExt cx="1573823" cy="778776"/>
            </a:xfrm>
          </p:grpSpPr>
          <p:cxnSp>
            <p:nvCxnSpPr>
              <p:cNvPr id="63"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66" name="图片 105" descr="AP.png"/>
            <p:cNvPicPr>
              <a:picLocks noChangeAspect="1"/>
            </p:cNvPicPr>
            <p:nvPr/>
          </p:nvPicPr>
          <p:blipFill>
            <a:blip r:embed="rId5" cstate="print"/>
            <a:stretch>
              <a:fillRect/>
            </a:stretch>
          </p:blipFill>
          <p:spPr>
            <a:xfrm>
              <a:off x="2504091" y="5046346"/>
              <a:ext cx="405710" cy="331945"/>
            </a:xfrm>
            <a:prstGeom prst="rect">
              <a:avLst/>
            </a:prstGeom>
          </p:spPr>
        </p:pic>
        <p:pic>
          <p:nvPicPr>
            <p:cNvPr id="69" name="图片 76" descr="接入交换机.png"/>
            <p:cNvPicPr>
              <a:picLocks noChangeAspect="1"/>
            </p:cNvPicPr>
            <p:nvPr/>
          </p:nvPicPr>
          <p:blipFill>
            <a:blip r:embed="rId6" cstate="print"/>
            <a:stretch>
              <a:fillRect/>
            </a:stretch>
          </p:blipFill>
          <p:spPr>
            <a:xfrm>
              <a:off x="3926493" y="4063352"/>
              <a:ext cx="446281" cy="365139"/>
            </a:xfrm>
            <a:prstGeom prst="rect">
              <a:avLst/>
            </a:prstGeom>
          </p:spPr>
        </p:pic>
        <p:pic>
          <p:nvPicPr>
            <p:cNvPr id="70" name="图片 105" descr="AP.png"/>
            <p:cNvPicPr>
              <a:picLocks noChangeAspect="1"/>
            </p:cNvPicPr>
            <p:nvPr/>
          </p:nvPicPr>
          <p:blipFill>
            <a:blip r:embed="rId5" cstate="print"/>
            <a:stretch>
              <a:fillRect/>
            </a:stretch>
          </p:blipFill>
          <p:spPr>
            <a:xfrm>
              <a:off x="5382722" y="5046346"/>
              <a:ext cx="405710" cy="331945"/>
            </a:xfrm>
            <a:prstGeom prst="rect">
              <a:avLst/>
            </a:prstGeom>
          </p:spPr>
        </p:pic>
        <p:grpSp>
          <p:nvGrpSpPr>
            <p:cNvPr id="71" name="Group 3"/>
            <p:cNvGrpSpPr/>
            <p:nvPr/>
          </p:nvGrpSpPr>
          <p:grpSpPr>
            <a:xfrm>
              <a:off x="4023656" y="5194326"/>
              <a:ext cx="261965" cy="61979"/>
              <a:chOff x="559282" y="6488261"/>
              <a:chExt cx="261965" cy="61979"/>
            </a:xfrm>
            <a:solidFill>
              <a:schemeClr val="bg1">
                <a:lumMod val="50000"/>
              </a:schemeClr>
            </a:solidFill>
          </p:grpSpPr>
          <p:sp>
            <p:nvSpPr>
              <p:cNvPr id="72"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5" name="直接连接符 74"/>
            <p:cNvCxnSpPr/>
            <p:nvPr/>
          </p:nvCxnSpPr>
          <p:spPr>
            <a:xfrm flipH="1">
              <a:off x="2743174" y="3302008"/>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6" name="图片 72" descr="交换机.png"/>
            <p:cNvPicPr>
              <a:picLocks noChangeAspect="1"/>
            </p:cNvPicPr>
            <p:nvPr/>
          </p:nvPicPr>
          <p:blipFill>
            <a:blip r:embed="rId7" cstate="print"/>
            <a:stretch>
              <a:fillRect/>
            </a:stretch>
          </p:blipFill>
          <p:spPr>
            <a:xfrm>
              <a:off x="2465832" y="3101183"/>
              <a:ext cx="489285" cy="401651"/>
            </a:xfrm>
            <a:prstGeom prst="rect">
              <a:avLst/>
            </a:prstGeom>
          </p:spPr>
        </p:pic>
        <p:pic>
          <p:nvPicPr>
            <p:cNvPr id="77"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26493" y="2008595"/>
              <a:ext cx="446281" cy="365139"/>
            </a:xfrm>
            <a:prstGeom prst="rect">
              <a:avLst/>
            </a:prstGeom>
          </p:spPr>
        </p:pic>
        <p:sp>
          <p:nvSpPr>
            <p:cNvPr id="78" name="文本框 77"/>
            <p:cNvSpPr txBox="1"/>
            <p:nvPr/>
          </p:nvSpPr>
          <p:spPr>
            <a:xfrm>
              <a:off x="2157674" y="2864465"/>
              <a:ext cx="1119217" cy="276999"/>
            </a:xfrm>
            <a:prstGeom prst="rect">
              <a:avLst/>
            </a:prstGeom>
            <a:noFill/>
          </p:spPr>
          <p:txBody>
            <a:bodyPr wrap="none" rtlCol="0">
              <a:spAutoFit/>
            </a:bodyPr>
            <a:lstStyle/>
            <a:p>
              <a:pPr algn="ctr"/>
              <a:r>
                <a:rPr lang="en-US" altLang="zh-CN" sz="1200" b="1" smtClean="0"/>
                <a:t>DHCP Server</a:t>
              </a:r>
              <a:endParaRPr lang="zh-CN" altLang="en-US" sz="1200" b="1"/>
            </a:p>
          </p:txBody>
        </p:sp>
        <p:sp>
          <p:nvSpPr>
            <p:cNvPr id="114" name="任意多边形 113"/>
            <p:cNvSpPr/>
            <p:nvPr/>
          </p:nvSpPr>
          <p:spPr>
            <a:xfrm>
              <a:off x="2844583" y="3518523"/>
              <a:ext cx="754694" cy="1391829"/>
            </a:xfrm>
            <a:custGeom>
              <a:avLst/>
              <a:gdLst>
                <a:gd name="connsiteX0" fmla="*/ 414867 w 414867"/>
                <a:gd name="connsiteY0" fmla="*/ 0 h 1117600"/>
                <a:gd name="connsiteX1" fmla="*/ 0 w 414867"/>
                <a:gd name="connsiteY1" fmla="*/ 1117600 h 1117600"/>
                <a:gd name="connsiteX0" fmla="*/ 414867 w 734098"/>
                <a:gd name="connsiteY0" fmla="*/ 0 h 1117600"/>
                <a:gd name="connsiteX1" fmla="*/ 0 w 734098"/>
                <a:gd name="connsiteY1" fmla="*/ 1117600 h 1117600"/>
                <a:gd name="connsiteX0" fmla="*/ 211667 w 571900"/>
                <a:gd name="connsiteY0" fmla="*/ 0 h 1447800"/>
                <a:gd name="connsiteX1" fmla="*/ 0 w 571900"/>
                <a:gd name="connsiteY1" fmla="*/ 1447800 h 1447800"/>
                <a:gd name="connsiteX0" fmla="*/ 211667 w 754694"/>
                <a:gd name="connsiteY0" fmla="*/ 0 h 1447800"/>
                <a:gd name="connsiteX1" fmla="*/ 0 w 754694"/>
                <a:gd name="connsiteY1" fmla="*/ 1447800 h 1447800"/>
              </a:gdLst>
              <a:ahLst/>
              <a:cxnLst>
                <a:cxn ang="0">
                  <a:pos x="connsiteX0" y="connsiteY0"/>
                </a:cxn>
                <a:cxn ang="0">
                  <a:pos x="connsiteX1" y="connsiteY1"/>
                </a:cxn>
              </a:cxnLst>
              <a:rect l="l" t="t" r="r" b="b"/>
              <a:pathLst>
                <a:path w="754694" h="1447800">
                  <a:moveTo>
                    <a:pt x="211667" y="0"/>
                  </a:moveTo>
                  <a:cubicBezTo>
                    <a:pt x="1072444" y="397933"/>
                    <a:pt x="841023" y="999067"/>
                    <a:pt x="0" y="1447800"/>
                  </a:cubicBezTo>
                </a:path>
              </a:pathLst>
            </a:custGeom>
            <a:noFill/>
            <a:ln w="19050">
              <a:solidFill>
                <a:srgbClr val="00B0F0"/>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a:off x="3056250" y="3391363"/>
              <a:ext cx="2480733" cy="1603497"/>
            </a:xfrm>
            <a:custGeom>
              <a:avLst/>
              <a:gdLst>
                <a:gd name="connsiteX0" fmla="*/ 414867 w 414867"/>
                <a:gd name="connsiteY0" fmla="*/ 0 h 1117600"/>
                <a:gd name="connsiteX1" fmla="*/ 0 w 414867"/>
                <a:gd name="connsiteY1" fmla="*/ 1117600 h 1117600"/>
                <a:gd name="connsiteX0" fmla="*/ 414867 w 734098"/>
                <a:gd name="connsiteY0" fmla="*/ 0 h 1117600"/>
                <a:gd name="connsiteX1" fmla="*/ 0 w 734098"/>
                <a:gd name="connsiteY1" fmla="*/ 1117600 h 1117600"/>
                <a:gd name="connsiteX0" fmla="*/ 211667 w 571900"/>
                <a:gd name="connsiteY0" fmla="*/ 0 h 1447800"/>
                <a:gd name="connsiteX1" fmla="*/ 0 w 571900"/>
                <a:gd name="connsiteY1" fmla="*/ 1447800 h 1447800"/>
                <a:gd name="connsiteX0" fmla="*/ 211667 w 754694"/>
                <a:gd name="connsiteY0" fmla="*/ 0 h 1447800"/>
                <a:gd name="connsiteX1" fmla="*/ 0 w 754694"/>
                <a:gd name="connsiteY1" fmla="*/ 1447800 h 1447800"/>
                <a:gd name="connsiteX0" fmla="*/ 0 w 2653301"/>
                <a:gd name="connsiteY0" fmla="*/ 0 h 1667979"/>
                <a:gd name="connsiteX1" fmla="*/ 2480733 w 2653301"/>
                <a:gd name="connsiteY1" fmla="*/ 1667979 h 1667979"/>
                <a:gd name="connsiteX0" fmla="*/ 0 w 2480733"/>
                <a:gd name="connsiteY0" fmla="*/ 0 h 1667979"/>
                <a:gd name="connsiteX1" fmla="*/ 2480733 w 2480733"/>
                <a:gd name="connsiteY1" fmla="*/ 1667979 h 1667979"/>
                <a:gd name="connsiteX0" fmla="*/ 0 w 2480733"/>
                <a:gd name="connsiteY0" fmla="*/ 23515 h 1691494"/>
                <a:gd name="connsiteX1" fmla="*/ 2480733 w 2480733"/>
                <a:gd name="connsiteY1" fmla="*/ 1691494 h 1691494"/>
                <a:gd name="connsiteX0" fmla="*/ 0 w 2480733"/>
                <a:gd name="connsiteY0" fmla="*/ 24924 h 1692903"/>
                <a:gd name="connsiteX1" fmla="*/ 2480733 w 2480733"/>
                <a:gd name="connsiteY1" fmla="*/ 1692903 h 1692903"/>
                <a:gd name="connsiteX0" fmla="*/ 0 w 2480733"/>
                <a:gd name="connsiteY0" fmla="*/ 0 h 1667979"/>
                <a:gd name="connsiteX1" fmla="*/ 2480733 w 2480733"/>
                <a:gd name="connsiteY1" fmla="*/ 1667979 h 1667979"/>
              </a:gdLst>
              <a:ahLst/>
              <a:cxnLst>
                <a:cxn ang="0">
                  <a:pos x="connsiteX0" y="connsiteY0"/>
                </a:cxn>
                <a:cxn ang="0">
                  <a:pos x="connsiteX1" y="connsiteY1"/>
                </a:cxn>
              </a:cxnLst>
              <a:rect l="l" t="t" r="r" b="b"/>
              <a:pathLst>
                <a:path w="2480733" h="1667979">
                  <a:moveTo>
                    <a:pt x="0" y="0"/>
                  </a:moveTo>
                  <a:cubicBezTo>
                    <a:pt x="2122311" y="160140"/>
                    <a:pt x="629356" y="761275"/>
                    <a:pt x="2480733" y="1667979"/>
                  </a:cubicBezTo>
                </a:path>
              </a:pathLst>
            </a:custGeom>
            <a:noFill/>
            <a:ln w="19050">
              <a:solidFill>
                <a:srgbClr val="00B0F0"/>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p:cNvSpPr txBox="1"/>
            <p:nvPr/>
          </p:nvSpPr>
          <p:spPr>
            <a:xfrm>
              <a:off x="2545533" y="3885215"/>
              <a:ext cx="1021434" cy="307777"/>
            </a:xfrm>
            <a:prstGeom prst="rect">
              <a:avLst/>
            </a:prstGeom>
            <a:noFill/>
          </p:spPr>
          <p:txBody>
            <a:bodyPr wrap="none" rtlCol="0">
              <a:spAutoFit/>
            </a:bodyPr>
            <a:lstStyle/>
            <a:p>
              <a:pPr algn="ctr"/>
              <a:r>
                <a:rPr lang="en-US" altLang="zh-CN" sz="1400" dirty="0" smtClean="0">
                  <a:solidFill>
                    <a:srgbClr val="00B0F0"/>
                  </a:solidFill>
                </a:rPr>
                <a:t>DHCP</a:t>
              </a:r>
              <a:r>
                <a:rPr lang="zh-CN" altLang="en-US" sz="1400" dirty="0" smtClean="0">
                  <a:solidFill>
                    <a:srgbClr val="00B0F0"/>
                  </a:solidFill>
                </a:rPr>
                <a:t>报文</a:t>
              </a:r>
              <a:endParaRPr lang="zh-CN" altLang="en-US" sz="1400" dirty="0">
                <a:solidFill>
                  <a:srgbClr val="00B0F0"/>
                </a:solidFill>
              </a:endParaRPr>
            </a:p>
          </p:txBody>
        </p:sp>
        <p:sp>
          <p:nvSpPr>
            <p:cNvPr id="117" name="文本框 116"/>
            <p:cNvSpPr txBox="1"/>
            <p:nvPr/>
          </p:nvSpPr>
          <p:spPr>
            <a:xfrm>
              <a:off x="4678055" y="4181131"/>
              <a:ext cx="1021434" cy="307777"/>
            </a:xfrm>
            <a:prstGeom prst="rect">
              <a:avLst/>
            </a:prstGeom>
            <a:noFill/>
          </p:spPr>
          <p:txBody>
            <a:bodyPr wrap="none" rtlCol="0">
              <a:spAutoFit/>
            </a:bodyPr>
            <a:lstStyle/>
            <a:p>
              <a:pPr algn="ctr"/>
              <a:r>
                <a:rPr lang="en-US" altLang="zh-CN" sz="1400" dirty="0" smtClean="0">
                  <a:solidFill>
                    <a:srgbClr val="00B0F0"/>
                  </a:solidFill>
                </a:rPr>
                <a:t>DHCP</a:t>
              </a:r>
              <a:r>
                <a:rPr lang="zh-CN" altLang="en-US" sz="1400" dirty="0" smtClean="0">
                  <a:solidFill>
                    <a:srgbClr val="00B0F0"/>
                  </a:solidFill>
                </a:rPr>
                <a:t>报文</a:t>
              </a:r>
              <a:endParaRPr lang="zh-CN" altLang="en-US" sz="1400" dirty="0">
                <a:solidFill>
                  <a:srgbClr val="00B0F0"/>
                </a:solidFill>
              </a:endParaRPr>
            </a:p>
          </p:txBody>
        </p:sp>
      </p:grpSp>
      <p:grpSp>
        <p:nvGrpSpPr>
          <p:cNvPr id="8" name="组合 7"/>
          <p:cNvGrpSpPr/>
          <p:nvPr/>
        </p:nvGrpSpPr>
        <p:grpSpPr>
          <a:xfrm>
            <a:off x="6592869" y="1871290"/>
            <a:ext cx="5132560" cy="3716866"/>
            <a:chOff x="6592869" y="1811330"/>
            <a:chExt cx="5132560" cy="3716866"/>
          </a:xfrm>
        </p:grpSpPr>
        <p:pic>
          <p:nvPicPr>
            <p:cNvPr id="79" name="图片 78"/>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7024848" y="2317871"/>
              <a:ext cx="486068" cy="398575"/>
            </a:xfrm>
            <a:prstGeom prst="rect">
              <a:avLst/>
            </a:prstGeom>
          </p:spPr>
        </p:pic>
        <p:sp>
          <p:nvSpPr>
            <p:cNvPr id="80" name="Text Box 9"/>
            <p:cNvSpPr txBox="1">
              <a:spLocks noChangeArrowheads="1"/>
            </p:cNvSpPr>
            <p:nvPr/>
          </p:nvSpPr>
          <p:spPr bwMode="auto">
            <a:xfrm>
              <a:off x="7116114" y="1983819"/>
              <a:ext cx="303536" cy="288147"/>
            </a:xfrm>
            <a:prstGeom prst="rect">
              <a:avLst/>
            </a:prstGeom>
            <a:noFill/>
            <a:ln w="9525">
              <a:noFill/>
              <a:miter lim="800000"/>
              <a:headEnd/>
              <a:tailEnd/>
            </a:ln>
          </p:spPr>
          <p:txBody>
            <a:bodyPr wrap="none" lIns="36000" tIns="36000" rIns="36000" bIns="36000">
              <a:spAutoFit/>
            </a:bodyPr>
            <a:lstStyle/>
            <a:p>
              <a:pPr algn="ctr"/>
              <a:r>
                <a:rPr lang="en-US" altLang="zh-CN" sz="1400" b="1" dirty="0" smtClean="0">
                  <a:solidFill>
                    <a:schemeClr val="tx1"/>
                  </a:solidFill>
                </a:rPr>
                <a:t>AP</a:t>
              </a:r>
              <a:endParaRPr lang="zh-CN" altLang="en-US" sz="1400" b="1" dirty="0">
                <a:solidFill>
                  <a:schemeClr val="tx1"/>
                </a:solidFill>
              </a:endParaRPr>
            </a:p>
          </p:txBody>
        </p:sp>
        <p:sp>
          <p:nvSpPr>
            <p:cNvPr id="81" name="Text Box 9"/>
            <p:cNvSpPr txBox="1">
              <a:spLocks noChangeArrowheads="1"/>
            </p:cNvSpPr>
            <p:nvPr/>
          </p:nvSpPr>
          <p:spPr bwMode="auto">
            <a:xfrm>
              <a:off x="7565337" y="2638649"/>
              <a:ext cx="2166225" cy="472813"/>
            </a:xfrm>
            <a:prstGeom prst="rect">
              <a:avLst/>
            </a:prstGeom>
            <a:noFill/>
            <a:ln w="9525">
              <a:noFill/>
              <a:miter lim="800000"/>
              <a:headEnd/>
              <a:tailEnd/>
            </a:ln>
          </p:spPr>
          <p:txBody>
            <a:bodyPr wrap="none" lIns="36000" tIns="36000" rIns="36000" bIns="36000">
              <a:spAutoFit/>
            </a:bodyPr>
            <a:lstStyle/>
            <a:p>
              <a:r>
                <a:rPr lang="en-US" altLang="zh-CN" sz="1400" b="1" smtClean="0">
                  <a:solidFill>
                    <a:schemeClr val="tx1"/>
                  </a:solidFill>
                </a:rPr>
                <a:t>DHCP Discovery</a:t>
              </a:r>
              <a:r>
                <a:rPr lang="zh-CN" altLang="en-US" sz="1400" b="1" smtClean="0">
                  <a:solidFill>
                    <a:schemeClr val="tx1"/>
                  </a:solidFill>
                </a:rPr>
                <a:t>（广播）</a:t>
              </a:r>
              <a:endParaRPr lang="en-US" altLang="zh-CN" sz="1400" b="1" smtClean="0">
                <a:solidFill>
                  <a:schemeClr val="tx1"/>
                </a:solidFill>
              </a:endParaRPr>
            </a:p>
            <a:p>
              <a:r>
                <a:rPr lang="zh-CN" altLang="en-US" sz="1200" smtClean="0">
                  <a:solidFill>
                    <a:schemeClr val="tx1"/>
                  </a:solidFill>
                </a:rPr>
                <a:t>发现网络中的</a:t>
              </a:r>
              <a:r>
                <a:rPr lang="en-US" altLang="zh-CN" sz="1200" smtClean="0">
                  <a:solidFill>
                    <a:schemeClr val="tx1"/>
                  </a:solidFill>
                </a:rPr>
                <a:t>DHCP</a:t>
              </a:r>
              <a:r>
                <a:rPr lang="zh-CN" altLang="en-US" sz="1200" smtClean="0">
                  <a:solidFill>
                    <a:schemeClr val="tx1"/>
                  </a:solidFill>
                </a:rPr>
                <a:t>服务器</a:t>
              </a:r>
              <a:endParaRPr lang="en-US" altLang="zh-CN" sz="1200" dirty="0" smtClean="0">
                <a:solidFill>
                  <a:schemeClr val="tx1"/>
                </a:solidFill>
              </a:endParaRPr>
            </a:p>
          </p:txBody>
        </p:sp>
        <p:pic>
          <p:nvPicPr>
            <p:cNvPr id="82" name="图片 81"/>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10742623" y="2320815"/>
              <a:ext cx="486068" cy="398575"/>
            </a:xfrm>
            <a:prstGeom prst="rect">
              <a:avLst/>
            </a:prstGeom>
          </p:spPr>
        </p:pic>
        <p:sp>
          <p:nvSpPr>
            <p:cNvPr id="83" name="Text Box 9"/>
            <p:cNvSpPr txBox="1">
              <a:spLocks noChangeArrowheads="1"/>
            </p:cNvSpPr>
            <p:nvPr/>
          </p:nvSpPr>
          <p:spPr bwMode="auto">
            <a:xfrm>
              <a:off x="10402682" y="1983819"/>
              <a:ext cx="1165951" cy="288147"/>
            </a:xfrm>
            <a:prstGeom prst="rect">
              <a:avLst/>
            </a:prstGeom>
            <a:noFill/>
            <a:ln w="9525">
              <a:noFill/>
              <a:miter lim="800000"/>
              <a:headEnd/>
              <a:tailEnd/>
            </a:ln>
          </p:spPr>
          <p:txBody>
            <a:bodyPr wrap="none" lIns="36000" tIns="36000" rIns="36000" bIns="36000">
              <a:spAutoFit/>
            </a:bodyPr>
            <a:lstStyle/>
            <a:p>
              <a:pPr algn="ctr"/>
              <a:r>
                <a:rPr lang="en-US" altLang="zh-CN" sz="1400" b="1" dirty="0" smtClean="0">
                  <a:solidFill>
                    <a:schemeClr val="tx1"/>
                  </a:solidFill>
                </a:rPr>
                <a:t>DHCP Server</a:t>
              </a:r>
              <a:endParaRPr lang="zh-CN" altLang="en-US" sz="1400" b="1" dirty="0">
                <a:solidFill>
                  <a:schemeClr val="tx1"/>
                </a:solidFill>
              </a:endParaRPr>
            </a:p>
          </p:txBody>
        </p:sp>
        <p:grpSp>
          <p:nvGrpSpPr>
            <p:cNvPr id="84" name="组合 83"/>
            <p:cNvGrpSpPr/>
            <p:nvPr/>
          </p:nvGrpSpPr>
          <p:grpSpPr>
            <a:xfrm>
              <a:off x="7267882" y="2716446"/>
              <a:ext cx="3719673" cy="2740268"/>
              <a:chOff x="6530062" y="3271067"/>
              <a:chExt cx="3719673" cy="1623169"/>
            </a:xfrm>
          </p:grpSpPr>
          <p:cxnSp>
            <p:nvCxnSpPr>
              <p:cNvPr id="85" name="直接连接符 84"/>
              <p:cNvCxnSpPr/>
              <p:nvPr/>
            </p:nvCxnSpPr>
            <p:spPr>
              <a:xfrm>
                <a:off x="6530062" y="3271067"/>
                <a:ext cx="0" cy="1620225"/>
              </a:xfrm>
              <a:prstGeom prst="line">
                <a:avLst/>
              </a:prstGeom>
              <a:ln w="19050">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10245940" y="3274011"/>
                <a:ext cx="3795" cy="1620225"/>
              </a:xfrm>
              <a:prstGeom prst="line">
                <a:avLst/>
              </a:prstGeom>
              <a:ln w="19050">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7" name="Text Box 9"/>
            <p:cNvSpPr txBox="1">
              <a:spLocks noChangeArrowheads="1"/>
            </p:cNvSpPr>
            <p:nvPr/>
          </p:nvSpPr>
          <p:spPr bwMode="auto">
            <a:xfrm>
              <a:off x="9117180" y="4631628"/>
              <a:ext cx="72767" cy="288147"/>
            </a:xfrm>
            <a:prstGeom prst="rect">
              <a:avLst/>
            </a:prstGeom>
            <a:noFill/>
            <a:ln w="9525">
              <a:noFill/>
              <a:miter lim="800000"/>
              <a:headEnd/>
              <a:tailEnd/>
            </a:ln>
          </p:spPr>
          <p:txBody>
            <a:bodyPr wrap="none" lIns="36000" tIns="36000" rIns="36000" bIns="36000">
              <a:spAutoFit/>
            </a:bodyPr>
            <a:lstStyle/>
            <a:p>
              <a:pPr algn="ctr"/>
              <a:endParaRPr lang="en-US" altLang="zh-CN" sz="1400" dirty="0" smtClean="0">
                <a:solidFill>
                  <a:schemeClr val="tx1"/>
                </a:solidFill>
              </a:endParaRPr>
            </a:p>
          </p:txBody>
        </p:sp>
        <p:sp>
          <p:nvSpPr>
            <p:cNvPr id="88" name="Text Box 9"/>
            <p:cNvSpPr txBox="1">
              <a:spLocks noChangeArrowheads="1"/>
            </p:cNvSpPr>
            <p:nvPr/>
          </p:nvSpPr>
          <p:spPr bwMode="auto">
            <a:xfrm>
              <a:off x="7565337" y="3957079"/>
              <a:ext cx="2485223" cy="472813"/>
            </a:xfrm>
            <a:prstGeom prst="rect">
              <a:avLst/>
            </a:prstGeom>
            <a:noFill/>
            <a:ln w="9525">
              <a:noFill/>
              <a:miter lim="800000"/>
              <a:headEnd/>
              <a:tailEnd/>
            </a:ln>
          </p:spPr>
          <p:txBody>
            <a:bodyPr wrap="none" lIns="36000" tIns="36000" rIns="36000" bIns="36000">
              <a:spAutoFit/>
            </a:bodyPr>
            <a:lstStyle/>
            <a:p>
              <a:r>
                <a:rPr lang="en-US" altLang="zh-CN" sz="1400" b="1" dirty="0" smtClean="0">
                  <a:solidFill>
                    <a:schemeClr val="tx1"/>
                  </a:solidFill>
                </a:rPr>
                <a:t>DHCP Request</a:t>
              </a:r>
              <a:r>
                <a:rPr lang="zh-CN" altLang="en-US" sz="1400" b="1" dirty="0" smtClean="0">
                  <a:solidFill>
                    <a:schemeClr val="tx1"/>
                  </a:solidFill>
                </a:rPr>
                <a:t>（广播）</a:t>
              </a:r>
              <a:endParaRPr lang="en-US" altLang="zh-CN" sz="1400" b="1" dirty="0" smtClean="0">
                <a:solidFill>
                  <a:schemeClr val="tx1"/>
                </a:solidFill>
              </a:endParaRPr>
            </a:p>
            <a:p>
              <a:r>
                <a:rPr lang="zh-CN" altLang="en-US" sz="1200" dirty="0"/>
                <a:t>通知</a:t>
              </a:r>
              <a:r>
                <a:rPr lang="en-US" altLang="zh-CN" sz="1200" dirty="0"/>
                <a:t>DHCP Server</a:t>
              </a:r>
              <a:r>
                <a:rPr lang="zh-CN" altLang="en-US" sz="1200" dirty="0"/>
                <a:t>本机选择的</a:t>
              </a:r>
              <a:r>
                <a:rPr lang="en-US" altLang="zh-CN" sz="1200" dirty="0"/>
                <a:t>IP</a:t>
              </a:r>
              <a:r>
                <a:rPr lang="zh-CN" altLang="en-US" sz="1200" dirty="0"/>
                <a:t>地址</a:t>
              </a:r>
              <a:endParaRPr lang="en-US" altLang="zh-CN" sz="1200" dirty="0"/>
            </a:p>
          </p:txBody>
        </p:sp>
        <p:cxnSp>
          <p:nvCxnSpPr>
            <p:cNvPr id="89" name="直接连接符 88"/>
            <p:cNvCxnSpPr/>
            <p:nvPr/>
          </p:nvCxnSpPr>
          <p:spPr>
            <a:xfrm rot="5400000" flipH="1">
              <a:off x="9151205" y="1318333"/>
              <a:ext cx="1" cy="3665106"/>
            </a:xfrm>
            <a:prstGeom prst="line">
              <a:avLst/>
            </a:prstGeom>
            <a:ln w="190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5400000" flipH="1">
              <a:off x="9100433" y="1993743"/>
              <a:ext cx="1" cy="3665106"/>
            </a:xfrm>
            <a:prstGeom prst="line">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flipH="1">
              <a:off x="9100433" y="2639322"/>
              <a:ext cx="1" cy="3665106"/>
            </a:xfrm>
            <a:prstGeom prst="line">
              <a:avLst/>
            </a:prstGeom>
            <a:ln w="190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5400000" flipH="1">
              <a:off x="9100433" y="3284900"/>
              <a:ext cx="1" cy="3665106"/>
            </a:xfrm>
            <a:prstGeom prst="line">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Text Box 9"/>
            <p:cNvSpPr txBox="1">
              <a:spLocks noChangeArrowheads="1"/>
            </p:cNvSpPr>
            <p:nvPr/>
          </p:nvSpPr>
          <p:spPr bwMode="auto">
            <a:xfrm>
              <a:off x="9084733" y="4613131"/>
              <a:ext cx="1654868" cy="472813"/>
            </a:xfrm>
            <a:prstGeom prst="rect">
              <a:avLst/>
            </a:prstGeom>
            <a:noFill/>
            <a:ln w="9525">
              <a:noFill/>
              <a:miter lim="800000"/>
              <a:headEnd/>
              <a:tailEnd/>
            </a:ln>
          </p:spPr>
          <p:txBody>
            <a:bodyPr wrap="none" lIns="36000" tIns="36000" rIns="36000" bIns="36000">
              <a:spAutoFit/>
            </a:bodyPr>
            <a:lstStyle/>
            <a:p>
              <a:pPr algn="ctr"/>
              <a:r>
                <a:rPr lang="en-US" altLang="zh-CN" sz="1400" b="1" smtClean="0">
                  <a:solidFill>
                    <a:schemeClr val="tx1"/>
                  </a:solidFill>
                </a:rPr>
                <a:t>DHCP Ack</a:t>
              </a:r>
              <a:r>
                <a:rPr lang="zh-CN" altLang="en-US" sz="1400" b="1" smtClean="0">
                  <a:solidFill>
                    <a:schemeClr val="tx1"/>
                  </a:solidFill>
                </a:rPr>
                <a:t>（单播）</a:t>
              </a:r>
              <a:endParaRPr lang="en-US" altLang="zh-CN" sz="1400" b="1" smtClean="0">
                <a:solidFill>
                  <a:schemeClr val="tx1"/>
                </a:solidFill>
              </a:endParaRPr>
            </a:p>
            <a:p>
              <a:pPr algn="r"/>
              <a:r>
                <a:rPr lang="zh-CN" altLang="en-US" sz="1200"/>
                <a:t>确认地址分配</a:t>
              </a:r>
              <a:endParaRPr lang="en-US" altLang="zh-CN" sz="1200" dirty="0"/>
            </a:p>
          </p:txBody>
        </p:sp>
        <p:sp>
          <p:nvSpPr>
            <p:cNvPr id="118" name="圆角矩形 117"/>
            <p:cNvSpPr/>
            <p:nvPr/>
          </p:nvSpPr>
          <p:spPr>
            <a:xfrm>
              <a:off x="6592869" y="1811330"/>
              <a:ext cx="5132560" cy="3716866"/>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endParaRPr>
            </a:p>
          </p:txBody>
        </p:sp>
        <p:sp>
          <p:nvSpPr>
            <p:cNvPr id="120" name="Text Box 9"/>
            <p:cNvSpPr txBox="1">
              <a:spLocks noChangeArrowheads="1"/>
            </p:cNvSpPr>
            <p:nvPr/>
          </p:nvSpPr>
          <p:spPr bwMode="auto">
            <a:xfrm>
              <a:off x="8177049" y="3307633"/>
              <a:ext cx="2547740" cy="472813"/>
            </a:xfrm>
            <a:prstGeom prst="rect">
              <a:avLst/>
            </a:prstGeom>
            <a:noFill/>
            <a:ln w="9525">
              <a:noFill/>
              <a:miter lim="800000"/>
              <a:headEnd/>
              <a:tailEnd/>
            </a:ln>
          </p:spPr>
          <p:txBody>
            <a:bodyPr wrap="none" lIns="36000" tIns="36000" rIns="36000" bIns="36000">
              <a:spAutoFit/>
            </a:bodyPr>
            <a:lstStyle/>
            <a:p>
              <a:pPr algn="r"/>
              <a:r>
                <a:rPr lang="en-US" altLang="zh-CN" sz="1400" b="1" dirty="0"/>
                <a:t>DHCP </a:t>
              </a:r>
              <a:r>
                <a:rPr lang="en-US" altLang="zh-CN" sz="1400" b="1" dirty="0" smtClean="0"/>
                <a:t>Offer</a:t>
              </a:r>
              <a:r>
                <a:rPr lang="zh-CN" altLang="en-US" sz="1400" b="1" dirty="0" smtClean="0"/>
                <a:t>（单播）</a:t>
              </a:r>
              <a:endParaRPr lang="en-US" altLang="zh-CN" sz="1400" b="1" dirty="0" smtClean="0">
                <a:solidFill>
                  <a:schemeClr val="tx1"/>
                </a:solidFill>
              </a:endParaRPr>
            </a:p>
            <a:p>
              <a:pPr algn="r"/>
              <a:r>
                <a:rPr lang="zh-CN" altLang="en-US" sz="1200" dirty="0" smtClean="0">
                  <a:solidFill>
                    <a:schemeClr val="tx1"/>
                  </a:solidFill>
                </a:rPr>
                <a:t>从地址池中挑选可用</a:t>
              </a:r>
              <a:r>
                <a:rPr lang="en-US" altLang="zh-CN" sz="1200" dirty="0" smtClean="0"/>
                <a:t>IP</a:t>
              </a:r>
              <a:r>
                <a:rPr lang="zh-CN" altLang="en-US" sz="1200" dirty="0" smtClean="0"/>
                <a:t>地址，回应</a:t>
              </a:r>
              <a:r>
                <a:rPr lang="en-US" altLang="zh-CN" sz="1200" dirty="0" smtClean="0"/>
                <a:t>AP</a:t>
              </a:r>
              <a:endParaRPr lang="en-US" altLang="zh-CN" sz="1200" dirty="0" smtClean="0">
                <a:solidFill>
                  <a:schemeClr val="tx1"/>
                </a:solidFill>
              </a:endParaRPr>
            </a:p>
          </p:txBody>
        </p:sp>
      </p:grpSp>
      <p:sp>
        <p:nvSpPr>
          <p:cNvPr id="91" name="Right Arrow 157"/>
          <p:cNvSpPr/>
          <p:nvPr/>
        </p:nvSpPr>
        <p:spPr>
          <a:xfrm>
            <a:off x="5787062" y="3530015"/>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241996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CAPWAP</a:t>
            </a:r>
            <a:r>
              <a:rPr lang="zh-CN" altLang="en-US" dirty="0"/>
              <a:t>隧道建立</a:t>
            </a:r>
          </a:p>
        </p:txBody>
      </p:sp>
      <p:sp>
        <p:nvSpPr>
          <p:cNvPr id="8" name="文本占位符 7"/>
          <p:cNvSpPr>
            <a:spLocks noGrp="1"/>
          </p:cNvSpPr>
          <p:nvPr>
            <p:ph type="body" sz="quarter" idx="10"/>
          </p:nvPr>
        </p:nvSpPr>
        <p:spPr>
          <a:xfrm>
            <a:off x="2171700" y="1233488"/>
            <a:ext cx="9572800" cy="525175"/>
          </a:xfrm>
          <a:ln>
            <a:noFill/>
          </a:ln>
        </p:spPr>
        <p:txBody>
          <a:bodyPr/>
          <a:lstStyle/>
          <a:p>
            <a:r>
              <a:rPr lang="en-US" altLang="zh-CN" sz="2000" dirty="0"/>
              <a:t>AC</a:t>
            </a:r>
            <a:r>
              <a:rPr lang="zh-CN" altLang="en-US" sz="2000" dirty="0"/>
              <a:t>通过</a:t>
            </a:r>
            <a:r>
              <a:rPr lang="en-US" altLang="zh-CN" sz="2000" dirty="0"/>
              <a:t>CAPWAP</a:t>
            </a:r>
            <a:r>
              <a:rPr lang="zh-CN" altLang="en-US" sz="2000" dirty="0"/>
              <a:t>隧道来实现对</a:t>
            </a:r>
            <a:r>
              <a:rPr lang="en-US" altLang="zh-CN" sz="2000" dirty="0"/>
              <a:t>AP</a:t>
            </a:r>
            <a:r>
              <a:rPr lang="zh-CN" altLang="en-US" sz="2000" dirty="0"/>
              <a:t>的集中管理和控制。</a:t>
            </a:r>
            <a:endParaRPr lang="en-US" altLang="zh-CN" sz="2000" dirty="0"/>
          </a:p>
        </p:txBody>
      </p:sp>
      <p:sp>
        <p:nvSpPr>
          <p:cNvPr id="4" name="五边形 3"/>
          <p:cNvSpPr/>
          <p:nvPr/>
        </p:nvSpPr>
        <p:spPr bwMode="auto">
          <a:xfrm>
            <a:off x="8148115"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59" name="圆角矩形 75"/>
          <p:cNvSpPr/>
          <p:nvPr/>
        </p:nvSpPr>
        <p:spPr>
          <a:xfrm>
            <a:off x="2525505" y="1752134"/>
            <a:ext cx="5330398"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Step 1</a:t>
            </a:r>
            <a:r>
              <a:rPr lang="zh-CN" altLang="en-US" b="1" dirty="0">
                <a:solidFill>
                  <a:prstClr val="white"/>
                </a:solidFill>
                <a:latin typeface="Huawei Sans" panose="020C0503030203020204" pitchFamily="34" charset="0"/>
                <a:ea typeface="方正兰亭黑简体" panose="02000000000000000000" pitchFamily="2" charset="-122"/>
              </a:rPr>
              <a:t>：</a:t>
            </a:r>
            <a:r>
              <a:rPr lang="en-US" altLang="zh-CN" b="1" dirty="0">
                <a:solidFill>
                  <a:prstClr val="white"/>
                </a:solidFill>
                <a:latin typeface="Huawei Sans" panose="020C0503030203020204" pitchFamily="34" charset="0"/>
                <a:ea typeface="方正兰亭黑简体" panose="02000000000000000000" pitchFamily="2" charset="-122"/>
              </a:rPr>
              <a:t>Discovery</a:t>
            </a:r>
            <a:r>
              <a:rPr lang="zh-CN" altLang="en-US" b="1" dirty="0">
                <a:solidFill>
                  <a:prstClr val="white"/>
                </a:solidFill>
                <a:latin typeface="Huawei Sans" panose="020C0503030203020204" pitchFamily="34" charset="0"/>
                <a:ea typeface="方正兰亭黑简体" panose="02000000000000000000" pitchFamily="2" charset="-122"/>
              </a:rPr>
              <a:t>阶段（</a:t>
            </a:r>
            <a:r>
              <a:rPr lang="en-US" altLang="zh-CN" b="1" dirty="0">
                <a:solidFill>
                  <a:prstClr val="white"/>
                </a:solidFill>
                <a:latin typeface="Huawei Sans" panose="020C0503030203020204" pitchFamily="34" charset="0"/>
                <a:ea typeface="方正兰亭黑简体" panose="02000000000000000000" pitchFamily="2" charset="-122"/>
              </a:rPr>
              <a:t>AP</a:t>
            </a:r>
            <a:r>
              <a:rPr lang="zh-CN" altLang="en-US" b="1" dirty="0">
                <a:solidFill>
                  <a:prstClr val="white"/>
                </a:solidFill>
                <a:latin typeface="Huawei Sans" panose="020C0503030203020204" pitchFamily="34" charset="0"/>
                <a:ea typeface="方正兰亭黑简体" panose="02000000000000000000" pitchFamily="2" charset="-122"/>
              </a:rPr>
              <a:t>发现</a:t>
            </a:r>
            <a:r>
              <a:rPr lang="en-US" altLang="zh-CN" b="1" dirty="0">
                <a:solidFill>
                  <a:prstClr val="white"/>
                </a:solidFill>
                <a:latin typeface="Huawei Sans" panose="020C0503030203020204" pitchFamily="34" charset="0"/>
                <a:ea typeface="方正兰亭黑简体" panose="02000000000000000000" pitchFamily="2" charset="-122"/>
              </a:rPr>
              <a:t>AC</a:t>
            </a:r>
            <a:r>
              <a:rPr lang="zh-CN" altLang="en-US" b="1" dirty="0">
                <a:solidFill>
                  <a:prstClr val="white"/>
                </a:solidFill>
                <a:latin typeface="Huawei Sans" panose="020C0503030203020204" pitchFamily="34" charset="0"/>
                <a:ea typeface="方正兰亭黑简体" panose="02000000000000000000" pitchFamily="2" charset="-122"/>
              </a:rPr>
              <a:t>阶段）</a:t>
            </a:r>
          </a:p>
        </p:txBody>
      </p:sp>
      <p:sp>
        <p:nvSpPr>
          <p:cNvPr id="62" name="圆角矩形 75"/>
          <p:cNvSpPr/>
          <p:nvPr/>
        </p:nvSpPr>
        <p:spPr>
          <a:xfrm>
            <a:off x="2524092" y="2183639"/>
            <a:ext cx="5330398" cy="150894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r>
              <a:rPr lang="en-US" altLang="zh-CN" sz="1600" dirty="0">
                <a:solidFill>
                  <a:prstClr val="black"/>
                </a:solidFill>
              </a:rPr>
              <a:t>AP</a:t>
            </a:r>
            <a:r>
              <a:rPr lang="zh-CN" altLang="en-US" sz="1600" dirty="0">
                <a:solidFill>
                  <a:prstClr val="black"/>
                </a:solidFill>
              </a:rPr>
              <a:t>通过发送</a:t>
            </a:r>
            <a:r>
              <a:rPr lang="en-US" altLang="zh-CN" sz="1600" dirty="0">
                <a:solidFill>
                  <a:prstClr val="black"/>
                </a:solidFill>
              </a:rPr>
              <a:t>Discovery Request</a:t>
            </a:r>
            <a:r>
              <a:rPr lang="zh-CN" altLang="en-US" sz="1600" dirty="0">
                <a:solidFill>
                  <a:prstClr val="black"/>
                </a:solidFill>
              </a:rPr>
              <a:t>报文，</a:t>
            </a:r>
            <a:r>
              <a:rPr lang="zh-CN" altLang="en-US" sz="1600" dirty="0">
                <a:solidFill>
                  <a:srgbClr val="EC7061"/>
                </a:solidFill>
              </a:rPr>
              <a:t>找到可用的</a:t>
            </a:r>
            <a:r>
              <a:rPr lang="en-US" altLang="zh-CN" sz="1600" dirty="0">
                <a:solidFill>
                  <a:srgbClr val="EC7061"/>
                </a:solidFill>
              </a:rPr>
              <a:t>AC</a:t>
            </a:r>
            <a:r>
              <a:rPr lang="zh-CN" altLang="en-US" sz="1600" dirty="0">
                <a:solidFill>
                  <a:prstClr val="black"/>
                </a:solidFill>
              </a:rPr>
              <a:t>。</a:t>
            </a:r>
            <a:endParaRPr lang="en-US" altLang="zh-CN" sz="1600" dirty="0">
              <a:solidFill>
                <a:prstClr val="black"/>
              </a:solidFill>
            </a:endParaRPr>
          </a:p>
          <a:p>
            <a:pPr marL="177800" indent="-177800" algn="just">
              <a:lnSpc>
                <a:spcPct val="130000"/>
              </a:lnSpc>
              <a:spcAft>
                <a:spcPts val="300"/>
              </a:spcAft>
              <a:buFont typeface="Arial" panose="020B0604020202020204" pitchFamily="34" charset="0"/>
              <a:buChar char="•"/>
            </a:pPr>
            <a:r>
              <a:rPr lang="en-US" altLang="zh-CN" sz="1600" dirty="0">
                <a:solidFill>
                  <a:prstClr val="black"/>
                </a:solidFill>
              </a:rPr>
              <a:t>AP</a:t>
            </a:r>
            <a:r>
              <a:rPr lang="zh-CN" altLang="en-US" sz="1600" dirty="0">
                <a:solidFill>
                  <a:prstClr val="black"/>
                </a:solidFill>
              </a:rPr>
              <a:t>发现</a:t>
            </a:r>
            <a:r>
              <a:rPr lang="en-US" altLang="zh-CN" sz="1600" dirty="0">
                <a:solidFill>
                  <a:prstClr val="black"/>
                </a:solidFill>
              </a:rPr>
              <a:t>AC</a:t>
            </a:r>
            <a:r>
              <a:rPr lang="zh-CN" altLang="en-US" sz="1600" dirty="0">
                <a:solidFill>
                  <a:prstClr val="black"/>
                </a:solidFill>
              </a:rPr>
              <a:t>有两种方式：</a:t>
            </a:r>
          </a:p>
          <a:p>
            <a:pPr marL="360000" lvl="1" indent="-180000" algn="just">
              <a:lnSpc>
                <a:spcPct val="130000"/>
              </a:lnSpc>
              <a:spcAft>
                <a:spcPts val="400"/>
              </a:spcAft>
              <a:buFont typeface="Huawei Sans" panose="020C0503030203020204" pitchFamily="34" charset="0"/>
              <a:buChar char="▫"/>
            </a:pPr>
            <a:r>
              <a:rPr lang="zh-CN" altLang="en-US" sz="1600" dirty="0">
                <a:solidFill>
                  <a:prstClr val="black"/>
                </a:solidFill>
              </a:rPr>
              <a:t>静态方式：</a:t>
            </a:r>
            <a:r>
              <a:rPr lang="en-US" altLang="zh-CN" sz="1600" dirty="0">
                <a:solidFill>
                  <a:prstClr val="black"/>
                </a:solidFill>
              </a:rPr>
              <a:t>AP</a:t>
            </a:r>
            <a:r>
              <a:rPr lang="zh-CN" altLang="en-US" sz="1600" dirty="0">
                <a:solidFill>
                  <a:prstClr val="black"/>
                </a:solidFill>
              </a:rPr>
              <a:t>上预先配置</a:t>
            </a:r>
            <a:r>
              <a:rPr lang="en-US" altLang="zh-CN" sz="1600" dirty="0">
                <a:solidFill>
                  <a:prstClr val="black"/>
                </a:solidFill>
              </a:rPr>
              <a:t>AC</a:t>
            </a:r>
            <a:r>
              <a:rPr lang="zh-CN" altLang="en-US" sz="1600" dirty="0">
                <a:solidFill>
                  <a:prstClr val="black"/>
                </a:solidFill>
              </a:rPr>
              <a:t>的静态</a:t>
            </a:r>
            <a:r>
              <a:rPr lang="en-US" altLang="zh-CN" sz="1600" dirty="0">
                <a:solidFill>
                  <a:prstClr val="black"/>
                </a:solidFill>
              </a:rPr>
              <a:t>IP</a:t>
            </a:r>
            <a:r>
              <a:rPr lang="zh-CN" altLang="en-US" sz="1600" dirty="0">
                <a:solidFill>
                  <a:prstClr val="black"/>
                </a:solidFill>
              </a:rPr>
              <a:t>地址列表。</a:t>
            </a:r>
          </a:p>
          <a:p>
            <a:pPr marL="360000" lvl="1" indent="-180000" algn="just">
              <a:lnSpc>
                <a:spcPct val="130000"/>
              </a:lnSpc>
              <a:spcAft>
                <a:spcPts val="400"/>
              </a:spcAft>
              <a:buFont typeface="Huawei Sans" panose="020C0503030203020204" pitchFamily="34" charset="0"/>
              <a:buChar char="▫"/>
            </a:pPr>
            <a:r>
              <a:rPr lang="zh-CN" altLang="en-US" sz="1600" dirty="0">
                <a:solidFill>
                  <a:prstClr val="black"/>
                </a:solidFill>
              </a:rPr>
              <a:t>动态方式：</a:t>
            </a:r>
            <a:r>
              <a:rPr lang="en-US" altLang="zh-CN" sz="1600" dirty="0">
                <a:solidFill>
                  <a:prstClr val="black"/>
                </a:solidFill>
              </a:rPr>
              <a:t>DHCP</a:t>
            </a:r>
            <a:r>
              <a:rPr lang="zh-CN" altLang="en-US" sz="1600" dirty="0">
                <a:solidFill>
                  <a:prstClr val="black"/>
                </a:solidFill>
              </a:rPr>
              <a:t>方式、</a:t>
            </a:r>
            <a:r>
              <a:rPr lang="en-US" altLang="zh-CN" sz="1600" dirty="0">
                <a:solidFill>
                  <a:prstClr val="black"/>
                </a:solidFill>
              </a:rPr>
              <a:t>DNS</a:t>
            </a:r>
            <a:r>
              <a:rPr lang="zh-CN" altLang="en-US" sz="1600" dirty="0">
                <a:solidFill>
                  <a:prstClr val="black"/>
                </a:solidFill>
              </a:rPr>
              <a:t>方式和广播方式。</a:t>
            </a:r>
          </a:p>
        </p:txBody>
      </p:sp>
      <p:sp>
        <p:nvSpPr>
          <p:cNvPr id="84" name="圆角矩形 75"/>
          <p:cNvSpPr/>
          <p:nvPr/>
        </p:nvSpPr>
        <p:spPr>
          <a:xfrm>
            <a:off x="2525505" y="3872685"/>
            <a:ext cx="5330398"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Step 2</a:t>
            </a:r>
            <a:r>
              <a:rPr lang="zh-CN" altLang="en-US" b="1" dirty="0">
                <a:solidFill>
                  <a:prstClr val="white"/>
                </a:solidFill>
                <a:latin typeface="Huawei Sans" panose="020C0503030203020204" pitchFamily="34" charset="0"/>
                <a:ea typeface="方正兰亭黑简体" panose="02000000000000000000" pitchFamily="2" charset="-122"/>
              </a:rPr>
              <a:t>：建立</a:t>
            </a:r>
            <a:r>
              <a:rPr lang="en-US" altLang="zh-CN" b="1" dirty="0">
                <a:solidFill>
                  <a:prstClr val="white"/>
                </a:solidFill>
                <a:latin typeface="Huawei Sans" panose="020C0503030203020204" pitchFamily="34" charset="0"/>
                <a:ea typeface="方正兰亭黑简体" panose="02000000000000000000" pitchFamily="2" charset="-122"/>
              </a:rPr>
              <a:t>CAPWAP</a:t>
            </a:r>
            <a:r>
              <a:rPr lang="zh-CN" altLang="en-US" b="1" dirty="0">
                <a:solidFill>
                  <a:prstClr val="white"/>
                </a:solidFill>
                <a:latin typeface="Huawei Sans" panose="020C0503030203020204" pitchFamily="34" charset="0"/>
                <a:ea typeface="方正兰亭黑简体" panose="02000000000000000000" pitchFamily="2" charset="-122"/>
              </a:rPr>
              <a:t>隧道阶段</a:t>
            </a:r>
          </a:p>
        </p:txBody>
      </p:sp>
      <p:sp>
        <p:nvSpPr>
          <p:cNvPr id="85" name="圆角矩形 75"/>
          <p:cNvSpPr/>
          <p:nvPr/>
        </p:nvSpPr>
        <p:spPr>
          <a:xfrm>
            <a:off x="2524092" y="4304189"/>
            <a:ext cx="5330398" cy="205123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400"/>
              </a:spcAft>
              <a:buFont typeface="Arial" panose="020B0604020202020204" pitchFamily="34" charset="0"/>
              <a:buChar char="•"/>
            </a:pPr>
            <a:r>
              <a:rPr lang="en-US" altLang="zh-CN" sz="1600" dirty="0">
                <a:solidFill>
                  <a:prstClr val="black"/>
                </a:solidFill>
              </a:rPr>
              <a:t>AP</a:t>
            </a:r>
            <a:r>
              <a:rPr lang="zh-CN" altLang="en-US" sz="1600" dirty="0">
                <a:solidFill>
                  <a:prstClr val="black"/>
                </a:solidFill>
              </a:rPr>
              <a:t>与</a:t>
            </a:r>
            <a:r>
              <a:rPr lang="en-US" altLang="zh-CN" sz="1600" dirty="0">
                <a:solidFill>
                  <a:prstClr val="black"/>
                </a:solidFill>
              </a:rPr>
              <a:t>AC</a:t>
            </a:r>
            <a:r>
              <a:rPr lang="zh-CN" altLang="en-US" sz="1600" dirty="0">
                <a:solidFill>
                  <a:prstClr val="black"/>
                </a:solidFill>
              </a:rPr>
              <a:t>关联，完成</a:t>
            </a:r>
            <a:r>
              <a:rPr lang="en-US" altLang="zh-CN" sz="1600" dirty="0">
                <a:solidFill>
                  <a:srgbClr val="EC7061"/>
                </a:solidFill>
              </a:rPr>
              <a:t>CAPWAP</a:t>
            </a:r>
            <a:r>
              <a:rPr lang="zh-CN" altLang="en-US" sz="1600" dirty="0">
                <a:solidFill>
                  <a:srgbClr val="EC7061"/>
                </a:solidFill>
              </a:rPr>
              <a:t>隧道建立</a:t>
            </a:r>
            <a:r>
              <a:rPr lang="zh-CN" altLang="en-US" sz="1600" dirty="0">
                <a:solidFill>
                  <a:prstClr val="black"/>
                </a:solidFill>
              </a:rPr>
              <a:t>。包括数据隧道和控制隧道：</a:t>
            </a:r>
          </a:p>
          <a:p>
            <a:pPr marL="360000" lvl="1" indent="-180000" algn="just">
              <a:lnSpc>
                <a:spcPct val="130000"/>
              </a:lnSpc>
              <a:spcAft>
                <a:spcPts val="400"/>
              </a:spcAft>
              <a:buFont typeface="Huawei Sans" panose="020C0503030203020204" pitchFamily="34" charset="0"/>
              <a:buChar char="▫"/>
            </a:pPr>
            <a:r>
              <a:rPr lang="zh-CN" altLang="en-US" sz="1600" dirty="0">
                <a:solidFill>
                  <a:prstClr val="black"/>
                </a:solidFill>
              </a:rPr>
              <a:t>数据隧道：</a:t>
            </a:r>
            <a:r>
              <a:rPr lang="en-US" altLang="zh-CN" sz="1600" dirty="0">
                <a:solidFill>
                  <a:prstClr val="black"/>
                </a:solidFill>
              </a:rPr>
              <a:t>AP</a:t>
            </a:r>
            <a:r>
              <a:rPr lang="zh-CN" altLang="en-US" sz="1600" dirty="0">
                <a:solidFill>
                  <a:prstClr val="black"/>
                </a:solidFill>
              </a:rPr>
              <a:t>接收的业务数据报文经过</a:t>
            </a:r>
            <a:r>
              <a:rPr lang="en-US" altLang="zh-CN" sz="1600" dirty="0">
                <a:solidFill>
                  <a:prstClr val="black"/>
                </a:solidFill>
              </a:rPr>
              <a:t>CAPWAP</a:t>
            </a:r>
            <a:r>
              <a:rPr lang="zh-CN" altLang="en-US" sz="1600" dirty="0">
                <a:solidFill>
                  <a:prstClr val="black"/>
                </a:solidFill>
              </a:rPr>
              <a:t>数据隧道集中到</a:t>
            </a:r>
            <a:r>
              <a:rPr lang="en-US" altLang="zh-CN" sz="1600" dirty="0">
                <a:solidFill>
                  <a:prstClr val="black"/>
                </a:solidFill>
              </a:rPr>
              <a:t>AC</a:t>
            </a:r>
            <a:r>
              <a:rPr lang="zh-CN" altLang="en-US" sz="1600" dirty="0">
                <a:solidFill>
                  <a:prstClr val="black"/>
                </a:solidFill>
              </a:rPr>
              <a:t>上转发。</a:t>
            </a:r>
          </a:p>
          <a:p>
            <a:pPr marL="360000" lvl="1" indent="-180000" algn="just">
              <a:lnSpc>
                <a:spcPct val="130000"/>
              </a:lnSpc>
              <a:spcAft>
                <a:spcPts val="400"/>
              </a:spcAft>
              <a:buFont typeface="Huawei Sans" panose="020C0503030203020204" pitchFamily="34" charset="0"/>
              <a:buChar char="▫"/>
            </a:pPr>
            <a:r>
              <a:rPr lang="zh-CN" altLang="en-US" sz="1600" dirty="0">
                <a:solidFill>
                  <a:prstClr val="black"/>
                </a:solidFill>
              </a:rPr>
              <a:t>控制隧道：通过</a:t>
            </a:r>
            <a:r>
              <a:rPr lang="en-US" altLang="zh-CN" sz="1600" dirty="0">
                <a:solidFill>
                  <a:prstClr val="black"/>
                </a:solidFill>
              </a:rPr>
              <a:t>CAPWAP</a:t>
            </a:r>
            <a:r>
              <a:rPr lang="zh-CN" altLang="en-US" sz="1600" dirty="0">
                <a:solidFill>
                  <a:prstClr val="black"/>
                </a:solidFill>
              </a:rPr>
              <a:t>控制隧道实现</a:t>
            </a:r>
            <a:r>
              <a:rPr lang="en-US" altLang="zh-CN" sz="1600" dirty="0">
                <a:solidFill>
                  <a:prstClr val="black"/>
                </a:solidFill>
              </a:rPr>
              <a:t>AP</a:t>
            </a:r>
            <a:r>
              <a:rPr lang="zh-CN" altLang="en-US" sz="1600" dirty="0">
                <a:solidFill>
                  <a:prstClr val="black"/>
                </a:solidFill>
              </a:rPr>
              <a:t>与</a:t>
            </a:r>
            <a:r>
              <a:rPr lang="en-US" altLang="zh-CN" sz="1600" dirty="0">
                <a:solidFill>
                  <a:prstClr val="black"/>
                </a:solidFill>
              </a:rPr>
              <a:t>AC</a:t>
            </a:r>
            <a:r>
              <a:rPr lang="zh-CN" altLang="en-US" sz="1600" dirty="0">
                <a:solidFill>
                  <a:prstClr val="black"/>
                </a:solidFill>
              </a:rPr>
              <a:t>之间</a:t>
            </a:r>
            <a:r>
              <a:rPr lang="zh-CN" altLang="en-US" sz="1600" dirty="0" smtClean="0">
                <a:solidFill>
                  <a:prstClr val="black"/>
                </a:solidFill>
              </a:rPr>
              <a:t>的管理报文</a:t>
            </a:r>
            <a:r>
              <a:rPr lang="zh-CN" altLang="en-US" sz="1600" dirty="0">
                <a:solidFill>
                  <a:prstClr val="black"/>
                </a:solidFill>
              </a:rPr>
              <a:t>的交互。</a:t>
            </a:r>
          </a:p>
        </p:txBody>
      </p:sp>
      <p:grpSp>
        <p:nvGrpSpPr>
          <p:cNvPr id="86" name="组合 85"/>
          <p:cNvGrpSpPr/>
          <p:nvPr/>
        </p:nvGrpSpPr>
        <p:grpSpPr>
          <a:xfrm>
            <a:off x="8474727" y="1674087"/>
            <a:ext cx="2835627" cy="2134988"/>
            <a:chOff x="2386961" y="2288973"/>
            <a:chExt cx="2835627" cy="2134988"/>
          </a:xfrm>
        </p:grpSpPr>
        <p:pic>
          <p:nvPicPr>
            <p:cNvPr id="87" name="图片 8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386961" y="2541161"/>
              <a:ext cx="540000" cy="442800"/>
            </a:xfrm>
            <a:prstGeom prst="rect">
              <a:avLst/>
            </a:prstGeom>
          </p:spPr>
        </p:pic>
        <p:pic>
          <p:nvPicPr>
            <p:cNvPr id="88" name="图片 87" descr="AC-蓝.png"/>
            <p:cNvPicPr>
              <a:picLocks noChangeAspect="1"/>
            </p:cNvPicPr>
            <p:nvPr/>
          </p:nvPicPr>
          <p:blipFill>
            <a:blip r:embed="rId4" cstate="print"/>
            <a:stretch>
              <a:fillRect/>
            </a:stretch>
          </p:blipFill>
          <p:spPr>
            <a:xfrm>
              <a:off x="4682588" y="2542143"/>
              <a:ext cx="540000" cy="441818"/>
            </a:xfrm>
            <a:prstGeom prst="rect">
              <a:avLst/>
            </a:prstGeom>
          </p:spPr>
        </p:pic>
        <p:sp>
          <p:nvSpPr>
            <p:cNvPr id="89" name="Text Box 9"/>
            <p:cNvSpPr txBox="1">
              <a:spLocks noChangeArrowheads="1"/>
            </p:cNvSpPr>
            <p:nvPr/>
          </p:nvSpPr>
          <p:spPr bwMode="auto">
            <a:xfrm>
              <a:off x="2442359" y="2288973"/>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sp>
          <p:nvSpPr>
            <p:cNvPr id="90" name="Text Box 9"/>
            <p:cNvSpPr txBox="1">
              <a:spLocks noChangeArrowheads="1"/>
            </p:cNvSpPr>
            <p:nvPr/>
          </p:nvSpPr>
          <p:spPr bwMode="auto">
            <a:xfrm>
              <a:off x="4737986" y="2288973"/>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cxnSp>
          <p:nvCxnSpPr>
            <p:cNvPr id="91" name="直接连接符 90"/>
            <p:cNvCxnSpPr>
              <a:stCxn id="87" idx="2"/>
            </p:cNvCxnSpPr>
            <p:nvPr/>
          </p:nvCxnSpPr>
          <p:spPr>
            <a:xfrm flipH="1">
              <a:off x="2656960" y="2983961"/>
              <a:ext cx="1" cy="144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8" idx="2"/>
            </p:cNvCxnSpPr>
            <p:nvPr/>
          </p:nvCxnSpPr>
          <p:spPr>
            <a:xfrm>
              <a:off x="4952588" y="2983961"/>
              <a:ext cx="0" cy="144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flipH="1">
              <a:off x="3803369" y="2404313"/>
              <a:ext cx="1" cy="186361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5400000" flipH="1">
              <a:off x="3803369" y="2861302"/>
              <a:ext cx="1" cy="186361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Text Box 9"/>
            <p:cNvSpPr txBox="1">
              <a:spLocks noChangeArrowheads="1"/>
            </p:cNvSpPr>
            <p:nvPr/>
          </p:nvSpPr>
          <p:spPr bwMode="auto">
            <a:xfrm>
              <a:off x="2871562" y="3022735"/>
              <a:ext cx="1866424"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Discovery Request</a:t>
              </a:r>
              <a:endParaRPr lang="zh-CN" altLang="en-US" sz="1400" dirty="0">
                <a:solidFill>
                  <a:schemeClr val="tx1"/>
                </a:solidFill>
              </a:endParaRPr>
            </a:p>
          </p:txBody>
        </p:sp>
        <p:sp>
          <p:nvSpPr>
            <p:cNvPr id="96" name="Text Box 9"/>
            <p:cNvSpPr txBox="1">
              <a:spLocks noChangeArrowheads="1"/>
            </p:cNvSpPr>
            <p:nvPr/>
          </p:nvSpPr>
          <p:spPr bwMode="auto">
            <a:xfrm>
              <a:off x="2871562" y="3499446"/>
              <a:ext cx="1866424"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Discovery Response</a:t>
              </a:r>
              <a:endParaRPr lang="zh-CN" altLang="en-US" sz="1400" dirty="0">
                <a:solidFill>
                  <a:schemeClr val="tx1"/>
                </a:solidFill>
              </a:endParaRPr>
            </a:p>
          </p:txBody>
        </p:sp>
      </p:grpSp>
      <p:sp>
        <p:nvSpPr>
          <p:cNvPr id="97" name="isḻïḑe">
            <a:extLst>
              <a:ext uri="{FF2B5EF4-FFF2-40B4-BE49-F238E27FC236}">
                <a16:creationId xmlns:a16="http://schemas.microsoft.com/office/drawing/2014/main" xmlns="" id="{24CBC826-002E-4B71-8291-B729E4BED0E3}"/>
              </a:ext>
            </a:extLst>
          </p:cNvPr>
          <p:cNvSpPr txBox="1"/>
          <p:nvPr/>
        </p:nvSpPr>
        <p:spPr bwMode="auto">
          <a:xfrm>
            <a:off x="618068" y="172034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AP</a:t>
            </a:r>
            <a:r>
              <a:rPr lang="zh-CN" altLang="en-US" dirty="0"/>
              <a:t>获取</a:t>
            </a:r>
            <a:r>
              <a:rPr lang="en-US" altLang="zh-CN" dirty="0"/>
              <a:t>IP</a:t>
            </a:r>
            <a:r>
              <a:rPr lang="zh-CN" altLang="en-US" dirty="0"/>
              <a:t>地址</a:t>
            </a:r>
            <a:endParaRPr lang="en-US" altLang="zh-CN" dirty="0"/>
          </a:p>
        </p:txBody>
      </p:sp>
      <p:sp>
        <p:nvSpPr>
          <p:cNvPr id="98" name="ïšļïďe">
            <a:extLst>
              <a:ext uri="{FF2B5EF4-FFF2-40B4-BE49-F238E27FC236}">
                <a16:creationId xmlns:a16="http://schemas.microsoft.com/office/drawing/2014/main" xmlns="" id="{FB41FAD4-0BA5-4580-B72E-A6BFF22F8784}"/>
              </a:ext>
            </a:extLst>
          </p:cNvPr>
          <p:cNvSpPr txBox="1"/>
          <p:nvPr/>
        </p:nvSpPr>
        <p:spPr bwMode="auto">
          <a:xfrm>
            <a:off x="618068" y="267524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CAPWAP</a:t>
            </a:r>
          </a:p>
          <a:p>
            <a:r>
              <a:rPr lang="zh-CN" altLang="en-US" dirty="0"/>
              <a:t>隧道建立</a:t>
            </a:r>
            <a:endParaRPr lang="en-US" altLang="zh-CN" dirty="0"/>
          </a:p>
        </p:txBody>
      </p:sp>
      <p:sp>
        <p:nvSpPr>
          <p:cNvPr id="99" name="ïṧļíḍê">
            <a:extLst>
              <a:ext uri="{FF2B5EF4-FFF2-40B4-BE49-F238E27FC236}">
                <a16:creationId xmlns:a16="http://schemas.microsoft.com/office/drawing/2014/main" xmlns="" id="{D1BCCD92-D45A-41F7-960F-30FC35568CBF}"/>
              </a:ext>
            </a:extLst>
          </p:cNvPr>
          <p:cNvSpPr txBox="1"/>
          <p:nvPr/>
        </p:nvSpPr>
        <p:spPr bwMode="auto">
          <a:xfrm>
            <a:off x="618068" y="3630149"/>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接入控制</a:t>
            </a:r>
            <a:endParaRPr lang="en-US" altLang="zh-CN" sz="1400" dirty="0">
              <a:solidFill>
                <a:schemeClr val="bg1">
                  <a:lumMod val="65000"/>
                </a:schemeClr>
              </a:solidFill>
            </a:endParaRPr>
          </a:p>
        </p:txBody>
      </p:sp>
      <p:sp>
        <p:nvSpPr>
          <p:cNvPr id="100" name="îş1iḍê">
            <a:extLst>
              <a:ext uri="{FF2B5EF4-FFF2-40B4-BE49-F238E27FC236}">
                <a16:creationId xmlns:a16="http://schemas.microsoft.com/office/drawing/2014/main" xmlns="" id="{F0B068A5-560A-4DB9-9ABC-E179FB4B53B1}"/>
              </a:ext>
            </a:extLst>
          </p:cNvPr>
          <p:cNvSpPr txBox="1"/>
          <p:nvPr/>
        </p:nvSpPr>
        <p:spPr bwMode="auto">
          <a:xfrm>
            <a:off x="618068" y="458505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的版本升级</a:t>
            </a:r>
            <a:endParaRPr lang="en-US" altLang="zh-CN" sz="1400" dirty="0">
              <a:solidFill>
                <a:schemeClr val="bg1">
                  <a:lumMod val="65000"/>
                </a:schemeClr>
              </a:solidFill>
            </a:endParaRPr>
          </a:p>
          <a:p>
            <a:pPr algn="ctr" eaLnBrk="1" hangingPunct="1">
              <a:lnSpc>
                <a:spcPct val="100000"/>
              </a:lnSpc>
              <a:spcBef>
                <a:spcPct val="0"/>
              </a:spcBef>
            </a:pPr>
            <a:r>
              <a:rPr lang="zh-CN" altLang="en-US" sz="1400" dirty="0">
                <a:solidFill>
                  <a:schemeClr val="bg1">
                    <a:lumMod val="65000"/>
                  </a:schemeClr>
                </a:solidFill>
              </a:rPr>
              <a:t>（可选）</a:t>
            </a:r>
            <a:endParaRPr lang="en-US" altLang="zh-CN" sz="1400" dirty="0">
              <a:solidFill>
                <a:schemeClr val="bg1">
                  <a:lumMod val="65000"/>
                </a:schemeClr>
              </a:solidFill>
            </a:endParaRPr>
          </a:p>
        </p:txBody>
      </p:sp>
      <p:sp>
        <p:nvSpPr>
          <p:cNvPr id="101" name="íşḻïďe">
            <a:extLst>
              <a:ext uri="{FF2B5EF4-FFF2-40B4-BE49-F238E27FC236}">
                <a16:creationId xmlns:a16="http://schemas.microsoft.com/office/drawing/2014/main" xmlns="" id="{05246D82-A4F5-42F2-854D-C3D348D160CE}"/>
              </a:ext>
            </a:extLst>
          </p:cNvPr>
          <p:cNvSpPr txBox="1"/>
          <p:nvPr/>
        </p:nvSpPr>
        <p:spPr bwMode="auto">
          <a:xfrm>
            <a:off x="618068" y="5539957"/>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CAPWAP</a:t>
            </a:r>
          </a:p>
          <a:p>
            <a:pPr algn="ctr" eaLnBrk="1" hangingPunct="1">
              <a:lnSpc>
                <a:spcPct val="100000"/>
              </a:lnSpc>
              <a:spcBef>
                <a:spcPct val="0"/>
              </a:spcBef>
            </a:pPr>
            <a:r>
              <a:rPr lang="zh-CN" altLang="en-US" sz="1400" dirty="0">
                <a:solidFill>
                  <a:schemeClr val="bg1">
                    <a:lumMod val="65000"/>
                  </a:schemeClr>
                </a:solidFill>
              </a:rPr>
              <a:t>隧道维持</a:t>
            </a:r>
            <a:endParaRPr lang="en-US" altLang="zh-CN" sz="1400" dirty="0">
              <a:solidFill>
                <a:schemeClr val="bg1">
                  <a:lumMod val="65000"/>
                </a:schemeClr>
              </a:solidFill>
            </a:endParaRPr>
          </a:p>
        </p:txBody>
      </p:sp>
      <p:cxnSp>
        <p:nvCxnSpPr>
          <p:cNvPr id="102" name="直接连接符 101">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85526" y="3669763"/>
            <a:ext cx="360000" cy="360000"/>
            <a:chOff x="4939189" y="1253075"/>
            <a:chExt cx="532084" cy="532082"/>
          </a:xfrm>
        </p:grpSpPr>
        <p:sp>
          <p:nvSpPr>
            <p:cNvPr id="104"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105"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06" name="组合 105"/>
          <p:cNvGrpSpPr/>
          <p:nvPr/>
        </p:nvGrpSpPr>
        <p:grpSpPr>
          <a:xfrm>
            <a:off x="485526" y="4625313"/>
            <a:ext cx="360000" cy="360000"/>
            <a:chOff x="6792271" y="1253075"/>
            <a:chExt cx="532084" cy="532082"/>
          </a:xfrm>
        </p:grpSpPr>
        <p:sp>
          <p:nvSpPr>
            <p:cNvPr id="107"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108"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09" name="组合 108"/>
          <p:cNvGrpSpPr/>
          <p:nvPr/>
        </p:nvGrpSpPr>
        <p:grpSpPr>
          <a:xfrm>
            <a:off x="485526" y="5580861"/>
            <a:ext cx="360000" cy="360000"/>
            <a:chOff x="8645353" y="1253075"/>
            <a:chExt cx="532084" cy="532082"/>
          </a:xfrm>
        </p:grpSpPr>
        <p:sp>
          <p:nvSpPr>
            <p:cNvPr id="110"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111"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12" name="组合 111"/>
          <p:cNvGrpSpPr/>
          <p:nvPr/>
        </p:nvGrpSpPr>
        <p:grpSpPr bwMode="gray">
          <a:xfrm>
            <a:off x="485526" y="1758663"/>
            <a:ext cx="360000" cy="360000"/>
            <a:chOff x="1233025" y="1253075"/>
            <a:chExt cx="532084" cy="532082"/>
          </a:xfrm>
        </p:grpSpPr>
        <p:sp>
          <p:nvSpPr>
            <p:cNvPr id="113"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114"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115" name="组合 114"/>
          <p:cNvGrpSpPr/>
          <p:nvPr/>
        </p:nvGrpSpPr>
        <p:grpSpPr bwMode="invGray">
          <a:xfrm>
            <a:off x="485526" y="2714213"/>
            <a:ext cx="360000" cy="360000"/>
            <a:chOff x="3086107" y="1253075"/>
            <a:chExt cx="532084" cy="532082"/>
          </a:xfrm>
        </p:grpSpPr>
        <p:sp>
          <p:nvSpPr>
            <p:cNvPr id="116" name="iṡ1ïdé">
              <a:extLst>
                <a:ext uri="{FF2B5EF4-FFF2-40B4-BE49-F238E27FC236}">
                  <a16:creationId xmlns:a16="http://schemas.microsoft.com/office/drawing/2014/main" xmlns="" id="{3FC487D0-A815-4107-8A36-7C156E98B5FA}"/>
                </a:ext>
              </a:extLst>
            </p:cNvPr>
            <p:cNvSpPr/>
            <p:nvPr/>
          </p:nvSpPr>
          <p:spPr bwMode="inv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7" name="basic-rainbow_61924"/>
            <p:cNvSpPr>
              <a:spLocks noChangeAspect="1"/>
            </p:cNvSpPr>
            <p:nvPr/>
          </p:nvSpPr>
          <p:spPr bwMode="inv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2127430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mtClean="0"/>
              <a:t>学完本课程后，您将能够：</a:t>
            </a:r>
          </a:p>
          <a:p>
            <a:pPr lvl="1"/>
            <a:r>
              <a:rPr lang="zh-CN" altLang="en-US" smtClean="0"/>
              <a:t>了解</a:t>
            </a:r>
            <a:r>
              <a:rPr lang="en-US" altLang="zh-CN" smtClean="0"/>
              <a:t>WLAN</a:t>
            </a:r>
            <a:r>
              <a:rPr lang="zh-CN" altLang="en-US" smtClean="0"/>
              <a:t>的基本概念和</a:t>
            </a:r>
            <a:r>
              <a:rPr lang="en-US" altLang="zh-CN" smtClean="0"/>
              <a:t>802.11</a:t>
            </a:r>
            <a:r>
              <a:rPr lang="zh-CN" altLang="en-US" smtClean="0"/>
              <a:t>协议族的发展历史</a:t>
            </a:r>
            <a:endParaRPr lang="en-US" altLang="zh-CN" smtClean="0"/>
          </a:p>
          <a:p>
            <a:pPr lvl="1"/>
            <a:r>
              <a:rPr lang="zh-CN" altLang="en-US" smtClean="0"/>
              <a:t>区分</a:t>
            </a:r>
            <a:r>
              <a:rPr lang="en-US" altLang="zh-CN" smtClean="0"/>
              <a:t>WLAN</a:t>
            </a:r>
            <a:r>
              <a:rPr lang="zh-CN" altLang="en-US" smtClean="0"/>
              <a:t>的不同设备</a:t>
            </a:r>
            <a:endParaRPr lang="en-US" altLang="zh-CN" smtClean="0"/>
          </a:p>
          <a:p>
            <a:pPr lvl="1"/>
            <a:r>
              <a:rPr lang="zh-CN" altLang="en-US" smtClean="0"/>
              <a:t>区分</a:t>
            </a:r>
            <a:r>
              <a:rPr lang="en-US" altLang="zh-CN" smtClean="0"/>
              <a:t>WLAN</a:t>
            </a:r>
            <a:r>
              <a:rPr lang="zh-CN" altLang="en-US" smtClean="0"/>
              <a:t>的不同组网方式</a:t>
            </a:r>
            <a:endParaRPr lang="en-US" altLang="zh-CN" smtClean="0"/>
          </a:p>
          <a:p>
            <a:pPr lvl="1"/>
            <a:r>
              <a:rPr lang="zh-CN" altLang="en-US" smtClean="0"/>
              <a:t>掌握</a:t>
            </a:r>
            <a:r>
              <a:rPr lang="en-US" altLang="zh-CN" smtClean="0"/>
              <a:t>WLAN</a:t>
            </a:r>
            <a:r>
              <a:rPr lang="zh-CN" altLang="en-US" smtClean="0"/>
              <a:t>工作流程</a:t>
            </a:r>
            <a:endParaRPr lang="en-US" altLang="zh-CN" smtClean="0"/>
          </a:p>
          <a:p>
            <a:pPr lvl="1"/>
            <a:r>
              <a:rPr lang="zh-CN" altLang="en-US" smtClean="0"/>
              <a:t>完成</a:t>
            </a:r>
            <a:r>
              <a:rPr lang="en-US" altLang="zh-CN" smtClean="0"/>
              <a:t>WLAN</a:t>
            </a:r>
            <a:r>
              <a:rPr lang="zh-CN" altLang="en-US" smtClean="0"/>
              <a:t>的基本配置</a:t>
            </a:r>
            <a:endParaRPr lang="en-US" altLang="zh-CN" dirty="0"/>
          </a:p>
        </p:txBody>
      </p:sp>
    </p:spTree>
    <p:extLst>
      <p:ext uri="{BB962C8B-B14F-4D97-AF65-F5344CB8AC3E}">
        <p14:creationId xmlns:p14="http://schemas.microsoft.com/office/powerpoint/2010/main" val="33207715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9320" y="2332082"/>
            <a:ext cx="1381908" cy="690620"/>
          </a:xfrm>
          <a:prstGeom prst="rect">
            <a:avLst/>
          </a:prstGeom>
        </p:spPr>
      </p:pic>
      <p:pic>
        <p:nvPicPr>
          <p:cNvPr id="67" name="图片 66"/>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790844" y="2332082"/>
            <a:ext cx="1381908" cy="690620"/>
          </a:xfrm>
          <a:prstGeom prst="rect">
            <a:avLst/>
          </a:prstGeom>
        </p:spPr>
      </p:pic>
      <p:sp>
        <p:nvSpPr>
          <p:cNvPr id="2" name="标题 1"/>
          <p:cNvSpPr>
            <a:spLocks noGrp="1"/>
          </p:cNvSpPr>
          <p:nvPr>
            <p:ph type="title"/>
          </p:nvPr>
        </p:nvSpPr>
        <p:spPr/>
        <p:txBody>
          <a:bodyPr/>
          <a:lstStyle/>
          <a:p>
            <a:r>
              <a:rPr lang="en-US" altLang="zh-CN" dirty="0" smtClean="0"/>
              <a:t>Step1</a:t>
            </a:r>
            <a:r>
              <a:rPr lang="zh-CN" altLang="en-US" dirty="0" smtClean="0"/>
              <a:t>：</a:t>
            </a:r>
            <a:r>
              <a:rPr lang="en-US" altLang="zh-CN" dirty="0" smtClean="0"/>
              <a:t>AP</a:t>
            </a:r>
            <a:r>
              <a:rPr lang="zh-CN" altLang="en-US" dirty="0"/>
              <a:t>动态发现</a:t>
            </a:r>
            <a:r>
              <a:rPr lang="en-US" altLang="zh-CN" dirty="0"/>
              <a:t>AC</a:t>
            </a:r>
            <a:endParaRPr lang="zh-CN" altLang="en-US" dirty="0"/>
          </a:p>
        </p:txBody>
      </p:sp>
      <p:sp>
        <p:nvSpPr>
          <p:cNvPr id="4" name="五边形 3"/>
          <p:cNvSpPr/>
          <p:nvPr/>
        </p:nvSpPr>
        <p:spPr bwMode="auto">
          <a:xfrm>
            <a:off x="8148115"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59" name="圆角矩形 75"/>
          <p:cNvSpPr/>
          <p:nvPr/>
        </p:nvSpPr>
        <p:spPr>
          <a:xfrm>
            <a:off x="2170286" y="1724643"/>
            <a:ext cx="460581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DHCP</a:t>
            </a:r>
            <a:r>
              <a:rPr lang="zh-CN" altLang="en-US" b="1" dirty="0">
                <a:solidFill>
                  <a:prstClr val="white"/>
                </a:solidFill>
                <a:latin typeface="Huawei Sans" panose="020C0503030203020204" pitchFamily="34" charset="0"/>
                <a:ea typeface="方正兰亭黑简体" panose="02000000000000000000" pitchFamily="2" charset="-122"/>
              </a:rPr>
              <a:t>方式 </a:t>
            </a:r>
            <a:r>
              <a:rPr lang="en-US" altLang="zh-CN" b="1" dirty="0">
                <a:solidFill>
                  <a:prstClr val="white"/>
                </a:solidFill>
                <a:latin typeface="Huawei Sans" panose="020C0503030203020204" pitchFamily="34" charset="0"/>
                <a:ea typeface="方正兰亭黑简体" panose="02000000000000000000" pitchFamily="2" charset="-122"/>
              </a:rPr>
              <a:t>(</a:t>
            </a:r>
            <a:r>
              <a:rPr lang="zh-CN" altLang="en-US" b="1" dirty="0">
                <a:solidFill>
                  <a:prstClr val="white"/>
                </a:solidFill>
                <a:latin typeface="Huawei Sans" panose="020C0503030203020204" pitchFamily="34" charset="0"/>
                <a:ea typeface="方正兰亭黑简体" panose="02000000000000000000" pitchFamily="2" charset="-122"/>
              </a:rPr>
              <a:t>三层组网</a:t>
            </a:r>
            <a:r>
              <a:rPr lang="en-US" altLang="zh-CN" b="1" dirty="0">
                <a:solidFill>
                  <a:prstClr val="white"/>
                </a:solidFill>
                <a:latin typeface="Huawei Sans" panose="020C0503030203020204" pitchFamily="34" charset="0"/>
                <a:ea typeface="方正兰亭黑简体" panose="02000000000000000000" pitchFamily="2" charset="-122"/>
              </a:rPr>
              <a:t>)</a:t>
            </a:r>
            <a:endParaRPr lang="zh-CN" altLang="en-US" b="1" dirty="0">
              <a:solidFill>
                <a:prstClr val="white"/>
              </a:solidFill>
              <a:latin typeface="Huawei Sans" panose="020C0503030203020204" pitchFamily="34" charset="0"/>
              <a:ea typeface="方正兰亭黑简体" panose="02000000000000000000" pitchFamily="2" charset="-122"/>
            </a:endParaRPr>
          </a:p>
        </p:txBody>
      </p:sp>
      <p:sp>
        <p:nvSpPr>
          <p:cNvPr id="62" name="圆角矩形 75"/>
          <p:cNvSpPr/>
          <p:nvPr/>
        </p:nvSpPr>
        <p:spPr>
          <a:xfrm>
            <a:off x="2168873" y="2156149"/>
            <a:ext cx="4605813" cy="382091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a:lnSpc>
                <a:spcPct val="130000"/>
              </a:lnSpc>
              <a:spcAft>
                <a:spcPts val="300"/>
              </a:spcAft>
            </a:pPr>
            <a:endParaRPr lang="en-US" altLang="zh-CN" sz="1600" dirty="0">
              <a:solidFill>
                <a:prstClr val="black"/>
              </a:solidFill>
            </a:endParaRPr>
          </a:p>
        </p:txBody>
      </p:sp>
      <p:pic>
        <p:nvPicPr>
          <p:cNvPr id="68" name="图片 6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335596" y="2487283"/>
            <a:ext cx="540000" cy="442800"/>
          </a:xfrm>
          <a:prstGeom prst="rect">
            <a:avLst/>
          </a:prstGeom>
        </p:spPr>
      </p:pic>
      <p:pic>
        <p:nvPicPr>
          <p:cNvPr id="73" name="图片 72" descr="AC-蓝.png"/>
          <p:cNvPicPr>
            <a:picLocks noChangeAspect="1"/>
          </p:cNvPicPr>
          <p:nvPr/>
        </p:nvPicPr>
        <p:blipFill>
          <a:blip r:embed="rId5" cstate="print"/>
          <a:stretch>
            <a:fillRect/>
          </a:stretch>
        </p:blipFill>
        <p:spPr>
          <a:xfrm>
            <a:off x="6099417" y="2488265"/>
            <a:ext cx="540000" cy="441818"/>
          </a:xfrm>
          <a:prstGeom prst="rect">
            <a:avLst/>
          </a:prstGeom>
        </p:spPr>
      </p:pic>
      <p:sp>
        <p:nvSpPr>
          <p:cNvPr id="74" name="Text Box 9"/>
          <p:cNvSpPr txBox="1">
            <a:spLocks noChangeArrowheads="1"/>
          </p:cNvSpPr>
          <p:nvPr/>
        </p:nvSpPr>
        <p:spPr bwMode="auto">
          <a:xfrm>
            <a:off x="2390994" y="2192891"/>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sp>
        <p:nvSpPr>
          <p:cNvPr id="75" name="Text Box 9"/>
          <p:cNvSpPr txBox="1">
            <a:spLocks noChangeArrowheads="1"/>
          </p:cNvSpPr>
          <p:nvPr/>
        </p:nvSpPr>
        <p:spPr bwMode="auto">
          <a:xfrm>
            <a:off x="6154815" y="2192891"/>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cxnSp>
        <p:nvCxnSpPr>
          <p:cNvPr id="11" name="直接连接符 10"/>
          <p:cNvCxnSpPr>
            <a:stCxn id="68" idx="2"/>
          </p:cNvCxnSpPr>
          <p:nvPr/>
        </p:nvCxnSpPr>
        <p:spPr>
          <a:xfrm>
            <a:off x="2605596" y="2930083"/>
            <a:ext cx="0" cy="288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3" idx="2"/>
          </p:cNvCxnSpPr>
          <p:nvPr/>
        </p:nvCxnSpPr>
        <p:spPr>
          <a:xfrm>
            <a:off x="6369417" y="2930083"/>
            <a:ext cx="0" cy="288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625929" y="3080801"/>
            <a:ext cx="1889434" cy="292961"/>
            <a:chOff x="2575826" y="2687616"/>
            <a:chExt cx="1889434" cy="292961"/>
          </a:xfrm>
        </p:grpSpPr>
        <p:cxnSp>
          <p:nvCxnSpPr>
            <p:cNvPr id="77" name="直接连接符 76"/>
            <p:cNvCxnSpPr/>
            <p:nvPr/>
          </p:nvCxnSpPr>
          <p:spPr>
            <a:xfrm rot="5400000" flipH="1">
              <a:off x="3533451" y="2048769"/>
              <a:ext cx="1" cy="1863616"/>
            </a:xfrm>
            <a:prstGeom prst="line">
              <a:avLst/>
            </a:prstGeom>
            <a:ln w="190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Text Box 9"/>
            <p:cNvSpPr txBox="1">
              <a:spLocks noChangeArrowheads="1"/>
            </p:cNvSpPr>
            <p:nvPr/>
          </p:nvSpPr>
          <p:spPr bwMode="auto">
            <a:xfrm>
              <a:off x="2575826" y="2687616"/>
              <a:ext cx="1866424" cy="276999"/>
            </a:xfrm>
            <a:prstGeom prst="rect">
              <a:avLst/>
            </a:prstGeom>
            <a:noFill/>
            <a:ln w="9525">
              <a:noFill/>
              <a:miter lim="800000"/>
              <a:headEnd/>
              <a:tailEnd/>
            </a:ln>
          </p:spPr>
          <p:txBody>
            <a:bodyPr wrap="square">
              <a:spAutoFit/>
            </a:bodyPr>
            <a:lstStyle/>
            <a:p>
              <a:pPr algn="ctr"/>
              <a:r>
                <a:rPr lang="en-US" altLang="zh-CN" sz="1200" dirty="0">
                  <a:solidFill>
                    <a:schemeClr val="tx1"/>
                  </a:solidFill>
                </a:rPr>
                <a:t>DHCP Discovery</a:t>
              </a:r>
            </a:p>
          </p:txBody>
        </p:sp>
      </p:grpSp>
      <p:sp>
        <p:nvSpPr>
          <p:cNvPr id="51" name="圆角矩形 75"/>
          <p:cNvSpPr/>
          <p:nvPr/>
        </p:nvSpPr>
        <p:spPr>
          <a:xfrm>
            <a:off x="6954138" y="1724643"/>
            <a:ext cx="46044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广播方式 </a:t>
            </a:r>
            <a:r>
              <a:rPr lang="en-US" altLang="zh-CN" b="1" dirty="0">
                <a:solidFill>
                  <a:prstClr val="white"/>
                </a:solidFill>
                <a:latin typeface="Huawei Sans" panose="020C0503030203020204" pitchFamily="34" charset="0"/>
                <a:ea typeface="方正兰亭黑简体" panose="02000000000000000000" pitchFamily="2" charset="-122"/>
              </a:rPr>
              <a:t>(</a:t>
            </a:r>
            <a:r>
              <a:rPr lang="zh-CN" altLang="en-US" b="1" dirty="0">
                <a:solidFill>
                  <a:prstClr val="white"/>
                </a:solidFill>
                <a:latin typeface="Huawei Sans" panose="020C0503030203020204" pitchFamily="34" charset="0"/>
                <a:ea typeface="方正兰亭黑简体" panose="02000000000000000000" pitchFamily="2" charset="-122"/>
              </a:rPr>
              <a:t>二层组网</a:t>
            </a:r>
            <a:r>
              <a:rPr lang="en-US" altLang="zh-CN" b="1" dirty="0">
                <a:solidFill>
                  <a:prstClr val="white"/>
                </a:solidFill>
                <a:latin typeface="Huawei Sans" panose="020C0503030203020204" pitchFamily="34" charset="0"/>
                <a:ea typeface="方正兰亭黑简体" panose="02000000000000000000" pitchFamily="2" charset="-122"/>
              </a:rPr>
              <a:t>)</a:t>
            </a:r>
            <a:endParaRPr lang="zh-CN" altLang="en-US" b="1" dirty="0">
              <a:solidFill>
                <a:prstClr val="white"/>
              </a:solidFill>
              <a:latin typeface="Huawei Sans" panose="020C0503030203020204" pitchFamily="34" charset="0"/>
              <a:ea typeface="方正兰亭黑简体" panose="02000000000000000000" pitchFamily="2" charset="-122"/>
            </a:endParaRPr>
          </a:p>
        </p:txBody>
      </p:sp>
      <p:sp>
        <p:nvSpPr>
          <p:cNvPr id="52" name="圆角矩形 75"/>
          <p:cNvSpPr/>
          <p:nvPr/>
        </p:nvSpPr>
        <p:spPr>
          <a:xfrm>
            <a:off x="6952725" y="2156149"/>
            <a:ext cx="4604400" cy="382091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endParaRPr lang="zh-CN" altLang="en-US" sz="1600" dirty="0">
              <a:solidFill>
                <a:prstClr val="black"/>
              </a:solidFill>
            </a:endParaRPr>
          </a:p>
        </p:txBody>
      </p:sp>
      <p:pic>
        <p:nvPicPr>
          <p:cNvPr id="54" name="图片 53"/>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284459" y="2490554"/>
            <a:ext cx="540000" cy="442800"/>
          </a:xfrm>
          <a:prstGeom prst="rect">
            <a:avLst/>
          </a:prstGeom>
        </p:spPr>
      </p:pic>
      <p:sp>
        <p:nvSpPr>
          <p:cNvPr id="57" name="Text Box 9"/>
          <p:cNvSpPr txBox="1">
            <a:spLocks noChangeArrowheads="1"/>
          </p:cNvSpPr>
          <p:nvPr/>
        </p:nvSpPr>
        <p:spPr bwMode="auto">
          <a:xfrm>
            <a:off x="3863002" y="2192891"/>
            <a:ext cx="1378114"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DHCP Server</a:t>
            </a:r>
            <a:endParaRPr lang="zh-CN" altLang="en-US" sz="1400" b="1" dirty="0">
              <a:solidFill>
                <a:schemeClr val="tx1"/>
              </a:solidFill>
            </a:endParaRPr>
          </a:p>
        </p:txBody>
      </p:sp>
      <p:cxnSp>
        <p:nvCxnSpPr>
          <p:cNvPr id="60" name="直接连接符 59"/>
          <p:cNvCxnSpPr>
            <a:stCxn id="54" idx="2"/>
          </p:cNvCxnSpPr>
          <p:nvPr/>
        </p:nvCxnSpPr>
        <p:spPr>
          <a:xfrm flipH="1">
            <a:off x="4547843" y="2933353"/>
            <a:ext cx="0" cy="198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625929" y="3428351"/>
            <a:ext cx="1889434" cy="461665"/>
            <a:chOff x="2575826" y="2995582"/>
            <a:chExt cx="1889434" cy="461665"/>
          </a:xfrm>
        </p:grpSpPr>
        <p:cxnSp>
          <p:nvCxnSpPr>
            <p:cNvPr id="78" name="直接连接符 77"/>
            <p:cNvCxnSpPr/>
            <p:nvPr/>
          </p:nvCxnSpPr>
          <p:spPr>
            <a:xfrm rot="5400000" flipH="1">
              <a:off x="3533451" y="2504807"/>
              <a:ext cx="1" cy="1863616"/>
            </a:xfrm>
            <a:prstGeom prst="line">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 Box 9"/>
            <p:cNvSpPr txBox="1">
              <a:spLocks noChangeArrowheads="1"/>
            </p:cNvSpPr>
            <p:nvPr/>
          </p:nvSpPr>
          <p:spPr bwMode="auto">
            <a:xfrm>
              <a:off x="2575826" y="2995582"/>
              <a:ext cx="1866424" cy="461665"/>
            </a:xfrm>
            <a:prstGeom prst="rect">
              <a:avLst/>
            </a:prstGeom>
            <a:noFill/>
            <a:ln w="9525">
              <a:noFill/>
              <a:miter lim="800000"/>
              <a:headEnd/>
              <a:tailEnd/>
            </a:ln>
          </p:spPr>
          <p:txBody>
            <a:bodyPr wrap="square">
              <a:spAutoFit/>
            </a:bodyPr>
            <a:lstStyle/>
            <a:p>
              <a:pPr algn="ctr"/>
              <a:r>
                <a:rPr lang="en-US" altLang="zh-CN" sz="1200" dirty="0">
                  <a:solidFill>
                    <a:schemeClr val="tx1"/>
                  </a:solidFill>
                </a:rPr>
                <a:t>DHCP Offer</a:t>
              </a:r>
            </a:p>
            <a:p>
              <a:pPr algn="ctr"/>
              <a:r>
                <a:rPr lang="zh-CN" altLang="en-US" sz="1200" dirty="0"/>
                <a:t>（</a:t>
              </a:r>
              <a:r>
                <a:rPr lang="en-US" altLang="zh-CN" sz="1200" dirty="0"/>
                <a:t>option 43</a:t>
              </a:r>
              <a:r>
                <a:rPr lang="zh-CN" altLang="en-US" sz="1200" dirty="0"/>
                <a:t>）</a:t>
              </a:r>
              <a:endParaRPr lang="zh-CN" altLang="en-US" sz="1200" dirty="0">
                <a:solidFill>
                  <a:schemeClr val="tx1"/>
                </a:solidFill>
              </a:endParaRPr>
            </a:p>
          </p:txBody>
        </p:sp>
      </p:grpSp>
      <p:grpSp>
        <p:nvGrpSpPr>
          <p:cNvPr id="12" name="组合 11"/>
          <p:cNvGrpSpPr/>
          <p:nvPr/>
        </p:nvGrpSpPr>
        <p:grpSpPr>
          <a:xfrm>
            <a:off x="2625929" y="4072118"/>
            <a:ext cx="1889434" cy="280082"/>
            <a:chOff x="2575826" y="3657454"/>
            <a:chExt cx="1889434" cy="280082"/>
          </a:xfrm>
        </p:grpSpPr>
        <p:cxnSp>
          <p:nvCxnSpPr>
            <p:cNvPr id="63" name="直接连接符 62"/>
            <p:cNvCxnSpPr/>
            <p:nvPr/>
          </p:nvCxnSpPr>
          <p:spPr>
            <a:xfrm rot="5400000" flipH="1">
              <a:off x="3533451" y="3005728"/>
              <a:ext cx="1" cy="1863616"/>
            </a:xfrm>
            <a:prstGeom prst="line">
              <a:avLst/>
            </a:prstGeom>
            <a:ln w="190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 Box 9"/>
            <p:cNvSpPr txBox="1">
              <a:spLocks noChangeArrowheads="1"/>
            </p:cNvSpPr>
            <p:nvPr/>
          </p:nvSpPr>
          <p:spPr bwMode="auto">
            <a:xfrm>
              <a:off x="2575826" y="3657454"/>
              <a:ext cx="1866424" cy="276999"/>
            </a:xfrm>
            <a:prstGeom prst="rect">
              <a:avLst/>
            </a:prstGeom>
            <a:noFill/>
            <a:ln w="9525">
              <a:noFill/>
              <a:miter lim="800000"/>
              <a:headEnd/>
              <a:tailEnd/>
            </a:ln>
          </p:spPr>
          <p:txBody>
            <a:bodyPr wrap="square">
              <a:spAutoFit/>
            </a:bodyPr>
            <a:lstStyle/>
            <a:p>
              <a:pPr algn="ctr"/>
              <a:r>
                <a:rPr lang="en-US" altLang="zh-CN" sz="1200" dirty="0">
                  <a:solidFill>
                    <a:schemeClr val="tx1"/>
                  </a:solidFill>
                </a:rPr>
                <a:t>DHCP Request</a:t>
              </a:r>
            </a:p>
          </p:txBody>
        </p:sp>
      </p:grpSp>
      <p:grpSp>
        <p:nvGrpSpPr>
          <p:cNvPr id="13" name="组合 12"/>
          <p:cNvGrpSpPr/>
          <p:nvPr/>
        </p:nvGrpSpPr>
        <p:grpSpPr>
          <a:xfrm>
            <a:off x="2625929" y="4406789"/>
            <a:ext cx="1889434" cy="461665"/>
            <a:chOff x="2575826" y="4013604"/>
            <a:chExt cx="1889434" cy="461665"/>
          </a:xfrm>
        </p:grpSpPr>
        <p:cxnSp>
          <p:nvCxnSpPr>
            <p:cNvPr id="65" name="直接连接符 64"/>
            <p:cNvCxnSpPr/>
            <p:nvPr/>
          </p:nvCxnSpPr>
          <p:spPr>
            <a:xfrm rot="5400000" flipH="1">
              <a:off x="3533451" y="3522829"/>
              <a:ext cx="1" cy="1863616"/>
            </a:xfrm>
            <a:prstGeom prst="line">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 Box 9"/>
            <p:cNvSpPr txBox="1">
              <a:spLocks noChangeArrowheads="1"/>
            </p:cNvSpPr>
            <p:nvPr/>
          </p:nvSpPr>
          <p:spPr bwMode="auto">
            <a:xfrm>
              <a:off x="2575826" y="4013604"/>
              <a:ext cx="1866424" cy="461665"/>
            </a:xfrm>
            <a:prstGeom prst="rect">
              <a:avLst/>
            </a:prstGeom>
            <a:noFill/>
            <a:ln w="9525">
              <a:noFill/>
              <a:miter lim="800000"/>
              <a:headEnd/>
              <a:tailEnd/>
            </a:ln>
          </p:spPr>
          <p:txBody>
            <a:bodyPr wrap="square">
              <a:spAutoFit/>
            </a:bodyPr>
            <a:lstStyle/>
            <a:p>
              <a:pPr algn="ctr"/>
              <a:r>
                <a:rPr lang="en-US" altLang="zh-CN" sz="1200" dirty="0">
                  <a:solidFill>
                    <a:schemeClr val="tx1"/>
                  </a:solidFill>
                </a:rPr>
                <a:t>DHCP </a:t>
              </a:r>
              <a:r>
                <a:rPr lang="en-US" altLang="zh-CN" sz="1200" dirty="0" err="1">
                  <a:solidFill>
                    <a:schemeClr val="tx1"/>
                  </a:solidFill>
                </a:rPr>
                <a:t>Ack</a:t>
              </a:r>
              <a:endParaRPr lang="en-US" altLang="zh-CN" sz="1200" dirty="0">
                <a:solidFill>
                  <a:schemeClr val="tx1"/>
                </a:solidFill>
              </a:endParaRPr>
            </a:p>
            <a:p>
              <a:pPr algn="ctr"/>
              <a:r>
                <a:rPr lang="zh-CN" altLang="en-US" sz="1200" dirty="0"/>
                <a:t>（</a:t>
              </a:r>
              <a:r>
                <a:rPr lang="en-US" altLang="zh-CN" sz="1200" dirty="0"/>
                <a:t>option 43</a:t>
              </a:r>
              <a:r>
                <a:rPr lang="zh-CN" altLang="en-US" sz="1200" dirty="0"/>
                <a:t>）</a:t>
              </a:r>
              <a:endParaRPr lang="zh-CN" altLang="en-US" sz="1200" dirty="0">
                <a:solidFill>
                  <a:schemeClr val="tx1"/>
                </a:solidFill>
              </a:endParaRPr>
            </a:p>
          </p:txBody>
        </p:sp>
      </p:grpSp>
      <p:cxnSp>
        <p:nvCxnSpPr>
          <p:cNvPr id="69" name="直接连接符 68"/>
          <p:cNvCxnSpPr/>
          <p:nvPr/>
        </p:nvCxnSpPr>
        <p:spPr>
          <a:xfrm flipH="1">
            <a:off x="2677941" y="5272318"/>
            <a:ext cx="3635985" cy="0"/>
          </a:xfrm>
          <a:prstGeom prst="line">
            <a:avLst/>
          </a:prstGeom>
          <a:ln w="190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 Box 9"/>
          <p:cNvSpPr txBox="1">
            <a:spLocks noChangeArrowheads="1"/>
          </p:cNvSpPr>
          <p:nvPr/>
        </p:nvSpPr>
        <p:spPr bwMode="auto">
          <a:xfrm>
            <a:off x="3694029" y="4998858"/>
            <a:ext cx="1658531" cy="276999"/>
          </a:xfrm>
          <a:prstGeom prst="rect">
            <a:avLst/>
          </a:prstGeom>
          <a:noFill/>
          <a:ln w="9525">
            <a:noFill/>
            <a:miter lim="800000"/>
            <a:headEnd/>
            <a:tailEnd/>
          </a:ln>
        </p:spPr>
        <p:txBody>
          <a:bodyPr wrap="square">
            <a:spAutoFit/>
          </a:bodyPr>
          <a:lstStyle/>
          <a:p>
            <a:pPr algn="ctr"/>
            <a:r>
              <a:rPr lang="en-US" altLang="zh-CN" sz="1200" dirty="0"/>
              <a:t>Discovery Request</a:t>
            </a:r>
          </a:p>
        </p:txBody>
      </p:sp>
      <p:cxnSp>
        <p:nvCxnSpPr>
          <p:cNvPr id="82" name="直接连接符 81"/>
          <p:cNvCxnSpPr/>
          <p:nvPr/>
        </p:nvCxnSpPr>
        <p:spPr>
          <a:xfrm flipH="1">
            <a:off x="2677941" y="5603454"/>
            <a:ext cx="3635985" cy="0"/>
          </a:xfrm>
          <a:prstGeom prst="line">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 Box 9"/>
          <p:cNvSpPr txBox="1">
            <a:spLocks noChangeArrowheads="1"/>
          </p:cNvSpPr>
          <p:nvPr/>
        </p:nvSpPr>
        <p:spPr bwMode="auto">
          <a:xfrm>
            <a:off x="3694029" y="5329994"/>
            <a:ext cx="1658531" cy="276999"/>
          </a:xfrm>
          <a:prstGeom prst="rect">
            <a:avLst/>
          </a:prstGeom>
          <a:noFill/>
          <a:ln w="9525">
            <a:noFill/>
            <a:miter lim="800000"/>
            <a:headEnd/>
            <a:tailEnd/>
          </a:ln>
        </p:spPr>
        <p:txBody>
          <a:bodyPr wrap="square">
            <a:spAutoFit/>
          </a:bodyPr>
          <a:lstStyle/>
          <a:p>
            <a:pPr algn="ctr"/>
            <a:r>
              <a:rPr lang="en-US" altLang="zh-CN" sz="1200" dirty="0"/>
              <a:t>Discovery Response</a:t>
            </a:r>
          </a:p>
        </p:txBody>
      </p:sp>
      <p:sp>
        <p:nvSpPr>
          <p:cNvPr id="71" name="Text Box 9"/>
          <p:cNvSpPr txBox="1">
            <a:spLocks noChangeArrowheads="1"/>
          </p:cNvSpPr>
          <p:nvPr/>
        </p:nvSpPr>
        <p:spPr bwMode="auto">
          <a:xfrm>
            <a:off x="3006675" y="2531680"/>
            <a:ext cx="1153758" cy="307777"/>
          </a:xfrm>
          <a:prstGeom prst="rect">
            <a:avLst/>
          </a:prstGeom>
          <a:noFill/>
          <a:ln w="9525">
            <a:noFill/>
            <a:miter lim="800000"/>
            <a:headEnd/>
            <a:tailEnd/>
          </a:ln>
        </p:spPr>
        <p:txBody>
          <a:bodyPr wrap="square">
            <a:spAutoFit/>
          </a:bodyPr>
          <a:lstStyle/>
          <a:p>
            <a:pPr algn="ctr"/>
            <a:r>
              <a:rPr lang="zh-CN" altLang="en-US" sz="1400" dirty="0"/>
              <a:t>二层园区网</a:t>
            </a:r>
            <a:endParaRPr lang="zh-CN" altLang="en-US" sz="1400" dirty="0">
              <a:solidFill>
                <a:schemeClr val="tx1"/>
              </a:solidFill>
            </a:endParaRPr>
          </a:p>
        </p:txBody>
      </p:sp>
      <p:sp>
        <p:nvSpPr>
          <p:cNvPr id="72" name="Text Box 9"/>
          <p:cNvSpPr txBox="1">
            <a:spLocks noChangeArrowheads="1"/>
          </p:cNvSpPr>
          <p:nvPr/>
        </p:nvSpPr>
        <p:spPr bwMode="auto">
          <a:xfrm>
            <a:off x="4913195" y="2531680"/>
            <a:ext cx="1153758" cy="307777"/>
          </a:xfrm>
          <a:prstGeom prst="rect">
            <a:avLst/>
          </a:prstGeom>
          <a:noFill/>
          <a:ln w="9525">
            <a:noFill/>
            <a:miter lim="800000"/>
            <a:headEnd/>
            <a:tailEnd/>
          </a:ln>
        </p:spPr>
        <p:txBody>
          <a:bodyPr wrap="square">
            <a:spAutoFit/>
          </a:bodyPr>
          <a:lstStyle/>
          <a:p>
            <a:pPr algn="ctr"/>
            <a:r>
              <a:rPr lang="zh-CN" altLang="en-US" sz="1400" dirty="0"/>
              <a:t>三层园区网</a:t>
            </a:r>
            <a:endParaRPr lang="zh-CN" altLang="en-US" sz="1400" dirty="0">
              <a:solidFill>
                <a:schemeClr val="tx1"/>
              </a:solidFill>
            </a:endParaRPr>
          </a:p>
        </p:txBody>
      </p:sp>
      <p:sp>
        <p:nvSpPr>
          <p:cNvPr id="79" name="isḻïḑe">
            <a:extLst>
              <a:ext uri="{FF2B5EF4-FFF2-40B4-BE49-F238E27FC236}">
                <a16:creationId xmlns:a16="http://schemas.microsoft.com/office/drawing/2014/main" xmlns="" id="{24CBC826-002E-4B71-8291-B729E4BED0E3}"/>
              </a:ext>
            </a:extLst>
          </p:cNvPr>
          <p:cNvSpPr txBox="1"/>
          <p:nvPr/>
        </p:nvSpPr>
        <p:spPr bwMode="auto">
          <a:xfrm>
            <a:off x="618068" y="172034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AP</a:t>
            </a:r>
            <a:r>
              <a:rPr lang="zh-CN" altLang="en-US" dirty="0"/>
              <a:t>获取</a:t>
            </a:r>
            <a:r>
              <a:rPr lang="en-US" altLang="zh-CN" dirty="0"/>
              <a:t>IP</a:t>
            </a:r>
            <a:r>
              <a:rPr lang="zh-CN" altLang="en-US" dirty="0"/>
              <a:t>地址</a:t>
            </a:r>
            <a:endParaRPr lang="en-US" altLang="zh-CN" dirty="0"/>
          </a:p>
        </p:txBody>
      </p:sp>
      <p:sp>
        <p:nvSpPr>
          <p:cNvPr id="81" name="ïšļïďe">
            <a:extLst>
              <a:ext uri="{FF2B5EF4-FFF2-40B4-BE49-F238E27FC236}">
                <a16:creationId xmlns:a16="http://schemas.microsoft.com/office/drawing/2014/main" xmlns="" id="{FB41FAD4-0BA5-4580-B72E-A6BFF22F8784}"/>
              </a:ext>
            </a:extLst>
          </p:cNvPr>
          <p:cNvSpPr txBox="1"/>
          <p:nvPr/>
        </p:nvSpPr>
        <p:spPr bwMode="auto">
          <a:xfrm>
            <a:off x="618068" y="267524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CAPWAP</a:t>
            </a:r>
          </a:p>
          <a:p>
            <a:r>
              <a:rPr lang="zh-CN" altLang="en-US" dirty="0"/>
              <a:t>隧道建立</a:t>
            </a:r>
            <a:endParaRPr lang="en-US" altLang="zh-CN" dirty="0"/>
          </a:p>
        </p:txBody>
      </p:sp>
      <p:sp>
        <p:nvSpPr>
          <p:cNvPr id="84" name="ïṧļíḍê">
            <a:extLst>
              <a:ext uri="{FF2B5EF4-FFF2-40B4-BE49-F238E27FC236}">
                <a16:creationId xmlns:a16="http://schemas.microsoft.com/office/drawing/2014/main" xmlns="" id="{D1BCCD92-D45A-41F7-960F-30FC35568CBF}"/>
              </a:ext>
            </a:extLst>
          </p:cNvPr>
          <p:cNvSpPr txBox="1"/>
          <p:nvPr/>
        </p:nvSpPr>
        <p:spPr bwMode="auto">
          <a:xfrm>
            <a:off x="618068" y="3630149"/>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接入控制</a:t>
            </a:r>
            <a:endParaRPr lang="en-US" altLang="zh-CN" sz="1400" dirty="0">
              <a:solidFill>
                <a:schemeClr val="bg1">
                  <a:lumMod val="65000"/>
                </a:schemeClr>
              </a:solidFill>
            </a:endParaRPr>
          </a:p>
        </p:txBody>
      </p:sp>
      <p:sp>
        <p:nvSpPr>
          <p:cNvPr id="85" name="îş1iḍê">
            <a:extLst>
              <a:ext uri="{FF2B5EF4-FFF2-40B4-BE49-F238E27FC236}">
                <a16:creationId xmlns:a16="http://schemas.microsoft.com/office/drawing/2014/main" xmlns="" id="{F0B068A5-560A-4DB9-9ABC-E179FB4B53B1}"/>
              </a:ext>
            </a:extLst>
          </p:cNvPr>
          <p:cNvSpPr txBox="1"/>
          <p:nvPr/>
        </p:nvSpPr>
        <p:spPr bwMode="auto">
          <a:xfrm>
            <a:off x="618068" y="458505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的版本升级</a:t>
            </a:r>
            <a:endParaRPr lang="en-US" altLang="zh-CN" sz="1400" dirty="0">
              <a:solidFill>
                <a:schemeClr val="bg1">
                  <a:lumMod val="65000"/>
                </a:schemeClr>
              </a:solidFill>
            </a:endParaRPr>
          </a:p>
          <a:p>
            <a:pPr algn="ctr" eaLnBrk="1" hangingPunct="1">
              <a:lnSpc>
                <a:spcPct val="100000"/>
              </a:lnSpc>
              <a:spcBef>
                <a:spcPct val="0"/>
              </a:spcBef>
            </a:pPr>
            <a:r>
              <a:rPr lang="zh-CN" altLang="en-US" sz="1400" dirty="0">
                <a:solidFill>
                  <a:schemeClr val="bg1">
                    <a:lumMod val="65000"/>
                  </a:schemeClr>
                </a:solidFill>
              </a:rPr>
              <a:t>（可选）</a:t>
            </a:r>
            <a:endParaRPr lang="en-US" altLang="zh-CN" sz="1400" dirty="0">
              <a:solidFill>
                <a:schemeClr val="bg1">
                  <a:lumMod val="65000"/>
                </a:schemeClr>
              </a:solidFill>
            </a:endParaRPr>
          </a:p>
        </p:txBody>
      </p:sp>
      <p:sp>
        <p:nvSpPr>
          <p:cNvPr id="86" name="íşḻïďe">
            <a:extLst>
              <a:ext uri="{FF2B5EF4-FFF2-40B4-BE49-F238E27FC236}">
                <a16:creationId xmlns:a16="http://schemas.microsoft.com/office/drawing/2014/main" xmlns="" id="{05246D82-A4F5-42F2-854D-C3D348D160CE}"/>
              </a:ext>
            </a:extLst>
          </p:cNvPr>
          <p:cNvSpPr txBox="1"/>
          <p:nvPr/>
        </p:nvSpPr>
        <p:spPr bwMode="auto">
          <a:xfrm>
            <a:off x="618068" y="5539957"/>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CAPWAP</a:t>
            </a:r>
          </a:p>
          <a:p>
            <a:pPr algn="ctr" eaLnBrk="1" hangingPunct="1">
              <a:lnSpc>
                <a:spcPct val="100000"/>
              </a:lnSpc>
              <a:spcBef>
                <a:spcPct val="0"/>
              </a:spcBef>
            </a:pPr>
            <a:r>
              <a:rPr lang="zh-CN" altLang="en-US" sz="1400" dirty="0">
                <a:solidFill>
                  <a:schemeClr val="bg1">
                    <a:lumMod val="65000"/>
                  </a:schemeClr>
                </a:solidFill>
              </a:rPr>
              <a:t>隧道维持</a:t>
            </a:r>
            <a:endParaRPr lang="en-US" altLang="zh-CN" sz="1400" dirty="0">
              <a:solidFill>
                <a:schemeClr val="bg1">
                  <a:lumMod val="65000"/>
                </a:schemeClr>
              </a:solidFill>
            </a:endParaRPr>
          </a:p>
        </p:txBody>
      </p:sp>
      <p:cxnSp>
        <p:nvCxnSpPr>
          <p:cNvPr id="87" name="直接连接符 86">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485526" y="3669763"/>
            <a:ext cx="360000" cy="360000"/>
            <a:chOff x="4939189" y="1253075"/>
            <a:chExt cx="532084" cy="532082"/>
          </a:xfrm>
        </p:grpSpPr>
        <p:sp>
          <p:nvSpPr>
            <p:cNvPr id="89"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90"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91" name="组合 90"/>
          <p:cNvGrpSpPr/>
          <p:nvPr/>
        </p:nvGrpSpPr>
        <p:grpSpPr>
          <a:xfrm>
            <a:off x="485526" y="4625313"/>
            <a:ext cx="360000" cy="360000"/>
            <a:chOff x="6792271" y="1253075"/>
            <a:chExt cx="532084" cy="532082"/>
          </a:xfrm>
        </p:grpSpPr>
        <p:sp>
          <p:nvSpPr>
            <p:cNvPr id="92"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93"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94" name="组合 93"/>
          <p:cNvGrpSpPr/>
          <p:nvPr/>
        </p:nvGrpSpPr>
        <p:grpSpPr>
          <a:xfrm>
            <a:off x="485526" y="5580861"/>
            <a:ext cx="360000" cy="360000"/>
            <a:chOff x="8645353" y="1253075"/>
            <a:chExt cx="532084" cy="532082"/>
          </a:xfrm>
        </p:grpSpPr>
        <p:sp>
          <p:nvSpPr>
            <p:cNvPr id="95"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96"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97" name="组合 96"/>
          <p:cNvGrpSpPr/>
          <p:nvPr/>
        </p:nvGrpSpPr>
        <p:grpSpPr bwMode="gray">
          <a:xfrm>
            <a:off x="485526" y="1758663"/>
            <a:ext cx="360000" cy="360000"/>
            <a:chOff x="1233025" y="1253075"/>
            <a:chExt cx="532084" cy="532082"/>
          </a:xfrm>
        </p:grpSpPr>
        <p:sp>
          <p:nvSpPr>
            <p:cNvPr id="98"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99"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100" name="组合 99"/>
          <p:cNvGrpSpPr/>
          <p:nvPr/>
        </p:nvGrpSpPr>
        <p:grpSpPr bwMode="invGray">
          <a:xfrm>
            <a:off x="485526" y="2714213"/>
            <a:ext cx="360000" cy="360000"/>
            <a:chOff x="3086107" y="1253075"/>
            <a:chExt cx="532084" cy="532082"/>
          </a:xfrm>
        </p:grpSpPr>
        <p:sp>
          <p:nvSpPr>
            <p:cNvPr id="101" name="iṡ1ïdé">
              <a:extLst>
                <a:ext uri="{FF2B5EF4-FFF2-40B4-BE49-F238E27FC236}">
                  <a16:creationId xmlns:a16="http://schemas.microsoft.com/office/drawing/2014/main" xmlns="" id="{3FC487D0-A815-4107-8A36-7C156E98B5FA}"/>
                </a:ext>
              </a:extLst>
            </p:cNvPr>
            <p:cNvSpPr/>
            <p:nvPr/>
          </p:nvSpPr>
          <p:spPr bwMode="inv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2" name="basic-rainbow_61924"/>
            <p:cNvSpPr>
              <a:spLocks noChangeAspect="1"/>
            </p:cNvSpPr>
            <p:nvPr/>
          </p:nvSpPr>
          <p:spPr bwMode="inv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pic>
        <p:nvPicPr>
          <p:cNvPr id="103" name="图片 102" descr="AC-蓝.png"/>
          <p:cNvPicPr>
            <a:picLocks noChangeAspect="1"/>
          </p:cNvPicPr>
          <p:nvPr/>
        </p:nvPicPr>
        <p:blipFill>
          <a:blip r:embed="rId5" cstate="print"/>
          <a:stretch>
            <a:fillRect/>
          </a:stretch>
        </p:blipFill>
        <p:spPr>
          <a:xfrm>
            <a:off x="8961472" y="2488265"/>
            <a:ext cx="540000" cy="441818"/>
          </a:xfrm>
          <a:prstGeom prst="rect">
            <a:avLst/>
          </a:prstGeom>
        </p:spPr>
      </p:pic>
      <p:pic>
        <p:nvPicPr>
          <p:cNvPr id="105" name="图片 10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961472" y="4363653"/>
            <a:ext cx="540000" cy="442800"/>
          </a:xfrm>
          <a:prstGeom prst="rect">
            <a:avLst/>
          </a:prstGeom>
        </p:spPr>
      </p:pic>
      <p:sp>
        <p:nvSpPr>
          <p:cNvPr id="106" name="Text Box 9"/>
          <p:cNvSpPr txBox="1">
            <a:spLocks noChangeArrowheads="1"/>
          </p:cNvSpPr>
          <p:nvPr/>
        </p:nvSpPr>
        <p:spPr bwMode="auto">
          <a:xfrm>
            <a:off x="9016871" y="2192891"/>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sp>
        <p:nvSpPr>
          <p:cNvPr id="107" name="Text Box 9"/>
          <p:cNvSpPr txBox="1">
            <a:spLocks noChangeArrowheads="1"/>
          </p:cNvSpPr>
          <p:nvPr/>
        </p:nvSpPr>
        <p:spPr bwMode="auto">
          <a:xfrm>
            <a:off x="9016871" y="4807158"/>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cxnSp>
        <p:nvCxnSpPr>
          <p:cNvPr id="108" name="直接连接符 107"/>
          <p:cNvCxnSpPr/>
          <p:nvPr/>
        </p:nvCxnSpPr>
        <p:spPr>
          <a:xfrm>
            <a:off x="9231472" y="2930083"/>
            <a:ext cx="0" cy="1433570"/>
          </a:xfrm>
          <a:prstGeom prst="line">
            <a:avLst/>
          </a:prstGeom>
          <a:ln w="28575">
            <a:solidFill>
              <a:srgbClr val="EC706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Text Box 9"/>
          <p:cNvSpPr txBox="1">
            <a:spLocks noChangeArrowheads="1"/>
          </p:cNvSpPr>
          <p:nvPr/>
        </p:nvSpPr>
        <p:spPr bwMode="auto">
          <a:xfrm>
            <a:off x="9131410" y="3503401"/>
            <a:ext cx="1001828" cy="307777"/>
          </a:xfrm>
          <a:prstGeom prst="rect">
            <a:avLst/>
          </a:prstGeom>
          <a:noFill/>
          <a:ln w="9525">
            <a:noFill/>
            <a:miter lim="800000"/>
            <a:headEnd/>
            <a:tailEnd/>
          </a:ln>
        </p:spPr>
        <p:txBody>
          <a:bodyPr wrap="square">
            <a:spAutoFit/>
          </a:bodyPr>
          <a:lstStyle/>
          <a:p>
            <a:pPr algn="ctr"/>
            <a:r>
              <a:rPr lang="zh-CN" altLang="en-US" sz="1400" b="1" dirty="0" smtClean="0">
                <a:solidFill>
                  <a:srgbClr val="EC7061"/>
                </a:solidFill>
              </a:rPr>
              <a:t>广播查询</a:t>
            </a:r>
            <a:endParaRPr lang="zh-CN" altLang="en-US" sz="1400" b="1" dirty="0">
              <a:solidFill>
                <a:srgbClr val="EC7061"/>
              </a:solidFill>
            </a:endParaRPr>
          </a:p>
        </p:txBody>
      </p:sp>
    </p:spTree>
    <p:extLst>
      <p:ext uri="{BB962C8B-B14F-4D97-AF65-F5344CB8AC3E}">
        <p14:creationId xmlns:p14="http://schemas.microsoft.com/office/powerpoint/2010/main" val="1308719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297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Step2</a:t>
            </a:r>
            <a:r>
              <a:rPr lang="zh-CN" altLang="en-US" dirty="0"/>
              <a:t>：建立</a:t>
            </a:r>
            <a:r>
              <a:rPr lang="en-US" altLang="zh-CN" dirty="0"/>
              <a:t>CAPWAP</a:t>
            </a:r>
            <a:r>
              <a:rPr lang="zh-CN" altLang="en-US" dirty="0" smtClean="0"/>
              <a:t>隧道</a:t>
            </a:r>
            <a:endParaRPr lang="zh-CN" altLang="en-US" dirty="0"/>
          </a:p>
        </p:txBody>
      </p:sp>
      <p:sp>
        <p:nvSpPr>
          <p:cNvPr id="4" name="五边形 3"/>
          <p:cNvSpPr/>
          <p:nvPr/>
        </p:nvSpPr>
        <p:spPr bwMode="auto">
          <a:xfrm>
            <a:off x="8148115"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79" name="isḻïḑe">
            <a:extLst>
              <a:ext uri="{FF2B5EF4-FFF2-40B4-BE49-F238E27FC236}">
                <a16:creationId xmlns:a16="http://schemas.microsoft.com/office/drawing/2014/main" xmlns="" id="{24CBC826-002E-4B71-8291-B729E4BED0E3}"/>
              </a:ext>
            </a:extLst>
          </p:cNvPr>
          <p:cNvSpPr txBox="1"/>
          <p:nvPr/>
        </p:nvSpPr>
        <p:spPr bwMode="auto">
          <a:xfrm>
            <a:off x="618068" y="172034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AP</a:t>
            </a:r>
            <a:r>
              <a:rPr lang="zh-CN" altLang="en-US" dirty="0"/>
              <a:t>获取</a:t>
            </a:r>
            <a:r>
              <a:rPr lang="en-US" altLang="zh-CN" dirty="0"/>
              <a:t>IP</a:t>
            </a:r>
            <a:r>
              <a:rPr lang="zh-CN" altLang="en-US" dirty="0"/>
              <a:t>地址</a:t>
            </a:r>
            <a:endParaRPr lang="en-US" altLang="zh-CN" dirty="0"/>
          </a:p>
        </p:txBody>
      </p:sp>
      <p:sp>
        <p:nvSpPr>
          <p:cNvPr id="81" name="ïšļïďe">
            <a:extLst>
              <a:ext uri="{FF2B5EF4-FFF2-40B4-BE49-F238E27FC236}">
                <a16:creationId xmlns:a16="http://schemas.microsoft.com/office/drawing/2014/main" xmlns="" id="{FB41FAD4-0BA5-4580-B72E-A6BFF22F8784}"/>
              </a:ext>
            </a:extLst>
          </p:cNvPr>
          <p:cNvSpPr txBox="1"/>
          <p:nvPr/>
        </p:nvSpPr>
        <p:spPr bwMode="auto">
          <a:xfrm>
            <a:off x="618068" y="267524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CAPWAP</a:t>
            </a:r>
          </a:p>
          <a:p>
            <a:r>
              <a:rPr lang="zh-CN" altLang="en-US" dirty="0"/>
              <a:t>隧道建立</a:t>
            </a:r>
            <a:endParaRPr lang="en-US" altLang="zh-CN" dirty="0"/>
          </a:p>
        </p:txBody>
      </p:sp>
      <p:sp>
        <p:nvSpPr>
          <p:cNvPr id="84" name="ïṧļíḍê">
            <a:extLst>
              <a:ext uri="{FF2B5EF4-FFF2-40B4-BE49-F238E27FC236}">
                <a16:creationId xmlns:a16="http://schemas.microsoft.com/office/drawing/2014/main" xmlns="" id="{D1BCCD92-D45A-41F7-960F-30FC35568CBF}"/>
              </a:ext>
            </a:extLst>
          </p:cNvPr>
          <p:cNvSpPr txBox="1"/>
          <p:nvPr/>
        </p:nvSpPr>
        <p:spPr bwMode="auto">
          <a:xfrm>
            <a:off x="618068" y="3630149"/>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接入控制</a:t>
            </a:r>
            <a:endParaRPr lang="en-US" altLang="zh-CN" sz="1400" dirty="0">
              <a:solidFill>
                <a:schemeClr val="bg1">
                  <a:lumMod val="65000"/>
                </a:schemeClr>
              </a:solidFill>
            </a:endParaRPr>
          </a:p>
        </p:txBody>
      </p:sp>
      <p:sp>
        <p:nvSpPr>
          <p:cNvPr id="85" name="îş1iḍê">
            <a:extLst>
              <a:ext uri="{FF2B5EF4-FFF2-40B4-BE49-F238E27FC236}">
                <a16:creationId xmlns:a16="http://schemas.microsoft.com/office/drawing/2014/main" xmlns="" id="{F0B068A5-560A-4DB9-9ABC-E179FB4B53B1}"/>
              </a:ext>
            </a:extLst>
          </p:cNvPr>
          <p:cNvSpPr txBox="1"/>
          <p:nvPr/>
        </p:nvSpPr>
        <p:spPr bwMode="auto">
          <a:xfrm>
            <a:off x="618068" y="458505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的版本升级</a:t>
            </a:r>
            <a:endParaRPr lang="en-US" altLang="zh-CN" sz="1400" dirty="0">
              <a:solidFill>
                <a:schemeClr val="bg1">
                  <a:lumMod val="65000"/>
                </a:schemeClr>
              </a:solidFill>
            </a:endParaRPr>
          </a:p>
          <a:p>
            <a:pPr algn="ctr" eaLnBrk="1" hangingPunct="1">
              <a:lnSpc>
                <a:spcPct val="100000"/>
              </a:lnSpc>
              <a:spcBef>
                <a:spcPct val="0"/>
              </a:spcBef>
            </a:pPr>
            <a:r>
              <a:rPr lang="zh-CN" altLang="en-US" sz="1400" dirty="0">
                <a:solidFill>
                  <a:schemeClr val="bg1">
                    <a:lumMod val="65000"/>
                  </a:schemeClr>
                </a:solidFill>
              </a:rPr>
              <a:t>（可选）</a:t>
            </a:r>
            <a:endParaRPr lang="en-US" altLang="zh-CN" sz="1400" dirty="0">
              <a:solidFill>
                <a:schemeClr val="bg1">
                  <a:lumMod val="65000"/>
                </a:schemeClr>
              </a:solidFill>
            </a:endParaRPr>
          </a:p>
        </p:txBody>
      </p:sp>
      <p:sp>
        <p:nvSpPr>
          <p:cNvPr id="86" name="íşḻïďe">
            <a:extLst>
              <a:ext uri="{FF2B5EF4-FFF2-40B4-BE49-F238E27FC236}">
                <a16:creationId xmlns:a16="http://schemas.microsoft.com/office/drawing/2014/main" xmlns="" id="{05246D82-A4F5-42F2-854D-C3D348D160CE}"/>
              </a:ext>
            </a:extLst>
          </p:cNvPr>
          <p:cNvSpPr txBox="1"/>
          <p:nvPr/>
        </p:nvSpPr>
        <p:spPr bwMode="auto">
          <a:xfrm>
            <a:off x="618068" y="5539957"/>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CAPWAP</a:t>
            </a:r>
          </a:p>
          <a:p>
            <a:pPr algn="ctr" eaLnBrk="1" hangingPunct="1">
              <a:lnSpc>
                <a:spcPct val="100000"/>
              </a:lnSpc>
              <a:spcBef>
                <a:spcPct val="0"/>
              </a:spcBef>
            </a:pPr>
            <a:r>
              <a:rPr lang="zh-CN" altLang="en-US" sz="1400" dirty="0">
                <a:solidFill>
                  <a:schemeClr val="bg1">
                    <a:lumMod val="65000"/>
                  </a:schemeClr>
                </a:solidFill>
              </a:rPr>
              <a:t>隧道维持</a:t>
            </a:r>
            <a:endParaRPr lang="en-US" altLang="zh-CN" sz="1400" dirty="0">
              <a:solidFill>
                <a:schemeClr val="bg1">
                  <a:lumMod val="65000"/>
                </a:schemeClr>
              </a:solidFill>
            </a:endParaRPr>
          </a:p>
        </p:txBody>
      </p:sp>
      <p:cxnSp>
        <p:nvCxnSpPr>
          <p:cNvPr id="87" name="直接连接符 86">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485526" y="3669763"/>
            <a:ext cx="360000" cy="360000"/>
            <a:chOff x="4939189" y="1253075"/>
            <a:chExt cx="532084" cy="532082"/>
          </a:xfrm>
        </p:grpSpPr>
        <p:sp>
          <p:nvSpPr>
            <p:cNvPr id="89"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90"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91" name="组合 90"/>
          <p:cNvGrpSpPr/>
          <p:nvPr/>
        </p:nvGrpSpPr>
        <p:grpSpPr>
          <a:xfrm>
            <a:off x="485526" y="4625313"/>
            <a:ext cx="360000" cy="360000"/>
            <a:chOff x="6792271" y="1253075"/>
            <a:chExt cx="532084" cy="532082"/>
          </a:xfrm>
        </p:grpSpPr>
        <p:sp>
          <p:nvSpPr>
            <p:cNvPr id="92"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93"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94" name="组合 93"/>
          <p:cNvGrpSpPr/>
          <p:nvPr/>
        </p:nvGrpSpPr>
        <p:grpSpPr>
          <a:xfrm>
            <a:off x="485526" y="5580861"/>
            <a:ext cx="360000" cy="360000"/>
            <a:chOff x="8645353" y="1253075"/>
            <a:chExt cx="532084" cy="532082"/>
          </a:xfrm>
        </p:grpSpPr>
        <p:sp>
          <p:nvSpPr>
            <p:cNvPr id="95"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96"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97" name="组合 96"/>
          <p:cNvGrpSpPr/>
          <p:nvPr/>
        </p:nvGrpSpPr>
        <p:grpSpPr bwMode="gray">
          <a:xfrm>
            <a:off x="485526" y="1758663"/>
            <a:ext cx="360000" cy="360000"/>
            <a:chOff x="1233025" y="1253075"/>
            <a:chExt cx="532084" cy="532082"/>
          </a:xfrm>
        </p:grpSpPr>
        <p:sp>
          <p:nvSpPr>
            <p:cNvPr id="98"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99"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100" name="组合 99"/>
          <p:cNvGrpSpPr/>
          <p:nvPr/>
        </p:nvGrpSpPr>
        <p:grpSpPr bwMode="invGray">
          <a:xfrm>
            <a:off x="485526" y="2714213"/>
            <a:ext cx="360000" cy="360000"/>
            <a:chOff x="3086107" y="1253075"/>
            <a:chExt cx="532084" cy="532082"/>
          </a:xfrm>
        </p:grpSpPr>
        <p:sp>
          <p:nvSpPr>
            <p:cNvPr id="101" name="iṡ1ïdé">
              <a:extLst>
                <a:ext uri="{FF2B5EF4-FFF2-40B4-BE49-F238E27FC236}">
                  <a16:creationId xmlns:a16="http://schemas.microsoft.com/office/drawing/2014/main" xmlns="" id="{3FC487D0-A815-4107-8A36-7C156E98B5FA}"/>
                </a:ext>
              </a:extLst>
            </p:cNvPr>
            <p:cNvSpPr/>
            <p:nvPr/>
          </p:nvSpPr>
          <p:spPr bwMode="inv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2" name="basic-rainbow_61924"/>
            <p:cNvSpPr>
              <a:spLocks noChangeAspect="1"/>
            </p:cNvSpPr>
            <p:nvPr/>
          </p:nvSpPr>
          <p:spPr bwMode="inv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cxnSp>
        <p:nvCxnSpPr>
          <p:cNvPr id="110" name="直接连接符 109"/>
          <p:cNvCxnSpPr/>
          <p:nvPr/>
        </p:nvCxnSpPr>
        <p:spPr>
          <a:xfrm flipH="1">
            <a:off x="4379137" y="3302008"/>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4146862" y="2263825"/>
            <a:ext cx="0" cy="19909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2" name="图片 102" descr="AC-蓝.png"/>
          <p:cNvPicPr>
            <a:picLocks noChangeAspect="1"/>
          </p:cNvPicPr>
          <p:nvPr/>
        </p:nvPicPr>
        <p:blipFill>
          <a:blip r:embed="rId3" cstate="print"/>
          <a:stretch>
            <a:fillRect/>
          </a:stretch>
        </p:blipFill>
        <p:spPr>
          <a:xfrm>
            <a:off x="5362437" y="3119439"/>
            <a:ext cx="446281" cy="365139"/>
          </a:xfrm>
          <a:prstGeom prst="rect">
            <a:avLst/>
          </a:prstGeom>
        </p:spPr>
      </p:pic>
      <p:pic>
        <p:nvPicPr>
          <p:cNvPr id="113" name="图片 86" descr="核心交换机.png"/>
          <p:cNvPicPr>
            <a:picLocks noChangeAspect="1"/>
          </p:cNvPicPr>
          <p:nvPr/>
        </p:nvPicPr>
        <p:blipFill>
          <a:blip r:embed="rId4" cstate="print"/>
          <a:stretch>
            <a:fillRect/>
          </a:stretch>
        </p:blipFill>
        <p:spPr>
          <a:xfrm>
            <a:off x="3932855" y="3119439"/>
            <a:ext cx="446281" cy="365139"/>
          </a:xfrm>
          <a:prstGeom prst="rect">
            <a:avLst/>
          </a:prstGeom>
        </p:spPr>
      </p:pic>
      <p:sp>
        <p:nvSpPr>
          <p:cNvPr id="114" name="文本框 113"/>
          <p:cNvSpPr txBox="1"/>
          <p:nvPr/>
        </p:nvSpPr>
        <p:spPr>
          <a:xfrm>
            <a:off x="5312105" y="2864465"/>
            <a:ext cx="386644" cy="276999"/>
          </a:xfrm>
          <a:prstGeom prst="rect">
            <a:avLst/>
          </a:prstGeom>
          <a:noFill/>
        </p:spPr>
        <p:txBody>
          <a:bodyPr wrap="none" rtlCol="0">
            <a:spAutoFit/>
          </a:bodyPr>
          <a:lstStyle/>
          <a:p>
            <a:r>
              <a:rPr lang="en-US" altLang="zh-CN" sz="1200" b="1" dirty="0" smtClean="0"/>
              <a:t>AC</a:t>
            </a:r>
            <a:endParaRPr lang="zh-CN" altLang="en-US" sz="1200" b="1" dirty="0"/>
          </a:p>
        </p:txBody>
      </p:sp>
      <p:grpSp>
        <p:nvGrpSpPr>
          <p:cNvPr id="115" name="Group 165"/>
          <p:cNvGrpSpPr/>
          <p:nvPr/>
        </p:nvGrpSpPr>
        <p:grpSpPr>
          <a:xfrm rot="10800000">
            <a:off x="2743175" y="4261076"/>
            <a:ext cx="2818362" cy="896978"/>
            <a:chOff x="-1233037" y="914446"/>
            <a:chExt cx="1573823" cy="778776"/>
          </a:xfrm>
        </p:grpSpPr>
        <p:cxnSp>
          <p:nvCxnSpPr>
            <p:cNvPr id="131"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16" name="图片 105" descr="AP.png"/>
          <p:cNvPicPr>
            <a:picLocks noChangeAspect="1"/>
          </p:cNvPicPr>
          <p:nvPr/>
        </p:nvPicPr>
        <p:blipFill>
          <a:blip r:embed="rId5" cstate="print"/>
          <a:stretch>
            <a:fillRect/>
          </a:stretch>
        </p:blipFill>
        <p:spPr>
          <a:xfrm>
            <a:off x="2504091" y="5046346"/>
            <a:ext cx="405710" cy="331945"/>
          </a:xfrm>
          <a:prstGeom prst="rect">
            <a:avLst/>
          </a:prstGeom>
        </p:spPr>
      </p:pic>
      <p:pic>
        <p:nvPicPr>
          <p:cNvPr id="117" name="图片 76" descr="接入交换机.png"/>
          <p:cNvPicPr>
            <a:picLocks noChangeAspect="1"/>
          </p:cNvPicPr>
          <p:nvPr/>
        </p:nvPicPr>
        <p:blipFill>
          <a:blip r:embed="rId6" cstate="print"/>
          <a:stretch>
            <a:fillRect/>
          </a:stretch>
        </p:blipFill>
        <p:spPr>
          <a:xfrm>
            <a:off x="3926659" y="4063352"/>
            <a:ext cx="446281" cy="365139"/>
          </a:xfrm>
          <a:prstGeom prst="rect">
            <a:avLst/>
          </a:prstGeom>
        </p:spPr>
      </p:pic>
      <p:pic>
        <p:nvPicPr>
          <p:cNvPr id="118" name="图片 105" descr="AP.png"/>
          <p:cNvPicPr>
            <a:picLocks noChangeAspect="1"/>
          </p:cNvPicPr>
          <p:nvPr/>
        </p:nvPicPr>
        <p:blipFill>
          <a:blip r:embed="rId5" cstate="print"/>
          <a:stretch>
            <a:fillRect/>
          </a:stretch>
        </p:blipFill>
        <p:spPr>
          <a:xfrm>
            <a:off x="5382722" y="5046346"/>
            <a:ext cx="405710" cy="331945"/>
          </a:xfrm>
          <a:prstGeom prst="rect">
            <a:avLst/>
          </a:prstGeom>
        </p:spPr>
      </p:pic>
      <p:grpSp>
        <p:nvGrpSpPr>
          <p:cNvPr id="119" name="Group 3"/>
          <p:cNvGrpSpPr/>
          <p:nvPr/>
        </p:nvGrpSpPr>
        <p:grpSpPr>
          <a:xfrm>
            <a:off x="4023656" y="5194326"/>
            <a:ext cx="261965" cy="61979"/>
            <a:chOff x="559282" y="6488261"/>
            <a:chExt cx="261965" cy="61979"/>
          </a:xfrm>
          <a:solidFill>
            <a:schemeClr val="bg1">
              <a:lumMod val="50000"/>
            </a:schemeClr>
          </a:solidFill>
        </p:grpSpPr>
        <p:sp>
          <p:nvSpPr>
            <p:cNvPr id="128"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0" name="直接连接符 119"/>
          <p:cNvCxnSpPr/>
          <p:nvPr/>
        </p:nvCxnSpPr>
        <p:spPr>
          <a:xfrm flipH="1">
            <a:off x="2743174" y="3302008"/>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1" name="图片 72" descr="交换机.png"/>
          <p:cNvPicPr>
            <a:picLocks noChangeAspect="1"/>
          </p:cNvPicPr>
          <p:nvPr/>
        </p:nvPicPr>
        <p:blipFill>
          <a:blip r:embed="rId7" cstate="print"/>
          <a:stretch>
            <a:fillRect/>
          </a:stretch>
        </p:blipFill>
        <p:spPr>
          <a:xfrm>
            <a:off x="2465832" y="3101183"/>
            <a:ext cx="489285" cy="401651"/>
          </a:xfrm>
          <a:prstGeom prst="rect">
            <a:avLst/>
          </a:prstGeom>
        </p:spPr>
      </p:pic>
      <p:pic>
        <p:nvPicPr>
          <p:cNvPr id="122"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20130" y="2008595"/>
            <a:ext cx="446281" cy="365139"/>
          </a:xfrm>
          <a:prstGeom prst="rect">
            <a:avLst/>
          </a:prstGeom>
        </p:spPr>
      </p:pic>
      <p:sp>
        <p:nvSpPr>
          <p:cNvPr id="123" name="文本框 122"/>
          <p:cNvSpPr txBox="1"/>
          <p:nvPr/>
        </p:nvSpPr>
        <p:spPr>
          <a:xfrm>
            <a:off x="2157674" y="2864465"/>
            <a:ext cx="1119217" cy="276999"/>
          </a:xfrm>
          <a:prstGeom prst="rect">
            <a:avLst/>
          </a:prstGeom>
          <a:noFill/>
        </p:spPr>
        <p:txBody>
          <a:bodyPr wrap="none" rtlCol="0">
            <a:spAutoFit/>
          </a:bodyPr>
          <a:lstStyle/>
          <a:p>
            <a:pPr algn="ctr"/>
            <a:r>
              <a:rPr lang="en-US" altLang="zh-CN" sz="1200" b="1" smtClean="0"/>
              <a:t>DHCP Server</a:t>
            </a:r>
            <a:endParaRPr lang="zh-CN" altLang="en-US" sz="1200" b="1"/>
          </a:p>
        </p:txBody>
      </p:sp>
      <p:sp>
        <p:nvSpPr>
          <p:cNvPr id="156" name="任意多边形 155"/>
          <p:cNvSpPr/>
          <p:nvPr/>
        </p:nvSpPr>
        <p:spPr>
          <a:xfrm>
            <a:off x="4858322" y="3510017"/>
            <a:ext cx="678764" cy="1715493"/>
          </a:xfrm>
          <a:custGeom>
            <a:avLst/>
            <a:gdLst>
              <a:gd name="connsiteX0" fmla="*/ 2082800 w 2082800"/>
              <a:gd name="connsiteY0" fmla="*/ 0 h 1557867"/>
              <a:gd name="connsiteX1" fmla="*/ 0 w 2082800"/>
              <a:gd name="connsiteY1" fmla="*/ 1557867 h 1557867"/>
              <a:gd name="connsiteX0" fmla="*/ 2048933 w 2048933"/>
              <a:gd name="connsiteY0" fmla="*/ 0 h 1634067"/>
              <a:gd name="connsiteX1" fmla="*/ 0 w 2048933"/>
              <a:gd name="connsiteY1" fmla="*/ 1634067 h 1634067"/>
              <a:gd name="connsiteX0" fmla="*/ 1905000 w 1905000"/>
              <a:gd name="connsiteY0" fmla="*/ 0 h 1600200"/>
              <a:gd name="connsiteX1" fmla="*/ 0 w 1905000"/>
              <a:gd name="connsiteY1" fmla="*/ 1600200 h 1600200"/>
              <a:gd name="connsiteX0" fmla="*/ 663992 w 663992"/>
              <a:gd name="connsiteY0" fmla="*/ 0 h 1391726"/>
              <a:gd name="connsiteX1" fmla="*/ 0 w 663992"/>
              <a:gd name="connsiteY1" fmla="*/ 1391726 h 1391726"/>
              <a:gd name="connsiteX0" fmla="*/ 975198 w 975198"/>
              <a:gd name="connsiteY0" fmla="*/ 0 h 1391726"/>
              <a:gd name="connsiteX1" fmla="*/ 311206 w 975198"/>
              <a:gd name="connsiteY1" fmla="*/ 1391726 h 1391726"/>
              <a:gd name="connsiteX0" fmla="*/ 1117230 w 1117230"/>
              <a:gd name="connsiteY0" fmla="*/ 0 h 1391726"/>
              <a:gd name="connsiteX1" fmla="*/ 453238 w 1117230"/>
              <a:gd name="connsiteY1" fmla="*/ 1391726 h 1391726"/>
              <a:gd name="connsiteX0" fmla="*/ 630509 w 814802"/>
              <a:gd name="connsiteY0" fmla="*/ 0 h 1249964"/>
              <a:gd name="connsiteX1" fmla="*/ 814801 w 814802"/>
              <a:gd name="connsiteY1" fmla="*/ 1249964 h 1249964"/>
              <a:gd name="connsiteX0" fmla="*/ 651315 w 835606"/>
              <a:gd name="connsiteY0" fmla="*/ 0 h 1249964"/>
              <a:gd name="connsiteX1" fmla="*/ 835607 w 835606"/>
              <a:gd name="connsiteY1" fmla="*/ 1249964 h 1249964"/>
              <a:gd name="connsiteX0" fmla="*/ 654346 w 831569"/>
              <a:gd name="connsiteY0" fmla="*/ 0 h 1201181"/>
              <a:gd name="connsiteX1" fmla="*/ 831568 w 831569"/>
              <a:gd name="connsiteY1" fmla="*/ 1201181 h 1201181"/>
              <a:gd name="connsiteX0" fmla="*/ 669762 w 811638"/>
              <a:gd name="connsiteY0" fmla="*/ 0 h 1223696"/>
              <a:gd name="connsiteX1" fmla="*/ 811639 w 811638"/>
              <a:gd name="connsiteY1" fmla="*/ 1223696 h 1223696"/>
              <a:gd name="connsiteX0" fmla="*/ 636448 w 856086"/>
              <a:gd name="connsiteY0" fmla="*/ 0 h 1193676"/>
              <a:gd name="connsiteX1" fmla="*/ 856085 w 856086"/>
              <a:gd name="connsiteY1" fmla="*/ 1193676 h 1193676"/>
              <a:gd name="connsiteX0" fmla="*/ 663539 w 819553"/>
              <a:gd name="connsiteY0" fmla="*/ 0 h 1189923"/>
              <a:gd name="connsiteX1" fmla="*/ 819554 w 819553"/>
              <a:gd name="connsiteY1" fmla="*/ 1189923 h 1189923"/>
              <a:gd name="connsiteX0" fmla="*/ 657390 w 827544"/>
              <a:gd name="connsiteY0" fmla="*/ 0 h 1133635"/>
              <a:gd name="connsiteX1" fmla="*/ 827543 w 827544"/>
              <a:gd name="connsiteY1" fmla="*/ 1133635 h 1133635"/>
              <a:gd name="connsiteX0" fmla="*/ 881541 w 1051693"/>
              <a:gd name="connsiteY0" fmla="*/ 0 h 1133635"/>
              <a:gd name="connsiteX1" fmla="*/ 1051694 w 1051693"/>
              <a:gd name="connsiteY1" fmla="*/ 1133635 h 1133635"/>
              <a:gd name="connsiteX0" fmla="*/ 978298 w 1148451"/>
              <a:gd name="connsiteY0" fmla="*/ 0 h 1133635"/>
              <a:gd name="connsiteX1" fmla="*/ 1148451 w 1148451"/>
              <a:gd name="connsiteY1" fmla="*/ 1133635 h 1133635"/>
              <a:gd name="connsiteX0" fmla="*/ 1060313 w 1060313"/>
              <a:gd name="connsiteY0" fmla="*/ 0 h 1234953"/>
              <a:gd name="connsiteX1" fmla="*/ 1046672 w 1060313"/>
              <a:gd name="connsiteY1" fmla="*/ 1234953 h 1234953"/>
              <a:gd name="connsiteX0" fmla="*/ 1087324 w 1087324"/>
              <a:gd name="connsiteY0" fmla="*/ 0 h 1294993"/>
              <a:gd name="connsiteX1" fmla="*/ 1017131 w 1087324"/>
              <a:gd name="connsiteY1" fmla="*/ 1294993 h 1294993"/>
              <a:gd name="connsiteX0" fmla="*/ 1043858 w 1065562"/>
              <a:gd name="connsiteY0" fmla="*/ 0 h 1238705"/>
              <a:gd name="connsiteX1" fmla="*/ 1065562 w 1065562"/>
              <a:gd name="connsiteY1" fmla="*/ 1238705 h 1238705"/>
            </a:gdLst>
            <a:ahLst/>
            <a:cxnLst>
              <a:cxn ang="0">
                <a:pos x="connsiteX0" y="connsiteY0"/>
              </a:cxn>
              <a:cxn ang="0">
                <a:pos x="connsiteX1" y="connsiteY1"/>
              </a:cxn>
            </a:cxnLst>
            <a:rect l="l" t="t" r="r" b="b"/>
            <a:pathLst>
              <a:path w="1065562" h="1238705">
                <a:moveTo>
                  <a:pt x="1043858" y="0"/>
                </a:moveTo>
                <a:cubicBezTo>
                  <a:pt x="-484459" y="545213"/>
                  <a:pt x="-210955" y="752281"/>
                  <a:pt x="1065562" y="1238705"/>
                </a:cubicBezTo>
              </a:path>
            </a:pathLst>
          </a:custGeom>
          <a:noFill/>
          <a:ln w="187325"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7" name="任意多边形 156"/>
          <p:cNvSpPr/>
          <p:nvPr/>
        </p:nvSpPr>
        <p:spPr>
          <a:xfrm>
            <a:off x="2785767" y="3333315"/>
            <a:ext cx="2720907" cy="1850959"/>
          </a:xfrm>
          <a:custGeom>
            <a:avLst/>
            <a:gdLst>
              <a:gd name="connsiteX0" fmla="*/ 2082800 w 2082800"/>
              <a:gd name="connsiteY0" fmla="*/ 0 h 1557867"/>
              <a:gd name="connsiteX1" fmla="*/ 0 w 2082800"/>
              <a:gd name="connsiteY1" fmla="*/ 1557867 h 1557867"/>
              <a:gd name="connsiteX0" fmla="*/ 2048933 w 2048933"/>
              <a:gd name="connsiteY0" fmla="*/ 0 h 1634067"/>
              <a:gd name="connsiteX1" fmla="*/ 0 w 2048933"/>
              <a:gd name="connsiteY1" fmla="*/ 1634067 h 1634067"/>
              <a:gd name="connsiteX0" fmla="*/ 1905000 w 1905000"/>
              <a:gd name="connsiteY0" fmla="*/ 0 h 1600200"/>
              <a:gd name="connsiteX1" fmla="*/ 0 w 1905000"/>
              <a:gd name="connsiteY1" fmla="*/ 1600200 h 1600200"/>
              <a:gd name="connsiteX0" fmla="*/ 663992 w 663992"/>
              <a:gd name="connsiteY0" fmla="*/ 0 h 1391726"/>
              <a:gd name="connsiteX1" fmla="*/ 0 w 663992"/>
              <a:gd name="connsiteY1" fmla="*/ 1391726 h 1391726"/>
              <a:gd name="connsiteX0" fmla="*/ 975198 w 975198"/>
              <a:gd name="connsiteY0" fmla="*/ 0 h 1391726"/>
              <a:gd name="connsiteX1" fmla="*/ 311206 w 975198"/>
              <a:gd name="connsiteY1" fmla="*/ 1391726 h 1391726"/>
              <a:gd name="connsiteX0" fmla="*/ 1117230 w 1117230"/>
              <a:gd name="connsiteY0" fmla="*/ 0 h 1391726"/>
              <a:gd name="connsiteX1" fmla="*/ 453238 w 1117230"/>
              <a:gd name="connsiteY1" fmla="*/ 1391726 h 1391726"/>
              <a:gd name="connsiteX0" fmla="*/ 630509 w 814802"/>
              <a:gd name="connsiteY0" fmla="*/ 0 h 1249964"/>
              <a:gd name="connsiteX1" fmla="*/ 814801 w 814802"/>
              <a:gd name="connsiteY1" fmla="*/ 1249964 h 1249964"/>
              <a:gd name="connsiteX0" fmla="*/ 651315 w 835606"/>
              <a:gd name="connsiteY0" fmla="*/ 0 h 1249964"/>
              <a:gd name="connsiteX1" fmla="*/ 835607 w 835606"/>
              <a:gd name="connsiteY1" fmla="*/ 1249964 h 1249964"/>
              <a:gd name="connsiteX0" fmla="*/ 654346 w 831569"/>
              <a:gd name="connsiteY0" fmla="*/ 0 h 1201181"/>
              <a:gd name="connsiteX1" fmla="*/ 831568 w 831569"/>
              <a:gd name="connsiteY1" fmla="*/ 1201181 h 1201181"/>
              <a:gd name="connsiteX0" fmla="*/ 669762 w 811638"/>
              <a:gd name="connsiteY0" fmla="*/ 0 h 1223696"/>
              <a:gd name="connsiteX1" fmla="*/ 811639 w 811638"/>
              <a:gd name="connsiteY1" fmla="*/ 1223696 h 1223696"/>
              <a:gd name="connsiteX0" fmla="*/ 636448 w 856086"/>
              <a:gd name="connsiteY0" fmla="*/ 0 h 1193676"/>
              <a:gd name="connsiteX1" fmla="*/ 856085 w 856086"/>
              <a:gd name="connsiteY1" fmla="*/ 1193676 h 1193676"/>
              <a:gd name="connsiteX0" fmla="*/ 663539 w 819553"/>
              <a:gd name="connsiteY0" fmla="*/ 0 h 1189923"/>
              <a:gd name="connsiteX1" fmla="*/ 819554 w 819553"/>
              <a:gd name="connsiteY1" fmla="*/ 1189923 h 1189923"/>
              <a:gd name="connsiteX0" fmla="*/ 657390 w 827544"/>
              <a:gd name="connsiteY0" fmla="*/ 0 h 1133635"/>
              <a:gd name="connsiteX1" fmla="*/ 827543 w 827544"/>
              <a:gd name="connsiteY1" fmla="*/ 1133635 h 1133635"/>
              <a:gd name="connsiteX0" fmla="*/ 881541 w 1051693"/>
              <a:gd name="connsiteY0" fmla="*/ 0 h 1133635"/>
              <a:gd name="connsiteX1" fmla="*/ 1051694 w 1051693"/>
              <a:gd name="connsiteY1" fmla="*/ 1133635 h 1133635"/>
              <a:gd name="connsiteX0" fmla="*/ 978298 w 1148451"/>
              <a:gd name="connsiteY0" fmla="*/ 0 h 1133635"/>
              <a:gd name="connsiteX1" fmla="*/ 1148451 w 1148451"/>
              <a:gd name="connsiteY1" fmla="*/ 1133635 h 1133635"/>
              <a:gd name="connsiteX0" fmla="*/ 1060313 w 1060313"/>
              <a:gd name="connsiteY0" fmla="*/ 0 h 1234953"/>
              <a:gd name="connsiteX1" fmla="*/ 1046672 w 1060313"/>
              <a:gd name="connsiteY1" fmla="*/ 1234953 h 1234953"/>
              <a:gd name="connsiteX0" fmla="*/ 1087324 w 1087324"/>
              <a:gd name="connsiteY0" fmla="*/ 0 h 1294993"/>
              <a:gd name="connsiteX1" fmla="*/ 1017131 w 1087324"/>
              <a:gd name="connsiteY1" fmla="*/ 1294993 h 1294993"/>
              <a:gd name="connsiteX0" fmla="*/ 1043858 w 1065562"/>
              <a:gd name="connsiteY0" fmla="*/ 0 h 1238705"/>
              <a:gd name="connsiteX1" fmla="*/ 1065562 w 1065562"/>
              <a:gd name="connsiteY1" fmla="*/ 1238705 h 1238705"/>
              <a:gd name="connsiteX0" fmla="*/ 4442244 w 4442245"/>
              <a:gd name="connsiteY0" fmla="*/ 0 h 1360975"/>
              <a:gd name="connsiteX1" fmla="*/ 250559 w 4442245"/>
              <a:gd name="connsiteY1" fmla="*/ 1360975 h 1360975"/>
              <a:gd name="connsiteX0" fmla="*/ 4191685 w 4191685"/>
              <a:gd name="connsiteY0" fmla="*/ 0 h 1360975"/>
              <a:gd name="connsiteX1" fmla="*/ 0 w 4191685"/>
              <a:gd name="connsiteY1" fmla="*/ 1360975 h 1360975"/>
              <a:gd name="connsiteX0" fmla="*/ 4191685 w 4191685"/>
              <a:gd name="connsiteY0" fmla="*/ 0 h 1360975"/>
              <a:gd name="connsiteX1" fmla="*/ 0 w 4191685"/>
              <a:gd name="connsiteY1" fmla="*/ 1360975 h 1360975"/>
              <a:gd name="connsiteX0" fmla="*/ 4191685 w 4191685"/>
              <a:gd name="connsiteY0" fmla="*/ 0 h 1360975"/>
              <a:gd name="connsiteX1" fmla="*/ 0 w 4191685"/>
              <a:gd name="connsiteY1" fmla="*/ 1360975 h 1360975"/>
              <a:gd name="connsiteX0" fmla="*/ 4271434 w 4271434"/>
              <a:gd name="connsiteY0" fmla="*/ 0 h 1336521"/>
              <a:gd name="connsiteX1" fmla="*/ 0 w 4271434"/>
              <a:gd name="connsiteY1" fmla="*/ 1336521 h 1336521"/>
              <a:gd name="connsiteX0" fmla="*/ 4271434 w 4271434"/>
              <a:gd name="connsiteY0" fmla="*/ 0 h 1336521"/>
              <a:gd name="connsiteX1" fmla="*/ 0 w 4271434"/>
              <a:gd name="connsiteY1" fmla="*/ 1336521 h 1336521"/>
            </a:gdLst>
            <a:ahLst/>
            <a:cxnLst>
              <a:cxn ang="0">
                <a:pos x="connsiteX0" y="connsiteY0"/>
              </a:cxn>
              <a:cxn ang="0">
                <a:pos x="connsiteX1" y="connsiteY1"/>
              </a:cxn>
            </a:cxnLst>
            <a:rect l="l" t="t" r="r" b="b"/>
            <a:pathLst>
              <a:path w="4271434" h="1336521">
                <a:moveTo>
                  <a:pt x="4271434" y="0"/>
                </a:moveTo>
                <a:cubicBezTo>
                  <a:pt x="2636786" y="160060"/>
                  <a:pt x="1700770" y="385469"/>
                  <a:pt x="0" y="1336521"/>
                </a:cubicBezTo>
              </a:path>
            </a:pathLst>
          </a:custGeom>
          <a:noFill/>
          <a:ln w="187325"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0" name="圆角矩形 75"/>
          <p:cNvSpPr/>
          <p:nvPr/>
        </p:nvSpPr>
        <p:spPr>
          <a:xfrm>
            <a:off x="6673329" y="1979714"/>
            <a:ext cx="507258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Step 2</a:t>
            </a:r>
            <a:r>
              <a:rPr lang="zh-CN" altLang="en-US" b="1" dirty="0">
                <a:solidFill>
                  <a:prstClr val="white"/>
                </a:solidFill>
                <a:latin typeface="Huawei Sans" panose="020C0503030203020204" pitchFamily="34" charset="0"/>
                <a:ea typeface="方正兰亭黑简体" panose="02000000000000000000" pitchFamily="2" charset="-122"/>
              </a:rPr>
              <a:t>：建立</a:t>
            </a:r>
            <a:r>
              <a:rPr lang="en-US" altLang="zh-CN" b="1" dirty="0">
                <a:solidFill>
                  <a:prstClr val="white"/>
                </a:solidFill>
                <a:latin typeface="Huawei Sans" panose="020C0503030203020204" pitchFamily="34" charset="0"/>
                <a:ea typeface="方正兰亭黑简体" panose="02000000000000000000" pitchFamily="2" charset="-122"/>
              </a:rPr>
              <a:t>CAPWAP</a:t>
            </a:r>
            <a:r>
              <a:rPr lang="zh-CN" altLang="en-US" b="1" dirty="0">
                <a:solidFill>
                  <a:prstClr val="white"/>
                </a:solidFill>
                <a:latin typeface="Huawei Sans" panose="020C0503030203020204" pitchFamily="34" charset="0"/>
                <a:ea typeface="方正兰亭黑简体" panose="02000000000000000000" pitchFamily="2" charset="-122"/>
              </a:rPr>
              <a:t>隧道阶段</a:t>
            </a:r>
          </a:p>
        </p:txBody>
      </p:sp>
      <p:sp>
        <p:nvSpPr>
          <p:cNvPr id="161" name="圆角矩形 75"/>
          <p:cNvSpPr/>
          <p:nvPr/>
        </p:nvSpPr>
        <p:spPr>
          <a:xfrm>
            <a:off x="6671916" y="2411218"/>
            <a:ext cx="5072584" cy="32826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400"/>
              </a:spcAft>
              <a:buFont typeface="Arial" panose="020B0604020202020204" pitchFamily="34" charset="0"/>
              <a:buChar char="•"/>
            </a:pPr>
            <a:r>
              <a:rPr lang="en-US" altLang="zh-CN" sz="1600" dirty="0">
                <a:solidFill>
                  <a:prstClr val="black"/>
                </a:solidFill>
              </a:rPr>
              <a:t>AP</a:t>
            </a:r>
            <a:r>
              <a:rPr lang="zh-CN" altLang="en-US" sz="1600" dirty="0">
                <a:solidFill>
                  <a:prstClr val="black"/>
                </a:solidFill>
              </a:rPr>
              <a:t>与</a:t>
            </a:r>
            <a:r>
              <a:rPr lang="en-US" altLang="zh-CN" sz="1600" dirty="0">
                <a:solidFill>
                  <a:prstClr val="black"/>
                </a:solidFill>
              </a:rPr>
              <a:t>AC</a:t>
            </a:r>
            <a:r>
              <a:rPr lang="zh-CN" altLang="en-US" sz="1600" dirty="0">
                <a:solidFill>
                  <a:prstClr val="black"/>
                </a:solidFill>
              </a:rPr>
              <a:t>关联，完成</a:t>
            </a:r>
            <a:r>
              <a:rPr lang="en-US" altLang="zh-CN" sz="1600" dirty="0">
                <a:solidFill>
                  <a:srgbClr val="EC7061"/>
                </a:solidFill>
              </a:rPr>
              <a:t>CAPWAP</a:t>
            </a:r>
            <a:r>
              <a:rPr lang="zh-CN" altLang="en-US" sz="1600" dirty="0">
                <a:solidFill>
                  <a:srgbClr val="EC7061"/>
                </a:solidFill>
              </a:rPr>
              <a:t>隧道建立</a:t>
            </a:r>
            <a:r>
              <a:rPr lang="zh-CN" altLang="en-US" sz="1600" dirty="0">
                <a:solidFill>
                  <a:prstClr val="black"/>
                </a:solidFill>
              </a:rPr>
              <a:t>。包括数据隧道和控制隧道：</a:t>
            </a:r>
          </a:p>
          <a:p>
            <a:pPr marL="360000" lvl="1" indent="-180000" algn="just">
              <a:lnSpc>
                <a:spcPct val="130000"/>
              </a:lnSpc>
              <a:spcAft>
                <a:spcPts val="400"/>
              </a:spcAft>
              <a:buFont typeface="Huawei Sans" panose="020C0503030203020204" pitchFamily="34" charset="0"/>
              <a:buChar char="▫"/>
            </a:pPr>
            <a:r>
              <a:rPr lang="zh-CN" altLang="en-US" sz="1400" dirty="0">
                <a:solidFill>
                  <a:prstClr val="black"/>
                </a:solidFill>
              </a:rPr>
              <a:t>数据隧道：</a:t>
            </a:r>
            <a:r>
              <a:rPr lang="en-US" altLang="zh-CN" sz="1400" dirty="0">
                <a:solidFill>
                  <a:prstClr val="black"/>
                </a:solidFill>
              </a:rPr>
              <a:t>AP</a:t>
            </a:r>
            <a:r>
              <a:rPr lang="zh-CN" altLang="en-US" sz="1400" dirty="0">
                <a:solidFill>
                  <a:prstClr val="black"/>
                </a:solidFill>
              </a:rPr>
              <a:t>接收的业务数据报文经过</a:t>
            </a:r>
            <a:r>
              <a:rPr lang="en-US" altLang="zh-CN" sz="1400" dirty="0">
                <a:solidFill>
                  <a:prstClr val="black"/>
                </a:solidFill>
              </a:rPr>
              <a:t>CAPWAP</a:t>
            </a:r>
            <a:r>
              <a:rPr lang="zh-CN" altLang="en-US" sz="1400" dirty="0">
                <a:solidFill>
                  <a:prstClr val="black"/>
                </a:solidFill>
              </a:rPr>
              <a:t>数据隧道集中到</a:t>
            </a:r>
            <a:r>
              <a:rPr lang="en-US" altLang="zh-CN" sz="1400" dirty="0">
                <a:solidFill>
                  <a:prstClr val="black"/>
                </a:solidFill>
              </a:rPr>
              <a:t>AC</a:t>
            </a:r>
            <a:r>
              <a:rPr lang="zh-CN" altLang="en-US" sz="1400" dirty="0">
                <a:solidFill>
                  <a:prstClr val="black"/>
                </a:solidFill>
              </a:rPr>
              <a:t>上转发。同时还可以选择对数据隧道进行数据传输层安全</a:t>
            </a:r>
            <a:r>
              <a:rPr lang="en-US" altLang="zh-CN" sz="1400" dirty="0">
                <a:solidFill>
                  <a:prstClr val="black"/>
                </a:solidFill>
              </a:rPr>
              <a:t>DTLS</a:t>
            </a:r>
            <a:r>
              <a:rPr lang="zh-CN" altLang="en-US" sz="1400" dirty="0">
                <a:solidFill>
                  <a:prstClr val="black"/>
                </a:solidFill>
              </a:rPr>
              <a:t>（</a:t>
            </a:r>
            <a:r>
              <a:rPr lang="en-US" altLang="zh-CN" sz="1400" dirty="0">
                <a:solidFill>
                  <a:prstClr val="black"/>
                </a:solidFill>
              </a:rPr>
              <a:t>Datagram Transport Layer Security</a:t>
            </a:r>
            <a:r>
              <a:rPr lang="zh-CN" altLang="en-US" sz="1400" dirty="0">
                <a:solidFill>
                  <a:prstClr val="black"/>
                </a:solidFill>
              </a:rPr>
              <a:t>）加密，使能</a:t>
            </a:r>
            <a:r>
              <a:rPr lang="en-US" altLang="zh-CN" sz="1400" dirty="0">
                <a:solidFill>
                  <a:prstClr val="black"/>
                </a:solidFill>
              </a:rPr>
              <a:t>DTLS</a:t>
            </a:r>
            <a:r>
              <a:rPr lang="zh-CN" altLang="en-US" sz="1400" dirty="0">
                <a:solidFill>
                  <a:prstClr val="black"/>
                </a:solidFill>
              </a:rPr>
              <a:t>加密功能后，</a:t>
            </a:r>
            <a:r>
              <a:rPr lang="en-US" altLang="zh-CN" sz="1400" dirty="0">
                <a:solidFill>
                  <a:prstClr val="black"/>
                </a:solidFill>
              </a:rPr>
              <a:t>CAPWAP</a:t>
            </a:r>
            <a:r>
              <a:rPr lang="zh-CN" altLang="en-US" sz="1400" dirty="0">
                <a:solidFill>
                  <a:prstClr val="black"/>
                </a:solidFill>
              </a:rPr>
              <a:t>数据报文都会经过</a:t>
            </a:r>
            <a:r>
              <a:rPr lang="en-US" altLang="zh-CN" sz="1400" dirty="0">
                <a:solidFill>
                  <a:prstClr val="black"/>
                </a:solidFill>
              </a:rPr>
              <a:t>DTLS</a:t>
            </a:r>
            <a:r>
              <a:rPr lang="zh-CN" altLang="en-US" sz="1400" dirty="0">
                <a:solidFill>
                  <a:prstClr val="black"/>
                </a:solidFill>
              </a:rPr>
              <a:t>加解密。</a:t>
            </a:r>
          </a:p>
          <a:p>
            <a:pPr marL="360000" lvl="1" indent="-180000" algn="just">
              <a:lnSpc>
                <a:spcPct val="130000"/>
              </a:lnSpc>
              <a:spcAft>
                <a:spcPts val="400"/>
              </a:spcAft>
              <a:buFont typeface="Huawei Sans" panose="020C0503030203020204" pitchFamily="34" charset="0"/>
              <a:buChar char="▫"/>
            </a:pPr>
            <a:r>
              <a:rPr lang="zh-CN" altLang="en-US" sz="1400" dirty="0">
                <a:solidFill>
                  <a:prstClr val="black"/>
                </a:solidFill>
              </a:rPr>
              <a:t>控制隧道：通过</a:t>
            </a:r>
            <a:r>
              <a:rPr lang="en-US" altLang="zh-CN" sz="1400" dirty="0">
                <a:solidFill>
                  <a:prstClr val="black"/>
                </a:solidFill>
              </a:rPr>
              <a:t>CAPWAP</a:t>
            </a:r>
            <a:r>
              <a:rPr lang="zh-CN" altLang="en-US" sz="1400" dirty="0">
                <a:solidFill>
                  <a:prstClr val="black"/>
                </a:solidFill>
              </a:rPr>
              <a:t>控制隧道实现</a:t>
            </a:r>
            <a:r>
              <a:rPr lang="en-US" altLang="zh-CN" sz="1400" dirty="0">
                <a:solidFill>
                  <a:prstClr val="black"/>
                </a:solidFill>
              </a:rPr>
              <a:t>AP</a:t>
            </a:r>
            <a:r>
              <a:rPr lang="zh-CN" altLang="en-US" sz="1400" dirty="0">
                <a:solidFill>
                  <a:prstClr val="black"/>
                </a:solidFill>
              </a:rPr>
              <a:t>与</a:t>
            </a:r>
            <a:r>
              <a:rPr lang="en-US" altLang="zh-CN" sz="1400" dirty="0">
                <a:solidFill>
                  <a:prstClr val="black"/>
                </a:solidFill>
              </a:rPr>
              <a:t>AC</a:t>
            </a:r>
            <a:r>
              <a:rPr lang="zh-CN" altLang="en-US" sz="1400" dirty="0">
                <a:solidFill>
                  <a:prstClr val="black"/>
                </a:solidFill>
              </a:rPr>
              <a:t>之间</a:t>
            </a:r>
            <a:r>
              <a:rPr lang="zh-CN" altLang="en-US" sz="1400" dirty="0" smtClean="0">
                <a:solidFill>
                  <a:prstClr val="black"/>
                </a:solidFill>
              </a:rPr>
              <a:t>的</a:t>
            </a:r>
            <a:r>
              <a:rPr lang="zh-CN" altLang="en-US" sz="1400" dirty="0">
                <a:solidFill>
                  <a:prstClr val="black"/>
                </a:solidFill>
              </a:rPr>
              <a:t>管理</a:t>
            </a:r>
            <a:r>
              <a:rPr lang="zh-CN" altLang="en-US" sz="1400" dirty="0" smtClean="0">
                <a:solidFill>
                  <a:prstClr val="black"/>
                </a:solidFill>
              </a:rPr>
              <a:t>报文</a:t>
            </a:r>
            <a:r>
              <a:rPr lang="zh-CN" altLang="en-US" sz="1400" dirty="0">
                <a:solidFill>
                  <a:prstClr val="black"/>
                </a:solidFill>
              </a:rPr>
              <a:t>的交互。同时还可以选择对控制隧道进行数据传输层安全</a:t>
            </a:r>
            <a:r>
              <a:rPr lang="en-US" altLang="zh-CN" sz="1400" dirty="0">
                <a:solidFill>
                  <a:prstClr val="black"/>
                </a:solidFill>
              </a:rPr>
              <a:t>DTLS</a:t>
            </a:r>
            <a:r>
              <a:rPr lang="zh-CN" altLang="en-US" sz="1400" dirty="0">
                <a:solidFill>
                  <a:prstClr val="black"/>
                </a:solidFill>
              </a:rPr>
              <a:t>加密，使能</a:t>
            </a:r>
            <a:r>
              <a:rPr lang="en-US" altLang="zh-CN" sz="1400" dirty="0">
                <a:solidFill>
                  <a:prstClr val="black"/>
                </a:solidFill>
              </a:rPr>
              <a:t>DTLS</a:t>
            </a:r>
            <a:r>
              <a:rPr lang="zh-CN" altLang="en-US" sz="1400" dirty="0">
                <a:solidFill>
                  <a:prstClr val="black"/>
                </a:solidFill>
              </a:rPr>
              <a:t>加密功能后，</a:t>
            </a:r>
            <a:r>
              <a:rPr lang="en-US" altLang="zh-CN" sz="1400" dirty="0">
                <a:solidFill>
                  <a:prstClr val="black"/>
                </a:solidFill>
              </a:rPr>
              <a:t>CAPWAP</a:t>
            </a:r>
            <a:r>
              <a:rPr lang="zh-CN" altLang="en-US" sz="1400" dirty="0">
                <a:solidFill>
                  <a:prstClr val="black"/>
                </a:solidFill>
              </a:rPr>
              <a:t>控制报文都会经过</a:t>
            </a:r>
            <a:r>
              <a:rPr lang="en-US" altLang="zh-CN" sz="1400" dirty="0">
                <a:solidFill>
                  <a:prstClr val="black"/>
                </a:solidFill>
              </a:rPr>
              <a:t>DTLS</a:t>
            </a:r>
            <a:r>
              <a:rPr lang="zh-CN" altLang="en-US" sz="1400" dirty="0">
                <a:solidFill>
                  <a:prstClr val="black"/>
                </a:solidFill>
              </a:rPr>
              <a:t>加解密。</a:t>
            </a:r>
          </a:p>
        </p:txBody>
      </p:sp>
      <p:sp>
        <p:nvSpPr>
          <p:cNvPr id="164" name="文本框 163"/>
          <p:cNvSpPr txBox="1"/>
          <p:nvPr/>
        </p:nvSpPr>
        <p:spPr>
          <a:xfrm rot="20140990">
            <a:off x="4177263" y="3481419"/>
            <a:ext cx="806631" cy="276999"/>
          </a:xfrm>
          <a:prstGeom prst="rect">
            <a:avLst/>
          </a:prstGeom>
          <a:noFill/>
        </p:spPr>
        <p:txBody>
          <a:bodyPr wrap="none" rtlCol="0">
            <a:spAutoFit/>
          </a:bodyPr>
          <a:lstStyle/>
          <a:p>
            <a:r>
              <a:rPr lang="en-US" altLang="zh-CN" sz="1200" dirty="0" smtClean="0"/>
              <a:t>CAPWAP</a:t>
            </a:r>
            <a:endParaRPr lang="zh-CN" altLang="en-US" sz="1200" dirty="0"/>
          </a:p>
        </p:txBody>
      </p:sp>
      <p:sp>
        <p:nvSpPr>
          <p:cNvPr id="165" name="文本框 164"/>
          <p:cNvSpPr txBox="1"/>
          <p:nvPr/>
        </p:nvSpPr>
        <p:spPr>
          <a:xfrm rot="18717540">
            <a:off x="4684920" y="3792660"/>
            <a:ext cx="806631" cy="276999"/>
          </a:xfrm>
          <a:prstGeom prst="rect">
            <a:avLst/>
          </a:prstGeom>
          <a:noFill/>
        </p:spPr>
        <p:txBody>
          <a:bodyPr wrap="none" rtlCol="0">
            <a:spAutoFit/>
          </a:bodyPr>
          <a:lstStyle/>
          <a:p>
            <a:r>
              <a:rPr lang="en-US" altLang="zh-CN" sz="1200" dirty="0" smtClean="0"/>
              <a:t>CAPWAP</a:t>
            </a:r>
            <a:endParaRPr lang="zh-CN" altLang="en-US" sz="1200" dirty="0"/>
          </a:p>
        </p:txBody>
      </p:sp>
      <p:sp>
        <p:nvSpPr>
          <p:cNvPr id="58" name="Right Arrow 157"/>
          <p:cNvSpPr/>
          <p:nvPr/>
        </p:nvSpPr>
        <p:spPr>
          <a:xfrm>
            <a:off x="5752941" y="373955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p:cNvCxnSpPr/>
          <p:nvPr/>
        </p:nvCxnSpPr>
        <p:spPr>
          <a:xfrm>
            <a:off x="2362378" y="1580099"/>
            <a:ext cx="1080000" cy="0"/>
          </a:xfrm>
          <a:prstGeom prst="straightConnector1">
            <a:avLst/>
          </a:prstGeom>
          <a:noFill/>
          <a:ln w="203200"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59" name="文本框 58"/>
          <p:cNvSpPr txBox="1"/>
          <p:nvPr/>
        </p:nvSpPr>
        <p:spPr>
          <a:xfrm>
            <a:off x="2237645" y="1443903"/>
            <a:ext cx="1344312" cy="272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b="1">
                <a:solidFill>
                  <a:prstClr val="white"/>
                </a:solidFill>
                <a:latin typeface="Arial"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200" dirty="0" smtClean="0">
                <a:solidFill>
                  <a:schemeClr val="tx1"/>
                </a:solidFill>
                <a:latin typeface="Huawei Sans" panose="020C0503030203020204" pitchFamily="34" charset="0"/>
              </a:rPr>
              <a:t>CAPWAP</a:t>
            </a:r>
            <a:r>
              <a:rPr lang="zh-CN" altLang="en-US" sz="1200" dirty="0" smtClean="0">
                <a:solidFill>
                  <a:schemeClr val="tx1"/>
                </a:solidFill>
                <a:latin typeface="Huawei Sans" panose="020C0503030203020204" pitchFamily="34" charset="0"/>
              </a:rPr>
              <a:t>隧道</a:t>
            </a:r>
            <a:endParaRPr lang="en-US" sz="1200" dirty="0">
              <a:solidFill>
                <a:schemeClr val="tx1"/>
              </a:solidFill>
              <a:latin typeface="Huawei Sans" panose="020C0503030203020204" pitchFamily="34" charset="0"/>
            </a:endParaRPr>
          </a:p>
        </p:txBody>
      </p:sp>
    </p:spTree>
    <p:extLst>
      <p:ext uri="{BB962C8B-B14F-4D97-AF65-F5344CB8AC3E}">
        <p14:creationId xmlns:p14="http://schemas.microsoft.com/office/powerpoint/2010/main" val="1191627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t>
            </a:r>
            <a:r>
              <a:rPr lang="zh-CN" altLang="en-US" dirty="0"/>
              <a:t>接入控制</a:t>
            </a:r>
          </a:p>
        </p:txBody>
      </p:sp>
      <p:sp>
        <p:nvSpPr>
          <p:cNvPr id="4" name="五边形 3"/>
          <p:cNvSpPr/>
          <p:nvPr/>
        </p:nvSpPr>
        <p:spPr bwMode="auto">
          <a:xfrm>
            <a:off x="8148115"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51" name="圆角矩形 75"/>
          <p:cNvSpPr/>
          <p:nvPr/>
        </p:nvSpPr>
        <p:spPr>
          <a:xfrm>
            <a:off x="2413060" y="2643293"/>
            <a:ext cx="4894139"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AP</a:t>
            </a:r>
            <a:r>
              <a:rPr lang="zh-CN" altLang="en-US" b="1" dirty="0">
                <a:solidFill>
                  <a:prstClr val="white"/>
                </a:solidFill>
                <a:latin typeface="Huawei Sans" panose="020C0503030203020204" pitchFamily="34" charset="0"/>
                <a:ea typeface="方正兰亭黑简体" panose="02000000000000000000" pitchFamily="2" charset="-122"/>
              </a:rPr>
              <a:t>接入控制</a:t>
            </a:r>
          </a:p>
        </p:txBody>
      </p:sp>
      <p:sp>
        <p:nvSpPr>
          <p:cNvPr id="52" name="圆角矩形 75"/>
          <p:cNvSpPr/>
          <p:nvPr/>
        </p:nvSpPr>
        <p:spPr>
          <a:xfrm>
            <a:off x="2411647" y="3074798"/>
            <a:ext cx="4894139" cy="179660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r>
              <a:rPr lang="en-US" altLang="zh-CN" sz="1600" dirty="0">
                <a:solidFill>
                  <a:prstClr val="black"/>
                </a:solidFill>
              </a:rPr>
              <a:t>AP</a:t>
            </a:r>
            <a:r>
              <a:rPr lang="zh-CN" altLang="en-US" sz="1600" dirty="0">
                <a:solidFill>
                  <a:prstClr val="black"/>
                </a:solidFill>
              </a:rPr>
              <a:t>发现</a:t>
            </a:r>
            <a:r>
              <a:rPr lang="en-US" altLang="zh-CN" sz="1600" dirty="0">
                <a:solidFill>
                  <a:prstClr val="black"/>
                </a:solidFill>
              </a:rPr>
              <a:t>AC</a:t>
            </a:r>
            <a:r>
              <a:rPr lang="zh-CN" altLang="en-US" sz="1600" dirty="0">
                <a:solidFill>
                  <a:prstClr val="black"/>
                </a:solidFill>
              </a:rPr>
              <a:t>后，会发送</a:t>
            </a:r>
            <a:r>
              <a:rPr lang="en-US" altLang="zh-CN" sz="1600" dirty="0">
                <a:solidFill>
                  <a:prstClr val="black"/>
                </a:solidFill>
              </a:rPr>
              <a:t>Join Request</a:t>
            </a:r>
            <a:r>
              <a:rPr lang="zh-CN" altLang="en-US" sz="1600" dirty="0">
                <a:solidFill>
                  <a:prstClr val="black"/>
                </a:solidFill>
              </a:rPr>
              <a:t>报文。</a:t>
            </a:r>
            <a:r>
              <a:rPr lang="en-US" altLang="zh-CN" sz="1600" dirty="0">
                <a:solidFill>
                  <a:prstClr val="black"/>
                </a:solidFill>
              </a:rPr>
              <a:t>AC</a:t>
            </a:r>
            <a:r>
              <a:rPr lang="zh-CN" altLang="en-US" sz="1600" dirty="0">
                <a:solidFill>
                  <a:prstClr val="black"/>
                </a:solidFill>
              </a:rPr>
              <a:t>收到后会判断</a:t>
            </a:r>
            <a:r>
              <a:rPr lang="zh-CN" altLang="en-US" sz="1600" dirty="0">
                <a:solidFill>
                  <a:srgbClr val="EC7061"/>
                </a:solidFill>
              </a:rPr>
              <a:t>是否允许该</a:t>
            </a:r>
            <a:r>
              <a:rPr lang="en-US" altLang="zh-CN" sz="1600" dirty="0">
                <a:solidFill>
                  <a:srgbClr val="EC7061"/>
                </a:solidFill>
              </a:rPr>
              <a:t>AP</a:t>
            </a:r>
            <a:r>
              <a:rPr lang="zh-CN" altLang="en-US" sz="1600" dirty="0">
                <a:solidFill>
                  <a:srgbClr val="EC7061"/>
                </a:solidFill>
              </a:rPr>
              <a:t>接入</a:t>
            </a:r>
            <a:r>
              <a:rPr lang="zh-CN" altLang="en-US" sz="1600" dirty="0">
                <a:solidFill>
                  <a:prstClr val="black"/>
                </a:solidFill>
              </a:rPr>
              <a:t>，并响应</a:t>
            </a:r>
            <a:r>
              <a:rPr lang="en-US" altLang="zh-CN" sz="1600" dirty="0">
                <a:solidFill>
                  <a:prstClr val="black"/>
                </a:solidFill>
              </a:rPr>
              <a:t>Join Response</a:t>
            </a:r>
            <a:r>
              <a:rPr lang="zh-CN" altLang="en-US" sz="1600" dirty="0">
                <a:solidFill>
                  <a:prstClr val="black"/>
                </a:solidFill>
              </a:rPr>
              <a:t>报文。</a:t>
            </a:r>
            <a:endParaRPr lang="en-US" altLang="zh-CN" sz="1600" dirty="0">
              <a:solidFill>
                <a:prstClr val="black"/>
              </a:solidFill>
            </a:endParaRPr>
          </a:p>
          <a:p>
            <a:pPr marL="177800" indent="-177800" algn="just">
              <a:lnSpc>
                <a:spcPct val="130000"/>
              </a:lnSpc>
              <a:spcAft>
                <a:spcPts val="300"/>
              </a:spcAft>
              <a:buFont typeface="Arial" panose="020B0604020202020204" pitchFamily="34" charset="0"/>
              <a:buChar char="•"/>
            </a:pPr>
            <a:r>
              <a:rPr lang="en-US" altLang="zh-CN" sz="1600" dirty="0">
                <a:solidFill>
                  <a:prstClr val="black"/>
                </a:solidFill>
              </a:rPr>
              <a:t>AC</a:t>
            </a:r>
            <a:r>
              <a:rPr lang="zh-CN" altLang="en-US" sz="1600" dirty="0">
                <a:solidFill>
                  <a:prstClr val="black"/>
                </a:solidFill>
              </a:rPr>
              <a:t>上支持三种对</a:t>
            </a:r>
            <a:r>
              <a:rPr lang="en-US" altLang="zh-CN" sz="1600" dirty="0">
                <a:solidFill>
                  <a:prstClr val="black"/>
                </a:solidFill>
              </a:rPr>
              <a:t>AP</a:t>
            </a:r>
            <a:r>
              <a:rPr lang="zh-CN" altLang="en-US" sz="1600" dirty="0">
                <a:solidFill>
                  <a:prstClr val="black"/>
                </a:solidFill>
              </a:rPr>
              <a:t>的认证方式：</a:t>
            </a:r>
            <a:r>
              <a:rPr lang="en-US" altLang="zh-CN" sz="1600" dirty="0">
                <a:solidFill>
                  <a:prstClr val="black"/>
                </a:solidFill>
              </a:rPr>
              <a:t>MAC</a:t>
            </a:r>
            <a:r>
              <a:rPr lang="zh-CN" altLang="en-US" sz="1600" dirty="0">
                <a:solidFill>
                  <a:prstClr val="black"/>
                </a:solidFill>
              </a:rPr>
              <a:t>认证、序列号（</a:t>
            </a:r>
            <a:r>
              <a:rPr lang="en-US" altLang="zh-CN" sz="1600" dirty="0">
                <a:solidFill>
                  <a:prstClr val="black"/>
                </a:solidFill>
              </a:rPr>
              <a:t>SN</a:t>
            </a:r>
            <a:r>
              <a:rPr lang="zh-CN" altLang="en-US" sz="1600" dirty="0">
                <a:solidFill>
                  <a:prstClr val="black"/>
                </a:solidFill>
              </a:rPr>
              <a:t>）认证和不认证。</a:t>
            </a:r>
            <a:endParaRPr lang="en-US" altLang="zh-CN" sz="1600" dirty="0">
              <a:solidFill>
                <a:prstClr val="black"/>
              </a:solidFill>
            </a:endParaRPr>
          </a:p>
        </p:txBody>
      </p:sp>
      <p:pic>
        <p:nvPicPr>
          <p:cNvPr id="54" name="图片 5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40268" y="2575710"/>
            <a:ext cx="540000" cy="442800"/>
          </a:xfrm>
          <a:prstGeom prst="rect">
            <a:avLst/>
          </a:prstGeom>
        </p:spPr>
      </p:pic>
      <p:pic>
        <p:nvPicPr>
          <p:cNvPr id="57" name="图片 56" descr="AC-蓝.png"/>
          <p:cNvPicPr>
            <a:picLocks noChangeAspect="1"/>
          </p:cNvPicPr>
          <p:nvPr/>
        </p:nvPicPr>
        <p:blipFill>
          <a:blip r:embed="rId4" cstate="print"/>
          <a:stretch>
            <a:fillRect/>
          </a:stretch>
        </p:blipFill>
        <p:spPr>
          <a:xfrm>
            <a:off x="10235895" y="2576692"/>
            <a:ext cx="540000" cy="441818"/>
          </a:xfrm>
          <a:prstGeom prst="rect">
            <a:avLst/>
          </a:prstGeom>
        </p:spPr>
      </p:pic>
      <p:sp>
        <p:nvSpPr>
          <p:cNvPr id="59" name="Text Box 9"/>
          <p:cNvSpPr txBox="1">
            <a:spLocks noChangeArrowheads="1"/>
          </p:cNvSpPr>
          <p:nvPr/>
        </p:nvSpPr>
        <p:spPr bwMode="auto">
          <a:xfrm>
            <a:off x="7995666" y="2323522"/>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sp>
        <p:nvSpPr>
          <p:cNvPr id="60" name="Text Box 9"/>
          <p:cNvSpPr txBox="1">
            <a:spLocks noChangeArrowheads="1"/>
          </p:cNvSpPr>
          <p:nvPr/>
        </p:nvSpPr>
        <p:spPr bwMode="auto">
          <a:xfrm>
            <a:off x="10291293" y="2323522"/>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cxnSp>
        <p:nvCxnSpPr>
          <p:cNvPr id="61" name="直接连接符 60"/>
          <p:cNvCxnSpPr>
            <a:stCxn id="54" idx="2"/>
          </p:cNvCxnSpPr>
          <p:nvPr/>
        </p:nvCxnSpPr>
        <p:spPr>
          <a:xfrm flipH="1">
            <a:off x="8210267" y="3018510"/>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2"/>
          </p:cNvCxnSpPr>
          <p:nvPr/>
        </p:nvCxnSpPr>
        <p:spPr>
          <a:xfrm>
            <a:off x="10505895" y="3018510"/>
            <a:ext cx="0"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bwMode="gray">
          <a:xfrm>
            <a:off x="8424869" y="3134556"/>
            <a:ext cx="1866424" cy="694335"/>
            <a:chOff x="8424869" y="2052726"/>
            <a:chExt cx="1866424" cy="694335"/>
          </a:xfrm>
        </p:grpSpPr>
        <p:grpSp>
          <p:nvGrpSpPr>
            <p:cNvPr id="64" name="组合 63"/>
            <p:cNvGrpSpPr/>
            <p:nvPr/>
          </p:nvGrpSpPr>
          <p:grpSpPr bwMode="gray">
            <a:xfrm>
              <a:off x="8424869" y="2052726"/>
              <a:ext cx="1866424" cy="313386"/>
              <a:chOff x="8424869" y="2052726"/>
              <a:chExt cx="1866424" cy="313386"/>
            </a:xfrm>
          </p:grpSpPr>
          <p:cxnSp>
            <p:nvCxnSpPr>
              <p:cNvPr id="68" name="直接连接符 67"/>
              <p:cNvCxnSpPr/>
              <p:nvPr/>
            </p:nvCxnSpPr>
            <p:spPr bwMode="gray">
              <a:xfrm rot="5400000" flipH="1">
                <a:off x="9356676" y="1434304"/>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Text Box 9"/>
              <p:cNvSpPr txBox="1">
                <a:spLocks noChangeArrowheads="1"/>
              </p:cNvSpPr>
              <p:nvPr/>
            </p:nvSpPr>
            <p:spPr bwMode="gray">
              <a:xfrm>
                <a:off x="8424869" y="2052726"/>
                <a:ext cx="1866424"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Discovery Request</a:t>
                </a:r>
                <a:endParaRPr lang="zh-CN" altLang="en-US" sz="1400" dirty="0">
                  <a:solidFill>
                    <a:schemeClr val="bg1">
                      <a:lumMod val="50000"/>
                    </a:schemeClr>
                  </a:solidFill>
                </a:endParaRPr>
              </a:p>
            </p:txBody>
          </p:sp>
        </p:grpSp>
        <p:grpSp>
          <p:nvGrpSpPr>
            <p:cNvPr id="65" name="组合 64"/>
            <p:cNvGrpSpPr/>
            <p:nvPr/>
          </p:nvGrpSpPr>
          <p:grpSpPr bwMode="gray">
            <a:xfrm>
              <a:off x="8424869" y="2439284"/>
              <a:ext cx="1866424" cy="307777"/>
              <a:chOff x="8424869" y="2439284"/>
              <a:chExt cx="1866424" cy="307777"/>
            </a:xfrm>
          </p:grpSpPr>
          <p:cxnSp>
            <p:nvCxnSpPr>
              <p:cNvPr id="66" name="直接连接符 65"/>
              <p:cNvCxnSpPr/>
              <p:nvPr/>
            </p:nvCxnSpPr>
            <p:spPr bwMode="gray">
              <a:xfrm rot="5400000" flipH="1">
                <a:off x="9356676" y="1801140"/>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Text Box 9"/>
              <p:cNvSpPr txBox="1">
                <a:spLocks noChangeArrowheads="1"/>
              </p:cNvSpPr>
              <p:nvPr/>
            </p:nvSpPr>
            <p:spPr bwMode="gray">
              <a:xfrm>
                <a:off x="8424869" y="2439284"/>
                <a:ext cx="1866424"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Discovery Response</a:t>
                </a:r>
                <a:endParaRPr lang="zh-CN" altLang="en-US" sz="1400" dirty="0">
                  <a:solidFill>
                    <a:schemeClr val="bg1">
                      <a:lumMod val="50000"/>
                    </a:schemeClr>
                  </a:solidFill>
                </a:endParaRPr>
              </a:p>
            </p:txBody>
          </p:sp>
        </p:grpSp>
      </p:grpSp>
      <p:grpSp>
        <p:nvGrpSpPr>
          <p:cNvPr id="70" name="组合 69"/>
          <p:cNvGrpSpPr/>
          <p:nvPr/>
        </p:nvGrpSpPr>
        <p:grpSpPr bwMode="gray">
          <a:xfrm>
            <a:off x="8424869" y="3912576"/>
            <a:ext cx="1866424" cy="694335"/>
            <a:chOff x="8424869" y="2928374"/>
            <a:chExt cx="1866424" cy="694335"/>
          </a:xfrm>
        </p:grpSpPr>
        <p:grpSp>
          <p:nvGrpSpPr>
            <p:cNvPr id="71" name="组合 70"/>
            <p:cNvGrpSpPr/>
            <p:nvPr/>
          </p:nvGrpSpPr>
          <p:grpSpPr bwMode="gray">
            <a:xfrm>
              <a:off x="8424869" y="2928374"/>
              <a:ext cx="1866424" cy="313386"/>
              <a:chOff x="8424869" y="2928374"/>
              <a:chExt cx="1866424" cy="313386"/>
            </a:xfrm>
          </p:grpSpPr>
          <p:cxnSp>
            <p:nvCxnSpPr>
              <p:cNvPr id="76" name="直接连接符 75"/>
              <p:cNvCxnSpPr/>
              <p:nvPr/>
            </p:nvCxnSpPr>
            <p:spPr bwMode="gray">
              <a:xfrm rot="5400000" flipH="1">
                <a:off x="9356676" y="2309952"/>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 Box 9"/>
              <p:cNvSpPr txBox="1">
                <a:spLocks noChangeArrowheads="1"/>
              </p:cNvSpPr>
              <p:nvPr/>
            </p:nvSpPr>
            <p:spPr bwMode="gray">
              <a:xfrm>
                <a:off x="8424869" y="2928374"/>
                <a:ext cx="1866424" cy="307777"/>
              </a:xfrm>
              <a:prstGeom prst="rect">
                <a:avLst/>
              </a:prstGeom>
              <a:noFill/>
              <a:ln w="9525">
                <a:noFill/>
                <a:miter lim="800000"/>
                <a:headEnd/>
                <a:tailEnd/>
              </a:ln>
            </p:spPr>
            <p:txBody>
              <a:bodyPr wrap="square">
                <a:spAutoFit/>
              </a:bodyPr>
              <a:lstStyle/>
              <a:p>
                <a:pPr algn="ctr"/>
                <a:r>
                  <a:rPr lang="en-US" altLang="zh-CN" sz="1400" dirty="0"/>
                  <a:t>Join Request</a:t>
                </a:r>
                <a:endParaRPr lang="zh-CN" altLang="en-US" sz="1400" dirty="0"/>
              </a:p>
            </p:txBody>
          </p:sp>
        </p:grpSp>
        <p:grpSp>
          <p:nvGrpSpPr>
            <p:cNvPr id="73" name="组合 72"/>
            <p:cNvGrpSpPr/>
            <p:nvPr/>
          </p:nvGrpSpPr>
          <p:grpSpPr bwMode="gray">
            <a:xfrm>
              <a:off x="8424869" y="3314932"/>
              <a:ext cx="1866424" cy="307777"/>
              <a:chOff x="8424869" y="3314932"/>
              <a:chExt cx="1866424" cy="307777"/>
            </a:xfrm>
          </p:grpSpPr>
          <p:cxnSp>
            <p:nvCxnSpPr>
              <p:cNvPr id="74" name="直接连接符 73"/>
              <p:cNvCxnSpPr/>
              <p:nvPr/>
            </p:nvCxnSpPr>
            <p:spPr bwMode="gray">
              <a:xfrm rot="5400000" flipH="1">
                <a:off x="9356676" y="2676788"/>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 Box 9"/>
              <p:cNvSpPr txBox="1">
                <a:spLocks noChangeArrowheads="1"/>
              </p:cNvSpPr>
              <p:nvPr/>
            </p:nvSpPr>
            <p:spPr bwMode="gray">
              <a:xfrm>
                <a:off x="8424869" y="3314932"/>
                <a:ext cx="1866424" cy="307777"/>
              </a:xfrm>
              <a:prstGeom prst="rect">
                <a:avLst/>
              </a:prstGeom>
              <a:noFill/>
              <a:ln w="9525">
                <a:noFill/>
                <a:miter lim="800000"/>
                <a:headEnd/>
                <a:tailEnd/>
              </a:ln>
            </p:spPr>
            <p:txBody>
              <a:bodyPr wrap="square">
                <a:spAutoFit/>
              </a:bodyPr>
              <a:lstStyle/>
              <a:p>
                <a:pPr algn="ctr"/>
                <a:r>
                  <a:rPr lang="en-US" altLang="zh-CN" sz="1400" dirty="0"/>
                  <a:t>Join Response</a:t>
                </a:r>
                <a:endParaRPr lang="zh-CN" altLang="en-US" sz="1400" dirty="0"/>
              </a:p>
            </p:txBody>
          </p:sp>
        </p:grpSp>
      </p:grpSp>
      <p:sp>
        <p:nvSpPr>
          <p:cNvPr id="97" name="isḻïḑe">
            <a:extLst>
              <a:ext uri="{FF2B5EF4-FFF2-40B4-BE49-F238E27FC236}">
                <a16:creationId xmlns:a16="http://schemas.microsoft.com/office/drawing/2014/main" xmlns="" id="{24CBC826-002E-4B71-8291-B729E4BED0E3}"/>
              </a:ext>
            </a:extLst>
          </p:cNvPr>
          <p:cNvSpPr txBox="1"/>
          <p:nvPr/>
        </p:nvSpPr>
        <p:spPr bwMode="auto">
          <a:xfrm>
            <a:off x="618068" y="172034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AP</a:t>
            </a:r>
            <a:r>
              <a:rPr lang="zh-CN" altLang="en-US" dirty="0"/>
              <a:t>获取</a:t>
            </a:r>
            <a:r>
              <a:rPr lang="en-US" altLang="zh-CN" dirty="0"/>
              <a:t>IP</a:t>
            </a:r>
            <a:r>
              <a:rPr lang="zh-CN" altLang="en-US" dirty="0"/>
              <a:t>地址</a:t>
            </a:r>
            <a:endParaRPr lang="en-US" altLang="zh-CN" dirty="0"/>
          </a:p>
        </p:txBody>
      </p:sp>
      <p:sp>
        <p:nvSpPr>
          <p:cNvPr id="98" name="ïšļïďe">
            <a:extLst>
              <a:ext uri="{FF2B5EF4-FFF2-40B4-BE49-F238E27FC236}">
                <a16:creationId xmlns:a16="http://schemas.microsoft.com/office/drawing/2014/main" xmlns="" id="{FB41FAD4-0BA5-4580-B72E-A6BFF22F8784}"/>
              </a:ext>
            </a:extLst>
          </p:cNvPr>
          <p:cNvSpPr txBox="1"/>
          <p:nvPr/>
        </p:nvSpPr>
        <p:spPr bwMode="auto">
          <a:xfrm>
            <a:off x="618068" y="267524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CAPWAP</a:t>
            </a:r>
          </a:p>
          <a:p>
            <a:r>
              <a:rPr lang="zh-CN" altLang="en-US" dirty="0"/>
              <a:t>隧道建立</a:t>
            </a:r>
            <a:endParaRPr lang="en-US" altLang="zh-CN" dirty="0"/>
          </a:p>
        </p:txBody>
      </p:sp>
      <p:sp>
        <p:nvSpPr>
          <p:cNvPr id="99" name="ïṧļíḍê">
            <a:extLst>
              <a:ext uri="{FF2B5EF4-FFF2-40B4-BE49-F238E27FC236}">
                <a16:creationId xmlns:a16="http://schemas.microsoft.com/office/drawing/2014/main" xmlns="" id="{D1BCCD92-D45A-41F7-960F-30FC35568CBF}"/>
              </a:ext>
            </a:extLst>
          </p:cNvPr>
          <p:cNvSpPr txBox="1"/>
          <p:nvPr/>
        </p:nvSpPr>
        <p:spPr bwMode="auto">
          <a:xfrm>
            <a:off x="618068" y="3630149"/>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AP</a:t>
            </a:r>
            <a:r>
              <a:rPr lang="zh-CN" altLang="en-US" dirty="0"/>
              <a:t>接入控制</a:t>
            </a:r>
            <a:endParaRPr lang="en-US" altLang="zh-CN" dirty="0"/>
          </a:p>
        </p:txBody>
      </p:sp>
      <p:sp>
        <p:nvSpPr>
          <p:cNvPr id="100" name="îş1iḍê">
            <a:extLst>
              <a:ext uri="{FF2B5EF4-FFF2-40B4-BE49-F238E27FC236}">
                <a16:creationId xmlns:a16="http://schemas.microsoft.com/office/drawing/2014/main" xmlns="" id="{F0B068A5-560A-4DB9-9ABC-E179FB4B53B1}"/>
              </a:ext>
            </a:extLst>
          </p:cNvPr>
          <p:cNvSpPr txBox="1"/>
          <p:nvPr/>
        </p:nvSpPr>
        <p:spPr bwMode="auto">
          <a:xfrm>
            <a:off x="618068" y="458505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的版本升级</a:t>
            </a:r>
            <a:endParaRPr lang="en-US" altLang="zh-CN" sz="1400" dirty="0">
              <a:solidFill>
                <a:schemeClr val="bg1">
                  <a:lumMod val="65000"/>
                </a:schemeClr>
              </a:solidFill>
            </a:endParaRPr>
          </a:p>
          <a:p>
            <a:pPr algn="ctr" eaLnBrk="1" hangingPunct="1">
              <a:lnSpc>
                <a:spcPct val="100000"/>
              </a:lnSpc>
              <a:spcBef>
                <a:spcPct val="0"/>
              </a:spcBef>
            </a:pPr>
            <a:r>
              <a:rPr lang="zh-CN" altLang="en-US" sz="1400" dirty="0">
                <a:solidFill>
                  <a:schemeClr val="bg1">
                    <a:lumMod val="65000"/>
                  </a:schemeClr>
                </a:solidFill>
              </a:rPr>
              <a:t>（可选）</a:t>
            </a:r>
            <a:endParaRPr lang="en-US" altLang="zh-CN" sz="1400" dirty="0">
              <a:solidFill>
                <a:schemeClr val="bg1">
                  <a:lumMod val="65000"/>
                </a:schemeClr>
              </a:solidFill>
            </a:endParaRPr>
          </a:p>
        </p:txBody>
      </p:sp>
      <p:sp>
        <p:nvSpPr>
          <p:cNvPr id="101" name="íşḻïďe">
            <a:extLst>
              <a:ext uri="{FF2B5EF4-FFF2-40B4-BE49-F238E27FC236}">
                <a16:creationId xmlns:a16="http://schemas.microsoft.com/office/drawing/2014/main" xmlns="" id="{05246D82-A4F5-42F2-854D-C3D348D160CE}"/>
              </a:ext>
            </a:extLst>
          </p:cNvPr>
          <p:cNvSpPr txBox="1"/>
          <p:nvPr/>
        </p:nvSpPr>
        <p:spPr bwMode="auto">
          <a:xfrm>
            <a:off x="618068" y="5539957"/>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CAPWAP</a:t>
            </a:r>
          </a:p>
          <a:p>
            <a:pPr algn="ctr" eaLnBrk="1" hangingPunct="1">
              <a:lnSpc>
                <a:spcPct val="100000"/>
              </a:lnSpc>
              <a:spcBef>
                <a:spcPct val="0"/>
              </a:spcBef>
            </a:pPr>
            <a:r>
              <a:rPr lang="zh-CN" altLang="en-US" sz="1400" dirty="0">
                <a:solidFill>
                  <a:schemeClr val="bg1">
                    <a:lumMod val="65000"/>
                  </a:schemeClr>
                </a:solidFill>
              </a:rPr>
              <a:t>隧道维持</a:t>
            </a:r>
            <a:endParaRPr lang="en-US" altLang="zh-CN" sz="1400" dirty="0">
              <a:solidFill>
                <a:schemeClr val="bg1">
                  <a:lumMod val="65000"/>
                </a:schemeClr>
              </a:solidFill>
            </a:endParaRPr>
          </a:p>
        </p:txBody>
      </p:sp>
      <p:cxnSp>
        <p:nvCxnSpPr>
          <p:cNvPr id="102" name="直接连接符 101">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bwMode="blackGray">
          <a:xfrm>
            <a:off x="485526" y="3669763"/>
            <a:ext cx="360000" cy="360000"/>
            <a:chOff x="4939189" y="1253075"/>
            <a:chExt cx="532084" cy="532082"/>
          </a:xfrm>
        </p:grpSpPr>
        <p:sp>
          <p:nvSpPr>
            <p:cNvPr id="104" name="iṩ1îdè">
              <a:extLst>
                <a:ext uri="{FF2B5EF4-FFF2-40B4-BE49-F238E27FC236}">
                  <a16:creationId xmlns:a16="http://schemas.microsoft.com/office/drawing/2014/main" xmlns="" id="{7F2033B8-3D85-4EBC-B06A-35DC8DC5989D}"/>
                </a:ext>
              </a:extLst>
            </p:cNvPr>
            <p:cNvSpPr/>
            <p:nvPr/>
          </p:nvSpPr>
          <p:spPr bwMode="black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5" name="íṧľïḍè">
              <a:extLst>
                <a:ext uri="{FF2B5EF4-FFF2-40B4-BE49-F238E27FC236}">
                  <a16:creationId xmlns:a16="http://schemas.microsoft.com/office/drawing/2014/main" xmlns="" id="{67C630C0-B65A-4B15-BF86-DFDDDEBC1DAB}"/>
                </a:ext>
              </a:extLst>
            </p:cNvPr>
            <p:cNvSpPr/>
            <p:nvPr/>
          </p:nvSpPr>
          <p:spPr bwMode="black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06" name="组合 105"/>
          <p:cNvGrpSpPr/>
          <p:nvPr/>
        </p:nvGrpSpPr>
        <p:grpSpPr>
          <a:xfrm>
            <a:off x="485526" y="4625313"/>
            <a:ext cx="360000" cy="360000"/>
            <a:chOff x="6792271" y="1253075"/>
            <a:chExt cx="532084" cy="532082"/>
          </a:xfrm>
        </p:grpSpPr>
        <p:sp>
          <p:nvSpPr>
            <p:cNvPr id="107"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108"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09" name="组合 108"/>
          <p:cNvGrpSpPr/>
          <p:nvPr/>
        </p:nvGrpSpPr>
        <p:grpSpPr>
          <a:xfrm>
            <a:off x="485526" y="5580861"/>
            <a:ext cx="360000" cy="360000"/>
            <a:chOff x="8645353" y="1253075"/>
            <a:chExt cx="532084" cy="532082"/>
          </a:xfrm>
        </p:grpSpPr>
        <p:sp>
          <p:nvSpPr>
            <p:cNvPr id="110"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111"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12" name="组合 111"/>
          <p:cNvGrpSpPr/>
          <p:nvPr/>
        </p:nvGrpSpPr>
        <p:grpSpPr bwMode="gray">
          <a:xfrm>
            <a:off x="485526" y="1758663"/>
            <a:ext cx="360000" cy="360000"/>
            <a:chOff x="1233025" y="1253075"/>
            <a:chExt cx="532084" cy="532082"/>
          </a:xfrm>
        </p:grpSpPr>
        <p:sp>
          <p:nvSpPr>
            <p:cNvPr id="113"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114"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115" name="组合 114"/>
          <p:cNvGrpSpPr/>
          <p:nvPr/>
        </p:nvGrpSpPr>
        <p:grpSpPr bwMode="gray">
          <a:xfrm>
            <a:off x="485526" y="2714213"/>
            <a:ext cx="360000" cy="360000"/>
            <a:chOff x="3086107" y="1253075"/>
            <a:chExt cx="532084" cy="532082"/>
          </a:xfrm>
        </p:grpSpPr>
        <p:sp>
          <p:nvSpPr>
            <p:cNvPr id="116" name="iṡ1ïdé">
              <a:extLst>
                <a:ext uri="{FF2B5EF4-FFF2-40B4-BE49-F238E27FC236}">
                  <a16:creationId xmlns:a16="http://schemas.microsoft.com/office/drawing/2014/main" xmlns="" id="{3FC487D0-A815-4107-8A36-7C156E98B5FA}"/>
                </a:ext>
              </a:extLst>
            </p:cNvPr>
            <p:cNvSpPr/>
            <p:nvPr/>
          </p:nvSpPr>
          <p:spPr bwMode="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117" name="basic-rainbow_61924"/>
            <p:cNvSpPr>
              <a:spLocks noChangeAspect="1"/>
            </p:cNvSpPr>
            <p:nvPr/>
          </p:nvSpPr>
          <p:spPr bwMode="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37731873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t>
            </a:r>
            <a:r>
              <a:rPr lang="zh-CN" altLang="en-US" dirty="0"/>
              <a:t>的版本升级</a:t>
            </a:r>
          </a:p>
        </p:txBody>
      </p:sp>
      <p:sp>
        <p:nvSpPr>
          <p:cNvPr id="4" name="五边形 3"/>
          <p:cNvSpPr/>
          <p:nvPr/>
        </p:nvSpPr>
        <p:spPr bwMode="auto">
          <a:xfrm>
            <a:off x="8148115"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pic>
        <p:nvPicPr>
          <p:cNvPr id="72" name="图片 7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40268" y="2421162"/>
            <a:ext cx="540000" cy="442800"/>
          </a:xfrm>
          <a:prstGeom prst="rect">
            <a:avLst/>
          </a:prstGeom>
        </p:spPr>
      </p:pic>
      <p:pic>
        <p:nvPicPr>
          <p:cNvPr id="79" name="图片 78" descr="AC-蓝.png"/>
          <p:cNvPicPr>
            <a:picLocks noChangeAspect="1"/>
          </p:cNvPicPr>
          <p:nvPr/>
        </p:nvPicPr>
        <p:blipFill>
          <a:blip r:embed="rId4" cstate="print"/>
          <a:stretch>
            <a:fillRect/>
          </a:stretch>
        </p:blipFill>
        <p:spPr>
          <a:xfrm>
            <a:off x="10235895" y="2422144"/>
            <a:ext cx="540000" cy="441818"/>
          </a:xfrm>
          <a:prstGeom prst="rect">
            <a:avLst/>
          </a:prstGeom>
        </p:spPr>
      </p:pic>
      <p:sp>
        <p:nvSpPr>
          <p:cNvPr id="81" name="Text Box 9"/>
          <p:cNvSpPr txBox="1">
            <a:spLocks noChangeArrowheads="1"/>
          </p:cNvSpPr>
          <p:nvPr/>
        </p:nvSpPr>
        <p:spPr bwMode="auto">
          <a:xfrm>
            <a:off x="7995666" y="2168974"/>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sp>
        <p:nvSpPr>
          <p:cNvPr id="84" name="Text Box 9"/>
          <p:cNvSpPr txBox="1">
            <a:spLocks noChangeArrowheads="1"/>
          </p:cNvSpPr>
          <p:nvPr/>
        </p:nvSpPr>
        <p:spPr bwMode="auto">
          <a:xfrm>
            <a:off x="10291293" y="2168974"/>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cxnSp>
        <p:nvCxnSpPr>
          <p:cNvPr id="85" name="直接连接符 84"/>
          <p:cNvCxnSpPr>
            <a:stCxn id="72" idx="2"/>
          </p:cNvCxnSpPr>
          <p:nvPr/>
        </p:nvCxnSpPr>
        <p:spPr bwMode="gray">
          <a:xfrm flipH="1">
            <a:off x="8210267" y="2863962"/>
            <a:ext cx="1" cy="252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9" idx="2"/>
          </p:cNvCxnSpPr>
          <p:nvPr/>
        </p:nvCxnSpPr>
        <p:spPr bwMode="gray">
          <a:xfrm>
            <a:off x="10505895" y="2863962"/>
            <a:ext cx="0" cy="252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圆角矩形 75"/>
          <p:cNvSpPr/>
          <p:nvPr/>
        </p:nvSpPr>
        <p:spPr>
          <a:xfrm>
            <a:off x="2413060" y="2586168"/>
            <a:ext cx="4894139"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AP</a:t>
            </a:r>
            <a:r>
              <a:rPr lang="zh-CN" altLang="en-US" b="1" dirty="0">
                <a:solidFill>
                  <a:prstClr val="white"/>
                </a:solidFill>
                <a:latin typeface="Huawei Sans" panose="020C0503030203020204" pitchFamily="34" charset="0"/>
                <a:ea typeface="方正兰亭黑简体" panose="02000000000000000000" pitchFamily="2" charset="-122"/>
              </a:rPr>
              <a:t>的版本升级</a:t>
            </a:r>
          </a:p>
        </p:txBody>
      </p:sp>
      <p:sp>
        <p:nvSpPr>
          <p:cNvPr id="52" name="圆角矩形 75"/>
          <p:cNvSpPr/>
          <p:nvPr/>
        </p:nvSpPr>
        <p:spPr>
          <a:xfrm>
            <a:off x="2411647" y="3017672"/>
            <a:ext cx="4894139" cy="231416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r>
              <a:rPr lang="en-US" altLang="zh-CN" sz="1600" dirty="0">
                <a:solidFill>
                  <a:prstClr val="black"/>
                </a:solidFill>
              </a:rPr>
              <a:t>AP</a:t>
            </a:r>
            <a:r>
              <a:rPr lang="zh-CN" altLang="en-US" sz="1600" dirty="0">
                <a:solidFill>
                  <a:prstClr val="black"/>
                </a:solidFill>
              </a:rPr>
              <a:t>根据收到的</a:t>
            </a:r>
            <a:r>
              <a:rPr lang="en-US" altLang="zh-CN" sz="1600" dirty="0">
                <a:solidFill>
                  <a:prstClr val="black"/>
                </a:solidFill>
              </a:rPr>
              <a:t>Join Response</a:t>
            </a:r>
            <a:r>
              <a:rPr lang="zh-CN" altLang="en-US" sz="1600" dirty="0">
                <a:solidFill>
                  <a:prstClr val="black"/>
                </a:solidFill>
              </a:rPr>
              <a:t>报文中的参数判断当前的系统软件版本是否与</a:t>
            </a:r>
            <a:r>
              <a:rPr lang="en-US" altLang="zh-CN" sz="1600" dirty="0">
                <a:solidFill>
                  <a:prstClr val="black"/>
                </a:solidFill>
              </a:rPr>
              <a:t>AC</a:t>
            </a:r>
            <a:r>
              <a:rPr lang="zh-CN" altLang="en-US" sz="1600" dirty="0">
                <a:solidFill>
                  <a:prstClr val="black"/>
                </a:solidFill>
              </a:rPr>
              <a:t>上指定的一致。如果不一致，则</a:t>
            </a:r>
            <a:r>
              <a:rPr lang="en-US" altLang="zh-CN" sz="1600" dirty="0">
                <a:solidFill>
                  <a:prstClr val="black"/>
                </a:solidFill>
              </a:rPr>
              <a:t>AP</a:t>
            </a:r>
            <a:r>
              <a:rPr lang="zh-CN" altLang="en-US" sz="1600" dirty="0">
                <a:solidFill>
                  <a:prstClr val="black"/>
                </a:solidFill>
              </a:rPr>
              <a:t>通过发送</a:t>
            </a:r>
            <a:r>
              <a:rPr lang="en-US" altLang="zh-CN" sz="1600" dirty="0">
                <a:solidFill>
                  <a:prstClr val="black"/>
                </a:solidFill>
              </a:rPr>
              <a:t>Image Data Request</a:t>
            </a:r>
            <a:r>
              <a:rPr lang="zh-CN" altLang="en-US" sz="1600" dirty="0">
                <a:solidFill>
                  <a:prstClr val="black"/>
                </a:solidFill>
              </a:rPr>
              <a:t>报文请求软件版本，然后进行</a:t>
            </a:r>
            <a:r>
              <a:rPr lang="zh-CN" altLang="en-US" sz="1600" dirty="0">
                <a:solidFill>
                  <a:srgbClr val="EC7061"/>
                </a:solidFill>
              </a:rPr>
              <a:t>版本升级</a:t>
            </a:r>
            <a:r>
              <a:rPr lang="zh-CN" altLang="en-US" sz="1600" dirty="0">
                <a:solidFill>
                  <a:prstClr val="black"/>
                </a:solidFill>
              </a:rPr>
              <a:t>，升级方式包括</a:t>
            </a:r>
            <a:r>
              <a:rPr lang="en-US" altLang="zh-CN" sz="1600" dirty="0">
                <a:solidFill>
                  <a:prstClr val="black"/>
                </a:solidFill>
              </a:rPr>
              <a:t>AC</a:t>
            </a:r>
            <a:r>
              <a:rPr lang="zh-CN" altLang="en-US" sz="1600" dirty="0">
                <a:solidFill>
                  <a:prstClr val="black"/>
                </a:solidFill>
              </a:rPr>
              <a:t>模式、</a:t>
            </a:r>
            <a:r>
              <a:rPr lang="en-US" altLang="zh-CN" sz="1600" dirty="0">
                <a:solidFill>
                  <a:prstClr val="black"/>
                </a:solidFill>
              </a:rPr>
              <a:t>FTP</a:t>
            </a:r>
            <a:r>
              <a:rPr lang="zh-CN" altLang="en-US" sz="1600" dirty="0">
                <a:solidFill>
                  <a:prstClr val="black"/>
                </a:solidFill>
              </a:rPr>
              <a:t>模式和</a:t>
            </a:r>
            <a:r>
              <a:rPr lang="en-US" altLang="zh-CN" sz="1600" dirty="0">
                <a:solidFill>
                  <a:prstClr val="black"/>
                </a:solidFill>
              </a:rPr>
              <a:t>SFTP</a:t>
            </a:r>
            <a:r>
              <a:rPr lang="zh-CN" altLang="en-US" sz="1600" dirty="0">
                <a:solidFill>
                  <a:prstClr val="black"/>
                </a:solidFill>
              </a:rPr>
              <a:t>模式。</a:t>
            </a:r>
          </a:p>
          <a:p>
            <a:pPr marL="177800" indent="-177800" algn="just">
              <a:lnSpc>
                <a:spcPct val="130000"/>
              </a:lnSpc>
              <a:spcAft>
                <a:spcPts val="300"/>
              </a:spcAft>
              <a:buFont typeface="Arial" panose="020B0604020202020204" pitchFamily="34" charset="0"/>
              <a:buChar char="•"/>
            </a:pPr>
            <a:r>
              <a:rPr lang="en-US" altLang="zh-CN" sz="1600" dirty="0">
                <a:solidFill>
                  <a:prstClr val="black"/>
                </a:solidFill>
              </a:rPr>
              <a:t>AP</a:t>
            </a:r>
            <a:r>
              <a:rPr lang="zh-CN" altLang="en-US" sz="1600" dirty="0">
                <a:solidFill>
                  <a:prstClr val="black"/>
                </a:solidFill>
              </a:rPr>
              <a:t>在软件版本更新完成后重新启动，重复进行前面三个步骤。</a:t>
            </a:r>
          </a:p>
        </p:txBody>
      </p:sp>
      <p:grpSp>
        <p:nvGrpSpPr>
          <p:cNvPr id="61" name="组合 60"/>
          <p:cNvGrpSpPr/>
          <p:nvPr/>
        </p:nvGrpSpPr>
        <p:grpSpPr bwMode="gray">
          <a:xfrm>
            <a:off x="8424869" y="2980008"/>
            <a:ext cx="1866424" cy="694335"/>
            <a:chOff x="8424869" y="2052726"/>
            <a:chExt cx="1866424" cy="694335"/>
          </a:xfrm>
        </p:grpSpPr>
        <p:grpSp>
          <p:nvGrpSpPr>
            <p:cNvPr id="62" name="组合 61"/>
            <p:cNvGrpSpPr/>
            <p:nvPr/>
          </p:nvGrpSpPr>
          <p:grpSpPr bwMode="gray">
            <a:xfrm>
              <a:off x="8424869" y="2052726"/>
              <a:ext cx="1866424" cy="313386"/>
              <a:chOff x="8424869" y="2052726"/>
              <a:chExt cx="1866424" cy="313386"/>
            </a:xfrm>
          </p:grpSpPr>
          <p:cxnSp>
            <p:nvCxnSpPr>
              <p:cNvPr id="66" name="直接连接符 65"/>
              <p:cNvCxnSpPr/>
              <p:nvPr/>
            </p:nvCxnSpPr>
            <p:spPr bwMode="gray">
              <a:xfrm rot="5400000" flipH="1">
                <a:off x="9356676" y="1434304"/>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 Box 9"/>
              <p:cNvSpPr txBox="1">
                <a:spLocks noChangeArrowheads="1"/>
              </p:cNvSpPr>
              <p:nvPr/>
            </p:nvSpPr>
            <p:spPr bwMode="gray">
              <a:xfrm>
                <a:off x="8424869" y="2052726"/>
                <a:ext cx="1866424"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Discovery Request</a:t>
                </a:r>
                <a:endParaRPr lang="zh-CN" altLang="en-US" sz="1400" dirty="0">
                  <a:solidFill>
                    <a:schemeClr val="bg1">
                      <a:lumMod val="50000"/>
                    </a:schemeClr>
                  </a:solidFill>
                </a:endParaRPr>
              </a:p>
            </p:txBody>
          </p:sp>
        </p:grpSp>
        <p:grpSp>
          <p:nvGrpSpPr>
            <p:cNvPr id="63" name="组合 62"/>
            <p:cNvGrpSpPr/>
            <p:nvPr/>
          </p:nvGrpSpPr>
          <p:grpSpPr bwMode="gray">
            <a:xfrm>
              <a:off x="8424869" y="2439284"/>
              <a:ext cx="1866424" cy="307777"/>
              <a:chOff x="8424869" y="2439284"/>
              <a:chExt cx="1866424" cy="307777"/>
            </a:xfrm>
          </p:grpSpPr>
          <p:cxnSp>
            <p:nvCxnSpPr>
              <p:cNvPr id="64" name="直接连接符 63"/>
              <p:cNvCxnSpPr/>
              <p:nvPr/>
            </p:nvCxnSpPr>
            <p:spPr bwMode="gray">
              <a:xfrm rot="5400000" flipH="1">
                <a:off x="9356676" y="1801140"/>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 Box 9"/>
              <p:cNvSpPr txBox="1">
                <a:spLocks noChangeArrowheads="1"/>
              </p:cNvSpPr>
              <p:nvPr/>
            </p:nvSpPr>
            <p:spPr bwMode="gray">
              <a:xfrm>
                <a:off x="8424869" y="2439284"/>
                <a:ext cx="1866424"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Discovery Response</a:t>
                </a:r>
                <a:endParaRPr lang="zh-CN" altLang="en-US" sz="1400" dirty="0">
                  <a:solidFill>
                    <a:schemeClr val="bg1">
                      <a:lumMod val="50000"/>
                    </a:schemeClr>
                  </a:solidFill>
                </a:endParaRPr>
              </a:p>
            </p:txBody>
          </p:sp>
        </p:grpSp>
      </p:grpSp>
      <p:grpSp>
        <p:nvGrpSpPr>
          <p:cNvPr id="68" name="组合 67"/>
          <p:cNvGrpSpPr/>
          <p:nvPr/>
        </p:nvGrpSpPr>
        <p:grpSpPr bwMode="gray">
          <a:xfrm>
            <a:off x="8424869" y="3758028"/>
            <a:ext cx="1866424" cy="694335"/>
            <a:chOff x="8424869" y="2928374"/>
            <a:chExt cx="1866424" cy="694335"/>
          </a:xfrm>
        </p:grpSpPr>
        <p:grpSp>
          <p:nvGrpSpPr>
            <p:cNvPr id="69" name="组合 68"/>
            <p:cNvGrpSpPr/>
            <p:nvPr/>
          </p:nvGrpSpPr>
          <p:grpSpPr bwMode="gray">
            <a:xfrm>
              <a:off x="8424869" y="2928374"/>
              <a:ext cx="1866424" cy="313386"/>
              <a:chOff x="8424869" y="2928374"/>
              <a:chExt cx="1866424" cy="313386"/>
            </a:xfrm>
          </p:grpSpPr>
          <p:cxnSp>
            <p:nvCxnSpPr>
              <p:cNvPr id="74" name="直接连接符 73"/>
              <p:cNvCxnSpPr/>
              <p:nvPr/>
            </p:nvCxnSpPr>
            <p:spPr bwMode="gray">
              <a:xfrm rot="5400000" flipH="1">
                <a:off x="9356676" y="2309952"/>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Text Box 9"/>
              <p:cNvSpPr txBox="1">
                <a:spLocks noChangeArrowheads="1"/>
              </p:cNvSpPr>
              <p:nvPr/>
            </p:nvSpPr>
            <p:spPr bwMode="gray">
              <a:xfrm>
                <a:off x="8424869" y="2928374"/>
                <a:ext cx="1866424"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Join Request</a:t>
                </a:r>
                <a:endParaRPr lang="zh-CN" altLang="en-US" sz="1400" dirty="0">
                  <a:solidFill>
                    <a:schemeClr val="bg1">
                      <a:lumMod val="50000"/>
                    </a:schemeClr>
                  </a:solidFill>
                </a:endParaRPr>
              </a:p>
            </p:txBody>
          </p:sp>
        </p:grpSp>
        <p:grpSp>
          <p:nvGrpSpPr>
            <p:cNvPr id="70" name="组合 69"/>
            <p:cNvGrpSpPr/>
            <p:nvPr/>
          </p:nvGrpSpPr>
          <p:grpSpPr bwMode="gray">
            <a:xfrm>
              <a:off x="8424869" y="3314932"/>
              <a:ext cx="1866424" cy="307777"/>
              <a:chOff x="8424869" y="3314932"/>
              <a:chExt cx="1866424" cy="307777"/>
            </a:xfrm>
          </p:grpSpPr>
          <p:cxnSp>
            <p:nvCxnSpPr>
              <p:cNvPr id="71" name="直接连接符 70"/>
              <p:cNvCxnSpPr/>
              <p:nvPr/>
            </p:nvCxnSpPr>
            <p:spPr bwMode="gray">
              <a:xfrm rot="5400000" flipH="1">
                <a:off x="9356676" y="2676788"/>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 Box 9"/>
              <p:cNvSpPr txBox="1">
                <a:spLocks noChangeArrowheads="1"/>
              </p:cNvSpPr>
              <p:nvPr/>
            </p:nvSpPr>
            <p:spPr bwMode="gray">
              <a:xfrm>
                <a:off x="8424869" y="3314932"/>
                <a:ext cx="1866424"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Join Response</a:t>
                </a:r>
                <a:endParaRPr lang="zh-CN" altLang="en-US" sz="1400" dirty="0">
                  <a:solidFill>
                    <a:schemeClr val="bg1">
                      <a:lumMod val="50000"/>
                    </a:schemeClr>
                  </a:solidFill>
                </a:endParaRPr>
              </a:p>
            </p:txBody>
          </p:sp>
        </p:grpSp>
      </p:grpSp>
      <p:grpSp>
        <p:nvGrpSpPr>
          <p:cNvPr id="76" name="组合 75"/>
          <p:cNvGrpSpPr/>
          <p:nvPr/>
        </p:nvGrpSpPr>
        <p:grpSpPr bwMode="gray">
          <a:xfrm>
            <a:off x="8210268" y="4536048"/>
            <a:ext cx="2292817" cy="694335"/>
            <a:chOff x="8210268" y="3807747"/>
            <a:chExt cx="2292817" cy="694335"/>
          </a:xfrm>
        </p:grpSpPr>
        <p:sp>
          <p:nvSpPr>
            <p:cNvPr id="77" name="Text Box 9"/>
            <p:cNvSpPr txBox="1">
              <a:spLocks noChangeArrowheads="1"/>
            </p:cNvSpPr>
            <p:nvPr/>
          </p:nvSpPr>
          <p:spPr bwMode="gray">
            <a:xfrm>
              <a:off x="8210268" y="4194305"/>
              <a:ext cx="2292817" cy="307777"/>
            </a:xfrm>
            <a:prstGeom prst="rect">
              <a:avLst/>
            </a:prstGeom>
            <a:noFill/>
            <a:ln w="9525">
              <a:noFill/>
              <a:miter lim="800000"/>
              <a:headEnd/>
              <a:tailEnd/>
            </a:ln>
          </p:spPr>
          <p:txBody>
            <a:bodyPr wrap="square">
              <a:spAutoFit/>
            </a:bodyPr>
            <a:lstStyle/>
            <a:p>
              <a:pPr algn="ctr"/>
              <a:r>
                <a:rPr lang="en-US" altLang="zh-CN" sz="1400" dirty="0"/>
                <a:t>Image Data Response</a:t>
              </a:r>
              <a:endParaRPr lang="zh-CN" altLang="en-US" sz="1400" dirty="0"/>
            </a:p>
          </p:txBody>
        </p:sp>
        <p:cxnSp>
          <p:nvCxnSpPr>
            <p:cNvPr id="78" name="直接连接符 77"/>
            <p:cNvCxnSpPr/>
            <p:nvPr/>
          </p:nvCxnSpPr>
          <p:spPr bwMode="gray">
            <a:xfrm rot="5400000" flipH="1">
              <a:off x="9356676" y="3189325"/>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bwMode="gray">
            <a:xfrm rot="5400000" flipH="1">
              <a:off x="9356676" y="3556161"/>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Text Box 9"/>
            <p:cNvSpPr txBox="1">
              <a:spLocks noChangeArrowheads="1"/>
            </p:cNvSpPr>
            <p:nvPr/>
          </p:nvSpPr>
          <p:spPr bwMode="gray">
            <a:xfrm>
              <a:off x="8424869" y="3807747"/>
              <a:ext cx="1866424" cy="307777"/>
            </a:xfrm>
            <a:prstGeom prst="rect">
              <a:avLst/>
            </a:prstGeom>
            <a:noFill/>
            <a:ln w="9525">
              <a:noFill/>
              <a:miter lim="800000"/>
              <a:headEnd/>
              <a:tailEnd/>
            </a:ln>
          </p:spPr>
          <p:txBody>
            <a:bodyPr wrap="square">
              <a:spAutoFit/>
            </a:bodyPr>
            <a:lstStyle/>
            <a:p>
              <a:pPr algn="ctr"/>
              <a:r>
                <a:rPr lang="en-US" altLang="zh-CN" sz="1400" dirty="0"/>
                <a:t>Image Data Request</a:t>
              </a:r>
              <a:endParaRPr lang="zh-CN" altLang="en-US" sz="1400" dirty="0"/>
            </a:p>
          </p:txBody>
        </p:sp>
      </p:grpSp>
      <p:sp>
        <p:nvSpPr>
          <p:cNvPr id="83" name="isḻïḑe">
            <a:extLst>
              <a:ext uri="{FF2B5EF4-FFF2-40B4-BE49-F238E27FC236}">
                <a16:creationId xmlns:a16="http://schemas.microsoft.com/office/drawing/2014/main" xmlns="" id="{24CBC826-002E-4B71-8291-B729E4BED0E3}"/>
              </a:ext>
            </a:extLst>
          </p:cNvPr>
          <p:cNvSpPr txBox="1"/>
          <p:nvPr/>
        </p:nvSpPr>
        <p:spPr bwMode="auto">
          <a:xfrm>
            <a:off x="618068" y="172034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AP</a:t>
            </a:r>
            <a:r>
              <a:rPr lang="zh-CN" altLang="en-US" dirty="0"/>
              <a:t>获取</a:t>
            </a:r>
            <a:r>
              <a:rPr lang="en-US" altLang="zh-CN" dirty="0"/>
              <a:t>IP</a:t>
            </a:r>
            <a:r>
              <a:rPr lang="zh-CN" altLang="en-US" dirty="0"/>
              <a:t>地址</a:t>
            </a:r>
            <a:endParaRPr lang="en-US" altLang="zh-CN" dirty="0"/>
          </a:p>
        </p:txBody>
      </p:sp>
      <p:sp>
        <p:nvSpPr>
          <p:cNvPr id="91" name="ïšļïďe">
            <a:extLst>
              <a:ext uri="{FF2B5EF4-FFF2-40B4-BE49-F238E27FC236}">
                <a16:creationId xmlns:a16="http://schemas.microsoft.com/office/drawing/2014/main" xmlns="" id="{FB41FAD4-0BA5-4580-B72E-A6BFF22F8784}"/>
              </a:ext>
            </a:extLst>
          </p:cNvPr>
          <p:cNvSpPr txBox="1"/>
          <p:nvPr/>
        </p:nvSpPr>
        <p:spPr bwMode="auto">
          <a:xfrm>
            <a:off x="618068" y="267524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CAPWAP</a:t>
            </a:r>
          </a:p>
          <a:p>
            <a:r>
              <a:rPr lang="zh-CN" altLang="en-US" dirty="0"/>
              <a:t>隧道建立</a:t>
            </a:r>
            <a:endParaRPr lang="en-US" altLang="zh-CN" dirty="0"/>
          </a:p>
        </p:txBody>
      </p:sp>
      <p:sp>
        <p:nvSpPr>
          <p:cNvPr id="96" name="ïṧļíḍê">
            <a:extLst>
              <a:ext uri="{FF2B5EF4-FFF2-40B4-BE49-F238E27FC236}">
                <a16:creationId xmlns:a16="http://schemas.microsoft.com/office/drawing/2014/main" xmlns="" id="{D1BCCD92-D45A-41F7-960F-30FC35568CBF}"/>
              </a:ext>
            </a:extLst>
          </p:cNvPr>
          <p:cNvSpPr txBox="1"/>
          <p:nvPr/>
        </p:nvSpPr>
        <p:spPr bwMode="auto">
          <a:xfrm>
            <a:off x="618068" y="3630149"/>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接入控制</a:t>
            </a:r>
            <a:endParaRPr lang="en-US" altLang="zh-CN" sz="1400" dirty="0">
              <a:solidFill>
                <a:schemeClr val="bg1">
                  <a:lumMod val="65000"/>
                </a:schemeClr>
              </a:solidFill>
            </a:endParaRPr>
          </a:p>
        </p:txBody>
      </p:sp>
      <p:sp>
        <p:nvSpPr>
          <p:cNvPr id="97" name="îş1iḍê">
            <a:extLst>
              <a:ext uri="{FF2B5EF4-FFF2-40B4-BE49-F238E27FC236}">
                <a16:creationId xmlns:a16="http://schemas.microsoft.com/office/drawing/2014/main" xmlns="" id="{F0B068A5-560A-4DB9-9ABC-E179FB4B53B1}"/>
              </a:ext>
            </a:extLst>
          </p:cNvPr>
          <p:cNvSpPr txBox="1"/>
          <p:nvPr/>
        </p:nvSpPr>
        <p:spPr bwMode="auto">
          <a:xfrm>
            <a:off x="630947" y="458505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AP</a:t>
            </a:r>
            <a:r>
              <a:rPr lang="zh-CN" altLang="en-US" dirty="0"/>
              <a:t>的版本升级</a:t>
            </a:r>
            <a:endParaRPr lang="en-US" altLang="zh-CN" dirty="0"/>
          </a:p>
          <a:p>
            <a:r>
              <a:rPr lang="zh-CN" altLang="en-US" dirty="0"/>
              <a:t>（可选）</a:t>
            </a:r>
            <a:endParaRPr lang="en-US" altLang="zh-CN" dirty="0"/>
          </a:p>
        </p:txBody>
      </p:sp>
      <p:sp>
        <p:nvSpPr>
          <p:cNvPr id="98" name="íşḻïďe">
            <a:extLst>
              <a:ext uri="{FF2B5EF4-FFF2-40B4-BE49-F238E27FC236}">
                <a16:creationId xmlns:a16="http://schemas.microsoft.com/office/drawing/2014/main" xmlns="" id="{05246D82-A4F5-42F2-854D-C3D348D160CE}"/>
              </a:ext>
            </a:extLst>
          </p:cNvPr>
          <p:cNvSpPr txBox="1"/>
          <p:nvPr/>
        </p:nvSpPr>
        <p:spPr bwMode="auto">
          <a:xfrm>
            <a:off x="618068" y="5539957"/>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CAPWAP</a:t>
            </a:r>
          </a:p>
          <a:p>
            <a:pPr algn="ctr" eaLnBrk="1" hangingPunct="1">
              <a:lnSpc>
                <a:spcPct val="100000"/>
              </a:lnSpc>
              <a:spcBef>
                <a:spcPct val="0"/>
              </a:spcBef>
            </a:pPr>
            <a:r>
              <a:rPr lang="zh-CN" altLang="en-US" sz="1400" dirty="0">
                <a:solidFill>
                  <a:schemeClr val="bg1">
                    <a:lumMod val="65000"/>
                  </a:schemeClr>
                </a:solidFill>
              </a:rPr>
              <a:t>隧道维持</a:t>
            </a:r>
            <a:endParaRPr lang="en-US" altLang="zh-CN" sz="1400" dirty="0">
              <a:solidFill>
                <a:schemeClr val="bg1">
                  <a:lumMod val="65000"/>
                </a:schemeClr>
              </a:solidFill>
            </a:endParaRPr>
          </a:p>
        </p:txBody>
      </p:sp>
      <p:cxnSp>
        <p:nvCxnSpPr>
          <p:cNvPr id="99" name="直接连接符 98">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00" name="组合 99"/>
          <p:cNvGrpSpPr/>
          <p:nvPr/>
        </p:nvGrpSpPr>
        <p:grpSpPr>
          <a:xfrm>
            <a:off x="485526" y="3669763"/>
            <a:ext cx="360000" cy="360000"/>
            <a:chOff x="4939189" y="1253075"/>
            <a:chExt cx="532084" cy="532082"/>
          </a:xfrm>
        </p:grpSpPr>
        <p:sp>
          <p:nvSpPr>
            <p:cNvPr id="101"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102"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03" name="组合 102"/>
          <p:cNvGrpSpPr/>
          <p:nvPr/>
        </p:nvGrpSpPr>
        <p:grpSpPr bwMode="blackGray">
          <a:xfrm>
            <a:off x="485526" y="4625313"/>
            <a:ext cx="360000" cy="360000"/>
            <a:chOff x="6792271" y="1253075"/>
            <a:chExt cx="532084" cy="532082"/>
          </a:xfrm>
        </p:grpSpPr>
        <p:sp>
          <p:nvSpPr>
            <p:cNvPr id="104" name="íŝlíďé">
              <a:extLst>
                <a:ext uri="{FF2B5EF4-FFF2-40B4-BE49-F238E27FC236}">
                  <a16:creationId xmlns:a16="http://schemas.microsoft.com/office/drawing/2014/main" xmlns="" id="{E7C05249-EC6B-4A31-B592-1B7DA1FC1C4D}"/>
                </a:ext>
              </a:extLst>
            </p:cNvPr>
            <p:cNvSpPr/>
            <p:nvPr/>
          </p:nvSpPr>
          <p:spPr bwMode="black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5" name="iślîḓé">
              <a:extLst>
                <a:ext uri="{FF2B5EF4-FFF2-40B4-BE49-F238E27FC236}">
                  <a16:creationId xmlns:a16="http://schemas.microsoft.com/office/drawing/2014/main" xmlns="" id="{BE7CCCC9-8065-4F6A-AAE6-681F89B69718}"/>
                </a:ext>
              </a:extLst>
            </p:cNvPr>
            <p:cNvSpPr/>
            <p:nvPr/>
          </p:nvSpPr>
          <p:spPr bwMode="black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06" name="组合 105"/>
          <p:cNvGrpSpPr/>
          <p:nvPr/>
        </p:nvGrpSpPr>
        <p:grpSpPr>
          <a:xfrm>
            <a:off x="485526" y="5580861"/>
            <a:ext cx="360000" cy="360000"/>
            <a:chOff x="8645353" y="1253075"/>
            <a:chExt cx="532084" cy="532082"/>
          </a:xfrm>
        </p:grpSpPr>
        <p:sp>
          <p:nvSpPr>
            <p:cNvPr id="107"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108"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09" name="组合 108"/>
          <p:cNvGrpSpPr/>
          <p:nvPr/>
        </p:nvGrpSpPr>
        <p:grpSpPr bwMode="gray">
          <a:xfrm>
            <a:off x="485526" y="1758663"/>
            <a:ext cx="360000" cy="360000"/>
            <a:chOff x="1233025" y="1253075"/>
            <a:chExt cx="532084" cy="532082"/>
          </a:xfrm>
        </p:grpSpPr>
        <p:sp>
          <p:nvSpPr>
            <p:cNvPr id="110"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111"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112" name="组合 111"/>
          <p:cNvGrpSpPr/>
          <p:nvPr/>
        </p:nvGrpSpPr>
        <p:grpSpPr bwMode="gray">
          <a:xfrm>
            <a:off x="485526" y="2714213"/>
            <a:ext cx="360000" cy="360000"/>
            <a:chOff x="3086107" y="1253075"/>
            <a:chExt cx="532084" cy="532082"/>
          </a:xfrm>
        </p:grpSpPr>
        <p:sp>
          <p:nvSpPr>
            <p:cNvPr id="113" name="iṡ1ïdé">
              <a:extLst>
                <a:ext uri="{FF2B5EF4-FFF2-40B4-BE49-F238E27FC236}">
                  <a16:creationId xmlns:a16="http://schemas.microsoft.com/office/drawing/2014/main" xmlns="" id="{3FC487D0-A815-4107-8A36-7C156E98B5FA}"/>
                </a:ext>
              </a:extLst>
            </p:cNvPr>
            <p:cNvSpPr/>
            <p:nvPr/>
          </p:nvSpPr>
          <p:spPr bwMode="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114" name="basic-rainbow_61924"/>
            <p:cNvSpPr>
              <a:spLocks noChangeAspect="1"/>
            </p:cNvSpPr>
            <p:nvPr/>
          </p:nvSpPr>
          <p:spPr bwMode="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3083006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CAPWAP</a:t>
            </a:r>
            <a:r>
              <a:rPr lang="zh-CN" altLang="en-US" dirty="0"/>
              <a:t>隧道维持</a:t>
            </a:r>
          </a:p>
        </p:txBody>
      </p:sp>
      <p:sp>
        <p:nvSpPr>
          <p:cNvPr id="4" name="五边形 3"/>
          <p:cNvSpPr/>
          <p:nvPr/>
        </p:nvSpPr>
        <p:spPr bwMode="auto">
          <a:xfrm>
            <a:off x="8148115"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pic>
        <p:nvPicPr>
          <p:cNvPr id="72" name="图片 7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40268" y="1571152"/>
            <a:ext cx="540000" cy="442800"/>
          </a:xfrm>
          <a:prstGeom prst="rect">
            <a:avLst/>
          </a:prstGeom>
        </p:spPr>
      </p:pic>
      <p:pic>
        <p:nvPicPr>
          <p:cNvPr id="79" name="图片 78" descr="AC-蓝.png"/>
          <p:cNvPicPr>
            <a:picLocks noChangeAspect="1"/>
          </p:cNvPicPr>
          <p:nvPr/>
        </p:nvPicPr>
        <p:blipFill>
          <a:blip r:embed="rId4" cstate="print"/>
          <a:stretch>
            <a:fillRect/>
          </a:stretch>
        </p:blipFill>
        <p:spPr>
          <a:xfrm>
            <a:off x="10235895" y="1572134"/>
            <a:ext cx="540000" cy="441818"/>
          </a:xfrm>
          <a:prstGeom prst="rect">
            <a:avLst/>
          </a:prstGeom>
        </p:spPr>
      </p:pic>
      <p:sp>
        <p:nvSpPr>
          <p:cNvPr id="81" name="Text Box 9"/>
          <p:cNvSpPr txBox="1">
            <a:spLocks noChangeArrowheads="1"/>
          </p:cNvSpPr>
          <p:nvPr/>
        </p:nvSpPr>
        <p:spPr bwMode="auto">
          <a:xfrm>
            <a:off x="7995666" y="1318964"/>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sp>
        <p:nvSpPr>
          <p:cNvPr id="84" name="Text Box 9"/>
          <p:cNvSpPr txBox="1">
            <a:spLocks noChangeArrowheads="1"/>
          </p:cNvSpPr>
          <p:nvPr/>
        </p:nvSpPr>
        <p:spPr bwMode="auto">
          <a:xfrm>
            <a:off x="10291293" y="1318964"/>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cxnSp>
        <p:nvCxnSpPr>
          <p:cNvPr id="85" name="直接连接符 84"/>
          <p:cNvCxnSpPr>
            <a:stCxn id="72" idx="2"/>
          </p:cNvCxnSpPr>
          <p:nvPr/>
        </p:nvCxnSpPr>
        <p:spPr bwMode="gray">
          <a:xfrm flipH="1">
            <a:off x="8210267" y="2013952"/>
            <a:ext cx="1" cy="396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9" idx="2"/>
          </p:cNvCxnSpPr>
          <p:nvPr/>
        </p:nvCxnSpPr>
        <p:spPr bwMode="gray">
          <a:xfrm>
            <a:off x="10505895" y="2013952"/>
            <a:ext cx="0" cy="396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bwMode="gray">
          <a:xfrm>
            <a:off x="8424869" y="2052726"/>
            <a:ext cx="1866424" cy="694335"/>
            <a:chOff x="8424869" y="2052726"/>
            <a:chExt cx="1866424" cy="694335"/>
          </a:xfrm>
        </p:grpSpPr>
        <p:grpSp>
          <p:nvGrpSpPr>
            <p:cNvPr id="3" name="组合 2"/>
            <p:cNvGrpSpPr/>
            <p:nvPr/>
          </p:nvGrpSpPr>
          <p:grpSpPr bwMode="gray">
            <a:xfrm>
              <a:off x="8424869" y="2052726"/>
              <a:ext cx="1866424" cy="313386"/>
              <a:chOff x="8424869" y="2052726"/>
              <a:chExt cx="1866424" cy="313386"/>
            </a:xfrm>
          </p:grpSpPr>
          <p:cxnSp>
            <p:nvCxnSpPr>
              <p:cNvPr id="87" name="直接连接符 86"/>
              <p:cNvCxnSpPr/>
              <p:nvPr/>
            </p:nvCxnSpPr>
            <p:spPr bwMode="gray">
              <a:xfrm rot="5400000" flipH="1">
                <a:off x="9356676" y="1434304"/>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 Box 9"/>
              <p:cNvSpPr txBox="1">
                <a:spLocks noChangeArrowheads="1"/>
              </p:cNvSpPr>
              <p:nvPr/>
            </p:nvSpPr>
            <p:spPr bwMode="gray">
              <a:xfrm>
                <a:off x="8424869" y="2052726"/>
                <a:ext cx="1866424"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Discovery Request</a:t>
                </a:r>
                <a:endParaRPr lang="zh-CN" altLang="en-US" sz="1400" dirty="0">
                  <a:solidFill>
                    <a:schemeClr val="bg1">
                      <a:lumMod val="50000"/>
                    </a:schemeClr>
                  </a:solidFill>
                </a:endParaRPr>
              </a:p>
            </p:txBody>
          </p:sp>
        </p:grpSp>
        <p:grpSp>
          <p:nvGrpSpPr>
            <p:cNvPr id="8" name="组合 7"/>
            <p:cNvGrpSpPr/>
            <p:nvPr/>
          </p:nvGrpSpPr>
          <p:grpSpPr bwMode="gray">
            <a:xfrm>
              <a:off x="8424869" y="2439284"/>
              <a:ext cx="1866424" cy="307777"/>
              <a:chOff x="8424869" y="2439284"/>
              <a:chExt cx="1866424" cy="307777"/>
            </a:xfrm>
          </p:grpSpPr>
          <p:cxnSp>
            <p:nvCxnSpPr>
              <p:cNvPr id="88" name="直接连接符 87"/>
              <p:cNvCxnSpPr/>
              <p:nvPr/>
            </p:nvCxnSpPr>
            <p:spPr bwMode="gray">
              <a:xfrm rot="5400000" flipH="1">
                <a:off x="9356676" y="1801140"/>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 Box 9"/>
              <p:cNvSpPr txBox="1">
                <a:spLocks noChangeArrowheads="1"/>
              </p:cNvSpPr>
              <p:nvPr/>
            </p:nvSpPr>
            <p:spPr bwMode="gray">
              <a:xfrm>
                <a:off x="8424869" y="2439284"/>
                <a:ext cx="1866424"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Discovery Response</a:t>
                </a:r>
                <a:endParaRPr lang="zh-CN" altLang="en-US" sz="1400" dirty="0">
                  <a:solidFill>
                    <a:schemeClr val="bg1">
                      <a:lumMod val="50000"/>
                    </a:schemeClr>
                  </a:solidFill>
                </a:endParaRPr>
              </a:p>
            </p:txBody>
          </p:sp>
        </p:grpSp>
      </p:grpSp>
      <p:grpSp>
        <p:nvGrpSpPr>
          <p:cNvPr id="13" name="组合 12"/>
          <p:cNvGrpSpPr/>
          <p:nvPr/>
        </p:nvGrpSpPr>
        <p:grpSpPr bwMode="gray">
          <a:xfrm>
            <a:off x="8424869" y="2830746"/>
            <a:ext cx="1866424" cy="694335"/>
            <a:chOff x="8424869" y="2928374"/>
            <a:chExt cx="1866424" cy="694335"/>
          </a:xfrm>
        </p:grpSpPr>
        <p:grpSp>
          <p:nvGrpSpPr>
            <p:cNvPr id="9" name="组合 8"/>
            <p:cNvGrpSpPr/>
            <p:nvPr/>
          </p:nvGrpSpPr>
          <p:grpSpPr bwMode="gray">
            <a:xfrm>
              <a:off x="8424869" y="2928374"/>
              <a:ext cx="1866424" cy="313386"/>
              <a:chOff x="8424869" y="2928374"/>
              <a:chExt cx="1866424" cy="313386"/>
            </a:xfrm>
          </p:grpSpPr>
          <p:cxnSp>
            <p:nvCxnSpPr>
              <p:cNvPr id="92" name="直接连接符 91"/>
              <p:cNvCxnSpPr/>
              <p:nvPr/>
            </p:nvCxnSpPr>
            <p:spPr bwMode="gray">
              <a:xfrm rot="5400000" flipH="1">
                <a:off x="9356676" y="2309952"/>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Text Box 9"/>
              <p:cNvSpPr txBox="1">
                <a:spLocks noChangeArrowheads="1"/>
              </p:cNvSpPr>
              <p:nvPr/>
            </p:nvSpPr>
            <p:spPr bwMode="gray">
              <a:xfrm>
                <a:off x="8424869" y="2928374"/>
                <a:ext cx="1866424"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Join Request</a:t>
                </a:r>
                <a:endParaRPr lang="zh-CN" altLang="en-US" sz="1400" dirty="0">
                  <a:solidFill>
                    <a:schemeClr val="bg1">
                      <a:lumMod val="50000"/>
                    </a:schemeClr>
                  </a:solidFill>
                </a:endParaRPr>
              </a:p>
            </p:txBody>
          </p:sp>
        </p:grpSp>
        <p:grpSp>
          <p:nvGrpSpPr>
            <p:cNvPr id="10" name="组合 9"/>
            <p:cNvGrpSpPr/>
            <p:nvPr/>
          </p:nvGrpSpPr>
          <p:grpSpPr bwMode="gray">
            <a:xfrm>
              <a:off x="8424869" y="3314932"/>
              <a:ext cx="1866424" cy="307777"/>
              <a:chOff x="8424869" y="3314932"/>
              <a:chExt cx="1866424" cy="307777"/>
            </a:xfrm>
          </p:grpSpPr>
          <p:cxnSp>
            <p:nvCxnSpPr>
              <p:cNvPr id="93" name="直接连接符 92"/>
              <p:cNvCxnSpPr/>
              <p:nvPr/>
            </p:nvCxnSpPr>
            <p:spPr bwMode="gray">
              <a:xfrm rot="5400000" flipH="1">
                <a:off x="9356676" y="2676788"/>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Text Box 9"/>
              <p:cNvSpPr txBox="1">
                <a:spLocks noChangeArrowheads="1"/>
              </p:cNvSpPr>
              <p:nvPr/>
            </p:nvSpPr>
            <p:spPr bwMode="gray">
              <a:xfrm>
                <a:off x="8424869" y="3314932"/>
                <a:ext cx="1866424"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Join Response</a:t>
                </a:r>
                <a:endParaRPr lang="zh-CN" altLang="en-US" sz="1400" dirty="0">
                  <a:solidFill>
                    <a:schemeClr val="bg1">
                      <a:lumMod val="50000"/>
                    </a:schemeClr>
                  </a:solidFill>
                </a:endParaRPr>
              </a:p>
            </p:txBody>
          </p:sp>
        </p:grpSp>
      </p:grpSp>
      <p:sp>
        <p:nvSpPr>
          <p:cNvPr id="51" name="圆角矩形 75"/>
          <p:cNvSpPr/>
          <p:nvPr/>
        </p:nvSpPr>
        <p:spPr>
          <a:xfrm>
            <a:off x="2502313" y="2343907"/>
            <a:ext cx="4894139"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CAPWAP</a:t>
            </a:r>
            <a:r>
              <a:rPr lang="zh-CN" altLang="en-US" b="1" dirty="0">
                <a:solidFill>
                  <a:prstClr val="white"/>
                </a:solidFill>
                <a:latin typeface="Huawei Sans" panose="020C0503030203020204" pitchFamily="34" charset="0"/>
                <a:ea typeface="方正兰亭黑简体" panose="02000000000000000000" pitchFamily="2" charset="-122"/>
              </a:rPr>
              <a:t>隧道维持</a:t>
            </a:r>
          </a:p>
        </p:txBody>
      </p:sp>
      <p:sp>
        <p:nvSpPr>
          <p:cNvPr id="52" name="圆角矩形 75"/>
          <p:cNvSpPr/>
          <p:nvPr/>
        </p:nvSpPr>
        <p:spPr>
          <a:xfrm>
            <a:off x="2500900" y="2775412"/>
            <a:ext cx="4894139" cy="210259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r>
              <a:rPr lang="zh-CN" altLang="en-US" sz="1600" dirty="0">
                <a:solidFill>
                  <a:prstClr val="black"/>
                </a:solidFill>
              </a:rPr>
              <a:t>数据隧道维持：</a:t>
            </a:r>
            <a:endParaRPr lang="en-US" altLang="zh-CN" sz="1600" dirty="0">
              <a:solidFill>
                <a:prstClr val="black"/>
              </a:solidFill>
            </a:endParaRPr>
          </a:p>
          <a:p>
            <a:pPr marL="360000" lvl="1" indent="-180000" algn="just">
              <a:lnSpc>
                <a:spcPct val="130000"/>
              </a:lnSpc>
              <a:spcAft>
                <a:spcPts val="400"/>
              </a:spcAft>
              <a:buFont typeface="Huawei Sans" panose="020C0503030203020204" pitchFamily="34" charset="0"/>
              <a:buChar char="▫"/>
            </a:pPr>
            <a:r>
              <a:rPr lang="en-US" altLang="zh-CN" sz="1600" dirty="0">
                <a:solidFill>
                  <a:prstClr val="black"/>
                </a:solidFill>
              </a:rPr>
              <a:t>AP</a:t>
            </a:r>
            <a:r>
              <a:rPr lang="zh-CN" altLang="en-US" sz="1600" dirty="0">
                <a:solidFill>
                  <a:prstClr val="black"/>
                </a:solidFill>
              </a:rPr>
              <a:t>与</a:t>
            </a:r>
            <a:r>
              <a:rPr lang="en-US" altLang="zh-CN" sz="1600" dirty="0">
                <a:solidFill>
                  <a:prstClr val="black"/>
                </a:solidFill>
              </a:rPr>
              <a:t>AC</a:t>
            </a:r>
            <a:r>
              <a:rPr lang="zh-CN" altLang="en-US" sz="1600" dirty="0">
                <a:solidFill>
                  <a:prstClr val="black"/>
                </a:solidFill>
              </a:rPr>
              <a:t>之间交互</a:t>
            </a:r>
            <a:r>
              <a:rPr lang="en-US" altLang="zh-CN" sz="1600" dirty="0" err="1">
                <a:solidFill>
                  <a:prstClr val="black"/>
                </a:solidFill>
              </a:rPr>
              <a:t>Keepalive</a:t>
            </a:r>
            <a:r>
              <a:rPr lang="zh-CN" altLang="en-US" sz="1600" dirty="0">
                <a:solidFill>
                  <a:prstClr val="black"/>
                </a:solidFill>
              </a:rPr>
              <a:t>报文来检测数据隧道的连通状态。</a:t>
            </a:r>
          </a:p>
          <a:p>
            <a:pPr marL="177800" indent="-177800" algn="just">
              <a:lnSpc>
                <a:spcPct val="130000"/>
              </a:lnSpc>
              <a:spcAft>
                <a:spcPts val="300"/>
              </a:spcAft>
              <a:buFont typeface="Arial" panose="020B0604020202020204" pitchFamily="34" charset="0"/>
              <a:buChar char="•"/>
            </a:pPr>
            <a:r>
              <a:rPr lang="zh-CN" altLang="en-US" sz="1600" dirty="0">
                <a:solidFill>
                  <a:prstClr val="black"/>
                </a:solidFill>
              </a:rPr>
              <a:t>控制隧道维持：</a:t>
            </a:r>
          </a:p>
          <a:p>
            <a:pPr marL="360000" lvl="1" indent="-180000" algn="just">
              <a:lnSpc>
                <a:spcPct val="130000"/>
              </a:lnSpc>
              <a:spcAft>
                <a:spcPts val="400"/>
              </a:spcAft>
              <a:buFont typeface="Huawei Sans" panose="020C0503030203020204" pitchFamily="34" charset="0"/>
              <a:buChar char="▫"/>
            </a:pPr>
            <a:r>
              <a:rPr lang="en-US" altLang="zh-CN" sz="1600" dirty="0">
                <a:solidFill>
                  <a:prstClr val="black"/>
                </a:solidFill>
              </a:rPr>
              <a:t>AP</a:t>
            </a:r>
            <a:r>
              <a:rPr lang="zh-CN" altLang="en-US" sz="1600" dirty="0">
                <a:solidFill>
                  <a:prstClr val="black"/>
                </a:solidFill>
              </a:rPr>
              <a:t>与</a:t>
            </a:r>
            <a:r>
              <a:rPr lang="en-US" altLang="zh-CN" sz="1600" dirty="0">
                <a:solidFill>
                  <a:prstClr val="black"/>
                </a:solidFill>
              </a:rPr>
              <a:t>AC</a:t>
            </a:r>
            <a:r>
              <a:rPr lang="zh-CN" altLang="en-US" sz="1600" dirty="0">
                <a:solidFill>
                  <a:prstClr val="black"/>
                </a:solidFill>
              </a:rPr>
              <a:t>交互</a:t>
            </a:r>
            <a:r>
              <a:rPr lang="en-US" altLang="zh-CN" sz="1600" dirty="0">
                <a:solidFill>
                  <a:prstClr val="black"/>
                </a:solidFill>
              </a:rPr>
              <a:t>Echo</a:t>
            </a:r>
            <a:r>
              <a:rPr lang="zh-CN" altLang="en-US" sz="1600" dirty="0">
                <a:solidFill>
                  <a:prstClr val="black"/>
                </a:solidFill>
              </a:rPr>
              <a:t>报文来检测控制隧道的连通状态。</a:t>
            </a:r>
          </a:p>
        </p:txBody>
      </p:sp>
      <p:grpSp>
        <p:nvGrpSpPr>
          <p:cNvPr id="11" name="组合 10"/>
          <p:cNvGrpSpPr/>
          <p:nvPr/>
        </p:nvGrpSpPr>
        <p:grpSpPr bwMode="gray">
          <a:xfrm>
            <a:off x="8210268" y="3608766"/>
            <a:ext cx="2292817" cy="694335"/>
            <a:chOff x="8210268" y="3807747"/>
            <a:chExt cx="2292817" cy="694335"/>
          </a:xfrm>
        </p:grpSpPr>
        <p:sp>
          <p:nvSpPr>
            <p:cNvPr id="60" name="Text Box 9"/>
            <p:cNvSpPr txBox="1">
              <a:spLocks noChangeArrowheads="1"/>
            </p:cNvSpPr>
            <p:nvPr/>
          </p:nvSpPr>
          <p:spPr bwMode="gray">
            <a:xfrm>
              <a:off x="8210268" y="4194305"/>
              <a:ext cx="2292817"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Image Data Response</a:t>
              </a:r>
              <a:endParaRPr lang="zh-CN" altLang="en-US" sz="1400" dirty="0">
                <a:solidFill>
                  <a:schemeClr val="bg1">
                    <a:lumMod val="50000"/>
                  </a:schemeClr>
                </a:solidFill>
              </a:endParaRPr>
            </a:p>
          </p:txBody>
        </p:sp>
        <p:cxnSp>
          <p:nvCxnSpPr>
            <p:cNvPr id="54" name="直接连接符 53"/>
            <p:cNvCxnSpPr/>
            <p:nvPr/>
          </p:nvCxnSpPr>
          <p:spPr bwMode="gray">
            <a:xfrm rot="5400000" flipH="1">
              <a:off x="9356676" y="3189325"/>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gray">
            <a:xfrm rot="5400000" flipH="1">
              <a:off x="9356676" y="3556161"/>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xt Box 9"/>
            <p:cNvSpPr txBox="1">
              <a:spLocks noChangeArrowheads="1"/>
            </p:cNvSpPr>
            <p:nvPr/>
          </p:nvSpPr>
          <p:spPr bwMode="gray">
            <a:xfrm>
              <a:off x="8424869" y="3807747"/>
              <a:ext cx="1866424" cy="307777"/>
            </a:xfrm>
            <a:prstGeom prst="rect">
              <a:avLst/>
            </a:prstGeom>
            <a:noFill/>
            <a:ln w="9525">
              <a:noFill/>
              <a:miter lim="800000"/>
              <a:headEnd/>
              <a:tailEnd/>
            </a:ln>
          </p:spPr>
          <p:txBody>
            <a:bodyPr wrap="square">
              <a:spAutoFit/>
            </a:bodyPr>
            <a:lstStyle/>
            <a:p>
              <a:pPr algn="ctr"/>
              <a:r>
                <a:rPr lang="en-US" altLang="zh-CN" sz="1400" dirty="0">
                  <a:solidFill>
                    <a:schemeClr val="bg1">
                      <a:lumMod val="50000"/>
                    </a:schemeClr>
                  </a:solidFill>
                </a:rPr>
                <a:t>Image Data Request</a:t>
              </a:r>
              <a:endParaRPr lang="zh-CN" altLang="en-US" sz="1400" dirty="0">
                <a:solidFill>
                  <a:schemeClr val="bg1">
                    <a:lumMod val="50000"/>
                  </a:schemeClr>
                </a:solidFill>
              </a:endParaRPr>
            </a:p>
          </p:txBody>
        </p:sp>
      </p:grpSp>
      <p:grpSp>
        <p:nvGrpSpPr>
          <p:cNvPr id="61" name="组合 60"/>
          <p:cNvGrpSpPr/>
          <p:nvPr/>
        </p:nvGrpSpPr>
        <p:grpSpPr bwMode="gray">
          <a:xfrm>
            <a:off x="8210268" y="4386786"/>
            <a:ext cx="2292817" cy="694335"/>
            <a:chOff x="8210268" y="4335782"/>
            <a:chExt cx="2292817" cy="694335"/>
          </a:xfrm>
        </p:grpSpPr>
        <p:sp>
          <p:nvSpPr>
            <p:cNvPr id="65" name="Text Box 9"/>
            <p:cNvSpPr txBox="1">
              <a:spLocks noChangeArrowheads="1"/>
            </p:cNvSpPr>
            <p:nvPr/>
          </p:nvSpPr>
          <p:spPr bwMode="gray">
            <a:xfrm>
              <a:off x="8210268" y="4722340"/>
              <a:ext cx="2292817" cy="307777"/>
            </a:xfrm>
            <a:prstGeom prst="rect">
              <a:avLst/>
            </a:prstGeom>
            <a:noFill/>
            <a:ln w="9525">
              <a:noFill/>
              <a:miter lim="800000"/>
              <a:headEnd/>
              <a:tailEnd/>
            </a:ln>
          </p:spPr>
          <p:txBody>
            <a:bodyPr wrap="square">
              <a:spAutoFit/>
            </a:bodyPr>
            <a:lstStyle/>
            <a:p>
              <a:pPr algn="ctr"/>
              <a:r>
                <a:rPr lang="en-US" altLang="zh-CN" sz="1400" dirty="0" err="1">
                  <a:solidFill>
                    <a:schemeClr val="tx1"/>
                  </a:solidFill>
                </a:rPr>
                <a:t>Keepalive</a:t>
              </a:r>
              <a:endParaRPr lang="zh-CN" altLang="en-US" sz="1400" dirty="0">
                <a:solidFill>
                  <a:schemeClr val="tx1"/>
                </a:solidFill>
              </a:endParaRPr>
            </a:p>
          </p:txBody>
        </p:sp>
        <p:cxnSp>
          <p:nvCxnSpPr>
            <p:cNvPr id="62" name="直接连接符 61"/>
            <p:cNvCxnSpPr/>
            <p:nvPr/>
          </p:nvCxnSpPr>
          <p:spPr bwMode="gray">
            <a:xfrm rot="5400000" flipH="1">
              <a:off x="9356676" y="3717360"/>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bwMode="gray">
            <a:xfrm rot="5400000" flipH="1">
              <a:off x="9356676" y="4084196"/>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 Box 9"/>
            <p:cNvSpPr txBox="1">
              <a:spLocks noChangeArrowheads="1"/>
            </p:cNvSpPr>
            <p:nvPr/>
          </p:nvSpPr>
          <p:spPr bwMode="gray">
            <a:xfrm>
              <a:off x="8424869" y="4335782"/>
              <a:ext cx="1866424" cy="307777"/>
            </a:xfrm>
            <a:prstGeom prst="rect">
              <a:avLst/>
            </a:prstGeom>
            <a:noFill/>
            <a:ln w="9525">
              <a:noFill/>
              <a:miter lim="800000"/>
              <a:headEnd/>
              <a:tailEnd/>
            </a:ln>
          </p:spPr>
          <p:txBody>
            <a:bodyPr wrap="square">
              <a:spAutoFit/>
            </a:bodyPr>
            <a:lstStyle/>
            <a:p>
              <a:pPr algn="ctr"/>
              <a:r>
                <a:rPr lang="en-US" altLang="zh-CN" sz="1400" dirty="0" err="1">
                  <a:solidFill>
                    <a:schemeClr val="tx1"/>
                  </a:solidFill>
                </a:rPr>
                <a:t>Keepalive</a:t>
              </a:r>
              <a:endParaRPr lang="zh-CN" altLang="en-US" sz="1400" dirty="0">
                <a:solidFill>
                  <a:schemeClr val="tx1"/>
                </a:solidFill>
              </a:endParaRPr>
            </a:p>
          </p:txBody>
        </p:sp>
      </p:grpSp>
      <p:grpSp>
        <p:nvGrpSpPr>
          <p:cNvPr id="66" name="组合 65"/>
          <p:cNvGrpSpPr/>
          <p:nvPr/>
        </p:nvGrpSpPr>
        <p:grpSpPr bwMode="gray">
          <a:xfrm>
            <a:off x="8210268" y="5164805"/>
            <a:ext cx="2292817" cy="694335"/>
            <a:chOff x="8210268" y="4335782"/>
            <a:chExt cx="2292817" cy="694335"/>
          </a:xfrm>
        </p:grpSpPr>
        <p:sp>
          <p:nvSpPr>
            <p:cNvPr id="67" name="Text Box 9"/>
            <p:cNvSpPr txBox="1">
              <a:spLocks noChangeArrowheads="1"/>
            </p:cNvSpPr>
            <p:nvPr/>
          </p:nvSpPr>
          <p:spPr bwMode="gray">
            <a:xfrm>
              <a:off x="8210268" y="4722340"/>
              <a:ext cx="2292817"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Echo Response</a:t>
              </a:r>
              <a:endParaRPr lang="zh-CN" altLang="en-US" sz="1400" dirty="0">
                <a:solidFill>
                  <a:schemeClr val="tx1"/>
                </a:solidFill>
              </a:endParaRPr>
            </a:p>
          </p:txBody>
        </p:sp>
        <p:cxnSp>
          <p:nvCxnSpPr>
            <p:cNvPr id="68" name="直接连接符 67"/>
            <p:cNvCxnSpPr/>
            <p:nvPr/>
          </p:nvCxnSpPr>
          <p:spPr bwMode="gray">
            <a:xfrm rot="5400000" flipH="1">
              <a:off x="9356676" y="3717360"/>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bwMode="gray">
            <a:xfrm rot="5400000" flipH="1">
              <a:off x="9356676" y="4084196"/>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 Box 9"/>
            <p:cNvSpPr txBox="1">
              <a:spLocks noChangeArrowheads="1"/>
            </p:cNvSpPr>
            <p:nvPr/>
          </p:nvSpPr>
          <p:spPr bwMode="gray">
            <a:xfrm>
              <a:off x="8424869" y="4335782"/>
              <a:ext cx="1866424"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Echo Request</a:t>
              </a:r>
              <a:endParaRPr lang="zh-CN" altLang="en-US" sz="1400" dirty="0">
                <a:solidFill>
                  <a:schemeClr val="tx1"/>
                </a:solidFill>
              </a:endParaRPr>
            </a:p>
          </p:txBody>
        </p:sp>
      </p:grpSp>
      <p:sp>
        <p:nvSpPr>
          <p:cNvPr id="110" name="îş1iḍê">
            <a:extLst>
              <a:ext uri="{FF2B5EF4-FFF2-40B4-BE49-F238E27FC236}">
                <a16:creationId xmlns:a16="http://schemas.microsoft.com/office/drawing/2014/main" xmlns="" id="{F0B068A5-560A-4DB9-9ABC-E179FB4B53B1}"/>
              </a:ext>
            </a:extLst>
          </p:cNvPr>
          <p:cNvSpPr txBox="1"/>
          <p:nvPr/>
        </p:nvSpPr>
        <p:spPr bwMode="auto">
          <a:xfrm>
            <a:off x="10505895" y="4535890"/>
            <a:ext cx="1186043" cy="3075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数据隧道</a:t>
            </a:r>
            <a:endParaRPr lang="en-US" altLang="zh-CN" dirty="0"/>
          </a:p>
        </p:txBody>
      </p:sp>
      <p:sp>
        <p:nvSpPr>
          <p:cNvPr id="111" name="îş1iḍê">
            <a:extLst>
              <a:ext uri="{FF2B5EF4-FFF2-40B4-BE49-F238E27FC236}">
                <a16:creationId xmlns:a16="http://schemas.microsoft.com/office/drawing/2014/main" xmlns="" id="{F0B068A5-560A-4DB9-9ABC-E179FB4B53B1}"/>
              </a:ext>
            </a:extLst>
          </p:cNvPr>
          <p:cNvSpPr txBox="1"/>
          <p:nvPr/>
        </p:nvSpPr>
        <p:spPr bwMode="auto">
          <a:xfrm>
            <a:off x="10505895" y="5295155"/>
            <a:ext cx="1186043" cy="3075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控制隧道</a:t>
            </a:r>
            <a:endParaRPr lang="en-US" altLang="zh-CN" dirty="0"/>
          </a:p>
        </p:txBody>
      </p:sp>
      <p:sp>
        <p:nvSpPr>
          <p:cNvPr id="112" name="isḻïḑe">
            <a:extLst>
              <a:ext uri="{FF2B5EF4-FFF2-40B4-BE49-F238E27FC236}">
                <a16:creationId xmlns:a16="http://schemas.microsoft.com/office/drawing/2014/main" xmlns="" id="{24CBC826-002E-4B71-8291-B729E4BED0E3}"/>
              </a:ext>
            </a:extLst>
          </p:cNvPr>
          <p:cNvSpPr txBox="1"/>
          <p:nvPr/>
        </p:nvSpPr>
        <p:spPr bwMode="auto">
          <a:xfrm>
            <a:off x="618068" y="172034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AP</a:t>
            </a:r>
            <a:r>
              <a:rPr lang="zh-CN" altLang="en-US" dirty="0"/>
              <a:t>获取</a:t>
            </a:r>
            <a:r>
              <a:rPr lang="en-US" altLang="zh-CN" dirty="0"/>
              <a:t>IP</a:t>
            </a:r>
            <a:r>
              <a:rPr lang="zh-CN" altLang="en-US" dirty="0"/>
              <a:t>地址</a:t>
            </a:r>
            <a:endParaRPr lang="en-US" altLang="zh-CN" dirty="0"/>
          </a:p>
        </p:txBody>
      </p:sp>
      <p:sp>
        <p:nvSpPr>
          <p:cNvPr id="113" name="ïšļïďe">
            <a:extLst>
              <a:ext uri="{FF2B5EF4-FFF2-40B4-BE49-F238E27FC236}">
                <a16:creationId xmlns:a16="http://schemas.microsoft.com/office/drawing/2014/main" xmlns="" id="{FB41FAD4-0BA5-4580-B72E-A6BFF22F8784}"/>
              </a:ext>
            </a:extLst>
          </p:cNvPr>
          <p:cNvSpPr txBox="1"/>
          <p:nvPr/>
        </p:nvSpPr>
        <p:spPr bwMode="auto">
          <a:xfrm>
            <a:off x="618068" y="267524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CAPWAP</a:t>
            </a:r>
          </a:p>
          <a:p>
            <a:r>
              <a:rPr lang="zh-CN" altLang="en-US" dirty="0"/>
              <a:t>隧道建立</a:t>
            </a:r>
            <a:endParaRPr lang="en-US" altLang="zh-CN" dirty="0"/>
          </a:p>
        </p:txBody>
      </p:sp>
      <p:sp>
        <p:nvSpPr>
          <p:cNvPr id="114" name="ïṧļíḍê">
            <a:extLst>
              <a:ext uri="{FF2B5EF4-FFF2-40B4-BE49-F238E27FC236}">
                <a16:creationId xmlns:a16="http://schemas.microsoft.com/office/drawing/2014/main" xmlns="" id="{D1BCCD92-D45A-41F7-960F-30FC35568CBF}"/>
              </a:ext>
            </a:extLst>
          </p:cNvPr>
          <p:cNvSpPr txBox="1"/>
          <p:nvPr/>
        </p:nvSpPr>
        <p:spPr bwMode="auto">
          <a:xfrm>
            <a:off x="618068" y="3630149"/>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接入控制</a:t>
            </a:r>
            <a:endParaRPr lang="en-US" altLang="zh-CN" sz="1400" dirty="0">
              <a:solidFill>
                <a:schemeClr val="bg1">
                  <a:lumMod val="65000"/>
                </a:schemeClr>
              </a:solidFill>
            </a:endParaRPr>
          </a:p>
        </p:txBody>
      </p:sp>
      <p:sp>
        <p:nvSpPr>
          <p:cNvPr id="115" name="îş1iḍê">
            <a:extLst>
              <a:ext uri="{FF2B5EF4-FFF2-40B4-BE49-F238E27FC236}">
                <a16:creationId xmlns:a16="http://schemas.microsoft.com/office/drawing/2014/main" xmlns="" id="{F0B068A5-560A-4DB9-9ABC-E179FB4B53B1}"/>
              </a:ext>
            </a:extLst>
          </p:cNvPr>
          <p:cNvSpPr txBox="1"/>
          <p:nvPr/>
        </p:nvSpPr>
        <p:spPr bwMode="auto">
          <a:xfrm>
            <a:off x="618068" y="458505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AP</a:t>
            </a:r>
            <a:r>
              <a:rPr lang="zh-CN" altLang="en-US" sz="1400" dirty="0">
                <a:solidFill>
                  <a:schemeClr val="bg1">
                    <a:lumMod val="65000"/>
                  </a:schemeClr>
                </a:solidFill>
              </a:rPr>
              <a:t>的版本升级</a:t>
            </a:r>
            <a:endParaRPr lang="en-US" altLang="zh-CN" sz="1400" dirty="0">
              <a:solidFill>
                <a:schemeClr val="bg1">
                  <a:lumMod val="65000"/>
                </a:schemeClr>
              </a:solidFill>
            </a:endParaRPr>
          </a:p>
          <a:p>
            <a:pPr algn="ctr" eaLnBrk="1" hangingPunct="1">
              <a:lnSpc>
                <a:spcPct val="100000"/>
              </a:lnSpc>
              <a:spcBef>
                <a:spcPct val="0"/>
              </a:spcBef>
            </a:pPr>
            <a:r>
              <a:rPr lang="zh-CN" altLang="en-US" sz="1400" dirty="0">
                <a:solidFill>
                  <a:schemeClr val="bg1">
                    <a:lumMod val="65000"/>
                  </a:schemeClr>
                </a:solidFill>
              </a:rPr>
              <a:t>（可选）</a:t>
            </a:r>
            <a:endParaRPr lang="en-US" altLang="zh-CN" sz="1400" dirty="0">
              <a:solidFill>
                <a:schemeClr val="bg1">
                  <a:lumMod val="65000"/>
                </a:schemeClr>
              </a:solidFill>
            </a:endParaRPr>
          </a:p>
        </p:txBody>
      </p:sp>
      <p:sp>
        <p:nvSpPr>
          <p:cNvPr id="116" name="íşḻïďe">
            <a:extLst>
              <a:ext uri="{FF2B5EF4-FFF2-40B4-BE49-F238E27FC236}">
                <a16:creationId xmlns:a16="http://schemas.microsoft.com/office/drawing/2014/main" xmlns="" id="{05246D82-A4F5-42F2-854D-C3D348D160CE}"/>
              </a:ext>
            </a:extLst>
          </p:cNvPr>
          <p:cNvSpPr txBox="1"/>
          <p:nvPr/>
        </p:nvSpPr>
        <p:spPr bwMode="auto">
          <a:xfrm>
            <a:off x="618068" y="5539957"/>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CAPWAP</a:t>
            </a:r>
          </a:p>
          <a:p>
            <a:r>
              <a:rPr lang="zh-CN" altLang="en-US" dirty="0"/>
              <a:t>隧道维持</a:t>
            </a:r>
            <a:endParaRPr lang="en-US" altLang="zh-CN" dirty="0"/>
          </a:p>
        </p:txBody>
      </p:sp>
      <p:cxnSp>
        <p:nvCxnSpPr>
          <p:cNvPr id="117" name="直接连接符 116">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485526" y="3669763"/>
            <a:ext cx="360000" cy="360000"/>
            <a:chOff x="4939189" y="1253075"/>
            <a:chExt cx="532084" cy="532082"/>
          </a:xfrm>
        </p:grpSpPr>
        <p:sp>
          <p:nvSpPr>
            <p:cNvPr id="119"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120"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21" name="组合 120"/>
          <p:cNvGrpSpPr/>
          <p:nvPr/>
        </p:nvGrpSpPr>
        <p:grpSpPr>
          <a:xfrm>
            <a:off x="485526" y="4625313"/>
            <a:ext cx="360000" cy="360000"/>
            <a:chOff x="6792271" y="1253075"/>
            <a:chExt cx="532084" cy="532082"/>
          </a:xfrm>
        </p:grpSpPr>
        <p:sp>
          <p:nvSpPr>
            <p:cNvPr id="122"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123"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24" name="组合 123"/>
          <p:cNvGrpSpPr/>
          <p:nvPr/>
        </p:nvGrpSpPr>
        <p:grpSpPr bwMode="blackGray">
          <a:xfrm>
            <a:off x="485526" y="5580861"/>
            <a:ext cx="360000" cy="360000"/>
            <a:chOff x="8645353" y="1253075"/>
            <a:chExt cx="532084" cy="532082"/>
          </a:xfrm>
        </p:grpSpPr>
        <p:sp>
          <p:nvSpPr>
            <p:cNvPr id="125" name="íṡ1íḋê">
              <a:extLst>
                <a:ext uri="{FF2B5EF4-FFF2-40B4-BE49-F238E27FC236}">
                  <a16:creationId xmlns:a16="http://schemas.microsoft.com/office/drawing/2014/main" xmlns="" id="{87A1502E-FF5A-402F-AE9A-604F51135206}"/>
                </a:ext>
              </a:extLst>
            </p:cNvPr>
            <p:cNvSpPr/>
            <p:nvPr/>
          </p:nvSpPr>
          <p:spPr bwMode="black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6" name="iṡļidè">
              <a:extLst>
                <a:ext uri="{FF2B5EF4-FFF2-40B4-BE49-F238E27FC236}">
                  <a16:creationId xmlns:a16="http://schemas.microsoft.com/office/drawing/2014/main" xmlns="" id="{D2F2F0A0-455D-459F-90E5-A8674554530D}"/>
                </a:ext>
              </a:extLst>
            </p:cNvPr>
            <p:cNvSpPr/>
            <p:nvPr/>
          </p:nvSpPr>
          <p:spPr bwMode="black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127" name="组合 126"/>
          <p:cNvGrpSpPr/>
          <p:nvPr/>
        </p:nvGrpSpPr>
        <p:grpSpPr bwMode="gray">
          <a:xfrm>
            <a:off x="485526" y="1758663"/>
            <a:ext cx="360000" cy="360000"/>
            <a:chOff x="1233025" y="1253075"/>
            <a:chExt cx="532084" cy="532082"/>
          </a:xfrm>
        </p:grpSpPr>
        <p:sp>
          <p:nvSpPr>
            <p:cNvPr id="128"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129"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130" name="组合 129"/>
          <p:cNvGrpSpPr/>
          <p:nvPr/>
        </p:nvGrpSpPr>
        <p:grpSpPr bwMode="gray">
          <a:xfrm>
            <a:off x="485526" y="2714213"/>
            <a:ext cx="360000" cy="360000"/>
            <a:chOff x="3086107" y="1253075"/>
            <a:chExt cx="532084" cy="532082"/>
          </a:xfrm>
        </p:grpSpPr>
        <p:sp>
          <p:nvSpPr>
            <p:cNvPr id="131" name="iṡ1ïdé">
              <a:extLst>
                <a:ext uri="{FF2B5EF4-FFF2-40B4-BE49-F238E27FC236}">
                  <a16:creationId xmlns:a16="http://schemas.microsoft.com/office/drawing/2014/main" xmlns="" id="{3FC487D0-A815-4107-8A36-7C156E98B5FA}"/>
                </a:ext>
              </a:extLst>
            </p:cNvPr>
            <p:cNvSpPr/>
            <p:nvPr/>
          </p:nvSpPr>
          <p:spPr bwMode="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132" name="basic-rainbow_61924"/>
            <p:cNvSpPr>
              <a:spLocks noChangeAspect="1"/>
            </p:cNvSpPr>
            <p:nvPr/>
          </p:nvSpPr>
          <p:spPr bwMode="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23555680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为确保</a:t>
            </a:r>
            <a:r>
              <a:rPr lang="en-US" altLang="zh-CN" dirty="0"/>
              <a:t>AP</a:t>
            </a:r>
            <a:r>
              <a:rPr lang="zh-CN" altLang="en-US" dirty="0"/>
              <a:t>能够上线，</a:t>
            </a:r>
            <a:r>
              <a:rPr lang="en-US" altLang="zh-CN" dirty="0"/>
              <a:t>AC</a:t>
            </a:r>
            <a:r>
              <a:rPr lang="zh-CN" altLang="en-US" dirty="0"/>
              <a:t>需预先配置如下内容</a:t>
            </a:r>
          </a:p>
        </p:txBody>
      </p:sp>
      <p:sp>
        <p:nvSpPr>
          <p:cNvPr id="9" name="圆角矩形 8"/>
          <p:cNvSpPr/>
          <p:nvPr/>
        </p:nvSpPr>
        <p:spPr>
          <a:xfrm>
            <a:off x="1322000" y="1270137"/>
            <a:ext cx="2335601"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创建</a:t>
            </a:r>
            <a:r>
              <a:rPr lang="en-US" altLang="zh-CN" sz="1600" dirty="0">
                <a:solidFill>
                  <a:schemeClr val="tx1"/>
                </a:solidFill>
                <a:latin typeface="Huawei Sans" panose="020C0503030203020204" pitchFamily="34" charset="0"/>
                <a:ea typeface="方正兰亭黑简体" panose="02000000000000000000" pitchFamily="2" charset="-122"/>
              </a:rPr>
              <a:t>AP</a:t>
            </a:r>
            <a:r>
              <a:rPr lang="zh-CN" altLang="en-US" sz="1600" dirty="0">
                <a:solidFill>
                  <a:schemeClr val="tx1"/>
                </a:solidFill>
                <a:latin typeface="Huawei Sans" panose="020C0503030203020204" pitchFamily="34" charset="0"/>
                <a:ea typeface="方正兰亭黑简体" panose="02000000000000000000" pitchFamily="2" charset="-122"/>
              </a:rPr>
              <a:t>组</a:t>
            </a:r>
          </a:p>
        </p:txBody>
      </p:sp>
      <p:sp>
        <p:nvSpPr>
          <p:cNvPr id="10" name="圆角矩形 9"/>
          <p:cNvSpPr/>
          <p:nvPr/>
        </p:nvSpPr>
        <p:spPr>
          <a:xfrm>
            <a:off x="1322000" y="2015755"/>
            <a:ext cx="2335601"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配置网络互通</a:t>
            </a:r>
          </a:p>
        </p:txBody>
      </p:sp>
      <p:sp>
        <p:nvSpPr>
          <p:cNvPr id="11" name="圆角矩形 10"/>
          <p:cNvSpPr/>
          <p:nvPr/>
        </p:nvSpPr>
        <p:spPr>
          <a:xfrm>
            <a:off x="1322000" y="2761373"/>
            <a:ext cx="2335601"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配置</a:t>
            </a:r>
            <a:r>
              <a:rPr lang="en-US" altLang="zh-CN" sz="1600" dirty="0">
                <a:solidFill>
                  <a:schemeClr val="tx1"/>
                </a:solidFill>
                <a:latin typeface="Huawei Sans" panose="020C0503030203020204" pitchFamily="34" charset="0"/>
                <a:ea typeface="方正兰亭黑简体" panose="02000000000000000000" pitchFamily="2" charset="-122"/>
              </a:rPr>
              <a:t>AC</a:t>
            </a:r>
            <a:r>
              <a:rPr lang="zh-CN" altLang="en-US" sz="1600" dirty="0">
                <a:solidFill>
                  <a:schemeClr val="tx1"/>
                </a:solidFill>
                <a:latin typeface="Huawei Sans" panose="020C0503030203020204" pitchFamily="34" charset="0"/>
                <a:ea typeface="方正兰亭黑简体" panose="02000000000000000000" pitchFamily="2" charset="-122"/>
              </a:rPr>
              <a:t>的国家码</a:t>
            </a:r>
            <a:endParaRPr lang="en-US" altLang="zh-CN" sz="1600" dirty="0">
              <a:solidFill>
                <a:schemeClr val="tx1"/>
              </a:solidFill>
              <a:latin typeface="Huawei Sans" panose="020C0503030203020204" pitchFamily="34" charset="0"/>
              <a:ea typeface="方正兰亭黑简体" panose="02000000000000000000" pitchFamily="2" charset="-122"/>
            </a:endParaRPr>
          </a:p>
          <a:p>
            <a:pPr algn="ctr"/>
            <a:r>
              <a:rPr lang="zh-CN" altLang="en-US" sz="1600" dirty="0">
                <a:solidFill>
                  <a:schemeClr val="tx1"/>
                </a:solidFill>
                <a:latin typeface="Huawei Sans" panose="020C0503030203020204" pitchFamily="34" charset="0"/>
                <a:ea typeface="方正兰亭黑简体" panose="02000000000000000000" pitchFamily="2" charset="-122"/>
              </a:rPr>
              <a:t>（域管理模板）</a:t>
            </a:r>
          </a:p>
        </p:txBody>
      </p:sp>
      <p:cxnSp>
        <p:nvCxnSpPr>
          <p:cNvPr id="12" name="直接箭头连接符 11"/>
          <p:cNvCxnSpPr>
            <a:stCxn id="9" idx="2"/>
            <a:endCxn id="10" idx="0"/>
          </p:cNvCxnSpPr>
          <p:nvPr/>
        </p:nvCxnSpPr>
        <p:spPr bwMode="auto">
          <a:xfrm>
            <a:off x="2489801" y="1792916"/>
            <a:ext cx="0" cy="222839"/>
          </a:xfrm>
          <a:prstGeom prst="straightConnector1">
            <a:avLst/>
          </a:prstGeom>
          <a:noFill/>
          <a:ln w="19050" cap="flat" cmpd="sng" algn="ctr">
            <a:solidFill>
              <a:srgbClr val="00B0F0"/>
            </a:solidFill>
            <a:prstDash val="solid"/>
            <a:round/>
            <a:headEnd type="none" w="med" len="med"/>
            <a:tailEnd type="triangle"/>
          </a:ln>
          <a:effectLst/>
        </p:spPr>
      </p:cxnSp>
      <p:cxnSp>
        <p:nvCxnSpPr>
          <p:cNvPr id="13" name="直接箭头连接符 12"/>
          <p:cNvCxnSpPr>
            <a:stCxn id="10" idx="2"/>
            <a:endCxn id="11" idx="0"/>
          </p:cNvCxnSpPr>
          <p:nvPr/>
        </p:nvCxnSpPr>
        <p:spPr bwMode="auto">
          <a:xfrm>
            <a:off x="2489801" y="2538534"/>
            <a:ext cx="0" cy="222839"/>
          </a:xfrm>
          <a:prstGeom prst="straightConnector1">
            <a:avLst/>
          </a:prstGeom>
          <a:noFill/>
          <a:ln w="19050" cap="flat" cmpd="sng" algn="ctr">
            <a:solidFill>
              <a:srgbClr val="00B0F0"/>
            </a:solidFill>
            <a:prstDash val="solid"/>
            <a:round/>
            <a:headEnd type="none" w="med" len="med"/>
            <a:tailEnd type="triangle"/>
          </a:ln>
          <a:effectLst/>
        </p:spPr>
      </p:cxnSp>
      <p:sp>
        <p:nvSpPr>
          <p:cNvPr id="27" name="圆角矩形 26"/>
          <p:cNvSpPr/>
          <p:nvPr/>
        </p:nvSpPr>
        <p:spPr>
          <a:xfrm>
            <a:off x="1322000" y="3526883"/>
            <a:ext cx="2335601"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配置源接口或源地址</a:t>
            </a:r>
            <a:endParaRPr lang="en-US" altLang="zh-CN" sz="1600" dirty="0">
              <a:solidFill>
                <a:schemeClr val="tx1"/>
              </a:solidFill>
              <a:latin typeface="Huawei Sans" panose="020C0503030203020204" pitchFamily="34" charset="0"/>
              <a:ea typeface="方正兰亭黑简体" panose="02000000000000000000" pitchFamily="2" charset="-122"/>
            </a:endParaRPr>
          </a:p>
          <a:p>
            <a:pPr algn="ctr"/>
            <a:r>
              <a:rPr lang="zh-CN" altLang="en-US" sz="1600" dirty="0">
                <a:solidFill>
                  <a:schemeClr val="tx1"/>
                </a:solidFill>
                <a:latin typeface="Huawei Sans" panose="020C0503030203020204" pitchFamily="34" charset="0"/>
                <a:ea typeface="方正兰亭黑简体" panose="02000000000000000000" pitchFamily="2" charset="-122"/>
              </a:rPr>
              <a:t>（与</a:t>
            </a:r>
            <a:r>
              <a:rPr lang="en-US" altLang="zh-CN" sz="1600" dirty="0">
                <a:solidFill>
                  <a:schemeClr val="tx1"/>
                </a:solidFill>
                <a:latin typeface="Huawei Sans" panose="020C0503030203020204" pitchFamily="34" charset="0"/>
                <a:ea typeface="方正兰亭黑简体" panose="02000000000000000000" pitchFamily="2" charset="-122"/>
              </a:rPr>
              <a:t>AP</a:t>
            </a:r>
            <a:r>
              <a:rPr lang="zh-CN" altLang="en-US" sz="1600" dirty="0">
                <a:solidFill>
                  <a:schemeClr val="tx1"/>
                </a:solidFill>
                <a:latin typeface="Huawei Sans" panose="020C0503030203020204" pitchFamily="34" charset="0"/>
                <a:ea typeface="方正兰亭黑简体" panose="02000000000000000000" pitchFamily="2" charset="-122"/>
              </a:rPr>
              <a:t>建隧道）</a:t>
            </a:r>
          </a:p>
        </p:txBody>
      </p:sp>
      <p:cxnSp>
        <p:nvCxnSpPr>
          <p:cNvPr id="28" name="直接箭头连接符 27"/>
          <p:cNvCxnSpPr>
            <a:stCxn id="11" idx="2"/>
            <a:endCxn id="27" idx="0"/>
          </p:cNvCxnSpPr>
          <p:nvPr/>
        </p:nvCxnSpPr>
        <p:spPr bwMode="auto">
          <a:xfrm>
            <a:off x="2489801" y="3284152"/>
            <a:ext cx="0" cy="242731"/>
          </a:xfrm>
          <a:prstGeom prst="straightConnector1">
            <a:avLst/>
          </a:prstGeom>
          <a:noFill/>
          <a:ln w="19050" cap="flat" cmpd="sng" algn="ctr">
            <a:solidFill>
              <a:srgbClr val="00B0F0"/>
            </a:solidFill>
            <a:prstDash val="solid"/>
            <a:round/>
            <a:headEnd type="none" w="med" len="med"/>
            <a:tailEnd type="triangle"/>
          </a:ln>
          <a:effectLst/>
        </p:spPr>
      </p:cxnSp>
      <p:sp>
        <p:nvSpPr>
          <p:cNvPr id="29" name="圆角矩形 28"/>
          <p:cNvSpPr/>
          <p:nvPr/>
        </p:nvSpPr>
        <p:spPr>
          <a:xfrm>
            <a:off x="1322000" y="4292393"/>
            <a:ext cx="2335601"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配置</a:t>
            </a:r>
            <a:r>
              <a:rPr lang="en-US" altLang="zh-CN" sz="1600" dirty="0">
                <a:solidFill>
                  <a:schemeClr val="tx1"/>
                </a:solidFill>
                <a:latin typeface="Huawei Sans" panose="020C0503030203020204" pitchFamily="34" charset="0"/>
                <a:ea typeface="方正兰亭黑简体" panose="02000000000000000000" pitchFamily="2" charset="-122"/>
              </a:rPr>
              <a:t>AC</a:t>
            </a:r>
            <a:r>
              <a:rPr lang="zh-CN" altLang="en-US" sz="1600" dirty="0">
                <a:solidFill>
                  <a:schemeClr val="tx1"/>
                </a:solidFill>
                <a:latin typeface="Huawei Sans" panose="020C0503030203020204" pitchFamily="34" charset="0"/>
                <a:ea typeface="方正兰亭黑简体" panose="02000000000000000000" pitchFamily="2" charset="-122"/>
              </a:rPr>
              <a:t>的网元名称</a:t>
            </a:r>
            <a:endParaRPr lang="en-US" altLang="zh-CN" sz="1600" dirty="0">
              <a:solidFill>
                <a:schemeClr val="tx1"/>
              </a:solidFill>
              <a:latin typeface="Huawei Sans" panose="020C0503030203020204" pitchFamily="34" charset="0"/>
              <a:ea typeface="方正兰亭黑简体" panose="02000000000000000000" pitchFamily="2" charset="-122"/>
            </a:endParaRPr>
          </a:p>
          <a:p>
            <a:pPr algn="ctr"/>
            <a:r>
              <a:rPr lang="zh-CN" altLang="en-US" sz="1600" dirty="0">
                <a:solidFill>
                  <a:schemeClr val="tx1"/>
                </a:solidFill>
                <a:latin typeface="Huawei Sans" panose="020C0503030203020204" pitchFamily="34" charset="0"/>
                <a:ea typeface="方正兰亭黑简体" panose="02000000000000000000" pitchFamily="2" charset="-122"/>
              </a:rPr>
              <a:t>（可选）</a:t>
            </a:r>
          </a:p>
        </p:txBody>
      </p:sp>
      <p:cxnSp>
        <p:nvCxnSpPr>
          <p:cNvPr id="30" name="直接箭头连接符 29"/>
          <p:cNvCxnSpPr>
            <a:stCxn id="27" idx="2"/>
            <a:endCxn id="29" idx="0"/>
          </p:cNvCxnSpPr>
          <p:nvPr/>
        </p:nvCxnSpPr>
        <p:spPr bwMode="auto">
          <a:xfrm>
            <a:off x="2489801" y="4049662"/>
            <a:ext cx="0" cy="242731"/>
          </a:xfrm>
          <a:prstGeom prst="straightConnector1">
            <a:avLst/>
          </a:prstGeom>
          <a:noFill/>
          <a:ln w="19050" cap="flat" cmpd="sng" algn="ctr">
            <a:solidFill>
              <a:srgbClr val="00B0F0"/>
            </a:solidFill>
            <a:prstDash val="solid"/>
            <a:round/>
            <a:headEnd type="none" w="med" len="med"/>
            <a:tailEnd type="triangle"/>
          </a:ln>
          <a:effectLst/>
        </p:spPr>
      </p:cxnSp>
      <p:sp>
        <p:nvSpPr>
          <p:cNvPr id="31" name="圆角矩形 30"/>
          <p:cNvSpPr/>
          <p:nvPr/>
        </p:nvSpPr>
        <p:spPr>
          <a:xfrm>
            <a:off x="1322000" y="5057903"/>
            <a:ext cx="2335601"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配置</a:t>
            </a:r>
            <a:r>
              <a:rPr lang="en-US" altLang="zh-CN" sz="1600" dirty="0">
                <a:solidFill>
                  <a:schemeClr val="tx1"/>
                </a:solidFill>
                <a:latin typeface="Huawei Sans" panose="020C0503030203020204" pitchFamily="34" charset="0"/>
                <a:ea typeface="方正兰亭黑简体" panose="02000000000000000000" pitchFamily="2" charset="-122"/>
              </a:rPr>
              <a:t>AP</a:t>
            </a:r>
            <a:r>
              <a:rPr lang="zh-CN" altLang="en-US" sz="1600" dirty="0">
                <a:solidFill>
                  <a:schemeClr val="tx1"/>
                </a:solidFill>
                <a:latin typeface="Huawei Sans" panose="020C0503030203020204" pitchFamily="34" charset="0"/>
                <a:ea typeface="方正兰亭黑简体" panose="02000000000000000000" pitchFamily="2" charset="-122"/>
              </a:rPr>
              <a:t>上线时自动升级（可选）</a:t>
            </a:r>
          </a:p>
        </p:txBody>
      </p:sp>
      <p:cxnSp>
        <p:nvCxnSpPr>
          <p:cNvPr id="32" name="直接箭头连接符 31"/>
          <p:cNvCxnSpPr>
            <a:stCxn id="29" idx="2"/>
            <a:endCxn id="31" idx="0"/>
          </p:cNvCxnSpPr>
          <p:nvPr/>
        </p:nvCxnSpPr>
        <p:spPr bwMode="auto">
          <a:xfrm>
            <a:off x="2489801" y="4815172"/>
            <a:ext cx="0" cy="242731"/>
          </a:xfrm>
          <a:prstGeom prst="straightConnector1">
            <a:avLst/>
          </a:prstGeom>
          <a:noFill/>
          <a:ln w="19050" cap="flat" cmpd="sng" algn="ctr">
            <a:solidFill>
              <a:srgbClr val="00B0F0"/>
            </a:solidFill>
            <a:prstDash val="solid"/>
            <a:round/>
            <a:headEnd type="none" w="med" len="med"/>
            <a:tailEnd type="triangle"/>
          </a:ln>
          <a:effectLst/>
        </p:spPr>
      </p:cxnSp>
      <p:sp>
        <p:nvSpPr>
          <p:cNvPr id="33" name="圆角矩形 32"/>
          <p:cNvSpPr/>
          <p:nvPr/>
        </p:nvSpPr>
        <p:spPr>
          <a:xfrm>
            <a:off x="1322000" y="5803521"/>
            <a:ext cx="2335601"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添加</a:t>
            </a:r>
            <a:r>
              <a:rPr lang="en-US" altLang="zh-CN" sz="1600" dirty="0">
                <a:solidFill>
                  <a:schemeClr val="tx1"/>
                </a:solidFill>
                <a:latin typeface="Huawei Sans" panose="020C0503030203020204" pitchFamily="34" charset="0"/>
                <a:ea typeface="方正兰亭黑简体" panose="02000000000000000000" pitchFamily="2" charset="-122"/>
              </a:rPr>
              <a:t>AP</a:t>
            </a:r>
            <a:r>
              <a:rPr lang="zh-CN" altLang="en-US" sz="1600" dirty="0">
                <a:solidFill>
                  <a:schemeClr val="tx1"/>
                </a:solidFill>
                <a:latin typeface="Huawei Sans" panose="020C0503030203020204" pitchFamily="34" charset="0"/>
                <a:ea typeface="方正兰亭黑简体" panose="02000000000000000000" pitchFamily="2" charset="-122"/>
              </a:rPr>
              <a:t>设备</a:t>
            </a:r>
            <a:endParaRPr lang="en-US" altLang="zh-CN" sz="1600" dirty="0">
              <a:solidFill>
                <a:schemeClr val="tx1"/>
              </a:solidFill>
              <a:latin typeface="Huawei Sans" panose="020C0503030203020204" pitchFamily="34" charset="0"/>
              <a:ea typeface="方正兰亭黑简体" panose="02000000000000000000" pitchFamily="2" charset="-122"/>
            </a:endParaRPr>
          </a:p>
          <a:p>
            <a:pPr algn="ctr"/>
            <a:r>
              <a:rPr lang="zh-CN" altLang="en-US" sz="1600" dirty="0">
                <a:solidFill>
                  <a:schemeClr val="tx1"/>
                </a:solidFill>
                <a:latin typeface="Huawei Sans" panose="020C0503030203020204" pitchFamily="34" charset="0"/>
                <a:ea typeface="方正兰亭黑简体" panose="02000000000000000000" pitchFamily="2" charset="-122"/>
              </a:rPr>
              <a:t>（配置</a:t>
            </a:r>
            <a:r>
              <a:rPr lang="en-US" altLang="zh-CN" sz="1600" dirty="0">
                <a:solidFill>
                  <a:schemeClr val="tx1"/>
                </a:solidFill>
                <a:latin typeface="Huawei Sans" panose="020C0503030203020204" pitchFamily="34" charset="0"/>
                <a:ea typeface="方正兰亭黑简体" panose="02000000000000000000" pitchFamily="2" charset="-122"/>
              </a:rPr>
              <a:t>AP</a:t>
            </a:r>
            <a:r>
              <a:rPr lang="zh-CN" altLang="en-US" sz="1600" dirty="0">
                <a:solidFill>
                  <a:schemeClr val="tx1"/>
                </a:solidFill>
                <a:latin typeface="Huawei Sans" panose="020C0503030203020204" pitchFamily="34" charset="0"/>
                <a:ea typeface="方正兰亭黑简体" panose="02000000000000000000" pitchFamily="2" charset="-122"/>
              </a:rPr>
              <a:t>认证模式）</a:t>
            </a:r>
          </a:p>
        </p:txBody>
      </p:sp>
      <p:cxnSp>
        <p:nvCxnSpPr>
          <p:cNvPr id="34" name="直接箭头连接符 33"/>
          <p:cNvCxnSpPr>
            <a:stCxn id="31" idx="2"/>
            <a:endCxn id="33" idx="0"/>
          </p:cNvCxnSpPr>
          <p:nvPr/>
        </p:nvCxnSpPr>
        <p:spPr bwMode="auto">
          <a:xfrm>
            <a:off x="2489801" y="5580682"/>
            <a:ext cx="0" cy="222839"/>
          </a:xfrm>
          <a:prstGeom prst="straightConnector1">
            <a:avLst/>
          </a:prstGeom>
          <a:noFill/>
          <a:ln w="19050" cap="flat" cmpd="sng" algn="ctr">
            <a:solidFill>
              <a:srgbClr val="00B0F0"/>
            </a:solidFill>
            <a:prstDash val="solid"/>
            <a:round/>
            <a:headEnd type="none" w="med" len="med"/>
            <a:tailEnd type="triangle"/>
          </a:ln>
          <a:effectLst/>
        </p:spPr>
      </p:cxnSp>
      <p:sp>
        <p:nvSpPr>
          <p:cNvPr id="40" name="圆角矩形 39"/>
          <p:cNvSpPr/>
          <p:nvPr/>
        </p:nvSpPr>
        <p:spPr>
          <a:xfrm>
            <a:off x="4123327" y="1270137"/>
            <a:ext cx="6718416"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tx1"/>
                </a:solidFill>
              </a:rPr>
              <a:t>每个</a:t>
            </a:r>
            <a:r>
              <a:rPr lang="en-US" altLang="zh-CN" sz="1400" dirty="0">
                <a:solidFill>
                  <a:schemeClr val="tx1"/>
                </a:solidFill>
              </a:rPr>
              <a:t>AP</a:t>
            </a:r>
            <a:r>
              <a:rPr lang="zh-CN" altLang="en-US" sz="1400" dirty="0">
                <a:solidFill>
                  <a:schemeClr val="tx1"/>
                </a:solidFill>
              </a:rPr>
              <a:t>都会加入并且只能加入到一个</a:t>
            </a:r>
            <a:r>
              <a:rPr lang="en-US" altLang="zh-CN" sz="1400" dirty="0">
                <a:solidFill>
                  <a:schemeClr val="tx1"/>
                </a:solidFill>
              </a:rPr>
              <a:t>AP</a:t>
            </a:r>
            <a:r>
              <a:rPr lang="zh-CN" altLang="en-US" sz="1400" dirty="0">
                <a:solidFill>
                  <a:schemeClr val="tx1"/>
                </a:solidFill>
              </a:rPr>
              <a:t>组中，</a:t>
            </a:r>
            <a:r>
              <a:rPr lang="en-US" altLang="zh-CN" sz="1400" dirty="0">
                <a:solidFill>
                  <a:schemeClr val="tx1"/>
                </a:solidFill>
              </a:rPr>
              <a:t>AP</a:t>
            </a:r>
            <a:r>
              <a:rPr lang="zh-CN" altLang="en-US" sz="1400" dirty="0">
                <a:solidFill>
                  <a:schemeClr val="tx1"/>
                </a:solidFill>
              </a:rPr>
              <a:t>组通常用于多个</a:t>
            </a:r>
            <a:r>
              <a:rPr lang="en-US" altLang="zh-CN" sz="1400" dirty="0">
                <a:solidFill>
                  <a:schemeClr val="tx1"/>
                </a:solidFill>
              </a:rPr>
              <a:t>AP</a:t>
            </a:r>
            <a:r>
              <a:rPr lang="zh-CN" altLang="en-US" sz="1400" dirty="0">
                <a:solidFill>
                  <a:schemeClr val="tx1"/>
                </a:solidFill>
              </a:rPr>
              <a:t>的通用配置。</a:t>
            </a:r>
          </a:p>
        </p:txBody>
      </p:sp>
      <p:sp>
        <p:nvSpPr>
          <p:cNvPr id="42" name="圆角矩形 41"/>
          <p:cNvSpPr/>
          <p:nvPr/>
        </p:nvSpPr>
        <p:spPr>
          <a:xfrm>
            <a:off x="4123327" y="2015755"/>
            <a:ext cx="6718416"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zh-CN" altLang="en-US" sz="1400" dirty="0">
                <a:solidFill>
                  <a:schemeClr val="tx1"/>
                </a:solidFill>
              </a:rPr>
              <a:t>配置</a:t>
            </a:r>
            <a:r>
              <a:rPr lang="en-US" altLang="zh-CN" sz="1400" dirty="0">
                <a:solidFill>
                  <a:schemeClr val="tx1"/>
                </a:solidFill>
              </a:rPr>
              <a:t>DHCP</a:t>
            </a:r>
            <a:r>
              <a:rPr lang="zh-CN" altLang="en-US" sz="1400" dirty="0">
                <a:solidFill>
                  <a:schemeClr val="tx1"/>
                </a:solidFill>
              </a:rPr>
              <a:t>服务器，为</a:t>
            </a:r>
            <a:r>
              <a:rPr lang="en-US" altLang="zh-CN" sz="1400" dirty="0">
                <a:solidFill>
                  <a:schemeClr val="tx1"/>
                </a:solidFill>
              </a:rPr>
              <a:t>AP</a:t>
            </a:r>
            <a:r>
              <a:rPr lang="zh-CN" altLang="en-US" sz="1400" dirty="0">
                <a:solidFill>
                  <a:schemeClr val="tx1"/>
                </a:solidFill>
              </a:rPr>
              <a:t>和</a:t>
            </a:r>
            <a:r>
              <a:rPr lang="en-US" altLang="zh-CN" sz="1400" dirty="0">
                <a:solidFill>
                  <a:schemeClr val="tx1"/>
                </a:solidFill>
              </a:rPr>
              <a:t>STA</a:t>
            </a:r>
            <a:r>
              <a:rPr lang="zh-CN" altLang="en-US" sz="1400" dirty="0">
                <a:solidFill>
                  <a:schemeClr val="tx1"/>
                </a:solidFill>
              </a:rPr>
              <a:t>分配</a:t>
            </a:r>
            <a:r>
              <a:rPr lang="en-US" altLang="zh-CN" sz="1400" dirty="0">
                <a:solidFill>
                  <a:schemeClr val="tx1"/>
                </a:solidFill>
              </a:rPr>
              <a:t>IP</a:t>
            </a:r>
            <a:r>
              <a:rPr lang="zh-CN" altLang="en-US" sz="1400" dirty="0">
                <a:solidFill>
                  <a:schemeClr val="tx1"/>
                </a:solidFill>
              </a:rPr>
              <a:t>地址，也可将</a:t>
            </a:r>
            <a:r>
              <a:rPr lang="en-US" altLang="zh-CN" sz="1400" dirty="0">
                <a:solidFill>
                  <a:schemeClr val="tx1"/>
                </a:solidFill>
              </a:rPr>
              <a:t>AC</a:t>
            </a:r>
            <a:r>
              <a:rPr lang="zh-CN" altLang="en-US" sz="1400" dirty="0">
                <a:solidFill>
                  <a:schemeClr val="tx1"/>
                </a:solidFill>
              </a:rPr>
              <a:t>设备配置为</a:t>
            </a:r>
            <a:r>
              <a:rPr lang="en-US" altLang="zh-CN" sz="1400" dirty="0">
                <a:solidFill>
                  <a:schemeClr val="tx1"/>
                </a:solidFill>
              </a:rPr>
              <a:t>DHCP</a:t>
            </a:r>
            <a:r>
              <a:rPr lang="zh-CN" altLang="en-US" sz="1400" dirty="0">
                <a:solidFill>
                  <a:schemeClr val="tx1"/>
                </a:solidFill>
              </a:rPr>
              <a:t>服务器。</a:t>
            </a:r>
            <a:endParaRPr lang="en-US" altLang="zh-CN" sz="1400" dirty="0">
              <a:solidFill>
                <a:schemeClr val="tx1"/>
              </a:solidFill>
            </a:endParaRPr>
          </a:p>
          <a:p>
            <a:pPr marL="180000" indent="-180000">
              <a:lnSpc>
                <a:spcPts val="2200"/>
              </a:lnSpc>
              <a:buFont typeface="Arial" panose="020B0604020202020204" pitchFamily="34" charset="0"/>
              <a:buChar char="•"/>
            </a:pPr>
            <a:r>
              <a:rPr lang="zh-CN" altLang="en-US" sz="1400" dirty="0">
                <a:solidFill>
                  <a:schemeClr val="tx1"/>
                </a:solidFill>
              </a:rPr>
              <a:t>配置</a:t>
            </a:r>
            <a:r>
              <a:rPr lang="en-US" altLang="zh-CN" sz="1400" dirty="0">
                <a:solidFill>
                  <a:schemeClr val="tx1"/>
                </a:solidFill>
              </a:rPr>
              <a:t>AP</a:t>
            </a:r>
            <a:r>
              <a:rPr lang="zh-CN" altLang="en-US" sz="1400" dirty="0">
                <a:solidFill>
                  <a:schemeClr val="tx1"/>
                </a:solidFill>
              </a:rPr>
              <a:t>到</a:t>
            </a:r>
            <a:r>
              <a:rPr lang="en-US" altLang="zh-CN" sz="1400" dirty="0">
                <a:solidFill>
                  <a:schemeClr val="tx1"/>
                </a:solidFill>
              </a:rPr>
              <a:t>DHCP</a:t>
            </a:r>
            <a:r>
              <a:rPr lang="zh-CN" altLang="en-US" sz="1400" dirty="0">
                <a:solidFill>
                  <a:schemeClr val="tx1"/>
                </a:solidFill>
              </a:rPr>
              <a:t>服务器间的网络互通；配置</a:t>
            </a:r>
            <a:r>
              <a:rPr lang="en-US" altLang="zh-CN" sz="1400" dirty="0">
                <a:solidFill>
                  <a:schemeClr val="tx1"/>
                </a:solidFill>
              </a:rPr>
              <a:t>AP</a:t>
            </a:r>
            <a:r>
              <a:rPr lang="zh-CN" altLang="en-US" sz="1400" dirty="0">
                <a:solidFill>
                  <a:schemeClr val="tx1"/>
                </a:solidFill>
              </a:rPr>
              <a:t>到</a:t>
            </a:r>
            <a:r>
              <a:rPr lang="en-US" altLang="zh-CN" sz="1400" dirty="0">
                <a:solidFill>
                  <a:schemeClr val="tx1"/>
                </a:solidFill>
              </a:rPr>
              <a:t>AC</a:t>
            </a:r>
            <a:r>
              <a:rPr lang="zh-CN" altLang="en-US" sz="1400" dirty="0">
                <a:solidFill>
                  <a:schemeClr val="tx1"/>
                </a:solidFill>
              </a:rPr>
              <a:t>之间的网络互通。</a:t>
            </a:r>
          </a:p>
        </p:txBody>
      </p:sp>
      <p:sp>
        <p:nvSpPr>
          <p:cNvPr id="44" name="圆角矩形 43"/>
          <p:cNvSpPr/>
          <p:nvPr/>
        </p:nvSpPr>
        <p:spPr>
          <a:xfrm>
            <a:off x="4123327" y="2761373"/>
            <a:ext cx="6718416"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tx1"/>
                </a:solidFill>
              </a:rPr>
              <a:t>国家码用来标识</a:t>
            </a:r>
            <a:r>
              <a:rPr lang="en-US" altLang="zh-CN" sz="1400" dirty="0">
                <a:solidFill>
                  <a:schemeClr val="tx1"/>
                </a:solidFill>
              </a:rPr>
              <a:t>AP</a:t>
            </a:r>
            <a:r>
              <a:rPr lang="zh-CN" altLang="en-US" sz="1400" dirty="0">
                <a:solidFill>
                  <a:schemeClr val="tx1"/>
                </a:solidFill>
              </a:rPr>
              <a:t>射频所在的国家，不同国家码规定了不同的</a:t>
            </a:r>
            <a:r>
              <a:rPr lang="en-US" altLang="zh-CN" sz="1400" dirty="0">
                <a:solidFill>
                  <a:schemeClr val="tx1"/>
                </a:solidFill>
              </a:rPr>
              <a:t>AP</a:t>
            </a:r>
            <a:r>
              <a:rPr lang="zh-CN" altLang="en-US" sz="1400" dirty="0">
                <a:solidFill>
                  <a:schemeClr val="tx1"/>
                </a:solidFill>
              </a:rPr>
              <a:t>射频特性，包括</a:t>
            </a:r>
            <a:r>
              <a:rPr lang="en-US" altLang="zh-CN" sz="1400" dirty="0">
                <a:solidFill>
                  <a:schemeClr val="tx1"/>
                </a:solidFill>
              </a:rPr>
              <a:t>AP</a:t>
            </a:r>
            <a:r>
              <a:rPr lang="zh-CN" altLang="en-US" sz="1400" dirty="0">
                <a:solidFill>
                  <a:schemeClr val="tx1"/>
                </a:solidFill>
              </a:rPr>
              <a:t>的发送功率、支持的信道等。</a:t>
            </a:r>
          </a:p>
        </p:txBody>
      </p:sp>
      <p:sp>
        <p:nvSpPr>
          <p:cNvPr id="46" name="圆角矩形 45"/>
          <p:cNvSpPr/>
          <p:nvPr/>
        </p:nvSpPr>
        <p:spPr>
          <a:xfrm>
            <a:off x="4123327" y="3526883"/>
            <a:ext cx="6718416"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tx1"/>
                </a:solidFill>
              </a:rPr>
              <a:t>每台</a:t>
            </a:r>
            <a:r>
              <a:rPr lang="en-US" altLang="zh-CN" sz="1400" dirty="0">
                <a:solidFill>
                  <a:schemeClr val="tx1"/>
                </a:solidFill>
              </a:rPr>
              <a:t>AC</a:t>
            </a:r>
            <a:r>
              <a:rPr lang="zh-CN" altLang="en-US" sz="1400" dirty="0">
                <a:solidFill>
                  <a:schemeClr val="tx1"/>
                </a:solidFill>
              </a:rPr>
              <a:t>都必须唯一指定一个</a:t>
            </a:r>
            <a:r>
              <a:rPr lang="en-US" altLang="zh-CN" sz="1400" dirty="0">
                <a:solidFill>
                  <a:schemeClr val="tx1"/>
                </a:solidFill>
              </a:rPr>
              <a:t>IP</a:t>
            </a:r>
            <a:r>
              <a:rPr lang="zh-CN" altLang="en-US" sz="1400" dirty="0" smtClean="0">
                <a:solidFill>
                  <a:schemeClr val="tx1"/>
                </a:solidFill>
              </a:rPr>
              <a:t>地址或接口，</a:t>
            </a:r>
            <a:r>
              <a:rPr lang="zh-CN" altLang="en-US" sz="1400" dirty="0">
                <a:solidFill>
                  <a:schemeClr val="tx1"/>
                </a:solidFill>
              </a:rPr>
              <a:t>该</a:t>
            </a:r>
            <a:r>
              <a:rPr lang="en-US" altLang="zh-CN" sz="1400" dirty="0">
                <a:solidFill>
                  <a:schemeClr val="tx1"/>
                </a:solidFill>
              </a:rPr>
              <a:t>AC</a:t>
            </a:r>
            <a:r>
              <a:rPr lang="zh-CN" altLang="en-US" sz="1400" dirty="0">
                <a:solidFill>
                  <a:schemeClr val="tx1"/>
                </a:solidFill>
              </a:rPr>
              <a:t>设备下挂接的</a:t>
            </a:r>
            <a:r>
              <a:rPr lang="en-US" altLang="zh-CN" sz="1400" dirty="0">
                <a:solidFill>
                  <a:schemeClr val="tx1"/>
                </a:solidFill>
              </a:rPr>
              <a:t>AP</a:t>
            </a:r>
            <a:r>
              <a:rPr lang="zh-CN" altLang="en-US" sz="1400" dirty="0">
                <a:solidFill>
                  <a:schemeClr val="tx1"/>
                </a:solidFill>
              </a:rPr>
              <a:t>学习到此</a:t>
            </a:r>
            <a:r>
              <a:rPr lang="en-US" altLang="zh-CN" sz="1400" dirty="0">
                <a:solidFill>
                  <a:schemeClr val="tx1"/>
                </a:solidFill>
              </a:rPr>
              <a:t>IP</a:t>
            </a:r>
            <a:r>
              <a:rPr lang="zh-CN" altLang="en-US" sz="1400" dirty="0">
                <a:solidFill>
                  <a:schemeClr val="tx1"/>
                </a:solidFill>
              </a:rPr>
              <a:t>地址或者此接口下配置的</a:t>
            </a:r>
            <a:r>
              <a:rPr lang="en-US" altLang="zh-CN" sz="1400" dirty="0">
                <a:solidFill>
                  <a:schemeClr val="tx1"/>
                </a:solidFill>
              </a:rPr>
              <a:t>IP</a:t>
            </a:r>
            <a:r>
              <a:rPr lang="zh-CN" altLang="en-US" sz="1400" dirty="0">
                <a:solidFill>
                  <a:schemeClr val="tx1"/>
                </a:solidFill>
              </a:rPr>
              <a:t>地址，用于</a:t>
            </a:r>
            <a:r>
              <a:rPr lang="en-US" altLang="zh-CN" sz="1400" dirty="0">
                <a:solidFill>
                  <a:schemeClr val="tx1"/>
                </a:solidFill>
              </a:rPr>
              <a:t>AC</a:t>
            </a:r>
            <a:r>
              <a:rPr lang="zh-CN" altLang="en-US" sz="1400" dirty="0">
                <a:solidFill>
                  <a:schemeClr val="tx1"/>
                </a:solidFill>
              </a:rPr>
              <a:t>和</a:t>
            </a:r>
            <a:r>
              <a:rPr lang="en-US" altLang="zh-CN" sz="1400" dirty="0">
                <a:solidFill>
                  <a:schemeClr val="tx1"/>
                </a:solidFill>
              </a:rPr>
              <a:t>AP</a:t>
            </a:r>
            <a:r>
              <a:rPr lang="zh-CN" altLang="en-US" sz="1400" dirty="0">
                <a:solidFill>
                  <a:schemeClr val="tx1"/>
                </a:solidFill>
              </a:rPr>
              <a:t>间的通信，以及</a:t>
            </a:r>
            <a:r>
              <a:rPr lang="en-US" altLang="zh-CN" sz="1400" dirty="0">
                <a:solidFill>
                  <a:schemeClr val="tx1"/>
                </a:solidFill>
              </a:rPr>
              <a:t>CAPWAP</a:t>
            </a:r>
            <a:r>
              <a:rPr lang="zh-CN" altLang="en-US" sz="1400" dirty="0">
                <a:solidFill>
                  <a:schemeClr val="tx1"/>
                </a:solidFill>
              </a:rPr>
              <a:t>隧道的建立。</a:t>
            </a:r>
          </a:p>
        </p:txBody>
      </p:sp>
      <p:sp>
        <p:nvSpPr>
          <p:cNvPr id="48" name="圆角矩形 47"/>
          <p:cNvSpPr/>
          <p:nvPr/>
        </p:nvSpPr>
        <p:spPr>
          <a:xfrm>
            <a:off x="4123327" y="4292393"/>
            <a:ext cx="6718416"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tx1"/>
                </a:solidFill>
              </a:rPr>
              <a:t>每个</a:t>
            </a:r>
            <a:r>
              <a:rPr lang="en-US" altLang="zh-CN" sz="1400" dirty="0">
                <a:solidFill>
                  <a:schemeClr val="tx1"/>
                </a:solidFill>
              </a:rPr>
              <a:t>AC</a:t>
            </a:r>
            <a:r>
              <a:rPr lang="zh-CN" altLang="en-US" sz="1400" dirty="0">
                <a:solidFill>
                  <a:schemeClr val="tx1"/>
                </a:solidFill>
              </a:rPr>
              <a:t>是一个网元，通过将</a:t>
            </a:r>
            <a:r>
              <a:rPr lang="en-US" altLang="zh-CN" sz="1400" dirty="0">
                <a:solidFill>
                  <a:schemeClr val="tx1"/>
                </a:solidFill>
              </a:rPr>
              <a:t>AC</a:t>
            </a:r>
            <a:r>
              <a:rPr lang="zh-CN" altLang="en-US" sz="1400" dirty="0">
                <a:solidFill>
                  <a:schemeClr val="tx1"/>
                </a:solidFill>
              </a:rPr>
              <a:t>的网元名称设置为具有实际意义的值，来区分不同的</a:t>
            </a:r>
            <a:r>
              <a:rPr lang="en-US" altLang="zh-CN" sz="1400" dirty="0">
                <a:solidFill>
                  <a:schemeClr val="tx1"/>
                </a:solidFill>
              </a:rPr>
              <a:t>AC</a:t>
            </a:r>
            <a:r>
              <a:rPr lang="zh-CN" altLang="en-US" sz="1400" dirty="0">
                <a:solidFill>
                  <a:schemeClr val="tx1"/>
                </a:solidFill>
              </a:rPr>
              <a:t>设备，方便用户对</a:t>
            </a:r>
            <a:r>
              <a:rPr lang="en-US" altLang="zh-CN" sz="1400" dirty="0">
                <a:solidFill>
                  <a:schemeClr val="tx1"/>
                </a:solidFill>
              </a:rPr>
              <a:t>AC</a:t>
            </a:r>
            <a:r>
              <a:rPr lang="zh-CN" altLang="en-US" sz="1400" dirty="0">
                <a:solidFill>
                  <a:schemeClr val="tx1"/>
                </a:solidFill>
              </a:rPr>
              <a:t>设备进行管理。</a:t>
            </a:r>
          </a:p>
        </p:txBody>
      </p:sp>
      <p:sp>
        <p:nvSpPr>
          <p:cNvPr id="50" name="圆角矩形 49"/>
          <p:cNvSpPr/>
          <p:nvPr/>
        </p:nvSpPr>
        <p:spPr>
          <a:xfrm>
            <a:off x="4123327" y="5057903"/>
            <a:ext cx="6718416"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tx1"/>
                </a:solidFill>
              </a:rPr>
              <a:t>自动升级是指</a:t>
            </a:r>
            <a:r>
              <a:rPr lang="en-US" altLang="zh-CN" sz="1400" dirty="0">
                <a:solidFill>
                  <a:schemeClr val="tx1"/>
                </a:solidFill>
              </a:rPr>
              <a:t>AP</a:t>
            </a:r>
            <a:r>
              <a:rPr lang="zh-CN" altLang="en-US" sz="1400" dirty="0">
                <a:solidFill>
                  <a:schemeClr val="tx1"/>
                </a:solidFill>
              </a:rPr>
              <a:t>在上线过程中自动对比自身版本与</a:t>
            </a:r>
            <a:r>
              <a:rPr lang="en-US" altLang="zh-CN" sz="1400" dirty="0">
                <a:solidFill>
                  <a:schemeClr val="tx1"/>
                </a:solidFill>
              </a:rPr>
              <a:t>AC</a:t>
            </a:r>
            <a:r>
              <a:rPr lang="zh-CN" altLang="en-US" sz="1400" dirty="0">
                <a:solidFill>
                  <a:schemeClr val="tx1"/>
                </a:solidFill>
              </a:rPr>
              <a:t>或</a:t>
            </a:r>
            <a:r>
              <a:rPr lang="en-US" altLang="zh-CN" sz="1400" dirty="0">
                <a:solidFill>
                  <a:schemeClr val="tx1"/>
                </a:solidFill>
              </a:rPr>
              <a:t>SFTP</a:t>
            </a:r>
            <a:r>
              <a:rPr lang="zh-CN" altLang="en-US" sz="1400" dirty="0">
                <a:solidFill>
                  <a:schemeClr val="tx1"/>
                </a:solidFill>
              </a:rPr>
              <a:t>或</a:t>
            </a:r>
            <a:r>
              <a:rPr lang="en-US" altLang="zh-CN" sz="1400" dirty="0">
                <a:solidFill>
                  <a:schemeClr val="tx1"/>
                </a:solidFill>
              </a:rPr>
              <a:t>FTP</a:t>
            </a:r>
            <a:r>
              <a:rPr lang="zh-CN" altLang="en-US" sz="1400" dirty="0">
                <a:solidFill>
                  <a:schemeClr val="tx1"/>
                </a:solidFill>
              </a:rPr>
              <a:t>服务器上配置的</a:t>
            </a:r>
            <a:r>
              <a:rPr lang="en-US" altLang="zh-CN" sz="1400" dirty="0">
                <a:solidFill>
                  <a:schemeClr val="tx1"/>
                </a:solidFill>
              </a:rPr>
              <a:t>AP</a:t>
            </a:r>
            <a:r>
              <a:rPr lang="zh-CN" altLang="en-US" sz="1400" dirty="0">
                <a:solidFill>
                  <a:schemeClr val="tx1"/>
                </a:solidFill>
              </a:rPr>
              <a:t>版本是否一致，如果版本不一致，则进行升级，然后</a:t>
            </a:r>
            <a:r>
              <a:rPr lang="en-US" altLang="zh-CN" sz="1400" dirty="0">
                <a:solidFill>
                  <a:schemeClr val="tx1"/>
                </a:solidFill>
              </a:rPr>
              <a:t>AP</a:t>
            </a:r>
            <a:r>
              <a:rPr lang="zh-CN" altLang="en-US" sz="1400" dirty="0">
                <a:solidFill>
                  <a:schemeClr val="tx1"/>
                </a:solidFill>
              </a:rPr>
              <a:t>自动重启再重新上线。</a:t>
            </a:r>
          </a:p>
        </p:txBody>
      </p:sp>
      <p:sp>
        <p:nvSpPr>
          <p:cNvPr id="52" name="圆角矩形 51"/>
          <p:cNvSpPr/>
          <p:nvPr/>
        </p:nvSpPr>
        <p:spPr>
          <a:xfrm>
            <a:off x="4123327" y="5803521"/>
            <a:ext cx="6718416"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tx1"/>
                </a:solidFill>
              </a:rPr>
              <a:t>添加</a:t>
            </a:r>
            <a:r>
              <a:rPr lang="en-US" altLang="zh-CN" sz="1400" dirty="0">
                <a:solidFill>
                  <a:schemeClr val="tx1"/>
                </a:solidFill>
              </a:rPr>
              <a:t>AP</a:t>
            </a:r>
            <a:r>
              <a:rPr lang="zh-CN" altLang="en-US" sz="1400" dirty="0">
                <a:solidFill>
                  <a:schemeClr val="tx1"/>
                </a:solidFill>
              </a:rPr>
              <a:t>有三种方式：离线导入</a:t>
            </a:r>
            <a:r>
              <a:rPr lang="en-US" altLang="zh-CN" sz="1400" dirty="0">
                <a:solidFill>
                  <a:schemeClr val="tx1"/>
                </a:solidFill>
              </a:rPr>
              <a:t>AP</a:t>
            </a:r>
            <a:r>
              <a:rPr lang="zh-CN" altLang="en-US" sz="1400" dirty="0">
                <a:solidFill>
                  <a:schemeClr val="tx1"/>
                </a:solidFill>
              </a:rPr>
              <a:t>、自动发现</a:t>
            </a:r>
            <a:r>
              <a:rPr lang="en-US" altLang="zh-CN" sz="1400" dirty="0">
                <a:solidFill>
                  <a:schemeClr val="tx1"/>
                </a:solidFill>
              </a:rPr>
              <a:t>AP</a:t>
            </a:r>
            <a:r>
              <a:rPr lang="zh-CN" altLang="en-US" sz="1400" dirty="0">
                <a:solidFill>
                  <a:schemeClr val="tx1"/>
                </a:solidFill>
              </a:rPr>
              <a:t>以及手工确认未认证列表中的</a:t>
            </a:r>
            <a:r>
              <a:rPr lang="en-US" altLang="zh-CN" sz="1400" dirty="0">
                <a:solidFill>
                  <a:schemeClr val="tx1"/>
                </a:solidFill>
              </a:rPr>
              <a:t>AP</a:t>
            </a:r>
            <a:r>
              <a:rPr lang="zh-CN" altLang="en-US" sz="1400" dirty="0">
                <a:solidFill>
                  <a:schemeClr val="tx1"/>
                </a:solidFill>
              </a:rPr>
              <a:t>。</a:t>
            </a:r>
          </a:p>
        </p:txBody>
      </p:sp>
      <p:cxnSp>
        <p:nvCxnSpPr>
          <p:cNvPr id="55" name="直接箭头连接符 54"/>
          <p:cNvCxnSpPr>
            <a:stCxn id="9" idx="3"/>
            <a:endCxn id="40" idx="1"/>
          </p:cNvCxnSpPr>
          <p:nvPr/>
        </p:nvCxnSpPr>
        <p:spPr>
          <a:xfrm>
            <a:off x="3657601" y="1531527"/>
            <a:ext cx="465726"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0" idx="3"/>
            <a:endCxn id="42" idx="1"/>
          </p:cNvCxnSpPr>
          <p:nvPr/>
        </p:nvCxnSpPr>
        <p:spPr>
          <a:xfrm>
            <a:off x="3657601" y="2277145"/>
            <a:ext cx="465726"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11" idx="3"/>
            <a:endCxn id="44" idx="1"/>
          </p:cNvCxnSpPr>
          <p:nvPr/>
        </p:nvCxnSpPr>
        <p:spPr>
          <a:xfrm>
            <a:off x="3657601" y="3022763"/>
            <a:ext cx="465726"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27" idx="3"/>
            <a:endCxn id="46" idx="1"/>
          </p:cNvCxnSpPr>
          <p:nvPr/>
        </p:nvCxnSpPr>
        <p:spPr>
          <a:xfrm>
            <a:off x="3657601" y="3788273"/>
            <a:ext cx="465726"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29" idx="3"/>
            <a:endCxn id="48" idx="1"/>
          </p:cNvCxnSpPr>
          <p:nvPr/>
        </p:nvCxnSpPr>
        <p:spPr>
          <a:xfrm>
            <a:off x="3657601" y="4553783"/>
            <a:ext cx="465726"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1" idx="3"/>
            <a:endCxn id="50" idx="1"/>
          </p:cNvCxnSpPr>
          <p:nvPr/>
        </p:nvCxnSpPr>
        <p:spPr>
          <a:xfrm>
            <a:off x="3657601" y="5319293"/>
            <a:ext cx="465726"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3" idx="3"/>
            <a:endCxn id="52" idx="1"/>
          </p:cNvCxnSpPr>
          <p:nvPr/>
        </p:nvCxnSpPr>
        <p:spPr>
          <a:xfrm>
            <a:off x="3657601" y="6064911"/>
            <a:ext cx="465726"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五边形 40"/>
          <p:cNvSpPr/>
          <p:nvPr/>
        </p:nvSpPr>
        <p:spPr bwMode="auto">
          <a:xfrm>
            <a:off x="8148115"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43" name="燕尾形 42"/>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45" name="燕尾形 44"/>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47" name="燕尾形 4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Tree>
    <p:extLst>
      <p:ext uri="{BB962C8B-B14F-4D97-AF65-F5344CB8AC3E}">
        <p14:creationId xmlns:p14="http://schemas.microsoft.com/office/powerpoint/2010/main" val="7687152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工作流程：步骤</a:t>
            </a:r>
            <a:r>
              <a:rPr lang="en-US" altLang="zh-CN" dirty="0"/>
              <a:t>2</a:t>
            </a:r>
            <a:endParaRPr lang="zh-CN" altLang="en-US" dirty="0"/>
          </a:p>
        </p:txBody>
      </p:sp>
      <p:sp>
        <p:nvSpPr>
          <p:cNvPr id="51" name="五边形 50"/>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cs typeface="Huawei Sans" panose="020C0503030203020204" pitchFamily="34" charset="0"/>
              </a:rPr>
              <a:t>AP</a:t>
            </a:r>
            <a:r>
              <a:rPr lang="zh-CN" altLang="en-US" sz="1200" kern="0" dirty="0">
                <a:cs typeface="Huawei Sans" panose="020C0503030203020204" pitchFamily="34" charset="0"/>
              </a:rPr>
              <a:t>上线</a:t>
            </a:r>
          </a:p>
        </p:txBody>
      </p:sp>
      <p:sp>
        <p:nvSpPr>
          <p:cNvPr id="53" name="燕尾形 52"/>
          <p:cNvSpPr/>
          <p:nvPr/>
        </p:nvSpPr>
        <p:spPr bwMode="auto">
          <a:xfrm>
            <a:off x="896428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cs typeface="Huawei Sans" panose="020C0503030203020204" pitchFamily="34" charset="0"/>
              </a:rPr>
              <a:t>配置下发</a:t>
            </a:r>
          </a:p>
        </p:txBody>
      </p:sp>
      <p:sp>
        <p:nvSpPr>
          <p:cNvPr id="54" name="燕尾形 53"/>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cs typeface="Huawei Sans" panose="020C0503030203020204" pitchFamily="34" charset="0"/>
              </a:rPr>
              <a:t>STA</a:t>
            </a:r>
            <a:r>
              <a:rPr lang="zh-CN" altLang="en-US" sz="1200" kern="0" dirty="0">
                <a:cs typeface="Huawei Sans" panose="020C0503030203020204" pitchFamily="34" charset="0"/>
              </a:rPr>
              <a:t>接入</a:t>
            </a:r>
          </a:p>
        </p:txBody>
      </p:sp>
      <p:sp>
        <p:nvSpPr>
          <p:cNvPr id="55" name="燕尾形 54"/>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cs typeface="Huawei Sans" panose="020C0503030203020204" pitchFamily="34" charset="0"/>
              </a:rPr>
              <a:t>数据转发</a:t>
            </a:r>
          </a:p>
        </p:txBody>
      </p:sp>
      <p:sp>
        <p:nvSpPr>
          <p:cNvPr id="111" name="圆角矩形 110"/>
          <p:cNvSpPr/>
          <p:nvPr/>
        </p:nvSpPr>
        <p:spPr>
          <a:xfrm>
            <a:off x="5868941" y="3471949"/>
            <a:ext cx="5233191" cy="1286448"/>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nSpc>
                <a:spcPts val="2400"/>
              </a:lnSpc>
            </a:pPr>
            <a:r>
              <a:rPr lang="en-US" altLang="zh-CN" sz="1400" dirty="0">
                <a:solidFill>
                  <a:prstClr val="black"/>
                </a:solidFill>
              </a:rPr>
              <a:t>AC</a:t>
            </a:r>
            <a:r>
              <a:rPr lang="zh-CN" altLang="en-US" sz="1400" dirty="0">
                <a:solidFill>
                  <a:prstClr val="black"/>
                </a:solidFill>
              </a:rPr>
              <a:t>向</a:t>
            </a:r>
            <a:r>
              <a:rPr lang="en-US" altLang="zh-CN" sz="1400" dirty="0">
                <a:solidFill>
                  <a:prstClr val="black"/>
                </a:solidFill>
              </a:rPr>
              <a:t>AP</a:t>
            </a:r>
            <a:r>
              <a:rPr lang="zh-CN" altLang="en-US" sz="1400" dirty="0">
                <a:solidFill>
                  <a:prstClr val="black"/>
                </a:solidFill>
              </a:rPr>
              <a:t>发送</a:t>
            </a:r>
            <a:r>
              <a:rPr lang="en-US" altLang="zh-CN" sz="1400" dirty="0">
                <a:solidFill>
                  <a:prstClr val="black"/>
                </a:solidFill>
              </a:rPr>
              <a:t>Configuration Update Request</a:t>
            </a:r>
            <a:r>
              <a:rPr lang="zh-CN" altLang="en-US" sz="1400" dirty="0">
                <a:solidFill>
                  <a:prstClr val="black"/>
                </a:solidFill>
              </a:rPr>
              <a:t>请求消息，</a:t>
            </a:r>
            <a:r>
              <a:rPr lang="en-US" altLang="zh-CN" sz="1400" dirty="0">
                <a:solidFill>
                  <a:prstClr val="black"/>
                </a:solidFill>
              </a:rPr>
              <a:t>AP</a:t>
            </a:r>
            <a:r>
              <a:rPr lang="zh-CN" altLang="en-US" sz="1400" dirty="0">
                <a:solidFill>
                  <a:prstClr val="black"/>
                </a:solidFill>
              </a:rPr>
              <a:t>回应</a:t>
            </a:r>
            <a:r>
              <a:rPr lang="en-US" altLang="zh-CN" sz="1400" dirty="0">
                <a:solidFill>
                  <a:prstClr val="black"/>
                </a:solidFill>
              </a:rPr>
              <a:t>Configuration Update Response</a:t>
            </a:r>
            <a:r>
              <a:rPr lang="zh-CN" altLang="en-US" sz="1400" dirty="0">
                <a:solidFill>
                  <a:prstClr val="black"/>
                </a:solidFill>
              </a:rPr>
              <a:t>消息，</a:t>
            </a:r>
            <a:r>
              <a:rPr lang="en-US" altLang="zh-CN" sz="1400" dirty="0">
                <a:solidFill>
                  <a:prstClr val="black"/>
                </a:solidFill>
              </a:rPr>
              <a:t>AC</a:t>
            </a:r>
            <a:r>
              <a:rPr lang="zh-CN" altLang="en-US" sz="1400" dirty="0">
                <a:solidFill>
                  <a:prstClr val="black"/>
                </a:solidFill>
              </a:rPr>
              <a:t>再将</a:t>
            </a:r>
            <a:r>
              <a:rPr lang="en-US" altLang="zh-CN" sz="1400" dirty="0">
                <a:solidFill>
                  <a:prstClr val="black"/>
                </a:solidFill>
              </a:rPr>
              <a:t>AP</a:t>
            </a:r>
            <a:r>
              <a:rPr lang="zh-CN" altLang="en-US" sz="1400" dirty="0">
                <a:solidFill>
                  <a:prstClr val="black"/>
                </a:solidFill>
              </a:rPr>
              <a:t>的业务配置信息下发给</a:t>
            </a:r>
            <a:r>
              <a:rPr lang="en-US" altLang="zh-CN" sz="1400" dirty="0">
                <a:solidFill>
                  <a:prstClr val="black"/>
                </a:solidFill>
              </a:rPr>
              <a:t>AP</a:t>
            </a:r>
            <a:r>
              <a:rPr lang="zh-CN" altLang="en-US" sz="1400" dirty="0">
                <a:solidFill>
                  <a:prstClr val="black"/>
                </a:solidFill>
              </a:rPr>
              <a:t>。</a:t>
            </a:r>
          </a:p>
        </p:txBody>
      </p:sp>
      <p:sp>
        <p:nvSpPr>
          <p:cNvPr id="112" name="圆角矩形 111"/>
          <p:cNvSpPr/>
          <p:nvPr/>
        </p:nvSpPr>
        <p:spPr>
          <a:xfrm>
            <a:off x="5628573" y="1881806"/>
            <a:ext cx="5713930"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rPr>
              <a:t>WLAN</a:t>
            </a:r>
            <a:r>
              <a:rPr lang="zh-CN" altLang="en-US" b="1">
                <a:solidFill>
                  <a:prstClr val="white"/>
                </a:solidFill>
                <a:latin typeface="Huawei Sans" panose="020C0503030203020204" pitchFamily="34" charset="0"/>
                <a:ea typeface="方正兰亭黑简体" panose="02000000000000000000" pitchFamily="2" charset="-122"/>
              </a:rPr>
              <a:t>工作流程</a:t>
            </a:r>
          </a:p>
        </p:txBody>
      </p:sp>
      <p:sp>
        <p:nvSpPr>
          <p:cNvPr id="113" name="圆角矩形 112"/>
          <p:cNvSpPr/>
          <p:nvPr/>
        </p:nvSpPr>
        <p:spPr>
          <a:xfrm>
            <a:off x="5628573" y="2372633"/>
            <a:ext cx="5713930" cy="3473808"/>
          </a:xfrm>
          <a:prstGeom prst="roundRect">
            <a:avLst>
              <a:gd name="adj" fmla="val 2222"/>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342900" indent="-342900">
              <a:lnSpc>
                <a:spcPts val="2400"/>
              </a:lnSpc>
              <a:buFont typeface="+mj-lt"/>
              <a:buAutoNum type="arabicPeriod"/>
            </a:pPr>
            <a:endParaRPr lang="zh-CN" altLang="en-US" sz="1400">
              <a:solidFill>
                <a:prstClr val="black"/>
              </a:solidFill>
            </a:endParaRPr>
          </a:p>
        </p:txBody>
      </p:sp>
      <p:sp>
        <p:nvSpPr>
          <p:cNvPr id="114" name="圆角矩形 113"/>
          <p:cNvSpPr/>
          <p:nvPr/>
        </p:nvSpPr>
        <p:spPr>
          <a:xfrm>
            <a:off x="5868941" y="2574790"/>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AP</a:t>
            </a:r>
            <a:r>
              <a:rPr lang="zh-CN" altLang="en-US" sz="1600" kern="0">
                <a:solidFill>
                  <a:srgbClr val="1D1D1A"/>
                </a:solidFill>
                <a:latin typeface="Huawei Sans" panose="020C0503030203020204" pitchFamily="34" charset="0"/>
                <a:ea typeface="方正兰亭黑简体" panose="02000000000000000000" pitchFamily="2" charset="-122"/>
              </a:rPr>
              <a:t>上线</a:t>
            </a:r>
          </a:p>
        </p:txBody>
      </p:sp>
      <p:sp>
        <p:nvSpPr>
          <p:cNvPr id="115" name="椭圆 114"/>
          <p:cNvSpPr>
            <a:spLocks noChangeAspect="1"/>
          </p:cNvSpPr>
          <p:nvPr/>
        </p:nvSpPr>
        <p:spPr>
          <a:xfrm>
            <a:off x="6445866" y="2654973"/>
            <a:ext cx="203882" cy="203882"/>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200" b="1">
                <a:solidFill>
                  <a:schemeClr val="tx1"/>
                </a:solidFill>
              </a:rPr>
              <a:t>1</a:t>
            </a:r>
            <a:endParaRPr lang="zh-CN" altLang="en-US" sz="1200" b="1">
              <a:solidFill>
                <a:schemeClr val="tx1"/>
              </a:solidFill>
            </a:endParaRPr>
          </a:p>
        </p:txBody>
      </p:sp>
      <p:grpSp>
        <p:nvGrpSpPr>
          <p:cNvPr id="116" name="组合 115"/>
          <p:cNvGrpSpPr/>
          <p:nvPr/>
        </p:nvGrpSpPr>
        <p:grpSpPr>
          <a:xfrm>
            <a:off x="5868941" y="3019222"/>
            <a:ext cx="5233192" cy="364249"/>
            <a:chOff x="5868941" y="3234330"/>
            <a:chExt cx="5233192" cy="364249"/>
          </a:xfrm>
          <a:solidFill>
            <a:schemeClr val="bg1">
              <a:lumMod val="95000"/>
            </a:schemeClr>
          </a:solidFill>
        </p:grpSpPr>
        <p:sp>
          <p:nvSpPr>
            <p:cNvPr id="117" name="圆角矩形 116"/>
            <p:cNvSpPr/>
            <p:nvPr/>
          </p:nvSpPr>
          <p:spPr>
            <a:xfrm>
              <a:off x="5868941" y="3234330"/>
              <a:ext cx="5233192" cy="364249"/>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WLAN</a:t>
              </a:r>
              <a:r>
                <a:rPr lang="zh-CN" altLang="en-US" sz="1600" kern="0">
                  <a:solidFill>
                    <a:srgbClr val="1D1D1A"/>
                  </a:solidFill>
                  <a:latin typeface="Huawei Sans" panose="020C0503030203020204" pitchFamily="34" charset="0"/>
                  <a:ea typeface="方正兰亭黑简体" panose="02000000000000000000" pitchFamily="2" charset="-122"/>
                </a:rPr>
                <a:t>业务配置下发</a:t>
              </a:r>
            </a:p>
          </p:txBody>
        </p:sp>
        <p:sp>
          <p:nvSpPr>
            <p:cNvPr id="118" name="椭圆 117"/>
            <p:cNvSpPr>
              <a:spLocks noChangeAspect="1"/>
            </p:cNvSpPr>
            <p:nvPr/>
          </p:nvSpPr>
          <p:spPr>
            <a:xfrm>
              <a:off x="6445866" y="3314513"/>
              <a:ext cx="203882" cy="203882"/>
            </a:xfrm>
            <a:prstGeom prst="ellipse">
              <a:avLst/>
            </a:prstGeom>
            <a:solidFill>
              <a:srgbClr val="00B0F0"/>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chemeClr val="bg1"/>
                  </a:solidFill>
                  <a:latin typeface="Huawei Sans" panose="020C0503030203020204" pitchFamily="34" charset="0"/>
                  <a:ea typeface="方正兰亭黑简体" panose="02000000000000000000" pitchFamily="2" charset="-122"/>
                </a:rPr>
                <a:t>2</a:t>
              </a:r>
              <a:endParaRPr lang="zh-CN" altLang="en-US" sz="1600" kern="0" dirty="0">
                <a:solidFill>
                  <a:schemeClr val="bg1"/>
                </a:solidFill>
                <a:latin typeface="Huawei Sans" panose="020C0503030203020204" pitchFamily="34" charset="0"/>
                <a:ea typeface="方正兰亭黑简体" panose="02000000000000000000" pitchFamily="2" charset="-122"/>
              </a:endParaRPr>
            </a:p>
          </p:txBody>
        </p:sp>
      </p:grpSp>
      <p:sp>
        <p:nvSpPr>
          <p:cNvPr id="119" name="圆角矩形 118"/>
          <p:cNvSpPr/>
          <p:nvPr/>
        </p:nvSpPr>
        <p:spPr>
          <a:xfrm>
            <a:off x="5868941" y="4876681"/>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STA</a:t>
            </a:r>
            <a:r>
              <a:rPr lang="zh-CN" altLang="en-US" sz="1600" kern="0">
                <a:solidFill>
                  <a:srgbClr val="1D1D1A"/>
                </a:solidFill>
                <a:latin typeface="Huawei Sans" panose="020C0503030203020204" pitchFamily="34" charset="0"/>
                <a:ea typeface="方正兰亭黑简体" panose="02000000000000000000" pitchFamily="2" charset="-122"/>
              </a:rPr>
              <a:t>接入</a:t>
            </a:r>
          </a:p>
        </p:txBody>
      </p:sp>
      <p:sp>
        <p:nvSpPr>
          <p:cNvPr id="120" name="椭圆 119"/>
          <p:cNvSpPr>
            <a:spLocks noChangeAspect="1"/>
          </p:cNvSpPr>
          <p:nvPr/>
        </p:nvSpPr>
        <p:spPr>
          <a:xfrm>
            <a:off x="6445866" y="4956864"/>
            <a:ext cx="203882" cy="203882"/>
          </a:xfrm>
          <a:prstGeom prst="ellips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200" b="1" smtClean="0">
                <a:solidFill>
                  <a:schemeClr val="tx1"/>
                </a:solidFill>
              </a:rPr>
              <a:t>3</a:t>
            </a:r>
            <a:endParaRPr lang="zh-CN" altLang="en-US" sz="1200" b="1">
              <a:solidFill>
                <a:schemeClr val="tx1"/>
              </a:solidFill>
            </a:endParaRPr>
          </a:p>
        </p:txBody>
      </p:sp>
      <p:grpSp>
        <p:nvGrpSpPr>
          <p:cNvPr id="121" name="组合 120"/>
          <p:cNvGrpSpPr/>
          <p:nvPr/>
        </p:nvGrpSpPr>
        <p:grpSpPr>
          <a:xfrm>
            <a:off x="5868941" y="5295137"/>
            <a:ext cx="5233192" cy="364249"/>
            <a:chOff x="5868941" y="5318117"/>
            <a:chExt cx="5233192" cy="364249"/>
          </a:xfrm>
          <a:solidFill>
            <a:schemeClr val="bg1">
              <a:lumMod val="95000"/>
            </a:schemeClr>
          </a:solidFill>
        </p:grpSpPr>
        <p:sp>
          <p:nvSpPr>
            <p:cNvPr id="122" name="圆角矩形 121"/>
            <p:cNvSpPr/>
            <p:nvPr/>
          </p:nvSpPr>
          <p:spPr>
            <a:xfrm>
              <a:off x="5868941" y="5318117"/>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WLAN</a:t>
              </a:r>
              <a:r>
                <a:rPr lang="zh-CN" altLang="en-US" sz="1600" kern="0">
                  <a:solidFill>
                    <a:srgbClr val="1D1D1A"/>
                  </a:solidFill>
                  <a:latin typeface="Huawei Sans" panose="020C0503030203020204" pitchFamily="34" charset="0"/>
                  <a:ea typeface="方正兰亭黑简体" panose="02000000000000000000" pitchFamily="2" charset="-122"/>
                </a:rPr>
                <a:t>业务数据转发</a:t>
              </a:r>
            </a:p>
          </p:txBody>
        </p:sp>
        <p:sp>
          <p:nvSpPr>
            <p:cNvPr id="123" name="椭圆 122"/>
            <p:cNvSpPr>
              <a:spLocks noChangeAspect="1"/>
            </p:cNvSpPr>
            <p:nvPr/>
          </p:nvSpPr>
          <p:spPr>
            <a:xfrm>
              <a:off x="6445866" y="5398300"/>
              <a:ext cx="203882" cy="203882"/>
            </a:xfrm>
            <a:prstGeom prst="ellipse">
              <a:avLst/>
            </a:prstGeom>
            <a:solidFill>
              <a:srgbClr val="FFFFFF"/>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4</a:t>
              </a: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grpSp>
      <p:sp>
        <p:nvSpPr>
          <p:cNvPr id="129" name="任意多边形 128"/>
          <p:cNvSpPr/>
          <p:nvPr/>
        </p:nvSpPr>
        <p:spPr>
          <a:xfrm flipH="1">
            <a:off x="3187316" y="3676007"/>
            <a:ext cx="701186" cy="1544229"/>
          </a:xfrm>
          <a:custGeom>
            <a:avLst/>
            <a:gdLst>
              <a:gd name="connsiteX0" fmla="*/ 414867 w 414867"/>
              <a:gd name="connsiteY0" fmla="*/ 0 h 1117600"/>
              <a:gd name="connsiteX1" fmla="*/ 0 w 414867"/>
              <a:gd name="connsiteY1" fmla="*/ 1117600 h 1117600"/>
              <a:gd name="connsiteX0" fmla="*/ 414867 w 734098"/>
              <a:gd name="connsiteY0" fmla="*/ 0 h 1117600"/>
              <a:gd name="connsiteX1" fmla="*/ 0 w 734098"/>
              <a:gd name="connsiteY1" fmla="*/ 1117600 h 1117600"/>
              <a:gd name="connsiteX0" fmla="*/ 211667 w 571900"/>
              <a:gd name="connsiteY0" fmla="*/ 0 h 1447800"/>
              <a:gd name="connsiteX1" fmla="*/ 0 w 571900"/>
              <a:gd name="connsiteY1" fmla="*/ 1447800 h 1447800"/>
              <a:gd name="connsiteX0" fmla="*/ 211667 w 754694"/>
              <a:gd name="connsiteY0" fmla="*/ 0 h 1447800"/>
              <a:gd name="connsiteX1" fmla="*/ 0 w 754694"/>
              <a:gd name="connsiteY1" fmla="*/ 1447800 h 1447800"/>
              <a:gd name="connsiteX0" fmla="*/ 101154 w 691459"/>
              <a:gd name="connsiteY0" fmla="*/ 0 h 1606329"/>
              <a:gd name="connsiteX1" fmla="*/ 0 w 691459"/>
              <a:gd name="connsiteY1" fmla="*/ 1606329 h 1606329"/>
              <a:gd name="connsiteX0" fmla="*/ 101154 w 659020"/>
              <a:gd name="connsiteY0" fmla="*/ 0 h 1606329"/>
              <a:gd name="connsiteX1" fmla="*/ 0 w 659020"/>
              <a:gd name="connsiteY1" fmla="*/ 1606329 h 1606329"/>
              <a:gd name="connsiteX0" fmla="*/ 101154 w 653743"/>
              <a:gd name="connsiteY0" fmla="*/ 0 h 1606329"/>
              <a:gd name="connsiteX1" fmla="*/ 0 w 653743"/>
              <a:gd name="connsiteY1" fmla="*/ 1606329 h 1606329"/>
            </a:gdLst>
            <a:ahLst/>
            <a:cxnLst>
              <a:cxn ang="0">
                <a:pos x="connsiteX0" y="connsiteY0"/>
              </a:cxn>
              <a:cxn ang="0">
                <a:pos x="connsiteX1" y="connsiteY1"/>
              </a:cxn>
            </a:cxnLst>
            <a:rect l="l" t="t" r="r" b="b"/>
            <a:pathLst>
              <a:path w="653743" h="1606329">
                <a:moveTo>
                  <a:pt x="101154" y="0"/>
                </a:moveTo>
                <a:cubicBezTo>
                  <a:pt x="961931" y="397933"/>
                  <a:pt x="730509" y="1007874"/>
                  <a:pt x="0" y="1606329"/>
                </a:cubicBezTo>
              </a:path>
            </a:pathLst>
          </a:custGeom>
          <a:ln w="19050">
            <a:solidFill>
              <a:srgbClr val="EC7061"/>
            </a:solidFill>
            <a:prstDash val="sys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0" name="任意多边形 129"/>
          <p:cNvSpPr/>
          <p:nvPr/>
        </p:nvSpPr>
        <p:spPr>
          <a:xfrm flipH="1">
            <a:off x="3487752" y="3849804"/>
            <a:ext cx="649199" cy="1371016"/>
          </a:xfrm>
          <a:custGeom>
            <a:avLst/>
            <a:gdLst>
              <a:gd name="connsiteX0" fmla="*/ 414867 w 414867"/>
              <a:gd name="connsiteY0" fmla="*/ 0 h 1117600"/>
              <a:gd name="connsiteX1" fmla="*/ 0 w 414867"/>
              <a:gd name="connsiteY1" fmla="*/ 1117600 h 1117600"/>
              <a:gd name="connsiteX0" fmla="*/ 414867 w 734098"/>
              <a:gd name="connsiteY0" fmla="*/ 0 h 1117600"/>
              <a:gd name="connsiteX1" fmla="*/ 0 w 734098"/>
              <a:gd name="connsiteY1" fmla="*/ 1117600 h 1117600"/>
              <a:gd name="connsiteX0" fmla="*/ 211667 w 571900"/>
              <a:gd name="connsiteY0" fmla="*/ 0 h 1447800"/>
              <a:gd name="connsiteX1" fmla="*/ 0 w 571900"/>
              <a:gd name="connsiteY1" fmla="*/ 1447800 h 1447800"/>
              <a:gd name="connsiteX0" fmla="*/ 211667 w 754694"/>
              <a:gd name="connsiteY0" fmla="*/ 0 h 1447800"/>
              <a:gd name="connsiteX1" fmla="*/ 0 w 754694"/>
              <a:gd name="connsiteY1" fmla="*/ 1447800 h 1447800"/>
              <a:gd name="connsiteX0" fmla="*/ 259284 w 783505"/>
              <a:gd name="connsiteY0" fmla="*/ 0 h 1574177"/>
              <a:gd name="connsiteX1" fmla="*/ 0 w 783505"/>
              <a:gd name="connsiteY1" fmla="*/ 1574177 h 1574177"/>
              <a:gd name="connsiteX0" fmla="*/ 259284 w 749193"/>
              <a:gd name="connsiteY0" fmla="*/ 0 h 1574177"/>
              <a:gd name="connsiteX1" fmla="*/ 0 w 749193"/>
              <a:gd name="connsiteY1" fmla="*/ 1574177 h 1574177"/>
              <a:gd name="connsiteX0" fmla="*/ 259284 w 730209"/>
              <a:gd name="connsiteY0" fmla="*/ 0 h 1574177"/>
              <a:gd name="connsiteX1" fmla="*/ 0 w 730209"/>
              <a:gd name="connsiteY1" fmla="*/ 1574177 h 1574177"/>
              <a:gd name="connsiteX0" fmla="*/ 259284 w 730209"/>
              <a:gd name="connsiteY0" fmla="*/ 0 h 1574177"/>
              <a:gd name="connsiteX1" fmla="*/ 0 w 730209"/>
              <a:gd name="connsiteY1" fmla="*/ 1574177 h 1574177"/>
            </a:gdLst>
            <a:ahLst/>
            <a:cxnLst>
              <a:cxn ang="0">
                <a:pos x="connsiteX0" y="connsiteY0"/>
              </a:cxn>
              <a:cxn ang="0">
                <a:pos x="connsiteX1" y="connsiteY1"/>
              </a:cxn>
            </a:cxnLst>
            <a:rect l="l" t="t" r="r" b="b"/>
            <a:pathLst>
              <a:path w="730209" h="1574177">
                <a:moveTo>
                  <a:pt x="259284" y="0"/>
                </a:moveTo>
                <a:cubicBezTo>
                  <a:pt x="1120062" y="397933"/>
                  <a:pt x="660082" y="940739"/>
                  <a:pt x="0" y="1574177"/>
                </a:cubicBezTo>
              </a:path>
            </a:pathLst>
          </a:custGeom>
          <a:ln w="19050">
            <a:solidFill>
              <a:srgbClr val="EC7061"/>
            </a:solidFill>
            <a:prstDash val="sys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文本框 130"/>
          <p:cNvSpPr txBox="1"/>
          <p:nvPr/>
        </p:nvSpPr>
        <p:spPr>
          <a:xfrm>
            <a:off x="2602923" y="2663580"/>
            <a:ext cx="1392790" cy="461665"/>
          </a:xfrm>
          <a:prstGeom prst="rect">
            <a:avLst/>
          </a:prstGeom>
          <a:noFill/>
        </p:spPr>
        <p:txBody>
          <a:bodyPr wrap="square" rtlCol="0">
            <a:spAutoFit/>
          </a:bodyPr>
          <a:lstStyle/>
          <a:p>
            <a:pPr algn="r"/>
            <a:r>
              <a:rPr lang="en-US" altLang="zh-CN" sz="1200" dirty="0">
                <a:solidFill>
                  <a:srgbClr val="EC7061"/>
                </a:solidFill>
              </a:rPr>
              <a:t>Configuration Update Request</a:t>
            </a:r>
          </a:p>
        </p:txBody>
      </p:sp>
      <p:cxnSp>
        <p:nvCxnSpPr>
          <p:cNvPr id="132" name="直接连接符 131"/>
          <p:cNvCxnSpPr/>
          <p:nvPr/>
        </p:nvCxnSpPr>
        <p:spPr>
          <a:xfrm>
            <a:off x="3377749" y="3059996"/>
            <a:ext cx="0" cy="825107"/>
          </a:xfrm>
          <a:prstGeom prst="line">
            <a:avLst/>
          </a:prstGeom>
          <a:ln>
            <a:solidFill>
              <a:srgbClr val="EC7061"/>
            </a:solidFill>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3539268" y="4081492"/>
            <a:ext cx="1420199" cy="461665"/>
          </a:xfrm>
          <a:prstGeom prst="rect">
            <a:avLst/>
          </a:prstGeom>
          <a:noFill/>
        </p:spPr>
        <p:txBody>
          <a:bodyPr wrap="square" rtlCol="0">
            <a:spAutoFit/>
          </a:bodyPr>
          <a:lstStyle/>
          <a:p>
            <a:r>
              <a:rPr lang="en-US" altLang="zh-CN" sz="1200" dirty="0">
                <a:solidFill>
                  <a:srgbClr val="EC7061"/>
                </a:solidFill>
              </a:rPr>
              <a:t>Configuration Update Response</a:t>
            </a:r>
          </a:p>
        </p:txBody>
      </p:sp>
      <p:sp>
        <p:nvSpPr>
          <p:cNvPr id="134" name="Oval 4"/>
          <p:cNvSpPr>
            <a:spLocks noChangeAspect="1"/>
          </p:cNvSpPr>
          <p:nvPr/>
        </p:nvSpPr>
        <p:spPr>
          <a:xfrm>
            <a:off x="3255295" y="3832932"/>
            <a:ext cx="211977" cy="211977"/>
          </a:xfrm>
          <a:prstGeom prst="ellipse">
            <a:avLst/>
          </a:prstGeom>
          <a:solidFill>
            <a:srgbClr val="00B0F0"/>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chemeClr val="bg1"/>
                </a:solidFill>
                <a:latin typeface="Huawei Sans" panose="020C0503030203020204" pitchFamily="34" charset="0"/>
                <a:ea typeface="方正兰亭黑简体" panose="02000000000000000000" pitchFamily="2" charset="-122"/>
              </a:rPr>
              <a:t>1</a:t>
            </a:r>
            <a:endParaRPr lang="zh-CN" altLang="en-US" sz="1600" kern="0" dirty="0">
              <a:solidFill>
                <a:schemeClr val="bg1"/>
              </a:solidFill>
              <a:latin typeface="Huawei Sans" panose="020C0503030203020204" pitchFamily="34" charset="0"/>
              <a:ea typeface="方正兰亭黑简体" panose="02000000000000000000" pitchFamily="2" charset="-122"/>
            </a:endParaRPr>
          </a:p>
        </p:txBody>
      </p:sp>
      <p:sp>
        <p:nvSpPr>
          <p:cNvPr id="135" name="Oval 4"/>
          <p:cNvSpPr>
            <a:spLocks noChangeAspect="1"/>
          </p:cNvSpPr>
          <p:nvPr/>
        </p:nvSpPr>
        <p:spPr>
          <a:xfrm>
            <a:off x="3356659" y="4217268"/>
            <a:ext cx="211977" cy="211977"/>
          </a:xfrm>
          <a:prstGeom prst="ellipse">
            <a:avLst/>
          </a:prstGeom>
          <a:solidFill>
            <a:srgbClr val="00B0F0"/>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chemeClr val="bg1"/>
                </a:solidFill>
                <a:latin typeface="Huawei Sans" panose="020C0503030203020204" pitchFamily="34" charset="0"/>
                <a:ea typeface="方正兰亭黑简体" panose="02000000000000000000" pitchFamily="2" charset="-122"/>
              </a:rPr>
              <a:t>2</a:t>
            </a:r>
            <a:endParaRPr lang="zh-CN" altLang="en-US" sz="1600" kern="0" dirty="0">
              <a:solidFill>
                <a:schemeClr val="bg1"/>
              </a:solidFill>
              <a:latin typeface="Huawei Sans" panose="020C0503030203020204" pitchFamily="34" charset="0"/>
              <a:ea typeface="方正兰亭黑简体" panose="02000000000000000000" pitchFamily="2" charset="-122"/>
            </a:endParaRPr>
          </a:p>
        </p:txBody>
      </p:sp>
      <p:grpSp>
        <p:nvGrpSpPr>
          <p:cNvPr id="136" name="组合 135"/>
          <p:cNvGrpSpPr/>
          <p:nvPr/>
        </p:nvGrpSpPr>
        <p:grpSpPr>
          <a:xfrm>
            <a:off x="749481" y="1363792"/>
            <a:ext cx="3753047" cy="4835052"/>
            <a:chOff x="749481" y="1363792"/>
            <a:chExt cx="3753047" cy="4835052"/>
          </a:xfrm>
        </p:grpSpPr>
        <p:grpSp>
          <p:nvGrpSpPr>
            <p:cNvPr id="137" name="组合 136"/>
            <p:cNvGrpSpPr/>
            <p:nvPr/>
          </p:nvGrpSpPr>
          <p:grpSpPr>
            <a:xfrm>
              <a:off x="749481" y="1363792"/>
              <a:ext cx="3753047" cy="4409868"/>
              <a:chOff x="749481" y="1363792"/>
              <a:chExt cx="3753047" cy="4409868"/>
            </a:xfrm>
          </p:grpSpPr>
          <p:cxnSp>
            <p:nvCxnSpPr>
              <p:cNvPr id="141" name="直接连接符 140"/>
              <p:cNvCxnSpPr/>
              <p:nvPr/>
            </p:nvCxnSpPr>
            <p:spPr>
              <a:xfrm flipH="1">
                <a:off x="2970944" y="3635960"/>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738669" y="1881806"/>
                <a:ext cx="0" cy="266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43" name="图片 102" descr="AC-蓝.png"/>
              <p:cNvPicPr>
                <a:picLocks noChangeAspect="1"/>
              </p:cNvPicPr>
              <p:nvPr/>
            </p:nvPicPr>
            <p:blipFill>
              <a:blip r:embed="rId3" cstate="print"/>
              <a:stretch>
                <a:fillRect/>
              </a:stretch>
            </p:blipFill>
            <p:spPr>
              <a:xfrm>
                <a:off x="3902727" y="3414753"/>
                <a:ext cx="541200" cy="442800"/>
              </a:xfrm>
              <a:prstGeom prst="rect">
                <a:avLst/>
              </a:prstGeom>
            </p:spPr>
          </p:pic>
          <p:sp>
            <p:nvSpPr>
              <p:cNvPr id="144" name="文本框 143"/>
              <p:cNvSpPr txBox="1"/>
              <p:nvPr/>
            </p:nvSpPr>
            <p:spPr>
              <a:xfrm>
                <a:off x="3969366" y="3159780"/>
                <a:ext cx="386644" cy="276999"/>
              </a:xfrm>
              <a:prstGeom prst="rect">
                <a:avLst/>
              </a:prstGeom>
              <a:noFill/>
            </p:spPr>
            <p:txBody>
              <a:bodyPr wrap="none" rtlCol="0">
                <a:spAutoFit/>
              </a:bodyPr>
              <a:lstStyle/>
              <a:p>
                <a:r>
                  <a:rPr lang="en-US" altLang="zh-CN" sz="1200" b="1" dirty="0" smtClean="0"/>
                  <a:t>AC</a:t>
                </a:r>
                <a:endParaRPr lang="zh-CN" altLang="en-US" sz="1200" b="1" dirty="0"/>
              </a:p>
            </p:txBody>
          </p:sp>
          <p:grpSp>
            <p:nvGrpSpPr>
              <p:cNvPr id="145" name="Group 165"/>
              <p:cNvGrpSpPr/>
              <p:nvPr/>
            </p:nvGrpSpPr>
            <p:grpSpPr>
              <a:xfrm rot="10800000">
                <a:off x="1334982" y="4556391"/>
                <a:ext cx="2818362" cy="896978"/>
                <a:chOff x="-1233037" y="914446"/>
                <a:chExt cx="1573823" cy="778776"/>
              </a:xfrm>
            </p:grpSpPr>
            <p:cxnSp>
              <p:nvCxnSpPr>
                <p:cNvPr id="162"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46" name="图片 76" descr="接入交换机.png"/>
              <p:cNvPicPr>
                <a:picLocks noChangeAspect="1"/>
              </p:cNvPicPr>
              <p:nvPr/>
            </p:nvPicPr>
            <p:blipFill>
              <a:blip r:embed="rId4" cstate="print"/>
              <a:stretch>
                <a:fillRect/>
              </a:stretch>
            </p:blipFill>
            <p:spPr>
              <a:xfrm>
                <a:off x="2466949" y="4358666"/>
                <a:ext cx="541200" cy="442800"/>
              </a:xfrm>
              <a:prstGeom prst="rect">
                <a:avLst/>
              </a:prstGeom>
            </p:spPr>
          </p:pic>
          <p:grpSp>
            <p:nvGrpSpPr>
              <p:cNvPr id="147" name="Group 3"/>
              <p:cNvGrpSpPr/>
              <p:nvPr/>
            </p:nvGrpSpPr>
            <p:grpSpPr>
              <a:xfrm>
                <a:off x="2615463" y="5489641"/>
                <a:ext cx="261965" cy="61979"/>
                <a:chOff x="559282" y="6488261"/>
                <a:chExt cx="261965" cy="61979"/>
              </a:xfrm>
              <a:solidFill>
                <a:schemeClr val="bg1">
                  <a:lumMod val="50000"/>
                </a:schemeClr>
              </a:solidFill>
            </p:grpSpPr>
            <p:sp>
              <p:nvSpPr>
                <p:cNvPr id="159"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8" name="直接连接符 147"/>
              <p:cNvCxnSpPr/>
              <p:nvPr/>
            </p:nvCxnSpPr>
            <p:spPr>
              <a:xfrm flipH="1">
                <a:off x="1334981" y="3635960"/>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49" name="图片 72" descr="交换机.png"/>
              <p:cNvPicPr>
                <a:picLocks noChangeAspect="1"/>
              </p:cNvPicPr>
              <p:nvPr/>
            </p:nvPicPr>
            <p:blipFill>
              <a:blip r:embed="rId5" cstate="print"/>
              <a:stretch>
                <a:fillRect/>
              </a:stretch>
            </p:blipFill>
            <p:spPr>
              <a:xfrm>
                <a:off x="1006122" y="3396497"/>
                <a:ext cx="539412" cy="442800"/>
              </a:xfrm>
              <a:prstGeom prst="rect">
                <a:avLst/>
              </a:prstGeom>
            </p:spPr>
          </p:pic>
          <p:pic>
            <p:nvPicPr>
              <p:cNvPr id="15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0420" y="2303909"/>
                <a:ext cx="541200" cy="442800"/>
              </a:xfrm>
              <a:prstGeom prst="rect">
                <a:avLst/>
              </a:prstGeom>
            </p:spPr>
          </p:pic>
          <p:sp>
            <p:nvSpPr>
              <p:cNvPr id="151" name="文本框 150"/>
              <p:cNvSpPr txBox="1"/>
              <p:nvPr/>
            </p:nvSpPr>
            <p:spPr>
              <a:xfrm>
                <a:off x="749481" y="3159780"/>
                <a:ext cx="1119217" cy="276999"/>
              </a:xfrm>
              <a:prstGeom prst="rect">
                <a:avLst/>
              </a:prstGeom>
              <a:noFill/>
            </p:spPr>
            <p:txBody>
              <a:bodyPr wrap="none" rtlCol="0">
                <a:spAutoFit/>
              </a:bodyPr>
              <a:lstStyle/>
              <a:p>
                <a:pPr algn="ctr"/>
                <a:r>
                  <a:rPr lang="en-US" altLang="zh-CN" sz="1200" b="1" dirty="0" smtClean="0"/>
                  <a:t>DHCP Server</a:t>
                </a:r>
                <a:endParaRPr lang="zh-CN" altLang="en-US" sz="1200" b="1" dirty="0"/>
              </a:p>
            </p:txBody>
          </p:sp>
          <p:pic>
            <p:nvPicPr>
              <p:cNvPr id="152" name="图片 105" descr="AP.png"/>
              <p:cNvPicPr>
                <a:picLocks noChangeAspect="1"/>
              </p:cNvPicPr>
              <p:nvPr/>
            </p:nvPicPr>
            <p:blipFill>
              <a:blip r:embed="rId7" cstate="print"/>
              <a:stretch>
                <a:fillRect/>
              </a:stretch>
            </p:blipFill>
            <p:spPr>
              <a:xfrm>
                <a:off x="1095898" y="5341660"/>
                <a:ext cx="527999" cy="432000"/>
              </a:xfrm>
              <a:prstGeom prst="rect">
                <a:avLst/>
              </a:prstGeom>
            </p:spPr>
          </p:pic>
          <p:pic>
            <p:nvPicPr>
              <p:cNvPr id="153" name="图片 105" descr="AP.png"/>
              <p:cNvPicPr>
                <a:picLocks noChangeAspect="1"/>
              </p:cNvPicPr>
              <p:nvPr/>
            </p:nvPicPr>
            <p:blipFill>
              <a:blip r:embed="rId7" cstate="print"/>
              <a:stretch>
                <a:fillRect/>
              </a:stretch>
            </p:blipFill>
            <p:spPr>
              <a:xfrm>
                <a:off x="3974529" y="5341660"/>
                <a:ext cx="527999" cy="432000"/>
              </a:xfrm>
              <a:prstGeom prst="rect">
                <a:avLst/>
              </a:prstGeom>
            </p:spPr>
          </p:pic>
          <p:sp>
            <p:nvSpPr>
              <p:cNvPr id="154" name="Freeform 159"/>
              <p:cNvSpPr/>
              <p:nvPr/>
            </p:nvSpPr>
            <p:spPr>
              <a:xfrm flipH="1">
                <a:off x="2155509" y="1363792"/>
                <a:ext cx="1115328" cy="58301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文本框 154"/>
              <p:cNvSpPr txBox="1"/>
              <p:nvPr/>
            </p:nvSpPr>
            <p:spPr>
              <a:xfrm>
                <a:off x="2292757" y="1560226"/>
                <a:ext cx="902811" cy="307777"/>
              </a:xfrm>
              <a:prstGeom prst="rect">
                <a:avLst/>
              </a:prstGeom>
              <a:noFill/>
            </p:spPr>
            <p:txBody>
              <a:bodyPr wrap="none" rtlCol="0">
                <a:spAutoFit/>
              </a:bodyPr>
              <a:lstStyle/>
              <a:p>
                <a:r>
                  <a:rPr lang="zh-CN" altLang="en-US" sz="1400" smtClean="0">
                    <a:solidFill>
                      <a:schemeClr val="bg1">
                        <a:lumMod val="50000"/>
                      </a:schemeClr>
                    </a:solidFill>
                  </a:rPr>
                  <a:t>园区网络</a:t>
                </a:r>
                <a:endParaRPr lang="zh-CN" altLang="en-US" sz="1400">
                  <a:solidFill>
                    <a:schemeClr val="bg1">
                      <a:lumMod val="50000"/>
                    </a:schemeClr>
                  </a:solidFill>
                </a:endParaRPr>
              </a:p>
            </p:txBody>
          </p:sp>
          <p:sp>
            <p:nvSpPr>
              <p:cNvPr id="156" name="文本框 155"/>
              <p:cNvSpPr txBox="1"/>
              <p:nvPr/>
            </p:nvSpPr>
            <p:spPr>
              <a:xfrm>
                <a:off x="1118170" y="5051428"/>
                <a:ext cx="383438" cy="276999"/>
              </a:xfrm>
              <a:prstGeom prst="rect">
                <a:avLst/>
              </a:prstGeom>
              <a:noFill/>
            </p:spPr>
            <p:txBody>
              <a:bodyPr wrap="none" rtlCol="0">
                <a:spAutoFit/>
              </a:bodyPr>
              <a:lstStyle/>
              <a:p>
                <a:r>
                  <a:rPr lang="en-US" altLang="zh-CN" sz="1200" b="1" smtClean="0"/>
                  <a:t>AP</a:t>
                </a:r>
                <a:endParaRPr lang="zh-CN" altLang="en-US" sz="1200" b="1"/>
              </a:p>
            </p:txBody>
          </p:sp>
          <p:sp>
            <p:nvSpPr>
              <p:cNvPr id="157" name="文本框 156"/>
              <p:cNvSpPr txBox="1"/>
              <p:nvPr/>
            </p:nvSpPr>
            <p:spPr>
              <a:xfrm>
                <a:off x="3972211" y="5051428"/>
                <a:ext cx="383438" cy="276999"/>
              </a:xfrm>
              <a:prstGeom prst="rect">
                <a:avLst/>
              </a:prstGeom>
              <a:noFill/>
            </p:spPr>
            <p:txBody>
              <a:bodyPr wrap="none" rtlCol="0">
                <a:spAutoFit/>
              </a:bodyPr>
              <a:lstStyle/>
              <a:p>
                <a:r>
                  <a:rPr lang="en-US" altLang="zh-CN" sz="1200" b="1" smtClean="0"/>
                  <a:t>AP</a:t>
                </a:r>
                <a:endParaRPr lang="zh-CN" altLang="en-US" sz="1200" b="1"/>
              </a:p>
            </p:txBody>
          </p:sp>
          <p:pic>
            <p:nvPicPr>
              <p:cNvPr id="158" name="图片 86" descr="核心交换机.png"/>
              <p:cNvPicPr>
                <a:picLocks noChangeAspect="1"/>
              </p:cNvPicPr>
              <p:nvPr/>
            </p:nvPicPr>
            <p:blipFill>
              <a:blip r:embed="rId8" cstate="print"/>
              <a:stretch>
                <a:fillRect/>
              </a:stretch>
            </p:blipFill>
            <p:spPr>
              <a:xfrm>
                <a:off x="2473145" y="3414753"/>
                <a:ext cx="541200" cy="442800"/>
              </a:xfrm>
              <a:prstGeom prst="rect">
                <a:avLst/>
              </a:prstGeom>
            </p:spPr>
          </p:pic>
        </p:grpSp>
        <p:pic>
          <p:nvPicPr>
            <p:cNvPr id="138" name="图片 137" descr="故障链路.png"/>
            <p:cNvPicPr>
              <a:picLocks noChangeAspect="1"/>
            </p:cNvPicPr>
            <p:nvPr/>
          </p:nvPicPr>
          <p:blipFill>
            <a:blip r:embed="rId9" cstate="print"/>
            <a:stretch>
              <a:fillRect/>
            </a:stretch>
          </p:blipFill>
          <p:spPr>
            <a:xfrm>
              <a:off x="1754992" y="5760533"/>
              <a:ext cx="540000" cy="402667"/>
            </a:xfrm>
            <a:prstGeom prst="rect">
              <a:avLst/>
            </a:prstGeom>
          </p:spPr>
        </p:pic>
        <p:pic>
          <p:nvPicPr>
            <p:cNvPr id="139" name="图片 138" descr="笔记本电脑.png"/>
            <p:cNvPicPr>
              <a:picLocks noChangeAspect="1"/>
            </p:cNvPicPr>
            <p:nvPr/>
          </p:nvPicPr>
          <p:blipFill>
            <a:blip r:embed="rId10" cstate="print"/>
            <a:stretch>
              <a:fillRect/>
            </a:stretch>
          </p:blipFill>
          <p:spPr>
            <a:xfrm>
              <a:off x="2584059" y="5810251"/>
              <a:ext cx="539779" cy="338400"/>
            </a:xfrm>
            <a:prstGeom prst="rect">
              <a:avLst/>
            </a:prstGeom>
          </p:spPr>
        </p:pic>
        <p:pic>
          <p:nvPicPr>
            <p:cNvPr id="140" name="图片 139" descr="SAN网络-蓝.png"/>
            <p:cNvPicPr>
              <a:picLocks noChangeAspect="1"/>
            </p:cNvPicPr>
            <p:nvPr/>
          </p:nvPicPr>
          <p:blipFill>
            <a:blip r:embed="rId11" cstate="print"/>
            <a:stretch>
              <a:fillRect/>
            </a:stretch>
          </p:blipFill>
          <p:spPr>
            <a:xfrm>
              <a:off x="3442541" y="5760533"/>
              <a:ext cx="267540" cy="438311"/>
            </a:xfrm>
            <a:prstGeom prst="rect">
              <a:avLst/>
            </a:prstGeom>
          </p:spPr>
        </p:pic>
      </p:grpSp>
    </p:spTree>
    <p:extLst>
      <p:ext uri="{BB962C8B-B14F-4D97-AF65-F5344CB8AC3E}">
        <p14:creationId xmlns:p14="http://schemas.microsoft.com/office/powerpoint/2010/main" val="4639749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业务相关配置 </a:t>
            </a:r>
            <a:r>
              <a:rPr lang="en-US" altLang="zh-CN" dirty="0"/>
              <a:t>- </a:t>
            </a:r>
            <a:r>
              <a:rPr lang="zh-CN" altLang="en-US" dirty="0"/>
              <a:t>配置射频</a:t>
            </a:r>
          </a:p>
        </p:txBody>
      </p:sp>
      <p:sp>
        <p:nvSpPr>
          <p:cNvPr id="51" name="五边形 50"/>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3" name="燕尾形 52"/>
          <p:cNvSpPr/>
          <p:nvPr/>
        </p:nvSpPr>
        <p:spPr bwMode="auto">
          <a:xfrm>
            <a:off x="896428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54" name="燕尾形 53"/>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55" name="燕尾形 54"/>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69" name="圆角矩形 68"/>
          <p:cNvSpPr/>
          <p:nvPr/>
        </p:nvSpPr>
        <p:spPr>
          <a:xfrm>
            <a:off x="1812078" y="3335464"/>
            <a:ext cx="1762394"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创建射频模板</a:t>
            </a:r>
          </a:p>
        </p:txBody>
      </p:sp>
      <p:sp>
        <p:nvSpPr>
          <p:cNvPr id="72" name="圆角矩形 71"/>
          <p:cNvSpPr/>
          <p:nvPr/>
        </p:nvSpPr>
        <p:spPr>
          <a:xfrm>
            <a:off x="1812078" y="4677424"/>
            <a:ext cx="1762394"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rPr>
              <a:t>AP</a:t>
            </a:r>
            <a:r>
              <a:rPr lang="zh-CN" altLang="en-US" sz="1600" dirty="0">
                <a:solidFill>
                  <a:schemeClr val="tx1"/>
                </a:solidFill>
                <a:latin typeface="Huawei Sans" panose="020C0503030203020204" pitchFamily="34" charset="0"/>
                <a:ea typeface="方正兰亭黑简体" panose="02000000000000000000" pitchFamily="2" charset="-122"/>
              </a:rPr>
              <a:t>或</a:t>
            </a:r>
            <a:r>
              <a:rPr lang="en-US" altLang="zh-CN" sz="1600" dirty="0">
                <a:solidFill>
                  <a:schemeClr val="tx1"/>
                </a:solidFill>
                <a:latin typeface="Huawei Sans" panose="020C0503030203020204" pitchFamily="34" charset="0"/>
                <a:ea typeface="方正兰亭黑简体" panose="02000000000000000000" pitchFamily="2" charset="-122"/>
              </a:rPr>
              <a:t>AP</a:t>
            </a:r>
            <a:r>
              <a:rPr lang="zh-CN" altLang="en-US" sz="1600" dirty="0">
                <a:solidFill>
                  <a:schemeClr val="tx1"/>
                </a:solidFill>
                <a:latin typeface="Huawei Sans" panose="020C0503030203020204" pitchFamily="34" charset="0"/>
                <a:ea typeface="方正兰亭黑简体" panose="02000000000000000000" pitchFamily="2" charset="-122"/>
              </a:rPr>
              <a:t>组</a:t>
            </a:r>
          </a:p>
        </p:txBody>
      </p:sp>
      <p:cxnSp>
        <p:nvCxnSpPr>
          <p:cNvPr id="73" name="直接箭头连接符 72"/>
          <p:cNvCxnSpPr>
            <a:stCxn id="69" idx="2"/>
            <a:endCxn id="72" idx="0"/>
          </p:cNvCxnSpPr>
          <p:nvPr/>
        </p:nvCxnSpPr>
        <p:spPr bwMode="auto">
          <a:xfrm>
            <a:off x="2693275" y="3858243"/>
            <a:ext cx="0" cy="819181"/>
          </a:xfrm>
          <a:prstGeom prst="straightConnector1">
            <a:avLst/>
          </a:prstGeom>
          <a:noFill/>
          <a:ln w="19050" cap="flat" cmpd="sng" algn="ctr">
            <a:solidFill>
              <a:srgbClr val="00B0F0"/>
            </a:solidFill>
            <a:prstDash val="solid"/>
            <a:round/>
            <a:headEnd type="none" w="med" len="med"/>
            <a:tailEnd type="triangle"/>
          </a:ln>
          <a:effectLst/>
        </p:spPr>
      </p:cxnSp>
      <p:sp>
        <p:nvSpPr>
          <p:cNvPr id="107" name="Text Box 9"/>
          <p:cNvSpPr txBox="1">
            <a:spLocks noChangeArrowheads="1"/>
          </p:cNvSpPr>
          <p:nvPr/>
        </p:nvSpPr>
        <p:spPr bwMode="auto">
          <a:xfrm>
            <a:off x="2602575" y="4085259"/>
            <a:ext cx="1019536" cy="307777"/>
          </a:xfrm>
          <a:prstGeom prst="rect">
            <a:avLst/>
          </a:prstGeom>
          <a:noFill/>
          <a:ln w="9525">
            <a:noFill/>
            <a:miter lim="800000"/>
            <a:headEnd/>
            <a:tailEnd/>
          </a:ln>
        </p:spPr>
        <p:txBody>
          <a:bodyPr wrap="square">
            <a:spAutoFit/>
          </a:bodyPr>
          <a:lstStyle/>
          <a:p>
            <a:pPr algn="ctr"/>
            <a:r>
              <a:rPr lang="zh-CN" altLang="en-US" sz="1400" dirty="0"/>
              <a:t>被引用到</a:t>
            </a:r>
            <a:endParaRPr lang="zh-CN" altLang="en-US" sz="1400" dirty="0">
              <a:solidFill>
                <a:schemeClr val="tx1"/>
              </a:solidFill>
            </a:endParaRPr>
          </a:p>
        </p:txBody>
      </p:sp>
      <p:sp>
        <p:nvSpPr>
          <p:cNvPr id="113" name="圆角矩形 112"/>
          <p:cNvSpPr/>
          <p:nvPr/>
        </p:nvSpPr>
        <p:spPr>
          <a:xfrm>
            <a:off x="4875210" y="3175653"/>
            <a:ext cx="6082091" cy="8424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zh-CN" altLang="en-US" sz="1400" dirty="0">
                <a:solidFill>
                  <a:schemeClr val="tx1"/>
                </a:solidFill>
              </a:rPr>
              <a:t>基本的射频参数直接在射频接口下配置，其它射频参数在射频模板下配置。射频模板分为</a:t>
            </a:r>
            <a:r>
              <a:rPr lang="en-US" altLang="zh-CN" sz="1400" dirty="0">
                <a:solidFill>
                  <a:schemeClr val="tx1"/>
                </a:solidFill>
              </a:rPr>
              <a:t>2G</a:t>
            </a:r>
            <a:r>
              <a:rPr lang="zh-CN" altLang="en-US" sz="1400" dirty="0">
                <a:solidFill>
                  <a:schemeClr val="tx1"/>
                </a:solidFill>
              </a:rPr>
              <a:t>射频模板和</a:t>
            </a:r>
            <a:r>
              <a:rPr lang="en-US" altLang="zh-CN" sz="1400" dirty="0">
                <a:solidFill>
                  <a:schemeClr val="tx1"/>
                </a:solidFill>
              </a:rPr>
              <a:t>5G</a:t>
            </a:r>
            <a:r>
              <a:rPr lang="zh-CN" altLang="en-US" sz="1400" dirty="0">
                <a:solidFill>
                  <a:schemeClr val="tx1"/>
                </a:solidFill>
              </a:rPr>
              <a:t>射频模板，分别对</a:t>
            </a:r>
            <a:r>
              <a:rPr lang="en-US" altLang="zh-CN" sz="1400" dirty="0">
                <a:solidFill>
                  <a:schemeClr val="tx1"/>
                </a:solidFill>
              </a:rPr>
              <a:t>2.4GHz</a:t>
            </a:r>
            <a:r>
              <a:rPr lang="zh-CN" altLang="en-US" sz="1400" dirty="0">
                <a:solidFill>
                  <a:schemeClr val="tx1"/>
                </a:solidFill>
              </a:rPr>
              <a:t>射频和</a:t>
            </a:r>
            <a:r>
              <a:rPr lang="en-US" altLang="zh-CN" sz="1400" dirty="0">
                <a:solidFill>
                  <a:schemeClr val="tx1"/>
                </a:solidFill>
              </a:rPr>
              <a:t>5GHz</a:t>
            </a:r>
            <a:r>
              <a:rPr lang="zh-CN" altLang="en-US" sz="1400" dirty="0">
                <a:solidFill>
                  <a:schemeClr val="tx1"/>
                </a:solidFill>
              </a:rPr>
              <a:t>射频生效。</a:t>
            </a:r>
          </a:p>
        </p:txBody>
      </p:sp>
      <p:sp>
        <p:nvSpPr>
          <p:cNvPr id="114" name="圆角矩形 113"/>
          <p:cNvSpPr/>
          <p:nvPr/>
        </p:nvSpPr>
        <p:spPr>
          <a:xfrm>
            <a:off x="4875210" y="4673248"/>
            <a:ext cx="608209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zh-CN" altLang="en-US" sz="1400" dirty="0">
                <a:solidFill>
                  <a:schemeClr val="tx1"/>
                </a:solidFill>
              </a:rPr>
              <a:t>将射频模板引用到</a:t>
            </a:r>
            <a:r>
              <a:rPr lang="en-US" altLang="zh-CN" sz="1400" dirty="0">
                <a:solidFill>
                  <a:schemeClr val="tx1"/>
                </a:solidFill>
              </a:rPr>
              <a:t>AP</a:t>
            </a:r>
            <a:r>
              <a:rPr lang="zh-CN" altLang="en-US" sz="1400" dirty="0">
                <a:solidFill>
                  <a:schemeClr val="tx1"/>
                </a:solidFill>
              </a:rPr>
              <a:t>组、</a:t>
            </a:r>
            <a:r>
              <a:rPr lang="en-US" altLang="zh-CN" sz="1400" dirty="0">
                <a:solidFill>
                  <a:schemeClr val="tx1"/>
                </a:solidFill>
              </a:rPr>
              <a:t>AP</a:t>
            </a:r>
            <a:r>
              <a:rPr lang="zh-CN" altLang="en-US" sz="1400" dirty="0">
                <a:solidFill>
                  <a:schemeClr val="tx1"/>
                </a:solidFill>
              </a:rPr>
              <a:t>、</a:t>
            </a:r>
            <a:r>
              <a:rPr lang="en-US" altLang="zh-CN" sz="1400" dirty="0">
                <a:solidFill>
                  <a:schemeClr val="tx1"/>
                </a:solidFill>
              </a:rPr>
              <a:t>AP</a:t>
            </a:r>
            <a:r>
              <a:rPr lang="zh-CN" altLang="en-US" sz="1400" dirty="0">
                <a:solidFill>
                  <a:schemeClr val="tx1"/>
                </a:solidFill>
              </a:rPr>
              <a:t>射频或</a:t>
            </a:r>
            <a:r>
              <a:rPr lang="en-US" altLang="zh-CN" sz="1400" dirty="0">
                <a:solidFill>
                  <a:schemeClr val="tx1"/>
                </a:solidFill>
              </a:rPr>
              <a:t>AP</a:t>
            </a:r>
            <a:r>
              <a:rPr lang="zh-CN" altLang="en-US" sz="1400" dirty="0">
                <a:solidFill>
                  <a:schemeClr val="tx1"/>
                </a:solidFill>
              </a:rPr>
              <a:t>组射频中，射频模板下的配置才能够自动下发到指定</a:t>
            </a:r>
            <a:r>
              <a:rPr lang="en-US" altLang="zh-CN" sz="1400" dirty="0">
                <a:solidFill>
                  <a:schemeClr val="tx1"/>
                </a:solidFill>
              </a:rPr>
              <a:t>AP</a:t>
            </a:r>
            <a:r>
              <a:rPr lang="zh-CN" altLang="en-US" sz="1400" dirty="0">
                <a:solidFill>
                  <a:schemeClr val="tx1"/>
                </a:solidFill>
              </a:rPr>
              <a:t>上并生效。</a:t>
            </a:r>
          </a:p>
        </p:txBody>
      </p:sp>
      <p:sp>
        <p:nvSpPr>
          <p:cNvPr id="120" name="圆角矩形 119"/>
          <p:cNvSpPr/>
          <p:nvPr/>
        </p:nvSpPr>
        <p:spPr>
          <a:xfrm>
            <a:off x="1775275" y="1993505"/>
            <a:ext cx="183600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配置基本射频参数</a:t>
            </a:r>
          </a:p>
        </p:txBody>
      </p:sp>
      <p:sp>
        <p:nvSpPr>
          <p:cNvPr id="27" name="圆角矩形 26"/>
          <p:cNvSpPr/>
          <p:nvPr/>
        </p:nvSpPr>
        <p:spPr>
          <a:xfrm>
            <a:off x="4875210" y="1994284"/>
            <a:ext cx="608209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zh-CN" altLang="en-US" sz="1400" dirty="0">
                <a:solidFill>
                  <a:schemeClr val="tx1"/>
                </a:solidFill>
              </a:rPr>
              <a:t>配置指定射频的工作带宽和信道、天线增益、发射功率、覆盖距离参数、工作频段等。</a:t>
            </a:r>
          </a:p>
        </p:txBody>
      </p:sp>
      <p:cxnSp>
        <p:nvCxnSpPr>
          <p:cNvPr id="37" name="直接箭头连接符 36"/>
          <p:cNvCxnSpPr>
            <a:stCxn id="120" idx="2"/>
            <a:endCxn id="69" idx="0"/>
          </p:cNvCxnSpPr>
          <p:nvPr/>
        </p:nvCxnSpPr>
        <p:spPr bwMode="auto">
          <a:xfrm>
            <a:off x="2693275" y="2516284"/>
            <a:ext cx="0" cy="819180"/>
          </a:xfrm>
          <a:prstGeom prst="straightConnector1">
            <a:avLst/>
          </a:prstGeom>
          <a:noFill/>
          <a:ln w="19050" cap="flat" cmpd="sng" algn="ctr">
            <a:solidFill>
              <a:srgbClr val="00B0F0"/>
            </a:solidFill>
            <a:prstDash val="solid"/>
            <a:round/>
            <a:headEnd type="none" w="med" len="med"/>
            <a:tailEnd type="triangle"/>
          </a:ln>
          <a:effectLst/>
        </p:spPr>
      </p:cxnSp>
      <p:cxnSp>
        <p:nvCxnSpPr>
          <p:cNvPr id="45" name="直接箭头连接符 44"/>
          <p:cNvCxnSpPr>
            <a:stCxn id="120" idx="3"/>
            <a:endCxn id="27" idx="1"/>
          </p:cNvCxnSpPr>
          <p:nvPr/>
        </p:nvCxnSpPr>
        <p:spPr>
          <a:xfrm>
            <a:off x="3611275" y="2254895"/>
            <a:ext cx="1263935" cy="389"/>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69" idx="3"/>
            <a:endCxn id="113" idx="1"/>
          </p:cNvCxnSpPr>
          <p:nvPr/>
        </p:nvCxnSpPr>
        <p:spPr>
          <a:xfrm flipV="1">
            <a:off x="3574472" y="3596853"/>
            <a:ext cx="1300738" cy="1"/>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72" idx="3"/>
            <a:endCxn id="114" idx="1"/>
          </p:cNvCxnSpPr>
          <p:nvPr/>
        </p:nvCxnSpPr>
        <p:spPr>
          <a:xfrm flipV="1">
            <a:off x="3574472" y="4934248"/>
            <a:ext cx="1300738" cy="4566"/>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096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业务相关配置 </a:t>
            </a:r>
            <a:r>
              <a:rPr lang="en-US" altLang="zh-CN" dirty="0"/>
              <a:t>- </a:t>
            </a:r>
            <a:r>
              <a:rPr lang="zh-CN" altLang="en-US" dirty="0"/>
              <a:t>配置</a:t>
            </a:r>
            <a:r>
              <a:rPr lang="en-US" altLang="zh-CN" dirty="0"/>
              <a:t>VAP</a:t>
            </a:r>
            <a:endParaRPr lang="zh-CN" altLang="en-US" dirty="0"/>
          </a:p>
        </p:txBody>
      </p:sp>
      <p:sp>
        <p:nvSpPr>
          <p:cNvPr id="51" name="五边形 50"/>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3" name="燕尾形 52"/>
          <p:cNvSpPr/>
          <p:nvPr/>
        </p:nvSpPr>
        <p:spPr bwMode="auto">
          <a:xfrm>
            <a:off x="896428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54" name="燕尾形 53"/>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55" name="燕尾形 54"/>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67" name="圆角矩形 66"/>
          <p:cNvSpPr/>
          <p:nvPr/>
        </p:nvSpPr>
        <p:spPr>
          <a:xfrm>
            <a:off x="1775274" y="1339421"/>
            <a:ext cx="183600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创建</a:t>
            </a:r>
            <a:r>
              <a:rPr lang="en-US" altLang="zh-CN" sz="1600" dirty="0">
                <a:solidFill>
                  <a:schemeClr val="tx1"/>
                </a:solidFill>
                <a:latin typeface="Huawei Sans" panose="020C0503030203020204" pitchFamily="34" charset="0"/>
                <a:ea typeface="方正兰亭黑简体" panose="02000000000000000000" pitchFamily="2" charset="-122"/>
              </a:rPr>
              <a:t>SSID</a:t>
            </a:r>
            <a:r>
              <a:rPr lang="zh-CN" altLang="en-US" sz="1600" dirty="0">
                <a:solidFill>
                  <a:schemeClr val="tx1"/>
                </a:solidFill>
                <a:latin typeface="Huawei Sans" panose="020C0503030203020204" pitchFamily="34" charset="0"/>
                <a:ea typeface="方正兰亭黑简体" panose="02000000000000000000" pitchFamily="2" charset="-122"/>
              </a:rPr>
              <a:t>模板</a:t>
            </a:r>
          </a:p>
        </p:txBody>
      </p:sp>
      <p:sp>
        <p:nvSpPr>
          <p:cNvPr id="68" name="圆角矩形 67"/>
          <p:cNvSpPr/>
          <p:nvPr/>
        </p:nvSpPr>
        <p:spPr>
          <a:xfrm>
            <a:off x="1775274" y="2231274"/>
            <a:ext cx="183600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创建安全模板</a:t>
            </a:r>
          </a:p>
        </p:txBody>
      </p:sp>
      <p:sp>
        <p:nvSpPr>
          <p:cNvPr id="69" name="圆角矩形 68"/>
          <p:cNvSpPr/>
          <p:nvPr/>
        </p:nvSpPr>
        <p:spPr>
          <a:xfrm>
            <a:off x="1812077" y="3123127"/>
            <a:ext cx="1762394"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创建</a:t>
            </a:r>
            <a:r>
              <a:rPr lang="en-US" altLang="zh-CN" sz="1600" dirty="0">
                <a:solidFill>
                  <a:schemeClr val="tx1"/>
                </a:solidFill>
                <a:latin typeface="Huawei Sans" panose="020C0503030203020204" pitchFamily="34" charset="0"/>
                <a:ea typeface="方正兰亭黑简体" panose="02000000000000000000" pitchFamily="2" charset="-122"/>
              </a:rPr>
              <a:t>VAP</a:t>
            </a:r>
            <a:r>
              <a:rPr lang="zh-CN" altLang="en-US" sz="1600" dirty="0">
                <a:solidFill>
                  <a:schemeClr val="tx1"/>
                </a:solidFill>
                <a:latin typeface="Huawei Sans" panose="020C0503030203020204" pitchFamily="34" charset="0"/>
                <a:ea typeface="方正兰亭黑简体" panose="02000000000000000000" pitchFamily="2" charset="-122"/>
              </a:rPr>
              <a:t>模板</a:t>
            </a:r>
          </a:p>
        </p:txBody>
      </p:sp>
      <p:sp>
        <p:nvSpPr>
          <p:cNvPr id="72" name="圆角矩形 71"/>
          <p:cNvSpPr/>
          <p:nvPr/>
        </p:nvSpPr>
        <p:spPr>
          <a:xfrm>
            <a:off x="1812077" y="5800469"/>
            <a:ext cx="1762394"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rPr>
              <a:t>AP</a:t>
            </a:r>
            <a:r>
              <a:rPr lang="zh-CN" altLang="en-US" sz="1600" dirty="0">
                <a:solidFill>
                  <a:schemeClr val="tx1"/>
                </a:solidFill>
                <a:latin typeface="Huawei Sans" panose="020C0503030203020204" pitchFamily="34" charset="0"/>
                <a:ea typeface="方正兰亭黑简体" panose="02000000000000000000" pitchFamily="2" charset="-122"/>
              </a:rPr>
              <a:t>或</a:t>
            </a:r>
            <a:r>
              <a:rPr lang="en-US" altLang="zh-CN" sz="1600" dirty="0">
                <a:solidFill>
                  <a:schemeClr val="tx1"/>
                </a:solidFill>
                <a:latin typeface="Huawei Sans" panose="020C0503030203020204" pitchFamily="34" charset="0"/>
                <a:ea typeface="方正兰亭黑简体" panose="02000000000000000000" pitchFamily="2" charset="-122"/>
              </a:rPr>
              <a:t>AP</a:t>
            </a:r>
            <a:r>
              <a:rPr lang="zh-CN" altLang="en-US" sz="1600" dirty="0">
                <a:solidFill>
                  <a:schemeClr val="tx1"/>
                </a:solidFill>
                <a:latin typeface="Huawei Sans" panose="020C0503030203020204" pitchFamily="34" charset="0"/>
                <a:ea typeface="方正兰亭黑简体" panose="02000000000000000000" pitchFamily="2" charset="-122"/>
              </a:rPr>
              <a:t>组</a:t>
            </a:r>
          </a:p>
        </p:txBody>
      </p:sp>
      <p:cxnSp>
        <p:nvCxnSpPr>
          <p:cNvPr id="73" name="直接箭头连接符 72"/>
          <p:cNvCxnSpPr>
            <a:stCxn id="69" idx="2"/>
            <a:endCxn id="120" idx="0"/>
          </p:cNvCxnSpPr>
          <p:nvPr/>
        </p:nvCxnSpPr>
        <p:spPr bwMode="auto">
          <a:xfrm>
            <a:off x="2693274" y="3645906"/>
            <a:ext cx="0" cy="369074"/>
          </a:xfrm>
          <a:prstGeom prst="straightConnector1">
            <a:avLst/>
          </a:prstGeom>
          <a:noFill/>
          <a:ln w="19050" cap="flat" cmpd="sng" algn="ctr">
            <a:solidFill>
              <a:srgbClr val="00B0F0"/>
            </a:solidFill>
            <a:prstDash val="solid"/>
            <a:round/>
            <a:headEnd type="none" w="med" len="med"/>
            <a:tailEnd type="triangle"/>
          </a:ln>
          <a:effectLst/>
        </p:spPr>
      </p:cxnSp>
      <p:sp>
        <p:nvSpPr>
          <p:cNvPr id="107" name="Text Box 9"/>
          <p:cNvSpPr txBox="1">
            <a:spLocks noChangeArrowheads="1"/>
          </p:cNvSpPr>
          <p:nvPr/>
        </p:nvSpPr>
        <p:spPr bwMode="auto">
          <a:xfrm>
            <a:off x="3684083" y="4582910"/>
            <a:ext cx="1019536" cy="307777"/>
          </a:xfrm>
          <a:prstGeom prst="rect">
            <a:avLst/>
          </a:prstGeom>
          <a:noFill/>
          <a:ln w="9525">
            <a:noFill/>
            <a:miter lim="800000"/>
            <a:headEnd/>
            <a:tailEnd/>
          </a:ln>
        </p:spPr>
        <p:txBody>
          <a:bodyPr wrap="square">
            <a:spAutoFit/>
          </a:bodyPr>
          <a:lstStyle/>
          <a:p>
            <a:pPr algn="ctr"/>
            <a:r>
              <a:rPr lang="zh-CN" altLang="en-US" sz="1400" dirty="0"/>
              <a:t>被引用到</a:t>
            </a:r>
            <a:endParaRPr lang="zh-CN" altLang="en-US" sz="1400" dirty="0">
              <a:solidFill>
                <a:schemeClr val="tx1"/>
              </a:solidFill>
            </a:endParaRPr>
          </a:p>
        </p:txBody>
      </p:sp>
      <p:sp>
        <p:nvSpPr>
          <p:cNvPr id="108" name="Text Box 9"/>
          <p:cNvSpPr txBox="1">
            <a:spLocks noChangeArrowheads="1"/>
          </p:cNvSpPr>
          <p:nvPr/>
        </p:nvSpPr>
        <p:spPr bwMode="auto">
          <a:xfrm>
            <a:off x="661419" y="3230628"/>
            <a:ext cx="1019536" cy="307777"/>
          </a:xfrm>
          <a:prstGeom prst="rect">
            <a:avLst/>
          </a:prstGeom>
          <a:noFill/>
          <a:ln w="9525">
            <a:noFill/>
            <a:miter lim="800000"/>
            <a:headEnd/>
            <a:tailEnd/>
          </a:ln>
        </p:spPr>
        <p:txBody>
          <a:bodyPr wrap="square">
            <a:spAutoFit/>
          </a:bodyPr>
          <a:lstStyle/>
          <a:p>
            <a:pPr algn="ctr"/>
            <a:r>
              <a:rPr lang="zh-CN" altLang="en-US" sz="1400" dirty="0"/>
              <a:t>被引用到</a:t>
            </a:r>
            <a:endParaRPr lang="zh-CN" altLang="en-US" sz="1400" dirty="0">
              <a:solidFill>
                <a:schemeClr val="tx1"/>
              </a:solidFill>
            </a:endParaRPr>
          </a:p>
        </p:txBody>
      </p:sp>
      <p:sp>
        <p:nvSpPr>
          <p:cNvPr id="111" name="圆角矩形 110"/>
          <p:cNvSpPr/>
          <p:nvPr/>
        </p:nvSpPr>
        <p:spPr>
          <a:xfrm>
            <a:off x="4875210" y="1339421"/>
            <a:ext cx="6082091" cy="842011"/>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rPr>
              <a:t>SSID</a:t>
            </a:r>
            <a:r>
              <a:rPr lang="zh-CN" altLang="en-US" sz="1400" dirty="0">
                <a:solidFill>
                  <a:schemeClr val="tx1"/>
                </a:solidFill>
              </a:rPr>
              <a:t>用来指定不同的无线网络。在</a:t>
            </a:r>
            <a:r>
              <a:rPr lang="en-US" altLang="zh-CN" sz="1400" dirty="0">
                <a:solidFill>
                  <a:schemeClr val="tx1"/>
                </a:solidFill>
              </a:rPr>
              <a:t>STA</a:t>
            </a:r>
            <a:r>
              <a:rPr lang="zh-CN" altLang="en-US" sz="1400" dirty="0">
                <a:solidFill>
                  <a:schemeClr val="tx1"/>
                </a:solidFill>
              </a:rPr>
              <a:t>上搜索可接入的无线网络时，显示出来的网络名称就是</a:t>
            </a:r>
            <a:r>
              <a:rPr lang="en-US" altLang="zh-CN" sz="1400" dirty="0">
                <a:solidFill>
                  <a:schemeClr val="tx1"/>
                </a:solidFill>
              </a:rPr>
              <a:t>SSID</a:t>
            </a:r>
            <a:r>
              <a:rPr lang="zh-CN" altLang="en-US" sz="1400" dirty="0">
                <a:solidFill>
                  <a:schemeClr val="tx1"/>
                </a:solidFill>
              </a:rPr>
              <a:t>。</a:t>
            </a:r>
            <a:endParaRPr lang="en-US" altLang="zh-CN" sz="1400" dirty="0">
              <a:solidFill>
                <a:schemeClr val="tx1"/>
              </a:solidFill>
            </a:endParaRPr>
          </a:p>
          <a:p>
            <a:pPr marL="180000" indent="-180000">
              <a:lnSpc>
                <a:spcPts val="2200"/>
              </a:lnSpc>
              <a:buFont typeface="Arial" panose="020B0604020202020204" pitchFamily="34" charset="0"/>
              <a:buChar char="•"/>
            </a:pPr>
            <a:r>
              <a:rPr lang="en-US" altLang="zh-CN" sz="1400" dirty="0">
                <a:solidFill>
                  <a:schemeClr val="tx1"/>
                </a:solidFill>
              </a:rPr>
              <a:t>SSID</a:t>
            </a:r>
            <a:r>
              <a:rPr lang="zh-CN" altLang="en-US" sz="1400" dirty="0">
                <a:solidFill>
                  <a:schemeClr val="tx1"/>
                </a:solidFill>
              </a:rPr>
              <a:t>模板主要用于配置</a:t>
            </a:r>
            <a:r>
              <a:rPr lang="en-US" altLang="zh-CN" sz="1400" dirty="0">
                <a:solidFill>
                  <a:schemeClr val="tx1"/>
                </a:solidFill>
              </a:rPr>
              <a:t>WLAN</a:t>
            </a:r>
            <a:r>
              <a:rPr lang="zh-CN" altLang="en-US" sz="1400" dirty="0">
                <a:solidFill>
                  <a:schemeClr val="tx1"/>
                </a:solidFill>
              </a:rPr>
              <a:t>网络的</a:t>
            </a:r>
            <a:r>
              <a:rPr lang="en-US" altLang="zh-CN" sz="1400" dirty="0">
                <a:solidFill>
                  <a:schemeClr val="tx1"/>
                </a:solidFill>
              </a:rPr>
              <a:t>SSID</a:t>
            </a:r>
            <a:r>
              <a:rPr lang="zh-CN" altLang="en-US" sz="1400" dirty="0">
                <a:solidFill>
                  <a:schemeClr val="tx1"/>
                </a:solidFill>
              </a:rPr>
              <a:t>名称。</a:t>
            </a:r>
          </a:p>
        </p:txBody>
      </p:sp>
      <p:sp>
        <p:nvSpPr>
          <p:cNvPr id="112" name="圆角矩形 111"/>
          <p:cNvSpPr/>
          <p:nvPr/>
        </p:nvSpPr>
        <p:spPr>
          <a:xfrm>
            <a:off x="4875210" y="2488152"/>
            <a:ext cx="608209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zh-CN" altLang="en-US" sz="1400" dirty="0">
                <a:solidFill>
                  <a:schemeClr val="tx1"/>
                </a:solidFill>
              </a:rPr>
              <a:t>配置</a:t>
            </a:r>
            <a:r>
              <a:rPr lang="en-US" altLang="zh-CN" sz="1400" dirty="0">
                <a:solidFill>
                  <a:schemeClr val="tx1"/>
                </a:solidFill>
              </a:rPr>
              <a:t>WLAN</a:t>
            </a:r>
            <a:r>
              <a:rPr lang="zh-CN" altLang="en-US" sz="1400" dirty="0">
                <a:solidFill>
                  <a:schemeClr val="tx1"/>
                </a:solidFill>
              </a:rPr>
              <a:t>安全策略，可以对无线终端（</a:t>
            </a:r>
            <a:r>
              <a:rPr lang="en-US" altLang="zh-CN" sz="1400" dirty="0">
                <a:solidFill>
                  <a:schemeClr val="tx1"/>
                </a:solidFill>
              </a:rPr>
              <a:t>STA</a:t>
            </a:r>
            <a:r>
              <a:rPr lang="zh-CN" altLang="en-US" sz="1400" dirty="0">
                <a:solidFill>
                  <a:schemeClr val="tx1"/>
                </a:solidFill>
              </a:rPr>
              <a:t>）进行身份验证，对用户的报文进行加密，保护</a:t>
            </a:r>
            <a:r>
              <a:rPr lang="en-US" altLang="zh-CN" sz="1400" dirty="0">
                <a:solidFill>
                  <a:schemeClr val="tx1"/>
                </a:solidFill>
              </a:rPr>
              <a:t>WLAN</a:t>
            </a:r>
            <a:r>
              <a:rPr lang="zh-CN" altLang="en-US" sz="1400" dirty="0">
                <a:solidFill>
                  <a:schemeClr val="tx1"/>
                </a:solidFill>
              </a:rPr>
              <a:t>网络和用户的安全。</a:t>
            </a:r>
          </a:p>
        </p:txBody>
      </p:sp>
      <p:sp>
        <p:nvSpPr>
          <p:cNvPr id="113" name="圆角矩形 112"/>
          <p:cNvSpPr/>
          <p:nvPr/>
        </p:nvSpPr>
        <p:spPr>
          <a:xfrm>
            <a:off x="4875210" y="3316872"/>
            <a:ext cx="608209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zh-CN" altLang="en-US" sz="1400" dirty="0">
                <a:solidFill>
                  <a:schemeClr val="tx1"/>
                </a:solidFill>
                <a:latin typeface="Huawei Sans" panose="020C0503030203020204" pitchFamily="34" charset="0"/>
                <a:ea typeface="方正兰亭黑简体" panose="02000000000000000000" pitchFamily="2" charset="-122"/>
              </a:rPr>
              <a:t>在</a:t>
            </a:r>
            <a:r>
              <a:rPr lang="en-US" altLang="zh-CN" sz="1400" dirty="0">
                <a:solidFill>
                  <a:schemeClr val="tx1"/>
                </a:solidFill>
              </a:rPr>
              <a:t>VAP</a:t>
            </a:r>
            <a:r>
              <a:rPr lang="zh-CN" altLang="en-US" sz="1400" dirty="0">
                <a:solidFill>
                  <a:schemeClr val="tx1"/>
                </a:solidFill>
              </a:rPr>
              <a:t>模板下配置各项参数，然后在</a:t>
            </a:r>
            <a:r>
              <a:rPr lang="en-US" altLang="zh-CN" sz="1400" dirty="0">
                <a:solidFill>
                  <a:schemeClr val="tx1"/>
                </a:solidFill>
              </a:rPr>
              <a:t>AP</a:t>
            </a:r>
            <a:r>
              <a:rPr lang="zh-CN" altLang="en-US" sz="1400" dirty="0">
                <a:solidFill>
                  <a:schemeClr val="tx1"/>
                </a:solidFill>
              </a:rPr>
              <a:t>组或</a:t>
            </a:r>
            <a:r>
              <a:rPr lang="en-US" altLang="zh-CN" sz="1400" dirty="0">
                <a:solidFill>
                  <a:schemeClr val="tx1"/>
                </a:solidFill>
              </a:rPr>
              <a:t>AP</a:t>
            </a:r>
            <a:r>
              <a:rPr lang="zh-CN" altLang="en-US" sz="1400" dirty="0">
                <a:solidFill>
                  <a:schemeClr val="tx1"/>
                </a:solidFill>
              </a:rPr>
              <a:t>中引用</a:t>
            </a:r>
            <a:r>
              <a:rPr lang="en-US" altLang="zh-CN" sz="1400" dirty="0">
                <a:solidFill>
                  <a:schemeClr val="tx1"/>
                </a:solidFill>
              </a:rPr>
              <a:t>VAP</a:t>
            </a:r>
            <a:r>
              <a:rPr lang="zh-CN" altLang="en-US" sz="1400" dirty="0">
                <a:solidFill>
                  <a:schemeClr val="tx1"/>
                </a:solidFill>
              </a:rPr>
              <a:t>模板，</a:t>
            </a:r>
            <a:r>
              <a:rPr lang="en-US" altLang="zh-CN" sz="1400" dirty="0">
                <a:solidFill>
                  <a:schemeClr val="tx1"/>
                </a:solidFill>
              </a:rPr>
              <a:t>AP</a:t>
            </a:r>
            <a:r>
              <a:rPr lang="zh-CN" altLang="en-US" sz="1400" dirty="0">
                <a:solidFill>
                  <a:schemeClr val="tx1"/>
                </a:solidFill>
              </a:rPr>
              <a:t>上就会生成</a:t>
            </a:r>
            <a:r>
              <a:rPr lang="en-US" altLang="zh-CN" sz="1400" dirty="0">
                <a:solidFill>
                  <a:schemeClr val="tx1"/>
                </a:solidFill>
              </a:rPr>
              <a:t>VAP</a:t>
            </a:r>
            <a:r>
              <a:rPr lang="zh-CN" altLang="en-US" sz="1400" dirty="0">
                <a:solidFill>
                  <a:schemeClr val="tx1"/>
                </a:solidFill>
              </a:rPr>
              <a:t>，</a:t>
            </a:r>
            <a:r>
              <a:rPr lang="en-US" altLang="zh-CN" sz="1400" dirty="0">
                <a:solidFill>
                  <a:schemeClr val="tx1"/>
                </a:solidFill>
              </a:rPr>
              <a:t>VAP</a:t>
            </a:r>
            <a:r>
              <a:rPr lang="zh-CN" altLang="en-US" sz="1400" dirty="0">
                <a:solidFill>
                  <a:schemeClr val="tx1"/>
                </a:solidFill>
              </a:rPr>
              <a:t>用来为</a:t>
            </a:r>
            <a:r>
              <a:rPr lang="en-US" altLang="zh-CN" sz="1400" dirty="0">
                <a:solidFill>
                  <a:schemeClr val="tx1"/>
                </a:solidFill>
              </a:rPr>
              <a:t>STA</a:t>
            </a:r>
            <a:r>
              <a:rPr lang="zh-CN" altLang="en-US" sz="1400" dirty="0">
                <a:solidFill>
                  <a:schemeClr val="tx1"/>
                </a:solidFill>
              </a:rPr>
              <a:t>提供无线接入服务。</a:t>
            </a:r>
          </a:p>
        </p:txBody>
      </p:sp>
      <p:sp>
        <p:nvSpPr>
          <p:cNvPr id="114" name="圆角矩形 113"/>
          <p:cNvSpPr/>
          <p:nvPr/>
        </p:nvSpPr>
        <p:spPr>
          <a:xfrm>
            <a:off x="4875210" y="5800858"/>
            <a:ext cx="608209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zh-CN" altLang="en-US" sz="1400" dirty="0">
                <a:solidFill>
                  <a:schemeClr val="tx1"/>
                </a:solidFill>
              </a:rPr>
              <a:t>将</a:t>
            </a:r>
            <a:r>
              <a:rPr lang="en-US" altLang="zh-CN" sz="1400" dirty="0">
                <a:solidFill>
                  <a:schemeClr val="tx1"/>
                </a:solidFill>
              </a:rPr>
              <a:t>VAP</a:t>
            </a:r>
            <a:r>
              <a:rPr lang="zh-CN" altLang="en-US" sz="1400" dirty="0">
                <a:solidFill>
                  <a:schemeClr val="tx1"/>
                </a:solidFill>
              </a:rPr>
              <a:t>模板绑定进</a:t>
            </a:r>
            <a:r>
              <a:rPr lang="en-US" altLang="zh-CN" sz="1400" dirty="0">
                <a:solidFill>
                  <a:schemeClr val="tx1"/>
                </a:solidFill>
              </a:rPr>
              <a:t>AP</a:t>
            </a:r>
            <a:r>
              <a:rPr lang="zh-CN" altLang="en-US" sz="1400" dirty="0">
                <a:solidFill>
                  <a:schemeClr val="tx1"/>
                </a:solidFill>
              </a:rPr>
              <a:t>或</a:t>
            </a:r>
            <a:r>
              <a:rPr lang="en-US" altLang="zh-CN" sz="1400" dirty="0">
                <a:solidFill>
                  <a:schemeClr val="tx1"/>
                </a:solidFill>
              </a:rPr>
              <a:t>AP</a:t>
            </a:r>
            <a:r>
              <a:rPr lang="zh-CN" altLang="en-US" sz="1400" dirty="0">
                <a:solidFill>
                  <a:schemeClr val="tx1"/>
                </a:solidFill>
              </a:rPr>
              <a:t>组，即为</a:t>
            </a:r>
            <a:r>
              <a:rPr lang="en-US" altLang="zh-CN" sz="1400" dirty="0">
                <a:solidFill>
                  <a:schemeClr val="tx1"/>
                </a:solidFill>
              </a:rPr>
              <a:t>AP</a:t>
            </a:r>
            <a:r>
              <a:rPr lang="zh-CN" altLang="en-US" sz="1400" dirty="0">
                <a:solidFill>
                  <a:schemeClr val="tx1"/>
                </a:solidFill>
              </a:rPr>
              <a:t>下发</a:t>
            </a:r>
            <a:r>
              <a:rPr lang="en-US" altLang="zh-CN" sz="1400" dirty="0">
                <a:solidFill>
                  <a:schemeClr val="tx1"/>
                </a:solidFill>
              </a:rPr>
              <a:t>WLAN</a:t>
            </a:r>
            <a:r>
              <a:rPr lang="zh-CN" altLang="en-US" sz="1400" dirty="0">
                <a:solidFill>
                  <a:schemeClr val="tx1"/>
                </a:solidFill>
              </a:rPr>
              <a:t>业务。</a:t>
            </a:r>
          </a:p>
        </p:txBody>
      </p:sp>
      <p:sp>
        <p:nvSpPr>
          <p:cNvPr id="120" name="圆角矩形 119"/>
          <p:cNvSpPr/>
          <p:nvPr/>
        </p:nvSpPr>
        <p:spPr>
          <a:xfrm>
            <a:off x="1775274" y="4014980"/>
            <a:ext cx="183600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配置数据转发方式</a:t>
            </a:r>
          </a:p>
        </p:txBody>
      </p:sp>
      <p:sp>
        <p:nvSpPr>
          <p:cNvPr id="121" name="圆角矩形 120"/>
          <p:cNvSpPr/>
          <p:nvPr/>
        </p:nvSpPr>
        <p:spPr>
          <a:xfrm>
            <a:off x="1775274" y="4906833"/>
            <a:ext cx="183600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Huawei Sans" panose="020C0503030203020204" pitchFamily="34" charset="0"/>
                <a:ea typeface="方正兰亭黑简体" panose="02000000000000000000" pitchFamily="2" charset="-122"/>
              </a:rPr>
              <a:t>配置业务</a:t>
            </a:r>
            <a:r>
              <a:rPr lang="en-US" altLang="zh-CN" sz="1600" dirty="0">
                <a:solidFill>
                  <a:schemeClr val="tx1"/>
                </a:solidFill>
                <a:latin typeface="Huawei Sans" panose="020C0503030203020204" pitchFamily="34" charset="0"/>
                <a:ea typeface="方正兰亭黑简体" panose="02000000000000000000" pitchFamily="2" charset="-122"/>
              </a:rPr>
              <a:t>VLAN</a:t>
            </a:r>
            <a:endParaRPr lang="zh-CN" altLang="en-US" sz="1600" dirty="0">
              <a:solidFill>
                <a:schemeClr val="tx1"/>
              </a:solidFill>
              <a:latin typeface="Huawei Sans" panose="020C0503030203020204" pitchFamily="34" charset="0"/>
              <a:ea typeface="方正兰亭黑简体" panose="02000000000000000000" pitchFamily="2" charset="-122"/>
            </a:endParaRPr>
          </a:p>
        </p:txBody>
      </p:sp>
      <p:sp>
        <p:nvSpPr>
          <p:cNvPr id="27" name="圆角矩形 26"/>
          <p:cNvSpPr/>
          <p:nvPr/>
        </p:nvSpPr>
        <p:spPr>
          <a:xfrm>
            <a:off x="4875210" y="4145592"/>
            <a:ext cx="608209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rPr>
              <a:t>WLAN</a:t>
            </a:r>
            <a:r>
              <a:rPr lang="zh-CN" altLang="en-US" sz="1400" dirty="0">
                <a:solidFill>
                  <a:schemeClr val="tx1"/>
                </a:solidFill>
              </a:rPr>
              <a:t>网络中的数据包括控制报文（管理报文）和数据报文。</a:t>
            </a:r>
          </a:p>
        </p:txBody>
      </p:sp>
      <p:sp>
        <p:nvSpPr>
          <p:cNvPr id="28" name="圆角矩形 27"/>
          <p:cNvSpPr/>
          <p:nvPr/>
        </p:nvSpPr>
        <p:spPr>
          <a:xfrm>
            <a:off x="4875210" y="4974312"/>
            <a:ext cx="608209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rPr>
              <a:t>VAP</a:t>
            </a:r>
            <a:r>
              <a:rPr lang="zh-CN" altLang="en-US" sz="1400" dirty="0">
                <a:solidFill>
                  <a:schemeClr val="tx1"/>
                </a:solidFill>
              </a:rPr>
              <a:t>下发给</a:t>
            </a:r>
            <a:r>
              <a:rPr lang="en-US" altLang="zh-CN" sz="1400" dirty="0">
                <a:solidFill>
                  <a:schemeClr val="tx1"/>
                </a:solidFill>
              </a:rPr>
              <a:t>AP</a:t>
            </a:r>
            <a:r>
              <a:rPr lang="zh-CN" altLang="en-US" sz="1400" dirty="0">
                <a:solidFill>
                  <a:schemeClr val="tx1"/>
                </a:solidFill>
              </a:rPr>
              <a:t>的二层业务数据报文中都会带有业务</a:t>
            </a:r>
            <a:r>
              <a:rPr lang="en-US" altLang="zh-CN" sz="1400" dirty="0">
                <a:solidFill>
                  <a:schemeClr val="tx1"/>
                </a:solidFill>
              </a:rPr>
              <a:t>VLAN</a:t>
            </a:r>
            <a:r>
              <a:rPr lang="zh-CN" altLang="en-US" sz="1400" dirty="0">
                <a:solidFill>
                  <a:schemeClr val="tx1"/>
                </a:solidFill>
              </a:rPr>
              <a:t>的</a:t>
            </a:r>
            <a:r>
              <a:rPr lang="en-US" altLang="zh-CN" sz="1400" dirty="0">
                <a:solidFill>
                  <a:schemeClr val="tx1"/>
                </a:solidFill>
              </a:rPr>
              <a:t>VLAN ID</a:t>
            </a:r>
            <a:r>
              <a:rPr lang="zh-CN" altLang="en-US" sz="1400" dirty="0">
                <a:solidFill>
                  <a:schemeClr val="tx1"/>
                </a:solidFill>
              </a:rPr>
              <a:t>。</a:t>
            </a:r>
          </a:p>
        </p:txBody>
      </p:sp>
      <p:cxnSp>
        <p:nvCxnSpPr>
          <p:cNvPr id="5" name="肘形连接符 4"/>
          <p:cNvCxnSpPr>
            <a:stCxn id="120" idx="3"/>
            <a:endCxn id="27" idx="1"/>
          </p:cNvCxnSpPr>
          <p:nvPr/>
        </p:nvCxnSpPr>
        <p:spPr>
          <a:xfrm>
            <a:off x="3611274" y="4276370"/>
            <a:ext cx="1263936" cy="130222"/>
          </a:xfrm>
          <a:prstGeom prst="bentConnector3">
            <a:avLst>
              <a:gd name="adj1" fmla="val 50000"/>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121" idx="3"/>
            <a:endCxn id="28" idx="1"/>
          </p:cNvCxnSpPr>
          <p:nvPr/>
        </p:nvCxnSpPr>
        <p:spPr>
          <a:xfrm>
            <a:off x="3611274" y="5168223"/>
            <a:ext cx="1263936" cy="67089"/>
          </a:xfrm>
          <a:prstGeom prst="bentConnector3">
            <a:avLst>
              <a:gd name="adj1" fmla="val 50000"/>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67" idx="3"/>
            <a:endCxn id="111" idx="1"/>
          </p:cNvCxnSpPr>
          <p:nvPr/>
        </p:nvCxnSpPr>
        <p:spPr>
          <a:xfrm>
            <a:off x="3611274" y="1600811"/>
            <a:ext cx="1263936" cy="159616"/>
          </a:xfrm>
          <a:prstGeom prst="bentConnector3">
            <a:avLst>
              <a:gd name="adj1" fmla="val 50000"/>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8" idx="3"/>
            <a:endCxn id="112" idx="1"/>
          </p:cNvCxnSpPr>
          <p:nvPr/>
        </p:nvCxnSpPr>
        <p:spPr>
          <a:xfrm>
            <a:off x="3611274" y="2492664"/>
            <a:ext cx="1263936" cy="256488"/>
          </a:xfrm>
          <a:prstGeom prst="bentConnector3">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69" idx="3"/>
            <a:endCxn id="113" idx="1"/>
          </p:cNvCxnSpPr>
          <p:nvPr/>
        </p:nvCxnSpPr>
        <p:spPr>
          <a:xfrm>
            <a:off x="3574471" y="3384517"/>
            <a:ext cx="1300739" cy="193355"/>
          </a:xfrm>
          <a:prstGeom prst="bentConnector3">
            <a:avLst>
              <a:gd name="adj1" fmla="val 50000"/>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67" idx="2"/>
            <a:endCxn id="68" idx="0"/>
          </p:cNvCxnSpPr>
          <p:nvPr/>
        </p:nvCxnSpPr>
        <p:spPr bwMode="auto">
          <a:xfrm>
            <a:off x="2693274" y="1862200"/>
            <a:ext cx="0" cy="369074"/>
          </a:xfrm>
          <a:prstGeom prst="straightConnector1">
            <a:avLst/>
          </a:prstGeom>
          <a:noFill/>
          <a:ln w="19050" cap="flat" cmpd="sng" algn="ctr">
            <a:solidFill>
              <a:srgbClr val="00B0F0"/>
            </a:solidFill>
            <a:prstDash val="solid"/>
            <a:round/>
            <a:headEnd type="none" w="med" len="med"/>
            <a:tailEnd type="triangle"/>
          </a:ln>
          <a:effectLst/>
        </p:spPr>
      </p:cxnSp>
      <p:cxnSp>
        <p:nvCxnSpPr>
          <p:cNvPr id="56" name="肘形连接符 55"/>
          <p:cNvCxnSpPr>
            <a:stCxn id="68" idx="2"/>
          </p:cNvCxnSpPr>
          <p:nvPr/>
        </p:nvCxnSpPr>
        <p:spPr>
          <a:xfrm rot="5400000">
            <a:off x="2071277" y="3023908"/>
            <a:ext cx="891853" cy="352143"/>
          </a:xfrm>
          <a:prstGeom prst="bentConnector5">
            <a:avLst>
              <a:gd name="adj1" fmla="val 20691"/>
              <a:gd name="adj2" fmla="val 311707"/>
              <a:gd name="adj3" fmla="val 125632"/>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20" idx="2"/>
            <a:endCxn id="121" idx="0"/>
          </p:cNvCxnSpPr>
          <p:nvPr/>
        </p:nvCxnSpPr>
        <p:spPr bwMode="auto">
          <a:xfrm>
            <a:off x="2693274" y="4537759"/>
            <a:ext cx="0" cy="369074"/>
          </a:xfrm>
          <a:prstGeom prst="straightConnector1">
            <a:avLst/>
          </a:prstGeom>
          <a:noFill/>
          <a:ln w="19050" cap="flat" cmpd="sng" algn="ctr">
            <a:solidFill>
              <a:srgbClr val="00B0F0"/>
            </a:solidFill>
            <a:prstDash val="solid"/>
            <a:round/>
            <a:headEnd type="none" w="med" len="med"/>
            <a:tailEnd type="triangle"/>
          </a:ln>
          <a:effectLst/>
        </p:spPr>
      </p:cxnSp>
      <p:cxnSp>
        <p:nvCxnSpPr>
          <p:cNvPr id="87" name="肘形连接符 86"/>
          <p:cNvCxnSpPr/>
          <p:nvPr/>
        </p:nvCxnSpPr>
        <p:spPr>
          <a:xfrm rot="5400000">
            <a:off x="1835012" y="4504168"/>
            <a:ext cx="2157126" cy="440602"/>
          </a:xfrm>
          <a:prstGeom prst="bentConnector5">
            <a:avLst>
              <a:gd name="adj1" fmla="val 8393"/>
              <a:gd name="adj2" fmla="val -151882"/>
              <a:gd name="adj3" fmla="val 90938"/>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72" idx="3"/>
            <a:endCxn id="114" idx="1"/>
          </p:cNvCxnSpPr>
          <p:nvPr/>
        </p:nvCxnSpPr>
        <p:spPr>
          <a:xfrm flipV="1">
            <a:off x="3574471" y="6061858"/>
            <a:ext cx="1300739" cy="1"/>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36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b="1" dirty="0"/>
              <a:t>WLAN</a:t>
            </a:r>
            <a:r>
              <a:rPr lang="zh-CN" altLang="en-US" b="1" dirty="0"/>
              <a:t>概述</a:t>
            </a:r>
            <a:endParaRPr lang="en-US" altLang="zh-CN" b="1" dirty="0"/>
          </a:p>
          <a:p>
            <a:r>
              <a:rPr lang="en-US" altLang="zh-CN" dirty="0">
                <a:solidFill>
                  <a:schemeClr val="bg1">
                    <a:lumMod val="50000"/>
                  </a:schemeClr>
                </a:solidFill>
              </a:rPr>
              <a:t>WLAN</a:t>
            </a:r>
            <a:r>
              <a:rPr lang="zh-CN" altLang="en-US" dirty="0">
                <a:solidFill>
                  <a:schemeClr val="bg1">
                    <a:lumMod val="50000"/>
                  </a:schemeClr>
                </a:solidFill>
              </a:rPr>
              <a:t>的基本</a:t>
            </a:r>
            <a:r>
              <a:rPr lang="zh-CN" altLang="en-US" dirty="0" smtClean="0">
                <a:solidFill>
                  <a:schemeClr val="bg1">
                    <a:lumMod val="50000"/>
                  </a:schemeClr>
                </a:solidFill>
              </a:rPr>
              <a:t>概念</a:t>
            </a:r>
            <a:endParaRPr lang="en-US" altLang="zh-CN" dirty="0" smtClean="0">
              <a:solidFill>
                <a:schemeClr val="bg1">
                  <a:lumMod val="50000"/>
                </a:schemeClr>
              </a:solidFill>
            </a:endParaRPr>
          </a:p>
          <a:p>
            <a:r>
              <a:rPr lang="en-US" altLang="zh-CN" dirty="0">
                <a:solidFill>
                  <a:schemeClr val="bg1">
                    <a:lumMod val="50000"/>
                  </a:schemeClr>
                </a:solidFill>
              </a:rPr>
              <a:t>WLAN</a:t>
            </a:r>
            <a:r>
              <a:rPr lang="zh-CN" altLang="en-US" dirty="0">
                <a:solidFill>
                  <a:schemeClr val="bg1">
                    <a:lumMod val="50000"/>
                  </a:schemeClr>
                </a:solidFill>
              </a:rPr>
              <a:t>的组网架构</a:t>
            </a:r>
          </a:p>
          <a:p>
            <a:r>
              <a:rPr lang="en-US" altLang="zh-CN" dirty="0" smtClean="0">
                <a:solidFill>
                  <a:schemeClr val="bg1">
                    <a:lumMod val="50000"/>
                  </a:schemeClr>
                </a:solidFill>
              </a:rPr>
              <a:t>WLAN</a:t>
            </a:r>
            <a:r>
              <a:rPr lang="zh-CN" altLang="en-US" dirty="0">
                <a:solidFill>
                  <a:schemeClr val="bg1">
                    <a:lumMod val="50000"/>
                  </a:schemeClr>
                </a:solidFill>
              </a:rPr>
              <a:t>的工作原理</a:t>
            </a:r>
            <a:endParaRPr lang="en-US" altLang="zh-CN" dirty="0">
              <a:solidFill>
                <a:schemeClr val="bg1">
                  <a:lumMod val="50000"/>
                </a:schemeClr>
              </a:solidFill>
            </a:endParaRPr>
          </a:p>
          <a:p>
            <a:r>
              <a:rPr lang="en-US" altLang="zh-CN" dirty="0">
                <a:solidFill>
                  <a:schemeClr val="bg1">
                    <a:lumMod val="50000"/>
                  </a:schemeClr>
                </a:solidFill>
              </a:rPr>
              <a:t>WLAN</a:t>
            </a:r>
            <a:r>
              <a:rPr lang="zh-CN" altLang="en-US" dirty="0">
                <a:solidFill>
                  <a:schemeClr val="bg1">
                    <a:lumMod val="50000"/>
                  </a:schemeClr>
                </a:solidFill>
              </a:rPr>
              <a:t>的配置实现</a:t>
            </a:r>
            <a:endParaRPr lang="en-US" altLang="zh-CN" dirty="0">
              <a:solidFill>
                <a:schemeClr val="bg1">
                  <a:lumMod val="50000"/>
                </a:schemeClr>
              </a:solidFill>
            </a:endParaRPr>
          </a:p>
          <a:p>
            <a:r>
              <a:rPr lang="zh-CN" altLang="en-US" dirty="0" smtClean="0">
                <a:solidFill>
                  <a:schemeClr val="bg1">
                    <a:lumMod val="50000"/>
                  </a:schemeClr>
                </a:solidFill>
              </a:rPr>
              <a:t>新一代</a:t>
            </a:r>
            <a:r>
              <a:rPr lang="en-US" altLang="zh-CN" dirty="0" smtClean="0">
                <a:solidFill>
                  <a:schemeClr val="bg1">
                    <a:lumMod val="50000"/>
                  </a:schemeClr>
                </a:solidFill>
              </a:rPr>
              <a:t>WLAN</a:t>
            </a:r>
            <a:r>
              <a:rPr lang="zh-CN" altLang="en-US" dirty="0">
                <a:solidFill>
                  <a:schemeClr val="bg1">
                    <a:lumMod val="50000"/>
                  </a:schemeClr>
                </a:solidFill>
              </a:rPr>
              <a:t>解决方案</a:t>
            </a:r>
          </a:p>
          <a:p>
            <a:endParaRPr lang="en-US" altLang="zh-CN" dirty="0">
              <a:solidFill>
                <a:schemeClr val="bg1">
                  <a:lumMod val="50000"/>
                </a:schemeClr>
              </a:solidFill>
            </a:endParaRPr>
          </a:p>
        </p:txBody>
      </p:sp>
    </p:spTree>
    <p:extLst>
      <p:ext uri="{BB962C8B-B14F-4D97-AF65-F5344CB8AC3E}">
        <p14:creationId xmlns:p14="http://schemas.microsoft.com/office/powerpoint/2010/main" val="744589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42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圆角矩形 88"/>
          <p:cNvSpPr/>
          <p:nvPr/>
        </p:nvSpPr>
        <p:spPr>
          <a:xfrm>
            <a:off x="5628573" y="2372633"/>
            <a:ext cx="5713930" cy="3473808"/>
          </a:xfrm>
          <a:prstGeom prst="roundRect">
            <a:avLst>
              <a:gd name="adj" fmla="val 2222"/>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342900" indent="-342900">
              <a:lnSpc>
                <a:spcPts val="2400"/>
              </a:lnSpc>
              <a:buFont typeface="+mj-lt"/>
              <a:buAutoNum type="arabicPeriod"/>
            </a:pPr>
            <a:endParaRPr lang="zh-CN" altLang="en-US" sz="1400">
              <a:solidFill>
                <a:prstClr val="black"/>
              </a:solidFill>
            </a:endParaRPr>
          </a:p>
        </p:txBody>
      </p:sp>
      <p:sp>
        <p:nvSpPr>
          <p:cNvPr id="3" name="标题 2"/>
          <p:cNvSpPr>
            <a:spLocks noGrp="1"/>
          </p:cNvSpPr>
          <p:nvPr>
            <p:ph type="title"/>
          </p:nvPr>
        </p:nvSpPr>
        <p:spPr/>
        <p:txBody>
          <a:bodyPr/>
          <a:lstStyle/>
          <a:p>
            <a:r>
              <a:rPr lang="en-US" altLang="zh-CN" dirty="0"/>
              <a:t>WLAN</a:t>
            </a:r>
            <a:r>
              <a:rPr lang="zh-CN" altLang="en-US" dirty="0"/>
              <a:t>工作</a:t>
            </a:r>
            <a:r>
              <a:rPr lang="zh-CN" altLang="en-US" dirty="0" smtClean="0"/>
              <a:t>流程：步骤</a:t>
            </a:r>
            <a:r>
              <a:rPr lang="en-US" altLang="zh-CN" dirty="0" smtClean="0"/>
              <a:t>3</a:t>
            </a:r>
            <a:endParaRPr lang="zh-CN" altLang="en-US" dirty="0"/>
          </a:p>
        </p:txBody>
      </p:sp>
      <p:sp>
        <p:nvSpPr>
          <p:cNvPr id="51" name="五边形 50"/>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3" name="燕尾形 52"/>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54" name="燕尾形 53"/>
          <p:cNvSpPr/>
          <p:nvPr/>
        </p:nvSpPr>
        <p:spPr bwMode="auto">
          <a:xfrm>
            <a:off x="996035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55" name="燕尾形 54"/>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87" name="圆角矩形 86"/>
          <p:cNvSpPr/>
          <p:nvPr/>
        </p:nvSpPr>
        <p:spPr>
          <a:xfrm>
            <a:off x="5898053" y="3969094"/>
            <a:ext cx="5204080" cy="1218616"/>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lvl="0">
              <a:lnSpc>
                <a:spcPts val="2400"/>
              </a:lnSpc>
            </a:pPr>
            <a:r>
              <a:rPr lang="en-US" altLang="zh-CN" sz="1400" dirty="0" smtClean="0">
                <a:solidFill>
                  <a:prstClr val="black"/>
                </a:solidFill>
              </a:rPr>
              <a:t>CAPWAP</a:t>
            </a:r>
            <a:r>
              <a:rPr lang="zh-CN" altLang="en-US" sz="1400" dirty="0">
                <a:solidFill>
                  <a:prstClr val="black"/>
                </a:solidFill>
              </a:rPr>
              <a:t>隧道建立完成后，用户就可以接入无线网络。</a:t>
            </a:r>
          </a:p>
          <a:p>
            <a:pPr lvl="0">
              <a:lnSpc>
                <a:spcPts val="2400"/>
              </a:lnSpc>
            </a:pPr>
            <a:r>
              <a:rPr lang="en-US" altLang="zh-CN" sz="1400" dirty="0">
                <a:solidFill>
                  <a:prstClr val="black"/>
                </a:solidFill>
              </a:rPr>
              <a:t>STA</a:t>
            </a:r>
            <a:r>
              <a:rPr lang="zh-CN" altLang="en-US" sz="1400" dirty="0">
                <a:solidFill>
                  <a:prstClr val="black"/>
                </a:solidFill>
              </a:rPr>
              <a:t>接入过程</a:t>
            </a:r>
            <a:r>
              <a:rPr lang="zh-CN" altLang="en-US" sz="1400" dirty="0" smtClean="0">
                <a:solidFill>
                  <a:prstClr val="black"/>
                </a:solidFill>
              </a:rPr>
              <a:t>分为</a:t>
            </a:r>
            <a:r>
              <a:rPr lang="zh-CN" altLang="en-US" sz="1400" dirty="0">
                <a:solidFill>
                  <a:prstClr val="black"/>
                </a:solidFill>
              </a:rPr>
              <a:t>六</a:t>
            </a:r>
            <a:r>
              <a:rPr lang="zh-CN" altLang="en-US" sz="1400" dirty="0" smtClean="0">
                <a:solidFill>
                  <a:prstClr val="black"/>
                </a:solidFill>
              </a:rPr>
              <a:t>个</a:t>
            </a:r>
            <a:r>
              <a:rPr lang="zh-CN" altLang="en-US" sz="1400" dirty="0">
                <a:solidFill>
                  <a:prstClr val="black"/>
                </a:solidFill>
              </a:rPr>
              <a:t>阶段：扫描阶段、链路认证阶段、关联阶段、接入认证阶段、</a:t>
            </a:r>
            <a:r>
              <a:rPr lang="en-US" altLang="zh-CN" sz="1400" dirty="0">
                <a:solidFill>
                  <a:prstClr val="black"/>
                </a:solidFill>
              </a:rPr>
              <a:t>DHCP</a:t>
            </a:r>
            <a:r>
              <a:rPr lang="zh-CN" altLang="en-US" sz="1400" dirty="0">
                <a:solidFill>
                  <a:prstClr val="black"/>
                </a:solidFill>
              </a:rPr>
              <a:t>、用户认证。</a:t>
            </a:r>
          </a:p>
        </p:txBody>
      </p:sp>
      <p:sp>
        <p:nvSpPr>
          <p:cNvPr id="88" name="圆角矩形 87"/>
          <p:cNvSpPr/>
          <p:nvPr/>
        </p:nvSpPr>
        <p:spPr>
          <a:xfrm>
            <a:off x="5628573" y="1881806"/>
            <a:ext cx="5713930"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rPr>
              <a:t>WLAN</a:t>
            </a:r>
            <a:r>
              <a:rPr lang="zh-CN" altLang="en-US" b="1">
                <a:solidFill>
                  <a:prstClr val="white"/>
                </a:solidFill>
                <a:latin typeface="Huawei Sans" panose="020C0503030203020204" pitchFamily="34" charset="0"/>
                <a:ea typeface="方正兰亭黑简体" panose="02000000000000000000" pitchFamily="2" charset="-122"/>
              </a:rPr>
              <a:t>工作流程</a:t>
            </a:r>
          </a:p>
        </p:txBody>
      </p:sp>
      <p:sp>
        <p:nvSpPr>
          <p:cNvPr id="90" name="圆角矩形 89"/>
          <p:cNvSpPr/>
          <p:nvPr/>
        </p:nvSpPr>
        <p:spPr>
          <a:xfrm>
            <a:off x="5868941" y="2574790"/>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AP</a:t>
            </a:r>
            <a:r>
              <a:rPr lang="zh-CN" altLang="en-US" sz="1600" kern="0">
                <a:solidFill>
                  <a:srgbClr val="1D1D1A"/>
                </a:solidFill>
                <a:latin typeface="Huawei Sans" panose="020C0503030203020204" pitchFamily="34" charset="0"/>
                <a:ea typeface="方正兰亭黑简体" panose="02000000000000000000" pitchFamily="2" charset="-122"/>
              </a:rPr>
              <a:t>上线</a:t>
            </a:r>
          </a:p>
        </p:txBody>
      </p:sp>
      <p:sp>
        <p:nvSpPr>
          <p:cNvPr id="91" name="椭圆 90"/>
          <p:cNvSpPr>
            <a:spLocks noChangeAspect="1"/>
          </p:cNvSpPr>
          <p:nvPr/>
        </p:nvSpPr>
        <p:spPr>
          <a:xfrm>
            <a:off x="6445866" y="2654973"/>
            <a:ext cx="203882" cy="203882"/>
          </a:xfrm>
          <a:prstGeom prst="ellipse">
            <a:avLst/>
          </a:prstGeom>
          <a:solidFill>
            <a:srgbClr val="1AABE2">
              <a:alpha val="5000"/>
            </a:srgbClr>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chemeClr val="tx1"/>
                </a:solidFill>
                <a:latin typeface="Huawei Sans" panose="020C0503030203020204" pitchFamily="34" charset="0"/>
                <a:ea typeface="方正兰亭黑简体" panose="02000000000000000000" pitchFamily="2" charset="-122"/>
              </a:rPr>
              <a:t>1</a:t>
            </a:r>
            <a:endParaRPr lang="zh-CN" altLang="en-US" sz="1600" kern="0" dirty="0">
              <a:solidFill>
                <a:schemeClr val="tx1"/>
              </a:solidFill>
              <a:latin typeface="Huawei Sans" panose="020C0503030203020204" pitchFamily="34" charset="0"/>
              <a:ea typeface="方正兰亭黑简体" panose="02000000000000000000" pitchFamily="2" charset="-122"/>
            </a:endParaRPr>
          </a:p>
        </p:txBody>
      </p:sp>
      <p:grpSp>
        <p:nvGrpSpPr>
          <p:cNvPr id="92" name="组合 91"/>
          <p:cNvGrpSpPr/>
          <p:nvPr/>
        </p:nvGrpSpPr>
        <p:grpSpPr>
          <a:xfrm>
            <a:off x="5868941" y="3019222"/>
            <a:ext cx="5233192" cy="364249"/>
            <a:chOff x="5868941" y="3234330"/>
            <a:chExt cx="5233192" cy="364249"/>
          </a:xfrm>
          <a:solidFill>
            <a:schemeClr val="bg1">
              <a:lumMod val="95000"/>
            </a:schemeClr>
          </a:solidFill>
        </p:grpSpPr>
        <p:sp>
          <p:nvSpPr>
            <p:cNvPr id="93" name="圆角矩形 92"/>
            <p:cNvSpPr/>
            <p:nvPr/>
          </p:nvSpPr>
          <p:spPr>
            <a:xfrm>
              <a:off x="5868941" y="3234330"/>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WLAN</a:t>
              </a:r>
              <a:r>
                <a:rPr lang="zh-CN" altLang="en-US" sz="1600" kern="0">
                  <a:solidFill>
                    <a:srgbClr val="1D1D1A"/>
                  </a:solidFill>
                  <a:latin typeface="Huawei Sans" panose="020C0503030203020204" pitchFamily="34" charset="0"/>
                  <a:ea typeface="方正兰亭黑简体" panose="02000000000000000000" pitchFamily="2" charset="-122"/>
                </a:rPr>
                <a:t>业务配置下发</a:t>
              </a:r>
            </a:p>
          </p:txBody>
        </p:sp>
        <p:sp>
          <p:nvSpPr>
            <p:cNvPr id="94" name="椭圆 93"/>
            <p:cNvSpPr>
              <a:spLocks noChangeAspect="1"/>
            </p:cNvSpPr>
            <p:nvPr/>
          </p:nvSpPr>
          <p:spPr>
            <a:xfrm>
              <a:off x="6445866" y="3314513"/>
              <a:ext cx="203882" cy="203882"/>
            </a:xfrm>
            <a:prstGeom prst="ellipse">
              <a:avLst/>
            </a:prstGeom>
            <a:solidFill>
              <a:srgbClr val="1AABE2">
                <a:alpha val="5000"/>
              </a:srgbClr>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latin typeface="Huawei Sans" panose="020C0503030203020204" pitchFamily="34" charset="0"/>
                  <a:ea typeface="方正兰亭黑简体" panose="02000000000000000000" pitchFamily="2" charset="-122"/>
                </a:rPr>
                <a:t>2</a:t>
              </a:r>
              <a:endParaRPr lang="zh-CN" altLang="en-US" sz="1600" kern="0" dirty="0">
                <a:latin typeface="Huawei Sans" panose="020C0503030203020204" pitchFamily="34" charset="0"/>
                <a:ea typeface="方正兰亭黑简体" panose="02000000000000000000" pitchFamily="2" charset="-122"/>
              </a:endParaRPr>
            </a:p>
          </p:txBody>
        </p:sp>
      </p:grpSp>
      <p:sp>
        <p:nvSpPr>
          <p:cNvPr id="95" name="圆角矩形 94"/>
          <p:cNvSpPr/>
          <p:nvPr/>
        </p:nvSpPr>
        <p:spPr>
          <a:xfrm>
            <a:off x="5868941" y="3478267"/>
            <a:ext cx="5233192" cy="364249"/>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STA</a:t>
            </a:r>
            <a:r>
              <a:rPr lang="zh-CN" altLang="en-US" sz="1600" kern="0">
                <a:solidFill>
                  <a:srgbClr val="1D1D1A"/>
                </a:solidFill>
                <a:latin typeface="Huawei Sans" panose="020C0503030203020204" pitchFamily="34" charset="0"/>
                <a:ea typeface="方正兰亭黑简体" panose="02000000000000000000" pitchFamily="2" charset="-122"/>
              </a:rPr>
              <a:t>接入</a:t>
            </a:r>
          </a:p>
        </p:txBody>
      </p:sp>
      <p:sp>
        <p:nvSpPr>
          <p:cNvPr id="96" name="椭圆 95"/>
          <p:cNvSpPr>
            <a:spLocks noChangeAspect="1"/>
          </p:cNvSpPr>
          <p:nvPr/>
        </p:nvSpPr>
        <p:spPr>
          <a:xfrm>
            <a:off x="6445866" y="3558450"/>
            <a:ext cx="203882" cy="20388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grpSp>
        <p:nvGrpSpPr>
          <p:cNvPr id="97" name="组合 96"/>
          <p:cNvGrpSpPr/>
          <p:nvPr/>
        </p:nvGrpSpPr>
        <p:grpSpPr>
          <a:xfrm>
            <a:off x="5868941" y="5295137"/>
            <a:ext cx="5233192" cy="364249"/>
            <a:chOff x="5868941" y="5318117"/>
            <a:chExt cx="5233192" cy="364249"/>
          </a:xfrm>
          <a:solidFill>
            <a:schemeClr val="bg1">
              <a:lumMod val="95000"/>
            </a:schemeClr>
          </a:solidFill>
        </p:grpSpPr>
        <p:sp>
          <p:nvSpPr>
            <p:cNvPr id="98" name="圆角矩形 97"/>
            <p:cNvSpPr/>
            <p:nvPr/>
          </p:nvSpPr>
          <p:spPr>
            <a:xfrm>
              <a:off x="5868941" y="5318117"/>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WLAN</a:t>
              </a:r>
              <a:r>
                <a:rPr lang="zh-CN" altLang="en-US" sz="1600" kern="0">
                  <a:solidFill>
                    <a:srgbClr val="1D1D1A"/>
                  </a:solidFill>
                  <a:latin typeface="Huawei Sans" panose="020C0503030203020204" pitchFamily="34" charset="0"/>
                  <a:ea typeface="方正兰亭黑简体" panose="02000000000000000000" pitchFamily="2" charset="-122"/>
                </a:rPr>
                <a:t>业务数据转发</a:t>
              </a:r>
            </a:p>
          </p:txBody>
        </p:sp>
        <p:sp>
          <p:nvSpPr>
            <p:cNvPr id="99" name="椭圆 98"/>
            <p:cNvSpPr>
              <a:spLocks noChangeAspect="1"/>
            </p:cNvSpPr>
            <p:nvPr/>
          </p:nvSpPr>
          <p:spPr>
            <a:xfrm>
              <a:off x="6445866" y="5398300"/>
              <a:ext cx="203882" cy="203882"/>
            </a:xfrm>
            <a:prstGeom prst="ellipse">
              <a:avLst/>
            </a:prstGeom>
            <a:solidFill>
              <a:srgbClr val="1AABE2">
                <a:alpha val="5000"/>
              </a:srgbClr>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latin typeface="Huawei Sans" panose="020C0503030203020204" pitchFamily="34" charset="0"/>
                  <a:ea typeface="方正兰亭黑简体" panose="02000000000000000000" pitchFamily="2" charset="-122"/>
                </a:rPr>
                <a:t>4</a:t>
              </a:r>
              <a:endParaRPr lang="zh-CN" altLang="en-US" sz="1600" kern="0" dirty="0">
                <a:latin typeface="Huawei Sans" panose="020C0503030203020204" pitchFamily="34" charset="0"/>
                <a:ea typeface="方正兰亭黑简体" panose="02000000000000000000" pitchFamily="2" charset="-122"/>
              </a:endParaRPr>
            </a:p>
          </p:txBody>
        </p:sp>
      </p:grpSp>
      <p:grpSp>
        <p:nvGrpSpPr>
          <p:cNvPr id="100" name="组合 99"/>
          <p:cNvGrpSpPr/>
          <p:nvPr/>
        </p:nvGrpSpPr>
        <p:grpSpPr>
          <a:xfrm>
            <a:off x="749481" y="1363792"/>
            <a:ext cx="3753047" cy="4835052"/>
            <a:chOff x="749481" y="1363792"/>
            <a:chExt cx="3753047" cy="4835052"/>
          </a:xfrm>
        </p:grpSpPr>
        <p:grpSp>
          <p:nvGrpSpPr>
            <p:cNvPr id="101" name="组合 100"/>
            <p:cNvGrpSpPr/>
            <p:nvPr/>
          </p:nvGrpSpPr>
          <p:grpSpPr>
            <a:xfrm>
              <a:off x="749481" y="1363792"/>
              <a:ext cx="3753047" cy="4409868"/>
              <a:chOff x="749481" y="1363792"/>
              <a:chExt cx="3753047" cy="4409868"/>
            </a:xfrm>
          </p:grpSpPr>
          <p:cxnSp>
            <p:nvCxnSpPr>
              <p:cNvPr id="105" name="直接连接符 104"/>
              <p:cNvCxnSpPr/>
              <p:nvPr/>
            </p:nvCxnSpPr>
            <p:spPr>
              <a:xfrm flipH="1">
                <a:off x="2970944" y="3635960"/>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738669" y="1881806"/>
                <a:ext cx="0" cy="266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7" name="图片 102" descr="AC-蓝.png"/>
              <p:cNvPicPr>
                <a:picLocks noChangeAspect="1"/>
              </p:cNvPicPr>
              <p:nvPr/>
            </p:nvPicPr>
            <p:blipFill>
              <a:blip r:embed="rId3" cstate="print"/>
              <a:stretch>
                <a:fillRect/>
              </a:stretch>
            </p:blipFill>
            <p:spPr>
              <a:xfrm>
                <a:off x="3902727" y="3414753"/>
                <a:ext cx="541200" cy="442800"/>
              </a:xfrm>
              <a:prstGeom prst="rect">
                <a:avLst/>
              </a:prstGeom>
            </p:spPr>
          </p:pic>
          <p:sp>
            <p:nvSpPr>
              <p:cNvPr id="108" name="文本框 107"/>
              <p:cNvSpPr txBox="1"/>
              <p:nvPr/>
            </p:nvSpPr>
            <p:spPr>
              <a:xfrm>
                <a:off x="3969366" y="3159780"/>
                <a:ext cx="386644" cy="276999"/>
              </a:xfrm>
              <a:prstGeom prst="rect">
                <a:avLst/>
              </a:prstGeom>
              <a:noFill/>
            </p:spPr>
            <p:txBody>
              <a:bodyPr wrap="none" rtlCol="0">
                <a:spAutoFit/>
              </a:bodyPr>
              <a:lstStyle/>
              <a:p>
                <a:r>
                  <a:rPr lang="en-US" altLang="zh-CN" sz="1200" b="1" dirty="0" smtClean="0"/>
                  <a:t>AC</a:t>
                </a:r>
                <a:endParaRPr lang="zh-CN" altLang="en-US" sz="1200" b="1" dirty="0"/>
              </a:p>
            </p:txBody>
          </p:sp>
          <p:grpSp>
            <p:nvGrpSpPr>
              <p:cNvPr id="109" name="Group 165"/>
              <p:cNvGrpSpPr/>
              <p:nvPr/>
            </p:nvGrpSpPr>
            <p:grpSpPr>
              <a:xfrm rot="10800000">
                <a:off x="1334982" y="4556391"/>
                <a:ext cx="2818362" cy="896978"/>
                <a:chOff x="-1233037" y="914446"/>
                <a:chExt cx="1573823" cy="778776"/>
              </a:xfrm>
            </p:grpSpPr>
            <p:cxnSp>
              <p:nvCxnSpPr>
                <p:cNvPr id="126"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10" name="图片 76" descr="接入交换机.png"/>
              <p:cNvPicPr>
                <a:picLocks noChangeAspect="1"/>
              </p:cNvPicPr>
              <p:nvPr/>
            </p:nvPicPr>
            <p:blipFill>
              <a:blip r:embed="rId4" cstate="print"/>
              <a:stretch>
                <a:fillRect/>
              </a:stretch>
            </p:blipFill>
            <p:spPr>
              <a:xfrm>
                <a:off x="2466949" y="4358666"/>
                <a:ext cx="541200" cy="442800"/>
              </a:xfrm>
              <a:prstGeom prst="rect">
                <a:avLst/>
              </a:prstGeom>
            </p:spPr>
          </p:pic>
          <p:grpSp>
            <p:nvGrpSpPr>
              <p:cNvPr id="111" name="Group 3"/>
              <p:cNvGrpSpPr/>
              <p:nvPr/>
            </p:nvGrpSpPr>
            <p:grpSpPr>
              <a:xfrm>
                <a:off x="2615463" y="5489641"/>
                <a:ext cx="261965" cy="61979"/>
                <a:chOff x="559282" y="6488261"/>
                <a:chExt cx="261965" cy="61979"/>
              </a:xfrm>
              <a:solidFill>
                <a:schemeClr val="bg1">
                  <a:lumMod val="50000"/>
                </a:schemeClr>
              </a:solidFill>
            </p:grpSpPr>
            <p:sp>
              <p:nvSpPr>
                <p:cNvPr id="123"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2" name="直接连接符 111"/>
              <p:cNvCxnSpPr/>
              <p:nvPr/>
            </p:nvCxnSpPr>
            <p:spPr>
              <a:xfrm flipH="1">
                <a:off x="1334981" y="3635960"/>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3" name="图片 72" descr="交换机.png"/>
              <p:cNvPicPr>
                <a:picLocks noChangeAspect="1"/>
              </p:cNvPicPr>
              <p:nvPr/>
            </p:nvPicPr>
            <p:blipFill>
              <a:blip r:embed="rId5" cstate="print"/>
              <a:stretch>
                <a:fillRect/>
              </a:stretch>
            </p:blipFill>
            <p:spPr>
              <a:xfrm>
                <a:off x="1006122" y="3396497"/>
                <a:ext cx="539412" cy="442800"/>
              </a:xfrm>
              <a:prstGeom prst="rect">
                <a:avLst/>
              </a:prstGeom>
            </p:spPr>
          </p:pic>
          <p:pic>
            <p:nvPicPr>
              <p:cNvPr id="114"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0420" y="2303909"/>
                <a:ext cx="541200" cy="442800"/>
              </a:xfrm>
              <a:prstGeom prst="rect">
                <a:avLst/>
              </a:prstGeom>
            </p:spPr>
          </p:pic>
          <p:sp>
            <p:nvSpPr>
              <p:cNvPr id="115" name="文本框 114"/>
              <p:cNvSpPr txBox="1"/>
              <p:nvPr/>
            </p:nvSpPr>
            <p:spPr>
              <a:xfrm>
                <a:off x="749481" y="3159780"/>
                <a:ext cx="1119217" cy="276999"/>
              </a:xfrm>
              <a:prstGeom prst="rect">
                <a:avLst/>
              </a:prstGeom>
              <a:noFill/>
            </p:spPr>
            <p:txBody>
              <a:bodyPr wrap="none" rtlCol="0">
                <a:spAutoFit/>
              </a:bodyPr>
              <a:lstStyle/>
              <a:p>
                <a:pPr algn="ctr"/>
                <a:r>
                  <a:rPr lang="en-US" altLang="zh-CN" sz="1200" b="1" dirty="0" smtClean="0"/>
                  <a:t>DHCP Server</a:t>
                </a:r>
                <a:endParaRPr lang="zh-CN" altLang="en-US" sz="1200" b="1" dirty="0"/>
              </a:p>
            </p:txBody>
          </p:sp>
          <p:pic>
            <p:nvPicPr>
              <p:cNvPr id="116" name="图片 105" descr="AP.png"/>
              <p:cNvPicPr>
                <a:picLocks noChangeAspect="1"/>
              </p:cNvPicPr>
              <p:nvPr/>
            </p:nvPicPr>
            <p:blipFill>
              <a:blip r:embed="rId7" cstate="print"/>
              <a:stretch>
                <a:fillRect/>
              </a:stretch>
            </p:blipFill>
            <p:spPr>
              <a:xfrm>
                <a:off x="1095898" y="5341660"/>
                <a:ext cx="527999" cy="432000"/>
              </a:xfrm>
              <a:prstGeom prst="rect">
                <a:avLst/>
              </a:prstGeom>
            </p:spPr>
          </p:pic>
          <p:pic>
            <p:nvPicPr>
              <p:cNvPr id="117" name="图片 105" descr="AP.png"/>
              <p:cNvPicPr>
                <a:picLocks noChangeAspect="1"/>
              </p:cNvPicPr>
              <p:nvPr/>
            </p:nvPicPr>
            <p:blipFill>
              <a:blip r:embed="rId7" cstate="print"/>
              <a:stretch>
                <a:fillRect/>
              </a:stretch>
            </p:blipFill>
            <p:spPr>
              <a:xfrm>
                <a:off x="3974529" y="5341660"/>
                <a:ext cx="527999" cy="432000"/>
              </a:xfrm>
              <a:prstGeom prst="rect">
                <a:avLst/>
              </a:prstGeom>
            </p:spPr>
          </p:pic>
          <p:sp>
            <p:nvSpPr>
              <p:cNvPr id="118" name="Freeform 159"/>
              <p:cNvSpPr/>
              <p:nvPr/>
            </p:nvSpPr>
            <p:spPr>
              <a:xfrm flipH="1">
                <a:off x="2155509" y="1363792"/>
                <a:ext cx="1115328" cy="58301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文本框 118"/>
              <p:cNvSpPr txBox="1"/>
              <p:nvPr/>
            </p:nvSpPr>
            <p:spPr>
              <a:xfrm>
                <a:off x="2292757" y="1560226"/>
                <a:ext cx="902811" cy="307777"/>
              </a:xfrm>
              <a:prstGeom prst="rect">
                <a:avLst/>
              </a:prstGeom>
              <a:noFill/>
            </p:spPr>
            <p:txBody>
              <a:bodyPr wrap="none" rtlCol="0">
                <a:spAutoFit/>
              </a:bodyPr>
              <a:lstStyle/>
              <a:p>
                <a:r>
                  <a:rPr lang="zh-CN" altLang="en-US" sz="1400" smtClean="0">
                    <a:solidFill>
                      <a:schemeClr val="bg1">
                        <a:lumMod val="50000"/>
                      </a:schemeClr>
                    </a:solidFill>
                  </a:rPr>
                  <a:t>园区网络</a:t>
                </a:r>
                <a:endParaRPr lang="zh-CN" altLang="en-US" sz="1400">
                  <a:solidFill>
                    <a:schemeClr val="bg1">
                      <a:lumMod val="50000"/>
                    </a:schemeClr>
                  </a:solidFill>
                </a:endParaRPr>
              </a:p>
            </p:txBody>
          </p:sp>
          <p:sp>
            <p:nvSpPr>
              <p:cNvPr id="120" name="文本框 119"/>
              <p:cNvSpPr txBox="1"/>
              <p:nvPr/>
            </p:nvSpPr>
            <p:spPr>
              <a:xfrm>
                <a:off x="1118170" y="5051428"/>
                <a:ext cx="383438" cy="276999"/>
              </a:xfrm>
              <a:prstGeom prst="rect">
                <a:avLst/>
              </a:prstGeom>
              <a:noFill/>
            </p:spPr>
            <p:txBody>
              <a:bodyPr wrap="none" rtlCol="0">
                <a:spAutoFit/>
              </a:bodyPr>
              <a:lstStyle/>
              <a:p>
                <a:r>
                  <a:rPr lang="en-US" altLang="zh-CN" sz="1200" b="1" smtClean="0"/>
                  <a:t>AP</a:t>
                </a:r>
                <a:endParaRPr lang="zh-CN" altLang="en-US" sz="1200" b="1"/>
              </a:p>
            </p:txBody>
          </p:sp>
          <p:sp>
            <p:nvSpPr>
              <p:cNvPr id="121" name="文本框 120"/>
              <p:cNvSpPr txBox="1"/>
              <p:nvPr/>
            </p:nvSpPr>
            <p:spPr>
              <a:xfrm>
                <a:off x="3972211" y="5051428"/>
                <a:ext cx="383438" cy="276999"/>
              </a:xfrm>
              <a:prstGeom prst="rect">
                <a:avLst/>
              </a:prstGeom>
              <a:noFill/>
            </p:spPr>
            <p:txBody>
              <a:bodyPr wrap="none" rtlCol="0">
                <a:spAutoFit/>
              </a:bodyPr>
              <a:lstStyle/>
              <a:p>
                <a:r>
                  <a:rPr lang="en-US" altLang="zh-CN" sz="1200" b="1" smtClean="0"/>
                  <a:t>AP</a:t>
                </a:r>
                <a:endParaRPr lang="zh-CN" altLang="en-US" sz="1200" b="1"/>
              </a:p>
            </p:txBody>
          </p:sp>
          <p:pic>
            <p:nvPicPr>
              <p:cNvPr id="122" name="图片 86" descr="核心交换机.png"/>
              <p:cNvPicPr>
                <a:picLocks noChangeAspect="1"/>
              </p:cNvPicPr>
              <p:nvPr/>
            </p:nvPicPr>
            <p:blipFill>
              <a:blip r:embed="rId8" cstate="print"/>
              <a:stretch>
                <a:fillRect/>
              </a:stretch>
            </p:blipFill>
            <p:spPr>
              <a:xfrm>
                <a:off x="2473145" y="3414753"/>
                <a:ext cx="541200" cy="442800"/>
              </a:xfrm>
              <a:prstGeom prst="rect">
                <a:avLst/>
              </a:prstGeom>
            </p:spPr>
          </p:pic>
        </p:grpSp>
        <p:pic>
          <p:nvPicPr>
            <p:cNvPr id="102" name="图片 101" descr="故障链路.png"/>
            <p:cNvPicPr>
              <a:picLocks noChangeAspect="1"/>
            </p:cNvPicPr>
            <p:nvPr/>
          </p:nvPicPr>
          <p:blipFill>
            <a:blip r:embed="rId9" cstate="print"/>
            <a:stretch>
              <a:fillRect/>
            </a:stretch>
          </p:blipFill>
          <p:spPr>
            <a:xfrm>
              <a:off x="1754992" y="5760533"/>
              <a:ext cx="540000" cy="402667"/>
            </a:xfrm>
            <a:prstGeom prst="rect">
              <a:avLst/>
            </a:prstGeom>
          </p:spPr>
        </p:pic>
        <p:pic>
          <p:nvPicPr>
            <p:cNvPr id="103" name="图片 102" descr="笔记本电脑.png"/>
            <p:cNvPicPr>
              <a:picLocks noChangeAspect="1"/>
            </p:cNvPicPr>
            <p:nvPr/>
          </p:nvPicPr>
          <p:blipFill>
            <a:blip r:embed="rId10" cstate="print"/>
            <a:stretch>
              <a:fillRect/>
            </a:stretch>
          </p:blipFill>
          <p:spPr>
            <a:xfrm>
              <a:off x="2584059" y="5810251"/>
              <a:ext cx="539779" cy="338400"/>
            </a:xfrm>
            <a:prstGeom prst="rect">
              <a:avLst/>
            </a:prstGeom>
          </p:spPr>
        </p:pic>
        <p:pic>
          <p:nvPicPr>
            <p:cNvPr id="104" name="图片 103" descr="SAN网络-蓝.png"/>
            <p:cNvPicPr>
              <a:picLocks noChangeAspect="1"/>
            </p:cNvPicPr>
            <p:nvPr/>
          </p:nvPicPr>
          <p:blipFill>
            <a:blip r:embed="rId11" cstate="print"/>
            <a:stretch>
              <a:fillRect/>
            </a:stretch>
          </p:blipFill>
          <p:spPr>
            <a:xfrm>
              <a:off x="3442541" y="5760533"/>
              <a:ext cx="267540" cy="438311"/>
            </a:xfrm>
            <a:prstGeom prst="rect">
              <a:avLst/>
            </a:prstGeom>
          </p:spPr>
        </p:pic>
      </p:grpSp>
    </p:spTree>
    <p:extLst>
      <p:ext uri="{BB962C8B-B14F-4D97-AF65-F5344CB8AC3E}">
        <p14:creationId xmlns:p14="http://schemas.microsoft.com/office/powerpoint/2010/main" val="20886901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扫描</a:t>
            </a:r>
          </a:p>
        </p:txBody>
      </p:sp>
      <p:sp>
        <p:nvSpPr>
          <p:cNvPr id="14" name="文本占位符 13"/>
          <p:cNvSpPr>
            <a:spLocks noGrp="1"/>
          </p:cNvSpPr>
          <p:nvPr>
            <p:ph type="body" sz="quarter" idx="10"/>
          </p:nvPr>
        </p:nvSpPr>
        <p:spPr>
          <a:xfrm>
            <a:off x="2171700" y="1233488"/>
            <a:ext cx="9572800" cy="1046492"/>
          </a:xfrm>
        </p:spPr>
        <p:txBody>
          <a:bodyPr/>
          <a:lstStyle/>
          <a:p>
            <a:r>
              <a:rPr lang="en-US" altLang="zh-CN" sz="2000" dirty="0"/>
              <a:t>STA</a:t>
            </a:r>
            <a:r>
              <a:rPr lang="zh-CN" altLang="en-US" sz="2000" dirty="0"/>
              <a:t>可以通过主动扫描，定期</a:t>
            </a:r>
            <a:r>
              <a:rPr lang="zh-CN" altLang="en-US" sz="2000" dirty="0">
                <a:solidFill>
                  <a:srgbClr val="EC7061"/>
                </a:solidFill>
              </a:rPr>
              <a:t>搜索周围的无线网络</a:t>
            </a:r>
            <a:r>
              <a:rPr lang="zh-CN" altLang="en-US" sz="2000" dirty="0"/>
              <a:t>，获取到周围的无线网络信息。</a:t>
            </a:r>
            <a:endParaRPr lang="en-US" altLang="zh-CN" sz="2000" dirty="0"/>
          </a:p>
          <a:p>
            <a:r>
              <a:rPr lang="zh-CN" altLang="en-US" sz="2000" dirty="0"/>
              <a:t>根据</a:t>
            </a:r>
            <a:r>
              <a:rPr lang="en-US" altLang="zh-CN" sz="2000" dirty="0"/>
              <a:t>Probe Request</a:t>
            </a:r>
            <a:r>
              <a:rPr lang="zh-CN" altLang="en-US" sz="2000" dirty="0"/>
              <a:t>帧（探测请求帧）是否携带</a:t>
            </a:r>
            <a:r>
              <a:rPr lang="en-US" altLang="zh-CN" sz="2000" dirty="0"/>
              <a:t>SSID</a:t>
            </a:r>
            <a:r>
              <a:rPr lang="zh-CN" altLang="en-US" sz="2000" dirty="0"/>
              <a:t>，可以将主动扫描分为两种：</a:t>
            </a:r>
          </a:p>
          <a:p>
            <a:endParaRPr lang="en-US" altLang="zh-CN" sz="2000" dirty="0"/>
          </a:p>
        </p:txBody>
      </p:sp>
      <p:sp>
        <p:nvSpPr>
          <p:cNvPr id="4" name="五边形 3"/>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51" name="圆角矩形 75"/>
          <p:cNvSpPr/>
          <p:nvPr/>
        </p:nvSpPr>
        <p:spPr>
          <a:xfrm>
            <a:off x="2363305" y="2403692"/>
            <a:ext cx="446149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携带有指定</a:t>
            </a:r>
            <a:r>
              <a:rPr lang="en-US" altLang="zh-CN" b="1" dirty="0">
                <a:solidFill>
                  <a:prstClr val="white"/>
                </a:solidFill>
                <a:latin typeface="Huawei Sans" panose="020C0503030203020204" pitchFamily="34" charset="0"/>
                <a:ea typeface="方正兰亭黑简体" panose="02000000000000000000" pitchFamily="2" charset="-122"/>
              </a:rPr>
              <a:t>SSID</a:t>
            </a:r>
            <a:r>
              <a:rPr lang="zh-CN" altLang="en-US" b="1" dirty="0">
                <a:solidFill>
                  <a:prstClr val="white"/>
                </a:solidFill>
                <a:latin typeface="Huawei Sans" panose="020C0503030203020204" pitchFamily="34" charset="0"/>
                <a:ea typeface="方正兰亭黑简体" panose="02000000000000000000" pitchFamily="2" charset="-122"/>
              </a:rPr>
              <a:t>的主动扫描方式</a:t>
            </a:r>
          </a:p>
        </p:txBody>
      </p:sp>
      <p:sp>
        <p:nvSpPr>
          <p:cNvPr id="52" name="圆角矩形 75"/>
          <p:cNvSpPr/>
          <p:nvPr/>
        </p:nvSpPr>
        <p:spPr>
          <a:xfrm>
            <a:off x="2361892" y="2835196"/>
            <a:ext cx="4461492" cy="354655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endParaRPr lang="zh-CN" altLang="en-US" sz="1600" dirty="0">
              <a:solidFill>
                <a:prstClr val="black"/>
              </a:solidFill>
            </a:endParaRPr>
          </a:p>
        </p:txBody>
      </p:sp>
      <p:grpSp>
        <p:nvGrpSpPr>
          <p:cNvPr id="21" name="组合 20"/>
          <p:cNvGrpSpPr/>
          <p:nvPr/>
        </p:nvGrpSpPr>
        <p:grpSpPr>
          <a:xfrm>
            <a:off x="2795094" y="3094083"/>
            <a:ext cx="3898180" cy="1411812"/>
            <a:chOff x="2791880" y="3042824"/>
            <a:chExt cx="3898180" cy="1411812"/>
          </a:xfrm>
        </p:grpSpPr>
        <p:sp>
          <p:nvSpPr>
            <p:cNvPr id="141" name="Text Box 9"/>
            <p:cNvSpPr txBox="1">
              <a:spLocks noChangeArrowheads="1"/>
            </p:cNvSpPr>
            <p:nvPr/>
          </p:nvSpPr>
          <p:spPr bwMode="auto">
            <a:xfrm>
              <a:off x="5281693" y="3931416"/>
              <a:ext cx="1408367" cy="523220"/>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AP1</a:t>
              </a:r>
            </a:p>
            <a:p>
              <a:pPr algn="ctr"/>
              <a:r>
                <a:rPr lang="en-US" altLang="zh-CN" sz="1400" dirty="0"/>
                <a:t>(SSID=</a:t>
              </a:r>
              <a:r>
                <a:rPr lang="en-US" altLang="zh-CN" sz="1400" dirty="0" err="1"/>
                <a:t>huawei</a:t>
              </a:r>
              <a:r>
                <a:rPr lang="en-US" altLang="zh-CN" sz="1400" dirty="0"/>
                <a:t>)</a:t>
              </a:r>
              <a:endParaRPr lang="zh-CN" altLang="en-US" sz="1400" dirty="0">
                <a:solidFill>
                  <a:schemeClr val="tx1"/>
                </a:solidFill>
              </a:endParaRPr>
            </a:p>
          </p:txBody>
        </p:sp>
        <p:sp>
          <p:nvSpPr>
            <p:cNvPr id="142" name="Text Box 9"/>
            <p:cNvSpPr txBox="1">
              <a:spLocks noChangeArrowheads="1"/>
            </p:cNvSpPr>
            <p:nvPr/>
          </p:nvSpPr>
          <p:spPr bwMode="auto">
            <a:xfrm>
              <a:off x="2811681" y="3931416"/>
              <a:ext cx="584291"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grpSp>
          <p:nvGrpSpPr>
            <p:cNvPr id="145" name="组合 144"/>
            <p:cNvGrpSpPr/>
            <p:nvPr/>
          </p:nvGrpSpPr>
          <p:grpSpPr>
            <a:xfrm>
              <a:off x="3340559" y="3042824"/>
              <a:ext cx="2292817" cy="906219"/>
              <a:chOff x="8210268" y="4136777"/>
              <a:chExt cx="2292817" cy="906219"/>
            </a:xfrm>
          </p:grpSpPr>
          <p:sp>
            <p:nvSpPr>
              <p:cNvPr id="146" name="Text Box 9"/>
              <p:cNvSpPr txBox="1">
                <a:spLocks noChangeArrowheads="1"/>
              </p:cNvSpPr>
              <p:nvPr/>
            </p:nvSpPr>
            <p:spPr bwMode="auto">
              <a:xfrm>
                <a:off x="8210268" y="4735219"/>
                <a:ext cx="2292817" cy="307777"/>
              </a:xfrm>
              <a:prstGeom prst="rect">
                <a:avLst/>
              </a:prstGeom>
              <a:noFill/>
              <a:ln w="9525">
                <a:noFill/>
                <a:miter lim="800000"/>
                <a:headEnd/>
                <a:tailEnd/>
              </a:ln>
            </p:spPr>
            <p:txBody>
              <a:bodyPr wrap="square">
                <a:spAutoFit/>
              </a:bodyPr>
              <a:lstStyle/>
              <a:p>
                <a:pPr algn="ctr"/>
                <a:r>
                  <a:rPr lang="en-US" altLang="zh-CN" sz="1400" dirty="0"/>
                  <a:t>Probe Response</a:t>
                </a:r>
                <a:endParaRPr lang="zh-CN" altLang="en-US" sz="1400" dirty="0"/>
              </a:p>
            </p:txBody>
          </p:sp>
          <p:cxnSp>
            <p:nvCxnSpPr>
              <p:cNvPr id="147" name="直接连接符 146"/>
              <p:cNvCxnSpPr/>
              <p:nvPr/>
            </p:nvCxnSpPr>
            <p:spPr>
              <a:xfrm rot="5400000" flipH="1">
                <a:off x="9356676" y="3717360"/>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flipH="1">
                <a:off x="9356676" y="4071317"/>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9" name="Text Box 9"/>
              <p:cNvSpPr txBox="1">
                <a:spLocks noChangeArrowheads="1"/>
              </p:cNvSpPr>
              <p:nvPr/>
            </p:nvSpPr>
            <p:spPr bwMode="auto">
              <a:xfrm>
                <a:off x="8400184" y="4136777"/>
                <a:ext cx="1866424" cy="523220"/>
              </a:xfrm>
              <a:prstGeom prst="rect">
                <a:avLst/>
              </a:prstGeom>
              <a:noFill/>
              <a:ln w="9525">
                <a:noFill/>
                <a:miter lim="800000"/>
                <a:headEnd/>
                <a:tailEnd/>
              </a:ln>
            </p:spPr>
            <p:txBody>
              <a:bodyPr wrap="square">
                <a:spAutoFit/>
              </a:bodyPr>
              <a:lstStyle/>
              <a:p>
                <a:pPr algn="ctr"/>
                <a:r>
                  <a:rPr lang="en-US" altLang="zh-CN" sz="1400" dirty="0"/>
                  <a:t>Probe Request</a:t>
                </a:r>
              </a:p>
              <a:p>
                <a:pPr algn="ctr"/>
                <a:r>
                  <a:rPr lang="en-US" altLang="zh-CN" sz="1400" dirty="0"/>
                  <a:t>(SSID=</a:t>
                </a:r>
                <a:r>
                  <a:rPr lang="en-US" altLang="zh-CN" sz="1400" dirty="0" err="1"/>
                  <a:t>huawei</a:t>
                </a:r>
                <a:r>
                  <a:rPr lang="en-US" altLang="zh-CN" sz="1400" dirty="0"/>
                  <a:t>)</a:t>
                </a:r>
                <a:endParaRPr lang="zh-CN" altLang="en-US" sz="1400" dirty="0"/>
              </a:p>
            </p:txBody>
          </p:sp>
        </p:grpSp>
        <p:pic>
          <p:nvPicPr>
            <p:cNvPr id="150" name="图片 149" descr="笔记本电脑.png"/>
            <p:cNvPicPr>
              <a:picLocks noChangeAspect="1"/>
            </p:cNvPicPr>
            <p:nvPr/>
          </p:nvPicPr>
          <p:blipFill>
            <a:blip r:embed="rId3" cstate="print"/>
            <a:stretch>
              <a:fillRect/>
            </a:stretch>
          </p:blipFill>
          <p:spPr>
            <a:xfrm>
              <a:off x="2791880" y="3502926"/>
              <a:ext cx="648000" cy="406247"/>
            </a:xfrm>
            <a:prstGeom prst="rect">
              <a:avLst/>
            </a:prstGeom>
          </p:spPr>
        </p:pic>
        <p:pic>
          <p:nvPicPr>
            <p:cNvPr id="151" name="图片 15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691600" y="3506243"/>
              <a:ext cx="540000" cy="442800"/>
            </a:xfrm>
            <a:prstGeom prst="rect">
              <a:avLst/>
            </a:prstGeom>
          </p:spPr>
        </p:pic>
      </p:grpSp>
      <p:sp>
        <p:nvSpPr>
          <p:cNvPr id="152" name="圆角矩形 75"/>
          <p:cNvSpPr/>
          <p:nvPr/>
        </p:nvSpPr>
        <p:spPr>
          <a:xfrm>
            <a:off x="2393798" y="4755112"/>
            <a:ext cx="4430999" cy="1626637"/>
          </a:xfrm>
          <a:prstGeom prst="roundRect">
            <a:avLst>
              <a:gd name="adj" fmla="val 874"/>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r>
              <a:rPr lang="zh-CN" altLang="en-US" sz="1600" dirty="0">
                <a:solidFill>
                  <a:prstClr val="black"/>
                </a:solidFill>
              </a:rPr>
              <a:t>客户端发送携带有指定</a:t>
            </a:r>
            <a:r>
              <a:rPr lang="en-US" altLang="zh-CN" sz="1600" dirty="0">
                <a:solidFill>
                  <a:prstClr val="black"/>
                </a:solidFill>
              </a:rPr>
              <a:t>SSID</a:t>
            </a:r>
            <a:r>
              <a:rPr lang="zh-CN" altLang="en-US" sz="1600" dirty="0">
                <a:solidFill>
                  <a:prstClr val="black"/>
                </a:solidFill>
              </a:rPr>
              <a:t>的</a:t>
            </a:r>
            <a:r>
              <a:rPr lang="en-US" altLang="zh-CN" sz="1600" dirty="0">
                <a:solidFill>
                  <a:prstClr val="black"/>
                </a:solidFill>
              </a:rPr>
              <a:t>Probe Request</a:t>
            </a:r>
            <a:r>
              <a:rPr lang="zh-CN" altLang="en-US" sz="1600" dirty="0">
                <a:solidFill>
                  <a:prstClr val="black"/>
                </a:solidFill>
              </a:rPr>
              <a:t>：</a:t>
            </a:r>
            <a:r>
              <a:rPr lang="en-US" altLang="zh-CN" sz="1600" dirty="0">
                <a:solidFill>
                  <a:prstClr val="black"/>
                </a:solidFill>
              </a:rPr>
              <a:t>STA</a:t>
            </a:r>
            <a:r>
              <a:rPr lang="zh-CN" altLang="en-US" sz="1600" dirty="0">
                <a:solidFill>
                  <a:prstClr val="black"/>
                </a:solidFill>
              </a:rPr>
              <a:t>依次在每个信道发出</a:t>
            </a:r>
            <a:r>
              <a:rPr lang="en-US" altLang="zh-CN" sz="1600" dirty="0">
                <a:solidFill>
                  <a:prstClr val="black"/>
                </a:solidFill>
              </a:rPr>
              <a:t>Probe Request</a:t>
            </a:r>
            <a:r>
              <a:rPr lang="zh-CN" altLang="en-US" sz="1600" dirty="0">
                <a:solidFill>
                  <a:prstClr val="black"/>
                </a:solidFill>
              </a:rPr>
              <a:t>帧，寻找与</a:t>
            </a:r>
            <a:r>
              <a:rPr lang="en-US" altLang="zh-CN" sz="1600" dirty="0">
                <a:solidFill>
                  <a:prstClr val="black"/>
                </a:solidFill>
              </a:rPr>
              <a:t>STA</a:t>
            </a:r>
            <a:r>
              <a:rPr lang="zh-CN" altLang="en-US" sz="1600" dirty="0">
                <a:solidFill>
                  <a:prstClr val="black"/>
                </a:solidFill>
              </a:rPr>
              <a:t>有相同</a:t>
            </a:r>
            <a:r>
              <a:rPr lang="en-US" altLang="zh-CN" sz="1600" dirty="0">
                <a:solidFill>
                  <a:prstClr val="black"/>
                </a:solidFill>
              </a:rPr>
              <a:t>SSID</a:t>
            </a:r>
            <a:r>
              <a:rPr lang="zh-CN" altLang="en-US" sz="1600" dirty="0">
                <a:solidFill>
                  <a:prstClr val="black"/>
                </a:solidFill>
              </a:rPr>
              <a:t>的</a:t>
            </a:r>
            <a:r>
              <a:rPr lang="en-US" altLang="zh-CN" sz="1600" dirty="0">
                <a:solidFill>
                  <a:prstClr val="black"/>
                </a:solidFill>
              </a:rPr>
              <a:t>AP</a:t>
            </a:r>
            <a:r>
              <a:rPr lang="zh-CN" altLang="en-US" sz="1600" dirty="0">
                <a:solidFill>
                  <a:prstClr val="black"/>
                </a:solidFill>
              </a:rPr>
              <a:t>，只有能够提供指定</a:t>
            </a:r>
            <a:r>
              <a:rPr lang="en-US" altLang="zh-CN" sz="1600" dirty="0">
                <a:solidFill>
                  <a:prstClr val="black"/>
                </a:solidFill>
              </a:rPr>
              <a:t>SSID</a:t>
            </a:r>
            <a:r>
              <a:rPr lang="zh-CN" altLang="en-US" sz="1600" dirty="0">
                <a:solidFill>
                  <a:prstClr val="black"/>
                </a:solidFill>
              </a:rPr>
              <a:t>无线服务的</a:t>
            </a:r>
            <a:r>
              <a:rPr lang="en-US" altLang="zh-CN" sz="1600" dirty="0">
                <a:solidFill>
                  <a:prstClr val="black"/>
                </a:solidFill>
              </a:rPr>
              <a:t>AP</a:t>
            </a:r>
            <a:r>
              <a:rPr lang="zh-CN" altLang="en-US" sz="1600" dirty="0">
                <a:solidFill>
                  <a:prstClr val="black"/>
                </a:solidFill>
              </a:rPr>
              <a:t>接收到该探测请求后才回复探查响应。</a:t>
            </a:r>
          </a:p>
        </p:txBody>
      </p:sp>
      <p:sp>
        <p:nvSpPr>
          <p:cNvPr id="153" name="圆角矩形 75"/>
          <p:cNvSpPr/>
          <p:nvPr/>
        </p:nvSpPr>
        <p:spPr>
          <a:xfrm>
            <a:off x="7087592" y="2403692"/>
            <a:ext cx="446149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携带空</a:t>
            </a:r>
            <a:r>
              <a:rPr lang="en-US" altLang="zh-CN" b="1" dirty="0">
                <a:solidFill>
                  <a:prstClr val="white"/>
                </a:solidFill>
                <a:latin typeface="Huawei Sans" panose="020C0503030203020204" pitchFamily="34" charset="0"/>
                <a:ea typeface="方正兰亭黑简体" panose="02000000000000000000" pitchFamily="2" charset="-122"/>
              </a:rPr>
              <a:t>SSID</a:t>
            </a:r>
            <a:r>
              <a:rPr lang="zh-CN" altLang="en-US" b="1" dirty="0">
                <a:solidFill>
                  <a:prstClr val="white"/>
                </a:solidFill>
                <a:latin typeface="Huawei Sans" panose="020C0503030203020204" pitchFamily="34" charset="0"/>
                <a:ea typeface="方正兰亭黑简体" panose="02000000000000000000" pitchFamily="2" charset="-122"/>
              </a:rPr>
              <a:t>的主动扫描方式</a:t>
            </a:r>
          </a:p>
        </p:txBody>
      </p:sp>
      <p:sp>
        <p:nvSpPr>
          <p:cNvPr id="154" name="圆角矩形 75"/>
          <p:cNvSpPr/>
          <p:nvPr/>
        </p:nvSpPr>
        <p:spPr>
          <a:xfrm>
            <a:off x="7086179" y="2835196"/>
            <a:ext cx="4461492" cy="354655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endParaRPr lang="zh-CN" altLang="en-US" sz="1600" dirty="0">
              <a:solidFill>
                <a:prstClr val="black"/>
              </a:solidFill>
            </a:endParaRPr>
          </a:p>
        </p:txBody>
      </p:sp>
      <p:sp>
        <p:nvSpPr>
          <p:cNvPr id="164" name="圆角矩形 75"/>
          <p:cNvSpPr/>
          <p:nvPr/>
        </p:nvSpPr>
        <p:spPr>
          <a:xfrm>
            <a:off x="7118085" y="4755112"/>
            <a:ext cx="4429586" cy="1626638"/>
          </a:xfrm>
          <a:prstGeom prst="roundRect">
            <a:avLst>
              <a:gd name="adj" fmla="val 874"/>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r>
              <a:rPr lang="zh-CN" altLang="en-US" sz="1600" dirty="0">
                <a:solidFill>
                  <a:prstClr val="black"/>
                </a:solidFill>
              </a:rPr>
              <a:t>客户端发送广播</a:t>
            </a:r>
            <a:r>
              <a:rPr lang="en-US" altLang="zh-CN" sz="1600" dirty="0">
                <a:solidFill>
                  <a:prstClr val="black"/>
                </a:solidFill>
              </a:rPr>
              <a:t>Probe Request</a:t>
            </a:r>
            <a:r>
              <a:rPr lang="zh-CN" altLang="en-US" sz="1600" dirty="0">
                <a:solidFill>
                  <a:prstClr val="black"/>
                </a:solidFill>
              </a:rPr>
              <a:t>，客户端会定期地在其支持的信道列表中，发送</a:t>
            </a:r>
            <a:r>
              <a:rPr lang="en-US" altLang="zh-CN" sz="1600" dirty="0">
                <a:solidFill>
                  <a:prstClr val="black"/>
                </a:solidFill>
              </a:rPr>
              <a:t>Probe Request</a:t>
            </a:r>
            <a:r>
              <a:rPr lang="zh-CN" altLang="en-US" sz="1600" dirty="0">
                <a:solidFill>
                  <a:prstClr val="black"/>
                </a:solidFill>
              </a:rPr>
              <a:t>帧扫描无线网络。当</a:t>
            </a:r>
            <a:r>
              <a:rPr lang="en-US" altLang="zh-CN" sz="1600" dirty="0">
                <a:solidFill>
                  <a:prstClr val="black"/>
                </a:solidFill>
              </a:rPr>
              <a:t>AP</a:t>
            </a:r>
            <a:r>
              <a:rPr lang="zh-CN" altLang="en-US" sz="1600" dirty="0">
                <a:solidFill>
                  <a:prstClr val="black"/>
                </a:solidFill>
              </a:rPr>
              <a:t>收到</a:t>
            </a:r>
            <a:r>
              <a:rPr lang="en-US" altLang="zh-CN" sz="1600" dirty="0">
                <a:solidFill>
                  <a:prstClr val="black"/>
                </a:solidFill>
              </a:rPr>
              <a:t>Probe Request</a:t>
            </a:r>
            <a:r>
              <a:rPr lang="zh-CN" altLang="en-US" sz="1600" dirty="0">
                <a:solidFill>
                  <a:prstClr val="black"/>
                </a:solidFill>
              </a:rPr>
              <a:t>帧后，会回应</a:t>
            </a:r>
            <a:r>
              <a:rPr lang="en-US" altLang="zh-CN" sz="1600" dirty="0">
                <a:solidFill>
                  <a:prstClr val="black"/>
                </a:solidFill>
              </a:rPr>
              <a:t>Probe Response</a:t>
            </a:r>
            <a:r>
              <a:rPr lang="zh-CN" altLang="en-US" sz="1600" dirty="0">
                <a:solidFill>
                  <a:prstClr val="black"/>
                </a:solidFill>
              </a:rPr>
              <a:t>帧通告可以提供的无线网络信息。</a:t>
            </a:r>
          </a:p>
        </p:txBody>
      </p:sp>
      <p:grpSp>
        <p:nvGrpSpPr>
          <p:cNvPr id="20" name="组合 19"/>
          <p:cNvGrpSpPr/>
          <p:nvPr/>
        </p:nvGrpSpPr>
        <p:grpSpPr>
          <a:xfrm>
            <a:off x="7348740" y="2964893"/>
            <a:ext cx="3915483" cy="1797634"/>
            <a:chOff x="7516167" y="2964893"/>
            <a:chExt cx="3915483" cy="1797634"/>
          </a:xfrm>
        </p:grpSpPr>
        <p:sp>
          <p:nvSpPr>
            <p:cNvPr id="155" name="Text Box 9"/>
            <p:cNvSpPr txBox="1">
              <a:spLocks noChangeArrowheads="1"/>
            </p:cNvSpPr>
            <p:nvPr/>
          </p:nvSpPr>
          <p:spPr bwMode="auto">
            <a:xfrm>
              <a:off x="10891650" y="3094083"/>
              <a:ext cx="540000"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AP1</a:t>
              </a:r>
            </a:p>
          </p:txBody>
        </p:sp>
        <p:sp>
          <p:nvSpPr>
            <p:cNvPr id="156" name="Text Box 9"/>
            <p:cNvSpPr txBox="1">
              <a:spLocks noChangeArrowheads="1"/>
            </p:cNvSpPr>
            <p:nvPr/>
          </p:nvSpPr>
          <p:spPr bwMode="auto">
            <a:xfrm>
              <a:off x="7535968" y="4058027"/>
              <a:ext cx="584291"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grpSp>
          <p:nvGrpSpPr>
            <p:cNvPr id="157" name="组合 156"/>
            <p:cNvGrpSpPr/>
            <p:nvPr/>
          </p:nvGrpSpPr>
          <p:grpSpPr>
            <a:xfrm>
              <a:off x="7787198" y="2964893"/>
              <a:ext cx="2584573" cy="1797634"/>
              <a:chOff x="7932620" y="3932235"/>
              <a:chExt cx="2584573" cy="1797634"/>
            </a:xfrm>
          </p:grpSpPr>
          <p:sp>
            <p:nvSpPr>
              <p:cNvPr id="158" name="Text Box 9"/>
              <p:cNvSpPr txBox="1">
                <a:spLocks noChangeArrowheads="1"/>
              </p:cNvSpPr>
              <p:nvPr/>
            </p:nvSpPr>
            <p:spPr bwMode="auto">
              <a:xfrm rot="20758354">
                <a:off x="8224376" y="4425565"/>
                <a:ext cx="2292817" cy="307777"/>
              </a:xfrm>
              <a:prstGeom prst="rect">
                <a:avLst/>
              </a:prstGeom>
              <a:noFill/>
              <a:ln w="9525">
                <a:noFill/>
                <a:miter lim="800000"/>
                <a:headEnd/>
                <a:tailEnd/>
              </a:ln>
            </p:spPr>
            <p:txBody>
              <a:bodyPr wrap="square">
                <a:spAutoFit/>
              </a:bodyPr>
              <a:lstStyle/>
              <a:p>
                <a:pPr algn="ctr"/>
                <a:r>
                  <a:rPr lang="en-US" altLang="zh-CN" sz="1400" dirty="0"/>
                  <a:t>Probe Response</a:t>
                </a:r>
                <a:endParaRPr lang="zh-CN" altLang="en-US" sz="1400" dirty="0"/>
              </a:p>
            </p:txBody>
          </p:sp>
          <p:cxnSp>
            <p:nvCxnSpPr>
              <p:cNvPr id="159" name="直接连接符 158"/>
              <p:cNvCxnSpPr/>
              <p:nvPr/>
            </p:nvCxnSpPr>
            <p:spPr>
              <a:xfrm flipH="1">
                <a:off x="8424869" y="4136777"/>
                <a:ext cx="1863616" cy="512391"/>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H="1" flipV="1">
                <a:off x="8430054" y="5054413"/>
                <a:ext cx="1956921" cy="41384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1" name="Text Box 9"/>
              <p:cNvSpPr txBox="1">
                <a:spLocks noChangeArrowheads="1"/>
              </p:cNvSpPr>
              <p:nvPr/>
            </p:nvSpPr>
            <p:spPr bwMode="auto">
              <a:xfrm rot="20625501">
                <a:off x="7932621" y="3932235"/>
                <a:ext cx="2522031" cy="523220"/>
              </a:xfrm>
              <a:prstGeom prst="rect">
                <a:avLst/>
              </a:prstGeom>
              <a:noFill/>
              <a:ln w="9525">
                <a:noFill/>
                <a:miter lim="800000"/>
                <a:headEnd/>
                <a:tailEnd/>
              </a:ln>
            </p:spPr>
            <p:txBody>
              <a:bodyPr wrap="square">
                <a:spAutoFit/>
              </a:bodyPr>
              <a:lstStyle/>
              <a:p>
                <a:pPr algn="ctr"/>
                <a:r>
                  <a:rPr lang="en-US" altLang="zh-CN" sz="1400" dirty="0"/>
                  <a:t>Probe Request</a:t>
                </a:r>
              </a:p>
              <a:p>
                <a:pPr algn="ctr"/>
                <a:r>
                  <a:rPr lang="en-US" altLang="zh-CN" sz="1400" dirty="0"/>
                  <a:t>(SSID=Null)</a:t>
                </a:r>
                <a:endParaRPr lang="zh-CN" altLang="en-US" sz="1400" dirty="0"/>
              </a:p>
            </p:txBody>
          </p:sp>
          <p:cxnSp>
            <p:nvCxnSpPr>
              <p:cNvPr id="168" name="直接连接符 167"/>
              <p:cNvCxnSpPr/>
              <p:nvPr/>
            </p:nvCxnSpPr>
            <p:spPr>
              <a:xfrm flipH="1">
                <a:off x="8535005" y="4431324"/>
                <a:ext cx="1863616" cy="512391"/>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9" name="Text Box 9"/>
              <p:cNvSpPr txBox="1">
                <a:spLocks noChangeArrowheads="1"/>
              </p:cNvSpPr>
              <p:nvPr/>
            </p:nvSpPr>
            <p:spPr bwMode="auto">
              <a:xfrm rot="732524">
                <a:off x="7932620" y="5206649"/>
                <a:ext cx="2522031" cy="523220"/>
              </a:xfrm>
              <a:prstGeom prst="rect">
                <a:avLst/>
              </a:prstGeom>
              <a:noFill/>
              <a:ln w="9525">
                <a:noFill/>
                <a:miter lim="800000"/>
                <a:headEnd/>
                <a:tailEnd/>
              </a:ln>
            </p:spPr>
            <p:txBody>
              <a:bodyPr wrap="square">
                <a:spAutoFit/>
              </a:bodyPr>
              <a:lstStyle/>
              <a:p>
                <a:pPr algn="ctr"/>
                <a:r>
                  <a:rPr lang="en-US" altLang="zh-CN" sz="1400" dirty="0"/>
                  <a:t>Probe Request</a:t>
                </a:r>
              </a:p>
              <a:p>
                <a:pPr algn="ctr"/>
                <a:r>
                  <a:rPr lang="en-US" altLang="zh-CN" sz="1400" dirty="0"/>
                  <a:t>(SSID=Null)</a:t>
                </a:r>
                <a:endParaRPr lang="zh-CN" altLang="en-US" sz="1400" dirty="0"/>
              </a:p>
            </p:txBody>
          </p:sp>
        </p:grpSp>
        <p:pic>
          <p:nvPicPr>
            <p:cNvPr id="162" name="图片 161" descr="笔记本电脑.png"/>
            <p:cNvPicPr>
              <a:picLocks noChangeAspect="1"/>
            </p:cNvPicPr>
            <p:nvPr/>
          </p:nvPicPr>
          <p:blipFill>
            <a:blip r:embed="rId3" cstate="print"/>
            <a:stretch>
              <a:fillRect/>
            </a:stretch>
          </p:blipFill>
          <p:spPr>
            <a:xfrm>
              <a:off x="7516167" y="3629537"/>
              <a:ext cx="648000" cy="406247"/>
            </a:xfrm>
            <a:prstGeom prst="rect">
              <a:avLst/>
            </a:prstGeom>
          </p:spPr>
        </p:pic>
        <p:pic>
          <p:nvPicPr>
            <p:cNvPr id="163" name="图片 16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382568" y="3026572"/>
              <a:ext cx="540000" cy="442800"/>
            </a:xfrm>
            <a:prstGeom prst="rect">
              <a:avLst/>
            </a:prstGeom>
          </p:spPr>
        </p:pic>
        <p:pic>
          <p:nvPicPr>
            <p:cNvPr id="165" name="图片 16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382568" y="4235986"/>
              <a:ext cx="540000" cy="442800"/>
            </a:xfrm>
            <a:prstGeom prst="rect">
              <a:avLst/>
            </a:prstGeom>
          </p:spPr>
        </p:pic>
        <p:sp>
          <p:nvSpPr>
            <p:cNvPr id="166" name="Text Box 9"/>
            <p:cNvSpPr txBox="1">
              <a:spLocks noChangeArrowheads="1"/>
            </p:cNvSpPr>
            <p:nvPr/>
          </p:nvSpPr>
          <p:spPr bwMode="auto">
            <a:xfrm>
              <a:off x="10891650" y="4299398"/>
              <a:ext cx="540000" cy="307777"/>
            </a:xfrm>
            <a:prstGeom prst="rect">
              <a:avLst/>
            </a:prstGeom>
            <a:noFill/>
            <a:ln w="9525">
              <a:noFill/>
              <a:miter lim="800000"/>
              <a:headEnd/>
              <a:tailEnd/>
            </a:ln>
          </p:spPr>
          <p:txBody>
            <a:bodyPr wrap="square">
              <a:spAutoFit/>
            </a:bodyPr>
            <a:lstStyle/>
            <a:p>
              <a:pPr algn="ctr"/>
              <a:r>
                <a:rPr lang="en-US" altLang="zh-CN" sz="1400" b="1" dirty="0" err="1">
                  <a:solidFill>
                    <a:schemeClr val="tx1"/>
                  </a:solidFill>
                </a:rPr>
                <a:t>APn</a:t>
              </a:r>
              <a:endParaRPr lang="en-US" altLang="zh-CN" sz="1400" b="1" dirty="0">
                <a:solidFill>
                  <a:schemeClr val="tx1"/>
                </a:solidFill>
              </a:endParaRPr>
            </a:p>
          </p:txBody>
        </p:sp>
        <p:sp>
          <p:nvSpPr>
            <p:cNvPr id="167" name="Text Box 9"/>
            <p:cNvSpPr txBox="1">
              <a:spLocks noChangeArrowheads="1"/>
            </p:cNvSpPr>
            <p:nvPr/>
          </p:nvSpPr>
          <p:spPr bwMode="auto">
            <a:xfrm>
              <a:off x="10367203" y="3413831"/>
              <a:ext cx="540000" cy="830997"/>
            </a:xfrm>
            <a:prstGeom prst="rect">
              <a:avLst/>
            </a:prstGeom>
            <a:noFill/>
            <a:ln w="9525">
              <a:noFill/>
              <a:miter lim="800000"/>
              <a:headEnd/>
              <a:tailEnd/>
            </a:ln>
          </p:spPr>
          <p:txBody>
            <a:bodyPr wrap="square">
              <a:spAutoFit/>
            </a:bodyPr>
            <a:lstStyle/>
            <a:p>
              <a:pPr algn="ctr"/>
              <a:r>
                <a:rPr lang="en-US" altLang="zh-CN" sz="1600" b="1" dirty="0">
                  <a:solidFill>
                    <a:schemeClr val="tx1"/>
                  </a:solidFill>
                </a:rPr>
                <a:t>.</a:t>
              </a:r>
            </a:p>
            <a:p>
              <a:pPr algn="ctr"/>
              <a:r>
                <a:rPr lang="en-US" altLang="zh-CN" sz="1600" b="1" dirty="0"/>
                <a:t>.</a:t>
              </a:r>
            </a:p>
            <a:p>
              <a:pPr algn="ctr"/>
              <a:r>
                <a:rPr lang="en-US" altLang="zh-CN" sz="1600" b="1" dirty="0">
                  <a:solidFill>
                    <a:schemeClr val="tx1"/>
                  </a:solidFill>
                </a:rPr>
                <a:t>.</a:t>
              </a:r>
            </a:p>
          </p:txBody>
        </p:sp>
      </p:grpSp>
      <p:sp>
        <p:nvSpPr>
          <p:cNvPr id="53" name="isḻïḑe">
            <a:extLst>
              <a:ext uri="{FF2B5EF4-FFF2-40B4-BE49-F238E27FC236}">
                <a16:creationId xmlns:a16="http://schemas.microsoft.com/office/drawing/2014/main" xmlns="" id="{24CBC826-002E-4B71-8291-B729E4BED0E3}"/>
              </a:ext>
            </a:extLst>
          </p:cNvPr>
          <p:cNvSpPr txBox="1"/>
          <p:nvPr/>
        </p:nvSpPr>
        <p:spPr bwMode="auto">
          <a:xfrm>
            <a:off x="618068"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扫描</a:t>
            </a:r>
            <a:endParaRPr lang="en-US" altLang="zh-CN" dirty="0"/>
          </a:p>
        </p:txBody>
      </p:sp>
      <p:sp>
        <p:nvSpPr>
          <p:cNvPr id="54" name="ïšļïďe">
            <a:extLst>
              <a:ext uri="{FF2B5EF4-FFF2-40B4-BE49-F238E27FC236}">
                <a16:creationId xmlns:a16="http://schemas.microsoft.com/office/drawing/2014/main" xmlns="" id="{FB41FAD4-0BA5-4580-B72E-A6BFF22F8784}"/>
              </a:ext>
            </a:extLst>
          </p:cNvPr>
          <p:cNvSpPr txBox="1"/>
          <p:nvPr/>
        </p:nvSpPr>
        <p:spPr bwMode="auto">
          <a:xfrm>
            <a:off x="618068"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链路认证</a:t>
            </a:r>
            <a:endParaRPr lang="en-US" altLang="zh-CN" dirty="0"/>
          </a:p>
        </p:txBody>
      </p:sp>
      <p:sp>
        <p:nvSpPr>
          <p:cNvPr id="55" name="ïṧļíḍê">
            <a:extLst>
              <a:ext uri="{FF2B5EF4-FFF2-40B4-BE49-F238E27FC236}">
                <a16:creationId xmlns:a16="http://schemas.microsoft.com/office/drawing/2014/main" xmlns="" id="{D1BCCD92-D45A-41F7-960F-30FC35568CBF}"/>
              </a:ext>
            </a:extLst>
          </p:cNvPr>
          <p:cNvSpPr txBox="1"/>
          <p:nvPr/>
        </p:nvSpPr>
        <p:spPr bwMode="auto">
          <a:xfrm>
            <a:off x="618068"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1400" dirty="0">
                <a:solidFill>
                  <a:schemeClr val="bg1">
                    <a:lumMod val="65000"/>
                  </a:schemeClr>
                </a:solidFill>
              </a:rPr>
              <a:t>接入认证</a:t>
            </a:r>
            <a:endParaRPr lang="en-US" altLang="zh-CN" sz="1400" dirty="0">
              <a:solidFill>
                <a:schemeClr val="bg1">
                  <a:lumMod val="65000"/>
                </a:schemeClr>
              </a:solidFill>
            </a:endParaRPr>
          </a:p>
        </p:txBody>
      </p:sp>
      <p:sp>
        <p:nvSpPr>
          <p:cNvPr id="56" name="îş1iḍê">
            <a:extLst>
              <a:ext uri="{FF2B5EF4-FFF2-40B4-BE49-F238E27FC236}">
                <a16:creationId xmlns:a16="http://schemas.microsoft.com/office/drawing/2014/main" xmlns="" id="{F0B068A5-560A-4DB9-9ABC-E179FB4B53B1}"/>
              </a:ext>
            </a:extLst>
          </p:cNvPr>
          <p:cNvSpPr txBox="1"/>
          <p:nvPr/>
        </p:nvSpPr>
        <p:spPr bwMode="auto">
          <a:xfrm>
            <a:off x="618068"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DHCP</a:t>
            </a:r>
          </a:p>
        </p:txBody>
      </p:sp>
      <p:sp>
        <p:nvSpPr>
          <p:cNvPr id="57" name="íşḻïďe">
            <a:extLst>
              <a:ext uri="{FF2B5EF4-FFF2-40B4-BE49-F238E27FC236}">
                <a16:creationId xmlns:a16="http://schemas.microsoft.com/office/drawing/2014/main" xmlns="" id="{05246D82-A4F5-42F2-854D-C3D348D160CE}"/>
              </a:ext>
            </a:extLst>
          </p:cNvPr>
          <p:cNvSpPr txBox="1"/>
          <p:nvPr/>
        </p:nvSpPr>
        <p:spPr bwMode="auto">
          <a:xfrm>
            <a:off x="618068"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用户认证</a:t>
            </a:r>
            <a:endParaRPr lang="en-US" altLang="zh-CN" dirty="0"/>
          </a:p>
        </p:txBody>
      </p:sp>
      <p:cxnSp>
        <p:nvCxnSpPr>
          <p:cNvPr id="58" name="直接连接符 57">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485526" y="4150047"/>
            <a:ext cx="360000" cy="360000"/>
            <a:chOff x="4939189" y="1253075"/>
            <a:chExt cx="532084" cy="532082"/>
          </a:xfrm>
        </p:grpSpPr>
        <p:sp>
          <p:nvSpPr>
            <p:cNvPr id="60"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61"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62" name="组合 61"/>
          <p:cNvGrpSpPr/>
          <p:nvPr/>
        </p:nvGrpSpPr>
        <p:grpSpPr>
          <a:xfrm>
            <a:off x="485526" y="4964845"/>
            <a:ext cx="360000" cy="360000"/>
            <a:chOff x="6792271" y="1253075"/>
            <a:chExt cx="532084" cy="532082"/>
          </a:xfrm>
        </p:grpSpPr>
        <p:sp>
          <p:nvSpPr>
            <p:cNvPr id="63"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64"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65" name="组合 64"/>
          <p:cNvGrpSpPr/>
          <p:nvPr/>
        </p:nvGrpSpPr>
        <p:grpSpPr>
          <a:xfrm>
            <a:off x="485526" y="5779642"/>
            <a:ext cx="360000" cy="360000"/>
            <a:chOff x="8645353" y="1253075"/>
            <a:chExt cx="532084" cy="532082"/>
          </a:xfrm>
        </p:grpSpPr>
        <p:sp>
          <p:nvSpPr>
            <p:cNvPr id="66"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67"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68" name="组合 67"/>
          <p:cNvGrpSpPr/>
          <p:nvPr/>
        </p:nvGrpSpPr>
        <p:grpSpPr bwMode="blackGray">
          <a:xfrm>
            <a:off x="485526" y="1705653"/>
            <a:ext cx="360000" cy="360000"/>
            <a:chOff x="1233025" y="1253075"/>
            <a:chExt cx="532084" cy="532082"/>
          </a:xfrm>
        </p:grpSpPr>
        <p:sp>
          <p:nvSpPr>
            <p:cNvPr id="69" name="íṩlíḓê">
              <a:extLst>
                <a:ext uri="{FF2B5EF4-FFF2-40B4-BE49-F238E27FC236}">
                  <a16:creationId xmlns:a16="http://schemas.microsoft.com/office/drawing/2014/main" xmlns="" id="{FBC6DF09-FCD2-4E57-B557-9F103A335C85}"/>
                </a:ext>
              </a:extLst>
            </p:cNvPr>
            <p:cNvSpPr/>
            <p:nvPr/>
          </p:nvSpPr>
          <p:spPr bwMode="black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0" name="cloud-computing_161788"/>
            <p:cNvSpPr>
              <a:spLocks noChangeAspect="1"/>
            </p:cNvSpPr>
            <p:nvPr/>
          </p:nvSpPr>
          <p:spPr bwMode="black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74" name="ïšļïďe">
            <a:extLst>
              <a:ext uri="{FF2B5EF4-FFF2-40B4-BE49-F238E27FC236}">
                <a16:creationId xmlns:a16="http://schemas.microsoft.com/office/drawing/2014/main" xmlns="" id="{FB41FAD4-0BA5-4580-B72E-A6BFF22F8784}"/>
              </a:ext>
            </a:extLst>
          </p:cNvPr>
          <p:cNvSpPr txBox="1"/>
          <p:nvPr/>
        </p:nvSpPr>
        <p:spPr bwMode="auto">
          <a:xfrm>
            <a:off x="618068"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关联</a:t>
            </a:r>
            <a:endParaRPr lang="en-US" altLang="zh-CN" dirty="0"/>
          </a:p>
        </p:txBody>
      </p:sp>
      <p:grpSp>
        <p:nvGrpSpPr>
          <p:cNvPr id="75" name="组合 74"/>
          <p:cNvGrpSpPr/>
          <p:nvPr/>
        </p:nvGrpSpPr>
        <p:grpSpPr bwMode="gray">
          <a:xfrm>
            <a:off x="485526" y="3335249"/>
            <a:ext cx="360000" cy="360000"/>
            <a:chOff x="3086107" y="1253075"/>
            <a:chExt cx="532084" cy="532082"/>
          </a:xfrm>
        </p:grpSpPr>
        <p:sp>
          <p:nvSpPr>
            <p:cNvPr id="76" name="iṡ1ïdé">
              <a:extLst>
                <a:ext uri="{FF2B5EF4-FFF2-40B4-BE49-F238E27FC236}">
                  <a16:creationId xmlns:a16="http://schemas.microsoft.com/office/drawing/2014/main" xmlns="" id="{3FC487D0-A815-4107-8A36-7C156E98B5FA}"/>
                </a:ext>
              </a:extLst>
            </p:cNvPr>
            <p:cNvSpPr/>
            <p:nvPr/>
          </p:nvSpPr>
          <p:spPr bwMode="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77" name="basic-rainbow_61924"/>
            <p:cNvSpPr>
              <a:spLocks noChangeAspect="1"/>
            </p:cNvSpPr>
            <p:nvPr/>
          </p:nvSpPr>
          <p:spPr bwMode="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3" name="组合 2"/>
          <p:cNvGrpSpPr/>
          <p:nvPr/>
        </p:nvGrpSpPr>
        <p:grpSpPr bwMode="gray">
          <a:xfrm>
            <a:off x="485526" y="2520451"/>
            <a:ext cx="360000" cy="360000"/>
            <a:chOff x="485526" y="2520451"/>
            <a:chExt cx="360000" cy="360000"/>
          </a:xfrm>
        </p:grpSpPr>
        <p:sp>
          <p:nvSpPr>
            <p:cNvPr id="72" name="iṡ1ïdé">
              <a:extLst>
                <a:ext uri="{FF2B5EF4-FFF2-40B4-BE49-F238E27FC236}">
                  <a16:creationId xmlns:a16="http://schemas.microsoft.com/office/drawing/2014/main" xmlns="" id="{3FC487D0-A815-4107-8A36-7C156E98B5FA}"/>
                </a:ext>
              </a:extLst>
            </p:cNvPr>
            <p:cNvSpPr/>
            <p:nvPr/>
          </p:nvSpPr>
          <p:spPr bwMode="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78" name="road_358611"/>
            <p:cNvSpPr>
              <a:spLocks noChangeAspect="1"/>
            </p:cNvSpPr>
            <p:nvPr/>
          </p:nvSpPr>
          <p:spPr bwMode="gray">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Tree>
    <p:extLst>
      <p:ext uri="{BB962C8B-B14F-4D97-AF65-F5344CB8AC3E}">
        <p14:creationId xmlns:p14="http://schemas.microsoft.com/office/powerpoint/2010/main" val="27742027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链路认证</a:t>
            </a:r>
          </a:p>
        </p:txBody>
      </p:sp>
      <p:sp>
        <p:nvSpPr>
          <p:cNvPr id="14" name="文本占位符 13"/>
          <p:cNvSpPr>
            <a:spLocks noGrp="1"/>
          </p:cNvSpPr>
          <p:nvPr>
            <p:ph type="body" sz="quarter" idx="10"/>
          </p:nvPr>
        </p:nvSpPr>
        <p:spPr>
          <a:xfrm>
            <a:off x="2171700" y="1233488"/>
            <a:ext cx="9572800" cy="1046492"/>
          </a:xfrm>
        </p:spPr>
        <p:txBody>
          <a:bodyPr/>
          <a:lstStyle/>
          <a:p>
            <a:r>
              <a:rPr lang="zh-CN" altLang="en-US" sz="2000" dirty="0"/>
              <a:t>为了保证无线链路的安全，接入过程中</a:t>
            </a:r>
            <a:r>
              <a:rPr lang="en-US" altLang="zh-CN" sz="2000" dirty="0">
                <a:solidFill>
                  <a:srgbClr val="EC7061"/>
                </a:solidFill>
              </a:rPr>
              <a:t>AP</a:t>
            </a:r>
            <a:r>
              <a:rPr lang="zh-CN" altLang="en-US" sz="2000" dirty="0">
                <a:solidFill>
                  <a:srgbClr val="EC7061"/>
                </a:solidFill>
              </a:rPr>
              <a:t>需要完成对</a:t>
            </a:r>
            <a:r>
              <a:rPr lang="en-US" altLang="zh-CN" sz="2000" dirty="0">
                <a:solidFill>
                  <a:srgbClr val="EC7061"/>
                </a:solidFill>
              </a:rPr>
              <a:t>STA</a:t>
            </a:r>
            <a:r>
              <a:rPr lang="zh-CN" altLang="en-US" sz="2000" dirty="0">
                <a:solidFill>
                  <a:srgbClr val="EC7061"/>
                </a:solidFill>
              </a:rPr>
              <a:t>的认证</a:t>
            </a:r>
            <a:r>
              <a:rPr lang="zh-CN" altLang="en-US" sz="2000" dirty="0"/>
              <a:t>。</a:t>
            </a:r>
            <a:endParaRPr lang="en-US" altLang="zh-CN" sz="2000" dirty="0"/>
          </a:p>
          <a:p>
            <a:r>
              <a:rPr lang="en-US" altLang="zh-CN" sz="2000" dirty="0"/>
              <a:t>802.11</a:t>
            </a:r>
            <a:r>
              <a:rPr lang="zh-CN" altLang="en-US" sz="2000" dirty="0"/>
              <a:t>链路定义了两种认证机制：开放系统认证和共享密钥认证。</a:t>
            </a:r>
          </a:p>
          <a:p>
            <a:endParaRPr lang="en-US" altLang="zh-CN" sz="2000" dirty="0"/>
          </a:p>
        </p:txBody>
      </p:sp>
      <p:sp>
        <p:nvSpPr>
          <p:cNvPr id="4" name="五边形 3"/>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51" name="圆角矩形 75"/>
          <p:cNvSpPr/>
          <p:nvPr/>
        </p:nvSpPr>
        <p:spPr>
          <a:xfrm>
            <a:off x="2363305" y="2403692"/>
            <a:ext cx="446149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600" b="1" dirty="0">
                <a:solidFill>
                  <a:prstClr val="white"/>
                </a:solidFill>
                <a:latin typeface="Huawei Sans" panose="020C0503030203020204" pitchFamily="34" charset="0"/>
                <a:ea typeface="方正兰亭黑简体" panose="02000000000000000000" pitchFamily="2" charset="-122"/>
              </a:rPr>
              <a:t>开放系统认证 </a:t>
            </a:r>
            <a:r>
              <a:rPr lang="en-US" altLang="zh-CN" sz="1600" b="1" dirty="0">
                <a:solidFill>
                  <a:prstClr val="white"/>
                </a:solidFill>
                <a:latin typeface="Huawei Sans" panose="020C0503030203020204" pitchFamily="34" charset="0"/>
                <a:ea typeface="方正兰亭黑简体" panose="02000000000000000000" pitchFamily="2" charset="-122"/>
              </a:rPr>
              <a:t>(Open System Authentication)</a:t>
            </a:r>
            <a:endParaRPr lang="zh-CN" altLang="en-US" sz="1600" b="1" dirty="0">
              <a:solidFill>
                <a:prstClr val="white"/>
              </a:solidFill>
              <a:latin typeface="Huawei Sans" panose="020C0503030203020204" pitchFamily="34" charset="0"/>
              <a:ea typeface="方正兰亭黑简体" panose="02000000000000000000" pitchFamily="2" charset="-122"/>
            </a:endParaRPr>
          </a:p>
        </p:txBody>
      </p:sp>
      <p:sp>
        <p:nvSpPr>
          <p:cNvPr id="52" name="圆角矩形 75"/>
          <p:cNvSpPr/>
          <p:nvPr/>
        </p:nvSpPr>
        <p:spPr>
          <a:xfrm>
            <a:off x="2361892" y="2835196"/>
            <a:ext cx="4461492" cy="354655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endParaRPr lang="zh-CN" altLang="en-US" sz="1600" dirty="0">
              <a:solidFill>
                <a:prstClr val="black"/>
              </a:solidFill>
            </a:endParaRPr>
          </a:p>
        </p:txBody>
      </p:sp>
      <p:grpSp>
        <p:nvGrpSpPr>
          <p:cNvPr id="21" name="组合 20"/>
          <p:cNvGrpSpPr/>
          <p:nvPr/>
        </p:nvGrpSpPr>
        <p:grpSpPr>
          <a:xfrm>
            <a:off x="2795094" y="3372378"/>
            <a:ext cx="3898180" cy="984334"/>
            <a:chOff x="2791880" y="3254859"/>
            <a:chExt cx="3898180" cy="984334"/>
          </a:xfrm>
        </p:grpSpPr>
        <p:sp>
          <p:nvSpPr>
            <p:cNvPr id="141" name="Text Box 9"/>
            <p:cNvSpPr txBox="1">
              <a:spLocks noChangeArrowheads="1"/>
            </p:cNvSpPr>
            <p:nvPr/>
          </p:nvSpPr>
          <p:spPr bwMode="auto">
            <a:xfrm>
              <a:off x="5281693" y="3931416"/>
              <a:ext cx="1408367"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dirty="0">
                <a:solidFill>
                  <a:schemeClr val="tx1"/>
                </a:solidFill>
              </a:endParaRPr>
            </a:p>
          </p:txBody>
        </p:sp>
        <p:sp>
          <p:nvSpPr>
            <p:cNvPr id="142" name="Text Box 9"/>
            <p:cNvSpPr txBox="1">
              <a:spLocks noChangeArrowheads="1"/>
            </p:cNvSpPr>
            <p:nvPr/>
          </p:nvSpPr>
          <p:spPr bwMode="auto">
            <a:xfrm>
              <a:off x="2811681" y="3931416"/>
              <a:ext cx="584291"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grpSp>
          <p:nvGrpSpPr>
            <p:cNvPr id="145" name="组合 144"/>
            <p:cNvGrpSpPr/>
            <p:nvPr/>
          </p:nvGrpSpPr>
          <p:grpSpPr>
            <a:xfrm>
              <a:off x="3340559" y="3254859"/>
              <a:ext cx="2292817" cy="694184"/>
              <a:chOff x="8210268" y="4348812"/>
              <a:chExt cx="2292817" cy="694184"/>
            </a:xfrm>
          </p:grpSpPr>
          <p:sp>
            <p:nvSpPr>
              <p:cNvPr id="146" name="Text Box 9"/>
              <p:cNvSpPr txBox="1">
                <a:spLocks noChangeArrowheads="1"/>
              </p:cNvSpPr>
              <p:nvPr/>
            </p:nvSpPr>
            <p:spPr bwMode="auto">
              <a:xfrm>
                <a:off x="8210268" y="4735219"/>
                <a:ext cx="2292817" cy="307777"/>
              </a:xfrm>
              <a:prstGeom prst="rect">
                <a:avLst/>
              </a:prstGeom>
              <a:noFill/>
              <a:ln w="9525">
                <a:noFill/>
                <a:miter lim="800000"/>
                <a:headEnd/>
                <a:tailEnd/>
              </a:ln>
            </p:spPr>
            <p:txBody>
              <a:bodyPr wrap="square">
                <a:spAutoFit/>
              </a:bodyPr>
              <a:lstStyle/>
              <a:p>
                <a:pPr algn="ctr"/>
                <a:r>
                  <a:rPr lang="en-US" altLang="zh-CN" sz="1400" dirty="0"/>
                  <a:t>Authentication Response</a:t>
                </a:r>
                <a:endParaRPr lang="zh-CN" altLang="en-US" sz="1400" dirty="0"/>
              </a:p>
            </p:txBody>
          </p:sp>
          <p:cxnSp>
            <p:nvCxnSpPr>
              <p:cNvPr id="147" name="直接连接符 146"/>
              <p:cNvCxnSpPr/>
              <p:nvPr/>
            </p:nvCxnSpPr>
            <p:spPr>
              <a:xfrm rot="5400000" flipH="1">
                <a:off x="9356676" y="3717360"/>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flipH="1">
                <a:off x="9356676" y="4111073"/>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9" name="Text Box 9"/>
              <p:cNvSpPr txBox="1">
                <a:spLocks noChangeArrowheads="1"/>
              </p:cNvSpPr>
              <p:nvPr/>
            </p:nvSpPr>
            <p:spPr bwMode="auto">
              <a:xfrm>
                <a:off x="8210269" y="4348812"/>
                <a:ext cx="2292816" cy="314890"/>
              </a:xfrm>
              <a:prstGeom prst="rect">
                <a:avLst/>
              </a:prstGeom>
              <a:noFill/>
              <a:ln w="9525">
                <a:noFill/>
                <a:miter lim="800000"/>
                <a:headEnd/>
                <a:tailEnd/>
              </a:ln>
            </p:spPr>
            <p:txBody>
              <a:bodyPr wrap="square">
                <a:spAutoFit/>
              </a:bodyPr>
              <a:lstStyle/>
              <a:p>
                <a:pPr algn="ctr"/>
                <a:r>
                  <a:rPr lang="en-US" altLang="zh-CN" sz="1400" dirty="0"/>
                  <a:t>Authentication Request</a:t>
                </a:r>
                <a:endParaRPr lang="zh-CN" altLang="en-US" sz="1400" dirty="0"/>
              </a:p>
            </p:txBody>
          </p:sp>
        </p:grpSp>
        <p:pic>
          <p:nvPicPr>
            <p:cNvPr id="150" name="图片 149" descr="笔记本电脑.png"/>
            <p:cNvPicPr>
              <a:picLocks noChangeAspect="1"/>
            </p:cNvPicPr>
            <p:nvPr/>
          </p:nvPicPr>
          <p:blipFill>
            <a:blip r:embed="rId3" cstate="print"/>
            <a:stretch>
              <a:fillRect/>
            </a:stretch>
          </p:blipFill>
          <p:spPr>
            <a:xfrm>
              <a:off x="2791880" y="3502926"/>
              <a:ext cx="648000" cy="406247"/>
            </a:xfrm>
            <a:prstGeom prst="rect">
              <a:avLst/>
            </a:prstGeom>
          </p:spPr>
        </p:pic>
        <p:pic>
          <p:nvPicPr>
            <p:cNvPr id="151" name="图片 15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691600" y="3506243"/>
              <a:ext cx="540000" cy="442800"/>
            </a:xfrm>
            <a:prstGeom prst="rect">
              <a:avLst/>
            </a:prstGeom>
          </p:spPr>
        </p:pic>
      </p:grpSp>
      <p:sp>
        <p:nvSpPr>
          <p:cNvPr id="152" name="圆角矩形 75"/>
          <p:cNvSpPr/>
          <p:nvPr/>
        </p:nvSpPr>
        <p:spPr>
          <a:xfrm>
            <a:off x="2393798" y="5351370"/>
            <a:ext cx="4430999" cy="1030379"/>
          </a:xfrm>
          <a:prstGeom prst="roundRect">
            <a:avLst>
              <a:gd name="adj" fmla="val 874"/>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r>
              <a:rPr lang="zh-CN" altLang="en-US" sz="1600" dirty="0">
                <a:solidFill>
                  <a:prstClr val="black"/>
                </a:solidFill>
              </a:rPr>
              <a:t>开放系统认证：即不认证，任意</a:t>
            </a:r>
            <a:r>
              <a:rPr lang="en-US" altLang="zh-CN" sz="1600" dirty="0">
                <a:solidFill>
                  <a:prstClr val="black"/>
                </a:solidFill>
              </a:rPr>
              <a:t>STA</a:t>
            </a:r>
            <a:r>
              <a:rPr lang="zh-CN" altLang="en-US" sz="1600" dirty="0">
                <a:solidFill>
                  <a:prstClr val="black"/>
                </a:solidFill>
              </a:rPr>
              <a:t>都可以认证成功。</a:t>
            </a:r>
          </a:p>
        </p:txBody>
      </p:sp>
      <p:sp>
        <p:nvSpPr>
          <p:cNvPr id="153" name="圆角矩形 75"/>
          <p:cNvSpPr/>
          <p:nvPr/>
        </p:nvSpPr>
        <p:spPr>
          <a:xfrm>
            <a:off x="7087592" y="2403692"/>
            <a:ext cx="446149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600" b="1" dirty="0">
                <a:solidFill>
                  <a:prstClr val="white"/>
                </a:solidFill>
                <a:latin typeface="Huawei Sans" panose="020C0503030203020204" pitchFamily="34" charset="0"/>
                <a:ea typeface="方正兰亭黑简体" panose="02000000000000000000" pitchFamily="2" charset="-122"/>
              </a:rPr>
              <a:t>共享密钥认证 </a:t>
            </a:r>
            <a:r>
              <a:rPr lang="en-US" altLang="zh-CN" sz="1600" b="1" dirty="0">
                <a:solidFill>
                  <a:prstClr val="white"/>
                </a:solidFill>
                <a:latin typeface="Huawei Sans" panose="020C0503030203020204" pitchFamily="34" charset="0"/>
                <a:ea typeface="方正兰亭黑简体" panose="02000000000000000000" pitchFamily="2" charset="-122"/>
              </a:rPr>
              <a:t>(Shared-key Authentication)</a:t>
            </a:r>
            <a:endParaRPr lang="zh-CN" altLang="en-US" sz="1600" b="1" dirty="0">
              <a:solidFill>
                <a:prstClr val="white"/>
              </a:solidFill>
              <a:latin typeface="Huawei Sans" panose="020C0503030203020204" pitchFamily="34" charset="0"/>
              <a:ea typeface="方正兰亭黑简体" panose="02000000000000000000" pitchFamily="2" charset="-122"/>
            </a:endParaRPr>
          </a:p>
        </p:txBody>
      </p:sp>
      <p:sp>
        <p:nvSpPr>
          <p:cNvPr id="154" name="圆角矩形 75"/>
          <p:cNvSpPr/>
          <p:nvPr/>
        </p:nvSpPr>
        <p:spPr>
          <a:xfrm>
            <a:off x="7086179" y="2835196"/>
            <a:ext cx="4461492" cy="354655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endParaRPr lang="zh-CN" altLang="en-US" sz="1600" dirty="0">
              <a:solidFill>
                <a:prstClr val="black"/>
              </a:solidFill>
            </a:endParaRPr>
          </a:p>
        </p:txBody>
      </p:sp>
      <p:sp>
        <p:nvSpPr>
          <p:cNvPr id="164" name="圆角矩形 75"/>
          <p:cNvSpPr/>
          <p:nvPr/>
        </p:nvSpPr>
        <p:spPr>
          <a:xfrm>
            <a:off x="7118085" y="5348368"/>
            <a:ext cx="4429586" cy="1033381"/>
          </a:xfrm>
          <a:prstGeom prst="roundRect">
            <a:avLst>
              <a:gd name="adj" fmla="val 874"/>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r>
              <a:rPr lang="zh-CN" altLang="en-US" sz="1600" dirty="0">
                <a:solidFill>
                  <a:prstClr val="black"/>
                </a:solidFill>
              </a:rPr>
              <a:t>共享密钥认证：</a:t>
            </a:r>
            <a:r>
              <a:rPr lang="en-US" altLang="zh-CN" sz="1600" dirty="0">
                <a:solidFill>
                  <a:prstClr val="black"/>
                </a:solidFill>
              </a:rPr>
              <a:t>STA</a:t>
            </a:r>
            <a:r>
              <a:rPr lang="zh-CN" altLang="en-US" sz="1600" dirty="0">
                <a:solidFill>
                  <a:prstClr val="black"/>
                </a:solidFill>
              </a:rPr>
              <a:t>和</a:t>
            </a:r>
            <a:r>
              <a:rPr lang="en-US" altLang="zh-CN" sz="1600" dirty="0">
                <a:solidFill>
                  <a:prstClr val="black"/>
                </a:solidFill>
              </a:rPr>
              <a:t>AP</a:t>
            </a:r>
            <a:r>
              <a:rPr lang="zh-CN" altLang="en-US" sz="1600" dirty="0">
                <a:solidFill>
                  <a:prstClr val="black"/>
                </a:solidFill>
              </a:rPr>
              <a:t>预先配置相同的共享密钥，验证两边的密钥配置是否相同。如果一致，则认证成功；否则，认证失败。</a:t>
            </a:r>
          </a:p>
        </p:txBody>
      </p:sp>
      <p:grpSp>
        <p:nvGrpSpPr>
          <p:cNvPr id="3" name="组合 2"/>
          <p:cNvGrpSpPr/>
          <p:nvPr/>
        </p:nvGrpSpPr>
        <p:grpSpPr>
          <a:xfrm>
            <a:off x="7072807" y="2944586"/>
            <a:ext cx="4423618" cy="2207863"/>
            <a:chOff x="7072807" y="2878326"/>
            <a:chExt cx="4423618" cy="2207863"/>
          </a:xfrm>
        </p:grpSpPr>
        <p:sp>
          <p:nvSpPr>
            <p:cNvPr id="54" name="Text Box 9"/>
            <p:cNvSpPr txBox="1">
              <a:spLocks noChangeArrowheads="1"/>
            </p:cNvSpPr>
            <p:nvPr/>
          </p:nvSpPr>
          <p:spPr bwMode="auto">
            <a:xfrm>
              <a:off x="10883360" y="2932498"/>
              <a:ext cx="61306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dirty="0">
                <a:solidFill>
                  <a:schemeClr val="tx1"/>
                </a:solidFill>
              </a:endParaRPr>
            </a:p>
          </p:txBody>
        </p:sp>
        <p:sp>
          <p:nvSpPr>
            <p:cNvPr id="55" name="Text Box 9"/>
            <p:cNvSpPr txBox="1">
              <a:spLocks noChangeArrowheads="1"/>
            </p:cNvSpPr>
            <p:nvPr/>
          </p:nvSpPr>
          <p:spPr bwMode="auto">
            <a:xfrm>
              <a:off x="7072807" y="2930616"/>
              <a:ext cx="584291"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grpSp>
          <p:nvGrpSpPr>
            <p:cNvPr id="56" name="组合 55"/>
            <p:cNvGrpSpPr/>
            <p:nvPr/>
          </p:nvGrpSpPr>
          <p:grpSpPr>
            <a:xfrm>
              <a:off x="8103874" y="3200102"/>
              <a:ext cx="2292817" cy="1840295"/>
              <a:chOff x="8210268" y="4348812"/>
              <a:chExt cx="2292817" cy="1840295"/>
            </a:xfrm>
          </p:grpSpPr>
          <p:sp>
            <p:nvSpPr>
              <p:cNvPr id="59" name="Text Box 9"/>
              <p:cNvSpPr txBox="1">
                <a:spLocks noChangeArrowheads="1"/>
              </p:cNvSpPr>
              <p:nvPr/>
            </p:nvSpPr>
            <p:spPr bwMode="auto">
              <a:xfrm>
                <a:off x="8210268" y="4629203"/>
                <a:ext cx="2292817" cy="523220"/>
              </a:xfrm>
              <a:prstGeom prst="rect">
                <a:avLst/>
              </a:prstGeom>
              <a:noFill/>
              <a:ln w="9525">
                <a:noFill/>
                <a:miter lim="800000"/>
                <a:headEnd/>
                <a:tailEnd/>
              </a:ln>
            </p:spPr>
            <p:txBody>
              <a:bodyPr wrap="square">
                <a:spAutoFit/>
              </a:bodyPr>
              <a:lstStyle/>
              <a:p>
                <a:pPr algn="ctr"/>
                <a:r>
                  <a:rPr lang="en-US" altLang="zh-CN" sz="1400" dirty="0"/>
                  <a:t>Authentication Response</a:t>
                </a:r>
              </a:p>
              <a:p>
                <a:pPr algn="ctr"/>
                <a:r>
                  <a:rPr lang="en-US" altLang="zh-CN" sz="1400" dirty="0"/>
                  <a:t>(Challenge)</a:t>
                </a:r>
                <a:endParaRPr lang="zh-CN" altLang="en-US" sz="1400" dirty="0"/>
              </a:p>
            </p:txBody>
          </p:sp>
          <p:cxnSp>
            <p:nvCxnSpPr>
              <p:cNvPr id="60" name="直接连接符 59"/>
              <p:cNvCxnSpPr/>
              <p:nvPr/>
            </p:nvCxnSpPr>
            <p:spPr>
              <a:xfrm rot="5400000" flipH="1">
                <a:off x="9356676" y="3717360"/>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H="1">
                <a:off x="9356676" y="4203837"/>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 Box 9"/>
              <p:cNvSpPr txBox="1">
                <a:spLocks noChangeArrowheads="1"/>
              </p:cNvSpPr>
              <p:nvPr/>
            </p:nvSpPr>
            <p:spPr bwMode="auto">
              <a:xfrm>
                <a:off x="8210269" y="4348812"/>
                <a:ext cx="2292816" cy="314890"/>
              </a:xfrm>
              <a:prstGeom prst="rect">
                <a:avLst/>
              </a:prstGeom>
              <a:noFill/>
              <a:ln w="9525">
                <a:noFill/>
                <a:miter lim="800000"/>
                <a:headEnd/>
                <a:tailEnd/>
              </a:ln>
            </p:spPr>
            <p:txBody>
              <a:bodyPr wrap="square">
                <a:spAutoFit/>
              </a:bodyPr>
              <a:lstStyle/>
              <a:p>
                <a:pPr algn="ctr"/>
                <a:r>
                  <a:rPr lang="en-US" altLang="zh-CN" sz="1400" dirty="0"/>
                  <a:t>Authentication Request</a:t>
                </a:r>
                <a:endParaRPr lang="zh-CN" altLang="en-US" sz="1400" dirty="0"/>
              </a:p>
            </p:txBody>
          </p:sp>
          <p:sp>
            <p:nvSpPr>
              <p:cNvPr id="66" name="Text Box 9"/>
              <p:cNvSpPr txBox="1">
                <a:spLocks noChangeArrowheads="1"/>
              </p:cNvSpPr>
              <p:nvPr/>
            </p:nvSpPr>
            <p:spPr bwMode="auto">
              <a:xfrm>
                <a:off x="8210268" y="5142669"/>
                <a:ext cx="2292817" cy="523220"/>
              </a:xfrm>
              <a:prstGeom prst="rect">
                <a:avLst/>
              </a:prstGeom>
              <a:noFill/>
              <a:ln w="9525">
                <a:noFill/>
                <a:miter lim="800000"/>
                <a:headEnd/>
                <a:tailEnd/>
              </a:ln>
            </p:spPr>
            <p:txBody>
              <a:bodyPr wrap="square">
                <a:spAutoFit/>
              </a:bodyPr>
              <a:lstStyle/>
              <a:p>
                <a:pPr algn="ctr"/>
                <a:r>
                  <a:rPr lang="en-US" altLang="zh-CN" sz="1400" dirty="0"/>
                  <a:t>Authentication Response</a:t>
                </a:r>
              </a:p>
              <a:p>
                <a:pPr algn="ctr"/>
                <a:r>
                  <a:rPr lang="en-US" altLang="zh-CN" sz="1400" dirty="0"/>
                  <a:t>(</a:t>
                </a:r>
                <a:r>
                  <a:rPr lang="en-US" altLang="zh-CN" sz="1400" dirty="0" err="1"/>
                  <a:t>EncryptedChallenge</a:t>
                </a:r>
                <a:r>
                  <a:rPr lang="en-US" altLang="zh-CN" sz="1400" dirty="0"/>
                  <a:t>)</a:t>
                </a:r>
                <a:endParaRPr lang="zh-CN" altLang="en-US" sz="1400" dirty="0"/>
              </a:p>
            </p:txBody>
          </p:sp>
          <p:cxnSp>
            <p:nvCxnSpPr>
              <p:cNvPr id="67" name="直接连接符 66"/>
              <p:cNvCxnSpPr/>
              <p:nvPr/>
            </p:nvCxnSpPr>
            <p:spPr>
              <a:xfrm rot="5400000" flipH="1">
                <a:off x="9356676" y="4717303"/>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 Box 9"/>
              <p:cNvSpPr txBox="1">
                <a:spLocks noChangeArrowheads="1"/>
              </p:cNvSpPr>
              <p:nvPr/>
            </p:nvSpPr>
            <p:spPr bwMode="auto">
              <a:xfrm>
                <a:off x="8210268" y="5665887"/>
                <a:ext cx="2292817" cy="523220"/>
              </a:xfrm>
              <a:prstGeom prst="rect">
                <a:avLst/>
              </a:prstGeom>
              <a:noFill/>
              <a:ln w="9525">
                <a:noFill/>
                <a:miter lim="800000"/>
                <a:headEnd/>
                <a:tailEnd/>
              </a:ln>
            </p:spPr>
            <p:txBody>
              <a:bodyPr wrap="square">
                <a:spAutoFit/>
              </a:bodyPr>
              <a:lstStyle/>
              <a:p>
                <a:pPr algn="ctr"/>
                <a:r>
                  <a:rPr lang="en-US" altLang="zh-CN" sz="1400" dirty="0"/>
                  <a:t>Authentication Response</a:t>
                </a:r>
              </a:p>
              <a:p>
                <a:pPr algn="ctr"/>
                <a:r>
                  <a:rPr lang="en-US" altLang="zh-CN" sz="1400" dirty="0"/>
                  <a:t>(Success)</a:t>
                </a:r>
                <a:endParaRPr lang="zh-CN" altLang="en-US" sz="1400" dirty="0"/>
              </a:p>
            </p:txBody>
          </p:sp>
          <p:cxnSp>
            <p:nvCxnSpPr>
              <p:cNvPr id="69" name="直接连接符 68"/>
              <p:cNvCxnSpPr/>
              <p:nvPr/>
            </p:nvCxnSpPr>
            <p:spPr>
              <a:xfrm rot="5400000" flipH="1">
                <a:off x="9356676" y="5240521"/>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7" name="图片 56" descr="笔记本电脑.png"/>
            <p:cNvPicPr>
              <a:picLocks noChangeAspect="1"/>
            </p:cNvPicPr>
            <p:nvPr/>
          </p:nvPicPr>
          <p:blipFill>
            <a:blip r:embed="rId3" cstate="print"/>
            <a:stretch>
              <a:fillRect/>
            </a:stretch>
          </p:blipFill>
          <p:spPr>
            <a:xfrm>
              <a:off x="7555195" y="2878326"/>
              <a:ext cx="648000" cy="406247"/>
            </a:xfrm>
            <a:prstGeom prst="rect">
              <a:avLst/>
            </a:prstGeom>
          </p:spPr>
        </p:pic>
        <p:pic>
          <p:nvPicPr>
            <p:cNvPr id="58" name="图片 5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454915" y="2881643"/>
              <a:ext cx="540000" cy="442800"/>
            </a:xfrm>
            <a:prstGeom prst="rect">
              <a:avLst/>
            </a:prstGeom>
          </p:spPr>
        </p:pic>
        <p:cxnSp>
          <p:nvCxnSpPr>
            <p:cNvPr id="63" name="直接连接符 62"/>
            <p:cNvCxnSpPr/>
            <p:nvPr/>
          </p:nvCxnSpPr>
          <p:spPr>
            <a:xfrm flipH="1">
              <a:off x="7880366" y="3286189"/>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10735742" y="3286189"/>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3" name="isḻïḑe">
            <a:extLst>
              <a:ext uri="{FF2B5EF4-FFF2-40B4-BE49-F238E27FC236}">
                <a16:creationId xmlns:a16="http://schemas.microsoft.com/office/drawing/2014/main" xmlns="" id="{24CBC826-002E-4B71-8291-B729E4BED0E3}"/>
              </a:ext>
            </a:extLst>
          </p:cNvPr>
          <p:cNvSpPr txBox="1"/>
          <p:nvPr/>
        </p:nvSpPr>
        <p:spPr bwMode="auto">
          <a:xfrm>
            <a:off x="618068"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扫描</a:t>
            </a:r>
            <a:endParaRPr lang="en-US" altLang="zh-CN" dirty="0"/>
          </a:p>
        </p:txBody>
      </p:sp>
      <p:sp>
        <p:nvSpPr>
          <p:cNvPr id="64" name="ïšļïďe">
            <a:extLst>
              <a:ext uri="{FF2B5EF4-FFF2-40B4-BE49-F238E27FC236}">
                <a16:creationId xmlns:a16="http://schemas.microsoft.com/office/drawing/2014/main" xmlns="" id="{FB41FAD4-0BA5-4580-B72E-A6BFF22F8784}"/>
              </a:ext>
            </a:extLst>
          </p:cNvPr>
          <p:cNvSpPr txBox="1"/>
          <p:nvPr/>
        </p:nvSpPr>
        <p:spPr bwMode="auto">
          <a:xfrm>
            <a:off x="618068"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链路认证</a:t>
            </a:r>
            <a:endParaRPr lang="en-US" altLang="zh-CN" dirty="0"/>
          </a:p>
        </p:txBody>
      </p:sp>
      <p:sp>
        <p:nvSpPr>
          <p:cNvPr id="70" name="ïṧļíḍê">
            <a:extLst>
              <a:ext uri="{FF2B5EF4-FFF2-40B4-BE49-F238E27FC236}">
                <a16:creationId xmlns:a16="http://schemas.microsoft.com/office/drawing/2014/main" xmlns="" id="{D1BCCD92-D45A-41F7-960F-30FC35568CBF}"/>
              </a:ext>
            </a:extLst>
          </p:cNvPr>
          <p:cNvSpPr txBox="1"/>
          <p:nvPr/>
        </p:nvSpPr>
        <p:spPr bwMode="auto">
          <a:xfrm>
            <a:off x="618068"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1400" dirty="0">
                <a:solidFill>
                  <a:schemeClr val="bg1">
                    <a:lumMod val="65000"/>
                  </a:schemeClr>
                </a:solidFill>
              </a:rPr>
              <a:t>接入认证</a:t>
            </a:r>
            <a:endParaRPr lang="en-US" altLang="zh-CN" sz="1400" dirty="0">
              <a:solidFill>
                <a:schemeClr val="bg1">
                  <a:lumMod val="65000"/>
                </a:schemeClr>
              </a:solidFill>
            </a:endParaRPr>
          </a:p>
        </p:txBody>
      </p:sp>
      <p:sp>
        <p:nvSpPr>
          <p:cNvPr id="71" name="îş1iḍê">
            <a:extLst>
              <a:ext uri="{FF2B5EF4-FFF2-40B4-BE49-F238E27FC236}">
                <a16:creationId xmlns:a16="http://schemas.microsoft.com/office/drawing/2014/main" xmlns="" id="{F0B068A5-560A-4DB9-9ABC-E179FB4B53B1}"/>
              </a:ext>
            </a:extLst>
          </p:cNvPr>
          <p:cNvSpPr txBox="1"/>
          <p:nvPr/>
        </p:nvSpPr>
        <p:spPr bwMode="auto">
          <a:xfrm>
            <a:off x="618068"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DHCP</a:t>
            </a:r>
          </a:p>
        </p:txBody>
      </p:sp>
      <p:sp>
        <p:nvSpPr>
          <p:cNvPr id="72" name="íşḻïďe">
            <a:extLst>
              <a:ext uri="{FF2B5EF4-FFF2-40B4-BE49-F238E27FC236}">
                <a16:creationId xmlns:a16="http://schemas.microsoft.com/office/drawing/2014/main" xmlns="" id="{05246D82-A4F5-42F2-854D-C3D348D160CE}"/>
              </a:ext>
            </a:extLst>
          </p:cNvPr>
          <p:cNvSpPr txBox="1"/>
          <p:nvPr/>
        </p:nvSpPr>
        <p:spPr bwMode="auto">
          <a:xfrm>
            <a:off x="618068"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用户认证</a:t>
            </a:r>
            <a:endParaRPr lang="en-US" altLang="zh-CN" dirty="0"/>
          </a:p>
        </p:txBody>
      </p:sp>
      <p:cxnSp>
        <p:nvCxnSpPr>
          <p:cNvPr id="73" name="直接连接符 72">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485526" y="4150047"/>
            <a:ext cx="360000" cy="360000"/>
            <a:chOff x="4939189" y="1253075"/>
            <a:chExt cx="532084" cy="532082"/>
          </a:xfrm>
        </p:grpSpPr>
        <p:sp>
          <p:nvSpPr>
            <p:cNvPr id="75"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76"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77" name="组合 76"/>
          <p:cNvGrpSpPr/>
          <p:nvPr/>
        </p:nvGrpSpPr>
        <p:grpSpPr>
          <a:xfrm>
            <a:off x="485526" y="4964845"/>
            <a:ext cx="360000" cy="360000"/>
            <a:chOff x="6792271" y="1253075"/>
            <a:chExt cx="532084" cy="532082"/>
          </a:xfrm>
        </p:grpSpPr>
        <p:sp>
          <p:nvSpPr>
            <p:cNvPr id="78"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79"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80" name="组合 79"/>
          <p:cNvGrpSpPr/>
          <p:nvPr/>
        </p:nvGrpSpPr>
        <p:grpSpPr>
          <a:xfrm>
            <a:off x="485526" y="5779642"/>
            <a:ext cx="360000" cy="360000"/>
            <a:chOff x="8645353" y="1253075"/>
            <a:chExt cx="532084" cy="532082"/>
          </a:xfrm>
        </p:grpSpPr>
        <p:sp>
          <p:nvSpPr>
            <p:cNvPr id="81"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82"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83" name="组合 82"/>
          <p:cNvGrpSpPr/>
          <p:nvPr/>
        </p:nvGrpSpPr>
        <p:grpSpPr bwMode="gray">
          <a:xfrm>
            <a:off x="485526" y="1705653"/>
            <a:ext cx="360000" cy="360000"/>
            <a:chOff x="1233025" y="1253075"/>
            <a:chExt cx="532084" cy="532082"/>
          </a:xfrm>
        </p:grpSpPr>
        <p:sp>
          <p:nvSpPr>
            <p:cNvPr id="84"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85"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86" name="ïšļïďe">
            <a:extLst>
              <a:ext uri="{FF2B5EF4-FFF2-40B4-BE49-F238E27FC236}">
                <a16:creationId xmlns:a16="http://schemas.microsoft.com/office/drawing/2014/main" xmlns="" id="{FB41FAD4-0BA5-4580-B72E-A6BFF22F8784}"/>
              </a:ext>
            </a:extLst>
          </p:cNvPr>
          <p:cNvSpPr txBox="1"/>
          <p:nvPr/>
        </p:nvSpPr>
        <p:spPr bwMode="auto">
          <a:xfrm>
            <a:off x="618068"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关联</a:t>
            </a:r>
            <a:endParaRPr lang="en-US" altLang="zh-CN" dirty="0"/>
          </a:p>
        </p:txBody>
      </p:sp>
      <p:grpSp>
        <p:nvGrpSpPr>
          <p:cNvPr id="87" name="组合 86"/>
          <p:cNvGrpSpPr/>
          <p:nvPr/>
        </p:nvGrpSpPr>
        <p:grpSpPr bwMode="gray">
          <a:xfrm>
            <a:off x="485526" y="3335249"/>
            <a:ext cx="360000" cy="360000"/>
            <a:chOff x="3086107" y="1253075"/>
            <a:chExt cx="532084" cy="532082"/>
          </a:xfrm>
        </p:grpSpPr>
        <p:sp>
          <p:nvSpPr>
            <p:cNvPr id="88" name="iṡ1ïdé">
              <a:extLst>
                <a:ext uri="{FF2B5EF4-FFF2-40B4-BE49-F238E27FC236}">
                  <a16:creationId xmlns:a16="http://schemas.microsoft.com/office/drawing/2014/main" xmlns="" id="{3FC487D0-A815-4107-8A36-7C156E98B5FA}"/>
                </a:ext>
              </a:extLst>
            </p:cNvPr>
            <p:cNvSpPr/>
            <p:nvPr/>
          </p:nvSpPr>
          <p:spPr bwMode="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89" name="basic-rainbow_61924"/>
            <p:cNvSpPr>
              <a:spLocks noChangeAspect="1"/>
            </p:cNvSpPr>
            <p:nvPr/>
          </p:nvSpPr>
          <p:spPr bwMode="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90" name="组合 89"/>
          <p:cNvGrpSpPr/>
          <p:nvPr/>
        </p:nvGrpSpPr>
        <p:grpSpPr>
          <a:xfrm>
            <a:off x="485526" y="2520451"/>
            <a:ext cx="360000" cy="360000"/>
            <a:chOff x="485526" y="2520451"/>
            <a:chExt cx="360000" cy="360000"/>
          </a:xfrm>
        </p:grpSpPr>
        <p:sp>
          <p:nvSpPr>
            <p:cNvPr id="91" name="iṡ1ïdé">
              <a:extLst>
                <a:ext uri="{FF2B5EF4-FFF2-40B4-BE49-F238E27FC236}">
                  <a16:creationId xmlns:a16="http://schemas.microsoft.com/office/drawing/2014/main" xmlns="" id="{3FC487D0-A815-4107-8A36-7C156E98B5FA}"/>
                </a:ext>
              </a:extLst>
            </p:cNvPr>
            <p:cNvSpPr/>
            <p:nvPr/>
          </p:nvSpPr>
          <p:spPr bwMode="inv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2" name="road_358611"/>
            <p:cNvSpPr>
              <a:spLocks noChangeAspect="1"/>
            </p:cNvSpPr>
            <p:nvPr/>
          </p:nvSpPr>
          <p:spPr bwMode="auto">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Tree>
    <p:extLst>
      <p:ext uri="{BB962C8B-B14F-4D97-AF65-F5344CB8AC3E}">
        <p14:creationId xmlns:p14="http://schemas.microsoft.com/office/powerpoint/2010/main" val="28305807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a:t>
            </a:r>
          </a:p>
        </p:txBody>
      </p:sp>
      <p:sp>
        <p:nvSpPr>
          <p:cNvPr id="14" name="文本占位符 13"/>
          <p:cNvSpPr>
            <a:spLocks noGrp="1"/>
          </p:cNvSpPr>
          <p:nvPr>
            <p:ph type="body" sz="quarter" idx="10"/>
          </p:nvPr>
        </p:nvSpPr>
        <p:spPr>
          <a:xfrm>
            <a:off x="2171700" y="1233488"/>
            <a:ext cx="9572800" cy="1886566"/>
          </a:xfrm>
        </p:spPr>
        <p:txBody>
          <a:bodyPr/>
          <a:lstStyle/>
          <a:p>
            <a:r>
              <a:rPr lang="zh-CN" altLang="en-US" sz="2000" dirty="0"/>
              <a:t>完成链路认证后，</a:t>
            </a:r>
            <a:r>
              <a:rPr lang="en-US" altLang="zh-CN" sz="2000" dirty="0"/>
              <a:t>STA</a:t>
            </a:r>
            <a:r>
              <a:rPr lang="zh-CN" altLang="en-US" sz="2000" dirty="0"/>
              <a:t>会继续发起</a:t>
            </a:r>
            <a:r>
              <a:rPr lang="zh-CN" altLang="en-US" sz="2000" dirty="0">
                <a:solidFill>
                  <a:srgbClr val="EC7061"/>
                </a:solidFill>
              </a:rPr>
              <a:t>链路服务协商</a:t>
            </a:r>
            <a:r>
              <a:rPr lang="zh-CN" altLang="en-US" sz="2000" dirty="0"/>
              <a:t>，具体的协商通过</a:t>
            </a:r>
            <a:r>
              <a:rPr lang="en-US" altLang="zh-CN" sz="2000" dirty="0"/>
              <a:t>Association</a:t>
            </a:r>
            <a:r>
              <a:rPr lang="zh-CN" altLang="en-US" sz="2000" dirty="0"/>
              <a:t>报文实现。</a:t>
            </a:r>
          </a:p>
          <a:p>
            <a:r>
              <a:rPr lang="zh-CN" altLang="en-US" sz="2000" dirty="0"/>
              <a:t>终端关联过程实质上就是链路服务协商的过程，协商内容包括：支持的速率、信道等。</a:t>
            </a:r>
            <a:endParaRPr lang="en-US" altLang="zh-CN" sz="2000" dirty="0"/>
          </a:p>
        </p:txBody>
      </p:sp>
      <p:sp>
        <p:nvSpPr>
          <p:cNvPr id="4" name="五边形 3"/>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grpSp>
        <p:nvGrpSpPr>
          <p:cNvPr id="11" name="组合 10"/>
          <p:cNvGrpSpPr/>
          <p:nvPr/>
        </p:nvGrpSpPr>
        <p:grpSpPr>
          <a:xfrm>
            <a:off x="3546096" y="3134806"/>
            <a:ext cx="5869941" cy="2488633"/>
            <a:chOff x="3130876" y="2101026"/>
            <a:chExt cx="5869941" cy="2488633"/>
          </a:xfrm>
        </p:grpSpPr>
        <p:sp>
          <p:nvSpPr>
            <p:cNvPr id="59" name="Text Box 9"/>
            <p:cNvSpPr txBox="1">
              <a:spLocks noChangeArrowheads="1"/>
            </p:cNvSpPr>
            <p:nvPr/>
          </p:nvSpPr>
          <p:spPr bwMode="auto">
            <a:xfrm>
              <a:off x="6266467" y="3628506"/>
              <a:ext cx="2292817" cy="307777"/>
            </a:xfrm>
            <a:prstGeom prst="rect">
              <a:avLst/>
            </a:prstGeom>
            <a:noFill/>
            <a:ln w="9525">
              <a:noFill/>
              <a:miter lim="800000"/>
              <a:headEnd/>
              <a:tailEnd/>
            </a:ln>
          </p:spPr>
          <p:txBody>
            <a:bodyPr wrap="square">
              <a:spAutoFit/>
            </a:bodyPr>
            <a:lstStyle/>
            <a:p>
              <a:pPr algn="ctr"/>
              <a:r>
                <a:rPr lang="en-US" altLang="zh-CN" sz="1400" dirty="0"/>
                <a:t>3. Association Response</a:t>
              </a:r>
              <a:endParaRPr lang="zh-CN" altLang="en-US" sz="1400" dirty="0"/>
            </a:p>
          </p:txBody>
        </p:sp>
        <p:cxnSp>
          <p:nvCxnSpPr>
            <p:cNvPr id="60" name="直接连接符 59"/>
            <p:cNvCxnSpPr/>
            <p:nvPr/>
          </p:nvCxnSpPr>
          <p:spPr>
            <a:xfrm rot="5400000" flipH="1">
              <a:off x="4819059" y="2258407"/>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H="1">
              <a:off x="7412875" y="2997585"/>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 Box 9"/>
            <p:cNvSpPr txBox="1">
              <a:spLocks noChangeArrowheads="1"/>
            </p:cNvSpPr>
            <p:nvPr/>
          </p:nvSpPr>
          <p:spPr bwMode="auto">
            <a:xfrm>
              <a:off x="3672651" y="2875326"/>
              <a:ext cx="2292816" cy="314890"/>
            </a:xfrm>
            <a:prstGeom prst="rect">
              <a:avLst/>
            </a:prstGeom>
            <a:noFill/>
            <a:ln w="9525">
              <a:noFill/>
              <a:miter lim="800000"/>
              <a:headEnd/>
              <a:tailEnd/>
            </a:ln>
          </p:spPr>
          <p:txBody>
            <a:bodyPr wrap="square">
              <a:spAutoFit/>
            </a:bodyPr>
            <a:lstStyle/>
            <a:p>
              <a:pPr algn="ctr"/>
              <a:r>
                <a:rPr lang="en-US" altLang="zh-CN" sz="1400" dirty="0"/>
                <a:t>1. Association Request</a:t>
              </a:r>
              <a:endParaRPr lang="zh-CN" altLang="en-US" sz="1400" dirty="0"/>
            </a:p>
          </p:txBody>
        </p:sp>
        <p:sp>
          <p:nvSpPr>
            <p:cNvPr id="66" name="Text Box 9"/>
            <p:cNvSpPr txBox="1">
              <a:spLocks noChangeArrowheads="1"/>
            </p:cNvSpPr>
            <p:nvPr/>
          </p:nvSpPr>
          <p:spPr bwMode="auto">
            <a:xfrm>
              <a:off x="6242390" y="3233931"/>
              <a:ext cx="2292817" cy="307777"/>
            </a:xfrm>
            <a:prstGeom prst="rect">
              <a:avLst/>
            </a:prstGeom>
            <a:noFill/>
            <a:ln w="9525">
              <a:noFill/>
              <a:miter lim="800000"/>
              <a:headEnd/>
              <a:tailEnd/>
            </a:ln>
          </p:spPr>
          <p:txBody>
            <a:bodyPr wrap="square">
              <a:spAutoFit/>
            </a:bodyPr>
            <a:lstStyle/>
            <a:p>
              <a:pPr algn="ctr"/>
              <a:r>
                <a:rPr lang="en-US" altLang="zh-CN" sz="1400" dirty="0"/>
                <a:t>2. Association Request</a:t>
              </a:r>
              <a:endParaRPr lang="zh-CN" altLang="en-US" sz="1400" dirty="0"/>
            </a:p>
          </p:txBody>
        </p:sp>
        <p:cxnSp>
          <p:nvCxnSpPr>
            <p:cNvPr id="67" name="直接连接符 66"/>
            <p:cNvCxnSpPr/>
            <p:nvPr/>
          </p:nvCxnSpPr>
          <p:spPr>
            <a:xfrm rot="5400000" flipH="1">
              <a:off x="7388798" y="2589958"/>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 Box 9"/>
            <p:cNvSpPr txBox="1">
              <a:spLocks noChangeArrowheads="1"/>
            </p:cNvSpPr>
            <p:nvPr/>
          </p:nvSpPr>
          <p:spPr bwMode="auto">
            <a:xfrm>
              <a:off x="3679316" y="3997753"/>
              <a:ext cx="2292817" cy="307777"/>
            </a:xfrm>
            <a:prstGeom prst="rect">
              <a:avLst/>
            </a:prstGeom>
            <a:noFill/>
            <a:ln w="9525">
              <a:noFill/>
              <a:miter lim="800000"/>
              <a:headEnd/>
              <a:tailEnd/>
            </a:ln>
          </p:spPr>
          <p:txBody>
            <a:bodyPr wrap="square">
              <a:spAutoFit/>
            </a:bodyPr>
            <a:lstStyle/>
            <a:p>
              <a:pPr algn="ctr"/>
              <a:r>
                <a:rPr lang="en-US" altLang="zh-CN" sz="1400" dirty="0"/>
                <a:t>4. Association Response</a:t>
              </a:r>
              <a:endParaRPr lang="zh-CN" altLang="en-US" sz="1400" dirty="0"/>
            </a:p>
          </p:txBody>
        </p:sp>
        <p:cxnSp>
          <p:nvCxnSpPr>
            <p:cNvPr id="69" name="直接连接符 68"/>
            <p:cNvCxnSpPr/>
            <p:nvPr/>
          </p:nvCxnSpPr>
          <p:spPr>
            <a:xfrm rot="5400000" flipH="1">
              <a:off x="4825724" y="3380245"/>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130876" y="2125229"/>
              <a:ext cx="648000" cy="2464430"/>
              <a:chOff x="3130876" y="2125229"/>
              <a:chExt cx="648000" cy="2464430"/>
            </a:xfrm>
          </p:grpSpPr>
          <p:sp>
            <p:nvSpPr>
              <p:cNvPr id="55" name="Text Box 9"/>
              <p:cNvSpPr txBox="1">
                <a:spLocks noChangeArrowheads="1"/>
              </p:cNvSpPr>
              <p:nvPr/>
            </p:nvSpPr>
            <p:spPr bwMode="auto">
              <a:xfrm>
                <a:off x="3163901" y="2125229"/>
                <a:ext cx="584291"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pic>
            <p:nvPicPr>
              <p:cNvPr id="57" name="图片 56" descr="笔记本电脑.png"/>
              <p:cNvPicPr>
                <a:picLocks noChangeAspect="1"/>
              </p:cNvPicPr>
              <p:nvPr/>
            </p:nvPicPr>
            <p:blipFill>
              <a:blip r:embed="rId3" cstate="print"/>
              <a:stretch>
                <a:fillRect/>
              </a:stretch>
            </p:blipFill>
            <p:spPr>
              <a:xfrm>
                <a:off x="3130876" y="2381796"/>
                <a:ext cx="648000" cy="406247"/>
              </a:xfrm>
              <a:prstGeom prst="rect">
                <a:avLst/>
              </a:prstGeom>
            </p:spPr>
          </p:pic>
          <p:cxnSp>
            <p:nvCxnSpPr>
              <p:cNvPr id="63" name="直接连接符 62"/>
              <p:cNvCxnSpPr/>
              <p:nvPr/>
            </p:nvCxnSpPr>
            <p:spPr>
              <a:xfrm flipH="1">
                <a:off x="3456047" y="2789659"/>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776781" y="2101026"/>
              <a:ext cx="613065" cy="2488633"/>
              <a:chOff x="6004891" y="2101026"/>
              <a:chExt cx="613065" cy="2488633"/>
            </a:xfrm>
          </p:grpSpPr>
          <p:sp>
            <p:nvSpPr>
              <p:cNvPr id="54" name="Text Box 9"/>
              <p:cNvSpPr txBox="1">
                <a:spLocks noChangeArrowheads="1"/>
              </p:cNvSpPr>
              <p:nvPr/>
            </p:nvSpPr>
            <p:spPr bwMode="auto">
              <a:xfrm>
                <a:off x="6004891" y="2101026"/>
                <a:ext cx="61306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dirty="0">
                  <a:solidFill>
                    <a:schemeClr val="tx1"/>
                  </a:solidFill>
                </a:endParaRPr>
              </a:p>
            </p:txBody>
          </p:sp>
          <p:pic>
            <p:nvPicPr>
              <p:cNvPr id="58" name="图片 5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030596" y="2385113"/>
                <a:ext cx="540000" cy="442800"/>
              </a:xfrm>
              <a:prstGeom prst="rect">
                <a:avLst/>
              </a:prstGeom>
            </p:spPr>
          </p:pic>
          <p:cxnSp>
            <p:nvCxnSpPr>
              <p:cNvPr id="65" name="直接连接符 64"/>
              <p:cNvCxnSpPr/>
              <p:nvPr/>
            </p:nvCxnSpPr>
            <p:spPr>
              <a:xfrm flipH="1">
                <a:off x="6311423" y="2789659"/>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8387752" y="2101026"/>
              <a:ext cx="613065" cy="2488633"/>
              <a:chOff x="8387752" y="2101026"/>
              <a:chExt cx="613065" cy="2488633"/>
            </a:xfrm>
          </p:grpSpPr>
          <p:pic>
            <p:nvPicPr>
              <p:cNvPr id="53" name="图片 52" descr="AC-蓝.png"/>
              <p:cNvPicPr>
                <a:picLocks noChangeAspect="1"/>
              </p:cNvPicPr>
              <p:nvPr/>
            </p:nvPicPr>
            <p:blipFill>
              <a:blip r:embed="rId5" cstate="print"/>
              <a:stretch>
                <a:fillRect/>
              </a:stretch>
            </p:blipFill>
            <p:spPr>
              <a:xfrm>
                <a:off x="8424285" y="2386095"/>
                <a:ext cx="540000" cy="441818"/>
              </a:xfrm>
              <a:prstGeom prst="rect">
                <a:avLst/>
              </a:prstGeom>
            </p:spPr>
          </p:pic>
          <p:sp>
            <p:nvSpPr>
              <p:cNvPr id="64" name="Text Box 9"/>
              <p:cNvSpPr txBox="1">
                <a:spLocks noChangeArrowheads="1"/>
              </p:cNvSpPr>
              <p:nvPr/>
            </p:nvSpPr>
            <p:spPr bwMode="auto">
              <a:xfrm>
                <a:off x="8387752" y="2101026"/>
                <a:ext cx="61306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dirty="0">
                  <a:solidFill>
                    <a:schemeClr val="tx1"/>
                  </a:solidFill>
                </a:endParaRPr>
              </a:p>
            </p:txBody>
          </p:sp>
          <p:cxnSp>
            <p:nvCxnSpPr>
              <p:cNvPr id="70" name="直接连接符 69"/>
              <p:cNvCxnSpPr/>
              <p:nvPr/>
            </p:nvCxnSpPr>
            <p:spPr>
              <a:xfrm flipH="1">
                <a:off x="8694284" y="2789659"/>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42" name="isḻïḑe">
            <a:extLst>
              <a:ext uri="{FF2B5EF4-FFF2-40B4-BE49-F238E27FC236}">
                <a16:creationId xmlns:a16="http://schemas.microsoft.com/office/drawing/2014/main" xmlns="" id="{24CBC826-002E-4B71-8291-B729E4BED0E3}"/>
              </a:ext>
            </a:extLst>
          </p:cNvPr>
          <p:cNvSpPr txBox="1"/>
          <p:nvPr/>
        </p:nvSpPr>
        <p:spPr bwMode="auto">
          <a:xfrm>
            <a:off x="618068"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扫描</a:t>
            </a:r>
            <a:endParaRPr lang="en-US" altLang="zh-CN" dirty="0"/>
          </a:p>
        </p:txBody>
      </p:sp>
      <p:sp>
        <p:nvSpPr>
          <p:cNvPr id="43" name="ïšļïďe">
            <a:extLst>
              <a:ext uri="{FF2B5EF4-FFF2-40B4-BE49-F238E27FC236}">
                <a16:creationId xmlns:a16="http://schemas.microsoft.com/office/drawing/2014/main" xmlns="" id="{FB41FAD4-0BA5-4580-B72E-A6BFF22F8784}"/>
              </a:ext>
            </a:extLst>
          </p:cNvPr>
          <p:cNvSpPr txBox="1"/>
          <p:nvPr/>
        </p:nvSpPr>
        <p:spPr bwMode="auto">
          <a:xfrm>
            <a:off x="618068"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链路认证</a:t>
            </a:r>
            <a:endParaRPr lang="en-US" altLang="zh-CN" dirty="0"/>
          </a:p>
        </p:txBody>
      </p:sp>
      <p:sp>
        <p:nvSpPr>
          <p:cNvPr id="44" name="ïṧļíḍê">
            <a:extLst>
              <a:ext uri="{FF2B5EF4-FFF2-40B4-BE49-F238E27FC236}">
                <a16:creationId xmlns:a16="http://schemas.microsoft.com/office/drawing/2014/main" xmlns="" id="{D1BCCD92-D45A-41F7-960F-30FC35568CBF}"/>
              </a:ext>
            </a:extLst>
          </p:cNvPr>
          <p:cNvSpPr txBox="1"/>
          <p:nvPr/>
        </p:nvSpPr>
        <p:spPr bwMode="auto">
          <a:xfrm>
            <a:off x="618068"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1400" dirty="0">
                <a:solidFill>
                  <a:schemeClr val="bg1">
                    <a:lumMod val="65000"/>
                  </a:schemeClr>
                </a:solidFill>
              </a:rPr>
              <a:t>接入认证</a:t>
            </a:r>
            <a:endParaRPr lang="en-US" altLang="zh-CN" sz="1400" dirty="0">
              <a:solidFill>
                <a:schemeClr val="bg1">
                  <a:lumMod val="65000"/>
                </a:schemeClr>
              </a:solidFill>
            </a:endParaRPr>
          </a:p>
        </p:txBody>
      </p:sp>
      <p:sp>
        <p:nvSpPr>
          <p:cNvPr id="45" name="îş1iḍê">
            <a:extLst>
              <a:ext uri="{FF2B5EF4-FFF2-40B4-BE49-F238E27FC236}">
                <a16:creationId xmlns:a16="http://schemas.microsoft.com/office/drawing/2014/main" xmlns="" id="{F0B068A5-560A-4DB9-9ABC-E179FB4B53B1}"/>
              </a:ext>
            </a:extLst>
          </p:cNvPr>
          <p:cNvSpPr txBox="1"/>
          <p:nvPr/>
        </p:nvSpPr>
        <p:spPr bwMode="auto">
          <a:xfrm>
            <a:off x="618068"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DHCP</a:t>
            </a:r>
          </a:p>
        </p:txBody>
      </p:sp>
      <p:sp>
        <p:nvSpPr>
          <p:cNvPr id="46" name="íşḻïďe">
            <a:extLst>
              <a:ext uri="{FF2B5EF4-FFF2-40B4-BE49-F238E27FC236}">
                <a16:creationId xmlns:a16="http://schemas.microsoft.com/office/drawing/2014/main" xmlns="" id="{05246D82-A4F5-42F2-854D-C3D348D160CE}"/>
              </a:ext>
            </a:extLst>
          </p:cNvPr>
          <p:cNvSpPr txBox="1"/>
          <p:nvPr/>
        </p:nvSpPr>
        <p:spPr bwMode="auto">
          <a:xfrm>
            <a:off x="618068"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用户认证</a:t>
            </a:r>
            <a:endParaRPr lang="en-US" altLang="zh-CN" dirty="0"/>
          </a:p>
        </p:txBody>
      </p:sp>
      <p:cxnSp>
        <p:nvCxnSpPr>
          <p:cNvPr id="47" name="直接连接符 46">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85526" y="4150047"/>
            <a:ext cx="360000" cy="360000"/>
            <a:chOff x="4939189" y="1253075"/>
            <a:chExt cx="532084" cy="532082"/>
          </a:xfrm>
        </p:grpSpPr>
        <p:sp>
          <p:nvSpPr>
            <p:cNvPr id="49"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50"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51" name="组合 50"/>
          <p:cNvGrpSpPr/>
          <p:nvPr/>
        </p:nvGrpSpPr>
        <p:grpSpPr>
          <a:xfrm>
            <a:off x="485526" y="4964845"/>
            <a:ext cx="360000" cy="360000"/>
            <a:chOff x="6792271" y="1253075"/>
            <a:chExt cx="532084" cy="532082"/>
          </a:xfrm>
        </p:grpSpPr>
        <p:sp>
          <p:nvSpPr>
            <p:cNvPr id="52"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56"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71" name="组合 70"/>
          <p:cNvGrpSpPr/>
          <p:nvPr/>
        </p:nvGrpSpPr>
        <p:grpSpPr>
          <a:xfrm>
            <a:off x="485526" y="5779642"/>
            <a:ext cx="360000" cy="360000"/>
            <a:chOff x="8645353" y="1253075"/>
            <a:chExt cx="532084" cy="532082"/>
          </a:xfrm>
        </p:grpSpPr>
        <p:sp>
          <p:nvSpPr>
            <p:cNvPr id="72"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73"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74" name="组合 73"/>
          <p:cNvGrpSpPr/>
          <p:nvPr/>
        </p:nvGrpSpPr>
        <p:grpSpPr bwMode="gray">
          <a:xfrm>
            <a:off x="485526" y="1705653"/>
            <a:ext cx="360000" cy="360000"/>
            <a:chOff x="1233025" y="1253075"/>
            <a:chExt cx="532084" cy="532082"/>
          </a:xfrm>
        </p:grpSpPr>
        <p:sp>
          <p:nvSpPr>
            <p:cNvPr id="75"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76"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77" name="ïšļïďe">
            <a:extLst>
              <a:ext uri="{FF2B5EF4-FFF2-40B4-BE49-F238E27FC236}">
                <a16:creationId xmlns:a16="http://schemas.microsoft.com/office/drawing/2014/main" xmlns="" id="{FB41FAD4-0BA5-4580-B72E-A6BFF22F8784}"/>
              </a:ext>
            </a:extLst>
          </p:cNvPr>
          <p:cNvSpPr txBox="1"/>
          <p:nvPr/>
        </p:nvSpPr>
        <p:spPr bwMode="auto">
          <a:xfrm>
            <a:off x="618068"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关联</a:t>
            </a:r>
            <a:endParaRPr lang="en-US" altLang="zh-CN" dirty="0"/>
          </a:p>
        </p:txBody>
      </p:sp>
      <p:grpSp>
        <p:nvGrpSpPr>
          <p:cNvPr id="78" name="组合 77"/>
          <p:cNvGrpSpPr/>
          <p:nvPr/>
        </p:nvGrpSpPr>
        <p:grpSpPr bwMode="invGray">
          <a:xfrm>
            <a:off x="485526" y="3335249"/>
            <a:ext cx="360000" cy="360000"/>
            <a:chOff x="3086107" y="1253075"/>
            <a:chExt cx="532084" cy="532082"/>
          </a:xfrm>
        </p:grpSpPr>
        <p:sp>
          <p:nvSpPr>
            <p:cNvPr id="79" name="iṡ1ïdé">
              <a:extLst>
                <a:ext uri="{FF2B5EF4-FFF2-40B4-BE49-F238E27FC236}">
                  <a16:creationId xmlns:a16="http://schemas.microsoft.com/office/drawing/2014/main" xmlns="" id="{3FC487D0-A815-4107-8A36-7C156E98B5FA}"/>
                </a:ext>
              </a:extLst>
            </p:cNvPr>
            <p:cNvSpPr/>
            <p:nvPr/>
          </p:nvSpPr>
          <p:spPr bwMode="inv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0" name="basic-rainbow_61924"/>
            <p:cNvSpPr>
              <a:spLocks noChangeAspect="1"/>
            </p:cNvSpPr>
            <p:nvPr/>
          </p:nvSpPr>
          <p:spPr bwMode="inv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81" name="组合 80"/>
          <p:cNvGrpSpPr/>
          <p:nvPr/>
        </p:nvGrpSpPr>
        <p:grpSpPr bwMode="gray">
          <a:xfrm>
            <a:off x="485526" y="2520451"/>
            <a:ext cx="360000" cy="360000"/>
            <a:chOff x="485526" y="2520451"/>
            <a:chExt cx="360000" cy="360000"/>
          </a:xfrm>
        </p:grpSpPr>
        <p:sp>
          <p:nvSpPr>
            <p:cNvPr id="82" name="iṡ1ïdé">
              <a:extLst>
                <a:ext uri="{FF2B5EF4-FFF2-40B4-BE49-F238E27FC236}">
                  <a16:creationId xmlns:a16="http://schemas.microsoft.com/office/drawing/2014/main" xmlns="" id="{3FC487D0-A815-4107-8A36-7C156E98B5FA}"/>
                </a:ext>
              </a:extLst>
            </p:cNvPr>
            <p:cNvSpPr/>
            <p:nvPr/>
          </p:nvSpPr>
          <p:spPr bwMode="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83" name="road_358611"/>
            <p:cNvSpPr>
              <a:spLocks noChangeAspect="1"/>
            </p:cNvSpPr>
            <p:nvPr/>
          </p:nvSpPr>
          <p:spPr bwMode="gray">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Tree>
    <p:extLst>
      <p:ext uri="{BB962C8B-B14F-4D97-AF65-F5344CB8AC3E}">
        <p14:creationId xmlns:p14="http://schemas.microsoft.com/office/powerpoint/2010/main" val="18632349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接入认证</a:t>
            </a:r>
          </a:p>
        </p:txBody>
      </p:sp>
      <p:sp>
        <p:nvSpPr>
          <p:cNvPr id="14" name="文本占位符 13"/>
          <p:cNvSpPr>
            <a:spLocks noGrp="1"/>
          </p:cNvSpPr>
          <p:nvPr>
            <p:ph type="body" sz="quarter" idx="10"/>
          </p:nvPr>
        </p:nvSpPr>
        <p:spPr>
          <a:xfrm>
            <a:off x="2171700" y="1233487"/>
            <a:ext cx="9572800" cy="1581989"/>
          </a:xfrm>
        </p:spPr>
        <p:txBody>
          <a:bodyPr/>
          <a:lstStyle/>
          <a:p>
            <a:r>
              <a:rPr lang="zh-CN" altLang="en-US" sz="2000" dirty="0"/>
              <a:t>接入认证即</a:t>
            </a:r>
            <a:r>
              <a:rPr lang="zh-CN" altLang="en-US" sz="2000" dirty="0">
                <a:solidFill>
                  <a:srgbClr val="EC7061"/>
                </a:solidFill>
              </a:rPr>
              <a:t>对用户进行区分</a:t>
            </a:r>
            <a:r>
              <a:rPr lang="zh-CN" altLang="en-US" sz="2000" dirty="0"/>
              <a:t>，并在用户访问网络之前限制其访问权限。相对于链路认证，接入认证安全性更高。</a:t>
            </a:r>
            <a:endParaRPr lang="en-US" altLang="zh-CN" sz="2000" dirty="0"/>
          </a:p>
          <a:p>
            <a:r>
              <a:rPr lang="zh-CN" altLang="en-US" sz="2000" dirty="0"/>
              <a:t>主要包含：</a:t>
            </a:r>
            <a:r>
              <a:rPr lang="en-US" altLang="zh-CN" sz="2000" dirty="0"/>
              <a:t>PSK</a:t>
            </a:r>
            <a:r>
              <a:rPr lang="zh-CN" altLang="en-US" sz="2000" dirty="0"/>
              <a:t>认证和</a:t>
            </a:r>
            <a:r>
              <a:rPr lang="en-US" altLang="zh-CN" sz="2000" dirty="0"/>
              <a:t>802.1X</a:t>
            </a:r>
            <a:r>
              <a:rPr lang="zh-CN" altLang="en-US" sz="2000" dirty="0"/>
              <a:t>认证。</a:t>
            </a:r>
            <a:endParaRPr lang="en-US" altLang="zh-CN" sz="2000" dirty="0"/>
          </a:p>
        </p:txBody>
      </p:sp>
      <p:sp>
        <p:nvSpPr>
          <p:cNvPr id="4" name="五边形 3"/>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42" name="isḻïḑe">
            <a:extLst>
              <a:ext uri="{FF2B5EF4-FFF2-40B4-BE49-F238E27FC236}">
                <a16:creationId xmlns:a16="http://schemas.microsoft.com/office/drawing/2014/main" xmlns="" id="{24CBC826-002E-4B71-8291-B729E4BED0E3}"/>
              </a:ext>
            </a:extLst>
          </p:cNvPr>
          <p:cNvSpPr txBox="1"/>
          <p:nvPr/>
        </p:nvSpPr>
        <p:spPr bwMode="auto">
          <a:xfrm>
            <a:off x="618068"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扫描</a:t>
            </a:r>
            <a:endParaRPr lang="en-US" altLang="zh-CN" dirty="0"/>
          </a:p>
        </p:txBody>
      </p:sp>
      <p:sp>
        <p:nvSpPr>
          <p:cNvPr id="43" name="ïšļïďe">
            <a:extLst>
              <a:ext uri="{FF2B5EF4-FFF2-40B4-BE49-F238E27FC236}">
                <a16:creationId xmlns:a16="http://schemas.microsoft.com/office/drawing/2014/main" xmlns="" id="{FB41FAD4-0BA5-4580-B72E-A6BFF22F8784}"/>
              </a:ext>
            </a:extLst>
          </p:cNvPr>
          <p:cNvSpPr txBox="1"/>
          <p:nvPr/>
        </p:nvSpPr>
        <p:spPr bwMode="auto">
          <a:xfrm>
            <a:off x="618068"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链路认证</a:t>
            </a:r>
            <a:endParaRPr lang="en-US" altLang="zh-CN" dirty="0"/>
          </a:p>
        </p:txBody>
      </p:sp>
      <p:sp>
        <p:nvSpPr>
          <p:cNvPr id="44" name="ïṧļíḍê">
            <a:extLst>
              <a:ext uri="{FF2B5EF4-FFF2-40B4-BE49-F238E27FC236}">
                <a16:creationId xmlns:a16="http://schemas.microsoft.com/office/drawing/2014/main" xmlns="" id="{D1BCCD92-D45A-41F7-960F-30FC35568CBF}"/>
              </a:ext>
            </a:extLst>
          </p:cNvPr>
          <p:cNvSpPr txBox="1"/>
          <p:nvPr/>
        </p:nvSpPr>
        <p:spPr bwMode="auto">
          <a:xfrm>
            <a:off x="618068"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接入认证</a:t>
            </a:r>
            <a:endParaRPr lang="en-US" altLang="zh-CN" dirty="0"/>
          </a:p>
        </p:txBody>
      </p:sp>
      <p:sp>
        <p:nvSpPr>
          <p:cNvPr id="45" name="îş1iḍê">
            <a:extLst>
              <a:ext uri="{FF2B5EF4-FFF2-40B4-BE49-F238E27FC236}">
                <a16:creationId xmlns:a16="http://schemas.microsoft.com/office/drawing/2014/main" xmlns="" id="{F0B068A5-560A-4DB9-9ABC-E179FB4B53B1}"/>
              </a:ext>
            </a:extLst>
          </p:cNvPr>
          <p:cNvSpPr txBox="1"/>
          <p:nvPr/>
        </p:nvSpPr>
        <p:spPr bwMode="auto">
          <a:xfrm>
            <a:off x="618068"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DHCP</a:t>
            </a:r>
          </a:p>
        </p:txBody>
      </p:sp>
      <p:sp>
        <p:nvSpPr>
          <p:cNvPr id="46" name="íşḻïďe">
            <a:extLst>
              <a:ext uri="{FF2B5EF4-FFF2-40B4-BE49-F238E27FC236}">
                <a16:creationId xmlns:a16="http://schemas.microsoft.com/office/drawing/2014/main" xmlns="" id="{05246D82-A4F5-42F2-854D-C3D348D160CE}"/>
              </a:ext>
            </a:extLst>
          </p:cNvPr>
          <p:cNvSpPr txBox="1"/>
          <p:nvPr/>
        </p:nvSpPr>
        <p:spPr bwMode="auto">
          <a:xfrm>
            <a:off x="618068"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用户认证</a:t>
            </a:r>
            <a:endParaRPr lang="en-US" altLang="zh-CN" dirty="0"/>
          </a:p>
        </p:txBody>
      </p:sp>
      <p:cxnSp>
        <p:nvCxnSpPr>
          <p:cNvPr id="47" name="直接连接符 46">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bwMode="blackGray">
          <a:xfrm>
            <a:off x="485526" y="4150047"/>
            <a:ext cx="360000" cy="360000"/>
            <a:chOff x="4939189" y="1253075"/>
            <a:chExt cx="532084" cy="532082"/>
          </a:xfrm>
        </p:grpSpPr>
        <p:sp>
          <p:nvSpPr>
            <p:cNvPr id="49" name="iṩ1îdè">
              <a:extLst>
                <a:ext uri="{FF2B5EF4-FFF2-40B4-BE49-F238E27FC236}">
                  <a16:creationId xmlns:a16="http://schemas.microsoft.com/office/drawing/2014/main" xmlns="" id="{7F2033B8-3D85-4EBC-B06A-35DC8DC5989D}"/>
                </a:ext>
              </a:extLst>
            </p:cNvPr>
            <p:cNvSpPr/>
            <p:nvPr/>
          </p:nvSpPr>
          <p:spPr bwMode="black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0" name="íṧľïḍè">
              <a:extLst>
                <a:ext uri="{FF2B5EF4-FFF2-40B4-BE49-F238E27FC236}">
                  <a16:creationId xmlns:a16="http://schemas.microsoft.com/office/drawing/2014/main" xmlns="" id="{67C630C0-B65A-4B15-BF86-DFDDDEBC1DAB}"/>
                </a:ext>
              </a:extLst>
            </p:cNvPr>
            <p:cNvSpPr/>
            <p:nvPr/>
          </p:nvSpPr>
          <p:spPr bwMode="black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51" name="组合 50"/>
          <p:cNvGrpSpPr/>
          <p:nvPr/>
        </p:nvGrpSpPr>
        <p:grpSpPr>
          <a:xfrm>
            <a:off x="485526" y="4964845"/>
            <a:ext cx="360000" cy="360000"/>
            <a:chOff x="6792271" y="1253075"/>
            <a:chExt cx="532084" cy="532082"/>
          </a:xfrm>
        </p:grpSpPr>
        <p:sp>
          <p:nvSpPr>
            <p:cNvPr id="52"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56"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71" name="组合 70"/>
          <p:cNvGrpSpPr/>
          <p:nvPr/>
        </p:nvGrpSpPr>
        <p:grpSpPr>
          <a:xfrm>
            <a:off x="485526" y="5779642"/>
            <a:ext cx="360000" cy="360000"/>
            <a:chOff x="8645353" y="1253075"/>
            <a:chExt cx="532084" cy="532082"/>
          </a:xfrm>
        </p:grpSpPr>
        <p:sp>
          <p:nvSpPr>
            <p:cNvPr id="72"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73"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74" name="组合 73"/>
          <p:cNvGrpSpPr/>
          <p:nvPr/>
        </p:nvGrpSpPr>
        <p:grpSpPr bwMode="gray">
          <a:xfrm>
            <a:off x="485526" y="1705653"/>
            <a:ext cx="360000" cy="360000"/>
            <a:chOff x="1233025" y="1253075"/>
            <a:chExt cx="532084" cy="532082"/>
          </a:xfrm>
        </p:grpSpPr>
        <p:sp>
          <p:nvSpPr>
            <p:cNvPr id="75"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76"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77" name="ïšļïďe">
            <a:extLst>
              <a:ext uri="{FF2B5EF4-FFF2-40B4-BE49-F238E27FC236}">
                <a16:creationId xmlns:a16="http://schemas.microsoft.com/office/drawing/2014/main" xmlns="" id="{FB41FAD4-0BA5-4580-B72E-A6BFF22F8784}"/>
              </a:ext>
            </a:extLst>
          </p:cNvPr>
          <p:cNvSpPr txBox="1"/>
          <p:nvPr/>
        </p:nvSpPr>
        <p:spPr bwMode="auto">
          <a:xfrm>
            <a:off x="618068"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关联</a:t>
            </a:r>
            <a:endParaRPr lang="en-US" altLang="zh-CN" dirty="0"/>
          </a:p>
        </p:txBody>
      </p:sp>
      <p:grpSp>
        <p:nvGrpSpPr>
          <p:cNvPr id="78" name="组合 77"/>
          <p:cNvGrpSpPr/>
          <p:nvPr/>
        </p:nvGrpSpPr>
        <p:grpSpPr bwMode="gray">
          <a:xfrm>
            <a:off x="485526" y="3335249"/>
            <a:ext cx="360000" cy="360000"/>
            <a:chOff x="3086107" y="1253075"/>
            <a:chExt cx="532084" cy="532082"/>
          </a:xfrm>
        </p:grpSpPr>
        <p:sp>
          <p:nvSpPr>
            <p:cNvPr id="79" name="iṡ1ïdé">
              <a:extLst>
                <a:ext uri="{FF2B5EF4-FFF2-40B4-BE49-F238E27FC236}">
                  <a16:creationId xmlns:a16="http://schemas.microsoft.com/office/drawing/2014/main" xmlns="" id="{3FC487D0-A815-4107-8A36-7C156E98B5FA}"/>
                </a:ext>
              </a:extLst>
            </p:cNvPr>
            <p:cNvSpPr/>
            <p:nvPr/>
          </p:nvSpPr>
          <p:spPr bwMode="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80" name="basic-rainbow_61924"/>
            <p:cNvSpPr>
              <a:spLocks noChangeAspect="1"/>
            </p:cNvSpPr>
            <p:nvPr/>
          </p:nvSpPr>
          <p:spPr bwMode="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81" name="组合 80"/>
          <p:cNvGrpSpPr/>
          <p:nvPr/>
        </p:nvGrpSpPr>
        <p:grpSpPr bwMode="gray">
          <a:xfrm>
            <a:off x="485526" y="2520451"/>
            <a:ext cx="360000" cy="360000"/>
            <a:chOff x="485526" y="2520451"/>
            <a:chExt cx="360000" cy="360000"/>
          </a:xfrm>
        </p:grpSpPr>
        <p:sp>
          <p:nvSpPr>
            <p:cNvPr id="82" name="iṡ1ïdé">
              <a:extLst>
                <a:ext uri="{FF2B5EF4-FFF2-40B4-BE49-F238E27FC236}">
                  <a16:creationId xmlns:a16="http://schemas.microsoft.com/office/drawing/2014/main" xmlns="" id="{3FC487D0-A815-4107-8A36-7C156E98B5FA}"/>
                </a:ext>
              </a:extLst>
            </p:cNvPr>
            <p:cNvSpPr/>
            <p:nvPr/>
          </p:nvSpPr>
          <p:spPr bwMode="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83" name="road_358611"/>
            <p:cNvSpPr>
              <a:spLocks noChangeAspect="1"/>
            </p:cNvSpPr>
            <p:nvPr/>
          </p:nvSpPr>
          <p:spPr bwMode="gray">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
        <p:nvSpPr>
          <p:cNvPr id="146" name="Text Box 9"/>
          <p:cNvSpPr txBox="1">
            <a:spLocks noChangeArrowheads="1"/>
          </p:cNvSpPr>
          <p:nvPr/>
        </p:nvSpPr>
        <p:spPr bwMode="auto">
          <a:xfrm>
            <a:off x="4936871" y="4785584"/>
            <a:ext cx="584291"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pic>
        <p:nvPicPr>
          <p:cNvPr id="147" name="图片 146" descr="笔记本电脑.png"/>
          <p:cNvPicPr>
            <a:picLocks noChangeAspect="1"/>
          </p:cNvPicPr>
          <p:nvPr/>
        </p:nvPicPr>
        <p:blipFill>
          <a:blip r:embed="rId3" cstate="print"/>
          <a:stretch>
            <a:fillRect/>
          </a:stretch>
        </p:blipFill>
        <p:spPr>
          <a:xfrm>
            <a:off x="5492258" y="4736349"/>
            <a:ext cx="648000" cy="406247"/>
          </a:xfrm>
          <a:prstGeom prst="rect">
            <a:avLst/>
          </a:prstGeom>
        </p:spPr>
      </p:pic>
      <p:sp>
        <p:nvSpPr>
          <p:cNvPr id="143" name="Text Box 9"/>
          <p:cNvSpPr txBox="1">
            <a:spLocks noChangeArrowheads="1"/>
          </p:cNvSpPr>
          <p:nvPr/>
        </p:nvSpPr>
        <p:spPr bwMode="auto">
          <a:xfrm>
            <a:off x="4922484" y="3428391"/>
            <a:ext cx="61306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dirty="0">
              <a:solidFill>
                <a:schemeClr val="tx1"/>
              </a:solidFill>
            </a:endParaRPr>
          </a:p>
        </p:txBody>
      </p:sp>
      <p:pic>
        <p:nvPicPr>
          <p:cNvPr id="144" name="图片 14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546258" y="3360879"/>
            <a:ext cx="540000" cy="442800"/>
          </a:xfrm>
          <a:prstGeom prst="rect">
            <a:avLst/>
          </a:prstGeom>
        </p:spPr>
      </p:pic>
      <p:pic>
        <p:nvPicPr>
          <p:cNvPr id="149" name="图片 148" descr="wifi信号蓝.png"/>
          <p:cNvPicPr>
            <a:picLocks noChangeAspect="1"/>
          </p:cNvPicPr>
          <p:nvPr/>
        </p:nvPicPr>
        <p:blipFill>
          <a:blip r:embed="rId5" cstate="print"/>
          <a:stretch>
            <a:fillRect/>
          </a:stretch>
        </p:blipFill>
        <p:spPr>
          <a:xfrm flipV="1">
            <a:off x="5525760" y="3990652"/>
            <a:ext cx="580996" cy="486497"/>
          </a:xfrm>
          <a:prstGeom prst="rect">
            <a:avLst/>
          </a:prstGeom>
        </p:spPr>
      </p:pic>
      <p:sp>
        <p:nvSpPr>
          <p:cNvPr id="150" name="圆角矩形标注 149"/>
          <p:cNvSpPr/>
          <p:nvPr/>
        </p:nvSpPr>
        <p:spPr>
          <a:xfrm>
            <a:off x="6620660" y="4409676"/>
            <a:ext cx="2729289" cy="956583"/>
          </a:xfrm>
          <a:prstGeom prst="wedgeRoundRectCallout">
            <a:avLst>
              <a:gd name="adj1" fmla="val -66962"/>
              <a:gd name="adj2" fmla="val -31607"/>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接入认证相当于在无线侧的接口做认证，让终端用户有权限在无线链路上发送数据。</a:t>
            </a:r>
          </a:p>
        </p:txBody>
      </p:sp>
    </p:spTree>
    <p:extLst>
      <p:ext uri="{BB962C8B-B14F-4D97-AF65-F5344CB8AC3E}">
        <p14:creationId xmlns:p14="http://schemas.microsoft.com/office/powerpoint/2010/main" val="5747057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无线接入安全协议</a:t>
            </a:r>
          </a:p>
        </p:txBody>
      </p:sp>
      <p:sp>
        <p:nvSpPr>
          <p:cNvPr id="51" name="五边形 50"/>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3" name="燕尾形 52"/>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54" name="燕尾形 53"/>
          <p:cNvSpPr/>
          <p:nvPr/>
        </p:nvSpPr>
        <p:spPr bwMode="auto">
          <a:xfrm>
            <a:off x="996035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55" name="燕尾形 54"/>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4" name="文本占位符 3"/>
          <p:cNvSpPr>
            <a:spLocks noGrp="1"/>
          </p:cNvSpPr>
          <p:nvPr>
            <p:ph type="body" sz="quarter" idx="10"/>
          </p:nvPr>
        </p:nvSpPr>
        <p:spPr>
          <a:xfrm>
            <a:off x="2171700" y="1233488"/>
            <a:ext cx="9572800" cy="4680000"/>
          </a:xfrm>
        </p:spPr>
        <p:txBody>
          <a:bodyPr/>
          <a:lstStyle/>
          <a:p>
            <a:r>
              <a:rPr lang="en-US" altLang="zh-CN" sz="2000" dirty="0"/>
              <a:t>WLAN</a:t>
            </a:r>
            <a:r>
              <a:rPr lang="zh-CN" altLang="en-US" sz="2000" dirty="0"/>
              <a:t>技术是以无线射频信号作为业务数据的传输介质，这种开放的信道使攻击者很容易对无线信道中传输的业务数据进行窃听和篡改。因此，安全性成为阻碍</a:t>
            </a:r>
            <a:r>
              <a:rPr lang="en-US" altLang="zh-CN" sz="2000" dirty="0"/>
              <a:t>WLAN</a:t>
            </a:r>
            <a:r>
              <a:rPr lang="zh-CN" altLang="en-US" sz="2000" dirty="0"/>
              <a:t>技术发展的最重要因素。</a:t>
            </a:r>
            <a:endParaRPr lang="en-US" altLang="zh-CN" sz="2000" dirty="0"/>
          </a:p>
          <a:p>
            <a:r>
              <a:rPr lang="zh-CN" altLang="en-US" sz="2000" dirty="0"/>
              <a:t>常用认证方式：</a:t>
            </a:r>
          </a:p>
        </p:txBody>
      </p:sp>
      <p:graphicFrame>
        <p:nvGraphicFramePr>
          <p:cNvPr id="60" name="表格 59"/>
          <p:cNvGraphicFramePr>
            <a:graphicFrameLocks noGrp="1"/>
          </p:cNvGraphicFramePr>
          <p:nvPr>
            <p:extLst/>
          </p:nvPr>
        </p:nvGraphicFramePr>
        <p:xfrm>
          <a:off x="2319130" y="3224788"/>
          <a:ext cx="9425371" cy="2768732"/>
        </p:xfrm>
        <a:graphic>
          <a:graphicData uri="http://schemas.openxmlformats.org/drawingml/2006/table">
            <a:tbl>
              <a:tblPr>
                <a:tableStyleId>{2D5ABB26-0587-4C30-8999-92F81FD0307C}</a:tableStyleId>
              </a:tblPr>
              <a:tblGrid>
                <a:gridCol w="1732722">
                  <a:extLst>
                    <a:ext uri="{9D8B030D-6E8A-4147-A177-3AD203B41FA5}">
                      <a16:colId xmlns:a16="http://schemas.microsoft.com/office/drawing/2014/main" xmlns="" val="20000"/>
                    </a:ext>
                  </a:extLst>
                </a:gridCol>
                <a:gridCol w="1732722">
                  <a:extLst>
                    <a:ext uri="{9D8B030D-6E8A-4147-A177-3AD203B41FA5}">
                      <a16:colId xmlns:a16="http://schemas.microsoft.com/office/drawing/2014/main" xmlns="" val="20001"/>
                    </a:ext>
                  </a:extLst>
                </a:gridCol>
                <a:gridCol w="1732722">
                  <a:extLst>
                    <a:ext uri="{9D8B030D-6E8A-4147-A177-3AD203B41FA5}">
                      <a16:colId xmlns:a16="http://schemas.microsoft.com/office/drawing/2014/main" xmlns="" val="20002"/>
                    </a:ext>
                  </a:extLst>
                </a:gridCol>
                <a:gridCol w="1732722">
                  <a:extLst>
                    <a:ext uri="{9D8B030D-6E8A-4147-A177-3AD203B41FA5}">
                      <a16:colId xmlns:a16="http://schemas.microsoft.com/office/drawing/2014/main" xmlns="" val="20003"/>
                    </a:ext>
                  </a:extLst>
                </a:gridCol>
                <a:gridCol w="2494483">
                  <a:extLst>
                    <a:ext uri="{9D8B030D-6E8A-4147-A177-3AD203B41FA5}">
                      <a16:colId xmlns:a16="http://schemas.microsoft.com/office/drawing/2014/main" xmlns="" val="20004"/>
                    </a:ext>
                  </a:extLst>
                </a:gridCol>
              </a:tblGrid>
              <a:tr h="466652">
                <a:tc>
                  <a:txBody>
                    <a:bodyPr/>
                    <a:lstStyle/>
                    <a:p>
                      <a:pPr algn="ctr">
                        <a:spcAft>
                          <a:spcPts val="0"/>
                        </a:spcAft>
                      </a:pPr>
                      <a:r>
                        <a:rPr lang="zh-CN" altLang="en-US" sz="1600" b="1" dirty="0">
                          <a:solidFill>
                            <a:schemeClr val="bg1"/>
                          </a:solidFill>
                          <a:effectLst/>
                        </a:rPr>
                        <a:t>安全策略</a:t>
                      </a:r>
                      <a:endParaRPr lang="zh-CN" altLang="en-US" sz="2000" b="1" dirty="0">
                        <a:solidFill>
                          <a:schemeClr val="bg1"/>
                        </a:solidFill>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spcAft>
                          <a:spcPts val="0"/>
                        </a:spcAft>
                      </a:pPr>
                      <a:r>
                        <a:rPr lang="zh-CN" altLang="en-US" sz="1600" b="1" dirty="0">
                          <a:solidFill>
                            <a:schemeClr val="bg1"/>
                          </a:solidFill>
                          <a:effectLst/>
                        </a:rPr>
                        <a:t>链路认证方式</a:t>
                      </a:r>
                      <a:endParaRPr lang="zh-CN" altLang="en-US" sz="2000" b="1" dirty="0">
                        <a:solidFill>
                          <a:schemeClr val="bg1"/>
                        </a:solidFill>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spcAft>
                          <a:spcPts val="0"/>
                        </a:spcAft>
                      </a:pPr>
                      <a:r>
                        <a:rPr lang="zh-CN" altLang="en-US" sz="1600" b="1" dirty="0">
                          <a:solidFill>
                            <a:schemeClr val="bg1"/>
                          </a:solidFill>
                          <a:effectLst/>
                        </a:rPr>
                        <a:t>接入认证方式</a:t>
                      </a:r>
                      <a:endParaRPr lang="zh-CN" altLang="en-US" sz="2000" b="1" dirty="0">
                        <a:solidFill>
                          <a:schemeClr val="bg1"/>
                        </a:solidFill>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spcAft>
                          <a:spcPts val="0"/>
                        </a:spcAft>
                      </a:pPr>
                      <a:r>
                        <a:rPr lang="zh-CN" altLang="en-US" sz="1600" b="1" dirty="0">
                          <a:solidFill>
                            <a:schemeClr val="bg1"/>
                          </a:solidFill>
                          <a:effectLst/>
                        </a:rPr>
                        <a:t>数据加密方式</a:t>
                      </a:r>
                      <a:endParaRPr lang="zh-CN" altLang="en-US" sz="2000" b="1" dirty="0">
                        <a:solidFill>
                          <a:schemeClr val="bg1"/>
                        </a:solidFill>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spcAft>
                          <a:spcPts val="0"/>
                        </a:spcAft>
                      </a:pPr>
                      <a:r>
                        <a:rPr lang="zh-CN" altLang="en-US" sz="1600" b="1" dirty="0">
                          <a:solidFill>
                            <a:schemeClr val="bg1"/>
                          </a:solidFill>
                          <a:effectLst/>
                        </a:rPr>
                        <a:t>说明</a:t>
                      </a:r>
                      <a:endParaRPr lang="zh-CN" altLang="en-US" sz="2000" b="1" dirty="0">
                        <a:solidFill>
                          <a:schemeClr val="bg1"/>
                        </a:solidFill>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468000">
                <a:tc rowSpan="2">
                  <a:txBody>
                    <a:bodyPr/>
                    <a:lstStyle/>
                    <a:p>
                      <a:pPr algn="ctr">
                        <a:spcAft>
                          <a:spcPts val="0"/>
                        </a:spcAft>
                      </a:pPr>
                      <a:r>
                        <a:rPr lang="en-US" sz="1600" b="1" dirty="0">
                          <a:effectLst/>
                        </a:rPr>
                        <a:t>WEP</a:t>
                      </a:r>
                      <a:endParaRPr lang="en-US" sz="2000" b="1"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spcAft>
                          <a:spcPts val="0"/>
                        </a:spcAft>
                      </a:pPr>
                      <a:r>
                        <a:rPr lang="en-US" sz="1400" dirty="0">
                          <a:effectLst/>
                        </a:rPr>
                        <a:t>Open</a:t>
                      </a:r>
                      <a:endParaRPr 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spcAft>
                          <a:spcPts val="0"/>
                        </a:spcAft>
                      </a:pPr>
                      <a:r>
                        <a:rPr lang="zh-CN" altLang="en-US" sz="1400" dirty="0">
                          <a:effectLst/>
                        </a:rPr>
                        <a:t>不涉及</a:t>
                      </a:r>
                      <a:endParaRPr lang="zh-CN" alt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spcAft>
                          <a:spcPts val="0"/>
                        </a:spcAft>
                      </a:pPr>
                      <a:r>
                        <a:rPr lang="zh-CN" altLang="en-US" sz="1400" dirty="0">
                          <a:effectLst/>
                        </a:rPr>
                        <a:t>不加密或</a:t>
                      </a:r>
                      <a:r>
                        <a:rPr lang="en-US" sz="1400" dirty="0">
                          <a:effectLst/>
                        </a:rPr>
                        <a:t>WEP</a:t>
                      </a:r>
                      <a:r>
                        <a:rPr lang="zh-CN" altLang="en-US" sz="1400" dirty="0">
                          <a:effectLst/>
                        </a:rPr>
                        <a:t>加密</a:t>
                      </a:r>
                      <a:endParaRPr lang="zh-CN" alt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spcAft>
                          <a:spcPts val="0"/>
                        </a:spcAft>
                      </a:pPr>
                      <a:r>
                        <a:rPr lang="zh-CN" altLang="en-US" sz="1400" dirty="0">
                          <a:effectLst/>
                        </a:rPr>
                        <a:t>不安全的安全策略</a:t>
                      </a:r>
                      <a:endParaRPr lang="zh-CN" alt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1"/>
                  </a:ext>
                </a:extLst>
              </a:tr>
              <a:tr h="468000">
                <a:tc vMerge="1">
                  <a:txBody>
                    <a:bodyPr/>
                    <a:lstStyle/>
                    <a:p>
                      <a:endParaRPr lang="zh-CN" altLang="en-US"/>
                    </a:p>
                  </a:txBody>
                  <a:tcPr/>
                </a:tc>
                <a:tc>
                  <a:txBody>
                    <a:bodyPr/>
                    <a:lstStyle/>
                    <a:p>
                      <a:pPr algn="ctr">
                        <a:spcAft>
                          <a:spcPts val="0"/>
                        </a:spcAft>
                      </a:pPr>
                      <a:r>
                        <a:rPr lang="en-US" sz="1400" dirty="0">
                          <a:effectLst/>
                        </a:rPr>
                        <a:t>Shared-key </a:t>
                      </a:r>
                    </a:p>
                    <a:p>
                      <a:pPr algn="ctr">
                        <a:spcAft>
                          <a:spcPts val="0"/>
                        </a:spcAft>
                      </a:pPr>
                      <a:r>
                        <a:rPr lang="en-US" sz="1400" dirty="0">
                          <a:effectLst/>
                        </a:rPr>
                        <a:t>Authentication</a:t>
                      </a:r>
                      <a:endParaRPr 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spcAft>
                          <a:spcPts val="0"/>
                        </a:spcAft>
                      </a:pPr>
                      <a:r>
                        <a:rPr lang="zh-CN" altLang="en-US" sz="1400" dirty="0">
                          <a:effectLst/>
                        </a:rPr>
                        <a:t>不涉及</a:t>
                      </a:r>
                      <a:endParaRPr lang="zh-CN" alt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spcAft>
                          <a:spcPts val="0"/>
                        </a:spcAft>
                      </a:pPr>
                      <a:r>
                        <a:rPr lang="en-US" sz="1400" dirty="0">
                          <a:effectLst/>
                        </a:rPr>
                        <a:t>WEP</a:t>
                      </a:r>
                      <a:r>
                        <a:rPr lang="zh-CN" altLang="en-US" sz="1400" dirty="0">
                          <a:effectLst/>
                        </a:rPr>
                        <a:t>加密</a:t>
                      </a:r>
                      <a:endParaRPr lang="zh-CN" alt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spcAft>
                          <a:spcPts val="0"/>
                        </a:spcAft>
                      </a:pPr>
                      <a:r>
                        <a:rPr lang="zh-CN" altLang="en-US" sz="1400" dirty="0" smtClean="0">
                          <a:effectLst/>
                        </a:rPr>
                        <a:t>不</a:t>
                      </a:r>
                      <a:r>
                        <a:rPr lang="zh-CN" altLang="en-US" sz="1400" dirty="0">
                          <a:effectLst/>
                        </a:rPr>
                        <a:t>安全的安全策略</a:t>
                      </a:r>
                      <a:endParaRPr lang="zh-CN" alt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2"/>
                  </a:ext>
                </a:extLst>
              </a:tr>
              <a:tr h="468000">
                <a:tc>
                  <a:txBody>
                    <a:bodyPr/>
                    <a:lstStyle/>
                    <a:p>
                      <a:pPr algn="ctr">
                        <a:spcAft>
                          <a:spcPts val="0"/>
                        </a:spcAft>
                      </a:pPr>
                      <a:r>
                        <a:rPr lang="en-US" sz="1600" b="1" dirty="0">
                          <a:effectLst/>
                        </a:rPr>
                        <a:t>WPA/</a:t>
                      </a:r>
                    </a:p>
                    <a:p>
                      <a:pPr algn="ctr">
                        <a:spcAft>
                          <a:spcPts val="0"/>
                        </a:spcAft>
                      </a:pPr>
                      <a:r>
                        <a:rPr lang="en-US" sz="1600" b="1" dirty="0">
                          <a:effectLst/>
                        </a:rPr>
                        <a:t>WPA2-802.1X</a:t>
                      </a:r>
                      <a:endParaRPr lang="en-US" sz="2000" b="1"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spcAft>
                          <a:spcPts val="0"/>
                        </a:spcAft>
                      </a:pPr>
                      <a:r>
                        <a:rPr lang="en-US" sz="1400" dirty="0">
                          <a:effectLst/>
                        </a:rPr>
                        <a:t>Open</a:t>
                      </a:r>
                      <a:endParaRPr 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spcAft>
                          <a:spcPts val="0"/>
                        </a:spcAft>
                      </a:pPr>
                      <a:r>
                        <a:rPr lang="en-US" sz="1400" dirty="0">
                          <a:effectLst/>
                        </a:rPr>
                        <a:t>802.1X（EAP）</a:t>
                      </a:r>
                      <a:endParaRPr 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spcAft>
                          <a:spcPts val="0"/>
                        </a:spcAft>
                      </a:pPr>
                      <a:r>
                        <a:rPr lang="en-US" sz="1400" dirty="0">
                          <a:effectLst/>
                        </a:rPr>
                        <a:t>TKIP</a:t>
                      </a:r>
                      <a:r>
                        <a:rPr lang="zh-CN" altLang="en-US" sz="1400" dirty="0">
                          <a:effectLst/>
                        </a:rPr>
                        <a:t>或</a:t>
                      </a:r>
                      <a:r>
                        <a:rPr lang="en-US" sz="1400" dirty="0">
                          <a:effectLst/>
                        </a:rPr>
                        <a:t>CCMP</a:t>
                      </a:r>
                      <a:endParaRPr 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spcAft>
                          <a:spcPts val="0"/>
                        </a:spcAft>
                      </a:pPr>
                      <a:r>
                        <a:rPr lang="zh-CN" altLang="en-US" sz="1400" dirty="0">
                          <a:effectLst/>
                        </a:rPr>
                        <a:t>安全性高的安全策略，适用于大型企业</a:t>
                      </a:r>
                      <a:endParaRPr lang="zh-CN" alt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3"/>
                  </a:ext>
                </a:extLst>
              </a:tr>
              <a:tr h="468000">
                <a:tc>
                  <a:txBody>
                    <a:bodyPr/>
                    <a:lstStyle/>
                    <a:p>
                      <a:pPr algn="ctr">
                        <a:spcAft>
                          <a:spcPts val="0"/>
                        </a:spcAft>
                      </a:pPr>
                      <a:r>
                        <a:rPr lang="en-US" sz="1600" b="1" dirty="0">
                          <a:effectLst/>
                        </a:rPr>
                        <a:t>WPA/</a:t>
                      </a:r>
                    </a:p>
                    <a:p>
                      <a:pPr algn="ctr">
                        <a:spcAft>
                          <a:spcPts val="0"/>
                        </a:spcAft>
                      </a:pPr>
                      <a:r>
                        <a:rPr lang="en-US" sz="1600" b="1" dirty="0">
                          <a:effectLst/>
                        </a:rPr>
                        <a:t>WPA2-PSK</a:t>
                      </a:r>
                      <a:endParaRPr lang="en-US" sz="2000" b="1"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spcAft>
                          <a:spcPts val="0"/>
                        </a:spcAft>
                      </a:pPr>
                      <a:r>
                        <a:rPr lang="en-US" sz="1400" dirty="0">
                          <a:effectLst/>
                        </a:rPr>
                        <a:t>Open</a:t>
                      </a:r>
                      <a:endParaRPr 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spcAft>
                          <a:spcPts val="0"/>
                        </a:spcAft>
                      </a:pPr>
                      <a:r>
                        <a:rPr lang="en-US" sz="1400" dirty="0">
                          <a:effectLst/>
                        </a:rPr>
                        <a:t>PSK</a:t>
                      </a:r>
                      <a:endParaRPr 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spcAft>
                          <a:spcPts val="0"/>
                        </a:spcAft>
                      </a:pPr>
                      <a:r>
                        <a:rPr lang="en-US" sz="1400" dirty="0">
                          <a:effectLst/>
                        </a:rPr>
                        <a:t>TKIP</a:t>
                      </a:r>
                      <a:r>
                        <a:rPr lang="zh-CN" altLang="en-US" sz="1400" dirty="0">
                          <a:effectLst/>
                        </a:rPr>
                        <a:t>或</a:t>
                      </a:r>
                      <a:r>
                        <a:rPr lang="en-US" sz="1400" dirty="0">
                          <a:effectLst/>
                        </a:rPr>
                        <a:t>CCMP</a:t>
                      </a:r>
                      <a:endParaRPr 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spcAft>
                          <a:spcPts val="0"/>
                        </a:spcAft>
                      </a:pPr>
                      <a:r>
                        <a:rPr lang="zh-CN" altLang="en-US" sz="1400" dirty="0">
                          <a:effectLst/>
                        </a:rPr>
                        <a:t>安全性高的安全策略，适用于中小型企业或家庭用户</a:t>
                      </a:r>
                      <a:endParaRPr lang="zh-CN" altLang="en-US" sz="1800" dirty="0">
                        <a:effectLst/>
                        <a:latin typeface="+mn-lt"/>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22" name="isḻïḑe">
            <a:extLst>
              <a:ext uri="{FF2B5EF4-FFF2-40B4-BE49-F238E27FC236}">
                <a16:creationId xmlns:a16="http://schemas.microsoft.com/office/drawing/2014/main" xmlns="" id="{24CBC826-002E-4B71-8291-B729E4BED0E3}"/>
              </a:ext>
            </a:extLst>
          </p:cNvPr>
          <p:cNvSpPr txBox="1"/>
          <p:nvPr/>
        </p:nvSpPr>
        <p:spPr bwMode="auto">
          <a:xfrm>
            <a:off x="618068"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扫描</a:t>
            </a:r>
            <a:endParaRPr lang="en-US" altLang="zh-CN" dirty="0"/>
          </a:p>
        </p:txBody>
      </p:sp>
      <p:sp>
        <p:nvSpPr>
          <p:cNvPr id="23" name="ïšļïďe">
            <a:extLst>
              <a:ext uri="{FF2B5EF4-FFF2-40B4-BE49-F238E27FC236}">
                <a16:creationId xmlns:a16="http://schemas.microsoft.com/office/drawing/2014/main" xmlns="" id="{FB41FAD4-0BA5-4580-B72E-A6BFF22F8784}"/>
              </a:ext>
            </a:extLst>
          </p:cNvPr>
          <p:cNvSpPr txBox="1"/>
          <p:nvPr/>
        </p:nvSpPr>
        <p:spPr bwMode="auto">
          <a:xfrm>
            <a:off x="618068"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链路认证</a:t>
            </a:r>
            <a:endParaRPr lang="en-US" altLang="zh-CN" dirty="0"/>
          </a:p>
        </p:txBody>
      </p:sp>
      <p:sp>
        <p:nvSpPr>
          <p:cNvPr id="24" name="ïṧļíḍê">
            <a:extLst>
              <a:ext uri="{FF2B5EF4-FFF2-40B4-BE49-F238E27FC236}">
                <a16:creationId xmlns:a16="http://schemas.microsoft.com/office/drawing/2014/main" xmlns="" id="{D1BCCD92-D45A-41F7-960F-30FC35568CBF}"/>
              </a:ext>
            </a:extLst>
          </p:cNvPr>
          <p:cNvSpPr txBox="1"/>
          <p:nvPr/>
        </p:nvSpPr>
        <p:spPr bwMode="auto">
          <a:xfrm>
            <a:off x="618068"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接入认证</a:t>
            </a:r>
            <a:endParaRPr lang="en-US" altLang="zh-CN" dirty="0"/>
          </a:p>
        </p:txBody>
      </p:sp>
      <p:sp>
        <p:nvSpPr>
          <p:cNvPr id="25" name="îş1iḍê">
            <a:extLst>
              <a:ext uri="{FF2B5EF4-FFF2-40B4-BE49-F238E27FC236}">
                <a16:creationId xmlns:a16="http://schemas.microsoft.com/office/drawing/2014/main" xmlns="" id="{F0B068A5-560A-4DB9-9ABC-E179FB4B53B1}"/>
              </a:ext>
            </a:extLst>
          </p:cNvPr>
          <p:cNvSpPr txBox="1"/>
          <p:nvPr/>
        </p:nvSpPr>
        <p:spPr bwMode="auto">
          <a:xfrm>
            <a:off x="618068"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400" dirty="0">
                <a:solidFill>
                  <a:schemeClr val="bg1">
                    <a:lumMod val="65000"/>
                  </a:schemeClr>
                </a:solidFill>
              </a:rPr>
              <a:t>DHCP</a:t>
            </a:r>
          </a:p>
        </p:txBody>
      </p:sp>
      <p:sp>
        <p:nvSpPr>
          <p:cNvPr id="26" name="íşḻïďe">
            <a:extLst>
              <a:ext uri="{FF2B5EF4-FFF2-40B4-BE49-F238E27FC236}">
                <a16:creationId xmlns:a16="http://schemas.microsoft.com/office/drawing/2014/main" xmlns="" id="{05246D82-A4F5-42F2-854D-C3D348D160CE}"/>
              </a:ext>
            </a:extLst>
          </p:cNvPr>
          <p:cNvSpPr txBox="1"/>
          <p:nvPr/>
        </p:nvSpPr>
        <p:spPr bwMode="auto">
          <a:xfrm>
            <a:off x="618068"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用户认证</a:t>
            </a:r>
            <a:endParaRPr lang="en-US" altLang="zh-CN" dirty="0"/>
          </a:p>
        </p:txBody>
      </p:sp>
      <p:cxnSp>
        <p:nvCxnSpPr>
          <p:cNvPr id="27" name="直接连接符 26">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bwMode="blackGray">
          <a:xfrm>
            <a:off x="485526" y="4150047"/>
            <a:ext cx="360000" cy="360000"/>
            <a:chOff x="4939189" y="1253075"/>
            <a:chExt cx="532084" cy="532082"/>
          </a:xfrm>
        </p:grpSpPr>
        <p:sp>
          <p:nvSpPr>
            <p:cNvPr id="29" name="iṩ1îdè">
              <a:extLst>
                <a:ext uri="{FF2B5EF4-FFF2-40B4-BE49-F238E27FC236}">
                  <a16:creationId xmlns:a16="http://schemas.microsoft.com/office/drawing/2014/main" xmlns="" id="{7F2033B8-3D85-4EBC-B06A-35DC8DC5989D}"/>
                </a:ext>
              </a:extLst>
            </p:cNvPr>
            <p:cNvSpPr/>
            <p:nvPr/>
          </p:nvSpPr>
          <p:spPr bwMode="black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íṧľïḍè">
              <a:extLst>
                <a:ext uri="{FF2B5EF4-FFF2-40B4-BE49-F238E27FC236}">
                  <a16:creationId xmlns:a16="http://schemas.microsoft.com/office/drawing/2014/main" xmlns="" id="{67C630C0-B65A-4B15-BF86-DFDDDEBC1DAB}"/>
                </a:ext>
              </a:extLst>
            </p:cNvPr>
            <p:cNvSpPr/>
            <p:nvPr/>
          </p:nvSpPr>
          <p:spPr bwMode="black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31" name="组合 30"/>
          <p:cNvGrpSpPr/>
          <p:nvPr/>
        </p:nvGrpSpPr>
        <p:grpSpPr>
          <a:xfrm>
            <a:off x="485526" y="4964845"/>
            <a:ext cx="360000" cy="360000"/>
            <a:chOff x="6792271" y="1253075"/>
            <a:chExt cx="532084" cy="532082"/>
          </a:xfrm>
        </p:grpSpPr>
        <p:sp>
          <p:nvSpPr>
            <p:cNvPr id="32"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solidFill>
                  <a:schemeClr val="lt1"/>
                </a:solidFill>
              </a:endParaRPr>
            </a:p>
          </p:txBody>
        </p:sp>
        <p:sp>
          <p:nvSpPr>
            <p:cNvPr id="33"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34" name="组合 33"/>
          <p:cNvGrpSpPr/>
          <p:nvPr/>
        </p:nvGrpSpPr>
        <p:grpSpPr>
          <a:xfrm>
            <a:off x="485526" y="5779642"/>
            <a:ext cx="360000" cy="360000"/>
            <a:chOff x="8645353" y="1253075"/>
            <a:chExt cx="532084" cy="532082"/>
          </a:xfrm>
        </p:grpSpPr>
        <p:sp>
          <p:nvSpPr>
            <p:cNvPr id="35"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36"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37" name="组合 36"/>
          <p:cNvGrpSpPr/>
          <p:nvPr/>
        </p:nvGrpSpPr>
        <p:grpSpPr bwMode="gray">
          <a:xfrm>
            <a:off x="485526" y="1705653"/>
            <a:ext cx="360000" cy="360000"/>
            <a:chOff x="1233025" y="1253075"/>
            <a:chExt cx="532084" cy="532082"/>
          </a:xfrm>
        </p:grpSpPr>
        <p:sp>
          <p:nvSpPr>
            <p:cNvPr id="38"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39"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40" name="ïšļïďe">
            <a:extLst>
              <a:ext uri="{FF2B5EF4-FFF2-40B4-BE49-F238E27FC236}">
                <a16:creationId xmlns:a16="http://schemas.microsoft.com/office/drawing/2014/main" xmlns="" id="{FB41FAD4-0BA5-4580-B72E-A6BFF22F8784}"/>
              </a:ext>
            </a:extLst>
          </p:cNvPr>
          <p:cNvSpPr txBox="1"/>
          <p:nvPr/>
        </p:nvSpPr>
        <p:spPr bwMode="auto">
          <a:xfrm>
            <a:off x="618068"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关联</a:t>
            </a:r>
            <a:endParaRPr lang="en-US" altLang="zh-CN" dirty="0"/>
          </a:p>
        </p:txBody>
      </p:sp>
      <p:grpSp>
        <p:nvGrpSpPr>
          <p:cNvPr id="41" name="组合 40"/>
          <p:cNvGrpSpPr/>
          <p:nvPr/>
        </p:nvGrpSpPr>
        <p:grpSpPr bwMode="gray">
          <a:xfrm>
            <a:off x="485526" y="3335249"/>
            <a:ext cx="360000" cy="360000"/>
            <a:chOff x="3086107" y="1253075"/>
            <a:chExt cx="532084" cy="532082"/>
          </a:xfrm>
        </p:grpSpPr>
        <p:sp>
          <p:nvSpPr>
            <p:cNvPr id="42" name="iṡ1ïdé">
              <a:extLst>
                <a:ext uri="{FF2B5EF4-FFF2-40B4-BE49-F238E27FC236}">
                  <a16:creationId xmlns:a16="http://schemas.microsoft.com/office/drawing/2014/main" xmlns="" id="{3FC487D0-A815-4107-8A36-7C156E98B5FA}"/>
                </a:ext>
              </a:extLst>
            </p:cNvPr>
            <p:cNvSpPr/>
            <p:nvPr/>
          </p:nvSpPr>
          <p:spPr bwMode="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43" name="basic-rainbow_61924"/>
            <p:cNvSpPr>
              <a:spLocks noChangeAspect="1"/>
            </p:cNvSpPr>
            <p:nvPr/>
          </p:nvSpPr>
          <p:spPr bwMode="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44" name="组合 43"/>
          <p:cNvGrpSpPr/>
          <p:nvPr/>
        </p:nvGrpSpPr>
        <p:grpSpPr>
          <a:xfrm>
            <a:off x="485526" y="2520451"/>
            <a:ext cx="360000" cy="360000"/>
            <a:chOff x="485526" y="2520451"/>
            <a:chExt cx="360000" cy="360000"/>
          </a:xfrm>
        </p:grpSpPr>
        <p:sp>
          <p:nvSpPr>
            <p:cNvPr id="45" name="iṡ1ïdé">
              <a:extLst>
                <a:ext uri="{FF2B5EF4-FFF2-40B4-BE49-F238E27FC236}">
                  <a16:creationId xmlns:a16="http://schemas.microsoft.com/office/drawing/2014/main" xmlns="" id="{3FC487D0-A815-4107-8A36-7C156E98B5FA}"/>
                </a:ext>
              </a:extLst>
            </p:cNvPr>
            <p:cNvSpPr/>
            <p:nvPr/>
          </p:nvSpPr>
          <p:spPr bwMode="inv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6" name="road_358611"/>
            <p:cNvSpPr>
              <a:spLocks noChangeAspect="1"/>
            </p:cNvSpPr>
            <p:nvPr/>
          </p:nvSpPr>
          <p:spPr bwMode="auto">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Tree>
    <p:extLst>
      <p:ext uri="{BB962C8B-B14F-4D97-AF65-F5344CB8AC3E}">
        <p14:creationId xmlns:p14="http://schemas.microsoft.com/office/powerpoint/2010/main" val="11802907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endParaRPr lang="zh-CN" altLang="en-US" dirty="0"/>
          </a:p>
        </p:txBody>
      </p:sp>
      <p:sp>
        <p:nvSpPr>
          <p:cNvPr id="14" name="文本占位符 13"/>
          <p:cNvSpPr>
            <a:spLocks noGrp="1"/>
          </p:cNvSpPr>
          <p:nvPr>
            <p:ph type="body" sz="quarter" idx="10"/>
          </p:nvPr>
        </p:nvSpPr>
        <p:spPr>
          <a:xfrm>
            <a:off x="2171700" y="1233488"/>
            <a:ext cx="9572800" cy="1886566"/>
          </a:xfrm>
        </p:spPr>
        <p:txBody>
          <a:bodyPr/>
          <a:lstStyle/>
          <a:p>
            <a:r>
              <a:rPr lang="en-US" altLang="zh-CN" sz="2000" dirty="0"/>
              <a:t>STA</a:t>
            </a:r>
            <a:r>
              <a:rPr lang="zh-CN" altLang="en-US" sz="2000" dirty="0"/>
              <a:t>获取到自身的</a:t>
            </a:r>
            <a:r>
              <a:rPr lang="en-US" altLang="zh-CN" sz="2000" dirty="0"/>
              <a:t>IP</a:t>
            </a:r>
            <a:r>
              <a:rPr lang="zh-CN" altLang="en-US" sz="2000" dirty="0"/>
              <a:t>地址，是</a:t>
            </a:r>
            <a:r>
              <a:rPr lang="en-US" altLang="zh-CN" sz="2000" dirty="0"/>
              <a:t>STA</a:t>
            </a:r>
            <a:r>
              <a:rPr lang="zh-CN" altLang="en-US" sz="2000" dirty="0"/>
              <a:t>正常上线的前提条件。</a:t>
            </a:r>
            <a:endParaRPr lang="en-US" altLang="zh-CN" sz="2000" dirty="0"/>
          </a:p>
          <a:p>
            <a:r>
              <a:rPr lang="zh-CN" altLang="en-US" sz="2000" dirty="0"/>
              <a:t>如果</a:t>
            </a:r>
            <a:r>
              <a:rPr lang="en-US" altLang="zh-CN" sz="2000" dirty="0"/>
              <a:t>STA</a:t>
            </a:r>
            <a:r>
              <a:rPr lang="zh-CN" altLang="en-US" sz="2000" dirty="0"/>
              <a:t>是通过</a:t>
            </a:r>
            <a:r>
              <a:rPr lang="en-US" altLang="zh-CN" sz="2000" dirty="0"/>
              <a:t>DHCP</a:t>
            </a:r>
            <a:r>
              <a:rPr lang="zh-CN" altLang="en-US" sz="2000" dirty="0"/>
              <a:t>方式</a:t>
            </a:r>
            <a:r>
              <a:rPr lang="zh-CN" altLang="en-US" sz="2000" dirty="0">
                <a:solidFill>
                  <a:srgbClr val="EC7061"/>
                </a:solidFill>
              </a:rPr>
              <a:t>获取</a:t>
            </a:r>
            <a:r>
              <a:rPr lang="en-US" altLang="zh-CN" sz="2000" dirty="0">
                <a:solidFill>
                  <a:srgbClr val="EC7061"/>
                </a:solidFill>
              </a:rPr>
              <a:t>IP</a:t>
            </a:r>
            <a:r>
              <a:rPr lang="zh-CN" altLang="en-US" sz="2000" dirty="0">
                <a:solidFill>
                  <a:srgbClr val="EC7061"/>
                </a:solidFill>
              </a:rPr>
              <a:t>地址</a:t>
            </a:r>
            <a:r>
              <a:rPr lang="zh-CN" altLang="en-US" sz="2000" dirty="0"/>
              <a:t>，可以用</a:t>
            </a:r>
            <a:r>
              <a:rPr lang="en-US" altLang="zh-CN" sz="2000" dirty="0"/>
              <a:t>AC</a:t>
            </a:r>
            <a:r>
              <a:rPr lang="zh-CN" altLang="en-US" sz="2000" dirty="0"/>
              <a:t>设备或汇聚交换机作为</a:t>
            </a:r>
            <a:r>
              <a:rPr lang="en-US" altLang="zh-CN" sz="2000" dirty="0"/>
              <a:t>DHCP</a:t>
            </a:r>
            <a:r>
              <a:rPr lang="zh-CN" altLang="en-US" sz="2000" dirty="0"/>
              <a:t>服务器为</a:t>
            </a:r>
            <a:r>
              <a:rPr lang="en-US" altLang="zh-CN" sz="2000" dirty="0"/>
              <a:t>STA</a:t>
            </a:r>
            <a:r>
              <a:rPr lang="zh-CN" altLang="en-US" sz="2000" dirty="0"/>
              <a:t>分配</a:t>
            </a:r>
            <a:r>
              <a:rPr lang="en-US" altLang="zh-CN" sz="2000" dirty="0"/>
              <a:t>IP</a:t>
            </a:r>
            <a:r>
              <a:rPr lang="zh-CN" altLang="en-US" sz="2000" dirty="0"/>
              <a:t>地址。一般情况下使用汇聚交换机作为</a:t>
            </a:r>
            <a:r>
              <a:rPr lang="en-US" altLang="zh-CN" sz="2000" dirty="0"/>
              <a:t>DHCP</a:t>
            </a:r>
            <a:r>
              <a:rPr lang="zh-CN" altLang="en-US" sz="2000" dirty="0"/>
              <a:t>服务器。</a:t>
            </a:r>
            <a:endParaRPr lang="en-US" altLang="zh-CN" sz="2000" dirty="0"/>
          </a:p>
        </p:txBody>
      </p:sp>
      <p:sp>
        <p:nvSpPr>
          <p:cNvPr id="4" name="五边形 3"/>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42" name="isḻïḑe">
            <a:extLst>
              <a:ext uri="{FF2B5EF4-FFF2-40B4-BE49-F238E27FC236}">
                <a16:creationId xmlns:a16="http://schemas.microsoft.com/office/drawing/2014/main" xmlns="" id="{24CBC826-002E-4B71-8291-B729E4BED0E3}"/>
              </a:ext>
            </a:extLst>
          </p:cNvPr>
          <p:cNvSpPr txBox="1"/>
          <p:nvPr/>
        </p:nvSpPr>
        <p:spPr bwMode="auto">
          <a:xfrm>
            <a:off x="618068"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扫描</a:t>
            </a:r>
            <a:endParaRPr lang="en-US" altLang="zh-CN" dirty="0"/>
          </a:p>
        </p:txBody>
      </p:sp>
      <p:sp>
        <p:nvSpPr>
          <p:cNvPr id="43" name="ïšļïďe">
            <a:extLst>
              <a:ext uri="{FF2B5EF4-FFF2-40B4-BE49-F238E27FC236}">
                <a16:creationId xmlns:a16="http://schemas.microsoft.com/office/drawing/2014/main" xmlns="" id="{FB41FAD4-0BA5-4580-B72E-A6BFF22F8784}"/>
              </a:ext>
            </a:extLst>
          </p:cNvPr>
          <p:cNvSpPr txBox="1"/>
          <p:nvPr/>
        </p:nvSpPr>
        <p:spPr bwMode="auto">
          <a:xfrm>
            <a:off x="618068"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链路认证</a:t>
            </a:r>
            <a:endParaRPr lang="en-US" altLang="zh-CN" dirty="0"/>
          </a:p>
        </p:txBody>
      </p:sp>
      <p:sp>
        <p:nvSpPr>
          <p:cNvPr id="44" name="ïṧļíḍê">
            <a:extLst>
              <a:ext uri="{FF2B5EF4-FFF2-40B4-BE49-F238E27FC236}">
                <a16:creationId xmlns:a16="http://schemas.microsoft.com/office/drawing/2014/main" xmlns="" id="{D1BCCD92-D45A-41F7-960F-30FC35568CBF}"/>
              </a:ext>
            </a:extLst>
          </p:cNvPr>
          <p:cNvSpPr txBox="1"/>
          <p:nvPr/>
        </p:nvSpPr>
        <p:spPr bwMode="auto">
          <a:xfrm>
            <a:off x="618068"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接入认证</a:t>
            </a:r>
            <a:endParaRPr lang="en-US" altLang="zh-CN" dirty="0"/>
          </a:p>
        </p:txBody>
      </p:sp>
      <p:sp>
        <p:nvSpPr>
          <p:cNvPr id="45" name="îş1iḍê">
            <a:extLst>
              <a:ext uri="{FF2B5EF4-FFF2-40B4-BE49-F238E27FC236}">
                <a16:creationId xmlns:a16="http://schemas.microsoft.com/office/drawing/2014/main" xmlns="" id="{F0B068A5-560A-4DB9-9ABC-E179FB4B53B1}"/>
              </a:ext>
            </a:extLst>
          </p:cNvPr>
          <p:cNvSpPr txBox="1"/>
          <p:nvPr/>
        </p:nvSpPr>
        <p:spPr bwMode="auto">
          <a:xfrm>
            <a:off x="618068"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DHCP</a:t>
            </a:r>
          </a:p>
        </p:txBody>
      </p:sp>
      <p:sp>
        <p:nvSpPr>
          <p:cNvPr id="46" name="íşḻïďe">
            <a:extLst>
              <a:ext uri="{FF2B5EF4-FFF2-40B4-BE49-F238E27FC236}">
                <a16:creationId xmlns:a16="http://schemas.microsoft.com/office/drawing/2014/main" xmlns="" id="{05246D82-A4F5-42F2-854D-C3D348D160CE}"/>
              </a:ext>
            </a:extLst>
          </p:cNvPr>
          <p:cNvSpPr txBox="1"/>
          <p:nvPr/>
        </p:nvSpPr>
        <p:spPr bwMode="auto">
          <a:xfrm>
            <a:off x="618068"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用户认证</a:t>
            </a:r>
            <a:endParaRPr lang="en-US" altLang="zh-CN" dirty="0"/>
          </a:p>
        </p:txBody>
      </p:sp>
      <p:cxnSp>
        <p:nvCxnSpPr>
          <p:cNvPr id="47" name="直接连接符 46">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85526" y="4150047"/>
            <a:ext cx="360000" cy="360000"/>
            <a:chOff x="4939189" y="1253075"/>
            <a:chExt cx="532084" cy="532082"/>
          </a:xfrm>
        </p:grpSpPr>
        <p:sp>
          <p:nvSpPr>
            <p:cNvPr id="49"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50"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51" name="组合 50"/>
          <p:cNvGrpSpPr/>
          <p:nvPr/>
        </p:nvGrpSpPr>
        <p:grpSpPr bwMode="blackGray">
          <a:xfrm>
            <a:off x="485526" y="4964845"/>
            <a:ext cx="360000" cy="360000"/>
            <a:chOff x="6792271" y="1253075"/>
            <a:chExt cx="532084" cy="532082"/>
          </a:xfrm>
        </p:grpSpPr>
        <p:sp>
          <p:nvSpPr>
            <p:cNvPr id="52" name="íŝlíďé">
              <a:extLst>
                <a:ext uri="{FF2B5EF4-FFF2-40B4-BE49-F238E27FC236}">
                  <a16:creationId xmlns:a16="http://schemas.microsoft.com/office/drawing/2014/main" xmlns="" id="{E7C05249-EC6B-4A31-B592-1B7DA1FC1C4D}"/>
                </a:ext>
              </a:extLst>
            </p:cNvPr>
            <p:cNvSpPr/>
            <p:nvPr/>
          </p:nvSpPr>
          <p:spPr bwMode="black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6" name="iślîḓé">
              <a:extLst>
                <a:ext uri="{FF2B5EF4-FFF2-40B4-BE49-F238E27FC236}">
                  <a16:creationId xmlns:a16="http://schemas.microsoft.com/office/drawing/2014/main" xmlns="" id="{BE7CCCC9-8065-4F6A-AAE6-681F89B69718}"/>
                </a:ext>
              </a:extLst>
            </p:cNvPr>
            <p:cNvSpPr/>
            <p:nvPr/>
          </p:nvSpPr>
          <p:spPr bwMode="black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71" name="组合 70"/>
          <p:cNvGrpSpPr/>
          <p:nvPr/>
        </p:nvGrpSpPr>
        <p:grpSpPr>
          <a:xfrm>
            <a:off x="485526" y="5779642"/>
            <a:ext cx="360000" cy="360000"/>
            <a:chOff x="8645353" y="1253075"/>
            <a:chExt cx="532084" cy="532082"/>
          </a:xfrm>
        </p:grpSpPr>
        <p:sp>
          <p:nvSpPr>
            <p:cNvPr id="72" name="íṡ1íḋê">
              <a:extLst>
                <a:ext uri="{FF2B5EF4-FFF2-40B4-BE49-F238E27FC236}">
                  <a16:creationId xmlns:a16="http://schemas.microsoft.com/office/drawing/2014/main" xmlns="" id="{87A1502E-FF5A-402F-AE9A-604F51135206}"/>
                </a:ext>
              </a:extLst>
            </p:cNvPr>
            <p:cNvSpPr/>
            <p:nvPr/>
          </p:nvSpPr>
          <p:spPr bwMode="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73" name="iṡļidè">
              <a:extLst>
                <a:ext uri="{FF2B5EF4-FFF2-40B4-BE49-F238E27FC236}">
                  <a16:creationId xmlns:a16="http://schemas.microsoft.com/office/drawing/2014/main" xmlns="" id="{D2F2F0A0-455D-459F-90E5-A8674554530D}"/>
                </a:ext>
              </a:extLst>
            </p:cNvPr>
            <p:cNvSpPr/>
            <p:nvPr/>
          </p:nvSpPr>
          <p:spPr bwMode="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74" name="组合 73"/>
          <p:cNvGrpSpPr/>
          <p:nvPr/>
        </p:nvGrpSpPr>
        <p:grpSpPr bwMode="gray">
          <a:xfrm>
            <a:off x="485526" y="1705653"/>
            <a:ext cx="360000" cy="360000"/>
            <a:chOff x="1233025" y="1253075"/>
            <a:chExt cx="532084" cy="532082"/>
          </a:xfrm>
        </p:grpSpPr>
        <p:sp>
          <p:nvSpPr>
            <p:cNvPr id="75"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76"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77" name="ïšļïďe">
            <a:extLst>
              <a:ext uri="{FF2B5EF4-FFF2-40B4-BE49-F238E27FC236}">
                <a16:creationId xmlns:a16="http://schemas.microsoft.com/office/drawing/2014/main" xmlns="" id="{FB41FAD4-0BA5-4580-B72E-A6BFF22F8784}"/>
              </a:ext>
            </a:extLst>
          </p:cNvPr>
          <p:cNvSpPr txBox="1"/>
          <p:nvPr/>
        </p:nvSpPr>
        <p:spPr bwMode="auto">
          <a:xfrm>
            <a:off x="618068"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关联</a:t>
            </a:r>
            <a:endParaRPr lang="en-US" altLang="zh-CN" dirty="0"/>
          </a:p>
        </p:txBody>
      </p:sp>
      <p:grpSp>
        <p:nvGrpSpPr>
          <p:cNvPr id="78" name="组合 77"/>
          <p:cNvGrpSpPr/>
          <p:nvPr/>
        </p:nvGrpSpPr>
        <p:grpSpPr bwMode="gray">
          <a:xfrm>
            <a:off x="485526" y="3335249"/>
            <a:ext cx="360000" cy="360000"/>
            <a:chOff x="3086107" y="1253075"/>
            <a:chExt cx="532084" cy="532082"/>
          </a:xfrm>
        </p:grpSpPr>
        <p:sp>
          <p:nvSpPr>
            <p:cNvPr id="79" name="iṡ1ïdé">
              <a:extLst>
                <a:ext uri="{FF2B5EF4-FFF2-40B4-BE49-F238E27FC236}">
                  <a16:creationId xmlns:a16="http://schemas.microsoft.com/office/drawing/2014/main" xmlns="" id="{3FC487D0-A815-4107-8A36-7C156E98B5FA}"/>
                </a:ext>
              </a:extLst>
            </p:cNvPr>
            <p:cNvSpPr/>
            <p:nvPr/>
          </p:nvSpPr>
          <p:spPr bwMode="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80" name="basic-rainbow_61924"/>
            <p:cNvSpPr>
              <a:spLocks noChangeAspect="1"/>
            </p:cNvSpPr>
            <p:nvPr/>
          </p:nvSpPr>
          <p:spPr bwMode="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81" name="组合 80"/>
          <p:cNvGrpSpPr/>
          <p:nvPr/>
        </p:nvGrpSpPr>
        <p:grpSpPr bwMode="gray">
          <a:xfrm>
            <a:off x="485526" y="2520451"/>
            <a:ext cx="360000" cy="360000"/>
            <a:chOff x="485526" y="2520451"/>
            <a:chExt cx="360000" cy="360000"/>
          </a:xfrm>
        </p:grpSpPr>
        <p:sp>
          <p:nvSpPr>
            <p:cNvPr id="82" name="iṡ1ïdé">
              <a:extLst>
                <a:ext uri="{FF2B5EF4-FFF2-40B4-BE49-F238E27FC236}">
                  <a16:creationId xmlns:a16="http://schemas.microsoft.com/office/drawing/2014/main" xmlns="" id="{3FC487D0-A815-4107-8A36-7C156E98B5FA}"/>
                </a:ext>
              </a:extLst>
            </p:cNvPr>
            <p:cNvSpPr/>
            <p:nvPr/>
          </p:nvSpPr>
          <p:spPr bwMode="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83" name="road_358611"/>
            <p:cNvSpPr>
              <a:spLocks noChangeAspect="1"/>
            </p:cNvSpPr>
            <p:nvPr/>
          </p:nvSpPr>
          <p:spPr bwMode="gray">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pic>
        <p:nvPicPr>
          <p:cNvPr id="84" name="图片 8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31073" y="3421070"/>
            <a:ext cx="540000" cy="442800"/>
          </a:xfrm>
          <a:prstGeom prst="rect">
            <a:avLst/>
          </a:prstGeom>
        </p:spPr>
      </p:pic>
      <p:sp>
        <p:nvSpPr>
          <p:cNvPr id="85" name="Text Box 9"/>
          <p:cNvSpPr txBox="1">
            <a:spLocks noChangeArrowheads="1"/>
          </p:cNvSpPr>
          <p:nvPr/>
        </p:nvSpPr>
        <p:spPr bwMode="auto">
          <a:xfrm>
            <a:off x="4795585" y="3117077"/>
            <a:ext cx="429203"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cxnSp>
        <p:nvCxnSpPr>
          <p:cNvPr id="86" name="直接连接符 85"/>
          <p:cNvCxnSpPr/>
          <p:nvPr/>
        </p:nvCxnSpPr>
        <p:spPr>
          <a:xfrm>
            <a:off x="3798505" y="4031818"/>
            <a:ext cx="0" cy="198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flipH="1">
            <a:off x="6251384" y="2294761"/>
            <a:ext cx="1" cy="4320000"/>
          </a:xfrm>
          <a:prstGeom prst="line">
            <a:avLst/>
          </a:prstGeom>
          <a:ln w="254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 Box 9"/>
          <p:cNvSpPr txBox="1">
            <a:spLocks noChangeArrowheads="1"/>
          </p:cNvSpPr>
          <p:nvPr/>
        </p:nvSpPr>
        <p:spPr bwMode="auto">
          <a:xfrm>
            <a:off x="5318172" y="4134778"/>
            <a:ext cx="1866424"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DHCP Discovery</a:t>
            </a:r>
          </a:p>
        </p:txBody>
      </p:sp>
      <p:sp>
        <p:nvSpPr>
          <p:cNvPr id="91" name="Text Box 9"/>
          <p:cNvSpPr txBox="1">
            <a:spLocks noChangeArrowheads="1"/>
          </p:cNvSpPr>
          <p:nvPr/>
        </p:nvSpPr>
        <p:spPr bwMode="auto">
          <a:xfrm>
            <a:off x="7988081" y="2932819"/>
            <a:ext cx="1378114" cy="523220"/>
          </a:xfrm>
          <a:prstGeom prst="rect">
            <a:avLst/>
          </a:prstGeom>
          <a:noFill/>
          <a:ln w="9525">
            <a:noFill/>
            <a:miter lim="800000"/>
            <a:headEnd/>
            <a:tailEnd/>
          </a:ln>
        </p:spPr>
        <p:txBody>
          <a:bodyPr wrap="square">
            <a:spAutoFit/>
          </a:bodyPr>
          <a:lstStyle/>
          <a:p>
            <a:pPr algn="ctr"/>
            <a:r>
              <a:rPr lang="en-US" altLang="zh-CN" sz="1400" b="1" dirty="0">
                <a:solidFill>
                  <a:schemeClr val="tx1"/>
                </a:solidFill>
              </a:rPr>
              <a:t>DHCP Server</a:t>
            </a:r>
          </a:p>
          <a:p>
            <a:pPr algn="ctr"/>
            <a:r>
              <a:rPr lang="zh-CN" altLang="en-US" sz="1400" b="1" dirty="0"/>
              <a:t>汇聚交换机</a:t>
            </a:r>
            <a:endParaRPr lang="zh-CN" altLang="en-US" sz="1400" b="1" dirty="0">
              <a:solidFill>
                <a:schemeClr val="tx1"/>
              </a:solidFill>
            </a:endParaRPr>
          </a:p>
        </p:txBody>
      </p:sp>
      <p:cxnSp>
        <p:nvCxnSpPr>
          <p:cNvPr id="92" name="直接连接符 91"/>
          <p:cNvCxnSpPr/>
          <p:nvPr/>
        </p:nvCxnSpPr>
        <p:spPr>
          <a:xfrm flipH="1">
            <a:off x="8677138" y="4031818"/>
            <a:ext cx="0" cy="198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5400000" flipH="1">
            <a:off x="6251384" y="2724466"/>
            <a:ext cx="1" cy="432000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Text Box 9"/>
          <p:cNvSpPr txBox="1">
            <a:spLocks noChangeArrowheads="1"/>
          </p:cNvSpPr>
          <p:nvPr/>
        </p:nvSpPr>
        <p:spPr bwMode="auto">
          <a:xfrm>
            <a:off x="5318172" y="4582218"/>
            <a:ext cx="1866424"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DHCP Offer</a:t>
            </a:r>
          </a:p>
        </p:txBody>
      </p:sp>
      <p:cxnSp>
        <p:nvCxnSpPr>
          <p:cNvPr id="97" name="直接连接符 96"/>
          <p:cNvCxnSpPr/>
          <p:nvPr/>
        </p:nvCxnSpPr>
        <p:spPr>
          <a:xfrm rot="5400000" flipH="1">
            <a:off x="6251384" y="3154171"/>
            <a:ext cx="1" cy="4320000"/>
          </a:xfrm>
          <a:prstGeom prst="line">
            <a:avLst/>
          </a:prstGeom>
          <a:ln w="254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Text Box 9"/>
          <p:cNvSpPr txBox="1">
            <a:spLocks noChangeArrowheads="1"/>
          </p:cNvSpPr>
          <p:nvPr/>
        </p:nvSpPr>
        <p:spPr bwMode="auto">
          <a:xfrm>
            <a:off x="5318172" y="4994188"/>
            <a:ext cx="1866424"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DHCP Request</a:t>
            </a:r>
          </a:p>
        </p:txBody>
      </p:sp>
      <p:cxnSp>
        <p:nvCxnSpPr>
          <p:cNvPr id="100" name="直接连接符 99"/>
          <p:cNvCxnSpPr/>
          <p:nvPr/>
        </p:nvCxnSpPr>
        <p:spPr>
          <a:xfrm rot="5400000" flipH="1">
            <a:off x="6251384" y="3583876"/>
            <a:ext cx="1" cy="432000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 Box 9"/>
          <p:cNvSpPr txBox="1">
            <a:spLocks noChangeArrowheads="1"/>
          </p:cNvSpPr>
          <p:nvPr/>
        </p:nvSpPr>
        <p:spPr bwMode="auto">
          <a:xfrm>
            <a:off x="5318172" y="5413033"/>
            <a:ext cx="1866424"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DHCP </a:t>
            </a:r>
            <a:r>
              <a:rPr lang="en-US" altLang="zh-CN" sz="1400" dirty="0" err="1">
                <a:solidFill>
                  <a:schemeClr val="tx1"/>
                </a:solidFill>
              </a:rPr>
              <a:t>Ack</a:t>
            </a:r>
            <a:endParaRPr lang="en-US" altLang="zh-CN" sz="1400" dirty="0">
              <a:solidFill>
                <a:schemeClr val="tx1"/>
              </a:solidFill>
            </a:endParaRPr>
          </a:p>
        </p:txBody>
      </p:sp>
      <p:pic>
        <p:nvPicPr>
          <p:cNvPr id="132" name="图片 131" descr="笔记本电脑.png"/>
          <p:cNvPicPr>
            <a:picLocks noChangeAspect="1"/>
          </p:cNvPicPr>
          <p:nvPr/>
        </p:nvPicPr>
        <p:blipFill>
          <a:blip r:embed="rId4" cstate="print"/>
          <a:stretch>
            <a:fillRect/>
          </a:stretch>
        </p:blipFill>
        <p:spPr>
          <a:xfrm>
            <a:off x="3524633" y="3473270"/>
            <a:ext cx="539779" cy="338400"/>
          </a:xfrm>
          <a:prstGeom prst="rect">
            <a:avLst/>
          </a:prstGeom>
        </p:spPr>
      </p:pic>
      <p:pic>
        <p:nvPicPr>
          <p:cNvPr id="133" name="图片 132" descr="wifi信号蓝.png"/>
          <p:cNvPicPr>
            <a:picLocks noChangeAspect="1"/>
          </p:cNvPicPr>
          <p:nvPr/>
        </p:nvPicPr>
        <p:blipFill>
          <a:blip r:embed="rId5" cstate="print"/>
          <a:stretch>
            <a:fillRect/>
          </a:stretch>
        </p:blipFill>
        <p:spPr>
          <a:xfrm rot="5573912" flipV="1">
            <a:off x="4221609" y="3436840"/>
            <a:ext cx="429928" cy="360000"/>
          </a:xfrm>
          <a:prstGeom prst="rect">
            <a:avLst/>
          </a:prstGeom>
        </p:spPr>
      </p:pic>
      <p:pic>
        <p:nvPicPr>
          <p:cNvPr id="134" name="图片 1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6053" y="3420021"/>
            <a:ext cx="540000" cy="442800"/>
          </a:xfrm>
          <a:prstGeom prst="rect">
            <a:avLst/>
          </a:prstGeom>
        </p:spPr>
      </p:pic>
      <p:grpSp>
        <p:nvGrpSpPr>
          <p:cNvPr id="3" name="组合 2"/>
          <p:cNvGrpSpPr/>
          <p:nvPr/>
        </p:nvGrpSpPr>
        <p:grpSpPr>
          <a:xfrm>
            <a:off x="6163517" y="3240021"/>
            <a:ext cx="1167476" cy="802122"/>
            <a:chOff x="4763137" y="3317113"/>
            <a:chExt cx="1306335" cy="820258"/>
          </a:xfrm>
        </p:grpSpPr>
        <p:pic>
          <p:nvPicPr>
            <p:cNvPr id="135" name="图片 134"/>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763137" y="3317113"/>
              <a:ext cx="1306335" cy="820258"/>
            </a:xfrm>
            <a:prstGeom prst="rect">
              <a:avLst/>
            </a:prstGeom>
          </p:spPr>
        </p:pic>
        <p:sp>
          <p:nvSpPr>
            <p:cNvPr id="136" name="Text Box 9"/>
            <p:cNvSpPr txBox="1">
              <a:spLocks noChangeArrowheads="1"/>
            </p:cNvSpPr>
            <p:nvPr/>
          </p:nvSpPr>
          <p:spPr bwMode="auto">
            <a:xfrm>
              <a:off x="4840058" y="3473602"/>
              <a:ext cx="1162936" cy="544601"/>
            </a:xfrm>
            <a:prstGeom prst="rect">
              <a:avLst/>
            </a:prstGeom>
            <a:noFill/>
            <a:ln w="9525">
              <a:noFill/>
              <a:miter lim="800000"/>
              <a:headEnd/>
              <a:tailEnd/>
            </a:ln>
          </p:spPr>
          <p:txBody>
            <a:bodyPr wrap="square">
              <a:noAutofit/>
            </a:bodyPr>
            <a:lstStyle/>
            <a:p>
              <a:pPr algn="ctr">
                <a:spcBef>
                  <a:spcPct val="50000"/>
                </a:spcBef>
              </a:pPr>
              <a:r>
                <a:rPr lang="en-US" altLang="zh-CN" sz="1400" dirty="0">
                  <a:solidFill>
                    <a:schemeClr val="tx1"/>
                  </a:solidFill>
                </a:rPr>
                <a:t>IP Network</a:t>
              </a:r>
              <a:endParaRPr lang="zh-CN" altLang="en-US" sz="1400" dirty="0">
                <a:solidFill>
                  <a:schemeClr val="tx1"/>
                </a:solidFill>
              </a:endParaRPr>
            </a:p>
          </p:txBody>
        </p:sp>
      </p:grpSp>
      <p:cxnSp>
        <p:nvCxnSpPr>
          <p:cNvPr id="137" name="直接连接符 136"/>
          <p:cNvCxnSpPr>
            <a:stCxn id="135" idx="3"/>
            <a:endCxn id="134" idx="1"/>
          </p:cNvCxnSpPr>
          <p:nvPr/>
        </p:nvCxnSpPr>
        <p:spPr>
          <a:xfrm>
            <a:off x="7330993" y="3641082"/>
            <a:ext cx="1075060" cy="339"/>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84" idx="3"/>
            <a:endCxn id="135" idx="1"/>
          </p:cNvCxnSpPr>
          <p:nvPr/>
        </p:nvCxnSpPr>
        <p:spPr>
          <a:xfrm flipV="1">
            <a:off x="5271073" y="3641082"/>
            <a:ext cx="892444" cy="138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 Box 9"/>
          <p:cNvSpPr txBox="1">
            <a:spLocks noChangeArrowheads="1"/>
          </p:cNvSpPr>
          <p:nvPr/>
        </p:nvSpPr>
        <p:spPr bwMode="auto">
          <a:xfrm>
            <a:off x="3110654" y="3140142"/>
            <a:ext cx="1378114"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spTree>
    <p:extLst>
      <p:ext uri="{BB962C8B-B14F-4D97-AF65-F5344CB8AC3E}">
        <p14:creationId xmlns:p14="http://schemas.microsoft.com/office/powerpoint/2010/main" val="28544677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用户认证</a:t>
            </a:r>
          </a:p>
        </p:txBody>
      </p:sp>
      <p:sp>
        <p:nvSpPr>
          <p:cNvPr id="14" name="文本占位符 13"/>
          <p:cNvSpPr>
            <a:spLocks noGrp="1"/>
          </p:cNvSpPr>
          <p:nvPr>
            <p:ph type="body" sz="quarter" idx="10"/>
          </p:nvPr>
        </p:nvSpPr>
        <p:spPr>
          <a:xfrm>
            <a:off x="2171700" y="1233488"/>
            <a:ext cx="9572800" cy="960167"/>
          </a:xfrm>
        </p:spPr>
        <p:txBody>
          <a:bodyPr/>
          <a:lstStyle/>
          <a:p>
            <a:r>
              <a:rPr lang="zh-CN" altLang="en-US" sz="2000" dirty="0"/>
              <a:t>用户</a:t>
            </a:r>
            <a:r>
              <a:rPr lang="zh-CN" altLang="en-US" sz="2000" dirty="0" smtClean="0"/>
              <a:t>认证是</a:t>
            </a:r>
            <a:r>
              <a:rPr lang="zh-CN" altLang="en-US" sz="2000" dirty="0"/>
              <a:t>一种“端到端”的安全结构，包括：</a:t>
            </a:r>
            <a:r>
              <a:rPr lang="en-US" altLang="zh-CN" sz="2000" dirty="0"/>
              <a:t>802.1X</a:t>
            </a:r>
            <a:r>
              <a:rPr lang="zh-CN" altLang="en-US" sz="2000" dirty="0"/>
              <a:t>认证、</a:t>
            </a:r>
            <a:r>
              <a:rPr lang="en-US" altLang="zh-CN" sz="2000" dirty="0"/>
              <a:t>MAC</a:t>
            </a:r>
            <a:r>
              <a:rPr lang="zh-CN" altLang="en-US" sz="2000" dirty="0"/>
              <a:t>认证和</a:t>
            </a:r>
            <a:r>
              <a:rPr lang="en-US" altLang="zh-CN" sz="2000" dirty="0" smtClean="0"/>
              <a:t>PoR1l</a:t>
            </a:r>
            <a:r>
              <a:rPr lang="zh-CN" altLang="en-US" sz="2000" dirty="0"/>
              <a:t>认证。</a:t>
            </a:r>
            <a:endParaRPr lang="en-US" altLang="zh-CN" sz="2000" dirty="0"/>
          </a:p>
          <a:p>
            <a:endParaRPr lang="en-US" altLang="zh-CN" sz="2000" dirty="0"/>
          </a:p>
        </p:txBody>
      </p:sp>
      <p:sp>
        <p:nvSpPr>
          <p:cNvPr id="4" name="五边形 3"/>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 name="燕尾形 4"/>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6" name="燕尾形 5"/>
          <p:cNvSpPr/>
          <p:nvPr/>
        </p:nvSpPr>
        <p:spPr bwMode="auto">
          <a:xfrm>
            <a:off x="996035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7" name="燕尾形 6"/>
          <p:cNvSpPr/>
          <p:nvPr/>
        </p:nvSpPr>
        <p:spPr bwMode="auto">
          <a:xfrm>
            <a:off x="1095642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42" name="isḻïḑe">
            <a:extLst>
              <a:ext uri="{FF2B5EF4-FFF2-40B4-BE49-F238E27FC236}">
                <a16:creationId xmlns:a16="http://schemas.microsoft.com/office/drawing/2014/main" xmlns="" id="{24CBC826-002E-4B71-8291-B729E4BED0E3}"/>
              </a:ext>
            </a:extLst>
          </p:cNvPr>
          <p:cNvSpPr txBox="1"/>
          <p:nvPr/>
        </p:nvSpPr>
        <p:spPr bwMode="auto">
          <a:xfrm>
            <a:off x="618068"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扫描</a:t>
            </a:r>
            <a:endParaRPr lang="en-US" altLang="zh-CN" dirty="0"/>
          </a:p>
        </p:txBody>
      </p:sp>
      <p:sp>
        <p:nvSpPr>
          <p:cNvPr id="43" name="ïšļïďe">
            <a:extLst>
              <a:ext uri="{FF2B5EF4-FFF2-40B4-BE49-F238E27FC236}">
                <a16:creationId xmlns:a16="http://schemas.microsoft.com/office/drawing/2014/main" xmlns="" id="{FB41FAD4-0BA5-4580-B72E-A6BFF22F8784}"/>
              </a:ext>
            </a:extLst>
          </p:cNvPr>
          <p:cNvSpPr txBox="1"/>
          <p:nvPr/>
        </p:nvSpPr>
        <p:spPr bwMode="auto">
          <a:xfrm>
            <a:off x="618068"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链路认证</a:t>
            </a:r>
            <a:endParaRPr lang="en-US" altLang="zh-CN" dirty="0"/>
          </a:p>
        </p:txBody>
      </p:sp>
      <p:sp>
        <p:nvSpPr>
          <p:cNvPr id="44" name="ïṧļíḍê">
            <a:extLst>
              <a:ext uri="{FF2B5EF4-FFF2-40B4-BE49-F238E27FC236}">
                <a16:creationId xmlns:a16="http://schemas.microsoft.com/office/drawing/2014/main" xmlns="" id="{D1BCCD92-D45A-41F7-960F-30FC35568CBF}"/>
              </a:ext>
            </a:extLst>
          </p:cNvPr>
          <p:cNvSpPr txBox="1"/>
          <p:nvPr/>
        </p:nvSpPr>
        <p:spPr bwMode="auto">
          <a:xfrm>
            <a:off x="618068"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接入认证</a:t>
            </a:r>
            <a:endParaRPr lang="en-US" altLang="zh-CN" dirty="0"/>
          </a:p>
        </p:txBody>
      </p:sp>
      <p:sp>
        <p:nvSpPr>
          <p:cNvPr id="45" name="îş1iḍê">
            <a:extLst>
              <a:ext uri="{FF2B5EF4-FFF2-40B4-BE49-F238E27FC236}">
                <a16:creationId xmlns:a16="http://schemas.microsoft.com/office/drawing/2014/main" xmlns="" id="{F0B068A5-560A-4DB9-9ABC-E179FB4B53B1}"/>
              </a:ext>
            </a:extLst>
          </p:cNvPr>
          <p:cNvSpPr txBox="1"/>
          <p:nvPr/>
        </p:nvSpPr>
        <p:spPr bwMode="auto">
          <a:xfrm>
            <a:off x="618068"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DHCP</a:t>
            </a:r>
          </a:p>
        </p:txBody>
      </p:sp>
      <p:sp>
        <p:nvSpPr>
          <p:cNvPr id="46" name="íşḻïďe">
            <a:extLst>
              <a:ext uri="{FF2B5EF4-FFF2-40B4-BE49-F238E27FC236}">
                <a16:creationId xmlns:a16="http://schemas.microsoft.com/office/drawing/2014/main" xmlns="" id="{05246D82-A4F5-42F2-854D-C3D348D160CE}"/>
              </a:ext>
            </a:extLst>
          </p:cNvPr>
          <p:cNvSpPr txBox="1"/>
          <p:nvPr/>
        </p:nvSpPr>
        <p:spPr bwMode="auto">
          <a:xfrm>
            <a:off x="618068"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用户认证</a:t>
            </a:r>
            <a:endParaRPr lang="en-US" altLang="zh-CN" dirty="0"/>
          </a:p>
        </p:txBody>
      </p:sp>
      <p:cxnSp>
        <p:nvCxnSpPr>
          <p:cNvPr id="47" name="直接连接符 46">
            <a:extLst>
              <a:ext uri="{FF2B5EF4-FFF2-40B4-BE49-F238E27FC236}">
                <a16:creationId xmlns:a16="http://schemas.microsoft.com/office/drawing/2014/main" xmlns=""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85526" y="4150047"/>
            <a:ext cx="360000" cy="360000"/>
            <a:chOff x="4939189" y="1253075"/>
            <a:chExt cx="532084" cy="532082"/>
          </a:xfrm>
        </p:grpSpPr>
        <p:sp>
          <p:nvSpPr>
            <p:cNvPr id="49" name="iṩ1îdè">
              <a:extLst>
                <a:ext uri="{FF2B5EF4-FFF2-40B4-BE49-F238E27FC236}">
                  <a16:creationId xmlns:a16="http://schemas.microsoft.com/office/drawing/2014/main" xmlns="" id="{7F2033B8-3D85-4EBC-B06A-35DC8DC5989D}"/>
                </a:ext>
              </a:extLst>
            </p:cNvPr>
            <p:cNvSpPr/>
            <p:nvPr/>
          </p:nvSpPr>
          <p:spPr bwMode="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50" name="íṧľïḍè">
              <a:extLst>
                <a:ext uri="{FF2B5EF4-FFF2-40B4-BE49-F238E27FC236}">
                  <a16:creationId xmlns:a16="http://schemas.microsoft.com/office/drawing/2014/main" xmlns="" id="{67C630C0-B65A-4B15-BF86-DFDDDEBC1DAB}"/>
                </a:ext>
              </a:extLst>
            </p:cNvPr>
            <p:cNvSpPr/>
            <p:nvPr/>
          </p:nvSpPr>
          <p:spPr bwMode="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51" name="组合 50"/>
          <p:cNvGrpSpPr/>
          <p:nvPr/>
        </p:nvGrpSpPr>
        <p:grpSpPr>
          <a:xfrm>
            <a:off x="485526" y="4964845"/>
            <a:ext cx="360000" cy="360000"/>
            <a:chOff x="6792271" y="1253075"/>
            <a:chExt cx="532084" cy="532082"/>
          </a:xfrm>
        </p:grpSpPr>
        <p:sp>
          <p:nvSpPr>
            <p:cNvPr id="52" name="íŝlíďé">
              <a:extLst>
                <a:ext uri="{FF2B5EF4-FFF2-40B4-BE49-F238E27FC236}">
                  <a16:creationId xmlns:a16="http://schemas.microsoft.com/office/drawing/2014/main" xmlns="" id="{E7C05249-EC6B-4A31-B592-1B7DA1FC1C4D}"/>
                </a:ext>
              </a:extLst>
            </p:cNvPr>
            <p:cNvSpPr/>
            <p:nvPr/>
          </p:nvSpPr>
          <p:spPr bwMode="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56" name="iślîḓé">
              <a:extLst>
                <a:ext uri="{FF2B5EF4-FFF2-40B4-BE49-F238E27FC236}">
                  <a16:creationId xmlns:a16="http://schemas.microsoft.com/office/drawing/2014/main" xmlns="" id="{BE7CCCC9-8065-4F6A-AAE6-681F89B69718}"/>
                </a:ext>
              </a:extLst>
            </p:cNvPr>
            <p:cNvSpPr/>
            <p:nvPr/>
          </p:nvSpPr>
          <p:spPr bwMode="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71" name="组合 70"/>
          <p:cNvGrpSpPr/>
          <p:nvPr/>
        </p:nvGrpSpPr>
        <p:grpSpPr bwMode="blackGray">
          <a:xfrm>
            <a:off x="485526" y="5779642"/>
            <a:ext cx="360000" cy="360000"/>
            <a:chOff x="8645353" y="1253075"/>
            <a:chExt cx="532084" cy="532082"/>
          </a:xfrm>
        </p:grpSpPr>
        <p:sp>
          <p:nvSpPr>
            <p:cNvPr id="72" name="íṡ1íḋê">
              <a:extLst>
                <a:ext uri="{FF2B5EF4-FFF2-40B4-BE49-F238E27FC236}">
                  <a16:creationId xmlns:a16="http://schemas.microsoft.com/office/drawing/2014/main" xmlns="" id="{87A1502E-FF5A-402F-AE9A-604F51135206}"/>
                </a:ext>
              </a:extLst>
            </p:cNvPr>
            <p:cNvSpPr/>
            <p:nvPr/>
          </p:nvSpPr>
          <p:spPr bwMode="black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3" name="iṡļidè">
              <a:extLst>
                <a:ext uri="{FF2B5EF4-FFF2-40B4-BE49-F238E27FC236}">
                  <a16:creationId xmlns:a16="http://schemas.microsoft.com/office/drawing/2014/main" xmlns="" id="{D2F2F0A0-455D-459F-90E5-A8674554530D}"/>
                </a:ext>
              </a:extLst>
            </p:cNvPr>
            <p:cNvSpPr/>
            <p:nvPr/>
          </p:nvSpPr>
          <p:spPr bwMode="black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74" name="组合 73"/>
          <p:cNvGrpSpPr/>
          <p:nvPr/>
        </p:nvGrpSpPr>
        <p:grpSpPr bwMode="gray">
          <a:xfrm>
            <a:off x="485526" y="1705653"/>
            <a:ext cx="360000" cy="360000"/>
            <a:chOff x="1233025" y="1253075"/>
            <a:chExt cx="532084" cy="532082"/>
          </a:xfrm>
        </p:grpSpPr>
        <p:sp>
          <p:nvSpPr>
            <p:cNvPr id="75" name="íṩlíḓê">
              <a:extLst>
                <a:ext uri="{FF2B5EF4-FFF2-40B4-BE49-F238E27FC236}">
                  <a16:creationId xmlns:a16="http://schemas.microsoft.com/office/drawing/2014/main" xmlns="" id="{FBC6DF09-FCD2-4E57-B557-9F103A335C85}"/>
                </a:ext>
              </a:extLst>
            </p:cNvPr>
            <p:cNvSpPr/>
            <p:nvPr/>
          </p:nvSpPr>
          <p:spPr bwMode="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76" name="cloud-computing_161788"/>
            <p:cNvSpPr>
              <a:spLocks noChangeAspect="1"/>
            </p:cNvSpPr>
            <p:nvPr/>
          </p:nvSpPr>
          <p:spPr bwMode="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77" name="ïšļïďe">
            <a:extLst>
              <a:ext uri="{FF2B5EF4-FFF2-40B4-BE49-F238E27FC236}">
                <a16:creationId xmlns:a16="http://schemas.microsoft.com/office/drawing/2014/main" xmlns="" id="{FB41FAD4-0BA5-4580-B72E-A6BFF22F8784}"/>
              </a:ext>
            </a:extLst>
          </p:cNvPr>
          <p:cNvSpPr txBox="1"/>
          <p:nvPr/>
        </p:nvSpPr>
        <p:spPr bwMode="auto">
          <a:xfrm>
            <a:off x="618068"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关联</a:t>
            </a:r>
            <a:endParaRPr lang="en-US" altLang="zh-CN" dirty="0"/>
          </a:p>
        </p:txBody>
      </p:sp>
      <p:grpSp>
        <p:nvGrpSpPr>
          <p:cNvPr id="78" name="组合 77"/>
          <p:cNvGrpSpPr/>
          <p:nvPr/>
        </p:nvGrpSpPr>
        <p:grpSpPr bwMode="gray">
          <a:xfrm>
            <a:off x="485526" y="3335249"/>
            <a:ext cx="360000" cy="360000"/>
            <a:chOff x="3086107" y="1253075"/>
            <a:chExt cx="532084" cy="532082"/>
          </a:xfrm>
        </p:grpSpPr>
        <p:sp>
          <p:nvSpPr>
            <p:cNvPr id="79" name="iṡ1ïdé">
              <a:extLst>
                <a:ext uri="{FF2B5EF4-FFF2-40B4-BE49-F238E27FC236}">
                  <a16:creationId xmlns:a16="http://schemas.microsoft.com/office/drawing/2014/main" xmlns="" id="{3FC487D0-A815-4107-8A36-7C156E98B5FA}"/>
                </a:ext>
              </a:extLst>
            </p:cNvPr>
            <p:cNvSpPr/>
            <p:nvPr/>
          </p:nvSpPr>
          <p:spPr bwMode="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80" name="basic-rainbow_61924"/>
            <p:cNvSpPr>
              <a:spLocks noChangeAspect="1"/>
            </p:cNvSpPr>
            <p:nvPr/>
          </p:nvSpPr>
          <p:spPr bwMode="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81" name="组合 80"/>
          <p:cNvGrpSpPr/>
          <p:nvPr/>
        </p:nvGrpSpPr>
        <p:grpSpPr bwMode="gray">
          <a:xfrm>
            <a:off x="485526" y="2520451"/>
            <a:ext cx="360000" cy="360000"/>
            <a:chOff x="485526" y="2520451"/>
            <a:chExt cx="360000" cy="360000"/>
          </a:xfrm>
        </p:grpSpPr>
        <p:sp>
          <p:nvSpPr>
            <p:cNvPr id="82" name="iṡ1ïdé">
              <a:extLst>
                <a:ext uri="{FF2B5EF4-FFF2-40B4-BE49-F238E27FC236}">
                  <a16:creationId xmlns:a16="http://schemas.microsoft.com/office/drawing/2014/main" xmlns="" id="{3FC487D0-A815-4107-8A36-7C156E98B5FA}"/>
                </a:ext>
              </a:extLst>
            </p:cNvPr>
            <p:cNvSpPr/>
            <p:nvPr/>
          </p:nvSpPr>
          <p:spPr bwMode="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a:p>
          </p:txBody>
        </p:sp>
        <p:sp>
          <p:nvSpPr>
            <p:cNvPr id="83" name="road_358611"/>
            <p:cNvSpPr>
              <a:spLocks noChangeAspect="1"/>
            </p:cNvSpPr>
            <p:nvPr/>
          </p:nvSpPr>
          <p:spPr bwMode="gray">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
        <p:nvSpPr>
          <p:cNvPr id="70" name="圆角矩形 75"/>
          <p:cNvSpPr/>
          <p:nvPr/>
        </p:nvSpPr>
        <p:spPr>
          <a:xfrm>
            <a:off x="3012783" y="2967947"/>
            <a:ext cx="3479466"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smtClean="0">
                <a:solidFill>
                  <a:prstClr val="white"/>
                </a:solidFill>
                <a:latin typeface="Huawei Sans" panose="020C0503030203020204" pitchFamily="34" charset="0"/>
                <a:ea typeface="方正兰亭黑简体" panose="02000000000000000000" pitchFamily="2" charset="-122"/>
              </a:rPr>
              <a:t>PoR1l</a:t>
            </a:r>
            <a:r>
              <a:rPr lang="zh-CN" altLang="en-US" b="1" dirty="0">
                <a:solidFill>
                  <a:prstClr val="white"/>
                </a:solidFill>
                <a:latin typeface="Huawei Sans" panose="020C0503030203020204" pitchFamily="34" charset="0"/>
                <a:ea typeface="方正兰亭黑简体" panose="02000000000000000000" pitchFamily="2" charset="-122"/>
              </a:rPr>
              <a:t>认证</a:t>
            </a:r>
          </a:p>
        </p:txBody>
      </p:sp>
      <p:sp>
        <p:nvSpPr>
          <p:cNvPr id="87" name="圆角矩形 75"/>
          <p:cNvSpPr/>
          <p:nvPr/>
        </p:nvSpPr>
        <p:spPr>
          <a:xfrm>
            <a:off x="3011370" y="3399452"/>
            <a:ext cx="3479466" cy="1829038"/>
          </a:xfrm>
          <a:prstGeom prst="roundRect">
            <a:avLst>
              <a:gd name="adj" fmla="val 8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lvl="1" indent="-177800" algn="just">
              <a:lnSpc>
                <a:spcPts val="2600"/>
              </a:lnSpc>
              <a:spcAft>
                <a:spcPts val="600"/>
              </a:spcAft>
              <a:buFont typeface="Arial" panose="020B0604020202020204" pitchFamily="34" charset="0"/>
              <a:buChar char="•"/>
            </a:pPr>
            <a:r>
              <a:rPr lang="zh-CN" altLang="en-US" sz="1600" dirty="0">
                <a:solidFill>
                  <a:prstClr val="black"/>
                </a:solidFill>
              </a:rPr>
              <a:t>也称</a:t>
            </a:r>
            <a:r>
              <a:rPr lang="en-US" altLang="zh-CN" sz="1600" dirty="0">
                <a:solidFill>
                  <a:prstClr val="black"/>
                </a:solidFill>
              </a:rPr>
              <a:t>Web</a:t>
            </a:r>
            <a:r>
              <a:rPr lang="zh-CN" altLang="en-US" sz="1600" dirty="0">
                <a:solidFill>
                  <a:prstClr val="black"/>
                </a:solidFill>
              </a:rPr>
              <a:t>认证，一般将</a:t>
            </a:r>
            <a:r>
              <a:rPr lang="en-US" altLang="zh-CN" sz="1600" dirty="0" smtClean="0">
                <a:solidFill>
                  <a:prstClr val="black"/>
                </a:solidFill>
              </a:rPr>
              <a:t>PoR1l</a:t>
            </a:r>
            <a:r>
              <a:rPr lang="zh-CN" altLang="en-US" sz="1600" dirty="0">
                <a:solidFill>
                  <a:prstClr val="black"/>
                </a:solidFill>
              </a:rPr>
              <a:t>认证网站称为门户网站。</a:t>
            </a:r>
            <a:endParaRPr lang="en-US" altLang="zh-CN" sz="1600" dirty="0">
              <a:solidFill>
                <a:prstClr val="black"/>
              </a:solidFill>
            </a:endParaRPr>
          </a:p>
          <a:p>
            <a:pPr marL="177800" lvl="1" indent="-177800" algn="just">
              <a:lnSpc>
                <a:spcPts val="2600"/>
              </a:lnSpc>
              <a:spcAft>
                <a:spcPts val="600"/>
              </a:spcAft>
              <a:buFont typeface="Arial" panose="020B0604020202020204" pitchFamily="34" charset="0"/>
              <a:buChar char="•"/>
            </a:pPr>
            <a:r>
              <a:rPr lang="zh-CN" altLang="en-US" sz="1600" dirty="0">
                <a:solidFill>
                  <a:prstClr val="black"/>
                </a:solidFill>
              </a:rPr>
              <a:t>用户上网时，必须在门户网站进行认证。</a:t>
            </a:r>
            <a:r>
              <a:rPr lang="zh-CN" altLang="en-US" sz="1600" dirty="0">
                <a:solidFill>
                  <a:srgbClr val="EC7061"/>
                </a:solidFill>
              </a:rPr>
              <a:t>只有认证通过后才可以使用网络资源。</a:t>
            </a:r>
            <a:endParaRPr lang="en-US" altLang="zh-CN" sz="1600" dirty="0">
              <a:solidFill>
                <a:srgbClr val="EC7061"/>
              </a:solidFill>
            </a:endParaRPr>
          </a:p>
        </p:txBody>
      </p:sp>
      <p:sp>
        <p:nvSpPr>
          <p:cNvPr id="3" name="圆角矩形 2"/>
          <p:cNvSpPr/>
          <p:nvPr/>
        </p:nvSpPr>
        <p:spPr>
          <a:xfrm>
            <a:off x="7868992" y="2375943"/>
            <a:ext cx="2292439" cy="3516668"/>
          </a:xfrm>
          <a:prstGeom prst="roundRect">
            <a:avLst>
              <a:gd name="adj" fmla="val 7803"/>
            </a:avLst>
          </a:prstGeom>
          <a:solidFill>
            <a:srgbClr val="F4FBFE"/>
          </a:solidFill>
          <a:ln w="12700">
            <a:solidFill>
              <a:srgbClr val="99DFF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endParaRPr>
          </a:p>
        </p:txBody>
      </p:sp>
      <p:pic>
        <p:nvPicPr>
          <p:cNvPr id="66" name="图片 65" descr="wifi信号蓝.png"/>
          <p:cNvPicPr>
            <a:picLocks noChangeAspect="1"/>
          </p:cNvPicPr>
          <p:nvPr/>
        </p:nvPicPr>
        <p:blipFill>
          <a:blip r:embed="rId3" cstate="print"/>
          <a:stretch>
            <a:fillRect/>
          </a:stretch>
        </p:blipFill>
        <p:spPr>
          <a:xfrm rot="10800000" flipV="1">
            <a:off x="8593558" y="2688644"/>
            <a:ext cx="843307" cy="706143"/>
          </a:xfrm>
          <a:prstGeom prst="rect">
            <a:avLst/>
          </a:prstGeom>
        </p:spPr>
      </p:pic>
      <p:sp>
        <p:nvSpPr>
          <p:cNvPr id="84" name="íşḻïďe">
            <a:extLst>
              <a:ext uri="{FF2B5EF4-FFF2-40B4-BE49-F238E27FC236}">
                <a16:creationId xmlns:a16="http://schemas.microsoft.com/office/drawing/2014/main" xmlns="" id="{05246D82-A4F5-42F2-854D-C3D348D160CE}"/>
              </a:ext>
            </a:extLst>
          </p:cNvPr>
          <p:cNvSpPr txBox="1"/>
          <p:nvPr/>
        </p:nvSpPr>
        <p:spPr bwMode="auto">
          <a:xfrm>
            <a:off x="8225015" y="349543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sz="1600" dirty="0">
                <a:solidFill>
                  <a:srgbClr val="0263AA"/>
                </a:solidFill>
              </a:rPr>
              <a:t>Huawei-Guest</a:t>
            </a:r>
          </a:p>
        </p:txBody>
      </p:sp>
      <p:sp>
        <p:nvSpPr>
          <p:cNvPr id="85" name="íşḻïďe">
            <a:extLst>
              <a:ext uri="{FF2B5EF4-FFF2-40B4-BE49-F238E27FC236}">
                <a16:creationId xmlns:a16="http://schemas.microsoft.com/office/drawing/2014/main" xmlns="" id="{05246D82-A4F5-42F2-854D-C3D348D160CE}"/>
              </a:ext>
            </a:extLst>
          </p:cNvPr>
          <p:cNvSpPr txBox="1"/>
          <p:nvPr/>
        </p:nvSpPr>
        <p:spPr bwMode="auto">
          <a:xfrm>
            <a:off x="8225015" y="3836437"/>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sz="1200" dirty="0">
                <a:solidFill>
                  <a:schemeClr val="bg1">
                    <a:lumMod val="65000"/>
                  </a:schemeClr>
                </a:solidFill>
              </a:rPr>
              <a:t>Just for Guest</a:t>
            </a:r>
          </a:p>
        </p:txBody>
      </p:sp>
      <p:sp>
        <p:nvSpPr>
          <p:cNvPr id="86" name="圆角矩形 85"/>
          <p:cNvSpPr/>
          <p:nvPr/>
        </p:nvSpPr>
        <p:spPr>
          <a:xfrm>
            <a:off x="7958651" y="4460303"/>
            <a:ext cx="718948" cy="343517"/>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rPr>
              <a:t>+86</a:t>
            </a:r>
            <a:endParaRPr lang="zh-CN" altLang="en-US" sz="1200" kern="0" dirty="0">
              <a:solidFill>
                <a:srgbClr val="1D1D1A"/>
              </a:solidFill>
              <a:latin typeface="Huawei Sans" panose="020C0503030203020204" pitchFamily="34" charset="0"/>
              <a:ea typeface="方正兰亭黑简体" panose="02000000000000000000" pitchFamily="2" charset="-122"/>
            </a:endParaRPr>
          </a:p>
        </p:txBody>
      </p:sp>
      <p:sp>
        <p:nvSpPr>
          <p:cNvPr id="88" name="圆角矩形 87"/>
          <p:cNvSpPr/>
          <p:nvPr/>
        </p:nvSpPr>
        <p:spPr>
          <a:xfrm>
            <a:off x="8774674" y="4460303"/>
            <a:ext cx="1297262" cy="343517"/>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rPr>
              <a:t>Phone Number</a:t>
            </a:r>
            <a:endParaRPr lang="zh-CN" altLang="en-US" sz="1200" kern="0" dirty="0">
              <a:solidFill>
                <a:srgbClr val="1D1D1A"/>
              </a:solidFill>
              <a:latin typeface="Huawei Sans" panose="020C0503030203020204" pitchFamily="34" charset="0"/>
              <a:ea typeface="方正兰亭黑简体" panose="02000000000000000000" pitchFamily="2" charset="-122"/>
            </a:endParaRPr>
          </a:p>
        </p:txBody>
      </p:sp>
      <p:sp>
        <p:nvSpPr>
          <p:cNvPr id="89" name="圆角矩形 88"/>
          <p:cNvSpPr/>
          <p:nvPr/>
        </p:nvSpPr>
        <p:spPr>
          <a:xfrm>
            <a:off x="7958651" y="4884973"/>
            <a:ext cx="1089564" cy="343517"/>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rPr>
              <a:t>Password</a:t>
            </a:r>
            <a:endParaRPr lang="zh-CN" altLang="en-US" sz="1200" kern="0" dirty="0">
              <a:solidFill>
                <a:srgbClr val="1D1D1A"/>
              </a:solidFill>
              <a:latin typeface="Huawei Sans" panose="020C0503030203020204" pitchFamily="34" charset="0"/>
              <a:ea typeface="方正兰亭黑简体" panose="02000000000000000000" pitchFamily="2" charset="-122"/>
            </a:endParaRPr>
          </a:p>
        </p:txBody>
      </p:sp>
      <p:sp>
        <p:nvSpPr>
          <p:cNvPr id="91" name="圆角矩形 90"/>
          <p:cNvSpPr/>
          <p:nvPr/>
        </p:nvSpPr>
        <p:spPr>
          <a:xfrm>
            <a:off x="9137873" y="4884973"/>
            <a:ext cx="915975" cy="343517"/>
          </a:xfrm>
          <a:prstGeom prst="roundRect">
            <a:avLst/>
          </a:prstGeom>
          <a:solidFill>
            <a:srgbClr val="00B0F0"/>
          </a:solidFill>
          <a:ln w="12700">
            <a:solidFill>
              <a:srgbClr val="0097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Get Password</a:t>
            </a:r>
            <a:endParaRPr lang="zh-CN" altLang="en-US" sz="1200" dirty="0">
              <a:solidFill>
                <a:schemeClr val="bg1"/>
              </a:solidFill>
            </a:endParaRPr>
          </a:p>
        </p:txBody>
      </p:sp>
      <p:sp>
        <p:nvSpPr>
          <p:cNvPr id="92" name="圆角矩形 91"/>
          <p:cNvSpPr/>
          <p:nvPr/>
        </p:nvSpPr>
        <p:spPr>
          <a:xfrm>
            <a:off x="7958651" y="5324845"/>
            <a:ext cx="2095198" cy="343517"/>
          </a:xfrm>
          <a:prstGeom prst="roundRect">
            <a:avLst/>
          </a:prstGeom>
          <a:solidFill>
            <a:srgbClr val="00B0F0"/>
          </a:solidFill>
          <a:ln w="12700">
            <a:solidFill>
              <a:srgbClr val="0097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Login</a:t>
            </a:r>
            <a:endParaRPr lang="zh-CN" altLang="en-US" sz="1200" dirty="0">
              <a:solidFill>
                <a:schemeClr val="bg1"/>
              </a:solidFill>
            </a:endParaRPr>
          </a:p>
        </p:txBody>
      </p:sp>
    </p:spTree>
    <p:extLst>
      <p:ext uri="{BB962C8B-B14F-4D97-AF65-F5344CB8AC3E}">
        <p14:creationId xmlns:p14="http://schemas.microsoft.com/office/powerpoint/2010/main" val="28407280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圆角矩形 88"/>
          <p:cNvSpPr/>
          <p:nvPr/>
        </p:nvSpPr>
        <p:spPr>
          <a:xfrm>
            <a:off x="5628573" y="2372633"/>
            <a:ext cx="5713930" cy="3473808"/>
          </a:xfrm>
          <a:prstGeom prst="roundRect">
            <a:avLst>
              <a:gd name="adj" fmla="val 2222"/>
            </a:avLst>
          </a:prstGeom>
          <a:noFill/>
          <a:ln w="12700">
            <a:solidFill>
              <a:srgbClr val="99DFF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endParaRPr>
          </a:p>
        </p:txBody>
      </p:sp>
      <p:sp>
        <p:nvSpPr>
          <p:cNvPr id="3" name="标题 2"/>
          <p:cNvSpPr>
            <a:spLocks noGrp="1"/>
          </p:cNvSpPr>
          <p:nvPr>
            <p:ph type="title"/>
          </p:nvPr>
        </p:nvSpPr>
        <p:spPr/>
        <p:txBody>
          <a:bodyPr/>
          <a:lstStyle/>
          <a:p>
            <a:r>
              <a:rPr lang="en-US" altLang="zh-CN" dirty="0"/>
              <a:t>WLAN</a:t>
            </a:r>
            <a:r>
              <a:rPr lang="zh-CN" altLang="en-US" dirty="0"/>
              <a:t>工作流程：步骤</a:t>
            </a:r>
            <a:r>
              <a:rPr lang="en-US" altLang="zh-CN" dirty="0"/>
              <a:t>4</a:t>
            </a:r>
            <a:endParaRPr lang="zh-CN" altLang="en-US" dirty="0"/>
          </a:p>
        </p:txBody>
      </p:sp>
      <p:sp>
        <p:nvSpPr>
          <p:cNvPr id="51" name="五边形 50"/>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53" name="燕尾形 52"/>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54" name="燕尾形 53"/>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55" name="燕尾形 54"/>
          <p:cNvSpPr/>
          <p:nvPr/>
        </p:nvSpPr>
        <p:spPr bwMode="auto">
          <a:xfrm>
            <a:off x="1095642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87" name="圆角矩形 86"/>
          <p:cNvSpPr/>
          <p:nvPr/>
        </p:nvSpPr>
        <p:spPr>
          <a:xfrm>
            <a:off x="5868941" y="4446803"/>
            <a:ext cx="5233192" cy="1245293"/>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nSpc>
                <a:spcPts val="2400"/>
              </a:lnSpc>
            </a:pPr>
            <a:r>
              <a:rPr lang="en-US" altLang="zh-CN" sz="1400" dirty="0">
                <a:solidFill>
                  <a:prstClr val="black"/>
                </a:solidFill>
              </a:rPr>
              <a:t>CAPWAP</a:t>
            </a:r>
            <a:r>
              <a:rPr lang="zh-CN" altLang="en-US" sz="1400" dirty="0">
                <a:solidFill>
                  <a:prstClr val="black"/>
                </a:solidFill>
              </a:rPr>
              <a:t>中的数据包括控制报文（管理报文）和数据报文。</a:t>
            </a:r>
          </a:p>
          <a:p>
            <a:pPr>
              <a:lnSpc>
                <a:spcPts val="2400"/>
              </a:lnSpc>
            </a:pPr>
            <a:r>
              <a:rPr lang="zh-CN" altLang="en-US" sz="1400" dirty="0">
                <a:solidFill>
                  <a:prstClr val="black"/>
                </a:solidFill>
              </a:rPr>
              <a:t>控制报文是通过</a:t>
            </a:r>
            <a:r>
              <a:rPr lang="en-US" altLang="zh-CN" sz="1400" dirty="0">
                <a:solidFill>
                  <a:prstClr val="black"/>
                </a:solidFill>
              </a:rPr>
              <a:t>CAPWAP</a:t>
            </a:r>
            <a:r>
              <a:rPr lang="zh-CN" altLang="en-US" sz="1400" dirty="0">
                <a:solidFill>
                  <a:prstClr val="black"/>
                </a:solidFill>
              </a:rPr>
              <a:t>的控制隧道转发的；</a:t>
            </a:r>
          </a:p>
          <a:p>
            <a:pPr>
              <a:lnSpc>
                <a:spcPts val="2400"/>
              </a:lnSpc>
            </a:pPr>
            <a:r>
              <a:rPr lang="zh-CN" altLang="en-US" sz="1400" dirty="0">
                <a:solidFill>
                  <a:prstClr val="black"/>
                </a:solidFill>
              </a:rPr>
              <a:t>用户的数据报文分为隧道转发（又称为“集中转发”）方式和直接转发（又称为“本地转发”）方式。</a:t>
            </a:r>
          </a:p>
        </p:txBody>
      </p:sp>
      <p:sp>
        <p:nvSpPr>
          <p:cNvPr id="88" name="圆角矩形 87"/>
          <p:cNvSpPr/>
          <p:nvPr/>
        </p:nvSpPr>
        <p:spPr>
          <a:xfrm>
            <a:off x="5628573" y="1881806"/>
            <a:ext cx="5713930"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rPr>
              <a:t>WLAN</a:t>
            </a:r>
            <a:r>
              <a:rPr lang="zh-CN" altLang="en-US" b="1">
                <a:solidFill>
                  <a:prstClr val="white"/>
                </a:solidFill>
                <a:latin typeface="Huawei Sans" panose="020C0503030203020204" pitchFamily="34" charset="0"/>
                <a:ea typeface="方正兰亭黑简体" panose="02000000000000000000" pitchFamily="2" charset="-122"/>
              </a:rPr>
              <a:t>工作流程</a:t>
            </a:r>
          </a:p>
        </p:txBody>
      </p:sp>
      <p:sp>
        <p:nvSpPr>
          <p:cNvPr id="90" name="圆角矩形 89"/>
          <p:cNvSpPr/>
          <p:nvPr/>
        </p:nvSpPr>
        <p:spPr>
          <a:xfrm>
            <a:off x="5868941" y="2574790"/>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AP</a:t>
            </a:r>
            <a:r>
              <a:rPr lang="zh-CN" altLang="en-US" sz="1600" kern="0">
                <a:solidFill>
                  <a:srgbClr val="1D1D1A"/>
                </a:solidFill>
                <a:latin typeface="Huawei Sans" panose="020C0503030203020204" pitchFamily="34" charset="0"/>
                <a:ea typeface="方正兰亭黑简体" panose="02000000000000000000" pitchFamily="2" charset="-122"/>
              </a:rPr>
              <a:t>上线</a:t>
            </a:r>
          </a:p>
        </p:txBody>
      </p:sp>
      <p:sp>
        <p:nvSpPr>
          <p:cNvPr id="91" name="椭圆 90"/>
          <p:cNvSpPr>
            <a:spLocks noChangeAspect="1"/>
          </p:cNvSpPr>
          <p:nvPr/>
        </p:nvSpPr>
        <p:spPr>
          <a:xfrm>
            <a:off x="6445866" y="2654973"/>
            <a:ext cx="203882" cy="203882"/>
          </a:xfrm>
          <a:prstGeom prst="ellipse">
            <a:avLst/>
          </a:prstGeom>
          <a:solidFill>
            <a:srgbClr val="1AABE2">
              <a:alpha val="5000"/>
            </a:srgbClr>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latin typeface="Huawei Sans" panose="020C0503030203020204" pitchFamily="34" charset="0"/>
                <a:ea typeface="方正兰亭黑简体" panose="02000000000000000000" pitchFamily="2" charset="-122"/>
              </a:rPr>
              <a:t>1</a:t>
            </a:r>
            <a:endParaRPr lang="zh-CN" altLang="en-US" sz="1600" kern="0" dirty="0">
              <a:latin typeface="Huawei Sans" panose="020C0503030203020204" pitchFamily="34" charset="0"/>
              <a:ea typeface="方正兰亭黑简体" panose="02000000000000000000" pitchFamily="2" charset="-122"/>
            </a:endParaRPr>
          </a:p>
        </p:txBody>
      </p:sp>
      <p:grpSp>
        <p:nvGrpSpPr>
          <p:cNvPr id="92" name="组合 91"/>
          <p:cNvGrpSpPr/>
          <p:nvPr/>
        </p:nvGrpSpPr>
        <p:grpSpPr>
          <a:xfrm>
            <a:off x="5868941" y="3019222"/>
            <a:ext cx="5233192" cy="364249"/>
            <a:chOff x="5868941" y="3234330"/>
            <a:chExt cx="5233192" cy="364249"/>
          </a:xfrm>
          <a:solidFill>
            <a:schemeClr val="bg1">
              <a:lumMod val="95000"/>
            </a:schemeClr>
          </a:solidFill>
        </p:grpSpPr>
        <p:sp>
          <p:nvSpPr>
            <p:cNvPr id="93" name="圆角矩形 92"/>
            <p:cNvSpPr/>
            <p:nvPr/>
          </p:nvSpPr>
          <p:spPr>
            <a:xfrm>
              <a:off x="5868941" y="3234330"/>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WLAN</a:t>
              </a:r>
              <a:r>
                <a:rPr lang="zh-CN" altLang="en-US" sz="1600" kern="0">
                  <a:solidFill>
                    <a:srgbClr val="1D1D1A"/>
                  </a:solidFill>
                  <a:latin typeface="Huawei Sans" panose="020C0503030203020204" pitchFamily="34" charset="0"/>
                  <a:ea typeface="方正兰亭黑简体" panose="02000000000000000000" pitchFamily="2" charset="-122"/>
                </a:rPr>
                <a:t>业务配置下发</a:t>
              </a:r>
            </a:p>
          </p:txBody>
        </p:sp>
        <p:sp>
          <p:nvSpPr>
            <p:cNvPr id="94" name="椭圆 93"/>
            <p:cNvSpPr>
              <a:spLocks noChangeAspect="1"/>
            </p:cNvSpPr>
            <p:nvPr/>
          </p:nvSpPr>
          <p:spPr>
            <a:xfrm>
              <a:off x="6445866" y="3314513"/>
              <a:ext cx="203882" cy="203882"/>
            </a:xfrm>
            <a:prstGeom prst="ellipse">
              <a:avLst/>
            </a:prstGeom>
            <a:solidFill>
              <a:srgbClr val="FFFFFF"/>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2</a:t>
              </a: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grpSp>
      <p:sp>
        <p:nvSpPr>
          <p:cNvPr id="95" name="圆角矩形 94"/>
          <p:cNvSpPr/>
          <p:nvPr/>
        </p:nvSpPr>
        <p:spPr>
          <a:xfrm>
            <a:off x="5868941" y="3478267"/>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STA</a:t>
            </a:r>
            <a:r>
              <a:rPr lang="zh-CN" altLang="en-US" sz="1600" kern="0">
                <a:solidFill>
                  <a:srgbClr val="1D1D1A"/>
                </a:solidFill>
                <a:latin typeface="Huawei Sans" panose="020C0503030203020204" pitchFamily="34" charset="0"/>
                <a:ea typeface="方正兰亭黑简体" panose="02000000000000000000" pitchFamily="2" charset="-122"/>
              </a:rPr>
              <a:t>接入</a:t>
            </a:r>
          </a:p>
        </p:txBody>
      </p:sp>
      <p:sp>
        <p:nvSpPr>
          <p:cNvPr id="96" name="椭圆 95"/>
          <p:cNvSpPr>
            <a:spLocks noChangeAspect="1"/>
          </p:cNvSpPr>
          <p:nvPr/>
        </p:nvSpPr>
        <p:spPr>
          <a:xfrm>
            <a:off x="6445866" y="3558450"/>
            <a:ext cx="203882" cy="203882"/>
          </a:xfrm>
          <a:prstGeom prst="ellipse">
            <a:avLst/>
          </a:prstGeom>
          <a:solidFill>
            <a:schemeClr val="tx1">
              <a:alpha val="5000"/>
            </a:schemeClr>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latin typeface="Huawei Sans" panose="020C0503030203020204" pitchFamily="34" charset="0"/>
                <a:ea typeface="方正兰亭黑简体" panose="02000000000000000000" pitchFamily="2" charset="-122"/>
              </a:rPr>
              <a:t>3</a:t>
            </a:r>
            <a:endParaRPr lang="zh-CN" altLang="en-US" sz="1600" kern="0" dirty="0">
              <a:latin typeface="Huawei Sans" panose="020C0503030203020204" pitchFamily="34" charset="0"/>
              <a:ea typeface="方正兰亭黑简体" panose="02000000000000000000" pitchFamily="2" charset="-122"/>
            </a:endParaRPr>
          </a:p>
        </p:txBody>
      </p:sp>
      <p:grpSp>
        <p:nvGrpSpPr>
          <p:cNvPr id="97" name="组合 96"/>
          <p:cNvGrpSpPr/>
          <p:nvPr/>
        </p:nvGrpSpPr>
        <p:grpSpPr>
          <a:xfrm>
            <a:off x="5868941" y="3928209"/>
            <a:ext cx="5233192" cy="364249"/>
            <a:chOff x="5868941" y="5318117"/>
            <a:chExt cx="5233192" cy="364249"/>
          </a:xfrm>
          <a:solidFill>
            <a:schemeClr val="bg1">
              <a:lumMod val="95000"/>
            </a:schemeClr>
          </a:solidFill>
        </p:grpSpPr>
        <p:sp>
          <p:nvSpPr>
            <p:cNvPr id="98" name="圆角矩形 97"/>
            <p:cNvSpPr/>
            <p:nvPr/>
          </p:nvSpPr>
          <p:spPr>
            <a:xfrm>
              <a:off x="5868941" y="5318117"/>
              <a:ext cx="5233192" cy="364249"/>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WLAN</a:t>
              </a:r>
              <a:r>
                <a:rPr lang="zh-CN" altLang="en-US" sz="1600" kern="0" dirty="0">
                  <a:solidFill>
                    <a:srgbClr val="1D1D1A"/>
                  </a:solidFill>
                  <a:latin typeface="Huawei Sans" panose="020C0503030203020204" pitchFamily="34" charset="0"/>
                  <a:ea typeface="方正兰亭黑简体" panose="02000000000000000000" pitchFamily="2" charset="-122"/>
                </a:rPr>
                <a:t>业务数据转发</a:t>
              </a:r>
            </a:p>
          </p:txBody>
        </p:sp>
        <p:sp>
          <p:nvSpPr>
            <p:cNvPr id="99" name="椭圆 98"/>
            <p:cNvSpPr>
              <a:spLocks noChangeAspect="1"/>
            </p:cNvSpPr>
            <p:nvPr/>
          </p:nvSpPr>
          <p:spPr>
            <a:xfrm>
              <a:off x="6445866" y="5398300"/>
              <a:ext cx="203882" cy="20388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4</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grpSp>
      <p:cxnSp>
        <p:nvCxnSpPr>
          <p:cNvPr id="105" name="直接连接符 104"/>
          <p:cNvCxnSpPr/>
          <p:nvPr/>
        </p:nvCxnSpPr>
        <p:spPr>
          <a:xfrm flipH="1">
            <a:off x="2970944" y="3496260"/>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738669" y="1881806"/>
            <a:ext cx="0" cy="266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7" name="图片 102" descr="AC-蓝.png"/>
          <p:cNvPicPr>
            <a:picLocks noChangeAspect="1"/>
          </p:cNvPicPr>
          <p:nvPr/>
        </p:nvPicPr>
        <p:blipFill>
          <a:blip r:embed="rId3" cstate="print"/>
          <a:stretch>
            <a:fillRect/>
          </a:stretch>
        </p:blipFill>
        <p:spPr>
          <a:xfrm>
            <a:off x="3902727" y="3275053"/>
            <a:ext cx="541200" cy="442800"/>
          </a:xfrm>
          <a:prstGeom prst="rect">
            <a:avLst/>
          </a:prstGeom>
        </p:spPr>
      </p:pic>
      <p:sp>
        <p:nvSpPr>
          <p:cNvPr id="108" name="文本框 107"/>
          <p:cNvSpPr txBox="1"/>
          <p:nvPr/>
        </p:nvSpPr>
        <p:spPr>
          <a:xfrm>
            <a:off x="3969366" y="3020080"/>
            <a:ext cx="386644" cy="276999"/>
          </a:xfrm>
          <a:prstGeom prst="rect">
            <a:avLst/>
          </a:prstGeom>
          <a:noFill/>
        </p:spPr>
        <p:txBody>
          <a:bodyPr wrap="none" rtlCol="0">
            <a:spAutoFit/>
          </a:bodyPr>
          <a:lstStyle/>
          <a:p>
            <a:r>
              <a:rPr lang="en-US" altLang="zh-CN" sz="1200" b="1" dirty="0" smtClean="0"/>
              <a:t>AC</a:t>
            </a:r>
            <a:endParaRPr lang="zh-CN" altLang="en-US" sz="1200" b="1" dirty="0"/>
          </a:p>
        </p:txBody>
      </p:sp>
      <p:grpSp>
        <p:nvGrpSpPr>
          <p:cNvPr id="109" name="Group 165"/>
          <p:cNvGrpSpPr/>
          <p:nvPr/>
        </p:nvGrpSpPr>
        <p:grpSpPr>
          <a:xfrm rot="10800000">
            <a:off x="1334982" y="4378591"/>
            <a:ext cx="2818362" cy="896978"/>
            <a:chOff x="-1233037" y="914446"/>
            <a:chExt cx="1573823" cy="778776"/>
          </a:xfrm>
        </p:grpSpPr>
        <p:cxnSp>
          <p:nvCxnSpPr>
            <p:cNvPr id="126"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10" name="图片 76" descr="接入交换机.png"/>
          <p:cNvPicPr>
            <a:picLocks noChangeAspect="1"/>
          </p:cNvPicPr>
          <p:nvPr/>
        </p:nvPicPr>
        <p:blipFill>
          <a:blip r:embed="rId4" cstate="print"/>
          <a:stretch>
            <a:fillRect/>
          </a:stretch>
        </p:blipFill>
        <p:spPr>
          <a:xfrm>
            <a:off x="2466949" y="4180866"/>
            <a:ext cx="541200" cy="442800"/>
          </a:xfrm>
          <a:prstGeom prst="rect">
            <a:avLst/>
          </a:prstGeom>
        </p:spPr>
      </p:pic>
      <p:grpSp>
        <p:nvGrpSpPr>
          <p:cNvPr id="111" name="Group 3"/>
          <p:cNvGrpSpPr/>
          <p:nvPr/>
        </p:nvGrpSpPr>
        <p:grpSpPr>
          <a:xfrm>
            <a:off x="2615463" y="5159441"/>
            <a:ext cx="261965" cy="61979"/>
            <a:chOff x="559282" y="6488261"/>
            <a:chExt cx="261965" cy="61979"/>
          </a:xfrm>
          <a:solidFill>
            <a:schemeClr val="bg1">
              <a:lumMod val="50000"/>
            </a:schemeClr>
          </a:solidFill>
        </p:grpSpPr>
        <p:sp>
          <p:nvSpPr>
            <p:cNvPr id="123"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2" name="直接连接符 111"/>
          <p:cNvCxnSpPr/>
          <p:nvPr/>
        </p:nvCxnSpPr>
        <p:spPr>
          <a:xfrm flipH="1">
            <a:off x="1334981" y="3496260"/>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3" name="图片 72" descr="交换机.png"/>
          <p:cNvPicPr>
            <a:picLocks noChangeAspect="1"/>
          </p:cNvPicPr>
          <p:nvPr/>
        </p:nvPicPr>
        <p:blipFill>
          <a:blip r:embed="rId5" cstate="print"/>
          <a:stretch>
            <a:fillRect/>
          </a:stretch>
        </p:blipFill>
        <p:spPr>
          <a:xfrm>
            <a:off x="1006122" y="3256797"/>
            <a:ext cx="539412" cy="442800"/>
          </a:xfrm>
          <a:prstGeom prst="rect">
            <a:avLst/>
          </a:prstGeom>
        </p:spPr>
      </p:pic>
      <p:pic>
        <p:nvPicPr>
          <p:cNvPr id="114"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0420" y="2303909"/>
            <a:ext cx="541200" cy="442800"/>
          </a:xfrm>
          <a:prstGeom prst="rect">
            <a:avLst/>
          </a:prstGeom>
        </p:spPr>
      </p:pic>
      <p:sp>
        <p:nvSpPr>
          <p:cNvPr id="115" name="文本框 114"/>
          <p:cNvSpPr txBox="1"/>
          <p:nvPr/>
        </p:nvSpPr>
        <p:spPr>
          <a:xfrm>
            <a:off x="749481" y="3020080"/>
            <a:ext cx="1119217" cy="276999"/>
          </a:xfrm>
          <a:prstGeom prst="rect">
            <a:avLst/>
          </a:prstGeom>
          <a:noFill/>
        </p:spPr>
        <p:txBody>
          <a:bodyPr wrap="none" rtlCol="0">
            <a:spAutoFit/>
          </a:bodyPr>
          <a:lstStyle/>
          <a:p>
            <a:pPr algn="ctr"/>
            <a:r>
              <a:rPr lang="en-US" altLang="zh-CN" sz="1200" b="1" dirty="0" smtClean="0"/>
              <a:t>DHCP Server</a:t>
            </a:r>
            <a:endParaRPr lang="zh-CN" altLang="en-US" sz="1200" b="1" dirty="0"/>
          </a:p>
        </p:txBody>
      </p:sp>
      <p:pic>
        <p:nvPicPr>
          <p:cNvPr id="116" name="图片 105" descr="AP.png"/>
          <p:cNvPicPr>
            <a:picLocks noChangeAspect="1"/>
          </p:cNvPicPr>
          <p:nvPr/>
        </p:nvPicPr>
        <p:blipFill>
          <a:blip r:embed="rId7" cstate="print"/>
          <a:stretch>
            <a:fillRect/>
          </a:stretch>
        </p:blipFill>
        <p:spPr>
          <a:xfrm>
            <a:off x="1095898" y="5011460"/>
            <a:ext cx="527999" cy="432000"/>
          </a:xfrm>
          <a:prstGeom prst="rect">
            <a:avLst/>
          </a:prstGeom>
        </p:spPr>
      </p:pic>
      <p:pic>
        <p:nvPicPr>
          <p:cNvPr id="117" name="图片 105" descr="AP.png"/>
          <p:cNvPicPr>
            <a:picLocks noChangeAspect="1"/>
          </p:cNvPicPr>
          <p:nvPr/>
        </p:nvPicPr>
        <p:blipFill>
          <a:blip r:embed="rId7" cstate="print"/>
          <a:stretch>
            <a:fillRect/>
          </a:stretch>
        </p:blipFill>
        <p:spPr>
          <a:xfrm>
            <a:off x="3974529" y="5011460"/>
            <a:ext cx="527999" cy="432000"/>
          </a:xfrm>
          <a:prstGeom prst="rect">
            <a:avLst/>
          </a:prstGeom>
        </p:spPr>
      </p:pic>
      <p:sp>
        <p:nvSpPr>
          <p:cNvPr id="118" name="Freeform 159"/>
          <p:cNvSpPr/>
          <p:nvPr/>
        </p:nvSpPr>
        <p:spPr>
          <a:xfrm flipH="1">
            <a:off x="2155509" y="1363792"/>
            <a:ext cx="1115328" cy="58301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文本框 118"/>
          <p:cNvSpPr txBox="1"/>
          <p:nvPr/>
        </p:nvSpPr>
        <p:spPr>
          <a:xfrm>
            <a:off x="2292757" y="1560226"/>
            <a:ext cx="902811" cy="307777"/>
          </a:xfrm>
          <a:prstGeom prst="rect">
            <a:avLst/>
          </a:prstGeom>
          <a:noFill/>
        </p:spPr>
        <p:txBody>
          <a:bodyPr wrap="none" rtlCol="0">
            <a:spAutoFit/>
          </a:bodyPr>
          <a:lstStyle/>
          <a:p>
            <a:r>
              <a:rPr lang="zh-CN" altLang="en-US" sz="1400" smtClean="0">
                <a:solidFill>
                  <a:schemeClr val="bg1">
                    <a:lumMod val="50000"/>
                  </a:schemeClr>
                </a:solidFill>
              </a:rPr>
              <a:t>园区网络</a:t>
            </a:r>
            <a:endParaRPr lang="zh-CN" altLang="en-US" sz="1400">
              <a:solidFill>
                <a:schemeClr val="bg1">
                  <a:lumMod val="50000"/>
                </a:schemeClr>
              </a:solidFill>
            </a:endParaRPr>
          </a:p>
        </p:txBody>
      </p:sp>
      <p:sp>
        <p:nvSpPr>
          <p:cNvPr id="120" name="文本框 119"/>
          <p:cNvSpPr txBox="1"/>
          <p:nvPr/>
        </p:nvSpPr>
        <p:spPr>
          <a:xfrm>
            <a:off x="1118170" y="4721228"/>
            <a:ext cx="383438" cy="276999"/>
          </a:xfrm>
          <a:prstGeom prst="rect">
            <a:avLst/>
          </a:prstGeom>
          <a:noFill/>
        </p:spPr>
        <p:txBody>
          <a:bodyPr wrap="none" rtlCol="0">
            <a:spAutoFit/>
          </a:bodyPr>
          <a:lstStyle/>
          <a:p>
            <a:r>
              <a:rPr lang="en-US" altLang="zh-CN" sz="1200" b="1" smtClean="0"/>
              <a:t>AP</a:t>
            </a:r>
            <a:endParaRPr lang="zh-CN" altLang="en-US" sz="1200" b="1"/>
          </a:p>
        </p:txBody>
      </p:sp>
      <p:sp>
        <p:nvSpPr>
          <p:cNvPr id="121" name="文本框 120"/>
          <p:cNvSpPr txBox="1"/>
          <p:nvPr/>
        </p:nvSpPr>
        <p:spPr>
          <a:xfrm>
            <a:off x="3972211" y="4721228"/>
            <a:ext cx="383438" cy="276999"/>
          </a:xfrm>
          <a:prstGeom prst="rect">
            <a:avLst/>
          </a:prstGeom>
          <a:noFill/>
        </p:spPr>
        <p:txBody>
          <a:bodyPr wrap="none" rtlCol="0">
            <a:spAutoFit/>
          </a:bodyPr>
          <a:lstStyle/>
          <a:p>
            <a:r>
              <a:rPr lang="en-US" altLang="zh-CN" sz="1200" b="1" smtClean="0"/>
              <a:t>AP</a:t>
            </a:r>
            <a:endParaRPr lang="zh-CN" altLang="en-US" sz="1200" b="1"/>
          </a:p>
        </p:txBody>
      </p:sp>
      <p:pic>
        <p:nvPicPr>
          <p:cNvPr id="122" name="图片 86" descr="核心交换机.png"/>
          <p:cNvPicPr>
            <a:picLocks noChangeAspect="1"/>
          </p:cNvPicPr>
          <p:nvPr/>
        </p:nvPicPr>
        <p:blipFill>
          <a:blip r:embed="rId8" cstate="print"/>
          <a:stretch>
            <a:fillRect/>
          </a:stretch>
        </p:blipFill>
        <p:spPr>
          <a:xfrm>
            <a:off x="2473145" y="3275053"/>
            <a:ext cx="541200" cy="442800"/>
          </a:xfrm>
          <a:prstGeom prst="rect">
            <a:avLst/>
          </a:prstGeom>
        </p:spPr>
      </p:pic>
      <p:pic>
        <p:nvPicPr>
          <p:cNvPr id="102" name="图片 101" descr="故障链路.png"/>
          <p:cNvPicPr>
            <a:picLocks noChangeAspect="1"/>
          </p:cNvPicPr>
          <p:nvPr/>
        </p:nvPicPr>
        <p:blipFill>
          <a:blip r:embed="rId9" cstate="print"/>
          <a:stretch>
            <a:fillRect/>
          </a:stretch>
        </p:blipFill>
        <p:spPr>
          <a:xfrm>
            <a:off x="1754992" y="5430333"/>
            <a:ext cx="540000" cy="402667"/>
          </a:xfrm>
          <a:prstGeom prst="rect">
            <a:avLst/>
          </a:prstGeom>
        </p:spPr>
      </p:pic>
      <p:pic>
        <p:nvPicPr>
          <p:cNvPr id="103" name="图片 102" descr="笔记本电脑.png"/>
          <p:cNvPicPr>
            <a:picLocks noChangeAspect="1"/>
          </p:cNvPicPr>
          <p:nvPr/>
        </p:nvPicPr>
        <p:blipFill>
          <a:blip r:embed="rId10" cstate="print"/>
          <a:stretch>
            <a:fillRect/>
          </a:stretch>
        </p:blipFill>
        <p:spPr>
          <a:xfrm>
            <a:off x="2584059" y="5480051"/>
            <a:ext cx="539779" cy="338400"/>
          </a:xfrm>
          <a:prstGeom prst="rect">
            <a:avLst/>
          </a:prstGeom>
        </p:spPr>
      </p:pic>
      <p:pic>
        <p:nvPicPr>
          <p:cNvPr id="104" name="图片 103" descr="SAN网络-蓝.png"/>
          <p:cNvPicPr>
            <a:picLocks noChangeAspect="1"/>
          </p:cNvPicPr>
          <p:nvPr/>
        </p:nvPicPr>
        <p:blipFill>
          <a:blip r:embed="rId11" cstate="print"/>
          <a:stretch>
            <a:fillRect/>
          </a:stretch>
        </p:blipFill>
        <p:spPr>
          <a:xfrm>
            <a:off x="3442541" y="5430333"/>
            <a:ext cx="267540" cy="438311"/>
          </a:xfrm>
          <a:prstGeom prst="rect">
            <a:avLst/>
          </a:prstGeom>
        </p:spPr>
      </p:pic>
    </p:spTree>
    <p:extLst>
      <p:ext uri="{BB962C8B-B14F-4D97-AF65-F5344CB8AC3E}">
        <p14:creationId xmlns:p14="http://schemas.microsoft.com/office/powerpoint/2010/main" val="599475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什么是</a:t>
            </a:r>
            <a:r>
              <a:rPr lang="en-US" altLang="zh-CN" dirty="0"/>
              <a:t>WLAN</a:t>
            </a:r>
            <a:endParaRPr lang="zh-CN" altLang="en-US" dirty="0"/>
          </a:p>
        </p:txBody>
      </p:sp>
      <p:sp>
        <p:nvSpPr>
          <p:cNvPr id="4" name="文本占位符 3"/>
          <p:cNvSpPr>
            <a:spLocks noGrp="1"/>
          </p:cNvSpPr>
          <p:nvPr>
            <p:ph type="body" sz="quarter" idx="10"/>
          </p:nvPr>
        </p:nvSpPr>
        <p:spPr>
          <a:xfrm>
            <a:off x="468317" y="1233488"/>
            <a:ext cx="11276183" cy="1951416"/>
          </a:xfrm>
        </p:spPr>
        <p:txBody>
          <a:bodyPr/>
          <a:lstStyle/>
          <a:p>
            <a:r>
              <a:rPr lang="en-US" altLang="zh-CN" sz="1800" dirty="0"/>
              <a:t>WLAN</a:t>
            </a:r>
            <a:r>
              <a:rPr lang="zh-CN" altLang="en-US" sz="1800" dirty="0"/>
              <a:t>即</a:t>
            </a:r>
            <a:r>
              <a:rPr lang="en-US" altLang="zh-CN" sz="1800" dirty="0"/>
              <a:t>Wireless LAN</a:t>
            </a:r>
            <a:r>
              <a:rPr lang="zh-CN" altLang="en-US" sz="1800" dirty="0"/>
              <a:t>（无线局域网），是指通过无线技术构建的无线局域网络</a:t>
            </a:r>
            <a:r>
              <a:rPr lang="zh-CN" altLang="en-US" sz="1800" dirty="0" smtClean="0"/>
              <a:t>。</a:t>
            </a:r>
            <a:r>
              <a:rPr lang="en-US" altLang="zh-CN" sz="1800" dirty="0" smtClean="0"/>
              <a:t>WLAN</a:t>
            </a:r>
            <a:r>
              <a:rPr lang="zh-CN" altLang="en-US" sz="1800" dirty="0"/>
              <a:t>广义上是指以无线电波、激光、红外线等无线信号来代替有线局域网中的部分或全部传输介质所构成的网络。</a:t>
            </a:r>
            <a:endParaRPr lang="en-US" altLang="zh-CN" sz="1800" dirty="0"/>
          </a:p>
          <a:p>
            <a:r>
              <a:rPr lang="zh-CN" altLang="en-US" sz="1800" dirty="0"/>
              <a:t>通过</a:t>
            </a:r>
            <a:r>
              <a:rPr lang="en-US" altLang="zh-CN" sz="1800" dirty="0"/>
              <a:t>WLAN</a:t>
            </a:r>
            <a:r>
              <a:rPr lang="zh-CN" altLang="en-US" sz="1800" dirty="0"/>
              <a:t>技术，用户可以方便地接入到无线网络，并在无线网络覆盖区域内自由移动，彻底摆脱有线网络的束缚。</a:t>
            </a:r>
          </a:p>
          <a:p>
            <a:endParaRPr lang="zh-CN" altLang="en-US" sz="1800" dirty="0"/>
          </a:p>
        </p:txBody>
      </p:sp>
      <p:grpSp>
        <p:nvGrpSpPr>
          <p:cNvPr id="76" name="组合 75"/>
          <p:cNvGrpSpPr/>
          <p:nvPr/>
        </p:nvGrpSpPr>
        <p:grpSpPr>
          <a:xfrm>
            <a:off x="1587197" y="3130334"/>
            <a:ext cx="3692875" cy="3251416"/>
            <a:chOff x="1690493" y="3005251"/>
            <a:chExt cx="3692875" cy="3251416"/>
          </a:xfrm>
        </p:grpSpPr>
        <p:sp>
          <p:nvSpPr>
            <p:cNvPr id="66" name="椭圆 65"/>
            <p:cNvSpPr/>
            <p:nvPr/>
          </p:nvSpPr>
          <p:spPr>
            <a:xfrm>
              <a:off x="1690493" y="3005251"/>
              <a:ext cx="3692875" cy="3251416"/>
            </a:xfrm>
            <a:prstGeom prst="ellipse">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182563" indent="-182563">
                <a:spcAft>
                  <a:spcPts val="600"/>
                </a:spcAft>
                <a:buFont typeface="Arial" panose="020B0604020202020204" pitchFamily="34" charset="0"/>
                <a:buChar char="•"/>
              </a:pPr>
              <a:endParaRPr lang="zh-CN" altLang="en-US" sz="1400">
                <a:solidFill>
                  <a:schemeClr val="tx1"/>
                </a:solidFill>
              </a:endParaRPr>
            </a:p>
          </p:txBody>
        </p:sp>
        <p:sp>
          <p:nvSpPr>
            <p:cNvPr id="28" name="Text Box 9"/>
            <p:cNvSpPr txBox="1">
              <a:spLocks noChangeArrowheads="1"/>
            </p:cNvSpPr>
            <p:nvPr/>
          </p:nvSpPr>
          <p:spPr bwMode="auto">
            <a:xfrm>
              <a:off x="1850895" y="3834110"/>
              <a:ext cx="918941" cy="307777"/>
            </a:xfrm>
            <a:prstGeom prst="rect">
              <a:avLst/>
            </a:prstGeom>
            <a:noFill/>
            <a:ln w="9525">
              <a:noFill/>
              <a:miter lim="800000"/>
              <a:headEnd/>
              <a:tailEnd/>
            </a:ln>
          </p:spPr>
          <p:txBody>
            <a:bodyPr wrap="square">
              <a:spAutoFit/>
            </a:bodyPr>
            <a:lstStyle/>
            <a:p>
              <a:pPr algn="ctr"/>
              <a:r>
                <a:rPr lang="zh-CN" altLang="en-US" sz="1400" b="1" dirty="0"/>
                <a:t>有线网络</a:t>
              </a:r>
              <a:endParaRPr lang="zh-CN" altLang="en-US" sz="1400" b="1" dirty="0">
                <a:solidFill>
                  <a:schemeClr val="tx1"/>
                </a:solidFill>
              </a:endParaRPr>
            </a:p>
          </p:txBody>
        </p:sp>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63635" y="3213229"/>
              <a:ext cx="540000" cy="442800"/>
            </a:xfrm>
            <a:prstGeom prst="rect">
              <a:avLst/>
            </a:prstGeom>
          </p:spPr>
        </p:pic>
        <p:pic>
          <p:nvPicPr>
            <p:cNvPr id="43" name="图片 4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552526" y="4643509"/>
              <a:ext cx="540000" cy="442800"/>
            </a:xfrm>
            <a:prstGeom prst="rect">
              <a:avLst/>
            </a:prstGeom>
          </p:spPr>
        </p:pic>
        <p:pic>
          <p:nvPicPr>
            <p:cNvPr id="44" name="图片 43" descr="PC.png"/>
            <p:cNvPicPr>
              <a:picLocks noChangeAspect="1"/>
            </p:cNvPicPr>
            <p:nvPr/>
          </p:nvPicPr>
          <p:blipFill>
            <a:blip r:embed="rId5" cstate="print"/>
            <a:stretch>
              <a:fillRect/>
            </a:stretch>
          </p:blipFill>
          <p:spPr>
            <a:xfrm>
              <a:off x="2553463" y="5459771"/>
              <a:ext cx="539063" cy="414000"/>
            </a:xfrm>
            <a:prstGeom prst="rect">
              <a:avLst/>
            </a:prstGeom>
          </p:spPr>
        </p:pic>
        <p:pic>
          <p:nvPicPr>
            <p:cNvPr id="45" name="图片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774744" y="4643509"/>
              <a:ext cx="540000" cy="442800"/>
            </a:xfrm>
            <a:prstGeom prst="rect">
              <a:avLst/>
            </a:prstGeom>
          </p:spPr>
        </p:pic>
        <p:pic>
          <p:nvPicPr>
            <p:cNvPr id="46" name="图片 45" descr="PC.png"/>
            <p:cNvPicPr>
              <a:picLocks noChangeAspect="1"/>
            </p:cNvPicPr>
            <p:nvPr/>
          </p:nvPicPr>
          <p:blipFill>
            <a:blip r:embed="rId5" cstate="print"/>
            <a:stretch>
              <a:fillRect/>
            </a:stretch>
          </p:blipFill>
          <p:spPr>
            <a:xfrm>
              <a:off x="3775681" y="5459771"/>
              <a:ext cx="539063" cy="414000"/>
            </a:xfrm>
            <a:prstGeom prst="rect">
              <a:avLst/>
            </a:prstGeom>
          </p:spPr>
        </p:pic>
        <p:cxnSp>
          <p:nvCxnSpPr>
            <p:cNvPr id="48" name="直接连接符 47"/>
            <p:cNvCxnSpPr>
              <a:stCxn id="43" idx="2"/>
              <a:endCxn id="44" idx="0"/>
            </p:cNvCxnSpPr>
            <p:nvPr/>
          </p:nvCxnSpPr>
          <p:spPr>
            <a:xfrm>
              <a:off x="2822526" y="5086309"/>
              <a:ext cx="469" cy="37346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2"/>
              <a:endCxn id="46" idx="0"/>
            </p:cNvCxnSpPr>
            <p:nvPr/>
          </p:nvCxnSpPr>
          <p:spPr>
            <a:xfrm>
              <a:off x="4044744" y="5086309"/>
              <a:ext cx="469" cy="37346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3" idx="0"/>
            </p:cNvCxnSpPr>
            <p:nvPr/>
          </p:nvCxnSpPr>
          <p:spPr>
            <a:xfrm flipH="1">
              <a:off x="2822526" y="4209399"/>
              <a:ext cx="611109" cy="43411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45" idx="0"/>
            </p:cNvCxnSpPr>
            <p:nvPr/>
          </p:nvCxnSpPr>
          <p:spPr>
            <a:xfrm>
              <a:off x="3433635" y="4209399"/>
              <a:ext cx="611109" cy="43411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2" name="图片 4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163635" y="3987999"/>
              <a:ext cx="540000" cy="442800"/>
            </a:xfrm>
            <a:prstGeom prst="rect">
              <a:avLst/>
            </a:prstGeom>
          </p:spPr>
        </p:pic>
        <p:cxnSp>
          <p:nvCxnSpPr>
            <p:cNvPr id="63" name="直接连接符 62"/>
            <p:cNvCxnSpPr>
              <a:stCxn id="41" idx="2"/>
              <a:endCxn id="42" idx="0"/>
            </p:cNvCxnSpPr>
            <p:nvPr/>
          </p:nvCxnSpPr>
          <p:spPr>
            <a:xfrm>
              <a:off x="3433635" y="3656029"/>
              <a:ext cx="0" cy="33197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 Box 9"/>
            <p:cNvSpPr txBox="1">
              <a:spLocks noChangeArrowheads="1"/>
            </p:cNvSpPr>
            <p:nvPr/>
          </p:nvSpPr>
          <p:spPr bwMode="auto">
            <a:xfrm>
              <a:off x="4255277" y="4711020"/>
              <a:ext cx="741685" cy="307777"/>
            </a:xfrm>
            <a:prstGeom prst="rect">
              <a:avLst/>
            </a:prstGeom>
            <a:noFill/>
            <a:ln w="9525">
              <a:noFill/>
              <a:miter lim="800000"/>
              <a:headEnd/>
              <a:tailEnd/>
            </a:ln>
          </p:spPr>
          <p:txBody>
            <a:bodyPr wrap="square">
              <a:spAutoFit/>
            </a:bodyPr>
            <a:lstStyle/>
            <a:p>
              <a:pPr algn="ctr"/>
              <a:r>
                <a:rPr lang="en-US" altLang="zh-CN" sz="1400" dirty="0"/>
                <a:t>Switch</a:t>
              </a:r>
              <a:endParaRPr lang="zh-CN" altLang="en-US" sz="1400" dirty="0">
                <a:solidFill>
                  <a:schemeClr val="tx1"/>
                </a:solidFill>
              </a:endParaRPr>
            </a:p>
          </p:txBody>
        </p:sp>
        <p:sp>
          <p:nvSpPr>
            <p:cNvPr id="68" name="Text Box 9"/>
            <p:cNvSpPr txBox="1">
              <a:spLocks noChangeArrowheads="1"/>
            </p:cNvSpPr>
            <p:nvPr/>
          </p:nvSpPr>
          <p:spPr bwMode="auto">
            <a:xfrm>
              <a:off x="3674370" y="4054302"/>
              <a:ext cx="741685" cy="307777"/>
            </a:xfrm>
            <a:prstGeom prst="rect">
              <a:avLst/>
            </a:prstGeom>
            <a:noFill/>
            <a:ln w="9525">
              <a:noFill/>
              <a:miter lim="800000"/>
              <a:headEnd/>
              <a:tailEnd/>
            </a:ln>
          </p:spPr>
          <p:txBody>
            <a:bodyPr wrap="square">
              <a:spAutoFit/>
            </a:bodyPr>
            <a:lstStyle/>
            <a:p>
              <a:pPr algn="ctr"/>
              <a:r>
                <a:rPr lang="en-US" altLang="zh-CN" sz="1400" dirty="0"/>
                <a:t>Switch</a:t>
              </a:r>
              <a:endParaRPr lang="zh-CN" altLang="en-US" sz="1400" dirty="0">
                <a:solidFill>
                  <a:schemeClr val="tx1"/>
                </a:solidFill>
              </a:endParaRPr>
            </a:p>
          </p:txBody>
        </p:sp>
        <p:sp>
          <p:nvSpPr>
            <p:cNvPr id="69" name="Text Box 9"/>
            <p:cNvSpPr txBox="1">
              <a:spLocks noChangeArrowheads="1"/>
            </p:cNvSpPr>
            <p:nvPr/>
          </p:nvSpPr>
          <p:spPr bwMode="auto">
            <a:xfrm>
              <a:off x="3674370" y="3280740"/>
              <a:ext cx="741685"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Router</a:t>
              </a:r>
              <a:endParaRPr lang="zh-CN" altLang="en-US" sz="1400" dirty="0">
                <a:solidFill>
                  <a:schemeClr val="tx1"/>
                </a:solidFill>
              </a:endParaRPr>
            </a:p>
          </p:txBody>
        </p:sp>
        <p:sp>
          <p:nvSpPr>
            <p:cNvPr id="70" name="Text Box 9"/>
            <p:cNvSpPr txBox="1">
              <a:spLocks noChangeArrowheads="1"/>
            </p:cNvSpPr>
            <p:nvPr/>
          </p:nvSpPr>
          <p:spPr bwMode="auto">
            <a:xfrm>
              <a:off x="3674370" y="5869807"/>
              <a:ext cx="741685"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PC</a:t>
              </a:r>
              <a:endParaRPr lang="zh-CN" altLang="en-US" sz="1400" dirty="0">
                <a:solidFill>
                  <a:schemeClr val="tx1"/>
                </a:solidFill>
              </a:endParaRPr>
            </a:p>
          </p:txBody>
        </p:sp>
      </p:grpSp>
      <p:grpSp>
        <p:nvGrpSpPr>
          <p:cNvPr id="77" name="组合 76"/>
          <p:cNvGrpSpPr/>
          <p:nvPr/>
        </p:nvGrpSpPr>
        <p:grpSpPr>
          <a:xfrm>
            <a:off x="6479559" y="3005251"/>
            <a:ext cx="3692875" cy="3251416"/>
            <a:chOff x="6273495" y="3005251"/>
            <a:chExt cx="3692875" cy="3251416"/>
          </a:xfrm>
        </p:grpSpPr>
        <p:sp>
          <p:nvSpPr>
            <p:cNvPr id="71" name="椭圆 70"/>
            <p:cNvSpPr/>
            <p:nvPr/>
          </p:nvSpPr>
          <p:spPr>
            <a:xfrm>
              <a:off x="6273495" y="3005251"/>
              <a:ext cx="3692875" cy="3251416"/>
            </a:xfrm>
            <a:prstGeom prst="ellipse">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182563" indent="-182563">
                <a:spcAft>
                  <a:spcPts val="600"/>
                </a:spcAft>
                <a:buFont typeface="Arial" panose="020B0604020202020204" pitchFamily="34" charset="0"/>
                <a:buChar char="•"/>
              </a:pPr>
              <a:endParaRPr lang="zh-CN" altLang="en-US" sz="1400">
                <a:solidFill>
                  <a:schemeClr val="tx1"/>
                </a:solidFill>
              </a:endParaRPr>
            </a:p>
          </p:txBody>
        </p:sp>
        <p:pic>
          <p:nvPicPr>
            <p:cNvPr id="19" name="图片 18" descr="故障链路.png"/>
            <p:cNvPicPr>
              <a:picLocks noChangeAspect="1"/>
            </p:cNvPicPr>
            <p:nvPr/>
          </p:nvPicPr>
          <p:blipFill>
            <a:blip r:embed="rId7" cstate="print"/>
            <a:stretch>
              <a:fillRect/>
            </a:stretch>
          </p:blipFill>
          <p:spPr>
            <a:xfrm>
              <a:off x="8413829" y="5067967"/>
              <a:ext cx="540000" cy="402667"/>
            </a:xfrm>
            <a:prstGeom prst="rect">
              <a:avLst/>
            </a:prstGeom>
          </p:spPr>
        </p:pic>
        <p:pic>
          <p:nvPicPr>
            <p:cNvPr id="20" name="图片 19" descr="SAN网络-蓝.png"/>
            <p:cNvPicPr>
              <a:picLocks noChangeAspect="1"/>
            </p:cNvPicPr>
            <p:nvPr/>
          </p:nvPicPr>
          <p:blipFill>
            <a:blip r:embed="rId8" cstate="print"/>
            <a:stretch>
              <a:fillRect/>
            </a:stretch>
          </p:blipFill>
          <p:spPr>
            <a:xfrm>
              <a:off x="7673749" y="5224223"/>
              <a:ext cx="267540" cy="438311"/>
            </a:xfrm>
            <a:prstGeom prst="rect">
              <a:avLst/>
            </a:prstGeom>
          </p:spPr>
        </p:pic>
        <p:pic>
          <p:nvPicPr>
            <p:cNvPr id="33" name="图片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59522" y="3662415"/>
              <a:ext cx="526830" cy="432000"/>
            </a:xfrm>
            <a:prstGeom prst="rect">
              <a:avLst/>
            </a:prstGeom>
          </p:spPr>
        </p:pic>
        <p:pic>
          <p:nvPicPr>
            <p:cNvPr id="34" name="图片 33" descr="笔记本电脑.png"/>
            <p:cNvPicPr>
              <a:picLocks noChangeAspect="1"/>
            </p:cNvPicPr>
            <p:nvPr/>
          </p:nvPicPr>
          <p:blipFill>
            <a:blip r:embed="rId10" cstate="print"/>
            <a:stretch>
              <a:fillRect/>
            </a:stretch>
          </p:blipFill>
          <p:spPr>
            <a:xfrm>
              <a:off x="6712486" y="4885823"/>
              <a:ext cx="539779" cy="338400"/>
            </a:xfrm>
            <a:prstGeom prst="rect">
              <a:avLst/>
            </a:prstGeom>
          </p:spPr>
        </p:pic>
        <p:pic>
          <p:nvPicPr>
            <p:cNvPr id="35" name="图片 34" descr="wifi信号蓝.png"/>
            <p:cNvPicPr>
              <a:picLocks noChangeAspect="1"/>
            </p:cNvPicPr>
            <p:nvPr/>
          </p:nvPicPr>
          <p:blipFill>
            <a:blip r:embed="rId11" cstate="print"/>
            <a:stretch>
              <a:fillRect/>
            </a:stretch>
          </p:blipFill>
          <p:spPr>
            <a:xfrm rot="1744756" flipV="1">
              <a:off x="7340540" y="4319511"/>
              <a:ext cx="429928" cy="360000"/>
            </a:xfrm>
            <a:prstGeom prst="rect">
              <a:avLst/>
            </a:prstGeom>
          </p:spPr>
        </p:pic>
        <p:sp>
          <p:nvSpPr>
            <p:cNvPr id="36" name="Text Box 9"/>
            <p:cNvSpPr txBox="1">
              <a:spLocks noChangeArrowheads="1"/>
            </p:cNvSpPr>
            <p:nvPr/>
          </p:nvSpPr>
          <p:spPr bwMode="auto">
            <a:xfrm>
              <a:off x="8358677" y="3724526"/>
              <a:ext cx="1197230" cy="307777"/>
            </a:xfrm>
            <a:prstGeom prst="rect">
              <a:avLst/>
            </a:prstGeom>
            <a:noFill/>
            <a:ln w="9525">
              <a:noFill/>
              <a:miter lim="800000"/>
              <a:headEnd/>
              <a:tailEnd/>
            </a:ln>
          </p:spPr>
          <p:txBody>
            <a:bodyPr wrap="square">
              <a:spAutoFit/>
            </a:bodyPr>
            <a:lstStyle/>
            <a:p>
              <a:pPr algn="ctr"/>
              <a:r>
                <a:rPr lang="en-US" altLang="zh-CN" sz="1400" dirty="0">
                  <a:solidFill>
                    <a:schemeClr val="tx1"/>
                  </a:solidFill>
                </a:rPr>
                <a:t>Access Point</a:t>
              </a:r>
              <a:endParaRPr lang="zh-CN" altLang="en-US" sz="1400" dirty="0">
                <a:solidFill>
                  <a:schemeClr val="tx1"/>
                </a:solidFill>
              </a:endParaRPr>
            </a:p>
          </p:txBody>
        </p:sp>
        <p:pic>
          <p:nvPicPr>
            <p:cNvPr id="72" name="图片 71" descr="wifi信号蓝.png"/>
            <p:cNvPicPr>
              <a:picLocks noChangeAspect="1"/>
            </p:cNvPicPr>
            <p:nvPr/>
          </p:nvPicPr>
          <p:blipFill>
            <a:blip r:embed="rId11" cstate="print"/>
            <a:stretch>
              <a:fillRect/>
            </a:stretch>
          </p:blipFill>
          <p:spPr>
            <a:xfrm rot="19855244" flipH="1" flipV="1">
              <a:off x="8382904" y="4332968"/>
              <a:ext cx="429928" cy="360000"/>
            </a:xfrm>
            <a:prstGeom prst="rect">
              <a:avLst/>
            </a:prstGeom>
          </p:spPr>
        </p:pic>
        <p:pic>
          <p:nvPicPr>
            <p:cNvPr id="73" name="图片 72" descr="笔记本电脑.png"/>
            <p:cNvPicPr>
              <a:picLocks noChangeAspect="1"/>
            </p:cNvPicPr>
            <p:nvPr/>
          </p:nvPicPr>
          <p:blipFill>
            <a:blip r:embed="rId10" cstate="print"/>
            <a:stretch>
              <a:fillRect/>
            </a:stretch>
          </p:blipFill>
          <p:spPr>
            <a:xfrm>
              <a:off x="9179867" y="4716623"/>
              <a:ext cx="539779" cy="338400"/>
            </a:xfrm>
            <a:prstGeom prst="rect">
              <a:avLst/>
            </a:prstGeom>
          </p:spPr>
        </p:pic>
        <p:sp>
          <p:nvSpPr>
            <p:cNvPr id="74" name="Text Box 9"/>
            <p:cNvSpPr txBox="1">
              <a:spLocks noChangeArrowheads="1"/>
            </p:cNvSpPr>
            <p:nvPr/>
          </p:nvSpPr>
          <p:spPr bwMode="auto">
            <a:xfrm>
              <a:off x="8678453" y="4325514"/>
              <a:ext cx="1197230" cy="307777"/>
            </a:xfrm>
            <a:prstGeom prst="rect">
              <a:avLst/>
            </a:prstGeom>
            <a:noFill/>
            <a:ln w="9525">
              <a:noFill/>
              <a:miter lim="800000"/>
              <a:headEnd/>
              <a:tailEnd/>
            </a:ln>
          </p:spPr>
          <p:txBody>
            <a:bodyPr wrap="square">
              <a:spAutoFit/>
            </a:bodyPr>
            <a:lstStyle/>
            <a:p>
              <a:pPr algn="ctr"/>
              <a:r>
                <a:rPr lang="zh-CN" altLang="en-US" sz="1400" dirty="0">
                  <a:solidFill>
                    <a:srgbClr val="EC7061"/>
                  </a:solidFill>
                </a:rPr>
                <a:t>无线信号</a:t>
              </a:r>
            </a:p>
          </p:txBody>
        </p:sp>
        <p:sp>
          <p:nvSpPr>
            <p:cNvPr id="75" name="Text Box 9"/>
            <p:cNvSpPr txBox="1">
              <a:spLocks noChangeArrowheads="1"/>
            </p:cNvSpPr>
            <p:nvPr/>
          </p:nvSpPr>
          <p:spPr bwMode="auto">
            <a:xfrm>
              <a:off x="6495517" y="3834110"/>
              <a:ext cx="918941" cy="307777"/>
            </a:xfrm>
            <a:prstGeom prst="rect">
              <a:avLst/>
            </a:prstGeom>
            <a:noFill/>
            <a:ln w="9525">
              <a:noFill/>
              <a:miter lim="800000"/>
              <a:headEnd/>
              <a:tailEnd/>
            </a:ln>
          </p:spPr>
          <p:txBody>
            <a:bodyPr wrap="square">
              <a:spAutoFit/>
            </a:bodyPr>
            <a:lstStyle/>
            <a:p>
              <a:pPr algn="ctr"/>
              <a:r>
                <a:rPr lang="zh-CN" altLang="en-US" sz="1400" b="1" dirty="0"/>
                <a:t>无线网络</a:t>
              </a:r>
              <a:endParaRPr lang="zh-CN" altLang="en-US" sz="1400" b="1" dirty="0">
                <a:solidFill>
                  <a:schemeClr val="tx1"/>
                </a:solidFill>
              </a:endParaRPr>
            </a:p>
          </p:txBody>
        </p:sp>
      </p:grpSp>
      <p:sp>
        <p:nvSpPr>
          <p:cNvPr id="37" name="下箭头 63"/>
          <p:cNvSpPr/>
          <p:nvPr/>
        </p:nvSpPr>
        <p:spPr>
          <a:xfrm rot="5400000" flipV="1">
            <a:off x="5314143" y="4167953"/>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accent1">
                  <a:lumMod val="5000"/>
                  <a:lumOff val="95000"/>
                  <a:alpha val="0"/>
                </a:schemeClr>
              </a:gs>
              <a:gs pos="81000">
                <a:srgbClr val="99DFF9"/>
              </a:gs>
            </a:gsLst>
            <a:lin ang="2700000" scaled="1"/>
            <a:tileRect/>
          </a:gradFill>
          <a:ln w="15875">
            <a:gradFill flip="none" rotWithShape="1">
              <a:gsLst>
                <a:gs pos="0">
                  <a:schemeClr val="accent1">
                    <a:lumMod val="5000"/>
                    <a:lumOff val="95000"/>
                  </a:schemeClr>
                </a:gs>
                <a:gs pos="100000">
                  <a:srgbClr val="00B0F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5963797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数据转发方式</a:t>
            </a:r>
          </a:p>
        </p:txBody>
      </p:sp>
      <p:sp>
        <p:nvSpPr>
          <p:cNvPr id="3" name="五边形 2"/>
          <p:cNvSpPr/>
          <p:nvPr/>
        </p:nvSpPr>
        <p:spPr bwMode="auto">
          <a:xfrm>
            <a:off x="8148115"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4" name="燕尾形 3"/>
          <p:cNvSpPr/>
          <p:nvPr/>
        </p:nvSpPr>
        <p:spPr bwMode="auto">
          <a:xfrm>
            <a:off x="896428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配置下发</a:t>
            </a:r>
          </a:p>
        </p:txBody>
      </p:sp>
      <p:sp>
        <p:nvSpPr>
          <p:cNvPr id="5" name="燕尾形 4"/>
          <p:cNvSpPr/>
          <p:nvPr/>
        </p:nvSpPr>
        <p:spPr bwMode="auto">
          <a:xfrm>
            <a:off x="9960355"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STA</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接入</a:t>
            </a:r>
          </a:p>
        </p:txBody>
      </p:sp>
      <p:sp>
        <p:nvSpPr>
          <p:cNvPr id="6" name="燕尾形 5"/>
          <p:cNvSpPr/>
          <p:nvPr/>
        </p:nvSpPr>
        <p:spPr bwMode="auto">
          <a:xfrm>
            <a:off x="10956425"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数据转发</a:t>
            </a:r>
          </a:p>
        </p:txBody>
      </p:sp>
      <p:sp>
        <p:nvSpPr>
          <p:cNvPr id="21" name="圆角矩形 75"/>
          <p:cNvSpPr/>
          <p:nvPr/>
        </p:nvSpPr>
        <p:spPr>
          <a:xfrm>
            <a:off x="493650" y="1270587"/>
            <a:ext cx="560235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隧道转发方式</a:t>
            </a:r>
          </a:p>
        </p:txBody>
      </p:sp>
      <p:sp>
        <p:nvSpPr>
          <p:cNvPr id="22" name="圆角矩形 75"/>
          <p:cNvSpPr/>
          <p:nvPr/>
        </p:nvSpPr>
        <p:spPr>
          <a:xfrm>
            <a:off x="493650" y="1702092"/>
            <a:ext cx="5602350" cy="458440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
        <p:nvSpPr>
          <p:cNvPr id="23" name="Text Box 9"/>
          <p:cNvSpPr txBox="1">
            <a:spLocks noChangeArrowheads="1"/>
          </p:cNvSpPr>
          <p:nvPr/>
        </p:nvSpPr>
        <p:spPr bwMode="auto">
          <a:xfrm>
            <a:off x="493650" y="5408678"/>
            <a:ext cx="5602350" cy="725327"/>
          </a:xfrm>
          <a:prstGeom prst="rect">
            <a:avLst/>
          </a:prstGeom>
          <a:noFill/>
          <a:ln w="9525">
            <a:noFill/>
            <a:miter lim="800000"/>
            <a:headEnd/>
            <a:tailEnd/>
          </a:ln>
        </p:spPr>
        <p:txBody>
          <a:bodyPr wrap="square">
            <a:spAutoFit/>
          </a:bodyPr>
          <a:lstStyle/>
          <a:p>
            <a:pPr marL="177800" indent="-177800" algn="just">
              <a:lnSpc>
                <a:spcPts val="2600"/>
              </a:lnSpc>
              <a:spcAft>
                <a:spcPts val="600"/>
              </a:spcAft>
              <a:buFont typeface="Arial" panose="020B0604020202020204" pitchFamily="34" charset="0"/>
              <a:buChar char="•"/>
            </a:pPr>
            <a:r>
              <a:rPr lang="zh-CN" altLang="en-US" sz="1450" dirty="0">
                <a:solidFill>
                  <a:prstClr val="black"/>
                </a:solidFill>
              </a:rPr>
              <a:t>隧道转发方式是指用户的数据报文到达</a:t>
            </a:r>
            <a:r>
              <a:rPr lang="en-US" altLang="zh-CN" sz="1450" dirty="0">
                <a:solidFill>
                  <a:prstClr val="black"/>
                </a:solidFill>
              </a:rPr>
              <a:t>AP</a:t>
            </a:r>
            <a:r>
              <a:rPr lang="zh-CN" altLang="en-US" sz="1450" dirty="0">
                <a:solidFill>
                  <a:prstClr val="black"/>
                </a:solidFill>
              </a:rPr>
              <a:t>后，需要经过</a:t>
            </a:r>
            <a:r>
              <a:rPr lang="en-US" altLang="zh-CN" sz="1450" dirty="0">
                <a:solidFill>
                  <a:prstClr val="black"/>
                </a:solidFill>
              </a:rPr>
              <a:t>CAPWAP</a:t>
            </a:r>
            <a:r>
              <a:rPr lang="zh-CN" altLang="en-US" sz="1450" dirty="0">
                <a:solidFill>
                  <a:prstClr val="black"/>
                </a:solidFill>
              </a:rPr>
              <a:t>数据隧道封装后发送给</a:t>
            </a:r>
            <a:r>
              <a:rPr lang="en-US" altLang="zh-CN" sz="1450" dirty="0">
                <a:solidFill>
                  <a:prstClr val="black"/>
                </a:solidFill>
              </a:rPr>
              <a:t>AC</a:t>
            </a:r>
            <a:r>
              <a:rPr lang="zh-CN" altLang="en-US" sz="1450" dirty="0">
                <a:solidFill>
                  <a:prstClr val="black"/>
                </a:solidFill>
              </a:rPr>
              <a:t>，然后由</a:t>
            </a:r>
            <a:r>
              <a:rPr lang="en-US" altLang="zh-CN" sz="1450" dirty="0">
                <a:solidFill>
                  <a:prstClr val="black"/>
                </a:solidFill>
              </a:rPr>
              <a:t>AC</a:t>
            </a:r>
            <a:r>
              <a:rPr lang="zh-CN" altLang="en-US" sz="1450" dirty="0">
                <a:solidFill>
                  <a:prstClr val="black"/>
                </a:solidFill>
              </a:rPr>
              <a:t>再转发到上层网络。</a:t>
            </a:r>
          </a:p>
        </p:txBody>
      </p:sp>
      <p:sp>
        <p:nvSpPr>
          <p:cNvPr id="24" name="圆角矩形 75"/>
          <p:cNvSpPr/>
          <p:nvPr/>
        </p:nvSpPr>
        <p:spPr>
          <a:xfrm>
            <a:off x="6143563" y="1270587"/>
            <a:ext cx="560235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直接转发方式</a:t>
            </a:r>
          </a:p>
        </p:txBody>
      </p:sp>
      <p:sp>
        <p:nvSpPr>
          <p:cNvPr id="25" name="圆角矩形 75"/>
          <p:cNvSpPr/>
          <p:nvPr/>
        </p:nvSpPr>
        <p:spPr>
          <a:xfrm>
            <a:off x="6143563" y="1702092"/>
            <a:ext cx="5602350" cy="458440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cxnSp>
        <p:nvCxnSpPr>
          <p:cNvPr id="92" name="直接箭头连接符 91"/>
          <p:cNvCxnSpPr/>
          <p:nvPr/>
        </p:nvCxnSpPr>
        <p:spPr>
          <a:xfrm flipV="1">
            <a:off x="717976" y="2355966"/>
            <a:ext cx="900000" cy="0"/>
          </a:xfrm>
          <a:prstGeom prst="straightConnector1">
            <a:avLst/>
          </a:prstGeom>
          <a:noFill/>
          <a:ln w="38100">
            <a:solidFill>
              <a:srgbClr val="EC7061"/>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94" name="Text Box 9"/>
          <p:cNvSpPr txBox="1">
            <a:spLocks noChangeArrowheads="1"/>
          </p:cNvSpPr>
          <p:nvPr/>
        </p:nvSpPr>
        <p:spPr bwMode="auto">
          <a:xfrm>
            <a:off x="606698" y="2087607"/>
            <a:ext cx="1140593" cy="276999"/>
          </a:xfrm>
          <a:prstGeom prst="rect">
            <a:avLst/>
          </a:prstGeom>
          <a:noFill/>
          <a:ln w="9525">
            <a:noFill/>
            <a:miter lim="800000"/>
            <a:headEnd/>
            <a:tailEnd/>
          </a:ln>
        </p:spPr>
        <p:txBody>
          <a:bodyPr wrap="square">
            <a:spAutoFit/>
          </a:bodyPr>
          <a:lstStyle/>
          <a:p>
            <a:pPr algn="ctr"/>
            <a:r>
              <a:rPr lang="zh-CN" altLang="en-US" sz="1200" dirty="0" smtClean="0">
                <a:solidFill>
                  <a:schemeClr val="tx1"/>
                </a:solidFill>
              </a:rPr>
              <a:t>业务数据流量</a:t>
            </a:r>
            <a:endParaRPr lang="zh-CN" altLang="en-US" sz="1200" dirty="0">
              <a:solidFill>
                <a:schemeClr val="tx1"/>
              </a:solidFill>
            </a:endParaRPr>
          </a:p>
        </p:txBody>
      </p:sp>
      <p:cxnSp>
        <p:nvCxnSpPr>
          <p:cNvPr id="95" name="直接箭头连接符 94"/>
          <p:cNvCxnSpPr/>
          <p:nvPr/>
        </p:nvCxnSpPr>
        <p:spPr>
          <a:xfrm flipV="1">
            <a:off x="717976" y="2621541"/>
            <a:ext cx="900000" cy="0"/>
          </a:xfrm>
          <a:prstGeom prst="straightConnector1">
            <a:avLst/>
          </a:prstGeom>
          <a:noFill/>
          <a:ln w="28575">
            <a:solidFill>
              <a:srgbClr val="EC7061"/>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96" name="Text Box 9"/>
          <p:cNvSpPr txBox="1">
            <a:spLocks noChangeArrowheads="1"/>
          </p:cNvSpPr>
          <p:nvPr/>
        </p:nvSpPr>
        <p:spPr bwMode="auto">
          <a:xfrm>
            <a:off x="636559" y="2364606"/>
            <a:ext cx="1038329" cy="276999"/>
          </a:xfrm>
          <a:prstGeom prst="rect">
            <a:avLst/>
          </a:prstGeom>
          <a:noFill/>
          <a:ln w="9525">
            <a:noFill/>
            <a:miter lim="800000"/>
            <a:headEnd/>
            <a:tailEnd/>
          </a:ln>
        </p:spPr>
        <p:txBody>
          <a:bodyPr wrap="square">
            <a:spAutoFit/>
          </a:bodyPr>
          <a:lstStyle/>
          <a:p>
            <a:pPr algn="ctr"/>
            <a:r>
              <a:rPr lang="zh-CN" altLang="en-US" sz="1200" dirty="0" smtClean="0">
                <a:solidFill>
                  <a:schemeClr val="tx1"/>
                </a:solidFill>
              </a:rPr>
              <a:t>管理流量</a:t>
            </a:r>
            <a:endParaRPr lang="zh-CN" altLang="en-US" sz="1200" dirty="0">
              <a:solidFill>
                <a:schemeClr val="tx1"/>
              </a:solidFill>
            </a:endParaRPr>
          </a:p>
        </p:txBody>
      </p:sp>
      <p:sp>
        <p:nvSpPr>
          <p:cNvPr id="99" name="Text Box 9"/>
          <p:cNvSpPr txBox="1">
            <a:spLocks noChangeArrowheads="1"/>
          </p:cNvSpPr>
          <p:nvPr/>
        </p:nvSpPr>
        <p:spPr bwMode="auto">
          <a:xfrm>
            <a:off x="6163110" y="5408678"/>
            <a:ext cx="5602350" cy="725327"/>
          </a:xfrm>
          <a:prstGeom prst="rect">
            <a:avLst/>
          </a:prstGeom>
          <a:noFill/>
          <a:ln w="9525">
            <a:noFill/>
            <a:miter lim="800000"/>
            <a:headEnd/>
            <a:tailEnd/>
          </a:ln>
        </p:spPr>
        <p:txBody>
          <a:bodyPr wrap="square">
            <a:spAutoFit/>
          </a:bodyPr>
          <a:lstStyle/>
          <a:p>
            <a:pPr marL="177800" indent="-177800" algn="just">
              <a:lnSpc>
                <a:spcPts val="2600"/>
              </a:lnSpc>
              <a:spcAft>
                <a:spcPts val="600"/>
              </a:spcAft>
              <a:buFont typeface="Arial" panose="020B0604020202020204" pitchFamily="34" charset="0"/>
              <a:buChar char="•"/>
            </a:pPr>
            <a:r>
              <a:rPr lang="zh-CN" altLang="en-US" sz="1450" dirty="0">
                <a:solidFill>
                  <a:prstClr val="black"/>
                </a:solidFill>
              </a:rPr>
              <a:t>直接转发方式是指用户的数据报文到达</a:t>
            </a:r>
            <a:r>
              <a:rPr lang="en-US" altLang="zh-CN" sz="1450" dirty="0">
                <a:solidFill>
                  <a:prstClr val="black"/>
                </a:solidFill>
              </a:rPr>
              <a:t>AP</a:t>
            </a:r>
            <a:r>
              <a:rPr lang="zh-CN" altLang="en-US" sz="1450" dirty="0">
                <a:solidFill>
                  <a:prstClr val="black"/>
                </a:solidFill>
              </a:rPr>
              <a:t>后，不经过</a:t>
            </a:r>
            <a:r>
              <a:rPr lang="en-US" altLang="zh-CN" sz="1450" dirty="0">
                <a:solidFill>
                  <a:prstClr val="black"/>
                </a:solidFill>
              </a:rPr>
              <a:t>CAPWAP</a:t>
            </a:r>
            <a:r>
              <a:rPr lang="zh-CN" altLang="en-US" sz="1450" dirty="0">
                <a:solidFill>
                  <a:prstClr val="black"/>
                </a:solidFill>
              </a:rPr>
              <a:t>的隧道封装而直接转发到上层网络。</a:t>
            </a:r>
          </a:p>
        </p:txBody>
      </p:sp>
      <p:grpSp>
        <p:nvGrpSpPr>
          <p:cNvPr id="73" name="组合 72"/>
          <p:cNvGrpSpPr/>
          <p:nvPr/>
        </p:nvGrpSpPr>
        <p:grpSpPr>
          <a:xfrm>
            <a:off x="1300988" y="1765571"/>
            <a:ext cx="3304627" cy="3557535"/>
            <a:chOff x="1095898" y="2509974"/>
            <a:chExt cx="3304627" cy="3557535"/>
          </a:xfrm>
        </p:grpSpPr>
        <p:cxnSp>
          <p:nvCxnSpPr>
            <p:cNvPr id="74" name="直接连接符 73"/>
            <p:cNvCxnSpPr>
              <a:stCxn id="80" idx="1"/>
              <a:endCxn id="81" idx="3"/>
            </p:cNvCxnSpPr>
            <p:nvPr/>
          </p:nvCxnSpPr>
          <p:spPr>
            <a:xfrm flipH="1">
              <a:off x="2964581" y="3597324"/>
              <a:ext cx="9896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741440" y="2875113"/>
              <a:ext cx="0" cy="14835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0" name="图片 102" descr="AC-蓝.png"/>
            <p:cNvPicPr>
              <a:picLocks noChangeAspect="1"/>
            </p:cNvPicPr>
            <p:nvPr/>
          </p:nvPicPr>
          <p:blipFill>
            <a:blip r:embed="rId3" cstate="print"/>
            <a:stretch>
              <a:fillRect/>
            </a:stretch>
          </p:blipFill>
          <p:spPr>
            <a:xfrm>
              <a:off x="3954244" y="3414754"/>
              <a:ext cx="446281" cy="365139"/>
            </a:xfrm>
            <a:prstGeom prst="rect">
              <a:avLst/>
            </a:prstGeom>
          </p:spPr>
        </p:pic>
        <p:pic>
          <p:nvPicPr>
            <p:cNvPr id="81" name="图片 86" descr="核心交换机.png"/>
            <p:cNvPicPr>
              <a:picLocks noChangeAspect="1"/>
            </p:cNvPicPr>
            <p:nvPr/>
          </p:nvPicPr>
          <p:blipFill>
            <a:blip r:embed="rId4" cstate="print"/>
            <a:stretch>
              <a:fillRect/>
            </a:stretch>
          </p:blipFill>
          <p:spPr>
            <a:xfrm>
              <a:off x="2518300" y="3414754"/>
              <a:ext cx="446281" cy="365139"/>
            </a:xfrm>
            <a:prstGeom prst="rect">
              <a:avLst/>
            </a:prstGeom>
          </p:spPr>
        </p:pic>
        <p:sp>
          <p:nvSpPr>
            <p:cNvPr id="82" name="文本框 81"/>
            <p:cNvSpPr txBox="1"/>
            <p:nvPr/>
          </p:nvSpPr>
          <p:spPr>
            <a:xfrm>
              <a:off x="3969366" y="3159780"/>
              <a:ext cx="386644" cy="276999"/>
            </a:xfrm>
            <a:prstGeom prst="rect">
              <a:avLst/>
            </a:prstGeom>
            <a:noFill/>
          </p:spPr>
          <p:txBody>
            <a:bodyPr wrap="none" rtlCol="0">
              <a:spAutoFit/>
            </a:bodyPr>
            <a:lstStyle/>
            <a:p>
              <a:r>
                <a:rPr lang="en-US" altLang="zh-CN" sz="1200" b="1" dirty="0" smtClean="0"/>
                <a:t>AC</a:t>
              </a:r>
              <a:endParaRPr lang="zh-CN" altLang="en-US" sz="1200" b="1" dirty="0"/>
            </a:p>
          </p:txBody>
        </p:sp>
        <p:grpSp>
          <p:nvGrpSpPr>
            <p:cNvPr id="83" name="Group 165"/>
            <p:cNvGrpSpPr/>
            <p:nvPr/>
          </p:nvGrpSpPr>
          <p:grpSpPr>
            <a:xfrm rot="10800000">
              <a:off x="1334982" y="4556391"/>
              <a:ext cx="2818362" cy="896978"/>
              <a:chOff x="-1233037" y="914446"/>
              <a:chExt cx="1573823" cy="778776"/>
            </a:xfrm>
          </p:grpSpPr>
          <p:cxnSp>
            <p:nvCxnSpPr>
              <p:cNvPr id="136"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85" name="图片 76" descr="接入交换机.png"/>
            <p:cNvPicPr>
              <a:picLocks noChangeAspect="1"/>
            </p:cNvPicPr>
            <p:nvPr/>
          </p:nvPicPr>
          <p:blipFill>
            <a:blip r:embed="rId5" cstate="print"/>
            <a:stretch>
              <a:fillRect/>
            </a:stretch>
          </p:blipFill>
          <p:spPr>
            <a:xfrm>
              <a:off x="2518300" y="4358667"/>
              <a:ext cx="446281" cy="365139"/>
            </a:xfrm>
            <a:prstGeom prst="rect">
              <a:avLst/>
            </a:prstGeom>
          </p:spPr>
        </p:pic>
        <p:grpSp>
          <p:nvGrpSpPr>
            <p:cNvPr id="86" name="Group 3"/>
            <p:cNvGrpSpPr/>
            <p:nvPr/>
          </p:nvGrpSpPr>
          <p:grpSpPr>
            <a:xfrm>
              <a:off x="2615463" y="5489641"/>
              <a:ext cx="261965" cy="61979"/>
              <a:chOff x="559282" y="6488261"/>
              <a:chExt cx="261965" cy="61979"/>
            </a:xfrm>
            <a:solidFill>
              <a:schemeClr val="bg1">
                <a:lumMod val="50000"/>
              </a:schemeClr>
            </a:solidFill>
          </p:grpSpPr>
          <p:sp>
            <p:nvSpPr>
              <p:cNvPr id="133"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8300" y="2509974"/>
              <a:ext cx="446281" cy="365139"/>
            </a:xfrm>
            <a:prstGeom prst="rect">
              <a:avLst/>
            </a:prstGeom>
          </p:spPr>
        </p:pic>
        <p:pic>
          <p:nvPicPr>
            <p:cNvPr id="93" name="图片 105" descr="AP.png"/>
            <p:cNvPicPr>
              <a:picLocks noChangeAspect="1"/>
            </p:cNvPicPr>
            <p:nvPr/>
          </p:nvPicPr>
          <p:blipFill>
            <a:blip r:embed="rId7" cstate="print"/>
            <a:stretch>
              <a:fillRect/>
            </a:stretch>
          </p:blipFill>
          <p:spPr>
            <a:xfrm>
              <a:off x="1095898" y="5341661"/>
              <a:ext cx="405710" cy="331945"/>
            </a:xfrm>
            <a:prstGeom prst="rect">
              <a:avLst/>
            </a:prstGeom>
          </p:spPr>
        </p:pic>
        <p:pic>
          <p:nvPicPr>
            <p:cNvPr id="125" name="图片 105" descr="AP.png"/>
            <p:cNvPicPr>
              <a:picLocks noChangeAspect="1"/>
            </p:cNvPicPr>
            <p:nvPr/>
          </p:nvPicPr>
          <p:blipFill>
            <a:blip r:embed="rId7" cstate="print"/>
            <a:stretch>
              <a:fillRect/>
            </a:stretch>
          </p:blipFill>
          <p:spPr>
            <a:xfrm>
              <a:off x="3974529" y="5341661"/>
              <a:ext cx="405710" cy="331945"/>
            </a:xfrm>
            <a:prstGeom prst="rect">
              <a:avLst/>
            </a:prstGeom>
          </p:spPr>
        </p:pic>
        <p:sp>
          <p:nvSpPr>
            <p:cNvPr id="128" name="文本框 127"/>
            <p:cNvSpPr txBox="1"/>
            <p:nvPr/>
          </p:nvSpPr>
          <p:spPr>
            <a:xfrm>
              <a:off x="1118170" y="5051428"/>
              <a:ext cx="383438" cy="276999"/>
            </a:xfrm>
            <a:prstGeom prst="rect">
              <a:avLst/>
            </a:prstGeom>
            <a:noFill/>
          </p:spPr>
          <p:txBody>
            <a:bodyPr wrap="none" rtlCol="0">
              <a:spAutoFit/>
            </a:bodyPr>
            <a:lstStyle/>
            <a:p>
              <a:r>
                <a:rPr lang="en-US" altLang="zh-CN" sz="1200" b="1" smtClean="0"/>
                <a:t>AP</a:t>
              </a:r>
              <a:endParaRPr lang="zh-CN" altLang="en-US" sz="1200" b="1"/>
            </a:p>
          </p:txBody>
        </p:sp>
        <p:sp>
          <p:nvSpPr>
            <p:cNvPr id="129" name="文本框 128"/>
            <p:cNvSpPr txBox="1"/>
            <p:nvPr/>
          </p:nvSpPr>
          <p:spPr>
            <a:xfrm>
              <a:off x="3972211" y="5051428"/>
              <a:ext cx="383438" cy="276999"/>
            </a:xfrm>
            <a:prstGeom prst="rect">
              <a:avLst/>
            </a:prstGeom>
            <a:noFill/>
          </p:spPr>
          <p:txBody>
            <a:bodyPr wrap="none" rtlCol="0">
              <a:spAutoFit/>
            </a:bodyPr>
            <a:lstStyle/>
            <a:p>
              <a:r>
                <a:rPr lang="en-US" altLang="zh-CN" sz="1200" b="1" smtClean="0"/>
                <a:t>AP</a:t>
              </a:r>
              <a:endParaRPr lang="zh-CN" altLang="en-US" sz="1200" b="1"/>
            </a:p>
          </p:txBody>
        </p:sp>
        <p:pic>
          <p:nvPicPr>
            <p:cNvPr id="130" name="图片 14" descr="日志告警服务器-蓝.png"/>
            <p:cNvPicPr>
              <a:picLocks noChangeAspect="1"/>
            </p:cNvPicPr>
            <p:nvPr/>
          </p:nvPicPr>
          <p:blipFill>
            <a:blip r:embed="rId8" cstate="print"/>
            <a:stretch>
              <a:fillRect/>
            </a:stretch>
          </p:blipFill>
          <p:spPr>
            <a:xfrm>
              <a:off x="2512748" y="5814359"/>
              <a:ext cx="405415" cy="253150"/>
            </a:xfrm>
            <a:prstGeom prst="rect">
              <a:avLst/>
            </a:prstGeom>
          </p:spPr>
        </p:pic>
      </p:grpSp>
      <p:sp>
        <p:nvSpPr>
          <p:cNvPr id="138" name="任意多边形 137"/>
          <p:cNvSpPr/>
          <p:nvPr/>
        </p:nvSpPr>
        <p:spPr>
          <a:xfrm>
            <a:off x="3662772" y="3011071"/>
            <a:ext cx="678764" cy="1715493"/>
          </a:xfrm>
          <a:custGeom>
            <a:avLst/>
            <a:gdLst>
              <a:gd name="connsiteX0" fmla="*/ 2082800 w 2082800"/>
              <a:gd name="connsiteY0" fmla="*/ 0 h 1557867"/>
              <a:gd name="connsiteX1" fmla="*/ 0 w 2082800"/>
              <a:gd name="connsiteY1" fmla="*/ 1557867 h 1557867"/>
              <a:gd name="connsiteX0" fmla="*/ 2048933 w 2048933"/>
              <a:gd name="connsiteY0" fmla="*/ 0 h 1634067"/>
              <a:gd name="connsiteX1" fmla="*/ 0 w 2048933"/>
              <a:gd name="connsiteY1" fmla="*/ 1634067 h 1634067"/>
              <a:gd name="connsiteX0" fmla="*/ 1905000 w 1905000"/>
              <a:gd name="connsiteY0" fmla="*/ 0 h 1600200"/>
              <a:gd name="connsiteX1" fmla="*/ 0 w 1905000"/>
              <a:gd name="connsiteY1" fmla="*/ 1600200 h 1600200"/>
              <a:gd name="connsiteX0" fmla="*/ 663992 w 663992"/>
              <a:gd name="connsiteY0" fmla="*/ 0 h 1391726"/>
              <a:gd name="connsiteX1" fmla="*/ 0 w 663992"/>
              <a:gd name="connsiteY1" fmla="*/ 1391726 h 1391726"/>
              <a:gd name="connsiteX0" fmla="*/ 975198 w 975198"/>
              <a:gd name="connsiteY0" fmla="*/ 0 h 1391726"/>
              <a:gd name="connsiteX1" fmla="*/ 311206 w 975198"/>
              <a:gd name="connsiteY1" fmla="*/ 1391726 h 1391726"/>
              <a:gd name="connsiteX0" fmla="*/ 1117230 w 1117230"/>
              <a:gd name="connsiteY0" fmla="*/ 0 h 1391726"/>
              <a:gd name="connsiteX1" fmla="*/ 453238 w 1117230"/>
              <a:gd name="connsiteY1" fmla="*/ 1391726 h 1391726"/>
              <a:gd name="connsiteX0" fmla="*/ 630509 w 814802"/>
              <a:gd name="connsiteY0" fmla="*/ 0 h 1249964"/>
              <a:gd name="connsiteX1" fmla="*/ 814801 w 814802"/>
              <a:gd name="connsiteY1" fmla="*/ 1249964 h 1249964"/>
              <a:gd name="connsiteX0" fmla="*/ 651315 w 835606"/>
              <a:gd name="connsiteY0" fmla="*/ 0 h 1249964"/>
              <a:gd name="connsiteX1" fmla="*/ 835607 w 835606"/>
              <a:gd name="connsiteY1" fmla="*/ 1249964 h 1249964"/>
              <a:gd name="connsiteX0" fmla="*/ 654346 w 831569"/>
              <a:gd name="connsiteY0" fmla="*/ 0 h 1201181"/>
              <a:gd name="connsiteX1" fmla="*/ 831568 w 831569"/>
              <a:gd name="connsiteY1" fmla="*/ 1201181 h 1201181"/>
              <a:gd name="connsiteX0" fmla="*/ 669762 w 811638"/>
              <a:gd name="connsiteY0" fmla="*/ 0 h 1223696"/>
              <a:gd name="connsiteX1" fmla="*/ 811639 w 811638"/>
              <a:gd name="connsiteY1" fmla="*/ 1223696 h 1223696"/>
              <a:gd name="connsiteX0" fmla="*/ 636448 w 856086"/>
              <a:gd name="connsiteY0" fmla="*/ 0 h 1193676"/>
              <a:gd name="connsiteX1" fmla="*/ 856085 w 856086"/>
              <a:gd name="connsiteY1" fmla="*/ 1193676 h 1193676"/>
              <a:gd name="connsiteX0" fmla="*/ 663539 w 819553"/>
              <a:gd name="connsiteY0" fmla="*/ 0 h 1189923"/>
              <a:gd name="connsiteX1" fmla="*/ 819554 w 819553"/>
              <a:gd name="connsiteY1" fmla="*/ 1189923 h 1189923"/>
              <a:gd name="connsiteX0" fmla="*/ 657390 w 827544"/>
              <a:gd name="connsiteY0" fmla="*/ 0 h 1133635"/>
              <a:gd name="connsiteX1" fmla="*/ 827543 w 827544"/>
              <a:gd name="connsiteY1" fmla="*/ 1133635 h 1133635"/>
              <a:gd name="connsiteX0" fmla="*/ 881541 w 1051693"/>
              <a:gd name="connsiteY0" fmla="*/ 0 h 1133635"/>
              <a:gd name="connsiteX1" fmla="*/ 1051694 w 1051693"/>
              <a:gd name="connsiteY1" fmla="*/ 1133635 h 1133635"/>
              <a:gd name="connsiteX0" fmla="*/ 978298 w 1148451"/>
              <a:gd name="connsiteY0" fmla="*/ 0 h 1133635"/>
              <a:gd name="connsiteX1" fmla="*/ 1148451 w 1148451"/>
              <a:gd name="connsiteY1" fmla="*/ 1133635 h 1133635"/>
              <a:gd name="connsiteX0" fmla="*/ 1060313 w 1060313"/>
              <a:gd name="connsiteY0" fmla="*/ 0 h 1234953"/>
              <a:gd name="connsiteX1" fmla="*/ 1046672 w 1060313"/>
              <a:gd name="connsiteY1" fmla="*/ 1234953 h 1234953"/>
              <a:gd name="connsiteX0" fmla="*/ 1087324 w 1087324"/>
              <a:gd name="connsiteY0" fmla="*/ 0 h 1294993"/>
              <a:gd name="connsiteX1" fmla="*/ 1017131 w 1087324"/>
              <a:gd name="connsiteY1" fmla="*/ 1294993 h 1294993"/>
              <a:gd name="connsiteX0" fmla="*/ 1043858 w 1065562"/>
              <a:gd name="connsiteY0" fmla="*/ 0 h 1238705"/>
              <a:gd name="connsiteX1" fmla="*/ 1065562 w 1065562"/>
              <a:gd name="connsiteY1" fmla="*/ 1238705 h 1238705"/>
            </a:gdLst>
            <a:ahLst/>
            <a:cxnLst>
              <a:cxn ang="0">
                <a:pos x="connsiteX0" y="connsiteY0"/>
              </a:cxn>
              <a:cxn ang="0">
                <a:pos x="connsiteX1" y="connsiteY1"/>
              </a:cxn>
            </a:cxnLst>
            <a:rect l="l" t="t" r="r" b="b"/>
            <a:pathLst>
              <a:path w="1065562" h="1238705">
                <a:moveTo>
                  <a:pt x="1043858" y="0"/>
                </a:moveTo>
                <a:cubicBezTo>
                  <a:pt x="-484459" y="545213"/>
                  <a:pt x="-210955" y="752281"/>
                  <a:pt x="1065562" y="1238705"/>
                </a:cubicBezTo>
              </a:path>
            </a:pathLst>
          </a:custGeom>
          <a:noFill/>
          <a:ln w="254000"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nvGrpSpPr>
          <p:cNvPr id="7" name="组合 6"/>
          <p:cNvGrpSpPr/>
          <p:nvPr/>
        </p:nvGrpSpPr>
        <p:grpSpPr>
          <a:xfrm>
            <a:off x="657756" y="1820457"/>
            <a:ext cx="995785" cy="253916"/>
            <a:chOff x="657756" y="1820457"/>
            <a:chExt cx="995785" cy="253916"/>
          </a:xfrm>
        </p:grpSpPr>
        <p:cxnSp>
          <p:nvCxnSpPr>
            <p:cNvPr id="140" name="直接箭头连接符 139"/>
            <p:cNvCxnSpPr/>
            <p:nvPr/>
          </p:nvCxnSpPr>
          <p:spPr>
            <a:xfrm>
              <a:off x="724865" y="1945289"/>
              <a:ext cx="861719" cy="0"/>
            </a:xfrm>
            <a:prstGeom prst="straightConnector1">
              <a:avLst/>
            </a:prstGeom>
            <a:noFill/>
            <a:ln w="254000"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41" name="文本框 140"/>
            <p:cNvSpPr txBox="1"/>
            <p:nvPr/>
          </p:nvSpPr>
          <p:spPr>
            <a:xfrm>
              <a:off x="657756" y="1820457"/>
              <a:ext cx="995785" cy="253916"/>
            </a:xfrm>
            <a:prstGeom prst="rect">
              <a:avLst/>
            </a:prstGeom>
            <a:noFill/>
          </p:spPr>
          <p:txBody>
            <a:bodyPr wrap="none" rtlCol="0">
              <a:spAutoFit/>
            </a:bodyPr>
            <a:lstStyle/>
            <a:p>
              <a:r>
                <a:rPr lang="en-US" altLang="zh-CN" sz="1050" dirty="0" smtClean="0"/>
                <a:t>CAPWAP</a:t>
              </a:r>
              <a:r>
                <a:rPr lang="zh-CN" altLang="en-US" sz="1050" dirty="0" smtClean="0"/>
                <a:t>隧道</a:t>
              </a:r>
              <a:endParaRPr lang="zh-CN" altLang="en-US" sz="1050" dirty="0"/>
            </a:p>
          </p:txBody>
        </p:sp>
      </p:grpSp>
      <p:sp>
        <p:nvSpPr>
          <p:cNvPr id="144" name="任意多边形 143"/>
          <p:cNvSpPr/>
          <p:nvPr/>
        </p:nvSpPr>
        <p:spPr>
          <a:xfrm flipH="1">
            <a:off x="3716973" y="3048724"/>
            <a:ext cx="624563" cy="1614192"/>
          </a:xfrm>
          <a:custGeom>
            <a:avLst/>
            <a:gdLst>
              <a:gd name="connsiteX0" fmla="*/ 0 w 550333"/>
              <a:gd name="connsiteY0" fmla="*/ 1557866 h 1557866"/>
              <a:gd name="connsiteX1" fmla="*/ 550333 w 550333"/>
              <a:gd name="connsiteY1" fmla="*/ 0 h 1557866"/>
              <a:gd name="connsiteX0" fmla="*/ 0 w 535093"/>
              <a:gd name="connsiteY0" fmla="*/ 1557866 h 1557866"/>
              <a:gd name="connsiteX1" fmla="*/ 535093 w 535093"/>
              <a:gd name="connsiteY1" fmla="*/ 0 h 1557866"/>
              <a:gd name="connsiteX0" fmla="*/ 0 w 753670"/>
              <a:gd name="connsiteY0" fmla="*/ 1557866 h 1557866"/>
              <a:gd name="connsiteX1" fmla="*/ 535093 w 753670"/>
              <a:gd name="connsiteY1" fmla="*/ 0 h 1557866"/>
              <a:gd name="connsiteX0" fmla="*/ 0 w 616334"/>
              <a:gd name="connsiteY0" fmla="*/ 1466426 h 1466426"/>
              <a:gd name="connsiteX1" fmla="*/ 371263 w 616334"/>
              <a:gd name="connsiteY1" fmla="*/ 0 h 1466426"/>
              <a:gd name="connsiteX0" fmla="*/ 0 w 742347"/>
              <a:gd name="connsiteY0" fmla="*/ 1466426 h 1466426"/>
              <a:gd name="connsiteX1" fmla="*/ 371263 w 742347"/>
              <a:gd name="connsiteY1" fmla="*/ 0 h 1466426"/>
              <a:gd name="connsiteX0" fmla="*/ 0 w 862366"/>
              <a:gd name="connsiteY0" fmla="*/ 1466426 h 1466426"/>
              <a:gd name="connsiteX1" fmla="*/ 371263 w 862366"/>
              <a:gd name="connsiteY1" fmla="*/ 0 h 1466426"/>
              <a:gd name="connsiteX0" fmla="*/ 0 w 901888"/>
              <a:gd name="connsiteY0" fmla="*/ 1466426 h 1466426"/>
              <a:gd name="connsiteX1" fmla="*/ 428413 w 901888"/>
              <a:gd name="connsiteY1" fmla="*/ 0 h 1466426"/>
              <a:gd name="connsiteX0" fmla="*/ 0 w 921522"/>
              <a:gd name="connsiteY0" fmla="*/ 1466426 h 1466426"/>
              <a:gd name="connsiteX1" fmla="*/ 428413 w 921522"/>
              <a:gd name="connsiteY1" fmla="*/ 0 h 1466426"/>
              <a:gd name="connsiteX0" fmla="*/ 0 w 905981"/>
              <a:gd name="connsiteY0" fmla="*/ 1451186 h 1451186"/>
              <a:gd name="connsiteX1" fmla="*/ 405553 w 905981"/>
              <a:gd name="connsiteY1" fmla="*/ 0 h 1451186"/>
              <a:gd name="connsiteX0" fmla="*/ 0 w 917670"/>
              <a:gd name="connsiteY0" fmla="*/ 1451186 h 1451186"/>
              <a:gd name="connsiteX1" fmla="*/ 405553 w 917670"/>
              <a:gd name="connsiteY1" fmla="*/ 0 h 1451186"/>
              <a:gd name="connsiteX0" fmla="*/ 0 w 844906"/>
              <a:gd name="connsiteY0" fmla="*/ 1535853 h 1535853"/>
              <a:gd name="connsiteX1" fmla="*/ 295208 w 844906"/>
              <a:gd name="connsiteY1" fmla="*/ 0 h 1535853"/>
              <a:gd name="connsiteX0" fmla="*/ 0 w 708232"/>
              <a:gd name="connsiteY0" fmla="*/ 1535853 h 1535853"/>
              <a:gd name="connsiteX1" fmla="*/ 295208 w 708232"/>
              <a:gd name="connsiteY1" fmla="*/ 0 h 1535853"/>
              <a:gd name="connsiteX0" fmla="*/ 0 w 731349"/>
              <a:gd name="connsiteY0" fmla="*/ 1535853 h 1535853"/>
              <a:gd name="connsiteX1" fmla="*/ 295208 w 731349"/>
              <a:gd name="connsiteY1" fmla="*/ 0 h 1535853"/>
              <a:gd name="connsiteX0" fmla="*/ 0 w 762408"/>
              <a:gd name="connsiteY0" fmla="*/ 1535853 h 1535853"/>
              <a:gd name="connsiteX1" fmla="*/ 295208 w 762408"/>
              <a:gd name="connsiteY1" fmla="*/ 0 h 1535853"/>
              <a:gd name="connsiteX0" fmla="*/ 0 w 762409"/>
              <a:gd name="connsiteY0" fmla="*/ 1535853 h 1535853"/>
              <a:gd name="connsiteX1" fmla="*/ 295208 w 762409"/>
              <a:gd name="connsiteY1" fmla="*/ 0 h 1535853"/>
              <a:gd name="connsiteX0" fmla="*/ 54580 w 628260"/>
              <a:gd name="connsiteY0" fmla="*/ 1613072 h 1613072"/>
              <a:gd name="connsiteX1" fmla="*/ 0 w 628260"/>
              <a:gd name="connsiteY1" fmla="*/ 0 h 1613072"/>
            </a:gdLst>
            <a:ahLst/>
            <a:cxnLst>
              <a:cxn ang="0">
                <a:pos x="connsiteX0" y="connsiteY0"/>
              </a:cxn>
              <a:cxn ang="0">
                <a:pos x="connsiteX1" y="connsiteY1"/>
              </a:cxn>
            </a:cxnLst>
            <a:rect l="l" t="t" r="r" b="b"/>
            <a:pathLst>
              <a:path w="628260" h="1613072">
                <a:moveTo>
                  <a:pt x="54580" y="1613072"/>
                </a:moveTo>
                <a:cubicBezTo>
                  <a:pt x="888264" y="987103"/>
                  <a:pt x="763913" y="514209"/>
                  <a:pt x="0" y="0"/>
                </a:cubicBezTo>
              </a:path>
            </a:pathLst>
          </a:custGeom>
          <a:noFill/>
          <a:ln w="28575">
            <a:solidFill>
              <a:srgbClr val="EC7061"/>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9" name="组合 148"/>
          <p:cNvGrpSpPr/>
          <p:nvPr/>
        </p:nvGrpSpPr>
        <p:grpSpPr>
          <a:xfrm>
            <a:off x="7379441" y="1765571"/>
            <a:ext cx="3304627" cy="3557535"/>
            <a:chOff x="1095898" y="2509974"/>
            <a:chExt cx="3304627" cy="3557535"/>
          </a:xfrm>
        </p:grpSpPr>
        <p:cxnSp>
          <p:nvCxnSpPr>
            <p:cNvPr id="150" name="直接连接符 149"/>
            <p:cNvCxnSpPr>
              <a:stCxn id="152" idx="1"/>
              <a:endCxn id="153" idx="3"/>
            </p:cNvCxnSpPr>
            <p:nvPr/>
          </p:nvCxnSpPr>
          <p:spPr>
            <a:xfrm flipH="1">
              <a:off x="2964581" y="3597324"/>
              <a:ext cx="9896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2741440" y="2875113"/>
              <a:ext cx="0" cy="14835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2" name="图片 102" descr="AC-蓝.png"/>
            <p:cNvPicPr>
              <a:picLocks noChangeAspect="1"/>
            </p:cNvPicPr>
            <p:nvPr/>
          </p:nvPicPr>
          <p:blipFill>
            <a:blip r:embed="rId3" cstate="print"/>
            <a:stretch>
              <a:fillRect/>
            </a:stretch>
          </p:blipFill>
          <p:spPr>
            <a:xfrm>
              <a:off x="3954244" y="3414754"/>
              <a:ext cx="446281" cy="365139"/>
            </a:xfrm>
            <a:prstGeom prst="rect">
              <a:avLst/>
            </a:prstGeom>
          </p:spPr>
        </p:pic>
        <p:pic>
          <p:nvPicPr>
            <p:cNvPr id="153" name="图片 86" descr="核心交换机.png"/>
            <p:cNvPicPr>
              <a:picLocks noChangeAspect="1"/>
            </p:cNvPicPr>
            <p:nvPr/>
          </p:nvPicPr>
          <p:blipFill>
            <a:blip r:embed="rId4" cstate="print"/>
            <a:stretch>
              <a:fillRect/>
            </a:stretch>
          </p:blipFill>
          <p:spPr>
            <a:xfrm>
              <a:off x="2518300" y="3414754"/>
              <a:ext cx="446281" cy="365139"/>
            </a:xfrm>
            <a:prstGeom prst="rect">
              <a:avLst/>
            </a:prstGeom>
          </p:spPr>
        </p:pic>
        <p:sp>
          <p:nvSpPr>
            <p:cNvPr id="154" name="文本框 153"/>
            <p:cNvSpPr txBox="1"/>
            <p:nvPr/>
          </p:nvSpPr>
          <p:spPr>
            <a:xfrm>
              <a:off x="3969366" y="3159780"/>
              <a:ext cx="386644" cy="276999"/>
            </a:xfrm>
            <a:prstGeom prst="rect">
              <a:avLst/>
            </a:prstGeom>
            <a:noFill/>
          </p:spPr>
          <p:txBody>
            <a:bodyPr wrap="none" rtlCol="0">
              <a:spAutoFit/>
            </a:bodyPr>
            <a:lstStyle/>
            <a:p>
              <a:r>
                <a:rPr lang="en-US" altLang="zh-CN" sz="1200" b="1" dirty="0" smtClean="0"/>
                <a:t>AC</a:t>
              </a:r>
              <a:endParaRPr lang="zh-CN" altLang="en-US" sz="1200" b="1" dirty="0"/>
            </a:p>
          </p:txBody>
        </p:sp>
        <p:grpSp>
          <p:nvGrpSpPr>
            <p:cNvPr id="155" name="Group 165"/>
            <p:cNvGrpSpPr/>
            <p:nvPr/>
          </p:nvGrpSpPr>
          <p:grpSpPr>
            <a:xfrm rot="10800000">
              <a:off x="1334982" y="4556391"/>
              <a:ext cx="2818362" cy="896978"/>
              <a:chOff x="-1233037" y="914446"/>
              <a:chExt cx="1573823" cy="778776"/>
            </a:xfrm>
          </p:grpSpPr>
          <p:cxnSp>
            <p:nvCxnSpPr>
              <p:cNvPr id="167"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56" name="图片 76" descr="接入交换机.png"/>
            <p:cNvPicPr>
              <a:picLocks noChangeAspect="1"/>
            </p:cNvPicPr>
            <p:nvPr/>
          </p:nvPicPr>
          <p:blipFill>
            <a:blip r:embed="rId5" cstate="print"/>
            <a:stretch>
              <a:fillRect/>
            </a:stretch>
          </p:blipFill>
          <p:spPr>
            <a:xfrm>
              <a:off x="2518300" y="4358667"/>
              <a:ext cx="446281" cy="365139"/>
            </a:xfrm>
            <a:prstGeom prst="rect">
              <a:avLst/>
            </a:prstGeom>
          </p:spPr>
        </p:pic>
        <p:grpSp>
          <p:nvGrpSpPr>
            <p:cNvPr id="157" name="Group 3"/>
            <p:cNvGrpSpPr/>
            <p:nvPr/>
          </p:nvGrpSpPr>
          <p:grpSpPr>
            <a:xfrm>
              <a:off x="2615463" y="5489641"/>
              <a:ext cx="261965" cy="61979"/>
              <a:chOff x="559282" y="6488261"/>
              <a:chExt cx="261965" cy="61979"/>
            </a:xfrm>
            <a:solidFill>
              <a:schemeClr val="bg1">
                <a:lumMod val="50000"/>
              </a:schemeClr>
            </a:solidFill>
          </p:grpSpPr>
          <p:sp>
            <p:nvSpPr>
              <p:cNvPr id="164"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8"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8300" y="2509974"/>
              <a:ext cx="446281" cy="365139"/>
            </a:xfrm>
            <a:prstGeom prst="rect">
              <a:avLst/>
            </a:prstGeom>
          </p:spPr>
        </p:pic>
        <p:pic>
          <p:nvPicPr>
            <p:cNvPr id="159" name="图片 105" descr="AP.png"/>
            <p:cNvPicPr>
              <a:picLocks noChangeAspect="1"/>
            </p:cNvPicPr>
            <p:nvPr/>
          </p:nvPicPr>
          <p:blipFill>
            <a:blip r:embed="rId7" cstate="print"/>
            <a:stretch>
              <a:fillRect/>
            </a:stretch>
          </p:blipFill>
          <p:spPr>
            <a:xfrm>
              <a:off x="1095898" y="5341661"/>
              <a:ext cx="405710" cy="331945"/>
            </a:xfrm>
            <a:prstGeom prst="rect">
              <a:avLst/>
            </a:prstGeom>
          </p:spPr>
        </p:pic>
        <p:pic>
          <p:nvPicPr>
            <p:cNvPr id="160" name="图片 105" descr="AP.png"/>
            <p:cNvPicPr>
              <a:picLocks noChangeAspect="1"/>
            </p:cNvPicPr>
            <p:nvPr/>
          </p:nvPicPr>
          <p:blipFill>
            <a:blip r:embed="rId7" cstate="print"/>
            <a:stretch>
              <a:fillRect/>
            </a:stretch>
          </p:blipFill>
          <p:spPr>
            <a:xfrm>
              <a:off x="3974529" y="5341661"/>
              <a:ext cx="405710" cy="331945"/>
            </a:xfrm>
            <a:prstGeom prst="rect">
              <a:avLst/>
            </a:prstGeom>
          </p:spPr>
        </p:pic>
        <p:sp>
          <p:nvSpPr>
            <p:cNvPr id="161" name="文本框 160"/>
            <p:cNvSpPr txBox="1"/>
            <p:nvPr/>
          </p:nvSpPr>
          <p:spPr>
            <a:xfrm>
              <a:off x="1118170" y="5051428"/>
              <a:ext cx="383438" cy="276999"/>
            </a:xfrm>
            <a:prstGeom prst="rect">
              <a:avLst/>
            </a:prstGeom>
            <a:noFill/>
          </p:spPr>
          <p:txBody>
            <a:bodyPr wrap="none" rtlCol="0">
              <a:spAutoFit/>
            </a:bodyPr>
            <a:lstStyle/>
            <a:p>
              <a:r>
                <a:rPr lang="en-US" altLang="zh-CN" sz="1200" b="1" smtClean="0"/>
                <a:t>AP</a:t>
              </a:r>
              <a:endParaRPr lang="zh-CN" altLang="en-US" sz="1200" b="1"/>
            </a:p>
          </p:txBody>
        </p:sp>
        <p:sp>
          <p:nvSpPr>
            <p:cNvPr id="162" name="文本框 161"/>
            <p:cNvSpPr txBox="1"/>
            <p:nvPr/>
          </p:nvSpPr>
          <p:spPr>
            <a:xfrm>
              <a:off x="3972211" y="5051428"/>
              <a:ext cx="383438" cy="276999"/>
            </a:xfrm>
            <a:prstGeom prst="rect">
              <a:avLst/>
            </a:prstGeom>
            <a:noFill/>
          </p:spPr>
          <p:txBody>
            <a:bodyPr wrap="none" rtlCol="0">
              <a:spAutoFit/>
            </a:bodyPr>
            <a:lstStyle/>
            <a:p>
              <a:r>
                <a:rPr lang="en-US" altLang="zh-CN" sz="1200" b="1" smtClean="0"/>
                <a:t>AP</a:t>
              </a:r>
              <a:endParaRPr lang="zh-CN" altLang="en-US" sz="1200" b="1"/>
            </a:p>
          </p:txBody>
        </p:sp>
        <p:pic>
          <p:nvPicPr>
            <p:cNvPr id="163" name="图片 14" descr="日志告警服务器-蓝.png"/>
            <p:cNvPicPr>
              <a:picLocks noChangeAspect="1"/>
            </p:cNvPicPr>
            <p:nvPr/>
          </p:nvPicPr>
          <p:blipFill>
            <a:blip r:embed="rId8" cstate="print"/>
            <a:stretch>
              <a:fillRect/>
            </a:stretch>
          </p:blipFill>
          <p:spPr>
            <a:xfrm>
              <a:off x="2512748" y="5814359"/>
              <a:ext cx="405415" cy="253150"/>
            </a:xfrm>
            <a:prstGeom prst="rect">
              <a:avLst/>
            </a:prstGeom>
          </p:spPr>
        </p:pic>
      </p:grpSp>
      <p:sp>
        <p:nvSpPr>
          <p:cNvPr id="169" name="任意多边形 168"/>
          <p:cNvSpPr/>
          <p:nvPr/>
        </p:nvSpPr>
        <p:spPr>
          <a:xfrm>
            <a:off x="9741225" y="3011071"/>
            <a:ext cx="678764" cy="1715493"/>
          </a:xfrm>
          <a:custGeom>
            <a:avLst/>
            <a:gdLst>
              <a:gd name="connsiteX0" fmla="*/ 2082800 w 2082800"/>
              <a:gd name="connsiteY0" fmla="*/ 0 h 1557867"/>
              <a:gd name="connsiteX1" fmla="*/ 0 w 2082800"/>
              <a:gd name="connsiteY1" fmla="*/ 1557867 h 1557867"/>
              <a:gd name="connsiteX0" fmla="*/ 2048933 w 2048933"/>
              <a:gd name="connsiteY0" fmla="*/ 0 h 1634067"/>
              <a:gd name="connsiteX1" fmla="*/ 0 w 2048933"/>
              <a:gd name="connsiteY1" fmla="*/ 1634067 h 1634067"/>
              <a:gd name="connsiteX0" fmla="*/ 1905000 w 1905000"/>
              <a:gd name="connsiteY0" fmla="*/ 0 h 1600200"/>
              <a:gd name="connsiteX1" fmla="*/ 0 w 1905000"/>
              <a:gd name="connsiteY1" fmla="*/ 1600200 h 1600200"/>
              <a:gd name="connsiteX0" fmla="*/ 663992 w 663992"/>
              <a:gd name="connsiteY0" fmla="*/ 0 h 1391726"/>
              <a:gd name="connsiteX1" fmla="*/ 0 w 663992"/>
              <a:gd name="connsiteY1" fmla="*/ 1391726 h 1391726"/>
              <a:gd name="connsiteX0" fmla="*/ 975198 w 975198"/>
              <a:gd name="connsiteY0" fmla="*/ 0 h 1391726"/>
              <a:gd name="connsiteX1" fmla="*/ 311206 w 975198"/>
              <a:gd name="connsiteY1" fmla="*/ 1391726 h 1391726"/>
              <a:gd name="connsiteX0" fmla="*/ 1117230 w 1117230"/>
              <a:gd name="connsiteY0" fmla="*/ 0 h 1391726"/>
              <a:gd name="connsiteX1" fmla="*/ 453238 w 1117230"/>
              <a:gd name="connsiteY1" fmla="*/ 1391726 h 1391726"/>
              <a:gd name="connsiteX0" fmla="*/ 630509 w 814802"/>
              <a:gd name="connsiteY0" fmla="*/ 0 h 1249964"/>
              <a:gd name="connsiteX1" fmla="*/ 814801 w 814802"/>
              <a:gd name="connsiteY1" fmla="*/ 1249964 h 1249964"/>
              <a:gd name="connsiteX0" fmla="*/ 651315 w 835606"/>
              <a:gd name="connsiteY0" fmla="*/ 0 h 1249964"/>
              <a:gd name="connsiteX1" fmla="*/ 835607 w 835606"/>
              <a:gd name="connsiteY1" fmla="*/ 1249964 h 1249964"/>
              <a:gd name="connsiteX0" fmla="*/ 654346 w 831569"/>
              <a:gd name="connsiteY0" fmla="*/ 0 h 1201181"/>
              <a:gd name="connsiteX1" fmla="*/ 831568 w 831569"/>
              <a:gd name="connsiteY1" fmla="*/ 1201181 h 1201181"/>
              <a:gd name="connsiteX0" fmla="*/ 669762 w 811638"/>
              <a:gd name="connsiteY0" fmla="*/ 0 h 1223696"/>
              <a:gd name="connsiteX1" fmla="*/ 811639 w 811638"/>
              <a:gd name="connsiteY1" fmla="*/ 1223696 h 1223696"/>
              <a:gd name="connsiteX0" fmla="*/ 636448 w 856086"/>
              <a:gd name="connsiteY0" fmla="*/ 0 h 1193676"/>
              <a:gd name="connsiteX1" fmla="*/ 856085 w 856086"/>
              <a:gd name="connsiteY1" fmla="*/ 1193676 h 1193676"/>
              <a:gd name="connsiteX0" fmla="*/ 663539 w 819553"/>
              <a:gd name="connsiteY0" fmla="*/ 0 h 1189923"/>
              <a:gd name="connsiteX1" fmla="*/ 819554 w 819553"/>
              <a:gd name="connsiteY1" fmla="*/ 1189923 h 1189923"/>
              <a:gd name="connsiteX0" fmla="*/ 657390 w 827544"/>
              <a:gd name="connsiteY0" fmla="*/ 0 h 1133635"/>
              <a:gd name="connsiteX1" fmla="*/ 827543 w 827544"/>
              <a:gd name="connsiteY1" fmla="*/ 1133635 h 1133635"/>
              <a:gd name="connsiteX0" fmla="*/ 881541 w 1051693"/>
              <a:gd name="connsiteY0" fmla="*/ 0 h 1133635"/>
              <a:gd name="connsiteX1" fmla="*/ 1051694 w 1051693"/>
              <a:gd name="connsiteY1" fmla="*/ 1133635 h 1133635"/>
              <a:gd name="connsiteX0" fmla="*/ 978298 w 1148451"/>
              <a:gd name="connsiteY0" fmla="*/ 0 h 1133635"/>
              <a:gd name="connsiteX1" fmla="*/ 1148451 w 1148451"/>
              <a:gd name="connsiteY1" fmla="*/ 1133635 h 1133635"/>
              <a:gd name="connsiteX0" fmla="*/ 1060313 w 1060313"/>
              <a:gd name="connsiteY0" fmla="*/ 0 h 1234953"/>
              <a:gd name="connsiteX1" fmla="*/ 1046672 w 1060313"/>
              <a:gd name="connsiteY1" fmla="*/ 1234953 h 1234953"/>
              <a:gd name="connsiteX0" fmla="*/ 1087324 w 1087324"/>
              <a:gd name="connsiteY0" fmla="*/ 0 h 1294993"/>
              <a:gd name="connsiteX1" fmla="*/ 1017131 w 1087324"/>
              <a:gd name="connsiteY1" fmla="*/ 1294993 h 1294993"/>
              <a:gd name="connsiteX0" fmla="*/ 1043858 w 1065562"/>
              <a:gd name="connsiteY0" fmla="*/ 0 h 1238705"/>
              <a:gd name="connsiteX1" fmla="*/ 1065562 w 1065562"/>
              <a:gd name="connsiteY1" fmla="*/ 1238705 h 1238705"/>
            </a:gdLst>
            <a:ahLst/>
            <a:cxnLst>
              <a:cxn ang="0">
                <a:pos x="connsiteX0" y="connsiteY0"/>
              </a:cxn>
              <a:cxn ang="0">
                <a:pos x="connsiteX1" y="connsiteY1"/>
              </a:cxn>
            </a:cxnLst>
            <a:rect l="l" t="t" r="r" b="b"/>
            <a:pathLst>
              <a:path w="1065562" h="1238705">
                <a:moveTo>
                  <a:pt x="1043858" y="0"/>
                </a:moveTo>
                <a:cubicBezTo>
                  <a:pt x="-484459" y="545213"/>
                  <a:pt x="-210955" y="752281"/>
                  <a:pt x="1065562" y="1238705"/>
                </a:cubicBezTo>
              </a:path>
            </a:pathLst>
          </a:custGeom>
          <a:noFill/>
          <a:ln w="187325"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73" name="任意多边形 172"/>
          <p:cNvSpPr/>
          <p:nvPr/>
        </p:nvSpPr>
        <p:spPr>
          <a:xfrm>
            <a:off x="9279047" y="1959881"/>
            <a:ext cx="711618" cy="3221557"/>
          </a:xfrm>
          <a:custGeom>
            <a:avLst/>
            <a:gdLst>
              <a:gd name="connsiteX0" fmla="*/ 0 w 1049867"/>
              <a:gd name="connsiteY0" fmla="*/ 3810000 h 3810000"/>
              <a:gd name="connsiteX1" fmla="*/ 1049867 w 1049867"/>
              <a:gd name="connsiteY1" fmla="*/ 0 h 3810000"/>
              <a:gd name="connsiteX0" fmla="*/ 0 w 1024467"/>
              <a:gd name="connsiteY0" fmla="*/ 3937000 h 3937000"/>
              <a:gd name="connsiteX1" fmla="*/ 1024467 w 1024467"/>
              <a:gd name="connsiteY1" fmla="*/ 0 h 3937000"/>
              <a:gd name="connsiteX0" fmla="*/ 117368 w 1141835"/>
              <a:gd name="connsiteY0" fmla="*/ 3937000 h 3937000"/>
              <a:gd name="connsiteX1" fmla="*/ 1141835 w 1141835"/>
              <a:gd name="connsiteY1"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269860"/>
              <a:gd name="connsiteY0" fmla="*/ 3937000 h 3937000"/>
              <a:gd name="connsiteX1" fmla="*/ 965200 w 1269860"/>
              <a:gd name="connsiteY1" fmla="*/ 1744134 h 3937000"/>
              <a:gd name="connsiteX2" fmla="*/ 1024467 w 1269860"/>
              <a:gd name="connsiteY2"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024467"/>
              <a:gd name="connsiteY0" fmla="*/ 3937000 h 3937000"/>
              <a:gd name="connsiteX1" fmla="*/ 753533 w 1024467"/>
              <a:gd name="connsiteY1" fmla="*/ 2717801 h 3937000"/>
              <a:gd name="connsiteX2" fmla="*/ 1024467 w 1024467"/>
              <a:gd name="connsiteY2" fmla="*/ 0 h 3937000"/>
              <a:gd name="connsiteX0" fmla="*/ 157561 w 1182028"/>
              <a:gd name="connsiteY0" fmla="*/ 3937000 h 3937000"/>
              <a:gd name="connsiteX1" fmla="*/ 911094 w 1182028"/>
              <a:gd name="connsiteY1" fmla="*/ 2717801 h 3937000"/>
              <a:gd name="connsiteX2" fmla="*/ 1182028 w 1182028"/>
              <a:gd name="connsiteY2" fmla="*/ 0 h 3937000"/>
              <a:gd name="connsiteX0" fmla="*/ 170306 w 1194773"/>
              <a:gd name="connsiteY0" fmla="*/ 3937000 h 3937000"/>
              <a:gd name="connsiteX1" fmla="*/ 923839 w 1194773"/>
              <a:gd name="connsiteY1" fmla="*/ 2717801 h 3937000"/>
              <a:gd name="connsiteX2" fmla="*/ 1194773 w 1194773"/>
              <a:gd name="connsiteY2" fmla="*/ 0 h 3937000"/>
              <a:gd name="connsiteX0" fmla="*/ 163990 w 1188457"/>
              <a:gd name="connsiteY0" fmla="*/ 3937000 h 3937000"/>
              <a:gd name="connsiteX1" fmla="*/ 985256 w 1188457"/>
              <a:gd name="connsiteY1" fmla="*/ 2472268 h 3937000"/>
              <a:gd name="connsiteX2" fmla="*/ 1188457 w 1188457"/>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56026 w 1180493"/>
              <a:gd name="connsiteY0" fmla="*/ 3937000 h 3937000"/>
              <a:gd name="connsiteX1" fmla="*/ 1070426 w 1180493"/>
              <a:gd name="connsiteY1" fmla="*/ 2489201 h 3937000"/>
              <a:gd name="connsiteX2" fmla="*/ 1180493 w 1180493"/>
              <a:gd name="connsiteY2" fmla="*/ 0 h 3937000"/>
              <a:gd name="connsiteX0" fmla="*/ 163523 w 1154123"/>
              <a:gd name="connsiteY0" fmla="*/ 3810000 h 3810000"/>
              <a:gd name="connsiteX1" fmla="*/ 1077923 w 1154123"/>
              <a:gd name="connsiteY1" fmla="*/ 2362201 h 3810000"/>
              <a:gd name="connsiteX2" fmla="*/ 1154123 w 1154123"/>
              <a:gd name="connsiteY2" fmla="*/ 0 h 3810000"/>
              <a:gd name="connsiteX0" fmla="*/ 163593 w 1159273"/>
              <a:gd name="connsiteY0" fmla="*/ 3855720 h 3855720"/>
              <a:gd name="connsiteX1" fmla="*/ 1077993 w 1159273"/>
              <a:gd name="connsiteY1" fmla="*/ 2407921 h 3855720"/>
              <a:gd name="connsiteX2" fmla="*/ 1159273 w 1159273"/>
              <a:gd name="connsiteY2" fmla="*/ 0 h 3855720"/>
              <a:gd name="connsiteX0" fmla="*/ 163593 w 1165970"/>
              <a:gd name="connsiteY0" fmla="*/ 3855720 h 3855720"/>
              <a:gd name="connsiteX1" fmla="*/ 1077993 w 1165970"/>
              <a:gd name="connsiteY1" fmla="*/ 2407921 h 3855720"/>
              <a:gd name="connsiteX2" fmla="*/ 1159273 w 1165970"/>
              <a:gd name="connsiteY2" fmla="*/ 0 h 3855720"/>
              <a:gd name="connsiteX0" fmla="*/ 166352 w 1162032"/>
              <a:gd name="connsiteY0" fmla="*/ 3855720 h 3855720"/>
              <a:gd name="connsiteX1" fmla="*/ 1050272 w 1162032"/>
              <a:gd name="connsiteY1" fmla="*/ 2458721 h 3855720"/>
              <a:gd name="connsiteX2" fmla="*/ 1162032 w 1162032"/>
              <a:gd name="connsiteY2" fmla="*/ 0 h 3855720"/>
              <a:gd name="connsiteX0" fmla="*/ 168242 w 1163922"/>
              <a:gd name="connsiteY0" fmla="*/ 3855720 h 3855720"/>
              <a:gd name="connsiteX1" fmla="*/ 1031842 w 1163922"/>
              <a:gd name="connsiteY1" fmla="*/ 2448561 h 3855720"/>
              <a:gd name="connsiteX2" fmla="*/ 1163922 w 1163922"/>
              <a:gd name="connsiteY2" fmla="*/ 0 h 3855720"/>
              <a:gd name="connsiteX0" fmla="*/ 161821 w 1157501"/>
              <a:gd name="connsiteY0" fmla="*/ 3855720 h 3855720"/>
              <a:gd name="connsiteX1" fmla="*/ 1025421 w 1157501"/>
              <a:gd name="connsiteY1" fmla="*/ 2448561 h 3855720"/>
              <a:gd name="connsiteX2" fmla="*/ 1157501 w 1157501"/>
              <a:gd name="connsiteY2" fmla="*/ 0 h 3855720"/>
              <a:gd name="connsiteX0" fmla="*/ 156660 w 1152340"/>
              <a:gd name="connsiteY0" fmla="*/ 3855720 h 3855720"/>
              <a:gd name="connsiteX1" fmla="*/ 1081220 w 1152340"/>
              <a:gd name="connsiteY1" fmla="*/ 2453641 h 3855720"/>
              <a:gd name="connsiteX2" fmla="*/ 1152340 w 1152340"/>
              <a:gd name="connsiteY2" fmla="*/ 0 h 3855720"/>
              <a:gd name="connsiteX0" fmla="*/ 154738 w 1150418"/>
              <a:gd name="connsiteY0" fmla="*/ 3855720 h 3855720"/>
              <a:gd name="connsiteX1" fmla="*/ 1079298 w 1150418"/>
              <a:gd name="connsiteY1" fmla="*/ 2453641 h 3855720"/>
              <a:gd name="connsiteX2" fmla="*/ 1150418 w 1150418"/>
              <a:gd name="connsiteY2" fmla="*/ 0 h 3855720"/>
              <a:gd name="connsiteX0" fmla="*/ 151160 w 1147097"/>
              <a:gd name="connsiteY0" fmla="*/ 3855720 h 3855720"/>
              <a:gd name="connsiteX1" fmla="*/ 1121440 w 1147097"/>
              <a:gd name="connsiteY1" fmla="*/ 2428241 h 3855720"/>
              <a:gd name="connsiteX2" fmla="*/ 1146840 w 1147097"/>
              <a:gd name="connsiteY2" fmla="*/ 0 h 3855720"/>
              <a:gd name="connsiteX0" fmla="*/ 149718 w 1145398"/>
              <a:gd name="connsiteY0" fmla="*/ 3855720 h 3855720"/>
              <a:gd name="connsiteX1" fmla="*/ 1119998 w 1145398"/>
              <a:gd name="connsiteY1" fmla="*/ 2428241 h 3855720"/>
              <a:gd name="connsiteX2" fmla="*/ 1145398 w 1145398"/>
              <a:gd name="connsiteY2" fmla="*/ 0 h 3855720"/>
              <a:gd name="connsiteX0" fmla="*/ 149718 w 1152345"/>
              <a:gd name="connsiteY0" fmla="*/ 3855720 h 3855720"/>
              <a:gd name="connsiteX1" fmla="*/ 1119998 w 1152345"/>
              <a:gd name="connsiteY1" fmla="*/ 2428241 h 3855720"/>
              <a:gd name="connsiteX2" fmla="*/ 1145398 w 1152345"/>
              <a:gd name="connsiteY2" fmla="*/ 0 h 3855720"/>
              <a:gd name="connsiteX0" fmla="*/ 149718 w 1172319"/>
              <a:gd name="connsiteY0" fmla="*/ 3855720 h 3855720"/>
              <a:gd name="connsiteX1" fmla="*/ 1119998 w 1172319"/>
              <a:gd name="connsiteY1" fmla="*/ 2428241 h 3855720"/>
              <a:gd name="connsiteX2" fmla="*/ 1145398 w 1172319"/>
              <a:gd name="connsiteY2" fmla="*/ 0 h 3855720"/>
              <a:gd name="connsiteX0" fmla="*/ 149718 w 1156697"/>
              <a:gd name="connsiteY0" fmla="*/ 3855720 h 3855720"/>
              <a:gd name="connsiteX1" fmla="*/ 1119998 w 1156697"/>
              <a:gd name="connsiteY1" fmla="*/ 2428241 h 3855720"/>
              <a:gd name="connsiteX2" fmla="*/ 1145398 w 1156697"/>
              <a:gd name="connsiteY2" fmla="*/ 0 h 3855720"/>
              <a:gd name="connsiteX0" fmla="*/ 148301 w 1150763"/>
              <a:gd name="connsiteY0" fmla="*/ 3855720 h 3855720"/>
              <a:gd name="connsiteX1" fmla="*/ 1118581 w 1150763"/>
              <a:gd name="connsiteY1" fmla="*/ 2428241 h 3855720"/>
              <a:gd name="connsiteX2" fmla="*/ 1143981 w 1150763"/>
              <a:gd name="connsiteY2" fmla="*/ 0 h 3855720"/>
              <a:gd name="connsiteX0" fmla="*/ 146565 w 1146322"/>
              <a:gd name="connsiteY0" fmla="*/ 3855720 h 3855720"/>
              <a:gd name="connsiteX1" fmla="*/ 1116845 w 1146322"/>
              <a:gd name="connsiteY1" fmla="*/ 2428241 h 3855720"/>
              <a:gd name="connsiteX2" fmla="*/ 1142245 w 1146322"/>
              <a:gd name="connsiteY2" fmla="*/ 0 h 3855720"/>
              <a:gd name="connsiteX0" fmla="*/ 158367 w 1202774"/>
              <a:gd name="connsiteY0" fmla="*/ 3855720 h 3855720"/>
              <a:gd name="connsiteX1" fmla="*/ 1128647 w 1202774"/>
              <a:gd name="connsiteY1" fmla="*/ 2428241 h 3855720"/>
              <a:gd name="connsiteX2" fmla="*/ 1123567 w 1202774"/>
              <a:gd name="connsiteY2" fmla="*/ 0 h 3855720"/>
              <a:gd name="connsiteX0" fmla="*/ 147602 w 1127100"/>
              <a:gd name="connsiteY0" fmla="*/ 3855720 h 3855720"/>
              <a:gd name="connsiteX1" fmla="*/ 1117882 w 1127100"/>
              <a:gd name="connsiteY1" fmla="*/ 2428241 h 3855720"/>
              <a:gd name="connsiteX2" fmla="*/ 1112802 w 1127100"/>
              <a:gd name="connsiteY2" fmla="*/ 0 h 3855720"/>
              <a:gd name="connsiteX0" fmla="*/ 148300 w 1132075"/>
              <a:gd name="connsiteY0" fmla="*/ 3855720 h 3855720"/>
              <a:gd name="connsiteX1" fmla="*/ 1118580 w 1132075"/>
              <a:gd name="connsiteY1" fmla="*/ 2428241 h 3855720"/>
              <a:gd name="connsiteX2" fmla="*/ 1113500 w 1132075"/>
              <a:gd name="connsiteY2" fmla="*/ 0 h 3855720"/>
              <a:gd name="connsiteX0" fmla="*/ 124092 w 1107867"/>
              <a:gd name="connsiteY0" fmla="*/ 3855720 h 3855720"/>
              <a:gd name="connsiteX1" fmla="*/ 1094372 w 1107867"/>
              <a:gd name="connsiteY1" fmla="*/ 2428241 h 3855720"/>
              <a:gd name="connsiteX2" fmla="*/ 1089292 w 1107867"/>
              <a:gd name="connsiteY2" fmla="*/ 0 h 3855720"/>
              <a:gd name="connsiteX0" fmla="*/ 115681 w 1099456"/>
              <a:gd name="connsiteY0" fmla="*/ 3855720 h 3855720"/>
              <a:gd name="connsiteX1" fmla="*/ 1085961 w 1099456"/>
              <a:gd name="connsiteY1" fmla="*/ 2428241 h 3855720"/>
              <a:gd name="connsiteX2" fmla="*/ 1080881 w 1099456"/>
              <a:gd name="connsiteY2" fmla="*/ 0 h 3855720"/>
              <a:gd name="connsiteX0" fmla="*/ 0 w 983775"/>
              <a:gd name="connsiteY0" fmla="*/ 3855720 h 3855720"/>
              <a:gd name="connsiteX1" fmla="*/ 970280 w 983775"/>
              <a:gd name="connsiteY1" fmla="*/ 2428241 h 3855720"/>
              <a:gd name="connsiteX2" fmla="*/ 965200 w 983775"/>
              <a:gd name="connsiteY2" fmla="*/ 0 h 3855720"/>
              <a:gd name="connsiteX0" fmla="*/ 0 w 966097"/>
              <a:gd name="connsiteY0" fmla="*/ 3914987 h 3914987"/>
              <a:gd name="connsiteX1" fmla="*/ 952602 w 966097"/>
              <a:gd name="connsiteY1" fmla="*/ 2428241 h 3914987"/>
              <a:gd name="connsiteX2" fmla="*/ 947522 w 966097"/>
              <a:gd name="connsiteY2" fmla="*/ 0 h 3914987"/>
              <a:gd name="connsiteX0" fmla="*/ 185214 w 1132937"/>
              <a:gd name="connsiteY0" fmla="*/ 3914987 h 3914987"/>
              <a:gd name="connsiteX1" fmla="*/ 562 w 1132937"/>
              <a:gd name="connsiteY1" fmla="*/ 2072641 h 3914987"/>
              <a:gd name="connsiteX2" fmla="*/ 1132736 w 1132937"/>
              <a:gd name="connsiteY2" fmla="*/ 0 h 3914987"/>
              <a:gd name="connsiteX0" fmla="*/ 184946 w 1132669"/>
              <a:gd name="connsiteY0" fmla="*/ 3914987 h 3914987"/>
              <a:gd name="connsiteX1" fmla="*/ 294 w 1132669"/>
              <a:gd name="connsiteY1" fmla="*/ 2072641 h 3914987"/>
              <a:gd name="connsiteX2" fmla="*/ 1132468 w 1132669"/>
              <a:gd name="connsiteY2" fmla="*/ 0 h 3914987"/>
              <a:gd name="connsiteX0" fmla="*/ 184946 w 677382"/>
              <a:gd name="connsiteY0" fmla="*/ 4033520 h 4033520"/>
              <a:gd name="connsiteX1" fmla="*/ 294 w 677382"/>
              <a:gd name="connsiteY1" fmla="*/ 2191174 h 4033520"/>
              <a:gd name="connsiteX2" fmla="*/ 195559 w 677382"/>
              <a:gd name="connsiteY2" fmla="*/ 0 h 4033520"/>
              <a:gd name="connsiteX0" fmla="*/ 37666 w 564074"/>
              <a:gd name="connsiteY0" fmla="*/ 4033520 h 4033520"/>
              <a:gd name="connsiteX1" fmla="*/ 327 w 564074"/>
              <a:gd name="connsiteY1" fmla="*/ 2225041 h 4033520"/>
              <a:gd name="connsiteX2" fmla="*/ 48279 w 564074"/>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1985 w 542435"/>
              <a:gd name="connsiteY0" fmla="*/ 4033520 h 4033520"/>
              <a:gd name="connsiteX1" fmla="*/ 1 w 542435"/>
              <a:gd name="connsiteY1" fmla="*/ 2250441 h 4033520"/>
              <a:gd name="connsiteX2" fmla="*/ 12598 w 542435"/>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0 w 545710"/>
              <a:gd name="connsiteY0" fmla="*/ 3863619 h 3863619"/>
              <a:gd name="connsiteX1" fmla="*/ 23190 w 545710"/>
              <a:gd name="connsiteY1" fmla="*/ 2250441 h 3863619"/>
              <a:gd name="connsiteX2" fmla="*/ 35787 w 545710"/>
              <a:gd name="connsiteY2" fmla="*/ 0 h 3863619"/>
              <a:gd name="connsiteX0" fmla="*/ 0 w 463668"/>
              <a:gd name="connsiteY0" fmla="*/ 3863619 h 3863619"/>
              <a:gd name="connsiteX1" fmla="*/ 23190 w 463668"/>
              <a:gd name="connsiteY1" fmla="*/ 2250441 h 3863619"/>
              <a:gd name="connsiteX2" fmla="*/ 35787 w 463668"/>
              <a:gd name="connsiteY2" fmla="*/ 0 h 3863619"/>
            </a:gdLst>
            <a:ahLst/>
            <a:cxnLst>
              <a:cxn ang="0">
                <a:pos x="connsiteX0" y="connsiteY0"/>
              </a:cxn>
              <a:cxn ang="0">
                <a:pos x="connsiteX1" y="connsiteY1"/>
              </a:cxn>
              <a:cxn ang="0">
                <a:pos x="connsiteX2" y="connsiteY2"/>
              </a:cxn>
            </a:cxnLst>
            <a:rect l="l" t="t" r="r" b="b"/>
            <a:pathLst>
              <a:path w="463668" h="3863619">
                <a:moveTo>
                  <a:pt x="0" y="3863619"/>
                </a:moveTo>
                <a:cubicBezTo>
                  <a:pt x="1032627" y="2996116"/>
                  <a:pt x="17160" y="2860888"/>
                  <a:pt x="23190" y="2250441"/>
                </a:cubicBezTo>
                <a:cubicBezTo>
                  <a:pt x="29220" y="1639994"/>
                  <a:pt x="27830" y="1372277"/>
                  <a:pt x="35787" y="0"/>
                </a:cubicBezTo>
              </a:path>
            </a:pathLst>
          </a:custGeom>
          <a:noFill/>
          <a:ln w="38100">
            <a:solidFill>
              <a:srgbClr val="EC706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nvSpPr>
        <p:spPr>
          <a:xfrm flipH="1">
            <a:off x="9759000" y="3033302"/>
            <a:ext cx="624563" cy="1614192"/>
          </a:xfrm>
          <a:custGeom>
            <a:avLst/>
            <a:gdLst>
              <a:gd name="connsiteX0" fmla="*/ 0 w 550333"/>
              <a:gd name="connsiteY0" fmla="*/ 1557866 h 1557866"/>
              <a:gd name="connsiteX1" fmla="*/ 550333 w 550333"/>
              <a:gd name="connsiteY1" fmla="*/ 0 h 1557866"/>
              <a:gd name="connsiteX0" fmla="*/ 0 w 535093"/>
              <a:gd name="connsiteY0" fmla="*/ 1557866 h 1557866"/>
              <a:gd name="connsiteX1" fmla="*/ 535093 w 535093"/>
              <a:gd name="connsiteY1" fmla="*/ 0 h 1557866"/>
              <a:gd name="connsiteX0" fmla="*/ 0 w 753670"/>
              <a:gd name="connsiteY0" fmla="*/ 1557866 h 1557866"/>
              <a:gd name="connsiteX1" fmla="*/ 535093 w 753670"/>
              <a:gd name="connsiteY1" fmla="*/ 0 h 1557866"/>
              <a:gd name="connsiteX0" fmla="*/ 0 w 616334"/>
              <a:gd name="connsiteY0" fmla="*/ 1466426 h 1466426"/>
              <a:gd name="connsiteX1" fmla="*/ 371263 w 616334"/>
              <a:gd name="connsiteY1" fmla="*/ 0 h 1466426"/>
              <a:gd name="connsiteX0" fmla="*/ 0 w 742347"/>
              <a:gd name="connsiteY0" fmla="*/ 1466426 h 1466426"/>
              <a:gd name="connsiteX1" fmla="*/ 371263 w 742347"/>
              <a:gd name="connsiteY1" fmla="*/ 0 h 1466426"/>
              <a:gd name="connsiteX0" fmla="*/ 0 w 862366"/>
              <a:gd name="connsiteY0" fmla="*/ 1466426 h 1466426"/>
              <a:gd name="connsiteX1" fmla="*/ 371263 w 862366"/>
              <a:gd name="connsiteY1" fmla="*/ 0 h 1466426"/>
              <a:gd name="connsiteX0" fmla="*/ 0 w 901888"/>
              <a:gd name="connsiteY0" fmla="*/ 1466426 h 1466426"/>
              <a:gd name="connsiteX1" fmla="*/ 428413 w 901888"/>
              <a:gd name="connsiteY1" fmla="*/ 0 h 1466426"/>
              <a:gd name="connsiteX0" fmla="*/ 0 w 921522"/>
              <a:gd name="connsiteY0" fmla="*/ 1466426 h 1466426"/>
              <a:gd name="connsiteX1" fmla="*/ 428413 w 921522"/>
              <a:gd name="connsiteY1" fmla="*/ 0 h 1466426"/>
              <a:gd name="connsiteX0" fmla="*/ 0 w 905981"/>
              <a:gd name="connsiteY0" fmla="*/ 1451186 h 1451186"/>
              <a:gd name="connsiteX1" fmla="*/ 405553 w 905981"/>
              <a:gd name="connsiteY1" fmla="*/ 0 h 1451186"/>
              <a:gd name="connsiteX0" fmla="*/ 0 w 917670"/>
              <a:gd name="connsiteY0" fmla="*/ 1451186 h 1451186"/>
              <a:gd name="connsiteX1" fmla="*/ 405553 w 917670"/>
              <a:gd name="connsiteY1" fmla="*/ 0 h 1451186"/>
              <a:gd name="connsiteX0" fmla="*/ 0 w 844906"/>
              <a:gd name="connsiteY0" fmla="*/ 1535853 h 1535853"/>
              <a:gd name="connsiteX1" fmla="*/ 295208 w 844906"/>
              <a:gd name="connsiteY1" fmla="*/ 0 h 1535853"/>
              <a:gd name="connsiteX0" fmla="*/ 0 w 708232"/>
              <a:gd name="connsiteY0" fmla="*/ 1535853 h 1535853"/>
              <a:gd name="connsiteX1" fmla="*/ 295208 w 708232"/>
              <a:gd name="connsiteY1" fmla="*/ 0 h 1535853"/>
              <a:gd name="connsiteX0" fmla="*/ 0 w 731349"/>
              <a:gd name="connsiteY0" fmla="*/ 1535853 h 1535853"/>
              <a:gd name="connsiteX1" fmla="*/ 295208 w 731349"/>
              <a:gd name="connsiteY1" fmla="*/ 0 h 1535853"/>
              <a:gd name="connsiteX0" fmla="*/ 0 w 762408"/>
              <a:gd name="connsiteY0" fmla="*/ 1535853 h 1535853"/>
              <a:gd name="connsiteX1" fmla="*/ 295208 w 762408"/>
              <a:gd name="connsiteY1" fmla="*/ 0 h 1535853"/>
              <a:gd name="connsiteX0" fmla="*/ 0 w 762409"/>
              <a:gd name="connsiteY0" fmla="*/ 1535853 h 1535853"/>
              <a:gd name="connsiteX1" fmla="*/ 295208 w 762409"/>
              <a:gd name="connsiteY1" fmla="*/ 0 h 1535853"/>
              <a:gd name="connsiteX0" fmla="*/ 54580 w 628260"/>
              <a:gd name="connsiteY0" fmla="*/ 1613072 h 1613072"/>
              <a:gd name="connsiteX1" fmla="*/ 0 w 628260"/>
              <a:gd name="connsiteY1" fmla="*/ 0 h 1613072"/>
            </a:gdLst>
            <a:ahLst/>
            <a:cxnLst>
              <a:cxn ang="0">
                <a:pos x="connsiteX0" y="connsiteY0"/>
              </a:cxn>
              <a:cxn ang="0">
                <a:pos x="connsiteX1" y="connsiteY1"/>
              </a:cxn>
            </a:cxnLst>
            <a:rect l="l" t="t" r="r" b="b"/>
            <a:pathLst>
              <a:path w="628260" h="1613072">
                <a:moveTo>
                  <a:pt x="54580" y="1613072"/>
                </a:moveTo>
                <a:cubicBezTo>
                  <a:pt x="888264" y="987103"/>
                  <a:pt x="763913" y="514209"/>
                  <a:pt x="0" y="0"/>
                </a:cubicBezTo>
              </a:path>
            </a:pathLst>
          </a:custGeom>
          <a:noFill/>
          <a:ln w="28575">
            <a:solidFill>
              <a:srgbClr val="EC7061"/>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174"/>
          <p:cNvSpPr/>
          <p:nvPr/>
        </p:nvSpPr>
        <p:spPr>
          <a:xfrm>
            <a:off x="3239684" y="3033096"/>
            <a:ext cx="997424" cy="2114037"/>
          </a:xfrm>
          <a:custGeom>
            <a:avLst/>
            <a:gdLst>
              <a:gd name="connsiteX0" fmla="*/ 0 w 1049867"/>
              <a:gd name="connsiteY0" fmla="*/ 3810000 h 3810000"/>
              <a:gd name="connsiteX1" fmla="*/ 1049867 w 1049867"/>
              <a:gd name="connsiteY1" fmla="*/ 0 h 3810000"/>
              <a:gd name="connsiteX0" fmla="*/ 0 w 1024467"/>
              <a:gd name="connsiteY0" fmla="*/ 3937000 h 3937000"/>
              <a:gd name="connsiteX1" fmla="*/ 1024467 w 1024467"/>
              <a:gd name="connsiteY1" fmla="*/ 0 h 3937000"/>
              <a:gd name="connsiteX0" fmla="*/ 117368 w 1141835"/>
              <a:gd name="connsiteY0" fmla="*/ 3937000 h 3937000"/>
              <a:gd name="connsiteX1" fmla="*/ 1141835 w 1141835"/>
              <a:gd name="connsiteY1"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269860"/>
              <a:gd name="connsiteY0" fmla="*/ 3937000 h 3937000"/>
              <a:gd name="connsiteX1" fmla="*/ 965200 w 1269860"/>
              <a:gd name="connsiteY1" fmla="*/ 1744134 h 3937000"/>
              <a:gd name="connsiteX2" fmla="*/ 1024467 w 1269860"/>
              <a:gd name="connsiteY2"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024467"/>
              <a:gd name="connsiteY0" fmla="*/ 3937000 h 3937000"/>
              <a:gd name="connsiteX1" fmla="*/ 753533 w 1024467"/>
              <a:gd name="connsiteY1" fmla="*/ 2717801 h 3937000"/>
              <a:gd name="connsiteX2" fmla="*/ 1024467 w 1024467"/>
              <a:gd name="connsiteY2" fmla="*/ 0 h 3937000"/>
              <a:gd name="connsiteX0" fmla="*/ 157561 w 1182028"/>
              <a:gd name="connsiteY0" fmla="*/ 3937000 h 3937000"/>
              <a:gd name="connsiteX1" fmla="*/ 911094 w 1182028"/>
              <a:gd name="connsiteY1" fmla="*/ 2717801 h 3937000"/>
              <a:gd name="connsiteX2" fmla="*/ 1182028 w 1182028"/>
              <a:gd name="connsiteY2" fmla="*/ 0 h 3937000"/>
              <a:gd name="connsiteX0" fmla="*/ 170306 w 1194773"/>
              <a:gd name="connsiteY0" fmla="*/ 3937000 h 3937000"/>
              <a:gd name="connsiteX1" fmla="*/ 923839 w 1194773"/>
              <a:gd name="connsiteY1" fmla="*/ 2717801 h 3937000"/>
              <a:gd name="connsiteX2" fmla="*/ 1194773 w 1194773"/>
              <a:gd name="connsiteY2" fmla="*/ 0 h 3937000"/>
              <a:gd name="connsiteX0" fmla="*/ 163990 w 1188457"/>
              <a:gd name="connsiteY0" fmla="*/ 3937000 h 3937000"/>
              <a:gd name="connsiteX1" fmla="*/ 985256 w 1188457"/>
              <a:gd name="connsiteY1" fmla="*/ 2472268 h 3937000"/>
              <a:gd name="connsiteX2" fmla="*/ 1188457 w 1188457"/>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56026 w 1180493"/>
              <a:gd name="connsiteY0" fmla="*/ 3937000 h 3937000"/>
              <a:gd name="connsiteX1" fmla="*/ 1070426 w 1180493"/>
              <a:gd name="connsiteY1" fmla="*/ 2489201 h 3937000"/>
              <a:gd name="connsiteX2" fmla="*/ 1180493 w 1180493"/>
              <a:gd name="connsiteY2" fmla="*/ 0 h 3937000"/>
              <a:gd name="connsiteX0" fmla="*/ 163523 w 1154123"/>
              <a:gd name="connsiteY0" fmla="*/ 3810000 h 3810000"/>
              <a:gd name="connsiteX1" fmla="*/ 1077923 w 1154123"/>
              <a:gd name="connsiteY1" fmla="*/ 2362201 h 3810000"/>
              <a:gd name="connsiteX2" fmla="*/ 1154123 w 1154123"/>
              <a:gd name="connsiteY2" fmla="*/ 0 h 3810000"/>
              <a:gd name="connsiteX0" fmla="*/ 163593 w 1159273"/>
              <a:gd name="connsiteY0" fmla="*/ 3855720 h 3855720"/>
              <a:gd name="connsiteX1" fmla="*/ 1077993 w 1159273"/>
              <a:gd name="connsiteY1" fmla="*/ 2407921 h 3855720"/>
              <a:gd name="connsiteX2" fmla="*/ 1159273 w 1159273"/>
              <a:gd name="connsiteY2" fmla="*/ 0 h 3855720"/>
              <a:gd name="connsiteX0" fmla="*/ 163593 w 1165970"/>
              <a:gd name="connsiteY0" fmla="*/ 3855720 h 3855720"/>
              <a:gd name="connsiteX1" fmla="*/ 1077993 w 1165970"/>
              <a:gd name="connsiteY1" fmla="*/ 2407921 h 3855720"/>
              <a:gd name="connsiteX2" fmla="*/ 1159273 w 1165970"/>
              <a:gd name="connsiteY2" fmla="*/ 0 h 3855720"/>
              <a:gd name="connsiteX0" fmla="*/ 166352 w 1162032"/>
              <a:gd name="connsiteY0" fmla="*/ 3855720 h 3855720"/>
              <a:gd name="connsiteX1" fmla="*/ 1050272 w 1162032"/>
              <a:gd name="connsiteY1" fmla="*/ 2458721 h 3855720"/>
              <a:gd name="connsiteX2" fmla="*/ 1162032 w 1162032"/>
              <a:gd name="connsiteY2" fmla="*/ 0 h 3855720"/>
              <a:gd name="connsiteX0" fmla="*/ 168242 w 1163922"/>
              <a:gd name="connsiteY0" fmla="*/ 3855720 h 3855720"/>
              <a:gd name="connsiteX1" fmla="*/ 1031842 w 1163922"/>
              <a:gd name="connsiteY1" fmla="*/ 2448561 h 3855720"/>
              <a:gd name="connsiteX2" fmla="*/ 1163922 w 1163922"/>
              <a:gd name="connsiteY2" fmla="*/ 0 h 3855720"/>
              <a:gd name="connsiteX0" fmla="*/ 161821 w 1157501"/>
              <a:gd name="connsiteY0" fmla="*/ 3855720 h 3855720"/>
              <a:gd name="connsiteX1" fmla="*/ 1025421 w 1157501"/>
              <a:gd name="connsiteY1" fmla="*/ 2448561 h 3855720"/>
              <a:gd name="connsiteX2" fmla="*/ 1157501 w 1157501"/>
              <a:gd name="connsiteY2" fmla="*/ 0 h 3855720"/>
              <a:gd name="connsiteX0" fmla="*/ 156660 w 1152340"/>
              <a:gd name="connsiteY0" fmla="*/ 3855720 h 3855720"/>
              <a:gd name="connsiteX1" fmla="*/ 1081220 w 1152340"/>
              <a:gd name="connsiteY1" fmla="*/ 2453641 h 3855720"/>
              <a:gd name="connsiteX2" fmla="*/ 1152340 w 1152340"/>
              <a:gd name="connsiteY2" fmla="*/ 0 h 3855720"/>
              <a:gd name="connsiteX0" fmla="*/ 154738 w 1150418"/>
              <a:gd name="connsiteY0" fmla="*/ 3855720 h 3855720"/>
              <a:gd name="connsiteX1" fmla="*/ 1079298 w 1150418"/>
              <a:gd name="connsiteY1" fmla="*/ 2453641 h 3855720"/>
              <a:gd name="connsiteX2" fmla="*/ 1150418 w 1150418"/>
              <a:gd name="connsiteY2" fmla="*/ 0 h 3855720"/>
              <a:gd name="connsiteX0" fmla="*/ 151160 w 1147097"/>
              <a:gd name="connsiteY0" fmla="*/ 3855720 h 3855720"/>
              <a:gd name="connsiteX1" fmla="*/ 1121440 w 1147097"/>
              <a:gd name="connsiteY1" fmla="*/ 2428241 h 3855720"/>
              <a:gd name="connsiteX2" fmla="*/ 1146840 w 1147097"/>
              <a:gd name="connsiteY2" fmla="*/ 0 h 3855720"/>
              <a:gd name="connsiteX0" fmla="*/ 149718 w 1145398"/>
              <a:gd name="connsiteY0" fmla="*/ 3855720 h 3855720"/>
              <a:gd name="connsiteX1" fmla="*/ 1119998 w 1145398"/>
              <a:gd name="connsiteY1" fmla="*/ 2428241 h 3855720"/>
              <a:gd name="connsiteX2" fmla="*/ 1145398 w 1145398"/>
              <a:gd name="connsiteY2" fmla="*/ 0 h 3855720"/>
              <a:gd name="connsiteX0" fmla="*/ 149718 w 1152345"/>
              <a:gd name="connsiteY0" fmla="*/ 3855720 h 3855720"/>
              <a:gd name="connsiteX1" fmla="*/ 1119998 w 1152345"/>
              <a:gd name="connsiteY1" fmla="*/ 2428241 h 3855720"/>
              <a:gd name="connsiteX2" fmla="*/ 1145398 w 1152345"/>
              <a:gd name="connsiteY2" fmla="*/ 0 h 3855720"/>
              <a:gd name="connsiteX0" fmla="*/ 149718 w 1172319"/>
              <a:gd name="connsiteY0" fmla="*/ 3855720 h 3855720"/>
              <a:gd name="connsiteX1" fmla="*/ 1119998 w 1172319"/>
              <a:gd name="connsiteY1" fmla="*/ 2428241 h 3855720"/>
              <a:gd name="connsiteX2" fmla="*/ 1145398 w 1172319"/>
              <a:gd name="connsiteY2" fmla="*/ 0 h 3855720"/>
              <a:gd name="connsiteX0" fmla="*/ 149718 w 1156697"/>
              <a:gd name="connsiteY0" fmla="*/ 3855720 h 3855720"/>
              <a:gd name="connsiteX1" fmla="*/ 1119998 w 1156697"/>
              <a:gd name="connsiteY1" fmla="*/ 2428241 h 3855720"/>
              <a:gd name="connsiteX2" fmla="*/ 1145398 w 1156697"/>
              <a:gd name="connsiteY2" fmla="*/ 0 h 3855720"/>
              <a:gd name="connsiteX0" fmla="*/ 148301 w 1150763"/>
              <a:gd name="connsiteY0" fmla="*/ 3855720 h 3855720"/>
              <a:gd name="connsiteX1" fmla="*/ 1118581 w 1150763"/>
              <a:gd name="connsiteY1" fmla="*/ 2428241 h 3855720"/>
              <a:gd name="connsiteX2" fmla="*/ 1143981 w 1150763"/>
              <a:gd name="connsiteY2" fmla="*/ 0 h 3855720"/>
              <a:gd name="connsiteX0" fmla="*/ 146565 w 1146322"/>
              <a:gd name="connsiteY0" fmla="*/ 3855720 h 3855720"/>
              <a:gd name="connsiteX1" fmla="*/ 1116845 w 1146322"/>
              <a:gd name="connsiteY1" fmla="*/ 2428241 h 3855720"/>
              <a:gd name="connsiteX2" fmla="*/ 1142245 w 1146322"/>
              <a:gd name="connsiteY2" fmla="*/ 0 h 3855720"/>
              <a:gd name="connsiteX0" fmla="*/ 158367 w 1202774"/>
              <a:gd name="connsiteY0" fmla="*/ 3855720 h 3855720"/>
              <a:gd name="connsiteX1" fmla="*/ 1128647 w 1202774"/>
              <a:gd name="connsiteY1" fmla="*/ 2428241 h 3855720"/>
              <a:gd name="connsiteX2" fmla="*/ 1123567 w 1202774"/>
              <a:gd name="connsiteY2" fmla="*/ 0 h 3855720"/>
              <a:gd name="connsiteX0" fmla="*/ 147602 w 1127100"/>
              <a:gd name="connsiteY0" fmla="*/ 3855720 h 3855720"/>
              <a:gd name="connsiteX1" fmla="*/ 1117882 w 1127100"/>
              <a:gd name="connsiteY1" fmla="*/ 2428241 h 3855720"/>
              <a:gd name="connsiteX2" fmla="*/ 1112802 w 1127100"/>
              <a:gd name="connsiteY2" fmla="*/ 0 h 3855720"/>
              <a:gd name="connsiteX0" fmla="*/ 148300 w 1132075"/>
              <a:gd name="connsiteY0" fmla="*/ 3855720 h 3855720"/>
              <a:gd name="connsiteX1" fmla="*/ 1118580 w 1132075"/>
              <a:gd name="connsiteY1" fmla="*/ 2428241 h 3855720"/>
              <a:gd name="connsiteX2" fmla="*/ 1113500 w 1132075"/>
              <a:gd name="connsiteY2" fmla="*/ 0 h 3855720"/>
              <a:gd name="connsiteX0" fmla="*/ 124092 w 1107867"/>
              <a:gd name="connsiteY0" fmla="*/ 3855720 h 3855720"/>
              <a:gd name="connsiteX1" fmla="*/ 1094372 w 1107867"/>
              <a:gd name="connsiteY1" fmla="*/ 2428241 h 3855720"/>
              <a:gd name="connsiteX2" fmla="*/ 1089292 w 1107867"/>
              <a:gd name="connsiteY2" fmla="*/ 0 h 3855720"/>
              <a:gd name="connsiteX0" fmla="*/ 115681 w 1099456"/>
              <a:gd name="connsiteY0" fmla="*/ 3855720 h 3855720"/>
              <a:gd name="connsiteX1" fmla="*/ 1085961 w 1099456"/>
              <a:gd name="connsiteY1" fmla="*/ 2428241 h 3855720"/>
              <a:gd name="connsiteX2" fmla="*/ 1080881 w 1099456"/>
              <a:gd name="connsiteY2" fmla="*/ 0 h 3855720"/>
              <a:gd name="connsiteX0" fmla="*/ 0 w 983775"/>
              <a:gd name="connsiteY0" fmla="*/ 3855720 h 3855720"/>
              <a:gd name="connsiteX1" fmla="*/ 970280 w 983775"/>
              <a:gd name="connsiteY1" fmla="*/ 2428241 h 3855720"/>
              <a:gd name="connsiteX2" fmla="*/ 965200 w 983775"/>
              <a:gd name="connsiteY2" fmla="*/ 0 h 3855720"/>
              <a:gd name="connsiteX0" fmla="*/ 0 w 966097"/>
              <a:gd name="connsiteY0" fmla="*/ 3914987 h 3914987"/>
              <a:gd name="connsiteX1" fmla="*/ 952602 w 966097"/>
              <a:gd name="connsiteY1" fmla="*/ 2428241 h 3914987"/>
              <a:gd name="connsiteX2" fmla="*/ 947522 w 966097"/>
              <a:gd name="connsiteY2" fmla="*/ 0 h 3914987"/>
              <a:gd name="connsiteX0" fmla="*/ 185214 w 1132937"/>
              <a:gd name="connsiteY0" fmla="*/ 3914987 h 3914987"/>
              <a:gd name="connsiteX1" fmla="*/ 562 w 1132937"/>
              <a:gd name="connsiteY1" fmla="*/ 2072641 h 3914987"/>
              <a:gd name="connsiteX2" fmla="*/ 1132736 w 1132937"/>
              <a:gd name="connsiteY2" fmla="*/ 0 h 3914987"/>
              <a:gd name="connsiteX0" fmla="*/ 184946 w 1132669"/>
              <a:gd name="connsiteY0" fmla="*/ 3914987 h 3914987"/>
              <a:gd name="connsiteX1" fmla="*/ 294 w 1132669"/>
              <a:gd name="connsiteY1" fmla="*/ 2072641 h 3914987"/>
              <a:gd name="connsiteX2" fmla="*/ 1132468 w 1132669"/>
              <a:gd name="connsiteY2" fmla="*/ 0 h 3914987"/>
              <a:gd name="connsiteX0" fmla="*/ 184946 w 677382"/>
              <a:gd name="connsiteY0" fmla="*/ 4033520 h 4033520"/>
              <a:gd name="connsiteX1" fmla="*/ 294 w 677382"/>
              <a:gd name="connsiteY1" fmla="*/ 2191174 h 4033520"/>
              <a:gd name="connsiteX2" fmla="*/ 195559 w 677382"/>
              <a:gd name="connsiteY2" fmla="*/ 0 h 4033520"/>
              <a:gd name="connsiteX0" fmla="*/ 37666 w 564074"/>
              <a:gd name="connsiteY0" fmla="*/ 4033520 h 4033520"/>
              <a:gd name="connsiteX1" fmla="*/ 327 w 564074"/>
              <a:gd name="connsiteY1" fmla="*/ 2225041 h 4033520"/>
              <a:gd name="connsiteX2" fmla="*/ 48279 w 564074"/>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1985 w 542435"/>
              <a:gd name="connsiteY0" fmla="*/ 4033520 h 4033520"/>
              <a:gd name="connsiteX1" fmla="*/ 1 w 542435"/>
              <a:gd name="connsiteY1" fmla="*/ 2250441 h 4033520"/>
              <a:gd name="connsiteX2" fmla="*/ 12598 w 542435"/>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2561 w 536179"/>
              <a:gd name="connsiteY0" fmla="*/ 2301240 h 2301240"/>
              <a:gd name="connsiteX1" fmla="*/ 577 w 536179"/>
              <a:gd name="connsiteY1" fmla="*/ 518161 h 2301240"/>
              <a:gd name="connsiteX2" fmla="*/ 189949 w 536179"/>
              <a:gd name="connsiteY2" fmla="*/ 0 h 2301240"/>
              <a:gd name="connsiteX0" fmla="*/ 2561 w 536179"/>
              <a:gd name="connsiteY0" fmla="*/ 1783079 h 1783079"/>
              <a:gd name="connsiteX1" fmla="*/ 577 w 536179"/>
              <a:gd name="connsiteY1" fmla="*/ 0 h 1783079"/>
              <a:gd name="connsiteX0" fmla="*/ 0 w 767397"/>
              <a:gd name="connsiteY0" fmla="*/ 2550159 h 2550159"/>
              <a:gd name="connsiteX1" fmla="*/ 645013 w 767397"/>
              <a:gd name="connsiteY1" fmla="*/ 0 h 2550159"/>
              <a:gd name="connsiteX0" fmla="*/ 0 w 645013"/>
              <a:gd name="connsiteY0" fmla="*/ 2550159 h 2550159"/>
              <a:gd name="connsiteX1" fmla="*/ 645013 w 645013"/>
              <a:gd name="connsiteY1" fmla="*/ 0 h 2550159"/>
              <a:gd name="connsiteX0" fmla="*/ 0 w 654220"/>
              <a:gd name="connsiteY0" fmla="*/ 2550159 h 2550159"/>
              <a:gd name="connsiteX1" fmla="*/ 645013 w 654220"/>
              <a:gd name="connsiteY1" fmla="*/ 0 h 2550159"/>
              <a:gd name="connsiteX0" fmla="*/ 0 w 662691"/>
              <a:gd name="connsiteY0" fmla="*/ 2539999 h 2539999"/>
              <a:gd name="connsiteX1" fmla="*/ 662691 w 662691"/>
              <a:gd name="connsiteY1" fmla="*/ 0 h 2539999"/>
              <a:gd name="connsiteX0" fmla="*/ 0 w 662691"/>
              <a:gd name="connsiteY0" fmla="*/ 2539999 h 2539999"/>
              <a:gd name="connsiteX1" fmla="*/ 662691 w 662691"/>
              <a:gd name="connsiteY1" fmla="*/ 0 h 2539999"/>
              <a:gd name="connsiteX0" fmla="*/ 0 w 708427"/>
              <a:gd name="connsiteY0" fmla="*/ 2464916 h 2464916"/>
              <a:gd name="connsiteX1" fmla="*/ 708427 w 708427"/>
              <a:gd name="connsiteY1" fmla="*/ 0 h 2464916"/>
              <a:gd name="connsiteX0" fmla="*/ 0 w 708427"/>
              <a:gd name="connsiteY0" fmla="*/ 2464916 h 2464916"/>
              <a:gd name="connsiteX1" fmla="*/ 708427 w 708427"/>
              <a:gd name="connsiteY1" fmla="*/ 0 h 2464916"/>
              <a:gd name="connsiteX0" fmla="*/ 0 w 708427"/>
              <a:gd name="connsiteY0" fmla="*/ 2464916 h 2464916"/>
              <a:gd name="connsiteX1" fmla="*/ 708427 w 708427"/>
              <a:gd name="connsiteY1" fmla="*/ 0 h 2464916"/>
              <a:gd name="connsiteX0" fmla="*/ 0 w 708427"/>
              <a:gd name="connsiteY0" fmla="*/ 2464916 h 2464916"/>
              <a:gd name="connsiteX1" fmla="*/ 708427 w 708427"/>
              <a:gd name="connsiteY1" fmla="*/ 0 h 2464916"/>
            </a:gdLst>
            <a:ahLst/>
            <a:cxnLst>
              <a:cxn ang="0">
                <a:pos x="connsiteX0" y="connsiteY0"/>
              </a:cxn>
              <a:cxn ang="0">
                <a:pos x="connsiteX1" y="connsiteY1"/>
              </a:cxn>
            </a:cxnLst>
            <a:rect l="l" t="t" r="r" b="b"/>
            <a:pathLst>
              <a:path w="708427" h="2464916">
                <a:moveTo>
                  <a:pt x="0" y="2464916"/>
                </a:moveTo>
                <a:cubicBezTo>
                  <a:pt x="1555865" y="1748106"/>
                  <a:pt x="-614721" y="1571305"/>
                  <a:pt x="708427" y="0"/>
                </a:cubicBezTo>
              </a:path>
            </a:pathLst>
          </a:custGeom>
          <a:noFill/>
          <a:ln w="38100">
            <a:solidFill>
              <a:srgbClr val="EC706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任意多边形 175"/>
          <p:cNvSpPr/>
          <p:nvPr/>
        </p:nvSpPr>
        <p:spPr>
          <a:xfrm>
            <a:off x="3263536" y="1728293"/>
            <a:ext cx="844313" cy="1099285"/>
          </a:xfrm>
          <a:custGeom>
            <a:avLst/>
            <a:gdLst>
              <a:gd name="connsiteX0" fmla="*/ 0 w 1049867"/>
              <a:gd name="connsiteY0" fmla="*/ 3810000 h 3810000"/>
              <a:gd name="connsiteX1" fmla="*/ 1049867 w 1049867"/>
              <a:gd name="connsiteY1" fmla="*/ 0 h 3810000"/>
              <a:gd name="connsiteX0" fmla="*/ 0 w 1024467"/>
              <a:gd name="connsiteY0" fmla="*/ 3937000 h 3937000"/>
              <a:gd name="connsiteX1" fmla="*/ 1024467 w 1024467"/>
              <a:gd name="connsiteY1" fmla="*/ 0 h 3937000"/>
              <a:gd name="connsiteX0" fmla="*/ 117368 w 1141835"/>
              <a:gd name="connsiteY0" fmla="*/ 3937000 h 3937000"/>
              <a:gd name="connsiteX1" fmla="*/ 1141835 w 1141835"/>
              <a:gd name="connsiteY1"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269860"/>
              <a:gd name="connsiteY0" fmla="*/ 3937000 h 3937000"/>
              <a:gd name="connsiteX1" fmla="*/ 965200 w 1269860"/>
              <a:gd name="connsiteY1" fmla="*/ 1744134 h 3937000"/>
              <a:gd name="connsiteX2" fmla="*/ 1024467 w 1269860"/>
              <a:gd name="connsiteY2"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024467"/>
              <a:gd name="connsiteY0" fmla="*/ 3937000 h 3937000"/>
              <a:gd name="connsiteX1" fmla="*/ 753533 w 1024467"/>
              <a:gd name="connsiteY1" fmla="*/ 2717801 h 3937000"/>
              <a:gd name="connsiteX2" fmla="*/ 1024467 w 1024467"/>
              <a:gd name="connsiteY2" fmla="*/ 0 h 3937000"/>
              <a:gd name="connsiteX0" fmla="*/ 157561 w 1182028"/>
              <a:gd name="connsiteY0" fmla="*/ 3937000 h 3937000"/>
              <a:gd name="connsiteX1" fmla="*/ 911094 w 1182028"/>
              <a:gd name="connsiteY1" fmla="*/ 2717801 h 3937000"/>
              <a:gd name="connsiteX2" fmla="*/ 1182028 w 1182028"/>
              <a:gd name="connsiteY2" fmla="*/ 0 h 3937000"/>
              <a:gd name="connsiteX0" fmla="*/ 170306 w 1194773"/>
              <a:gd name="connsiteY0" fmla="*/ 3937000 h 3937000"/>
              <a:gd name="connsiteX1" fmla="*/ 923839 w 1194773"/>
              <a:gd name="connsiteY1" fmla="*/ 2717801 h 3937000"/>
              <a:gd name="connsiteX2" fmla="*/ 1194773 w 1194773"/>
              <a:gd name="connsiteY2" fmla="*/ 0 h 3937000"/>
              <a:gd name="connsiteX0" fmla="*/ 163990 w 1188457"/>
              <a:gd name="connsiteY0" fmla="*/ 3937000 h 3937000"/>
              <a:gd name="connsiteX1" fmla="*/ 985256 w 1188457"/>
              <a:gd name="connsiteY1" fmla="*/ 2472268 h 3937000"/>
              <a:gd name="connsiteX2" fmla="*/ 1188457 w 1188457"/>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56026 w 1180493"/>
              <a:gd name="connsiteY0" fmla="*/ 3937000 h 3937000"/>
              <a:gd name="connsiteX1" fmla="*/ 1070426 w 1180493"/>
              <a:gd name="connsiteY1" fmla="*/ 2489201 h 3937000"/>
              <a:gd name="connsiteX2" fmla="*/ 1180493 w 1180493"/>
              <a:gd name="connsiteY2" fmla="*/ 0 h 3937000"/>
              <a:gd name="connsiteX0" fmla="*/ 163523 w 1154123"/>
              <a:gd name="connsiteY0" fmla="*/ 3810000 h 3810000"/>
              <a:gd name="connsiteX1" fmla="*/ 1077923 w 1154123"/>
              <a:gd name="connsiteY1" fmla="*/ 2362201 h 3810000"/>
              <a:gd name="connsiteX2" fmla="*/ 1154123 w 1154123"/>
              <a:gd name="connsiteY2" fmla="*/ 0 h 3810000"/>
              <a:gd name="connsiteX0" fmla="*/ 163593 w 1159273"/>
              <a:gd name="connsiteY0" fmla="*/ 3855720 h 3855720"/>
              <a:gd name="connsiteX1" fmla="*/ 1077993 w 1159273"/>
              <a:gd name="connsiteY1" fmla="*/ 2407921 h 3855720"/>
              <a:gd name="connsiteX2" fmla="*/ 1159273 w 1159273"/>
              <a:gd name="connsiteY2" fmla="*/ 0 h 3855720"/>
              <a:gd name="connsiteX0" fmla="*/ 163593 w 1165970"/>
              <a:gd name="connsiteY0" fmla="*/ 3855720 h 3855720"/>
              <a:gd name="connsiteX1" fmla="*/ 1077993 w 1165970"/>
              <a:gd name="connsiteY1" fmla="*/ 2407921 h 3855720"/>
              <a:gd name="connsiteX2" fmla="*/ 1159273 w 1165970"/>
              <a:gd name="connsiteY2" fmla="*/ 0 h 3855720"/>
              <a:gd name="connsiteX0" fmla="*/ 166352 w 1162032"/>
              <a:gd name="connsiteY0" fmla="*/ 3855720 h 3855720"/>
              <a:gd name="connsiteX1" fmla="*/ 1050272 w 1162032"/>
              <a:gd name="connsiteY1" fmla="*/ 2458721 h 3855720"/>
              <a:gd name="connsiteX2" fmla="*/ 1162032 w 1162032"/>
              <a:gd name="connsiteY2" fmla="*/ 0 h 3855720"/>
              <a:gd name="connsiteX0" fmla="*/ 168242 w 1163922"/>
              <a:gd name="connsiteY0" fmla="*/ 3855720 h 3855720"/>
              <a:gd name="connsiteX1" fmla="*/ 1031842 w 1163922"/>
              <a:gd name="connsiteY1" fmla="*/ 2448561 h 3855720"/>
              <a:gd name="connsiteX2" fmla="*/ 1163922 w 1163922"/>
              <a:gd name="connsiteY2" fmla="*/ 0 h 3855720"/>
              <a:gd name="connsiteX0" fmla="*/ 161821 w 1157501"/>
              <a:gd name="connsiteY0" fmla="*/ 3855720 h 3855720"/>
              <a:gd name="connsiteX1" fmla="*/ 1025421 w 1157501"/>
              <a:gd name="connsiteY1" fmla="*/ 2448561 h 3855720"/>
              <a:gd name="connsiteX2" fmla="*/ 1157501 w 1157501"/>
              <a:gd name="connsiteY2" fmla="*/ 0 h 3855720"/>
              <a:gd name="connsiteX0" fmla="*/ 156660 w 1152340"/>
              <a:gd name="connsiteY0" fmla="*/ 3855720 h 3855720"/>
              <a:gd name="connsiteX1" fmla="*/ 1081220 w 1152340"/>
              <a:gd name="connsiteY1" fmla="*/ 2453641 h 3855720"/>
              <a:gd name="connsiteX2" fmla="*/ 1152340 w 1152340"/>
              <a:gd name="connsiteY2" fmla="*/ 0 h 3855720"/>
              <a:gd name="connsiteX0" fmla="*/ 154738 w 1150418"/>
              <a:gd name="connsiteY0" fmla="*/ 3855720 h 3855720"/>
              <a:gd name="connsiteX1" fmla="*/ 1079298 w 1150418"/>
              <a:gd name="connsiteY1" fmla="*/ 2453641 h 3855720"/>
              <a:gd name="connsiteX2" fmla="*/ 1150418 w 1150418"/>
              <a:gd name="connsiteY2" fmla="*/ 0 h 3855720"/>
              <a:gd name="connsiteX0" fmla="*/ 151160 w 1147097"/>
              <a:gd name="connsiteY0" fmla="*/ 3855720 h 3855720"/>
              <a:gd name="connsiteX1" fmla="*/ 1121440 w 1147097"/>
              <a:gd name="connsiteY1" fmla="*/ 2428241 h 3855720"/>
              <a:gd name="connsiteX2" fmla="*/ 1146840 w 1147097"/>
              <a:gd name="connsiteY2" fmla="*/ 0 h 3855720"/>
              <a:gd name="connsiteX0" fmla="*/ 149718 w 1145398"/>
              <a:gd name="connsiteY0" fmla="*/ 3855720 h 3855720"/>
              <a:gd name="connsiteX1" fmla="*/ 1119998 w 1145398"/>
              <a:gd name="connsiteY1" fmla="*/ 2428241 h 3855720"/>
              <a:gd name="connsiteX2" fmla="*/ 1145398 w 1145398"/>
              <a:gd name="connsiteY2" fmla="*/ 0 h 3855720"/>
              <a:gd name="connsiteX0" fmla="*/ 149718 w 1152345"/>
              <a:gd name="connsiteY0" fmla="*/ 3855720 h 3855720"/>
              <a:gd name="connsiteX1" fmla="*/ 1119998 w 1152345"/>
              <a:gd name="connsiteY1" fmla="*/ 2428241 h 3855720"/>
              <a:gd name="connsiteX2" fmla="*/ 1145398 w 1152345"/>
              <a:gd name="connsiteY2" fmla="*/ 0 h 3855720"/>
              <a:gd name="connsiteX0" fmla="*/ 149718 w 1172319"/>
              <a:gd name="connsiteY0" fmla="*/ 3855720 h 3855720"/>
              <a:gd name="connsiteX1" fmla="*/ 1119998 w 1172319"/>
              <a:gd name="connsiteY1" fmla="*/ 2428241 h 3855720"/>
              <a:gd name="connsiteX2" fmla="*/ 1145398 w 1172319"/>
              <a:gd name="connsiteY2" fmla="*/ 0 h 3855720"/>
              <a:gd name="connsiteX0" fmla="*/ 149718 w 1156697"/>
              <a:gd name="connsiteY0" fmla="*/ 3855720 h 3855720"/>
              <a:gd name="connsiteX1" fmla="*/ 1119998 w 1156697"/>
              <a:gd name="connsiteY1" fmla="*/ 2428241 h 3855720"/>
              <a:gd name="connsiteX2" fmla="*/ 1145398 w 1156697"/>
              <a:gd name="connsiteY2" fmla="*/ 0 h 3855720"/>
              <a:gd name="connsiteX0" fmla="*/ 148301 w 1150763"/>
              <a:gd name="connsiteY0" fmla="*/ 3855720 h 3855720"/>
              <a:gd name="connsiteX1" fmla="*/ 1118581 w 1150763"/>
              <a:gd name="connsiteY1" fmla="*/ 2428241 h 3855720"/>
              <a:gd name="connsiteX2" fmla="*/ 1143981 w 1150763"/>
              <a:gd name="connsiteY2" fmla="*/ 0 h 3855720"/>
              <a:gd name="connsiteX0" fmla="*/ 146565 w 1146322"/>
              <a:gd name="connsiteY0" fmla="*/ 3855720 h 3855720"/>
              <a:gd name="connsiteX1" fmla="*/ 1116845 w 1146322"/>
              <a:gd name="connsiteY1" fmla="*/ 2428241 h 3855720"/>
              <a:gd name="connsiteX2" fmla="*/ 1142245 w 1146322"/>
              <a:gd name="connsiteY2" fmla="*/ 0 h 3855720"/>
              <a:gd name="connsiteX0" fmla="*/ 158367 w 1202774"/>
              <a:gd name="connsiteY0" fmla="*/ 3855720 h 3855720"/>
              <a:gd name="connsiteX1" fmla="*/ 1128647 w 1202774"/>
              <a:gd name="connsiteY1" fmla="*/ 2428241 h 3855720"/>
              <a:gd name="connsiteX2" fmla="*/ 1123567 w 1202774"/>
              <a:gd name="connsiteY2" fmla="*/ 0 h 3855720"/>
              <a:gd name="connsiteX0" fmla="*/ 147602 w 1127100"/>
              <a:gd name="connsiteY0" fmla="*/ 3855720 h 3855720"/>
              <a:gd name="connsiteX1" fmla="*/ 1117882 w 1127100"/>
              <a:gd name="connsiteY1" fmla="*/ 2428241 h 3855720"/>
              <a:gd name="connsiteX2" fmla="*/ 1112802 w 1127100"/>
              <a:gd name="connsiteY2" fmla="*/ 0 h 3855720"/>
              <a:gd name="connsiteX0" fmla="*/ 148300 w 1132075"/>
              <a:gd name="connsiteY0" fmla="*/ 3855720 h 3855720"/>
              <a:gd name="connsiteX1" fmla="*/ 1118580 w 1132075"/>
              <a:gd name="connsiteY1" fmla="*/ 2428241 h 3855720"/>
              <a:gd name="connsiteX2" fmla="*/ 1113500 w 1132075"/>
              <a:gd name="connsiteY2" fmla="*/ 0 h 3855720"/>
              <a:gd name="connsiteX0" fmla="*/ 124092 w 1107867"/>
              <a:gd name="connsiteY0" fmla="*/ 3855720 h 3855720"/>
              <a:gd name="connsiteX1" fmla="*/ 1094372 w 1107867"/>
              <a:gd name="connsiteY1" fmla="*/ 2428241 h 3855720"/>
              <a:gd name="connsiteX2" fmla="*/ 1089292 w 1107867"/>
              <a:gd name="connsiteY2" fmla="*/ 0 h 3855720"/>
              <a:gd name="connsiteX0" fmla="*/ 115681 w 1099456"/>
              <a:gd name="connsiteY0" fmla="*/ 3855720 h 3855720"/>
              <a:gd name="connsiteX1" fmla="*/ 1085961 w 1099456"/>
              <a:gd name="connsiteY1" fmla="*/ 2428241 h 3855720"/>
              <a:gd name="connsiteX2" fmla="*/ 1080881 w 1099456"/>
              <a:gd name="connsiteY2" fmla="*/ 0 h 3855720"/>
              <a:gd name="connsiteX0" fmla="*/ 0 w 983775"/>
              <a:gd name="connsiteY0" fmla="*/ 3855720 h 3855720"/>
              <a:gd name="connsiteX1" fmla="*/ 970280 w 983775"/>
              <a:gd name="connsiteY1" fmla="*/ 2428241 h 3855720"/>
              <a:gd name="connsiteX2" fmla="*/ 965200 w 983775"/>
              <a:gd name="connsiteY2" fmla="*/ 0 h 3855720"/>
              <a:gd name="connsiteX0" fmla="*/ 0 w 966097"/>
              <a:gd name="connsiteY0" fmla="*/ 3914987 h 3914987"/>
              <a:gd name="connsiteX1" fmla="*/ 952602 w 966097"/>
              <a:gd name="connsiteY1" fmla="*/ 2428241 h 3914987"/>
              <a:gd name="connsiteX2" fmla="*/ 947522 w 966097"/>
              <a:gd name="connsiteY2" fmla="*/ 0 h 3914987"/>
              <a:gd name="connsiteX0" fmla="*/ 185214 w 1132937"/>
              <a:gd name="connsiteY0" fmla="*/ 3914987 h 3914987"/>
              <a:gd name="connsiteX1" fmla="*/ 562 w 1132937"/>
              <a:gd name="connsiteY1" fmla="*/ 2072641 h 3914987"/>
              <a:gd name="connsiteX2" fmla="*/ 1132736 w 1132937"/>
              <a:gd name="connsiteY2" fmla="*/ 0 h 3914987"/>
              <a:gd name="connsiteX0" fmla="*/ 184946 w 1132669"/>
              <a:gd name="connsiteY0" fmla="*/ 3914987 h 3914987"/>
              <a:gd name="connsiteX1" fmla="*/ 294 w 1132669"/>
              <a:gd name="connsiteY1" fmla="*/ 2072641 h 3914987"/>
              <a:gd name="connsiteX2" fmla="*/ 1132468 w 1132669"/>
              <a:gd name="connsiteY2" fmla="*/ 0 h 3914987"/>
              <a:gd name="connsiteX0" fmla="*/ 184946 w 677382"/>
              <a:gd name="connsiteY0" fmla="*/ 4033520 h 4033520"/>
              <a:gd name="connsiteX1" fmla="*/ 294 w 677382"/>
              <a:gd name="connsiteY1" fmla="*/ 2191174 h 4033520"/>
              <a:gd name="connsiteX2" fmla="*/ 195559 w 677382"/>
              <a:gd name="connsiteY2" fmla="*/ 0 h 4033520"/>
              <a:gd name="connsiteX0" fmla="*/ 37666 w 564074"/>
              <a:gd name="connsiteY0" fmla="*/ 4033520 h 4033520"/>
              <a:gd name="connsiteX1" fmla="*/ 327 w 564074"/>
              <a:gd name="connsiteY1" fmla="*/ 2225041 h 4033520"/>
              <a:gd name="connsiteX2" fmla="*/ 48279 w 564074"/>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1985 w 542435"/>
              <a:gd name="connsiteY0" fmla="*/ 4033520 h 4033520"/>
              <a:gd name="connsiteX1" fmla="*/ 1 w 542435"/>
              <a:gd name="connsiteY1" fmla="*/ 2250441 h 4033520"/>
              <a:gd name="connsiteX2" fmla="*/ 12598 w 542435"/>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2561 w 536179"/>
              <a:gd name="connsiteY0" fmla="*/ 2301240 h 2301240"/>
              <a:gd name="connsiteX1" fmla="*/ 577 w 536179"/>
              <a:gd name="connsiteY1" fmla="*/ 518161 h 2301240"/>
              <a:gd name="connsiteX2" fmla="*/ 189949 w 536179"/>
              <a:gd name="connsiteY2" fmla="*/ 0 h 2301240"/>
              <a:gd name="connsiteX0" fmla="*/ 2561 w 536179"/>
              <a:gd name="connsiteY0" fmla="*/ 1783079 h 1783079"/>
              <a:gd name="connsiteX1" fmla="*/ 577 w 536179"/>
              <a:gd name="connsiteY1" fmla="*/ 0 h 1783079"/>
              <a:gd name="connsiteX0" fmla="*/ 0 w 767397"/>
              <a:gd name="connsiteY0" fmla="*/ 2550159 h 2550159"/>
              <a:gd name="connsiteX1" fmla="*/ 645013 w 767397"/>
              <a:gd name="connsiteY1" fmla="*/ 0 h 2550159"/>
              <a:gd name="connsiteX0" fmla="*/ 0 w 645013"/>
              <a:gd name="connsiteY0" fmla="*/ 2550159 h 2550159"/>
              <a:gd name="connsiteX1" fmla="*/ 645013 w 645013"/>
              <a:gd name="connsiteY1" fmla="*/ 0 h 2550159"/>
              <a:gd name="connsiteX0" fmla="*/ 0 w 654220"/>
              <a:gd name="connsiteY0" fmla="*/ 2550159 h 2550159"/>
              <a:gd name="connsiteX1" fmla="*/ 645013 w 654220"/>
              <a:gd name="connsiteY1" fmla="*/ 0 h 2550159"/>
              <a:gd name="connsiteX0" fmla="*/ 0 w 662691"/>
              <a:gd name="connsiteY0" fmla="*/ 2539999 h 2539999"/>
              <a:gd name="connsiteX1" fmla="*/ 662691 w 662691"/>
              <a:gd name="connsiteY1" fmla="*/ 0 h 2539999"/>
              <a:gd name="connsiteX0" fmla="*/ 0 w 662691"/>
              <a:gd name="connsiteY0" fmla="*/ 2539999 h 2539999"/>
              <a:gd name="connsiteX1" fmla="*/ 662691 w 662691"/>
              <a:gd name="connsiteY1" fmla="*/ 0 h 2539999"/>
              <a:gd name="connsiteX0" fmla="*/ 422840 w 938428"/>
              <a:gd name="connsiteY0" fmla="*/ 2698495 h 2698495"/>
              <a:gd name="connsiteX1" fmla="*/ 343075 w 938428"/>
              <a:gd name="connsiteY1" fmla="*/ 0 h 2698495"/>
              <a:gd name="connsiteX0" fmla="*/ 92540 w 782823"/>
              <a:gd name="connsiteY0" fmla="*/ 2698495 h 2698495"/>
              <a:gd name="connsiteX1" fmla="*/ 12775 w 782823"/>
              <a:gd name="connsiteY1" fmla="*/ 0 h 2698495"/>
              <a:gd name="connsiteX0" fmla="*/ 852714 w 1406067"/>
              <a:gd name="connsiteY0" fmla="*/ 2040127 h 2040127"/>
              <a:gd name="connsiteX1" fmla="*/ 9281 w 1406067"/>
              <a:gd name="connsiteY1" fmla="*/ 0 h 2040127"/>
              <a:gd name="connsiteX0" fmla="*/ 887724 w 887724"/>
              <a:gd name="connsiteY0" fmla="*/ 2040127 h 2040127"/>
              <a:gd name="connsiteX1" fmla="*/ 44291 w 887724"/>
              <a:gd name="connsiteY1" fmla="*/ 0 h 2040127"/>
              <a:gd name="connsiteX0" fmla="*/ 711271 w 711271"/>
              <a:gd name="connsiteY0" fmla="*/ 1357375 h 1357375"/>
              <a:gd name="connsiteX1" fmla="*/ 62998 w 711271"/>
              <a:gd name="connsiteY1" fmla="*/ 0 h 1357375"/>
              <a:gd name="connsiteX0" fmla="*/ 701151 w 701151"/>
              <a:gd name="connsiteY0" fmla="*/ 1357375 h 1357375"/>
              <a:gd name="connsiteX1" fmla="*/ 52878 w 701151"/>
              <a:gd name="connsiteY1" fmla="*/ 0 h 1357375"/>
              <a:gd name="connsiteX0" fmla="*/ 694319 w 694319"/>
              <a:gd name="connsiteY0" fmla="*/ 1357375 h 1357375"/>
              <a:gd name="connsiteX1" fmla="*/ 46046 w 694319"/>
              <a:gd name="connsiteY1" fmla="*/ 0 h 1357375"/>
              <a:gd name="connsiteX0" fmla="*/ 636075 w 636075"/>
              <a:gd name="connsiteY0" fmla="*/ 1326895 h 1326895"/>
              <a:gd name="connsiteX1" fmla="*/ 51441 w 636075"/>
              <a:gd name="connsiteY1" fmla="*/ 0 h 1326895"/>
              <a:gd name="connsiteX0" fmla="*/ 596354 w 596354"/>
              <a:gd name="connsiteY0" fmla="*/ 1326895 h 1326895"/>
              <a:gd name="connsiteX1" fmla="*/ 11720 w 596354"/>
              <a:gd name="connsiteY1" fmla="*/ 0 h 1326895"/>
              <a:gd name="connsiteX0" fmla="*/ 587612 w 587612"/>
              <a:gd name="connsiteY0" fmla="*/ 1326895 h 1326895"/>
              <a:gd name="connsiteX1" fmla="*/ 2978 w 587612"/>
              <a:gd name="connsiteY1" fmla="*/ 0 h 1326895"/>
            </a:gdLst>
            <a:ahLst/>
            <a:cxnLst>
              <a:cxn ang="0">
                <a:pos x="connsiteX0" y="connsiteY0"/>
              </a:cxn>
              <a:cxn ang="0">
                <a:pos x="connsiteX1" y="connsiteY1"/>
              </a:cxn>
            </a:cxnLst>
            <a:rect l="l" t="t" r="r" b="b"/>
            <a:pathLst>
              <a:path w="587612" h="1326895">
                <a:moveTo>
                  <a:pt x="587612" y="1326895"/>
                </a:moveTo>
                <a:cubicBezTo>
                  <a:pt x="167207" y="1287045"/>
                  <a:pt x="-26838" y="1123188"/>
                  <a:pt x="2978" y="0"/>
                </a:cubicBezTo>
              </a:path>
            </a:pathLst>
          </a:custGeom>
          <a:noFill/>
          <a:ln w="38100">
            <a:solidFill>
              <a:srgbClr val="EC706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箭头连接符 88"/>
          <p:cNvCxnSpPr/>
          <p:nvPr/>
        </p:nvCxnSpPr>
        <p:spPr>
          <a:xfrm flipV="1">
            <a:off x="6385471" y="2355966"/>
            <a:ext cx="900000" cy="0"/>
          </a:xfrm>
          <a:prstGeom prst="straightConnector1">
            <a:avLst/>
          </a:prstGeom>
          <a:noFill/>
          <a:ln w="38100">
            <a:solidFill>
              <a:srgbClr val="EC7061"/>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91" name="Text Box 9"/>
          <p:cNvSpPr txBox="1">
            <a:spLocks noChangeArrowheads="1"/>
          </p:cNvSpPr>
          <p:nvPr/>
        </p:nvSpPr>
        <p:spPr bwMode="auto">
          <a:xfrm>
            <a:off x="6274193" y="2087607"/>
            <a:ext cx="1140593" cy="276999"/>
          </a:xfrm>
          <a:prstGeom prst="rect">
            <a:avLst/>
          </a:prstGeom>
          <a:noFill/>
          <a:ln w="9525">
            <a:noFill/>
            <a:miter lim="800000"/>
            <a:headEnd/>
            <a:tailEnd/>
          </a:ln>
        </p:spPr>
        <p:txBody>
          <a:bodyPr wrap="square">
            <a:spAutoFit/>
          </a:bodyPr>
          <a:lstStyle/>
          <a:p>
            <a:pPr algn="ctr"/>
            <a:r>
              <a:rPr lang="zh-CN" altLang="en-US" sz="1200" dirty="0" smtClean="0">
                <a:solidFill>
                  <a:schemeClr val="tx1"/>
                </a:solidFill>
              </a:rPr>
              <a:t>业务数据流量</a:t>
            </a:r>
            <a:endParaRPr lang="zh-CN" altLang="en-US" sz="1200" dirty="0">
              <a:solidFill>
                <a:schemeClr val="tx1"/>
              </a:solidFill>
            </a:endParaRPr>
          </a:p>
        </p:txBody>
      </p:sp>
      <p:cxnSp>
        <p:nvCxnSpPr>
          <p:cNvPr id="97" name="直接箭头连接符 96"/>
          <p:cNvCxnSpPr/>
          <p:nvPr/>
        </p:nvCxnSpPr>
        <p:spPr>
          <a:xfrm flipV="1">
            <a:off x="6385471" y="2621541"/>
            <a:ext cx="900000" cy="0"/>
          </a:xfrm>
          <a:prstGeom prst="straightConnector1">
            <a:avLst/>
          </a:prstGeom>
          <a:noFill/>
          <a:ln w="28575">
            <a:solidFill>
              <a:srgbClr val="EC7061"/>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98" name="Text Box 9"/>
          <p:cNvSpPr txBox="1">
            <a:spLocks noChangeArrowheads="1"/>
          </p:cNvSpPr>
          <p:nvPr/>
        </p:nvSpPr>
        <p:spPr bwMode="auto">
          <a:xfrm>
            <a:off x="6304054" y="2364606"/>
            <a:ext cx="1038329" cy="276999"/>
          </a:xfrm>
          <a:prstGeom prst="rect">
            <a:avLst/>
          </a:prstGeom>
          <a:noFill/>
          <a:ln w="9525">
            <a:noFill/>
            <a:miter lim="800000"/>
            <a:headEnd/>
            <a:tailEnd/>
          </a:ln>
        </p:spPr>
        <p:txBody>
          <a:bodyPr wrap="square">
            <a:spAutoFit/>
          </a:bodyPr>
          <a:lstStyle/>
          <a:p>
            <a:pPr algn="ctr"/>
            <a:r>
              <a:rPr lang="zh-CN" altLang="en-US" sz="1200" dirty="0" smtClean="0">
                <a:solidFill>
                  <a:schemeClr val="tx1"/>
                </a:solidFill>
              </a:rPr>
              <a:t>管理流量</a:t>
            </a:r>
            <a:endParaRPr lang="zh-CN" altLang="en-US" sz="1200" dirty="0">
              <a:solidFill>
                <a:schemeClr val="tx1"/>
              </a:solidFill>
            </a:endParaRPr>
          </a:p>
        </p:txBody>
      </p:sp>
      <p:grpSp>
        <p:nvGrpSpPr>
          <p:cNvPr id="100" name="组合 99"/>
          <p:cNvGrpSpPr/>
          <p:nvPr/>
        </p:nvGrpSpPr>
        <p:grpSpPr>
          <a:xfrm>
            <a:off x="6325251" y="1820457"/>
            <a:ext cx="995785" cy="253916"/>
            <a:chOff x="657756" y="1820457"/>
            <a:chExt cx="995785" cy="253916"/>
          </a:xfrm>
        </p:grpSpPr>
        <p:cxnSp>
          <p:nvCxnSpPr>
            <p:cNvPr id="101" name="直接箭头连接符 100"/>
            <p:cNvCxnSpPr/>
            <p:nvPr/>
          </p:nvCxnSpPr>
          <p:spPr>
            <a:xfrm>
              <a:off x="724865" y="1945289"/>
              <a:ext cx="861719" cy="0"/>
            </a:xfrm>
            <a:prstGeom prst="straightConnector1">
              <a:avLst/>
            </a:prstGeom>
            <a:noFill/>
            <a:ln w="254000"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02" name="文本框 101"/>
            <p:cNvSpPr txBox="1"/>
            <p:nvPr/>
          </p:nvSpPr>
          <p:spPr>
            <a:xfrm>
              <a:off x="657756" y="1820457"/>
              <a:ext cx="995785" cy="253916"/>
            </a:xfrm>
            <a:prstGeom prst="rect">
              <a:avLst/>
            </a:prstGeom>
            <a:noFill/>
          </p:spPr>
          <p:txBody>
            <a:bodyPr wrap="none" rtlCol="0">
              <a:spAutoFit/>
            </a:bodyPr>
            <a:lstStyle/>
            <a:p>
              <a:r>
                <a:rPr lang="en-US" altLang="zh-CN" sz="1050" dirty="0" smtClean="0"/>
                <a:t>CAPWAP</a:t>
              </a:r>
              <a:r>
                <a:rPr lang="zh-CN" altLang="en-US" sz="1050" dirty="0" smtClean="0"/>
                <a:t>隧道</a:t>
              </a:r>
              <a:endParaRPr lang="zh-CN" altLang="en-US" sz="1050" dirty="0"/>
            </a:p>
          </p:txBody>
        </p:sp>
      </p:grpSp>
    </p:spTree>
    <p:extLst>
      <p:ext uri="{BB962C8B-B14F-4D97-AF65-F5344CB8AC3E}">
        <p14:creationId xmlns:p14="http://schemas.microsoft.com/office/powerpoint/2010/main" val="1919991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rPr>
              <a:t>WLAN</a:t>
            </a:r>
            <a:r>
              <a:rPr lang="zh-CN" altLang="en-US" dirty="0">
                <a:solidFill>
                  <a:schemeClr val="bg1">
                    <a:lumMod val="50000"/>
                  </a:schemeClr>
                </a:solidFill>
              </a:rPr>
              <a:t>概述</a:t>
            </a:r>
            <a:endParaRPr lang="en-US" altLang="zh-CN" dirty="0">
              <a:solidFill>
                <a:schemeClr val="bg1">
                  <a:lumMod val="50000"/>
                </a:schemeClr>
              </a:solidFill>
            </a:endParaRPr>
          </a:p>
          <a:p>
            <a:r>
              <a:rPr lang="en-US" altLang="zh-CN" dirty="0">
                <a:solidFill>
                  <a:schemeClr val="bg1">
                    <a:lumMod val="50000"/>
                  </a:schemeClr>
                </a:solidFill>
              </a:rPr>
              <a:t>WLAN</a:t>
            </a:r>
            <a:r>
              <a:rPr lang="zh-CN" altLang="en-US" dirty="0">
                <a:solidFill>
                  <a:schemeClr val="bg1">
                    <a:lumMod val="50000"/>
                  </a:schemeClr>
                </a:solidFill>
              </a:rPr>
              <a:t>的基本</a:t>
            </a:r>
            <a:r>
              <a:rPr lang="zh-CN" altLang="en-US" dirty="0" smtClean="0">
                <a:solidFill>
                  <a:schemeClr val="bg1">
                    <a:lumMod val="50000"/>
                  </a:schemeClr>
                </a:solidFill>
              </a:rPr>
              <a:t>概念</a:t>
            </a:r>
            <a:endParaRPr lang="en-US" altLang="zh-CN" dirty="0" smtClean="0">
              <a:solidFill>
                <a:schemeClr val="bg1">
                  <a:lumMod val="50000"/>
                </a:schemeClr>
              </a:solidFill>
            </a:endParaRPr>
          </a:p>
          <a:p>
            <a:r>
              <a:rPr lang="en-US" altLang="zh-CN" dirty="0">
                <a:solidFill>
                  <a:schemeClr val="bg1">
                    <a:lumMod val="50000"/>
                  </a:schemeClr>
                </a:solidFill>
              </a:rPr>
              <a:t>WLAN</a:t>
            </a:r>
            <a:r>
              <a:rPr lang="zh-CN" altLang="en-US" dirty="0">
                <a:solidFill>
                  <a:schemeClr val="bg1">
                    <a:lumMod val="50000"/>
                  </a:schemeClr>
                </a:solidFill>
              </a:rPr>
              <a:t>的组网架构</a:t>
            </a:r>
          </a:p>
          <a:p>
            <a:r>
              <a:rPr lang="en-US" altLang="zh-CN" dirty="0" smtClean="0">
                <a:solidFill>
                  <a:schemeClr val="bg1">
                    <a:lumMod val="50000"/>
                  </a:schemeClr>
                </a:solidFill>
              </a:rPr>
              <a:t>WLAN</a:t>
            </a:r>
            <a:r>
              <a:rPr lang="zh-CN" altLang="en-US" dirty="0">
                <a:solidFill>
                  <a:schemeClr val="bg1">
                    <a:lumMod val="50000"/>
                  </a:schemeClr>
                </a:solidFill>
              </a:rPr>
              <a:t>的工作原理</a:t>
            </a:r>
            <a:endParaRPr lang="en-US" altLang="zh-CN" dirty="0">
              <a:solidFill>
                <a:schemeClr val="bg1">
                  <a:lumMod val="50000"/>
                </a:schemeClr>
              </a:solidFill>
            </a:endParaRPr>
          </a:p>
          <a:p>
            <a:r>
              <a:rPr lang="en-US" altLang="zh-CN" b="1" dirty="0"/>
              <a:t>WLAN</a:t>
            </a:r>
            <a:r>
              <a:rPr lang="zh-CN" altLang="en-US" b="1" dirty="0"/>
              <a:t>的配置实现</a:t>
            </a:r>
            <a:endParaRPr lang="en-US" altLang="zh-CN" b="1" dirty="0"/>
          </a:p>
          <a:p>
            <a:r>
              <a:rPr lang="zh-CN" altLang="en-US" dirty="0" smtClean="0">
                <a:solidFill>
                  <a:schemeClr val="bg1">
                    <a:lumMod val="50000"/>
                  </a:schemeClr>
                </a:solidFill>
              </a:rPr>
              <a:t>新一代</a:t>
            </a:r>
            <a:r>
              <a:rPr lang="en-US" altLang="zh-CN" dirty="0" smtClean="0">
                <a:solidFill>
                  <a:schemeClr val="bg1">
                    <a:lumMod val="50000"/>
                  </a:schemeClr>
                </a:solidFill>
              </a:rPr>
              <a:t>WLAN</a:t>
            </a:r>
            <a:r>
              <a:rPr lang="zh-CN" altLang="en-US" dirty="0">
                <a:solidFill>
                  <a:schemeClr val="bg1">
                    <a:lumMod val="50000"/>
                  </a:schemeClr>
                </a:solidFill>
              </a:rPr>
              <a:t>解决方案</a:t>
            </a:r>
          </a:p>
          <a:p>
            <a:endParaRPr lang="en-US" altLang="zh-CN" dirty="0">
              <a:solidFill>
                <a:schemeClr val="bg1">
                  <a:lumMod val="50000"/>
                </a:schemeClr>
              </a:solidFill>
            </a:endParaRPr>
          </a:p>
        </p:txBody>
      </p:sp>
    </p:spTree>
    <p:extLst>
      <p:ext uri="{BB962C8B-B14F-4D97-AF65-F5344CB8AC3E}">
        <p14:creationId xmlns:p14="http://schemas.microsoft.com/office/powerpoint/2010/main" val="11413715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的基础配置命令 </a:t>
            </a:r>
            <a:r>
              <a:rPr lang="en-US" altLang="zh-CN" dirty="0"/>
              <a:t>- </a:t>
            </a:r>
            <a:r>
              <a:rPr lang="zh-CN" altLang="en-US" dirty="0"/>
              <a:t>配置</a:t>
            </a:r>
            <a:r>
              <a:rPr lang="en-US" altLang="zh-CN" dirty="0"/>
              <a:t>AP</a:t>
            </a:r>
            <a:r>
              <a:rPr lang="zh-CN" altLang="en-US" dirty="0"/>
              <a:t>上线 </a:t>
            </a:r>
            <a:r>
              <a:rPr lang="en-US" altLang="zh-CN" dirty="0"/>
              <a:t>(1)</a:t>
            </a:r>
            <a:endParaRPr lang="zh-CN" altLang="en-US" dirty="0"/>
          </a:p>
        </p:txBody>
      </p:sp>
      <p:sp>
        <p:nvSpPr>
          <p:cNvPr id="4" name="矩形 3"/>
          <p:cNvSpPr/>
          <p:nvPr/>
        </p:nvSpPr>
        <p:spPr>
          <a:xfrm>
            <a:off x="1008063" y="1797459"/>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[AC-ip-pool-pool1]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option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code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sub-option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sub-code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ascii</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ascii</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-string</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hex</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hex-string</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cipher</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cipher-string</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-address</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-address</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作为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DHCP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服务器，配置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Option 43</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字段</a:t>
            </a:r>
          </a:p>
        </p:txBody>
      </p:sp>
      <p:sp>
        <p:nvSpPr>
          <p:cNvPr id="6" name="矩形 5"/>
          <p:cNvSpPr/>
          <p:nvPr/>
        </p:nvSpPr>
        <p:spPr>
          <a:xfrm>
            <a:off x="1031917" y="2394348"/>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DHCP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服务器分配给</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DHCP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客户端的自定义选项。</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3346958"/>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wlan</a:t>
            </a:r>
            <a:endPar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endParaRP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551384" y="2914811"/>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创建域管理</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模板，并配置国家码</a:t>
            </a:r>
          </a:p>
        </p:txBody>
      </p:sp>
      <p:sp>
        <p:nvSpPr>
          <p:cNvPr id="11" name="矩形 10"/>
          <p:cNvSpPr/>
          <p:nvPr/>
        </p:nvSpPr>
        <p:spPr>
          <a:xfrm>
            <a:off x="1031917" y="3943668"/>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进入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08063" y="4414546"/>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regulatory-domain-profile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profile-name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-regulate-domain-profile-name]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a:xfrm>
            <a:off x="1031917" y="501125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创建域管理模板，并进入模板视图，若模板已存在则直接进入模板视图。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1008063" y="5527906"/>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-regulate-domain-profile-name]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country-code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country-code</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1031917" y="588331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配置设备的国家码标识。</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五边形 19"/>
          <p:cNvSpPr/>
          <p:nvPr/>
        </p:nvSpPr>
        <p:spPr bwMode="auto">
          <a:xfrm>
            <a:off x="10145727"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21" name="燕尾形 20"/>
          <p:cNvSpPr/>
          <p:nvPr/>
        </p:nvSpPr>
        <p:spPr bwMode="auto">
          <a:xfrm>
            <a:off x="10961897"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业务</a:t>
            </a:r>
          </a:p>
        </p:txBody>
      </p:sp>
    </p:spTree>
    <p:extLst>
      <p:ext uri="{BB962C8B-B14F-4D97-AF65-F5344CB8AC3E}">
        <p14:creationId xmlns:p14="http://schemas.microsoft.com/office/powerpoint/2010/main" val="1625623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的基础配置命令 </a:t>
            </a:r>
            <a:r>
              <a:rPr lang="en-US" altLang="zh-CN" dirty="0"/>
              <a:t>- </a:t>
            </a:r>
            <a:r>
              <a:rPr lang="zh-CN" altLang="en-US" dirty="0"/>
              <a:t>配置</a:t>
            </a:r>
            <a:r>
              <a:rPr lang="en-US" altLang="zh-CN" dirty="0"/>
              <a:t>AP</a:t>
            </a:r>
            <a:r>
              <a:rPr lang="zh-CN" altLang="en-US" dirty="0"/>
              <a:t>上线 </a:t>
            </a:r>
            <a:r>
              <a:rPr lang="en-US" altLang="zh-CN" dirty="0"/>
              <a:t>(2)</a:t>
            </a:r>
            <a:endParaRPr lang="zh-CN" altLang="en-US" dirty="0"/>
          </a:p>
        </p:txBody>
      </p:sp>
      <p:sp>
        <p:nvSpPr>
          <p:cNvPr id="4" name="矩形 3"/>
          <p:cNvSpPr/>
          <p:nvPr/>
        </p:nvSpPr>
        <p:spPr>
          <a:xfrm>
            <a:off x="1008063" y="1444007"/>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ap-group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group-name</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-group-group-name] </a:t>
            </a:r>
          </a:p>
        </p:txBody>
      </p:sp>
      <p:sp>
        <p:nvSpPr>
          <p:cNvPr id="5" name="矩形 4"/>
          <p:cNvSpPr/>
          <p:nvPr/>
        </p:nvSpPr>
        <p:spPr>
          <a:xfrm>
            <a:off x="551384" y="3437560"/>
            <a:ext cx="11089232" cy="338554"/>
          </a:xfrm>
          <a:prstGeom prst="rect">
            <a:avLst/>
          </a:prstGeom>
        </p:spPr>
        <p:txBody>
          <a:bodyPr wrap="square">
            <a:spAutoFit/>
          </a:bodyPr>
          <a:lstStyle/>
          <a:p>
            <a:pPr marL="342900" indent="-342900" fontAlgn="auto">
              <a:buFont typeface="+mj-lt"/>
              <a:buAutoNum type="arabicPeriod" startAt="3"/>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配置源接口或源地址</a:t>
            </a:r>
          </a:p>
        </p:txBody>
      </p:sp>
      <p:sp>
        <p:nvSpPr>
          <p:cNvPr id="6" name="矩形 5"/>
          <p:cNvSpPr/>
          <p:nvPr/>
        </p:nvSpPr>
        <p:spPr>
          <a:xfrm>
            <a:off x="1031917" y="2053775"/>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组，并进入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组视图，若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组已存在则直接进入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组视图。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2523606"/>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-group-group-name]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regulatory-domain-profile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profile-name</a:t>
            </a:r>
          </a:p>
        </p:txBody>
      </p:sp>
      <p:sp>
        <p:nvSpPr>
          <p:cNvPr id="11" name="矩形 10"/>
          <p:cNvSpPr/>
          <p:nvPr/>
        </p:nvSpPr>
        <p:spPr>
          <a:xfrm>
            <a:off x="1031917" y="2866137"/>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将指定的域管理模板引用到</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或</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组。</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1008063" y="3818151"/>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capwap source interface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loopback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loopback-number</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vlanif</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1031917" y="4173561"/>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建立</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CAPWAP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隧道的源接口。</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1008063" y="4645423"/>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capwap source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-address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-address</a:t>
            </a:r>
          </a:p>
        </p:txBody>
      </p:sp>
      <p:sp>
        <p:nvSpPr>
          <p:cNvPr id="19" name="矩形 18"/>
          <p:cNvSpPr/>
          <p:nvPr/>
        </p:nvSpPr>
        <p:spPr>
          <a:xfrm>
            <a:off x="1031917" y="5000833"/>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的源</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五边形 14"/>
          <p:cNvSpPr/>
          <p:nvPr/>
        </p:nvSpPr>
        <p:spPr bwMode="auto">
          <a:xfrm>
            <a:off x="10145727"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20" name="燕尾形 19"/>
          <p:cNvSpPr/>
          <p:nvPr/>
        </p:nvSpPr>
        <p:spPr bwMode="auto">
          <a:xfrm>
            <a:off x="10961897"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业务</a:t>
            </a:r>
          </a:p>
        </p:txBody>
      </p:sp>
    </p:spTree>
    <p:extLst>
      <p:ext uri="{BB962C8B-B14F-4D97-AF65-F5344CB8AC3E}">
        <p14:creationId xmlns:p14="http://schemas.microsoft.com/office/powerpoint/2010/main" val="221927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的基础配置命令 </a:t>
            </a:r>
            <a:r>
              <a:rPr lang="en-US" altLang="zh-CN" dirty="0"/>
              <a:t>- </a:t>
            </a:r>
            <a:r>
              <a:rPr lang="zh-CN" altLang="en-US" dirty="0"/>
              <a:t>配置</a:t>
            </a:r>
            <a:r>
              <a:rPr lang="en-US" altLang="zh-CN" dirty="0"/>
              <a:t>AP</a:t>
            </a:r>
            <a:r>
              <a:rPr lang="zh-CN" altLang="en-US" dirty="0"/>
              <a:t>上线 </a:t>
            </a:r>
            <a:r>
              <a:rPr lang="en-US" altLang="zh-CN" dirty="0"/>
              <a:t>(3)</a:t>
            </a:r>
            <a:endParaRPr lang="zh-CN" altLang="en-US" dirty="0"/>
          </a:p>
        </p:txBody>
      </p:sp>
      <p:sp>
        <p:nvSpPr>
          <p:cNvPr id="4" name="矩形 3"/>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auth</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-mode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mac-</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auth</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sn-auth</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4"/>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添加</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设备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离线导入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矩形 5"/>
          <p:cNvSpPr/>
          <p:nvPr/>
        </p:nvSpPr>
        <p:spPr>
          <a:xfrm>
            <a:off x="1031917" y="2149647"/>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认证模式为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地址认证，或</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认证，缺省为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地址认证。</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1008063" y="2621705"/>
            <a:ext cx="10632553" cy="830997"/>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-id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type-id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type-id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ap-type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-type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ap-mac</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ap-sn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ap-sn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ap-mac</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ap-sn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ap-sn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-id]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-name</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1031917" y="3463289"/>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离线增加</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设备或进入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视图，并配置单个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的名称。</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1008063" y="3938394"/>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0</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[AC-wlan-ap-0]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ap-group</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-group</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a:xfrm>
            <a:off x="1031917" y="4535283"/>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所加入的组。</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1008063" y="5542916"/>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display ap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all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ap-group</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-group</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551384" y="5110769"/>
            <a:ext cx="11089232" cy="338554"/>
          </a:xfrm>
          <a:prstGeom prst="rect">
            <a:avLst/>
          </a:prstGeom>
        </p:spPr>
        <p:txBody>
          <a:bodyPr wrap="square">
            <a:spAutoFit/>
          </a:bodyPr>
          <a:lstStyle/>
          <a:p>
            <a:pPr marL="342900" indent="-342900" fontAlgn="auto">
              <a:buFont typeface="+mj-lt"/>
              <a:buAutoNum type="arabicPeriod" startAt="5"/>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检查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上线结果</a:t>
            </a:r>
          </a:p>
        </p:txBody>
      </p:sp>
      <p:sp>
        <p:nvSpPr>
          <p:cNvPr id="22" name="矩形 21"/>
          <p:cNvSpPr/>
          <p:nvPr/>
        </p:nvSpPr>
        <p:spPr>
          <a:xfrm>
            <a:off x="1031917" y="5895104"/>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查看</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信息。</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五边形 12"/>
          <p:cNvSpPr/>
          <p:nvPr/>
        </p:nvSpPr>
        <p:spPr bwMode="auto">
          <a:xfrm>
            <a:off x="10145727"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14" name="燕尾形 13"/>
          <p:cNvSpPr/>
          <p:nvPr/>
        </p:nvSpPr>
        <p:spPr bwMode="auto">
          <a:xfrm>
            <a:off x="10961897"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业务</a:t>
            </a:r>
          </a:p>
        </p:txBody>
      </p:sp>
    </p:spTree>
    <p:extLst>
      <p:ext uri="{BB962C8B-B14F-4D97-AF65-F5344CB8AC3E}">
        <p14:creationId xmlns:p14="http://schemas.microsoft.com/office/powerpoint/2010/main" val="11720823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的基础配置命令 </a:t>
            </a:r>
            <a:r>
              <a:rPr lang="en-US" altLang="zh-CN" dirty="0"/>
              <a:t>- </a:t>
            </a:r>
            <a:r>
              <a:rPr lang="zh-CN" altLang="en-US" dirty="0"/>
              <a:t>配置射频 </a:t>
            </a:r>
            <a:r>
              <a:rPr lang="en-US" altLang="zh-CN" dirty="0"/>
              <a:t>(1)</a:t>
            </a:r>
            <a:endParaRPr lang="zh-CN" altLang="en-US" dirty="0"/>
          </a:p>
        </p:txBody>
      </p:sp>
      <p:sp>
        <p:nvSpPr>
          <p:cNvPr id="4" name="矩形 3"/>
          <p:cNvSpPr/>
          <p:nvPr/>
        </p:nvSpPr>
        <p:spPr>
          <a:xfrm>
            <a:off x="1008063" y="1797459"/>
            <a:ext cx="10632553" cy="830997"/>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0</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[AC-wlan-ap-0]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radio</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radio-id</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AC-wlan-radio-0]</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进入射频视图</a:t>
            </a:r>
          </a:p>
        </p:txBody>
      </p:sp>
      <p:sp>
        <p:nvSpPr>
          <p:cNvPr id="9" name="矩形 8"/>
          <p:cNvSpPr/>
          <p:nvPr/>
        </p:nvSpPr>
        <p:spPr>
          <a:xfrm>
            <a:off x="1008063" y="3295438"/>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[AC-wlan-radio-0/0]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channel</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20mhz</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40mhz-minus</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40mhz-plus</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80mhz</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160mhz</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channel</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Warning: This action may cause service interruption. Continue?[Y/N]y</a:t>
            </a:r>
          </a:p>
        </p:txBody>
      </p:sp>
      <p:sp>
        <p:nvSpPr>
          <p:cNvPr id="10" name="矩形 9"/>
          <p:cNvSpPr/>
          <p:nvPr/>
        </p:nvSpPr>
        <p:spPr>
          <a:xfrm>
            <a:off x="551384" y="2863291"/>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配置指定射频的工作带宽和信道</a:t>
            </a:r>
          </a:p>
        </p:txBody>
      </p:sp>
      <p:sp>
        <p:nvSpPr>
          <p:cNvPr id="11" name="矩形 10"/>
          <p:cNvSpPr/>
          <p:nvPr/>
        </p:nvSpPr>
        <p:spPr>
          <a:xfrm>
            <a:off x="1031917" y="457472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组中所有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或单个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指定射频的工作带宽和信道。</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五边形 21"/>
          <p:cNvSpPr/>
          <p:nvPr/>
        </p:nvSpPr>
        <p:spPr bwMode="auto">
          <a:xfrm>
            <a:off x="10145727"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23" name="燕尾形 22"/>
          <p:cNvSpPr/>
          <p:nvPr/>
        </p:nvSpPr>
        <p:spPr bwMode="auto">
          <a:xfrm>
            <a:off x="10961897"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业务</a:t>
            </a:r>
          </a:p>
        </p:txBody>
      </p:sp>
      <p:sp>
        <p:nvSpPr>
          <p:cNvPr id="21" name="矩形 20"/>
          <p:cNvSpPr/>
          <p:nvPr/>
        </p:nvSpPr>
        <p:spPr>
          <a:xfrm>
            <a:off x="1008063" y="3973806"/>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[AC-wlan-radio-0/0]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channel 80+80mhz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channel1 channel2</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Warning: This action may cause service interruption. Continue?[Y/N]y</a:t>
            </a:r>
          </a:p>
        </p:txBody>
      </p:sp>
      <p:sp>
        <p:nvSpPr>
          <p:cNvPr id="24" name="矩形 23"/>
          <p:cNvSpPr/>
          <p:nvPr/>
        </p:nvSpPr>
        <p:spPr>
          <a:xfrm>
            <a:off x="1008063" y="5574998"/>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[AC-wlan-radio-0/0]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antenna-gain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antenna-gain</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551384" y="5142851"/>
            <a:ext cx="11089232" cy="338554"/>
          </a:xfrm>
          <a:prstGeom prst="rect">
            <a:avLst/>
          </a:prstGeom>
        </p:spPr>
        <p:txBody>
          <a:bodyPr wrap="square">
            <a:spAutoFit/>
          </a:bodyPr>
          <a:lstStyle/>
          <a:p>
            <a:pPr marL="342900" indent="-342900" fontAlgn="auto">
              <a:buFont typeface="+mj-lt"/>
              <a:buAutoNum type="arabicPeriod" startAt="3"/>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配置天线的增益</a:t>
            </a:r>
          </a:p>
        </p:txBody>
      </p:sp>
      <p:sp>
        <p:nvSpPr>
          <p:cNvPr id="26" name="矩形 25"/>
          <p:cNvSpPr/>
          <p:nvPr/>
        </p:nvSpPr>
        <p:spPr>
          <a:xfrm>
            <a:off x="1031917" y="5930022"/>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组中所有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或单个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指定射频的天线增益。</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491475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的基础配置命令 </a:t>
            </a:r>
            <a:r>
              <a:rPr lang="en-US" altLang="zh-CN" dirty="0"/>
              <a:t>- </a:t>
            </a:r>
            <a:r>
              <a:rPr lang="zh-CN" altLang="en-US" dirty="0"/>
              <a:t>配置射频 </a:t>
            </a:r>
            <a:r>
              <a:rPr lang="en-US" altLang="zh-CN" dirty="0"/>
              <a:t>(2)</a:t>
            </a:r>
            <a:endParaRPr lang="zh-CN" altLang="en-US" dirty="0"/>
          </a:p>
        </p:txBody>
      </p:sp>
      <p:sp>
        <p:nvSpPr>
          <p:cNvPr id="4" name="矩形 3"/>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[AC-wlan-radio-0/0]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eirp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eirp</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4"/>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配置射频的发射功率</a:t>
            </a:r>
          </a:p>
        </p:txBody>
      </p:sp>
      <p:sp>
        <p:nvSpPr>
          <p:cNvPr id="9" name="矩形 8"/>
          <p:cNvSpPr/>
          <p:nvPr/>
        </p:nvSpPr>
        <p:spPr>
          <a:xfrm>
            <a:off x="1008063" y="3295438"/>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[AC-wlan-radio-0/0]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coverage distance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distance</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551384" y="2863291"/>
            <a:ext cx="11089232" cy="338554"/>
          </a:xfrm>
          <a:prstGeom prst="rect">
            <a:avLst/>
          </a:prstGeom>
        </p:spPr>
        <p:txBody>
          <a:bodyPr wrap="square">
            <a:spAutoFit/>
          </a:bodyPr>
          <a:lstStyle/>
          <a:p>
            <a:pPr marL="342900" indent="-342900" fontAlgn="auto">
              <a:buFont typeface="+mj-lt"/>
              <a:buAutoNum type="arabicPeriod" startAt="5"/>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配置射频覆盖距离参数</a:t>
            </a:r>
          </a:p>
        </p:txBody>
      </p:sp>
      <p:sp>
        <p:nvSpPr>
          <p:cNvPr id="22" name="五边形 21"/>
          <p:cNvSpPr/>
          <p:nvPr/>
        </p:nvSpPr>
        <p:spPr bwMode="auto">
          <a:xfrm>
            <a:off x="10145727"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23" name="燕尾形 22"/>
          <p:cNvSpPr/>
          <p:nvPr/>
        </p:nvSpPr>
        <p:spPr bwMode="auto">
          <a:xfrm>
            <a:off x="10961897"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业务</a:t>
            </a:r>
          </a:p>
        </p:txBody>
      </p:sp>
      <p:sp>
        <p:nvSpPr>
          <p:cNvPr id="14" name="矩形 13"/>
          <p:cNvSpPr/>
          <p:nvPr/>
        </p:nvSpPr>
        <p:spPr>
          <a:xfrm>
            <a:off x="1031917" y="2152158"/>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组中所有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或单个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指定射频的发射功率。</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1031917" y="3644872"/>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组中所有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或单个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指定射频的射频覆盖距离参数。</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1008063" y="4853781"/>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[AC-wlan-radio-0/0]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frequency { 2.4g | 5g }</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551384" y="4421634"/>
            <a:ext cx="11089232" cy="338554"/>
          </a:xfrm>
          <a:prstGeom prst="rect">
            <a:avLst/>
          </a:prstGeom>
        </p:spPr>
        <p:txBody>
          <a:bodyPr wrap="square">
            <a:spAutoFit/>
          </a:bodyPr>
          <a:lstStyle/>
          <a:p>
            <a:pPr marL="342900" indent="-342900" fontAlgn="auto">
              <a:buFont typeface="+mj-lt"/>
              <a:buAutoNum type="arabicPeriod" startAt="6"/>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配置射频工作的频段</a:t>
            </a:r>
          </a:p>
        </p:txBody>
      </p:sp>
    </p:spTree>
    <p:extLst>
      <p:ext uri="{BB962C8B-B14F-4D97-AF65-F5344CB8AC3E}">
        <p14:creationId xmlns:p14="http://schemas.microsoft.com/office/powerpoint/2010/main" val="8185100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的基础配置命令 </a:t>
            </a:r>
            <a:r>
              <a:rPr lang="en-US" altLang="zh-CN" dirty="0"/>
              <a:t>- </a:t>
            </a:r>
            <a:r>
              <a:rPr lang="zh-CN" altLang="en-US" dirty="0"/>
              <a:t>配置射频 </a:t>
            </a:r>
            <a:r>
              <a:rPr lang="en-US" altLang="zh-CN" dirty="0"/>
              <a:t>(3)</a:t>
            </a:r>
            <a:endParaRPr lang="zh-CN" altLang="en-US" dirty="0"/>
          </a:p>
        </p:txBody>
      </p:sp>
      <p:sp>
        <p:nvSpPr>
          <p:cNvPr id="4" name="矩形 3"/>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radio-2g-profile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profile-name</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7"/>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创建射频模板</a:t>
            </a:r>
          </a:p>
        </p:txBody>
      </p:sp>
      <p:sp>
        <p:nvSpPr>
          <p:cNvPr id="22" name="五边形 21"/>
          <p:cNvSpPr/>
          <p:nvPr/>
        </p:nvSpPr>
        <p:spPr bwMode="auto">
          <a:xfrm>
            <a:off x="10145727"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23" name="燕尾形 22"/>
          <p:cNvSpPr/>
          <p:nvPr/>
        </p:nvSpPr>
        <p:spPr bwMode="auto">
          <a:xfrm>
            <a:off x="10961897"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业务</a:t>
            </a:r>
          </a:p>
        </p:txBody>
      </p:sp>
      <p:sp>
        <p:nvSpPr>
          <p:cNvPr id="14" name="矩形 13"/>
          <p:cNvSpPr/>
          <p:nvPr/>
        </p:nvSpPr>
        <p:spPr>
          <a:xfrm>
            <a:off x="1031917" y="2152158"/>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2G</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射频模板，并进入模板视图，若模板已存在则直接进入模板视图。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1008063" y="3291406"/>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ap-group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group-name</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-group-group-name]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radio-2g-profile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profile-name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radio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radio-id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all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551384" y="2859259"/>
            <a:ext cx="11089232" cy="338554"/>
          </a:xfrm>
          <a:prstGeom prst="rect">
            <a:avLst/>
          </a:prstGeom>
        </p:spPr>
        <p:txBody>
          <a:bodyPr wrap="square">
            <a:spAutoFit/>
          </a:bodyPr>
          <a:lstStyle/>
          <a:p>
            <a:pPr marL="342900" indent="-342900" fontAlgn="auto">
              <a:buFont typeface="+mj-lt"/>
              <a:buAutoNum type="arabicPeriod" startAt="8"/>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引用射频模板</a:t>
            </a:r>
          </a:p>
        </p:txBody>
      </p:sp>
      <p:sp>
        <p:nvSpPr>
          <p:cNvPr id="24" name="矩形 23"/>
          <p:cNvSpPr/>
          <p:nvPr/>
        </p:nvSpPr>
        <p:spPr>
          <a:xfrm>
            <a:off x="1031917" y="3888295"/>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组中，将指定的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2G</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射频模板引用到</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2G</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射频。</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5007246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的基础配置命令 </a:t>
            </a:r>
            <a:r>
              <a:rPr lang="en-US" altLang="zh-CN" dirty="0"/>
              <a:t>- </a:t>
            </a:r>
            <a:r>
              <a:rPr lang="zh-CN" altLang="en-US" dirty="0"/>
              <a:t>配置</a:t>
            </a:r>
            <a:r>
              <a:rPr lang="en-US" altLang="zh-CN" dirty="0"/>
              <a:t>VAP (1)</a:t>
            </a:r>
            <a:endParaRPr lang="zh-CN" altLang="en-US" dirty="0"/>
          </a:p>
        </p:txBody>
      </p:sp>
      <p:sp>
        <p:nvSpPr>
          <p:cNvPr id="4" name="矩形 3"/>
          <p:cNvSpPr/>
          <p:nvPr/>
        </p:nvSpPr>
        <p:spPr>
          <a:xfrm>
            <a:off x="1008063" y="1797459"/>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vap-profile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profile-name</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-vap-prof-profile-name]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a:t>
            </a:r>
          </a:p>
        </p:txBody>
      </p:sp>
      <p:sp>
        <p:nvSpPr>
          <p:cNvPr id="6" name="矩形 5"/>
          <p:cNvSpPr/>
          <p:nvPr/>
        </p:nvSpPr>
        <p:spPr>
          <a:xfrm>
            <a:off x="1031917" y="2394348"/>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模板，并进入模板视图，若模板已存在则直接进入模板视图。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3269682"/>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-vap-prof-profile-name]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forward-mode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direct-forward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tunnel</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0" name="矩形 9"/>
          <p:cNvSpPr/>
          <p:nvPr/>
        </p:nvSpPr>
        <p:spPr>
          <a:xfrm>
            <a:off x="551384" y="2837535"/>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配置数据转发方式</a:t>
            </a:r>
          </a:p>
        </p:txBody>
      </p:sp>
      <p:sp>
        <p:nvSpPr>
          <p:cNvPr id="11" name="矩形 10"/>
          <p:cNvSpPr/>
          <p:nvPr/>
        </p:nvSpPr>
        <p:spPr>
          <a:xfrm>
            <a:off x="1031917" y="3621693"/>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模板下的数据转发方式，可以是直接转发或隧道转发。</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1008063" y="4557568"/>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pool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pool-name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-pool-pool-name]</a:t>
            </a:r>
          </a:p>
        </p:txBody>
      </p:sp>
      <p:sp>
        <p:nvSpPr>
          <p:cNvPr id="17" name="矩形 16"/>
          <p:cNvSpPr/>
          <p:nvPr/>
        </p:nvSpPr>
        <p:spPr>
          <a:xfrm>
            <a:off x="551384" y="4125421"/>
            <a:ext cx="11089232" cy="338554"/>
          </a:xfrm>
          <a:prstGeom prst="rect">
            <a:avLst/>
          </a:prstGeom>
        </p:spPr>
        <p:txBody>
          <a:bodyPr wrap="square">
            <a:spAutoFit/>
          </a:bodyPr>
          <a:lstStyle/>
          <a:p>
            <a:pPr marL="342900" indent="-342900" fontAlgn="auto">
              <a:buFont typeface="+mj-lt"/>
              <a:buAutoNum type="arabicPeriod" startAt="3"/>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配置业务</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1031917" y="5154279"/>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pool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并进入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pool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视图，如果</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pool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已存在，直接进入该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pool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a:xfrm>
            <a:off x="1008063" y="5629177"/>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-vap-prof-profile-name]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service-</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-id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-pool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pool-name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20" name="矩形 19"/>
          <p:cNvSpPr/>
          <p:nvPr/>
        </p:nvSpPr>
        <p:spPr>
          <a:xfrm>
            <a:off x="1031917" y="5981188"/>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的业务</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五边形 21"/>
          <p:cNvSpPr/>
          <p:nvPr/>
        </p:nvSpPr>
        <p:spPr bwMode="auto">
          <a:xfrm>
            <a:off x="10145727"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23" name="燕尾形 22"/>
          <p:cNvSpPr/>
          <p:nvPr/>
        </p:nvSpPr>
        <p:spPr bwMode="auto">
          <a:xfrm>
            <a:off x="10961897"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业务</a:t>
            </a:r>
          </a:p>
        </p:txBody>
      </p:sp>
    </p:spTree>
    <p:extLst>
      <p:ext uri="{BB962C8B-B14F-4D97-AF65-F5344CB8AC3E}">
        <p14:creationId xmlns:p14="http://schemas.microsoft.com/office/powerpoint/2010/main" val="3734954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的基础配置命令 </a:t>
            </a:r>
            <a:r>
              <a:rPr lang="en-US" altLang="zh-CN" dirty="0"/>
              <a:t>- </a:t>
            </a:r>
            <a:r>
              <a:rPr lang="zh-CN" altLang="en-US" dirty="0"/>
              <a:t>配置</a:t>
            </a:r>
            <a:r>
              <a:rPr lang="en-US" altLang="zh-CN" dirty="0"/>
              <a:t>VAP (2)</a:t>
            </a:r>
            <a:endParaRPr lang="zh-CN" altLang="en-US" dirty="0"/>
          </a:p>
        </p:txBody>
      </p:sp>
      <p:sp>
        <p:nvSpPr>
          <p:cNvPr id="4" name="矩形 3"/>
          <p:cNvSpPr/>
          <p:nvPr/>
        </p:nvSpPr>
        <p:spPr>
          <a:xfrm>
            <a:off x="1008063" y="1797459"/>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security-profile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profile-name</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-sec-prof-profile-name]</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4"/>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配置安全模板</a:t>
            </a:r>
          </a:p>
        </p:txBody>
      </p:sp>
      <p:sp>
        <p:nvSpPr>
          <p:cNvPr id="6" name="矩形 5"/>
          <p:cNvSpPr/>
          <p:nvPr/>
        </p:nvSpPr>
        <p:spPr>
          <a:xfrm>
            <a:off x="1031917" y="2394348"/>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创建安全模板或者进入安全模板视图。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缺省情况下，系统已经创建名称为</a:t>
            </a:r>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default</a:t>
            </a:r>
            <a:r>
              <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default-</a:t>
            </a:r>
            <a:r>
              <a:rPr lang="en-US" altLang="zh-CN" sz="1600" dirty="0" err="1">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wds</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和</a:t>
            </a:r>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default-mesh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的安全模板。</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1008063" y="3170965"/>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vap-profile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profile-name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-vap-prof-profile-name]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security-profile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profile-name</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1031917" y="3767854"/>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在指定</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模板中引用安全模板。</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五边形 10"/>
          <p:cNvSpPr/>
          <p:nvPr/>
        </p:nvSpPr>
        <p:spPr bwMode="auto">
          <a:xfrm>
            <a:off x="10145727"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12" name="燕尾形 11"/>
          <p:cNvSpPr/>
          <p:nvPr/>
        </p:nvSpPr>
        <p:spPr bwMode="auto">
          <a:xfrm>
            <a:off x="10961897"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业务</a:t>
            </a:r>
          </a:p>
        </p:txBody>
      </p:sp>
    </p:spTree>
    <p:extLst>
      <p:ext uri="{BB962C8B-B14F-4D97-AF65-F5344CB8AC3E}">
        <p14:creationId xmlns:p14="http://schemas.microsoft.com/office/powerpoint/2010/main" val="875550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WLAN</a:t>
            </a:r>
            <a:r>
              <a:rPr lang="zh-CN" altLang="en-US" smtClean="0"/>
              <a:t>与</a:t>
            </a:r>
            <a:r>
              <a:rPr lang="en-US" altLang="zh-CN" smtClean="0"/>
              <a:t>Wi-Fi</a:t>
            </a:r>
            <a:endParaRPr lang="zh-CN" altLang="en-US" dirty="0"/>
          </a:p>
        </p:txBody>
      </p:sp>
      <p:sp>
        <p:nvSpPr>
          <p:cNvPr id="3" name="文本占位符 2"/>
          <p:cNvSpPr>
            <a:spLocks noGrp="1"/>
          </p:cNvSpPr>
          <p:nvPr>
            <p:ph type="body" sz="quarter" idx="10"/>
          </p:nvPr>
        </p:nvSpPr>
        <p:spPr/>
        <p:txBody>
          <a:bodyPr/>
          <a:lstStyle/>
          <a:p>
            <a:r>
              <a:rPr lang="en-US" altLang="zh-CN" sz="1800" dirty="0" smtClean="0"/>
              <a:t>WLAN</a:t>
            </a:r>
            <a:r>
              <a:rPr lang="zh-CN" altLang="en-US" sz="1800" dirty="0" smtClean="0"/>
              <a:t>：</a:t>
            </a:r>
            <a:endParaRPr lang="en-US" altLang="zh-CN" sz="1800" dirty="0" smtClean="0"/>
          </a:p>
          <a:p>
            <a:pPr lvl="1"/>
            <a:r>
              <a:rPr lang="en-US" altLang="zh-CN" sz="1600" dirty="0" smtClean="0"/>
              <a:t>WLAN</a:t>
            </a:r>
            <a:r>
              <a:rPr lang="zh-CN" altLang="en-US" sz="1600" dirty="0" smtClean="0"/>
              <a:t>是计算机网络和无线通信技术 </a:t>
            </a:r>
            <a:r>
              <a:rPr lang="en-US" altLang="zh-CN" sz="1600" dirty="0" smtClean="0"/>
              <a:t>(Wi-Fi)</a:t>
            </a:r>
            <a:r>
              <a:rPr lang="zh-CN" altLang="en-US" sz="1600" dirty="0" smtClean="0"/>
              <a:t>相结合的产物，是有线网络的无线化延伸。</a:t>
            </a:r>
            <a:endParaRPr lang="en-US" altLang="zh-CN" sz="1600" dirty="0" smtClean="0"/>
          </a:p>
          <a:p>
            <a:r>
              <a:rPr lang="en-US" altLang="zh-CN" sz="1800" dirty="0" smtClean="0"/>
              <a:t>Wi-Fi</a:t>
            </a:r>
            <a:r>
              <a:rPr lang="zh-CN" altLang="en-US" sz="1800" dirty="0" smtClean="0"/>
              <a:t>：</a:t>
            </a:r>
            <a:endParaRPr lang="en-US" altLang="zh-CN" sz="1800" dirty="0" smtClean="0"/>
          </a:p>
          <a:p>
            <a:pPr lvl="1"/>
            <a:r>
              <a:rPr lang="en-US" altLang="zh-CN" sz="1600" dirty="0" smtClean="0"/>
              <a:t>Wi-Fi</a:t>
            </a:r>
            <a:r>
              <a:rPr lang="zh-CN" altLang="en-US" sz="1600" dirty="0" smtClean="0"/>
              <a:t>是一种基于</a:t>
            </a:r>
            <a:r>
              <a:rPr lang="en-US" altLang="zh-CN" sz="1600" dirty="0" smtClean="0"/>
              <a:t>IEEE 802.11</a:t>
            </a:r>
            <a:r>
              <a:rPr lang="zh-CN" altLang="en-US" sz="1600" dirty="0" smtClean="0"/>
              <a:t>标准的无线局域网技术。</a:t>
            </a:r>
          </a:p>
          <a:p>
            <a:pPr lvl="1"/>
            <a:r>
              <a:rPr lang="zh-CN" altLang="en-US" sz="1600" dirty="0" smtClean="0"/>
              <a:t>在日常生活中，常会将</a:t>
            </a:r>
            <a:r>
              <a:rPr lang="en-US" altLang="zh-CN" sz="1600" dirty="0" smtClean="0"/>
              <a:t>Wi-Fi</a:t>
            </a:r>
            <a:r>
              <a:rPr lang="zh-CN" altLang="en-US" sz="1600" dirty="0" smtClean="0"/>
              <a:t>当做</a:t>
            </a:r>
            <a:r>
              <a:rPr lang="en-US" altLang="zh-CN" sz="1600" dirty="0" smtClean="0"/>
              <a:t>802.11</a:t>
            </a:r>
            <a:r>
              <a:rPr lang="zh-CN" altLang="en-US" sz="1600" dirty="0" smtClean="0"/>
              <a:t>的同义词。</a:t>
            </a:r>
            <a:endParaRPr lang="en-US" altLang="zh-CN" sz="1600" dirty="0" smtClean="0"/>
          </a:p>
          <a:p>
            <a:pPr lvl="1"/>
            <a:r>
              <a:rPr lang="en-US" altLang="zh-CN" sz="1600" dirty="0" smtClean="0"/>
              <a:t>Wi-Fi</a:t>
            </a:r>
            <a:r>
              <a:rPr lang="zh-CN" altLang="en-US" sz="1600" dirty="0" smtClean="0"/>
              <a:t>也是</a:t>
            </a:r>
            <a:r>
              <a:rPr lang="en-US" altLang="zh-CN" sz="1600" dirty="0" smtClean="0"/>
              <a:t>Wi-Fi</a:t>
            </a:r>
            <a:r>
              <a:rPr lang="zh-CN" altLang="en-US" sz="1600" dirty="0" smtClean="0"/>
              <a:t>联盟制造商的商标，并做为</a:t>
            </a:r>
            <a:r>
              <a:rPr lang="en-US" altLang="zh-CN" sz="1600" dirty="0" smtClean="0"/>
              <a:t>Wi-Fi</a:t>
            </a:r>
            <a:r>
              <a:rPr lang="zh-CN" altLang="en-US" sz="1600" dirty="0" smtClean="0"/>
              <a:t>产品的品牌认证。</a:t>
            </a:r>
            <a:endParaRPr lang="en-US" altLang="zh-CN" sz="1600" dirty="0" smtClean="0"/>
          </a:p>
          <a:p>
            <a:pPr lvl="1"/>
            <a:r>
              <a:rPr lang="en-US" altLang="zh-CN" sz="1600" dirty="0" smtClean="0"/>
              <a:t>Wi-Fi</a:t>
            </a:r>
            <a:r>
              <a:rPr lang="zh-CN" altLang="en-US" sz="1600" dirty="0" smtClean="0"/>
              <a:t>联盟成立于</a:t>
            </a:r>
            <a:r>
              <a:rPr lang="en-US" altLang="zh-CN" sz="1600" dirty="0" smtClean="0"/>
              <a:t>1999</a:t>
            </a:r>
            <a:r>
              <a:rPr lang="zh-CN" altLang="en-US" sz="1600" dirty="0" smtClean="0"/>
              <a:t>年，当时的名称叫做</a:t>
            </a:r>
            <a:r>
              <a:rPr lang="en-US" altLang="zh-CN" sz="1600" dirty="0" smtClean="0"/>
              <a:t>Wireless Ethernet Compatibility Alliance</a:t>
            </a:r>
            <a:r>
              <a:rPr lang="zh-CN" altLang="en-US" sz="1600" dirty="0" smtClean="0"/>
              <a:t>（</a:t>
            </a:r>
            <a:r>
              <a:rPr lang="en-US" altLang="zh-CN" sz="1600" dirty="0" smtClean="0"/>
              <a:t>WECA</a:t>
            </a:r>
            <a:r>
              <a:rPr lang="zh-CN" altLang="en-US" sz="1600" dirty="0" smtClean="0"/>
              <a:t>）。在</a:t>
            </a:r>
            <a:r>
              <a:rPr lang="en-US" altLang="zh-CN" sz="1600" dirty="0" smtClean="0"/>
              <a:t>2002</a:t>
            </a:r>
            <a:r>
              <a:rPr lang="zh-CN" altLang="en-US" sz="1600" dirty="0" smtClean="0"/>
              <a:t>年</a:t>
            </a:r>
            <a:r>
              <a:rPr lang="en-US" altLang="zh-CN" sz="1600" dirty="0" smtClean="0"/>
              <a:t>10</a:t>
            </a:r>
            <a:r>
              <a:rPr lang="zh-CN" altLang="en-US" sz="1600" dirty="0" smtClean="0"/>
              <a:t>月，正式改名为</a:t>
            </a:r>
            <a:r>
              <a:rPr lang="en-US" altLang="zh-CN" sz="1600" dirty="0" smtClean="0"/>
              <a:t>Wi-Fi Alliance</a:t>
            </a:r>
            <a:r>
              <a:rPr lang="zh-CN" altLang="en-US" sz="1600" dirty="0" smtClean="0"/>
              <a:t>。</a:t>
            </a:r>
            <a:endParaRPr lang="zh-CN" altLang="en-US" sz="1600" dirty="0"/>
          </a:p>
        </p:txBody>
      </p:sp>
    </p:spTree>
    <p:extLst>
      <p:ext uri="{BB962C8B-B14F-4D97-AF65-F5344CB8AC3E}">
        <p14:creationId xmlns:p14="http://schemas.microsoft.com/office/powerpoint/2010/main" val="26001592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的基础配置命令 </a:t>
            </a:r>
            <a:r>
              <a:rPr lang="en-US" altLang="zh-CN" dirty="0"/>
              <a:t>- </a:t>
            </a:r>
            <a:r>
              <a:rPr lang="zh-CN" altLang="en-US" dirty="0"/>
              <a:t>配置</a:t>
            </a:r>
            <a:r>
              <a:rPr lang="en-US" altLang="zh-CN" dirty="0"/>
              <a:t>VAP</a:t>
            </a:r>
            <a:r>
              <a:rPr lang="zh-CN" altLang="en-US" dirty="0"/>
              <a:t> </a:t>
            </a:r>
            <a:r>
              <a:rPr lang="en-US" altLang="zh-CN" dirty="0"/>
              <a:t>(3)</a:t>
            </a:r>
            <a:endParaRPr lang="zh-CN" altLang="en-US" dirty="0"/>
          </a:p>
        </p:txBody>
      </p:sp>
      <p:sp>
        <p:nvSpPr>
          <p:cNvPr id="4" name="矩形 3"/>
          <p:cNvSpPr/>
          <p:nvPr/>
        </p:nvSpPr>
        <p:spPr>
          <a:xfrm>
            <a:off x="1008063" y="1797459"/>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-profile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profile-name</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-prof-profile-name]</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5"/>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SSID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a:t>
            </a:r>
          </a:p>
        </p:txBody>
      </p:sp>
      <p:sp>
        <p:nvSpPr>
          <p:cNvPr id="6" name="矩形 5"/>
          <p:cNvSpPr/>
          <p:nvPr/>
        </p:nvSpPr>
        <p:spPr>
          <a:xfrm>
            <a:off x="1031917" y="2394348"/>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SSID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模板，并进入模板视图，若模板已存在则直接进入模板视图。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缺省情况下，系统上存在名为</a:t>
            </a:r>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default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SSID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1008063" y="3170965"/>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-prof-profile-name]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ssid</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1031917" y="3523153"/>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配置当前</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SSID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模板中的服务组合识别码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SSID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Service Set Identifier</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缺省情况下，</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SSID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模板中的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SSID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为</a:t>
            </a:r>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HUAWEI-WLAN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4342942"/>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vap-profile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profile-name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-vap-prof-profile-name]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-profile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profile-name</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31917" y="4939831"/>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在指定</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模板中引用</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SSID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五边形 12"/>
          <p:cNvSpPr/>
          <p:nvPr/>
        </p:nvSpPr>
        <p:spPr bwMode="auto">
          <a:xfrm>
            <a:off x="10145727"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16" name="燕尾形 15"/>
          <p:cNvSpPr/>
          <p:nvPr/>
        </p:nvSpPr>
        <p:spPr bwMode="auto">
          <a:xfrm>
            <a:off x="10961897"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业务</a:t>
            </a:r>
          </a:p>
        </p:txBody>
      </p:sp>
    </p:spTree>
    <p:extLst>
      <p:ext uri="{BB962C8B-B14F-4D97-AF65-F5344CB8AC3E}">
        <p14:creationId xmlns:p14="http://schemas.microsoft.com/office/powerpoint/2010/main" val="36176710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WLAN</a:t>
            </a:r>
            <a:r>
              <a:rPr lang="zh-CN" altLang="en-US" dirty="0"/>
              <a:t>的基础配置命令 </a:t>
            </a:r>
            <a:r>
              <a:rPr lang="en-US" altLang="zh-CN" dirty="0"/>
              <a:t>- </a:t>
            </a:r>
            <a:r>
              <a:rPr lang="zh-CN" altLang="en-US" dirty="0"/>
              <a:t>配置</a:t>
            </a:r>
            <a:r>
              <a:rPr lang="en-US" altLang="zh-CN" dirty="0"/>
              <a:t>VAP</a:t>
            </a:r>
            <a:r>
              <a:rPr lang="zh-CN" altLang="en-US" dirty="0"/>
              <a:t> </a:t>
            </a:r>
            <a:r>
              <a:rPr lang="en-US" altLang="zh-CN" dirty="0"/>
              <a:t>(4)</a:t>
            </a:r>
            <a:endParaRPr lang="zh-CN" altLang="en-US" dirty="0"/>
          </a:p>
        </p:txBody>
      </p:sp>
      <p:sp>
        <p:nvSpPr>
          <p:cNvPr id="4" name="矩形 3"/>
          <p:cNvSpPr/>
          <p:nvPr/>
        </p:nvSpPr>
        <p:spPr>
          <a:xfrm>
            <a:off x="1008063" y="1797459"/>
            <a:ext cx="10737850" cy="830997"/>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ap-group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group-name</a:t>
            </a:r>
          </a:p>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-group-group-name]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vap-profile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rofile</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wlan</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radio</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radio-id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all</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service-</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-pool</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pool-name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6"/>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引用</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a:t>
            </a:r>
          </a:p>
        </p:txBody>
      </p:sp>
      <p:sp>
        <p:nvSpPr>
          <p:cNvPr id="6" name="矩形 5"/>
          <p:cNvSpPr/>
          <p:nvPr/>
        </p:nvSpPr>
        <p:spPr>
          <a:xfrm>
            <a:off x="1031917" y="2639049"/>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组中，将指定的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模板引用到射频。</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08063" y="3610434"/>
            <a:ext cx="10737850"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display vap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ap-group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ap-group-name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ap-name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ap-id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ap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radio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radio-id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a:xfrm>
            <a:off x="551384" y="3178287"/>
            <a:ext cx="11089232" cy="338554"/>
          </a:xfrm>
          <a:prstGeom prst="rect">
            <a:avLst/>
          </a:prstGeom>
        </p:spPr>
        <p:txBody>
          <a:bodyPr wrap="square">
            <a:spAutoFit/>
          </a:bodyPr>
          <a:lstStyle/>
          <a:p>
            <a:pPr marL="342900" indent="-342900" fontAlgn="auto">
              <a:buFont typeface="+mj-lt"/>
              <a:buAutoNum type="arabicPeriod" startAt="7"/>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查看</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信息</a:t>
            </a:r>
          </a:p>
        </p:txBody>
      </p:sp>
      <p:sp>
        <p:nvSpPr>
          <p:cNvPr id="16" name="矩形 15"/>
          <p:cNvSpPr/>
          <p:nvPr/>
        </p:nvSpPr>
        <p:spPr>
          <a:xfrm>
            <a:off x="1031917" y="4490655"/>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查看业务型</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VAP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的相关信息。</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1008063" y="4143946"/>
            <a:ext cx="10737850"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display vap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all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ssid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五边形 9"/>
          <p:cNvSpPr/>
          <p:nvPr/>
        </p:nvSpPr>
        <p:spPr bwMode="auto">
          <a:xfrm>
            <a:off x="10145727"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11" name="燕尾形 10"/>
          <p:cNvSpPr/>
          <p:nvPr/>
        </p:nvSpPr>
        <p:spPr bwMode="auto">
          <a:xfrm>
            <a:off x="10961897"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业务</a:t>
            </a:r>
          </a:p>
        </p:txBody>
      </p:sp>
    </p:spTree>
    <p:extLst>
      <p:ext uri="{BB962C8B-B14F-4D97-AF65-F5344CB8AC3E}">
        <p14:creationId xmlns:p14="http://schemas.microsoft.com/office/powerpoint/2010/main" val="38346002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案例：旁挂二层组网隧道转发</a:t>
            </a:r>
            <a:endParaRPr lang="zh-CN" altLang="en-US" dirty="0"/>
          </a:p>
        </p:txBody>
      </p:sp>
      <p:graphicFrame>
        <p:nvGraphicFramePr>
          <p:cNvPr id="59" name="表格 58"/>
          <p:cNvGraphicFramePr>
            <a:graphicFrameLocks noGrp="1"/>
          </p:cNvGraphicFramePr>
          <p:nvPr>
            <p:extLst>
              <p:ext uri="{D42A27DB-BD31-4B8C-83A1-F6EECF244321}">
                <p14:modId xmlns:p14="http://schemas.microsoft.com/office/powerpoint/2010/main" val="4101970187"/>
              </p:ext>
            </p:extLst>
          </p:nvPr>
        </p:nvGraphicFramePr>
        <p:xfrm>
          <a:off x="4674233" y="1302045"/>
          <a:ext cx="6595889" cy="5028720"/>
        </p:xfrm>
        <a:graphic>
          <a:graphicData uri="http://schemas.openxmlformats.org/drawingml/2006/table">
            <a:tbl>
              <a:tblPr>
                <a:tableStyleId>{2D5ABB26-0587-4C30-8999-92F81FD0307C}</a:tableStyleId>
              </a:tblPr>
              <a:tblGrid>
                <a:gridCol w="1463361"/>
                <a:gridCol w="5132528"/>
              </a:tblGrid>
              <a:tr h="296916">
                <a:tc>
                  <a:txBody>
                    <a:bodyPr/>
                    <a:lstStyle/>
                    <a:p>
                      <a:pPr algn="ctr"/>
                      <a:r>
                        <a:rPr lang="zh-CN" altLang="en-US" sz="1200" b="1" dirty="0" smtClean="0">
                          <a:solidFill>
                            <a:schemeClr val="bg1"/>
                          </a:solidFill>
                          <a:effectLst/>
                        </a:rPr>
                        <a:t>数据</a:t>
                      </a:r>
                      <a:endParaRPr lang="zh-CN" altLang="en-US" sz="1200" b="1" dirty="0">
                        <a:solidFill>
                          <a:schemeClr val="bg1"/>
                        </a:solidFill>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200" b="1" dirty="0" smtClean="0">
                          <a:solidFill>
                            <a:schemeClr val="bg1"/>
                          </a:solidFill>
                          <a:latin typeface="+mn-lt"/>
                          <a:ea typeface="+mn-ea"/>
                        </a:rPr>
                        <a:t>配置</a:t>
                      </a:r>
                      <a:endParaRPr lang="zh-CN" altLang="en-US" sz="1200" b="1" dirty="0">
                        <a:solidFill>
                          <a:schemeClr val="bg1"/>
                        </a:solidFill>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285714">
                <a:tc>
                  <a:txBody>
                    <a:bodyPr/>
                    <a:lstStyle/>
                    <a:p>
                      <a:pPr algn="ctr"/>
                      <a:r>
                        <a:rPr lang="en-US" sz="1200" dirty="0">
                          <a:effectLst/>
                        </a:rPr>
                        <a:t>AP</a:t>
                      </a:r>
                      <a:r>
                        <a:rPr lang="zh-CN" altLang="en-US" sz="1200" dirty="0">
                          <a:effectLst/>
                        </a:rPr>
                        <a:t>管理</a:t>
                      </a:r>
                      <a:r>
                        <a:rPr lang="en-US" sz="1200" dirty="0">
                          <a:effectLst/>
                        </a:rPr>
                        <a:t>VLAN</a:t>
                      </a:r>
                      <a:endParaRPr 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sz="1200" dirty="0">
                          <a:effectLst/>
                        </a:rPr>
                        <a:t>VLAN100</a:t>
                      </a:r>
                      <a:endParaRPr 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85714">
                <a:tc>
                  <a:txBody>
                    <a:bodyPr/>
                    <a:lstStyle/>
                    <a:p>
                      <a:pPr algn="ctr"/>
                      <a:r>
                        <a:rPr lang="en-US" sz="1200" dirty="0">
                          <a:effectLst/>
                        </a:rPr>
                        <a:t>STA</a:t>
                      </a:r>
                      <a:r>
                        <a:rPr lang="zh-CN" altLang="en-US" sz="1200" dirty="0">
                          <a:effectLst/>
                        </a:rPr>
                        <a:t>业务</a:t>
                      </a:r>
                      <a:r>
                        <a:rPr lang="en-US" sz="1200" dirty="0">
                          <a:effectLst/>
                        </a:rPr>
                        <a:t>VLAN</a:t>
                      </a:r>
                      <a:endParaRPr 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sz="1200" dirty="0">
                          <a:effectLst/>
                        </a:rPr>
                        <a:t>VLAN101</a:t>
                      </a:r>
                      <a:endParaRPr 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522320">
                <a:tc>
                  <a:txBody>
                    <a:bodyPr/>
                    <a:lstStyle/>
                    <a:p>
                      <a:pPr algn="ctr"/>
                      <a:r>
                        <a:rPr lang="en-US" sz="1200" dirty="0">
                          <a:effectLst/>
                        </a:rPr>
                        <a:t>DHCP</a:t>
                      </a:r>
                      <a:r>
                        <a:rPr lang="zh-CN" altLang="en-US" sz="1200" dirty="0">
                          <a:effectLst/>
                        </a:rPr>
                        <a:t>服务器</a:t>
                      </a:r>
                      <a:endParaRPr lang="zh-CN" alt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altLang="zh-CN" sz="1200" dirty="0">
                          <a:effectLst/>
                        </a:rPr>
                        <a:t>AC</a:t>
                      </a:r>
                      <a:r>
                        <a:rPr lang="zh-CN" altLang="en-US" sz="1200" dirty="0">
                          <a:effectLst/>
                        </a:rPr>
                        <a:t>作为</a:t>
                      </a:r>
                      <a:r>
                        <a:rPr lang="en-US" altLang="zh-CN" sz="1200" dirty="0">
                          <a:effectLst/>
                        </a:rPr>
                        <a:t>DHCP</a:t>
                      </a:r>
                      <a:r>
                        <a:rPr lang="zh-CN" altLang="en-US" sz="1200" dirty="0">
                          <a:effectLst/>
                        </a:rPr>
                        <a:t>服务器为</a:t>
                      </a:r>
                      <a:r>
                        <a:rPr lang="en-US" altLang="zh-CN" sz="1200" dirty="0">
                          <a:effectLst/>
                        </a:rPr>
                        <a:t>AP</a:t>
                      </a:r>
                      <a:r>
                        <a:rPr lang="zh-CN" altLang="en-US" sz="1200" dirty="0">
                          <a:effectLst/>
                        </a:rPr>
                        <a:t>分配</a:t>
                      </a:r>
                      <a:r>
                        <a:rPr lang="en-US" altLang="zh-CN" sz="1200" dirty="0">
                          <a:effectLst/>
                        </a:rPr>
                        <a:t>IP</a:t>
                      </a:r>
                      <a:r>
                        <a:rPr lang="zh-CN" altLang="en-US" sz="1200" dirty="0" smtClean="0">
                          <a:effectLst/>
                        </a:rPr>
                        <a:t>地址</a:t>
                      </a:r>
                      <a:endParaRPr lang="zh-CN" altLang="en-US" sz="1200" dirty="0">
                        <a:effectLst/>
                      </a:endParaRPr>
                    </a:p>
                    <a:p>
                      <a:pPr algn="l"/>
                      <a:r>
                        <a:rPr lang="zh-CN" altLang="en-US" sz="1200" dirty="0">
                          <a:effectLst/>
                        </a:rPr>
                        <a:t>汇聚</a:t>
                      </a:r>
                      <a:r>
                        <a:rPr lang="zh-CN" altLang="en-US" sz="1200" dirty="0" smtClean="0">
                          <a:effectLst/>
                        </a:rPr>
                        <a:t>交换机</a:t>
                      </a:r>
                      <a:r>
                        <a:rPr lang="en-US" altLang="zh-CN" sz="1200" dirty="0" smtClean="0">
                          <a:effectLst/>
                        </a:rPr>
                        <a:t>S2</a:t>
                      </a:r>
                      <a:r>
                        <a:rPr lang="zh-CN" altLang="en-US" sz="1200" dirty="0" smtClean="0">
                          <a:effectLst/>
                        </a:rPr>
                        <a:t>作为</a:t>
                      </a:r>
                      <a:r>
                        <a:rPr lang="en-US" altLang="zh-CN" sz="1200" dirty="0">
                          <a:effectLst/>
                        </a:rPr>
                        <a:t>DHCP</a:t>
                      </a:r>
                      <a:r>
                        <a:rPr lang="zh-CN" altLang="en-US" sz="1200" dirty="0">
                          <a:effectLst/>
                        </a:rPr>
                        <a:t>服务器为</a:t>
                      </a:r>
                      <a:r>
                        <a:rPr lang="en-US" altLang="zh-CN" sz="1200" dirty="0">
                          <a:effectLst/>
                        </a:rPr>
                        <a:t>STA</a:t>
                      </a:r>
                      <a:r>
                        <a:rPr lang="zh-CN" altLang="en-US" sz="1200" dirty="0">
                          <a:effectLst/>
                        </a:rPr>
                        <a:t>分配</a:t>
                      </a:r>
                      <a:r>
                        <a:rPr lang="en-US" altLang="zh-CN" sz="1200" dirty="0">
                          <a:effectLst/>
                        </a:rPr>
                        <a:t>IP</a:t>
                      </a:r>
                      <a:r>
                        <a:rPr lang="zh-CN" altLang="en-US" sz="1200" dirty="0">
                          <a:effectLst/>
                        </a:rPr>
                        <a:t>地址，</a:t>
                      </a:r>
                      <a:r>
                        <a:rPr lang="en-US" altLang="zh-CN" sz="1200" dirty="0">
                          <a:effectLst/>
                        </a:rPr>
                        <a:t>STA</a:t>
                      </a:r>
                      <a:r>
                        <a:rPr lang="zh-CN" altLang="en-US" sz="1200" dirty="0">
                          <a:effectLst/>
                        </a:rPr>
                        <a:t>的默认网关为</a:t>
                      </a:r>
                      <a:r>
                        <a:rPr lang="en-US" altLang="zh-CN" sz="1200" dirty="0" smtClean="0">
                          <a:effectLst/>
                        </a:rPr>
                        <a:t>10.23.101.1</a:t>
                      </a:r>
                      <a:endParaRPr lang="en-US" altLang="zh-CN"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85714">
                <a:tc>
                  <a:txBody>
                    <a:bodyPr/>
                    <a:lstStyle/>
                    <a:p>
                      <a:pPr algn="ctr"/>
                      <a:r>
                        <a:rPr lang="en-US" sz="1200" dirty="0">
                          <a:effectLst/>
                        </a:rPr>
                        <a:t>AP</a:t>
                      </a:r>
                      <a:r>
                        <a:rPr lang="zh-CN" altLang="en-US" sz="1200" dirty="0">
                          <a:effectLst/>
                        </a:rPr>
                        <a:t>的</a:t>
                      </a:r>
                      <a:r>
                        <a:rPr lang="en-US" sz="1200" dirty="0">
                          <a:effectLst/>
                        </a:rPr>
                        <a:t>IP</a:t>
                      </a:r>
                      <a:r>
                        <a:rPr lang="zh-CN" altLang="en-US" sz="1200" dirty="0">
                          <a:effectLst/>
                        </a:rPr>
                        <a:t>地址池</a:t>
                      </a:r>
                      <a:endParaRPr lang="zh-CN" alt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altLang="zh-CN" sz="1200" dirty="0">
                          <a:effectLst/>
                        </a:rPr>
                        <a:t>10.23.100.2</a:t>
                      </a:r>
                      <a:r>
                        <a:rPr lang="zh-CN" altLang="en-US" sz="1200" dirty="0">
                          <a:effectLst/>
                        </a:rPr>
                        <a:t>～</a:t>
                      </a:r>
                      <a:r>
                        <a:rPr lang="en-US" altLang="zh-CN" sz="1200" dirty="0">
                          <a:effectLst/>
                        </a:rPr>
                        <a:t>10.23.100.254/24</a:t>
                      </a:r>
                      <a:endParaRPr lang="en-US" altLang="zh-CN"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85714">
                <a:tc>
                  <a:txBody>
                    <a:bodyPr/>
                    <a:lstStyle/>
                    <a:p>
                      <a:pPr algn="ctr"/>
                      <a:r>
                        <a:rPr lang="en-US" sz="1200" dirty="0">
                          <a:effectLst/>
                        </a:rPr>
                        <a:t>STA</a:t>
                      </a:r>
                      <a:r>
                        <a:rPr lang="zh-CN" altLang="en-US" sz="1200" dirty="0">
                          <a:effectLst/>
                        </a:rPr>
                        <a:t>的</a:t>
                      </a:r>
                      <a:r>
                        <a:rPr lang="en-US" sz="1200" dirty="0">
                          <a:effectLst/>
                        </a:rPr>
                        <a:t>IP</a:t>
                      </a:r>
                      <a:r>
                        <a:rPr lang="zh-CN" altLang="en-US" sz="1200" dirty="0">
                          <a:effectLst/>
                        </a:rPr>
                        <a:t>地址池</a:t>
                      </a:r>
                      <a:endParaRPr lang="zh-CN" alt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altLang="zh-CN" sz="1200" dirty="0" smtClean="0">
                          <a:effectLst/>
                        </a:rPr>
                        <a:t>10.23.101.2</a:t>
                      </a:r>
                      <a:r>
                        <a:rPr lang="zh-CN" altLang="en-US" sz="1200" dirty="0" smtClean="0">
                          <a:effectLst/>
                        </a:rPr>
                        <a:t>～</a:t>
                      </a:r>
                      <a:r>
                        <a:rPr lang="en-US" altLang="zh-CN" sz="1200" dirty="0" smtClean="0">
                          <a:effectLst/>
                        </a:rPr>
                        <a:t>10</a:t>
                      </a:r>
                      <a:r>
                        <a:rPr lang="en-US" altLang="zh-CN" sz="1200" dirty="0">
                          <a:effectLst/>
                        </a:rPr>
                        <a:t>.23.101.254/24</a:t>
                      </a:r>
                      <a:endParaRPr lang="en-US" altLang="zh-CN"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85714">
                <a:tc>
                  <a:txBody>
                    <a:bodyPr/>
                    <a:lstStyle/>
                    <a:p>
                      <a:pPr algn="ctr"/>
                      <a:r>
                        <a:rPr lang="en-US" sz="1200" dirty="0">
                          <a:effectLst/>
                        </a:rPr>
                        <a:t>AC</a:t>
                      </a:r>
                      <a:r>
                        <a:rPr lang="zh-CN" altLang="en-US" sz="1200" dirty="0">
                          <a:effectLst/>
                        </a:rPr>
                        <a:t>的源接口</a:t>
                      </a:r>
                      <a:r>
                        <a:rPr lang="en-US" sz="1200" dirty="0">
                          <a:effectLst/>
                        </a:rPr>
                        <a:t>IP</a:t>
                      </a:r>
                      <a:r>
                        <a:rPr lang="zh-CN" altLang="en-US" sz="1200" dirty="0">
                          <a:effectLst/>
                        </a:rPr>
                        <a:t>地址</a:t>
                      </a:r>
                      <a:endParaRPr lang="zh-CN" alt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sz="1200" dirty="0">
                          <a:effectLst/>
                        </a:rPr>
                        <a:t>VLANIF100：10.23.100.1/24</a:t>
                      </a:r>
                      <a:endParaRPr 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85714">
                <a:tc>
                  <a:txBody>
                    <a:bodyPr/>
                    <a:lstStyle/>
                    <a:p>
                      <a:pPr algn="ctr"/>
                      <a:r>
                        <a:rPr lang="en-US" sz="1200" dirty="0">
                          <a:effectLst/>
                        </a:rPr>
                        <a:t>AP</a:t>
                      </a:r>
                      <a:r>
                        <a:rPr lang="zh-CN" altLang="en-US" sz="1200" dirty="0">
                          <a:effectLst/>
                        </a:rPr>
                        <a:t>组</a:t>
                      </a:r>
                      <a:endParaRPr lang="zh-CN" alt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buFont typeface="Arial" panose="020B0604020202020204" pitchFamily="34" charset="0"/>
                        <a:buNone/>
                      </a:pPr>
                      <a:r>
                        <a:rPr lang="zh-CN" altLang="en-US" sz="1200" dirty="0" smtClean="0">
                          <a:effectLst/>
                        </a:rPr>
                        <a:t>名称</a:t>
                      </a:r>
                      <a:r>
                        <a:rPr lang="zh-CN" altLang="en-US" sz="1200" dirty="0">
                          <a:effectLst/>
                        </a:rPr>
                        <a:t>：</a:t>
                      </a:r>
                      <a:r>
                        <a:rPr lang="en-US" sz="1200" dirty="0" smtClean="0">
                          <a:effectLst/>
                        </a:rPr>
                        <a:t>ap-group1</a:t>
                      </a:r>
                      <a:r>
                        <a:rPr lang="zh-CN" altLang="en-US" sz="1200" dirty="0" smtClean="0">
                          <a:effectLst/>
                        </a:rPr>
                        <a:t>；引用</a:t>
                      </a:r>
                      <a:r>
                        <a:rPr lang="zh-CN" altLang="en-US" sz="1200" dirty="0">
                          <a:effectLst/>
                        </a:rPr>
                        <a:t>模板：</a:t>
                      </a:r>
                      <a:r>
                        <a:rPr lang="en-US" sz="1200" dirty="0">
                          <a:effectLst/>
                        </a:rPr>
                        <a:t>VAP</a:t>
                      </a:r>
                      <a:r>
                        <a:rPr lang="zh-CN" altLang="en-US" sz="1200" dirty="0">
                          <a:effectLst/>
                        </a:rPr>
                        <a:t>模板</a:t>
                      </a:r>
                      <a:r>
                        <a:rPr lang="en-US" sz="1200" dirty="0" err="1">
                          <a:effectLst/>
                        </a:rPr>
                        <a:t>wlan</a:t>
                      </a:r>
                      <a:r>
                        <a:rPr lang="en-US" sz="1200" dirty="0">
                          <a:effectLst/>
                        </a:rPr>
                        <a:t>-net、</a:t>
                      </a:r>
                      <a:r>
                        <a:rPr lang="zh-CN" altLang="en-US" sz="1200" dirty="0">
                          <a:effectLst/>
                        </a:rPr>
                        <a:t>域管理</a:t>
                      </a:r>
                      <a:r>
                        <a:rPr lang="zh-CN" altLang="en-US" sz="1200" dirty="0" smtClean="0">
                          <a:effectLst/>
                        </a:rPr>
                        <a:t>模板</a:t>
                      </a:r>
                      <a:endParaRPr 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457200">
                <a:tc>
                  <a:txBody>
                    <a:bodyPr/>
                    <a:lstStyle/>
                    <a:p>
                      <a:pPr algn="ctr"/>
                      <a:r>
                        <a:rPr lang="zh-CN" altLang="en-US" sz="1200">
                          <a:effectLst/>
                        </a:rPr>
                        <a:t>域管理模板</a:t>
                      </a:r>
                      <a:endParaRPr lang="zh-CN" altLang="en-US" sz="120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buFont typeface="Arial" panose="020B0604020202020204" pitchFamily="34" charset="0"/>
                        <a:buNone/>
                      </a:pPr>
                      <a:r>
                        <a:rPr lang="zh-CN" altLang="en-US" sz="1200" dirty="0">
                          <a:effectLst/>
                        </a:rPr>
                        <a:t>名称：</a:t>
                      </a:r>
                      <a:r>
                        <a:rPr lang="en-US" altLang="zh-CN" sz="1200" dirty="0">
                          <a:effectLst/>
                        </a:rPr>
                        <a:t>default</a:t>
                      </a:r>
                    </a:p>
                    <a:p>
                      <a:pPr algn="l">
                        <a:buFont typeface="Arial" panose="020B0604020202020204" pitchFamily="34" charset="0"/>
                        <a:buNone/>
                      </a:pPr>
                      <a:r>
                        <a:rPr lang="zh-CN" altLang="en-US" sz="1200" dirty="0">
                          <a:effectLst/>
                        </a:rPr>
                        <a:t>国家码：</a:t>
                      </a:r>
                      <a:r>
                        <a:rPr lang="zh-CN" altLang="en-US" sz="1200" dirty="0" smtClean="0">
                          <a:effectLst/>
                        </a:rPr>
                        <a:t>中国</a:t>
                      </a:r>
                      <a:endParaRPr lang="zh-CN" altLang="en-US" sz="1200" dirty="0">
                        <a:effectLst/>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445374">
                <a:tc>
                  <a:txBody>
                    <a:bodyPr/>
                    <a:lstStyle/>
                    <a:p>
                      <a:pPr algn="ctr"/>
                      <a:r>
                        <a:rPr lang="en-US" sz="1200">
                          <a:effectLst/>
                        </a:rPr>
                        <a:t>SSID</a:t>
                      </a:r>
                      <a:r>
                        <a:rPr lang="zh-CN" altLang="en-US" sz="1200">
                          <a:effectLst/>
                        </a:rPr>
                        <a:t>模板</a:t>
                      </a:r>
                      <a:endParaRPr lang="zh-CN" altLang="en-US" sz="120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buFont typeface="Arial" panose="020B0604020202020204" pitchFamily="34" charset="0"/>
                        <a:buNone/>
                      </a:pPr>
                      <a:r>
                        <a:rPr lang="zh-CN" altLang="en-US" sz="1200" dirty="0">
                          <a:effectLst/>
                        </a:rPr>
                        <a:t>名称：</a:t>
                      </a:r>
                      <a:r>
                        <a:rPr lang="en-US" sz="1200" dirty="0" err="1">
                          <a:effectLst/>
                        </a:rPr>
                        <a:t>wlan</a:t>
                      </a:r>
                      <a:r>
                        <a:rPr lang="en-US" sz="1200" dirty="0">
                          <a:effectLst/>
                        </a:rPr>
                        <a:t>-net</a:t>
                      </a:r>
                    </a:p>
                    <a:p>
                      <a:pPr algn="l">
                        <a:buFont typeface="Arial" panose="020B0604020202020204" pitchFamily="34" charset="0"/>
                        <a:buNone/>
                      </a:pPr>
                      <a:r>
                        <a:rPr lang="en-US" sz="1200" dirty="0">
                          <a:effectLst/>
                        </a:rPr>
                        <a:t>SSID</a:t>
                      </a:r>
                      <a:r>
                        <a:rPr lang="zh-CN" altLang="en-US" sz="1200" dirty="0">
                          <a:effectLst/>
                        </a:rPr>
                        <a:t>名称：</a:t>
                      </a:r>
                      <a:r>
                        <a:rPr lang="en-US" sz="1200" dirty="0" err="1">
                          <a:effectLst/>
                        </a:rPr>
                        <a:t>wlan</a:t>
                      </a:r>
                      <a:r>
                        <a:rPr lang="en-US" sz="1200" dirty="0">
                          <a:effectLst/>
                        </a:rPr>
                        <a:t>-net</a:t>
                      </a:r>
                      <a:endParaRPr 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623524">
                <a:tc>
                  <a:txBody>
                    <a:bodyPr/>
                    <a:lstStyle/>
                    <a:p>
                      <a:pPr algn="ctr"/>
                      <a:r>
                        <a:rPr lang="zh-CN" altLang="en-US" sz="1200">
                          <a:effectLst/>
                        </a:rPr>
                        <a:t>安全模板</a:t>
                      </a:r>
                      <a:endParaRPr lang="zh-CN" altLang="en-US" sz="120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buFont typeface="Arial" panose="020B0604020202020204" pitchFamily="34" charset="0"/>
                        <a:buNone/>
                      </a:pPr>
                      <a:r>
                        <a:rPr lang="zh-CN" altLang="en-US" sz="1200" dirty="0">
                          <a:effectLst/>
                        </a:rPr>
                        <a:t>名称：</a:t>
                      </a:r>
                      <a:r>
                        <a:rPr lang="en-US" sz="1200" dirty="0" err="1">
                          <a:effectLst/>
                        </a:rPr>
                        <a:t>wlan</a:t>
                      </a:r>
                      <a:r>
                        <a:rPr lang="en-US" sz="1200" dirty="0">
                          <a:effectLst/>
                        </a:rPr>
                        <a:t>-net</a:t>
                      </a:r>
                    </a:p>
                    <a:p>
                      <a:pPr algn="l">
                        <a:buFont typeface="Arial" panose="020B0604020202020204" pitchFamily="34" charset="0"/>
                        <a:buNone/>
                      </a:pPr>
                      <a:r>
                        <a:rPr lang="zh-CN" altLang="en-US" sz="1200" dirty="0">
                          <a:effectLst/>
                        </a:rPr>
                        <a:t>安全策略：</a:t>
                      </a:r>
                      <a:r>
                        <a:rPr lang="en-US" sz="1200" dirty="0">
                          <a:effectLst/>
                        </a:rPr>
                        <a:t>WPA-WPA2+PSK+AES</a:t>
                      </a:r>
                    </a:p>
                    <a:p>
                      <a:pPr algn="l">
                        <a:buFont typeface="Arial" panose="020B0604020202020204" pitchFamily="34" charset="0"/>
                        <a:buNone/>
                      </a:pPr>
                      <a:r>
                        <a:rPr lang="zh-CN" altLang="en-US" sz="1200" dirty="0">
                          <a:effectLst/>
                        </a:rPr>
                        <a:t>密码：</a:t>
                      </a:r>
                      <a:r>
                        <a:rPr lang="en-US" sz="1200" dirty="0">
                          <a:effectLst/>
                        </a:rPr>
                        <a:t>a1234567</a:t>
                      </a:r>
                      <a:endParaRPr 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801673">
                <a:tc>
                  <a:txBody>
                    <a:bodyPr/>
                    <a:lstStyle/>
                    <a:p>
                      <a:pPr algn="ctr"/>
                      <a:r>
                        <a:rPr lang="en-US" sz="1200" dirty="0">
                          <a:effectLst/>
                        </a:rPr>
                        <a:t>VAP</a:t>
                      </a:r>
                      <a:r>
                        <a:rPr lang="zh-CN" altLang="en-US" sz="1200" dirty="0">
                          <a:effectLst/>
                        </a:rPr>
                        <a:t>模板</a:t>
                      </a:r>
                      <a:endParaRPr lang="zh-CN" alt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buFont typeface="Arial" panose="020B0604020202020204" pitchFamily="34" charset="0"/>
                        <a:buNone/>
                      </a:pPr>
                      <a:r>
                        <a:rPr lang="zh-CN" altLang="en-US" sz="1200" dirty="0">
                          <a:effectLst/>
                        </a:rPr>
                        <a:t>名称：</a:t>
                      </a:r>
                      <a:r>
                        <a:rPr lang="en-US" sz="1200" dirty="0" err="1">
                          <a:effectLst/>
                        </a:rPr>
                        <a:t>wlan</a:t>
                      </a:r>
                      <a:r>
                        <a:rPr lang="en-US" sz="1200" dirty="0">
                          <a:effectLst/>
                        </a:rPr>
                        <a:t>-net</a:t>
                      </a:r>
                    </a:p>
                    <a:p>
                      <a:pPr algn="l">
                        <a:buFont typeface="Arial" panose="020B0604020202020204" pitchFamily="34" charset="0"/>
                        <a:buNone/>
                      </a:pPr>
                      <a:r>
                        <a:rPr lang="zh-CN" altLang="en-US" sz="1200" dirty="0">
                          <a:effectLst/>
                        </a:rPr>
                        <a:t>转发模式：隧道转发</a:t>
                      </a:r>
                    </a:p>
                    <a:p>
                      <a:pPr algn="l">
                        <a:buFont typeface="Arial" panose="020B0604020202020204" pitchFamily="34" charset="0"/>
                        <a:buNone/>
                      </a:pPr>
                      <a:r>
                        <a:rPr lang="zh-CN" altLang="en-US" sz="1200" dirty="0">
                          <a:effectLst/>
                        </a:rPr>
                        <a:t>业务</a:t>
                      </a:r>
                      <a:r>
                        <a:rPr lang="en-US" sz="1200" dirty="0">
                          <a:effectLst/>
                        </a:rPr>
                        <a:t>VLAN：VLAN101</a:t>
                      </a:r>
                    </a:p>
                    <a:p>
                      <a:pPr algn="l">
                        <a:buFont typeface="Arial" panose="020B0604020202020204" pitchFamily="34" charset="0"/>
                        <a:buNone/>
                      </a:pPr>
                      <a:r>
                        <a:rPr lang="zh-CN" altLang="en-US" sz="1200" dirty="0">
                          <a:effectLst/>
                        </a:rPr>
                        <a:t>引用模板：</a:t>
                      </a:r>
                      <a:r>
                        <a:rPr lang="en-US" sz="1200" dirty="0">
                          <a:effectLst/>
                        </a:rPr>
                        <a:t>SSID</a:t>
                      </a:r>
                      <a:r>
                        <a:rPr lang="zh-CN" altLang="en-US" sz="1200" dirty="0">
                          <a:effectLst/>
                        </a:rPr>
                        <a:t>模板</a:t>
                      </a:r>
                      <a:r>
                        <a:rPr lang="en-US" sz="1200" dirty="0" err="1">
                          <a:effectLst/>
                        </a:rPr>
                        <a:t>wlan</a:t>
                      </a:r>
                      <a:r>
                        <a:rPr lang="en-US" sz="1200" dirty="0">
                          <a:effectLst/>
                        </a:rPr>
                        <a:t>-net、</a:t>
                      </a:r>
                      <a:r>
                        <a:rPr lang="zh-CN" altLang="en-US" sz="1200" dirty="0">
                          <a:effectLst/>
                        </a:rPr>
                        <a:t>安全模板</a:t>
                      </a:r>
                      <a:r>
                        <a:rPr lang="en-US" sz="1200" dirty="0" err="1">
                          <a:effectLst/>
                        </a:rPr>
                        <a:t>wlan</a:t>
                      </a:r>
                      <a:r>
                        <a:rPr lang="en-US" sz="1200" dirty="0">
                          <a:effectLst/>
                        </a:rPr>
                        <a:t>-net</a:t>
                      </a:r>
                      <a:endParaRPr lang="en-US" sz="1200" dirty="0">
                        <a:effectLst/>
                        <a:latin typeface="+mn-lt"/>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bl>
          </a:graphicData>
        </a:graphic>
      </p:graphicFrame>
      <p:pic>
        <p:nvPicPr>
          <p:cNvPr id="28" name="图片 27" descr="笔记本电脑.png"/>
          <p:cNvPicPr>
            <a:picLocks noChangeAspect="1"/>
          </p:cNvPicPr>
          <p:nvPr/>
        </p:nvPicPr>
        <p:blipFill>
          <a:blip r:embed="rId3" cstate="print"/>
          <a:stretch>
            <a:fillRect/>
          </a:stretch>
        </p:blipFill>
        <p:spPr>
          <a:xfrm>
            <a:off x="1505301" y="5807108"/>
            <a:ext cx="539779" cy="338400"/>
          </a:xfrm>
          <a:prstGeom prst="rect">
            <a:avLst/>
          </a:prstGeom>
        </p:spPr>
      </p:pic>
      <p:pic>
        <p:nvPicPr>
          <p:cNvPr id="29" name="图片 28" descr="wifi信号蓝.png"/>
          <p:cNvPicPr>
            <a:picLocks noChangeAspect="1"/>
          </p:cNvPicPr>
          <p:nvPr/>
        </p:nvPicPr>
        <p:blipFill>
          <a:blip r:embed="rId4" cstate="print"/>
          <a:stretch>
            <a:fillRect/>
          </a:stretch>
        </p:blipFill>
        <p:spPr>
          <a:xfrm flipV="1">
            <a:off x="1942583" y="5320045"/>
            <a:ext cx="429928" cy="360000"/>
          </a:xfrm>
          <a:prstGeom prst="rect">
            <a:avLst/>
          </a:prstGeom>
        </p:spPr>
      </p:pic>
      <p:cxnSp>
        <p:nvCxnSpPr>
          <p:cNvPr id="30" name="直接连接符 29"/>
          <p:cNvCxnSpPr>
            <a:stCxn id="60" idx="2"/>
            <a:endCxn id="62" idx="0"/>
          </p:cNvCxnSpPr>
          <p:nvPr/>
        </p:nvCxnSpPr>
        <p:spPr>
          <a:xfrm>
            <a:off x="2159409" y="3057230"/>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84103" y="1446291"/>
            <a:ext cx="1162936" cy="701754"/>
            <a:chOff x="3362958" y="915204"/>
            <a:chExt cx="1162936" cy="701754"/>
          </a:xfrm>
        </p:grpSpPr>
        <p:pic>
          <p:nvPicPr>
            <p:cNvPr id="77" name="图片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78" name="Text Box 9"/>
            <p:cNvSpPr txBox="1">
              <a:spLocks noChangeArrowheads="1"/>
            </p:cNvSpPr>
            <p:nvPr/>
          </p:nvSpPr>
          <p:spPr bwMode="auto">
            <a:xfrm>
              <a:off x="3362958" y="1150384"/>
              <a:ext cx="1162936" cy="307777"/>
            </a:xfrm>
            <a:prstGeom prst="rect">
              <a:avLst/>
            </a:prstGeom>
            <a:noFill/>
            <a:ln w="9525">
              <a:noFill/>
              <a:miter lim="800000"/>
              <a:headEnd/>
              <a:tailEnd/>
            </a:ln>
          </p:spPr>
          <p:txBody>
            <a:bodyPr wrap="square">
              <a:spAutoFit/>
            </a:bodyPr>
            <a:lstStyle/>
            <a:p>
              <a:pPr algn="ctr">
                <a:spcBef>
                  <a:spcPct val="50000"/>
                </a:spcBef>
              </a:pPr>
              <a:r>
                <a:rPr lang="en-US" altLang="zh-CN" sz="1400" b="1" dirty="0">
                  <a:solidFill>
                    <a:schemeClr val="tx1"/>
                  </a:solidFill>
                </a:rPr>
                <a:t>IP Network</a:t>
              </a:r>
              <a:endParaRPr lang="zh-CN" altLang="en-US" sz="1400" b="1" dirty="0">
                <a:solidFill>
                  <a:schemeClr val="tx1"/>
                </a:solidFill>
              </a:endParaRPr>
            </a:p>
          </p:txBody>
        </p:sp>
      </p:grpSp>
      <p:sp>
        <p:nvSpPr>
          <p:cNvPr id="32" name="Text Box 9"/>
          <p:cNvSpPr txBox="1">
            <a:spLocks noChangeArrowheads="1"/>
          </p:cNvSpPr>
          <p:nvPr/>
        </p:nvSpPr>
        <p:spPr bwMode="auto">
          <a:xfrm>
            <a:off x="1144028" y="4782715"/>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pic>
        <p:nvPicPr>
          <p:cNvPr id="33" name="图片 32" descr="AC-蓝.png"/>
          <p:cNvPicPr>
            <a:picLocks noChangeAspect="1"/>
          </p:cNvPicPr>
          <p:nvPr/>
        </p:nvPicPr>
        <p:blipFill>
          <a:blip r:embed="rId6" cstate="print"/>
          <a:stretch>
            <a:fillRect/>
          </a:stretch>
        </p:blipFill>
        <p:spPr>
          <a:xfrm>
            <a:off x="3683099" y="2517230"/>
            <a:ext cx="660000" cy="540000"/>
          </a:xfrm>
          <a:prstGeom prst="rect">
            <a:avLst/>
          </a:prstGeom>
        </p:spPr>
      </p:pic>
      <p:sp>
        <p:nvSpPr>
          <p:cNvPr id="34" name="Text Box 9"/>
          <p:cNvSpPr txBox="1">
            <a:spLocks noChangeArrowheads="1"/>
          </p:cNvSpPr>
          <p:nvPr/>
        </p:nvSpPr>
        <p:spPr bwMode="auto">
          <a:xfrm>
            <a:off x="814849" y="5824186"/>
            <a:ext cx="70685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cxnSp>
        <p:nvCxnSpPr>
          <p:cNvPr id="35" name="直接连接符 34"/>
          <p:cNvCxnSpPr>
            <a:stCxn id="77" idx="2"/>
            <a:endCxn id="60" idx="0"/>
          </p:cNvCxnSpPr>
          <p:nvPr/>
        </p:nvCxnSpPr>
        <p:spPr>
          <a:xfrm flipH="1">
            <a:off x="2159409" y="2148045"/>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0" name="图片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0140" y="2517230"/>
            <a:ext cx="658537" cy="540000"/>
          </a:xfrm>
          <a:prstGeom prst="rect">
            <a:avLst/>
          </a:prstGeom>
        </p:spPr>
      </p:pic>
      <p:pic>
        <p:nvPicPr>
          <p:cNvPr id="61" name="图片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28278" y="4669768"/>
            <a:ext cx="658538" cy="540000"/>
          </a:xfrm>
          <a:prstGeom prst="rect">
            <a:avLst/>
          </a:prstGeom>
        </p:spPr>
      </p:pic>
      <p:pic>
        <p:nvPicPr>
          <p:cNvPr id="62" name="图片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30140" y="3738682"/>
            <a:ext cx="658537" cy="540000"/>
          </a:xfrm>
          <a:prstGeom prst="rect">
            <a:avLst/>
          </a:prstGeom>
        </p:spPr>
      </p:pic>
      <p:cxnSp>
        <p:nvCxnSpPr>
          <p:cNvPr id="63" name="直接连接符 62"/>
          <p:cNvCxnSpPr>
            <a:stCxn id="60" idx="3"/>
            <a:endCxn id="33" idx="1"/>
          </p:cNvCxnSpPr>
          <p:nvPr/>
        </p:nvCxnSpPr>
        <p:spPr>
          <a:xfrm>
            <a:off x="2488677" y="2787230"/>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2" idx="2"/>
            <a:endCxn id="61" idx="0"/>
          </p:cNvCxnSpPr>
          <p:nvPr/>
        </p:nvCxnSpPr>
        <p:spPr>
          <a:xfrm flipH="1">
            <a:off x="2157547" y="4278682"/>
            <a:ext cx="1862" cy="3910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 Box 9"/>
          <p:cNvSpPr txBox="1">
            <a:spLocks noChangeArrowheads="1"/>
          </p:cNvSpPr>
          <p:nvPr/>
        </p:nvSpPr>
        <p:spPr bwMode="auto">
          <a:xfrm>
            <a:off x="1144028" y="3851517"/>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S1</a:t>
            </a:r>
            <a:endParaRPr lang="zh-CN" altLang="en-US" sz="1400" b="1" dirty="0">
              <a:solidFill>
                <a:schemeClr val="tx1"/>
              </a:solidFill>
            </a:endParaRPr>
          </a:p>
        </p:txBody>
      </p:sp>
      <p:sp>
        <p:nvSpPr>
          <p:cNvPr id="66" name="Text Box 9"/>
          <p:cNvSpPr txBox="1">
            <a:spLocks noChangeArrowheads="1"/>
          </p:cNvSpPr>
          <p:nvPr/>
        </p:nvSpPr>
        <p:spPr bwMode="auto">
          <a:xfrm>
            <a:off x="1144028" y="2645972"/>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S2</a:t>
            </a:r>
            <a:endParaRPr lang="zh-CN" altLang="en-US" sz="1400" b="1" dirty="0">
              <a:solidFill>
                <a:schemeClr val="tx1"/>
              </a:solidFill>
            </a:endParaRPr>
          </a:p>
        </p:txBody>
      </p:sp>
      <p:sp>
        <p:nvSpPr>
          <p:cNvPr id="67" name="Text Box 9"/>
          <p:cNvSpPr txBox="1">
            <a:spLocks noChangeArrowheads="1"/>
          </p:cNvSpPr>
          <p:nvPr/>
        </p:nvSpPr>
        <p:spPr bwMode="auto">
          <a:xfrm>
            <a:off x="663004" y="3017402"/>
            <a:ext cx="1459844" cy="523220"/>
          </a:xfrm>
          <a:prstGeom prst="rect">
            <a:avLst/>
          </a:prstGeom>
          <a:noFill/>
          <a:ln w="9525">
            <a:noFill/>
            <a:miter lim="800000"/>
            <a:headEnd/>
            <a:tailEnd/>
          </a:ln>
        </p:spPr>
        <p:txBody>
          <a:bodyPr wrap="square">
            <a:spAutoFit/>
          </a:bodyPr>
          <a:lstStyle/>
          <a:p>
            <a:pPr algn="r"/>
            <a:r>
              <a:rPr lang="en-US" altLang="zh-CN" sz="1400" b="1" dirty="0" smtClean="0"/>
              <a:t>VLANIF </a:t>
            </a:r>
            <a:r>
              <a:rPr lang="en-US" altLang="zh-CN" sz="1400" b="1" dirty="0"/>
              <a:t>101</a:t>
            </a:r>
          </a:p>
          <a:p>
            <a:pPr algn="r"/>
            <a:r>
              <a:rPr lang="en-US" altLang="zh-CN" sz="1400" dirty="0" smtClean="0">
                <a:solidFill>
                  <a:schemeClr val="tx1"/>
                </a:solidFill>
              </a:rPr>
              <a:t>10.23.101.1</a:t>
            </a:r>
            <a:r>
              <a:rPr lang="en-US" altLang="zh-CN" sz="1400" dirty="0" smtClean="0"/>
              <a:t>/24</a:t>
            </a:r>
            <a:endParaRPr lang="zh-CN" altLang="en-US" sz="1400" dirty="0">
              <a:solidFill>
                <a:schemeClr val="tx1"/>
              </a:solidFill>
            </a:endParaRPr>
          </a:p>
        </p:txBody>
      </p:sp>
      <p:sp>
        <p:nvSpPr>
          <p:cNvPr id="68" name="Text Box 9"/>
          <p:cNvSpPr txBox="1">
            <a:spLocks noChangeArrowheads="1"/>
          </p:cNvSpPr>
          <p:nvPr/>
        </p:nvSpPr>
        <p:spPr bwMode="auto">
          <a:xfrm>
            <a:off x="2098897" y="2244398"/>
            <a:ext cx="855749" cy="307777"/>
          </a:xfrm>
          <a:prstGeom prst="rect">
            <a:avLst/>
          </a:prstGeom>
          <a:noFill/>
          <a:ln w="9525">
            <a:noFill/>
            <a:miter lim="800000"/>
            <a:headEnd/>
            <a:tailEnd/>
          </a:ln>
        </p:spPr>
        <p:txBody>
          <a:bodyPr wrap="square">
            <a:spAutoFit/>
          </a:bodyPr>
          <a:lstStyle/>
          <a:p>
            <a:r>
              <a:rPr lang="en-US" altLang="zh-CN" sz="1400" dirty="0">
                <a:solidFill>
                  <a:schemeClr val="tx1"/>
                </a:solidFill>
              </a:rPr>
              <a:t>GE0/0/3</a:t>
            </a:r>
            <a:endParaRPr lang="zh-CN" altLang="en-US" sz="1400" dirty="0">
              <a:solidFill>
                <a:schemeClr val="tx1"/>
              </a:solidFill>
            </a:endParaRPr>
          </a:p>
        </p:txBody>
      </p:sp>
      <p:sp>
        <p:nvSpPr>
          <p:cNvPr id="69" name="Text Box 9"/>
          <p:cNvSpPr txBox="1">
            <a:spLocks noChangeArrowheads="1"/>
          </p:cNvSpPr>
          <p:nvPr/>
        </p:nvSpPr>
        <p:spPr bwMode="auto">
          <a:xfrm>
            <a:off x="2458311" y="2486897"/>
            <a:ext cx="886881"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70" name="Text Box 9"/>
          <p:cNvSpPr txBox="1">
            <a:spLocks noChangeArrowheads="1"/>
          </p:cNvSpPr>
          <p:nvPr/>
        </p:nvSpPr>
        <p:spPr bwMode="auto">
          <a:xfrm>
            <a:off x="2130583" y="3019439"/>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71" name="Text Box 9"/>
          <p:cNvSpPr txBox="1">
            <a:spLocks noChangeArrowheads="1"/>
          </p:cNvSpPr>
          <p:nvPr/>
        </p:nvSpPr>
        <p:spPr bwMode="auto">
          <a:xfrm>
            <a:off x="2130583" y="3500794"/>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72" name="Text Box 9"/>
          <p:cNvSpPr txBox="1">
            <a:spLocks noChangeArrowheads="1"/>
          </p:cNvSpPr>
          <p:nvPr/>
        </p:nvSpPr>
        <p:spPr bwMode="auto">
          <a:xfrm>
            <a:off x="2130583" y="4250228"/>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73" name="Text Box 9"/>
          <p:cNvSpPr txBox="1">
            <a:spLocks noChangeArrowheads="1"/>
          </p:cNvSpPr>
          <p:nvPr/>
        </p:nvSpPr>
        <p:spPr bwMode="auto">
          <a:xfrm>
            <a:off x="2915021" y="2766182"/>
            <a:ext cx="84777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74" name="Text Box 9"/>
          <p:cNvSpPr txBox="1">
            <a:spLocks noChangeArrowheads="1"/>
          </p:cNvSpPr>
          <p:nvPr/>
        </p:nvSpPr>
        <p:spPr bwMode="auto">
          <a:xfrm>
            <a:off x="2984320" y="3049630"/>
            <a:ext cx="1459844" cy="523220"/>
          </a:xfrm>
          <a:prstGeom prst="rect">
            <a:avLst/>
          </a:prstGeom>
          <a:noFill/>
          <a:ln w="9525">
            <a:noFill/>
            <a:miter lim="800000"/>
            <a:headEnd/>
            <a:tailEnd/>
          </a:ln>
        </p:spPr>
        <p:txBody>
          <a:bodyPr wrap="square">
            <a:spAutoFit/>
          </a:bodyPr>
          <a:lstStyle/>
          <a:p>
            <a:pPr algn="r"/>
            <a:r>
              <a:rPr lang="en-US" altLang="zh-CN" sz="1400" b="1" dirty="0"/>
              <a:t>VLANIF 100</a:t>
            </a:r>
          </a:p>
          <a:p>
            <a:pPr algn="r"/>
            <a:r>
              <a:rPr lang="en-US" altLang="zh-CN" sz="1400" dirty="0">
                <a:solidFill>
                  <a:schemeClr val="tx1"/>
                </a:solidFill>
              </a:rPr>
              <a:t>10.23.100.1</a:t>
            </a:r>
            <a:r>
              <a:rPr lang="en-US" altLang="zh-CN" sz="1400" dirty="0"/>
              <a:t>/24</a:t>
            </a:r>
            <a:endParaRPr lang="zh-CN" altLang="en-US" sz="1400" dirty="0">
              <a:solidFill>
                <a:schemeClr val="tx1"/>
              </a:solidFill>
            </a:endParaRPr>
          </a:p>
        </p:txBody>
      </p:sp>
      <p:sp>
        <p:nvSpPr>
          <p:cNvPr id="75" name="Text Box 9"/>
          <p:cNvSpPr txBox="1">
            <a:spLocks noChangeArrowheads="1"/>
          </p:cNvSpPr>
          <p:nvPr/>
        </p:nvSpPr>
        <p:spPr bwMode="auto">
          <a:xfrm>
            <a:off x="3628881" y="2218845"/>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pic>
        <p:nvPicPr>
          <p:cNvPr id="76" name="图片 75" descr="SAN网络-蓝.png"/>
          <p:cNvPicPr>
            <a:picLocks noChangeAspect="1"/>
          </p:cNvPicPr>
          <p:nvPr/>
        </p:nvPicPr>
        <p:blipFill>
          <a:blip r:embed="rId10" cstate="print"/>
          <a:stretch>
            <a:fillRect/>
          </a:stretch>
        </p:blipFill>
        <p:spPr>
          <a:xfrm>
            <a:off x="2435992" y="5693652"/>
            <a:ext cx="267540" cy="438311"/>
          </a:xfrm>
          <a:prstGeom prst="rect">
            <a:avLst/>
          </a:prstGeom>
        </p:spPr>
      </p:pic>
    </p:spTree>
    <p:extLst>
      <p:ext uri="{BB962C8B-B14F-4D97-AF65-F5344CB8AC3E}">
        <p14:creationId xmlns:p14="http://schemas.microsoft.com/office/powerpoint/2010/main" val="14401650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配置网络互通</a:t>
            </a:r>
          </a:p>
        </p:txBody>
      </p:sp>
      <p:sp>
        <p:nvSpPr>
          <p:cNvPr id="37" name="文本框 36"/>
          <p:cNvSpPr txBox="1"/>
          <p:nvPr/>
        </p:nvSpPr>
        <p:spPr bwMode="auto">
          <a:xfrm>
            <a:off x="5998446" y="1311000"/>
            <a:ext cx="5747466"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1</a:t>
            </a:r>
            <a:r>
              <a:rPr lang="zh-CN" altLang="en-US" sz="1600" dirty="0" smtClean="0">
                <a:solidFill>
                  <a:srgbClr val="000000"/>
                </a:solidFill>
              </a:rPr>
              <a:t>、</a:t>
            </a:r>
            <a:r>
              <a:rPr lang="en-US" altLang="zh-CN" sz="1600" dirty="0" smtClean="0">
                <a:solidFill>
                  <a:srgbClr val="000000"/>
                </a:solidFill>
              </a:rPr>
              <a:t>S1</a:t>
            </a:r>
            <a:r>
              <a:rPr lang="zh-CN" altLang="en-US" sz="1600" dirty="0" smtClean="0">
                <a:solidFill>
                  <a:srgbClr val="000000"/>
                </a:solidFill>
              </a:rPr>
              <a:t>、</a:t>
            </a:r>
            <a:r>
              <a:rPr lang="en-US" altLang="zh-CN" sz="1600" dirty="0" smtClean="0">
                <a:solidFill>
                  <a:srgbClr val="000000"/>
                </a:solidFill>
              </a:rPr>
              <a:t>S2</a:t>
            </a:r>
            <a:r>
              <a:rPr lang="zh-CN" altLang="en-US" sz="1600" dirty="0" smtClean="0">
                <a:solidFill>
                  <a:srgbClr val="000000"/>
                </a:solidFill>
              </a:rPr>
              <a:t>、</a:t>
            </a:r>
            <a:r>
              <a:rPr lang="en-US" altLang="zh-CN" sz="1600" dirty="0" smtClean="0">
                <a:solidFill>
                  <a:srgbClr val="000000"/>
                </a:solidFill>
              </a:rPr>
              <a:t>AC</a:t>
            </a:r>
            <a:r>
              <a:rPr lang="zh-CN" altLang="en-US" sz="1600" dirty="0" smtClean="0">
                <a:solidFill>
                  <a:srgbClr val="000000"/>
                </a:solidFill>
              </a:rPr>
              <a:t>创建</a:t>
            </a:r>
            <a:r>
              <a:rPr lang="zh-CN" altLang="en-US" sz="1600" dirty="0">
                <a:solidFill>
                  <a:srgbClr val="000000"/>
                </a:solidFill>
              </a:rPr>
              <a:t>对应</a:t>
            </a:r>
            <a:r>
              <a:rPr lang="en-US" altLang="zh-CN" sz="1600" dirty="0">
                <a:solidFill>
                  <a:srgbClr val="000000"/>
                </a:solidFill>
              </a:rPr>
              <a:t>VLAN</a:t>
            </a:r>
            <a:r>
              <a:rPr lang="zh-CN" altLang="en-US" sz="1600" dirty="0">
                <a:solidFill>
                  <a:srgbClr val="000000"/>
                </a:solidFill>
              </a:rPr>
              <a:t>及接口。</a:t>
            </a:r>
          </a:p>
        </p:txBody>
      </p:sp>
      <p:sp>
        <p:nvSpPr>
          <p:cNvPr id="38" name="Rectangle 3"/>
          <p:cNvSpPr/>
          <p:nvPr/>
        </p:nvSpPr>
        <p:spPr>
          <a:xfrm>
            <a:off x="5998446" y="2409846"/>
            <a:ext cx="5747466"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[AC] </a:t>
            </a:r>
            <a:r>
              <a:rPr lang="en-US" altLang="zh-CN" sz="1400" dirty="0" err="1">
                <a:cs typeface="Courier New" panose="02070309020205020404" pitchFamily="49" charset="0"/>
              </a:rPr>
              <a:t>dhcp</a:t>
            </a:r>
            <a:r>
              <a:rPr lang="en-US" altLang="zh-CN" sz="1400" dirty="0">
                <a:cs typeface="Courier New" panose="02070309020205020404" pitchFamily="49" charset="0"/>
              </a:rPr>
              <a:t> enable</a:t>
            </a:r>
          </a:p>
          <a:p>
            <a:pPr fontAlgn="ctr">
              <a:lnSpc>
                <a:spcPts val="2400"/>
              </a:lnSpc>
            </a:pPr>
            <a:r>
              <a:rPr lang="en-US" altLang="zh-CN" sz="1400" dirty="0">
                <a:cs typeface="Courier New" panose="02070309020205020404" pitchFamily="49" charset="0"/>
              </a:rPr>
              <a:t>[AC] interface </a:t>
            </a:r>
            <a:r>
              <a:rPr lang="en-US" altLang="zh-CN" sz="1400" dirty="0" err="1">
                <a:cs typeface="Courier New" panose="02070309020205020404" pitchFamily="49" charset="0"/>
              </a:rPr>
              <a:t>vlanif</a:t>
            </a:r>
            <a:r>
              <a:rPr lang="en-US" altLang="zh-CN" sz="1400" dirty="0">
                <a:cs typeface="Courier New" panose="02070309020205020404" pitchFamily="49" charset="0"/>
              </a:rPr>
              <a:t> 100</a:t>
            </a:r>
          </a:p>
          <a:p>
            <a:pPr fontAlgn="ctr">
              <a:lnSpc>
                <a:spcPts val="2400"/>
              </a:lnSpc>
            </a:pPr>
            <a:r>
              <a:rPr lang="en-US" altLang="zh-CN" sz="1400" dirty="0">
                <a:cs typeface="Courier New" panose="02070309020205020404" pitchFamily="49" charset="0"/>
              </a:rPr>
              <a:t>[AC-Vlanif100] </a:t>
            </a:r>
            <a:r>
              <a:rPr lang="en-US" altLang="zh-CN" sz="1400" dirty="0" err="1">
                <a:cs typeface="Courier New" panose="02070309020205020404" pitchFamily="49" charset="0"/>
              </a:rPr>
              <a:t>ip</a:t>
            </a:r>
            <a:r>
              <a:rPr lang="en-US" altLang="zh-CN" sz="1400" dirty="0">
                <a:cs typeface="Courier New" panose="02070309020205020404" pitchFamily="49" charset="0"/>
              </a:rPr>
              <a:t> address 10.23.100.1 24</a:t>
            </a:r>
          </a:p>
          <a:p>
            <a:pPr fontAlgn="ctr">
              <a:lnSpc>
                <a:spcPts val="2400"/>
              </a:lnSpc>
            </a:pPr>
            <a:r>
              <a:rPr lang="en-US" altLang="zh-CN" sz="1400" dirty="0">
                <a:cs typeface="Courier New" panose="02070309020205020404" pitchFamily="49" charset="0"/>
              </a:rPr>
              <a:t>[AC-Vlanif100] </a:t>
            </a:r>
            <a:r>
              <a:rPr lang="en-US" altLang="zh-CN" sz="1400" dirty="0" err="1">
                <a:cs typeface="Courier New" panose="02070309020205020404" pitchFamily="49" charset="0"/>
              </a:rPr>
              <a:t>dhcp</a:t>
            </a:r>
            <a:r>
              <a:rPr lang="en-US" altLang="zh-CN" sz="1400" dirty="0">
                <a:cs typeface="Courier New" panose="02070309020205020404" pitchFamily="49" charset="0"/>
              </a:rPr>
              <a:t> select interface</a:t>
            </a:r>
          </a:p>
        </p:txBody>
      </p:sp>
      <p:sp>
        <p:nvSpPr>
          <p:cNvPr id="39" name="文本框 38"/>
          <p:cNvSpPr txBox="1"/>
          <p:nvPr/>
        </p:nvSpPr>
        <p:spPr bwMode="auto">
          <a:xfrm>
            <a:off x="6001555" y="1711971"/>
            <a:ext cx="5744357" cy="3740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2</a:t>
            </a:r>
            <a:r>
              <a:rPr lang="zh-CN" altLang="en-US" sz="1600" dirty="0">
                <a:solidFill>
                  <a:srgbClr val="000000"/>
                </a:solidFill>
              </a:rPr>
              <a:t>、配置</a:t>
            </a:r>
            <a:r>
              <a:rPr lang="en-US" altLang="zh-CN" sz="1600" dirty="0">
                <a:solidFill>
                  <a:srgbClr val="000000"/>
                </a:solidFill>
              </a:rPr>
              <a:t>DHCP</a:t>
            </a:r>
            <a:r>
              <a:rPr lang="zh-CN" altLang="en-US" sz="1600" dirty="0">
                <a:solidFill>
                  <a:srgbClr val="000000"/>
                </a:solidFill>
              </a:rPr>
              <a:t>服务器为</a:t>
            </a:r>
            <a:r>
              <a:rPr lang="en-US" altLang="zh-CN" sz="1600" dirty="0">
                <a:solidFill>
                  <a:srgbClr val="000000"/>
                </a:solidFill>
              </a:rPr>
              <a:t>STA</a:t>
            </a:r>
            <a:r>
              <a:rPr lang="zh-CN" altLang="en-US" sz="1600" dirty="0">
                <a:solidFill>
                  <a:srgbClr val="000000"/>
                </a:solidFill>
              </a:rPr>
              <a:t>和</a:t>
            </a:r>
            <a:r>
              <a:rPr lang="en-US" altLang="zh-CN" sz="1600" dirty="0">
                <a:solidFill>
                  <a:srgbClr val="000000"/>
                </a:solidFill>
              </a:rPr>
              <a:t>AP</a:t>
            </a:r>
            <a:r>
              <a:rPr lang="zh-CN" altLang="en-US" sz="1600" dirty="0">
                <a:solidFill>
                  <a:srgbClr val="000000"/>
                </a:solidFill>
              </a:rPr>
              <a:t>分配</a:t>
            </a:r>
            <a:r>
              <a:rPr lang="en-US" altLang="zh-CN" sz="1600" dirty="0">
                <a:solidFill>
                  <a:srgbClr val="000000"/>
                </a:solidFill>
              </a:rPr>
              <a:t>IP</a:t>
            </a:r>
            <a:r>
              <a:rPr lang="zh-CN" altLang="en-US" sz="1600" dirty="0">
                <a:solidFill>
                  <a:srgbClr val="000000"/>
                </a:solidFill>
              </a:rPr>
              <a:t>地址。</a:t>
            </a:r>
          </a:p>
        </p:txBody>
      </p:sp>
      <p:sp>
        <p:nvSpPr>
          <p:cNvPr id="40" name="Rectangle 3"/>
          <p:cNvSpPr/>
          <p:nvPr/>
        </p:nvSpPr>
        <p:spPr>
          <a:xfrm>
            <a:off x="5998446" y="4501988"/>
            <a:ext cx="5747467"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smtClean="0">
                <a:cs typeface="Courier New" panose="02070309020205020404" pitchFamily="49" charset="0"/>
              </a:rPr>
              <a:t>[S2] </a:t>
            </a:r>
            <a:r>
              <a:rPr lang="en-US" altLang="zh-CN" sz="1400" dirty="0" err="1">
                <a:cs typeface="Courier New" panose="02070309020205020404" pitchFamily="49" charset="0"/>
              </a:rPr>
              <a:t>dhcp</a:t>
            </a:r>
            <a:r>
              <a:rPr lang="en-US" altLang="zh-CN" sz="1400" dirty="0">
                <a:cs typeface="Courier New" panose="02070309020205020404" pitchFamily="49" charset="0"/>
              </a:rPr>
              <a:t> enable</a:t>
            </a:r>
          </a:p>
          <a:p>
            <a:pPr fontAlgn="ctr">
              <a:lnSpc>
                <a:spcPts val="2400"/>
              </a:lnSpc>
            </a:pPr>
            <a:r>
              <a:rPr lang="en-US" altLang="zh-CN" sz="1400" dirty="0" smtClean="0">
                <a:cs typeface="Courier New" panose="02070309020205020404" pitchFamily="49" charset="0"/>
              </a:rPr>
              <a:t>[S2] </a:t>
            </a:r>
            <a:r>
              <a:rPr lang="en-US" altLang="zh-CN" sz="1400" dirty="0">
                <a:cs typeface="Courier New" panose="02070309020205020404" pitchFamily="49" charset="0"/>
              </a:rPr>
              <a:t>interface </a:t>
            </a:r>
            <a:r>
              <a:rPr lang="en-US" altLang="zh-CN" sz="1400" dirty="0" err="1">
                <a:cs typeface="Courier New" panose="02070309020205020404" pitchFamily="49" charset="0"/>
              </a:rPr>
              <a:t>vlanif</a:t>
            </a:r>
            <a:r>
              <a:rPr lang="en-US" altLang="zh-CN" sz="1400" dirty="0">
                <a:cs typeface="Courier New" panose="02070309020205020404" pitchFamily="49" charset="0"/>
              </a:rPr>
              <a:t> 101</a:t>
            </a:r>
          </a:p>
          <a:p>
            <a:pPr fontAlgn="ctr">
              <a:lnSpc>
                <a:spcPts val="2400"/>
              </a:lnSpc>
            </a:pPr>
            <a:r>
              <a:rPr lang="en-US" altLang="zh-CN" sz="1400" dirty="0" smtClean="0">
                <a:cs typeface="Courier New" panose="02070309020205020404" pitchFamily="49" charset="0"/>
              </a:rPr>
              <a:t>[S2-Vlanif101</a:t>
            </a:r>
            <a:r>
              <a:rPr lang="en-US" altLang="zh-CN" sz="1400" dirty="0">
                <a:cs typeface="Courier New" panose="02070309020205020404" pitchFamily="49" charset="0"/>
              </a:rPr>
              <a:t>] </a:t>
            </a:r>
            <a:r>
              <a:rPr lang="en-US" altLang="zh-CN" sz="1400" dirty="0" err="1">
                <a:cs typeface="Courier New" panose="02070309020205020404" pitchFamily="49" charset="0"/>
              </a:rPr>
              <a:t>ip</a:t>
            </a:r>
            <a:r>
              <a:rPr lang="en-US" altLang="zh-CN" sz="1400" dirty="0">
                <a:cs typeface="Courier New" panose="02070309020205020404" pitchFamily="49" charset="0"/>
              </a:rPr>
              <a:t> address 10.23.101.1 24</a:t>
            </a:r>
          </a:p>
          <a:p>
            <a:pPr fontAlgn="ctr">
              <a:lnSpc>
                <a:spcPts val="2400"/>
              </a:lnSpc>
            </a:pPr>
            <a:r>
              <a:rPr lang="en-US" altLang="zh-CN" sz="1400" dirty="0" smtClean="0">
                <a:cs typeface="Courier New" panose="02070309020205020404" pitchFamily="49" charset="0"/>
              </a:rPr>
              <a:t>[S2-Vlanif101</a:t>
            </a:r>
            <a:r>
              <a:rPr lang="en-US" altLang="zh-CN" sz="1400" dirty="0">
                <a:cs typeface="Courier New" panose="02070309020205020404" pitchFamily="49" charset="0"/>
              </a:rPr>
              <a:t>] </a:t>
            </a:r>
            <a:r>
              <a:rPr lang="en-US" altLang="zh-CN" sz="1400" dirty="0" err="1">
                <a:cs typeface="Courier New" panose="02070309020205020404" pitchFamily="49" charset="0"/>
              </a:rPr>
              <a:t>dhcp</a:t>
            </a:r>
            <a:r>
              <a:rPr lang="en-US" altLang="zh-CN" sz="1400" dirty="0">
                <a:cs typeface="Courier New" panose="02070309020205020404" pitchFamily="49" charset="0"/>
              </a:rPr>
              <a:t> select </a:t>
            </a:r>
            <a:r>
              <a:rPr lang="en-US" altLang="zh-CN" sz="1400" dirty="0" smtClean="0">
                <a:cs typeface="Courier New" panose="02070309020205020404" pitchFamily="49" charset="0"/>
              </a:rPr>
              <a:t>interface</a:t>
            </a:r>
            <a:endParaRPr lang="en-US" altLang="zh-CN" sz="1400" dirty="0">
              <a:cs typeface="Courier New" panose="02070309020205020404" pitchFamily="49" charset="0"/>
            </a:endParaRPr>
          </a:p>
        </p:txBody>
      </p:sp>
      <p:sp>
        <p:nvSpPr>
          <p:cNvPr id="41" name="文本框 40"/>
          <p:cNvSpPr txBox="1"/>
          <p:nvPr/>
        </p:nvSpPr>
        <p:spPr bwMode="auto">
          <a:xfrm>
            <a:off x="6001555" y="2069138"/>
            <a:ext cx="5744357" cy="35796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400" dirty="0">
                <a:solidFill>
                  <a:srgbClr val="000000"/>
                </a:solidFill>
              </a:rPr>
              <a:t># </a:t>
            </a:r>
            <a:r>
              <a:rPr lang="zh-CN" altLang="en-US" sz="1400" dirty="0">
                <a:solidFill>
                  <a:srgbClr val="000000"/>
                </a:solidFill>
              </a:rPr>
              <a:t>在</a:t>
            </a:r>
            <a:r>
              <a:rPr lang="en-US" altLang="zh-CN" sz="1400" dirty="0">
                <a:solidFill>
                  <a:srgbClr val="000000"/>
                </a:solidFill>
              </a:rPr>
              <a:t>AC</a:t>
            </a:r>
            <a:r>
              <a:rPr lang="zh-CN" altLang="en-US" sz="1400" dirty="0">
                <a:solidFill>
                  <a:srgbClr val="000000"/>
                </a:solidFill>
              </a:rPr>
              <a:t>上配置</a:t>
            </a:r>
            <a:r>
              <a:rPr lang="en-US" altLang="zh-CN" sz="1400" dirty="0">
                <a:solidFill>
                  <a:srgbClr val="000000"/>
                </a:solidFill>
              </a:rPr>
              <a:t>VLANIF100</a:t>
            </a:r>
            <a:r>
              <a:rPr lang="zh-CN" altLang="en-US" sz="1400" dirty="0">
                <a:solidFill>
                  <a:srgbClr val="000000"/>
                </a:solidFill>
              </a:rPr>
              <a:t>接口为</a:t>
            </a:r>
            <a:r>
              <a:rPr lang="en-US" altLang="zh-CN" sz="1400" dirty="0">
                <a:solidFill>
                  <a:srgbClr val="000000"/>
                </a:solidFill>
              </a:rPr>
              <a:t>AP</a:t>
            </a:r>
            <a:r>
              <a:rPr lang="zh-CN" altLang="en-US" sz="1400" dirty="0">
                <a:solidFill>
                  <a:srgbClr val="000000"/>
                </a:solidFill>
              </a:rPr>
              <a:t>提供</a:t>
            </a:r>
            <a:r>
              <a:rPr lang="en-US" altLang="zh-CN" sz="1400" dirty="0">
                <a:solidFill>
                  <a:srgbClr val="000000"/>
                </a:solidFill>
              </a:rPr>
              <a:t>IP</a:t>
            </a:r>
            <a:r>
              <a:rPr lang="zh-CN" altLang="en-US" sz="1400" dirty="0">
                <a:solidFill>
                  <a:srgbClr val="000000"/>
                </a:solidFill>
              </a:rPr>
              <a:t>地址。</a:t>
            </a:r>
          </a:p>
        </p:txBody>
      </p:sp>
      <p:sp>
        <p:nvSpPr>
          <p:cNvPr id="43" name="文本框 42"/>
          <p:cNvSpPr txBox="1"/>
          <p:nvPr/>
        </p:nvSpPr>
        <p:spPr bwMode="auto">
          <a:xfrm>
            <a:off x="5998446" y="3870498"/>
            <a:ext cx="5747465"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400" dirty="0">
                <a:solidFill>
                  <a:srgbClr val="000000"/>
                </a:solidFill>
              </a:rPr>
              <a:t># </a:t>
            </a:r>
            <a:r>
              <a:rPr lang="zh-CN" altLang="en-US" sz="1400" dirty="0" smtClean="0">
                <a:solidFill>
                  <a:srgbClr val="000000"/>
                </a:solidFill>
              </a:rPr>
              <a:t>在</a:t>
            </a:r>
            <a:r>
              <a:rPr lang="en-US" altLang="zh-CN" sz="1400" dirty="0" smtClean="0">
                <a:solidFill>
                  <a:srgbClr val="000000"/>
                </a:solidFill>
              </a:rPr>
              <a:t>S2</a:t>
            </a:r>
            <a:r>
              <a:rPr lang="zh-CN" altLang="en-US" sz="1400" dirty="0" smtClean="0">
                <a:solidFill>
                  <a:srgbClr val="000000"/>
                </a:solidFill>
              </a:rPr>
              <a:t>上</a:t>
            </a:r>
            <a:r>
              <a:rPr lang="zh-CN" altLang="en-US" sz="1400" dirty="0">
                <a:solidFill>
                  <a:srgbClr val="000000"/>
                </a:solidFill>
              </a:rPr>
              <a:t>配置</a:t>
            </a:r>
            <a:r>
              <a:rPr lang="en-US" altLang="zh-CN" sz="1400" dirty="0">
                <a:solidFill>
                  <a:srgbClr val="000000"/>
                </a:solidFill>
              </a:rPr>
              <a:t>VLANIF101</a:t>
            </a:r>
            <a:r>
              <a:rPr lang="zh-CN" altLang="en-US" sz="1400" dirty="0">
                <a:solidFill>
                  <a:srgbClr val="000000"/>
                </a:solidFill>
              </a:rPr>
              <a:t>接口为</a:t>
            </a:r>
            <a:r>
              <a:rPr lang="en-US" altLang="zh-CN" sz="1400" dirty="0">
                <a:solidFill>
                  <a:srgbClr val="000000"/>
                </a:solidFill>
              </a:rPr>
              <a:t>STA</a:t>
            </a:r>
            <a:r>
              <a:rPr lang="zh-CN" altLang="en-US" sz="1400" dirty="0">
                <a:solidFill>
                  <a:srgbClr val="000000"/>
                </a:solidFill>
              </a:rPr>
              <a:t>提供</a:t>
            </a:r>
            <a:r>
              <a:rPr lang="en-US" altLang="zh-CN" sz="1400" dirty="0">
                <a:solidFill>
                  <a:srgbClr val="000000"/>
                </a:solidFill>
              </a:rPr>
              <a:t>IP</a:t>
            </a:r>
            <a:r>
              <a:rPr lang="zh-CN" altLang="en-US" sz="1400" dirty="0">
                <a:solidFill>
                  <a:srgbClr val="000000"/>
                </a:solidFill>
              </a:rPr>
              <a:t>地址，并指定</a:t>
            </a:r>
            <a:r>
              <a:rPr lang="en-US" altLang="zh-CN" sz="1400" dirty="0" smtClean="0">
                <a:solidFill>
                  <a:srgbClr val="000000"/>
                </a:solidFill>
              </a:rPr>
              <a:t>10.23.101.1</a:t>
            </a:r>
            <a:r>
              <a:rPr lang="zh-CN" altLang="en-US" sz="1400" dirty="0" smtClean="0">
                <a:solidFill>
                  <a:srgbClr val="000000"/>
                </a:solidFill>
              </a:rPr>
              <a:t>作为</a:t>
            </a:r>
            <a:r>
              <a:rPr lang="en-US" altLang="zh-CN" sz="1400" dirty="0">
                <a:solidFill>
                  <a:srgbClr val="000000"/>
                </a:solidFill>
              </a:rPr>
              <a:t>STA</a:t>
            </a:r>
            <a:r>
              <a:rPr lang="zh-CN" altLang="en-US" sz="1400" dirty="0">
                <a:solidFill>
                  <a:srgbClr val="000000"/>
                </a:solidFill>
              </a:rPr>
              <a:t>的默认网关地址。</a:t>
            </a:r>
          </a:p>
        </p:txBody>
      </p:sp>
      <p:sp>
        <p:nvSpPr>
          <p:cNvPr id="44" name="五边形 43"/>
          <p:cNvSpPr/>
          <p:nvPr/>
        </p:nvSpPr>
        <p:spPr bwMode="auto">
          <a:xfrm>
            <a:off x="9152668"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网络互通</a:t>
            </a:r>
          </a:p>
        </p:txBody>
      </p:sp>
      <p:sp>
        <p:nvSpPr>
          <p:cNvPr id="58" name="燕尾形 57"/>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61" name="燕尾形 60"/>
          <p:cNvSpPr/>
          <p:nvPr/>
        </p:nvSpPr>
        <p:spPr bwMode="auto">
          <a:xfrm>
            <a:off x="1096490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业务</a:t>
            </a:r>
          </a:p>
        </p:txBody>
      </p:sp>
      <p:grpSp>
        <p:nvGrpSpPr>
          <p:cNvPr id="42" name="组合 41"/>
          <p:cNvGrpSpPr/>
          <p:nvPr/>
        </p:nvGrpSpPr>
        <p:grpSpPr>
          <a:xfrm>
            <a:off x="907091" y="1364451"/>
            <a:ext cx="4363229" cy="4877017"/>
            <a:chOff x="1634078" y="1148210"/>
            <a:chExt cx="4363229" cy="4877017"/>
          </a:xfrm>
        </p:grpSpPr>
        <p:pic>
          <p:nvPicPr>
            <p:cNvPr id="45" name="图片 44" descr="笔记本电脑.png"/>
            <p:cNvPicPr>
              <a:picLocks noChangeAspect="1"/>
            </p:cNvPicPr>
            <p:nvPr/>
          </p:nvPicPr>
          <p:blipFill>
            <a:blip r:embed="rId3" cstate="print"/>
            <a:stretch>
              <a:fillRect/>
            </a:stretch>
          </p:blipFill>
          <p:spPr>
            <a:xfrm>
              <a:off x="2759588" y="5686827"/>
              <a:ext cx="539779" cy="338400"/>
            </a:xfrm>
            <a:prstGeom prst="rect">
              <a:avLst/>
            </a:prstGeom>
          </p:spPr>
        </p:pic>
        <p:pic>
          <p:nvPicPr>
            <p:cNvPr id="46" name="图片 45" descr="wifi信号蓝.png"/>
            <p:cNvPicPr>
              <a:picLocks noChangeAspect="1"/>
            </p:cNvPicPr>
            <p:nvPr/>
          </p:nvPicPr>
          <p:blipFill>
            <a:blip r:embed="rId4" cstate="print"/>
            <a:stretch>
              <a:fillRect/>
            </a:stretch>
          </p:blipFill>
          <p:spPr>
            <a:xfrm flipV="1">
              <a:off x="3196870" y="5199764"/>
              <a:ext cx="429928" cy="360000"/>
            </a:xfrm>
            <a:prstGeom prst="rect">
              <a:avLst/>
            </a:prstGeom>
          </p:spPr>
        </p:pic>
        <p:cxnSp>
          <p:nvCxnSpPr>
            <p:cNvPr id="47" name="直接连接符 46"/>
            <p:cNvCxnSpPr>
              <a:stCxn id="53" idx="2"/>
              <a:endCxn id="55" idx="0"/>
            </p:cNvCxnSpPr>
            <p:nvPr/>
          </p:nvCxnSpPr>
          <p:spPr>
            <a:xfrm>
              <a:off x="3413696" y="2759149"/>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838390" y="1148210"/>
              <a:ext cx="1162936" cy="701754"/>
              <a:chOff x="3362958" y="915204"/>
              <a:chExt cx="1162936" cy="701754"/>
            </a:xfrm>
          </p:grpSpPr>
          <p:pic>
            <p:nvPicPr>
              <p:cNvPr id="100" name="图片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101" name="Text Box 9"/>
              <p:cNvSpPr txBox="1">
                <a:spLocks noChangeArrowheads="1"/>
              </p:cNvSpPr>
              <p:nvPr/>
            </p:nvSpPr>
            <p:spPr bwMode="auto">
              <a:xfrm>
                <a:off x="3362958" y="1150384"/>
                <a:ext cx="1162936" cy="307777"/>
              </a:xfrm>
              <a:prstGeom prst="rect">
                <a:avLst/>
              </a:prstGeom>
              <a:noFill/>
              <a:ln w="9525">
                <a:noFill/>
                <a:miter lim="800000"/>
                <a:headEnd/>
                <a:tailEnd/>
              </a:ln>
            </p:spPr>
            <p:txBody>
              <a:bodyPr wrap="square">
                <a:spAutoFit/>
              </a:bodyPr>
              <a:lstStyle/>
              <a:p>
                <a:pPr algn="ctr">
                  <a:spcBef>
                    <a:spcPct val="50000"/>
                  </a:spcBef>
                </a:pPr>
                <a:r>
                  <a:rPr lang="en-US" altLang="zh-CN" sz="1400" b="1" dirty="0">
                    <a:solidFill>
                      <a:schemeClr val="tx1"/>
                    </a:solidFill>
                  </a:rPr>
                  <a:t>IP Network</a:t>
                </a:r>
                <a:endParaRPr lang="zh-CN" altLang="en-US" sz="1400" b="1" dirty="0">
                  <a:solidFill>
                    <a:schemeClr val="tx1"/>
                  </a:solidFill>
                </a:endParaRPr>
              </a:p>
            </p:txBody>
          </p:sp>
        </p:grpSp>
        <p:sp>
          <p:nvSpPr>
            <p:cNvPr id="49" name="Text Box 9"/>
            <p:cNvSpPr txBox="1">
              <a:spLocks noChangeArrowheads="1"/>
            </p:cNvSpPr>
            <p:nvPr/>
          </p:nvSpPr>
          <p:spPr bwMode="auto">
            <a:xfrm>
              <a:off x="2398315" y="466243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pic>
          <p:nvPicPr>
            <p:cNvPr id="50" name="图片 49" descr="AC-蓝.png"/>
            <p:cNvPicPr>
              <a:picLocks noChangeAspect="1"/>
            </p:cNvPicPr>
            <p:nvPr/>
          </p:nvPicPr>
          <p:blipFill>
            <a:blip r:embed="rId6" cstate="print"/>
            <a:stretch>
              <a:fillRect/>
            </a:stretch>
          </p:blipFill>
          <p:spPr>
            <a:xfrm>
              <a:off x="4937386" y="2219149"/>
              <a:ext cx="660000" cy="540000"/>
            </a:xfrm>
            <a:prstGeom prst="rect">
              <a:avLst/>
            </a:prstGeom>
          </p:spPr>
        </p:pic>
        <p:sp>
          <p:nvSpPr>
            <p:cNvPr id="51" name="Text Box 9"/>
            <p:cNvSpPr txBox="1">
              <a:spLocks noChangeArrowheads="1"/>
            </p:cNvSpPr>
            <p:nvPr/>
          </p:nvSpPr>
          <p:spPr bwMode="auto">
            <a:xfrm>
              <a:off x="2069136" y="5703905"/>
              <a:ext cx="70685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cxnSp>
          <p:nvCxnSpPr>
            <p:cNvPr id="52" name="直接连接符 51"/>
            <p:cNvCxnSpPr>
              <a:stCxn id="100" idx="2"/>
              <a:endCxn id="53" idx="0"/>
            </p:cNvCxnSpPr>
            <p:nvPr/>
          </p:nvCxnSpPr>
          <p:spPr>
            <a:xfrm flipH="1">
              <a:off x="3413696" y="1849964"/>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84427" y="2219149"/>
              <a:ext cx="658537" cy="540000"/>
            </a:xfrm>
            <a:prstGeom prst="rect">
              <a:avLst/>
            </a:prstGeom>
          </p:spPr>
        </p:pic>
        <p:pic>
          <p:nvPicPr>
            <p:cNvPr id="54" name="图片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82565" y="4549487"/>
              <a:ext cx="658538" cy="540000"/>
            </a:xfrm>
            <a:prstGeom prst="rect">
              <a:avLst/>
            </a:prstGeom>
          </p:spPr>
        </p:pic>
        <p:pic>
          <p:nvPicPr>
            <p:cNvPr id="55" name="图片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84427" y="3440601"/>
              <a:ext cx="658537" cy="540000"/>
            </a:xfrm>
            <a:prstGeom prst="rect">
              <a:avLst/>
            </a:prstGeom>
          </p:spPr>
        </p:pic>
        <p:cxnSp>
          <p:nvCxnSpPr>
            <p:cNvPr id="56" name="直接连接符 55"/>
            <p:cNvCxnSpPr>
              <a:stCxn id="53" idx="3"/>
              <a:endCxn id="50" idx="1"/>
            </p:cNvCxnSpPr>
            <p:nvPr/>
          </p:nvCxnSpPr>
          <p:spPr>
            <a:xfrm>
              <a:off x="3742964" y="2489149"/>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5" idx="2"/>
              <a:endCxn id="54" idx="0"/>
            </p:cNvCxnSpPr>
            <p:nvPr/>
          </p:nvCxnSpPr>
          <p:spPr>
            <a:xfrm flipH="1">
              <a:off x="3411834" y="3980601"/>
              <a:ext cx="1862" cy="5688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 Box 9"/>
            <p:cNvSpPr txBox="1">
              <a:spLocks noChangeArrowheads="1"/>
            </p:cNvSpPr>
            <p:nvPr/>
          </p:nvSpPr>
          <p:spPr bwMode="auto">
            <a:xfrm>
              <a:off x="2398315" y="3553436"/>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S1</a:t>
              </a:r>
              <a:endParaRPr lang="zh-CN" altLang="en-US" sz="1400" b="1" dirty="0">
                <a:solidFill>
                  <a:schemeClr val="tx1"/>
                </a:solidFill>
              </a:endParaRPr>
            </a:p>
          </p:txBody>
        </p:sp>
        <p:sp>
          <p:nvSpPr>
            <p:cNvPr id="60" name="Text Box 9"/>
            <p:cNvSpPr txBox="1">
              <a:spLocks noChangeArrowheads="1"/>
            </p:cNvSpPr>
            <p:nvPr/>
          </p:nvSpPr>
          <p:spPr bwMode="auto">
            <a:xfrm>
              <a:off x="2398315" y="2347891"/>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S2</a:t>
              </a:r>
              <a:endParaRPr lang="zh-CN" altLang="en-US" sz="1400" b="1" dirty="0">
                <a:solidFill>
                  <a:schemeClr val="tx1"/>
                </a:solidFill>
              </a:endParaRPr>
            </a:p>
          </p:txBody>
        </p:sp>
        <p:sp>
          <p:nvSpPr>
            <p:cNvPr id="90" name="Text Box 9"/>
            <p:cNvSpPr txBox="1">
              <a:spLocks noChangeArrowheads="1"/>
            </p:cNvSpPr>
            <p:nvPr/>
          </p:nvSpPr>
          <p:spPr bwMode="auto">
            <a:xfrm>
              <a:off x="1634078" y="2589265"/>
              <a:ext cx="1459844" cy="523220"/>
            </a:xfrm>
            <a:prstGeom prst="rect">
              <a:avLst/>
            </a:prstGeom>
            <a:noFill/>
            <a:ln w="9525">
              <a:noFill/>
              <a:miter lim="800000"/>
              <a:headEnd/>
              <a:tailEnd/>
            </a:ln>
          </p:spPr>
          <p:txBody>
            <a:bodyPr wrap="square">
              <a:spAutoFit/>
            </a:bodyPr>
            <a:lstStyle/>
            <a:p>
              <a:pPr algn="r"/>
              <a:r>
                <a:rPr lang="en-US" altLang="zh-CN" sz="1400" b="1" dirty="0" smtClean="0"/>
                <a:t>VLANIF </a:t>
              </a:r>
              <a:r>
                <a:rPr lang="en-US" altLang="zh-CN" sz="1400" b="1" dirty="0"/>
                <a:t>101</a:t>
              </a:r>
            </a:p>
            <a:p>
              <a:pPr algn="r"/>
              <a:r>
                <a:rPr lang="en-US" altLang="zh-CN" sz="1400" dirty="0" smtClean="0">
                  <a:solidFill>
                    <a:schemeClr val="tx1"/>
                  </a:solidFill>
                </a:rPr>
                <a:t>10.23.101.1</a:t>
              </a:r>
              <a:r>
                <a:rPr lang="en-US" altLang="zh-CN" sz="1400" dirty="0" smtClean="0"/>
                <a:t>/24</a:t>
              </a:r>
              <a:endParaRPr lang="zh-CN" altLang="en-US" sz="1400" dirty="0">
                <a:solidFill>
                  <a:schemeClr val="tx1"/>
                </a:solidFill>
              </a:endParaRPr>
            </a:p>
          </p:txBody>
        </p:sp>
        <p:sp>
          <p:nvSpPr>
            <p:cNvPr id="91" name="Text Box 9"/>
            <p:cNvSpPr txBox="1">
              <a:spLocks noChangeArrowheads="1"/>
            </p:cNvSpPr>
            <p:nvPr/>
          </p:nvSpPr>
          <p:spPr bwMode="auto">
            <a:xfrm>
              <a:off x="3353184" y="1946317"/>
              <a:ext cx="855749" cy="307777"/>
            </a:xfrm>
            <a:prstGeom prst="rect">
              <a:avLst/>
            </a:prstGeom>
            <a:noFill/>
            <a:ln w="9525">
              <a:noFill/>
              <a:miter lim="800000"/>
              <a:headEnd/>
              <a:tailEnd/>
            </a:ln>
          </p:spPr>
          <p:txBody>
            <a:bodyPr wrap="square">
              <a:spAutoFit/>
            </a:bodyPr>
            <a:lstStyle/>
            <a:p>
              <a:r>
                <a:rPr lang="en-US" altLang="zh-CN" sz="1400" dirty="0">
                  <a:solidFill>
                    <a:schemeClr val="tx1"/>
                  </a:solidFill>
                </a:rPr>
                <a:t>GE0/0/3</a:t>
              </a:r>
              <a:endParaRPr lang="zh-CN" altLang="en-US" sz="1400" dirty="0">
                <a:solidFill>
                  <a:schemeClr val="tx1"/>
                </a:solidFill>
              </a:endParaRPr>
            </a:p>
          </p:txBody>
        </p:sp>
        <p:sp>
          <p:nvSpPr>
            <p:cNvPr id="92" name="Text Box 9"/>
            <p:cNvSpPr txBox="1">
              <a:spLocks noChangeArrowheads="1"/>
            </p:cNvSpPr>
            <p:nvPr/>
          </p:nvSpPr>
          <p:spPr bwMode="auto">
            <a:xfrm>
              <a:off x="3712598" y="2188816"/>
              <a:ext cx="886881"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93" name="Text Box 9"/>
            <p:cNvSpPr txBox="1">
              <a:spLocks noChangeArrowheads="1"/>
            </p:cNvSpPr>
            <p:nvPr/>
          </p:nvSpPr>
          <p:spPr bwMode="auto">
            <a:xfrm>
              <a:off x="3384870" y="2721358"/>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94" name="Text Box 9"/>
            <p:cNvSpPr txBox="1">
              <a:spLocks noChangeArrowheads="1"/>
            </p:cNvSpPr>
            <p:nvPr/>
          </p:nvSpPr>
          <p:spPr bwMode="auto">
            <a:xfrm>
              <a:off x="3384870" y="3202713"/>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95" name="Text Box 9"/>
            <p:cNvSpPr txBox="1">
              <a:spLocks noChangeArrowheads="1"/>
            </p:cNvSpPr>
            <p:nvPr/>
          </p:nvSpPr>
          <p:spPr bwMode="auto">
            <a:xfrm>
              <a:off x="3384870" y="3952147"/>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96" name="Text Box 9"/>
            <p:cNvSpPr txBox="1">
              <a:spLocks noChangeArrowheads="1"/>
            </p:cNvSpPr>
            <p:nvPr/>
          </p:nvSpPr>
          <p:spPr bwMode="auto">
            <a:xfrm>
              <a:off x="4169308" y="2468101"/>
              <a:ext cx="84777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97" name="Text Box 9"/>
            <p:cNvSpPr txBox="1">
              <a:spLocks noChangeArrowheads="1"/>
            </p:cNvSpPr>
            <p:nvPr/>
          </p:nvSpPr>
          <p:spPr bwMode="auto">
            <a:xfrm>
              <a:off x="4537463" y="2737099"/>
              <a:ext cx="1459844" cy="523220"/>
            </a:xfrm>
            <a:prstGeom prst="rect">
              <a:avLst/>
            </a:prstGeom>
            <a:noFill/>
            <a:ln w="9525">
              <a:noFill/>
              <a:miter lim="800000"/>
              <a:headEnd/>
              <a:tailEnd/>
            </a:ln>
          </p:spPr>
          <p:txBody>
            <a:bodyPr wrap="square">
              <a:spAutoFit/>
            </a:bodyPr>
            <a:lstStyle/>
            <a:p>
              <a:pPr algn="ctr"/>
              <a:r>
                <a:rPr lang="en-US" altLang="zh-CN" sz="1400" b="1" dirty="0"/>
                <a:t>VLANIF 100</a:t>
              </a:r>
            </a:p>
            <a:p>
              <a:pPr algn="ctr"/>
              <a:r>
                <a:rPr lang="en-US" altLang="zh-CN" sz="1400" dirty="0">
                  <a:solidFill>
                    <a:schemeClr val="tx1"/>
                  </a:solidFill>
                </a:rPr>
                <a:t>10.23.100.1</a:t>
              </a:r>
              <a:r>
                <a:rPr lang="en-US" altLang="zh-CN" sz="1400" dirty="0"/>
                <a:t>/24</a:t>
              </a:r>
              <a:endParaRPr lang="zh-CN" altLang="en-US" sz="1400" dirty="0">
                <a:solidFill>
                  <a:schemeClr val="tx1"/>
                </a:solidFill>
              </a:endParaRPr>
            </a:p>
          </p:txBody>
        </p:sp>
        <p:sp>
          <p:nvSpPr>
            <p:cNvPr id="98" name="Text Box 9"/>
            <p:cNvSpPr txBox="1">
              <a:spLocks noChangeArrowheads="1"/>
            </p:cNvSpPr>
            <p:nvPr/>
          </p:nvSpPr>
          <p:spPr bwMode="auto">
            <a:xfrm>
              <a:off x="4883168" y="192076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pic>
          <p:nvPicPr>
            <p:cNvPr id="99" name="图片 98" descr="SAN网络-蓝.png"/>
            <p:cNvPicPr>
              <a:picLocks noChangeAspect="1"/>
            </p:cNvPicPr>
            <p:nvPr/>
          </p:nvPicPr>
          <p:blipFill>
            <a:blip r:embed="rId10" cstate="print"/>
            <a:stretch>
              <a:fillRect/>
            </a:stretch>
          </p:blipFill>
          <p:spPr>
            <a:xfrm>
              <a:off x="3690279" y="5573371"/>
              <a:ext cx="267540" cy="438311"/>
            </a:xfrm>
            <a:prstGeom prst="rect">
              <a:avLst/>
            </a:prstGeom>
          </p:spPr>
        </p:pic>
      </p:grpSp>
    </p:spTree>
    <p:extLst>
      <p:ext uri="{BB962C8B-B14F-4D97-AF65-F5344CB8AC3E}">
        <p14:creationId xmlns:p14="http://schemas.microsoft.com/office/powerpoint/2010/main" val="35993039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064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a:t>AP</a:t>
            </a:r>
            <a:r>
              <a:rPr lang="zh-CN" altLang="en-US" dirty="0"/>
              <a:t>上线 </a:t>
            </a:r>
            <a:r>
              <a:rPr lang="en-US" altLang="zh-CN" dirty="0"/>
              <a:t>(1)</a:t>
            </a:r>
            <a:endParaRPr lang="zh-CN" altLang="en-US" dirty="0"/>
          </a:p>
        </p:txBody>
      </p:sp>
      <p:sp>
        <p:nvSpPr>
          <p:cNvPr id="37" name="文本框 36"/>
          <p:cNvSpPr txBox="1"/>
          <p:nvPr/>
        </p:nvSpPr>
        <p:spPr bwMode="auto">
          <a:xfrm>
            <a:off x="5979486" y="1337215"/>
            <a:ext cx="5747467" cy="3740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1</a:t>
            </a:r>
            <a:r>
              <a:rPr lang="zh-CN" altLang="en-US" sz="1600" dirty="0">
                <a:solidFill>
                  <a:srgbClr val="000000"/>
                </a:solidFill>
              </a:rPr>
              <a:t>、创建</a:t>
            </a:r>
            <a:r>
              <a:rPr lang="en-US" altLang="zh-CN" sz="1600" dirty="0">
                <a:solidFill>
                  <a:srgbClr val="000000"/>
                </a:solidFill>
              </a:rPr>
              <a:t>AP</a:t>
            </a:r>
            <a:r>
              <a:rPr lang="zh-CN" altLang="en-US" sz="1600" dirty="0">
                <a:solidFill>
                  <a:srgbClr val="000000"/>
                </a:solidFill>
              </a:rPr>
              <a:t>组。</a:t>
            </a:r>
          </a:p>
        </p:txBody>
      </p:sp>
      <p:sp>
        <p:nvSpPr>
          <p:cNvPr id="38" name="Rectangle 3"/>
          <p:cNvSpPr/>
          <p:nvPr/>
        </p:nvSpPr>
        <p:spPr>
          <a:xfrm>
            <a:off x="5979486" y="1694313"/>
            <a:ext cx="5747468" cy="1015663"/>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[AC] </a:t>
            </a:r>
            <a:r>
              <a:rPr lang="en-US" altLang="zh-CN" sz="1400" dirty="0" err="1">
                <a:cs typeface="Courier New" panose="02070309020205020404" pitchFamily="49" charset="0"/>
              </a:rPr>
              <a:t>wlan</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[AC-</a:t>
            </a:r>
            <a:r>
              <a:rPr lang="en-US" altLang="zh-CN" sz="1400" dirty="0" err="1">
                <a:cs typeface="Courier New" panose="02070309020205020404" pitchFamily="49" charset="0"/>
              </a:rPr>
              <a:t>wlan</a:t>
            </a:r>
            <a:r>
              <a:rPr lang="en-US" altLang="zh-CN" sz="1400" dirty="0">
                <a:cs typeface="Courier New" panose="02070309020205020404" pitchFamily="49" charset="0"/>
              </a:rPr>
              <a:t>-view] </a:t>
            </a:r>
            <a:r>
              <a:rPr lang="en-US" altLang="zh-CN" sz="1400" b="1" dirty="0">
                <a:cs typeface="Courier New" panose="02070309020205020404" pitchFamily="49" charset="0"/>
              </a:rPr>
              <a:t>ap-group name </a:t>
            </a:r>
            <a:r>
              <a:rPr lang="en-US" altLang="zh-CN" sz="1400" dirty="0">
                <a:cs typeface="Courier New" panose="02070309020205020404" pitchFamily="49" charset="0"/>
              </a:rPr>
              <a:t>ap-group1</a:t>
            </a:r>
          </a:p>
          <a:p>
            <a:pPr fontAlgn="ctr">
              <a:lnSpc>
                <a:spcPts val="2400"/>
              </a:lnSpc>
            </a:pPr>
            <a:r>
              <a:rPr lang="en-US" altLang="zh-CN" sz="1400" dirty="0">
                <a:cs typeface="Courier New" panose="02070309020205020404" pitchFamily="49" charset="0"/>
              </a:rPr>
              <a:t>[AC-wlan-ap-group-ap-group1] quit</a:t>
            </a:r>
          </a:p>
        </p:txBody>
      </p:sp>
      <p:sp>
        <p:nvSpPr>
          <p:cNvPr id="44" name="文本框 43"/>
          <p:cNvSpPr txBox="1"/>
          <p:nvPr/>
        </p:nvSpPr>
        <p:spPr bwMode="auto">
          <a:xfrm>
            <a:off x="5979485" y="2789161"/>
            <a:ext cx="5747468" cy="3740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2</a:t>
            </a:r>
            <a:r>
              <a:rPr lang="zh-CN" altLang="en-US" sz="1600" dirty="0">
                <a:solidFill>
                  <a:srgbClr val="000000"/>
                </a:solidFill>
              </a:rPr>
              <a:t>、创建域管理模板，并配置</a:t>
            </a:r>
            <a:r>
              <a:rPr lang="en-US" altLang="zh-CN" sz="1600" dirty="0">
                <a:solidFill>
                  <a:srgbClr val="000000"/>
                </a:solidFill>
              </a:rPr>
              <a:t>AC</a:t>
            </a:r>
            <a:r>
              <a:rPr lang="zh-CN" altLang="en-US" sz="1600" dirty="0">
                <a:solidFill>
                  <a:srgbClr val="000000"/>
                </a:solidFill>
              </a:rPr>
              <a:t>的国家码。</a:t>
            </a:r>
          </a:p>
        </p:txBody>
      </p:sp>
      <p:sp>
        <p:nvSpPr>
          <p:cNvPr id="58" name="Rectangle 3"/>
          <p:cNvSpPr/>
          <p:nvPr/>
        </p:nvSpPr>
        <p:spPr>
          <a:xfrm>
            <a:off x="5979485" y="3150212"/>
            <a:ext cx="5747468" cy="3170099"/>
          </a:xfrm>
          <a:prstGeom prst="rect">
            <a:avLst/>
          </a:prstGeom>
          <a:solidFill>
            <a:srgbClr val="F4FBFE"/>
          </a:solidFill>
          <a:ln>
            <a:solidFill>
              <a:srgbClr val="99DFF9"/>
            </a:solidFill>
          </a:ln>
        </p:spPr>
        <p:txBody>
          <a:bodyPr wrap="square" anchor="t" anchorCtr="0">
            <a:spAutoFit/>
          </a:bodyPr>
          <a:lstStyle/>
          <a:p>
            <a:pPr fontAlgn="ctr">
              <a:lnSpc>
                <a:spcPts val="2400"/>
              </a:lnSpc>
            </a:pPr>
            <a:r>
              <a:rPr lang="en-US" altLang="zh-CN" sz="1400" dirty="0">
                <a:cs typeface="Courier New" panose="02070309020205020404" pitchFamily="49" charset="0"/>
              </a:rPr>
              <a:t>AC-</a:t>
            </a:r>
            <a:r>
              <a:rPr lang="en-US" altLang="zh-CN" sz="1400" dirty="0" err="1">
                <a:cs typeface="Courier New" panose="02070309020205020404" pitchFamily="49" charset="0"/>
              </a:rPr>
              <a:t>wlan</a:t>
            </a:r>
            <a:r>
              <a:rPr lang="en-US" altLang="zh-CN" sz="1400" dirty="0">
                <a:cs typeface="Courier New" panose="02070309020205020404" pitchFamily="49" charset="0"/>
              </a:rPr>
              <a:t>-view] </a:t>
            </a:r>
            <a:r>
              <a:rPr lang="en-US" altLang="zh-CN" sz="1400" b="1" dirty="0">
                <a:cs typeface="Courier New" panose="02070309020205020404" pitchFamily="49" charset="0"/>
              </a:rPr>
              <a:t>regulatory-domain-profile name </a:t>
            </a:r>
            <a:r>
              <a:rPr lang="en-US" altLang="zh-CN" sz="1400" dirty="0">
                <a:cs typeface="Courier New" panose="02070309020205020404" pitchFamily="49" charset="0"/>
              </a:rPr>
              <a:t>default</a:t>
            </a:r>
          </a:p>
          <a:p>
            <a:pPr fontAlgn="ctr">
              <a:lnSpc>
                <a:spcPts val="2400"/>
              </a:lnSpc>
            </a:pPr>
            <a:r>
              <a:rPr lang="en-US" altLang="zh-CN" sz="1400" dirty="0">
                <a:cs typeface="Courier New" panose="02070309020205020404" pitchFamily="49" charset="0"/>
              </a:rPr>
              <a:t>[AC-</a:t>
            </a:r>
            <a:r>
              <a:rPr lang="en-US" altLang="zh-CN" sz="1400" dirty="0" err="1">
                <a:cs typeface="Courier New" panose="02070309020205020404" pitchFamily="49" charset="0"/>
              </a:rPr>
              <a:t>wlan</a:t>
            </a:r>
            <a:r>
              <a:rPr lang="en-US" altLang="zh-CN" sz="1400" dirty="0">
                <a:cs typeface="Courier New" panose="02070309020205020404" pitchFamily="49" charset="0"/>
              </a:rPr>
              <a:t>-regulate-domain-default] </a:t>
            </a:r>
            <a:r>
              <a:rPr lang="en-US" altLang="zh-CN" sz="1400" b="1" dirty="0">
                <a:cs typeface="Courier New" panose="02070309020205020404" pitchFamily="49" charset="0"/>
              </a:rPr>
              <a:t>country-code</a:t>
            </a:r>
            <a:r>
              <a:rPr lang="en-US" altLang="zh-CN" sz="1400" dirty="0">
                <a:cs typeface="Courier New" panose="02070309020205020404" pitchFamily="49" charset="0"/>
              </a:rPr>
              <a:t> </a:t>
            </a:r>
            <a:r>
              <a:rPr lang="en-US" altLang="zh-CN" sz="1400" dirty="0" err="1">
                <a:cs typeface="Courier New" panose="02070309020205020404" pitchFamily="49" charset="0"/>
              </a:rPr>
              <a:t>cn</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[AC-</a:t>
            </a:r>
            <a:r>
              <a:rPr lang="en-US" altLang="zh-CN" sz="1400" dirty="0" err="1">
                <a:cs typeface="Courier New" panose="02070309020205020404" pitchFamily="49" charset="0"/>
              </a:rPr>
              <a:t>wlan</a:t>
            </a:r>
            <a:r>
              <a:rPr lang="en-US" altLang="zh-CN" sz="1400" dirty="0">
                <a:cs typeface="Courier New" panose="02070309020205020404" pitchFamily="49" charset="0"/>
              </a:rPr>
              <a:t>-regulate-domain-default] quit</a:t>
            </a:r>
          </a:p>
          <a:p>
            <a:pPr fontAlgn="ctr">
              <a:lnSpc>
                <a:spcPts val="2400"/>
              </a:lnSpc>
            </a:pPr>
            <a:r>
              <a:rPr lang="en-US" altLang="zh-CN" sz="1400" dirty="0">
                <a:cs typeface="Courier New" panose="02070309020205020404" pitchFamily="49" charset="0"/>
              </a:rPr>
              <a:t>[AC-</a:t>
            </a:r>
            <a:r>
              <a:rPr lang="en-US" altLang="zh-CN" sz="1400" dirty="0" err="1">
                <a:cs typeface="Courier New" panose="02070309020205020404" pitchFamily="49" charset="0"/>
              </a:rPr>
              <a:t>wlan</a:t>
            </a:r>
            <a:r>
              <a:rPr lang="en-US" altLang="zh-CN" sz="1400" dirty="0">
                <a:cs typeface="Courier New" panose="02070309020205020404" pitchFamily="49" charset="0"/>
              </a:rPr>
              <a:t>-view] </a:t>
            </a:r>
            <a:r>
              <a:rPr lang="en-US" altLang="zh-CN" sz="1400" b="1" dirty="0">
                <a:cs typeface="Courier New" panose="02070309020205020404" pitchFamily="49" charset="0"/>
              </a:rPr>
              <a:t>ap-group name </a:t>
            </a:r>
            <a:r>
              <a:rPr lang="en-US" altLang="zh-CN" sz="1400" dirty="0">
                <a:cs typeface="Courier New" panose="02070309020205020404" pitchFamily="49" charset="0"/>
              </a:rPr>
              <a:t>ap-group1</a:t>
            </a:r>
          </a:p>
          <a:p>
            <a:pPr fontAlgn="ctr">
              <a:lnSpc>
                <a:spcPts val="2400"/>
              </a:lnSpc>
            </a:pPr>
            <a:r>
              <a:rPr lang="en-US" altLang="zh-CN" sz="1400" dirty="0">
                <a:cs typeface="Courier New" panose="02070309020205020404" pitchFamily="49" charset="0"/>
              </a:rPr>
              <a:t>[AC-wlan-ap-group-ap-group1] </a:t>
            </a:r>
            <a:r>
              <a:rPr lang="en-US" altLang="zh-CN" sz="1400" b="1" dirty="0">
                <a:cs typeface="Courier New" panose="02070309020205020404" pitchFamily="49" charset="0"/>
              </a:rPr>
              <a:t>regulatory-domain-profile </a:t>
            </a:r>
            <a:r>
              <a:rPr lang="en-US" altLang="zh-CN" sz="1400" dirty="0">
                <a:cs typeface="Courier New" panose="02070309020205020404" pitchFamily="49" charset="0"/>
              </a:rPr>
              <a:t>default</a:t>
            </a:r>
          </a:p>
          <a:p>
            <a:pPr fontAlgn="ctr">
              <a:lnSpc>
                <a:spcPts val="2400"/>
              </a:lnSpc>
            </a:pPr>
            <a:r>
              <a:rPr lang="en-US" altLang="zh-CN" sz="1400" dirty="0">
                <a:cs typeface="Courier New" panose="02070309020205020404" pitchFamily="49" charset="0"/>
              </a:rPr>
              <a:t>Warning: Modifying the country code will clear channel, power and antenna gain configurations of the radio and reset the AP. </a:t>
            </a:r>
            <a:r>
              <a:rPr lang="en-US" altLang="zh-CN" sz="1400" dirty="0" err="1">
                <a:cs typeface="Courier New" panose="02070309020205020404" pitchFamily="49" charset="0"/>
              </a:rPr>
              <a:t>Continu</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e?[Y/N]:y </a:t>
            </a:r>
          </a:p>
          <a:p>
            <a:pPr fontAlgn="ctr">
              <a:lnSpc>
                <a:spcPts val="2400"/>
              </a:lnSpc>
            </a:pPr>
            <a:r>
              <a:rPr lang="en-US" altLang="zh-CN" sz="1400" dirty="0">
                <a:cs typeface="Courier New" panose="02070309020205020404" pitchFamily="49" charset="0"/>
              </a:rPr>
              <a:t>[AC-wlan-ap-group-ap-group1] quit</a:t>
            </a:r>
          </a:p>
          <a:p>
            <a:pPr fontAlgn="ctr">
              <a:lnSpc>
                <a:spcPts val="2400"/>
              </a:lnSpc>
            </a:pPr>
            <a:r>
              <a:rPr lang="en-US" altLang="zh-CN" sz="1400" dirty="0">
                <a:cs typeface="Courier New" panose="02070309020205020404" pitchFamily="49" charset="0"/>
              </a:rPr>
              <a:t>[AC-</a:t>
            </a:r>
            <a:r>
              <a:rPr lang="en-US" altLang="zh-CN" sz="1400" dirty="0" err="1">
                <a:cs typeface="Courier New" panose="02070309020205020404" pitchFamily="49" charset="0"/>
              </a:rPr>
              <a:t>wlan</a:t>
            </a:r>
            <a:r>
              <a:rPr lang="en-US" altLang="zh-CN" sz="1400" dirty="0">
                <a:cs typeface="Courier New" panose="02070309020205020404" pitchFamily="49" charset="0"/>
              </a:rPr>
              <a:t>-view] quit</a:t>
            </a:r>
          </a:p>
        </p:txBody>
      </p:sp>
      <p:sp>
        <p:nvSpPr>
          <p:cNvPr id="39" name="五边形 38"/>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网络互通</a:t>
            </a:r>
          </a:p>
        </p:txBody>
      </p:sp>
      <p:sp>
        <p:nvSpPr>
          <p:cNvPr id="40" name="燕尾形 39"/>
          <p:cNvSpPr/>
          <p:nvPr/>
        </p:nvSpPr>
        <p:spPr bwMode="auto">
          <a:xfrm>
            <a:off x="996883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41" name="燕尾形 40"/>
          <p:cNvSpPr/>
          <p:nvPr/>
        </p:nvSpPr>
        <p:spPr bwMode="auto">
          <a:xfrm>
            <a:off x="1096490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业务</a:t>
            </a:r>
          </a:p>
        </p:txBody>
      </p:sp>
      <p:grpSp>
        <p:nvGrpSpPr>
          <p:cNvPr id="43" name="组合 42"/>
          <p:cNvGrpSpPr/>
          <p:nvPr/>
        </p:nvGrpSpPr>
        <p:grpSpPr>
          <a:xfrm>
            <a:off x="907091" y="1364451"/>
            <a:ext cx="4363229" cy="4877017"/>
            <a:chOff x="1634078" y="1148210"/>
            <a:chExt cx="4363229" cy="4877017"/>
          </a:xfrm>
        </p:grpSpPr>
        <p:pic>
          <p:nvPicPr>
            <p:cNvPr id="60" name="图片 59" descr="笔记本电脑.png"/>
            <p:cNvPicPr>
              <a:picLocks noChangeAspect="1"/>
            </p:cNvPicPr>
            <p:nvPr/>
          </p:nvPicPr>
          <p:blipFill>
            <a:blip r:embed="rId3" cstate="print"/>
            <a:stretch>
              <a:fillRect/>
            </a:stretch>
          </p:blipFill>
          <p:spPr>
            <a:xfrm>
              <a:off x="2759588" y="5686827"/>
              <a:ext cx="539779" cy="338400"/>
            </a:xfrm>
            <a:prstGeom prst="rect">
              <a:avLst/>
            </a:prstGeom>
          </p:spPr>
        </p:pic>
        <p:pic>
          <p:nvPicPr>
            <p:cNvPr id="61" name="图片 60" descr="wifi信号蓝.png"/>
            <p:cNvPicPr>
              <a:picLocks noChangeAspect="1"/>
            </p:cNvPicPr>
            <p:nvPr/>
          </p:nvPicPr>
          <p:blipFill>
            <a:blip r:embed="rId4" cstate="print"/>
            <a:stretch>
              <a:fillRect/>
            </a:stretch>
          </p:blipFill>
          <p:spPr>
            <a:xfrm flipV="1">
              <a:off x="3196870" y="5199764"/>
              <a:ext cx="429928" cy="360000"/>
            </a:xfrm>
            <a:prstGeom prst="rect">
              <a:avLst/>
            </a:prstGeom>
          </p:spPr>
        </p:pic>
        <p:cxnSp>
          <p:nvCxnSpPr>
            <p:cNvPr id="62" name="直接连接符 61"/>
            <p:cNvCxnSpPr>
              <a:stCxn id="68" idx="2"/>
              <a:endCxn id="70" idx="0"/>
            </p:cNvCxnSpPr>
            <p:nvPr/>
          </p:nvCxnSpPr>
          <p:spPr>
            <a:xfrm>
              <a:off x="3413696" y="2759149"/>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2838390" y="1148210"/>
              <a:ext cx="1162936" cy="701754"/>
              <a:chOff x="3362958" y="915204"/>
              <a:chExt cx="1162936" cy="701754"/>
            </a:xfrm>
          </p:grpSpPr>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86" name="Text Box 9"/>
              <p:cNvSpPr txBox="1">
                <a:spLocks noChangeArrowheads="1"/>
              </p:cNvSpPr>
              <p:nvPr/>
            </p:nvSpPr>
            <p:spPr bwMode="auto">
              <a:xfrm>
                <a:off x="3362958" y="1150384"/>
                <a:ext cx="1162936" cy="307777"/>
              </a:xfrm>
              <a:prstGeom prst="rect">
                <a:avLst/>
              </a:prstGeom>
              <a:noFill/>
              <a:ln w="9525">
                <a:noFill/>
                <a:miter lim="800000"/>
                <a:headEnd/>
                <a:tailEnd/>
              </a:ln>
            </p:spPr>
            <p:txBody>
              <a:bodyPr wrap="square">
                <a:spAutoFit/>
              </a:bodyPr>
              <a:lstStyle/>
              <a:p>
                <a:pPr algn="ctr">
                  <a:spcBef>
                    <a:spcPct val="50000"/>
                  </a:spcBef>
                </a:pPr>
                <a:r>
                  <a:rPr lang="en-US" altLang="zh-CN" sz="1400" b="1" dirty="0">
                    <a:solidFill>
                      <a:schemeClr val="tx1"/>
                    </a:solidFill>
                  </a:rPr>
                  <a:t>IP Network</a:t>
                </a:r>
                <a:endParaRPr lang="zh-CN" altLang="en-US" sz="1400" b="1" dirty="0">
                  <a:solidFill>
                    <a:schemeClr val="tx1"/>
                  </a:solidFill>
                </a:endParaRPr>
              </a:p>
            </p:txBody>
          </p:sp>
        </p:grpSp>
        <p:sp>
          <p:nvSpPr>
            <p:cNvPr id="64" name="Text Box 9"/>
            <p:cNvSpPr txBox="1">
              <a:spLocks noChangeArrowheads="1"/>
            </p:cNvSpPr>
            <p:nvPr/>
          </p:nvSpPr>
          <p:spPr bwMode="auto">
            <a:xfrm>
              <a:off x="2398315" y="466243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pic>
          <p:nvPicPr>
            <p:cNvPr id="65" name="图片 64" descr="AC-蓝.png"/>
            <p:cNvPicPr>
              <a:picLocks noChangeAspect="1"/>
            </p:cNvPicPr>
            <p:nvPr/>
          </p:nvPicPr>
          <p:blipFill>
            <a:blip r:embed="rId6" cstate="print"/>
            <a:stretch>
              <a:fillRect/>
            </a:stretch>
          </p:blipFill>
          <p:spPr>
            <a:xfrm>
              <a:off x="4937386" y="2219149"/>
              <a:ext cx="660000" cy="540000"/>
            </a:xfrm>
            <a:prstGeom prst="rect">
              <a:avLst/>
            </a:prstGeom>
          </p:spPr>
        </p:pic>
        <p:sp>
          <p:nvSpPr>
            <p:cNvPr id="66" name="Text Box 9"/>
            <p:cNvSpPr txBox="1">
              <a:spLocks noChangeArrowheads="1"/>
            </p:cNvSpPr>
            <p:nvPr/>
          </p:nvSpPr>
          <p:spPr bwMode="auto">
            <a:xfrm>
              <a:off x="2069136" y="5703905"/>
              <a:ext cx="70685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cxnSp>
          <p:nvCxnSpPr>
            <p:cNvPr id="67" name="直接连接符 66"/>
            <p:cNvCxnSpPr>
              <a:stCxn id="85" idx="2"/>
              <a:endCxn id="68" idx="0"/>
            </p:cNvCxnSpPr>
            <p:nvPr/>
          </p:nvCxnSpPr>
          <p:spPr>
            <a:xfrm flipH="1">
              <a:off x="3413696" y="1849964"/>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8" name="图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84427" y="2219149"/>
              <a:ext cx="658537" cy="540000"/>
            </a:xfrm>
            <a:prstGeom prst="rect">
              <a:avLst/>
            </a:prstGeom>
          </p:spPr>
        </p:pic>
        <p:pic>
          <p:nvPicPr>
            <p:cNvPr id="69" name="图片 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82565" y="4549487"/>
              <a:ext cx="658538" cy="540000"/>
            </a:xfrm>
            <a:prstGeom prst="rect">
              <a:avLst/>
            </a:prstGeom>
          </p:spPr>
        </p:pic>
        <p:pic>
          <p:nvPicPr>
            <p:cNvPr id="70" name="图片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84427" y="3440601"/>
              <a:ext cx="658537" cy="540000"/>
            </a:xfrm>
            <a:prstGeom prst="rect">
              <a:avLst/>
            </a:prstGeom>
          </p:spPr>
        </p:pic>
        <p:cxnSp>
          <p:nvCxnSpPr>
            <p:cNvPr id="71" name="直接连接符 70"/>
            <p:cNvCxnSpPr>
              <a:stCxn id="68" idx="3"/>
              <a:endCxn id="65" idx="1"/>
            </p:cNvCxnSpPr>
            <p:nvPr/>
          </p:nvCxnSpPr>
          <p:spPr>
            <a:xfrm>
              <a:off x="3742964" y="2489149"/>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0" idx="2"/>
              <a:endCxn id="69" idx="0"/>
            </p:cNvCxnSpPr>
            <p:nvPr/>
          </p:nvCxnSpPr>
          <p:spPr>
            <a:xfrm flipH="1">
              <a:off x="3411834" y="3980601"/>
              <a:ext cx="1862" cy="5688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 Box 9"/>
            <p:cNvSpPr txBox="1">
              <a:spLocks noChangeArrowheads="1"/>
            </p:cNvSpPr>
            <p:nvPr/>
          </p:nvSpPr>
          <p:spPr bwMode="auto">
            <a:xfrm>
              <a:off x="2398315" y="3553436"/>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S1</a:t>
              </a:r>
              <a:endParaRPr lang="zh-CN" altLang="en-US" sz="1400" b="1" dirty="0">
                <a:solidFill>
                  <a:schemeClr val="tx1"/>
                </a:solidFill>
              </a:endParaRPr>
            </a:p>
          </p:txBody>
        </p:sp>
        <p:sp>
          <p:nvSpPr>
            <p:cNvPr id="74" name="Text Box 9"/>
            <p:cNvSpPr txBox="1">
              <a:spLocks noChangeArrowheads="1"/>
            </p:cNvSpPr>
            <p:nvPr/>
          </p:nvSpPr>
          <p:spPr bwMode="auto">
            <a:xfrm>
              <a:off x="2398315" y="2347891"/>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S2</a:t>
              </a:r>
              <a:endParaRPr lang="zh-CN" altLang="en-US" sz="1400" b="1" dirty="0">
                <a:solidFill>
                  <a:schemeClr val="tx1"/>
                </a:solidFill>
              </a:endParaRPr>
            </a:p>
          </p:txBody>
        </p:sp>
        <p:sp>
          <p:nvSpPr>
            <p:cNvPr id="75" name="Text Box 9"/>
            <p:cNvSpPr txBox="1">
              <a:spLocks noChangeArrowheads="1"/>
            </p:cNvSpPr>
            <p:nvPr/>
          </p:nvSpPr>
          <p:spPr bwMode="auto">
            <a:xfrm>
              <a:off x="1634078" y="2589265"/>
              <a:ext cx="1459844" cy="523220"/>
            </a:xfrm>
            <a:prstGeom prst="rect">
              <a:avLst/>
            </a:prstGeom>
            <a:noFill/>
            <a:ln w="9525">
              <a:noFill/>
              <a:miter lim="800000"/>
              <a:headEnd/>
              <a:tailEnd/>
            </a:ln>
          </p:spPr>
          <p:txBody>
            <a:bodyPr wrap="square">
              <a:spAutoFit/>
            </a:bodyPr>
            <a:lstStyle/>
            <a:p>
              <a:pPr algn="r"/>
              <a:r>
                <a:rPr lang="en-US" altLang="zh-CN" sz="1400" b="1" dirty="0" smtClean="0"/>
                <a:t>VLANIF </a:t>
              </a:r>
              <a:r>
                <a:rPr lang="en-US" altLang="zh-CN" sz="1400" b="1" dirty="0"/>
                <a:t>101</a:t>
              </a:r>
            </a:p>
            <a:p>
              <a:pPr algn="r"/>
              <a:r>
                <a:rPr lang="en-US" altLang="zh-CN" sz="1400" dirty="0" smtClean="0">
                  <a:solidFill>
                    <a:schemeClr val="tx1"/>
                  </a:solidFill>
                </a:rPr>
                <a:t>10.23.101.1</a:t>
              </a:r>
              <a:r>
                <a:rPr lang="en-US" altLang="zh-CN" sz="1400" dirty="0" smtClean="0"/>
                <a:t>/24</a:t>
              </a:r>
              <a:endParaRPr lang="zh-CN" altLang="en-US" sz="1400" dirty="0">
                <a:solidFill>
                  <a:schemeClr val="tx1"/>
                </a:solidFill>
              </a:endParaRPr>
            </a:p>
          </p:txBody>
        </p:sp>
        <p:sp>
          <p:nvSpPr>
            <p:cNvPr id="76" name="Text Box 9"/>
            <p:cNvSpPr txBox="1">
              <a:spLocks noChangeArrowheads="1"/>
            </p:cNvSpPr>
            <p:nvPr/>
          </p:nvSpPr>
          <p:spPr bwMode="auto">
            <a:xfrm>
              <a:off x="3353184" y="1946317"/>
              <a:ext cx="855749" cy="307777"/>
            </a:xfrm>
            <a:prstGeom prst="rect">
              <a:avLst/>
            </a:prstGeom>
            <a:noFill/>
            <a:ln w="9525">
              <a:noFill/>
              <a:miter lim="800000"/>
              <a:headEnd/>
              <a:tailEnd/>
            </a:ln>
          </p:spPr>
          <p:txBody>
            <a:bodyPr wrap="square">
              <a:spAutoFit/>
            </a:bodyPr>
            <a:lstStyle/>
            <a:p>
              <a:r>
                <a:rPr lang="en-US" altLang="zh-CN" sz="1400" dirty="0">
                  <a:solidFill>
                    <a:schemeClr val="tx1"/>
                  </a:solidFill>
                </a:rPr>
                <a:t>GE0/0/3</a:t>
              </a:r>
              <a:endParaRPr lang="zh-CN" altLang="en-US" sz="1400" dirty="0">
                <a:solidFill>
                  <a:schemeClr val="tx1"/>
                </a:solidFill>
              </a:endParaRPr>
            </a:p>
          </p:txBody>
        </p:sp>
        <p:sp>
          <p:nvSpPr>
            <p:cNvPr id="77" name="Text Box 9"/>
            <p:cNvSpPr txBox="1">
              <a:spLocks noChangeArrowheads="1"/>
            </p:cNvSpPr>
            <p:nvPr/>
          </p:nvSpPr>
          <p:spPr bwMode="auto">
            <a:xfrm>
              <a:off x="3712598" y="2188816"/>
              <a:ext cx="886881"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78" name="Text Box 9"/>
            <p:cNvSpPr txBox="1">
              <a:spLocks noChangeArrowheads="1"/>
            </p:cNvSpPr>
            <p:nvPr/>
          </p:nvSpPr>
          <p:spPr bwMode="auto">
            <a:xfrm>
              <a:off x="3384870" y="2721358"/>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79" name="Text Box 9"/>
            <p:cNvSpPr txBox="1">
              <a:spLocks noChangeArrowheads="1"/>
            </p:cNvSpPr>
            <p:nvPr/>
          </p:nvSpPr>
          <p:spPr bwMode="auto">
            <a:xfrm>
              <a:off x="3384870" y="3202713"/>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80" name="Text Box 9"/>
            <p:cNvSpPr txBox="1">
              <a:spLocks noChangeArrowheads="1"/>
            </p:cNvSpPr>
            <p:nvPr/>
          </p:nvSpPr>
          <p:spPr bwMode="auto">
            <a:xfrm>
              <a:off x="3384870" y="3952147"/>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81" name="Text Box 9"/>
            <p:cNvSpPr txBox="1">
              <a:spLocks noChangeArrowheads="1"/>
            </p:cNvSpPr>
            <p:nvPr/>
          </p:nvSpPr>
          <p:spPr bwMode="auto">
            <a:xfrm>
              <a:off x="4169308" y="2468101"/>
              <a:ext cx="84777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82" name="Text Box 9"/>
            <p:cNvSpPr txBox="1">
              <a:spLocks noChangeArrowheads="1"/>
            </p:cNvSpPr>
            <p:nvPr/>
          </p:nvSpPr>
          <p:spPr bwMode="auto">
            <a:xfrm>
              <a:off x="4537463" y="2737099"/>
              <a:ext cx="1459844" cy="523220"/>
            </a:xfrm>
            <a:prstGeom prst="rect">
              <a:avLst/>
            </a:prstGeom>
            <a:noFill/>
            <a:ln w="9525">
              <a:noFill/>
              <a:miter lim="800000"/>
              <a:headEnd/>
              <a:tailEnd/>
            </a:ln>
          </p:spPr>
          <p:txBody>
            <a:bodyPr wrap="square">
              <a:spAutoFit/>
            </a:bodyPr>
            <a:lstStyle/>
            <a:p>
              <a:pPr algn="ctr"/>
              <a:r>
                <a:rPr lang="en-US" altLang="zh-CN" sz="1400" b="1" dirty="0"/>
                <a:t>VLANIF 100</a:t>
              </a:r>
            </a:p>
            <a:p>
              <a:pPr algn="ctr"/>
              <a:r>
                <a:rPr lang="en-US" altLang="zh-CN" sz="1400" dirty="0">
                  <a:solidFill>
                    <a:schemeClr val="tx1"/>
                  </a:solidFill>
                </a:rPr>
                <a:t>10.23.100.1</a:t>
              </a:r>
              <a:r>
                <a:rPr lang="en-US" altLang="zh-CN" sz="1400" dirty="0"/>
                <a:t>/24</a:t>
              </a:r>
              <a:endParaRPr lang="zh-CN" altLang="en-US" sz="1400" dirty="0">
                <a:solidFill>
                  <a:schemeClr val="tx1"/>
                </a:solidFill>
              </a:endParaRPr>
            </a:p>
          </p:txBody>
        </p:sp>
        <p:sp>
          <p:nvSpPr>
            <p:cNvPr id="83" name="Text Box 9"/>
            <p:cNvSpPr txBox="1">
              <a:spLocks noChangeArrowheads="1"/>
            </p:cNvSpPr>
            <p:nvPr/>
          </p:nvSpPr>
          <p:spPr bwMode="auto">
            <a:xfrm>
              <a:off x="4883168" y="192076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pic>
          <p:nvPicPr>
            <p:cNvPr id="84" name="图片 83" descr="SAN网络-蓝.png"/>
            <p:cNvPicPr>
              <a:picLocks noChangeAspect="1"/>
            </p:cNvPicPr>
            <p:nvPr/>
          </p:nvPicPr>
          <p:blipFill>
            <a:blip r:embed="rId10" cstate="print"/>
            <a:stretch>
              <a:fillRect/>
            </a:stretch>
          </p:blipFill>
          <p:spPr>
            <a:xfrm>
              <a:off x="3690279" y="5573371"/>
              <a:ext cx="267540" cy="438311"/>
            </a:xfrm>
            <a:prstGeom prst="rect">
              <a:avLst/>
            </a:prstGeom>
          </p:spPr>
        </p:pic>
      </p:grpSp>
    </p:spTree>
    <p:extLst>
      <p:ext uri="{BB962C8B-B14F-4D97-AF65-F5344CB8AC3E}">
        <p14:creationId xmlns:p14="http://schemas.microsoft.com/office/powerpoint/2010/main" val="41427013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a:t>AP</a:t>
            </a:r>
            <a:r>
              <a:rPr lang="zh-CN" altLang="en-US" dirty="0"/>
              <a:t>上线 </a:t>
            </a:r>
            <a:r>
              <a:rPr lang="en-US" altLang="zh-CN" dirty="0"/>
              <a:t>(2)</a:t>
            </a:r>
            <a:endParaRPr lang="zh-CN" altLang="en-US" dirty="0"/>
          </a:p>
        </p:txBody>
      </p:sp>
      <p:sp>
        <p:nvSpPr>
          <p:cNvPr id="37" name="文本框 36"/>
          <p:cNvSpPr txBox="1"/>
          <p:nvPr/>
        </p:nvSpPr>
        <p:spPr bwMode="auto">
          <a:xfrm>
            <a:off x="5992216" y="1335067"/>
            <a:ext cx="5747466" cy="3740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3</a:t>
            </a:r>
            <a:r>
              <a:rPr lang="zh-CN" altLang="en-US" sz="1600" dirty="0">
                <a:solidFill>
                  <a:srgbClr val="000000"/>
                </a:solidFill>
              </a:rPr>
              <a:t>、配置</a:t>
            </a:r>
            <a:r>
              <a:rPr lang="en-US" altLang="zh-CN" sz="1600" dirty="0">
                <a:solidFill>
                  <a:srgbClr val="000000"/>
                </a:solidFill>
              </a:rPr>
              <a:t>AC</a:t>
            </a:r>
            <a:r>
              <a:rPr lang="zh-CN" altLang="en-US" sz="1600" dirty="0">
                <a:solidFill>
                  <a:srgbClr val="000000"/>
                </a:solidFill>
              </a:rPr>
              <a:t>的源接口。</a:t>
            </a:r>
          </a:p>
        </p:txBody>
      </p:sp>
      <p:sp>
        <p:nvSpPr>
          <p:cNvPr id="38" name="Rectangle 3"/>
          <p:cNvSpPr/>
          <p:nvPr/>
        </p:nvSpPr>
        <p:spPr>
          <a:xfrm>
            <a:off x="5992217" y="1728544"/>
            <a:ext cx="5747466" cy="400110"/>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fr-FR" altLang="zh-CN" sz="1400" dirty="0">
                <a:cs typeface="Courier New" panose="02070309020205020404" pitchFamily="49" charset="0"/>
              </a:rPr>
              <a:t>[AC] </a:t>
            </a:r>
            <a:r>
              <a:rPr lang="fr-FR" altLang="zh-CN" sz="1400" b="1" dirty="0">
                <a:cs typeface="Courier New" panose="02070309020205020404" pitchFamily="49" charset="0"/>
              </a:rPr>
              <a:t>capwap source interface </a:t>
            </a:r>
            <a:r>
              <a:rPr lang="fr-FR" altLang="zh-CN" sz="1400" dirty="0">
                <a:cs typeface="Courier New" panose="02070309020205020404" pitchFamily="49" charset="0"/>
              </a:rPr>
              <a:t>vlanif 100</a:t>
            </a:r>
            <a:endParaRPr lang="en-US" altLang="zh-CN" sz="1400" dirty="0">
              <a:cs typeface="Courier New" panose="02070309020205020404" pitchFamily="49" charset="0"/>
            </a:endParaRPr>
          </a:p>
        </p:txBody>
      </p:sp>
      <p:sp>
        <p:nvSpPr>
          <p:cNvPr id="44" name="文本框 43"/>
          <p:cNvSpPr txBox="1"/>
          <p:nvPr/>
        </p:nvSpPr>
        <p:spPr bwMode="auto">
          <a:xfrm>
            <a:off x="5992217" y="2233221"/>
            <a:ext cx="5747465" cy="3740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4</a:t>
            </a:r>
            <a:r>
              <a:rPr lang="zh-CN" altLang="en-US" sz="1600" dirty="0">
                <a:solidFill>
                  <a:srgbClr val="000000"/>
                </a:solidFill>
              </a:rPr>
              <a:t>、在</a:t>
            </a:r>
            <a:r>
              <a:rPr lang="en-US" altLang="zh-CN" sz="1600" dirty="0">
                <a:solidFill>
                  <a:srgbClr val="000000"/>
                </a:solidFill>
              </a:rPr>
              <a:t>AC</a:t>
            </a:r>
            <a:r>
              <a:rPr lang="zh-CN" altLang="en-US" sz="1600" dirty="0">
                <a:solidFill>
                  <a:srgbClr val="000000"/>
                </a:solidFill>
              </a:rPr>
              <a:t>上离线导入</a:t>
            </a:r>
            <a:r>
              <a:rPr lang="en-US" altLang="zh-CN" sz="1600" dirty="0">
                <a:solidFill>
                  <a:srgbClr val="000000"/>
                </a:solidFill>
              </a:rPr>
              <a:t>AP</a:t>
            </a:r>
            <a:r>
              <a:rPr lang="zh-CN" altLang="en-US" sz="1600" dirty="0">
                <a:solidFill>
                  <a:srgbClr val="000000"/>
                </a:solidFill>
              </a:rPr>
              <a:t>。</a:t>
            </a:r>
          </a:p>
        </p:txBody>
      </p:sp>
      <p:sp>
        <p:nvSpPr>
          <p:cNvPr id="58" name="Rectangle 3"/>
          <p:cNvSpPr/>
          <p:nvPr/>
        </p:nvSpPr>
        <p:spPr>
          <a:xfrm>
            <a:off x="5992216" y="2641580"/>
            <a:ext cx="5747468" cy="3170099"/>
          </a:xfrm>
          <a:prstGeom prst="rect">
            <a:avLst/>
          </a:prstGeom>
          <a:solidFill>
            <a:srgbClr val="F4FBFE"/>
          </a:solidFill>
          <a:ln>
            <a:solidFill>
              <a:srgbClr val="99DFF9"/>
            </a:solidFill>
          </a:ln>
        </p:spPr>
        <p:txBody>
          <a:bodyPr wrap="square" anchor="t" anchorCtr="0">
            <a:spAutoFit/>
          </a:bodyPr>
          <a:lstStyle/>
          <a:p>
            <a:pPr fontAlgn="ctr">
              <a:lnSpc>
                <a:spcPts val="2400"/>
              </a:lnSpc>
            </a:pPr>
            <a:r>
              <a:rPr lang="en-US" altLang="zh-CN" sz="1400" dirty="0">
                <a:cs typeface="Courier New" panose="02070309020205020404" pitchFamily="49" charset="0"/>
              </a:rPr>
              <a:t>[AC] </a:t>
            </a:r>
            <a:r>
              <a:rPr lang="en-US" altLang="zh-CN" sz="1400" dirty="0" err="1">
                <a:cs typeface="Courier New" panose="02070309020205020404" pitchFamily="49" charset="0"/>
              </a:rPr>
              <a:t>wlan</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[AC-</a:t>
            </a:r>
            <a:r>
              <a:rPr lang="en-US" altLang="zh-CN" sz="1400" dirty="0" err="1">
                <a:cs typeface="Courier New" panose="02070309020205020404" pitchFamily="49" charset="0"/>
              </a:rPr>
              <a:t>wlan</a:t>
            </a:r>
            <a:r>
              <a:rPr lang="en-US" altLang="zh-CN" sz="1400" dirty="0">
                <a:cs typeface="Courier New" panose="02070309020205020404" pitchFamily="49" charset="0"/>
              </a:rPr>
              <a:t>-view] </a:t>
            </a:r>
            <a:r>
              <a:rPr lang="en-US" altLang="zh-CN" sz="1400" b="1" dirty="0">
                <a:cs typeface="Courier New" panose="02070309020205020404" pitchFamily="49" charset="0"/>
              </a:rPr>
              <a:t>ap </a:t>
            </a:r>
            <a:r>
              <a:rPr lang="en-US" altLang="zh-CN" sz="1400" b="1" dirty="0" err="1">
                <a:cs typeface="Courier New" panose="02070309020205020404" pitchFamily="49" charset="0"/>
              </a:rPr>
              <a:t>auth</a:t>
            </a:r>
            <a:r>
              <a:rPr lang="en-US" altLang="zh-CN" sz="1400" b="1" dirty="0">
                <a:cs typeface="Courier New" panose="02070309020205020404" pitchFamily="49" charset="0"/>
              </a:rPr>
              <a:t>-mode </a:t>
            </a:r>
            <a:r>
              <a:rPr lang="en-US" altLang="zh-CN" sz="1400" dirty="0">
                <a:cs typeface="Courier New" panose="02070309020205020404" pitchFamily="49" charset="0"/>
              </a:rPr>
              <a:t>mac-</a:t>
            </a:r>
            <a:r>
              <a:rPr lang="en-US" altLang="zh-CN" sz="1400" dirty="0" err="1">
                <a:cs typeface="Courier New" panose="02070309020205020404" pitchFamily="49" charset="0"/>
              </a:rPr>
              <a:t>auth</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[AC-</a:t>
            </a:r>
            <a:r>
              <a:rPr lang="en-US" altLang="zh-CN" sz="1400" dirty="0" err="1">
                <a:cs typeface="Courier New" panose="02070309020205020404" pitchFamily="49" charset="0"/>
              </a:rPr>
              <a:t>wlan</a:t>
            </a:r>
            <a:r>
              <a:rPr lang="en-US" altLang="zh-CN" sz="1400" dirty="0">
                <a:cs typeface="Courier New" panose="02070309020205020404" pitchFamily="49" charset="0"/>
              </a:rPr>
              <a:t>-view] ap-id 0 ap-mac 60de-4476-e360</a:t>
            </a:r>
          </a:p>
          <a:p>
            <a:pPr fontAlgn="ctr">
              <a:lnSpc>
                <a:spcPts val="2400"/>
              </a:lnSpc>
            </a:pPr>
            <a:r>
              <a:rPr lang="en-US" altLang="zh-CN" sz="1400" dirty="0">
                <a:cs typeface="Courier New" panose="02070309020205020404" pitchFamily="49" charset="0"/>
              </a:rPr>
              <a:t>[AC-wlan-ap-0] </a:t>
            </a:r>
            <a:r>
              <a:rPr lang="en-US" altLang="zh-CN" sz="1400" b="1" dirty="0">
                <a:cs typeface="Courier New" panose="02070309020205020404" pitchFamily="49" charset="0"/>
              </a:rPr>
              <a:t>ap-name </a:t>
            </a:r>
            <a:r>
              <a:rPr lang="en-US" altLang="zh-CN" sz="1400" dirty="0">
                <a:cs typeface="Courier New" panose="02070309020205020404" pitchFamily="49" charset="0"/>
              </a:rPr>
              <a:t>area_1</a:t>
            </a:r>
          </a:p>
          <a:p>
            <a:pPr fontAlgn="ctr">
              <a:lnSpc>
                <a:spcPts val="2400"/>
              </a:lnSpc>
            </a:pPr>
            <a:r>
              <a:rPr lang="en-US" altLang="zh-CN" sz="1400" dirty="0">
                <a:cs typeface="Courier New" panose="02070309020205020404" pitchFamily="49" charset="0"/>
              </a:rPr>
              <a:t>Warning: This operation may cause AP reset. Continue? [Y/N]:y </a:t>
            </a:r>
          </a:p>
          <a:p>
            <a:pPr fontAlgn="ctr">
              <a:lnSpc>
                <a:spcPts val="2400"/>
              </a:lnSpc>
            </a:pPr>
            <a:r>
              <a:rPr lang="en-US" altLang="zh-CN" sz="1400" dirty="0">
                <a:cs typeface="Courier New" panose="02070309020205020404" pitchFamily="49" charset="0"/>
              </a:rPr>
              <a:t>[AC-wlan-ap-0] </a:t>
            </a:r>
            <a:r>
              <a:rPr lang="en-US" altLang="zh-CN" sz="1400" b="1" dirty="0">
                <a:cs typeface="Courier New" panose="02070309020205020404" pitchFamily="49" charset="0"/>
              </a:rPr>
              <a:t>ap-group</a:t>
            </a:r>
            <a:r>
              <a:rPr lang="en-US" altLang="zh-CN" sz="1400" dirty="0">
                <a:cs typeface="Courier New" panose="02070309020205020404" pitchFamily="49" charset="0"/>
              </a:rPr>
              <a:t> ap-group1</a:t>
            </a:r>
          </a:p>
          <a:p>
            <a:pPr fontAlgn="ctr">
              <a:lnSpc>
                <a:spcPts val="2400"/>
              </a:lnSpc>
            </a:pPr>
            <a:r>
              <a:rPr lang="en-US" altLang="zh-CN" sz="1400" dirty="0">
                <a:cs typeface="Courier New" panose="02070309020205020404" pitchFamily="49" charset="0"/>
              </a:rPr>
              <a:t>Warning: This operation may cause AP reset. If the country code changes, it will clear channel, power and antenna gain configurations of the radio, Whether to continue? [Y/N]:y </a:t>
            </a:r>
          </a:p>
          <a:p>
            <a:pPr fontAlgn="ctr">
              <a:lnSpc>
                <a:spcPts val="2400"/>
              </a:lnSpc>
            </a:pPr>
            <a:r>
              <a:rPr lang="en-US" altLang="zh-CN" sz="1400" dirty="0">
                <a:cs typeface="Courier New" panose="02070309020205020404" pitchFamily="49" charset="0"/>
              </a:rPr>
              <a:t>[AC-wlan-ap-0] quit</a:t>
            </a:r>
          </a:p>
        </p:txBody>
      </p:sp>
      <p:sp>
        <p:nvSpPr>
          <p:cNvPr id="39" name="五边形 38"/>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网络互通</a:t>
            </a:r>
          </a:p>
        </p:txBody>
      </p:sp>
      <p:sp>
        <p:nvSpPr>
          <p:cNvPr id="40" name="燕尾形 39"/>
          <p:cNvSpPr/>
          <p:nvPr/>
        </p:nvSpPr>
        <p:spPr bwMode="auto">
          <a:xfrm>
            <a:off x="996883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41" name="燕尾形 40"/>
          <p:cNvSpPr/>
          <p:nvPr/>
        </p:nvSpPr>
        <p:spPr bwMode="auto">
          <a:xfrm>
            <a:off x="1096490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业务</a:t>
            </a:r>
          </a:p>
        </p:txBody>
      </p:sp>
      <p:grpSp>
        <p:nvGrpSpPr>
          <p:cNvPr id="42" name="组合 41"/>
          <p:cNvGrpSpPr/>
          <p:nvPr/>
        </p:nvGrpSpPr>
        <p:grpSpPr>
          <a:xfrm>
            <a:off x="907091" y="1364451"/>
            <a:ext cx="4363229" cy="4877017"/>
            <a:chOff x="1634078" y="1148210"/>
            <a:chExt cx="4363229" cy="4877017"/>
          </a:xfrm>
        </p:grpSpPr>
        <p:pic>
          <p:nvPicPr>
            <p:cNvPr id="45" name="图片 44" descr="笔记本电脑.png"/>
            <p:cNvPicPr>
              <a:picLocks noChangeAspect="1"/>
            </p:cNvPicPr>
            <p:nvPr/>
          </p:nvPicPr>
          <p:blipFill>
            <a:blip r:embed="rId3" cstate="print"/>
            <a:stretch>
              <a:fillRect/>
            </a:stretch>
          </p:blipFill>
          <p:spPr>
            <a:xfrm>
              <a:off x="2759588" y="5686827"/>
              <a:ext cx="539779" cy="338400"/>
            </a:xfrm>
            <a:prstGeom prst="rect">
              <a:avLst/>
            </a:prstGeom>
          </p:spPr>
        </p:pic>
        <p:pic>
          <p:nvPicPr>
            <p:cNvPr id="46" name="图片 45" descr="wifi信号蓝.png"/>
            <p:cNvPicPr>
              <a:picLocks noChangeAspect="1"/>
            </p:cNvPicPr>
            <p:nvPr/>
          </p:nvPicPr>
          <p:blipFill>
            <a:blip r:embed="rId4" cstate="print"/>
            <a:stretch>
              <a:fillRect/>
            </a:stretch>
          </p:blipFill>
          <p:spPr>
            <a:xfrm flipV="1">
              <a:off x="3196870" y="5199764"/>
              <a:ext cx="429928" cy="360000"/>
            </a:xfrm>
            <a:prstGeom prst="rect">
              <a:avLst/>
            </a:prstGeom>
          </p:spPr>
        </p:pic>
        <p:cxnSp>
          <p:nvCxnSpPr>
            <p:cNvPr id="47" name="直接连接符 46"/>
            <p:cNvCxnSpPr>
              <a:stCxn id="53" idx="2"/>
              <a:endCxn id="55" idx="0"/>
            </p:cNvCxnSpPr>
            <p:nvPr/>
          </p:nvCxnSpPr>
          <p:spPr>
            <a:xfrm>
              <a:off x="3413696" y="2759149"/>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838390" y="1148210"/>
              <a:ext cx="1162936" cy="701754"/>
              <a:chOff x="3362958" y="915204"/>
              <a:chExt cx="1162936" cy="701754"/>
            </a:xfrm>
          </p:grpSpPr>
          <p:pic>
            <p:nvPicPr>
              <p:cNvPr id="101" name="图片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102" name="Text Box 9"/>
              <p:cNvSpPr txBox="1">
                <a:spLocks noChangeArrowheads="1"/>
              </p:cNvSpPr>
              <p:nvPr/>
            </p:nvSpPr>
            <p:spPr bwMode="auto">
              <a:xfrm>
                <a:off x="3362958" y="1150384"/>
                <a:ext cx="1162936" cy="307777"/>
              </a:xfrm>
              <a:prstGeom prst="rect">
                <a:avLst/>
              </a:prstGeom>
              <a:noFill/>
              <a:ln w="9525">
                <a:noFill/>
                <a:miter lim="800000"/>
                <a:headEnd/>
                <a:tailEnd/>
              </a:ln>
            </p:spPr>
            <p:txBody>
              <a:bodyPr wrap="square">
                <a:spAutoFit/>
              </a:bodyPr>
              <a:lstStyle/>
              <a:p>
                <a:pPr algn="ctr">
                  <a:spcBef>
                    <a:spcPct val="50000"/>
                  </a:spcBef>
                </a:pPr>
                <a:r>
                  <a:rPr lang="en-US" altLang="zh-CN" sz="1400" b="1" dirty="0">
                    <a:solidFill>
                      <a:schemeClr val="tx1"/>
                    </a:solidFill>
                  </a:rPr>
                  <a:t>IP Network</a:t>
                </a:r>
                <a:endParaRPr lang="zh-CN" altLang="en-US" sz="1400" b="1" dirty="0">
                  <a:solidFill>
                    <a:schemeClr val="tx1"/>
                  </a:solidFill>
                </a:endParaRPr>
              </a:p>
            </p:txBody>
          </p:sp>
        </p:grpSp>
        <p:sp>
          <p:nvSpPr>
            <p:cNvPr id="49" name="Text Box 9"/>
            <p:cNvSpPr txBox="1">
              <a:spLocks noChangeArrowheads="1"/>
            </p:cNvSpPr>
            <p:nvPr/>
          </p:nvSpPr>
          <p:spPr bwMode="auto">
            <a:xfrm>
              <a:off x="2398315" y="466243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pic>
          <p:nvPicPr>
            <p:cNvPr id="50" name="图片 49" descr="AC-蓝.png"/>
            <p:cNvPicPr>
              <a:picLocks noChangeAspect="1"/>
            </p:cNvPicPr>
            <p:nvPr/>
          </p:nvPicPr>
          <p:blipFill>
            <a:blip r:embed="rId6" cstate="print"/>
            <a:stretch>
              <a:fillRect/>
            </a:stretch>
          </p:blipFill>
          <p:spPr>
            <a:xfrm>
              <a:off x="4937386" y="2219149"/>
              <a:ext cx="660000" cy="540000"/>
            </a:xfrm>
            <a:prstGeom prst="rect">
              <a:avLst/>
            </a:prstGeom>
          </p:spPr>
        </p:pic>
        <p:sp>
          <p:nvSpPr>
            <p:cNvPr id="51" name="Text Box 9"/>
            <p:cNvSpPr txBox="1">
              <a:spLocks noChangeArrowheads="1"/>
            </p:cNvSpPr>
            <p:nvPr/>
          </p:nvSpPr>
          <p:spPr bwMode="auto">
            <a:xfrm>
              <a:off x="2069136" y="5703905"/>
              <a:ext cx="70685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cxnSp>
          <p:nvCxnSpPr>
            <p:cNvPr id="52" name="直接连接符 51"/>
            <p:cNvCxnSpPr>
              <a:stCxn id="101" idx="2"/>
              <a:endCxn id="53" idx="0"/>
            </p:cNvCxnSpPr>
            <p:nvPr/>
          </p:nvCxnSpPr>
          <p:spPr>
            <a:xfrm flipH="1">
              <a:off x="3413696" y="1849964"/>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84427" y="2219149"/>
              <a:ext cx="658537" cy="540000"/>
            </a:xfrm>
            <a:prstGeom prst="rect">
              <a:avLst/>
            </a:prstGeom>
          </p:spPr>
        </p:pic>
        <p:pic>
          <p:nvPicPr>
            <p:cNvPr id="54" name="图片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82565" y="4549487"/>
              <a:ext cx="658538" cy="540000"/>
            </a:xfrm>
            <a:prstGeom prst="rect">
              <a:avLst/>
            </a:prstGeom>
          </p:spPr>
        </p:pic>
        <p:pic>
          <p:nvPicPr>
            <p:cNvPr id="55" name="图片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84427" y="3440601"/>
              <a:ext cx="658537" cy="540000"/>
            </a:xfrm>
            <a:prstGeom prst="rect">
              <a:avLst/>
            </a:prstGeom>
          </p:spPr>
        </p:pic>
        <p:cxnSp>
          <p:nvCxnSpPr>
            <p:cNvPr id="56" name="直接连接符 55"/>
            <p:cNvCxnSpPr>
              <a:stCxn id="53" idx="3"/>
              <a:endCxn id="50" idx="1"/>
            </p:cNvCxnSpPr>
            <p:nvPr/>
          </p:nvCxnSpPr>
          <p:spPr>
            <a:xfrm>
              <a:off x="3742964" y="2489149"/>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5" idx="2"/>
              <a:endCxn id="54" idx="0"/>
            </p:cNvCxnSpPr>
            <p:nvPr/>
          </p:nvCxnSpPr>
          <p:spPr>
            <a:xfrm flipH="1">
              <a:off x="3411834" y="3980601"/>
              <a:ext cx="1862" cy="5688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 Box 9"/>
            <p:cNvSpPr txBox="1">
              <a:spLocks noChangeArrowheads="1"/>
            </p:cNvSpPr>
            <p:nvPr/>
          </p:nvSpPr>
          <p:spPr bwMode="auto">
            <a:xfrm>
              <a:off x="2398315" y="3553436"/>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S1</a:t>
              </a:r>
              <a:endParaRPr lang="zh-CN" altLang="en-US" sz="1400" b="1" dirty="0">
                <a:solidFill>
                  <a:schemeClr val="tx1"/>
                </a:solidFill>
              </a:endParaRPr>
            </a:p>
          </p:txBody>
        </p:sp>
        <p:sp>
          <p:nvSpPr>
            <p:cNvPr id="90" name="Text Box 9"/>
            <p:cNvSpPr txBox="1">
              <a:spLocks noChangeArrowheads="1"/>
            </p:cNvSpPr>
            <p:nvPr/>
          </p:nvSpPr>
          <p:spPr bwMode="auto">
            <a:xfrm>
              <a:off x="2398315" y="2347891"/>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S2</a:t>
              </a:r>
              <a:endParaRPr lang="zh-CN" altLang="en-US" sz="1400" b="1" dirty="0">
                <a:solidFill>
                  <a:schemeClr val="tx1"/>
                </a:solidFill>
              </a:endParaRPr>
            </a:p>
          </p:txBody>
        </p:sp>
        <p:sp>
          <p:nvSpPr>
            <p:cNvPr id="91" name="Text Box 9"/>
            <p:cNvSpPr txBox="1">
              <a:spLocks noChangeArrowheads="1"/>
            </p:cNvSpPr>
            <p:nvPr/>
          </p:nvSpPr>
          <p:spPr bwMode="auto">
            <a:xfrm>
              <a:off x="1634078" y="2589265"/>
              <a:ext cx="1459844" cy="523220"/>
            </a:xfrm>
            <a:prstGeom prst="rect">
              <a:avLst/>
            </a:prstGeom>
            <a:noFill/>
            <a:ln w="9525">
              <a:noFill/>
              <a:miter lim="800000"/>
              <a:headEnd/>
              <a:tailEnd/>
            </a:ln>
          </p:spPr>
          <p:txBody>
            <a:bodyPr wrap="square">
              <a:spAutoFit/>
            </a:bodyPr>
            <a:lstStyle/>
            <a:p>
              <a:pPr algn="r"/>
              <a:r>
                <a:rPr lang="en-US" altLang="zh-CN" sz="1400" b="1" dirty="0" smtClean="0"/>
                <a:t>VLANIF </a:t>
              </a:r>
              <a:r>
                <a:rPr lang="en-US" altLang="zh-CN" sz="1400" b="1" dirty="0"/>
                <a:t>101</a:t>
              </a:r>
            </a:p>
            <a:p>
              <a:pPr algn="r"/>
              <a:r>
                <a:rPr lang="en-US" altLang="zh-CN" sz="1400" dirty="0" smtClean="0">
                  <a:solidFill>
                    <a:schemeClr val="tx1"/>
                  </a:solidFill>
                </a:rPr>
                <a:t>10.23.101.1</a:t>
              </a:r>
              <a:r>
                <a:rPr lang="en-US" altLang="zh-CN" sz="1400" dirty="0" smtClean="0"/>
                <a:t>/24</a:t>
              </a:r>
              <a:endParaRPr lang="zh-CN" altLang="en-US" sz="1400" dirty="0">
                <a:solidFill>
                  <a:schemeClr val="tx1"/>
                </a:solidFill>
              </a:endParaRPr>
            </a:p>
          </p:txBody>
        </p:sp>
        <p:sp>
          <p:nvSpPr>
            <p:cNvPr id="92" name="Text Box 9"/>
            <p:cNvSpPr txBox="1">
              <a:spLocks noChangeArrowheads="1"/>
            </p:cNvSpPr>
            <p:nvPr/>
          </p:nvSpPr>
          <p:spPr bwMode="auto">
            <a:xfrm>
              <a:off x="3353184" y="1946317"/>
              <a:ext cx="855749" cy="307777"/>
            </a:xfrm>
            <a:prstGeom prst="rect">
              <a:avLst/>
            </a:prstGeom>
            <a:noFill/>
            <a:ln w="9525">
              <a:noFill/>
              <a:miter lim="800000"/>
              <a:headEnd/>
              <a:tailEnd/>
            </a:ln>
          </p:spPr>
          <p:txBody>
            <a:bodyPr wrap="square">
              <a:spAutoFit/>
            </a:bodyPr>
            <a:lstStyle/>
            <a:p>
              <a:r>
                <a:rPr lang="en-US" altLang="zh-CN" sz="1400" dirty="0">
                  <a:solidFill>
                    <a:schemeClr val="tx1"/>
                  </a:solidFill>
                </a:rPr>
                <a:t>GE0/0/3</a:t>
              </a:r>
              <a:endParaRPr lang="zh-CN" altLang="en-US" sz="1400" dirty="0">
                <a:solidFill>
                  <a:schemeClr val="tx1"/>
                </a:solidFill>
              </a:endParaRPr>
            </a:p>
          </p:txBody>
        </p:sp>
        <p:sp>
          <p:nvSpPr>
            <p:cNvPr id="93" name="Text Box 9"/>
            <p:cNvSpPr txBox="1">
              <a:spLocks noChangeArrowheads="1"/>
            </p:cNvSpPr>
            <p:nvPr/>
          </p:nvSpPr>
          <p:spPr bwMode="auto">
            <a:xfrm>
              <a:off x="3712598" y="2188816"/>
              <a:ext cx="886881"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94" name="Text Box 9"/>
            <p:cNvSpPr txBox="1">
              <a:spLocks noChangeArrowheads="1"/>
            </p:cNvSpPr>
            <p:nvPr/>
          </p:nvSpPr>
          <p:spPr bwMode="auto">
            <a:xfrm>
              <a:off x="3384870" y="2721358"/>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95" name="Text Box 9"/>
            <p:cNvSpPr txBox="1">
              <a:spLocks noChangeArrowheads="1"/>
            </p:cNvSpPr>
            <p:nvPr/>
          </p:nvSpPr>
          <p:spPr bwMode="auto">
            <a:xfrm>
              <a:off x="3384870" y="3202713"/>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96" name="Text Box 9"/>
            <p:cNvSpPr txBox="1">
              <a:spLocks noChangeArrowheads="1"/>
            </p:cNvSpPr>
            <p:nvPr/>
          </p:nvSpPr>
          <p:spPr bwMode="auto">
            <a:xfrm>
              <a:off x="3384870" y="3952147"/>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97" name="Text Box 9"/>
            <p:cNvSpPr txBox="1">
              <a:spLocks noChangeArrowheads="1"/>
            </p:cNvSpPr>
            <p:nvPr/>
          </p:nvSpPr>
          <p:spPr bwMode="auto">
            <a:xfrm>
              <a:off x="4169308" y="2468101"/>
              <a:ext cx="84777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98" name="Text Box 9"/>
            <p:cNvSpPr txBox="1">
              <a:spLocks noChangeArrowheads="1"/>
            </p:cNvSpPr>
            <p:nvPr/>
          </p:nvSpPr>
          <p:spPr bwMode="auto">
            <a:xfrm>
              <a:off x="4537463" y="2737099"/>
              <a:ext cx="1459844" cy="523220"/>
            </a:xfrm>
            <a:prstGeom prst="rect">
              <a:avLst/>
            </a:prstGeom>
            <a:noFill/>
            <a:ln w="9525">
              <a:noFill/>
              <a:miter lim="800000"/>
              <a:headEnd/>
              <a:tailEnd/>
            </a:ln>
          </p:spPr>
          <p:txBody>
            <a:bodyPr wrap="square">
              <a:spAutoFit/>
            </a:bodyPr>
            <a:lstStyle/>
            <a:p>
              <a:pPr algn="ctr"/>
              <a:r>
                <a:rPr lang="en-US" altLang="zh-CN" sz="1400" b="1" dirty="0"/>
                <a:t>VLANIF 100</a:t>
              </a:r>
            </a:p>
            <a:p>
              <a:pPr algn="ctr"/>
              <a:r>
                <a:rPr lang="en-US" altLang="zh-CN" sz="1400" dirty="0">
                  <a:solidFill>
                    <a:schemeClr val="tx1"/>
                  </a:solidFill>
                </a:rPr>
                <a:t>10.23.100.1</a:t>
              </a:r>
              <a:r>
                <a:rPr lang="en-US" altLang="zh-CN" sz="1400" dirty="0"/>
                <a:t>/24</a:t>
              </a:r>
              <a:endParaRPr lang="zh-CN" altLang="en-US" sz="1400" dirty="0">
                <a:solidFill>
                  <a:schemeClr val="tx1"/>
                </a:solidFill>
              </a:endParaRPr>
            </a:p>
          </p:txBody>
        </p:sp>
        <p:sp>
          <p:nvSpPr>
            <p:cNvPr id="99" name="Text Box 9"/>
            <p:cNvSpPr txBox="1">
              <a:spLocks noChangeArrowheads="1"/>
            </p:cNvSpPr>
            <p:nvPr/>
          </p:nvSpPr>
          <p:spPr bwMode="auto">
            <a:xfrm>
              <a:off x="4883168" y="192076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pic>
          <p:nvPicPr>
            <p:cNvPr id="100" name="图片 99" descr="SAN网络-蓝.png"/>
            <p:cNvPicPr>
              <a:picLocks noChangeAspect="1"/>
            </p:cNvPicPr>
            <p:nvPr/>
          </p:nvPicPr>
          <p:blipFill>
            <a:blip r:embed="rId10" cstate="print"/>
            <a:stretch>
              <a:fillRect/>
            </a:stretch>
          </p:blipFill>
          <p:spPr>
            <a:xfrm>
              <a:off x="3690279" y="5573371"/>
              <a:ext cx="267540" cy="438311"/>
            </a:xfrm>
            <a:prstGeom prst="rect">
              <a:avLst/>
            </a:prstGeom>
          </p:spPr>
        </p:pic>
      </p:grpSp>
    </p:spTree>
    <p:extLst>
      <p:ext uri="{BB962C8B-B14F-4D97-AF65-F5344CB8AC3E}">
        <p14:creationId xmlns:p14="http://schemas.microsoft.com/office/powerpoint/2010/main" val="38191995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查看</a:t>
            </a:r>
            <a:r>
              <a:rPr lang="en-US" altLang="zh-CN" smtClean="0"/>
              <a:t>AP</a:t>
            </a:r>
            <a:r>
              <a:rPr lang="zh-CN" altLang="en-US" smtClean="0"/>
              <a:t>上线</a:t>
            </a:r>
            <a:endParaRPr lang="zh-CN" altLang="en-US" dirty="0"/>
          </a:p>
        </p:txBody>
      </p:sp>
      <p:sp>
        <p:nvSpPr>
          <p:cNvPr id="7" name="文本占位符 6"/>
          <p:cNvSpPr>
            <a:spLocks noGrp="1"/>
          </p:cNvSpPr>
          <p:nvPr>
            <p:ph type="body" sz="quarter" idx="10"/>
          </p:nvPr>
        </p:nvSpPr>
        <p:spPr/>
        <p:txBody>
          <a:bodyPr/>
          <a:lstStyle/>
          <a:p>
            <a:r>
              <a:rPr lang="zh-CN" altLang="en-US" sz="2000" dirty="0" smtClean="0"/>
              <a:t>将</a:t>
            </a:r>
            <a:r>
              <a:rPr lang="en-US" altLang="zh-CN" sz="2000" dirty="0" smtClean="0"/>
              <a:t>AP</a:t>
            </a:r>
            <a:r>
              <a:rPr lang="zh-CN" altLang="en-US" sz="2000" dirty="0" smtClean="0"/>
              <a:t>上电后，当执行命令</a:t>
            </a:r>
            <a:r>
              <a:rPr lang="en-US" altLang="zh-CN" sz="2000" dirty="0" smtClean="0"/>
              <a:t>display </a:t>
            </a:r>
            <a:r>
              <a:rPr lang="en-US" altLang="zh-CN" sz="2000" dirty="0" err="1" smtClean="0"/>
              <a:t>ap</a:t>
            </a:r>
            <a:r>
              <a:rPr lang="en-US" altLang="zh-CN" sz="2000" dirty="0" smtClean="0"/>
              <a:t> all</a:t>
            </a:r>
            <a:r>
              <a:rPr lang="zh-CN" altLang="en-US" sz="2000" dirty="0" smtClean="0"/>
              <a:t>查看到</a:t>
            </a:r>
            <a:r>
              <a:rPr lang="en-US" altLang="zh-CN" sz="2000" dirty="0" smtClean="0"/>
              <a:t>AP</a:t>
            </a:r>
            <a:r>
              <a:rPr lang="zh-CN" altLang="en-US" sz="2000" dirty="0" smtClean="0"/>
              <a:t>的“</a:t>
            </a:r>
            <a:r>
              <a:rPr lang="en-US" altLang="zh-CN" sz="2000" dirty="0" smtClean="0"/>
              <a:t>State”</a:t>
            </a:r>
            <a:r>
              <a:rPr lang="zh-CN" altLang="en-US" sz="2000" dirty="0" smtClean="0"/>
              <a:t>字段为“</a:t>
            </a:r>
            <a:r>
              <a:rPr lang="en-US" altLang="zh-CN" sz="2000" dirty="0" smtClean="0"/>
              <a:t>nor”</a:t>
            </a:r>
            <a:r>
              <a:rPr lang="zh-CN" altLang="en-US" sz="2000" dirty="0" smtClean="0"/>
              <a:t>时，表示</a:t>
            </a:r>
            <a:r>
              <a:rPr lang="en-US" altLang="zh-CN" sz="2000" dirty="0" smtClean="0"/>
              <a:t>AP</a:t>
            </a:r>
            <a:r>
              <a:rPr lang="zh-CN" altLang="en-US" sz="2000" dirty="0" smtClean="0"/>
              <a:t>正常上线。</a:t>
            </a:r>
            <a:endParaRPr lang="zh-CN" altLang="en-US" sz="2000" dirty="0"/>
          </a:p>
        </p:txBody>
      </p:sp>
      <p:sp>
        <p:nvSpPr>
          <p:cNvPr id="38" name="Rectangle 3"/>
          <p:cNvSpPr/>
          <p:nvPr/>
        </p:nvSpPr>
        <p:spPr>
          <a:xfrm>
            <a:off x="1594177" y="1871692"/>
            <a:ext cx="8794442" cy="3477875"/>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fr-FR" altLang="zh-CN" sz="1400" dirty="0">
                <a:cs typeface="Courier New" panose="02070309020205020404" pitchFamily="49" charset="0"/>
              </a:rPr>
              <a:t>[AC-wlan-view] display ap all</a:t>
            </a:r>
          </a:p>
          <a:p>
            <a:pPr fontAlgn="ctr">
              <a:lnSpc>
                <a:spcPts val="2400"/>
              </a:lnSpc>
            </a:pPr>
            <a:r>
              <a:rPr lang="fr-FR" altLang="zh-CN" sz="1400" dirty="0">
                <a:cs typeface="Courier New" panose="02070309020205020404" pitchFamily="49" charset="0"/>
              </a:rPr>
              <a:t>Total AP information:</a:t>
            </a:r>
          </a:p>
          <a:p>
            <a:pPr fontAlgn="ctr">
              <a:lnSpc>
                <a:spcPts val="2400"/>
              </a:lnSpc>
            </a:pPr>
            <a:r>
              <a:rPr lang="fr-FR" altLang="zh-CN" sz="1400" dirty="0">
                <a:cs typeface="Courier New" panose="02070309020205020404" pitchFamily="49" charset="0"/>
              </a:rPr>
              <a:t>nor  : normal          [1]</a:t>
            </a:r>
          </a:p>
          <a:p>
            <a:pPr fontAlgn="ctr">
              <a:lnSpc>
                <a:spcPts val="2400"/>
              </a:lnSpc>
            </a:pPr>
            <a:r>
              <a:rPr lang="fr-FR" altLang="zh-CN" sz="1400" dirty="0">
                <a:cs typeface="Courier New" panose="02070309020205020404" pitchFamily="49" charset="0"/>
              </a:rPr>
              <a:t>Extra information:</a:t>
            </a:r>
          </a:p>
          <a:p>
            <a:pPr fontAlgn="ctr">
              <a:lnSpc>
                <a:spcPts val="2400"/>
              </a:lnSpc>
            </a:pPr>
            <a:r>
              <a:rPr lang="fr-FR" altLang="zh-CN" sz="1400" dirty="0">
                <a:cs typeface="Courier New" panose="02070309020205020404" pitchFamily="49" charset="0"/>
              </a:rPr>
              <a:t>P  : insufficient power supply</a:t>
            </a:r>
          </a:p>
          <a:p>
            <a:pPr fontAlgn="ctr">
              <a:lnSpc>
                <a:spcPts val="2400"/>
              </a:lnSpc>
            </a:pPr>
            <a:r>
              <a:rPr lang="fr-FR" altLang="zh-CN" sz="1400" dirty="0">
                <a:cs typeface="Courier New" panose="02070309020205020404" pitchFamily="49" charset="0"/>
              </a:rPr>
              <a:t>--------------------------------------------------------------------------------------------------</a:t>
            </a:r>
            <a:r>
              <a:rPr lang="en-US" altLang="zh-CN" sz="1400" dirty="0">
                <a:cs typeface="Courier New" panose="02070309020205020404" pitchFamily="49" charset="0"/>
              </a:rPr>
              <a:t>-----------------------</a:t>
            </a:r>
            <a:endParaRPr lang="fr-FR" altLang="zh-CN" sz="1400" dirty="0">
              <a:cs typeface="Courier New" panose="02070309020205020404" pitchFamily="49" charset="0"/>
            </a:endParaRPr>
          </a:p>
          <a:p>
            <a:pPr fontAlgn="ctr">
              <a:lnSpc>
                <a:spcPts val="2400"/>
              </a:lnSpc>
            </a:pPr>
            <a:r>
              <a:rPr lang="fr-FR" altLang="zh-CN" sz="1400" dirty="0">
                <a:cs typeface="Courier New" panose="02070309020205020404" pitchFamily="49" charset="0"/>
              </a:rPr>
              <a:t>ID   MAC            	Name   	Group     	IP            	     Type            State STA Uptime      ExtraInfo</a:t>
            </a:r>
          </a:p>
          <a:p>
            <a:pPr fontAlgn="ctr">
              <a:lnSpc>
                <a:spcPts val="2400"/>
              </a:lnSpc>
            </a:pPr>
            <a:r>
              <a:rPr lang="fr-FR" altLang="zh-CN" sz="1400" dirty="0">
                <a:cs typeface="Courier New" panose="02070309020205020404" pitchFamily="49" charset="0"/>
              </a:rPr>
              <a:t>--------------------------------------------------------------------------------------------------</a:t>
            </a:r>
            <a:r>
              <a:rPr lang="en-US" altLang="zh-CN" sz="1400" dirty="0">
                <a:cs typeface="Courier New" panose="02070309020205020404" pitchFamily="49" charset="0"/>
              </a:rPr>
              <a:t>-----------------------</a:t>
            </a:r>
            <a:endParaRPr lang="fr-FR" altLang="zh-CN" sz="1400" dirty="0">
              <a:cs typeface="Courier New" panose="02070309020205020404" pitchFamily="49" charset="0"/>
            </a:endParaRPr>
          </a:p>
          <a:p>
            <a:pPr fontAlgn="ctr">
              <a:lnSpc>
                <a:spcPts val="2400"/>
              </a:lnSpc>
            </a:pPr>
            <a:r>
              <a:rPr lang="fr-FR" altLang="zh-CN" sz="1400" dirty="0">
                <a:cs typeface="Courier New" panose="02070309020205020404" pitchFamily="49" charset="0"/>
              </a:rPr>
              <a:t>0    60de-4476-e360 	area_1 	ap-group1 	10.23.100.254 AP5030DN  </a:t>
            </a:r>
            <a:r>
              <a:rPr lang="fr-FR" altLang="zh-CN" sz="1400" dirty="0">
                <a:solidFill>
                  <a:srgbClr val="EC7061"/>
                </a:solidFill>
                <a:cs typeface="Courier New" panose="02070309020205020404" pitchFamily="49" charset="0"/>
              </a:rPr>
              <a:t> </a:t>
            </a:r>
            <a:r>
              <a:rPr lang="fr-FR" altLang="zh-CN" sz="1400" b="1" dirty="0">
                <a:solidFill>
                  <a:srgbClr val="EC7061"/>
                </a:solidFill>
                <a:cs typeface="Courier New" panose="02070309020205020404" pitchFamily="49" charset="0"/>
              </a:rPr>
              <a:t>nor</a:t>
            </a:r>
            <a:r>
              <a:rPr lang="fr-FR" altLang="zh-CN" sz="1400" dirty="0">
                <a:solidFill>
                  <a:srgbClr val="EC7061"/>
                </a:solidFill>
                <a:cs typeface="Courier New" panose="02070309020205020404" pitchFamily="49" charset="0"/>
              </a:rPr>
              <a:t>      </a:t>
            </a:r>
            <a:r>
              <a:rPr lang="fr-FR" altLang="zh-CN" sz="1400" dirty="0">
                <a:cs typeface="Courier New" panose="02070309020205020404" pitchFamily="49" charset="0"/>
              </a:rPr>
              <a:t>0    10S           -</a:t>
            </a:r>
          </a:p>
          <a:p>
            <a:pPr fontAlgn="ctr">
              <a:lnSpc>
                <a:spcPts val="2400"/>
              </a:lnSpc>
            </a:pPr>
            <a:r>
              <a:rPr lang="fr-FR" altLang="zh-CN" sz="1400" dirty="0">
                <a:cs typeface="Courier New" panose="02070309020205020404" pitchFamily="49" charset="0"/>
              </a:rPr>
              <a:t>--------------------------------------------------------------------------------------------------</a:t>
            </a:r>
            <a:r>
              <a:rPr lang="en-US" altLang="zh-CN" sz="1400" dirty="0">
                <a:cs typeface="Courier New" panose="02070309020205020404" pitchFamily="49" charset="0"/>
              </a:rPr>
              <a:t>-----------------------</a:t>
            </a:r>
            <a:endParaRPr lang="fr-FR" altLang="zh-CN" sz="1400" dirty="0">
              <a:cs typeface="Courier New" panose="02070309020205020404" pitchFamily="49" charset="0"/>
            </a:endParaRPr>
          </a:p>
          <a:p>
            <a:pPr fontAlgn="ctr">
              <a:lnSpc>
                <a:spcPts val="2400"/>
              </a:lnSpc>
            </a:pPr>
            <a:r>
              <a:rPr lang="fr-FR" altLang="zh-CN" sz="1400" dirty="0">
                <a:cs typeface="Courier New" panose="02070309020205020404" pitchFamily="49" charset="0"/>
              </a:rPr>
              <a:t>Total: 1</a:t>
            </a:r>
            <a:endParaRPr lang="en-US" altLang="zh-CN" sz="1400" dirty="0">
              <a:cs typeface="Courier New" panose="02070309020205020404" pitchFamily="49" charset="0"/>
            </a:endParaRPr>
          </a:p>
        </p:txBody>
      </p:sp>
      <p:sp>
        <p:nvSpPr>
          <p:cNvPr id="5" name="五边形 4"/>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网络互通</a:t>
            </a:r>
          </a:p>
        </p:txBody>
      </p:sp>
      <p:sp>
        <p:nvSpPr>
          <p:cNvPr id="6" name="燕尾形 5"/>
          <p:cNvSpPr/>
          <p:nvPr/>
        </p:nvSpPr>
        <p:spPr bwMode="auto">
          <a:xfrm>
            <a:off x="996883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8" name="燕尾形 7"/>
          <p:cNvSpPr/>
          <p:nvPr/>
        </p:nvSpPr>
        <p:spPr bwMode="auto">
          <a:xfrm>
            <a:off x="1096490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业务</a:t>
            </a:r>
          </a:p>
        </p:txBody>
      </p:sp>
    </p:spTree>
    <p:extLst>
      <p:ext uri="{BB962C8B-B14F-4D97-AF65-F5344CB8AC3E}">
        <p14:creationId xmlns:p14="http://schemas.microsoft.com/office/powerpoint/2010/main" val="4107154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a:t>WLAN</a:t>
            </a:r>
            <a:r>
              <a:rPr lang="zh-CN" altLang="en-US" dirty="0"/>
              <a:t>业务参数 </a:t>
            </a:r>
            <a:r>
              <a:rPr lang="en-US" altLang="zh-CN" dirty="0"/>
              <a:t>(1)</a:t>
            </a:r>
            <a:endParaRPr lang="zh-CN" altLang="en-US" dirty="0"/>
          </a:p>
        </p:txBody>
      </p:sp>
      <p:sp>
        <p:nvSpPr>
          <p:cNvPr id="37" name="文本框 36"/>
          <p:cNvSpPr txBox="1"/>
          <p:nvPr/>
        </p:nvSpPr>
        <p:spPr bwMode="auto">
          <a:xfrm>
            <a:off x="5869088" y="1513951"/>
            <a:ext cx="5670385"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1</a:t>
            </a:r>
            <a:r>
              <a:rPr lang="zh-CN" altLang="en-US" sz="1600" dirty="0">
                <a:solidFill>
                  <a:srgbClr val="000000"/>
                </a:solidFill>
              </a:rPr>
              <a:t>、创建名为“</a:t>
            </a:r>
            <a:r>
              <a:rPr lang="en-US" altLang="zh-CN" sz="1600" dirty="0" err="1">
                <a:solidFill>
                  <a:srgbClr val="000000"/>
                </a:solidFill>
              </a:rPr>
              <a:t>wlan</a:t>
            </a:r>
            <a:r>
              <a:rPr lang="en-US" altLang="zh-CN" sz="1600" dirty="0">
                <a:solidFill>
                  <a:srgbClr val="000000"/>
                </a:solidFill>
              </a:rPr>
              <a:t>-net”</a:t>
            </a:r>
            <a:r>
              <a:rPr lang="zh-CN" altLang="en-US" sz="1600" dirty="0">
                <a:solidFill>
                  <a:srgbClr val="000000"/>
                </a:solidFill>
              </a:rPr>
              <a:t>的安全模板，并配置安全策略。</a:t>
            </a:r>
          </a:p>
        </p:txBody>
      </p:sp>
      <p:sp>
        <p:nvSpPr>
          <p:cNvPr id="38" name="Rectangle 3"/>
          <p:cNvSpPr/>
          <p:nvPr/>
        </p:nvSpPr>
        <p:spPr>
          <a:xfrm>
            <a:off x="5869088" y="1900621"/>
            <a:ext cx="5870025"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fr-FR" altLang="zh-CN" sz="1400" dirty="0">
                <a:cs typeface="Courier New" panose="02070309020205020404" pitchFamily="49" charset="0"/>
              </a:rPr>
              <a:t>[AC-wlan-view] </a:t>
            </a:r>
            <a:r>
              <a:rPr lang="fr-FR" altLang="zh-CN" sz="1400" b="1" dirty="0">
                <a:cs typeface="Courier New" panose="02070309020205020404" pitchFamily="49" charset="0"/>
              </a:rPr>
              <a:t>security-profile name </a:t>
            </a:r>
            <a:r>
              <a:rPr lang="fr-FR" altLang="zh-CN" sz="1400" dirty="0">
                <a:cs typeface="Courier New" panose="02070309020205020404" pitchFamily="49" charset="0"/>
              </a:rPr>
              <a:t>wlan-net</a:t>
            </a:r>
          </a:p>
          <a:p>
            <a:pPr fontAlgn="ctr">
              <a:lnSpc>
                <a:spcPts val="2400"/>
              </a:lnSpc>
            </a:pPr>
            <a:r>
              <a:rPr lang="fr-FR" altLang="zh-CN" sz="1400" dirty="0">
                <a:cs typeface="Courier New" panose="02070309020205020404" pitchFamily="49" charset="0"/>
              </a:rPr>
              <a:t>[AC-wlan-sec-prof-wlan-net] </a:t>
            </a:r>
            <a:r>
              <a:rPr lang="fr-FR" altLang="zh-CN" sz="1400" b="1" dirty="0">
                <a:cs typeface="Courier New" panose="02070309020205020404" pitchFamily="49" charset="0"/>
              </a:rPr>
              <a:t>security wpa-wpa2 psk pass-phrase a1234567 aes</a:t>
            </a:r>
          </a:p>
          <a:p>
            <a:pPr fontAlgn="ctr">
              <a:lnSpc>
                <a:spcPts val="2400"/>
              </a:lnSpc>
            </a:pPr>
            <a:r>
              <a:rPr lang="fr-FR" altLang="zh-CN" sz="1400" dirty="0">
                <a:cs typeface="Courier New" panose="02070309020205020404" pitchFamily="49" charset="0"/>
              </a:rPr>
              <a:t>[AC-wlan-sec-prof-wlan-net] quit</a:t>
            </a:r>
            <a:endParaRPr lang="en-US" altLang="zh-CN" sz="1400" dirty="0">
              <a:cs typeface="Courier New" panose="02070309020205020404" pitchFamily="49" charset="0"/>
            </a:endParaRPr>
          </a:p>
        </p:txBody>
      </p:sp>
      <p:sp>
        <p:nvSpPr>
          <p:cNvPr id="44" name="文本框 43"/>
          <p:cNvSpPr txBox="1"/>
          <p:nvPr/>
        </p:nvSpPr>
        <p:spPr bwMode="auto">
          <a:xfrm>
            <a:off x="5869089" y="3541728"/>
            <a:ext cx="5206746"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2</a:t>
            </a:r>
            <a:r>
              <a:rPr lang="zh-CN" altLang="en-US" sz="1600" dirty="0">
                <a:solidFill>
                  <a:srgbClr val="000000"/>
                </a:solidFill>
              </a:rPr>
              <a:t>、创建名为“</a:t>
            </a:r>
            <a:r>
              <a:rPr lang="en-US" altLang="zh-CN" sz="1600" dirty="0" err="1">
                <a:solidFill>
                  <a:srgbClr val="000000"/>
                </a:solidFill>
              </a:rPr>
              <a:t>wlan</a:t>
            </a:r>
            <a:r>
              <a:rPr lang="en-US" altLang="zh-CN" sz="1600" dirty="0">
                <a:solidFill>
                  <a:srgbClr val="000000"/>
                </a:solidFill>
              </a:rPr>
              <a:t>-net”</a:t>
            </a:r>
            <a:r>
              <a:rPr lang="zh-CN" altLang="en-US" sz="1600" dirty="0">
                <a:solidFill>
                  <a:srgbClr val="000000"/>
                </a:solidFill>
              </a:rPr>
              <a:t>的</a:t>
            </a:r>
            <a:r>
              <a:rPr lang="en-US" altLang="zh-CN" sz="1600" dirty="0">
                <a:solidFill>
                  <a:srgbClr val="000000"/>
                </a:solidFill>
              </a:rPr>
              <a:t>SSID</a:t>
            </a:r>
            <a:r>
              <a:rPr lang="zh-CN" altLang="en-US" sz="1600" dirty="0">
                <a:solidFill>
                  <a:srgbClr val="000000"/>
                </a:solidFill>
              </a:rPr>
              <a:t>模板，并配置</a:t>
            </a:r>
            <a:r>
              <a:rPr lang="en-US" altLang="zh-CN" sz="1600" dirty="0">
                <a:solidFill>
                  <a:srgbClr val="000000"/>
                </a:solidFill>
              </a:rPr>
              <a:t>SSID</a:t>
            </a:r>
            <a:r>
              <a:rPr lang="zh-CN" altLang="en-US" sz="1600" dirty="0">
                <a:solidFill>
                  <a:srgbClr val="000000"/>
                </a:solidFill>
              </a:rPr>
              <a:t>名称为“</a:t>
            </a:r>
            <a:r>
              <a:rPr lang="en-US" altLang="zh-CN" sz="1600" dirty="0" err="1">
                <a:solidFill>
                  <a:srgbClr val="000000"/>
                </a:solidFill>
              </a:rPr>
              <a:t>wlan</a:t>
            </a:r>
            <a:r>
              <a:rPr lang="en-US" altLang="zh-CN" sz="1600" dirty="0">
                <a:solidFill>
                  <a:srgbClr val="000000"/>
                </a:solidFill>
              </a:rPr>
              <a:t>-net”</a:t>
            </a:r>
            <a:r>
              <a:rPr lang="zh-CN" altLang="en-US" sz="1600" dirty="0">
                <a:solidFill>
                  <a:srgbClr val="000000"/>
                </a:solidFill>
              </a:rPr>
              <a:t>。</a:t>
            </a:r>
          </a:p>
        </p:txBody>
      </p:sp>
      <p:sp>
        <p:nvSpPr>
          <p:cNvPr id="58" name="Rectangle 3"/>
          <p:cNvSpPr/>
          <p:nvPr/>
        </p:nvSpPr>
        <p:spPr>
          <a:xfrm>
            <a:off x="5869089" y="4252051"/>
            <a:ext cx="5868030" cy="1015663"/>
          </a:xfrm>
          <a:prstGeom prst="rect">
            <a:avLst/>
          </a:prstGeom>
          <a:solidFill>
            <a:srgbClr val="F4FBFE"/>
          </a:solidFill>
          <a:ln>
            <a:solidFill>
              <a:srgbClr val="99DFF9"/>
            </a:solidFill>
          </a:ln>
        </p:spPr>
        <p:txBody>
          <a:bodyPr wrap="square" anchor="t" anchorCtr="0">
            <a:spAutoFit/>
          </a:bodyPr>
          <a:lstStyle/>
          <a:p>
            <a:pPr fontAlgn="ctr">
              <a:lnSpc>
                <a:spcPts val="2400"/>
              </a:lnSpc>
            </a:pPr>
            <a:r>
              <a:rPr lang="en-US" altLang="zh-CN" sz="1400" dirty="0">
                <a:cs typeface="Courier New" panose="02070309020205020404" pitchFamily="49" charset="0"/>
              </a:rPr>
              <a:t>[AC-</a:t>
            </a:r>
            <a:r>
              <a:rPr lang="en-US" altLang="zh-CN" sz="1400" dirty="0" err="1">
                <a:cs typeface="Courier New" panose="02070309020205020404" pitchFamily="49" charset="0"/>
              </a:rPr>
              <a:t>wlan</a:t>
            </a:r>
            <a:r>
              <a:rPr lang="en-US" altLang="zh-CN" sz="1400" dirty="0">
                <a:cs typeface="Courier New" panose="02070309020205020404" pitchFamily="49" charset="0"/>
              </a:rPr>
              <a:t>-view] </a:t>
            </a:r>
            <a:r>
              <a:rPr lang="en-US" altLang="zh-CN" sz="1400" b="1" dirty="0" err="1">
                <a:cs typeface="Courier New" panose="02070309020205020404" pitchFamily="49" charset="0"/>
              </a:rPr>
              <a:t>ssid</a:t>
            </a:r>
            <a:r>
              <a:rPr lang="en-US" altLang="zh-CN" sz="1400" b="1" dirty="0">
                <a:cs typeface="Courier New" panose="02070309020205020404" pitchFamily="49" charset="0"/>
              </a:rPr>
              <a:t>-profile name </a:t>
            </a:r>
            <a:r>
              <a:rPr lang="en-US" altLang="zh-CN" sz="1400" dirty="0" err="1">
                <a:cs typeface="Courier New" panose="02070309020205020404" pitchFamily="49" charset="0"/>
              </a:rPr>
              <a:t>wlan</a:t>
            </a:r>
            <a:r>
              <a:rPr lang="en-US" altLang="zh-CN" sz="1400" dirty="0">
                <a:cs typeface="Courier New" panose="02070309020205020404" pitchFamily="49" charset="0"/>
              </a:rPr>
              <a:t>-net</a:t>
            </a:r>
          </a:p>
          <a:p>
            <a:pPr fontAlgn="ctr">
              <a:lnSpc>
                <a:spcPts val="2400"/>
              </a:lnSpc>
            </a:pPr>
            <a:r>
              <a:rPr lang="en-US" altLang="zh-CN" sz="1400" dirty="0">
                <a:cs typeface="Courier New" panose="02070309020205020404" pitchFamily="49" charset="0"/>
              </a:rPr>
              <a:t>[AC-</a:t>
            </a:r>
            <a:r>
              <a:rPr lang="en-US" altLang="zh-CN" sz="1400" dirty="0" err="1">
                <a:cs typeface="Courier New" panose="02070309020205020404" pitchFamily="49" charset="0"/>
              </a:rPr>
              <a:t>wlan</a:t>
            </a:r>
            <a:r>
              <a:rPr lang="en-US" altLang="zh-CN" sz="1400" dirty="0">
                <a:cs typeface="Courier New" panose="02070309020205020404" pitchFamily="49" charset="0"/>
              </a:rPr>
              <a:t>-</a:t>
            </a:r>
            <a:r>
              <a:rPr lang="en-US" altLang="zh-CN" sz="1400" dirty="0" err="1">
                <a:cs typeface="Courier New" panose="02070309020205020404" pitchFamily="49" charset="0"/>
              </a:rPr>
              <a:t>ssid</a:t>
            </a:r>
            <a:r>
              <a:rPr lang="en-US" altLang="zh-CN" sz="1400" dirty="0">
                <a:cs typeface="Courier New" panose="02070309020205020404" pitchFamily="49" charset="0"/>
              </a:rPr>
              <a:t>-prof-</a:t>
            </a:r>
            <a:r>
              <a:rPr lang="en-US" altLang="zh-CN" sz="1400" dirty="0" err="1">
                <a:cs typeface="Courier New" panose="02070309020205020404" pitchFamily="49" charset="0"/>
              </a:rPr>
              <a:t>wlan</a:t>
            </a:r>
            <a:r>
              <a:rPr lang="en-US" altLang="zh-CN" sz="1400" dirty="0">
                <a:cs typeface="Courier New" panose="02070309020205020404" pitchFamily="49" charset="0"/>
              </a:rPr>
              <a:t>-net] </a:t>
            </a:r>
            <a:r>
              <a:rPr lang="en-US" altLang="zh-CN" sz="1400" b="1" dirty="0" err="1">
                <a:cs typeface="Courier New" panose="02070309020205020404" pitchFamily="49" charset="0"/>
              </a:rPr>
              <a:t>ssid</a:t>
            </a:r>
            <a:r>
              <a:rPr lang="en-US" altLang="zh-CN" sz="1400" b="1" dirty="0">
                <a:cs typeface="Courier New" panose="02070309020205020404" pitchFamily="49" charset="0"/>
              </a:rPr>
              <a:t> </a:t>
            </a:r>
            <a:r>
              <a:rPr lang="en-US" altLang="zh-CN" sz="1400" dirty="0" err="1">
                <a:cs typeface="Courier New" panose="02070309020205020404" pitchFamily="49" charset="0"/>
              </a:rPr>
              <a:t>wlan</a:t>
            </a:r>
            <a:r>
              <a:rPr lang="en-US" altLang="zh-CN" sz="1400" dirty="0">
                <a:cs typeface="Courier New" panose="02070309020205020404" pitchFamily="49" charset="0"/>
              </a:rPr>
              <a:t>-net</a:t>
            </a:r>
          </a:p>
          <a:p>
            <a:pPr fontAlgn="ctr">
              <a:lnSpc>
                <a:spcPts val="2400"/>
              </a:lnSpc>
            </a:pPr>
            <a:r>
              <a:rPr lang="en-US" altLang="zh-CN" sz="1400" dirty="0">
                <a:cs typeface="Courier New" panose="02070309020205020404" pitchFamily="49" charset="0"/>
              </a:rPr>
              <a:t>[AC-</a:t>
            </a:r>
            <a:r>
              <a:rPr lang="en-US" altLang="zh-CN" sz="1400" dirty="0" err="1">
                <a:cs typeface="Courier New" panose="02070309020205020404" pitchFamily="49" charset="0"/>
              </a:rPr>
              <a:t>wlan</a:t>
            </a:r>
            <a:r>
              <a:rPr lang="en-US" altLang="zh-CN" sz="1400" dirty="0">
                <a:cs typeface="Courier New" panose="02070309020205020404" pitchFamily="49" charset="0"/>
              </a:rPr>
              <a:t>-</a:t>
            </a:r>
            <a:r>
              <a:rPr lang="en-US" altLang="zh-CN" sz="1400" dirty="0" err="1">
                <a:cs typeface="Courier New" panose="02070309020205020404" pitchFamily="49" charset="0"/>
              </a:rPr>
              <a:t>ssid</a:t>
            </a:r>
            <a:r>
              <a:rPr lang="en-US" altLang="zh-CN" sz="1400" dirty="0">
                <a:cs typeface="Courier New" panose="02070309020205020404" pitchFamily="49" charset="0"/>
              </a:rPr>
              <a:t>-prof-</a:t>
            </a:r>
            <a:r>
              <a:rPr lang="en-US" altLang="zh-CN" sz="1400" dirty="0" err="1">
                <a:cs typeface="Courier New" panose="02070309020205020404" pitchFamily="49" charset="0"/>
              </a:rPr>
              <a:t>wlan</a:t>
            </a:r>
            <a:r>
              <a:rPr lang="en-US" altLang="zh-CN" sz="1400" dirty="0">
                <a:cs typeface="Courier New" panose="02070309020205020404" pitchFamily="49" charset="0"/>
              </a:rPr>
              <a:t>-net] quit</a:t>
            </a:r>
          </a:p>
        </p:txBody>
      </p:sp>
      <p:sp>
        <p:nvSpPr>
          <p:cNvPr id="39" name="五边形 38"/>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网络互通</a:t>
            </a:r>
          </a:p>
        </p:txBody>
      </p:sp>
      <p:sp>
        <p:nvSpPr>
          <p:cNvPr id="40" name="燕尾形 39"/>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41" name="燕尾形 40"/>
          <p:cNvSpPr/>
          <p:nvPr/>
        </p:nvSpPr>
        <p:spPr bwMode="auto">
          <a:xfrm>
            <a:off x="1096490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业务</a:t>
            </a:r>
          </a:p>
        </p:txBody>
      </p:sp>
      <p:grpSp>
        <p:nvGrpSpPr>
          <p:cNvPr id="43" name="组合 42"/>
          <p:cNvGrpSpPr/>
          <p:nvPr/>
        </p:nvGrpSpPr>
        <p:grpSpPr>
          <a:xfrm>
            <a:off x="907091" y="1364451"/>
            <a:ext cx="4363229" cy="4877017"/>
            <a:chOff x="1634078" y="1148210"/>
            <a:chExt cx="4363229" cy="4877017"/>
          </a:xfrm>
        </p:grpSpPr>
        <p:pic>
          <p:nvPicPr>
            <p:cNvPr id="60" name="图片 59" descr="笔记本电脑.png"/>
            <p:cNvPicPr>
              <a:picLocks noChangeAspect="1"/>
            </p:cNvPicPr>
            <p:nvPr/>
          </p:nvPicPr>
          <p:blipFill>
            <a:blip r:embed="rId3" cstate="print"/>
            <a:stretch>
              <a:fillRect/>
            </a:stretch>
          </p:blipFill>
          <p:spPr>
            <a:xfrm>
              <a:off x="2759588" y="5686827"/>
              <a:ext cx="539779" cy="338400"/>
            </a:xfrm>
            <a:prstGeom prst="rect">
              <a:avLst/>
            </a:prstGeom>
          </p:spPr>
        </p:pic>
        <p:pic>
          <p:nvPicPr>
            <p:cNvPr id="61" name="图片 60" descr="wifi信号蓝.png"/>
            <p:cNvPicPr>
              <a:picLocks noChangeAspect="1"/>
            </p:cNvPicPr>
            <p:nvPr/>
          </p:nvPicPr>
          <p:blipFill>
            <a:blip r:embed="rId4" cstate="print"/>
            <a:stretch>
              <a:fillRect/>
            </a:stretch>
          </p:blipFill>
          <p:spPr>
            <a:xfrm flipV="1">
              <a:off x="3196870" y="5199764"/>
              <a:ext cx="429928" cy="360000"/>
            </a:xfrm>
            <a:prstGeom prst="rect">
              <a:avLst/>
            </a:prstGeom>
          </p:spPr>
        </p:pic>
        <p:cxnSp>
          <p:nvCxnSpPr>
            <p:cNvPr id="62" name="直接连接符 61"/>
            <p:cNvCxnSpPr>
              <a:stCxn id="68" idx="2"/>
              <a:endCxn id="70" idx="0"/>
            </p:cNvCxnSpPr>
            <p:nvPr/>
          </p:nvCxnSpPr>
          <p:spPr>
            <a:xfrm>
              <a:off x="3413696" y="2759149"/>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2838390" y="1148210"/>
              <a:ext cx="1162936" cy="701754"/>
              <a:chOff x="3362958" y="915204"/>
              <a:chExt cx="1162936" cy="701754"/>
            </a:xfrm>
          </p:grpSpPr>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86" name="Text Box 9"/>
              <p:cNvSpPr txBox="1">
                <a:spLocks noChangeArrowheads="1"/>
              </p:cNvSpPr>
              <p:nvPr/>
            </p:nvSpPr>
            <p:spPr bwMode="auto">
              <a:xfrm>
                <a:off x="3362958" y="1150384"/>
                <a:ext cx="1162936" cy="307777"/>
              </a:xfrm>
              <a:prstGeom prst="rect">
                <a:avLst/>
              </a:prstGeom>
              <a:noFill/>
              <a:ln w="9525">
                <a:noFill/>
                <a:miter lim="800000"/>
                <a:headEnd/>
                <a:tailEnd/>
              </a:ln>
            </p:spPr>
            <p:txBody>
              <a:bodyPr wrap="square">
                <a:spAutoFit/>
              </a:bodyPr>
              <a:lstStyle/>
              <a:p>
                <a:pPr algn="ctr">
                  <a:spcBef>
                    <a:spcPct val="50000"/>
                  </a:spcBef>
                </a:pPr>
                <a:r>
                  <a:rPr lang="en-US" altLang="zh-CN" sz="1400" b="1" dirty="0">
                    <a:solidFill>
                      <a:schemeClr val="tx1"/>
                    </a:solidFill>
                  </a:rPr>
                  <a:t>IP Network</a:t>
                </a:r>
                <a:endParaRPr lang="zh-CN" altLang="en-US" sz="1400" b="1" dirty="0">
                  <a:solidFill>
                    <a:schemeClr val="tx1"/>
                  </a:solidFill>
                </a:endParaRPr>
              </a:p>
            </p:txBody>
          </p:sp>
        </p:grpSp>
        <p:sp>
          <p:nvSpPr>
            <p:cNvPr id="64" name="Text Box 9"/>
            <p:cNvSpPr txBox="1">
              <a:spLocks noChangeArrowheads="1"/>
            </p:cNvSpPr>
            <p:nvPr/>
          </p:nvSpPr>
          <p:spPr bwMode="auto">
            <a:xfrm>
              <a:off x="2398315" y="466243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pic>
          <p:nvPicPr>
            <p:cNvPr id="65" name="图片 64" descr="AC-蓝.png"/>
            <p:cNvPicPr>
              <a:picLocks noChangeAspect="1"/>
            </p:cNvPicPr>
            <p:nvPr/>
          </p:nvPicPr>
          <p:blipFill>
            <a:blip r:embed="rId6" cstate="print"/>
            <a:stretch>
              <a:fillRect/>
            </a:stretch>
          </p:blipFill>
          <p:spPr>
            <a:xfrm>
              <a:off x="4937386" y="2219149"/>
              <a:ext cx="660000" cy="540000"/>
            </a:xfrm>
            <a:prstGeom prst="rect">
              <a:avLst/>
            </a:prstGeom>
          </p:spPr>
        </p:pic>
        <p:sp>
          <p:nvSpPr>
            <p:cNvPr id="66" name="Text Box 9"/>
            <p:cNvSpPr txBox="1">
              <a:spLocks noChangeArrowheads="1"/>
            </p:cNvSpPr>
            <p:nvPr/>
          </p:nvSpPr>
          <p:spPr bwMode="auto">
            <a:xfrm>
              <a:off x="2069136" y="5703905"/>
              <a:ext cx="70685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cxnSp>
          <p:nvCxnSpPr>
            <p:cNvPr id="67" name="直接连接符 66"/>
            <p:cNvCxnSpPr>
              <a:stCxn id="85" idx="2"/>
              <a:endCxn id="68" idx="0"/>
            </p:cNvCxnSpPr>
            <p:nvPr/>
          </p:nvCxnSpPr>
          <p:spPr>
            <a:xfrm flipH="1">
              <a:off x="3413696" y="1849964"/>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8" name="图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84427" y="2219149"/>
              <a:ext cx="658537" cy="540000"/>
            </a:xfrm>
            <a:prstGeom prst="rect">
              <a:avLst/>
            </a:prstGeom>
          </p:spPr>
        </p:pic>
        <p:pic>
          <p:nvPicPr>
            <p:cNvPr id="69" name="图片 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82565" y="4549487"/>
              <a:ext cx="658538" cy="540000"/>
            </a:xfrm>
            <a:prstGeom prst="rect">
              <a:avLst/>
            </a:prstGeom>
          </p:spPr>
        </p:pic>
        <p:pic>
          <p:nvPicPr>
            <p:cNvPr id="70" name="图片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84427" y="3440601"/>
              <a:ext cx="658537" cy="540000"/>
            </a:xfrm>
            <a:prstGeom prst="rect">
              <a:avLst/>
            </a:prstGeom>
          </p:spPr>
        </p:pic>
        <p:cxnSp>
          <p:nvCxnSpPr>
            <p:cNvPr id="71" name="直接连接符 70"/>
            <p:cNvCxnSpPr>
              <a:stCxn id="68" idx="3"/>
              <a:endCxn id="65" idx="1"/>
            </p:cNvCxnSpPr>
            <p:nvPr/>
          </p:nvCxnSpPr>
          <p:spPr>
            <a:xfrm>
              <a:off x="3742964" y="2489149"/>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0" idx="2"/>
              <a:endCxn id="69" idx="0"/>
            </p:cNvCxnSpPr>
            <p:nvPr/>
          </p:nvCxnSpPr>
          <p:spPr>
            <a:xfrm flipH="1">
              <a:off x="3411834" y="3980601"/>
              <a:ext cx="1862" cy="5688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 Box 9"/>
            <p:cNvSpPr txBox="1">
              <a:spLocks noChangeArrowheads="1"/>
            </p:cNvSpPr>
            <p:nvPr/>
          </p:nvSpPr>
          <p:spPr bwMode="auto">
            <a:xfrm>
              <a:off x="2398315" y="3553436"/>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S1</a:t>
              </a:r>
              <a:endParaRPr lang="zh-CN" altLang="en-US" sz="1400" b="1" dirty="0">
                <a:solidFill>
                  <a:schemeClr val="tx1"/>
                </a:solidFill>
              </a:endParaRPr>
            </a:p>
          </p:txBody>
        </p:sp>
        <p:sp>
          <p:nvSpPr>
            <p:cNvPr id="74" name="Text Box 9"/>
            <p:cNvSpPr txBox="1">
              <a:spLocks noChangeArrowheads="1"/>
            </p:cNvSpPr>
            <p:nvPr/>
          </p:nvSpPr>
          <p:spPr bwMode="auto">
            <a:xfrm>
              <a:off x="2398315" y="2347891"/>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S2</a:t>
              </a:r>
              <a:endParaRPr lang="zh-CN" altLang="en-US" sz="1400" b="1" dirty="0">
                <a:solidFill>
                  <a:schemeClr val="tx1"/>
                </a:solidFill>
              </a:endParaRPr>
            </a:p>
          </p:txBody>
        </p:sp>
        <p:sp>
          <p:nvSpPr>
            <p:cNvPr id="75" name="Text Box 9"/>
            <p:cNvSpPr txBox="1">
              <a:spLocks noChangeArrowheads="1"/>
            </p:cNvSpPr>
            <p:nvPr/>
          </p:nvSpPr>
          <p:spPr bwMode="auto">
            <a:xfrm>
              <a:off x="1634078" y="2589265"/>
              <a:ext cx="1459844" cy="523220"/>
            </a:xfrm>
            <a:prstGeom prst="rect">
              <a:avLst/>
            </a:prstGeom>
            <a:noFill/>
            <a:ln w="9525">
              <a:noFill/>
              <a:miter lim="800000"/>
              <a:headEnd/>
              <a:tailEnd/>
            </a:ln>
          </p:spPr>
          <p:txBody>
            <a:bodyPr wrap="square">
              <a:spAutoFit/>
            </a:bodyPr>
            <a:lstStyle/>
            <a:p>
              <a:pPr algn="r"/>
              <a:r>
                <a:rPr lang="en-US" altLang="zh-CN" sz="1400" b="1" dirty="0" smtClean="0"/>
                <a:t>VLANIF </a:t>
              </a:r>
              <a:r>
                <a:rPr lang="en-US" altLang="zh-CN" sz="1400" b="1" dirty="0"/>
                <a:t>101</a:t>
              </a:r>
            </a:p>
            <a:p>
              <a:pPr algn="r"/>
              <a:r>
                <a:rPr lang="en-US" altLang="zh-CN" sz="1400" dirty="0" smtClean="0">
                  <a:solidFill>
                    <a:schemeClr val="tx1"/>
                  </a:solidFill>
                </a:rPr>
                <a:t>10.23.101.1</a:t>
              </a:r>
              <a:r>
                <a:rPr lang="en-US" altLang="zh-CN" sz="1400" dirty="0" smtClean="0"/>
                <a:t>/24</a:t>
              </a:r>
              <a:endParaRPr lang="zh-CN" altLang="en-US" sz="1400" dirty="0">
                <a:solidFill>
                  <a:schemeClr val="tx1"/>
                </a:solidFill>
              </a:endParaRPr>
            </a:p>
          </p:txBody>
        </p:sp>
        <p:sp>
          <p:nvSpPr>
            <p:cNvPr id="76" name="Text Box 9"/>
            <p:cNvSpPr txBox="1">
              <a:spLocks noChangeArrowheads="1"/>
            </p:cNvSpPr>
            <p:nvPr/>
          </p:nvSpPr>
          <p:spPr bwMode="auto">
            <a:xfrm>
              <a:off x="3353184" y="1946317"/>
              <a:ext cx="855749" cy="307777"/>
            </a:xfrm>
            <a:prstGeom prst="rect">
              <a:avLst/>
            </a:prstGeom>
            <a:noFill/>
            <a:ln w="9525">
              <a:noFill/>
              <a:miter lim="800000"/>
              <a:headEnd/>
              <a:tailEnd/>
            </a:ln>
          </p:spPr>
          <p:txBody>
            <a:bodyPr wrap="square">
              <a:spAutoFit/>
            </a:bodyPr>
            <a:lstStyle/>
            <a:p>
              <a:r>
                <a:rPr lang="en-US" altLang="zh-CN" sz="1400" dirty="0">
                  <a:solidFill>
                    <a:schemeClr val="tx1"/>
                  </a:solidFill>
                </a:rPr>
                <a:t>GE0/0/3</a:t>
              </a:r>
              <a:endParaRPr lang="zh-CN" altLang="en-US" sz="1400" dirty="0">
                <a:solidFill>
                  <a:schemeClr val="tx1"/>
                </a:solidFill>
              </a:endParaRPr>
            </a:p>
          </p:txBody>
        </p:sp>
        <p:sp>
          <p:nvSpPr>
            <p:cNvPr id="77" name="Text Box 9"/>
            <p:cNvSpPr txBox="1">
              <a:spLocks noChangeArrowheads="1"/>
            </p:cNvSpPr>
            <p:nvPr/>
          </p:nvSpPr>
          <p:spPr bwMode="auto">
            <a:xfrm>
              <a:off x="3712598" y="2188816"/>
              <a:ext cx="886881"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78" name="Text Box 9"/>
            <p:cNvSpPr txBox="1">
              <a:spLocks noChangeArrowheads="1"/>
            </p:cNvSpPr>
            <p:nvPr/>
          </p:nvSpPr>
          <p:spPr bwMode="auto">
            <a:xfrm>
              <a:off x="3384870" y="2721358"/>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79" name="Text Box 9"/>
            <p:cNvSpPr txBox="1">
              <a:spLocks noChangeArrowheads="1"/>
            </p:cNvSpPr>
            <p:nvPr/>
          </p:nvSpPr>
          <p:spPr bwMode="auto">
            <a:xfrm>
              <a:off x="3384870" y="3202713"/>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80" name="Text Box 9"/>
            <p:cNvSpPr txBox="1">
              <a:spLocks noChangeArrowheads="1"/>
            </p:cNvSpPr>
            <p:nvPr/>
          </p:nvSpPr>
          <p:spPr bwMode="auto">
            <a:xfrm>
              <a:off x="3384870" y="3952147"/>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81" name="Text Box 9"/>
            <p:cNvSpPr txBox="1">
              <a:spLocks noChangeArrowheads="1"/>
            </p:cNvSpPr>
            <p:nvPr/>
          </p:nvSpPr>
          <p:spPr bwMode="auto">
            <a:xfrm>
              <a:off x="4169308" y="2468101"/>
              <a:ext cx="84777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82" name="Text Box 9"/>
            <p:cNvSpPr txBox="1">
              <a:spLocks noChangeArrowheads="1"/>
            </p:cNvSpPr>
            <p:nvPr/>
          </p:nvSpPr>
          <p:spPr bwMode="auto">
            <a:xfrm>
              <a:off x="4537463" y="2737099"/>
              <a:ext cx="1459844" cy="523220"/>
            </a:xfrm>
            <a:prstGeom prst="rect">
              <a:avLst/>
            </a:prstGeom>
            <a:noFill/>
            <a:ln w="9525">
              <a:noFill/>
              <a:miter lim="800000"/>
              <a:headEnd/>
              <a:tailEnd/>
            </a:ln>
          </p:spPr>
          <p:txBody>
            <a:bodyPr wrap="square">
              <a:spAutoFit/>
            </a:bodyPr>
            <a:lstStyle/>
            <a:p>
              <a:pPr algn="ctr"/>
              <a:r>
                <a:rPr lang="en-US" altLang="zh-CN" sz="1400" b="1" dirty="0"/>
                <a:t>VLANIF 100</a:t>
              </a:r>
            </a:p>
            <a:p>
              <a:pPr algn="ctr"/>
              <a:r>
                <a:rPr lang="en-US" altLang="zh-CN" sz="1400" dirty="0">
                  <a:solidFill>
                    <a:schemeClr val="tx1"/>
                  </a:solidFill>
                </a:rPr>
                <a:t>10.23.100.1</a:t>
              </a:r>
              <a:r>
                <a:rPr lang="en-US" altLang="zh-CN" sz="1400" dirty="0"/>
                <a:t>/24</a:t>
              </a:r>
              <a:endParaRPr lang="zh-CN" altLang="en-US" sz="1400" dirty="0">
                <a:solidFill>
                  <a:schemeClr val="tx1"/>
                </a:solidFill>
              </a:endParaRPr>
            </a:p>
          </p:txBody>
        </p:sp>
        <p:sp>
          <p:nvSpPr>
            <p:cNvPr id="83" name="Text Box 9"/>
            <p:cNvSpPr txBox="1">
              <a:spLocks noChangeArrowheads="1"/>
            </p:cNvSpPr>
            <p:nvPr/>
          </p:nvSpPr>
          <p:spPr bwMode="auto">
            <a:xfrm>
              <a:off x="4883168" y="192076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pic>
          <p:nvPicPr>
            <p:cNvPr id="84" name="图片 83" descr="SAN网络-蓝.png"/>
            <p:cNvPicPr>
              <a:picLocks noChangeAspect="1"/>
            </p:cNvPicPr>
            <p:nvPr/>
          </p:nvPicPr>
          <p:blipFill>
            <a:blip r:embed="rId10" cstate="print"/>
            <a:stretch>
              <a:fillRect/>
            </a:stretch>
          </p:blipFill>
          <p:spPr>
            <a:xfrm>
              <a:off x="3690279" y="5573371"/>
              <a:ext cx="267540" cy="438311"/>
            </a:xfrm>
            <a:prstGeom prst="rect">
              <a:avLst/>
            </a:prstGeom>
          </p:spPr>
        </p:pic>
      </p:grpSp>
    </p:spTree>
    <p:extLst>
      <p:ext uri="{BB962C8B-B14F-4D97-AF65-F5344CB8AC3E}">
        <p14:creationId xmlns:p14="http://schemas.microsoft.com/office/powerpoint/2010/main" val="24731466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a:t>WLAN</a:t>
            </a:r>
            <a:r>
              <a:rPr lang="zh-CN" altLang="en-US" dirty="0"/>
              <a:t>业务参数 </a:t>
            </a:r>
            <a:r>
              <a:rPr lang="en-US" altLang="zh-CN" dirty="0"/>
              <a:t>(2)</a:t>
            </a:r>
            <a:endParaRPr lang="zh-CN" altLang="en-US" dirty="0"/>
          </a:p>
        </p:txBody>
      </p:sp>
      <p:sp>
        <p:nvSpPr>
          <p:cNvPr id="37" name="文本框 36"/>
          <p:cNvSpPr txBox="1"/>
          <p:nvPr/>
        </p:nvSpPr>
        <p:spPr bwMode="auto">
          <a:xfrm>
            <a:off x="5873888" y="1298710"/>
            <a:ext cx="5868029"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3</a:t>
            </a:r>
            <a:r>
              <a:rPr lang="zh-CN" altLang="en-US" sz="1600" dirty="0">
                <a:solidFill>
                  <a:srgbClr val="000000"/>
                </a:solidFill>
              </a:rPr>
              <a:t>、创建名为“</a:t>
            </a:r>
            <a:r>
              <a:rPr lang="en-US" altLang="zh-CN" sz="1600" dirty="0" err="1">
                <a:solidFill>
                  <a:srgbClr val="000000"/>
                </a:solidFill>
              </a:rPr>
              <a:t>wlan</a:t>
            </a:r>
            <a:r>
              <a:rPr lang="en-US" altLang="zh-CN" sz="1600" dirty="0">
                <a:solidFill>
                  <a:srgbClr val="000000"/>
                </a:solidFill>
              </a:rPr>
              <a:t>-net”</a:t>
            </a:r>
            <a:r>
              <a:rPr lang="zh-CN" altLang="en-US" sz="1600" dirty="0">
                <a:solidFill>
                  <a:srgbClr val="000000"/>
                </a:solidFill>
              </a:rPr>
              <a:t>的</a:t>
            </a:r>
            <a:r>
              <a:rPr lang="en-US" altLang="zh-CN" sz="1600" dirty="0">
                <a:solidFill>
                  <a:srgbClr val="000000"/>
                </a:solidFill>
              </a:rPr>
              <a:t>VAP</a:t>
            </a:r>
            <a:r>
              <a:rPr lang="zh-CN" altLang="en-US" sz="1600" dirty="0">
                <a:solidFill>
                  <a:srgbClr val="000000"/>
                </a:solidFill>
              </a:rPr>
              <a:t>模板，配置业务数据转发模式、业务</a:t>
            </a:r>
            <a:r>
              <a:rPr lang="en-US" altLang="zh-CN" sz="1600" dirty="0">
                <a:solidFill>
                  <a:srgbClr val="000000"/>
                </a:solidFill>
              </a:rPr>
              <a:t>VLAN</a:t>
            </a:r>
            <a:r>
              <a:rPr lang="zh-CN" altLang="en-US" sz="1600" dirty="0">
                <a:solidFill>
                  <a:srgbClr val="000000"/>
                </a:solidFill>
              </a:rPr>
              <a:t>，并且引用安全模板和</a:t>
            </a:r>
            <a:r>
              <a:rPr lang="en-US" altLang="zh-CN" sz="1600" dirty="0">
                <a:solidFill>
                  <a:srgbClr val="000000"/>
                </a:solidFill>
              </a:rPr>
              <a:t>SSID</a:t>
            </a:r>
            <a:r>
              <a:rPr lang="zh-CN" altLang="en-US" sz="1600" dirty="0">
                <a:solidFill>
                  <a:srgbClr val="000000"/>
                </a:solidFill>
              </a:rPr>
              <a:t>模板。</a:t>
            </a:r>
          </a:p>
        </p:txBody>
      </p:sp>
      <p:sp>
        <p:nvSpPr>
          <p:cNvPr id="38" name="Rectangle 3"/>
          <p:cNvSpPr/>
          <p:nvPr/>
        </p:nvSpPr>
        <p:spPr>
          <a:xfrm>
            <a:off x="5873888" y="2020889"/>
            <a:ext cx="5870025" cy="1938992"/>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fr-FR" altLang="zh-CN" sz="1400" dirty="0">
                <a:cs typeface="Courier New" panose="02070309020205020404" pitchFamily="49" charset="0"/>
              </a:rPr>
              <a:t>[AC-wlan-view] </a:t>
            </a:r>
            <a:r>
              <a:rPr lang="fr-FR" altLang="zh-CN" sz="1400" b="1" dirty="0">
                <a:cs typeface="Courier New" panose="02070309020205020404" pitchFamily="49" charset="0"/>
              </a:rPr>
              <a:t>vap-profile name </a:t>
            </a:r>
            <a:r>
              <a:rPr lang="fr-FR" altLang="zh-CN" sz="1400" dirty="0">
                <a:cs typeface="Courier New" panose="02070309020205020404" pitchFamily="49" charset="0"/>
              </a:rPr>
              <a:t>wlan-net</a:t>
            </a:r>
          </a:p>
          <a:p>
            <a:pPr fontAlgn="ctr">
              <a:lnSpc>
                <a:spcPts val="2400"/>
              </a:lnSpc>
            </a:pPr>
            <a:r>
              <a:rPr lang="fr-FR" altLang="zh-CN" sz="1400" dirty="0">
                <a:cs typeface="Courier New" panose="02070309020205020404" pitchFamily="49" charset="0"/>
              </a:rPr>
              <a:t>[AC-wlan-vap-prof-wlan-net] </a:t>
            </a:r>
            <a:r>
              <a:rPr lang="fr-FR" altLang="zh-CN" sz="1400" b="1" dirty="0">
                <a:cs typeface="Courier New" panose="02070309020205020404" pitchFamily="49" charset="0"/>
              </a:rPr>
              <a:t>forward-mode</a:t>
            </a:r>
            <a:r>
              <a:rPr lang="fr-FR" altLang="zh-CN" sz="1400" dirty="0">
                <a:cs typeface="Courier New" panose="02070309020205020404" pitchFamily="49" charset="0"/>
              </a:rPr>
              <a:t> tunnel</a:t>
            </a:r>
          </a:p>
          <a:p>
            <a:pPr fontAlgn="ctr">
              <a:lnSpc>
                <a:spcPts val="2400"/>
              </a:lnSpc>
            </a:pPr>
            <a:r>
              <a:rPr lang="fr-FR" altLang="zh-CN" sz="1400" dirty="0">
                <a:cs typeface="Courier New" panose="02070309020205020404" pitchFamily="49" charset="0"/>
              </a:rPr>
              <a:t>[AC-wlan-vap-prof-wlan-net] </a:t>
            </a:r>
            <a:r>
              <a:rPr lang="fr-FR" altLang="zh-CN" sz="1400" b="1" dirty="0">
                <a:cs typeface="Courier New" panose="02070309020205020404" pitchFamily="49" charset="0"/>
              </a:rPr>
              <a:t>service-vlan vlan-id </a:t>
            </a:r>
            <a:r>
              <a:rPr lang="fr-FR" altLang="zh-CN" sz="1400" dirty="0">
                <a:cs typeface="Courier New" panose="02070309020205020404" pitchFamily="49" charset="0"/>
              </a:rPr>
              <a:t>101</a:t>
            </a:r>
          </a:p>
          <a:p>
            <a:pPr fontAlgn="ctr">
              <a:lnSpc>
                <a:spcPts val="2400"/>
              </a:lnSpc>
            </a:pPr>
            <a:r>
              <a:rPr lang="fr-FR" altLang="zh-CN" sz="1400" dirty="0">
                <a:cs typeface="Courier New" panose="02070309020205020404" pitchFamily="49" charset="0"/>
              </a:rPr>
              <a:t>[AC-wlan-vap-prof-wlan-net] </a:t>
            </a:r>
            <a:r>
              <a:rPr lang="fr-FR" altLang="zh-CN" sz="1400" b="1" dirty="0">
                <a:cs typeface="Courier New" panose="02070309020205020404" pitchFamily="49" charset="0"/>
              </a:rPr>
              <a:t>security-profile</a:t>
            </a:r>
            <a:r>
              <a:rPr lang="fr-FR" altLang="zh-CN" sz="1400" dirty="0">
                <a:cs typeface="Courier New" panose="02070309020205020404" pitchFamily="49" charset="0"/>
              </a:rPr>
              <a:t> wlan-net</a:t>
            </a:r>
          </a:p>
          <a:p>
            <a:pPr fontAlgn="ctr">
              <a:lnSpc>
                <a:spcPts val="2400"/>
              </a:lnSpc>
            </a:pPr>
            <a:r>
              <a:rPr lang="fr-FR" altLang="zh-CN" sz="1400" dirty="0">
                <a:cs typeface="Courier New" panose="02070309020205020404" pitchFamily="49" charset="0"/>
              </a:rPr>
              <a:t>[AC-wlan-vap-prof-wlan-net] </a:t>
            </a:r>
            <a:r>
              <a:rPr lang="fr-FR" altLang="zh-CN" sz="1400" b="1" dirty="0">
                <a:cs typeface="Courier New" panose="02070309020205020404" pitchFamily="49" charset="0"/>
              </a:rPr>
              <a:t>ssid-profile</a:t>
            </a:r>
            <a:r>
              <a:rPr lang="fr-FR" altLang="zh-CN" sz="1400" dirty="0">
                <a:cs typeface="Courier New" panose="02070309020205020404" pitchFamily="49" charset="0"/>
              </a:rPr>
              <a:t> wlan-net</a:t>
            </a:r>
          </a:p>
          <a:p>
            <a:pPr fontAlgn="ctr">
              <a:lnSpc>
                <a:spcPts val="2400"/>
              </a:lnSpc>
            </a:pPr>
            <a:r>
              <a:rPr lang="fr-FR" altLang="zh-CN" sz="1400" dirty="0">
                <a:cs typeface="Courier New" panose="02070309020205020404" pitchFamily="49" charset="0"/>
              </a:rPr>
              <a:t>[AC-wlan-vap-prof-wlan-net] quit</a:t>
            </a:r>
            <a:endParaRPr lang="en-US" altLang="zh-CN" sz="1400" dirty="0">
              <a:cs typeface="Courier New" panose="02070309020205020404" pitchFamily="49" charset="0"/>
            </a:endParaRPr>
          </a:p>
        </p:txBody>
      </p:sp>
      <p:sp>
        <p:nvSpPr>
          <p:cNvPr id="39" name="文本框 38"/>
          <p:cNvSpPr txBox="1"/>
          <p:nvPr/>
        </p:nvSpPr>
        <p:spPr bwMode="auto">
          <a:xfrm>
            <a:off x="5873888" y="4079497"/>
            <a:ext cx="5868029"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4</a:t>
            </a:r>
            <a:r>
              <a:rPr lang="zh-CN" altLang="en-US" sz="1600" dirty="0">
                <a:solidFill>
                  <a:srgbClr val="000000"/>
                </a:solidFill>
              </a:rPr>
              <a:t>、配置</a:t>
            </a:r>
            <a:r>
              <a:rPr lang="en-US" altLang="zh-CN" sz="1600" dirty="0">
                <a:solidFill>
                  <a:srgbClr val="000000"/>
                </a:solidFill>
              </a:rPr>
              <a:t>AP</a:t>
            </a:r>
            <a:r>
              <a:rPr lang="zh-CN" altLang="en-US" sz="1600" dirty="0">
                <a:solidFill>
                  <a:srgbClr val="000000"/>
                </a:solidFill>
              </a:rPr>
              <a:t>组引用</a:t>
            </a:r>
            <a:r>
              <a:rPr lang="en-US" altLang="zh-CN" sz="1600" dirty="0">
                <a:solidFill>
                  <a:srgbClr val="000000"/>
                </a:solidFill>
              </a:rPr>
              <a:t>VAP</a:t>
            </a:r>
            <a:r>
              <a:rPr lang="zh-CN" altLang="en-US" sz="1600" dirty="0">
                <a:solidFill>
                  <a:srgbClr val="000000"/>
                </a:solidFill>
              </a:rPr>
              <a:t>模板，</a:t>
            </a:r>
            <a:r>
              <a:rPr lang="en-US" altLang="zh-CN" sz="1600" dirty="0">
                <a:solidFill>
                  <a:srgbClr val="000000"/>
                </a:solidFill>
              </a:rPr>
              <a:t>AP</a:t>
            </a:r>
            <a:r>
              <a:rPr lang="zh-CN" altLang="en-US" sz="1600" dirty="0">
                <a:solidFill>
                  <a:srgbClr val="000000"/>
                </a:solidFill>
              </a:rPr>
              <a:t>上射频</a:t>
            </a:r>
            <a:r>
              <a:rPr lang="en-US" altLang="zh-CN" sz="1600" dirty="0">
                <a:solidFill>
                  <a:srgbClr val="000000"/>
                </a:solidFill>
              </a:rPr>
              <a:t>0</a:t>
            </a:r>
            <a:r>
              <a:rPr lang="zh-CN" altLang="en-US" sz="1600" dirty="0">
                <a:solidFill>
                  <a:srgbClr val="000000"/>
                </a:solidFill>
              </a:rPr>
              <a:t>和射频</a:t>
            </a:r>
            <a:r>
              <a:rPr lang="en-US" altLang="zh-CN" sz="1600" dirty="0">
                <a:solidFill>
                  <a:srgbClr val="000000"/>
                </a:solidFill>
              </a:rPr>
              <a:t>1</a:t>
            </a:r>
            <a:r>
              <a:rPr lang="zh-CN" altLang="en-US" sz="1600" dirty="0">
                <a:solidFill>
                  <a:srgbClr val="000000"/>
                </a:solidFill>
              </a:rPr>
              <a:t>都使用</a:t>
            </a:r>
            <a:r>
              <a:rPr lang="en-US" altLang="zh-CN" sz="1600" dirty="0">
                <a:solidFill>
                  <a:srgbClr val="000000"/>
                </a:solidFill>
              </a:rPr>
              <a:t>VAP</a:t>
            </a:r>
            <a:r>
              <a:rPr lang="zh-CN" altLang="en-US" sz="1600" dirty="0">
                <a:solidFill>
                  <a:srgbClr val="000000"/>
                </a:solidFill>
              </a:rPr>
              <a:t>模板“</a:t>
            </a:r>
            <a:r>
              <a:rPr lang="en-US" altLang="zh-CN" sz="1600" dirty="0" err="1">
                <a:solidFill>
                  <a:srgbClr val="000000"/>
                </a:solidFill>
              </a:rPr>
              <a:t>wlan</a:t>
            </a:r>
            <a:r>
              <a:rPr lang="en-US" altLang="zh-CN" sz="1600" dirty="0">
                <a:solidFill>
                  <a:srgbClr val="000000"/>
                </a:solidFill>
              </a:rPr>
              <a:t>-net”</a:t>
            </a:r>
            <a:r>
              <a:rPr lang="zh-CN" altLang="en-US" sz="1600" dirty="0">
                <a:solidFill>
                  <a:srgbClr val="000000"/>
                </a:solidFill>
              </a:rPr>
              <a:t>的配置。</a:t>
            </a:r>
          </a:p>
        </p:txBody>
      </p:sp>
      <p:sp>
        <p:nvSpPr>
          <p:cNvPr id="40" name="Rectangle 3"/>
          <p:cNvSpPr/>
          <p:nvPr/>
        </p:nvSpPr>
        <p:spPr>
          <a:xfrm>
            <a:off x="5873888" y="4783710"/>
            <a:ext cx="5870025"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fr-FR" altLang="zh-CN" sz="1400" dirty="0">
                <a:cs typeface="Courier New" panose="02070309020205020404" pitchFamily="49" charset="0"/>
              </a:rPr>
              <a:t>[AC-wlan-view] </a:t>
            </a:r>
            <a:r>
              <a:rPr lang="fr-FR" altLang="zh-CN" sz="1400" b="1" dirty="0">
                <a:cs typeface="Courier New" panose="02070309020205020404" pitchFamily="49" charset="0"/>
              </a:rPr>
              <a:t>ap-group name </a:t>
            </a:r>
            <a:r>
              <a:rPr lang="fr-FR" altLang="zh-CN" sz="1400" dirty="0">
                <a:cs typeface="Courier New" panose="02070309020205020404" pitchFamily="49" charset="0"/>
              </a:rPr>
              <a:t>ap-group1</a:t>
            </a:r>
          </a:p>
          <a:p>
            <a:pPr fontAlgn="ctr">
              <a:lnSpc>
                <a:spcPts val="2400"/>
              </a:lnSpc>
            </a:pPr>
            <a:r>
              <a:rPr lang="fr-FR" altLang="zh-CN" sz="1400" dirty="0">
                <a:cs typeface="Courier New" panose="02070309020205020404" pitchFamily="49" charset="0"/>
              </a:rPr>
              <a:t>[AC-wlan-ap-group-ap-group1] </a:t>
            </a:r>
            <a:r>
              <a:rPr lang="fr-FR" altLang="zh-CN" sz="1400" b="1" dirty="0">
                <a:cs typeface="Courier New" panose="02070309020205020404" pitchFamily="49" charset="0"/>
              </a:rPr>
              <a:t>vap-profile</a:t>
            </a:r>
            <a:r>
              <a:rPr lang="fr-FR" altLang="zh-CN" sz="1400" dirty="0">
                <a:cs typeface="Courier New" panose="02070309020205020404" pitchFamily="49" charset="0"/>
              </a:rPr>
              <a:t> wlan-net </a:t>
            </a:r>
            <a:r>
              <a:rPr lang="fr-FR" altLang="zh-CN" sz="1400" b="1" dirty="0">
                <a:cs typeface="Courier New" panose="02070309020205020404" pitchFamily="49" charset="0"/>
              </a:rPr>
              <a:t>wlan</a:t>
            </a:r>
            <a:r>
              <a:rPr lang="fr-FR" altLang="zh-CN" sz="1400" dirty="0">
                <a:cs typeface="Courier New" panose="02070309020205020404" pitchFamily="49" charset="0"/>
              </a:rPr>
              <a:t> 1 </a:t>
            </a:r>
            <a:r>
              <a:rPr lang="fr-FR" altLang="zh-CN" sz="1400" b="1" dirty="0">
                <a:cs typeface="Courier New" panose="02070309020205020404" pitchFamily="49" charset="0"/>
              </a:rPr>
              <a:t>radio</a:t>
            </a:r>
            <a:r>
              <a:rPr lang="fr-FR" altLang="zh-CN" sz="1400" dirty="0">
                <a:cs typeface="Courier New" panose="02070309020205020404" pitchFamily="49" charset="0"/>
              </a:rPr>
              <a:t> 0</a:t>
            </a:r>
          </a:p>
          <a:p>
            <a:pPr fontAlgn="ctr">
              <a:lnSpc>
                <a:spcPts val="2400"/>
              </a:lnSpc>
            </a:pPr>
            <a:r>
              <a:rPr lang="fr-FR" altLang="zh-CN" sz="1400" dirty="0">
                <a:cs typeface="Courier New" panose="02070309020205020404" pitchFamily="49" charset="0"/>
              </a:rPr>
              <a:t>[AC-wlan-ap-group-ap-group1] </a:t>
            </a:r>
            <a:r>
              <a:rPr lang="fr-FR" altLang="zh-CN" sz="1400" b="1" dirty="0">
                <a:cs typeface="Courier New" panose="02070309020205020404" pitchFamily="49" charset="0"/>
              </a:rPr>
              <a:t>vap-profile</a:t>
            </a:r>
            <a:r>
              <a:rPr lang="fr-FR" altLang="zh-CN" sz="1400" dirty="0">
                <a:cs typeface="Courier New" panose="02070309020205020404" pitchFamily="49" charset="0"/>
              </a:rPr>
              <a:t> wlan-net </a:t>
            </a:r>
            <a:r>
              <a:rPr lang="fr-FR" altLang="zh-CN" sz="1400" b="1" dirty="0">
                <a:cs typeface="Courier New" panose="02070309020205020404" pitchFamily="49" charset="0"/>
              </a:rPr>
              <a:t>wlan</a:t>
            </a:r>
            <a:r>
              <a:rPr lang="fr-FR" altLang="zh-CN" sz="1400" dirty="0">
                <a:cs typeface="Courier New" panose="02070309020205020404" pitchFamily="49" charset="0"/>
              </a:rPr>
              <a:t> 1 </a:t>
            </a:r>
            <a:r>
              <a:rPr lang="fr-FR" altLang="zh-CN" sz="1400" b="1" dirty="0">
                <a:cs typeface="Courier New" panose="02070309020205020404" pitchFamily="49" charset="0"/>
              </a:rPr>
              <a:t>radio</a:t>
            </a:r>
            <a:r>
              <a:rPr lang="fr-FR" altLang="zh-CN" sz="1400" dirty="0">
                <a:cs typeface="Courier New" panose="02070309020205020404" pitchFamily="49" charset="0"/>
              </a:rPr>
              <a:t> 1</a:t>
            </a:r>
          </a:p>
          <a:p>
            <a:pPr fontAlgn="ctr">
              <a:lnSpc>
                <a:spcPts val="2400"/>
              </a:lnSpc>
            </a:pPr>
            <a:r>
              <a:rPr lang="fr-FR" altLang="zh-CN" sz="1400" dirty="0">
                <a:cs typeface="Courier New" panose="02070309020205020404" pitchFamily="49" charset="0"/>
              </a:rPr>
              <a:t>[AC-wlan-ap-group-ap-group1] quit</a:t>
            </a:r>
            <a:endParaRPr lang="en-US" altLang="zh-CN" sz="1400" dirty="0">
              <a:cs typeface="Courier New" panose="02070309020205020404" pitchFamily="49" charset="0"/>
            </a:endParaRPr>
          </a:p>
        </p:txBody>
      </p:sp>
      <p:sp>
        <p:nvSpPr>
          <p:cNvPr id="41" name="五边形 40"/>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网络互通</a:t>
            </a:r>
          </a:p>
        </p:txBody>
      </p:sp>
      <p:sp>
        <p:nvSpPr>
          <p:cNvPr id="43" name="燕尾形 42"/>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44" name="燕尾形 43"/>
          <p:cNvSpPr/>
          <p:nvPr/>
        </p:nvSpPr>
        <p:spPr bwMode="auto">
          <a:xfrm>
            <a:off x="1096490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业务</a:t>
            </a:r>
          </a:p>
        </p:txBody>
      </p:sp>
      <p:grpSp>
        <p:nvGrpSpPr>
          <p:cNvPr id="58" name="组合 57"/>
          <p:cNvGrpSpPr/>
          <p:nvPr/>
        </p:nvGrpSpPr>
        <p:grpSpPr>
          <a:xfrm>
            <a:off x="907091" y="1364451"/>
            <a:ext cx="4363229" cy="4877017"/>
            <a:chOff x="1634078" y="1148210"/>
            <a:chExt cx="4363229" cy="4877017"/>
          </a:xfrm>
        </p:grpSpPr>
        <p:pic>
          <p:nvPicPr>
            <p:cNvPr id="60" name="图片 59" descr="笔记本电脑.png"/>
            <p:cNvPicPr>
              <a:picLocks noChangeAspect="1"/>
            </p:cNvPicPr>
            <p:nvPr/>
          </p:nvPicPr>
          <p:blipFill>
            <a:blip r:embed="rId3" cstate="print"/>
            <a:stretch>
              <a:fillRect/>
            </a:stretch>
          </p:blipFill>
          <p:spPr>
            <a:xfrm>
              <a:off x="2759588" y="5686827"/>
              <a:ext cx="539779" cy="338400"/>
            </a:xfrm>
            <a:prstGeom prst="rect">
              <a:avLst/>
            </a:prstGeom>
          </p:spPr>
        </p:pic>
        <p:pic>
          <p:nvPicPr>
            <p:cNvPr id="61" name="图片 60" descr="wifi信号蓝.png"/>
            <p:cNvPicPr>
              <a:picLocks noChangeAspect="1"/>
            </p:cNvPicPr>
            <p:nvPr/>
          </p:nvPicPr>
          <p:blipFill>
            <a:blip r:embed="rId4" cstate="print"/>
            <a:stretch>
              <a:fillRect/>
            </a:stretch>
          </p:blipFill>
          <p:spPr>
            <a:xfrm flipV="1">
              <a:off x="3196870" y="5199764"/>
              <a:ext cx="429928" cy="360000"/>
            </a:xfrm>
            <a:prstGeom prst="rect">
              <a:avLst/>
            </a:prstGeom>
          </p:spPr>
        </p:pic>
        <p:cxnSp>
          <p:nvCxnSpPr>
            <p:cNvPr id="62" name="直接连接符 61"/>
            <p:cNvCxnSpPr>
              <a:stCxn id="68" idx="2"/>
              <a:endCxn id="70" idx="0"/>
            </p:cNvCxnSpPr>
            <p:nvPr/>
          </p:nvCxnSpPr>
          <p:spPr>
            <a:xfrm>
              <a:off x="3413696" y="2759149"/>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2838390" y="1148210"/>
              <a:ext cx="1162936" cy="701754"/>
              <a:chOff x="3362958" y="915204"/>
              <a:chExt cx="1162936" cy="701754"/>
            </a:xfrm>
          </p:grpSpPr>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86" name="Text Box 9"/>
              <p:cNvSpPr txBox="1">
                <a:spLocks noChangeArrowheads="1"/>
              </p:cNvSpPr>
              <p:nvPr/>
            </p:nvSpPr>
            <p:spPr bwMode="auto">
              <a:xfrm>
                <a:off x="3362958" y="1150384"/>
                <a:ext cx="1162936" cy="307777"/>
              </a:xfrm>
              <a:prstGeom prst="rect">
                <a:avLst/>
              </a:prstGeom>
              <a:noFill/>
              <a:ln w="9525">
                <a:noFill/>
                <a:miter lim="800000"/>
                <a:headEnd/>
                <a:tailEnd/>
              </a:ln>
            </p:spPr>
            <p:txBody>
              <a:bodyPr wrap="square">
                <a:spAutoFit/>
              </a:bodyPr>
              <a:lstStyle/>
              <a:p>
                <a:pPr algn="ctr">
                  <a:spcBef>
                    <a:spcPct val="50000"/>
                  </a:spcBef>
                </a:pPr>
                <a:r>
                  <a:rPr lang="en-US" altLang="zh-CN" sz="1400" b="1" dirty="0">
                    <a:solidFill>
                      <a:schemeClr val="tx1"/>
                    </a:solidFill>
                  </a:rPr>
                  <a:t>IP Network</a:t>
                </a:r>
                <a:endParaRPr lang="zh-CN" altLang="en-US" sz="1400" b="1" dirty="0">
                  <a:solidFill>
                    <a:schemeClr val="tx1"/>
                  </a:solidFill>
                </a:endParaRPr>
              </a:p>
            </p:txBody>
          </p:sp>
        </p:grpSp>
        <p:sp>
          <p:nvSpPr>
            <p:cNvPr id="64" name="Text Box 9"/>
            <p:cNvSpPr txBox="1">
              <a:spLocks noChangeArrowheads="1"/>
            </p:cNvSpPr>
            <p:nvPr/>
          </p:nvSpPr>
          <p:spPr bwMode="auto">
            <a:xfrm>
              <a:off x="2398315" y="466243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AP</a:t>
              </a:r>
              <a:endParaRPr lang="zh-CN" altLang="en-US" sz="1400" b="1" dirty="0">
                <a:solidFill>
                  <a:schemeClr val="tx1"/>
                </a:solidFill>
              </a:endParaRPr>
            </a:p>
          </p:txBody>
        </p:sp>
        <p:pic>
          <p:nvPicPr>
            <p:cNvPr id="65" name="图片 64" descr="AC-蓝.png"/>
            <p:cNvPicPr>
              <a:picLocks noChangeAspect="1"/>
            </p:cNvPicPr>
            <p:nvPr/>
          </p:nvPicPr>
          <p:blipFill>
            <a:blip r:embed="rId6" cstate="print"/>
            <a:stretch>
              <a:fillRect/>
            </a:stretch>
          </p:blipFill>
          <p:spPr>
            <a:xfrm>
              <a:off x="4937386" y="2219149"/>
              <a:ext cx="660000" cy="540000"/>
            </a:xfrm>
            <a:prstGeom prst="rect">
              <a:avLst/>
            </a:prstGeom>
          </p:spPr>
        </p:pic>
        <p:sp>
          <p:nvSpPr>
            <p:cNvPr id="66" name="Text Box 9"/>
            <p:cNvSpPr txBox="1">
              <a:spLocks noChangeArrowheads="1"/>
            </p:cNvSpPr>
            <p:nvPr/>
          </p:nvSpPr>
          <p:spPr bwMode="auto">
            <a:xfrm>
              <a:off x="2069136" y="5703905"/>
              <a:ext cx="70685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STA</a:t>
              </a:r>
              <a:endParaRPr lang="zh-CN" altLang="en-US" sz="1400" b="1" dirty="0">
                <a:solidFill>
                  <a:schemeClr val="tx1"/>
                </a:solidFill>
              </a:endParaRPr>
            </a:p>
          </p:txBody>
        </p:sp>
        <p:cxnSp>
          <p:nvCxnSpPr>
            <p:cNvPr id="67" name="直接连接符 66"/>
            <p:cNvCxnSpPr>
              <a:stCxn id="85" idx="2"/>
              <a:endCxn id="68" idx="0"/>
            </p:cNvCxnSpPr>
            <p:nvPr/>
          </p:nvCxnSpPr>
          <p:spPr>
            <a:xfrm flipH="1">
              <a:off x="3413696" y="1849964"/>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8" name="图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84427" y="2219149"/>
              <a:ext cx="658537" cy="540000"/>
            </a:xfrm>
            <a:prstGeom prst="rect">
              <a:avLst/>
            </a:prstGeom>
          </p:spPr>
        </p:pic>
        <p:pic>
          <p:nvPicPr>
            <p:cNvPr id="69" name="图片 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82565" y="4549487"/>
              <a:ext cx="658538" cy="540000"/>
            </a:xfrm>
            <a:prstGeom prst="rect">
              <a:avLst/>
            </a:prstGeom>
          </p:spPr>
        </p:pic>
        <p:pic>
          <p:nvPicPr>
            <p:cNvPr id="70" name="图片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84427" y="3440601"/>
              <a:ext cx="658537" cy="540000"/>
            </a:xfrm>
            <a:prstGeom prst="rect">
              <a:avLst/>
            </a:prstGeom>
          </p:spPr>
        </p:pic>
        <p:cxnSp>
          <p:nvCxnSpPr>
            <p:cNvPr id="71" name="直接连接符 70"/>
            <p:cNvCxnSpPr>
              <a:stCxn id="68" idx="3"/>
              <a:endCxn id="65" idx="1"/>
            </p:cNvCxnSpPr>
            <p:nvPr/>
          </p:nvCxnSpPr>
          <p:spPr>
            <a:xfrm>
              <a:off x="3742964" y="2489149"/>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0" idx="2"/>
              <a:endCxn id="69" idx="0"/>
            </p:cNvCxnSpPr>
            <p:nvPr/>
          </p:nvCxnSpPr>
          <p:spPr>
            <a:xfrm flipH="1">
              <a:off x="3411834" y="3980601"/>
              <a:ext cx="1862" cy="5688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 Box 9"/>
            <p:cNvSpPr txBox="1">
              <a:spLocks noChangeArrowheads="1"/>
            </p:cNvSpPr>
            <p:nvPr/>
          </p:nvSpPr>
          <p:spPr bwMode="auto">
            <a:xfrm>
              <a:off x="2398315" y="3553436"/>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S1</a:t>
              </a:r>
              <a:endParaRPr lang="zh-CN" altLang="en-US" sz="1400" b="1" dirty="0">
                <a:solidFill>
                  <a:schemeClr val="tx1"/>
                </a:solidFill>
              </a:endParaRPr>
            </a:p>
          </p:txBody>
        </p:sp>
        <p:sp>
          <p:nvSpPr>
            <p:cNvPr id="74" name="Text Box 9"/>
            <p:cNvSpPr txBox="1">
              <a:spLocks noChangeArrowheads="1"/>
            </p:cNvSpPr>
            <p:nvPr/>
          </p:nvSpPr>
          <p:spPr bwMode="auto">
            <a:xfrm>
              <a:off x="2398315" y="2347891"/>
              <a:ext cx="768435" cy="307777"/>
            </a:xfrm>
            <a:prstGeom prst="rect">
              <a:avLst/>
            </a:prstGeom>
            <a:noFill/>
            <a:ln w="9525">
              <a:noFill/>
              <a:miter lim="800000"/>
              <a:headEnd/>
              <a:tailEnd/>
            </a:ln>
          </p:spPr>
          <p:txBody>
            <a:bodyPr wrap="square">
              <a:spAutoFit/>
            </a:bodyPr>
            <a:lstStyle/>
            <a:p>
              <a:pPr algn="ctr"/>
              <a:r>
                <a:rPr lang="en-US" altLang="zh-CN" sz="1400" b="1" dirty="0" smtClean="0">
                  <a:solidFill>
                    <a:schemeClr val="tx1"/>
                  </a:solidFill>
                </a:rPr>
                <a:t>S2</a:t>
              </a:r>
              <a:endParaRPr lang="zh-CN" altLang="en-US" sz="1400" b="1" dirty="0">
                <a:solidFill>
                  <a:schemeClr val="tx1"/>
                </a:solidFill>
              </a:endParaRPr>
            </a:p>
          </p:txBody>
        </p:sp>
        <p:sp>
          <p:nvSpPr>
            <p:cNvPr id="75" name="Text Box 9"/>
            <p:cNvSpPr txBox="1">
              <a:spLocks noChangeArrowheads="1"/>
            </p:cNvSpPr>
            <p:nvPr/>
          </p:nvSpPr>
          <p:spPr bwMode="auto">
            <a:xfrm>
              <a:off x="1634078" y="2589265"/>
              <a:ext cx="1459844" cy="523220"/>
            </a:xfrm>
            <a:prstGeom prst="rect">
              <a:avLst/>
            </a:prstGeom>
            <a:noFill/>
            <a:ln w="9525">
              <a:noFill/>
              <a:miter lim="800000"/>
              <a:headEnd/>
              <a:tailEnd/>
            </a:ln>
          </p:spPr>
          <p:txBody>
            <a:bodyPr wrap="square">
              <a:spAutoFit/>
            </a:bodyPr>
            <a:lstStyle/>
            <a:p>
              <a:pPr algn="r"/>
              <a:r>
                <a:rPr lang="en-US" altLang="zh-CN" sz="1400" b="1" dirty="0" smtClean="0"/>
                <a:t>VLANIF </a:t>
              </a:r>
              <a:r>
                <a:rPr lang="en-US" altLang="zh-CN" sz="1400" b="1" dirty="0"/>
                <a:t>101</a:t>
              </a:r>
            </a:p>
            <a:p>
              <a:pPr algn="r"/>
              <a:r>
                <a:rPr lang="en-US" altLang="zh-CN" sz="1400" dirty="0" smtClean="0">
                  <a:solidFill>
                    <a:schemeClr val="tx1"/>
                  </a:solidFill>
                </a:rPr>
                <a:t>10.23.101.1</a:t>
              </a:r>
              <a:r>
                <a:rPr lang="en-US" altLang="zh-CN" sz="1400" dirty="0" smtClean="0"/>
                <a:t>/24</a:t>
              </a:r>
              <a:endParaRPr lang="zh-CN" altLang="en-US" sz="1400" dirty="0">
                <a:solidFill>
                  <a:schemeClr val="tx1"/>
                </a:solidFill>
              </a:endParaRPr>
            </a:p>
          </p:txBody>
        </p:sp>
        <p:sp>
          <p:nvSpPr>
            <p:cNvPr id="76" name="Text Box 9"/>
            <p:cNvSpPr txBox="1">
              <a:spLocks noChangeArrowheads="1"/>
            </p:cNvSpPr>
            <p:nvPr/>
          </p:nvSpPr>
          <p:spPr bwMode="auto">
            <a:xfrm>
              <a:off x="3353184" y="1946317"/>
              <a:ext cx="855749" cy="307777"/>
            </a:xfrm>
            <a:prstGeom prst="rect">
              <a:avLst/>
            </a:prstGeom>
            <a:noFill/>
            <a:ln w="9525">
              <a:noFill/>
              <a:miter lim="800000"/>
              <a:headEnd/>
              <a:tailEnd/>
            </a:ln>
          </p:spPr>
          <p:txBody>
            <a:bodyPr wrap="square">
              <a:spAutoFit/>
            </a:bodyPr>
            <a:lstStyle/>
            <a:p>
              <a:r>
                <a:rPr lang="en-US" altLang="zh-CN" sz="1400" dirty="0">
                  <a:solidFill>
                    <a:schemeClr val="tx1"/>
                  </a:solidFill>
                </a:rPr>
                <a:t>GE0/0/3</a:t>
              </a:r>
              <a:endParaRPr lang="zh-CN" altLang="en-US" sz="1400" dirty="0">
                <a:solidFill>
                  <a:schemeClr val="tx1"/>
                </a:solidFill>
              </a:endParaRPr>
            </a:p>
          </p:txBody>
        </p:sp>
        <p:sp>
          <p:nvSpPr>
            <p:cNvPr id="77" name="Text Box 9"/>
            <p:cNvSpPr txBox="1">
              <a:spLocks noChangeArrowheads="1"/>
            </p:cNvSpPr>
            <p:nvPr/>
          </p:nvSpPr>
          <p:spPr bwMode="auto">
            <a:xfrm>
              <a:off x="3712598" y="2188816"/>
              <a:ext cx="886881"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78" name="Text Box 9"/>
            <p:cNvSpPr txBox="1">
              <a:spLocks noChangeArrowheads="1"/>
            </p:cNvSpPr>
            <p:nvPr/>
          </p:nvSpPr>
          <p:spPr bwMode="auto">
            <a:xfrm>
              <a:off x="3384870" y="2721358"/>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79" name="Text Box 9"/>
            <p:cNvSpPr txBox="1">
              <a:spLocks noChangeArrowheads="1"/>
            </p:cNvSpPr>
            <p:nvPr/>
          </p:nvSpPr>
          <p:spPr bwMode="auto">
            <a:xfrm>
              <a:off x="3384870" y="3202713"/>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GE0/0/2</a:t>
              </a:r>
              <a:endParaRPr lang="zh-CN" altLang="en-US" sz="1400" dirty="0">
                <a:solidFill>
                  <a:schemeClr val="tx1"/>
                </a:solidFill>
              </a:endParaRPr>
            </a:p>
          </p:txBody>
        </p:sp>
        <p:sp>
          <p:nvSpPr>
            <p:cNvPr id="80" name="Text Box 9"/>
            <p:cNvSpPr txBox="1">
              <a:spLocks noChangeArrowheads="1"/>
            </p:cNvSpPr>
            <p:nvPr/>
          </p:nvSpPr>
          <p:spPr bwMode="auto">
            <a:xfrm>
              <a:off x="3384870" y="3952147"/>
              <a:ext cx="89138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81" name="Text Box 9"/>
            <p:cNvSpPr txBox="1">
              <a:spLocks noChangeArrowheads="1"/>
            </p:cNvSpPr>
            <p:nvPr/>
          </p:nvSpPr>
          <p:spPr bwMode="auto">
            <a:xfrm>
              <a:off x="4169308" y="2468101"/>
              <a:ext cx="847772" cy="307777"/>
            </a:xfrm>
            <a:prstGeom prst="rect">
              <a:avLst/>
            </a:prstGeom>
            <a:noFill/>
            <a:ln w="9525">
              <a:noFill/>
              <a:miter lim="800000"/>
              <a:headEnd/>
              <a:tailEnd/>
            </a:ln>
          </p:spPr>
          <p:txBody>
            <a:bodyPr wrap="square">
              <a:spAutoFit/>
            </a:bodyPr>
            <a:lstStyle/>
            <a:p>
              <a:r>
                <a:rPr lang="en-US" altLang="zh-CN" sz="1400" dirty="0">
                  <a:solidFill>
                    <a:schemeClr val="tx1"/>
                  </a:solidFill>
                </a:rPr>
                <a:t>GE0/0/1</a:t>
              </a:r>
              <a:endParaRPr lang="zh-CN" altLang="en-US" sz="1400" dirty="0">
                <a:solidFill>
                  <a:schemeClr val="tx1"/>
                </a:solidFill>
              </a:endParaRPr>
            </a:p>
          </p:txBody>
        </p:sp>
        <p:sp>
          <p:nvSpPr>
            <p:cNvPr id="82" name="Text Box 9"/>
            <p:cNvSpPr txBox="1">
              <a:spLocks noChangeArrowheads="1"/>
            </p:cNvSpPr>
            <p:nvPr/>
          </p:nvSpPr>
          <p:spPr bwMode="auto">
            <a:xfrm>
              <a:off x="4537463" y="2737099"/>
              <a:ext cx="1459844" cy="523220"/>
            </a:xfrm>
            <a:prstGeom prst="rect">
              <a:avLst/>
            </a:prstGeom>
            <a:noFill/>
            <a:ln w="9525">
              <a:noFill/>
              <a:miter lim="800000"/>
              <a:headEnd/>
              <a:tailEnd/>
            </a:ln>
          </p:spPr>
          <p:txBody>
            <a:bodyPr wrap="square">
              <a:spAutoFit/>
            </a:bodyPr>
            <a:lstStyle/>
            <a:p>
              <a:pPr algn="ctr"/>
              <a:r>
                <a:rPr lang="en-US" altLang="zh-CN" sz="1400" b="1" dirty="0"/>
                <a:t>VLANIF 100</a:t>
              </a:r>
            </a:p>
            <a:p>
              <a:pPr algn="ctr"/>
              <a:r>
                <a:rPr lang="en-US" altLang="zh-CN" sz="1400" dirty="0">
                  <a:solidFill>
                    <a:schemeClr val="tx1"/>
                  </a:solidFill>
                </a:rPr>
                <a:t>10.23.100.1</a:t>
              </a:r>
              <a:r>
                <a:rPr lang="en-US" altLang="zh-CN" sz="1400" dirty="0"/>
                <a:t>/24</a:t>
              </a:r>
              <a:endParaRPr lang="zh-CN" altLang="en-US" sz="1400" dirty="0">
                <a:solidFill>
                  <a:schemeClr val="tx1"/>
                </a:solidFill>
              </a:endParaRPr>
            </a:p>
          </p:txBody>
        </p:sp>
        <p:sp>
          <p:nvSpPr>
            <p:cNvPr id="83" name="Text Box 9"/>
            <p:cNvSpPr txBox="1">
              <a:spLocks noChangeArrowheads="1"/>
            </p:cNvSpPr>
            <p:nvPr/>
          </p:nvSpPr>
          <p:spPr bwMode="auto">
            <a:xfrm>
              <a:off x="4883168" y="1920764"/>
              <a:ext cx="768435" cy="307777"/>
            </a:xfrm>
            <a:prstGeom prst="rect">
              <a:avLst/>
            </a:prstGeom>
            <a:noFill/>
            <a:ln w="9525">
              <a:noFill/>
              <a:miter lim="800000"/>
              <a:headEnd/>
              <a:tailEnd/>
            </a:ln>
          </p:spPr>
          <p:txBody>
            <a:bodyPr wrap="square">
              <a:spAutoFit/>
            </a:bodyPr>
            <a:lstStyle/>
            <a:p>
              <a:pPr algn="ctr"/>
              <a:r>
                <a:rPr lang="en-US" altLang="zh-CN" sz="1400" b="1" dirty="0">
                  <a:solidFill>
                    <a:schemeClr val="tx1"/>
                  </a:solidFill>
                </a:rPr>
                <a:t>AC</a:t>
              </a:r>
              <a:endParaRPr lang="zh-CN" altLang="en-US" sz="1400" b="1" dirty="0">
                <a:solidFill>
                  <a:schemeClr val="tx1"/>
                </a:solidFill>
              </a:endParaRPr>
            </a:p>
          </p:txBody>
        </p:sp>
        <p:pic>
          <p:nvPicPr>
            <p:cNvPr id="84" name="图片 83" descr="SAN网络-蓝.png"/>
            <p:cNvPicPr>
              <a:picLocks noChangeAspect="1"/>
            </p:cNvPicPr>
            <p:nvPr/>
          </p:nvPicPr>
          <p:blipFill>
            <a:blip r:embed="rId10" cstate="print"/>
            <a:stretch>
              <a:fillRect/>
            </a:stretch>
          </p:blipFill>
          <p:spPr>
            <a:xfrm>
              <a:off x="3690279" y="5573371"/>
              <a:ext cx="267540" cy="438311"/>
            </a:xfrm>
            <a:prstGeom prst="rect">
              <a:avLst/>
            </a:prstGeom>
          </p:spPr>
        </p:pic>
      </p:grpSp>
    </p:spTree>
    <p:extLst>
      <p:ext uri="{BB962C8B-B14F-4D97-AF65-F5344CB8AC3E}">
        <p14:creationId xmlns:p14="http://schemas.microsoft.com/office/powerpoint/2010/main" val="1804166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Wi-Fi</a:t>
            </a:r>
            <a:r>
              <a:rPr lang="zh-CN" altLang="en-US" smtClean="0"/>
              <a:t>的起源及发展历程</a:t>
            </a:r>
            <a:endParaRPr lang="zh-CN" altLang="en-US"/>
          </a:p>
        </p:txBody>
      </p:sp>
      <p:cxnSp>
        <p:nvCxnSpPr>
          <p:cNvPr id="3" name="直接箭头连接符 2"/>
          <p:cNvCxnSpPr/>
          <p:nvPr/>
        </p:nvCxnSpPr>
        <p:spPr bwMode="auto">
          <a:xfrm>
            <a:off x="674748" y="5824836"/>
            <a:ext cx="10842503" cy="0"/>
          </a:xfrm>
          <a:prstGeom prst="straightConnector1">
            <a:avLst/>
          </a:prstGeom>
          <a:noFill/>
          <a:ln w="19050" cap="flat" cmpd="sng" algn="ctr">
            <a:solidFill>
              <a:schemeClr val="tx1"/>
            </a:solidFill>
            <a:prstDash val="solid"/>
            <a:round/>
            <a:headEnd type="none" w="med" len="med"/>
            <a:tailEnd type="triangle"/>
          </a:ln>
          <a:effectLst/>
        </p:spPr>
      </p:cxnSp>
      <p:grpSp>
        <p:nvGrpSpPr>
          <p:cNvPr id="4" name="组合 3"/>
          <p:cNvGrpSpPr/>
          <p:nvPr/>
        </p:nvGrpSpPr>
        <p:grpSpPr>
          <a:xfrm>
            <a:off x="1456326" y="5712693"/>
            <a:ext cx="543739" cy="466781"/>
            <a:chOff x="871263" y="5357007"/>
            <a:chExt cx="543739" cy="466781"/>
          </a:xfrm>
        </p:grpSpPr>
        <p:sp>
          <p:nvSpPr>
            <p:cNvPr id="5" name="文本框 4"/>
            <p:cNvSpPr txBox="1"/>
            <p:nvPr/>
          </p:nvSpPr>
          <p:spPr>
            <a:xfrm>
              <a:off x="871263" y="5546789"/>
              <a:ext cx="543739" cy="276999"/>
            </a:xfrm>
            <a:prstGeom prst="rect">
              <a:avLst/>
            </a:prstGeom>
            <a:noFill/>
          </p:spPr>
          <p:txBody>
            <a:bodyPr wrap="none" rtlCol="0">
              <a:spAutoFit/>
            </a:bodyPr>
            <a:lstStyle/>
            <a:p>
              <a:r>
                <a:rPr lang="en-US" sz="1200" dirty="0" smtClean="0"/>
                <a:t>1971</a:t>
              </a:r>
              <a:endParaRPr lang="en-US" sz="1200" dirty="0"/>
            </a:p>
          </p:txBody>
        </p:sp>
        <p:cxnSp>
          <p:nvCxnSpPr>
            <p:cNvPr id="6" name="直接连接符 5"/>
            <p:cNvCxnSpPr/>
            <p:nvPr/>
          </p:nvCxnSpPr>
          <p:spPr bwMode="auto">
            <a:xfrm>
              <a:off x="1117253" y="5357007"/>
              <a:ext cx="0" cy="112143"/>
            </a:xfrm>
            <a:prstGeom prst="line">
              <a:avLst/>
            </a:prstGeom>
            <a:noFill/>
            <a:ln w="28575" cap="flat" cmpd="sng" algn="ctr">
              <a:solidFill>
                <a:schemeClr val="tx1"/>
              </a:solidFill>
              <a:prstDash val="solid"/>
              <a:round/>
              <a:headEnd type="none" w="med" len="med"/>
              <a:tailEnd type="none" w="med" len="med"/>
            </a:ln>
            <a:effectLst/>
          </p:spPr>
        </p:cxnSp>
      </p:grpSp>
      <p:grpSp>
        <p:nvGrpSpPr>
          <p:cNvPr id="7" name="组合 6"/>
          <p:cNvGrpSpPr/>
          <p:nvPr/>
        </p:nvGrpSpPr>
        <p:grpSpPr>
          <a:xfrm>
            <a:off x="2272272" y="5709818"/>
            <a:ext cx="530915" cy="466781"/>
            <a:chOff x="871263" y="5357007"/>
            <a:chExt cx="530915" cy="466781"/>
          </a:xfrm>
        </p:grpSpPr>
        <p:sp>
          <p:nvSpPr>
            <p:cNvPr id="8" name="文本框 7"/>
            <p:cNvSpPr txBox="1"/>
            <p:nvPr/>
          </p:nvSpPr>
          <p:spPr>
            <a:xfrm>
              <a:off x="871263" y="5546789"/>
              <a:ext cx="530915" cy="276999"/>
            </a:xfrm>
            <a:prstGeom prst="rect">
              <a:avLst/>
            </a:prstGeom>
            <a:noFill/>
          </p:spPr>
          <p:txBody>
            <a:bodyPr wrap="none" rtlCol="0">
              <a:spAutoFit/>
            </a:bodyPr>
            <a:lstStyle/>
            <a:p>
              <a:r>
                <a:rPr lang="en-US" sz="1200" dirty="0" smtClean="0"/>
                <a:t>1973</a:t>
              </a:r>
              <a:endParaRPr lang="en-US" sz="1200" dirty="0"/>
            </a:p>
          </p:txBody>
        </p:sp>
        <p:cxnSp>
          <p:nvCxnSpPr>
            <p:cNvPr id="9" name="直接连接符 8"/>
            <p:cNvCxnSpPr/>
            <p:nvPr/>
          </p:nvCxnSpPr>
          <p:spPr bwMode="auto">
            <a:xfrm>
              <a:off x="1117253" y="5357007"/>
              <a:ext cx="0" cy="112143"/>
            </a:xfrm>
            <a:prstGeom prst="line">
              <a:avLst/>
            </a:prstGeom>
            <a:noFill/>
            <a:ln w="28575" cap="flat" cmpd="sng" algn="ctr">
              <a:solidFill>
                <a:schemeClr val="tx1"/>
              </a:solidFill>
              <a:prstDash val="solid"/>
              <a:round/>
              <a:headEnd type="none" w="med" len="med"/>
              <a:tailEnd type="none" w="med" len="med"/>
            </a:ln>
            <a:effectLst/>
          </p:spPr>
        </p:cxnSp>
      </p:grpSp>
      <p:grpSp>
        <p:nvGrpSpPr>
          <p:cNvPr id="10" name="组合 9"/>
          <p:cNvGrpSpPr/>
          <p:nvPr/>
        </p:nvGrpSpPr>
        <p:grpSpPr>
          <a:xfrm>
            <a:off x="3040430" y="5706942"/>
            <a:ext cx="530915" cy="466781"/>
            <a:chOff x="871263" y="5357007"/>
            <a:chExt cx="530915" cy="466781"/>
          </a:xfrm>
        </p:grpSpPr>
        <p:sp>
          <p:nvSpPr>
            <p:cNvPr id="11" name="文本框 10"/>
            <p:cNvSpPr txBox="1"/>
            <p:nvPr/>
          </p:nvSpPr>
          <p:spPr>
            <a:xfrm>
              <a:off x="871263" y="5546789"/>
              <a:ext cx="530915" cy="276999"/>
            </a:xfrm>
            <a:prstGeom prst="rect">
              <a:avLst/>
            </a:prstGeom>
            <a:noFill/>
          </p:spPr>
          <p:txBody>
            <a:bodyPr wrap="none" rtlCol="0">
              <a:spAutoFit/>
            </a:bodyPr>
            <a:lstStyle/>
            <a:p>
              <a:r>
                <a:rPr lang="en-US" sz="1200" dirty="0" smtClean="0"/>
                <a:t>1980</a:t>
              </a:r>
              <a:endParaRPr lang="en-US" sz="1200" dirty="0"/>
            </a:p>
          </p:txBody>
        </p:sp>
        <p:cxnSp>
          <p:nvCxnSpPr>
            <p:cNvPr id="12" name="直接连接符 11"/>
            <p:cNvCxnSpPr/>
            <p:nvPr/>
          </p:nvCxnSpPr>
          <p:spPr bwMode="auto">
            <a:xfrm>
              <a:off x="1117253" y="5357007"/>
              <a:ext cx="0" cy="112143"/>
            </a:xfrm>
            <a:prstGeom prst="line">
              <a:avLst/>
            </a:prstGeom>
            <a:noFill/>
            <a:ln w="28575" cap="flat" cmpd="sng" algn="ctr">
              <a:solidFill>
                <a:schemeClr val="tx1"/>
              </a:solidFill>
              <a:prstDash val="solid"/>
              <a:round/>
              <a:headEnd type="none" w="med" len="med"/>
              <a:tailEnd type="none" w="med" len="med"/>
            </a:ln>
            <a:effectLst/>
          </p:spPr>
        </p:cxnSp>
      </p:grpSp>
      <p:grpSp>
        <p:nvGrpSpPr>
          <p:cNvPr id="13" name="组合 12"/>
          <p:cNvGrpSpPr/>
          <p:nvPr/>
        </p:nvGrpSpPr>
        <p:grpSpPr>
          <a:xfrm>
            <a:off x="4319950" y="5706942"/>
            <a:ext cx="530915" cy="466781"/>
            <a:chOff x="871263" y="5357007"/>
            <a:chExt cx="530915" cy="466781"/>
          </a:xfrm>
        </p:grpSpPr>
        <p:sp>
          <p:nvSpPr>
            <p:cNvPr id="14" name="文本框 13"/>
            <p:cNvSpPr txBox="1"/>
            <p:nvPr/>
          </p:nvSpPr>
          <p:spPr>
            <a:xfrm>
              <a:off x="871263" y="5546789"/>
              <a:ext cx="530915" cy="276999"/>
            </a:xfrm>
            <a:prstGeom prst="rect">
              <a:avLst/>
            </a:prstGeom>
            <a:noFill/>
          </p:spPr>
          <p:txBody>
            <a:bodyPr wrap="none" rtlCol="0">
              <a:spAutoFit/>
            </a:bodyPr>
            <a:lstStyle/>
            <a:p>
              <a:r>
                <a:rPr lang="en-US" sz="1200" dirty="0" smtClean="0"/>
                <a:t>1985</a:t>
              </a:r>
              <a:endParaRPr lang="en-US" sz="1200" dirty="0"/>
            </a:p>
          </p:txBody>
        </p:sp>
        <p:cxnSp>
          <p:nvCxnSpPr>
            <p:cNvPr id="15" name="直接连接符 14"/>
            <p:cNvCxnSpPr/>
            <p:nvPr/>
          </p:nvCxnSpPr>
          <p:spPr bwMode="auto">
            <a:xfrm>
              <a:off x="1117253" y="5357007"/>
              <a:ext cx="0" cy="112143"/>
            </a:xfrm>
            <a:prstGeom prst="line">
              <a:avLst/>
            </a:prstGeom>
            <a:noFill/>
            <a:ln w="28575" cap="flat" cmpd="sng" algn="ctr">
              <a:solidFill>
                <a:schemeClr val="tx1"/>
              </a:solidFill>
              <a:prstDash val="solid"/>
              <a:round/>
              <a:headEnd type="none" w="med" len="med"/>
              <a:tailEnd type="none" w="med" len="med"/>
            </a:ln>
            <a:effectLst/>
          </p:spPr>
        </p:cxnSp>
      </p:grpSp>
      <p:grpSp>
        <p:nvGrpSpPr>
          <p:cNvPr id="16" name="组合 15"/>
          <p:cNvGrpSpPr/>
          <p:nvPr/>
        </p:nvGrpSpPr>
        <p:grpSpPr>
          <a:xfrm>
            <a:off x="5307375" y="5697417"/>
            <a:ext cx="530915" cy="466781"/>
            <a:chOff x="871263" y="5357007"/>
            <a:chExt cx="530915" cy="466781"/>
          </a:xfrm>
        </p:grpSpPr>
        <p:sp>
          <p:nvSpPr>
            <p:cNvPr id="17" name="文本框 16"/>
            <p:cNvSpPr txBox="1"/>
            <p:nvPr/>
          </p:nvSpPr>
          <p:spPr>
            <a:xfrm>
              <a:off x="871263" y="5546789"/>
              <a:ext cx="530915" cy="276999"/>
            </a:xfrm>
            <a:prstGeom prst="rect">
              <a:avLst/>
            </a:prstGeom>
            <a:noFill/>
          </p:spPr>
          <p:txBody>
            <a:bodyPr wrap="none" rtlCol="0">
              <a:spAutoFit/>
            </a:bodyPr>
            <a:lstStyle/>
            <a:p>
              <a:r>
                <a:rPr lang="en-US" sz="1200" dirty="0" smtClean="0"/>
                <a:t>1988</a:t>
              </a:r>
              <a:endParaRPr lang="en-US" sz="1200" dirty="0"/>
            </a:p>
          </p:txBody>
        </p:sp>
        <p:cxnSp>
          <p:nvCxnSpPr>
            <p:cNvPr id="18" name="直接连接符 17"/>
            <p:cNvCxnSpPr/>
            <p:nvPr/>
          </p:nvCxnSpPr>
          <p:spPr bwMode="auto">
            <a:xfrm>
              <a:off x="1117253" y="5357007"/>
              <a:ext cx="0" cy="112143"/>
            </a:xfrm>
            <a:prstGeom prst="line">
              <a:avLst/>
            </a:prstGeom>
            <a:noFill/>
            <a:ln w="28575" cap="flat" cmpd="sng" algn="ctr">
              <a:solidFill>
                <a:schemeClr val="tx1"/>
              </a:solidFill>
              <a:prstDash val="solid"/>
              <a:round/>
              <a:headEnd type="none" w="med" len="med"/>
              <a:tailEnd type="none" w="med" len="med"/>
            </a:ln>
            <a:effectLst/>
          </p:spPr>
        </p:cxnSp>
      </p:grpSp>
      <p:grpSp>
        <p:nvGrpSpPr>
          <p:cNvPr id="19" name="组合 18"/>
          <p:cNvGrpSpPr/>
          <p:nvPr/>
        </p:nvGrpSpPr>
        <p:grpSpPr>
          <a:xfrm>
            <a:off x="6751550" y="5690163"/>
            <a:ext cx="530915" cy="466781"/>
            <a:chOff x="871263" y="5357007"/>
            <a:chExt cx="530915" cy="466781"/>
          </a:xfrm>
        </p:grpSpPr>
        <p:sp>
          <p:nvSpPr>
            <p:cNvPr id="20" name="文本框 19"/>
            <p:cNvSpPr txBox="1"/>
            <p:nvPr/>
          </p:nvSpPr>
          <p:spPr>
            <a:xfrm>
              <a:off x="871263" y="5546789"/>
              <a:ext cx="530915" cy="276999"/>
            </a:xfrm>
            <a:prstGeom prst="rect">
              <a:avLst/>
            </a:prstGeom>
            <a:noFill/>
          </p:spPr>
          <p:txBody>
            <a:bodyPr wrap="none" rtlCol="0">
              <a:spAutoFit/>
            </a:bodyPr>
            <a:lstStyle/>
            <a:p>
              <a:r>
                <a:rPr lang="en-US" sz="1200" dirty="0" smtClean="0"/>
                <a:t>1990</a:t>
              </a:r>
              <a:endParaRPr lang="en-US" sz="1200" dirty="0"/>
            </a:p>
          </p:txBody>
        </p:sp>
        <p:cxnSp>
          <p:nvCxnSpPr>
            <p:cNvPr id="21" name="直接连接符 20"/>
            <p:cNvCxnSpPr/>
            <p:nvPr/>
          </p:nvCxnSpPr>
          <p:spPr bwMode="auto">
            <a:xfrm>
              <a:off x="1117253" y="5357007"/>
              <a:ext cx="0" cy="112143"/>
            </a:xfrm>
            <a:prstGeom prst="line">
              <a:avLst/>
            </a:prstGeom>
            <a:noFill/>
            <a:ln w="28575" cap="flat" cmpd="sng" algn="ctr">
              <a:solidFill>
                <a:schemeClr val="tx1"/>
              </a:solidFill>
              <a:prstDash val="solid"/>
              <a:round/>
              <a:headEnd type="none" w="med" len="med"/>
              <a:tailEnd type="none" w="med" len="med"/>
            </a:ln>
            <a:effectLst/>
          </p:spPr>
        </p:cxnSp>
      </p:grpSp>
      <p:grpSp>
        <p:nvGrpSpPr>
          <p:cNvPr id="22" name="组合 21"/>
          <p:cNvGrpSpPr/>
          <p:nvPr/>
        </p:nvGrpSpPr>
        <p:grpSpPr>
          <a:xfrm>
            <a:off x="7673208" y="5682904"/>
            <a:ext cx="530915" cy="466781"/>
            <a:chOff x="871263" y="5357007"/>
            <a:chExt cx="530915" cy="466781"/>
          </a:xfrm>
        </p:grpSpPr>
        <p:sp>
          <p:nvSpPr>
            <p:cNvPr id="23" name="文本框 22"/>
            <p:cNvSpPr txBox="1"/>
            <p:nvPr/>
          </p:nvSpPr>
          <p:spPr>
            <a:xfrm>
              <a:off x="871263" y="5546789"/>
              <a:ext cx="530915" cy="276999"/>
            </a:xfrm>
            <a:prstGeom prst="rect">
              <a:avLst/>
            </a:prstGeom>
            <a:noFill/>
          </p:spPr>
          <p:txBody>
            <a:bodyPr wrap="none" rtlCol="0">
              <a:spAutoFit/>
            </a:bodyPr>
            <a:lstStyle/>
            <a:p>
              <a:r>
                <a:rPr lang="en-US" sz="1200" dirty="0" smtClean="0"/>
                <a:t>1993</a:t>
              </a:r>
              <a:endParaRPr lang="en-US" sz="1200" dirty="0"/>
            </a:p>
          </p:txBody>
        </p:sp>
        <p:cxnSp>
          <p:nvCxnSpPr>
            <p:cNvPr id="24" name="直接连接符 23"/>
            <p:cNvCxnSpPr/>
            <p:nvPr/>
          </p:nvCxnSpPr>
          <p:spPr bwMode="auto">
            <a:xfrm>
              <a:off x="1117253" y="5357007"/>
              <a:ext cx="0" cy="112143"/>
            </a:xfrm>
            <a:prstGeom prst="line">
              <a:avLst/>
            </a:prstGeom>
            <a:noFill/>
            <a:ln w="28575" cap="flat" cmpd="sng" algn="ctr">
              <a:solidFill>
                <a:schemeClr val="tx1"/>
              </a:solidFill>
              <a:prstDash val="solid"/>
              <a:round/>
              <a:headEnd type="none" w="med" len="med"/>
              <a:tailEnd type="none" w="med" len="med"/>
            </a:ln>
            <a:effectLst/>
          </p:spPr>
        </p:cxnSp>
      </p:grpSp>
      <p:grpSp>
        <p:nvGrpSpPr>
          <p:cNvPr id="25" name="组合 24"/>
          <p:cNvGrpSpPr/>
          <p:nvPr/>
        </p:nvGrpSpPr>
        <p:grpSpPr>
          <a:xfrm>
            <a:off x="8885150" y="5690162"/>
            <a:ext cx="530915" cy="466781"/>
            <a:chOff x="871263" y="5357007"/>
            <a:chExt cx="530915" cy="466781"/>
          </a:xfrm>
        </p:grpSpPr>
        <p:sp>
          <p:nvSpPr>
            <p:cNvPr id="26" name="文本框 25"/>
            <p:cNvSpPr txBox="1"/>
            <p:nvPr/>
          </p:nvSpPr>
          <p:spPr>
            <a:xfrm>
              <a:off x="871263" y="5546789"/>
              <a:ext cx="530915" cy="276999"/>
            </a:xfrm>
            <a:prstGeom prst="rect">
              <a:avLst/>
            </a:prstGeom>
            <a:noFill/>
          </p:spPr>
          <p:txBody>
            <a:bodyPr wrap="none" rtlCol="0">
              <a:spAutoFit/>
            </a:bodyPr>
            <a:lstStyle/>
            <a:p>
              <a:r>
                <a:rPr lang="en-US" sz="1200" dirty="0" smtClean="0"/>
                <a:t>1996</a:t>
              </a:r>
              <a:endParaRPr lang="en-US" sz="1200" dirty="0"/>
            </a:p>
          </p:txBody>
        </p:sp>
        <p:cxnSp>
          <p:nvCxnSpPr>
            <p:cNvPr id="27" name="直接连接符 26"/>
            <p:cNvCxnSpPr/>
            <p:nvPr/>
          </p:nvCxnSpPr>
          <p:spPr bwMode="auto">
            <a:xfrm>
              <a:off x="1117253" y="5357007"/>
              <a:ext cx="0" cy="112143"/>
            </a:xfrm>
            <a:prstGeom prst="line">
              <a:avLst/>
            </a:prstGeom>
            <a:noFill/>
            <a:ln w="28575" cap="flat" cmpd="sng" algn="ctr">
              <a:solidFill>
                <a:schemeClr val="tx1"/>
              </a:solidFill>
              <a:prstDash val="solid"/>
              <a:round/>
              <a:headEnd type="none" w="med" len="med"/>
              <a:tailEnd type="none" w="med" len="med"/>
            </a:ln>
            <a:effectLst/>
          </p:spPr>
        </p:cxnSp>
      </p:grpSp>
      <p:grpSp>
        <p:nvGrpSpPr>
          <p:cNvPr id="28" name="组合 27"/>
          <p:cNvGrpSpPr/>
          <p:nvPr/>
        </p:nvGrpSpPr>
        <p:grpSpPr>
          <a:xfrm>
            <a:off x="10160164" y="5697417"/>
            <a:ext cx="530915" cy="466781"/>
            <a:chOff x="871263" y="5357007"/>
            <a:chExt cx="530915" cy="466781"/>
          </a:xfrm>
        </p:grpSpPr>
        <p:sp>
          <p:nvSpPr>
            <p:cNvPr id="29" name="文本框 28"/>
            <p:cNvSpPr txBox="1"/>
            <p:nvPr/>
          </p:nvSpPr>
          <p:spPr>
            <a:xfrm>
              <a:off x="871263" y="5546789"/>
              <a:ext cx="530915" cy="276999"/>
            </a:xfrm>
            <a:prstGeom prst="rect">
              <a:avLst/>
            </a:prstGeom>
            <a:noFill/>
          </p:spPr>
          <p:txBody>
            <a:bodyPr wrap="none" rtlCol="0">
              <a:spAutoFit/>
            </a:bodyPr>
            <a:lstStyle/>
            <a:p>
              <a:r>
                <a:rPr lang="en-US" sz="1200" dirty="0" smtClean="0"/>
                <a:t>1997</a:t>
              </a:r>
              <a:endParaRPr lang="en-US" sz="1200" dirty="0"/>
            </a:p>
          </p:txBody>
        </p:sp>
        <p:cxnSp>
          <p:nvCxnSpPr>
            <p:cNvPr id="30" name="直接连接符 29"/>
            <p:cNvCxnSpPr/>
            <p:nvPr/>
          </p:nvCxnSpPr>
          <p:spPr bwMode="auto">
            <a:xfrm>
              <a:off x="1117253" y="5357007"/>
              <a:ext cx="0" cy="112143"/>
            </a:xfrm>
            <a:prstGeom prst="line">
              <a:avLst/>
            </a:prstGeom>
            <a:noFill/>
            <a:ln w="28575" cap="flat" cmpd="sng" algn="ctr">
              <a:solidFill>
                <a:schemeClr val="tx1"/>
              </a:solidFill>
              <a:prstDash val="solid"/>
              <a:round/>
              <a:headEnd type="none" w="med" len="med"/>
              <a:tailEnd type="none" w="med" len="med"/>
            </a:ln>
            <a:effectLst/>
          </p:spPr>
        </p:cxnSp>
      </p:grpSp>
      <p:grpSp>
        <p:nvGrpSpPr>
          <p:cNvPr id="31" name="组合 30"/>
          <p:cNvGrpSpPr/>
          <p:nvPr/>
        </p:nvGrpSpPr>
        <p:grpSpPr>
          <a:xfrm>
            <a:off x="10837746" y="5706942"/>
            <a:ext cx="530915" cy="466781"/>
            <a:chOff x="871263" y="5357007"/>
            <a:chExt cx="530915" cy="466781"/>
          </a:xfrm>
        </p:grpSpPr>
        <p:sp>
          <p:nvSpPr>
            <p:cNvPr id="32" name="文本框 31"/>
            <p:cNvSpPr txBox="1"/>
            <p:nvPr/>
          </p:nvSpPr>
          <p:spPr>
            <a:xfrm>
              <a:off x="871263" y="5546789"/>
              <a:ext cx="530915" cy="276999"/>
            </a:xfrm>
            <a:prstGeom prst="rect">
              <a:avLst/>
            </a:prstGeom>
            <a:noFill/>
          </p:spPr>
          <p:txBody>
            <a:bodyPr wrap="none" rtlCol="0">
              <a:spAutoFit/>
            </a:bodyPr>
            <a:lstStyle/>
            <a:p>
              <a:r>
                <a:rPr lang="en-US" sz="1200" dirty="0" smtClean="0"/>
                <a:t>1999</a:t>
              </a:r>
              <a:endParaRPr lang="en-US" sz="1200" dirty="0"/>
            </a:p>
          </p:txBody>
        </p:sp>
        <p:cxnSp>
          <p:nvCxnSpPr>
            <p:cNvPr id="33" name="直接连接符 32"/>
            <p:cNvCxnSpPr/>
            <p:nvPr/>
          </p:nvCxnSpPr>
          <p:spPr bwMode="auto">
            <a:xfrm>
              <a:off x="1117253" y="5357007"/>
              <a:ext cx="0" cy="112143"/>
            </a:xfrm>
            <a:prstGeom prst="line">
              <a:avLst/>
            </a:prstGeom>
            <a:noFill/>
            <a:ln w="28575" cap="flat" cmpd="sng" algn="ctr">
              <a:solidFill>
                <a:schemeClr val="tx1"/>
              </a:solidFill>
              <a:prstDash val="solid"/>
              <a:round/>
              <a:headEnd type="none" w="med" len="med"/>
              <a:tailEnd type="none" w="med" len="med"/>
            </a:ln>
            <a:effectLst/>
          </p:spPr>
        </p:cxnSp>
      </p:grpSp>
      <p:sp>
        <p:nvSpPr>
          <p:cNvPr id="34" name="文本框 33"/>
          <p:cNvSpPr txBox="1"/>
          <p:nvPr/>
        </p:nvSpPr>
        <p:spPr>
          <a:xfrm>
            <a:off x="915432" y="4980066"/>
            <a:ext cx="1573768" cy="627151"/>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rIns="72000" rtlCol="0" anchor="ctr" anchorCtr="0">
            <a:noAutofit/>
          </a:bodyPr>
          <a:lstStyle>
            <a:defPPr>
              <a:defRPr lang="zh-CN"/>
            </a:defPPr>
            <a:lvl1pPr algn="ctr">
              <a:defRPr sz="1600">
                <a:solidFill>
                  <a:srgbClr val="0070C0"/>
                </a:solidFill>
              </a:defRPr>
            </a:lvl1pPr>
            <a:lvl2pPr marL="457200" defTabSz="914400">
              <a:defRPr>
                <a:solidFill>
                  <a:schemeClr val="lt1"/>
                </a:solidFill>
              </a:defRPr>
            </a:lvl2pPr>
            <a:lvl3pPr marL="914400" defTabSz="914400">
              <a:defRPr>
                <a:solidFill>
                  <a:schemeClr val="lt1"/>
                </a:solidFill>
              </a:defRPr>
            </a:lvl3pPr>
            <a:lvl4pPr marL="1371600" defTabSz="914400">
              <a:defRPr>
                <a:solidFill>
                  <a:schemeClr val="lt1"/>
                </a:solidFill>
              </a:defRPr>
            </a:lvl4pPr>
            <a:lvl5pPr marL="1828800" defTabSz="914400">
              <a:defRPr>
                <a:solidFill>
                  <a:schemeClr val="lt1"/>
                </a:solidFill>
              </a:defRPr>
            </a:lvl5pPr>
            <a:lvl6pPr marL="2286000" defTabSz="914400">
              <a:defRPr>
                <a:solidFill>
                  <a:schemeClr val="lt1"/>
                </a:solidFill>
              </a:defRPr>
            </a:lvl6pPr>
            <a:lvl7pPr marL="2743200" defTabSz="914400">
              <a:defRPr>
                <a:solidFill>
                  <a:schemeClr val="lt1"/>
                </a:solidFill>
              </a:defRPr>
            </a:lvl7pPr>
            <a:lvl8pPr marL="3200400" defTabSz="914400">
              <a:defRPr>
                <a:solidFill>
                  <a:schemeClr val="lt1"/>
                </a:solidFill>
              </a:defRPr>
            </a:lvl8pPr>
            <a:lvl9pPr marL="3657600" defTabSz="914400">
              <a:defRPr>
                <a:solidFill>
                  <a:schemeClr val="lt1"/>
                </a:solidFill>
              </a:defRPr>
            </a:lvl9pPr>
          </a:lstStyle>
          <a:p>
            <a:pPr algn="l"/>
            <a:r>
              <a:rPr lang="zh-CN" altLang="en-US" sz="1100" dirty="0" smtClean="0">
                <a:solidFill>
                  <a:schemeClr val="tx1"/>
                </a:solidFill>
              </a:rPr>
              <a:t>夏威夷大学诺</a:t>
            </a:r>
            <a:r>
              <a:rPr lang="zh-CN" altLang="en-US" sz="1100" dirty="0">
                <a:solidFill>
                  <a:schemeClr val="tx1"/>
                </a:solidFill>
              </a:rPr>
              <a:t>曼</a:t>
            </a:r>
            <a:r>
              <a:rPr lang="en-US" altLang="zh-CN" sz="1100" dirty="0">
                <a:solidFill>
                  <a:schemeClr val="tx1"/>
                </a:solidFill>
              </a:rPr>
              <a:t>·</a:t>
            </a:r>
            <a:r>
              <a:rPr lang="zh-CN" altLang="en-US" sz="1100" dirty="0">
                <a:solidFill>
                  <a:schemeClr val="tx1"/>
                </a:solidFill>
              </a:rPr>
              <a:t>艾布拉姆森</a:t>
            </a:r>
            <a:r>
              <a:rPr lang="zh-CN" altLang="en-US" sz="1100" dirty="0" smtClean="0">
                <a:solidFill>
                  <a:schemeClr val="tx1"/>
                </a:solidFill>
              </a:rPr>
              <a:t>提出</a:t>
            </a:r>
            <a:r>
              <a:rPr lang="en-US" altLang="zh-CN" sz="1100" dirty="0" err="1" smtClean="0">
                <a:solidFill>
                  <a:srgbClr val="EC7061"/>
                </a:solidFill>
              </a:rPr>
              <a:t>ALOHAnet</a:t>
            </a:r>
            <a:r>
              <a:rPr lang="zh-CN" altLang="en-US" sz="1100" dirty="0" smtClean="0">
                <a:solidFill>
                  <a:schemeClr val="tx1"/>
                </a:solidFill>
              </a:rPr>
              <a:t>无线通讯系统</a:t>
            </a:r>
            <a:endParaRPr lang="en-US" sz="1100" dirty="0">
              <a:solidFill>
                <a:schemeClr val="tx1"/>
              </a:solidFill>
            </a:endParaRPr>
          </a:p>
        </p:txBody>
      </p:sp>
      <p:sp>
        <p:nvSpPr>
          <p:cNvPr id="35" name="文本框 34"/>
          <p:cNvSpPr txBox="1"/>
          <p:nvPr/>
        </p:nvSpPr>
        <p:spPr>
          <a:xfrm>
            <a:off x="1680822" y="4245796"/>
            <a:ext cx="1674880" cy="626701"/>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rIns="72000" rtlCol="0" anchor="ctr" anchorCtr="0">
            <a:noAutofit/>
          </a:bodyPr>
          <a:lstStyle>
            <a:defPPr>
              <a:defRPr lang="en-US"/>
            </a:defPPr>
            <a:lvl1pPr>
              <a:defRPr sz="1100">
                <a:solidFill>
                  <a:schemeClr val="tx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zh-CN" altLang="en-US" dirty="0"/>
              <a:t>罗伯特</a:t>
            </a:r>
            <a:r>
              <a:rPr lang="en-US" altLang="zh-CN" dirty="0"/>
              <a:t>·</a:t>
            </a:r>
            <a:r>
              <a:rPr lang="zh-CN" altLang="en-US" dirty="0"/>
              <a:t>鲍勃</a:t>
            </a:r>
            <a:r>
              <a:rPr lang="en-US" altLang="zh-CN" dirty="0"/>
              <a:t>·</a:t>
            </a:r>
            <a:r>
              <a:rPr lang="zh-CN" altLang="en-US" dirty="0"/>
              <a:t>梅特卡夫提出以太网，引入</a:t>
            </a:r>
            <a:r>
              <a:rPr lang="en-US" altLang="zh-CN" dirty="0"/>
              <a:t>CSMA/CD</a:t>
            </a:r>
            <a:endParaRPr lang="en-US" dirty="0"/>
          </a:p>
        </p:txBody>
      </p:sp>
      <p:grpSp>
        <p:nvGrpSpPr>
          <p:cNvPr id="44" name="组合 43"/>
          <p:cNvGrpSpPr/>
          <p:nvPr/>
        </p:nvGrpSpPr>
        <p:grpSpPr>
          <a:xfrm>
            <a:off x="2399544" y="3507345"/>
            <a:ext cx="2827370" cy="630880"/>
            <a:chOff x="2399544" y="3708021"/>
            <a:chExt cx="2827370" cy="630880"/>
          </a:xfrm>
        </p:grpSpPr>
        <p:sp>
          <p:nvSpPr>
            <p:cNvPr id="36" name="文本框 35"/>
            <p:cNvSpPr txBox="1"/>
            <p:nvPr/>
          </p:nvSpPr>
          <p:spPr>
            <a:xfrm>
              <a:off x="2399544" y="3712200"/>
              <a:ext cx="1385635" cy="626701"/>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rIns="72000" rtlCol="0" anchor="ctr" anchorCtr="0">
              <a:noAutofit/>
            </a:bodyPr>
            <a:lstStyle>
              <a:defPPr>
                <a:defRPr lang="en-US"/>
              </a:defPPr>
              <a:lvl1pPr>
                <a:defRPr sz="1100">
                  <a:solidFill>
                    <a:schemeClr val="tx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zh-CN" altLang="en-US" dirty="0"/>
                <a:t>梅特卡夫提出</a:t>
              </a:r>
              <a:r>
                <a:rPr lang="en-US" altLang="zh-CN" dirty="0"/>
                <a:t>DIX</a:t>
              </a:r>
              <a:r>
                <a:rPr lang="zh-CN" altLang="en-US" dirty="0"/>
                <a:t>标准，</a:t>
              </a:r>
              <a:r>
                <a:rPr lang="en-US" altLang="zh-CN" dirty="0"/>
                <a:t>IEEE 802</a:t>
              </a:r>
              <a:r>
                <a:rPr lang="zh-CN" altLang="en-US" dirty="0"/>
                <a:t>标准项目成立</a:t>
              </a:r>
              <a:endParaRPr lang="en-US" dirty="0"/>
            </a:p>
          </p:txBody>
        </p:sp>
        <p:sp>
          <p:nvSpPr>
            <p:cNvPr id="37" name="文本框 36"/>
            <p:cNvSpPr txBox="1"/>
            <p:nvPr/>
          </p:nvSpPr>
          <p:spPr>
            <a:xfrm>
              <a:off x="3851534" y="3708021"/>
              <a:ext cx="1375380" cy="626701"/>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rIns="72000" rtlCol="0" anchor="ctr" anchorCtr="0">
              <a:noAutofit/>
            </a:bodyPr>
            <a:lstStyle>
              <a:defPPr>
                <a:defRPr lang="en-US"/>
              </a:defPPr>
              <a:lvl1pPr>
                <a:defRPr sz="1100">
                  <a:solidFill>
                    <a:schemeClr val="tx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zh-CN" altLang="en-US" dirty="0"/>
                <a:t>美国</a:t>
              </a:r>
              <a:r>
                <a:rPr lang="en-US" altLang="zh-CN" dirty="0"/>
                <a:t>FCC</a:t>
              </a:r>
              <a:r>
                <a:rPr lang="zh-CN" altLang="en-US" dirty="0"/>
                <a:t>颁发了</a:t>
              </a:r>
              <a:r>
                <a:rPr lang="en-US" dirty="0"/>
                <a:t>ISM</a:t>
              </a:r>
              <a:r>
                <a:rPr lang="zh-CN" altLang="en-US" dirty="0"/>
                <a:t>频谱牌照，使得</a:t>
              </a:r>
              <a:r>
                <a:rPr lang="en-US" altLang="zh-CN" dirty="0"/>
                <a:t>WLAN</a:t>
              </a:r>
              <a:r>
                <a:rPr lang="zh-CN" altLang="en-US" dirty="0"/>
                <a:t>得以发展</a:t>
              </a:r>
              <a:endParaRPr lang="en-US" dirty="0"/>
            </a:p>
          </p:txBody>
        </p:sp>
      </p:grpSp>
      <p:grpSp>
        <p:nvGrpSpPr>
          <p:cNvPr id="45" name="组合 44"/>
          <p:cNvGrpSpPr/>
          <p:nvPr/>
        </p:nvGrpSpPr>
        <p:grpSpPr>
          <a:xfrm>
            <a:off x="4289807" y="2773073"/>
            <a:ext cx="3248645" cy="626701"/>
            <a:chOff x="4289807" y="3019626"/>
            <a:chExt cx="3068211" cy="626701"/>
          </a:xfrm>
        </p:grpSpPr>
        <p:sp>
          <p:nvSpPr>
            <p:cNvPr id="38" name="文本框 37"/>
            <p:cNvSpPr txBox="1"/>
            <p:nvPr/>
          </p:nvSpPr>
          <p:spPr>
            <a:xfrm>
              <a:off x="4289807" y="3019626"/>
              <a:ext cx="1713872" cy="626701"/>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rIns="72000" rtlCol="0" anchor="ctr" anchorCtr="0">
              <a:noAutofit/>
            </a:bodyPr>
            <a:lstStyle>
              <a:defPPr>
                <a:defRPr lang="en-US"/>
              </a:defPPr>
              <a:lvl1pPr>
                <a:defRPr sz="1100">
                  <a:solidFill>
                    <a:schemeClr val="tx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dirty="0"/>
                <a:t>Vic Hayes</a:t>
              </a:r>
              <a:r>
                <a:rPr lang="zh-CN" altLang="en-US" dirty="0"/>
                <a:t>设计</a:t>
              </a:r>
              <a:r>
                <a:rPr lang="en-US" altLang="zh-CN" dirty="0" err="1">
                  <a:solidFill>
                    <a:srgbClr val="EC7061"/>
                  </a:solidFill>
                </a:rPr>
                <a:t>WaveLAN</a:t>
              </a:r>
              <a:r>
                <a:rPr lang="zh-CN" altLang="en-US" dirty="0"/>
                <a:t>，是一个</a:t>
              </a:r>
              <a:r>
                <a:rPr lang="en-US" dirty="0" err="1"/>
                <a:t>A</a:t>
              </a:r>
              <a:r>
                <a:rPr lang="en-US" altLang="zh-CN" dirty="0" err="1"/>
                <a:t>dhoc</a:t>
              </a:r>
              <a:r>
                <a:rPr lang="zh-CN" altLang="en-US" dirty="0"/>
                <a:t>网络，被认为是</a:t>
              </a:r>
              <a:r>
                <a:rPr lang="en-US" altLang="zh-CN" dirty="0">
                  <a:solidFill>
                    <a:srgbClr val="EC7061"/>
                  </a:solidFill>
                </a:rPr>
                <a:t>Wi-Fi</a:t>
              </a:r>
              <a:r>
                <a:rPr lang="zh-CN" altLang="en-US" dirty="0">
                  <a:solidFill>
                    <a:srgbClr val="EC7061"/>
                  </a:solidFill>
                </a:rPr>
                <a:t>原型</a:t>
              </a:r>
              <a:endParaRPr lang="en-US" dirty="0">
                <a:solidFill>
                  <a:srgbClr val="EC7061"/>
                </a:solidFill>
              </a:endParaRPr>
            </a:p>
          </p:txBody>
        </p:sp>
        <p:sp>
          <p:nvSpPr>
            <p:cNvPr id="39" name="文本框 38"/>
            <p:cNvSpPr txBox="1"/>
            <p:nvPr/>
          </p:nvSpPr>
          <p:spPr>
            <a:xfrm>
              <a:off x="6066305" y="3019626"/>
              <a:ext cx="1291713" cy="626701"/>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rIns="72000" rtlCol="0" anchor="ctr" anchorCtr="0">
              <a:noAutofit/>
            </a:bodyPr>
            <a:lstStyle>
              <a:defPPr>
                <a:defRPr lang="en-US"/>
              </a:defPPr>
              <a:lvl1pPr>
                <a:defRPr sz="1100">
                  <a:solidFill>
                    <a:schemeClr val="tx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dirty="0"/>
                <a:t>802.11</a:t>
              </a:r>
              <a:r>
                <a:rPr lang="zh-CN" altLang="en-US" dirty="0"/>
                <a:t>工作组成立，</a:t>
              </a:r>
              <a:r>
                <a:rPr lang="en-US" altLang="zh-CN" dirty="0"/>
                <a:t>NCR</a:t>
              </a:r>
              <a:r>
                <a:rPr lang="zh-CN" altLang="en-US" dirty="0"/>
                <a:t>公司推出</a:t>
              </a:r>
              <a:r>
                <a:rPr lang="en-US" dirty="0" err="1"/>
                <a:t>W</a:t>
              </a:r>
              <a:r>
                <a:rPr lang="en-US" altLang="zh-CN" dirty="0" err="1"/>
                <a:t>aveLAN</a:t>
              </a:r>
              <a:r>
                <a:rPr lang="zh-CN" altLang="en-US" dirty="0"/>
                <a:t>产品化</a:t>
              </a:r>
              <a:endParaRPr lang="en-US" dirty="0"/>
            </a:p>
          </p:txBody>
        </p:sp>
      </p:grpSp>
      <p:grpSp>
        <p:nvGrpSpPr>
          <p:cNvPr id="46" name="组合 45"/>
          <p:cNvGrpSpPr/>
          <p:nvPr/>
        </p:nvGrpSpPr>
        <p:grpSpPr>
          <a:xfrm>
            <a:off x="6751551" y="2038801"/>
            <a:ext cx="3375360" cy="626701"/>
            <a:chOff x="6751551" y="2340319"/>
            <a:chExt cx="3375360" cy="626701"/>
          </a:xfrm>
        </p:grpSpPr>
        <p:sp>
          <p:nvSpPr>
            <p:cNvPr id="40" name="文本框 39"/>
            <p:cNvSpPr txBox="1"/>
            <p:nvPr/>
          </p:nvSpPr>
          <p:spPr>
            <a:xfrm>
              <a:off x="6751551" y="2340319"/>
              <a:ext cx="1624602" cy="626701"/>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rIns="72000" rtlCol="0" anchor="ctr" anchorCtr="0">
              <a:noAutofit/>
            </a:bodyPr>
            <a:lstStyle>
              <a:defPPr>
                <a:defRPr lang="en-US"/>
              </a:defPPr>
              <a:lvl1pPr>
                <a:defRPr sz="1100">
                  <a:solidFill>
                    <a:schemeClr val="tx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dirty="0" err="1"/>
                <a:t>H</a:t>
              </a:r>
              <a:r>
                <a:rPr lang="en-US" altLang="zh-CN" dirty="0" err="1"/>
                <a:t>otSpot</a:t>
              </a:r>
              <a:r>
                <a:rPr lang="zh-CN" altLang="en-US" dirty="0"/>
                <a:t>概念提出，</a:t>
              </a:r>
              <a:r>
                <a:rPr lang="en-US" altLang="zh-CN" dirty="0"/>
                <a:t>AP</a:t>
              </a:r>
              <a:r>
                <a:rPr lang="zh-CN" altLang="en-US" dirty="0"/>
                <a:t>可接入</a:t>
              </a:r>
              <a:r>
                <a:rPr lang="en-US" altLang="zh-CN" dirty="0"/>
                <a:t>ISP</a:t>
              </a:r>
              <a:r>
                <a:rPr lang="zh-CN" altLang="en-US" dirty="0"/>
                <a:t>，成为</a:t>
              </a:r>
              <a:r>
                <a:rPr lang="en-US" altLang="zh-CN" dirty="0"/>
                <a:t>WLAN</a:t>
              </a:r>
              <a:r>
                <a:rPr lang="zh-CN" altLang="en-US" dirty="0"/>
                <a:t>基础架构的雏形</a:t>
              </a:r>
              <a:endParaRPr lang="en-US" dirty="0"/>
            </a:p>
          </p:txBody>
        </p:sp>
        <p:sp>
          <p:nvSpPr>
            <p:cNvPr id="41" name="文本框 40"/>
            <p:cNvSpPr txBox="1"/>
            <p:nvPr/>
          </p:nvSpPr>
          <p:spPr>
            <a:xfrm>
              <a:off x="8463236" y="2340319"/>
              <a:ext cx="1663675" cy="626701"/>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rIns="72000" rtlCol="0" anchor="ctr" anchorCtr="0">
              <a:noAutofit/>
            </a:bodyPr>
            <a:lstStyle>
              <a:defPPr>
                <a:defRPr lang="en-US"/>
              </a:defPPr>
              <a:lvl1pPr>
                <a:defRPr sz="1100">
                  <a:solidFill>
                    <a:schemeClr val="tx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dirty="0"/>
                <a:t>John O‘Sullivan</a:t>
              </a:r>
              <a:r>
                <a:rPr lang="zh-CN" altLang="en-US" dirty="0">
                  <a:solidFill>
                    <a:srgbClr val="EC7061"/>
                  </a:solidFill>
                </a:rPr>
                <a:t>提出</a:t>
              </a:r>
              <a:r>
                <a:rPr lang="en-US" altLang="zh-CN" dirty="0">
                  <a:solidFill>
                    <a:srgbClr val="EC7061"/>
                  </a:solidFill>
                </a:rPr>
                <a:t>Wi-Fi</a:t>
              </a:r>
              <a:r>
                <a:rPr lang="zh-CN" altLang="en-US" dirty="0">
                  <a:solidFill>
                    <a:srgbClr val="EC7061"/>
                  </a:solidFill>
                </a:rPr>
                <a:t>概念</a:t>
              </a:r>
              <a:r>
                <a:rPr lang="zh-CN" altLang="en-US" dirty="0"/>
                <a:t>，被称为</a:t>
              </a:r>
              <a:r>
                <a:rPr lang="en-US" altLang="zh-CN" dirty="0"/>
                <a:t>Wi-Fi</a:t>
              </a:r>
              <a:r>
                <a:rPr lang="zh-CN" altLang="en-US" dirty="0"/>
                <a:t>之父</a:t>
              </a:r>
              <a:endParaRPr lang="en-US" dirty="0"/>
            </a:p>
          </p:txBody>
        </p:sp>
      </p:grpSp>
      <p:grpSp>
        <p:nvGrpSpPr>
          <p:cNvPr id="47" name="组合 46"/>
          <p:cNvGrpSpPr/>
          <p:nvPr/>
        </p:nvGrpSpPr>
        <p:grpSpPr>
          <a:xfrm>
            <a:off x="9459578" y="1489195"/>
            <a:ext cx="2060508" cy="442035"/>
            <a:chOff x="9459578" y="1836338"/>
            <a:chExt cx="2060508" cy="442035"/>
          </a:xfrm>
        </p:grpSpPr>
        <p:sp>
          <p:nvSpPr>
            <p:cNvPr id="42" name="文本框 41"/>
            <p:cNvSpPr txBox="1"/>
            <p:nvPr/>
          </p:nvSpPr>
          <p:spPr>
            <a:xfrm>
              <a:off x="10864452" y="1836338"/>
              <a:ext cx="655634" cy="442035"/>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rIns="72000" rtlCol="0" anchor="ctr" anchorCtr="0">
              <a:noAutofit/>
            </a:bodyPr>
            <a:lstStyle>
              <a:defPPr>
                <a:defRPr lang="en-US"/>
              </a:defPPr>
              <a:lvl1pPr>
                <a:defRPr sz="1100">
                  <a:solidFill>
                    <a:schemeClr val="tx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dirty="0">
                  <a:solidFill>
                    <a:srgbClr val="EC7061"/>
                  </a:solidFill>
                </a:rPr>
                <a:t>Wi-Fi</a:t>
              </a:r>
              <a:r>
                <a:rPr lang="zh-CN" altLang="en-US" dirty="0">
                  <a:solidFill>
                    <a:srgbClr val="EC7061"/>
                  </a:solidFill>
                </a:rPr>
                <a:t>联盟成立</a:t>
              </a:r>
              <a:endParaRPr lang="en-US" dirty="0">
                <a:solidFill>
                  <a:srgbClr val="EC7061"/>
                </a:solidFill>
              </a:endParaRPr>
            </a:p>
          </p:txBody>
        </p:sp>
        <p:sp>
          <p:nvSpPr>
            <p:cNvPr id="43" name="文本框 42"/>
            <p:cNvSpPr txBox="1"/>
            <p:nvPr/>
          </p:nvSpPr>
          <p:spPr>
            <a:xfrm>
              <a:off x="9459578" y="1836338"/>
              <a:ext cx="1305598" cy="442035"/>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rIns="72000" rtlCol="0" anchor="ctr" anchorCtr="0">
              <a:noAutofit/>
            </a:bodyPr>
            <a:lstStyle>
              <a:defPPr>
                <a:defRPr lang="en-US"/>
              </a:defPPr>
              <a:lvl1pPr>
                <a:defRPr sz="1100">
                  <a:solidFill>
                    <a:schemeClr val="tx1"/>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dirty="0">
                  <a:solidFill>
                    <a:srgbClr val="EC7061"/>
                  </a:solidFill>
                </a:rPr>
                <a:t>802.11</a:t>
              </a:r>
              <a:r>
                <a:rPr lang="zh-CN" altLang="en-US" dirty="0">
                  <a:solidFill>
                    <a:srgbClr val="EC7061"/>
                  </a:solidFill>
                </a:rPr>
                <a:t>第一版协议发布</a:t>
              </a:r>
              <a:endParaRPr lang="en-US" dirty="0">
                <a:solidFill>
                  <a:srgbClr val="EC7061"/>
                </a:solidFill>
              </a:endParaRPr>
            </a:p>
          </p:txBody>
        </p:sp>
      </p:grpSp>
      <p:sp>
        <p:nvSpPr>
          <p:cNvPr id="48" name="圆角矩形 47"/>
          <p:cNvSpPr/>
          <p:nvPr/>
        </p:nvSpPr>
        <p:spPr>
          <a:xfrm>
            <a:off x="446088" y="1380061"/>
            <a:ext cx="11299825" cy="4927606"/>
          </a:xfrm>
          <a:prstGeom prst="roundRect">
            <a:avLst>
              <a:gd name="adj" fmla="val 2329"/>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00258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查看</a:t>
            </a:r>
            <a:r>
              <a:rPr lang="en-US" altLang="zh-CN" smtClean="0"/>
              <a:t>VAP</a:t>
            </a:r>
            <a:r>
              <a:rPr lang="zh-CN" altLang="en-US" smtClean="0"/>
              <a:t>模板信息</a:t>
            </a:r>
            <a:endParaRPr lang="zh-CN" altLang="en-US" dirty="0"/>
          </a:p>
        </p:txBody>
      </p:sp>
      <p:sp>
        <p:nvSpPr>
          <p:cNvPr id="7" name="文本占位符 6"/>
          <p:cNvSpPr>
            <a:spLocks noGrp="1"/>
          </p:cNvSpPr>
          <p:nvPr>
            <p:ph type="body" sz="quarter" idx="10"/>
          </p:nvPr>
        </p:nvSpPr>
        <p:spPr/>
        <p:txBody>
          <a:bodyPr/>
          <a:lstStyle/>
          <a:p>
            <a:r>
              <a:rPr lang="en-US" altLang="zh-CN" smtClean="0"/>
              <a:t>WLAN</a:t>
            </a:r>
            <a:r>
              <a:rPr lang="zh-CN" altLang="en-US" smtClean="0"/>
              <a:t>业务配置会自动下发给</a:t>
            </a:r>
            <a:r>
              <a:rPr lang="en-US" altLang="zh-CN" smtClean="0"/>
              <a:t>AP</a:t>
            </a:r>
            <a:r>
              <a:rPr lang="zh-CN" altLang="en-US" smtClean="0"/>
              <a:t>，配置完成后，通过执行命令</a:t>
            </a:r>
            <a:r>
              <a:rPr lang="en-US" altLang="zh-CN" smtClean="0"/>
              <a:t>display vap ssid wlan-net</a:t>
            </a:r>
            <a:r>
              <a:rPr lang="zh-CN" altLang="en-US" smtClean="0"/>
              <a:t>查看如下信息，当“</a:t>
            </a:r>
            <a:r>
              <a:rPr lang="en-US" altLang="zh-CN" smtClean="0"/>
              <a:t>Status”</a:t>
            </a:r>
            <a:r>
              <a:rPr lang="zh-CN" altLang="en-US" smtClean="0"/>
              <a:t>项显示为“</a:t>
            </a:r>
            <a:r>
              <a:rPr lang="en-US" altLang="zh-CN" smtClean="0"/>
              <a:t>ON”</a:t>
            </a:r>
            <a:r>
              <a:rPr lang="zh-CN" altLang="en-US" smtClean="0"/>
              <a:t>时，表示</a:t>
            </a:r>
            <a:r>
              <a:rPr lang="en-US" altLang="zh-CN" smtClean="0"/>
              <a:t>AP</a:t>
            </a:r>
            <a:r>
              <a:rPr lang="zh-CN" altLang="en-US" smtClean="0"/>
              <a:t>对应的射频上的</a:t>
            </a:r>
            <a:r>
              <a:rPr lang="en-US" altLang="zh-CN" smtClean="0"/>
              <a:t>VAP</a:t>
            </a:r>
            <a:r>
              <a:rPr lang="zh-CN" altLang="en-US" smtClean="0"/>
              <a:t>已创建成功。</a:t>
            </a:r>
            <a:endParaRPr lang="zh-CN" altLang="en-US" dirty="0"/>
          </a:p>
        </p:txBody>
      </p:sp>
      <p:sp>
        <p:nvSpPr>
          <p:cNvPr id="39" name="Rectangle 3"/>
          <p:cNvSpPr/>
          <p:nvPr/>
        </p:nvSpPr>
        <p:spPr>
          <a:xfrm>
            <a:off x="1986238" y="2285177"/>
            <a:ext cx="8219524" cy="2862322"/>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fr-FR" altLang="zh-CN" sz="1400" dirty="0">
                <a:cs typeface="Courier New" panose="02070309020205020404" pitchFamily="49" charset="0"/>
              </a:rPr>
              <a:t>[AC-wlan-view] display vap ssid wlan-net</a:t>
            </a:r>
          </a:p>
          <a:p>
            <a:pPr fontAlgn="ctr">
              <a:lnSpc>
                <a:spcPts val="2400"/>
              </a:lnSpc>
            </a:pPr>
            <a:r>
              <a:rPr lang="fr-FR" altLang="zh-CN" sz="1400" dirty="0">
                <a:cs typeface="Courier New" panose="02070309020205020404" pitchFamily="49" charset="0"/>
              </a:rPr>
              <a:t>WID : WLAN ID</a:t>
            </a:r>
          </a:p>
          <a:p>
            <a:pPr fontAlgn="ctr">
              <a:lnSpc>
                <a:spcPts val="2400"/>
              </a:lnSpc>
            </a:pPr>
            <a:r>
              <a:rPr lang="fr-FR" altLang="zh-CN" sz="1400" dirty="0">
                <a:cs typeface="Courier New" panose="02070309020205020404" pitchFamily="49" charset="0"/>
              </a:rPr>
              <a:t>--------------------------------------------------------------------------------</a:t>
            </a:r>
            <a:r>
              <a:rPr lang="en-US" altLang="zh-CN" sz="1400" dirty="0">
                <a:cs typeface="Courier New" panose="02070309020205020404" pitchFamily="49" charset="0"/>
              </a:rPr>
              <a:t>---------------------------------</a:t>
            </a:r>
            <a:endParaRPr lang="fr-FR" altLang="zh-CN" sz="1400" dirty="0">
              <a:cs typeface="Courier New" panose="02070309020205020404" pitchFamily="49" charset="0"/>
            </a:endParaRPr>
          </a:p>
          <a:p>
            <a:pPr fontAlgn="ctr">
              <a:lnSpc>
                <a:spcPts val="2400"/>
              </a:lnSpc>
            </a:pPr>
            <a:r>
              <a:rPr lang="fr-FR" altLang="zh-CN" sz="1400" dirty="0">
                <a:cs typeface="Courier New" panose="02070309020205020404" pitchFamily="49" charset="0"/>
              </a:rPr>
              <a:t>AP ID 	AP name 	RfID  WID   BSSID          	Status  Auth type     	  STA   SSID</a:t>
            </a:r>
          </a:p>
          <a:p>
            <a:pPr fontAlgn="ctr">
              <a:lnSpc>
                <a:spcPts val="2400"/>
              </a:lnSpc>
            </a:pPr>
            <a:r>
              <a:rPr lang="fr-FR" altLang="zh-CN" sz="1400" dirty="0">
                <a:cs typeface="Courier New" panose="02070309020205020404" pitchFamily="49" charset="0"/>
              </a:rPr>
              <a:t>--------------------------------------------------------------------------------</a:t>
            </a:r>
            <a:r>
              <a:rPr lang="en-US" altLang="zh-CN" sz="1400" dirty="0">
                <a:cs typeface="Courier New" panose="02070309020205020404" pitchFamily="49" charset="0"/>
              </a:rPr>
              <a:t>---------------------------------</a:t>
            </a:r>
            <a:endParaRPr lang="fr-FR" altLang="zh-CN" sz="1400" dirty="0">
              <a:cs typeface="Courier New" panose="02070309020205020404" pitchFamily="49" charset="0"/>
            </a:endParaRPr>
          </a:p>
          <a:p>
            <a:pPr fontAlgn="ctr">
              <a:lnSpc>
                <a:spcPts val="2400"/>
              </a:lnSpc>
            </a:pPr>
            <a:r>
              <a:rPr lang="fr-FR" altLang="zh-CN" sz="1400" dirty="0">
                <a:cs typeface="Courier New" panose="02070309020205020404" pitchFamily="49" charset="0"/>
              </a:rPr>
              <a:t>0     	area_1  	0       1     	 60DE-4476-E360 </a:t>
            </a:r>
            <a:r>
              <a:rPr lang="fr-FR" altLang="zh-CN" sz="1400" dirty="0">
                <a:solidFill>
                  <a:srgbClr val="EC7061"/>
                </a:solidFill>
                <a:cs typeface="Courier New" panose="02070309020205020404" pitchFamily="49" charset="0"/>
              </a:rPr>
              <a:t>	</a:t>
            </a:r>
            <a:r>
              <a:rPr lang="fr-FR" altLang="zh-CN" sz="1400" b="1" dirty="0">
                <a:solidFill>
                  <a:srgbClr val="EC7061"/>
                </a:solidFill>
                <a:cs typeface="Courier New" panose="02070309020205020404" pitchFamily="49" charset="0"/>
              </a:rPr>
              <a:t>ON</a:t>
            </a:r>
            <a:r>
              <a:rPr lang="fr-FR" altLang="zh-CN" sz="1400" dirty="0">
                <a:solidFill>
                  <a:srgbClr val="EC7061"/>
                </a:solidFill>
                <a:cs typeface="Courier New" panose="02070309020205020404" pitchFamily="49" charset="0"/>
              </a:rPr>
              <a:t>      </a:t>
            </a:r>
            <a:r>
              <a:rPr lang="fr-FR" altLang="zh-CN" sz="1400" dirty="0">
                <a:cs typeface="Courier New" panose="02070309020205020404" pitchFamily="49" charset="0"/>
              </a:rPr>
              <a:t>WPA/WPA2-PSK  0     wlan-net</a:t>
            </a:r>
          </a:p>
          <a:p>
            <a:pPr fontAlgn="ctr">
              <a:lnSpc>
                <a:spcPts val="2400"/>
              </a:lnSpc>
            </a:pPr>
            <a:r>
              <a:rPr lang="fr-FR" altLang="zh-CN" sz="1400" dirty="0">
                <a:cs typeface="Courier New" panose="02070309020205020404" pitchFamily="49" charset="0"/>
              </a:rPr>
              <a:t>0     	area_1  	1       1     	 60DE-4476-E370 	</a:t>
            </a:r>
            <a:r>
              <a:rPr lang="fr-FR" altLang="zh-CN" sz="1400" b="1" dirty="0">
                <a:solidFill>
                  <a:srgbClr val="EC7061"/>
                </a:solidFill>
                <a:cs typeface="Courier New" panose="02070309020205020404" pitchFamily="49" charset="0"/>
              </a:rPr>
              <a:t>ON</a:t>
            </a:r>
            <a:r>
              <a:rPr lang="fr-FR" altLang="zh-CN" sz="1400" dirty="0">
                <a:cs typeface="Courier New" panose="02070309020205020404" pitchFamily="49" charset="0"/>
              </a:rPr>
              <a:t>      WPA/WPA2-PSK  0     wlan-net</a:t>
            </a:r>
          </a:p>
          <a:p>
            <a:pPr fontAlgn="ctr">
              <a:lnSpc>
                <a:spcPts val="2400"/>
              </a:lnSpc>
            </a:pPr>
            <a:r>
              <a:rPr lang="fr-FR" altLang="zh-CN" sz="1400" dirty="0">
                <a:cs typeface="Courier New" panose="02070309020205020404" pitchFamily="49" charset="0"/>
              </a:rPr>
              <a:t>-------------------------------------------------------------------------------</a:t>
            </a:r>
            <a:r>
              <a:rPr lang="en-US" altLang="zh-CN" sz="1400" dirty="0">
                <a:cs typeface="Courier New" panose="02070309020205020404" pitchFamily="49" charset="0"/>
              </a:rPr>
              <a:t>----------------------------------</a:t>
            </a:r>
            <a:endParaRPr lang="fr-FR" altLang="zh-CN" sz="1400" dirty="0">
              <a:cs typeface="Courier New" panose="02070309020205020404" pitchFamily="49" charset="0"/>
            </a:endParaRPr>
          </a:p>
          <a:p>
            <a:pPr fontAlgn="ctr">
              <a:lnSpc>
                <a:spcPts val="2400"/>
              </a:lnSpc>
            </a:pPr>
            <a:r>
              <a:rPr lang="fr-FR" altLang="zh-CN" sz="1400" dirty="0">
                <a:cs typeface="Courier New" panose="02070309020205020404" pitchFamily="49" charset="0"/>
              </a:rPr>
              <a:t>Total: 2</a:t>
            </a:r>
            <a:endParaRPr lang="en-US" altLang="zh-CN" sz="1400" dirty="0">
              <a:cs typeface="Courier New" panose="02070309020205020404" pitchFamily="49" charset="0"/>
            </a:endParaRPr>
          </a:p>
        </p:txBody>
      </p:sp>
      <p:sp>
        <p:nvSpPr>
          <p:cNvPr id="5" name="五边形 4"/>
          <p:cNvSpPr/>
          <p:nvPr/>
        </p:nvSpPr>
        <p:spPr bwMode="auto">
          <a:xfrm>
            <a:off x="9152668"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网络互通</a:t>
            </a:r>
          </a:p>
        </p:txBody>
      </p:sp>
      <p:sp>
        <p:nvSpPr>
          <p:cNvPr id="6" name="燕尾形 5"/>
          <p:cNvSpPr/>
          <p:nvPr/>
        </p:nvSpPr>
        <p:spPr bwMode="auto">
          <a:xfrm>
            <a:off x="9968838"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AP</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上线</a:t>
            </a:r>
          </a:p>
        </p:txBody>
      </p:sp>
      <p:sp>
        <p:nvSpPr>
          <p:cNvPr id="8" name="燕尾形 7"/>
          <p:cNvSpPr/>
          <p:nvPr/>
        </p:nvSpPr>
        <p:spPr bwMode="auto">
          <a:xfrm>
            <a:off x="10964908"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WLAN</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业务</a:t>
            </a:r>
          </a:p>
        </p:txBody>
      </p:sp>
    </p:spTree>
    <p:extLst>
      <p:ext uri="{BB962C8B-B14F-4D97-AF65-F5344CB8AC3E}">
        <p14:creationId xmlns:p14="http://schemas.microsoft.com/office/powerpoint/2010/main" val="36024400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rPr>
              <a:t>WLAN</a:t>
            </a:r>
            <a:r>
              <a:rPr lang="zh-CN" altLang="en-US" dirty="0">
                <a:solidFill>
                  <a:schemeClr val="bg1">
                    <a:lumMod val="50000"/>
                  </a:schemeClr>
                </a:solidFill>
              </a:rPr>
              <a:t>概述</a:t>
            </a:r>
            <a:endParaRPr lang="en-US" altLang="zh-CN" dirty="0">
              <a:solidFill>
                <a:schemeClr val="bg1">
                  <a:lumMod val="50000"/>
                </a:schemeClr>
              </a:solidFill>
            </a:endParaRPr>
          </a:p>
          <a:p>
            <a:r>
              <a:rPr lang="en-US" altLang="zh-CN" dirty="0">
                <a:solidFill>
                  <a:schemeClr val="bg1">
                    <a:lumMod val="50000"/>
                  </a:schemeClr>
                </a:solidFill>
              </a:rPr>
              <a:t>WLAN</a:t>
            </a:r>
            <a:r>
              <a:rPr lang="zh-CN" altLang="en-US" dirty="0">
                <a:solidFill>
                  <a:schemeClr val="bg1">
                    <a:lumMod val="50000"/>
                  </a:schemeClr>
                </a:solidFill>
              </a:rPr>
              <a:t>的基本</a:t>
            </a:r>
            <a:r>
              <a:rPr lang="zh-CN" altLang="en-US" dirty="0" smtClean="0">
                <a:solidFill>
                  <a:schemeClr val="bg1">
                    <a:lumMod val="50000"/>
                  </a:schemeClr>
                </a:solidFill>
              </a:rPr>
              <a:t>概念</a:t>
            </a:r>
            <a:endParaRPr lang="en-US" altLang="zh-CN" dirty="0" smtClean="0">
              <a:solidFill>
                <a:schemeClr val="bg1">
                  <a:lumMod val="50000"/>
                </a:schemeClr>
              </a:solidFill>
            </a:endParaRPr>
          </a:p>
          <a:p>
            <a:r>
              <a:rPr lang="en-US" altLang="zh-CN" dirty="0">
                <a:solidFill>
                  <a:schemeClr val="bg1">
                    <a:lumMod val="50000"/>
                  </a:schemeClr>
                </a:solidFill>
              </a:rPr>
              <a:t>WLAN</a:t>
            </a:r>
            <a:r>
              <a:rPr lang="zh-CN" altLang="en-US" dirty="0">
                <a:solidFill>
                  <a:schemeClr val="bg1">
                    <a:lumMod val="50000"/>
                  </a:schemeClr>
                </a:solidFill>
              </a:rPr>
              <a:t>的组网架构</a:t>
            </a:r>
          </a:p>
          <a:p>
            <a:r>
              <a:rPr lang="en-US" altLang="zh-CN" dirty="0" smtClean="0">
                <a:solidFill>
                  <a:schemeClr val="bg1">
                    <a:lumMod val="50000"/>
                  </a:schemeClr>
                </a:solidFill>
              </a:rPr>
              <a:t>WLAN</a:t>
            </a:r>
            <a:r>
              <a:rPr lang="zh-CN" altLang="en-US" dirty="0">
                <a:solidFill>
                  <a:schemeClr val="bg1">
                    <a:lumMod val="50000"/>
                  </a:schemeClr>
                </a:solidFill>
              </a:rPr>
              <a:t>的工作原理</a:t>
            </a:r>
            <a:endParaRPr lang="en-US" altLang="zh-CN" dirty="0">
              <a:solidFill>
                <a:schemeClr val="bg1">
                  <a:lumMod val="50000"/>
                </a:schemeClr>
              </a:solidFill>
            </a:endParaRPr>
          </a:p>
          <a:p>
            <a:r>
              <a:rPr lang="en-US" altLang="zh-CN" dirty="0">
                <a:solidFill>
                  <a:schemeClr val="bg1">
                    <a:lumMod val="50000"/>
                  </a:schemeClr>
                </a:solidFill>
              </a:rPr>
              <a:t>WLAN</a:t>
            </a:r>
            <a:r>
              <a:rPr lang="zh-CN" altLang="en-US" dirty="0">
                <a:solidFill>
                  <a:schemeClr val="bg1">
                    <a:lumMod val="50000"/>
                  </a:schemeClr>
                </a:solidFill>
              </a:rPr>
              <a:t>的配置实现</a:t>
            </a:r>
            <a:endParaRPr lang="en-US" altLang="zh-CN" dirty="0">
              <a:solidFill>
                <a:schemeClr val="bg1">
                  <a:lumMod val="50000"/>
                </a:schemeClr>
              </a:solidFill>
            </a:endParaRPr>
          </a:p>
          <a:p>
            <a:r>
              <a:rPr lang="zh-CN" altLang="en-US" b="1" dirty="0" smtClean="0"/>
              <a:t>新一代</a:t>
            </a:r>
            <a:r>
              <a:rPr lang="en-US" altLang="zh-CN" b="1" dirty="0" smtClean="0"/>
              <a:t>WLAN</a:t>
            </a:r>
            <a:r>
              <a:rPr lang="zh-CN" altLang="en-US" b="1" dirty="0" smtClean="0"/>
              <a:t>解决方案</a:t>
            </a:r>
            <a:endParaRPr lang="en-US" altLang="zh-CN" b="1" dirty="0"/>
          </a:p>
        </p:txBody>
      </p:sp>
    </p:spTree>
    <p:extLst>
      <p:ext uri="{BB962C8B-B14F-4D97-AF65-F5344CB8AC3E}">
        <p14:creationId xmlns:p14="http://schemas.microsoft.com/office/powerpoint/2010/main" val="31259671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华为</a:t>
            </a:r>
            <a:r>
              <a:rPr lang="en-US" altLang="zh-CN"/>
              <a:t>WLAN</a:t>
            </a:r>
            <a:r>
              <a:rPr lang="zh-CN" altLang="en-US"/>
              <a:t>方案满足未来无线建网需求</a:t>
            </a:r>
          </a:p>
        </p:txBody>
      </p:sp>
      <p:sp>
        <p:nvSpPr>
          <p:cNvPr id="3" name="Rounded Rectangle 23"/>
          <p:cNvSpPr/>
          <p:nvPr/>
        </p:nvSpPr>
        <p:spPr>
          <a:xfrm>
            <a:off x="1210734" y="1365186"/>
            <a:ext cx="9770533" cy="833388"/>
          </a:xfrm>
          <a:prstGeom prst="roundRect">
            <a:avLst>
              <a:gd name="adj" fmla="val 7521"/>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87916" tIns="45705" rIns="91413" bIns="45705" rtlCol="0" anchor="ctr"/>
          <a:lstStyle/>
          <a:p>
            <a:endParaRPr lang="zh-CN" altLang="en-US" sz="2000">
              <a:solidFill>
                <a:srgbClr val="007FAC"/>
              </a:solidFill>
            </a:endParaRPr>
          </a:p>
        </p:txBody>
      </p:sp>
      <p:sp>
        <p:nvSpPr>
          <p:cNvPr id="5" name="Rectangle 24"/>
          <p:cNvSpPr/>
          <p:nvPr/>
        </p:nvSpPr>
        <p:spPr>
          <a:xfrm>
            <a:off x="1403045" y="1537973"/>
            <a:ext cx="1309823" cy="487814"/>
          </a:xfrm>
          <a:prstGeom prst="roundRect">
            <a:avLst>
              <a:gd name="adj" fmla="val 7519"/>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b="1" kern="0" dirty="0">
                <a:latin typeface="Huawei Sans" panose="020C0503030203020204" pitchFamily="34" charset="0"/>
                <a:ea typeface="方正兰亭黑简体" panose="02000000000000000000" pitchFamily="2" charset="-122"/>
              </a:rPr>
              <a:t>全场景</a:t>
            </a:r>
          </a:p>
        </p:txBody>
      </p:sp>
      <p:sp>
        <p:nvSpPr>
          <p:cNvPr id="7" name="矩形 6"/>
          <p:cNvSpPr/>
          <p:nvPr/>
        </p:nvSpPr>
        <p:spPr>
          <a:xfrm>
            <a:off x="3107168" y="1374076"/>
            <a:ext cx="7874099" cy="815608"/>
          </a:xfrm>
          <a:prstGeom prst="rect">
            <a:avLst/>
          </a:prstGeom>
        </p:spPr>
        <p:txBody>
          <a:bodyPr wrap="square">
            <a:spAutoFit/>
          </a:bodyPr>
          <a:lstStyle/>
          <a:p>
            <a:pPr marL="285750" indent="-285750">
              <a:lnSpc>
                <a:spcPct val="150000"/>
              </a:lnSpc>
              <a:spcAft>
                <a:spcPts val="600"/>
              </a:spcAft>
              <a:buFont typeface="Arial" panose="020B0604020202020204" pitchFamily="34" charset="0"/>
              <a:buChar char="•"/>
            </a:pPr>
            <a:r>
              <a:rPr lang="zh-CN" altLang="en-US" sz="1400" smtClean="0"/>
              <a:t>面对</a:t>
            </a:r>
            <a:r>
              <a:rPr lang="zh-CN" altLang="en-US" sz="1400"/>
              <a:t>复杂多样的应用场景，采用场景定制化解决方案</a:t>
            </a:r>
          </a:p>
          <a:p>
            <a:pPr marL="285750" indent="-285750">
              <a:lnSpc>
                <a:spcPct val="150000"/>
              </a:lnSpc>
              <a:spcAft>
                <a:spcPts val="600"/>
              </a:spcAft>
              <a:buFont typeface="Arial" panose="020B0604020202020204" pitchFamily="34" charset="0"/>
              <a:buChar char="•"/>
            </a:pPr>
            <a:r>
              <a:rPr lang="zh-CN" altLang="en-US" sz="1400"/>
              <a:t>园区网络、分支网络均有完整的</a:t>
            </a:r>
            <a:r>
              <a:rPr lang="en-US" altLang="zh-CN" sz="1400"/>
              <a:t>WLAN</a:t>
            </a:r>
            <a:r>
              <a:rPr lang="zh-CN" altLang="en-US" sz="1400"/>
              <a:t>部署、管理方案</a:t>
            </a:r>
          </a:p>
        </p:txBody>
      </p:sp>
      <p:sp>
        <p:nvSpPr>
          <p:cNvPr id="8" name="Rounded Rectangle 23"/>
          <p:cNvSpPr/>
          <p:nvPr/>
        </p:nvSpPr>
        <p:spPr>
          <a:xfrm>
            <a:off x="1210734" y="2285910"/>
            <a:ext cx="9770533" cy="1224607"/>
          </a:xfrm>
          <a:prstGeom prst="roundRect">
            <a:avLst>
              <a:gd name="adj" fmla="val 7521"/>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87916" tIns="45705" rIns="91413" bIns="45705" rtlCol="0" anchor="ctr"/>
          <a:lstStyle/>
          <a:p>
            <a:endParaRPr lang="zh-CN" altLang="en-US" sz="2000">
              <a:solidFill>
                <a:srgbClr val="007FAC"/>
              </a:solidFill>
            </a:endParaRPr>
          </a:p>
        </p:txBody>
      </p:sp>
      <p:sp>
        <p:nvSpPr>
          <p:cNvPr id="9" name="Rectangle 24"/>
          <p:cNvSpPr/>
          <p:nvPr/>
        </p:nvSpPr>
        <p:spPr>
          <a:xfrm>
            <a:off x="1403045" y="2654306"/>
            <a:ext cx="1309823" cy="487814"/>
          </a:xfrm>
          <a:prstGeom prst="roundRect">
            <a:avLst>
              <a:gd name="adj" fmla="val 7519"/>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b="1" kern="0">
                <a:latin typeface="Huawei Sans" panose="020C0503030203020204" pitchFamily="34" charset="0"/>
                <a:ea typeface="方正兰亭黑简体" panose="02000000000000000000" pitchFamily="2" charset="-122"/>
              </a:rPr>
              <a:t>大带宽</a:t>
            </a:r>
          </a:p>
        </p:txBody>
      </p:sp>
      <p:sp>
        <p:nvSpPr>
          <p:cNvPr id="10" name="矩形 9"/>
          <p:cNvSpPr/>
          <p:nvPr/>
        </p:nvSpPr>
        <p:spPr>
          <a:xfrm>
            <a:off x="3107168" y="2290355"/>
            <a:ext cx="7874099" cy="1215717"/>
          </a:xfrm>
          <a:prstGeom prst="rect">
            <a:avLst/>
          </a:prstGeom>
        </p:spPr>
        <p:txBody>
          <a:bodyPr wrap="square">
            <a:spAutoFit/>
          </a:bodyPr>
          <a:lstStyle/>
          <a:p>
            <a:pPr marL="285750" indent="-285750">
              <a:lnSpc>
                <a:spcPct val="150000"/>
              </a:lnSpc>
              <a:spcAft>
                <a:spcPts val="600"/>
              </a:spcAft>
              <a:buFont typeface="Arial" panose="020B0604020202020204" pitchFamily="34" charset="0"/>
              <a:buChar char="•"/>
            </a:pPr>
            <a:r>
              <a:rPr lang="zh-CN" altLang="en-US" sz="1400" dirty="0" smtClean="0"/>
              <a:t>支持</a:t>
            </a:r>
            <a:r>
              <a:rPr lang="en-US" altLang="zh-CN" sz="1400" dirty="0"/>
              <a:t>802.11ac wave2</a:t>
            </a:r>
            <a:r>
              <a:rPr lang="zh-CN" altLang="en-US" sz="1400" dirty="0"/>
              <a:t>协议，双</a:t>
            </a:r>
            <a:r>
              <a:rPr lang="en-US" altLang="zh-CN" sz="1400" dirty="0"/>
              <a:t>5G</a:t>
            </a:r>
            <a:r>
              <a:rPr lang="zh-CN" altLang="en-US" sz="1400" dirty="0"/>
              <a:t>射频覆盖，无线接入带宽最高可达</a:t>
            </a:r>
            <a:r>
              <a:rPr lang="en-US" altLang="zh-CN" sz="1400" dirty="0"/>
              <a:t>3.46 </a:t>
            </a:r>
            <a:r>
              <a:rPr lang="en-US" altLang="zh-CN" sz="1400" dirty="0" err="1"/>
              <a:t>Gbps</a:t>
            </a:r>
            <a:endParaRPr lang="en-US" altLang="zh-CN" sz="1400" dirty="0"/>
          </a:p>
          <a:p>
            <a:pPr marL="285750" indent="-285750">
              <a:lnSpc>
                <a:spcPct val="150000"/>
              </a:lnSpc>
              <a:spcAft>
                <a:spcPts val="600"/>
              </a:spcAft>
              <a:buFont typeface="Arial" panose="020B0604020202020204" pitchFamily="34" charset="0"/>
              <a:buChar char="•"/>
            </a:pPr>
            <a:r>
              <a:rPr lang="zh-CN" altLang="en-US" sz="1400" dirty="0">
                <a:solidFill>
                  <a:srgbClr val="EC7061"/>
                </a:solidFill>
              </a:rPr>
              <a:t>华为主导制定下一代</a:t>
            </a:r>
            <a:r>
              <a:rPr lang="en-US" altLang="zh-CN" sz="1400" dirty="0">
                <a:solidFill>
                  <a:srgbClr val="EC7061"/>
                </a:solidFill>
              </a:rPr>
              <a:t>802.11ax</a:t>
            </a:r>
            <a:r>
              <a:rPr lang="zh-CN" altLang="en-US" sz="1400" dirty="0">
                <a:solidFill>
                  <a:srgbClr val="EC7061"/>
                </a:solidFill>
              </a:rPr>
              <a:t>标准（</a:t>
            </a:r>
            <a:r>
              <a:rPr lang="en-US" altLang="zh-CN" sz="1400" dirty="0">
                <a:solidFill>
                  <a:srgbClr val="EC7061"/>
                </a:solidFill>
              </a:rPr>
              <a:t>Wi-Fi 6</a:t>
            </a:r>
            <a:r>
              <a:rPr lang="zh-CN" altLang="en-US" sz="1400" dirty="0">
                <a:solidFill>
                  <a:srgbClr val="EC7061"/>
                </a:solidFill>
              </a:rPr>
              <a:t>），单</a:t>
            </a:r>
            <a:r>
              <a:rPr lang="en-US" altLang="zh-CN" sz="1400" dirty="0">
                <a:solidFill>
                  <a:srgbClr val="EC7061"/>
                </a:solidFill>
              </a:rPr>
              <a:t>5G</a:t>
            </a:r>
            <a:r>
              <a:rPr lang="zh-CN" altLang="en-US" sz="1400" dirty="0">
                <a:solidFill>
                  <a:srgbClr val="EC7061"/>
                </a:solidFill>
              </a:rPr>
              <a:t>速率高达</a:t>
            </a:r>
            <a:r>
              <a:rPr lang="en-US" altLang="zh-CN" sz="1400" dirty="0">
                <a:solidFill>
                  <a:srgbClr val="EC7061"/>
                </a:solidFill>
              </a:rPr>
              <a:t>9.6 </a:t>
            </a:r>
            <a:r>
              <a:rPr lang="en-US" altLang="zh-CN" sz="1400" dirty="0" err="1">
                <a:solidFill>
                  <a:srgbClr val="EC7061"/>
                </a:solidFill>
              </a:rPr>
              <a:t>Gbps</a:t>
            </a:r>
            <a:endParaRPr lang="en-US" altLang="zh-CN" sz="1400" dirty="0">
              <a:solidFill>
                <a:srgbClr val="EC7061"/>
              </a:solidFill>
            </a:endParaRPr>
          </a:p>
          <a:p>
            <a:pPr marL="285750" indent="-285750">
              <a:lnSpc>
                <a:spcPct val="150000"/>
              </a:lnSpc>
              <a:spcAft>
                <a:spcPts val="600"/>
              </a:spcAft>
              <a:buFont typeface="Arial" panose="020B0604020202020204" pitchFamily="34" charset="0"/>
              <a:buChar char="•"/>
            </a:pPr>
            <a:r>
              <a:rPr lang="zh-CN" altLang="en-US" sz="1400" dirty="0"/>
              <a:t>支持无线漫游及</a:t>
            </a:r>
            <a:r>
              <a:rPr lang="en-US" altLang="zh-CN" sz="1400" dirty="0"/>
              <a:t>WMM</a:t>
            </a:r>
            <a:r>
              <a:rPr lang="zh-CN" altLang="en-US" sz="1400" dirty="0"/>
              <a:t>等多种无线</a:t>
            </a:r>
            <a:r>
              <a:rPr lang="en-US" altLang="zh-CN" sz="1400" dirty="0" err="1"/>
              <a:t>QoS</a:t>
            </a:r>
            <a:r>
              <a:rPr lang="zh-CN" altLang="en-US" sz="1400" dirty="0"/>
              <a:t>协议，保证业务质量</a:t>
            </a:r>
          </a:p>
        </p:txBody>
      </p:sp>
      <p:sp>
        <p:nvSpPr>
          <p:cNvPr id="11" name="Rounded Rectangle 23"/>
          <p:cNvSpPr/>
          <p:nvPr/>
        </p:nvSpPr>
        <p:spPr>
          <a:xfrm>
            <a:off x="1210734" y="3605880"/>
            <a:ext cx="9770533" cy="1224607"/>
          </a:xfrm>
          <a:prstGeom prst="roundRect">
            <a:avLst>
              <a:gd name="adj" fmla="val 7521"/>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87916" tIns="45705" rIns="91413" bIns="45705" rtlCol="0" anchor="ctr"/>
          <a:lstStyle/>
          <a:p>
            <a:endParaRPr lang="zh-CN" altLang="en-US" sz="2000">
              <a:solidFill>
                <a:srgbClr val="007FAC"/>
              </a:solidFill>
            </a:endParaRPr>
          </a:p>
        </p:txBody>
      </p:sp>
      <p:sp>
        <p:nvSpPr>
          <p:cNvPr id="12" name="Rectangle 24"/>
          <p:cNvSpPr/>
          <p:nvPr/>
        </p:nvSpPr>
        <p:spPr>
          <a:xfrm>
            <a:off x="1403045" y="3974276"/>
            <a:ext cx="1309823" cy="487814"/>
          </a:xfrm>
          <a:prstGeom prst="roundRect">
            <a:avLst>
              <a:gd name="adj" fmla="val 7519"/>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b="1" kern="0">
                <a:latin typeface="Huawei Sans" panose="020C0503030203020204" pitchFamily="34" charset="0"/>
                <a:ea typeface="方正兰亭黑简体" panose="02000000000000000000" pitchFamily="2" charset="-122"/>
              </a:rPr>
              <a:t>高安全</a:t>
            </a:r>
          </a:p>
        </p:txBody>
      </p:sp>
      <p:sp>
        <p:nvSpPr>
          <p:cNvPr id="13" name="矩形 12"/>
          <p:cNvSpPr/>
          <p:nvPr/>
        </p:nvSpPr>
        <p:spPr>
          <a:xfrm>
            <a:off x="3107168" y="3610325"/>
            <a:ext cx="7874099" cy="1215717"/>
          </a:xfrm>
          <a:prstGeom prst="rect">
            <a:avLst/>
          </a:prstGeom>
        </p:spPr>
        <p:txBody>
          <a:bodyPr wrap="square">
            <a:spAutoFit/>
          </a:bodyPr>
          <a:lstStyle/>
          <a:p>
            <a:pPr marL="285750" indent="-285750">
              <a:lnSpc>
                <a:spcPct val="150000"/>
              </a:lnSpc>
              <a:spcAft>
                <a:spcPts val="600"/>
              </a:spcAft>
              <a:buFont typeface="Arial" panose="020B0604020202020204" pitchFamily="34" charset="0"/>
              <a:buChar char="•"/>
            </a:pPr>
            <a:r>
              <a:rPr lang="zh-CN" altLang="en-US" sz="1400" dirty="0"/>
              <a:t>支持</a:t>
            </a:r>
            <a:r>
              <a:rPr lang="en-US" altLang="zh-CN" sz="1400" dirty="0">
                <a:solidFill>
                  <a:srgbClr val="EC7061"/>
                </a:solidFill>
              </a:rPr>
              <a:t>WPA/WPA2/WPA3/WAPI</a:t>
            </a:r>
            <a:r>
              <a:rPr lang="zh-CN" altLang="en-US" sz="1400" dirty="0"/>
              <a:t>等主流认证</a:t>
            </a:r>
            <a:r>
              <a:rPr lang="en-US" altLang="zh-CN" sz="1400" dirty="0"/>
              <a:t>/</a:t>
            </a:r>
            <a:r>
              <a:rPr lang="zh-CN" altLang="en-US" sz="1400" dirty="0"/>
              <a:t>加密方式</a:t>
            </a:r>
          </a:p>
          <a:p>
            <a:pPr marL="285750" indent="-285750">
              <a:lnSpc>
                <a:spcPct val="150000"/>
              </a:lnSpc>
              <a:spcAft>
                <a:spcPts val="600"/>
              </a:spcAft>
              <a:buFont typeface="Arial" panose="020B0604020202020204" pitchFamily="34" charset="0"/>
              <a:buChar char="•"/>
            </a:pPr>
            <a:r>
              <a:rPr lang="zh-CN" altLang="en-US" sz="1400" dirty="0"/>
              <a:t>支持无线入侵检测</a:t>
            </a:r>
          </a:p>
          <a:p>
            <a:pPr marL="285750" indent="-285750">
              <a:lnSpc>
                <a:spcPct val="150000"/>
              </a:lnSpc>
              <a:spcAft>
                <a:spcPts val="600"/>
              </a:spcAft>
              <a:buFont typeface="Arial" panose="020B0604020202020204" pitchFamily="34" charset="0"/>
              <a:buChar char="•"/>
            </a:pPr>
            <a:r>
              <a:rPr lang="zh-CN" altLang="en-US" sz="1400" dirty="0"/>
              <a:t>可通过</a:t>
            </a:r>
            <a:r>
              <a:rPr lang="en-US" altLang="zh-CN" sz="1400" dirty="0" smtClean="0"/>
              <a:t>PoR1l</a:t>
            </a:r>
            <a:r>
              <a:rPr lang="zh-CN" altLang="en-US" sz="1400" dirty="0"/>
              <a:t>、</a:t>
            </a:r>
            <a:r>
              <a:rPr lang="en-US" altLang="zh-CN" sz="1400" dirty="0"/>
              <a:t>802.1x</a:t>
            </a:r>
            <a:r>
              <a:rPr lang="zh-CN" altLang="en-US" sz="1400" dirty="0"/>
              <a:t>技术对用户进行进行身份认证，保护内网安全</a:t>
            </a:r>
          </a:p>
        </p:txBody>
      </p:sp>
      <p:sp>
        <p:nvSpPr>
          <p:cNvPr id="14" name="Rounded Rectangle 23"/>
          <p:cNvSpPr/>
          <p:nvPr/>
        </p:nvSpPr>
        <p:spPr>
          <a:xfrm>
            <a:off x="1210734" y="4929872"/>
            <a:ext cx="9770533" cy="1224607"/>
          </a:xfrm>
          <a:prstGeom prst="roundRect">
            <a:avLst>
              <a:gd name="adj" fmla="val 7521"/>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87916" tIns="45705" rIns="91413" bIns="45705" rtlCol="0" anchor="ctr"/>
          <a:lstStyle/>
          <a:p>
            <a:endParaRPr lang="zh-CN" altLang="en-US" sz="2000">
              <a:solidFill>
                <a:srgbClr val="007FAC"/>
              </a:solidFill>
            </a:endParaRPr>
          </a:p>
        </p:txBody>
      </p:sp>
      <p:sp>
        <p:nvSpPr>
          <p:cNvPr id="15" name="Rectangle 24"/>
          <p:cNvSpPr/>
          <p:nvPr/>
        </p:nvSpPr>
        <p:spPr>
          <a:xfrm>
            <a:off x="1403045" y="5298268"/>
            <a:ext cx="1309823" cy="487814"/>
          </a:xfrm>
          <a:prstGeom prst="roundRect">
            <a:avLst>
              <a:gd name="adj" fmla="val 7519"/>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b="1" kern="0">
                <a:latin typeface="Huawei Sans" panose="020C0503030203020204" pitchFamily="34" charset="0"/>
                <a:ea typeface="方正兰亭黑简体" panose="02000000000000000000" pitchFamily="2" charset="-122"/>
              </a:rPr>
              <a:t>易部署</a:t>
            </a:r>
          </a:p>
        </p:txBody>
      </p:sp>
      <p:sp>
        <p:nvSpPr>
          <p:cNvPr id="16" name="矩形 15"/>
          <p:cNvSpPr/>
          <p:nvPr/>
        </p:nvSpPr>
        <p:spPr>
          <a:xfrm>
            <a:off x="3107168" y="4934317"/>
            <a:ext cx="7874099" cy="1215717"/>
          </a:xfrm>
          <a:prstGeom prst="rect">
            <a:avLst/>
          </a:prstGeom>
        </p:spPr>
        <p:txBody>
          <a:bodyPr wrap="square">
            <a:spAutoFit/>
          </a:bodyPr>
          <a:lstStyle/>
          <a:p>
            <a:pPr marL="285750" indent="-285750">
              <a:lnSpc>
                <a:spcPct val="150000"/>
              </a:lnSpc>
              <a:spcAft>
                <a:spcPts val="600"/>
              </a:spcAft>
              <a:buFont typeface="Arial" panose="020B0604020202020204" pitchFamily="34" charset="0"/>
              <a:buChar char="•"/>
            </a:pPr>
            <a:r>
              <a:rPr lang="zh-CN" altLang="en-US" sz="1400" dirty="0"/>
              <a:t> </a:t>
            </a:r>
            <a:r>
              <a:rPr lang="en-US" altLang="zh-CN" sz="1400" dirty="0"/>
              <a:t>AP</a:t>
            </a:r>
            <a:r>
              <a:rPr lang="zh-CN" altLang="en-US" sz="1400" dirty="0"/>
              <a:t>支持</a:t>
            </a:r>
            <a:r>
              <a:rPr lang="zh-CN" altLang="en-US" sz="1400" dirty="0">
                <a:solidFill>
                  <a:srgbClr val="EC7061"/>
                </a:solidFill>
              </a:rPr>
              <a:t>即插即用，自动升级，信道自主选择</a:t>
            </a:r>
            <a:r>
              <a:rPr lang="zh-CN" altLang="en-US" sz="1400" dirty="0"/>
              <a:t>，设备速率和功率动态调整，支持负载均衡</a:t>
            </a:r>
          </a:p>
          <a:p>
            <a:pPr marL="285750" indent="-285750">
              <a:lnSpc>
                <a:spcPct val="150000"/>
              </a:lnSpc>
              <a:spcAft>
                <a:spcPts val="600"/>
              </a:spcAft>
              <a:buFont typeface="Arial" panose="020B0604020202020204" pitchFamily="34" charset="0"/>
              <a:buChar char="•"/>
            </a:pPr>
            <a:r>
              <a:rPr lang="zh-CN" altLang="en-US" sz="1400" dirty="0">
                <a:solidFill>
                  <a:srgbClr val="EC7061"/>
                </a:solidFill>
              </a:rPr>
              <a:t>物联网融合</a:t>
            </a:r>
            <a:r>
              <a:rPr lang="en-US" altLang="zh-CN" sz="1400" dirty="0">
                <a:solidFill>
                  <a:srgbClr val="EC7061"/>
                </a:solidFill>
              </a:rPr>
              <a:t>AP</a:t>
            </a:r>
            <a:r>
              <a:rPr lang="zh-CN" altLang="en-US" sz="1400" dirty="0"/>
              <a:t>、内置高密天线</a:t>
            </a:r>
            <a:r>
              <a:rPr lang="en-US" altLang="zh-CN" sz="1400" dirty="0"/>
              <a:t>AP</a:t>
            </a:r>
            <a:r>
              <a:rPr lang="zh-CN" altLang="en-US" sz="1400" dirty="0"/>
              <a:t>等特色产品，简化安装，快速部署</a:t>
            </a:r>
          </a:p>
          <a:p>
            <a:pPr marL="285750" indent="-285750">
              <a:lnSpc>
                <a:spcPct val="150000"/>
              </a:lnSpc>
              <a:spcAft>
                <a:spcPts val="600"/>
              </a:spcAft>
              <a:buFont typeface="Arial" panose="020B0604020202020204" pitchFamily="34" charset="0"/>
              <a:buChar char="•"/>
            </a:pPr>
            <a:r>
              <a:rPr lang="zh-CN" altLang="en-US" sz="1400" dirty="0"/>
              <a:t>支持云管理模式，</a:t>
            </a:r>
            <a:r>
              <a:rPr lang="en-US" altLang="zh-CN" sz="1400" dirty="0"/>
              <a:t>AP</a:t>
            </a:r>
            <a:r>
              <a:rPr lang="zh-CN" altLang="en-US" sz="1400" dirty="0"/>
              <a:t>采用双栈设计，本地管理与云管理平滑切换</a:t>
            </a:r>
          </a:p>
        </p:txBody>
      </p:sp>
    </p:spTree>
    <p:extLst>
      <p:ext uri="{BB962C8B-B14F-4D97-AF65-F5344CB8AC3E}">
        <p14:creationId xmlns:p14="http://schemas.microsoft.com/office/powerpoint/2010/main" val="14247025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双轮驱动：技术与应用发展助推</a:t>
            </a:r>
            <a:r>
              <a:rPr lang="en-US" altLang="zh-CN"/>
              <a:t>Wi-Fi 6</a:t>
            </a:r>
            <a:r>
              <a:rPr lang="zh-CN" altLang="en-US"/>
              <a:t>时代到来</a:t>
            </a:r>
          </a:p>
        </p:txBody>
      </p:sp>
      <p:sp>
        <p:nvSpPr>
          <p:cNvPr id="3" name="圆角矩形 2"/>
          <p:cNvSpPr/>
          <p:nvPr/>
        </p:nvSpPr>
        <p:spPr>
          <a:xfrm>
            <a:off x="1594177" y="1756621"/>
            <a:ext cx="9600858" cy="1238536"/>
          </a:xfrm>
          <a:prstGeom prst="roundRect">
            <a:avLst/>
          </a:prstGeom>
          <a:solidFill>
            <a:srgbClr val="F3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8" dirty="0">
              <a:solidFill>
                <a:schemeClr val="bg1"/>
              </a:solidFill>
            </a:endParaRPr>
          </a:p>
        </p:txBody>
      </p:sp>
      <p:sp>
        <p:nvSpPr>
          <p:cNvPr id="4" name="椭圆 3"/>
          <p:cNvSpPr>
            <a:spLocks noChangeAspect="1"/>
          </p:cNvSpPr>
          <p:nvPr/>
        </p:nvSpPr>
        <p:spPr>
          <a:xfrm>
            <a:off x="696136" y="1474655"/>
            <a:ext cx="1800086" cy="1798594"/>
          </a:xfrm>
          <a:prstGeom prst="ellipse">
            <a:avLst/>
          </a:prstGeom>
          <a:solidFill>
            <a:srgbClr val="99DFF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8" dirty="0"/>
          </a:p>
        </p:txBody>
      </p:sp>
      <p:sp>
        <p:nvSpPr>
          <p:cNvPr id="5" name="椭圆 4"/>
          <p:cNvSpPr>
            <a:spLocks noChangeAspect="1"/>
          </p:cNvSpPr>
          <p:nvPr/>
        </p:nvSpPr>
        <p:spPr>
          <a:xfrm>
            <a:off x="1009835" y="1787508"/>
            <a:ext cx="1172684" cy="1172889"/>
          </a:xfrm>
          <a:prstGeom prst="ellipse">
            <a:avLst/>
          </a:prstGeom>
          <a:solidFill>
            <a:srgbClr val="F3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技 术</a:t>
            </a:r>
            <a:endParaRPr lang="zh-CN" altLang="en-US" sz="2000" b="1" dirty="0">
              <a:solidFill>
                <a:schemeClr val="tx1"/>
              </a:solidFill>
            </a:endParaRPr>
          </a:p>
        </p:txBody>
      </p:sp>
      <p:sp>
        <p:nvSpPr>
          <p:cNvPr id="6" name="圆角矩形 5"/>
          <p:cNvSpPr/>
          <p:nvPr/>
        </p:nvSpPr>
        <p:spPr>
          <a:xfrm>
            <a:off x="1594177" y="4400263"/>
            <a:ext cx="9600858" cy="1238536"/>
          </a:xfrm>
          <a:prstGeom prst="roundRect">
            <a:avLst/>
          </a:prstGeom>
          <a:solidFill>
            <a:srgbClr val="F3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8" dirty="0">
              <a:solidFill>
                <a:schemeClr val="bg1"/>
              </a:solidFill>
            </a:endParaRPr>
          </a:p>
        </p:txBody>
      </p:sp>
      <p:sp>
        <p:nvSpPr>
          <p:cNvPr id="7" name="椭圆 6"/>
          <p:cNvSpPr>
            <a:spLocks noChangeAspect="1"/>
          </p:cNvSpPr>
          <p:nvPr/>
        </p:nvSpPr>
        <p:spPr>
          <a:xfrm>
            <a:off x="696136" y="4096541"/>
            <a:ext cx="1800086" cy="1798594"/>
          </a:xfrm>
          <a:prstGeom prst="ellipse">
            <a:avLst/>
          </a:prstGeom>
          <a:solidFill>
            <a:srgbClr val="99DFF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8" dirty="0"/>
          </a:p>
        </p:txBody>
      </p:sp>
      <p:sp>
        <p:nvSpPr>
          <p:cNvPr id="8" name="椭圆 7"/>
          <p:cNvSpPr>
            <a:spLocks noChangeAspect="1"/>
          </p:cNvSpPr>
          <p:nvPr/>
        </p:nvSpPr>
        <p:spPr>
          <a:xfrm>
            <a:off x="1009835" y="4431149"/>
            <a:ext cx="1172684" cy="1172889"/>
          </a:xfrm>
          <a:prstGeom prst="ellipse">
            <a:avLst/>
          </a:prstGeom>
          <a:solidFill>
            <a:srgbClr val="F3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rPr>
              <a:t>应 用</a:t>
            </a:r>
            <a:endParaRPr lang="zh-CN" altLang="en-US" sz="2000" b="1" dirty="0">
              <a:solidFill>
                <a:schemeClr val="tx1"/>
              </a:solidFill>
            </a:endParaRPr>
          </a:p>
        </p:txBody>
      </p:sp>
      <p:sp>
        <p:nvSpPr>
          <p:cNvPr id="11" name="Text Box 116"/>
          <p:cNvSpPr txBox="1">
            <a:spLocks noChangeArrowheads="1"/>
          </p:cNvSpPr>
          <p:nvPr/>
        </p:nvSpPr>
        <p:spPr bwMode="auto">
          <a:xfrm>
            <a:off x="4216122" y="1999038"/>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altLang="zh-CN" sz="1200" dirty="0"/>
              <a:t>2015</a:t>
            </a:r>
          </a:p>
        </p:txBody>
      </p:sp>
      <p:sp>
        <p:nvSpPr>
          <p:cNvPr id="12" name="Text Box 116"/>
          <p:cNvSpPr txBox="1">
            <a:spLocks noChangeArrowheads="1"/>
          </p:cNvSpPr>
          <p:nvPr/>
        </p:nvSpPr>
        <p:spPr bwMode="auto">
          <a:xfrm>
            <a:off x="5069845" y="1999038"/>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altLang="zh-CN" sz="1200" dirty="0"/>
              <a:t>2016</a:t>
            </a:r>
          </a:p>
        </p:txBody>
      </p:sp>
      <p:sp>
        <p:nvSpPr>
          <p:cNvPr id="34" name="Text Box 116"/>
          <p:cNvSpPr txBox="1">
            <a:spLocks noChangeArrowheads="1"/>
          </p:cNvSpPr>
          <p:nvPr/>
        </p:nvSpPr>
        <p:spPr bwMode="auto">
          <a:xfrm>
            <a:off x="5925913" y="1999038"/>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altLang="zh-CN" sz="1200" dirty="0"/>
              <a:t>2017</a:t>
            </a:r>
          </a:p>
        </p:txBody>
      </p:sp>
      <p:sp>
        <p:nvSpPr>
          <p:cNvPr id="35" name="Text Box 116"/>
          <p:cNvSpPr txBox="1">
            <a:spLocks noChangeArrowheads="1"/>
          </p:cNvSpPr>
          <p:nvPr/>
        </p:nvSpPr>
        <p:spPr bwMode="auto">
          <a:xfrm>
            <a:off x="6766739" y="1999038"/>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altLang="zh-CN" sz="1200" dirty="0"/>
              <a:t>2018</a:t>
            </a:r>
          </a:p>
        </p:txBody>
      </p:sp>
      <p:sp>
        <p:nvSpPr>
          <p:cNvPr id="36" name="Text Box 116"/>
          <p:cNvSpPr txBox="1">
            <a:spLocks noChangeArrowheads="1"/>
          </p:cNvSpPr>
          <p:nvPr/>
        </p:nvSpPr>
        <p:spPr bwMode="auto">
          <a:xfrm>
            <a:off x="7622806" y="1999038"/>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altLang="zh-CN" sz="1200" dirty="0"/>
              <a:t>2019</a:t>
            </a:r>
          </a:p>
        </p:txBody>
      </p:sp>
      <p:sp>
        <p:nvSpPr>
          <p:cNvPr id="39" name="Text Box 116"/>
          <p:cNvSpPr txBox="1">
            <a:spLocks noChangeArrowheads="1"/>
          </p:cNvSpPr>
          <p:nvPr/>
        </p:nvSpPr>
        <p:spPr bwMode="auto">
          <a:xfrm>
            <a:off x="8538463" y="1999038"/>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altLang="zh-CN" sz="1200" dirty="0"/>
              <a:t>2020</a:t>
            </a:r>
          </a:p>
        </p:txBody>
      </p:sp>
      <p:sp>
        <p:nvSpPr>
          <p:cNvPr id="41" name="Text Box 116"/>
          <p:cNvSpPr txBox="1">
            <a:spLocks noChangeArrowheads="1"/>
          </p:cNvSpPr>
          <p:nvPr/>
        </p:nvSpPr>
        <p:spPr bwMode="auto">
          <a:xfrm>
            <a:off x="3389370" y="1999038"/>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altLang="zh-CN" sz="1200" dirty="0"/>
              <a:t>2014</a:t>
            </a:r>
          </a:p>
        </p:txBody>
      </p:sp>
      <p:grpSp>
        <p:nvGrpSpPr>
          <p:cNvPr id="9" name="组合 8"/>
          <p:cNvGrpSpPr/>
          <p:nvPr/>
        </p:nvGrpSpPr>
        <p:grpSpPr>
          <a:xfrm>
            <a:off x="3129967" y="2206040"/>
            <a:ext cx="7741464" cy="190534"/>
            <a:chOff x="3129967" y="2206040"/>
            <a:chExt cx="7741464" cy="190534"/>
          </a:xfrm>
        </p:grpSpPr>
        <p:sp>
          <p:nvSpPr>
            <p:cNvPr id="13" name="Line 117"/>
            <p:cNvSpPr>
              <a:spLocks noChangeShapeType="1"/>
            </p:cNvSpPr>
            <p:nvPr/>
          </p:nvSpPr>
          <p:spPr bwMode="auto">
            <a:xfrm>
              <a:off x="4464440" y="2207959"/>
              <a:ext cx="0" cy="151041"/>
            </a:xfrm>
            <a:prstGeom prst="line">
              <a:avLst/>
            </a:prstGeom>
            <a:noFill/>
            <a:ln w="38100">
              <a:solidFill>
                <a:srgbClr val="00B0F0"/>
              </a:solidFill>
              <a:round/>
              <a:headEnd/>
              <a:tailEnd/>
            </a:ln>
          </p:spPr>
          <p:txBody>
            <a:bodyPr lIns="82198" tIns="41100" rIns="82198" bIns="41100"/>
            <a:lstStyle/>
            <a:p>
              <a:pPr>
                <a:defRPr/>
              </a:pPr>
              <a:endParaRPr lang="zh-CN" altLang="en-US" sz="3198"/>
            </a:p>
          </p:txBody>
        </p:sp>
        <p:sp>
          <p:nvSpPr>
            <p:cNvPr id="14" name="Line 150"/>
            <p:cNvSpPr>
              <a:spLocks noChangeShapeType="1"/>
            </p:cNvSpPr>
            <p:nvPr/>
          </p:nvSpPr>
          <p:spPr bwMode="auto">
            <a:xfrm>
              <a:off x="4676697" y="2288075"/>
              <a:ext cx="0" cy="70923"/>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15" name="Line 150"/>
            <p:cNvSpPr>
              <a:spLocks noChangeShapeType="1"/>
            </p:cNvSpPr>
            <p:nvPr/>
          </p:nvSpPr>
          <p:spPr bwMode="auto">
            <a:xfrm>
              <a:off x="4888955" y="2234227"/>
              <a:ext cx="0" cy="124772"/>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16" name="Line 117"/>
            <p:cNvSpPr>
              <a:spLocks noChangeShapeType="1"/>
            </p:cNvSpPr>
            <p:nvPr/>
          </p:nvSpPr>
          <p:spPr bwMode="auto">
            <a:xfrm>
              <a:off x="5314645" y="2207959"/>
              <a:ext cx="0" cy="151041"/>
            </a:xfrm>
            <a:prstGeom prst="line">
              <a:avLst/>
            </a:prstGeom>
            <a:noFill/>
            <a:ln w="38100">
              <a:solidFill>
                <a:srgbClr val="00B0F0"/>
              </a:solidFill>
              <a:round/>
              <a:headEnd/>
              <a:tailEnd/>
            </a:ln>
          </p:spPr>
          <p:txBody>
            <a:bodyPr lIns="82198" tIns="41100" rIns="82198" bIns="41100"/>
            <a:lstStyle/>
            <a:p>
              <a:pPr>
                <a:defRPr/>
              </a:pPr>
              <a:endParaRPr lang="zh-CN" altLang="en-US" sz="3198"/>
            </a:p>
          </p:txBody>
        </p:sp>
        <p:sp>
          <p:nvSpPr>
            <p:cNvPr id="17" name="Line 150"/>
            <p:cNvSpPr>
              <a:spLocks noChangeShapeType="1"/>
            </p:cNvSpPr>
            <p:nvPr/>
          </p:nvSpPr>
          <p:spPr bwMode="auto">
            <a:xfrm>
              <a:off x="5102387" y="2288075"/>
              <a:ext cx="0" cy="70923"/>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18" name="Line 150"/>
            <p:cNvSpPr>
              <a:spLocks noChangeShapeType="1"/>
            </p:cNvSpPr>
            <p:nvPr/>
          </p:nvSpPr>
          <p:spPr bwMode="auto">
            <a:xfrm>
              <a:off x="5528075" y="2288075"/>
              <a:ext cx="0" cy="70923"/>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19" name="Line 150"/>
            <p:cNvSpPr>
              <a:spLocks noChangeShapeType="1"/>
            </p:cNvSpPr>
            <p:nvPr/>
          </p:nvSpPr>
          <p:spPr bwMode="auto">
            <a:xfrm>
              <a:off x="5740334" y="2234227"/>
              <a:ext cx="0" cy="124772"/>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20" name="Line 117"/>
            <p:cNvSpPr>
              <a:spLocks noChangeShapeType="1"/>
            </p:cNvSpPr>
            <p:nvPr/>
          </p:nvSpPr>
          <p:spPr bwMode="auto">
            <a:xfrm>
              <a:off x="6166022" y="2207959"/>
              <a:ext cx="0" cy="151041"/>
            </a:xfrm>
            <a:prstGeom prst="line">
              <a:avLst/>
            </a:prstGeom>
            <a:noFill/>
            <a:ln w="38100">
              <a:solidFill>
                <a:srgbClr val="00B0F0"/>
              </a:solidFill>
              <a:round/>
              <a:headEnd/>
              <a:tailEnd/>
            </a:ln>
          </p:spPr>
          <p:txBody>
            <a:bodyPr lIns="82198" tIns="41100" rIns="82198" bIns="41100"/>
            <a:lstStyle/>
            <a:p>
              <a:pPr>
                <a:defRPr/>
              </a:pPr>
              <a:endParaRPr lang="zh-CN" altLang="en-US" sz="3198"/>
            </a:p>
          </p:txBody>
        </p:sp>
        <p:sp>
          <p:nvSpPr>
            <p:cNvPr id="21" name="Line 150"/>
            <p:cNvSpPr>
              <a:spLocks noChangeShapeType="1"/>
            </p:cNvSpPr>
            <p:nvPr/>
          </p:nvSpPr>
          <p:spPr bwMode="auto">
            <a:xfrm>
              <a:off x="5952591" y="2288075"/>
              <a:ext cx="0" cy="70923"/>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22" name="Line 150"/>
            <p:cNvSpPr>
              <a:spLocks noChangeShapeType="1"/>
            </p:cNvSpPr>
            <p:nvPr/>
          </p:nvSpPr>
          <p:spPr bwMode="auto">
            <a:xfrm>
              <a:off x="6378281" y="2288075"/>
              <a:ext cx="0" cy="70923"/>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23" name="Line 150"/>
            <p:cNvSpPr>
              <a:spLocks noChangeShapeType="1"/>
            </p:cNvSpPr>
            <p:nvPr/>
          </p:nvSpPr>
          <p:spPr bwMode="auto">
            <a:xfrm>
              <a:off x="6591713" y="2234227"/>
              <a:ext cx="0" cy="124772"/>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24" name="Line 117"/>
            <p:cNvSpPr>
              <a:spLocks noChangeShapeType="1"/>
            </p:cNvSpPr>
            <p:nvPr/>
          </p:nvSpPr>
          <p:spPr bwMode="auto">
            <a:xfrm>
              <a:off x="7016229" y="2207959"/>
              <a:ext cx="0" cy="151041"/>
            </a:xfrm>
            <a:prstGeom prst="line">
              <a:avLst/>
            </a:prstGeom>
            <a:noFill/>
            <a:ln w="38100">
              <a:solidFill>
                <a:srgbClr val="00B0F0"/>
              </a:solidFill>
              <a:round/>
              <a:headEnd/>
              <a:tailEnd/>
            </a:ln>
          </p:spPr>
          <p:txBody>
            <a:bodyPr lIns="82198" tIns="41100" rIns="82198" bIns="41100"/>
            <a:lstStyle/>
            <a:p>
              <a:pPr>
                <a:defRPr/>
              </a:pPr>
              <a:endParaRPr lang="zh-CN" altLang="en-US" sz="3198"/>
            </a:p>
          </p:txBody>
        </p:sp>
        <p:sp>
          <p:nvSpPr>
            <p:cNvPr id="25" name="Line 150"/>
            <p:cNvSpPr>
              <a:spLocks noChangeShapeType="1"/>
            </p:cNvSpPr>
            <p:nvPr/>
          </p:nvSpPr>
          <p:spPr bwMode="auto">
            <a:xfrm>
              <a:off x="6803971" y="2288075"/>
              <a:ext cx="0" cy="70923"/>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26" name="Line 150"/>
            <p:cNvSpPr>
              <a:spLocks noChangeShapeType="1"/>
            </p:cNvSpPr>
            <p:nvPr/>
          </p:nvSpPr>
          <p:spPr bwMode="auto">
            <a:xfrm>
              <a:off x="7229660" y="2288075"/>
              <a:ext cx="0" cy="70923"/>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27" name="Line 150"/>
            <p:cNvSpPr>
              <a:spLocks noChangeShapeType="1"/>
            </p:cNvSpPr>
            <p:nvPr/>
          </p:nvSpPr>
          <p:spPr bwMode="auto">
            <a:xfrm>
              <a:off x="7441918" y="2234227"/>
              <a:ext cx="0" cy="124772"/>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28" name="Line 117"/>
            <p:cNvSpPr>
              <a:spLocks noChangeShapeType="1"/>
            </p:cNvSpPr>
            <p:nvPr/>
          </p:nvSpPr>
          <p:spPr bwMode="auto">
            <a:xfrm>
              <a:off x="7867606" y="2207959"/>
              <a:ext cx="0" cy="151041"/>
            </a:xfrm>
            <a:prstGeom prst="line">
              <a:avLst/>
            </a:prstGeom>
            <a:noFill/>
            <a:ln w="38100">
              <a:solidFill>
                <a:srgbClr val="00B0F0"/>
              </a:solidFill>
              <a:round/>
              <a:headEnd/>
              <a:tailEnd/>
            </a:ln>
          </p:spPr>
          <p:txBody>
            <a:bodyPr lIns="82198" tIns="41100" rIns="82198" bIns="41100"/>
            <a:lstStyle/>
            <a:p>
              <a:pPr>
                <a:defRPr/>
              </a:pPr>
              <a:endParaRPr lang="zh-CN" altLang="en-US" sz="3198"/>
            </a:p>
          </p:txBody>
        </p:sp>
        <p:sp>
          <p:nvSpPr>
            <p:cNvPr id="29" name="Line 150"/>
            <p:cNvSpPr>
              <a:spLocks noChangeShapeType="1"/>
            </p:cNvSpPr>
            <p:nvPr/>
          </p:nvSpPr>
          <p:spPr bwMode="auto">
            <a:xfrm>
              <a:off x="7655349" y="2288075"/>
              <a:ext cx="0" cy="70923"/>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30" name="Line 150"/>
            <p:cNvSpPr>
              <a:spLocks noChangeShapeType="1"/>
            </p:cNvSpPr>
            <p:nvPr/>
          </p:nvSpPr>
          <p:spPr bwMode="auto">
            <a:xfrm>
              <a:off x="8079865" y="2288075"/>
              <a:ext cx="0" cy="70923"/>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31" name="Line 150"/>
            <p:cNvSpPr>
              <a:spLocks noChangeShapeType="1"/>
            </p:cNvSpPr>
            <p:nvPr/>
          </p:nvSpPr>
          <p:spPr bwMode="auto">
            <a:xfrm>
              <a:off x="8293296" y="2234227"/>
              <a:ext cx="0" cy="124772"/>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32" name="Line 117"/>
            <p:cNvSpPr>
              <a:spLocks noChangeShapeType="1"/>
            </p:cNvSpPr>
            <p:nvPr/>
          </p:nvSpPr>
          <p:spPr bwMode="auto">
            <a:xfrm>
              <a:off x="8718986" y="2207959"/>
              <a:ext cx="0" cy="151041"/>
            </a:xfrm>
            <a:prstGeom prst="line">
              <a:avLst/>
            </a:prstGeom>
            <a:noFill/>
            <a:ln w="38100">
              <a:solidFill>
                <a:srgbClr val="00B0F0"/>
              </a:solidFill>
              <a:round/>
              <a:headEnd/>
              <a:tailEnd/>
            </a:ln>
          </p:spPr>
          <p:txBody>
            <a:bodyPr lIns="82198" tIns="41100" rIns="82198" bIns="41100"/>
            <a:lstStyle/>
            <a:p>
              <a:pPr>
                <a:defRPr/>
              </a:pPr>
              <a:endParaRPr lang="zh-CN" altLang="en-US" sz="3198"/>
            </a:p>
          </p:txBody>
        </p:sp>
        <p:sp>
          <p:nvSpPr>
            <p:cNvPr id="33" name="Line 150"/>
            <p:cNvSpPr>
              <a:spLocks noChangeShapeType="1"/>
            </p:cNvSpPr>
            <p:nvPr/>
          </p:nvSpPr>
          <p:spPr bwMode="auto">
            <a:xfrm>
              <a:off x="8505555" y="2288075"/>
              <a:ext cx="0" cy="70923"/>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37" name="Line 150"/>
            <p:cNvSpPr>
              <a:spLocks noChangeShapeType="1"/>
            </p:cNvSpPr>
            <p:nvPr/>
          </p:nvSpPr>
          <p:spPr bwMode="auto">
            <a:xfrm>
              <a:off x="8931243" y="2288075"/>
              <a:ext cx="0" cy="70923"/>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38" name="Line 150"/>
            <p:cNvSpPr>
              <a:spLocks noChangeShapeType="1"/>
            </p:cNvSpPr>
            <p:nvPr/>
          </p:nvSpPr>
          <p:spPr bwMode="auto">
            <a:xfrm>
              <a:off x="9143503" y="2234227"/>
              <a:ext cx="0" cy="124772"/>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40" name="Line 112"/>
            <p:cNvSpPr>
              <a:spLocks noChangeShapeType="1"/>
            </p:cNvSpPr>
            <p:nvPr/>
          </p:nvSpPr>
          <p:spPr bwMode="auto">
            <a:xfrm flipV="1">
              <a:off x="3129967" y="2396574"/>
              <a:ext cx="7741464" cy="0"/>
            </a:xfrm>
            <a:prstGeom prst="line">
              <a:avLst/>
            </a:prstGeom>
            <a:noFill/>
            <a:ln w="38100">
              <a:solidFill>
                <a:srgbClr val="00B0F0"/>
              </a:solidFill>
              <a:round/>
              <a:headEnd/>
              <a:tailEnd type="triangle" w="med" len="med"/>
            </a:ln>
          </p:spPr>
          <p:txBody>
            <a:bodyPr lIns="82198" tIns="41100" rIns="82198" bIns="41100"/>
            <a:lstStyle/>
            <a:p>
              <a:pPr>
                <a:defRPr/>
              </a:pPr>
              <a:endParaRPr lang="zh-CN" altLang="en-US" sz="3198"/>
            </a:p>
          </p:txBody>
        </p:sp>
        <p:sp>
          <p:nvSpPr>
            <p:cNvPr id="42" name="Line 117"/>
            <p:cNvSpPr>
              <a:spLocks noChangeShapeType="1"/>
            </p:cNvSpPr>
            <p:nvPr/>
          </p:nvSpPr>
          <p:spPr bwMode="auto">
            <a:xfrm>
              <a:off x="3634169" y="2215840"/>
              <a:ext cx="0" cy="149728"/>
            </a:xfrm>
            <a:prstGeom prst="line">
              <a:avLst/>
            </a:prstGeom>
            <a:noFill/>
            <a:ln w="38100">
              <a:solidFill>
                <a:srgbClr val="00B0F0"/>
              </a:solidFill>
              <a:round/>
              <a:headEnd/>
              <a:tailEnd/>
            </a:ln>
          </p:spPr>
          <p:txBody>
            <a:bodyPr lIns="82198" tIns="41100" rIns="82198" bIns="41100"/>
            <a:lstStyle/>
            <a:p>
              <a:pPr>
                <a:defRPr/>
              </a:pPr>
              <a:endParaRPr lang="zh-CN" altLang="en-US" sz="3198"/>
            </a:p>
          </p:txBody>
        </p:sp>
        <p:sp>
          <p:nvSpPr>
            <p:cNvPr id="43" name="Line 150"/>
            <p:cNvSpPr>
              <a:spLocks noChangeShapeType="1"/>
            </p:cNvSpPr>
            <p:nvPr/>
          </p:nvSpPr>
          <p:spPr bwMode="auto">
            <a:xfrm>
              <a:off x="3846427" y="2295957"/>
              <a:ext cx="0" cy="69612"/>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44" name="Line 150"/>
            <p:cNvSpPr>
              <a:spLocks noChangeShapeType="1"/>
            </p:cNvSpPr>
            <p:nvPr/>
          </p:nvSpPr>
          <p:spPr bwMode="auto">
            <a:xfrm>
              <a:off x="4059857" y="2242107"/>
              <a:ext cx="0" cy="123460"/>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45" name="Line 150"/>
            <p:cNvSpPr>
              <a:spLocks noChangeShapeType="1"/>
            </p:cNvSpPr>
            <p:nvPr/>
          </p:nvSpPr>
          <p:spPr bwMode="auto">
            <a:xfrm>
              <a:off x="4272117" y="2295957"/>
              <a:ext cx="0" cy="69612"/>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46" name="Line 150"/>
            <p:cNvSpPr>
              <a:spLocks noChangeShapeType="1"/>
            </p:cNvSpPr>
            <p:nvPr/>
          </p:nvSpPr>
          <p:spPr bwMode="auto">
            <a:xfrm>
              <a:off x="3230760" y="2242107"/>
              <a:ext cx="0" cy="123460"/>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47" name="Line 150"/>
            <p:cNvSpPr>
              <a:spLocks noChangeShapeType="1"/>
            </p:cNvSpPr>
            <p:nvPr/>
          </p:nvSpPr>
          <p:spPr bwMode="auto">
            <a:xfrm>
              <a:off x="3443020" y="2295957"/>
              <a:ext cx="0" cy="69612"/>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48" name="Line 117"/>
            <p:cNvSpPr>
              <a:spLocks noChangeShapeType="1"/>
            </p:cNvSpPr>
            <p:nvPr/>
          </p:nvSpPr>
          <p:spPr bwMode="auto">
            <a:xfrm>
              <a:off x="9559823" y="2206040"/>
              <a:ext cx="0" cy="151041"/>
            </a:xfrm>
            <a:prstGeom prst="line">
              <a:avLst/>
            </a:prstGeom>
            <a:noFill/>
            <a:ln w="38100">
              <a:solidFill>
                <a:srgbClr val="00B0F0"/>
              </a:solidFill>
              <a:round/>
              <a:headEnd/>
              <a:tailEnd/>
            </a:ln>
          </p:spPr>
          <p:txBody>
            <a:bodyPr lIns="82198" tIns="41100" rIns="82198" bIns="41100"/>
            <a:lstStyle/>
            <a:p>
              <a:pPr>
                <a:defRPr/>
              </a:pPr>
              <a:endParaRPr lang="zh-CN" altLang="en-US" sz="3198"/>
            </a:p>
          </p:txBody>
        </p:sp>
        <p:sp>
          <p:nvSpPr>
            <p:cNvPr id="49" name="Line 150"/>
            <p:cNvSpPr>
              <a:spLocks noChangeShapeType="1"/>
            </p:cNvSpPr>
            <p:nvPr/>
          </p:nvSpPr>
          <p:spPr bwMode="auto">
            <a:xfrm>
              <a:off x="9349694" y="2283353"/>
              <a:ext cx="0" cy="71944"/>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50" name="Line 150"/>
            <p:cNvSpPr>
              <a:spLocks noChangeShapeType="1"/>
            </p:cNvSpPr>
            <p:nvPr/>
          </p:nvSpPr>
          <p:spPr bwMode="auto">
            <a:xfrm>
              <a:off x="9968271" y="2224404"/>
              <a:ext cx="0" cy="124772"/>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sp>
          <p:nvSpPr>
            <p:cNvPr id="51" name="Line 150"/>
            <p:cNvSpPr>
              <a:spLocks noChangeShapeType="1"/>
            </p:cNvSpPr>
            <p:nvPr/>
          </p:nvSpPr>
          <p:spPr bwMode="auto">
            <a:xfrm>
              <a:off x="9772791" y="2273530"/>
              <a:ext cx="0" cy="71944"/>
            </a:xfrm>
            <a:prstGeom prst="line">
              <a:avLst/>
            </a:prstGeom>
            <a:noFill/>
            <a:ln w="9525">
              <a:solidFill>
                <a:srgbClr val="00B0F0"/>
              </a:solidFill>
              <a:round/>
              <a:headEnd/>
              <a:tailEnd/>
            </a:ln>
          </p:spPr>
          <p:txBody>
            <a:bodyPr lIns="82198" tIns="41100" rIns="82198" bIns="41100"/>
            <a:lstStyle/>
            <a:p>
              <a:pPr>
                <a:defRPr/>
              </a:pPr>
              <a:endParaRPr lang="zh-CN" altLang="en-US" sz="3198"/>
            </a:p>
          </p:txBody>
        </p:sp>
      </p:grpSp>
      <p:sp>
        <p:nvSpPr>
          <p:cNvPr id="52" name="Text Box 116"/>
          <p:cNvSpPr txBox="1">
            <a:spLocks noChangeArrowheads="1"/>
          </p:cNvSpPr>
          <p:nvPr/>
        </p:nvSpPr>
        <p:spPr bwMode="auto">
          <a:xfrm>
            <a:off x="9304643" y="1999038"/>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altLang="zh-CN" sz="1200" dirty="0"/>
              <a:t>2021</a:t>
            </a:r>
          </a:p>
        </p:txBody>
      </p:sp>
      <p:sp>
        <p:nvSpPr>
          <p:cNvPr id="53" name="矩形 52"/>
          <p:cNvSpPr/>
          <p:nvPr/>
        </p:nvSpPr>
        <p:spPr>
          <a:xfrm>
            <a:off x="8895889" y="2443871"/>
            <a:ext cx="1072383" cy="276783"/>
          </a:xfrm>
          <a:prstGeom prst="rect">
            <a:avLst/>
          </a:prstGeom>
        </p:spPr>
        <p:txBody>
          <a:bodyPr wrap="square">
            <a:spAutoFit/>
          </a:bodyPr>
          <a:lstStyle/>
          <a:p>
            <a:r>
              <a:rPr lang="en-US" altLang="zh-CN" sz="1200" b="1" kern="0" dirty="0">
                <a:cs typeface="Calibri" pitchFamily="34" charset="0"/>
              </a:rPr>
              <a:t>802.11ax</a:t>
            </a:r>
          </a:p>
        </p:txBody>
      </p:sp>
      <p:grpSp>
        <p:nvGrpSpPr>
          <p:cNvPr id="121" name="组合 120"/>
          <p:cNvGrpSpPr/>
          <p:nvPr/>
        </p:nvGrpSpPr>
        <p:grpSpPr>
          <a:xfrm>
            <a:off x="4464440" y="2400036"/>
            <a:ext cx="3307645" cy="765271"/>
            <a:chOff x="4464440" y="2400036"/>
            <a:chExt cx="3307645" cy="377933"/>
          </a:xfrm>
        </p:grpSpPr>
        <p:cxnSp>
          <p:nvCxnSpPr>
            <p:cNvPr id="10" name="直接连接符 9"/>
            <p:cNvCxnSpPr/>
            <p:nvPr/>
          </p:nvCxnSpPr>
          <p:spPr>
            <a:xfrm>
              <a:off x="4464440" y="2413517"/>
              <a:ext cx="0" cy="364452"/>
            </a:xfrm>
            <a:prstGeom prst="line">
              <a:avLst/>
            </a:prstGeom>
            <a:ln w="31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6022" y="2413517"/>
              <a:ext cx="0" cy="364452"/>
            </a:xfrm>
            <a:prstGeom prst="line">
              <a:avLst/>
            </a:prstGeom>
            <a:ln w="31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772085" y="2400036"/>
              <a:ext cx="0" cy="364452"/>
            </a:xfrm>
            <a:prstGeom prst="line">
              <a:avLst/>
            </a:prstGeom>
            <a:ln w="3175">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56" name="直接箭头连接符 55"/>
          <p:cNvCxnSpPr/>
          <p:nvPr/>
        </p:nvCxnSpPr>
        <p:spPr>
          <a:xfrm>
            <a:off x="4502382" y="2534979"/>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6210340" y="2534979"/>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812242" y="2521497"/>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a:off x="5936787" y="2534979"/>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10800000">
            <a:off x="7542250" y="2521497"/>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0800000">
            <a:off x="4223291" y="2534979"/>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3389972" y="2443871"/>
            <a:ext cx="816737" cy="276783"/>
          </a:xfrm>
          <a:prstGeom prst="rect">
            <a:avLst/>
          </a:prstGeom>
        </p:spPr>
        <p:txBody>
          <a:bodyPr wrap="square">
            <a:spAutoFit/>
          </a:bodyPr>
          <a:lstStyle/>
          <a:p>
            <a:r>
              <a:rPr lang="en-US" altLang="zh-CN" sz="1200" kern="0" dirty="0">
                <a:cs typeface="Calibri" pitchFamily="34" charset="0"/>
              </a:rPr>
              <a:t>802.11n</a:t>
            </a:r>
          </a:p>
        </p:txBody>
      </p:sp>
      <p:sp>
        <p:nvSpPr>
          <p:cNvPr id="63" name="矩形 62"/>
          <p:cNvSpPr/>
          <p:nvPr/>
        </p:nvSpPr>
        <p:spPr>
          <a:xfrm>
            <a:off x="4752144" y="2443871"/>
            <a:ext cx="1179276" cy="461305"/>
          </a:xfrm>
          <a:prstGeom prst="rect">
            <a:avLst/>
          </a:prstGeom>
        </p:spPr>
        <p:txBody>
          <a:bodyPr wrap="square">
            <a:spAutoFit/>
          </a:bodyPr>
          <a:lstStyle/>
          <a:p>
            <a:pPr algn="ctr"/>
            <a:r>
              <a:rPr lang="en-US" altLang="zh-CN" sz="1200" kern="0" dirty="0">
                <a:cs typeface="Calibri" pitchFamily="34" charset="0"/>
              </a:rPr>
              <a:t>802.11ac wave1</a:t>
            </a:r>
          </a:p>
        </p:txBody>
      </p:sp>
      <p:sp>
        <p:nvSpPr>
          <p:cNvPr id="64" name="矩形 63"/>
          <p:cNvSpPr/>
          <p:nvPr/>
        </p:nvSpPr>
        <p:spPr>
          <a:xfrm>
            <a:off x="6423004" y="2437171"/>
            <a:ext cx="1179276" cy="461305"/>
          </a:xfrm>
          <a:prstGeom prst="rect">
            <a:avLst/>
          </a:prstGeom>
        </p:spPr>
        <p:txBody>
          <a:bodyPr wrap="square">
            <a:spAutoFit/>
          </a:bodyPr>
          <a:lstStyle/>
          <a:p>
            <a:pPr algn="ctr"/>
            <a:r>
              <a:rPr lang="en-US" altLang="zh-CN" sz="1200" kern="0" dirty="0">
                <a:cs typeface="Calibri" pitchFamily="34" charset="0"/>
              </a:rPr>
              <a:t>802.11ac wave2</a:t>
            </a:r>
          </a:p>
        </p:txBody>
      </p:sp>
      <p:cxnSp>
        <p:nvCxnSpPr>
          <p:cNvPr id="65" name="直接箭头连接符 64"/>
          <p:cNvCxnSpPr/>
          <p:nvPr/>
        </p:nvCxnSpPr>
        <p:spPr>
          <a:xfrm>
            <a:off x="10156588" y="2534979"/>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3142870" y="2534979"/>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7616533" y="1283619"/>
            <a:ext cx="3690027" cy="307456"/>
          </a:xfrm>
          <a:prstGeom prst="rect">
            <a:avLst/>
          </a:prstGeom>
        </p:spPr>
        <p:txBody>
          <a:bodyPr wrap="square">
            <a:spAutoFit/>
          </a:bodyPr>
          <a:lstStyle/>
          <a:p>
            <a:pPr algn="ctr"/>
            <a:r>
              <a:rPr lang="en-US" altLang="zh-CN" sz="1398" b="1" kern="0" dirty="0">
                <a:cs typeface="Calibri" pitchFamily="34" charset="0"/>
              </a:rPr>
              <a:t>802.11ax</a:t>
            </a:r>
            <a:r>
              <a:rPr lang="zh-CN" altLang="en-US" sz="1398" b="1" kern="0" dirty="0">
                <a:cs typeface="Calibri" pitchFamily="34" charset="0"/>
              </a:rPr>
              <a:t>标准发布，进入下一代</a:t>
            </a:r>
            <a:r>
              <a:rPr lang="en-US" altLang="zh-CN" sz="1398" b="1" kern="0" dirty="0">
                <a:cs typeface="Calibri" pitchFamily="34" charset="0"/>
              </a:rPr>
              <a:t>Wi-Fi</a:t>
            </a:r>
            <a:r>
              <a:rPr lang="zh-CN" altLang="en-US" sz="1398" b="1" kern="0" dirty="0">
                <a:cs typeface="Calibri" pitchFamily="34" charset="0"/>
              </a:rPr>
              <a:t>时代</a:t>
            </a:r>
            <a:endParaRPr lang="en-US" altLang="zh-CN" sz="1398" b="1" kern="0" dirty="0">
              <a:cs typeface="Calibri" pitchFamily="34" charset="0"/>
            </a:endParaRPr>
          </a:p>
        </p:txBody>
      </p:sp>
      <p:sp>
        <p:nvSpPr>
          <p:cNvPr id="68" name="右箭头 67"/>
          <p:cNvSpPr/>
          <p:nvPr/>
        </p:nvSpPr>
        <p:spPr>
          <a:xfrm rot="5400000">
            <a:off x="8146950" y="1818104"/>
            <a:ext cx="716217" cy="188970"/>
          </a:xfrm>
          <a:prstGeom prst="rightArrow">
            <a:avLst>
              <a:gd name="adj1" fmla="val 45472"/>
              <a:gd name="adj2" fmla="val 50000"/>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68" tIns="45684" rIns="91368" bIns="45684" numCol="1" spcCol="0" rtlCol="0" fromWordArt="0" anchor="ctr" anchorCtr="0" forceAA="0" compatLnSpc="1">
            <a:prstTxWarp prst="textNoShape">
              <a:avLst/>
            </a:prstTxWarp>
            <a:noAutofit/>
          </a:bodyPr>
          <a:lstStyle/>
          <a:p>
            <a:pPr algn="ctr"/>
            <a:endParaRPr lang="zh-CN" altLang="en-US" sz="3598">
              <a:solidFill>
                <a:schemeClr val="tx1"/>
              </a:solidFill>
            </a:endParaRPr>
          </a:p>
        </p:txBody>
      </p:sp>
      <p:sp>
        <p:nvSpPr>
          <p:cNvPr id="69" name="矩形 68"/>
          <p:cNvSpPr/>
          <p:nvPr/>
        </p:nvSpPr>
        <p:spPr>
          <a:xfrm>
            <a:off x="2658796" y="2433592"/>
            <a:ext cx="816737" cy="276783"/>
          </a:xfrm>
          <a:prstGeom prst="rect">
            <a:avLst/>
          </a:prstGeom>
        </p:spPr>
        <p:txBody>
          <a:bodyPr wrap="square">
            <a:spAutoFit/>
          </a:bodyPr>
          <a:lstStyle/>
          <a:p>
            <a:r>
              <a:rPr lang="en-US" altLang="zh-CN" sz="1200" kern="0" dirty="0">
                <a:cs typeface="Calibri" pitchFamily="34" charset="0"/>
              </a:rPr>
              <a:t>2011</a:t>
            </a:r>
          </a:p>
        </p:txBody>
      </p:sp>
      <p:sp>
        <p:nvSpPr>
          <p:cNvPr id="70" name="矩形 69"/>
          <p:cNvSpPr/>
          <p:nvPr/>
        </p:nvSpPr>
        <p:spPr>
          <a:xfrm>
            <a:off x="671688" y="3394949"/>
            <a:ext cx="1803374" cy="522812"/>
          </a:xfrm>
          <a:prstGeom prst="rect">
            <a:avLst/>
          </a:prstGeom>
        </p:spPr>
        <p:txBody>
          <a:bodyPr wrap="square">
            <a:spAutoFit/>
          </a:bodyPr>
          <a:lstStyle/>
          <a:p>
            <a:pPr algn="ctr"/>
            <a:r>
              <a:rPr lang="zh-CN" altLang="en-US" sz="1398" b="1" dirty="0">
                <a:solidFill>
                  <a:srgbClr val="EC7061"/>
                </a:solidFill>
              </a:rPr>
              <a:t>每</a:t>
            </a:r>
            <a:r>
              <a:rPr lang="en-US" altLang="zh-CN" sz="1398" b="1" dirty="0">
                <a:solidFill>
                  <a:srgbClr val="EC7061"/>
                </a:solidFill>
              </a:rPr>
              <a:t>4~5</a:t>
            </a:r>
            <a:r>
              <a:rPr lang="zh-CN" altLang="en-US" sz="1398" b="1" dirty="0">
                <a:solidFill>
                  <a:srgbClr val="EC7061"/>
                </a:solidFill>
              </a:rPr>
              <a:t>年</a:t>
            </a:r>
            <a:r>
              <a:rPr lang="en-US" altLang="zh-CN" sz="1398" dirty="0"/>
              <a:t>Wi-Fi</a:t>
            </a:r>
            <a:r>
              <a:rPr lang="zh-CN" altLang="en-US" sz="1398" dirty="0"/>
              <a:t>标准升级换代一次</a:t>
            </a:r>
          </a:p>
        </p:txBody>
      </p:sp>
      <p:sp>
        <p:nvSpPr>
          <p:cNvPr id="71" name="矩形 70"/>
          <p:cNvSpPr/>
          <p:nvPr/>
        </p:nvSpPr>
        <p:spPr>
          <a:xfrm>
            <a:off x="3082826" y="3411618"/>
            <a:ext cx="1381614" cy="48947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Wi-Fi 4</a:t>
            </a: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72" name="矩形 71"/>
          <p:cNvSpPr/>
          <p:nvPr/>
        </p:nvSpPr>
        <p:spPr>
          <a:xfrm>
            <a:off x="4464439" y="3411618"/>
            <a:ext cx="3307646" cy="489475"/>
          </a:xfrm>
          <a:prstGeom prst="rect">
            <a:avLst/>
          </a:prstGeom>
          <a:solidFill>
            <a:srgbClr val="99DFF9">
              <a:alpha val="20000"/>
            </a:srgbClr>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Wi-Fi 5</a:t>
            </a: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73" name="矩形 72"/>
          <p:cNvSpPr/>
          <p:nvPr/>
        </p:nvSpPr>
        <p:spPr>
          <a:xfrm>
            <a:off x="7763148" y="3411618"/>
            <a:ext cx="2205123" cy="48947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Wi-Fi 6</a:t>
            </a: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74" name="矩形 73"/>
          <p:cNvSpPr/>
          <p:nvPr/>
        </p:nvSpPr>
        <p:spPr>
          <a:xfrm>
            <a:off x="9968272" y="3364196"/>
            <a:ext cx="1563328" cy="523220"/>
          </a:xfrm>
          <a:prstGeom prst="rect">
            <a:avLst/>
          </a:prstGeom>
        </p:spPr>
        <p:txBody>
          <a:bodyPr wrap="square">
            <a:spAutoFit/>
          </a:bodyPr>
          <a:lstStyle/>
          <a:p>
            <a:pPr algn="ctr"/>
            <a:r>
              <a:rPr lang="en-US" altLang="zh-CN" sz="1400" dirty="0"/>
              <a:t>2018</a:t>
            </a:r>
            <a:r>
              <a:rPr lang="zh-CN" altLang="en-US" sz="1400" dirty="0"/>
              <a:t>年</a:t>
            </a:r>
            <a:r>
              <a:rPr lang="en-US" altLang="zh-CN" sz="1400" dirty="0"/>
              <a:t>10</a:t>
            </a:r>
            <a:r>
              <a:rPr lang="zh-CN" altLang="en-US" sz="1400" dirty="0"/>
              <a:t>月</a:t>
            </a:r>
            <a:endParaRPr lang="en-US" altLang="zh-CN" sz="1400" dirty="0"/>
          </a:p>
          <a:p>
            <a:pPr algn="ctr"/>
            <a:r>
              <a:rPr lang="en-US" altLang="zh-CN" sz="1400" dirty="0"/>
              <a:t>WFA</a:t>
            </a:r>
            <a:r>
              <a:rPr lang="zh-CN" altLang="en-US" sz="1400" dirty="0"/>
              <a:t>联盟新命名</a:t>
            </a:r>
          </a:p>
        </p:txBody>
      </p:sp>
      <p:grpSp>
        <p:nvGrpSpPr>
          <p:cNvPr id="75" name="组合 76"/>
          <p:cNvGrpSpPr>
            <a:grpSpLocks noChangeAspect="1"/>
          </p:cNvGrpSpPr>
          <p:nvPr/>
        </p:nvGrpSpPr>
        <p:grpSpPr>
          <a:xfrm>
            <a:off x="3126511" y="4765796"/>
            <a:ext cx="308408" cy="247930"/>
            <a:chOff x="4651552" y="1633290"/>
            <a:chExt cx="413322" cy="332269"/>
          </a:xfrm>
          <a:solidFill>
            <a:srgbClr val="00B0F0"/>
          </a:solidFill>
        </p:grpSpPr>
        <p:sp>
          <p:nvSpPr>
            <p:cNvPr id="76" name="任意多边形 75"/>
            <p:cNvSpPr/>
            <p:nvPr/>
          </p:nvSpPr>
          <p:spPr>
            <a:xfrm>
              <a:off x="4651552" y="1633290"/>
              <a:ext cx="293543" cy="266971"/>
            </a:xfrm>
            <a:custGeom>
              <a:avLst/>
              <a:gdLst>
                <a:gd name="connsiteX0" fmla="*/ 239603 w 352904"/>
                <a:gd name="connsiteY0" fmla="*/ 73741 h 320958"/>
                <a:gd name="connsiteX1" fmla="*/ 216743 w 352904"/>
                <a:gd name="connsiteY1" fmla="*/ 96601 h 320958"/>
                <a:gd name="connsiteX2" fmla="*/ 239603 w 352904"/>
                <a:gd name="connsiteY2" fmla="*/ 119461 h 320958"/>
                <a:gd name="connsiteX3" fmla="*/ 262463 w 352904"/>
                <a:gd name="connsiteY3" fmla="*/ 96601 h 320958"/>
                <a:gd name="connsiteX4" fmla="*/ 239603 w 352904"/>
                <a:gd name="connsiteY4" fmla="*/ 73741 h 320958"/>
                <a:gd name="connsiteX5" fmla="*/ 117334 w 352904"/>
                <a:gd name="connsiteY5" fmla="*/ 73157 h 320958"/>
                <a:gd name="connsiteX6" fmla="*/ 94474 w 352904"/>
                <a:gd name="connsiteY6" fmla="*/ 96017 h 320958"/>
                <a:gd name="connsiteX7" fmla="*/ 117334 w 352904"/>
                <a:gd name="connsiteY7" fmla="*/ 118877 h 320958"/>
                <a:gd name="connsiteX8" fmla="*/ 140194 w 352904"/>
                <a:gd name="connsiteY8" fmla="*/ 96017 h 320958"/>
                <a:gd name="connsiteX9" fmla="*/ 117334 w 352904"/>
                <a:gd name="connsiteY9" fmla="*/ 73157 h 320958"/>
                <a:gd name="connsiteX10" fmla="*/ 161445 w 352904"/>
                <a:gd name="connsiteY10" fmla="*/ 676 h 320958"/>
                <a:gd name="connsiteX11" fmla="*/ 273513 w 352904"/>
                <a:gd name="connsiteY11" fmla="*/ 23593 h 320958"/>
                <a:gd name="connsiteX12" fmla="*/ 352891 w 352904"/>
                <a:gd name="connsiteY12" fmla="*/ 122075 h 320958"/>
                <a:gd name="connsiteX13" fmla="*/ 352904 w 352904"/>
                <a:gd name="connsiteY13" fmla="*/ 128507 h 320958"/>
                <a:gd name="connsiteX14" fmla="*/ 315146 w 352904"/>
                <a:gd name="connsiteY14" fmla="*/ 129922 h 320958"/>
                <a:gd name="connsiteX15" fmla="*/ 268164 w 352904"/>
                <a:gd name="connsiteY15" fmla="*/ 145994 h 320958"/>
                <a:gd name="connsiteX16" fmla="*/ 197650 w 352904"/>
                <a:gd name="connsiteY16" fmla="*/ 278970 h 320958"/>
                <a:gd name="connsiteX17" fmla="*/ 207241 w 352904"/>
                <a:gd name="connsiteY17" fmla="*/ 300331 h 320958"/>
                <a:gd name="connsiteX18" fmla="*/ 171382 w 352904"/>
                <a:gd name="connsiteY18" fmla="*/ 304251 h 320958"/>
                <a:gd name="connsiteX19" fmla="*/ 112465 w 352904"/>
                <a:gd name="connsiteY19" fmla="*/ 293615 h 320958"/>
                <a:gd name="connsiteX20" fmla="*/ 51566 w 352904"/>
                <a:gd name="connsiteY20" fmla="*/ 320958 h 320958"/>
                <a:gd name="connsiteX21" fmla="*/ 55204 w 352904"/>
                <a:gd name="connsiteY21" fmla="*/ 262286 h 320958"/>
                <a:gd name="connsiteX22" fmla="*/ 56385 w 352904"/>
                <a:gd name="connsiteY22" fmla="*/ 41109 h 320958"/>
                <a:gd name="connsiteX23" fmla="*/ 161445 w 352904"/>
                <a:gd name="connsiteY23" fmla="*/ 676 h 32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2904" h="320958">
                  <a:moveTo>
                    <a:pt x="239603" y="73741"/>
                  </a:moveTo>
                  <a:cubicBezTo>
                    <a:pt x="226978" y="73741"/>
                    <a:pt x="216743" y="83976"/>
                    <a:pt x="216743" y="96601"/>
                  </a:cubicBezTo>
                  <a:cubicBezTo>
                    <a:pt x="216743" y="109226"/>
                    <a:pt x="226978" y="119461"/>
                    <a:pt x="239603" y="119461"/>
                  </a:cubicBezTo>
                  <a:cubicBezTo>
                    <a:pt x="252228" y="119461"/>
                    <a:pt x="262463" y="109226"/>
                    <a:pt x="262463" y="96601"/>
                  </a:cubicBezTo>
                  <a:cubicBezTo>
                    <a:pt x="262463" y="83976"/>
                    <a:pt x="252228" y="73741"/>
                    <a:pt x="239603" y="73741"/>
                  </a:cubicBezTo>
                  <a:close/>
                  <a:moveTo>
                    <a:pt x="117334" y="73157"/>
                  </a:moveTo>
                  <a:cubicBezTo>
                    <a:pt x="104709" y="73157"/>
                    <a:pt x="94474" y="83392"/>
                    <a:pt x="94474" y="96017"/>
                  </a:cubicBezTo>
                  <a:cubicBezTo>
                    <a:pt x="94474" y="108642"/>
                    <a:pt x="104709" y="118877"/>
                    <a:pt x="117334" y="118877"/>
                  </a:cubicBezTo>
                  <a:cubicBezTo>
                    <a:pt x="129959" y="118877"/>
                    <a:pt x="140194" y="108642"/>
                    <a:pt x="140194" y="96017"/>
                  </a:cubicBezTo>
                  <a:cubicBezTo>
                    <a:pt x="140194" y="83392"/>
                    <a:pt x="129959" y="73157"/>
                    <a:pt x="117334" y="73157"/>
                  </a:cubicBezTo>
                  <a:close/>
                  <a:moveTo>
                    <a:pt x="161445" y="676"/>
                  </a:moveTo>
                  <a:cubicBezTo>
                    <a:pt x="199745" y="-2414"/>
                    <a:pt x="239214" y="5055"/>
                    <a:pt x="273513" y="23593"/>
                  </a:cubicBezTo>
                  <a:cubicBezTo>
                    <a:pt x="316394" y="46769"/>
                    <a:pt x="343628" y="82874"/>
                    <a:pt x="352891" y="122075"/>
                  </a:cubicBezTo>
                  <a:lnTo>
                    <a:pt x="352904" y="128507"/>
                  </a:lnTo>
                  <a:lnTo>
                    <a:pt x="315146" y="129922"/>
                  </a:lnTo>
                  <a:cubicBezTo>
                    <a:pt x="298889" y="132883"/>
                    <a:pt x="282999" y="138217"/>
                    <a:pt x="268164" y="145994"/>
                  </a:cubicBezTo>
                  <a:cubicBezTo>
                    <a:pt x="213736" y="174528"/>
                    <a:pt x="187797" y="228001"/>
                    <a:pt x="197650" y="278970"/>
                  </a:cubicBezTo>
                  <a:lnTo>
                    <a:pt x="207241" y="300331"/>
                  </a:lnTo>
                  <a:lnTo>
                    <a:pt x="171382" y="304251"/>
                  </a:lnTo>
                  <a:cubicBezTo>
                    <a:pt x="151598" y="303607"/>
                    <a:pt x="131691" y="300131"/>
                    <a:pt x="112465" y="293615"/>
                  </a:cubicBezTo>
                  <a:lnTo>
                    <a:pt x="51566" y="320958"/>
                  </a:lnTo>
                  <a:lnTo>
                    <a:pt x="55204" y="262286"/>
                  </a:lnTo>
                  <a:cubicBezTo>
                    <a:pt x="-18866" y="201954"/>
                    <a:pt x="-18326" y="100862"/>
                    <a:pt x="56385" y="41109"/>
                  </a:cubicBezTo>
                  <a:cubicBezTo>
                    <a:pt x="86012" y="17414"/>
                    <a:pt x="123145" y="3766"/>
                    <a:pt x="161445" y="6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75" dirty="0">
                <a:solidFill>
                  <a:schemeClr val="tx1"/>
                </a:solidFill>
              </a:endParaRPr>
            </a:p>
          </p:txBody>
        </p:sp>
        <p:sp>
          <p:nvSpPr>
            <p:cNvPr id="77" name="任意多边形 76"/>
            <p:cNvSpPr/>
            <p:nvPr/>
          </p:nvSpPr>
          <p:spPr>
            <a:xfrm>
              <a:off x="4824151" y="1743210"/>
              <a:ext cx="240723" cy="222349"/>
            </a:xfrm>
            <a:custGeom>
              <a:avLst/>
              <a:gdLst>
                <a:gd name="connsiteX0" fmla="*/ 102711 w 289403"/>
                <a:gd name="connsiteY0" fmla="*/ 68763 h 267313"/>
                <a:gd name="connsiteX1" fmla="*/ 79851 w 289403"/>
                <a:gd name="connsiteY1" fmla="*/ 91623 h 267313"/>
                <a:gd name="connsiteX2" fmla="*/ 102711 w 289403"/>
                <a:gd name="connsiteY2" fmla="*/ 114483 h 267313"/>
                <a:gd name="connsiteX3" fmla="*/ 125571 w 289403"/>
                <a:gd name="connsiteY3" fmla="*/ 91623 h 267313"/>
                <a:gd name="connsiteX4" fmla="*/ 102711 w 289403"/>
                <a:gd name="connsiteY4" fmla="*/ 68763 h 267313"/>
                <a:gd name="connsiteX5" fmla="*/ 196923 w 289403"/>
                <a:gd name="connsiteY5" fmla="*/ 64783 h 267313"/>
                <a:gd name="connsiteX6" fmla="*/ 174063 w 289403"/>
                <a:gd name="connsiteY6" fmla="*/ 87643 h 267313"/>
                <a:gd name="connsiteX7" fmla="*/ 196923 w 289403"/>
                <a:gd name="connsiteY7" fmla="*/ 110503 h 267313"/>
                <a:gd name="connsiteX8" fmla="*/ 219783 w 289403"/>
                <a:gd name="connsiteY8" fmla="*/ 87643 h 267313"/>
                <a:gd name="connsiteX9" fmla="*/ 196923 w 289403"/>
                <a:gd name="connsiteY9" fmla="*/ 64783 h 267313"/>
                <a:gd name="connsiteX10" fmla="*/ 162659 w 289403"/>
                <a:gd name="connsiteY10" fmla="*/ 959 h 267313"/>
                <a:gd name="connsiteX11" fmla="*/ 246984 w 289403"/>
                <a:gd name="connsiteY11" fmla="*/ 36272 h 267313"/>
                <a:gd name="connsiteX12" fmla="*/ 241587 w 289403"/>
                <a:gd name="connsiteY12" fmla="*/ 216018 h 267313"/>
                <a:gd name="connsiteX13" fmla="*/ 245391 w 289403"/>
                <a:gd name="connsiteY13" fmla="*/ 267313 h 267313"/>
                <a:gd name="connsiteX14" fmla="*/ 194273 w 289403"/>
                <a:gd name="connsiteY14" fmla="*/ 240402 h 267313"/>
                <a:gd name="connsiteX15" fmla="*/ 23095 w 289403"/>
                <a:gd name="connsiteY15" fmla="*/ 191102 h 267313"/>
                <a:gd name="connsiteX16" fmla="*/ 70781 w 289403"/>
                <a:gd name="connsiteY16" fmla="*/ 17404 h 267313"/>
                <a:gd name="connsiteX17" fmla="*/ 162659 w 289403"/>
                <a:gd name="connsiteY17" fmla="*/ 959 h 26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9403" h="267313">
                  <a:moveTo>
                    <a:pt x="102711" y="68763"/>
                  </a:moveTo>
                  <a:cubicBezTo>
                    <a:pt x="90086" y="68763"/>
                    <a:pt x="79851" y="78998"/>
                    <a:pt x="79851" y="91623"/>
                  </a:cubicBezTo>
                  <a:cubicBezTo>
                    <a:pt x="79851" y="104248"/>
                    <a:pt x="90086" y="114483"/>
                    <a:pt x="102711" y="114483"/>
                  </a:cubicBezTo>
                  <a:cubicBezTo>
                    <a:pt x="115336" y="114483"/>
                    <a:pt x="125571" y="104248"/>
                    <a:pt x="125571" y="91623"/>
                  </a:cubicBezTo>
                  <a:cubicBezTo>
                    <a:pt x="125571" y="78998"/>
                    <a:pt x="115336" y="68763"/>
                    <a:pt x="102711" y="68763"/>
                  </a:cubicBezTo>
                  <a:close/>
                  <a:moveTo>
                    <a:pt x="196923" y="64783"/>
                  </a:moveTo>
                  <a:cubicBezTo>
                    <a:pt x="184298" y="64783"/>
                    <a:pt x="174063" y="75018"/>
                    <a:pt x="174063" y="87643"/>
                  </a:cubicBezTo>
                  <a:cubicBezTo>
                    <a:pt x="174063" y="100268"/>
                    <a:pt x="184298" y="110503"/>
                    <a:pt x="196923" y="110503"/>
                  </a:cubicBezTo>
                  <a:cubicBezTo>
                    <a:pt x="209548" y="110503"/>
                    <a:pt x="219783" y="100268"/>
                    <a:pt x="219783" y="87643"/>
                  </a:cubicBezTo>
                  <a:cubicBezTo>
                    <a:pt x="219783" y="75018"/>
                    <a:pt x="209548" y="64783"/>
                    <a:pt x="196923" y="64783"/>
                  </a:cubicBezTo>
                  <a:close/>
                  <a:moveTo>
                    <a:pt x="162659" y="959"/>
                  </a:moveTo>
                  <a:cubicBezTo>
                    <a:pt x="193753" y="4289"/>
                    <a:pt x="223587" y="16245"/>
                    <a:pt x="246984" y="36272"/>
                  </a:cubicBezTo>
                  <a:cubicBezTo>
                    <a:pt x="305610" y="86454"/>
                    <a:pt x="303147" y="168484"/>
                    <a:pt x="241587" y="216018"/>
                  </a:cubicBezTo>
                  <a:lnTo>
                    <a:pt x="245391" y="267313"/>
                  </a:lnTo>
                  <a:lnTo>
                    <a:pt x="194273" y="240402"/>
                  </a:lnTo>
                  <a:cubicBezTo>
                    <a:pt x="130775" y="260233"/>
                    <a:pt x="59710" y="239766"/>
                    <a:pt x="23095" y="191102"/>
                  </a:cubicBezTo>
                  <a:cubicBezTo>
                    <a:pt x="-21311" y="132084"/>
                    <a:pt x="323" y="53281"/>
                    <a:pt x="70781" y="17404"/>
                  </a:cubicBezTo>
                  <a:cubicBezTo>
                    <a:pt x="99213" y="2927"/>
                    <a:pt x="131566" y="-2370"/>
                    <a:pt x="162659" y="95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75" dirty="0">
                <a:solidFill>
                  <a:schemeClr val="tx1"/>
                </a:solidFill>
              </a:endParaRPr>
            </a:p>
          </p:txBody>
        </p:sp>
      </p:grpSp>
      <p:sp>
        <p:nvSpPr>
          <p:cNvPr id="78" name="矩形 77"/>
          <p:cNvSpPr/>
          <p:nvPr/>
        </p:nvSpPr>
        <p:spPr>
          <a:xfrm>
            <a:off x="2964006" y="5154600"/>
            <a:ext cx="615073" cy="184522"/>
          </a:xfrm>
          <a:prstGeom prst="rect">
            <a:avLst/>
          </a:prstGeom>
          <a:noFill/>
          <a:ln>
            <a:noFill/>
          </a:ln>
        </p:spPr>
        <p:txBody>
          <a:bodyPr wrap="none" lIns="0" tIns="0" rIns="0" bIns="0">
            <a:spAutoFit/>
          </a:bodyPr>
          <a:lstStyle/>
          <a:p>
            <a:pPr defTabSz="469045">
              <a:buClr>
                <a:srgbClr val="990000"/>
              </a:buClr>
              <a:buSzPct val="60000"/>
            </a:pPr>
            <a:r>
              <a:rPr lang="zh-CN" altLang="en-US" sz="1200" kern="0" dirty="0">
                <a:cs typeface="Arial" pitchFamily="34" charset="0"/>
                <a:sym typeface="Arial"/>
              </a:rPr>
              <a:t>图文社交</a:t>
            </a:r>
            <a:endParaRPr lang="en-US" altLang="zh-CN" sz="1200" kern="0" dirty="0">
              <a:cs typeface="Arial" pitchFamily="34" charset="0"/>
              <a:sym typeface="Arial"/>
            </a:endParaRPr>
          </a:p>
        </p:txBody>
      </p:sp>
      <p:sp>
        <p:nvSpPr>
          <p:cNvPr id="79" name="矩形 78"/>
          <p:cNvSpPr/>
          <p:nvPr/>
        </p:nvSpPr>
        <p:spPr>
          <a:xfrm>
            <a:off x="3674888" y="5154600"/>
            <a:ext cx="615073" cy="184522"/>
          </a:xfrm>
          <a:prstGeom prst="rect">
            <a:avLst/>
          </a:prstGeom>
          <a:noFill/>
          <a:ln>
            <a:noFill/>
          </a:ln>
        </p:spPr>
        <p:txBody>
          <a:bodyPr wrap="none" lIns="0" tIns="0" rIns="0" bIns="0">
            <a:spAutoFit/>
          </a:bodyPr>
          <a:lstStyle/>
          <a:p>
            <a:pPr defTabSz="469045">
              <a:buClr>
                <a:srgbClr val="990000"/>
              </a:buClr>
              <a:buSzPct val="60000"/>
            </a:pPr>
            <a:r>
              <a:rPr lang="zh-CN" altLang="en-US" sz="1200" kern="0" dirty="0">
                <a:cs typeface="Arial" pitchFamily="34" charset="0"/>
                <a:sym typeface="Arial"/>
              </a:rPr>
              <a:t>无线办公</a:t>
            </a:r>
            <a:endParaRPr lang="en-US" altLang="zh-CN" sz="1200" kern="0" dirty="0">
              <a:cs typeface="Arial" pitchFamily="34" charset="0"/>
              <a:sym typeface="Arial"/>
            </a:endParaRPr>
          </a:p>
        </p:txBody>
      </p:sp>
      <p:grpSp>
        <p:nvGrpSpPr>
          <p:cNvPr id="80" name="组合 151"/>
          <p:cNvGrpSpPr/>
          <p:nvPr/>
        </p:nvGrpSpPr>
        <p:grpSpPr>
          <a:xfrm>
            <a:off x="3692653" y="4771949"/>
            <a:ext cx="470408" cy="233283"/>
            <a:chOff x="15536096" y="-1629237"/>
            <a:chExt cx="791101" cy="493647"/>
          </a:xfrm>
          <a:solidFill>
            <a:srgbClr val="00B0F0"/>
          </a:solidFill>
        </p:grpSpPr>
        <p:sp>
          <p:nvSpPr>
            <p:cNvPr id="81" name="Freeform 51"/>
            <p:cNvSpPr>
              <a:spLocks noEditPoints="1"/>
            </p:cNvSpPr>
            <p:nvPr/>
          </p:nvSpPr>
          <p:spPr bwMode="auto">
            <a:xfrm>
              <a:off x="15536096" y="-1629237"/>
              <a:ext cx="791101" cy="493647"/>
            </a:xfrm>
            <a:custGeom>
              <a:avLst/>
              <a:gdLst/>
              <a:ahLst/>
              <a:cxnLst>
                <a:cxn ang="0">
                  <a:pos x="236" y="128"/>
                </a:cxn>
                <a:cxn ang="0">
                  <a:pos x="234" y="128"/>
                </a:cxn>
                <a:cxn ang="0">
                  <a:pos x="234" y="8"/>
                </a:cxn>
                <a:cxn ang="0">
                  <a:pos x="234" y="8"/>
                </a:cxn>
                <a:cxn ang="0">
                  <a:pos x="232" y="2"/>
                </a:cxn>
                <a:cxn ang="0">
                  <a:pos x="232" y="2"/>
                </a:cxn>
                <a:cxn ang="0">
                  <a:pos x="226" y="0"/>
                </a:cxn>
                <a:cxn ang="0">
                  <a:pos x="22" y="0"/>
                </a:cxn>
                <a:cxn ang="0">
                  <a:pos x="22" y="0"/>
                </a:cxn>
                <a:cxn ang="0">
                  <a:pos x="18" y="2"/>
                </a:cxn>
                <a:cxn ang="0">
                  <a:pos x="18" y="2"/>
                </a:cxn>
                <a:cxn ang="0">
                  <a:pos x="16" y="8"/>
                </a:cxn>
                <a:cxn ang="0">
                  <a:pos x="16" y="128"/>
                </a:cxn>
                <a:cxn ang="0">
                  <a:pos x="12" y="128"/>
                </a:cxn>
                <a:cxn ang="0">
                  <a:pos x="12" y="128"/>
                </a:cxn>
                <a:cxn ang="0">
                  <a:pos x="8" y="130"/>
                </a:cxn>
                <a:cxn ang="0">
                  <a:pos x="4" y="132"/>
                </a:cxn>
                <a:cxn ang="0">
                  <a:pos x="0" y="136"/>
                </a:cxn>
                <a:cxn ang="0">
                  <a:pos x="0" y="142"/>
                </a:cxn>
                <a:cxn ang="0">
                  <a:pos x="0" y="142"/>
                </a:cxn>
                <a:cxn ang="0">
                  <a:pos x="0" y="148"/>
                </a:cxn>
                <a:cxn ang="0">
                  <a:pos x="4" y="152"/>
                </a:cxn>
                <a:cxn ang="0">
                  <a:pos x="8" y="154"/>
                </a:cxn>
                <a:cxn ang="0">
                  <a:pos x="12" y="156"/>
                </a:cxn>
                <a:cxn ang="0">
                  <a:pos x="236" y="156"/>
                </a:cxn>
                <a:cxn ang="0">
                  <a:pos x="236" y="156"/>
                </a:cxn>
                <a:cxn ang="0">
                  <a:pos x="242" y="154"/>
                </a:cxn>
                <a:cxn ang="0">
                  <a:pos x="246" y="152"/>
                </a:cxn>
                <a:cxn ang="0">
                  <a:pos x="248" y="148"/>
                </a:cxn>
                <a:cxn ang="0">
                  <a:pos x="250" y="142"/>
                </a:cxn>
                <a:cxn ang="0">
                  <a:pos x="250" y="142"/>
                </a:cxn>
                <a:cxn ang="0">
                  <a:pos x="248" y="136"/>
                </a:cxn>
                <a:cxn ang="0">
                  <a:pos x="246" y="132"/>
                </a:cxn>
                <a:cxn ang="0">
                  <a:pos x="242" y="130"/>
                </a:cxn>
                <a:cxn ang="0">
                  <a:pos x="236" y="128"/>
                </a:cxn>
                <a:cxn ang="0">
                  <a:pos x="236" y="128"/>
                </a:cxn>
                <a:cxn ang="0">
                  <a:pos x="168" y="146"/>
                </a:cxn>
                <a:cxn ang="0">
                  <a:pos x="168" y="146"/>
                </a:cxn>
                <a:cxn ang="0">
                  <a:pos x="166" y="148"/>
                </a:cxn>
                <a:cxn ang="0">
                  <a:pos x="84" y="148"/>
                </a:cxn>
                <a:cxn ang="0">
                  <a:pos x="84" y="148"/>
                </a:cxn>
                <a:cxn ang="0">
                  <a:pos x="82" y="146"/>
                </a:cxn>
                <a:cxn ang="0">
                  <a:pos x="82" y="134"/>
                </a:cxn>
                <a:cxn ang="0">
                  <a:pos x="82" y="134"/>
                </a:cxn>
                <a:cxn ang="0">
                  <a:pos x="84" y="132"/>
                </a:cxn>
                <a:cxn ang="0">
                  <a:pos x="166" y="132"/>
                </a:cxn>
                <a:cxn ang="0">
                  <a:pos x="166" y="132"/>
                </a:cxn>
                <a:cxn ang="0">
                  <a:pos x="168" y="134"/>
                </a:cxn>
                <a:cxn ang="0">
                  <a:pos x="168" y="146"/>
                </a:cxn>
                <a:cxn ang="0">
                  <a:pos x="224" y="128"/>
                </a:cxn>
                <a:cxn ang="0">
                  <a:pos x="26" y="128"/>
                </a:cxn>
                <a:cxn ang="0">
                  <a:pos x="26" y="10"/>
                </a:cxn>
                <a:cxn ang="0">
                  <a:pos x="224" y="10"/>
                </a:cxn>
                <a:cxn ang="0">
                  <a:pos x="224" y="128"/>
                </a:cxn>
              </a:cxnLst>
              <a:rect l="0" t="0" r="r" b="b"/>
              <a:pathLst>
                <a:path w="250" h="156">
                  <a:moveTo>
                    <a:pt x="236" y="128"/>
                  </a:moveTo>
                  <a:lnTo>
                    <a:pt x="234" y="128"/>
                  </a:lnTo>
                  <a:lnTo>
                    <a:pt x="234" y="8"/>
                  </a:lnTo>
                  <a:lnTo>
                    <a:pt x="234" y="8"/>
                  </a:lnTo>
                  <a:lnTo>
                    <a:pt x="232" y="2"/>
                  </a:lnTo>
                  <a:lnTo>
                    <a:pt x="232" y="2"/>
                  </a:lnTo>
                  <a:lnTo>
                    <a:pt x="226" y="0"/>
                  </a:lnTo>
                  <a:lnTo>
                    <a:pt x="22" y="0"/>
                  </a:lnTo>
                  <a:lnTo>
                    <a:pt x="22" y="0"/>
                  </a:lnTo>
                  <a:lnTo>
                    <a:pt x="18" y="2"/>
                  </a:lnTo>
                  <a:lnTo>
                    <a:pt x="18" y="2"/>
                  </a:lnTo>
                  <a:lnTo>
                    <a:pt x="16" y="8"/>
                  </a:lnTo>
                  <a:lnTo>
                    <a:pt x="16" y="128"/>
                  </a:lnTo>
                  <a:lnTo>
                    <a:pt x="12" y="128"/>
                  </a:lnTo>
                  <a:lnTo>
                    <a:pt x="12" y="128"/>
                  </a:lnTo>
                  <a:lnTo>
                    <a:pt x="8" y="130"/>
                  </a:lnTo>
                  <a:lnTo>
                    <a:pt x="4" y="132"/>
                  </a:lnTo>
                  <a:lnTo>
                    <a:pt x="0" y="136"/>
                  </a:lnTo>
                  <a:lnTo>
                    <a:pt x="0" y="142"/>
                  </a:lnTo>
                  <a:lnTo>
                    <a:pt x="0" y="142"/>
                  </a:lnTo>
                  <a:lnTo>
                    <a:pt x="0" y="148"/>
                  </a:lnTo>
                  <a:lnTo>
                    <a:pt x="4" y="152"/>
                  </a:lnTo>
                  <a:lnTo>
                    <a:pt x="8" y="154"/>
                  </a:lnTo>
                  <a:lnTo>
                    <a:pt x="12" y="156"/>
                  </a:lnTo>
                  <a:lnTo>
                    <a:pt x="236" y="156"/>
                  </a:lnTo>
                  <a:lnTo>
                    <a:pt x="236" y="156"/>
                  </a:lnTo>
                  <a:lnTo>
                    <a:pt x="242" y="154"/>
                  </a:lnTo>
                  <a:lnTo>
                    <a:pt x="246" y="152"/>
                  </a:lnTo>
                  <a:lnTo>
                    <a:pt x="248" y="148"/>
                  </a:lnTo>
                  <a:lnTo>
                    <a:pt x="250" y="142"/>
                  </a:lnTo>
                  <a:lnTo>
                    <a:pt x="250" y="142"/>
                  </a:lnTo>
                  <a:lnTo>
                    <a:pt x="248" y="136"/>
                  </a:lnTo>
                  <a:lnTo>
                    <a:pt x="246" y="132"/>
                  </a:lnTo>
                  <a:lnTo>
                    <a:pt x="242" y="130"/>
                  </a:lnTo>
                  <a:lnTo>
                    <a:pt x="236" y="128"/>
                  </a:lnTo>
                  <a:lnTo>
                    <a:pt x="236" y="128"/>
                  </a:lnTo>
                  <a:close/>
                  <a:moveTo>
                    <a:pt x="168" y="146"/>
                  </a:moveTo>
                  <a:lnTo>
                    <a:pt x="168" y="146"/>
                  </a:lnTo>
                  <a:lnTo>
                    <a:pt x="166" y="148"/>
                  </a:lnTo>
                  <a:lnTo>
                    <a:pt x="84" y="148"/>
                  </a:lnTo>
                  <a:lnTo>
                    <a:pt x="84" y="148"/>
                  </a:lnTo>
                  <a:lnTo>
                    <a:pt x="82" y="146"/>
                  </a:lnTo>
                  <a:lnTo>
                    <a:pt x="82" y="134"/>
                  </a:lnTo>
                  <a:lnTo>
                    <a:pt x="82" y="134"/>
                  </a:lnTo>
                  <a:lnTo>
                    <a:pt x="84" y="132"/>
                  </a:lnTo>
                  <a:lnTo>
                    <a:pt x="166" y="132"/>
                  </a:lnTo>
                  <a:lnTo>
                    <a:pt x="166" y="132"/>
                  </a:lnTo>
                  <a:lnTo>
                    <a:pt x="168" y="134"/>
                  </a:lnTo>
                  <a:lnTo>
                    <a:pt x="168" y="146"/>
                  </a:lnTo>
                  <a:close/>
                  <a:moveTo>
                    <a:pt x="224" y="128"/>
                  </a:moveTo>
                  <a:lnTo>
                    <a:pt x="26" y="128"/>
                  </a:lnTo>
                  <a:lnTo>
                    <a:pt x="26" y="10"/>
                  </a:lnTo>
                  <a:lnTo>
                    <a:pt x="224" y="10"/>
                  </a:lnTo>
                  <a:lnTo>
                    <a:pt x="224" y="128"/>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endParaRPr lang="zh-CN" altLang="en-US" sz="1798"/>
            </a:p>
          </p:txBody>
        </p:sp>
        <p:sp>
          <p:nvSpPr>
            <p:cNvPr id="82" name="Freeform 52"/>
            <p:cNvSpPr>
              <a:spLocks/>
            </p:cNvSpPr>
            <p:nvPr/>
          </p:nvSpPr>
          <p:spPr bwMode="auto">
            <a:xfrm>
              <a:off x="15738618" y="-1540633"/>
              <a:ext cx="75946" cy="259481"/>
            </a:xfrm>
            <a:custGeom>
              <a:avLst/>
              <a:gdLst/>
              <a:ahLst/>
              <a:cxnLst>
                <a:cxn ang="0">
                  <a:pos x="16" y="0"/>
                </a:cxn>
                <a:cxn ang="0">
                  <a:pos x="16" y="0"/>
                </a:cxn>
                <a:cxn ang="0">
                  <a:pos x="10" y="8"/>
                </a:cxn>
                <a:cxn ang="0">
                  <a:pos x="4" y="18"/>
                </a:cxn>
                <a:cxn ang="0">
                  <a:pos x="2" y="28"/>
                </a:cxn>
                <a:cxn ang="0">
                  <a:pos x="0" y="38"/>
                </a:cxn>
                <a:cxn ang="0">
                  <a:pos x="0" y="38"/>
                </a:cxn>
                <a:cxn ang="0">
                  <a:pos x="2" y="50"/>
                </a:cxn>
                <a:cxn ang="0">
                  <a:pos x="6" y="60"/>
                </a:cxn>
                <a:cxn ang="0">
                  <a:pos x="12" y="72"/>
                </a:cxn>
                <a:cxn ang="0">
                  <a:pos x="18" y="80"/>
                </a:cxn>
                <a:cxn ang="0">
                  <a:pos x="18" y="80"/>
                </a:cxn>
                <a:cxn ang="0">
                  <a:pos x="22" y="82"/>
                </a:cxn>
                <a:cxn ang="0">
                  <a:pos x="24" y="80"/>
                </a:cxn>
                <a:cxn ang="0">
                  <a:pos x="24" y="80"/>
                </a:cxn>
                <a:cxn ang="0">
                  <a:pos x="24" y="78"/>
                </a:cxn>
                <a:cxn ang="0">
                  <a:pos x="24" y="76"/>
                </a:cxn>
                <a:cxn ang="0">
                  <a:pos x="24" y="76"/>
                </a:cxn>
                <a:cxn ang="0">
                  <a:pos x="16" y="68"/>
                </a:cxn>
                <a:cxn ang="0">
                  <a:pos x="12" y="58"/>
                </a:cxn>
                <a:cxn ang="0">
                  <a:pos x="8" y="48"/>
                </a:cxn>
                <a:cxn ang="0">
                  <a:pos x="8" y="38"/>
                </a:cxn>
                <a:cxn ang="0">
                  <a:pos x="8" y="38"/>
                </a:cxn>
                <a:cxn ang="0">
                  <a:pos x="8" y="30"/>
                </a:cxn>
                <a:cxn ang="0">
                  <a:pos x="12" y="20"/>
                </a:cxn>
                <a:cxn ang="0">
                  <a:pos x="16" y="12"/>
                </a:cxn>
                <a:cxn ang="0">
                  <a:pos x="22" y="6"/>
                </a:cxn>
                <a:cxn ang="0">
                  <a:pos x="22" y="6"/>
                </a:cxn>
                <a:cxn ang="0">
                  <a:pos x="22" y="2"/>
                </a:cxn>
                <a:cxn ang="0">
                  <a:pos x="22" y="0"/>
                </a:cxn>
                <a:cxn ang="0">
                  <a:pos x="22" y="0"/>
                </a:cxn>
                <a:cxn ang="0">
                  <a:pos x="18" y="0"/>
                </a:cxn>
                <a:cxn ang="0">
                  <a:pos x="16" y="0"/>
                </a:cxn>
                <a:cxn ang="0">
                  <a:pos x="16" y="0"/>
                </a:cxn>
              </a:cxnLst>
              <a:rect l="0" t="0" r="r" b="b"/>
              <a:pathLst>
                <a:path w="24" h="82">
                  <a:moveTo>
                    <a:pt x="16" y="0"/>
                  </a:moveTo>
                  <a:lnTo>
                    <a:pt x="16" y="0"/>
                  </a:lnTo>
                  <a:lnTo>
                    <a:pt x="10" y="8"/>
                  </a:lnTo>
                  <a:lnTo>
                    <a:pt x="4" y="18"/>
                  </a:lnTo>
                  <a:lnTo>
                    <a:pt x="2" y="28"/>
                  </a:lnTo>
                  <a:lnTo>
                    <a:pt x="0" y="38"/>
                  </a:lnTo>
                  <a:lnTo>
                    <a:pt x="0" y="38"/>
                  </a:lnTo>
                  <a:lnTo>
                    <a:pt x="2" y="50"/>
                  </a:lnTo>
                  <a:lnTo>
                    <a:pt x="6" y="60"/>
                  </a:lnTo>
                  <a:lnTo>
                    <a:pt x="12" y="72"/>
                  </a:lnTo>
                  <a:lnTo>
                    <a:pt x="18" y="80"/>
                  </a:lnTo>
                  <a:lnTo>
                    <a:pt x="18" y="80"/>
                  </a:lnTo>
                  <a:lnTo>
                    <a:pt x="22" y="82"/>
                  </a:lnTo>
                  <a:lnTo>
                    <a:pt x="24" y="80"/>
                  </a:lnTo>
                  <a:lnTo>
                    <a:pt x="24" y="80"/>
                  </a:lnTo>
                  <a:lnTo>
                    <a:pt x="24" y="78"/>
                  </a:lnTo>
                  <a:lnTo>
                    <a:pt x="24" y="76"/>
                  </a:lnTo>
                  <a:lnTo>
                    <a:pt x="24" y="76"/>
                  </a:lnTo>
                  <a:lnTo>
                    <a:pt x="16" y="68"/>
                  </a:lnTo>
                  <a:lnTo>
                    <a:pt x="12" y="58"/>
                  </a:lnTo>
                  <a:lnTo>
                    <a:pt x="8" y="48"/>
                  </a:lnTo>
                  <a:lnTo>
                    <a:pt x="8" y="38"/>
                  </a:lnTo>
                  <a:lnTo>
                    <a:pt x="8" y="38"/>
                  </a:lnTo>
                  <a:lnTo>
                    <a:pt x="8" y="30"/>
                  </a:lnTo>
                  <a:lnTo>
                    <a:pt x="12" y="20"/>
                  </a:lnTo>
                  <a:lnTo>
                    <a:pt x="16" y="12"/>
                  </a:lnTo>
                  <a:lnTo>
                    <a:pt x="22" y="6"/>
                  </a:lnTo>
                  <a:lnTo>
                    <a:pt x="22" y="6"/>
                  </a:lnTo>
                  <a:lnTo>
                    <a:pt x="22" y="2"/>
                  </a:lnTo>
                  <a:lnTo>
                    <a:pt x="22" y="0"/>
                  </a:lnTo>
                  <a:lnTo>
                    <a:pt x="22" y="0"/>
                  </a:lnTo>
                  <a:lnTo>
                    <a:pt x="18" y="0"/>
                  </a:lnTo>
                  <a:lnTo>
                    <a:pt x="16" y="0"/>
                  </a:lnTo>
                  <a:lnTo>
                    <a:pt x="16" y="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endParaRPr lang="zh-CN" altLang="en-US" sz="1798"/>
            </a:p>
          </p:txBody>
        </p:sp>
        <p:sp>
          <p:nvSpPr>
            <p:cNvPr id="83" name="Freeform 53"/>
            <p:cNvSpPr>
              <a:spLocks/>
            </p:cNvSpPr>
            <p:nvPr/>
          </p:nvSpPr>
          <p:spPr bwMode="auto">
            <a:xfrm>
              <a:off x="15808234" y="-1521647"/>
              <a:ext cx="69617" cy="221508"/>
            </a:xfrm>
            <a:custGeom>
              <a:avLst/>
              <a:gdLst/>
              <a:ahLst/>
              <a:cxnLst>
                <a:cxn ang="0">
                  <a:pos x="14" y="0"/>
                </a:cxn>
                <a:cxn ang="0">
                  <a:pos x="14" y="0"/>
                </a:cxn>
                <a:cxn ang="0">
                  <a:pos x="8" y="8"/>
                </a:cxn>
                <a:cxn ang="0">
                  <a:pos x="4" y="16"/>
                </a:cxn>
                <a:cxn ang="0">
                  <a:pos x="0" y="24"/>
                </a:cxn>
                <a:cxn ang="0">
                  <a:pos x="0" y="32"/>
                </a:cxn>
                <a:cxn ang="0">
                  <a:pos x="0" y="32"/>
                </a:cxn>
                <a:cxn ang="0">
                  <a:pos x="2" y="42"/>
                </a:cxn>
                <a:cxn ang="0">
                  <a:pos x="4" y="52"/>
                </a:cxn>
                <a:cxn ang="0">
                  <a:pos x="8" y="60"/>
                </a:cxn>
                <a:cxn ang="0">
                  <a:pos x="16" y="68"/>
                </a:cxn>
                <a:cxn ang="0">
                  <a:pos x="16" y="68"/>
                </a:cxn>
                <a:cxn ang="0">
                  <a:pos x="18" y="70"/>
                </a:cxn>
                <a:cxn ang="0">
                  <a:pos x="20" y="68"/>
                </a:cxn>
                <a:cxn ang="0">
                  <a:pos x="20" y="68"/>
                </a:cxn>
                <a:cxn ang="0">
                  <a:pos x="22" y="66"/>
                </a:cxn>
                <a:cxn ang="0">
                  <a:pos x="20" y="64"/>
                </a:cxn>
                <a:cxn ang="0">
                  <a:pos x="20" y="64"/>
                </a:cxn>
                <a:cxn ang="0">
                  <a:pos x="14" y="56"/>
                </a:cxn>
                <a:cxn ang="0">
                  <a:pos x="10" y="48"/>
                </a:cxn>
                <a:cxn ang="0">
                  <a:pos x="8" y="40"/>
                </a:cxn>
                <a:cxn ang="0">
                  <a:pos x="8" y="32"/>
                </a:cxn>
                <a:cxn ang="0">
                  <a:pos x="8" y="32"/>
                </a:cxn>
                <a:cxn ang="0">
                  <a:pos x="8" y="26"/>
                </a:cxn>
                <a:cxn ang="0">
                  <a:pos x="10" y="18"/>
                </a:cxn>
                <a:cxn ang="0">
                  <a:pos x="14" y="12"/>
                </a:cxn>
                <a:cxn ang="0">
                  <a:pos x="18" y="6"/>
                </a:cxn>
                <a:cxn ang="0">
                  <a:pos x="18" y="6"/>
                </a:cxn>
                <a:cxn ang="0">
                  <a:pos x="20" y="4"/>
                </a:cxn>
                <a:cxn ang="0">
                  <a:pos x="18" y="0"/>
                </a:cxn>
                <a:cxn ang="0">
                  <a:pos x="18" y="0"/>
                </a:cxn>
                <a:cxn ang="0">
                  <a:pos x="16" y="0"/>
                </a:cxn>
                <a:cxn ang="0">
                  <a:pos x="14" y="0"/>
                </a:cxn>
                <a:cxn ang="0">
                  <a:pos x="14" y="0"/>
                </a:cxn>
              </a:cxnLst>
              <a:rect l="0" t="0" r="r" b="b"/>
              <a:pathLst>
                <a:path w="22" h="70">
                  <a:moveTo>
                    <a:pt x="14" y="0"/>
                  </a:moveTo>
                  <a:lnTo>
                    <a:pt x="14" y="0"/>
                  </a:lnTo>
                  <a:lnTo>
                    <a:pt x="8" y="8"/>
                  </a:lnTo>
                  <a:lnTo>
                    <a:pt x="4" y="16"/>
                  </a:lnTo>
                  <a:lnTo>
                    <a:pt x="0" y="24"/>
                  </a:lnTo>
                  <a:lnTo>
                    <a:pt x="0" y="32"/>
                  </a:lnTo>
                  <a:lnTo>
                    <a:pt x="0" y="32"/>
                  </a:lnTo>
                  <a:lnTo>
                    <a:pt x="2" y="42"/>
                  </a:lnTo>
                  <a:lnTo>
                    <a:pt x="4" y="52"/>
                  </a:lnTo>
                  <a:lnTo>
                    <a:pt x="8" y="60"/>
                  </a:lnTo>
                  <a:lnTo>
                    <a:pt x="16" y="68"/>
                  </a:lnTo>
                  <a:lnTo>
                    <a:pt x="16" y="68"/>
                  </a:lnTo>
                  <a:lnTo>
                    <a:pt x="18" y="70"/>
                  </a:lnTo>
                  <a:lnTo>
                    <a:pt x="20" y="68"/>
                  </a:lnTo>
                  <a:lnTo>
                    <a:pt x="20" y="68"/>
                  </a:lnTo>
                  <a:lnTo>
                    <a:pt x="22" y="66"/>
                  </a:lnTo>
                  <a:lnTo>
                    <a:pt x="20" y="64"/>
                  </a:lnTo>
                  <a:lnTo>
                    <a:pt x="20" y="64"/>
                  </a:lnTo>
                  <a:lnTo>
                    <a:pt x="14" y="56"/>
                  </a:lnTo>
                  <a:lnTo>
                    <a:pt x="10" y="48"/>
                  </a:lnTo>
                  <a:lnTo>
                    <a:pt x="8" y="40"/>
                  </a:lnTo>
                  <a:lnTo>
                    <a:pt x="8" y="32"/>
                  </a:lnTo>
                  <a:lnTo>
                    <a:pt x="8" y="32"/>
                  </a:lnTo>
                  <a:lnTo>
                    <a:pt x="8" y="26"/>
                  </a:lnTo>
                  <a:lnTo>
                    <a:pt x="10" y="18"/>
                  </a:lnTo>
                  <a:lnTo>
                    <a:pt x="14" y="12"/>
                  </a:lnTo>
                  <a:lnTo>
                    <a:pt x="18" y="6"/>
                  </a:lnTo>
                  <a:lnTo>
                    <a:pt x="18" y="6"/>
                  </a:lnTo>
                  <a:lnTo>
                    <a:pt x="20" y="4"/>
                  </a:lnTo>
                  <a:lnTo>
                    <a:pt x="18" y="0"/>
                  </a:lnTo>
                  <a:lnTo>
                    <a:pt x="18" y="0"/>
                  </a:lnTo>
                  <a:lnTo>
                    <a:pt x="16" y="0"/>
                  </a:lnTo>
                  <a:lnTo>
                    <a:pt x="14" y="0"/>
                  </a:lnTo>
                  <a:lnTo>
                    <a:pt x="14" y="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endParaRPr lang="zh-CN" altLang="en-US" sz="1798"/>
            </a:p>
          </p:txBody>
        </p:sp>
        <p:sp>
          <p:nvSpPr>
            <p:cNvPr id="84" name="Freeform 54"/>
            <p:cNvSpPr>
              <a:spLocks/>
            </p:cNvSpPr>
            <p:nvPr/>
          </p:nvSpPr>
          <p:spPr bwMode="auto">
            <a:xfrm>
              <a:off x="15877851" y="-1502660"/>
              <a:ext cx="56959" cy="183535"/>
            </a:xfrm>
            <a:custGeom>
              <a:avLst/>
              <a:gdLst/>
              <a:ahLst/>
              <a:cxnLst>
                <a:cxn ang="0">
                  <a:pos x="10" y="0"/>
                </a:cxn>
                <a:cxn ang="0">
                  <a:pos x="10" y="0"/>
                </a:cxn>
                <a:cxn ang="0">
                  <a:pos x="6" y="6"/>
                </a:cxn>
                <a:cxn ang="0">
                  <a:pos x="2" y="14"/>
                </a:cxn>
                <a:cxn ang="0">
                  <a:pos x="0" y="20"/>
                </a:cxn>
                <a:cxn ang="0">
                  <a:pos x="0" y="26"/>
                </a:cxn>
                <a:cxn ang="0">
                  <a:pos x="0" y="26"/>
                </a:cxn>
                <a:cxn ang="0">
                  <a:pos x="0" y="34"/>
                </a:cxn>
                <a:cxn ang="0">
                  <a:pos x="2" y="42"/>
                </a:cxn>
                <a:cxn ang="0">
                  <a:pos x="6" y="50"/>
                </a:cxn>
                <a:cxn ang="0">
                  <a:pos x="12" y="56"/>
                </a:cxn>
                <a:cxn ang="0">
                  <a:pos x="12" y="56"/>
                </a:cxn>
                <a:cxn ang="0">
                  <a:pos x="14" y="58"/>
                </a:cxn>
                <a:cxn ang="0">
                  <a:pos x="16" y="56"/>
                </a:cxn>
                <a:cxn ang="0">
                  <a:pos x="16" y="56"/>
                </a:cxn>
                <a:cxn ang="0">
                  <a:pos x="18" y="54"/>
                </a:cxn>
                <a:cxn ang="0">
                  <a:pos x="16" y="52"/>
                </a:cxn>
                <a:cxn ang="0">
                  <a:pos x="16" y="52"/>
                </a:cxn>
                <a:cxn ang="0">
                  <a:pos x="12" y="46"/>
                </a:cxn>
                <a:cxn ang="0">
                  <a:pos x="10" y="40"/>
                </a:cxn>
                <a:cxn ang="0">
                  <a:pos x="8" y="34"/>
                </a:cxn>
                <a:cxn ang="0">
                  <a:pos x="6" y="26"/>
                </a:cxn>
                <a:cxn ang="0">
                  <a:pos x="6" y="26"/>
                </a:cxn>
                <a:cxn ang="0">
                  <a:pos x="8" y="16"/>
                </a:cxn>
                <a:cxn ang="0">
                  <a:pos x="12" y="10"/>
                </a:cxn>
                <a:cxn ang="0">
                  <a:pos x="16" y="6"/>
                </a:cxn>
                <a:cxn ang="0">
                  <a:pos x="16" y="6"/>
                </a:cxn>
                <a:cxn ang="0">
                  <a:pos x="16" y="4"/>
                </a:cxn>
                <a:cxn ang="0">
                  <a:pos x="16" y="0"/>
                </a:cxn>
                <a:cxn ang="0">
                  <a:pos x="16" y="0"/>
                </a:cxn>
                <a:cxn ang="0">
                  <a:pos x="12" y="0"/>
                </a:cxn>
                <a:cxn ang="0">
                  <a:pos x="10" y="0"/>
                </a:cxn>
                <a:cxn ang="0">
                  <a:pos x="10" y="0"/>
                </a:cxn>
              </a:cxnLst>
              <a:rect l="0" t="0" r="r" b="b"/>
              <a:pathLst>
                <a:path w="18" h="58">
                  <a:moveTo>
                    <a:pt x="10" y="0"/>
                  </a:moveTo>
                  <a:lnTo>
                    <a:pt x="10" y="0"/>
                  </a:lnTo>
                  <a:lnTo>
                    <a:pt x="6" y="6"/>
                  </a:lnTo>
                  <a:lnTo>
                    <a:pt x="2" y="14"/>
                  </a:lnTo>
                  <a:lnTo>
                    <a:pt x="0" y="20"/>
                  </a:lnTo>
                  <a:lnTo>
                    <a:pt x="0" y="26"/>
                  </a:lnTo>
                  <a:lnTo>
                    <a:pt x="0" y="26"/>
                  </a:lnTo>
                  <a:lnTo>
                    <a:pt x="0" y="34"/>
                  </a:lnTo>
                  <a:lnTo>
                    <a:pt x="2" y="42"/>
                  </a:lnTo>
                  <a:lnTo>
                    <a:pt x="6" y="50"/>
                  </a:lnTo>
                  <a:lnTo>
                    <a:pt x="12" y="56"/>
                  </a:lnTo>
                  <a:lnTo>
                    <a:pt x="12" y="56"/>
                  </a:lnTo>
                  <a:lnTo>
                    <a:pt x="14" y="58"/>
                  </a:lnTo>
                  <a:lnTo>
                    <a:pt x="16" y="56"/>
                  </a:lnTo>
                  <a:lnTo>
                    <a:pt x="16" y="56"/>
                  </a:lnTo>
                  <a:lnTo>
                    <a:pt x="18" y="54"/>
                  </a:lnTo>
                  <a:lnTo>
                    <a:pt x="16" y="52"/>
                  </a:lnTo>
                  <a:lnTo>
                    <a:pt x="16" y="52"/>
                  </a:lnTo>
                  <a:lnTo>
                    <a:pt x="12" y="46"/>
                  </a:lnTo>
                  <a:lnTo>
                    <a:pt x="10" y="40"/>
                  </a:lnTo>
                  <a:lnTo>
                    <a:pt x="8" y="34"/>
                  </a:lnTo>
                  <a:lnTo>
                    <a:pt x="6" y="26"/>
                  </a:lnTo>
                  <a:lnTo>
                    <a:pt x="6" y="26"/>
                  </a:lnTo>
                  <a:lnTo>
                    <a:pt x="8" y="16"/>
                  </a:lnTo>
                  <a:lnTo>
                    <a:pt x="12" y="10"/>
                  </a:lnTo>
                  <a:lnTo>
                    <a:pt x="16" y="6"/>
                  </a:lnTo>
                  <a:lnTo>
                    <a:pt x="16" y="6"/>
                  </a:lnTo>
                  <a:lnTo>
                    <a:pt x="16" y="4"/>
                  </a:lnTo>
                  <a:lnTo>
                    <a:pt x="16" y="0"/>
                  </a:lnTo>
                  <a:lnTo>
                    <a:pt x="16" y="0"/>
                  </a:lnTo>
                  <a:lnTo>
                    <a:pt x="12" y="0"/>
                  </a:lnTo>
                  <a:lnTo>
                    <a:pt x="10" y="0"/>
                  </a:lnTo>
                  <a:lnTo>
                    <a:pt x="10" y="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endParaRPr lang="zh-CN" altLang="en-US" sz="1798"/>
            </a:p>
          </p:txBody>
        </p:sp>
        <p:sp>
          <p:nvSpPr>
            <p:cNvPr id="85" name="Freeform 55"/>
            <p:cNvSpPr>
              <a:spLocks/>
            </p:cNvSpPr>
            <p:nvPr/>
          </p:nvSpPr>
          <p:spPr bwMode="auto">
            <a:xfrm>
              <a:off x="15941139" y="-1452030"/>
              <a:ext cx="82274" cy="82274"/>
            </a:xfrm>
            <a:custGeom>
              <a:avLst/>
              <a:gdLst/>
              <a:ahLst/>
              <a:cxnLst>
                <a:cxn ang="0">
                  <a:pos x="14" y="0"/>
                </a:cxn>
                <a:cxn ang="0">
                  <a:pos x="14" y="0"/>
                </a:cxn>
                <a:cxn ang="0">
                  <a:pos x="18" y="0"/>
                </a:cxn>
                <a:cxn ang="0">
                  <a:pos x="22" y="4"/>
                </a:cxn>
                <a:cxn ang="0">
                  <a:pos x="24" y="8"/>
                </a:cxn>
                <a:cxn ang="0">
                  <a:pos x="26" y="12"/>
                </a:cxn>
                <a:cxn ang="0">
                  <a:pos x="26" y="12"/>
                </a:cxn>
                <a:cxn ang="0">
                  <a:pos x="24" y="18"/>
                </a:cxn>
                <a:cxn ang="0">
                  <a:pos x="22" y="22"/>
                </a:cxn>
                <a:cxn ang="0">
                  <a:pos x="18" y="24"/>
                </a:cxn>
                <a:cxn ang="0">
                  <a:pos x="14" y="26"/>
                </a:cxn>
                <a:cxn ang="0">
                  <a:pos x="14" y="26"/>
                </a:cxn>
                <a:cxn ang="0">
                  <a:pos x="8" y="24"/>
                </a:cxn>
                <a:cxn ang="0">
                  <a:pos x="4" y="22"/>
                </a:cxn>
                <a:cxn ang="0">
                  <a:pos x="2" y="18"/>
                </a:cxn>
                <a:cxn ang="0">
                  <a:pos x="0" y="12"/>
                </a:cxn>
                <a:cxn ang="0">
                  <a:pos x="0" y="12"/>
                </a:cxn>
                <a:cxn ang="0">
                  <a:pos x="2" y="8"/>
                </a:cxn>
                <a:cxn ang="0">
                  <a:pos x="4" y="4"/>
                </a:cxn>
                <a:cxn ang="0">
                  <a:pos x="8" y="0"/>
                </a:cxn>
                <a:cxn ang="0">
                  <a:pos x="14" y="0"/>
                </a:cxn>
                <a:cxn ang="0">
                  <a:pos x="14" y="0"/>
                </a:cxn>
              </a:cxnLst>
              <a:rect l="0" t="0" r="r" b="b"/>
              <a:pathLst>
                <a:path w="26" h="26">
                  <a:moveTo>
                    <a:pt x="14" y="0"/>
                  </a:moveTo>
                  <a:lnTo>
                    <a:pt x="14" y="0"/>
                  </a:lnTo>
                  <a:lnTo>
                    <a:pt x="18" y="0"/>
                  </a:lnTo>
                  <a:lnTo>
                    <a:pt x="22" y="4"/>
                  </a:lnTo>
                  <a:lnTo>
                    <a:pt x="24" y="8"/>
                  </a:lnTo>
                  <a:lnTo>
                    <a:pt x="26" y="12"/>
                  </a:lnTo>
                  <a:lnTo>
                    <a:pt x="26" y="12"/>
                  </a:lnTo>
                  <a:lnTo>
                    <a:pt x="24" y="18"/>
                  </a:lnTo>
                  <a:lnTo>
                    <a:pt x="22" y="22"/>
                  </a:lnTo>
                  <a:lnTo>
                    <a:pt x="18" y="24"/>
                  </a:lnTo>
                  <a:lnTo>
                    <a:pt x="14" y="26"/>
                  </a:lnTo>
                  <a:lnTo>
                    <a:pt x="14" y="26"/>
                  </a:lnTo>
                  <a:lnTo>
                    <a:pt x="8" y="24"/>
                  </a:lnTo>
                  <a:lnTo>
                    <a:pt x="4" y="22"/>
                  </a:lnTo>
                  <a:lnTo>
                    <a:pt x="2" y="18"/>
                  </a:lnTo>
                  <a:lnTo>
                    <a:pt x="0" y="12"/>
                  </a:lnTo>
                  <a:lnTo>
                    <a:pt x="0" y="12"/>
                  </a:lnTo>
                  <a:lnTo>
                    <a:pt x="2" y="8"/>
                  </a:lnTo>
                  <a:lnTo>
                    <a:pt x="4" y="4"/>
                  </a:lnTo>
                  <a:lnTo>
                    <a:pt x="8" y="0"/>
                  </a:lnTo>
                  <a:lnTo>
                    <a:pt x="14" y="0"/>
                  </a:lnTo>
                  <a:lnTo>
                    <a:pt x="14" y="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endParaRPr lang="zh-CN" altLang="en-US" sz="1798"/>
            </a:p>
          </p:txBody>
        </p:sp>
      </p:grpSp>
      <p:sp>
        <p:nvSpPr>
          <p:cNvPr id="86" name="矩形 85"/>
          <p:cNvSpPr/>
          <p:nvPr/>
        </p:nvSpPr>
        <p:spPr>
          <a:xfrm>
            <a:off x="4626315" y="5229476"/>
            <a:ext cx="615073" cy="184522"/>
          </a:xfrm>
          <a:prstGeom prst="rect">
            <a:avLst/>
          </a:prstGeom>
          <a:noFill/>
          <a:ln>
            <a:noFill/>
          </a:ln>
        </p:spPr>
        <p:txBody>
          <a:bodyPr wrap="none" lIns="0" tIns="0" rIns="0" bIns="0">
            <a:spAutoFit/>
          </a:bodyPr>
          <a:lstStyle/>
          <a:p>
            <a:pPr defTabSz="469045">
              <a:buClr>
                <a:srgbClr val="990000"/>
              </a:buClr>
              <a:buSzPct val="60000"/>
            </a:pPr>
            <a:r>
              <a:rPr lang="zh-CN" altLang="en-US" sz="1200" kern="0" dirty="0">
                <a:cs typeface="Arial" pitchFamily="34" charset="0"/>
                <a:sym typeface="Arial"/>
              </a:rPr>
              <a:t>视频监控</a:t>
            </a:r>
            <a:endParaRPr lang="en-US" altLang="zh-CN" sz="1200" kern="0" dirty="0">
              <a:cs typeface="Arial" pitchFamily="34" charset="0"/>
              <a:sym typeface="Arial"/>
            </a:endParaRPr>
          </a:p>
        </p:txBody>
      </p:sp>
      <p:grpSp>
        <p:nvGrpSpPr>
          <p:cNvPr id="87" name="组合 209"/>
          <p:cNvGrpSpPr/>
          <p:nvPr/>
        </p:nvGrpSpPr>
        <p:grpSpPr>
          <a:xfrm>
            <a:off x="4766858" y="4817285"/>
            <a:ext cx="333987" cy="346032"/>
            <a:chOff x="2753045" y="4077866"/>
            <a:chExt cx="445779" cy="608089"/>
          </a:xfrm>
          <a:solidFill>
            <a:srgbClr val="00B0F0"/>
          </a:solidFill>
        </p:grpSpPr>
        <p:sp>
          <p:nvSpPr>
            <p:cNvPr id="88" name="Freeform 5"/>
            <p:cNvSpPr>
              <a:spLocks noEditPoints="1"/>
            </p:cNvSpPr>
            <p:nvPr/>
          </p:nvSpPr>
          <p:spPr bwMode="auto">
            <a:xfrm>
              <a:off x="2753045" y="4224099"/>
              <a:ext cx="434399" cy="461856"/>
            </a:xfrm>
            <a:custGeom>
              <a:avLst/>
              <a:gdLst/>
              <a:ahLst/>
              <a:cxnLst>
                <a:cxn ang="0">
                  <a:pos x="13474" y="5453"/>
                </a:cxn>
                <a:cxn ang="0">
                  <a:pos x="12317" y="4601"/>
                </a:cxn>
                <a:cxn ang="0">
                  <a:pos x="11412" y="4426"/>
                </a:cxn>
                <a:cxn ang="0">
                  <a:pos x="4848" y="9576"/>
                </a:cxn>
                <a:cxn ang="0">
                  <a:pos x="5783" y="10159"/>
                </a:cxn>
                <a:cxn ang="0">
                  <a:pos x="6029" y="10586"/>
                </a:cxn>
                <a:cxn ang="0">
                  <a:pos x="5871" y="11449"/>
                </a:cxn>
                <a:cxn ang="0">
                  <a:pos x="5269" y="11440"/>
                </a:cxn>
                <a:cxn ang="0">
                  <a:pos x="4824" y="10607"/>
                </a:cxn>
                <a:cxn ang="0">
                  <a:pos x="4838" y="9638"/>
                </a:cxn>
                <a:cxn ang="0">
                  <a:pos x="3536" y="8751"/>
                </a:cxn>
                <a:cxn ang="0">
                  <a:pos x="4283" y="9174"/>
                </a:cxn>
                <a:cxn ang="0">
                  <a:pos x="4127" y="9883"/>
                </a:cxn>
                <a:cxn ang="0">
                  <a:pos x="4481" y="11467"/>
                </a:cxn>
                <a:cxn ang="0">
                  <a:pos x="5571" y="12255"/>
                </a:cxn>
                <a:cxn ang="0">
                  <a:pos x="6393" y="11776"/>
                </a:cxn>
                <a:cxn ang="0">
                  <a:pos x="6623" y="11327"/>
                </a:cxn>
                <a:cxn ang="0">
                  <a:pos x="6593" y="10954"/>
                </a:cxn>
                <a:cxn ang="0">
                  <a:pos x="7001" y="12029"/>
                </a:cxn>
                <a:cxn ang="0">
                  <a:pos x="6605" y="13157"/>
                </a:cxn>
                <a:cxn ang="0">
                  <a:pos x="5384" y="13849"/>
                </a:cxn>
                <a:cxn ang="0">
                  <a:pos x="4005" y="13316"/>
                </a:cxn>
                <a:cxn ang="0">
                  <a:pos x="2966" y="11875"/>
                </a:cxn>
                <a:cxn ang="0">
                  <a:pos x="2611" y="10263"/>
                </a:cxn>
                <a:cxn ang="0">
                  <a:pos x="2657" y="9067"/>
                </a:cxn>
                <a:cxn ang="0">
                  <a:pos x="2906" y="8446"/>
                </a:cxn>
                <a:cxn ang="0">
                  <a:pos x="2108" y="8756"/>
                </a:cxn>
                <a:cxn ang="0">
                  <a:pos x="1951" y="10042"/>
                </a:cxn>
                <a:cxn ang="0">
                  <a:pos x="2244" y="11405"/>
                </a:cxn>
                <a:cxn ang="0">
                  <a:pos x="1800" y="11462"/>
                </a:cxn>
                <a:cxn ang="0">
                  <a:pos x="514" y="10430"/>
                </a:cxn>
                <a:cxn ang="0">
                  <a:pos x="0" y="8981"/>
                </a:cxn>
                <a:cxn ang="0">
                  <a:pos x="814" y="8147"/>
                </a:cxn>
                <a:cxn ang="0">
                  <a:pos x="2055" y="8130"/>
                </a:cxn>
                <a:cxn ang="0">
                  <a:pos x="13652" y="11178"/>
                </a:cxn>
                <a:cxn ang="0">
                  <a:pos x="13281" y="11893"/>
                </a:cxn>
                <a:cxn ang="0">
                  <a:pos x="12680" y="12371"/>
                </a:cxn>
                <a:cxn ang="0">
                  <a:pos x="11525" y="12547"/>
                </a:cxn>
                <a:cxn ang="0">
                  <a:pos x="11812" y="11849"/>
                </a:cxn>
                <a:cxn ang="0">
                  <a:pos x="7899" y="11652"/>
                </a:cxn>
                <a:cxn ang="0">
                  <a:pos x="8996" y="12019"/>
                </a:cxn>
                <a:cxn ang="0">
                  <a:pos x="10612" y="11876"/>
                </a:cxn>
                <a:cxn ang="0">
                  <a:pos x="10925" y="12290"/>
                </a:cxn>
                <a:cxn ang="0">
                  <a:pos x="10585" y="12853"/>
                </a:cxn>
                <a:cxn ang="0">
                  <a:pos x="9821" y="13182"/>
                </a:cxn>
                <a:cxn ang="0">
                  <a:pos x="6649" y="14004"/>
                </a:cxn>
                <a:cxn ang="0">
                  <a:pos x="7422" y="12934"/>
                </a:cxn>
                <a:cxn ang="0">
                  <a:pos x="7677" y="12066"/>
                </a:cxn>
                <a:cxn ang="0">
                  <a:pos x="14396" y="10218"/>
                </a:cxn>
                <a:cxn ang="0">
                  <a:pos x="14321" y="8192"/>
                </a:cxn>
                <a:cxn ang="0">
                  <a:pos x="12918" y="5928"/>
                </a:cxn>
                <a:cxn ang="0">
                  <a:pos x="11740" y="5209"/>
                </a:cxn>
                <a:cxn ang="0">
                  <a:pos x="10623" y="5077"/>
                </a:cxn>
                <a:cxn ang="0">
                  <a:pos x="9280" y="5224"/>
                </a:cxn>
                <a:cxn ang="0">
                  <a:pos x="1229" y="7366"/>
                </a:cxn>
                <a:cxn ang="0">
                  <a:pos x="2849" y="7799"/>
                </a:cxn>
                <a:cxn ang="0">
                  <a:pos x="5581" y="9338"/>
                </a:cxn>
                <a:cxn ang="0">
                  <a:pos x="7851" y="10919"/>
                </a:cxn>
                <a:cxn ang="0">
                  <a:pos x="9572" y="11341"/>
                </a:cxn>
                <a:cxn ang="0">
                  <a:pos x="10600" y="11241"/>
                </a:cxn>
                <a:cxn ang="0">
                  <a:pos x="13760" y="10423"/>
                </a:cxn>
              </a:cxnLst>
              <a:rect l="0" t="0" r="r" b="b"/>
              <a:pathLst>
                <a:path w="16170" h="14014">
                  <a:moveTo>
                    <a:pt x="11178" y="2724"/>
                  </a:moveTo>
                  <a:lnTo>
                    <a:pt x="14087" y="2724"/>
                  </a:lnTo>
                  <a:lnTo>
                    <a:pt x="14087" y="6276"/>
                  </a:lnTo>
                  <a:lnTo>
                    <a:pt x="14080" y="6265"/>
                  </a:lnTo>
                  <a:lnTo>
                    <a:pt x="14060" y="6231"/>
                  </a:lnTo>
                  <a:lnTo>
                    <a:pt x="14025" y="6177"/>
                  </a:lnTo>
                  <a:lnTo>
                    <a:pt x="13979" y="6106"/>
                  </a:lnTo>
                  <a:lnTo>
                    <a:pt x="13920" y="6022"/>
                  </a:lnTo>
                  <a:lnTo>
                    <a:pt x="13852" y="5923"/>
                  </a:lnTo>
                  <a:lnTo>
                    <a:pt x="13812" y="5870"/>
                  </a:lnTo>
                  <a:lnTo>
                    <a:pt x="13771" y="5815"/>
                  </a:lnTo>
                  <a:lnTo>
                    <a:pt x="13727" y="5758"/>
                  </a:lnTo>
                  <a:lnTo>
                    <a:pt x="13682" y="5698"/>
                  </a:lnTo>
                  <a:lnTo>
                    <a:pt x="13632" y="5639"/>
                  </a:lnTo>
                  <a:lnTo>
                    <a:pt x="13582" y="5577"/>
                  </a:lnTo>
                  <a:lnTo>
                    <a:pt x="13529" y="5515"/>
                  </a:lnTo>
                  <a:lnTo>
                    <a:pt x="13474" y="5453"/>
                  </a:lnTo>
                  <a:lnTo>
                    <a:pt x="13417" y="5390"/>
                  </a:lnTo>
                  <a:lnTo>
                    <a:pt x="13357" y="5328"/>
                  </a:lnTo>
                  <a:lnTo>
                    <a:pt x="13297" y="5266"/>
                  </a:lnTo>
                  <a:lnTo>
                    <a:pt x="13234" y="5204"/>
                  </a:lnTo>
                  <a:lnTo>
                    <a:pt x="13169" y="5145"/>
                  </a:lnTo>
                  <a:lnTo>
                    <a:pt x="13104" y="5085"/>
                  </a:lnTo>
                  <a:lnTo>
                    <a:pt x="13036" y="5029"/>
                  </a:lnTo>
                  <a:lnTo>
                    <a:pt x="12967" y="4973"/>
                  </a:lnTo>
                  <a:lnTo>
                    <a:pt x="12897" y="4919"/>
                  </a:lnTo>
                  <a:lnTo>
                    <a:pt x="12825" y="4869"/>
                  </a:lnTo>
                  <a:lnTo>
                    <a:pt x="12752" y="4822"/>
                  </a:lnTo>
                  <a:lnTo>
                    <a:pt x="12678" y="4776"/>
                  </a:lnTo>
                  <a:lnTo>
                    <a:pt x="12604" y="4735"/>
                  </a:lnTo>
                  <a:lnTo>
                    <a:pt x="12531" y="4697"/>
                  </a:lnTo>
                  <a:lnTo>
                    <a:pt x="12458" y="4662"/>
                  </a:lnTo>
                  <a:lnTo>
                    <a:pt x="12387" y="4630"/>
                  </a:lnTo>
                  <a:lnTo>
                    <a:pt x="12317" y="4601"/>
                  </a:lnTo>
                  <a:lnTo>
                    <a:pt x="12250" y="4575"/>
                  </a:lnTo>
                  <a:lnTo>
                    <a:pt x="12182" y="4551"/>
                  </a:lnTo>
                  <a:lnTo>
                    <a:pt x="12117" y="4530"/>
                  </a:lnTo>
                  <a:lnTo>
                    <a:pt x="12054" y="4511"/>
                  </a:lnTo>
                  <a:lnTo>
                    <a:pt x="11991" y="4495"/>
                  </a:lnTo>
                  <a:lnTo>
                    <a:pt x="11930" y="4480"/>
                  </a:lnTo>
                  <a:lnTo>
                    <a:pt x="11873" y="4468"/>
                  </a:lnTo>
                  <a:lnTo>
                    <a:pt x="11816" y="4458"/>
                  </a:lnTo>
                  <a:lnTo>
                    <a:pt x="11762" y="4449"/>
                  </a:lnTo>
                  <a:lnTo>
                    <a:pt x="11709" y="4442"/>
                  </a:lnTo>
                  <a:lnTo>
                    <a:pt x="11660" y="4436"/>
                  </a:lnTo>
                  <a:lnTo>
                    <a:pt x="11612" y="4432"/>
                  </a:lnTo>
                  <a:lnTo>
                    <a:pt x="11567" y="4429"/>
                  </a:lnTo>
                  <a:lnTo>
                    <a:pt x="11524" y="4427"/>
                  </a:lnTo>
                  <a:lnTo>
                    <a:pt x="11484" y="4425"/>
                  </a:lnTo>
                  <a:lnTo>
                    <a:pt x="11446" y="4425"/>
                  </a:lnTo>
                  <a:lnTo>
                    <a:pt x="11412" y="4426"/>
                  </a:lnTo>
                  <a:lnTo>
                    <a:pt x="11380" y="4427"/>
                  </a:lnTo>
                  <a:lnTo>
                    <a:pt x="11351" y="4428"/>
                  </a:lnTo>
                  <a:lnTo>
                    <a:pt x="11303" y="4432"/>
                  </a:lnTo>
                  <a:lnTo>
                    <a:pt x="11267" y="4435"/>
                  </a:lnTo>
                  <a:lnTo>
                    <a:pt x="11246" y="4439"/>
                  </a:lnTo>
                  <a:lnTo>
                    <a:pt x="11239" y="4440"/>
                  </a:lnTo>
                  <a:lnTo>
                    <a:pt x="11178" y="2724"/>
                  </a:lnTo>
                  <a:close/>
                  <a:moveTo>
                    <a:pt x="9156" y="0"/>
                  </a:moveTo>
                  <a:lnTo>
                    <a:pt x="16170" y="0"/>
                  </a:lnTo>
                  <a:lnTo>
                    <a:pt x="16170" y="1256"/>
                  </a:lnTo>
                  <a:lnTo>
                    <a:pt x="13383" y="1256"/>
                  </a:lnTo>
                  <a:lnTo>
                    <a:pt x="13383" y="2174"/>
                  </a:lnTo>
                  <a:lnTo>
                    <a:pt x="11820" y="2174"/>
                  </a:lnTo>
                  <a:lnTo>
                    <a:pt x="11820" y="1256"/>
                  </a:lnTo>
                  <a:lnTo>
                    <a:pt x="9156" y="1256"/>
                  </a:lnTo>
                  <a:lnTo>
                    <a:pt x="9156" y="0"/>
                  </a:lnTo>
                  <a:close/>
                  <a:moveTo>
                    <a:pt x="4848" y="9576"/>
                  </a:moveTo>
                  <a:lnTo>
                    <a:pt x="4855" y="9581"/>
                  </a:lnTo>
                  <a:lnTo>
                    <a:pt x="4877" y="9595"/>
                  </a:lnTo>
                  <a:lnTo>
                    <a:pt x="4912" y="9615"/>
                  </a:lnTo>
                  <a:lnTo>
                    <a:pt x="4958" y="9642"/>
                  </a:lnTo>
                  <a:lnTo>
                    <a:pt x="5013" y="9675"/>
                  </a:lnTo>
                  <a:lnTo>
                    <a:pt x="5075" y="9713"/>
                  </a:lnTo>
                  <a:lnTo>
                    <a:pt x="5143" y="9754"/>
                  </a:lnTo>
                  <a:lnTo>
                    <a:pt x="5216" y="9798"/>
                  </a:lnTo>
                  <a:lnTo>
                    <a:pt x="5291" y="9843"/>
                  </a:lnTo>
                  <a:lnTo>
                    <a:pt x="5366" y="9890"/>
                  </a:lnTo>
                  <a:lnTo>
                    <a:pt x="5441" y="9936"/>
                  </a:lnTo>
                  <a:lnTo>
                    <a:pt x="5514" y="9981"/>
                  </a:lnTo>
                  <a:lnTo>
                    <a:pt x="5583" y="10025"/>
                  </a:lnTo>
                  <a:lnTo>
                    <a:pt x="5644" y="10064"/>
                  </a:lnTo>
                  <a:lnTo>
                    <a:pt x="5699" y="10101"/>
                  </a:lnTo>
                  <a:lnTo>
                    <a:pt x="5744" y="10131"/>
                  </a:lnTo>
                  <a:lnTo>
                    <a:pt x="5783" y="10159"/>
                  </a:lnTo>
                  <a:lnTo>
                    <a:pt x="5817" y="10186"/>
                  </a:lnTo>
                  <a:lnTo>
                    <a:pt x="5849" y="10214"/>
                  </a:lnTo>
                  <a:lnTo>
                    <a:pt x="5878" y="10241"/>
                  </a:lnTo>
                  <a:lnTo>
                    <a:pt x="5903" y="10266"/>
                  </a:lnTo>
                  <a:lnTo>
                    <a:pt x="5926" y="10292"/>
                  </a:lnTo>
                  <a:lnTo>
                    <a:pt x="5946" y="10315"/>
                  </a:lnTo>
                  <a:lnTo>
                    <a:pt x="5963" y="10336"/>
                  </a:lnTo>
                  <a:lnTo>
                    <a:pt x="5978" y="10356"/>
                  </a:lnTo>
                  <a:lnTo>
                    <a:pt x="5990" y="10374"/>
                  </a:lnTo>
                  <a:lnTo>
                    <a:pt x="6000" y="10391"/>
                  </a:lnTo>
                  <a:lnTo>
                    <a:pt x="6008" y="10404"/>
                  </a:lnTo>
                  <a:lnTo>
                    <a:pt x="6018" y="10423"/>
                  </a:lnTo>
                  <a:lnTo>
                    <a:pt x="6021" y="10430"/>
                  </a:lnTo>
                  <a:lnTo>
                    <a:pt x="6022" y="10441"/>
                  </a:lnTo>
                  <a:lnTo>
                    <a:pt x="6024" y="10472"/>
                  </a:lnTo>
                  <a:lnTo>
                    <a:pt x="6027" y="10522"/>
                  </a:lnTo>
                  <a:lnTo>
                    <a:pt x="6029" y="10586"/>
                  </a:lnTo>
                  <a:lnTo>
                    <a:pt x="6029" y="10662"/>
                  </a:lnTo>
                  <a:lnTo>
                    <a:pt x="6028" y="10749"/>
                  </a:lnTo>
                  <a:lnTo>
                    <a:pt x="6026" y="10796"/>
                  </a:lnTo>
                  <a:lnTo>
                    <a:pt x="6024" y="10843"/>
                  </a:lnTo>
                  <a:lnTo>
                    <a:pt x="6021" y="10893"/>
                  </a:lnTo>
                  <a:lnTo>
                    <a:pt x="6016" y="10942"/>
                  </a:lnTo>
                  <a:lnTo>
                    <a:pt x="6011" y="10992"/>
                  </a:lnTo>
                  <a:lnTo>
                    <a:pt x="6004" y="11042"/>
                  </a:lnTo>
                  <a:lnTo>
                    <a:pt x="5996" y="11093"/>
                  </a:lnTo>
                  <a:lnTo>
                    <a:pt x="5986" y="11142"/>
                  </a:lnTo>
                  <a:lnTo>
                    <a:pt x="5975" y="11192"/>
                  </a:lnTo>
                  <a:lnTo>
                    <a:pt x="5963" y="11239"/>
                  </a:lnTo>
                  <a:lnTo>
                    <a:pt x="5948" y="11286"/>
                  </a:lnTo>
                  <a:lnTo>
                    <a:pt x="5931" y="11330"/>
                  </a:lnTo>
                  <a:lnTo>
                    <a:pt x="5913" y="11372"/>
                  </a:lnTo>
                  <a:lnTo>
                    <a:pt x="5893" y="11412"/>
                  </a:lnTo>
                  <a:lnTo>
                    <a:pt x="5871" y="11449"/>
                  </a:lnTo>
                  <a:lnTo>
                    <a:pt x="5846" y="11484"/>
                  </a:lnTo>
                  <a:lnTo>
                    <a:pt x="5819" y="11514"/>
                  </a:lnTo>
                  <a:lnTo>
                    <a:pt x="5790" y="11541"/>
                  </a:lnTo>
                  <a:lnTo>
                    <a:pt x="5758" y="11563"/>
                  </a:lnTo>
                  <a:lnTo>
                    <a:pt x="5723" y="11582"/>
                  </a:lnTo>
                  <a:lnTo>
                    <a:pt x="5687" y="11596"/>
                  </a:lnTo>
                  <a:lnTo>
                    <a:pt x="5649" y="11603"/>
                  </a:lnTo>
                  <a:lnTo>
                    <a:pt x="5612" y="11606"/>
                  </a:lnTo>
                  <a:lnTo>
                    <a:pt x="5574" y="11604"/>
                  </a:lnTo>
                  <a:lnTo>
                    <a:pt x="5535" y="11598"/>
                  </a:lnTo>
                  <a:lnTo>
                    <a:pt x="5497" y="11587"/>
                  </a:lnTo>
                  <a:lnTo>
                    <a:pt x="5458" y="11571"/>
                  </a:lnTo>
                  <a:lnTo>
                    <a:pt x="5420" y="11552"/>
                  </a:lnTo>
                  <a:lnTo>
                    <a:pt x="5382" y="11529"/>
                  </a:lnTo>
                  <a:lnTo>
                    <a:pt x="5344" y="11503"/>
                  </a:lnTo>
                  <a:lnTo>
                    <a:pt x="5306" y="11473"/>
                  </a:lnTo>
                  <a:lnTo>
                    <a:pt x="5269" y="11440"/>
                  </a:lnTo>
                  <a:lnTo>
                    <a:pt x="5233" y="11404"/>
                  </a:lnTo>
                  <a:lnTo>
                    <a:pt x="5197" y="11365"/>
                  </a:lnTo>
                  <a:lnTo>
                    <a:pt x="5162" y="11324"/>
                  </a:lnTo>
                  <a:lnTo>
                    <a:pt x="5128" y="11280"/>
                  </a:lnTo>
                  <a:lnTo>
                    <a:pt x="5095" y="11235"/>
                  </a:lnTo>
                  <a:lnTo>
                    <a:pt x="5063" y="11188"/>
                  </a:lnTo>
                  <a:lnTo>
                    <a:pt x="5033" y="11139"/>
                  </a:lnTo>
                  <a:lnTo>
                    <a:pt x="5004" y="11089"/>
                  </a:lnTo>
                  <a:lnTo>
                    <a:pt x="4975" y="11037"/>
                  </a:lnTo>
                  <a:lnTo>
                    <a:pt x="4950" y="10985"/>
                  </a:lnTo>
                  <a:lnTo>
                    <a:pt x="4926" y="10931"/>
                  </a:lnTo>
                  <a:lnTo>
                    <a:pt x="4904" y="10876"/>
                  </a:lnTo>
                  <a:lnTo>
                    <a:pt x="4883" y="10823"/>
                  </a:lnTo>
                  <a:lnTo>
                    <a:pt x="4865" y="10768"/>
                  </a:lnTo>
                  <a:lnTo>
                    <a:pt x="4849" y="10714"/>
                  </a:lnTo>
                  <a:lnTo>
                    <a:pt x="4835" y="10660"/>
                  </a:lnTo>
                  <a:lnTo>
                    <a:pt x="4824" y="10607"/>
                  </a:lnTo>
                  <a:lnTo>
                    <a:pt x="4815" y="10553"/>
                  </a:lnTo>
                  <a:lnTo>
                    <a:pt x="4809" y="10502"/>
                  </a:lnTo>
                  <a:lnTo>
                    <a:pt x="4806" y="10451"/>
                  </a:lnTo>
                  <a:lnTo>
                    <a:pt x="4804" y="10402"/>
                  </a:lnTo>
                  <a:lnTo>
                    <a:pt x="4801" y="10353"/>
                  </a:lnTo>
                  <a:lnTo>
                    <a:pt x="4801" y="10307"/>
                  </a:lnTo>
                  <a:lnTo>
                    <a:pt x="4800" y="10260"/>
                  </a:lnTo>
                  <a:lnTo>
                    <a:pt x="4801" y="10172"/>
                  </a:lnTo>
                  <a:lnTo>
                    <a:pt x="4802" y="10090"/>
                  </a:lnTo>
                  <a:lnTo>
                    <a:pt x="4806" y="10012"/>
                  </a:lnTo>
                  <a:lnTo>
                    <a:pt x="4810" y="9940"/>
                  </a:lnTo>
                  <a:lnTo>
                    <a:pt x="4814" y="9874"/>
                  </a:lnTo>
                  <a:lnTo>
                    <a:pt x="4819" y="9814"/>
                  </a:lnTo>
                  <a:lnTo>
                    <a:pt x="4824" y="9760"/>
                  </a:lnTo>
                  <a:lnTo>
                    <a:pt x="4829" y="9713"/>
                  </a:lnTo>
                  <a:lnTo>
                    <a:pt x="4834" y="9672"/>
                  </a:lnTo>
                  <a:lnTo>
                    <a:pt x="4838" y="9638"/>
                  </a:lnTo>
                  <a:lnTo>
                    <a:pt x="4842" y="9612"/>
                  </a:lnTo>
                  <a:lnTo>
                    <a:pt x="4845" y="9593"/>
                  </a:lnTo>
                  <a:lnTo>
                    <a:pt x="4847" y="9580"/>
                  </a:lnTo>
                  <a:lnTo>
                    <a:pt x="4848" y="9576"/>
                  </a:lnTo>
                  <a:close/>
                  <a:moveTo>
                    <a:pt x="2906" y="8446"/>
                  </a:moveTo>
                  <a:lnTo>
                    <a:pt x="2912" y="8449"/>
                  </a:lnTo>
                  <a:lnTo>
                    <a:pt x="2930" y="8458"/>
                  </a:lnTo>
                  <a:lnTo>
                    <a:pt x="2959" y="8472"/>
                  </a:lnTo>
                  <a:lnTo>
                    <a:pt x="2999" y="8491"/>
                  </a:lnTo>
                  <a:lnTo>
                    <a:pt x="3046" y="8515"/>
                  </a:lnTo>
                  <a:lnTo>
                    <a:pt x="3102" y="8542"/>
                  </a:lnTo>
                  <a:lnTo>
                    <a:pt x="3163" y="8572"/>
                  </a:lnTo>
                  <a:lnTo>
                    <a:pt x="3231" y="8606"/>
                  </a:lnTo>
                  <a:lnTo>
                    <a:pt x="3303" y="8641"/>
                  </a:lnTo>
                  <a:lnTo>
                    <a:pt x="3379" y="8677"/>
                  </a:lnTo>
                  <a:lnTo>
                    <a:pt x="3456" y="8714"/>
                  </a:lnTo>
                  <a:lnTo>
                    <a:pt x="3536" y="8751"/>
                  </a:lnTo>
                  <a:lnTo>
                    <a:pt x="3615" y="8789"/>
                  </a:lnTo>
                  <a:lnTo>
                    <a:pt x="3694" y="8826"/>
                  </a:lnTo>
                  <a:lnTo>
                    <a:pt x="3771" y="8860"/>
                  </a:lnTo>
                  <a:lnTo>
                    <a:pt x="3844" y="8893"/>
                  </a:lnTo>
                  <a:lnTo>
                    <a:pt x="3880" y="8910"/>
                  </a:lnTo>
                  <a:lnTo>
                    <a:pt x="3913" y="8926"/>
                  </a:lnTo>
                  <a:lnTo>
                    <a:pt x="3944" y="8941"/>
                  </a:lnTo>
                  <a:lnTo>
                    <a:pt x="3975" y="8956"/>
                  </a:lnTo>
                  <a:lnTo>
                    <a:pt x="4030" y="8986"/>
                  </a:lnTo>
                  <a:lnTo>
                    <a:pt x="4080" y="9016"/>
                  </a:lnTo>
                  <a:lnTo>
                    <a:pt x="4123" y="9044"/>
                  </a:lnTo>
                  <a:lnTo>
                    <a:pt x="4162" y="9070"/>
                  </a:lnTo>
                  <a:lnTo>
                    <a:pt x="4195" y="9095"/>
                  </a:lnTo>
                  <a:lnTo>
                    <a:pt x="4223" y="9118"/>
                  </a:lnTo>
                  <a:lnTo>
                    <a:pt x="4248" y="9139"/>
                  </a:lnTo>
                  <a:lnTo>
                    <a:pt x="4267" y="9157"/>
                  </a:lnTo>
                  <a:lnTo>
                    <a:pt x="4283" y="9174"/>
                  </a:lnTo>
                  <a:lnTo>
                    <a:pt x="4295" y="9187"/>
                  </a:lnTo>
                  <a:lnTo>
                    <a:pt x="4309" y="9207"/>
                  </a:lnTo>
                  <a:lnTo>
                    <a:pt x="4314" y="9214"/>
                  </a:lnTo>
                  <a:lnTo>
                    <a:pt x="4308" y="9226"/>
                  </a:lnTo>
                  <a:lnTo>
                    <a:pt x="4292" y="9261"/>
                  </a:lnTo>
                  <a:lnTo>
                    <a:pt x="4281" y="9288"/>
                  </a:lnTo>
                  <a:lnTo>
                    <a:pt x="4269" y="9320"/>
                  </a:lnTo>
                  <a:lnTo>
                    <a:pt x="4256" y="9356"/>
                  </a:lnTo>
                  <a:lnTo>
                    <a:pt x="4241" y="9398"/>
                  </a:lnTo>
                  <a:lnTo>
                    <a:pt x="4225" y="9444"/>
                  </a:lnTo>
                  <a:lnTo>
                    <a:pt x="4210" y="9495"/>
                  </a:lnTo>
                  <a:lnTo>
                    <a:pt x="4194" y="9549"/>
                  </a:lnTo>
                  <a:lnTo>
                    <a:pt x="4179" y="9609"/>
                  </a:lnTo>
                  <a:lnTo>
                    <a:pt x="4165" y="9672"/>
                  </a:lnTo>
                  <a:lnTo>
                    <a:pt x="4151" y="9739"/>
                  </a:lnTo>
                  <a:lnTo>
                    <a:pt x="4139" y="9810"/>
                  </a:lnTo>
                  <a:lnTo>
                    <a:pt x="4127" y="9883"/>
                  </a:lnTo>
                  <a:lnTo>
                    <a:pt x="4118" y="9960"/>
                  </a:lnTo>
                  <a:lnTo>
                    <a:pt x="4111" y="10040"/>
                  </a:lnTo>
                  <a:lnTo>
                    <a:pt x="4107" y="10123"/>
                  </a:lnTo>
                  <a:lnTo>
                    <a:pt x="4106" y="10209"/>
                  </a:lnTo>
                  <a:lnTo>
                    <a:pt x="4107" y="10297"/>
                  </a:lnTo>
                  <a:lnTo>
                    <a:pt x="4112" y="10387"/>
                  </a:lnTo>
                  <a:lnTo>
                    <a:pt x="4121" y="10478"/>
                  </a:lnTo>
                  <a:lnTo>
                    <a:pt x="4134" y="10572"/>
                  </a:lnTo>
                  <a:lnTo>
                    <a:pt x="4152" y="10668"/>
                  </a:lnTo>
                  <a:lnTo>
                    <a:pt x="4173" y="10765"/>
                  </a:lnTo>
                  <a:lnTo>
                    <a:pt x="4200" y="10864"/>
                  </a:lnTo>
                  <a:lnTo>
                    <a:pt x="4232" y="10963"/>
                  </a:lnTo>
                  <a:lnTo>
                    <a:pt x="4270" y="11064"/>
                  </a:lnTo>
                  <a:lnTo>
                    <a:pt x="4314" y="11165"/>
                  </a:lnTo>
                  <a:lnTo>
                    <a:pt x="4364" y="11266"/>
                  </a:lnTo>
                  <a:lnTo>
                    <a:pt x="4420" y="11368"/>
                  </a:lnTo>
                  <a:lnTo>
                    <a:pt x="4481" y="11467"/>
                  </a:lnTo>
                  <a:lnTo>
                    <a:pt x="4544" y="11559"/>
                  </a:lnTo>
                  <a:lnTo>
                    <a:pt x="4605" y="11645"/>
                  </a:lnTo>
                  <a:lnTo>
                    <a:pt x="4669" y="11724"/>
                  </a:lnTo>
                  <a:lnTo>
                    <a:pt x="4734" y="11798"/>
                  </a:lnTo>
                  <a:lnTo>
                    <a:pt x="4798" y="11864"/>
                  </a:lnTo>
                  <a:lnTo>
                    <a:pt x="4864" y="11926"/>
                  </a:lnTo>
                  <a:lnTo>
                    <a:pt x="4930" y="11982"/>
                  </a:lnTo>
                  <a:lnTo>
                    <a:pt x="4996" y="12031"/>
                  </a:lnTo>
                  <a:lnTo>
                    <a:pt x="5061" y="12075"/>
                  </a:lnTo>
                  <a:lnTo>
                    <a:pt x="5127" y="12115"/>
                  </a:lnTo>
                  <a:lnTo>
                    <a:pt x="5192" y="12149"/>
                  </a:lnTo>
                  <a:lnTo>
                    <a:pt x="5256" y="12179"/>
                  </a:lnTo>
                  <a:lnTo>
                    <a:pt x="5321" y="12203"/>
                  </a:lnTo>
                  <a:lnTo>
                    <a:pt x="5385" y="12223"/>
                  </a:lnTo>
                  <a:lnTo>
                    <a:pt x="5448" y="12238"/>
                  </a:lnTo>
                  <a:lnTo>
                    <a:pt x="5510" y="12249"/>
                  </a:lnTo>
                  <a:lnTo>
                    <a:pt x="5571" y="12255"/>
                  </a:lnTo>
                  <a:lnTo>
                    <a:pt x="5630" y="12258"/>
                  </a:lnTo>
                  <a:lnTo>
                    <a:pt x="5689" y="12256"/>
                  </a:lnTo>
                  <a:lnTo>
                    <a:pt x="5746" y="12251"/>
                  </a:lnTo>
                  <a:lnTo>
                    <a:pt x="5801" y="12242"/>
                  </a:lnTo>
                  <a:lnTo>
                    <a:pt x="5855" y="12230"/>
                  </a:lnTo>
                  <a:lnTo>
                    <a:pt x="5907" y="12215"/>
                  </a:lnTo>
                  <a:lnTo>
                    <a:pt x="5957" y="12196"/>
                  </a:lnTo>
                  <a:lnTo>
                    <a:pt x="6004" y="12173"/>
                  </a:lnTo>
                  <a:lnTo>
                    <a:pt x="6049" y="12149"/>
                  </a:lnTo>
                  <a:lnTo>
                    <a:pt x="6091" y="12122"/>
                  </a:lnTo>
                  <a:lnTo>
                    <a:pt x="6131" y="12092"/>
                  </a:lnTo>
                  <a:lnTo>
                    <a:pt x="6169" y="12059"/>
                  </a:lnTo>
                  <a:lnTo>
                    <a:pt x="6203" y="12024"/>
                  </a:lnTo>
                  <a:lnTo>
                    <a:pt x="6236" y="11988"/>
                  </a:lnTo>
                  <a:lnTo>
                    <a:pt x="6292" y="11913"/>
                  </a:lnTo>
                  <a:lnTo>
                    <a:pt x="6346" y="11843"/>
                  </a:lnTo>
                  <a:lnTo>
                    <a:pt x="6393" y="11776"/>
                  </a:lnTo>
                  <a:lnTo>
                    <a:pt x="6437" y="11714"/>
                  </a:lnTo>
                  <a:lnTo>
                    <a:pt x="6456" y="11684"/>
                  </a:lnTo>
                  <a:lnTo>
                    <a:pt x="6475" y="11654"/>
                  </a:lnTo>
                  <a:lnTo>
                    <a:pt x="6492" y="11626"/>
                  </a:lnTo>
                  <a:lnTo>
                    <a:pt x="6508" y="11599"/>
                  </a:lnTo>
                  <a:lnTo>
                    <a:pt x="6524" y="11572"/>
                  </a:lnTo>
                  <a:lnTo>
                    <a:pt x="6538" y="11546"/>
                  </a:lnTo>
                  <a:lnTo>
                    <a:pt x="6551" y="11521"/>
                  </a:lnTo>
                  <a:lnTo>
                    <a:pt x="6563" y="11497"/>
                  </a:lnTo>
                  <a:lnTo>
                    <a:pt x="6574" y="11473"/>
                  </a:lnTo>
                  <a:lnTo>
                    <a:pt x="6584" y="11450"/>
                  </a:lnTo>
                  <a:lnTo>
                    <a:pt x="6593" y="11428"/>
                  </a:lnTo>
                  <a:lnTo>
                    <a:pt x="6600" y="11407"/>
                  </a:lnTo>
                  <a:lnTo>
                    <a:pt x="6607" y="11386"/>
                  </a:lnTo>
                  <a:lnTo>
                    <a:pt x="6614" y="11365"/>
                  </a:lnTo>
                  <a:lnTo>
                    <a:pt x="6619" y="11346"/>
                  </a:lnTo>
                  <a:lnTo>
                    <a:pt x="6623" y="11327"/>
                  </a:lnTo>
                  <a:lnTo>
                    <a:pt x="6625" y="11309"/>
                  </a:lnTo>
                  <a:lnTo>
                    <a:pt x="6627" y="11292"/>
                  </a:lnTo>
                  <a:lnTo>
                    <a:pt x="6628" y="11274"/>
                  </a:lnTo>
                  <a:lnTo>
                    <a:pt x="6629" y="11258"/>
                  </a:lnTo>
                  <a:lnTo>
                    <a:pt x="6628" y="11242"/>
                  </a:lnTo>
                  <a:lnTo>
                    <a:pt x="6626" y="11227"/>
                  </a:lnTo>
                  <a:lnTo>
                    <a:pt x="6623" y="11212"/>
                  </a:lnTo>
                  <a:lnTo>
                    <a:pt x="6620" y="11198"/>
                  </a:lnTo>
                  <a:lnTo>
                    <a:pt x="6613" y="11170"/>
                  </a:lnTo>
                  <a:lnTo>
                    <a:pt x="6606" y="11142"/>
                  </a:lnTo>
                  <a:lnTo>
                    <a:pt x="6601" y="11115"/>
                  </a:lnTo>
                  <a:lnTo>
                    <a:pt x="6598" y="11089"/>
                  </a:lnTo>
                  <a:lnTo>
                    <a:pt x="6595" y="11062"/>
                  </a:lnTo>
                  <a:lnTo>
                    <a:pt x="6594" y="11038"/>
                  </a:lnTo>
                  <a:lnTo>
                    <a:pt x="6593" y="11015"/>
                  </a:lnTo>
                  <a:lnTo>
                    <a:pt x="6592" y="10993"/>
                  </a:lnTo>
                  <a:lnTo>
                    <a:pt x="6593" y="10954"/>
                  </a:lnTo>
                  <a:lnTo>
                    <a:pt x="6595" y="10925"/>
                  </a:lnTo>
                  <a:lnTo>
                    <a:pt x="6597" y="10906"/>
                  </a:lnTo>
                  <a:lnTo>
                    <a:pt x="6598" y="10899"/>
                  </a:lnTo>
                  <a:lnTo>
                    <a:pt x="7004" y="11176"/>
                  </a:lnTo>
                  <a:lnTo>
                    <a:pt x="7005" y="11190"/>
                  </a:lnTo>
                  <a:lnTo>
                    <a:pt x="7008" y="11226"/>
                  </a:lnTo>
                  <a:lnTo>
                    <a:pt x="7011" y="11286"/>
                  </a:lnTo>
                  <a:lnTo>
                    <a:pt x="7015" y="11363"/>
                  </a:lnTo>
                  <a:lnTo>
                    <a:pt x="7018" y="11457"/>
                  </a:lnTo>
                  <a:lnTo>
                    <a:pt x="7020" y="11567"/>
                  </a:lnTo>
                  <a:lnTo>
                    <a:pt x="7019" y="11626"/>
                  </a:lnTo>
                  <a:lnTo>
                    <a:pt x="7018" y="11689"/>
                  </a:lnTo>
                  <a:lnTo>
                    <a:pt x="7017" y="11753"/>
                  </a:lnTo>
                  <a:lnTo>
                    <a:pt x="7015" y="11819"/>
                  </a:lnTo>
                  <a:lnTo>
                    <a:pt x="7011" y="11888"/>
                  </a:lnTo>
                  <a:lnTo>
                    <a:pt x="7006" y="11957"/>
                  </a:lnTo>
                  <a:lnTo>
                    <a:pt x="7001" y="12029"/>
                  </a:lnTo>
                  <a:lnTo>
                    <a:pt x="6994" y="12101"/>
                  </a:lnTo>
                  <a:lnTo>
                    <a:pt x="6984" y="12173"/>
                  </a:lnTo>
                  <a:lnTo>
                    <a:pt x="6974" y="12246"/>
                  </a:lnTo>
                  <a:lnTo>
                    <a:pt x="6963" y="12319"/>
                  </a:lnTo>
                  <a:lnTo>
                    <a:pt x="6949" y="12392"/>
                  </a:lnTo>
                  <a:lnTo>
                    <a:pt x="6934" y="12463"/>
                  </a:lnTo>
                  <a:lnTo>
                    <a:pt x="6917" y="12535"/>
                  </a:lnTo>
                  <a:lnTo>
                    <a:pt x="6898" y="12605"/>
                  </a:lnTo>
                  <a:lnTo>
                    <a:pt x="6877" y="12674"/>
                  </a:lnTo>
                  <a:lnTo>
                    <a:pt x="6853" y="12740"/>
                  </a:lnTo>
                  <a:lnTo>
                    <a:pt x="6828" y="12805"/>
                  </a:lnTo>
                  <a:lnTo>
                    <a:pt x="6799" y="12866"/>
                  </a:lnTo>
                  <a:lnTo>
                    <a:pt x="6769" y="12926"/>
                  </a:lnTo>
                  <a:lnTo>
                    <a:pt x="6735" y="12985"/>
                  </a:lnTo>
                  <a:lnTo>
                    <a:pt x="6695" y="13042"/>
                  </a:lnTo>
                  <a:lnTo>
                    <a:pt x="6653" y="13100"/>
                  </a:lnTo>
                  <a:lnTo>
                    <a:pt x="6605" y="13157"/>
                  </a:lnTo>
                  <a:lnTo>
                    <a:pt x="6555" y="13215"/>
                  </a:lnTo>
                  <a:lnTo>
                    <a:pt x="6500" y="13271"/>
                  </a:lnTo>
                  <a:lnTo>
                    <a:pt x="6443" y="13325"/>
                  </a:lnTo>
                  <a:lnTo>
                    <a:pt x="6381" y="13379"/>
                  </a:lnTo>
                  <a:lnTo>
                    <a:pt x="6317" y="13431"/>
                  </a:lnTo>
                  <a:lnTo>
                    <a:pt x="6251" y="13481"/>
                  </a:lnTo>
                  <a:lnTo>
                    <a:pt x="6181" y="13529"/>
                  </a:lnTo>
                  <a:lnTo>
                    <a:pt x="6109" y="13575"/>
                  </a:lnTo>
                  <a:lnTo>
                    <a:pt x="6034" y="13618"/>
                  </a:lnTo>
                  <a:lnTo>
                    <a:pt x="5959" y="13659"/>
                  </a:lnTo>
                  <a:lnTo>
                    <a:pt x="5880" y="13697"/>
                  </a:lnTo>
                  <a:lnTo>
                    <a:pt x="5800" y="13731"/>
                  </a:lnTo>
                  <a:lnTo>
                    <a:pt x="5719" y="13762"/>
                  </a:lnTo>
                  <a:lnTo>
                    <a:pt x="5636" y="13791"/>
                  </a:lnTo>
                  <a:lnTo>
                    <a:pt x="5552" y="13814"/>
                  </a:lnTo>
                  <a:lnTo>
                    <a:pt x="5468" y="13834"/>
                  </a:lnTo>
                  <a:lnTo>
                    <a:pt x="5384" y="13849"/>
                  </a:lnTo>
                  <a:lnTo>
                    <a:pt x="5299" y="13860"/>
                  </a:lnTo>
                  <a:lnTo>
                    <a:pt x="5213" y="13867"/>
                  </a:lnTo>
                  <a:lnTo>
                    <a:pt x="5127" y="13869"/>
                  </a:lnTo>
                  <a:lnTo>
                    <a:pt x="5041" y="13864"/>
                  </a:lnTo>
                  <a:lnTo>
                    <a:pt x="4956" y="13855"/>
                  </a:lnTo>
                  <a:lnTo>
                    <a:pt x="4871" y="13840"/>
                  </a:lnTo>
                  <a:lnTo>
                    <a:pt x="4787" y="13819"/>
                  </a:lnTo>
                  <a:lnTo>
                    <a:pt x="4704" y="13793"/>
                  </a:lnTo>
                  <a:lnTo>
                    <a:pt x="4623" y="13759"/>
                  </a:lnTo>
                  <a:lnTo>
                    <a:pt x="4543" y="13719"/>
                  </a:lnTo>
                  <a:lnTo>
                    <a:pt x="4464" y="13673"/>
                  </a:lnTo>
                  <a:lnTo>
                    <a:pt x="4386" y="13621"/>
                  </a:lnTo>
                  <a:lnTo>
                    <a:pt x="4308" y="13566"/>
                  </a:lnTo>
                  <a:lnTo>
                    <a:pt x="4231" y="13508"/>
                  </a:lnTo>
                  <a:lnTo>
                    <a:pt x="4156" y="13447"/>
                  </a:lnTo>
                  <a:lnTo>
                    <a:pt x="4080" y="13383"/>
                  </a:lnTo>
                  <a:lnTo>
                    <a:pt x="4005" y="13316"/>
                  </a:lnTo>
                  <a:lnTo>
                    <a:pt x="3932" y="13247"/>
                  </a:lnTo>
                  <a:lnTo>
                    <a:pt x="3860" y="13175"/>
                  </a:lnTo>
                  <a:lnTo>
                    <a:pt x="3788" y="13101"/>
                  </a:lnTo>
                  <a:lnTo>
                    <a:pt x="3718" y="13024"/>
                  </a:lnTo>
                  <a:lnTo>
                    <a:pt x="3649" y="12945"/>
                  </a:lnTo>
                  <a:lnTo>
                    <a:pt x="3582" y="12864"/>
                  </a:lnTo>
                  <a:lnTo>
                    <a:pt x="3516" y="12782"/>
                  </a:lnTo>
                  <a:lnTo>
                    <a:pt x="3452" y="12698"/>
                  </a:lnTo>
                  <a:lnTo>
                    <a:pt x="3390" y="12611"/>
                  </a:lnTo>
                  <a:lnTo>
                    <a:pt x="3330" y="12523"/>
                  </a:lnTo>
                  <a:lnTo>
                    <a:pt x="3271" y="12434"/>
                  </a:lnTo>
                  <a:lnTo>
                    <a:pt x="3215" y="12343"/>
                  </a:lnTo>
                  <a:lnTo>
                    <a:pt x="3160" y="12252"/>
                  </a:lnTo>
                  <a:lnTo>
                    <a:pt x="3108" y="12159"/>
                  </a:lnTo>
                  <a:lnTo>
                    <a:pt x="3058" y="12065"/>
                  </a:lnTo>
                  <a:lnTo>
                    <a:pt x="3011" y="11970"/>
                  </a:lnTo>
                  <a:lnTo>
                    <a:pt x="2966" y="11875"/>
                  </a:lnTo>
                  <a:lnTo>
                    <a:pt x="2924" y="11780"/>
                  </a:lnTo>
                  <a:lnTo>
                    <a:pt x="2884" y="11684"/>
                  </a:lnTo>
                  <a:lnTo>
                    <a:pt x="2848" y="11587"/>
                  </a:lnTo>
                  <a:lnTo>
                    <a:pt x="2814" y="11490"/>
                  </a:lnTo>
                  <a:lnTo>
                    <a:pt x="2783" y="11393"/>
                  </a:lnTo>
                  <a:lnTo>
                    <a:pt x="2755" y="11296"/>
                  </a:lnTo>
                  <a:lnTo>
                    <a:pt x="2731" y="11199"/>
                  </a:lnTo>
                  <a:lnTo>
                    <a:pt x="2709" y="11102"/>
                  </a:lnTo>
                  <a:lnTo>
                    <a:pt x="2692" y="11006"/>
                  </a:lnTo>
                  <a:lnTo>
                    <a:pt x="2677" y="10910"/>
                  </a:lnTo>
                  <a:lnTo>
                    <a:pt x="2663" y="10815"/>
                  </a:lnTo>
                  <a:lnTo>
                    <a:pt x="2651" y="10721"/>
                  </a:lnTo>
                  <a:lnTo>
                    <a:pt x="2641" y="10627"/>
                  </a:lnTo>
                  <a:lnTo>
                    <a:pt x="2631" y="10535"/>
                  </a:lnTo>
                  <a:lnTo>
                    <a:pt x="2624" y="10443"/>
                  </a:lnTo>
                  <a:lnTo>
                    <a:pt x="2617" y="10353"/>
                  </a:lnTo>
                  <a:lnTo>
                    <a:pt x="2611" y="10263"/>
                  </a:lnTo>
                  <a:lnTo>
                    <a:pt x="2607" y="10176"/>
                  </a:lnTo>
                  <a:lnTo>
                    <a:pt x="2604" y="10091"/>
                  </a:lnTo>
                  <a:lnTo>
                    <a:pt x="2602" y="10006"/>
                  </a:lnTo>
                  <a:lnTo>
                    <a:pt x="2601" y="9924"/>
                  </a:lnTo>
                  <a:lnTo>
                    <a:pt x="2601" y="9843"/>
                  </a:lnTo>
                  <a:lnTo>
                    <a:pt x="2602" y="9764"/>
                  </a:lnTo>
                  <a:lnTo>
                    <a:pt x="2604" y="9687"/>
                  </a:lnTo>
                  <a:lnTo>
                    <a:pt x="2606" y="9614"/>
                  </a:lnTo>
                  <a:lnTo>
                    <a:pt x="2609" y="9542"/>
                  </a:lnTo>
                  <a:lnTo>
                    <a:pt x="2613" y="9472"/>
                  </a:lnTo>
                  <a:lnTo>
                    <a:pt x="2619" y="9406"/>
                  </a:lnTo>
                  <a:lnTo>
                    <a:pt x="2624" y="9342"/>
                  </a:lnTo>
                  <a:lnTo>
                    <a:pt x="2630" y="9280"/>
                  </a:lnTo>
                  <a:lnTo>
                    <a:pt x="2636" y="9223"/>
                  </a:lnTo>
                  <a:lnTo>
                    <a:pt x="2643" y="9167"/>
                  </a:lnTo>
                  <a:lnTo>
                    <a:pt x="2650" y="9116"/>
                  </a:lnTo>
                  <a:lnTo>
                    <a:pt x="2657" y="9067"/>
                  </a:lnTo>
                  <a:lnTo>
                    <a:pt x="2665" y="9022"/>
                  </a:lnTo>
                  <a:lnTo>
                    <a:pt x="2673" y="8980"/>
                  </a:lnTo>
                  <a:lnTo>
                    <a:pt x="2681" y="8942"/>
                  </a:lnTo>
                  <a:lnTo>
                    <a:pt x="2689" y="8909"/>
                  </a:lnTo>
                  <a:lnTo>
                    <a:pt x="2697" y="8878"/>
                  </a:lnTo>
                  <a:lnTo>
                    <a:pt x="2705" y="8852"/>
                  </a:lnTo>
                  <a:lnTo>
                    <a:pt x="2714" y="8830"/>
                  </a:lnTo>
                  <a:lnTo>
                    <a:pt x="2730" y="8790"/>
                  </a:lnTo>
                  <a:lnTo>
                    <a:pt x="2746" y="8752"/>
                  </a:lnTo>
                  <a:lnTo>
                    <a:pt x="2763" y="8715"/>
                  </a:lnTo>
                  <a:lnTo>
                    <a:pt x="2779" y="8679"/>
                  </a:lnTo>
                  <a:lnTo>
                    <a:pt x="2812" y="8615"/>
                  </a:lnTo>
                  <a:lnTo>
                    <a:pt x="2842" y="8557"/>
                  </a:lnTo>
                  <a:lnTo>
                    <a:pt x="2867" y="8511"/>
                  </a:lnTo>
                  <a:lnTo>
                    <a:pt x="2887" y="8475"/>
                  </a:lnTo>
                  <a:lnTo>
                    <a:pt x="2900" y="8453"/>
                  </a:lnTo>
                  <a:lnTo>
                    <a:pt x="2906" y="8446"/>
                  </a:lnTo>
                  <a:close/>
                  <a:moveTo>
                    <a:pt x="2372" y="8211"/>
                  </a:moveTo>
                  <a:lnTo>
                    <a:pt x="2368" y="8217"/>
                  </a:lnTo>
                  <a:lnTo>
                    <a:pt x="2356" y="8233"/>
                  </a:lnTo>
                  <a:lnTo>
                    <a:pt x="2338" y="8260"/>
                  </a:lnTo>
                  <a:lnTo>
                    <a:pt x="2314" y="8298"/>
                  </a:lnTo>
                  <a:lnTo>
                    <a:pt x="2300" y="8322"/>
                  </a:lnTo>
                  <a:lnTo>
                    <a:pt x="2286" y="8348"/>
                  </a:lnTo>
                  <a:lnTo>
                    <a:pt x="2270" y="8376"/>
                  </a:lnTo>
                  <a:lnTo>
                    <a:pt x="2254" y="8408"/>
                  </a:lnTo>
                  <a:lnTo>
                    <a:pt x="2237" y="8442"/>
                  </a:lnTo>
                  <a:lnTo>
                    <a:pt x="2219" y="8478"/>
                  </a:lnTo>
                  <a:lnTo>
                    <a:pt x="2201" y="8519"/>
                  </a:lnTo>
                  <a:lnTo>
                    <a:pt x="2183" y="8560"/>
                  </a:lnTo>
                  <a:lnTo>
                    <a:pt x="2164" y="8606"/>
                  </a:lnTo>
                  <a:lnTo>
                    <a:pt x="2146" y="8653"/>
                  </a:lnTo>
                  <a:lnTo>
                    <a:pt x="2126" y="8703"/>
                  </a:lnTo>
                  <a:lnTo>
                    <a:pt x="2108" y="8756"/>
                  </a:lnTo>
                  <a:lnTo>
                    <a:pt x="2090" y="8812"/>
                  </a:lnTo>
                  <a:lnTo>
                    <a:pt x="2072" y="8869"/>
                  </a:lnTo>
                  <a:lnTo>
                    <a:pt x="2055" y="8931"/>
                  </a:lnTo>
                  <a:lnTo>
                    <a:pt x="2038" y="8993"/>
                  </a:lnTo>
                  <a:lnTo>
                    <a:pt x="2023" y="9060"/>
                  </a:lnTo>
                  <a:lnTo>
                    <a:pt x="2008" y="9129"/>
                  </a:lnTo>
                  <a:lnTo>
                    <a:pt x="1994" y="9201"/>
                  </a:lnTo>
                  <a:lnTo>
                    <a:pt x="1982" y="9274"/>
                  </a:lnTo>
                  <a:lnTo>
                    <a:pt x="1970" y="9352"/>
                  </a:lnTo>
                  <a:lnTo>
                    <a:pt x="1961" y="9431"/>
                  </a:lnTo>
                  <a:lnTo>
                    <a:pt x="1952" y="9513"/>
                  </a:lnTo>
                  <a:lnTo>
                    <a:pt x="1945" y="9598"/>
                  </a:lnTo>
                  <a:lnTo>
                    <a:pt x="1940" y="9684"/>
                  </a:lnTo>
                  <a:lnTo>
                    <a:pt x="1939" y="9772"/>
                  </a:lnTo>
                  <a:lnTo>
                    <a:pt x="1940" y="9862"/>
                  </a:lnTo>
                  <a:lnTo>
                    <a:pt x="1944" y="9952"/>
                  </a:lnTo>
                  <a:lnTo>
                    <a:pt x="1951" y="10042"/>
                  </a:lnTo>
                  <a:lnTo>
                    <a:pt x="1959" y="10133"/>
                  </a:lnTo>
                  <a:lnTo>
                    <a:pt x="1969" y="10224"/>
                  </a:lnTo>
                  <a:lnTo>
                    <a:pt x="1981" y="10315"/>
                  </a:lnTo>
                  <a:lnTo>
                    <a:pt x="1995" y="10405"/>
                  </a:lnTo>
                  <a:lnTo>
                    <a:pt x="2010" y="10495"/>
                  </a:lnTo>
                  <a:lnTo>
                    <a:pt x="2027" y="10582"/>
                  </a:lnTo>
                  <a:lnTo>
                    <a:pt x="2046" y="10669"/>
                  </a:lnTo>
                  <a:lnTo>
                    <a:pt x="2064" y="10754"/>
                  </a:lnTo>
                  <a:lnTo>
                    <a:pt x="2083" y="10838"/>
                  </a:lnTo>
                  <a:lnTo>
                    <a:pt x="2103" y="10919"/>
                  </a:lnTo>
                  <a:lnTo>
                    <a:pt x="2123" y="10998"/>
                  </a:lnTo>
                  <a:lnTo>
                    <a:pt x="2145" y="11074"/>
                  </a:lnTo>
                  <a:lnTo>
                    <a:pt x="2165" y="11147"/>
                  </a:lnTo>
                  <a:lnTo>
                    <a:pt x="2185" y="11217"/>
                  </a:lnTo>
                  <a:lnTo>
                    <a:pt x="2205" y="11284"/>
                  </a:lnTo>
                  <a:lnTo>
                    <a:pt x="2224" y="11346"/>
                  </a:lnTo>
                  <a:lnTo>
                    <a:pt x="2244" y="11405"/>
                  </a:lnTo>
                  <a:lnTo>
                    <a:pt x="2261" y="11459"/>
                  </a:lnTo>
                  <a:lnTo>
                    <a:pt x="2278" y="11509"/>
                  </a:lnTo>
                  <a:lnTo>
                    <a:pt x="2307" y="11594"/>
                  </a:lnTo>
                  <a:lnTo>
                    <a:pt x="2331" y="11656"/>
                  </a:lnTo>
                  <a:lnTo>
                    <a:pt x="2346" y="11697"/>
                  </a:lnTo>
                  <a:lnTo>
                    <a:pt x="2351" y="11710"/>
                  </a:lnTo>
                  <a:lnTo>
                    <a:pt x="2335" y="11704"/>
                  </a:lnTo>
                  <a:lnTo>
                    <a:pt x="2288" y="11686"/>
                  </a:lnTo>
                  <a:lnTo>
                    <a:pt x="2255" y="11672"/>
                  </a:lnTo>
                  <a:lnTo>
                    <a:pt x="2215" y="11656"/>
                  </a:lnTo>
                  <a:lnTo>
                    <a:pt x="2170" y="11637"/>
                  </a:lnTo>
                  <a:lnTo>
                    <a:pt x="2119" y="11615"/>
                  </a:lnTo>
                  <a:lnTo>
                    <a:pt x="2064" y="11591"/>
                  </a:lnTo>
                  <a:lnTo>
                    <a:pt x="2003" y="11562"/>
                  </a:lnTo>
                  <a:lnTo>
                    <a:pt x="1938" y="11532"/>
                  </a:lnTo>
                  <a:lnTo>
                    <a:pt x="1871" y="11499"/>
                  </a:lnTo>
                  <a:lnTo>
                    <a:pt x="1800" y="11462"/>
                  </a:lnTo>
                  <a:lnTo>
                    <a:pt x="1726" y="11423"/>
                  </a:lnTo>
                  <a:lnTo>
                    <a:pt x="1649" y="11382"/>
                  </a:lnTo>
                  <a:lnTo>
                    <a:pt x="1572" y="11336"/>
                  </a:lnTo>
                  <a:lnTo>
                    <a:pt x="1492" y="11290"/>
                  </a:lnTo>
                  <a:lnTo>
                    <a:pt x="1411" y="11239"/>
                  </a:lnTo>
                  <a:lnTo>
                    <a:pt x="1329" y="11187"/>
                  </a:lnTo>
                  <a:lnTo>
                    <a:pt x="1248" y="11131"/>
                  </a:lnTo>
                  <a:lnTo>
                    <a:pt x="1166" y="11072"/>
                  </a:lnTo>
                  <a:lnTo>
                    <a:pt x="1085" y="11012"/>
                  </a:lnTo>
                  <a:lnTo>
                    <a:pt x="1006" y="10948"/>
                  </a:lnTo>
                  <a:lnTo>
                    <a:pt x="928" y="10881"/>
                  </a:lnTo>
                  <a:lnTo>
                    <a:pt x="851" y="10813"/>
                  </a:lnTo>
                  <a:lnTo>
                    <a:pt x="777" y="10742"/>
                  </a:lnTo>
                  <a:lnTo>
                    <a:pt x="706" y="10667"/>
                  </a:lnTo>
                  <a:lnTo>
                    <a:pt x="639" y="10591"/>
                  </a:lnTo>
                  <a:lnTo>
                    <a:pt x="574" y="10512"/>
                  </a:lnTo>
                  <a:lnTo>
                    <a:pt x="514" y="10430"/>
                  </a:lnTo>
                  <a:lnTo>
                    <a:pt x="459" y="10346"/>
                  </a:lnTo>
                  <a:lnTo>
                    <a:pt x="408" y="10259"/>
                  </a:lnTo>
                  <a:lnTo>
                    <a:pt x="361" y="10171"/>
                  </a:lnTo>
                  <a:lnTo>
                    <a:pt x="316" y="10082"/>
                  </a:lnTo>
                  <a:lnTo>
                    <a:pt x="273" y="9994"/>
                  </a:lnTo>
                  <a:lnTo>
                    <a:pt x="232" y="9905"/>
                  </a:lnTo>
                  <a:lnTo>
                    <a:pt x="195" y="9817"/>
                  </a:lnTo>
                  <a:lnTo>
                    <a:pt x="160" y="9728"/>
                  </a:lnTo>
                  <a:lnTo>
                    <a:pt x="128" y="9641"/>
                  </a:lnTo>
                  <a:lnTo>
                    <a:pt x="99" y="9554"/>
                  </a:lnTo>
                  <a:lnTo>
                    <a:pt x="74" y="9468"/>
                  </a:lnTo>
                  <a:lnTo>
                    <a:pt x="52" y="9383"/>
                  </a:lnTo>
                  <a:lnTo>
                    <a:pt x="33" y="9300"/>
                  </a:lnTo>
                  <a:lnTo>
                    <a:pt x="18" y="9218"/>
                  </a:lnTo>
                  <a:lnTo>
                    <a:pt x="8" y="9137"/>
                  </a:lnTo>
                  <a:lnTo>
                    <a:pt x="2" y="9058"/>
                  </a:lnTo>
                  <a:lnTo>
                    <a:pt x="0" y="8981"/>
                  </a:lnTo>
                  <a:lnTo>
                    <a:pt x="3" y="8907"/>
                  </a:lnTo>
                  <a:lnTo>
                    <a:pt x="10" y="8835"/>
                  </a:lnTo>
                  <a:lnTo>
                    <a:pt x="22" y="8765"/>
                  </a:lnTo>
                  <a:lnTo>
                    <a:pt x="39" y="8698"/>
                  </a:lnTo>
                  <a:lnTo>
                    <a:pt x="63" y="8633"/>
                  </a:lnTo>
                  <a:lnTo>
                    <a:pt x="91" y="8572"/>
                  </a:lnTo>
                  <a:lnTo>
                    <a:pt x="124" y="8514"/>
                  </a:lnTo>
                  <a:lnTo>
                    <a:pt x="165" y="8459"/>
                  </a:lnTo>
                  <a:lnTo>
                    <a:pt x="210" y="8408"/>
                  </a:lnTo>
                  <a:lnTo>
                    <a:pt x="262" y="8360"/>
                  </a:lnTo>
                  <a:lnTo>
                    <a:pt x="320" y="8317"/>
                  </a:lnTo>
                  <a:lnTo>
                    <a:pt x="385" y="8277"/>
                  </a:lnTo>
                  <a:lnTo>
                    <a:pt x="457" y="8242"/>
                  </a:lnTo>
                  <a:lnTo>
                    <a:pt x="535" y="8212"/>
                  </a:lnTo>
                  <a:lnTo>
                    <a:pt x="621" y="8185"/>
                  </a:lnTo>
                  <a:lnTo>
                    <a:pt x="714" y="8163"/>
                  </a:lnTo>
                  <a:lnTo>
                    <a:pt x="814" y="8147"/>
                  </a:lnTo>
                  <a:lnTo>
                    <a:pt x="916" y="8134"/>
                  </a:lnTo>
                  <a:lnTo>
                    <a:pt x="1014" y="8123"/>
                  </a:lnTo>
                  <a:lnTo>
                    <a:pt x="1109" y="8114"/>
                  </a:lnTo>
                  <a:lnTo>
                    <a:pt x="1200" y="8107"/>
                  </a:lnTo>
                  <a:lnTo>
                    <a:pt x="1287" y="8102"/>
                  </a:lnTo>
                  <a:lnTo>
                    <a:pt x="1369" y="8097"/>
                  </a:lnTo>
                  <a:lnTo>
                    <a:pt x="1449" y="8095"/>
                  </a:lnTo>
                  <a:lnTo>
                    <a:pt x="1525" y="8093"/>
                  </a:lnTo>
                  <a:lnTo>
                    <a:pt x="1598" y="8094"/>
                  </a:lnTo>
                  <a:lnTo>
                    <a:pt x="1667" y="8095"/>
                  </a:lnTo>
                  <a:lnTo>
                    <a:pt x="1732" y="8098"/>
                  </a:lnTo>
                  <a:lnTo>
                    <a:pt x="1795" y="8102"/>
                  </a:lnTo>
                  <a:lnTo>
                    <a:pt x="1852" y="8106"/>
                  </a:lnTo>
                  <a:lnTo>
                    <a:pt x="1908" y="8111"/>
                  </a:lnTo>
                  <a:lnTo>
                    <a:pt x="1961" y="8117"/>
                  </a:lnTo>
                  <a:lnTo>
                    <a:pt x="2009" y="8123"/>
                  </a:lnTo>
                  <a:lnTo>
                    <a:pt x="2055" y="8130"/>
                  </a:lnTo>
                  <a:lnTo>
                    <a:pt x="2096" y="8137"/>
                  </a:lnTo>
                  <a:lnTo>
                    <a:pt x="2135" y="8144"/>
                  </a:lnTo>
                  <a:lnTo>
                    <a:pt x="2172" y="8151"/>
                  </a:lnTo>
                  <a:lnTo>
                    <a:pt x="2204" y="8159"/>
                  </a:lnTo>
                  <a:lnTo>
                    <a:pt x="2233" y="8166"/>
                  </a:lnTo>
                  <a:lnTo>
                    <a:pt x="2261" y="8173"/>
                  </a:lnTo>
                  <a:lnTo>
                    <a:pt x="2284" y="8180"/>
                  </a:lnTo>
                  <a:lnTo>
                    <a:pt x="2323" y="8192"/>
                  </a:lnTo>
                  <a:lnTo>
                    <a:pt x="2351" y="8203"/>
                  </a:lnTo>
                  <a:lnTo>
                    <a:pt x="2367" y="8209"/>
                  </a:lnTo>
                  <a:lnTo>
                    <a:pt x="2372" y="8211"/>
                  </a:lnTo>
                  <a:close/>
                  <a:moveTo>
                    <a:pt x="11913" y="11560"/>
                  </a:moveTo>
                  <a:lnTo>
                    <a:pt x="13685" y="11069"/>
                  </a:lnTo>
                  <a:lnTo>
                    <a:pt x="13682" y="11077"/>
                  </a:lnTo>
                  <a:lnTo>
                    <a:pt x="13676" y="11099"/>
                  </a:lnTo>
                  <a:lnTo>
                    <a:pt x="13666" y="11133"/>
                  </a:lnTo>
                  <a:lnTo>
                    <a:pt x="13652" y="11178"/>
                  </a:lnTo>
                  <a:lnTo>
                    <a:pt x="13632" y="11234"/>
                  </a:lnTo>
                  <a:lnTo>
                    <a:pt x="13609" y="11297"/>
                  </a:lnTo>
                  <a:lnTo>
                    <a:pt x="13596" y="11332"/>
                  </a:lnTo>
                  <a:lnTo>
                    <a:pt x="13581" y="11367"/>
                  </a:lnTo>
                  <a:lnTo>
                    <a:pt x="13566" y="11405"/>
                  </a:lnTo>
                  <a:lnTo>
                    <a:pt x="13548" y="11443"/>
                  </a:lnTo>
                  <a:lnTo>
                    <a:pt x="13530" y="11483"/>
                  </a:lnTo>
                  <a:lnTo>
                    <a:pt x="13511" y="11523"/>
                  </a:lnTo>
                  <a:lnTo>
                    <a:pt x="13490" y="11564"/>
                  </a:lnTo>
                  <a:lnTo>
                    <a:pt x="13469" y="11606"/>
                  </a:lnTo>
                  <a:lnTo>
                    <a:pt x="13445" y="11647"/>
                  </a:lnTo>
                  <a:lnTo>
                    <a:pt x="13421" y="11689"/>
                  </a:lnTo>
                  <a:lnTo>
                    <a:pt x="13396" y="11730"/>
                  </a:lnTo>
                  <a:lnTo>
                    <a:pt x="13370" y="11771"/>
                  </a:lnTo>
                  <a:lnTo>
                    <a:pt x="13341" y="11813"/>
                  </a:lnTo>
                  <a:lnTo>
                    <a:pt x="13312" y="11853"/>
                  </a:lnTo>
                  <a:lnTo>
                    <a:pt x="13281" y="11893"/>
                  </a:lnTo>
                  <a:lnTo>
                    <a:pt x="13249" y="11932"/>
                  </a:lnTo>
                  <a:lnTo>
                    <a:pt x="13216" y="11969"/>
                  </a:lnTo>
                  <a:lnTo>
                    <a:pt x="13182" y="12005"/>
                  </a:lnTo>
                  <a:lnTo>
                    <a:pt x="13145" y="12040"/>
                  </a:lnTo>
                  <a:lnTo>
                    <a:pt x="13108" y="12072"/>
                  </a:lnTo>
                  <a:lnTo>
                    <a:pt x="13070" y="12104"/>
                  </a:lnTo>
                  <a:lnTo>
                    <a:pt x="13032" y="12134"/>
                  </a:lnTo>
                  <a:lnTo>
                    <a:pt x="12995" y="12163"/>
                  </a:lnTo>
                  <a:lnTo>
                    <a:pt x="12957" y="12191"/>
                  </a:lnTo>
                  <a:lnTo>
                    <a:pt x="12921" y="12218"/>
                  </a:lnTo>
                  <a:lnTo>
                    <a:pt x="12884" y="12243"/>
                  </a:lnTo>
                  <a:lnTo>
                    <a:pt x="12849" y="12267"/>
                  </a:lnTo>
                  <a:lnTo>
                    <a:pt x="12814" y="12290"/>
                  </a:lnTo>
                  <a:lnTo>
                    <a:pt x="12779" y="12312"/>
                  </a:lnTo>
                  <a:lnTo>
                    <a:pt x="12745" y="12333"/>
                  </a:lnTo>
                  <a:lnTo>
                    <a:pt x="12712" y="12352"/>
                  </a:lnTo>
                  <a:lnTo>
                    <a:pt x="12680" y="12371"/>
                  </a:lnTo>
                  <a:lnTo>
                    <a:pt x="12619" y="12405"/>
                  </a:lnTo>
                  <a:lnTo>
                    <a:pt x="12561" y="12435"/>
                  </a:lnTo>
                  <a:lnTo>
                    <a:pt x="12509" y="12461"/>
                  </a:lnTo>
                  <a:lnTo>
                    <a:pt x="12461" y="12484"/>
                  </a:lnTo>
                  <a:lnTo>
                    <a:pt x="12420" y="12502"/>
                  </a:lnTo>
                  <a:lnTo>
                    <a:pt x="12384" y="12517"/>
                  </a:lnTo>
                  <a:lnTo>
                    <a:pt x="12356" y="12528"/>
                  </a:lnTo>
                  <a:lnTo>
                    <a:pt x="12336" y="12536"/>
                  </a:lnTo>
                  <a:lnTo>
                    <a:pt x="12323" y="12540"/>
                  </a:lnTo>
                  <a:lnTo>
                    <a:pt x="12319" y="12542"/>
                  </a:lnTo>
                  <a:lnTo>
                    <a:pt x="11422" y="12734"/>
                  </a:lnTo>
                  <a:lnTo>
                    <a:pt x="11425" y="12728"/>
                  </a:lnTo>
                  <a:lnTo>
                    <a:pt x="11435" y="12710"/>
                  </a:lnTo>
                  <a:lnTo>
                    <a:pt x="11451" y="12682"/>
                  </a:lnTo>
                  <a:lnTo>
                    <a:pt x="11473" y="12644"/>
                  </a:lnTo>
                  <a:lnTo>
                    <a:pt x="11498" y="12599"/>
                  </a:lnTo>
                  <a:lnTo>
                    <a:pt x="11525" y="12547"/>
                  </a:lnTo>
                  <a:lnTo>
                    <a:pt x="11555" y="12491"/>
                  </a:lnTo>
                  <a:lnTo>
                    <a:pt x="11588" y="12430"/>
                  </a:lnTo>
                  <a:lnTo>
                    <a:pt x="11619" y="12367"/>
                  </a:lnTo>
                  <a:lnTo>
                    <a:pt x="11651" y="12303"/>
                  </a:lnTo>
                  <a:lnTo>
                    <a:pt x="11682" y="12239"/>
                  </a:lnTo>
                  <a:lnTo>
                    <a:pt x="11710" y="12176"/>
                  </a:lnTo>
                  <a:lnTo>
                    <a:pt x="11723" y="12145"/>
                  </a:lnTo>
                  <a:lnTo>
                    <a:pt x="11735" y="12116"/>
                  </a:lnTo>
                  <a:lnTo>
                    <a:pt x="11746" y="12088"/>
                  </a:lnTo>
                  <a:lnTo>
                    <a:pt x="11757" y="12060"/>
                  </a:lnTo>
                  <a:lnTo>
                    <a:pt x="11766" y="12034"/>
                  </a:lnTo>
                  <a:lnTo>
                    <a:pt x="11774" y="12010"/>
                  </a:lnTo>
                  <a:lnTo>
                    <a:pt x="11780" y="11987"/>
                  </a:lnTo>
                  <a:lnTo>
                    <a:pt x="11785" y="11965"/>
                  </a:lnTo>
                  <a:lnTo>
                    <a:pt x="11793" y="11926"/>
                  </a:lnTo>
                  <a:lnTo>
                    <a:pt x="11802" y="11888"/>
                  </a:lnTo>
                  <a:lnTo>
                    <a:pt x="11812" y="11849"/>
                  </a:lnTo>
                  <a:lnTo>
                    <a:pt x="11822" y="11813"/>
                  </a:lnTo>
                  <a:lnTo>
                    <a:pt x="11833" y="11777"/>
                  </a:lnTo>
                  <a:lnTo>
                    <a:pt x="11844" y="11744"/>
                  </a:lnTo>
                  <a:lnTo>
                    <a:pt x="11855" y="11713"/>
                  </a:lnTo>
                  <a:lnTo>
                    <a:pt x="11865" y="11684"/>
                  </a:lnTo>
                  <a:lnTo>
                    <a:pt x="11884" y="11633"/>
                  </a:lnTo>
                  <a:lnTo>
                    <a:pt x="11899" y="11594"/>
                  </a:lnTo>
                  <a:lnTo>
                    <a:pt x="11909" y="11569"/>
                  </a:lnTo>
                  <a:lnTo>
                    <a:pt x="11913" y="11560"/>
                  </a:lnTo>
                  <a:close/>
                  <a:moveTo>
                    <a:pt x="7622" y="11497"/>
                  </a:moveTo>
                  <a:lnTo>
                    <a:pt x="7633" y="11503"/>
                  </a:lnTo>
                  <a:lnTo>
                    <a:pt x="7663" y="11521"/>
                  </a:lnTo>
                  <a:lnTo>
                    <a:pt x="7710" y="11549"/>
                  </a:lnTo>
                  <a:lnTo>
                    <a:pt x="7775" y="11586"/>
                  </a:lnTo>
                  <a:lnTo>
                    <a:pt x="7812" y="11607"/>
                  </a:lnTo>
                  <a:lnTo>
                    <a:pt x="7854" y="11629"/>
                  </a:lnTo>
                  <a:lnTo>
                    <a:pt x="7899" y="11652"/>
                  </a:lnTo>
                  <a:lnTo>
                    <a:pt x="7947" y="11676"/>
                  </a:lnTo>
                  <a:lnTo>
                    <a:pt x="7998" y="11702"/>
                  </a:lnTo>
                  <a:lnTo>
                    <a:pt x="8052" y="11727"/>
                  </a:lnTo>
                  <a:lnTo>
                    <a:pt x="8108" y="11753"/>
                  </a:lnTo>
                  <a:lnTo>
                    <a:pt x="8167" y="11780"/>
                  </a:lnTo>
                  <a:lnTo>
                    <a:pt x="8227" y="11805"/>
                  </a:lnTo>
                  <a:lnTo>
                    <a:pt x="8291" y="11831"/>
                  </a:lnTo>
                  <a:lnTo>
                    <a:pt x="8356" y="11855"/>
                  </a:lnTo>
                  <a:lnTo>
                    <a:pt x="8423" y="11880"/>
                  </a:lnTo>
                  <a:lnTo>
                    <a:pt x="8491" y="11903"/>
                  </a:lnTo>
                  <a:lnTo>
                    <a:pt x="8561" y="11925"/>
                  </a:lnTo>
                  <a:lnTo>
                    <a:pt x="8632" y="11946"/>
                  </a:lnTo>
                  <a:lnTo>
                    <a:pt x="8704" y="11964"/>
                  </a:lnTo>
                  <a:lnTo>
                    <a:pt x="8775" y="11982"/>
                  </a:lnTo>
                  <a:lnTo>
                    <a:pt x="8848" y="11997"/>
                  </a:lnTo>
                  <a:lnTo>
                    <a:pt x="8922" y="12009"/>
                  </a:lnTo>
                  <a:lnTo>
                    <a:pt x="8996" y="12019"/>
                  </a:lnTo>
                  <a:lnTo>
                    <a:pt x="9068" y="12027"/>
                  </a:lnTo>
                  <a:lnTo>
                    <a:pt x="9142" y="12031"/>
                  </a:lnTo>
                  <a:lnTo>
                    <a:pt x="9215" y="12032"/>
                  </a:lnTo>
                  <a:lnTo>
                    <a:pt x="9288" y="12030"/>
                  </a:lnTo>
                  <a:lnTo>
                    <a:pt x="9360" y="12025"/>
                  </a:lnTo>
                  <a:lnTo>
                    <a:pt x="9434" y="12020"/>
                  </a:lnTo>
                  <a:lnTo>
                    <a:pt x="9510" y="12014"/>
                  </a:lnTo>
                  <a:lnTo>
                    <a:pt x="9586" y="12008"/>
                  </a:lnTo>
                  <a:lnTo>
                    <a:pt x="9663" y="12001"/>
                  </a:lnTo>
                  <a:lnTo>
                    <a:pt x="9740" y="11993"/>
                  </a:lnTo>
                  <a:lnTo>
                    <a:pt x="9817" y="11985"/>
                  </a:lnTo>
                  <a:lnTo>
                    <a:pt x="9895" y="11975"/>
                  </a:lnTo>
                  <a:lnTo>
                    <a:pt x="10049" y="11956"/>
                  </a:lnTo>
                  <a:lnTo>
                    <a:pt x="10199" y="11937"/>
                  </a:lnTo>
                  <a:lnTo>
                    <a:pt x="10345" y="11917"/>
                  </a:lnTo>
                  <a:lnTo>
                    <a:pt x="10483" y="11897"/>
                  </a:lnTo>
                  <a:lnTo>
                    <a:pt x="10612" y="11876"/>
                  </a:lnTo>
                  <a:lnTo>
                    <a:pt x="10730" y="11858"/>
                  </a:lnTo>
                  <a:lnTo>
                    <a:pt x="10836" y="11841"/>
                  </a:lnTo>
                  <a:lnTo>
                    <a:pt x="10926" y="11826"/>
                  </a:lnTo>
                  <a:lnTo>
                    <a:pt x="11000" y="11813"/>
                  </a:lnTo>
                  <a:lnTo>
                    <a:pt x="11055" y="11804"/>
                  </a:lnTo>
                  <a:lnTo>
                    <a:pt x="11090" y="11798"/>
                  </a:lnTo>
                  <a:lnTo>
                    <a:pt x="11102" y="11795"/>
                  </a:lnTo>
                  <a:lnTo>
                    <a:pt x="11100" y="11803"/>
                  </a:lnTo>
                  <a:lnTo>
                    <a:pt x="11093" y="11823"/>
                  </a:lnTo>
                  <a:lnTo>
                    <a:pt x="11082" y="11856"/>
                  </a:lnTo>
                  <a:lnTo>
                    <a:pt x="11066" y="11899"/>
                  </a:lnTo>
                  <a:lnTo>
                    <a:pt x="11048" y="11951"/>
                  </a:lnTo>
                  <a:lnTo>
                    <a:pt x="11027" y="12010"/>
                  </a:lnTo>
                  <a:lnTo>
                    <a:pt x="11004" y="12075"/>
                  </a:lnTo>
                  <a:lnTo>
                    <a:pt x="10979" y="12144"/>
                  </a:lnTo>
                  <a:lnTo>
                    <a:pt x="10952" y="12217"/>
                  </a:lnTo>
                  <a:lnTo>
                    <a:pt x="10925" y="12290"/>
                  </a:lnTo>
                  <a:lnTo>
                    <a:pt x="10897" y="12363"/>
                  </a:lnTo>
                  <a:lnTo>
                    <a:pt x="10867" y="12434"/>
                  </a:lnTo>
                  <a:lnTo>
                    <a:pt x="10839" y="12502"/>
                  </a:lnTo>
                  <a:lnTo>
                    <a:pt x="10812" y="12565"/>
                  </a:lnTo>
                  <a:lnTo>
                    <a:pt x="10799" y="12595"/>
                  </a:lnTo>
                  <a:lnTo>
                    <a:pt x="10785" y="12621"/>
                  </a:lnTo>
                  <a:lnTo>
                    <a:pt x="10772" y="12647"/>
                  </a:lnTo>
                  <a:lnTo>
                    <a:pt x="10760" y="12669"/>
                  </a:lnTo>
                  <a:lnTo>
                    <a:pt x="10747" y="12692"/>
                  </a:lnTo>
                  <a:lnTo>
                    <a:pt x="10733" y="12713"/>
                  </a:lnTo>
                  <a:lnTo>
                    <a:pt x="10716" y="12734"/>
                  </a:lnTo>
                  <a:lnTo>
                    <a:pt x="10697" y="12755"/>
                  </a:lnTo>
                  <a:lnTo>
                    <a:pt x="10678" y="12776"/>
                  </a:lnTo>
                  <a:lnTo>
                    <a:pt x="10657" y="12796"/>
                  </a:lnTo>
                  <a:lnTo>
                    <a:pt x="10635" y="12815"/>
                  </a:lnTo>
                  <a:lnTo>
                    <a:pt x="10611" y="12834"/>
                  </a:lnTo>
                  <a:lnTo>
                    <a:pt x="10585" y="12853"/>
                  </a:lnTo>
                  <a:lnTo>
                    <a:pt x="10559" y="12872"/>
                  </a:lnTo>
                  <a:lnTo>
                    <a:pt x="10531" y="12890"/>
                  </a:lnTo>
                  <a:lnTo>
                    <a:pt x="10502" y="12907"/>
                  </a:lnTo>
                  <a:lnTo>
                    <a:pt x="10473" y="12924"/>
                  </a:lnTo>
                  <a:lnTo>
                    <a:pt x="10442" y="12941"/>
                  </a:lnTo>
                  <a:lnTo>
                    <a:pt x="10410" y="12957"/>
                  </a:lnTo>
                  <a:lnTo>
                    <a:pt x="10379" y="12974"/>
                  </a:lnTo>
                  <a:lnTo>
                    <a:pt x="10346" y="12990"/>
                  </a:lnTo>
                  <a:lnTo>
                    <a:pt x="10312" y="13005"/>
                  </a:lnTo>
                  <a:lnTo>
                    <a:pt x="10278" y="13020"/>
                  </a:lnTo>
                  <a:lnTo>
                    <a:pt x="10244" y="13035"/>
                  </a:lnTo>
                  <a:lnTo>
                    <a:pt x="10174" y="13063"/>
                  </a:lnTo>
                  <a:lnTo>
                    <a:pt x="10103" y="13090"/>
                  </a:lnTo>
                  <a:lnTo>
                    <a:pt x="10031" y="13115"/>
                  </a:lnTo>
                  <a:lnTo>
                    <a:pt x="9961" y="13139"/>
                  </a:lnTo>
                  <a:lnTo>
                    <a:pt x="9890" y="13161"/>
                  </a:lnTo>
                  <a:lnTo>
                    <a:pt x="9821" y="13182"/>
                  </a:lnTo>
                  <a:lnTo>
                    <a:pt x="9725" y="13209"/>
                  </a:lnTo>
                  <a:lnTo>
                    <a:pt x="9580" y="13248"/>
                  </a:lnTo>
                  <a:lnTo>
                    <a:pt x="9393" y="13299"/>
                  </a:lnTo>
                  <a:lnTo>
                    <a:pt x="9171" y="13357"/>
                  </a:lnTo>
                  <a:lnTo>
                    <a:pt x="8923" y="13422"/>
                  </a:lnTo>
                  <a:lnTo>
                    <a:pt x="8655" y="13492"/>
                  </a:lnTo>
                  <a:lnTo>
                    <a:pt x="8377" y="13564"/>
                  </a:lnTo>
                  <a:lnTo>
                    <a:pt x="8095" y="13638"/>
                  </a:lnTo>
                  <a:lnTo>
                    <a:pt x="7817" y="13710"/>
                  </a:lnTo>
                  <a:lnTo>
                    <a:pt x="7551" y="13779"/>
                  </a:lnTo>
                  <a:lnTo>
                    <a:pt x="7305" y="13842"/>
                  </a:lnTo>
                  <a:lnTo>
                    <a:pt x="7087" y="13899"/>
                  </a:lnTo>
                  <a:lnTo>
                    <a:pt x="6903" y="13946"/>
                  </a:lnTo>
                  <a:lnTo>
                    <a:pt x="6762" y="13983"/>
                  </a:lnTo>
                  <a:lnTo>
                    <a:pt x="6672" y="14006"/>
                  </a:lnTo>
                  <a:lnTo>
                    <a:pt x="6641" y="14014"/>
                  </a:lnTo>
                  <a:lnTo>
                    <a:pt x="6649" y="14004"/>
                  </a:lnTo>
                  <a:lnTo>
                    <a:pt x="6673" y="13976"/>
                  </a:lnTo>
                  <a:lnTo>
                    <a:pt x="6711" y="13930"/>
                  </a:lnTo>
                  <a:lnTo>
                    <a:pt x="6760" y="13869"/>
                  </a:lnTo>
                  <a:lnTo>
                    <a:pt x="6820" y="13795"/>
                  </a:lnTo>
                  <a:lnTo>
                    <a:pt x="6887" y="13709"/>
                  </a:lnTo>
                  <a:lnTo>
                    <a:pt x="6960" y="13614"/>
                  </a:lnTo>
                  <a:lnTo>
                    <a:pt x="7038" y="13510"/>
                  </a:lnTo>
                  <a:lnTo>
                    <a:pt x="7078" y="13455"/>
                  </a:lnTo>
                  <a:lnTo>
                    <a:pt x="7118" y="13400"/>
                  </a:lnTo>
                  <a:lnTo>
                    <a:pt x="7158" y="13343"/>
                  </a:lnTo>
                  <a:lnTo>
                    <a:pt x="7199" y="13286"/>
                  </a:lnTo>
                  <a:lnTo>
                    <a:pt x="7238" y="13228"/>
                  </a:lnTo>
                  <a:lnTo>
                    <a:pt x="7277" y="13168"/>
                  </a:lnTo>
                  <a:lnTo>
                    <a:pt x="7315" y="13110"/>
                  </a:lnTo>
                  <a:lnTo>
                    <a:pt x="7352" y="13051"/>
                  </a:lnTo>
                  <a:lnTo>
                    <a:pt x="7388" y="12993"/>
                  </a:lnTo>
                  <a:lnTo>
                    <a:pt x="7422" y="12934"/>
                  </a:lnTo>
                  <a:lnTo>
                    <a:pt x="7454" y="12877"/>
                  </a:lnTo>
                  <a:lnTo>
                    <a:pt x="7485" y="12820"/>
                  </a:lnTo>
                  <a:lnTo>
                    <a:pt x="7512" y="12764"/>
                  </a:lnTo>
                  <a:lnTo>
                    <a:pt x="7537" y="12710"/>
                  </a:lnTo>
                  <a:lnTo>
                    <a:pt x="7560" y="12657"/>
                  </a:lnTo>
                  <a:lnTo>
                    <a:pt x="7580" y="12606"/>
                  </a:lnTo>
                  <a:lnTo>
                    <a:pt x="7597" y="12556"/>
                  </a:lnTo>
                  <a:lnTo>
                    <a:pt x="7612" y="12506"/>
                  </a:lnTo>
                  <a:lnTo>
                    <a:pt x="7625" y="12455"/>
                  </a:lnTo>
                  <a:lnTo>
                    <a:pt x="7637" y="12405"/>
                  </a:lnTo>
                  <a:lnTo>
                    <a:pt x="7646" y="12355"/>
                  </a:lnTo>
                  <a:lnTo>
                    <a:pt x="7654" y="12306"/>
                  </a:lnTo>
                  <a:lnTo>
                    <a:pt x="7662" y="12256"/>
                  </a:lnTo>
                  <a:lnTo>
                    <a:pt x="7668" y="12208"/>
                  </a:lnTo>
                  <a:lnTo>
                    <a:pt x="7672" y="12159"/>
                  </a:lnTo>
                  <a:lnTo>
                    <a:pt x="7675" y="12113"/>
                  </a:lnTo>
                  <a:lnTo>
                    <a:pt x="7677" y="12066"/>
                  </a:lnTo>
                  <a:lnTo>
                    <a:pt x="7678" y="12021"/>
                  </a:lnTo>
                  <a:lnTo>
                    <a:pt x="7678" y="11976"/>
                  </a:lnTo>
                  <a:lnTo>
                    <a:pt x="7677" y="11933"/>
                  </a:lnTo>
                  <a:lnTo>
                    <a:pt x="7676" y="11892"/>
                  </a:lnTo>
                  <a:lnTo>
                    <a:pt x="7674" y="11851"/>
                  </a:lnTo>
                  <a:lnTo>
                    <a:pt x="7671" y="11813"/>
                  </a:lnTo>
                  <a:lnTo>
                    <a:pt x="7668" y="11775"/>
                  </a:lnTo>
                  <a:lnTo>
                    <a:pt x="7664" y="11740"/>
                  </a:lnTo>
                  <a:lnTo>
                    <a:pt x="7660" y="11707"/>
                  </a:lnTo>
                  <a:lnTo>
                    <a:pt x="7651" y="11646"/>
                  </a:lnTo>
                  <a:lnTo>
                    <a:pt x="7643" y="11595"/>
                  </a:lnTo>
                  <a:lnTo>
                    <a:pt x="7635" y="11553"/>
                  </a:lnTo>
                  <a:lnTo>
                    <a:pt x="7628" y="11522"/>
                  </a:lnTo>
                  <a:lnTo>
                    <a:pt x="7624" y="11503"/>
                  </a:lnTo>
                  <a:lnTo>
                    <a:pt x="7622" y="11497"/>
                  </a:lnTo>
                  <a:close/>
                  <a:moveTo>
                    <a:pt x="14393" y="10247"/>
                  </a:moveTo>
                  <a:lnTo>
                    <a:pt x="14396" y="10218"/>
                  </a:lnTo>
                  <a:lnTo>
                    <a:pt x="14405" y="10135"/>
                  </a:lnTo>
                  <a:lnTo>
                    <a:pt x="14412" y="10074"/>
                  </a:lnTo>
                  <a:lnTo>
                    <a:pt x="14418" y="10003"/>
                  </a:lnTo>
                  <a:lnTo>
                    <a:pt x="14423" y="9921"/>
                  </a:lnTo>
                  <a:lnTo>
                    <a:pt x="14429" y="9828"/>
                  </a:lnTo>
                  <a:lnTo>
                    <a:pt x="14433" y="9727"/>
                  </a:lnTo>
                  <a:lnTo>
                    <a:pt x="14436" y="9616"/>
                  </a:lnTo>
                  <a:lnTo>
                    <a:pt x="14438" y="9498"/>
                  </a:lnTo>
                  <a:lnTo>
                    <a:pt x="14437" y="9372"/>
                  </a:lnTo>
                  <a:lnTo>
                    <a:pt x="14435" y="9240"/>
                  </a:lnTo>
                  <a:lnTo>
                    <a:pt x="14429" y="9103"/>
                  </a:lnTo>
                  <a:lnTo>
                    <a:pt x="14421" y="8960"/>
                  </a:lnTo>
                  <a:lnTo>
                    <a:pt x="14408" y="8812"/>
                  </a:lnTo>
                  <a:lnTo>
                    <a:pt x="14393" y="8661"/>
                  </a:lnTo>
                  <a:lnTo>
                    <a:pt x="14373" y="8508"/>
                  </a:lnTo>
                  <a:lnTo>
                    <a:pt x="14349" y="8351"/>
                  </a:lnTo>
                  <a:lnTo>
                    <a:pt x="14321" y="8192"/>
                  </a:lnTo>
                  <a:lnTo>
                    <a:pt x="14286" y="8034"/>
                  </a:lnTo>
                  <a:lnTo>
                    <a:pt x="14246" y="7875"/>
                  </a:lnTo>
                  <a:lnTo>
                    <a:pt x="14200" y="7717"/>
                  </a:lnTo>
                  <a:lnTo>
                    <a:pt x="14148" y="7559"/>
                  </a:lnTo>
                  <a:lnTo>
                    <a:pt x="14089" y="7404"/>
                  </a:lnTo>
                  <a:lnTo>
                    <a:pt x="14022" y="7251"/>
                  </a:lnTo>
                  <a:lnTo>
                    <a:pt x="13949" y="7101"/>
                  </a:lnTo>
                  <a:lnTo>
                    <a:pt x="13868" y="6956"/>
                  </a:lnTo>
                  <a:lnTo>
                    <a:pt x="13779" y="6816"/>
                  </a:lnTo>
                  <a:lnTo>
                    <a:pt x="13681" y="6680"/>
                  </a:lnTo>
                  <a:lnTo>
                    <a:pt x="13574" y="6552"/>
                  </a:lnTo>
                  <a:lnTo>
                    <a:pt x="13457" y="6429"/>
                  </a:lnTo>
                  <a:lnTo>
                    <a:pt x="13339" y="6315"/>
                  </a:lnTo>
                  <a:lnTo>
                    <a:pt x="13226" y="6207"/>
                  </a:lnTo>
                  <a:lnTo>
                    <a:pt x="13119" y="6107"/>
                  </a:lnTo>
                  <a:lnTo>
                    <a:pt x="13016" y="6014"/>
                  </a:lnTo>
                  <a:lnTo>
                    <a:pt x="12918" y="5928"/>
                  </a:lnTo>
                  <a:lnTo>
                    <a:pt x="12825" y="5847"/>
                  </a:lnTo>
                  <a:lnTo>
                    <a:pt x="12735" y="5773"/>
                  </a:lnTo>
                  <a:lnTo>
                    <a:pt x="12650" y="5704"/>
                  </a:lnTo>
                  <a:lnTo>
                    <a:pt x="12568" y="5642"/>
                  </a:lnTo>
                  <a:lnTo>
                    <a:pt x="12490" y="5585"/>
                  </a:lnTo>
                  <a:lnTo>
                    <a:pt x="12416" y="5533"/>
                  </a:lnTo>
                  <a:lnTo>
                    <a:pt x="12344" y="5484"/>
                  </a:lnTo>
                  <a:lnTo>
                    <a:pt x="12274" y="5442"/>
                  </a:lnTo>
                  <a:lnTo>
                    <a:pt x="12208" y="5402"/>
                  </a:lnTo>
                  <a:lnTo>
                    <a:pt x="12144" y="5367"/>
                  </a:lnTo>
                  <a:lnTo>
                    <a:pt x="12082" y="5336"/>
                  </a:lnTo>
                  <a:lnTo>
                    <a:pt x="12021" y="5308"/>
                  </a:lnTo>
                  <a:lnTo>
                    <a:pt x="11963" y="5283"/>
                  </a:lnTo>
                  <a:lnTo>
                    <a:pt x="11906" y="5261"/>
                  </a:lnTo>
                  <a:lnTo>
                    <a:pt x="11850" y="5242"/>
                  </a:lnTo>
                  <a:lnTo>
                    <a:pt x="11795" y="5225"/>
                  </a:lnTo>
                  <a:lnTo>
                    <a:pt x="11740" y="5209"/>
                  </a:lnTo>
                  <a:lnTo>
                    <a:pt x="11687" y="5196"/>
                  </a:lnTo>
                  <a:lnTo>
                    <a:pt x="11632" y="5185"/>
                  </a:lnTo>
                  <a:lnTo>
                    <a:pt x="11579" y="5175"/>
                  </a:lnTo>
                  <a:lnTo>
                    <a:pt x="11524" y="5165"/>
                  </a:lnTo>
                  <a:lnTo>
                    <a:pt x="11470" y="5157"/>
                  </a:lnTo>
                  <a:lnTo>
                    <a:pt x="11415" y="5149"/>
                  </a:lnTo>
                  <a:lnTo>
                    <a:pt x="11301" y="5133"/>
                  </a:lnTo>
                  <a:lnTo>
                    <a:pt x="11182" y="5114"/>
                  </a:lnTo>
                  <a:lnTo>
                    <a:pt x="11119" y="5105"/>
                  </a:lnTo>
                  <a:lnTo>
                    <a:pt x="11057" y="5098"/>
                  </a:lnTo>
                  <a:lnTo>
                    <a:pt x="10995" y="5092"/>
                  </a:lnTo>
                  <a:lnTo>
                    <a:pt x="10933" y="5087"/>
                  </a:lnTo>
                  <a:lnTo>
                    <a:pt x="10870" y="5083"/>
                  </a:lnTo>
                  <a:lnTo>
                    <a:pt x="10808" y="5080"/>
                  </a:lnTo>
                  <a:lnTo>
                    <a:pt x="10746" y="5078"/>
                  </a:lnTo>
                  <a:lnTo>
                    <a:pt x="10684" y="5077"/>
                  </a:lnTo>
                  <a:lnTo>
                    <a:pt x="10623" y="5077"/>
                  </a:lnTo>
                  <a:lnTo>
                    <a:pt x="10561" y="5077"/>
                  </a:lnTo>
                  <a:lnTo>
                    <a:pt x="10500" y="5079"/>
                  </a:lnTo>
                  <a:lnTo>
                    <a:pt x="10440" y="5081"/>
                  </a:lnTo>
                  <a:lnTo>
                    <a:pt x="10380" y="5084"/>
                  </a:lnTo>
                  <a:lnTo>
                    <a:pt x="10321" y="5087"/>
                  </a:lnTo>
                  <a:lnTo>
                    <a:pt x="10262" y="5091"/>
                  </a:lnTo>
                  <a:lnTo>
                    <a:pt x="10204" y="5095"/>
                  </a:lnTo>
                  <a:lnTo>
                    <a:pt x="10090" y="5106"/>
                  </a:lnTo>
                  <a:lnTo>
                    <a:pt x="9981" y="5117"/>
                  </a:lnTo>
                  <a:lnTo>
                    <a:pt x="9876" y="5131"/>
                  </a:lnTo>
                  <a:lnTo>
                    <a:pt x="9776" y="5143"/>
                  </a:lnTo>
                  <a:lnTo>
                    <a:pt x="9681" y="5156"/>
                  </a:lnTo>
                  <a:lnTo>
                    <a:pt x="9593" y="5169"/>
                  </a:lnTo>
                  <a:lnTo>
                    <a:pt x="9511" y="5180"/>
                  </a:lnTo>
                  <a:lnTo>
                    <a:pt x="9436" y="5190"/>
                  </a:lnTo>
                  <a:lnTo>
                    <a:pt x="9379" y="5201"/>
                  </a:lnTo>
                  <a:lnTo>
                    <a:pt x="9280" y="5224"/>
                  </a:lnTo>
                  <a:lnTo>
                    <a:pt x="9143" y="5257"/>
                  </a:lnTo>
                  <a:lnTo>
                    <a:pt x="8970" y="5299"/>
                  </a:lnTo>
                  <a:lnTo>
                    <a:pt x="8764" y="5352"/>
                  </a:lnTo>
                  <a:lnTo>
                    <a:pt x="8529" y="5412"/>
                  </a:lnTo>
                  <a:lnTo>
                    <a:pt x="8266" y="5480"/>
                  </a:lnTo>
                  <a:lnTo>
                    <a:pt x="7980" y="5556"/>
                  </a:lnTo>
                  <a:lnTo>
                    <a:pt x="7343" y="5724"/>
                  </a:lnTo>
                  <a:lnTo>
                    <a:pt x="6644" y="5908"/>
                  </a:lnTo>
                  <a:lnTo>
                    <a:pt x="5904" y="6106"/>
                  </a:lnTo>
                  <a:lnTo>
                    <a:pt x="5145" y="6309"/>
                  </a:lnTo>
                  <a:lnTo>
                    <a:pt x="4391" y="6512"/>
                  </a:lnTo>
                  <a:lnTo>
                    <a:pt x="3665" y="6707"/>
                  </a:lnTo>
                  <a:lnTo>
                    <a:pt x="2987" y="6890"/>
                  </a:lnTo>
                  <a:lnTo>
                    <a:pt x="2382" y="7053"/>
                  </a:lnTo>
                  <a:lnTo>
                    <a:pt x="1873" y="7191"/>
                  </a:lnTo>
                  <a:lnTo>
                    <a:pt x="1481" y="7297"/>
                  </a:lnTo>
                  <a:lnTo>
                    <a:pt x="1229" y="7366"/>
                  </a:lnTo>
                  <a:lnTo>
                    <a:pt x="1140" y="7390"/>
                  </a:lnTo>
                  <a:lnTo>
                    <a:pt x="1167" y="7393"/>
                  </a:lnTo>
                  <a:lnTo>
                    <a:pt x="1246" y="7406"/>
                  </a:lnTo>
                  <a:lnTo>
                    <a:pt x="1303" y="7415"/>
                  </a:lnTo>
                  <a:lnTo>
                    <a:pt x="1371" y="7427"/>
                  </a:lnTo>
                  <a:lnTo>
                    <a:pt x="1451" y="7441"/>
                  </a:lnTo>
                  <a:lnTo>
                    <a:pt x="1540" y="7458"/>
                  </a:lnTo>
                  <a:lnTo>
                    <a:pt x="1638" y="7477"/>
                  </a:lnTo>
                  <a:lnTo>
                    <a:pt x="1745" y="7499"/>
                  </a:lnTo>
                  <a:lnTo>
                    <a:pt x="1861" y="7526"/>
                  </a:lnTo>
                  <a:lnTo>
                    <a:pt x="1984" y="7554"/>
                  </a:lnTo>
                  <a:lnTo>
                    <a:pt x="2113" y="7586"/>
                  </a:lnTo>
                  <a:lnTo>
                    <a:pt x="2251" y="7622"/>
                  </a:lnTo>
                  <a:lnTo>
                    <a:pt x="2392" y="7660"/>
                  </a:lnTo>
                  <a:lnTo>
                    <a:pt x="2540" y="7702"/>
                  </a:lnTo>
                  <a:lnTo>
                    <a:pt x="2692" y="7749"/>
                  </a:lnTo>
                  <a:lnTo>
                    <a:pt x="2849" y="7799"/>
                  </a:lnTo>
                  <a:lnTo>
                    <a:pt x="3009" y="7854"/>
                  </a:lnTo>
                  <a:lnTo>
                    <a:pt x="3171" y="7913"/>
                  </a:lnTo>
                  <a:lnTo>
                    <a:pt x="3336" y="7975"/>
                  </a:lnTo>
                  <a:lnTo>
                    <a:pt x="3503" y="8042"/>
                  </a:lnTo>
                  <a:lnTo>
                    <a:pt x="3671" y="8114"/>
                  </a:lnTo>
                  <a:lnTo>
                    <a:pt x="3839" y="8190"/>
                  </a:lnTo>
                  <a:lnTo>
                    <a:pt x="4007" y="8271"/>
                  </a:lnTo>
                  <a:lnTo>
                    <a:pt x="4175" y="8357"/>
                  </a:lnTo>
                  <a:lnTo>
                    <a:pt x="4342" y="8448"/>
                  </a:lnTo>
                  <a:lnTo>
                    <a:pt x="4506" y="8544"/>
                  </a:lnTo>
                  <a:lnTo>
                    <a:pt x="4669" y="8646"/>
                  </a:lnTo>
                  <a:lnTo>
                    <a:pt x="4829" y="8752"/>
                  </a:lnTo>
                  <a:lnTo>
                    <a:pt x="4984" y="8865"/>
                  </a:lnTo>
                  <a:lnTo>
                    <a:pt x="5136" y="8982"/>
                  </a:lnTo>
                  <a:lnTo>
                    <a:pt x="5285" y="9103"/>
                  </a:lnTo>
                  <a:lnTo>
                    <a:pt x="5433" y="9222"/>
                  </a:lnTo>
                  <a:lnTo>
                    <a:pt x="5581" y="9338"/>
                  </a:lnTo>
                  <a:lnTo>
                    <a:pt x="5727" y="9453"/>
                  </a:lnTo>
                  <a:lnTo>
                    <a:pt x="5873" y="9566"/>
                  </a:lnTo>
                  <a:lnTo>
                    <a:pt x="6017" y="9676"/>
                  </a:lnTo>
                  <a:lnTo>
                    <a:pt x="6160" y="9784"/>
                  </a:lnTo>
                  <a:lnTo>
                    <a:pt x="6302" y="9891"/>
                  </a:lnTo>
                  <a:lnTo>
                    <a:pt x="6442" y="9994"/>
                  </a:lnTo>
                  <a:lnTo>
                    <a:pt x="6581" y="10095"/>
                  </a:lnTo>
                  <a:lnTo>
                    <a:pt x="6718" y="10193"/>
                  </a:lnTo>
                  <a:lnTo>
                    <a:pt x="6852" y="10286"/>
                  </a:lnTo>
                  <a:lnTo>
                    <a:pt x="6985" y="10378"/>
                  </a:lnTo>
                  <a:lnTo>
                    <a:pt x="7116" y="10466"/>
                  </a:lnTo>
                  <a:lnTo>
                    <a:pt x="7245" y="10551"/>
                  </a:lnTo>
                  <a:lnTo>
                    <a:pt x="7371" y="10632"/>
                  </a:lnTo>
                  <a:lnTo>
                    <a:pt x="7495" y="10710"/>
                  </a:lnTo>
                  <a:lnTo>
                    <a:pt x="7616" y="10783"/>
                  </a:lnTo>
                  <a:lnTo>
                    <a:pt x="7734" y="10853"/>
                  </a:lnTo>
                  <a:lnTo>
                    <a:pt x="7851" y="10919"/>
                  </a:lnTo>
                  <a:lnTo>
                    <a:pt x="7964" y="10980"/>
                  </a:lnTo>
                  <a:lnTo>
                    <a:pt x="8073" y="11037"/>
                  </a:lnTo>
                  <a:lnTo>
                    <a:pt x="8180" y="11090"/>
                  </a:lnTo>
                  <a:lnTo>
                    <a:pt x="8284" y="11137"/>
                  </a:lnTo>
                  <a:lnTo>
                    <a:pt x="8384" y="11180"/>
                  </a:lnTo>
                  <a:lnTo>
                    <a:pt x="8480" y="11218"/>
                  </a:lnTo>
                  <a:lnTo>
                    <a:pt x="8573" y="11251"/>
                  </a:lnTo>
                  <a:lnTo>
                    <a:pt x="8663" y="11278"/>
                  </a:lnTo>
                  <a:lnTo>
                    <a:pt x="8748" y="11301"/>
                  </a:lnTo>
                  <a:lnTo>
                    <a:pt x="8830" y="11318"/>
                  </a:lnTo>
                  <a:lnTo>
                    <a:pt x="8907" y="11329"/>
                  </a:lnTo>
                  <a:lnTo>
                    <a:pt x="8980" y="11334"/>
                  </a:lnTo>
                  <a:lnTo>
                    <a:pt x="9120" y="11338"/>
                  </a:lnTo>
                  <a:lnTo>
                    <a:pt x="9254" y="11341"/>
                  </a:lnTo>
                  <a:lnTo>
                    <a:pt x="9384" y="11342"/>
                  </a:lnTo>
                  <a:lnTo>
                    <a:pt x="9510" y="11342"/>
                  </a:lnTo>
                  <a:lnTo>
                    <a:pt x="9572" y="11341"/>
                  </a:lnTo>
                  <a:lnTo>
                    <a:pt x="9633" y="11340"/>
                  </a:lnTo>
                  <a:lnTo>
                    <a:pt x="9694" y="11338"/>
                  </a:lnTo>
                  <a:lnTo>
                    <a:pt x="9754" y="11336"/>
                  </a:lnTo>
                  <a:lnTo>
                    <a:pt x="9814" y="11333"/>
                  </a:lnTo>
                  <a:lnTo>
                    <a:pt x="9873" y="11330"/>
                  </a:lnTo>
                  <a:lnTo>
                    <a:pt x="9932" y="11326"/>
                  </a:lnTo>
                  <a:lnTo>
                    <a:pt x="9992" y="11321"/>
                  </a:lnTo>
                  <a:lnTo>
                    <a:pt x="10052" y="11317"/>
                  </a:lnTo>
                  <a:lnTo>
                    <a:pt x="10110" y="11311"/>
                  </a:lnTo>
                  <a:lnTo>
                    <a:pt x="10170" y="11305"/>
                  </a:lnTo>
                  <a:lnTo>
                    <a:pt x="10231" y="11298"/>
                  </a:lnTo>
                  <a:lnTo>
                    <a:pt x="10290" y="11290"/>
                  </a:lnTo>
                  <a:lnTo>
                    <a:pt x="10351" y="11282"/>
                  </a:lnTo>
                  <a:lnTo>
                    <a:pt x="10412" y="11272"/>
                  </a:lnTo>
                  <a:lnTo>
                    <a:pt x="10474" y="11263"/>
                  </a:lnTo>
                  <a:lnTo>
                    <a:pt x="10537" y="11252"/>
                  </a:lnTo>
                  <a:lnTo>
                    <a:pt x="10600" y="11241"/>
                  </a:lnTo>
                  <a:lnTo>
                    <a:pt x="10665" y="11229"/>
                  </a:lnTo>
                  <a:lnTo>
                    <a:pt x="10730" y="11217"/>
                  </a:lnTo>
                  <a:lnTo>
                    <a:pt x="10797" y="11203"/>
                  </a:lnTo>
                  <a:lnTo>
                    <a:pt x="10864" y="11189"/>
                  </a:lnTo>
                  <a:lnTo>
                    <a:pt x="10934" y="11173"/>
                  </a:lnTo>
                  <a:lnTo>
                    <a:pt x="11004" y="11157"/>
                  </a:lnTo>
                  <a:lnTo>
                    <a:pt x="11167" y="11118"/>
                  </a:lnTo>
                  <a:lnTo>
                    <a:pt x="11368" y="11067"/>
                  </a:lnTo>
                  <a:lnTo>
                    <a:pt x="11598" y="11008"/>
                  </a:lnTo>
                  <a:lnTo>
                    <a:pt x="11854" y="10940"/>
                  </a:lnTo>
                  <a:lnTo>
                    <a:pt x="12126" y="10867"/>
                  </a:lnTo>
                  <a:lnTo>
                    <a:pt x="12409" y="10792"/>
                  </a:lnTo>
                  <a:lnTo>
                    <a:pt x="12697" y="10714"/>
                  </a:lnTo>
                  <a:lnTo>
                    <a:pt x="12983" y="10636"/>
                  </a:lnTo>
                  <a:lnTo>
                    <a:pt x="13259" y="10560"/>
                  </a:lnTo>
                  <a:lnTo>
                    <a:pt x="13521" y="10489"/>
                  </a:lnTo>
                  <a:lnTo>
                    <a:pt x="13760" y="10423"/>
                  </a:lnTo>
                  <a:lnTo>
                    <a:pt x="13970" y="10364"/>
                  </a:lnTo>
                  <a:lnTo>
                    <a:pt x="14146" y="10316"/>
                  </a:lnTo>
                  <a:lnTo>
                    <a:pt x="14279" y="10278"/>
                  </a:lnTo>
                  <a:lnTo>
                    <a:pt x="14363" y="10255"/>
                  </a:lnTo>
                  <a:lnTo>
                    <a:pt x="14393" y="10247"/>
                  </a:lnTo>
                  <a:close/>
                </a:path>
              </a:pathLst>
            </a:custGeom>
            <a:grpFill/>
            <a:ln w="9525">
              <a:noFill/>
              <a:round/>
              <a:headEnd/>
              <a:tailEnd/>
            </a:ln>
          </p:spPr>
          <p:txBody>
            <a:bodyPr vert="horz" wrap="square" lIns="51368" tIns="25684" rIns="51368" bIns="25684" numCol="1" anchor="t" anchorCtr="0" compatLnSpc="1">
              <a:prstTxWarp prst="textNoShape">
                <a:avLst/>
              </a:prstTxWarp>
            </a:bodyPr>
            <a:lstStyle/>
            <a:p>
              <a:endParaRPr lang="zh-CN" altLang="en-US" sz="675" dirty="0">
                <a:cs typeface="Arial" pitchFamily="34" charset="0"/>
              </a:endParaRPr>
            </a:p>
          </p:txBody>
        </p:sp>
        <p:grpSp>
          <p:nvGrpSpPr>
            <p:cNvPr id="89" name="组合 138"/>
            <p:cNvGrpSpPr/>
            <p:nvPr/>
          </p:nvGrpSpPr>
          <p:grpSpPr>
            <a:xfrm>
              <a:off x="3001243" y="4077866"/>
              <a:ext cx="197581" cy="126653"/>
              <a:chOff x="2598342" y="2452887"/>
              <a:chExt cx="184124" cy="96209"/>
            </a:xfrm>
            <a:grpFill/>
          </p:grpSpPr>
          <p:sp>
            <p:nvSpPr>
              <p:cNvPr id="90" name="Freeform 83"/>
              <p:cNvSpPr>
                <a:spLocks/>
              </p:cNvSpPr>
              <p:nvPr/>
            </p:nvSpPr>
            <p:spPr bwMode="auto">
              <a:xfrm>
                <a:off x="2598342" y="2452887"/>
                <a:ext cx="184124" cy="65522"/>
              </a:xfrm>
              <a:custGeom>
                <a:avLst/>
                <a:gdLst/>
                <a:ahLst/>
                <a:cxnLst>
                  <a:cxn ang="0">
                    <a:pos x="33" y="134"/>
                  </a:cxn>
                  <a:cxn ang="0">
                    <a:pos x="44" y="139"/>
                  </a:cxn>
                  <a:cxn ang="0">
                    <a:pos x="49" y="137"/>
                  </a:cxn>
                  <a:cxn ang="0">
                    <a:pos x="54" y="135"/>
                  </a:cxn>
                  <a:cxn ang="0">
                    <a:pos x="90" y="108"/>
                  </a:cxn>
                  <a:cxn ang="0">
                    <a:pos x="127" y="90"/>
                  </a:cxn>
                  <a:cxn ang="0">
                    <a:pos x="169" y="78"/>
                  </a:cxn>
                  <a:cxn ang="0">
                    <a:pos x="211" y="73"/>
                  </a:cxn>
                  <a:cxn ang="0">
                    <a:pos x="225" y="75"/>
                  </a:cxn>
                  <a:cxn ang="0">
                    <a:pos x="248" y="76"/>
                  </a:cxn>
                  <a:cxn ang="0">
                    <a:pos x="292" y="88"/>
                  </a:cxn>
                  <a:cxn ang="0">
                    <a:pos x="333" y="108"/>
                  </a:cxn>
                  <a:cxn ang="0">
                    <a:pos x="370" y="135"/>
                  </a:cxn>
                  <a:cxn ang="0">
                    <a:pos x="385" y="152"/>
                  </a:cxn>
                  <a:cxn ang="0">
                    <a:pos x="397" y="157"/>
                  </a:cxn>
                  <a:cxn ang="0">
                    <a:pos x="402" y="156"/>
                  </a:cxn>
                  <a:cxn ang="0">
                    <a:pos x="439" y="127"/>
                  </a:cxn>
                  <a:cxn ang="0">
                    <a:pos x="442" y="122"/>
                  </a:cxn>
                  <a:cxn ang="0">
                    <a:pos x="444" y="115"/>
                  </a:cxn>
                  <a:cxn ang="0">
                    <a:pos x="441" y="103"/>
                  </a:cxn>
                  <a:cxn ang="0">
                    <a:pos x="419" y="81"/>
                  </a:cxn>
                  <a:cxn ang="0">
                    <a:pos x="372" y="46"/>
                  </a:cxn>
                  <a:cxn ang="0">
                    <a:pos x="318" y="19"/>
                  </a:cxn>
                  <a:cxn ang="0">
                    <a:pos x="260" y="4"/>
                  </a:cxn>
                  <a:cxn ang="0">
                    <a:pos x="230" y="2"/>
                  </a:cxn>
                  <a:cxn ang="0">
                    <a:pos x="211" y="0"/>
                  </a:cxn>
                  <a:cxn ang="0">
                    <a:pos x="156" y="5"/>
                  </a:cxn>
                  <a:cxn ang="0">
                    <a:pos x="102" y="21"/>
                  </a:cxn>
                  <a:cxn ang="0">
                    <a:pos x="51" y="46"/>
                  </a:cxn>
                  <a:cxn ang="0">
                    <a:pos x="6" y="81"/>
                  </a:cxn>
                  <a:cxn ang="0">
                    <a:pos x="2" y="86"/>
                  </a:cxn>
                  <a:cxn ang="0">
                    <a:pos x="2" y="98"/>
                  </a:cxn>
                  <a:cxn ang="0">
                    <a:pos x="33" y="134"/>
                  </a:cxn>
                </a:cxnLst>
                <a:rect l="0" t="0" r="r" b="b"/>
                <a:pathLst>
                  <a:path w="444" h="157">
                    <a:moveTo>
                      <a:pt x="33" y="134"/>
                    </a:moveTo>
                    <a:lnTo>
                      <a:pt x="33" y="134"/>
                    </a:lnTo>
                    <a:lnTo>
                      <a:pt x="38" y="137"/>
                    </a:lnTo>
                    <a:lnTo>
                      <a:pt x="44" y="139"/>
                    </a:lnTo>
                    <a:lnTo>
                      <a:pt x="44" y="139"/>
                    </a:lnTo>
                    <a:lnTo>
                      <a:pt x="49" y="137"/>
                    </a:lnTo>
                    <a:lnTo>
                      <a:pt x="54" y="135"/>
                    </a:lnTo>
                    <a:lnTo>
                      <a:pt x="54" y="135"/>
                    </a:lnTo>
                    <a:lnTo>
                      <a:pt x="71" y="120"/>
                    </a:lnTo>
                    <a:lnTo>
                      <a:pt x="90" y="108"/>
                    </a:lnTo>
                    <a:lnTo>
                      <a:pt x="108" y="98"/>
                    </a:lnTo>
                    <a:lnTo>
                      <a:pt x="127" y="90"/>
                    </a:lnTo>
                    <a:lnTo>
                      <a:pt x="147" y="83"/>
                    </a:lnTo>
                    <a:lnTo>
                      <a:pt x="169" y="78"/>
                    </a:lnTo>
                    <a:lnTo>
                      <a:pt x="189" y="75"/>
                    </a:lnTo>
                    <a:lnTo>
                      <a:pt x="211" y="73"/>
                    </a:lnTo>
                    <a:lnTo>
                      <a:pt x="211" y="73"/>
                    </a:lnTo>
                    <a:lnTo>
                      <a:pt x="225" y="75"/>
                    </a:lnTo>
                    <a:lnTo>
                      <a:pt x="225" y="75"/>
                    </a:lnTo>
                    <a:lnTo>
                      <a:pt x="248" y="76"/>
                    </a:lnTo>
                    <a:lnTo>
                      <a:pt x="270" y="81"/>
                    </a:lnTo>
                    <a:lnTo>
                      <a:pt x="292" y="88"/>
                    </a:lnTo>
                    <a:lnTo>
                      <a:pt x="313" y="97"/>
                    </a:lnTo>
                    <a:lnTo>
                      <a:pt x="333" y="108"/>
                    </a:lnTo>
                    <a:lnTo>
                      <a:pt x="351" y="120"/>
                    </a:lnTo>
                    <a:lnTo>
                      <a:pt x="370" y="135"/>
                    </a:lnTo>
                    <a:lnTo>
                      <a:pt x="385" y="152"/>
                    </a:lnTo>
                    <a:lnTo>
                      <a:pt x="385" y="152"/>
                    </a:lnTo>
                    <a:lnTo>
                      <a:pt x="390" y="156"/>
                    </a:lnTo>
                    <a:lnTo>
                      <a:pt x="397" y="157"/>
                    </a:lnTo>
                    <a:lnTo>
                      <a:pt x="397" y="157"/>
                    </a:lnTo>
                    <a:lnTo>
                      <a:pt x="402" y="156"/>
                    </a:lnTo>
                    <a:lnTo>
                      <a:pt x="407" y="154"/>
                    </a:lnTo>
                    <a:lnTo>
                      <a:pt x="439" y="127"/>
                    </a:lnTo>
                    <a:lnTo>
                      <a:pt x="439" y="127"/>
                    </a:lnTo>
                    <a:lnTo>
                      <a:pt x="442" y="122"/>
                    </a:lnTo>
                    <a:lnTo>
                      <a:pt x="444" y="115"/>
                    </a:lnTo>
                    <a:lnTo>
                      <a:pt x="444" y="115"/>
                    </a:lnTo>
                    <a:lnTo>
                      <a:pt x="444" y="110"/>
                    </a:lnTo>
                    <a:lnTo>
                      <a:pt x="441" y="103"/>
                    </a:lnTo>
                    <a:lnTo>
                      <a:pt x="441" y="103"/>
                    </a:lnTo>
                    <a:lnTo>
                      <a:pt x="419" y="81"/>
                    </a:lnTo>
                    <a:lnTo>
                      <a:pt x="395" y="63"/>
                    </a:lnTo>
                    <a:lnTo>
                      <a:pt x="372" y="46"/>
                    </a:lnTo>
                    <a:lnTo>
                      <a:pt x="345" y="31"/>
                    </a:lnTo>
                    <a:lnTo>
                      <a:pt x="318" y="19"/>
                    </a:lnTo>
                    <a:lnTo>
                      <a:pt x="289" y="11"/>
                    </a:lnTo>
                    <a:lnTo>
                      <a:pt x="260" y="4"/>
                    </a:lnTo>
                    <a:lnTo>
                      <a:pt x="230" y="2"/>
                    </a:lnTo>
                    <a:lnTo>
                      <a:pt x="230" y="2"/>
                    </a:lnTo>
                    <a:lnTo>
                      <a:pt x="211" y="0"/>
                    </a:lnTo>
                    <a:lnTo>
                      <a:pt x="211" y="0"/>
                    </a:lnTo>
                    <a:lnTo>
                      <a:pt x="183" y="2"/>
                    </a:lnTo>
                    <a:lnTo>
                      <a:pt x="156" y="5"/>
                    </a:lnTo>
                    <a:lnTo>
                      <a:pt x="129" y="12"/>
                    </a:lnTo>
                    <a:lnTo>
                      <a:pt x="102" y="21"/>
                    </a:lnTo>
                    <a:lnTo>
                      <a:pt x="76" y="32"/>
                    </a:lnTo>
                    <a:lnTo>
                      <a:pt x="51" y="46"/>
                    </a:lnTo>
                    <a:lnTo>
                      <a:pt x="27" y="63"/>
                    </a:lnTo>
                    <a:lnTo>
                      <a:pt x="6" y="81"/>
                    </a:lnTo>
                    <a:lnTo>
                      <a:pt x="6" y="81"/>
                    </a:lnTo>
                    <a:lnTo>
                      <a:pt x="2" y="86"/>
                    </a:lnTo>
                    <a:lnTo>
                      <a:pt x="0" y="92"/>
                    </a:lnTo>
                    <a:lnTo>
                      <a:pt x="2" y="98"/>
                    </a:lnTo>
                    <a:lnTo>
                      <a:pt x="6" y="103"/>
                    </a:lnTo>
                    <a:lnTo>
                      <a:pt x="33" y="134"/>
                    </a:lnTo>
                    <a:close/>
                  </a:path>
                </a:pathLst>
              </a:custGeom>
              <a:grpFill/>
              <a:ln w="9525">
                <a:noFill/>
                <a:round/>
                <a:headEnd/>
                <a:tailEnd/>
              </a:ln>
            </p:spPr>
            <p:txBody>
              <a:bodyPr vert="horz" wrap="square" lIns="68508" tIns="34255" rIns="68508" bIns="34255" numCol="1" anchor="t" anchorCtr="0" compatLnSpc="1">
                <a:prstTxWarp prst="textNoShape">
                  <a:avLst/>
                </a:prstTxWarp>
              </a:bodyPr>
              <a:lstStyle/>
              <a:p>
                <a:endParaRPr lang="zh-CN" altLang="en-US" sz="675" dirty="0">
                  <a:cs typeface="Arial" pitchFamily="34" charset="0"/>
                </a:endParaRPr>
              </a:p>
            </p:txBody>
          </p:sp>
          <p:sp>
            <p:nvSpPr>
              <p:cNvPr id="91" name="Freeform 84"/>
              <p:cNvSpPr>
                <a:spLocks/>
              </p:cNvSpPr>
              <p:nvPr/>
            </p:nvSpPr>
            <p:spPr bwMode="auto">
              <a:xfrm>
                <a:off x="2637323" y="2503480"/>
                <a:ext cx="102844" cy="45616"/>
              </a:xfrm>
              <a:custGeom>
                <a:avLst/>
                <a:gdLst/>
                <a:ahLst/>
                <a:cxnLst>
                  <a:cxn ang="0">
                    <a:pos x="130" y="0"/>
                  </a:cxn>
                  <a:cxn ang="0">
                    <a:pos x="130" y="0"/>
                  </a:cxn>
                  <a:cxn ang="0">
                    <a:pos x="120" y="0"/>
                  </a:cxn>
                  <a:cxn ang="0">
                    <a:pos x="120" y="0"/>
                  </a:cxn>
                  <a:cxn ang="0">
                    <a:pos x="103" y="0"/>
                  </a:cxn>
                  <a:cxn ang="0">
                    <a:pos x="88" y="3"/>
                  </a:cxn>
                  <a:cxn ang="0">
                    <a:pos x="73" y="7"/>
                  </a:cxn>
                  <a:cxn ang="0">
                    <a:pos x="58" y="12"/>
                  </a:cxn>
                  <a:cxn ang="0">
                    <a:pos x="44" y="18"/>
                  </a:cxn>
                  <a:cxn ang="0">
                    <a:pos x="31" y="25"/>
                  </a:cxn>
                  <a:cxn ang="0">
                    <a:pos x="17" y="34"/>
                  </a:cxn>
                  <a:cxn ang="0">
                    <a:pos x="5" y="44"/>
                  </a:cxn>
                  <a:cxn ang="0">
                    <a:pos x="5" y="44"/>
                  </a:cxn>
                  <a:cxn ang="0">
                    <a:pos x="2" y="49"/>
                  </a:cxn>
                  <a:cxn ang="0">
                    <a:pos x="0" y="56"/>
                  </a:cxn>
                  <a:cxn ang="0">
                    <a:pos x="2" y="61"/>
                  </a:cxn>
                  <a:cxn ang="0">
                    <a:pos x="4" y="67"/>
                  </a:cxn>
                  <a:cxn ang="0">
                    <a:pos x="32" y="98"/>
                  </a:cxn>
                  <a:cxn ang="0">
                    <a:pos x="32" y="98"/>
                  </a:cxn>
                  <a:cxn ang="0">
                    <a:pos x="37" y="101"/>
                  </a:cxn>
                  <a:cxn ang="0">
                    <a:pos x="44" y="103"/>
                  </a:cxn>
                  <a:cxn ang="0">
                    <a:pos x="44" y="103"/>
                  </a:cxn>
                  <a:cxn ang="0">
                    <a:pos x="49" y="101"/>
                  </a:cxn>
                  <a:cxn ang="0">
                    <a:pos x="54" y="98"/>
                  </a:cxn>
                  <a:cxn ang="0">
                    <a:pos x="54" y="98"/>
                  </a:cxn>
                  <a:cxn ang="0">
                    <a:pos x="69" y="88"/>
                  </a:cxn>
                  <a:cxn ang="0">
                    <a:pos x="85" y="79"/>
                  </a:cxn>
                  <a:cxn ang="0">
                    <a:pos x="101" y="74"/>
                  </a:cxn>
                  <a:cxn ang="0">
                    <a:pos x="120" y="72"/>
                  </a:cxn>
                  <a:cxn ang="0">
                    <a:pos x="120" y="72"/>
                  </a:cxn>
                  <a:cxn ang="0">
                    <a:pos x="125" y="72"/>
                  </a:cxn>
                  <a:cxn ang="0">
                    <a:pos x="125" y="72"/>
                  </a:cxn>
                  <a:cxn ang="0">
                    <a:pos x="144" y="76"/>
                  </a:cxn>
                  <a:cxn ang="0">
                    <a:pos x="161" y="83"/>
                  </a:cxn>
                  <a:cxn ang="0">
                    <a:pos x="177" y="91"/>
                  </a:cxn>
                  <a:cxn ang="0">
                    <a:pos x="191" y="104"/>
                  </a:cxn>
                  <a:cxn ang="0">
                    <a:pos x="191" y="104"/>
                  </a:cxn>
                  <a:cxn ang="0">
                    <a:pos x="196" y="108"/>
                  </a:cxn>
                  <a:cxn ang="0">
                    <a:pos x="203" y="110"/>
                  </a:cxn>
                  <a:cxn ang="0">
                    <a:pos x="203" y="110"/>
                  </a:cxn>
                  <a:cxn ang="0">
                    <a:pos x="208" y="108"/>
                  </a:cxn>
                  <a:cxn ang="0">
                    <a:pos x="213" y="106"/>
                  </a:cxn>
                  <a:cxn ang="0">
                    <a:pos x="245" y="79"/>
                  </a:cxn>
                  <a:cxn ang="0">
                    <a:pos x="245" y="79"/>
                  </a:cxn>
                  <a:cxn ang="0">
                    <a:pos x="248" y="74"/>
                  </a:cxn>
                  <a:cxn ang="0">
                    <a:pos x="250" y="67"/>
                  </a:cxn>
                  <a:cxn ang="0">
                    <a:pos x="250" y="67"/>
                  </a:cxn>
                  <a:cxn ang="0">
                    <a:pos x="248" y="61"/>
                  </a:cxn>
                  <a:cxn ang="0">
                    <a:pos x="247" y="56"/>
                  </a:cxn>
                  <a:cxn ang="0">
                    <a:pos x="247" y="56"/>
                  </a:cxn>
                  <a:cxn ang="0">
                    <a:pos x="235" y="44"/>
                  </a:cxn>
                  <a:cxn ang="0">
                    <a:pos x="221" y="34"/>
                  </a:cxn>
                  <a:cxn ang="0">
                    <a:pos x="208" y="25"/>
                  </a:cxn>
                  <a:cxn ang="0">
                    <a:pos x="193" y="17"/>
                  </a:cxn>
                  <a:cxn ang="0">
                    <a:pos x="177" y="10"/>
                  </a:cxn>
                  <a:cxn ang="0">
                    <a:pos x="162" y="5"/>
                  </a:cxn>
                  <a:cxn ang="0">
                    <a:pos x="147" y="2"/>
                  </a:cxn>
                  <a:cxn ang="0">
                    <a:pos x="130" y="0"/>
                  </a:cxn>
                  <a:cxn ang="0">
                    <a:pos x="130" y="0"/>
                  </a:cxn>
                </a:cxnLst>
                <a:rect l="0" t="0" r="r" b="b"/>
                <a:pathLst>
                  <a:path w="250" h="110">
                    <a:moveTo>
                      <a:pt x="130" y="0"/>
                    </a:moveTo>
                    <a:lnTo>
                      <a:pt x="130" y="0"/>
                    </a:lnTo>
                    <a:lnTo>
                      <a:pt x="120" y="0"/>
                    </a:lnTo>
                    <a:lnTo>
                      <a:pt x="120" y="0"/>
                    </a:lnTo>
                    <a:lnTo>
                      <a:pt x="103" y="0"/>
                    </a:lnTo>
                    <a:lnTo>
                      <a:pt x="88" y="3"/>
                    </a:lnTo>
                    <a:lnTo>
                      <a:pt x="73" y="7"/>
                    </a:lnTo>
                    <a:lnTo>
                      <a:pt x="58" y="12"/>
                    </a:lnTo>
                    <a:lnTo>
                      <a:pt x="44" y="18"/>
                    </a:lnTo>
                    <a:lnTo>
                      <a:pt x="31" y="25"/>
                    </a:lnTo>
                    <a:lnTo>
                      <a:pt x="17" y="34"/>
                    </a:lnTo>
                    <a:lnTo>
                      <a:pt x="5" y="44"/>
                    </a:lnTo>
                    <a:lnTo>
                      <a:pt x="5" y="44"/>
                    </a:lnTo>
                    <a:lnTo>
                      <a:pt x="2" y="49"/>
                    </a:lnTo>
                    <a:lnTo>
                      <a:pt x="0" y="56"/>
                    </a:lnTo>
                    <a:lnTo>
                      <a:pt x="2" y="61"/>
                    </a:lnTo>
                    <a:lnTo>
                      <a:pt x="4" y="67"/>
                    </a:lnTo>
                    <a:lnTo>
                      <a:pt x="32" y="98"/>
                    </a:lnTo>
                    <a:lnTo>
                      <a:pt x="32" y="98"/>
                    </a:lnTo>
                    <a:lnTo>
                      <a:pt x="37" y="101"/>
                    </a:lnTo>
                    <a:lnTo>
                      <a:pt x="44" y="103"/>
                    </a:lnTo>
                    <a:lnTo>
                      <a:pt x="44" y="103"/>
                    </a:lnTo>
                    <a:lnTo>
                      <a:pt x="49" y="101"/>
                    </a:lnTo>
                    <a:lnTo>
                      <a:pt x="54" y="98"/>
                    </a:lnTo>
                    <a:lnTo>
                      <a:pt x="54" y="98"/>
                    </a:lnTo>
                    <a:lnTo>
                      <a:pt x="69" y="88"/>
                    </a:lnTo>
                    <a:lnTo>
                      <a:pt x="85" y="79"/>
                    </a:lnTo>
                    <a:lnTo>
                      <a:pt x="101" y="74"/>
                    </a:lnTo>
                    <a:lnTo>
                      <a:pt x="120" y="72"/>
                    </a:lnTo>
                    <a:lnTo>
                      <a:pt x="120" y="72"/>
                    </a:lnTo>
                    <a:lnTo>
                      <a:pt x="125" y="72"/>
                    </a:lnTo>
                    <a:lnTo>
                      <a:pt x="125" y="72"/>
                    </a:lnTo>
                    <a:lnTo>
                      <a:pt x="144" y="76"/>
                    </a:lnTo>
                    <a:lnTo>
                      <a:pt x="161" y="83"/>
                    </a:lnTo>
                    <a:lnTo>
                      <a:pt x="177" y="91"/>
                    </a:lnTo>
                    <a:lnTo>
                      <a:pt x="191" y="104"/>
                    </a:lnTo>
                    <a:lnTo>
                      <a:pt x="191" y="104"/>
                    </a:lnTo>
                    <a:lnTo>
                      <a:pt x="196" y="108"/>
                    </a:lnTo>
                    <a:lnTo>
                      <a:pt x="203" y="110"/>
                    </a:lnTo>
                    <a:lnTo>
                      <a:pt x="203" y="110"/>
                    </a:lnTo>
                    <a:lnTo>
                      <a:pt x="208" y="108"/>
                    </a:lnTo>
                    <a:lnTo>
                      <a:pt x="213" y="106"/>
                    </a:lnTo>
                    <a:lnTo>
                      <a:pt x="245" y="79"/>
                    </a:lnTo>
                    <a:lnTo>
                      <a:pt x="245" y="79"/>
                    </a:lnTo>
                    <a:lnTo>
                      <a:pt x="248" y="74"/>
                    </a:lnTo>
                    <a:lnTo>
                      <a:pt x="250" y="67"/>
                    </a:lnTo>
                    <a:lnTo>
                      <a:pt x="250" y="67"/>
                    </a:lnTo>
                    <a:lnTo>
                      <a:pt x="248" y="61"/>
                    </a:lnTo>
                    <a:lnTo>
                      <a:pt x="247" y="56"/>
                    </a:lnTo>
                    <a:lnTo>
                      <a:pt x="247" y="56"/>
                    </a:lnTo>
                    <a:lnTo>
                      <a:pt x="235" y="44"/>
                    </a:lnTo>
                    <a:lnTo>
                      <a:pt x="221" y="34"/>
                    </a:lnTo>
                    <a:lnTo>
                      <a:pt x="208" y="25"/>
                    </a:lnTo>
                    <a:lnTo>
                      <a:pt x="193" y="17"/>
                    </a:lnTo>
                    <a:lnTo>
                      <a:pt x="177" y="10"/>
                    </a:lnTo>
                    <a:lnTo>
                      <a:pt x="162" y="5"/>
                    </a:lnTo>
                    <a:lnTo>
                      <a:pt x="147" y="2"/>
                    </a:lnTo>
                    <a:lnTo>
                      <a:pt x="130" y="0"/>
                    </a:lnTo>
                    <a:lnTo>
                      <a:pt x="130" y="0"/>
                    </a:lnTo>
                    <a:close/>
                  </a:path>
                </a:pathLst>
              </a:custGeom>
              <a:grpFill/>
              <a:ln w="9525">
                <a:noFill/>
                <a:round/>
                <a:headEnd/>
                <a:tailEnd/>
              </a:ln>
            </p:spPr>
            <p:txBody>
              <a:bodyPr vert="horz" wrap="square" lIns="68508" tIns="34255" rIns="68508" bIns="34255" numCol="1" anchor="t" anchorCtr="0" compatLnSpc="1">
                <a:prstTxWarp prst="textNoShape">
                  <a:avLst/>
                </a:prstTxWarp>
              </a:bodyPr>
              <a:lstStyle/>
              <a:p>
                <a:endParaRPr lang="zh-CN" altLang="en-US" sz="675" dirty="0">
                  <a:cs typeface="Arial" pitchFamily="34" charset="0"/>
                </a:endParaRPr>
              </a:p>
            </p:txBody>
          </p:sp>
        </p:grpSp>
      </p:grpSp>
      <p:sp>
        <p:nvSpPr>
          <p:cNvPr id="92" name="Freeform 5"/>
          <p:cNvSpPr>
            <a:spLocks noEditPoints="1"/>
          </p:cNvSpPr>
          <p:nvPr/>
        </p:nvSpPr>
        <p:spPr bwMode="auto">
          <a:xfrm>
            <a:off x="5607463" y="4593697"/>
            <a:ext cx="305342" cy="273816"/>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solidFill>
            <a:srgbClr val="00B0F0"/>
          </a:solidFill>
          <a:ln w="9525">
            <a:noFill/>
            <a:prstDash val="dash"/>
            <a:round/>
            <a:headEnd/>
            <a:tailEnd/>
          </a:ln>
        </p:spPr>
        <p:txBody>
          <a:bodyPr vert="horz" wrap="square" lIns="68508" tIns="34255" rIns="68508" bIns="34255" numCol="1" anchor="t" anchorCtr="0" compatLnSpc="1">
            <a:prstTxWarp prst="textNoShape">
              <a:avLst/>
            </a:prstTxWarp>
          </a:bodyPr>
          <a:lstStyle/>
          <a:p>
            <a:endParaRPr lang="zh-CN" altLang="en-US" sz="675">
              <a:cs typeface="Arial" pitchFamily="34" charset="0"/>
            </a:endParaRPr>
          </a:p>
        </p:txBody>
      </p:sp>
      <p:sp>
        <p:nvSpPr>
          <p:cNvPr id="93" name="矩形 92"/>
          <p:cNvSpPr/>
          <p:nvPr/>
        </p:nvSpPr>
        <p:spPr>
          <a:xfrm>
            <a:off x="5451998" y="4974203"/>
            <a:ext cx="615073" cy="184522"/>
          </a:xfrm>
          <a:prstGeom prst="rect">
            <a:avLst/>
          </a:prstGeom>
          <a:ln>
            <a:noFill/>
          </a:ln>
        </p:spPr>
        <p:txBody>
          <a:bodyPr wrap="none" lIns="0" tIns="0" rIns="0" bIns="0">
            <a:spAutoFit/>
          </a:bodyPr>
          <a:lstStyle/>
          <a:p>
            <a:pPr defTabSz="469045">
              <a:buClr>
                <a:srgbClr val="990000"/>
              </a:buClr>
              <a:buSzPct val="60000"/>
            </a:pPr>
            <a:r>
              <a:rPr lang="zh-CN" altLang="en-US" sz="1200" kern="0" dirty="0">
                <a:cs typeface="Arial" pitchFamily="34" charset="0"/>
                <a:sym typeface="Arial"/>
              </a:rPr>
              <a:t>高清视频</a:t>
            </a:r>
            <a:endParaRPr lang="en-US" altLang="zh-CN" sz="1200" kern="0" dirty="0">
              <a:cs typeface="Arial" pitchFamily="34" charset="0"/>
              <a:sym typeface="Arial"/>
            </a:endParaRPr>
          </a:p>
        </p:txBody>
      </p:sp>
      <p:grpSp>
        <p:nvGrpSpPr>
          <p:cNvPr id="94" name="组合 208"/>
          <p:cNvGrpSpPr/>
          <p:nvPr/>
        </p:nvGrpSpPr>
        <p:grpSpPr>
          <a:xfrm>
            <a:off x="6207324" y="4822708"/>
            <a:ext cx="394949" cy="322950"/>
            <a:chOff x="14025563" y="196850"/>
            <a:chExt cx="1201738" cy="984250"/>
          </a:xfrm>
          <a:solidFill>
            <a:srgbClr val="00B0F0"/>
          </a:solidFill>
        </p:grpSpPr>
        <p:sp>
          <p:nvSpPr>
            <p:cNvPr id="95" name="Freeform 49"/>
            <p:cNvSpPr>
              <a:spLocks/>
            </p:cNvSpPr>
            <p:nvPr/>
          </p:nvSpPr>
          <p:spPr bwMode="auto">
            <a:xfrm>
              <a:off x="14025563" y="196850"/>
              <a:ext cx="352425" cy="123825"/>
            </a:xfrm>
            <a:custGeom>
              <a:avLst/>
              <a:gdLst/>
              <a:ahLst/>
              <a:cxnLst>
                <a:cxn ang="0">
                  <a:pos x="32" y="133"/>
                </a:cxn>
                <a:cxn ang="0">
                  <a:pos x="42" y="138"/>
                </a:cxn>
                <a:cxn ang="0">
                  <a:pos x="49" y="138"/>
                </a:cxn>
                <a:cxn ang="0">
                  <a:pos x="54" y="135"/>
                </a:cxn>
                <a:cxn ang="0">
                  <a:pos x="87" y="108"/>
                </a:cxn>
                <a:cxn ang="0">
                  <a:pos x="126" y="89"/>
                </a:cxn>
                <a:cxn ang="0">
                  <a:pos x="167" y="78"/>
                </a:cxn>
                <a:cxn ang="0">
                  <a:pos x="211" y="74"/>
                </a:cxn>
                <a:cxn ang="0">
                  <a:pos x="224" y="74"/>
                </a:cxn>
                <a:cxn ang="0">
                  <a:pos x="248" y="76"/>
                </a:cxn>
                <a:cxn ang="0">
                  <a:pos x="292" y="88"/>
                </a:cxn>
                <a:cxn ang="0">
                  <a:pos x="332" y="108"/>
                </a:cxn>
                <a:cxn ang="0">
                  <a:pos x="367" y="135"/>
                </a:cxn>
                <a:cxn ang="0">
                  <a:pos x="384" y="152"/>
                </a:cxn>
                <a:cxn ang="0">
                  <a:pos x="396" y="157"/>
                </a:cxn>
                <a:cxn ang="0">
                  <a:pos x="401" y="157"/>
                </a:cxn>
                <a:cxn ang="0">
                  <a:pos x="437" y="127"/>
                </a:cxn>
                <a:cxn ang="0">
                  <a:pos x="442" y="121"/>
                </a:cxn>
                <a:cxn ang="0">
                  <a:pos x="443" y="115"/>
                </a:cxn>
                <a:cxn ang="0">
                  <a:pos x="438" y="105"/>
                </a:cxn>
                <a:cxn ang="0">
                  <a:pos x="418" y="83"/>
                </a:cxn>
                <a:cxn ang="0">
                  <a:pos x="369" y="46"/>
                </a:cxn>
                <a:cxn ang="0">
                  <a:pos x="317" y="20"/>
                </a:cxn>
                <a:cxn ang="0">
                  <a:pos x="258" y="5"/>
                </a:cxn>
                <a:cxn ang="0">
                  <a:pos x="227" y="2"/>
                </a:cxn>
                <a:cxn ang="0">
                  <a:pos x="211" y="0"/>
                </a:cxn>
                <a:cxn ang="0">
                  <a:pos x="153" y="7"/>
                </a:cxn>
                <a:cxn ang="0">
                  <a:pos x="99" y="22"/>
                </a:cxn>
                <a:cxn ang="0">
                  <a:pos x="50" y="47"/>
                </a:cxn>
                <a:cxn ang="0">
                  <a:pos x="5" y="81"/>
                </a:cxn>
                <a:cxn ang="0">
                  <a:pos x="1" y="86"/>
                </a:cxn>
                <a:cxn ang="0">
                  <a:pos x="0" y="98"/>
                </a:cxn>
                <a:cxn ang="0">
                  <a:pos x="32" y="133"/>
                </a:cxn>
              </a:cxnLst>
              <a:rect l="0" t="0" r="r" b="b"/>
              <a:pathLst>
                <a:path w="443" h="157">
                  <a:moveTo>
                    <a:pt x="32" y="133"/>
                  </a:moveTo>
                  <a:lnTo>
                    <a:pt x="32" y="133"/>
                  </a:lnTo>
                  <a:lnTo>
                    <a:pt x="37" y="137"/>
                  </a:lnTo>
                  <a:lnTo>
                    <a:pt x="42" y="138"/>
                  </a:lnTo>
                  <a:lnTo>
                    <a:pt x="42" y="138"/>
                  </a:lnTo>
                  <a:lnTo>
                    <a:pt x="49" y="138"/>
                  </a:lnTo>
                  <a:lnTo>
                    <a:pt x="54" y="135"/>
                  </a:lnTo>
                  <a:lnTo>
                    <a:pt x="54" y="135"/>
                  </a:lnTo>
                  <a:lnTo>
                    <a:pt x="71" y="121"/>
                  </a:lnTo>
                  <a:lnTo>
                    <a:pt x="87" y="108"/>
                  </a:lnTo>
                  <a:lnTo>
                    <a:pt x="106" y="98"/>
                  </a:lnTo>
                  <a:lnTo>
                    <a:pt x="126" y="89"/>
                  </a:lnTo>
                  <a:lnTo>
                    <a:pt x="146" y="83"/>
                  </a:lnTo>
                  <a:lnTo>
                    <a:pt x="167" y="78"/>
                  </a:lnTo>
                  <a:lnTo>
                    <a:pt x="189" y="74"/>
                  </a:lnTo>
                  <a:lnTo>
                    <a:pt x="211" y="74"/>
                  </a:lnTo>
                  <a:lnTo>
                    <a:pt x="211" y="74"/>
                  </a:lnTo>
                  <a:lnTo>
                    <a:pt x="224" y="74"/>
                  </a:lnTo>
                  <a:lnTo>
                    <a:pt x="224" y="74"/>
                  </a:lnTo>
                  <a:lnTo>
                    <a:pt x="248" y="76"/>
                  </a:lnTo>
                  <a:lnTo>
                    <a:pt x="270" y="81"/>
                  </a:lnTo>
                  <a:lnTo>
                    <a:pt x="292" y="88"/>
                  </a:lnTo>
                  <a:lnTo>
                    <a:pt x="312" y="96"/>
                  </a:lnTo>
                  <a:lnTo>
                    <a:pt x="332" y="108"/>
                  </a:lnTo>
                  <a:lnTo>
                    <a:pt x="351" y="121"/>
                  </a:lnTo>
                  <a:lnTo>
                    <a:pt x="367" y="135"/>
                  </a:lnTo>
                  <a:lnTo>
                    <a:pt x="384" y="152"/>
                  </a:lnTo>
                  <a:lnTo>
                    <a:pt x="384" y="152"/>
                  </a:lnTo>
                  <a:lnTo>
                    <a:pt x="389" y="155"/>
                  </a:lnTo>
                  <a:lnTo>
                    <a:pt x="396" y="157"/>
                  </a:lnTo>
                  <a:lnTo>
                    <a:pt x="396" y="157"/>
                  </a:lnTo>
                  <a:lnTo>
                    <a:pt x="401" y="157"/>
                  </a:lnTo>
                  <a:lnTo>
                    <a:pt x="406" y="154"/>
                  </a:lnTo>
                  <a:lnTo>
                    <a:pt x="437" y="127"/>
                  </a:lnTo>
                  <a:lnTo>
                    <a:pt x="437" y="127"/>
                  </a:lnTo>
                  <a:lnTo>
                    <a:pt x="442" y="121"/>
                  </a:lnTo>
                  <a:lnTo>
                    <a:pt x="443" y="115"/>
                  </a:lnTo>
                  <a:lnTo>
                    <a:pt x="443" y="115"/>
                  </a:lnTo>
                  <a:lnTo>
                    <a:pt x="442" y="110"/>
                  </a:lnTo>
                  <a:lnTo>
                    <a:pt x="438" y="105"/>
                  </a:lnTo>
                  <a:lnTo>
                    <a:pt x="438" y="105"/>
                  </a:lnTo>
                  <a:lnTo>
                    <a:pt x="418" y="83"/>
                  </a:lnTo>
                  <a:lnTo>
                    <a:pt x="394" y="62"/>
                  </a:lnTo>
                  <a:lnTo>
                    <a:pt x="369" y="46"/>
                  </a:lnTo>
                  <a:lnTo>
                    <a:pt x="344" y="32"/>
                  </a:lnTo>
                  <a:lnTo>
                    <a:pt x="317" y="20"/>
                  </a:lnTo>
                  <a:lnTo>
                    <a:pt x="288" y="10"/>
                  </a:lnTo>
                  <a:lnTo>
                    <a:pt x="258" y="5"/>
                  </a:lnTo>
                  <a:lnTo>
                    <a:pt x="227" y="2"/>
                  </a:lnTo>
                  <a:lnTo>
                    <a:pt x="227" y="2"/>
                  </a:lnTo>
                  <a:lnTo>
                    <a:pt x="211" y="0"/>
                  </a:lnTo>
                  <a:lnTo>
                    <a:pt x="211" y="0"/>
                  </a:lnTo>
                  <a:lnTo>
                    <a:pt x="182" y="2"/>
                  </a:lnTo>
                  <a:lnTo>
                    <a:pt x="153" y="7"/>
                  </a:lnTo>
                  <a:lnTo>
                    <a:pt x="126" y="12"/>
                  </a:lnTo>
                  <a:lnTo>
                    <a:pt x="99" y="22"/>
                  </a:lnTo>
                  <a:lnTo>
                    <a:pt x="74" y="32"/>
                  </a:lnTo>
                  <a:lnTo>
                    <a:pt x="50" y="47"/>
                  </a:lnTo>
                  <a:lnTo>
                    <a:pt x="27" y="62"/>
                  </a:lnTo>
                  <a:lnTo>
                    <a:pt x="5" y="81"/>
                  </a:lnTo>
                  <a:lnTo>
                    <a:pt x="5" y="81"/>
                  </a:lnTo>
                  <a:lnTo>
                    <a:pt x="1" y="86"/>
                  </a:lnTo>
                  <a:lnTo>
                    <a:pt x="0" y="91"/>
                  </a:lnTo>
                  <a:lnTo>
                    <a:pt x="0" y="98"/>
                  </a:lnTo>
                  <a:lnTo>
                    <a:pt x="3" y="103"/>
                  </a:lnTo>
                  <a:lnTo>
                    <a:pt x="32" y="133"/>
                  </a:lnTo>
                  <a:close/>
                </a:path>
              </a:pathLst>
            </a:custGeom>
            <a:grpFill/>
            <a:ln w="9525">
              <a:noFill/>
              <a:round/>
              <a:headEnd/>
              <a:tailEnd/>
            </a:ln>
          </p:spPr>
          <p:txBody>
            <a:bodyPr vert="horz" wrap="square" lIns="68508" tIns="34255" rIns="68508" bIns="34255" numCol="1" anchor="t" anchorCtr="0" compatLnSpc="1">
              <a:prstTxWarp prst="textNoShape">
                <a:avLst/>
              </a:prstTxWarp>
            </a:bodyPr>
            <a:lstStyle/>
            <a:p>
              <a:endParaRPr lang="zh-CN" altLang="en-US" sz="675">
                <a:cs typeface="Arial" pitchFamily="34" charset="0"/>
              </a:endParaRPr>
            </a:p>
          </p:txBody>
        </p:sp>
        <p:sp>
          <p:nvSpPr>
            <p:cNvPr id="96" name="Freeform 50"/>
            <p:cNvSpPr>
              <a:spLocks/>
            </p:cNvSpPr>
            <p:nvPr/>
          </p:nvSpPr>
          <p:spPr bwMode="auto">
            <a:xfrm>
              <a:off x="14100175" y="293688"/>
              <a:ext cx="196850" cy="87313"/>
            </a:xfrm>
            <a:custGeom>
              <a:avLst/>
              <a:gdLst/>
              <a:ahLst/>
              <a:cxnLst>
                <a:cxn ang="0">
                  <a:pos x="129" y="0"/>
                </a:cxn>
                <a:cxn ang="0">
                  <a:pos x="129" y="0"/>
                </a:cxn>
                <a:cxn ang="0">
                  <a:pos x="119" y="0"/>
                </a:cxn>
                <a:cxn ang="0">
                  <a:pos x="119" y="0"/>
                </a:cxn>
                <a:cxn ang="0">
                  <a:pos x="103" y="2"/>
                </a:cxn>
                <a:cxn ang="0">
                  <a:pos x="88" y="4"/>
                </a:cxn>
                <a:cxn ang="0">
                  <a:pos x="73" y="7"/>
                </a:cxn>
                <a:cxn ang="0">
                  <a:pos x="58" y="12"/>
                </a:cxn>
                <a:cxn ang="0">
                  <a:pos x="44" y="19"/>
                </a:cxn>
                <a:cxn ang="0">
                  <a:pos x="29" y="26"/>
                </a:cxn>
                <a:cxn ang="0">
                  <a:pos x="17" y="36"/>
                </a:cxn>
                <a:cxn ang="0">
                  <a:pos x="6" y="46"/>
                </a:cxn>
                <a:cxn ang="0">
                  <a:pos x="6" y="46"/>
                </a:cxn>
                <a:cxn ang="0">
                  <a:pos x="0" y="51"/>
                </a:cxn>
                <a:cxn ang="0">
                  <a:pos x="0" y="56"/>
                </a:cxn>
                <a:cxn ang="0">
                  <a:pos x="0" y="63"/>
                </a:cxn>
                <a:cxn ang="0">
                  <a:pos x="4" y="68"/>
                </a:cxn>
                <a:cxn ang="0">
                  <a:pos x="33" y="98"/>
                </a:cxn>
                <a:cxn ang="0">
                  <a:pos x="33" y="98"/>
                </a:cxn>
                <a:cxn ang="0">
                  <a:pos x="38" y="102"/>
                </a:cxn>
                <a:cxn ang="0">
                  <a:pos x="43" y="103"/>
                </a:cxn>
                <a:cxn ang="0">
                  <a:pos x="43" y="103"/>
                </a:cxn>
                <a:cxn ang="0">
                  <a:pos x="49" y="102"/>
                </a:cxn>
                <a:cxn ang="0">
                  <a:pos x="54" y="98"/>
                </a:cxn>
                <a:cxn ang="0">
                  <a:pos x="54" y="98"/>
                </a:cxn>
                <a:cxn ang="0">
                  <a:pos x="68" y="88"/>
                </a:cxn>
                <a:cxn ang="0">
                  <a:pos x="85" y="80"/>
                </a:cxn>
                <a:cxn ang="0">
                  <a:pos x="102" y="76"/>
                </a:cxn>
                <a:cxn ang="0">
                  <a:pos x="119" y="75"/>
                </a:cxn>
                <a:cxn ang="0">
                  <a:pos x="119" y="75"/>
                </a:cxn>
                <a:cxn ang="0">
                  <a:pos x="125" y="75"/>
                </a:cxn>
                <a:cxn ang="0">
                  <a:pos x="125" y="75"/>
                </a:cxn>
                <a:cxn ang="0">
                  <a:pos x="144" y="76"/>
                </a:cxn>
                <a:cxn ang="0">
                  <a:pos x="161" y="83"/>
                </a:cxn>
                <a:cxn ang="0">
                  <a:pos x="176" y="93"/>
                </a:cxn>
                <a:cxn ang="0">
                  <a:pos x="191" y="105"/>
                </a:cxn>
                <a:cxn ang="0">
                  <a:pos x="191" y="105"/>
                </a:cxn>
                <a:cxn ang="0">
                  <a:pos x="196" y="108"/>
                </a:cxn>
                <a:cxn ang="0">
                  <a:pos x="203" y="110"/>
                </a:cxn>
                <a:cxn ang="0">
                  <a:pos x="203" y="110"/>
                </a:cxn>
                <a:cxn ang="0">
                  <a:pos x="208" y="110"/>
                </a:cxn>
                <a:cxn ang="0">
                  <a:pos x="213" y="107"/>
                </a:cxn>
                <a:cxn ang="0">
                  <a:pos x="243" y="80"/>
                </a:cxn>
                <a:cxn ang="0">
                  <a:pos x="243" y="80"/>
                </a:cxn>
                <a:cxn ang="0">
                  <a:pos x="247" y="75"/>
                </a:cxn>
                <a:cxn ang="0">
                  <a:pos x="248" y="68"/>
                </a:cxn>
                <a:cxn ang="0">
                  <a:pos x="248" y="68"/>
                </a:cxn>
                <a:cxn ang="0">
                  <a:pos x="248" y="63"/>
                </a:cxn>
                <a:cxn ang="0">
                  <a:pos x="245" y="58"/>
                </a:cxn>
                <a:cxn ang="0">
                  <a:pos x="245" y="58"/>
                </a:cxn>
                <a:cxn ang="0">
                  <a:pos x="233" y="46"/>
                </a:cxn>
                <a:cxn ang="0">
                  <a:pos x="221" y="34"/>
                </a:cxn>
                <a:cxn ang="0">
                  <a:pos x="208" y="26"/>
                </a:cxn>
                <a:cxn ang="0">
                  <a:pos x="193" y="17"/>
                </a:cxn>
                <a:cxn ang="0">
                  <a:pos x="178" y="11"/>
                </a:cxn>
                <a:cxn ang="0">
                  <a:pos x="162" y="7"/>
                </a:cxn>
                <a:cxn ang="0">
                  <a:pos x="146" y="4"/>
                </a:cxn>
                <a:cxn ang="0">
                  <a:pos x="129" y="0"/>
                </a:cxn>
                <a:cxn ang="0">
                  <a:pos x="129" y="0"/>
                </a:cxn>
              </a:cxnLst>
              <a:rect l="0" t="0" r="r" b="b"/>
              <a:pathLst>
                <a:path w="248" h="110">
                  <a:moveTo>
                    <a:pt x="129" y="0"/>
                  </a:moveTo>
                  <a:lnTo>
                    <a:pt x="129" y="0"/>
                  </a:lnTo>
                  <a:lnTo>
                    <a:pt x="119" y="0"/>
                  </a:lnTo>
                  <a:lnTo>
                    <a:pt x="119" y="0"/>
                  </a:lnTo>
                  <a:lnTo>
                    <a:pt x="103" y="2"/>
                  </a:lnTo>
                  <a:lnTo>
                    <a:pt x="88" y="4"/>
                  </a:lnTo>
                  <a:lnTo>
                    <a:pt x="73" y="7"/>
                  </a:lnTo>
                  <a:lnTo>
                    <a:pt x="58" y="12"/>
                  </a:lnTo>
                  <a:lnTo>
                    <a:pt x="44" y="19"/>
                  </a:lnTo>
                  <a:lnTo>
                    <a:pt x="29" y="26"/>
                  </a:lnTo>
                  <a:lnTo>
                    <a:pt x="17" y="36"/>
                  </a:lnTo>
                  <a:lnTo>
                    <a:pt x="6" y="46"/>
                  </a:lnTo>
                  <a:lnTo>
                    <a:pt x="6" y="46"/>
                  </a:lnTo>
                  <a:lnTo>
                    <a:pt x="0" y="51"/>
                  </a:lnTo>
                  <a:lnTo>
                    <a:pt x="0" y="56"/>
                  </a:lnTo>
                  <a:lnTo>
                    <a:pt x="0" y="63"/>
                  </a:lnTo>
                  <a:lnTo>
                    <a:pt x="4" y="68"/>
                  </a:lnTo>
                  <a:lnTo>
                    <a:pt x="33" y="98"/>
                  </a:lnTo>
                  <a:lnTo>
                    <a:pt x="33" y="98"/>
                  </a:lnTo>
                  <a:lnTo>
                    <a:pt x="38" y="102"/>
                  </a:lnTo>
                  <a:lnTo>
                    <a:pt x="43" y="103"/>
                  </a:lnTo>
                  <a:lnTo>
                    <a:pt x="43" y="103"/>
                  </a:lnTo>
                  <a:lnTo>
                    <a:pt x="49" y="102"/>
                  </a:lnTo>
                  <a:lnTo>
                    <a:pt x="54" y="98"/>
                  </a:lnTo>
                  <a:lnTo>
                    <a:pt x="54" y="98"/>
                  </a:lnTo>
                  <a:lnTo>
                    <a:pt x="68" y="88"/>
                  </a:lnTo>
                  <a:lnTo>
                    <a:pt x="85" y="80"/>
                  </a:lnTo>
                  <a:lnTo>
                    <a:pt x="102" y="76"/>
                  </a:lnTo>
                  <a:lnTo>
                    <a:pt x="119" y="75"/>
                  </a:lnTo>
                  <a:lnTo>
                    <a:pt x="119" y="75"/>
                  </a:lnTo>
                  <a:lnTo>
                    <a:pt x="125" y="75"/>
                  </a:lnTo>
                  <a:lnTo>
                    <a:pt x="125" y="75"/>
                  </a:lnTo>
                  <a:lnTo>
                    <a:pt x="144" y="76"/>
                  </a:lnTo>
                  <a:lnTo>
                    <a:pt x="161" y="83"/>
                  </a:lnTo>
                  <a:lnTo>
                    <a:pt x="176" y="93"/>
                  </a:lnTo>
                  <a:lnTo>
                    <a:pt x="191" y="105"/>
                  </a:lnTo>
                  <a:lnTo>
                    <a:pt x="191" y="105"/>
                  </a:lnTo>
                  <a:lnTo>
                    <a:pt x="196" y="108"/>
                  </a:lnTo>
                  <a:lnTo>
                    <a:pt x="203" y="110"/>
                  </a:lnTo>
                  <a:lnTo>
                    <a:pt x="203" y="110"/>
                  </a:lnTo>
                  <a:lnTo>
                    <a:pt x="208" y="110"/>
                  </a:lnTo>
                  <a:lnTo>
                    <a:pt x="213" y="107"/>
                  </a:lnTo>
                  <a:lnTo>
                    <a:pt x="243" y="80"/>
                  </a:lnTo>
                  <a:lnTo>
                    <a:pt x="243" y="80"/>
                  </a:lnTo>
                  <a:lnTo>
                    <a:pt x="247" y="75"/>
                  </a:lnTo>
                  <a:lnTo>
                    <a:pt x="248" y="68"/>
                  </a:lnTo>
                  <a:lnTo>
                    <a:pt x="248" y="68"/>
                  </a:lnTo>
                  <a:lnTo>
                    <a:pt x="248" y="63"/>
                  </a:lnTo>
                  <a:lnTo>
                    <a:pt x="245" y="58"/>
                  </a:lnTo>
                  <a:lnTo>
                    <a:pt x="245" y="58"/>
                  </a:lnTo>
                  <a:lnTo>
                    <a:pt x="233" y="46"/>
                  </a:lnTo>
                  <a:lnTo>
                    <a:pt x="221" y="34"/>
                  </a:lnTo>
                  <a:lnTo>
                    <a:pt x="208" y="26"/>
                  </a:lnTo>
                  <a:lnTo>
                    <a:pt x="193" y="17"/>
                  </a:lnTo>
                  <a:lnTo>
                    <a:pt x="178" y="11"/>
                  </a:lnTo>
                  <a:lnTo>
                    <a:pt x="162" y="7"/>
                  </a:lnTo>
                  <a:lnTo>
                    <a:pt x="146" y="4"/>
                  </a:lnTo>
                  <a:lnTo>
                    <a:pt x="129" y="0"/>
                  </a:lnTo>
                  <a:lnTo>
                    <a:pt x="129" y="0"/>
                  </a:lnTo>
                  <a:close/>
                </a:path>
              </a:pathLst>
            </a:custGeom>
            <a:grpFill/>
            <a:ln w="9525">
              <a:noFill/>
              <a:round/>
              <a:headEnd/>
              <a:tailEnd/>
            </a:ln>
          </p:spPr>
          <p:txBody>
            <a:bodyPr vert="horz" wrap="square" lIns="68508" tIns="34255" rIns="68508" bIns="34255" numCol="1" anchor="t" anchorCtr="0" compatLnSpc="1">
              <a:prstTxWarp prst="textNoShape">
                <a:avLst/>
              </a:prstTxWarp>
            </a:bodyPr>
            <a:lstStyle/>
            <a:p>
              <a:endParaRPr lang="zh-CN" altLang="en-US" sz="675">
                <a:cs typeface="Arial" pitchFamily="34" charset="0"/>
              </a:endParaRPr>
            </a:p>
          </p:txBody>
        </p:sp>
        <p:sp>
          <p:nvSpPr>
            <p:cNvPr id="97" name="Freeform 51"/>
            <p:cNvSpPr>
              <a:spLocks noEditPoints="1"/>
            </p:cNvSpPr>
            <p:nvPr/>
          </p:nvSpPr>
          <p:spPr bwMode="auto">
            <a:xfrm>
              <a:off x="14025563" y="415925"/>
              <a:ext cx="1201738" cy="765175"/>
            </a:xfrm>
            <a:custGeom>
              <a:avLst/>
              <a:gdLst/>
              <a:ahLst/>
              <a:cxnLst>
                <a:cxn ang="0">
                  <a:pos x="1477" y="175"/>
                </a:cxn>
                <a:cxn ang="0">
                  <a:pos x="1464" y="165"/>
                </a:cxn>
                <a:cxn ang="0">
                  <a:pos x="1445" y="165"/>
                </a:cxn>
                <a:cxn ang="0">
                  <a:pos x="1400" y="199"/>
                </a:cxn>
                <a:cxn ang="0">
                  <a:pos x="1390" y="187"/>
                </a:cxn>
                <a:cxn ang="0">
                  <a:pos x="1378" y="189"/>
                </a:cxn>
                <a:cxn ang="0">
                  <a:pos x="1032" y="454"/>
                </a:cxn>
                <a:cxn ang="0">
                  <a:pos x="852" y="592"/>
                </a:cxn>
                <a:cxn ang="0">
                  <a:pos x="821" y="690"/>
                </a:cxn>
                <a:cxn ang="0">
                  <a:pos x="819" y="700"/>
                </a:cxn>
                <a:cxn ang="0">
                  <a:pos x="825" y="708"/>
                </a:cxn>
                <a:cxn ang="0">
                  <a:pos x="835" y="715"/>
                </a:cxn>
                <a:cxn ang="0">
                  <a:pos x="932" y="710"/>
                </a:cxn>
                <a:cxn ang="0">
                  <a:pos x="1032" y="641"/>
                </a:cxn>
                <a:cxn ang="0">
                  <a:pos x="1032" y="777"/>
                </a:cxn>
                <a:cxn ang="0">
                  <a:pos x="1024" y="794"/>
                </a:cxn>
                <a:cxn ang="0">
                  <a:pos x="1007" y="803"/>
                </a:cxn>
                <a:cxn ang="0">
                  <a:pos x="195" y="803"/>
                </a:cxn>
                <a:cxn ang="0">
                  <a:pos x="178" y="798"/>
                </a:cxn>
                <a:cxn ang="0">
                  <a:pos x="167" y="784"/>
                </a:cxn>
                <a:cxn ang="0">
                  <a:pos x="165" y="256"/>
                </a:cxn>
                <a:cxn ang="0">
                  <a:pos x="167" y="244"/>
                </a:cxn>
                <a:cxn ang="0">
                  <a:pos x="178" y="231"/>
                </a:cxn>
                <a:cxn ang="0">
                  <a:pos x="195" y="226"/>
                </a:cxn>
                <a:cxn ang="0">
                  <a:pos x="1007" y="227"/>
                </a:cxn>
                <a:cxn ang="0">
                  <a:pos x="1024" y="236"/>
                </a:cxn>
                <a:cxn ang="0">
                  <a:pos x="1032" y="251"/>
                </a:cxn>
                <a:cxn ang="0">
                  <a:pos x="1197" y="229"/>
                </a:cxn>
                <a:cxn ang="0">
                  <a:pos x="1196" y="71"/>
                </a:cxn>
                <a:cxn ang="0">
                  <a:pos x="1186" y="50"/>
                </a:cxn>
                <a:cxn ang="0">
                  <a:pos x="1164" y="39"/>
                </a:cxn>
                <a:cxn ang="0">
                  <a:pos x="285" y="39"/>
                </a:cxn>
                <a:cxn ang="0">
                  <a:pos x="276" y="17"/>
                </a:cxn>
                <a:cxn ang="0">
                  <a:pos x="259" y="3"/>
                </a:cxn>
                <a:cxn ang="0">
                  <a:pos x="185" y="0"/>
                </a:cxn>
                <a:cxn ang="0">
                  <a:pos x="170" y="3"/>
                </a:cxn>
                <a:cxn ang="0">
                  <a:pos x="152" y="17"/>
                </a:cxn>
                <a:cxn ang="0">
                  <a:pos x="145" y="39"/>
                </a:cxn>
                <a:cxn ang="0">
                  <a:pos x="32" y="39"/>
                </a:cxn>
                <a:cxn ang="0">
                  <a:pos x="11" y="50"/>
                </a:cxn>
                <a:cxn ang="0">
                  <a:pos x="0" y="71"/>
                </a:cxn>
                <a:cxn ang="0">
                  <a:pos x="0" y="808"/>
                </a:cxn>
                <a:cxn ang="0">
                  <a:pos x="6" y="853"/>
                </a:cxn>
                <a:cxn ang="0">
                  <a:pos x="25" y="896"/>
                </a:cxn>
                <a:cxn ang="0">
                  <a:pos x="55" y="928"/>
                </a:cxn>
                <a:cxn ang="0">
                  <a:pos x="94" y="951"/>
                </a:cxn>
                <a:cxn ang="0">
                  <a:pos x="140" y="963"/>
                </a:cxn>
                <a:cxn ang="0">
                  <a:pos x="1049" y="963"/>
                </a:cxn>
                <a:cxn ang="0">
                  <a:pos x="1093" y="956"/>
                </a:cxn>
                <a:cxn ang="0">
                  <a:pos x="1132" y="938"/>
                </a:cxn>
                <a:cxn ang="0">
                  <a:pos x="1164" y="911"/>
                </a:cxn>
                <a:cxn ang="0">
                  <a:pos x="1186" y="874"/>
                </a:cxn>
                <a:cxn ang="0">
                  <a:pos x="1196" y="831"/>
                </a:cxn>
                <a:cxn ang="0">
                  <a:pos x="1405" y="357"/>
                </a:cxn>
                <a:cxn ang="0">
                  <a:pos x="1474" y="303"/>
                </a:cxn>
                <a:cxn ang="0">
                  <a:pos x="1472" y="292"/>
                </a:cxn>
                <a:cxn ang="0">
                  <a:pos x="1501" y="254"/>
                </a:cxn>
                <a:cxn ang="0">
                  <a:pos x="1511" y="241"/>
                </a:cxn>
                <a:cxn ang="0">
                  <a:pos x="1511" y="222"/>
                </a:cxn>
                <a:cxn ang="0">
                  <a:pos x="1489" y="190"/>
                </a:cxn>
                <a:cxn ang="0">
                  <a:pos x="639" y="172"/>
                </a:cxn>
              </a:cxnLst>
              <a:rect l="0" t="0" r="r" b="b"/>
              <a:pathLst>
                <a:path w="1513" h="963">
                  <a:moveTo>
                    <a:pt x="1489" y="190"/>
                  </a:moveTo>
                  <a:lnTo>
                    <a:pt x="1477" y="175"/>
                  </a:lnTo>
                  <a:lnTo>
                    <a:pt x="1477" y="175"/>
                  </a:lnTo>
                  <a:lnTo>
                    <a:pt x="1474" y="172"/>
                  </a:lnTo>
                  <a:lnTo>
                    <a:pt x="1469" y="168"/>
                  </a:lnTo>
                  <a:lnTo>
                    <a:pt x="1464" y="165"/>
                  </a:lnTo>
                  <a:lnTo>
                    <a:pt x="1457" y="165"/>
                  </a:lnTo>
                  <a:lnTo>
                    <a:pt x="1452" y="163"/>
                  </a:lnTo>
                  <a:lnTo>
                    <a:pt x="1445" y="165"/>
                  </a:lnTo>
                  <a:lnTo>
                    <a:pt x="1440" y="167"/>
                  </a:lnTo>
                  <a:lnTo>
                    <a:pt x="1435" y="170"/>
                  </a:lnTo>
                  <a:lnTo>
                    <a:pt x="1400" y="199"/>
                  </a:lnTo>
                  <a:lnTo>
                    <a:pt x="1393" y="190"/>
                  </a:lnTo>
                  <a:lnTo>
                    <a:pt x="1393" y="190"/>
                  </a:lnTo>
                  <a:lnTo>
                    <a:pt x="1390" y="187"/>
                  </a:lnTo>
                  <a:lnTo>
                    <a:pt x="1386" y="185"/>
                  </a:lnTo>
                  <a:lnTo>
                    <a:pt x="1381" y="187"/>
                  </a:lnTo>
                  <a:lnTo>
                    <a:pt x="1378" y="189"/>
                  </a:lnTo>
                  <a:lnTo>
                    <a:pt x="1314" y="239"/>
                  </a:lnTo>
                  <a:lnTo>
                    <a:pt x="1197" y="327"/>
                  </a:lnTo>
                  <a:lnTo>
                    <a:pt x="1032" y="454"/>
                  </a:lnTo>
                  <a:lnTo>
                    <a:pt x="858" y="585"/>
                  </a:lnTo>
                  <a:lnTo>
                    <a:pt x="858" y="585"/>
                  </a:lnTo>
                  <a:lnTo>
                    <a:pt x="852" y="592"/>
                  </a:lnTo>
                  <a:lnTo>
                    <a:pt x="848" y="602"/>
                  </a:lnTo>
                  <a:lnTo>
                    <a:pt x="840" y="626"/>
                  </a:lnTo>
                  <a:lnTo>
                    <a:pt x="821" y="690"/>
                  </a:lnTo>
                  <a:lnTo>
                    <a:pt x="821" y="690"/>
                  </a:lnTo>
                  <a:lnTo>
                    <a:pt x="819" y="695"/>
                  </a:lnTo>
                  <a:lnTo>
                    <a:pt x="819" y="700"/>
                  </a:lnTo>
                  <a:lnTo>
                    <a:pt x="821" y="703"/>
                  </a:lnTo>
                  <a:lnTo>
                    <a:pt x="825" y="708"/>
                  </a:lnTo>
                  <a:lnTo>
                    <a:pt x="825" y="708"/>
                  </a:lnTo>
                  <a:lnTo>
                    <a:pt x="828" y="712"/>
                  </a:lnTo>
                  <a:lnTo>
                    <a:pt x="831" y="713"/>
                  </a:lnTo>
                  <a:lnTo>
                    <a:pt x="835" y="715"/>
                  </a:lnTo>
                  <a:lnTo>
                    <a:pt x="840" y="715"/>
                  </a:lnTo>
                  <a:lnTo>
                    <a:pt x="932" y="710"/>
                  </a:lnTo>
                  <a:lnTo>
                    <a:pt x="932" y="710"/>
                  </a:lnTo>
                  <a:lnTo>
                    <a:pt x="943" y="708"/>
                  </a:lnTo>
                  <a:lnTo>
                    <a:pt x="951" y="703"/>
                  </a:lnTo>
                  <a:lnTo>
                    <a:pt x="1032" y="641"/>
                  </a:lnTo>
                  <a:lnTo>
                    <a:pt x="1032" y="772"/>
                  </a:lnTo>
                  <a:lnTo>
                    <a:pt x="1032" y="772"/>
                  </a:lnTo>
                  <a:lnTo>
                    <a:pt x="1032" y="777"/>
                  </a:lnTo>
                  <a:lnTo>
                    <a:pt x="1030" y="784"/>
                  </a:lnTo>
                  <a:lnTo>
                    <a:pt x="1027" y="789"/>
                  </a:lnTo>
                  <a:lnTo>
                    <a:pt x="1024" y="794"/>
                  </a:lnTo>
                  <a:lnTo>
                    <a:pt x="1019" y="798"/>
                  </a:lnTo>
                  <a:lnTo>
                    <a:pt x="1013" y="799"/>
                  </a:lnTo>
                  <a:lnTo>
                    <a:pt x="1007" y="803"/>
                  </a:lnTo>
                  <a:lnTo>
                    <a:pt x="1002" y="803"/>
                  </a:lnTo>
                  <a:lnTo>
                    <a:pt x="195" y="803"/>
                  </a:lnTo>
                  <a:lnTo>
                    <a:pt x="195" y="803"/>
                  </a:lnTo>
                  <a:lnTo>
                    <a:pt x="189" y="803"/>
                  </a:lnTo>
                  <a:lnTo>
                    <a:pt x="184" y="799"/>
                  </a:lnTo>
                  <a:lnTo>
                    <a:pt x="178" y="798"/>
                  </a:lnTo>
                  <a:lnTo>
                    <a:pt x="173" y="794"/>
                  </a:lnTo>
                  <a:lnTo>
                    <a:pt x="170" y="789"/>
                  </a:lnTo>
                  <a:lnTo>
                    <a:pt x="167" y="784"/>
                  </a:lnTo>
                  <a:lnTo>
                    <a:pt x="165" y="777"/>
                  </a:lnTo>
                  <a:lnTo>
                    <a:pt x="165" y="772"/>
                  </a:lnTo>
                  <a:lnTo>
                    <a:pt x="165" y="256"/>
                  </a:lnTo>
                  <a:lnTo>
                    <a:pt x="165" y="256"/>
                  </a:lnTo>
                  <a:lnTo>
                    <a:pt x="165" y="251"/>
                  </a:lnTo>
                  <a:lnTo>
                    <a:pt x="167" y="244"/>
                  </a:lnTo>
                  <a:lnTo>
                    <a:pt x="170" y="239"/>
                  </a:lnTo>
                  <a:lnTo>
                    <a:pt x="173" y="236"/>
                  </a:lnTo>
                  <a:lnTo>
                    <a:pt x="178" y="231"/>
                  </a:lnTo>
                  <a:lnTo>
                    <a:pt x="184" y="229"/>
                  </a:lnTo>
                  <a:lnTo>
                    <a:pt x="189" y="227"/>
                  </a:lnTo>
                  <a:lnTo>
                    <a:pt x="195" y="226"/>
                  </a:lnTo>
                  <a:lnTo>
                    <a:pt x="1002" y="226"/>
                  </a:lnTo>
                  <a:lnTo>
                    <a:pt x="1002" y="226"/>
                  </a:lnTo>
                  <a:lnTo>
                    <a:pt x="1007" y="227"/>
                  </a:lnTo>
                  <a:lnTo>
                    <a:pt x="1013" y="229"/>
                  </a:lnTo>
                  <a:lnTo>
                    <a:pt x="1019" y="231"/>
                  </a:lnTo>
                  <a:lnTo>
                    <a:pt x="1024" y="236"/>
                  </a:lnTo>
                  <a:lnTo>
                    <a:pt x="1027" y="239"/>
                  </a:lnTo>
                  <a:lnTo>
                    <a:pt x="1030" y="244"/>
                  </a:lnTo>
                  <a:lnTo>
                    <a:pt x="1032" y="251"/>
                  </a:lnTo>
                  <a:lnTo>
                    <a:pt x="1032" y="256"/>
                  </a:lnTo>
                  <a:lnTo>
                    <a:pt x="1032" y="359"/>
                  </a:lnTo>
                  <a:lnTo>
                    <a:pt x="1197" y="229"/>
                  </a:lnTo>
                  <a:lnTo>
                    <a:pt x="1197" y="79"/>
                  </a:lnTo>
                  <a:lnTo>
                    <a:pt x="1197" y="79"/>
                  </a:lnTo>
                  <a:lnTo>
                    <a:pt x="1196" y="71"/>
                  </a:lnTo>
                  <a:lnTo>
                    <a:pt x="1194" y="64"/>
                  </a:lnTo>
                  <a:lnTo>
                    <a:pt x="1191" y="57"/>
                  </a:lnTo>
                  <a:lnTo>
                    <a:pt x="1186" y="50"/>
                  </a:lnTo>
                  <a:lnTo>
                    <a:pt x="1179" y="45"/>
                  </a:lnTo>
                  <a:lnTo>
                    <a:pt x="1172" y="42"/>
                  </a:lnTo>
                  <a:lnTo>
                    <a:pt x="1164" y="39"/>
                  </a:lnTo>
                  <a:lnTo>
                    <a:pt x="1157" y="39"/>
                  </a:lnTo>
                  <a:lnTo>
                    <a:pt x="285" y="39"/>
                  </a:lnTo>
                  <a:lnTo>
                    <a:pt x="285" y="39"/>
                  </a:lnTo>
                  <a:lnTo>
                    <a:pt x="283" y="30"/>
                  </a:lnTo>
                  <a:lnTo>
                    <a:pt x="280" y="23"/>
                  </a:lnTo>
                  <a:lnTo>
                    <a:pt x="276" y="17"/>
                  </a:lnTo>
                  <a:lnTo>
                    <a:pt x="271" y="12"/>
                  </a:lnTo>
                  <a:lnTo>
                    <a:pt x="266" y="6"/>
                  </a:lnTo>
                  <a:lnTo>
                    <a:pt x="259" y="3"/>
                  </a:lnTo>
                  <a:lnTo>
                    <a:pt x="251" y="1"/>
                  </a:lnTo>
                  <a:lnTo>
                    <a:pt x="243" y="0"/>
                  </a:lnTo>
                  <a:lnTo>
                    <a:pt x="185" y="0"/>
                  </a:lnTo>
                  <a:lnTo>
                    <a:pt x="185" y="0"/>
                  </a:lnTo>
                  <a:lnTo>
                    <a:pt x="177" y="1"/>
                  </a:lnTo>
                  <a:lnTo>
                    <a:pt x="170" y="3"/>
                  </a:lnTo>
                  <a:lnTo>
                    <a:pt x="163" y="6"/>
                  </a:lnTo>
                  <a:lnTo>
                    <a:pt x="157" y="12"/>
                  </a:lnTo>
                  <a:lnTo>
                    <a:pt x="152" y="17"/>
                  </a:lnTo>
                  <a:lnTo>
                    <a:pt x="148" y="23"/>
                  </a:lnTo>
                  <a:lnTo>
                    <a:pt x="145" y="30"/>
                  </a:lnTo>
                  <a:lnTo>
                    <a:pt x="145" y="39"/>
                  </a:lnTo>
                  <a:lnTo>
                    <a:pt x="40" y="39"/>
                  </a:lnTo>
                  <a:lnTo>
                    <a:pt x="40" y="39"/>
                  </a:lnTo>
                  <a:lnTo>
                    <a:pt x="32" y="39"/>
                  </a:lnTo>
                  <a:lnTo>
                    <a:pt x="25" y="42"/>
                  </a:lnTo>
                  <a:lnTo>
                    <a:pt x="17" y="45"/>
                  </a:lnTo>
                  <a:lnTo>
                    <a:pt x="11" y="50"/>
                  </a:lnTo>
                  <a:lnTo>
                    <a:pt x="6" y="57"/>
                  </a:lnTo>
                  <a:lnTo>
                    <a:pt x="3" y="64"/>
                  </a:lnTo>
                  <a:lnTo>
                    <a:pt x="0" y="71"/>
                  </a:lnTo>
                  <a:lnTo>
                    <a:pt x="0" y="79"/>
                  </a:lnTo>
                  <a:lnTo>
                    <a:pt x="0" y="808"/>
                  </a:lnTo>
                  <a:lnTo>
                    <a:pt x="0" y="808"/>
                  </a:lnTo>
                  <a:lnTo>
                    <a:pt x="0" y="823"/>
                  </a:lnTo>
                  <a:lnTo>
                    <a:pt x="3" y="840"/>
                  </a:lnTo>
                  <a:lnTo>
                    <a:pt x="6" y="853"/>
                  </a:lnTo>
                  <a:lnTo>
                    <a:pt x="11" y="869"/>
                  </a:lnTo>
                  <a:lnTo>
                    <a:pt x="18" y="882"/>
                  </a:lnTo>
                  <a:lnTo>
                    <a:pt x="25" y="896"/>
                  </a:lnTo>
                  <a:lnTo>
                    <a:pt x="35" y="907"/>
                  </a:lnTo>
                  <a:lnTo>
                    <a:pt x="45" y="917"/>
                  </a:lnTo>
                  <a:lnTo>
                    <a:pt x="55" y="928"/>
                  </a:lnTo>
                  <a:lnTo>
                    <a:pt x="67" y="938"/>
                  </a:lnTo>
                  <a:lnTo>
                    <a:pt x="81" y="944"/>
                  </a:lnTo>
                  <a:lnTo>
                    <a:pt x="94" y="951"/>
                  </a:lnTo>
                  <a:lnTo>
                    <a:pt x="109" y="956"/>
                  </a:lnTo>
                  <a:lnTo>
                    <a:pt x="123" y="961"/>
                  </a:lnTo>
                  <a:lnTo>
                    <a:pt x="140" y="963"/>
                  </a:lnTo>
                  <a:lnTo>
                    <a:pt x="155" y="963"/>
                  </a:lnTo>
                  <a:lnTo>
                    <a:pt x="1049" y="963"/>
                  </a:lnTo>
                  <a:lnTo>
                    <a:pt x="1049" y="963"/>
                  </a:lnTo>
                  <a:lnTo>
                    <a:pt x="1064" y="963"/>
                  </a:lnTo>
                  <a:lnTo>
                    <a:pt x="1079" y="961"/>
                  </a:lnTo>
                  <a:lnTo>
                    <a:pt x="1093" y="956"/>
                  </a:lnTo>
                  <a:lnTo>
                    <a:pt x="1106" y="953"/>
                  </a:lnTo>
                  <a:lnTo>
                    <a:pt x="1120" y="946"/>
                  </a:lnTo>
                  <a:lnTo>
                    <a:pt x="1132" y="938"/>
                  </a:lnTo>
                  <a:lnTo>
                    <a:pt x="1143" y="929"/>
                  </a:lnTo>
                  <a:lnTo>
                    <a:pt x="1153" y="921"/>
                  </a:lnTo>
                  <a:lnTo>
                    <a:pt x="1164" y="911"/>
                  </a:lnTo>
                  <a:lnTo>
                    <a:pt x="1172" y="899"/>
                  </a:lnTo>
                  <a:lnTo>
                    <a:pt x="1179" y="887"/>
                  </a:lnTo>
                  <a:lnTo>
                    <a:pt x="1186" y="874"/>
                  </a:lnTo>
                  <a:lnTo>
                    <a:pt x="1191" y="860"/>
                  </a:lnTo>
                  <a:lnTo>
                    <a:pt x="1194" y="845"/>
                  </a:lnTo>
                  <a:lnTo>
                    <a:pt x="1196" y="831"/>
                  </a:lnTo>
                  <a:lnTo>
                    <a:pt x="1197" y="816"/>
                  </a:lnTo>
                  <a:lnTo>
                    <a:pt x="1197" y="516"/>
                  </a:lnTo>
                  <a:lnTo>
                    <a:pt x="1405" y="357"/>
                  </a:lnTo>
                  <a:lnTo>
                    <a:pt x="1471" y="305"/>
                  </a:lnTo>
                  <a:lnTo>
                    <a:pt x="1471" y="305"/>
                  </a:lnTo>
                  <a:lnTo>
                    <a:pt x="1474" y="303"/>
                  </a:lnTo>
                  <a:lnTo>
                    <a:pt x="1474" y="298"/>
                  </a:lnTo>
                  <a:lnTo>
                    <a:pt x="1474" y="295"/>
                  </a:lnTo>
                  <a:lnTo>
                    <a:pt x="1472" y="292"/>
                  </a:lnTo>
                  <a:lnTo>
                    <a:pt x="1466" y="283"/>
                  </a:lnTo>
                  <a:lnTo>
                    <a:pt x="1501" y="254"/>
                  </a:lnTo>
                  <a:lnTo>
                    <a:pt x="1501" y="254"/>
                  </a:lnTo>
                  <a:lnTo>
                    <a:pt x="1506" y="251"/>
                  </a:lnTo>
                  <a:lnTo>
                    <a:pt x="1509" y="246"/>
                  </a:lnTo>
                  <a:lnTo>
                    <a:pt x="1511" y="241"/>
                  </a:lnTo>
                  <a:lnTo>
                    <a:pt x="1513" y="234"/>
                  </a:lnTo>
                  <a:lnTo>
                    <a:pt x="1513" y="229"/>
                  </a:lnTo>
                  <a:lnTo>
                    <a:pt x="1511" y="222"/>
                  </a:lnTo>
                  <a:lnTo>
                    <a:pt x="1509" y="217"/>
                  </a:lnTo>
                  <a:lnTo>
                    <a:pt x="1506" y="212"/>
                  </a:lnTo>
                  <a:lnTo>
                    <a:pt x="1489" y="190"/>
                  </a:lnTo>
                  <a:close/>
                  <a:moveTo>
                    <a:pt x="556" y="143"/>
                  </a:moveTo>
                  <a:lnTo>
                    <a:pt x="639" y="143"/>
                  </a:lnTo>
                  <a:lnTo>
                    <a:pt x="639" y="172"/>
                  </a:lnTo>
                  <a:lnTo>
                    <a:pt x="556" y="172"/>
                  </a:lnTo>
                  <a:lnTo>
                    <a:pt x="556" y="143"/>
                  </a:lnTo>
                  <a:close/>
                </a:path>
              </a:pathLst>
            </a:custGeom>
            <a:grpFill/>
            <a:ln w="9525">
              <a:noFill/>
              <a:round/>
              <a:headEnd/>
              <a:tailEnd/>
            </a:ln>
          </p:spPr>
          <p:txBody>
            <a:bodyPr vert="horz" wrap="square" lIns="68508" tIns="34255" rIns="68508" bIns="34255" numCol="1" anchor="t" anchorCtr="0" compatLnSpc="1">
              <a:prstTxWarp prst="textNoShape">
                <a:avLst/>
              </a:prstTxWarp>
            </a:bodyPr>
            <a:lstStyle/>
            <a:p>
              <a:endParaRPr lang="zh-CN" altLang="en-US" sz="675">
                <a:cs typeface="Arial" pitchFamily="34" charset="0"/>
              </a:endParaRPr>
            </a:p>
          </p:txBody>
        </p:sp>
      </p:grpSp>
      <p:sp>
        <p:nvSpPr>
          <p:cNvPr id="98" name="矩形 97"/>
          <p:cNvSpPr/>
          <p:nvPr/>
        </p:nvSpPr>
        <p:spPr>
          <a:xfrm>
            <a:off x="6067786" y="5229476"/>
            <a:ext cx="615073" cy="184522"/>
          </a:xfrm>
          <a:prstGeom prst="rect">
            <a:avLst/>
          </a:prstGeom>
          <a:ln>
            <a:noFill/>
          </a:ln>
        </p:spPr>
        <p:txBody>
          <a:bodyPr wrap="none" lIns="0" tIns="0" rIns="0" bIns="0">
            <a:spAutoFit/>
          </a:bodyPr>
          <a:lstStyle/>
          <a:p>
            <a:pPr defTabSz="469045">
              <a:buClr>
                <a:srgbClr val="990000"/>
              </a:buClr>
              <a:buSzPct val="60000"/>
            </a:pPr>
            <a:r>
              <a:rPr lang="zh-CN" altLang="en-US" sz="1200" kern="0" dirty="0">
                <a:cs typeface="Arial" pitchFamily="34" charset="0"/>
                <a:sym typeface="Arial"/>
              </a:rPr>
              <a:t>电子课堂</a:t>
            </a:r>
            <a:endParaRPr lang="en-US" altLang="zh-CN" sz="1200" kern="0" dirty="0">
              <a:cs typeface="Arial" pitchFamily="34" charset="0"/>
              <a:sym typeface="Arial"/>
            </a:endParaRPr>
          </a:p>
        </p:txBody>
      </p:sp>
      <p:sp>
        <p:nvSpPr>
          <p:cNvPr id="99" name="矩形 98"/>
          <p:cNvSpPr/>
          <p:nvPr/>
        </p:nvSpPr>
        <p:spPr>
          <a:xfrm>
            <a:off x="6855686" y="4974203"/>
            <a:ext cx="615073" cy="184522"/>
          </a:xfrm>
          <a:prstGeom prst="rect">
            <a:avLst/>
          </a:prstGeom>
          <a:ln>
            <a:noFill/>
          </a:ln>
        </p:spPr>
        <p:txBody>
          <a:bodyPr wrap="none" lIns="0" tIns="0" rIns="0" bIns="0">
            <a:spAutoFit/>
          </a:bodyPr>
          <a:lstStyle/>
          <a:p>
            <a:pPr defTabSz="469045">
              <a:buClr>
                <a:srgbClr val="990000"/>
              </a:buClr>
              <a:buSzPct val="60000"/>
            </a:pPr>
            <a:r>
              <a:rPr lang="zh-CN" altLang="en-US" sz="1200" kern="0" dirty="0">
                <a:cs typeface="Arial" pitchFamily="34" charset="0"/>
                <a:sym typeface="Arial"/>
              </a:rPr>
              <a:t>视频会议</a:t>
            </a:r>
            <a:endParaRPr lang="en-US" altLang="zh-CN" sz="1200" kern="0" dirty="0">
              <a:cs typeface="Arial" pitchFamily="34" charset="0"/>
              <a:sym typeface="Arial"/>
            </a:endParaRPr>
          </a:p>
        </p:txBody>
      </p:sp>
      <p:grpSp>
        <p:nvGrpSpPr>
          <p:cNvPr id="100" name="组合 224"/>
          <p:cNvGrpSpPr/>
          <p:nvPr/>
        </p:nvGrpSpPr>
        <p:grpSpPr>
          <a:xfrm>
            <a:off x="6957509" y="4560247"/>
            <a:ext cx="329256" cy="395239"/>
            <a:chOff x="15649575" y="185738"/>
            <a:chExt cx="925513" cy="981075"/>
          </a:xfrm>
          <a:solidFill>
            <a:srgbClr val="00B0F0"/>
          </a:solidFill>
        </p:grpSpPr>
        <p:sp>
          <p:nvSpPr>
            <p:cNvPr id="101" name="Freeform 79"/>
            <p:cNvSpPr>
              <a:spLocks/>
            </p:cNvSpPr>
            <p:nvPr/>
          </p:nvSpPr>
          <p:spPr bwMode="auto">
            <a:xfrm>
              <a:off x="16202025" y="185738"/>
              <a:ext cx="352425" cy="123825"/>
            </a:xfrm>
            <a:custGeom>
              <a:avLst/>
              <a:gdLst/>
              <a:ahLst/>
              <a:cxnLst>
                <a:cxn ang="0">
                  <a:pos x="386" y="150"/>
                </a:cxn>
                <a:cxn ang="0">
                  <a:pos x="398" y="155"/>
                </a:cxn>
                <a:cxn ang="0">
                  <a:pos x="403" y="155"/>
                </a:cxn>
                <a:cxn ang="0">
                  <a:pos x="438" y="124"/>
                </a:cxn>
                <a:cxn ang="0">
                  <a:pos x="442" y="119"/>
                </a:cxn>
                <a:cxn ang="0">
                  <a:pos x="443" y="114"/>
                </a:cxn>
                <a:cxn ang="0">
                  <a:pos x="440" y="102"/>
                </a:cxn>
                <a:cxn ang="0">
                  <a:pos x="418" y="81"/>
                </a:cxn>
                <a:cxn ang="0">
                  <a:pos x="371" y="43"/>
                </a:cxn>
                <a:cxn ang="0">
                  <a:pos x="317" y="18"/>
                </a:cxn>
                <a:cxn ang="0">
                  <a:pos x="260" y="3"/>
                </a:cxn>
                <a:cxn ang="0">
                  <a:pos x="229" y="0"/>
                </a:cxn>
                <a:cxn ang="0">
                  <a:pos x="211" y="0"/>
                </a:cxn>
                <a:cxn ang="0">
                  <a:pos x="155" y="5"/>
                </a:cxn>
                <a:cxn ang="0">
                  <a:pos x="101" y="20"/>
                </a:cxn>
                <a:cxn ang="0">
                  <a:pos x="50" y="45"/>
                </a:cxn>
                <a:cxn ang="0">
                  <a:pos x="6" y="79"/>
                </a:cxn>
                <a:cxn ang="0">
                  <a:pos x="1" y="84"/>
                </a:cxn>
                <a:cxn ang="0">
                  <a:pos x="1" y="96"/>
                </a:cxn>
                <a:cxn ang="0">
                  <a:pos x="32" y="131"/>
                </a:cxn>
                <a:cxn ang="0">
                  <a:pos x="37" y="136"/>
                </a:cxn>
                <a:cxn ang="0">
                  <a:pos x="44" y="136"/>
                </a:cxn>
                <a:cxn ang="0">
                  <a:pos x="55" y="133"/>
                </a:cxn>
                <a:cxn ang="0">
                  <a:pos x="71" y="119"/>
                </a:cxn>
                <a:cxn ang="0">
                  <a:pos x="108" y="96"/>
                </a:cxn>
                <a:cxn ang="0">
                  <a:pos x="148" y="81"/>
                </a:cxn>
                <a:cxn ang="0">
                  <a:pos x="190" y="72"/>
                </a:cxn>
                <a:cxn ang="0">
                  <a:pos x="211" y="72"/>
                </a:cxn>
                <a:cxn ang="0">
                  <a:pos x="226" y="72"/>
                </a:cxn>
                <a:cxn ang="0">
                  <a:pos x="271" y="79"/>
                </a:cxn>
                <a:cxn ang="0">
                  <a:pos x="313" y="96"/>
                </a:cxn>
                <a:cxn ang="0">
                  <a:pos x="352" y="119"/>
                </a:cxn>
                <a:cxn ang="0">
                  <a:pos x="386" y="150"/>
                </a:cxn>
              </a:cxnLst>
              <a:rect l="0" t="0" r="r" b="b"/>
              <a:pathLst>
                <a:path w="443" h="155">
                  <a:moveTo>
                    <a:pt x="386" y="150"/>
                  </a:moveTo>
                  <a:lnTo>
                    <a:pt x="386" y="150"/>
                  </a:lnTo>
                  <a:lnTo>
                    <a:pt x="391" y="155"/>
                  </a:lnTo>
                  <a:lnTo>
                    <a:pt x="398" y="155"/>
                  </a:lnTo>
                  <a:lnTo>
                    <a:pt x="398" y="155"/>
                  </a:lnTo>
                  <a:lnTo>
                    <a:pt x="403" y="155"/>
                  </a:lnTo>
                  <a:lnTo>
                    <a:pt x="408" y="151"/>
                  </a:lnTo>
                  <a:lnTo>
                    <a:pt x="438" y="124"/>
                  </a:lnTo>
                  <a:lnTo>
                    <a:pt x="438" y="124"/>
                  </a:lnTo>
                  <a:lnTo>
                    <a:pt x="442" y="119"/>
                  </a:lnTo>
                  <a:lnTo>
                    <a:pt x="443" y="114"/>
                  </a:lnTo>
                  <a:lnTo>
                    <a:pt x="443" y="114"/>
                  </a:lnTo>
                  <a:lnTo>
                    <a:pt x="443" y="108"/>
                  </a:lnTo>
                  <a:lnTo>
                    <a:pt x="440" y="102"/>
                  </a:lnTo>
                  <a:lnTo>
                    <a:pt x="440" y="102"/>
                  </a:lnTo>
                  <a:lnTo>
                    <a:pt x="418" y="81"/>
                  </a:lnTo>
                  <a:lnTo>
                    <a:pt x="396" y="60"/>
                  </a:lnTo>
                  <a:lnTo>
                    <a:pt x="371" y="43"/>
                  </a:lnTo>
                  <a:lnTo>
                    <a:pt x="346" y="30"/>
                  </a:lnTo>
                  <a:lnTo>
                    <a:pt x="317" y="18"/>
                  </a:lnTo>
                  <a:lnTo>
                    <a:pt x="290" y="10"/>
                  </a:lnTo>
                  <a:lnTo>
                    <a:pt x="260" y="3"/>
                  </a:lnTo>
                  <a:lnTo>
                    <a:pt x="229" y="0"/>
                  </a:lnTo>
                  <a:lnTo>
                    <a:pt x="229" y="0"/>
                  </a:lnTo>
                  <a:lnTo>
                    <a:pt x="211" y="0"/>
                  </a:lnTo>
                  <a:lnTo>
                    <a:pt x="211" y="0"/>
                  </a:lnTo>
                  <a:lnTo>
                    <a:pt x="184" y="0"/>
                  </a:lnTo>
                  <a:lnTo>
                    <a:pt x="155" y="5"/>
                  </a:lnTo>
                  <a:lnTo>
                    <a:pt x="128" y="11"/>
                  </a:lnTo>
                  <a:lnTo>
                    <a:pt x="101" y="20"/>
                  </a:lnTo>
                  <a:lnTo>
                    <a:pt x="76" y="32"/>
                  </a:lnTo>
                  <a:lnTo>
                    <a:pt x="50" y="45"/>
                  </a:lnTo>
                  <a:lnTo>
                    <a:pt x="28" y="60"/>
                  </a:lnTo>
                  <a:lnTo>
                    <a:pt x="6" y="79"/>
                  </a:lnTo>
                  <a:lnTo>
                    <a:pt x="6" y="79"/>
                  </a:lnTo>
                  <a:lnTo>
                    <a:pt x="1" y="84"/>
                  </a:lnTo>
                  <a:lnTo>
                    <a:pt x="0" y="91"/>
                  </a:lnTo>
                  <a:lnTo>
                    <a:pt x="1" y="96"/>
                  </a:lnTo>
                  <a:lnTo>
                    <a:pt x="5" y="101"/>
                  </a:lnTo>
                  <a:lnTo>
                    <a:pt x="32" y="131"/>
                  </a:lnTo>
                  <a:lnTo>
                    <a:pt x="32" y="131"/>
                  </a:lnTo>
                  <a:lnTo>
                    <a:pt x="37" y="136"/>
                  </a:lnTo>
                  <a:lnTo>
                    <a:pt x="44" y="136"/>
                  </a:lnTo>
                  <a:lnTo>
                    <a:pt x="44" y="136"/>
                  </a:lnTo>
                  <a:lnTo>
                    <a:pt x="50" y="136"/>
                  </a:lnTo>
                  <a:lnTo>
                    <a:pt x="55" y="133"/>
                  </a:lnTo>
                  <a:lnTo>
                    <a:pt x="55" y="133"/>
                  </a:lnTo>
                  <a:lnTo>
                    <a:pt x="71" y="119"/>
                  </a:lnTo>
                  <a:lnTo>
                    <a:pt x="89" y="106"/>
                  </a:lnTo>
                  <a:lnTo>
                    <a:pt x="108" y="96"/>
                  </a:lnTo>
                  <a:lnTo>
                    <a:pt x="128" y="87"/>
                  </a:lnTo>
                  <a:lnTo>
                    <a:pt x="148" y="81"/>
                  </a:lnTo>
                  <a:lnTo>
                    <a:pt x="168" y="75"/>
                  </a:lnTo>
                  <a:lnTo>
                    <a:pt x="190" y="72"/>
                  </a:lnTo>
                  <a:lnTo>
                    <a:pt x="211" y="72"/>
                  </a:lnTo>
                  <a:lnTo>
                    <a:pt x="211" y="72"/>
                  </a:lnTo>
                  <a:lnTo>
                    <a:pt x="226" y="72"/>
                  </a:lnTo>
                  <a:lnTo>
                    <a:pt x="226" y="72"/>
                  </a:lnTo>
                  <a:lnTo>
                    <a:pt x="248" y="75"/>
                  </a:lnTo>
                  <a:lnTo>
                    <a:pt x="271" y="79"/>
                  </a:lnTo>
                  <a:lnTo>
                    <a:pt x="292" y="86"/>
                  </a:lnTo>
                  <a:lnTo>
                    <a:pt x="313" y="96"/>
                  </a:lnTo>
                  <a:lnTo>
                    <a:pt x="332" y="106"/>
                  </a:lnTo>
                  <a:lnTo>
                    <a:pt x="352" y="119"/>
                  </a:lnTo>
                  <a:lnTo>
                    <a:pt x="369" y="133"/>
                  </a:lnTo>
                  <a:lnTo>
                    <a:pt x="386" y="150"/>
                  </a:lnTo>
                  <a:lnTo>
                    <a:pt x="386" y="15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endParaRPr lang="zh-CN" altLang="en-US" sz="1798"/>
            </a:p>
          </p:txBody>
        </p:sp>
        <p:sp>
          <p:nvSpPr>
            <p:cNvPr id="102" name="Freeform 80"/>
            <p:cNvSpPr>
              <a:spLocks/>
            </p:cNvSpPr>
            <p:nvPr/>
          </p:nvSpPr>
          <p:spPr bwMode="auto">
            <a:xfrm>
              <a:off x="16275050" y="282575"/>
              <a:ext cx="198438" cy="85725"/>
            </a:xfrm>
            <a:custGeom>
              <a:avLst/>
              <a:gdLst/>
              <a:ahLst/>
              <a:cxnLst>
                <a:cxn ang="0">
                  <a:pos x="129" y="0"/>
                </a:cxn>
                <a:cxn ang="0">
                  <a:pos x="129" y="0"/>
                </a:cxn>
                <a:cxn ang="0">
                  <a:pos x="119" y="0"/>
                </a:cxn>
                <a:cxn ang="0">
                  <a:pos x="119" y="0"/>
                </a:cxn>
                <a:cxn ang="0">
                  <a:pos x="104" y="0"/>
                </a:cxn>
                <a:cxn ang="0">
                  <a:pos x="89" y="2"/>
                </a:cxn>
                <a:cxn ang="0">
                  <a:pos x="74" y="5"/>
                </a:cxn>
                <a:cxn ang="0">
                  <a:pos x="59" y="10"/>
                </a:cxn>
                <a:cxn ang="0">
                  <a:pos x="43" y="17"/>
                </a:cxn>
                <a:cxn ang="0">
                  <a:pos x="30" y="25"/>
                </a:cxn>
                <a:cxn ang="0">
                  <a:pos x="18" y="34"/>
                </a:cxn>
                <a:cxn ang="0">
                  <a:pos x="5" y="44"/>
                </a:cxn>
                <a:cxn ang="0">
                  <a:pos x="5" y="44"/>
                </a:cxn>
                <a:cxn ang="0">
                  <a:pos x="1" y="49"/>
                </a:cxn>
                <a:cxn ang="0">
                  <a:pos x="0" y="54"/>
                </a:cxn>
                <a:cxn ang="0">
                  <a:pos x="1" y="61"/>
                </a:cxn>
                <a:cxn ang="0">
                  <a:pos x="5" y="66"/>
                </a:cxn>
                <a:cxn ang="0">
                  <a:pos x="32" y="96"/>
                </a:cxn>
                <a:cxn ang="0">
                  <a:pos x="32" y="96"/>
                </a:cxn>
                <a:cxn ang="0">
                  <a:pos x="37" y="100"/>
                </a:cxn>
                <a:cxn ang="0">
                  <a:pos x="43" y="101"/>
                </a:cxn>
                <a:cxn ang="0">
                  <a:pos x="43" y="101"/>
                </a:cxn>
                <a:cxn ang="0">
                  <a:pos x="50" y="101"/>
                </a:cxn>
                <a:cxn ang="0">
                  <a:pos x="55" y="98"/>
                </a:cxn>
                <a:cxn ang="0">
                  <a:pos x="55" y="98"/>
                </a:cxn>
                <a:cxn ang="0">
                  <a:pos x="69" y="86"/>
                </a:cxn>
                <a:cxn ang="0">
                  <a:pos x="86" y="79"/>
                </a:cxn>
                <a:cxn ang="0">
                  <a:pos x="102" y="74"/>
                </a:cxn>
                <a:cxn ang="0">
                  <a:pos x="119" y="73"/>
                </a:cxn>
                <a:cxn ang="0">
                  <a:pos x="119" y="73"/>
                </a:cxn>
                <a:cxn ang="0">
                  <a:pos x="126" y="73"/>
                </a:cxn>
                <a:cxn ang="0">
                  <a:pos x="126" y="73"/>
                </a:cxn>
                <a:cxn ang="0">
                  <a:pos x="143" y="76"/>
                </a:cxn>
                <a:cxn ang="0">
                  <a:pos x="161" y="81"/>
                </a:cxn>
                <a:cxn ang="0">
                  <a:pos x="177" y="91"/>
                </a:cxn>
                <a:cxn ang="0">
                  <a:pos x="190" y="103"/>
                </a:cxn>
                <a:cxn ang="0">
                  <a:pos x="190" y="103"/>
                </a:cxn>
                <a:cxn ang="0">
                  <a:pos x="195" y="106"/>
                </a:cxn>
                <a:cxn ang="0">
                  <a:pos x="202" y="108"/>
                </a:cxn>
                <a:cxn ang="0">
                  <a:pos x="202" y="108"/>
                </a:cxn>
                <a:cxn ang="0">
                  <a:pos x="209" y="108"/>
                </a:cxn>
                <a:cxn ang="0">
                  <a:pos x="212" y="105"/>
                </a:cxn>
                <a:cxn ang="0">
                  <a:pos x="244" y="78"/>
                </a:cxn>
                <a:cxn ang="0">
                  <a:pos x="244" y="78"/>
                </a:cxn>
                <a:cxn ang="0">
                  <a:pos x="247" y="73"/>
                </a:cxn>
                <a:cxn ang="0">
                  <a:pos x="249" y="66"/>
                </a:cxn>
                <a:cxn ang="0">
                  <a:pos x="249" y="66"/>
                </a:cxn>
                <a:cxn ang="0">
                  <a:pos x="249" y="61"/>
                </a:cxn>
                <a:cxn ang="0">
                  <a:pos x="246" y="56"/>
                </a:cxn>
                <a:cxn ang="0">
                  <a:pos x="246" y="56"/>
                </a:cxn>
                <a:cxn ang="0">
                  <a:pos x="234" y="44"/>
                </a:cxn>
                <a:cxn ang="0">
                  <a:pos x="220" y="34"/>
                </a:cxn>
                <a:cxn ang="0">
                  <a:pos x="207" y="24"/>
                </a:cxn>
                <a:cxn ang="0">
                  <a:pos x="193" y="15"/>
                </a:cxn>
                <a:cxn ang="0">
                  <a:pos x="178" y="10"/>
                </a:cxn>
                <a:cxn ang="0">
                  <a:pos x="163" y="5"/>
                </a:cxn>
                <a:cxn ang="0">
                  <a:pos x="146" y="2"/>
                </a:cxn>
                <a:cxn ang="0">
                  <a:pos x="129" y="0"/>
                </a:cxn>
                <a:cxn ang="0">
                  <a:pos x="129" y="0"/>
                </a:cxn>
              </a:cxnLst>
              <a:rect l="0" t="0" r="r" b="b"/>
              <a:pathLst>
                <a:path w="249" h="108">
                  <a:moveTo>
                    <a:pt x="129" y="0"/>
                  </a:moveTo>
                  <a:lnTo>
                    <a:pt x="129" y="0"/>
                  </a:lnTo>
                  <a:lnTo>
                    <a:pt x="119" y="0"/>
                  </a:lnTo>
                  <a:lnTo>
                    <a:pt x="119" y="0"/>
                  </a:lnTo>
                  <a:lnTo>
                    <a:pt x="104" y="0"/>
                  </a:lnTo>
                  <a:lnTo>
                    <a:pt x="89" y="2"/>
                  </a:lnTo>
                  <a:lnTo>
                    <a:pt x="74" y="5"/>
                  </a:lnTo>
                  <a:lnTo>
                    <a:pt x="59" y="10"/>
                  </a:lnTo>
                  <a:lnTo>
                    <a:pt x="43" y="17"/>
                  </a:lnTo>
                  <a:lnTo>
                    <a:pt x="30" y="25"/>
                  </a:lnTo>
                  <a:lnTo>
                    <a:pt x="18" y="34"/>
                  </a:lnTo>
                  <a:lnTo>
                    <a:pt x="5" y="44"/>
                  </a:lnTo>
                  <a:lnTo>
                    <a:pt x="5" y="44"/>
                  </a:lnTo>
                  <a:lnTo>
                    <a:pt x="1" y="49"/>
                  </a:lnTo>
                  <a:lnTo>
                    <a:pt x="0" y="54"/>
                  </a:lnTo>
                  <a:lnTo>
                    <a:pt x="1" y="61"/>
                  </a:lnTo>
                  <a:lnTo>
                    <a:pt x="5" y="66"/>
                  </a:lnTo>
                  <a:lnTo>
                    <a:pt x="32" y="96"/>
                  </a:lnTo>
                  <a:lnTo>
                    <a:pt x="32" y="96"/>
                  </a:lnTo>
                  <a:lnTo>
                    <a:pt x="37" y="100"/>
                  </a:lnTo>
                  <a:lnTo>
                    <a:pt x="43" y="101"/>
                  </a:lnTo>
                  <a:lnTo>
                    <a:pt x="43" y="101"/>
                  </a:lnTo>
                  <a:lnTo>
                    <a:pt x="50" y="101"/>
                  </a:lnTo>
                  <a:lnTo>
                    <a:pt x="55" y="98"/>
                  </a:lnTo>
                  <a:lnTo>
                    <a:pt x="55" y="98"/>
                  </a:lnTo>
                  <a:lnTo>
                    <a:pt x="69" y="86"/>
                  </a:lnTo>
                  <a:lnTo>
                    <a:pt x="86" y="79"/>
                  </a:lnTo>
                  <a:lnTo>
                    <a:pt x="102" y="74"/>
                  </a:lnTo>
                  <a:lnTo>
                    <a:pt x="119" y="73"/>
                  </a:lnTo>
                  <a:lnTo>
                    <a:pt x="119" y="73"/>
                  </a:lnTo>
                  <a:lnTo>
                    <a:pt x="126" y="73"/>
                  </a:lnTo>
                  <a:lnTo>
                    <a:pt x="126" y="73"/>
                  </a:lnTo>
                  <a:lnTo>
                    <a:pt x="143" y="76"/>
                  </a:lnTo>
                  <a:lnTo>
                    <a:pt x="161" y="81"/>
                  </a:lnTo>
                  <a:lnTo>
                    <a:pt x="177" y="91"/>
                  </a:lnTo>
                  <a:lnTo>
                    <a:pt x="190" y="103"/>
                  </a:lnTo>
                  <a:lnTo>
                    <a:pt x="190" y="103"/>
                  </a:lnTo>
                  <a:lnTo>
                    <a:pt x="195" y="106"/>
                  </a:lnTo>
                  <a:lnTo>
                    <a:pt x="202" y="108"/>
                  </a:lnTo>
                  <a:lnTo>
                    <a:pt x="202" y="108"/>
                  </a:lnTo>
                  <a:lnTo>
                    <a:pt x="209" y="108"/>
                  </a:lnTo>
                  <a:lnTo>
                    <a:pt x="212" y="105"/>
                  </a:lnTo>
                  <a:lnTo>
                    <a:pt x="244" y="78"/>
                  </a:lnTo>
                  <a:lnTo>
                    <a:pt x="244" y="78"/>
                  </a:lnTo>
                  <a:lnTo>
                    <a:pt x="247" y="73"/>
                  </a:lnTo>
                  <a:lnTo>
                    <a:pt x="249" y="66"/>
                  </a:lnTo>
                  <a:lnTo>
                    <a:pt x="249" y="66"/>
                  </a:lnTo>
                  <a:lnTo>
                    <a:pt x="249" y="61"/>
                  </a:lnTo>
                  <a:lnTo>
                    <a:pt x="246" y="56"/>
                  </a:lnTo>
                  <a:lnTo>
                    <a:pt x="246" y="56"/>
                  </a:lnTo>
                  <a:lnTo>
                    <a:pt x="234" y="44"/>
                  </a:lnTo>
                  <a:lnTo>
                    <a:pt x="220" y="34"/>
                  </a:lnTo>
                  <a:lnTo>
                    <a:pt x="207" y="24"/>
                  </a:lnTo>
                  <a:lnTo>
                    <a:pt x="193" y="15"/>
                  </a:lnTo>
                  <a:lnTo>
                    <a:pt x="178" y="10"/>
                  </a:lnTo>
                  <a:lnTo>
                    <a:pt x="163" y="5"/>
                  </a:lnTo>
                  <a:lnTo>
                    <a:pt x="146" y="2"/>
                  </a:lnTo>
                  <a:lnTo>
                    <a:pt x="129" y="0"/>
                  </a:lnTo>
                  <a:lnTo>
                    <a:pt x="129" y="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endParaRPr lang="zh-CN" altLang="en-US" sz="1798"/>
            </a:p>
          </p:txBody>
        </p:sp>
        <p:sp>
          <p:nvSpPr>
            <p:cNvPr id="103" name="Freeform 81"/>
            <p:cNvSpPr>
              <a:spLocks/>
            </p:cNvSpPr>
            <p:nvPr/>
          </p:nvSpPr>
          <p:spPr bwMode="auto">
            <a:xfrm>
              <a:off x="15922625" y="1025525"/>
              <a:ext cx="376238" cy="141288"/>
            </a:xfrm>
            <a:custGeom>
              <a:avLst/>
              <a:gdLst/>
              <a:ahLst/>
              <a:cxnLst>
                <a:cxn ang="0">
                  <a:pos x="464" y="177"/>
                </a:cxn>
                <a:cxn ang="0">
                  <a:pos x="464" y="177"/>
                </a:cxn>
                <a:cxn ang="0">
                  <a:pos x="469" y="176"/>
                </a:cxn>
                <a:cxn ang="0">
                  <a:pos x="472" y="172"/>
                </a:cxn>
                <a:cxn ang="0">
                  <a:pos x="474" y="169"/>
                </a:cxn>
                <a:cxn ang="0">
                  <a:pos x="472" y="164"/>
                </a:cxn>
                <a:cxn ang="0">
                  <a:pos x="388" y="14"/>
                </a:cxn>
                <a:cxn ang="0">
                  <a:pos x="388" y="14"/>
                </a:cxn>
                <a:cxn ang="0">
                  <a:pos x="384" y="9"/>
                </a:cxn>
                <a:cxn ang="0">
                  <a:pos x="379" y="4"/>
                </a:cxn>
                <a:cxn ang="0">
                  <a:pos x="373" y="0"/>
                </a:cxn>
                <a:cxn ang="0">
                  <a:pos x="366" y="0"/>
                </a:cxn>
                <a:cxn ang="0">
                  <a:pos x="106" y="0"/>
                </a:cxn>
                <a:cxn ang="0">
                  <a:pos x="106" y="0"/>
                </a:cxn>
                <a:cxn ang="0">
                  <a:pos x="99" y="0"/>
                </a:cxn>
                <a:cxn ang="0">
                  <a:pos x="94" y="4"/>
                </a:cxn>
                <a:cxn ang="0">
                  <a:pos x="88" y="9"/>
                </a:cxn>
                <a:cxn ang="0">
                  <a:pos x="84" y="14"/>
                </a:cxn>
                <a:cxn ang="0">
                  <a:pos x="0" y="164"/>
                </a:cxn>
                <a:cxn ang="0">
                  <a:pos x="0" y="164"/>
                </a:cxn>
                <a:cxn ang="0">
                  <a:pos x="0" y="169"/>
                </a:cxn>
                <a:cxn ang="0">
                  <a:pos x="0" y="172"/>
                </a:cxn>
                <a:cxn ang="0">
                  <a:pos x="3" y="176"/>
                </a:cxn>
                <a:cxn ang="0">
                  <a:pos x="8" y="177"/>
                </a:cxn>
                <a:cxn ang="0">
                  <a:pos x="464" y="177"/>
                </a:cxn>
              </a:cxnLst>
              <a:rect l="0" t="0" r="r" b="b"/>
              <a:pathLst>
                <a:path w="474" h="177">
                  <a:moveTo>
                    <a:pt x="464" y="177"/>
                  </a:moveTo>
                  <a:lnTo>
                    <a:pt x="464" y="177"/>
                  </a:lnTo>
                  <a:lnTo>
                    <a:pt x="469" y="176"/>
                  </a:lnTo>
                  <a:lnTo>
                    <a:pt x="472" y="172"/>
                  </a:lnTo>
                  <a:lnTo>
                    <a:pt x="474" y="169"/>
                  </a:lnTo>
                  <a:lnTo>
                    <a:pt x="472" y="164"/>
                  </a:lnTo>
                  <a:lnTo>
                    <a:pt x="388" y="14"/>
                  </a:lnTo>
                  <a:lnTo>
                    <a:pt x="388" y="14"/>
                  </a:lnTo>
                  <a:lnTo>
                    <a:pt x="384" y="9"/>
                  </a:lnTo>
                  <a:lnTo>
                    <a:pt x="379" y="4"/>
                  </a:lnTo>
                  <a:lnTo>
                    <a:pt x="373" y="0"/>
                  </a:lnTo>
                  <a:lnTo>
                    <a:pt x="366" y="0"/>
                  </a:lnTo>
                  <a:lnTo>
                    <a:pt x="106" y="0"/>
                  </a:lnTo>
                  <a:lnTo>
                    <a:pt x="106" y="0"/>
                  </a:lnTo>
                  <a:lnTo>
                    <a:pt x="99" y="0"/>
                  </a:lnTo>
                  <a:lnTo>
                    <a:pt x="94" y="4"/>
                  </a:lnTo>
                  <a:lnTo>
                    <a:pt x="88" y="9"/>
                  </a:lnTo>
                  <a:lnTo>
                    <a:pt x="84" y="14"/>
                  </a:lnTo>
                  <a:lnTo>
                    <a:pt x="0" y="164"/>
                  </a:lnTo>
                  <a:lnTo>
                    <a:pt x="0" y="164"/>
                  </a:lnTo>
                  <a:lnTo>
                    <a:pt x="0" y="169"/>
                  </a:lnTo>
                  <a:lnTo>
                    <a:pt x="0" y="172"/>
                  </a:lnTo>
                  <a:lnTo>
                    <a:pt x="3" y="176"/>
                  </a:lnTo>
                  <a:lnTo>
                    <a:pt x="8" y="177"/>
                  </a:lnTo>
                  <a:lnTo>
                    <a:pt x="464" y="177"/>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endParaRPr lang="zh-CN" altLang="en-US" sz="1798"/>
            </a:p>
          </p:txBody>
        </p:sp>
        <p:sp>
          <p:nvSpPr>
            <p:cNvPr id="104" name="Freeform 82"/>
            <p:cNvSpPr>
              <a:spLocks noEditPoints="1"/>
            </p:cNvSpPr>
            <p:nvPr/>
          </p:nvSpPr>
          <p:spPr bwMode="auto">
            <a:xfrm>
              <a:off x="15649575" y="417513"/>
              <a:ext cx="925513" cy="566738"/>
            </a:xfrm>
            <a:custGeom>
              <a:avLst/>
              <a:gdLst/>
              <a:ahLst/>
              <a:cxnLst>
                <a:cxn ang="0">
                  <a:pos x="1138" y="0"/>
                </a:cxn>
                <a:cxn ang="0">
                  <a:pos x="27" y="0"/>
                </a:cxn>
                <a:cxn ang="0">
                  <a:pos x="27" y="0"/>
                </a:cxn>
                <a:cxn ang="0">
                  <a:pos x="22" y="0"/>
                </a:cxn>
                <a:cxn ang="0">
                  <a:pos x="17" y="2"/>
                </a:cxn>
                <a:cxn ang="0">
                  <a:pos x="12" y="5"/>
                </a:cxn>
                <a:cxn ang="0">
                  <a:pos x="8" y="9"/>
                </a:cxn>
                <a:cxn ang="0">
                  <a:pos x="5" y="12"/>
                </a:cxn>
                <a:cxn ang="0">
                  <a:pos x="1" y="17"/>
                </a:cxn>
                <a:cxn ang="0">
                  <a:pos x="0" y="22"/>
                </a:cxn>
                <a:cxn ang="0">
                  <a:pos x="0" y="27"/>
                </a:cxn>
                <a:cxn ang="0">
                  <a:pos x="0" y="631"/>
                </a:cxn>
                <a:cxn ang="0">
                  <a:pos x="0" y="631"/>
                </a:cxn>
                <a:cxn ang="0">
                  <a:pos x="0" y="636"/>
                </a:cxn>
                <a:cxn ang="0">
                  <a:pos x="1" y="641"/>
                </a:cxn>
                <a:cxn ang="0">
                  <a:pos x="5" y="647"/>
                </a:cxn>
                <a:cxn ang="0">
                  <a:pos x="8" y="650"/>
                </a:cxn>
                <a:cxn ang="0">
                  <a:pos x="12" y="653"/>
                </a:cxn>
                <a:cxn ang="0">
                  <a:pos x="17" y="657"/>
                </a:cxn>
                <a:cxn ang="0">
                  <a:pos x="22" y="658"/>
                </a:cxn>
                <a:cxn ang="0">
                  <a:pos x="27" y="658"/>
                </a:cxn>
                <a:cxn ang="0">
                  <a:pos x="492" y="658"/>
                </a:cxn>
                <a:cxn ang="0">
                  <a:pos x="492" y="699"/>
                </a:cxn>
                <a:cxn ang="0">
                  <a:pos x="492" y="699"/>
                </a:cxn>
                <a:cxn ang="0">
                  <a:pos x="492" y="704"/>
                </a:cxn>
                <a:cxn ang="0">
                  <a:pos x="496" y="709"/>
                </a:cxn>
                <a:cxn ang="0">
                  <a:pos x="501" y="712"/>
                </a:cxn>
                <a:cxn ang="0">
                  <a:pos x="508" y="714"/>
                </a:cxn>
                <a:cxn ang="0">
                  <a:pos x="669" y="714"/>
                </a:cxn>
                <a:cxn ang="0">
                  <a:pos x="669" y="714"/>
                </a:cxn>
                <a:cxn ang="0">
                  <a:pos x="674" y="712"/>
                </a:cxn>
                <a:cxn ang="0">
                  <a:pos x="680" y="709"/>
                </a:cxn>
                <a:cxn ang="0">
                  <a:pos x="683" y="704"/>
                </a:cxn>
                <a:cxn ang="0">
                  <a:pos x="685" y="699"/>
                </a:cxn>
                <a:cxn ang="0">
                  <a:pos x="685" y="658"/>
                </a:cxn>
                <a:cxn ang="0">
                  <a:pos x="1138" y="658"/>
                </a:cxn>
                <a:cxn ang="0">
                  <a:pos x="1138" y="658"/>
                </a:cxn>
                <a:cxn ang="0">
                  <a:pos x="1143" y="658"/>
                </a:cxn>
                <a:cxn ang="0">
                  <a:pos x="1148" y="657"/>
                </a:cxn>
                <a:cxn ang="0">
                  <a:pos x="1154" y="653"/>
                </a:cxn>
                <a:cxn ang="0">
                  <a:pos x="1157" y="650"/>
                </a:cxn>
                <a:cxn ang="0">
                  <a:pos x="1160" y="647"/>
                </a:cxn>
                <a:cxn ang="0">
                  <a:pos x="1164" y="641"/>
                </a:cxn>
                <a:cxn ang="0">
                  <a:pos x="1165" y="636"/>
                </a:cxn>
                <a:cxn ang="0">
                  <a:pos x="1165" y="631"/>
                </a:cxn>
                <a:cxn ang="0">
                  <a:pos x="1165" y="27"/>
                </a:cxn>
                <a:cxn ang="0">
                  <a:pos x="1165" y="27"/>
                </a:cxn>
                <a:cxn ang="0">
                  <a:pos x="1165" y="22"/>
                </a:cxn>
                <a:cxn ang="0">
                  <a:pos x="1164" y="17"/>
                </a:cxn>
                <a:cxn ang="0">
                  <a:pos x="1160" y="12"/>
                </a:cxn>
                <a:cxn ang="0">
                  <a:pos x="1157" y="9"/>
                </a:cxn>
                <a:cxn ang="0">
                  <a:pos x="1154" y="5"/>
                </a:cxn>
                <a:cxn ang="0">
                  <a:pos x="1148" y="2"/>
                </a:cxn>
                <a:cxn ang="0">
                  <a:pos x="1143" y="0"/>
                </a:cxn>
                <a:cxn ang="0">
                  <a:pos x="1138" y="0"/>
                </a:cxn>
                <a:cxn ang="0">
                  <a:pos x="1138" y="0"/>
                </a:cxn>
                <a:cxn ang="0">
                  <a:pos x="1044" y="537"/>
                </a:cxn>
                <a:cxn ang="0">
                  <a:pos x="121" y="537"/>
                </a:cxn>
                <a:cxn ang="0">
                  <a:pos x="121" y="122"/>
                </a:cxn>
                <a:cxn ang="0">
                  <a:pos x="1044" y="122"/>
                </a:cxn>
                <a:cxn ang="0">
                  <a:pos x="1044" y="537"/>
                </a:cxn>
              </a:cxnLst>
              <a:rect l="0" t="0" r="r" b="b"/>
              <a:pathLst>
                <a:path w="1165" h="714">
                  <a:moveTo>
                    <a:pt x="1138" y="0"/>
                  </a:moveTo>
                  <a:lnTo>
                    <a:pt x="27" y="0"/>
                  </a:lnTo>
                  <a:lnTo>
                    <a:pt x="27" y="0"/>
                  </a:lnTo>
                  <a:lnTo>
                    <a:pt x="22" y="0"/>
                  </a:lnTo>
                  <a:lnTo>
                    <a:pt x="17" y="2"/>
                  </a:lnTo>
                  <a:lnTo>
                    <a:pt x="12" y="5"/>
                  </a:lnTo>
                  <a:lnTo>
                    <a:pt x="8" y="9"/>
                  </a:lnTo>
                  <a:lnTo>
                    <a:pt x="5" y="12"/>
                  </a:lnTo>
                  <a:lnTo>
                    <a:pt x="1" y="17"/>
                  </a:lnTo>
                  <a:lnTo>
                    <a:pt x="0" y="22"/>
                  </a:lnTo>
                  <a:lnTo>
                    <a:pt x="0" y="27"/>
                  </a:lnTo>
                  <a:lnTo>
                    <a:pt x="0" y="631"/>
                  </a:lnTo>
                  <a:lnTo>
                    <a:pt x="0" y="631"/>
                  </a:lnTo>
                  <a:lnTo>
                    <a:pt x="0" y="636"/>
                  </a:lnTo>
                  <a:lnTo>
                    <a:pt x="1" y="641"/>
                  </a:lnTo>
                  <a:lnTo>
                    <a:pt x="5" y="647"/>
                  </a:lnTo>
                  <a:lnTo>
                    <a:pt x="8" y="650"/>
                  </a:lnTo>
                  <a:lnTo>
                    <a:pt x="12" y="653"/>
                  </a:lnTo>
                  <a:lnTo>
                    <a:pt x="17" y="657"/>
                  </a:lnTo>
                  <a:lnTo>
                    <a:pt x="22" y="658"/>
                  </a:lnTo>
                  <a:lnTo>
                    <a:pt x="27" y="658"/>
                  </a:lnTo>
                  <a:lnTo>
                    <a:pt x="492" y="658"/>
                  </a:lnTo>
                  <a:lnTo>
                    <a:pt x="492" y="699"/>
                  </a:lnTo>
                  <a:lnTo>
                    <a:pt x="492" y="699"/>
                  </a:lnTo>
                  <a:lnTo>
                    <a:pt x="492" y="704"/>
                  </a:lnTo>
                  <a:lnTo>
                    <a:pt x="496" y="709"/>
                  </a:lnTo>
                  <a:lnTo>
                    <a:pt x="501" y="712"/>
                  </a:lnTo>
                  <a:lnTo>
                    <a:pt x="508" y="714"/>
                  </a:lnTo>
                  <a:lnTo>
                    <a:pt x="669" y="714"/>
                  </a:lnTo>
                  <a:lnTo>
                    <a:pt x="669" y="714"/>
                  </a:lnTo>
                  <a:lnTo>
                    <a:pt x="674" y="712"/>
                  </a:lnTo>
                  <a:lnTo>
                    <a:pt x="680" y="709"/>
                  </a:lnTo>
                  <a:lnTo>
                    <a:pt x="683" y="704"/>
                  </a:lnTo>
                  <a:lnTo>
                    <a:pt x="685" y="699"/>
                  </a:lnTo>
                  <a:lnTo>
                    <a:pt x="685" y="658"/>
                  </a:lnTo>
                  <a:lnTo>
                    <a:pt x="1138" y="658"/>
                  </a:lnTo>
                  <a:lnTo>
                    <a:pt x="1138" y="658"/>
                  </a:lnTo>
                  <a:lnTo>
                    <a:pt x="1143" y="658"/>
                  </a:lnTo>
                  <a:lnTo>
                    <a:pt x="1148" y="657"/>
                  </a:lnTo>
                  <a:lnTo>
                    <a:pt x="1154" y="653"/>
                  </a:lnTo>
                  <a:lnTo>
                    <a:pt x="1157" y="650"/>
                  </a:lnTo>
                  <a:lnTo>
                    <a:pt x="1160" y="647"/>
                  </a:lnTo>
                  <a:lnTo>
                    <a:pt x="1164" y="641"/>
                  </a:lnTo>
                  <a:lnTo>
                    <a:pt x="1165" y="636"/>
                  </a:lnTo>
                  <a:lnTo>
                    <a:pt x="1165" y="631"/>
                  </a:lnTo>
                  <a:lnTo>
                    <a:pt x="1165" y="27"/>
                  </a:lnTo>
                  <a:lnTo>
                    <a:pt x="1165" y="27"/>
                  </a:lnTo>
                  <a:lnTo>
                    <a:pt x="1165" y="22"/>
                  </a:lnTo>
                  <a:lnTo>
                    <a:pt x="1164" y="17"/>
                  </a:lnTo>
                  <a:lnTo>
                    <a:pt x="1160" y="12"/>
                  </a:lnTo>
                  <a:lnTo>
                    <a:pt x="1157" y="9"/>
                  </a:lnTo>
                  <a:lnTo>
                    <a:pt x="1154" y="5"/>
                  </a:lnTo>
                  <a:lnTo>
                    <a:pt x="1148" y="2"/>
                  </a:lnTo>
                  <a:lnTo>
                    <a:pt x="1143" y="0"/>
                  </a:lnTo>
                  <a:lnTo>
                    <a:pt x="1138" y="0"/>
                  </a:lnTo>
                  <a:lnTo>
                    <a:pt x="1138" y="0"/>
                  </a:lnTo>
                  <a:close/>
                  <a:moveTo>
                    <a:pt x="1044" y="537"/>
                  </a:moveTo>
                  <a:lnTo>
                    <a:pt x="121" y="537"/>
                  </a:lnTo>
                  <a:lnTo>
                    <a:pt x="121" y="122"/>
                  </a:lnTo>
                  <a:lnTo>
                    <a:pt x="1044" y="122"/>
                  </a:lnTo>
                  <a:lnTo>
                    <a:pt x="1044" y="537"/>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endParaRPr lang="zh-CN" altLang="en-US" sz="1798"/>
            </a:p>
          </p:txBody>
        </p:sp>
      </p:grpSp>
      <p:sp>
        <p:nvSpPr>
          <p:cNvPr id="105" name="圆角矩形 104"/>
          <p:cNvSpPr/>
          <p:nvPr/>
        </p:nvSpPr>
        <p:spPr>
          <a:xfrm>
            <a:off x="7763148" y="4477344"/>
            <a:ext cx="3325291" cy="1080000"/>
          </a:xfrm>
          <a:prstGeom prst="roundRect">
            <a:avLst>
              <a:gd name="adj" fmla="val 603"/>
            </a:avLst>
          </a:prstGeom>
          <a:noFill/>
          <a:ln w="63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68" tIns="45684" rIns="91368" bIns="45684" numCol="1" spcCol="0" rtlCol="0" fromWordArt="0" anchor="ctr" anchorCtr="0" forceAA="0" compatLnSpc="1">
            <a:prstTxWarp prst="textNoShape">
              <a:avLst/>
            </a:prstTxWarp>
            <a:noAutofit/>
          </a:bodyPr>
          <a:lstStyle/>
          <a:p>
            <a:pPr algn="ctr"/>
            <a:endParaRPr lang="zh-CN" altLang="en-US" sz="1798">
              <a:solidFill>
                <a:schemeClr val="tx1"/>
              </a:solidFill>
            </a:endParaRPr>
          </a:p>
        </p:txBody>
      </p:sp>
      <p:sp>
        <p:nvSpPr>
          <p:cNvPr id="106" name="Freeform 292"/>
          <p:cNvSpPr>
            <a:spLocks noChangeAspect="1" noEditPoints="1"/>
          </p:cNvSpPr>
          <p:nvPr/>
        </p:nvSpPr>
        <p:spPr bwMode="auto">
          <a:xfrm>
            <a:off x="9314126" y="4883998"/>
            <a:ext cx="340630" cy="277456"/>
          </a:xfrm>
          <a:custGeom>
            <a:avLst/>
            <a:gdLst>
              <a:gd name="T0" fmla="*/ 88 w 232"/>
              <a:gd name="T1" fmla="*/ 172 h 189"/>
              <a:gd name="T2" fmla="*/ 156 w 232"/>
              <a:gd name="T3" fmla="*/ 168 h 189"/>
              <a:gd name="T4" fmla="*/ 183 w 232"/>
              <a:gd name="T5" fmla="*/ 172 h 189"/>
              <a:gd name="T6" fmla="*/ 62 w 232"/>
              <a:gd name="T7" fmla="*/ 189 h 189"/>
              <a:gd name="T8" fmla="*/ 123 w 232"/>
              <a:gd name="T9" fmla="*/ 99 h 189"/>
              <a:gd name="T10" fmla="*/ 90 w 232"/>
              <a:gd name="T11" fmla="*/ 110 h 189"/>
              <a:gd name="T12" fmla="*/ 123 w 232"/>
              <a:gd name="T13" fmla="*/ 119 h 189"/>
              <a:gd name="T14" fmla="*/ 113 w 232"/>
              <a:gd name="T15" fmla="*/ 84 h 189"/>
              <a:gd name="T16" fmla="*/ 117 w 232"/>
              <a:gd name="T17" fmla="*/ 65 h 189"/>
              <a:gd name="T18" fmla="*/ 128 w 232"/>
              <a:gd name="T19" fmla="*/ 84 h 189"/>
              <a:gd name="T20" fmla="*/ 52 w 232"/>
              <a:gd name="T21" fmla="*/ 84 h 189"/>
              <a:gd name="T22" fmla="*/ 48 w 232"/>
              <a:gd name="T23" fmla="*/ 65 h 189"/>
              <a:gd name="T24" fmla="*/ 37 w 232"/>
              <a:gd name="T25" fmla="*/ 84 h 189"/>
              <a:gd name="T26" fmla="*/ 37 w 232"/>
              <a:gd name="T27" fmla="*/ 88 h 189"/>
              <a:gd name="T28" fmla="*/ 134 w 232"/>
              <a:gd name="T29" fmla="*/ 93 h 189"/>
              <a:gd name="T30" fmla="*/ 134 w 232"/>
              <a:gd name="T31" fmla="*/ 124 h 189"/>
              <a:gd name="T32" fmla="*/ 103 w 232"/>
              <a:gd name="T33" fmla="*/ 129 h 189"/>
              <a:gd name="T34" fmla="*/ 63 w 232"/>
              <a:gd name="T35" fmla="*/ 129 h 189"/>
              <a:gd name="T36" fmla="*/ 31 w 232"/>
              <a:gd name="T37" fmla="*/ 124 h 189"/>
              <a:gd name="T38" fmla="*/ 31 w 232"/>
              <a:gd name="T39" fmla="*/ 93 h 189"/>
              <a:gd name="T40" fmla="*/ 75 w 232"/>
              <a:gd name="T41" fmla="*/ 99 h 189"/>
              <a:gd name="T42" fmla="*/ 42 w 232"/>
              <a:gd name="T43" fmla="*/ 119 h 189"/>
              <a:gd name="T44" fmla="*/ 75 w 232"/>
              <a:gd name="T45" fmla="*/ 110 h 189"/>
              <a:gd name="T46" fmla="*/ 157 w 232"/>
              <a:gd name="T47" fmla="*/ 0 h 189"/>
              <a:gd name="T48" fmla="*/ 129 w 232"/>
              <a:gd name="T49" fmla="*/ 63 h 189"/>
              <a:gd name="T50" fmla="*/ 203 w 232"/>
              <a:gd name="T51" fmla="*/ 77 h 189"/>
              <a:gd name="T52" fmla="*/ 231 w 232"/>
              <a:gd name="T53" fmla="*/ 14 h 189"/>
              <a:gd name="T54" fmla="*/ 157 w 232"/>
              <a:gd name="T55" fmla="*/ 0 h 189"/>
              <a:gd name="T56" fmla="*/ 161 w 232"/>
              <a:gd name="T57" fmla="*/ 43 h 189"/>
              <a:gd name="T58" fmla="*/ 160 w 232"/>
              <a:gd name="T59" fmla="*/ 58 h 189"/>
              <a:gd name="T60" fmla="*/ 166 w 232"/>
              <a:gd name="T61" fmla="*/ 43 h 189"/>
              <a:gd name="T62" fmla="*/ 161 w 232"/>
              <a:gd name="T63" fmla="*/ 39 h 189"/>
              <a:gd name="T64" fmla="*/ 169 w 232"/>
              <a:gd name="T65" fmla="*/ 30 h 189"/>
              <a:gd name="T66" fmla="*/ 169 w 232"/>
              <a:gd name="T67" fmla="*/ 18 h 189"/>
              <a:gd name="T68" fmla="*/ 164 w 232"/>
              <a:gd name="T69" fmla="*/ 30 h 189"/>
              <a:gd name="T70" fmla="*/ 156 w 232"/>
              <a:gd name="T71" fmla="*/ 20 h 189"/>
              <a:gd name="T72" fmla="*/ 181 w 232"/>
              <a:gd name="T73" fmla="*/ 12 h 189"/>
              <a:gd name="T74" fmla="*/ 181 w 232"/>
              <a:gd name="T75" fmla="*/ 27 h 189"/>
              <a:gd name="T76" fmla="*/ 177 w 232"/>
              <a:gd name="T77" fmla="*/ 47 h 189"/>
              <a:gd name="T78" fmla="*/ 159 w 232"/>
              <a:gd name="T79" fmla="*/ 67 h 189"/>
              <a:gd name="T80" fmla="*/ 150 w 232"/>
              <a:gd name="T81" fmla="*/ 43 h 189"/>
              <a:gd name="T82" fmla="*/ 187 w 232"/>
              <a:gd name="T83" fmla="*/ 10 h 189"/>
              <a:gd name="T84" fmla="*/ 211 w 232"/>
              <a:gd name="T85" fmla="*/ 13 h 189"/>
              <a:gd name="T86" fmla="*/ 205 w 232"/>
              <a:gd name="T87" fmla="*/ 55 h 189"/>
              <a:gd name="T88" fmla="*/ 190 w 232"/>
              <a:gd name="T89" fmla="*/ 66 h 189"/>
              <a:gd name="T90" fmla="*/ 193 w 232"/>
              <a:gd name="T91" fmla="*/ 56 h 189"/>
              <a:gd name="T92" fmla="*/ 198 w 232"/>
              <a:gd name="T93" fmla="*/ 18 h 189"/>
              <a:gd name="T94" fmla="*/ 193 w 232"/>
              <a:gd name="T95" fmla="*/ 56 h 189"/>
              <a:gd name="T96" fmla="*/ 131 w 232"/>
              <a:gd name="T97" fmla="*/ 14 h 189"/>
              <a:gd name="T98" fmla="*/ 21 w 232"/>
              <a:gd name="T99" fmla="*/ 35 h 189"/>
              <a:gd name="T100" fmla="*/ 210 w 232"/>
              <a:gd name="T101" fmla="*/ 141 h 189"/>
              <a:gd name="T102" fmla="*/ 228 w 232"/>
              <a:gd name="T103" fmla="*/ 64 h 189"/>
              <a:gd name="T104" fmla="*/ 232 w 232"/>
              <a:gd name="T105" fmla="*/ 152 h 189"/>
              <a:gd name="T106" fmla="*/ 221 w 232"/>
              <a:gd name="T107" fmla="*/ 163 h 189"/>
              <a:gd name="T108" fmla="*/ 0 w 232"/>
              <a:gd name="T109" fmla="*/ 163 h 189"/>
              <a:gd name="T110" fmla="*/ 0 w 232"/>
              <a:gd name="T111" fmla="*/ 24 h 189"/>
              <a:gd name="T112" fmla="*/ 10 w 232"/>
              <a:gd name="T113" fmla="*/ 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2" h="189">
                <a:moveTo>
                  <a:pt x="62" y="172"/>
                </a:moveTo>
                <a:cubicBezTo>
                  <a:pt x="88" y="172"/>
                  <a:pt x="88" y="172"/>
                  <a:pt x="88" y="172"/>
                </a:cubicBezTo>
                <a:cubicBezTo>
                  <a:pt x="88" y="168"/>
                  <a:pt x="88" y="168"/>
                  <a:pt x="88" y="168"/>
                </a:cubicBezTo>
                <a:cubicBezTo>
                  <a:pt x="156" y="168"/>
                  <a:pt x="156" y="168"/>
                  <a:pt x="156" y="168"/>
                </a:cubicBezTo>
                <a:cubicBezTo>
                  <a:pt x="156" y="172"/>
                  <a:pt x="156" y="172"/>
                  <a:pt x="156" y="172"/>
                </a:cubicBezTo>
                <a:cubicBezTo>
                  <a:pt x="183" y="172"/>
                  <a:pt x="183" y="172"/>
                  <a:pt x="183" y="172"/>
                </a:cubicBezTo>
                <a:cubicBezTo>
                  <a:pt x="183" y="189"/>
                  <a:pt x="183" y="189"/>
                  <a:pt x="183" y="189"/>
                </a:cubicBezTo>
                <a:cubicBezTo>
                  <a:pt x="62" y="189"/>
                  <a:pt x="62" y="189"/>
                  <a:pt x="62" y="189"/>
                </a:cubicBezTo>
                <a:cubicBezTo>
                  <a:pt x="62" y="172"/>
                  <a:pt x="62" y="172"/>
                  <a:pt x="62" y="172"/>
                </a:cubicBezTo>
                <a:close/>
                <a:moveTo>
                  <a:pt x="123" y="99"/>
                </a:moveTo>
                <a:cubicBezTo>
                  <a:pt x="90" y="99"/>
                  <a:pt x="90" y="99"/>
                  <a:pt x="90" y="99"/>
                </a:cubicBezTo>
                <a:cubicBezTo>
                  <a:pt x="90" y="110"/>
                  <a:pt x="90" y="110"/>
                  <a:pt x="90" y="110"/>
                </a:cubicBezTo>
                <a:cubicBezTo>
                  <a:pt x="94" y="115"/>
                  <a:pt x="99" y="117"/>
                  <a:pt x="105" y="118"/>
                </a:cubicBezTo>
                <a:cubicBezTo>
                  <a:pt x="110" y="120"/>
                  <a:pt x="116" y="120"/>
                  <a:pt x="123" y="119"/>
                </a:cubicBezTo>
                <a:cubicBezTo>
                  <a:pt x="123" y="99"/>
                  <a:pt x="123" y="99"/>
                  <a:pt x="123" y="99"/>
                </a:cubicBezTo>
                <a:close/>
                <a:moveTo>
                  <a:pt x="113" y="84"/>
                </a:moveTo>
                <a:cubicBezTo>
                  <a:pt x="108" y="65"/>
                  <a:pt x="108" y="65"/>
                  <a:pt x="108" y="65"/>
                </a:cubicBezTo>
                <a:cubicBezTo>
                  <a:pt x="117" y="65"/>
                  <a:pt x="117" y="65"/>
                  <a:pt x="117" y="65"/>
                </a:cubicBezTo>
                <a:cubicBezTo>
                  <a:pt x="131" y="85"/>
                  <a:pt x="131" y="85"/>
                  <a:pt x="131" y="85"/>
                </a:cubicBezTo>
                <a:cubicBezTo>
                  <a:pt x="130" y="85"/>
                  <a:pt x="129" y="84"/>
                  <a:pt x="128" y="84"/>
                </a:cubicBezTo>
                <a:cubicBezTo>
                  <a:pt x="113" y="84"/>
                  <a:pt x="113" y="84"/>
                  <a:pt x="113" y="84"/>
                </a:cubicBezTo>
                <a:close/>
                <a:moveTo>
                  <a:pt x="52" y="84"/>
                </a:moveTo>
                <a:cubicBezTo>
                  <a:pt x="57" y="65"/>
                  <a:pt x="57" y="65"/>
                  <a:pt x="57" y="65"/>
                </a:cubicBezTo>
                <a:cubicBezTo>
                  <a:pt x="48" y="65"/>
                  <a:pt x="48" y="65"/>
                  <a:pt x="48" y="65"/>
                </a:cubicBezTo>
                <a:cubicBezTo>
                  <a:pt x="34" y="85"/>
                  <a:pt x="34" y="85"/>
                  <a:pt x="34" y="85"/>
                </a:cubicBezTo>
                <a:cubicBezTo>
                  <a:pt x="35" y="85"/>
                  <a:pt x="36" y="84"/>
                  <a:pt x="37" y="84"/>
                </a:cubicBezTo>
                <a:cubicBezTo>
                  <a:pt x="52" y="84"/>
                  <a:pt x="52" y="84"/>
                  <a:pt x="52" y="84"/>
                </a:cubicBezTo>
                <a:close/>
                <a:moveTo>
                  <a:pt x="37" y="88"/>
                </a:moveTo>
                <a:cubicBezTo>
                  <a:pt x="67" y="88"/>
                  <a:pt x="98" y="88"/>
                  <a:pt x="128" y="88"/>
                </a:cubicBezTo>
                <a:cubicBezTo>
                  <a:pt x="131" y="88"/>
                  <a:pt x="134" y="90"/>
                  <a:pt x="134" y="93"/>
                </a:cubicBezTo>
                <a:cubicBezTo>
                  <a:pt x="134" y="124"/>
                  <a:pt x="134" y="124"/>
                  <a:pt x="134" y="124"/>
                </a:cubicBezTo>
                <a:cubicBezTo>
                  <a:pt x="134" y="124"/>
                  <a:pt x="134" y="124"/>
                  <a:pt x="134" y="124"/>
                </a:cubicBezTo>
                <a:cubicBezTo>
                  <a:pt x="134" y="126"/>
                  <a:pt x="132" y="129"/>
                  <a:pt x="129" y="129"/>
                </a:cubicBezTo>
                <a:cubicBezTo>
                  <a:pt x="120" y="131"/>
                  <a:pt x="111" y="131"/>
                  <a:pt x="103" y="129"/>
                </a:cubicBezTo>
                <a:cubicBezTo>
                  <a:pt x="95" y="127"/>
                  <a:pt x="88" y="124"/>
                  <a:pt x="83" y="118"/>
                </a:cubicBezTo>
                <a:cubicBezTo>
                  <a:pt x="77" y="124"/>
                  <a:pt x="70" y="127"/>
                  <a:pt x="63" y="129"/>
                </a:cubicBezTo>
                <a:cubicBezTo>
                  <a:pt x="54" y="131"/>
                  <a:pt x="45" y="131"/>
                  <a:pt x="36" y="129"/>
                </a:cubicBezTo>
                <a:cubicBezTo>
                  <a:pt x="33" y="129"/>
                  <a:pt x="31" y="126"/>
                  <a:pt x="31" y="124"/>
                </a:cubicBezTo>
                <a:cubicBezTo>
                  <a:pt x="31" y="124"/>
                  <a:pt x="31" y="124"/>
                  <a:pt x="31" y="124"/>
                </a:cubicBezTo>
                <a:cubicBezTo>
                  <a:pt x="31" y="93"/>
                  <a:pt x="31" y="93"/>
                  <a:pt x="31" y="93"/>
                </a:cubicBezTo>
                <a:cubicBezTo>
                  <a:pt x="31" y="90"/>
                  <a:pt x="34" y="88"/>
                  <a:pt x="37" y="88"/>
                </a:cubicBezTo>
                <a:close/>
                <a:moveTo>
                  <a:pt x="75" y="99"/>
                </a:moveTo>
                <a:cubicBezTo>
                  <a:pt x="42" y="99"/>
                  <a:pt x="42" y="99"/>
                  <a:pt x="42" y="99"/>
                </a:cubicBezTo>
                <a:cubicBezTo>
                  <a:pt x="42" y="119"/>
                  <a:pt x="42" y="119"/>
                  <a:pt x="42" y="119"/>
                </a:cubicBezTo>
                <a:cubicBezTo>
                  <a:pt x="49" y="120"/>
                  <a:pt x="55" y="120"/>
                  <a:pt x="60" y="118"/>
                </a:cubicBezTo>
                <a:cubicBezTo>
                  <a:pt x="66" y="117"/>
                  <a:pt x="71" y="115"/>
                  <a:pt x="75" y="110"/>
                </a:cubicBezTo>
                <a:cubicBezTo>
                  <a:pt x="75" y="99"/>
                  <a:pt x="75" y="99"/>
                  <a:pt x="75" y="99"/>
                </a:cubicBezTo>
                <a:close/>
                <a:moveTo>
                  <a:pt x="157" y="0"/>
                </a:moveTo>
                <a:cubicBezTo>
                  <a:pt x="149" y="0"/>
                  <a:pt x="141" y="6"/>
                  <a:pt x="139" y="14"/>
                </a:cubicBezTo>
                <a:cubicBezTo>
                  <a:pt x="129" y="63"/>
                  <a:pt x="129" y="63"/>
                  <a:pt x="129" y="63"/>
                </a:cubicBezTo>
                <a:cubicBezTo>
                  <a:pt x="127" y="71"/>
                  <a:pt x="132" y="77"/>
                  <a:pt x="140" y="77"/>
                </a:cubicBezTo>
                <a:cubicBezTo>
                  <a:pt x="203" y="77"/>
                  <a:pt x="203" y="77"/>
                  <a:pt x="203" y="77"/>
                </a:cubicBezTo>
                <a:cubicBezTo>
                  <a:pt x="211" y="77"/>
                  <a:pt x="219" y="71"/>
                  <a:pt x="221" y="63"/>
                </a:cubicBezTo>
                <a:cubicBezTo>
                  <a:pt x="231" y="14"/>
                  <a:pt x="231" y="14"/>
                  <a:pt x="231" y="14"/>
                </a:cubicBezTo>
                <a:cubicBezTo>
                  <a:pt x="232" y="6"/>
                  <a:pt x="227" y="0"/>
                  <a:pt x="219" y="0"/>
                </a:cubicBezTo>
                <a:cubicBezTo>
                  <a:pt x="157" y="0"/>
                  <a:pt x="157" y="0"/>
                  <a:pt x="157" y="0"/>
                </a:cubicBezTo>
                <a:close/>
                <a:moveTo>
                  <a:pt x="150" y="43"/>
                </a:moveTo>
                <a:cubicBezTo>
                  <a:pt x="161" y="43"/>
                  <a:pt x="161" y="43"/>
                  <a:pt x="161" y="43"/>
                </a:cubicBezTo>
                <a:cubicBezTo>
                  <a:pt x="158" y="56"/>
                  <a:pt x="158" y="56"/>
                  <a:pt x="158" y="56"/>
                </a:cubicBezTo>
                <a:cubicBezTo>
                  <a:pt x="158" y="57"/>
                  <a:pt x="159" y="58"/>
                  <a:pt x="160" y="58"/>
                </a:cubicBezTo>
                <a:cubicBezTo>
                  <a:pt x="162" y="58"/>
                  <a:pt x="163" y="57"/>
                  <a:pt x="163" y="56"/>
                </a:cubicBezTo>
                <a:cubicBezTo>
                  <a:pt x="166" y="43"/>
                  <a:pt x="166" y="43"/>
                  <a:pt x="166" y="43"/>
                </a:cubicBezTo>
                <a:cubicBezTo>
                  <a:pt x="166" y="42"/>
                  <a:pt x="166" y="41"/>
                  <a:pt x="165" y="40"/>
                </a:cubicBezTo>
                <a:cubicBezTo>
                  <a:pt x="165" y="40"/>
                  <a:pt x="163" y="39"/>
                  <a:pt x="161" y="39"/>
                </a:cubicBezTo>
                <a:cubicBezTo>
                  <a:pt x="163" y="33"/>
                  <a:pt x="163" y="33"/>
                  <a:pt x="163" y="33"/>
                </a:cubicBezTo>
                <a:cubicBezTo>
                  <a:pt x="166" y="33"/>
                  <a:pt x="168" y="32"/>
                  <a:pt x="169" y="30"/>
                </a:cubicBezTo>
                <a:cubicBezTo>
                  <a:pt x="171" y="20"/>
                  <a:pt x="171" y="20"/>
                  <a:pt x="171" y="20"/>
                </a:cubicBezTo>
                <a:cubicBezTo>
                  <a:pt x="171" y="19"/>
                  <a:pt x="171" y="18"/>
                  <a:pt x="169" y="18"/>
                </a:cubicBezTo>
                <a:cubicBezTo>
                  <a:pt x="168" y="18"/>
                  <a:pt x="167" y="19"/>
                  <a:pt x="166" y="20"/>
                </a:cubicBezTo>
                <a:cubicBezTo>
                  <a:pt x="164" y="30"/>
                  <a:pt x="164" y="30"/>
                  <a:pt x="164" y="30"/>
                </a:cubicBezTo>
                <a:cubicBezTo>
                  <a:pt x="153" y="30"/>
                  <a:pt x="153" y="30"/>
                  <a:pt x="153" y="30"/>
                </a:cubicBezTo>
                <a:cubicBezTo>
                  <a:pt x="156" y="20"/>
                  <a:pt x="156" y="20"/>
                  <a:pt x="156" y="20"/>
                </a:cubicBezTo>
                <a:cubicBezTo>
                  <a:pt x="157" y="13"/>
                  <a:pt x="162" y="10"/>
                  <a:pt x="172" y="10"/>
                </a:cubicBezTo>
                <a:cubicBezTo>
                  <a:pt x="175" y="10"/>
                  <a:pt x="178" y="11"/>
                  <a:pt x="181" y="12"/>
                </a:cubicBezTo>
                <a:cubicBezTo>
                  <a:pt x="183" y="14"/>
                  <a:pt x="184" y="16"/>
                  <a:pt x="183" y="20"/>
                </a:cubicBezTo>
                <a:cubicBezTo>
                  <a:pt x="181" y="27"/>
                  <a:pt x="181" y="27"/>
                  <a:pt x="181" y="27"/>
                </a:cubicBezTo>
                <a:cubicBezTo>
                  <a:pt x="180" y="32"/>
                  <a:pt x="177" y="35"/>
                  <a:pt x="173" y="36"/>
                </a:cubicBezTo>
                <a:cubicBezTo>
                  <a:pt x="177" y="38"/>
                  <a:pt x="178" y="41"/>
                  <a:pt x="177" y="47"/>
                </a:cubicBezTo>
                <a:cubicBezTo>
                  <a:pt x="175" y="55"/>
                  <a:pt x="175" y="55"/>
                  <a:pt x="175" y="55"/>
                </a:cubicBezTo>
                <a:cubicBezTo>
                  <a:pt x="173" y="63"/>
                  <a:pt x="168" y="67"/>
                  <a:pt x="159" y="67"/>
                </a:cubicBezTo>
                <a:cubicBezTo>
                  <a:pt x="150" y="67"/>
                  <a:pt x="146" y="63"/>
                  <a:pt x="147" y="56"/>
                </a:cubicBezTo>
                <a:cubicBezTo>
                  <a:pt x="150" y="43"/>
                  <a:pt x="150" y="43"/>
                  <a:pt x="150" y="43"/>
                </a:cubicBezTo>
                <a:close/>
                <a:moveTo>
                  <a:pt x="175" y="66"/>
                </a:moveTo>
                <a:cubicBezTo>
                  <a:pt x="187" y="10"/>
                  <a:pt x="187" y="10"/>
                  <a:pt x="187" y="10"/>
                </a:cubicBezTo>
                <a:cubicBezTo>
                  <a:pt x="203" y="10"/>
                  <a:pt x="203" y="10"/>
                  <a:pt x="203" y="10"/>
                </a:cubicBezTo>
                <a:cubicBezTo>
                  <a:pt x="206" y="10"/>
                  <a:pt x="209" y="11"/>
                  <a:pt x="211" y="13"/>
                </a:cubicBezTo>
                <a:cubicBezTo>
                  <a:pt x="213" y="15"/>
                  <a:pt x="214" y="18"/>
                  <a:pt x="213" y="21"/>
                </a:cubicBezTo>
                <a:cubicBezTo>
                  <a:pt x="205" y="55"/>
                  <a:pt x="205" y="55"/>
                  <a:pt x="205" y="55"/>
                </a:cubicBezTo>
                <a:cubicBezTo>
                  <a:pt x="205" y="59"/>
                  <a:pt x="203" y="61"/>
                  <a:pt x="200" y="63"/>
                </a:cubicBezTo>
                <a:cubicBezTo>
                  <a:pt x="197" y="65"/>
                  <a:pt x="194" y="66"/>
                  <a:pt x="190" y="66"/>
                </a:cubicBezTo>
                <a:cubicBezTo>
                  <a:pt x="175" y="66"/>
                  <a:pt x="175" y="66"/>
                  <a:pt x="175" y="66"/>
                </a:cubicBezTo>
                <a:close/>
                <a:moveTo>
                  <a:pt x="193" y="56"/>
                </a:moveTo>
                <a:cubicBezTo>
                  <a:pt x="193" y="58"/>
                  <a:pt x="191" y="59"/>
                  <a:pt x="189" y="59"/>
                </a:cubicBezTo>
                <a:cubicBezTo>
                  <a:pt x="198" y="18"/>
                  <a:pt x="198" y="18"/>
                  <a:pt x="198" y="18"/>
                </a:cubicBezTo>
                <a:cubicBezTo>
                  <a:pt x="200" y="18"/>
                  <a:pt x="201" y="18"/>
                  <a:pt x="201" y="20"/>
                </a:cubicBezTo>
                <a:cubicBezTo>
                  <a:pt x="193" y="56"/>
                  <a:pt x="193" y="56"/>
                  <a:pt x="193" y="56"/>
                </a:cubicBezTo>
                <a:close/>
                <a:moveTo>
                  <a:pt x="10" y="14"/>
                </a:moveTo>
                <a:cubicBezTo>
                  <a:pt x="131" y="14"/>
                  <a:pt x="131" y="14"/>
                  <a:pt x="131" y="14"/>
                </a:cubicBezTo>
                <a:cubicBezTo>
                  <a:pt x="126" y="35"/>
                  <a:pt x="126" y="35"/>
                  <a:pt x="126" y="35"/>
                </a:cubicBezTo>
                <a:cubicBezTo>
                  <a:pt x="21" y="35"/>
                  <a:pt x="21" y="35"/>
                  <a:pt x="21" y="35"/>
                </a:cubicBezTo>
                <a:cubicBezTo>
                  <a:pt x="21" y="141"/>
                  <a:pt x="21" y="141"/>
                  <a:pt x="21" y="141"/>
                </a:cubicBezTo>
                <a:cubicBezTo>
                  <a:pt x="210" y="141"/>
                  <a:pt x="210" y="141"/>
                  <a:pt x="210" y="141"/>
                </a:cubicBezTo>
                <a:cubicBezTo>
                  <a:pt x="210" y="84"/>
                  <a:pt x="210" y="84"/>
                  <a:pt x="210" y="84"/>
                </a:cubicBezTo>
                <a:cubicBezTo>
                  <a:pt x="219" y="82"/>
                  <a:pt x="226" y="74"/>
                  <a:pt x="228" y="64"/>
                </a:cubicBezTo>
                <a:cubicBezTo>
                  <a:pt x="232" y="49"/>
                  <a:pt x="232" y="49"/>
                  <a:pt x="232" y="49"/>
                </a:cubicBezTo>
                <a:cubicBezTo>
                  <a:pt x="232" y="152"/>
                  <a:pt x="232" y="152"/>
                  <a:pt x="232" y="152"/>
                </a:cubicBezTo>
                <a:cubicBezTo>
                  <a:pt x="232" y="163"/>
                  <a:pt x="232" y="163"/>
                  <a:pt x="232" y="163"/>
                </a:cubicBezTo>
                <a:cubicBezTo>
                  <a:pt x="221" y="163"/>
                  <a:pt x="221" y="163"/>
                  <a:pt x="221" y="163"/>
                </a:cubicBezTo>
                <a:cubicBezTo>
                  <a:pt x="10" y="163"/>
                  <a:pt x="10" y="163"/>
                  <a:pt x="10" y="163"/>
                </a:cubicBezTo>
                <a:cubicBezTo>
                  <a:pt x="0" y="163"/>
                  <a:pt x="0" y="163"/>
                  <a:pt x="0" y="163"/>
                </a:cubicBezTo>
                <a:cubicBezTo>
                  <a:pt x="0" y="152"/>
                  <a:pt x="0" y="152"/>
                  <a:pt x="0" y="152"/>
                </a:cubicBezTo>
                <a:cubicBezTo>
                  <a:pt x="0" y="24"/>
                  <a:pt x="0" y="24"/>
                  <a:pt x="0" y="24"/>
                </a:cubicBezTo>
                <a:cubicBezTo>
                  <a:pt x="0" y="14"/>
                  <a:pt x="0" y="14"/>
                  <a:pt x="0" y="14"/>
                </a:cubicBezTo>
                <a:lnTo>
                  <a:pt x="10" y="14"/>
                </a:lnTo>
                <a:close/>
              </a:path>
            </a:pathLst>
          </a:custGeom>
          <a:solidFill>
            <a:srgbClr val="00B0F0"/>
          </a:solidFill>
          <a:ln w="19050">
            <a:noFill/>
          </a:ln>
          <a:effectLst/>
          <a:extLst/>
        </p:spPr>
        <p:txBody>
          <a:bodyPr lIns="134859" rIns="134859" anchor="ctr"/>
          <a:lstStyle/>
          <a:p>
            <a:pPr>
              <a:spcAft>
                <a:spcPts val="450"/>
              </a:spcAft>
              <a:buSzPct val="60000"/>
              <a:defRPr/>
            </a:pPr>
            <a:endParaRPr lang="zh-CN" altLang="en-US" sz="825">
              <a:cs typeface="Arial" panose="020B0604020202020204" pitchFamily="34" charset="0"/>
            </a:endParaRPr>
          </a:p>
        </p:txBody>
      </p:sp>
      <p:sp>
        <p:nvSpPr>
          <p:cNvPr id="107" name="矩形 106"/>
          <p:cNvSpPr/>
          <p:nvPr/>
        </p:nvSpPr>
        <p:spPr>
          <a:xfrm>
            <a:off x="8214681" y="5002444"/>
            <a:ext cx="846666" cy="184594"/>
          </a:xfrm>
          <a:prstGeom prst="rect">
            <a:avLst/>
          </a:prstGeom>
          <a:ln>
            <a:noFill/>
          </a:ln>
        </p:spPr>
        <p:txBody>
          <a:bodyPr wrap="square" lIns="0" tIns="0" rIns="0" bIns="0">
            <a:spAutoFit/>
          </a:bodyPr>
          <a:lstStyle/>
          <a:p>
            <a:pPr defTabSz="469045">
              <a:buClr>
                <a:srgbClr val="990000"/>
              </a:buClr>
              <a:buSzPct val="60000"/>
            </a:pPr>
            <a:r>
              <a:rPr lang="en-US" altLang="zh-CN" sz="1200" kern="0" dirty="0">
                <a:cs typeface="Arial" pitchFamily="34" charset="0"/>
                <a:sym typeface="Arial"/>
              </a:rPr>
              <a:t>4k</a:t>
            </a:r>
            <a:r>
              <a:rPr lang="zh-CN" altLang="en-US" sz="1200" kern="0" dirty="0">
                <a:cs typeface="Arial" pitchFamily="34" charset="0"/>
                <a:sym typeface="Arial"/>
              </a:rPr>
              <a:t>视频会议</a:t>
            </a:r>
            <a:endParaRPr lang="en-US" altLang="zh-CN" sz="1200" kern="0" dirty="0">
              <a:cs typeface="Arial" pitchFamily="34" charset="0"/>
              <a:sym typeface="Arial"/>
            </a:endParaRPr>
          </a:p>
        </p:txBody>
      </p:sp>
      <p:sp>
        <p:nvSpPr>
          <p:cNvPr id="108" name="矩形 107"/>
          <p:cNvSpPr/>
          <p:nvPr/>
        </p:nvSpPr>
        <p:spPr>
          <a:xfrm>
            <a:off x="9215702" y="5243618"/>
            <a:ext cx="599265" cy="184522"/>
          </a:xfrm>
          <a:prstGeom prst="rect">
            <a:avLst/>
          </a:prstGeom>
          <a:ln>
            <a:noFill/>
          </a:ln>
        </p:spPr>
        <p:txBody>
          <a:bodyPr wrap="square" lIns="0" tIns="0" rIns="0" bIns="0">
            <a:spAutoFit/>
          </a:bodyPr>
          <a:lstStyle/>
          <a:p>
            <a:pPr defTabSz="469045">
              <a:buClr>
                <a:srgbClr val="990000"/>
              </a:buClr>
              <a:buSzPct val="60000"/>
            </a:pPr>
            <a:r>
              <a:rPr lang="en-US" altLang="zh-CN" sz="1200" kern="0" dirty="0">
                <a:cs typeface="Arial" pitchFamily="34" charset="0"/>
                <a:sym typeface="Arial"/>
              </a:rPr>
              <a:t>3D</a:t>
            </a:r>
            <a:r>
              <a:rPr lang="zh-CN" altLang="en-US" sz="1200" kern="0" dirty="0">
                <a:cs typeface="Arial" pitchFamily="34" charset="0"/>
                <a:sym typeface="Arial"/>
              </a:rPr>
              <a:t>诊断</a:t>
            </a:r>
            <a:endParaRPr lang="en-US" altLang="zh-CN" sz="1200" kern="0" dirty="0">
              <a:cs typeface="Arial" pitchFamily="34" charset="0"/>
              <a:sym typeface="Arial"/>
            </a:endParaRPr>
          </a:p>
        </p:txBody>
      </p:sp>
      <p:sp>
        <p:nvSpPr>
          <p:cNvPr id="109" name="文本框 108"/>
          <p:cNvSpPr txBox="1"/>
          <p:nvPr/>
        </p:nvSpPr>
        <p:spPr>
          <a:xfrm>
            <a:off x="8168899" y="5696826"/>
            <a:ext cx="2689835" cy="584547"/>
          </a:xfrm>
          <a:prstGeom prst="rect">
            <a:avLst/>
          </a:prstGeom>
          <a:noFill/>
        </p:spPr>
        <p:txBody>
          <a:bodyPr wrap="square" rtlCol="0">
            <a:spAutoFit/>
          </a:bodyPr>
          <a:lstStyle/>
          <a:p>
            <a:r>
              <a:rPr lang="zh-CN" altLang="en-US" sz="1599" b="1" dirty="0">
                <a:solidFill>
                  <a:srgbClr val="EC7061"/>
                </a:solidFill>
              </a:rPr>
              <a:t>每用户带宽</a:t>
            </a:r>
            <a:r>
              <a:rPr lang="en-US" altLang="zh-CN" sz="1599" b="1" dirty="0">
                <a:solidFill>
                  <a:srgbClr val="EC7061"/>
                </a:solidFill>
              </a:rPr>
              <a:t>&gt;</a:t>
            </a:r>
            <a:r>
              <a:rPr lang="en-US" altLang="zh-CN" sz="1599" b="1" dirty="0" smtClean="0">
                <a:solidFill>
                  <a:srgbClr val="EC7061"/>
                </a:solidFill>
              </a:rPr>
              <a:t>50 Mbps</a:t>
            </a:r>
            <a:endParaRPr lang="en-US" altLang="zh-CN" sz="1599" b="1" dirty="0">
              <a:solidFill>
                <a:srgbClr val="EC7061"/>
              </a:solidFill>
            </a:endParaRPr>
          </a:p>
          <a:p>
            <a:r>
              <a:rPr lang="zh-CN" altLang="en-US" sz="1599" b="1" dirty="0">
                <a:solidFill>
                  <a:srgbClr val="EC7061"/>
                </a:solidFill>
              </a:rPr>
              <a:t>时延</a:t>
            </a:r>
            <a:r>
              <a:rPr lang="en-US" altLang="zh-CN" sz="1599" b="1" dirty="0">
                <a:solidFill>
                  <a:srgbClr val="EC7061"/>
                </a:solidFill>
              </a:rPr>
              <a:t>&lt;</a:t>
            </a:r>
            <a:r>
              <a:rPr lang="en-US" altLang="zh-CN" sz="1599" b="1" dirty="0" smtClean="0">
                <a:solidFill>
                  <a:srgbClr val="EC7061"/>
                </a:solidFill>
              </a:rPr>
              <a:t>10 </a:t>
            </a:r>
            <a:r>
              <a:rPr lang="en-US" altLang="zh-CN" sz="1599" b="1" dirty="0" err="1" smtClean="0">
                <a:solidFill>
                  <a:srgbClr val="EC7061"/>
                </a:solidFill>
              </a:rPr>
              <a:t>ms</a:t>
            </a:r>
            <a:endParaRPr lang="zh-CN" altLang="en-US" sz="1599" b="1" dirty="0">
              <a:solidFill>
                <a:srgbClr val="EC7061"/>
              </a:solidFill>
            </a:endParaRPr>
          </a:p>
        </p:txBody>
      </p:sp>
      <p:grpSp>
        <p:nvGrpSpPr>
          <p:cNvPr id="110" name="组合 109"/>
          <p:cNvGrpSpPr/>
          <p:nvPr/>
        </p:nvGrpSpPr>
        <p:grpSpPr>
          <a:xfrm>
            <a:off x="8424033" y="4666225"/>
            <a:ext cx="442105" cy="278693"/>
            <a:chOff x="6076560" y="3391057"/>
            <a:chExt cx="442451" cy="278910"/>
          </a:xfrm>
        </p:grpSpPr>
        <p:sp>
          <p:nvSpPr>
            <p:cNvPr id="111" name="Freeform 5"/>
            <p:cNvSpPr>
              <a:spLocks noEditPoints="1"/>
            </p:cNvSpPr>
            <p:nvPr/>
          </p:nvSpPr>
          <p:spPr bwMode="auto">
            <a:xfrm>
              <a:off x="6081686" y="3395937"/>
              <a:ext cx="305580" cy="274030"/>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solidFill>
              <a:srgbClr val="00B0F0"/>
            </a:solidFill>
            <a:ln w="9525">
              <a:noFill/>
              <a:prstDash val="dash"/>
              <a:round/>
              <a:headEnd/>
              <a:tailEnd/>
            </a:ln>
          </p:spPr>
          <p:txBody>
            <a:bodyPr vert="horz" wrap="square" lIns="68508" tIns="34255" rIns="68508" bIns="34255" numCol="1" anchor="t" anchorCtr="0" compatLnSpc="1">
              <a:prstTxWarp prst="textNoShape">
                <a:avLst/>
              </a:prstTxWarp>
            </a:bodyPr>
            <a:lstStyle/>
            <a:p>
              <a:endParaRPr lang="zh-CN" altLang="en-US" sz="675">
                <a:cs typeface="Arial" pitchFamily="34" charset="0"/>
              </a:endParaRPr>
            </a:p>
          </p:txBody>
        </p:sp>
        <p:sp>
          <p:nvSpPr>
            <p:cNvPr id="112" name="文本框 111"/>
            <p:cNvSpPr txBox="1"/>
            <p:nvPr/>
          </p:nvSpPr>
          <p:spPr>
            <a:xfrm>
              <a:off x="6076560" y="3391057"/>
              <a:ext cx="442451" cy="246221"/>
            </a:xfrm>
            <a:prstGeom prst="rect">
              <a:avLst/>
            </a:prstGeom>
            <a:noFill/>
            <a:ln>
              <a:noFill/>
            </a:ln>
          </p:spPr>
          <p:txBody>
            <a:bodyPr wrap="square" rtlCol="0">
              <a:spAutoFit/>
            </a:bodyPr>
            <a:lstStyle/>
            <a:p>
              <a:pPr algn="l"/>
              <a:r>
                <a:rPr lang="en-US" altLang="zh-CN" sz="1000" dirty="0"/>
                <a:t>4K</a:t>
              </a:r>
              <a:endParaRPr lang="zh-CN" altLang="en-US" sz="1000" dirty="0"/>
            </a:p>
          </p:txBody>
        </p:sp>
      </p:grpSp>
      <p:sp>
        <p:nvSpPr>
          <p:cNvPr id="113" name="圆角矩形 112"/>
          <p:cNvSpPr/>
          <p:nvPr/>
        </p:nvSpPr>
        <p:spPr>
          <a:xfrm>
            <a:off x="4466967" y="4477344"/>
            <a:ext cx="3247210" cy="1080000"/>
          </a:xfrm>
          <a:prstGeom prst="roundRect">
            <a:avLst>
              <a:gd name="adj" fmla="val 603"/>
            </a:avLst>
          </a:prstGeom>
          <a:noFill/>
          <a:ln w="63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68" tIns="45684" rIns="91368" bIns="45684" numCol="1" spcCol="0" rtlCol="0" fromWordArt="0" anchor="ctr" anchorCtr="0" forceAA="0" compatLnSpc="1">
            <a:prstTxWarp prst="textNoShape">
              <a:avLst/>
            </a:prstTxWarp>
            <a:noAutofit/>
          </a:bodyPr>
          <a:lstStyle/>
          <a:p>
            <a:pPr algn="ctr"/>
            <a:endParaRPr lang="zh-CN" altLang="en-US" sz="1798">
              <a:solidFill>
                <a:schemeClr val="tx1"/>
              </a:solidFill>
            </a:endParaRPr>
          </a:p>
        </p:txBody>
      </p:sp>
      <p:sp>
        <p:nvSpPr>
          <p:cNvPr id="114" name="圆角矩形 113"/>
          <p:cNvSpPr/>
          <p:nvPr/>
        </p:nvSpPr>
        <p:spPr>
          <a:xfrm>
            <a:off x="2878778" y="4477344"/>
            <a:ext cx="1546011" cy="1080000"/>
          </a:xfrm>
          <a:prstGeom prst="roundRect">
            <a:avLst>
              <a:gd name="adj" fmla="val 610"/>
            </a:avLst>
          </a:prstGeom>
          <a:noFill/>
          <a:ln w="63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68" tIns="45684" rIns="91368" bIns="45684" numCol="1" spcCol="0" rtlCol="0" fromWordArt="0" anchor="ctr" anchorCtr="0" forceAA="0" compatLnSpc="1">
            <a:prstTxWarp prst="textNoShape">
              <a:avLst/>
            </a:prstTxWarp>
            <a:noAutofit/>
          </a:bodyPr>
          <a:lstStyle/>
          <a:p>
            <a:pPr algn="ctr"/>
            <a:endParaRPr lang="zh-CN" altLang="en-US" sz="1798">
              <a:solidFill>
                <a:schemeClr val="tx1"/>
              </a:solidFill>
            </a:endParaRPr>
          </a:p>
        </p:txBody>
      </p:sp>
      <p:sp>
        <p:nvSpPr>
          <p:cNvPr id="115" name="Freeform 64"/>
          <p:cNvSpPr>
            <a:spLocks/>
          </p:cNvSpPr>
          <p:nvPr/>
        </p:nvSpPr>
        <p:spPr bwMode="auto">
          <a:xfrm>
            <a:off x="7048062" y="4700432"/>
            <a:ext cx="141194" cy="107916"/>
          </a:xfrm>
          <a:custGeom>
            <a:avLst/>
            <a:gdLst/>
            <a:ahLst/>
            <a:cxnLst>
              <a:cxn ang="0">
                <a:pos x="66" y="62"/>
              </a:cxn>
              <a:cxn ang="0">
                <a:pos x="76" y="56"/>
              </a:cxn>
              <a:cxn ang="0">
                <a:pos x="86" y="46"/>
              </a:cxn>
              <a:cxn ang="0">
                <a:pos x="90" y="30"/>
              </a:cxn>
              <a:cxn ang="0">
                <a:pos x="90" y="24"/>
              </a:cxn>
              <a:cxn ang="0">
                <a:pos x="82" y="10"/>
              </a:cxn>
              <a:cxn ang="0">
                <a:pos x="64" y="2"/>
              </a:cxn>
              <a:cxn ang="0">
                <a:pos x="58" y="0"/>
              </a:cxn>
              <a:cxn ang="0">
                <a:pos x="44" y="2"/>
              </a:cxn>
              <a:cxn ang="0">
                <a:pos x="28" y="20"/>
              </a:cxn>
              <a:cxn ang="0">
                <a:pos x="24" y="30"/>
              </a:cxn>
              <a:cxn ang="0">
                <a:pos x="26" y="38"/>
              </a:cxn>
              <a:cxn ang="0">
                <a:pos x="34" y="52"/>
              </a:cxn>
              <a:cxn ang="0">
                <a:pos x="50" y="62"/>
              </a:cxn>
              <a:cxn ang="0">
                <a:pos x="38" y="66"/>
              </a:cxn>
              <a:cxn ang="0">
                <a:pos x="34" y="70"/>
              </a:cxn>
              <a:cxn ang="0">
                <a:pos x="28" y="72"/>
              </a:cxn>
              <a:cxn ang="0">
                <a:pos x="24" y="76"/>
              </a:cxn>
              <a:cxn ang="0">
                <a:pos x="6" y="100"/>
              </a:cxn>
              <a:cxn ang="0">
                <a:pos x="0" y="130"/>
              </a:cxn>
              <a:cxn ang="0">
                <a:pos x="2" y="140"/>
              </a:cxn>
              <a:cxn ang="0">
                <a:pos x="10" y="150"/>
              </a:cxn>
              <a:cxn ang="0">
                <a:pos x="14" y="154"/>
              </a:cxn>
              <a:cxn ang="0">
                <a:pos x="20" y="156"/>
              </a:cxn>
              <a:cxn ang="0">
                <a:pos x="28" y="162"/>
              </a:cxn>
              <a:cxn ang="0">
                <a:pos x="48" y="168"/>
              </a:cxn>
              <a:cxn ang="0">
                <a:pos x="58" y="168"/>
              </a:cxn>
              <a:cxn ang="0">
                <a:pos x="88" y="160"/>
              </a:cxn>
              <a:cxn ang="0">
                <a:pos x="114" y="140"/>
              </a:cxn>
              <a:cxn ang="0">
                <a:pos x="114" y="130"/>
              </a:cxn>
              <a:cxn ang="0">
                <a:pos x="114" y="118"/>
              </a:cxn>
              <a:cxn ang="0">
                <a:pos x="108" y="98"/>
              </a:cxn>
              <a:cxn ang="0">
                <a:pos x="98" y="82"/>
              </a:cxn>
              <a:cxn ang="0">
                <a:pos x="84" y="70"/>
              </a:cxn>
              <a:cxn ang="0">
                <a:pos x="76" y="66"/>
              </a:cxn>
            </a:cxnLst>
            <a:rect l="0" t="0" r="r" b="b"/>
            <a:pathLst>
              <a:path w="114" h="168">
                <a:moveTo>
                  <a:pt x="76" y="66"/>
                </a:moveTo>
                <a:lnTo>
                  <a:pt x="66" y="62"/>
                </a:lnTo>
                <a:lnTo>
                  <a:pt x="76" y="56"/>
                </a:lnTo>
                <a:lnTo>
                  <a:pt x="76" y="56"/>
                </a:lnTo>
                <a:lnTo>
                  <a:pt x="82" y="52"/>
                </a:lnTo>
                <a:lnTo>
                  <a:pt x="86" y="46"/>
                </a:lnTo>
                <a:lnTo>
                  <a:pt x="90" y="38"/>
                </a:lnTo>
                <a:lnTo>
                  <a:pt x="90" y="30"/>
                </a:lnTo>
                <a:lnTo>
                  <a:pt x="90" y="30"/>
                </a:lnTo>
                <a:lnTo>
                  <a:pt x="90" y="24"/>
                </a:lnTo>
                <a:lnTo>
                  <a:pt x="88" y="20"/>
                </a:lnTo>
                <a:lnTo>
                  <a:pt x="82" y="10"/>
                </a:lnTo>
                <a:lnTo>
                  <a:pt x="70" y="2"/>
                </a:lnTo>
                <a:lnTo>
                  <a:pt x="64" y="2"/>
                </a:lnTo>
                <a:lnTo>
                  <a:pt x="58" y="0"/>
                </a:lnTo>
                <a:lnTo>
                  <a:pt x="58" y="0"/>
                </a:lnTo>
                <a:lnTo>
                  <a:pt x="50" y="2"/>
                </a:lnTo>
                <a:lnTo>
                  <a:pt x="44" y="2"/>
                </a:lnTo>
                <a:lnTo>
                  <a:pt x="34" y="10"/>
                </a:lnTo>
                <a:lnTo>
                  <a:pt x="28" y="20"/>
                </a:lnTo>
                <a:lnTo>
                  <a:pt x="26" y="24"/>
                </a:lnTo>
                <a:lnTo>
                  <a:pt x="24" y="30"/>
                </a:lnTo>
                <a:lnTo>
                  <a:pt x="24" y="30"/>
                </a:lnTo>
                <a:lnTo>
                  <a:pt x="26" y="38"/>
                </a:lnTo>
                <a:lnTo>
                  <a:pt x="28" y="46"/>
                </a:lnTo>
                <a:lnTo>
                  <a:pt x="34" y="52"/>
                </a:lnTo>
                <a:lnTo>
                  <a:pt x="40" y="56"/>
                </a:lnTo>
                <a:lnTo>
                  <a:pt x="50" y="62"/>
                </a:lnTo>
                <a:lnTo>
                  <a:pt x="38" y="66"/>
                </a:lnTo>
                <a:lnTo>
                  <a:pt x="38" y="66"/>
                </a:lnTo>
                <a:lnTo>
                  <a:pt x="34" y="70"/>
                </a:lnTo>
                <a:lnTo>
                  <a:pt x="34" y="70"/>
                </a:lnTo>
                <a:lnTo>
                  <a:pt x="28" y="72"/>
                </a:lnTo>
                <a:lnTo>
                  <a:pt x="28" y="72"/>
                </a:lnTo>
                <a:lnTo>
                  <a:pt x="24" y="76"/>
                </a:lnTo>
                <a:lnTo>
                  <a:pt x="24" y="76"/>
                </a:lnTo>
                <a:lnTo>
                  <a:pt x="14" y="86"/>
                </a:lnTo>
                <a:lnTo>
                  <a:pt x="6" y="100"/>
                </a:lnTo>
                <a:lnTo>
                  <a:pt x="2" y="114"/>
                </a:lnTo>
                <a:lnTo>
                  <a:pt x="0" y="130"/>
                </a:lnTo>
                <a:lnTo>
                  <a:pt x="0" y="130"/>
                </a:lnTo>
                <a:lnTo>
                  <a:pt x="2" y="140"/>
                </a:lnTo>
                <a:lnTo>
                  <a:pt x="2" y="140"/>
                </a:lnTo>
                <a:lnTo>
                  <a:pt x="10" y="150"/>
                </a:lnTo>
                <a:lnTo>
                  <a:pt x="10" y="150"/>
                </a:lnTo>
                <a:lnTo>
                  <a:pt x="14" y="154"/>
                </a:lnTo>
                <a:lnTo>
                  <a:pt x="14" y="154"/>
                </a:lnTo>
                <a:lnTo>
                  <a:pt x="20" y="156"/>
                </a:lnTo>
                <a:lnTo>
                  <a:pt x="20" y="156"/>
                </a:lnTo>
                <a:lnTo>
                  <a:pt x="28" y="162"/>
                </a:lnTo>
                <a:lnTo>
                  <a:pt x="38" y="164"/>
                </a:lnTo>
                <a:lnTo>
                  <a:pt x="48" y="168"/>
                </a:lnTo>
                <a:lnTo>
                  <a:pt x="58" y="168"/>
                </a:lnTo>
                <a:lnTo>
                  <a:pt x="58" y="168"/>
                </a:lnTo>
                <a:lnTo>
                  <a:pt x="74" y="166"/>
                </a:lnTo>
                <a:lnTo>
                  <a:pt x="88" y="160"/>
                </a:lnTo>
                <a:lnTo>
                  <a:pt x="102" y="152"/>
                </a:lnTo>
                <a:lnTo>
                  <a:pt x="114" y="140"/>
                </a:lnTo>
                <a:lnTo>
                  <a:pt x="114" y="140"/>
                </a:lnTo>
                <a:lnTo>
                  <a:pt x="114" y="130"/>
                </a:lnTo>
                <a:lnTo>
                  <a:pt x="114" y="130"/>
                </a:lnTo>
                <a:lnTo>
                  <a:pt x="114" y="118"/>
                </a:lnTo>
                <a:lnTo>
                  <a:pt x="112" y="108"/>
                </a:lnTo>
                <a:lnTo>
                  <a:pt x="108" y="98"/>
                </a:lnTo>
                <a:lnTo>
                  <a:pt x="104" y="90"/>
                </a:lnTo>
                <a:lnTo>
                  <a:pt x="98" y="82"/>
                </a:lnTo>
                <a:lnTo>
                  <a:pt x="92" y="76"/>
                </a:lnTo>
                <a:lnTo>
                  <a:pt x="84" y="70"/>
                </a:lnTo>
                <a:lnTo>
                  <a:pt x="76" y="66"/>
                </a:lnTo>
                <a:lnTo>
                  <a:pt x="76" y="66"/>
                </a:lnTo>
                <a:close/>
              </a:path>
            </a:pathLst>
          </a:custGeom>
          <a:solidFill>
            <a:schemeClr val="bg1"/>
          </a:solidFill>
          <a:ln w="9525">
            <a:solidFill>
              <a:schemeClr val="tx1">
                <a:lumMod val="50000"/>
                <a:lumOff val="50000"/>
              </a:schemeClr>
            </a:solidFill>
            <a:round/>
            <a:headEnd/>
            <a:tailEnd/>
          </a:ln>
        </p:spPr>
        <p:txBody>
          <a:bodyPr vert="horz" wrap="square" lIns="91368" tIns="45684" rIns="91368" bIns="45684" numCol="1" anchor="t" anchorCtr="0" compatLnSpc="1">
            <a:prstTxWarp prst="textNoShape">
              <a:avLst/>
            </a:prstTxWarp>
          </a:bodyPr>
          <a:lstStyle/>
          <a:p>
            <a:endParaRPr lang="zh-CN" altLang="en-US" sz="1798"/>
          </a:p>
        </p:txBody>
      </p:sp>
      <p:sp>
        <p:nvSpPr>
          <p:cNvPr id="116" name="文本框 115"/>
          <p:cNvSpPr txBox="1"/>
          <p:nvPr/>
        </p:nvSpPr>
        <p:spPr>
          <a:xfrm>
            <a:off x="2841202" y="5696826"/>
            <a:ext cx="1752437" cy="461485"/>
          </a:xfrm>
          <a:prstGeom prst="rect">
            <a:avLst/>
          </a:prstGeom>
          <a:noFill/>
        </p:spPr>
        <p:txBody>
          <a:bodyPr wrap="square" rtlCol="0">
            <a:spAutoFit/>
          </a:bodyPr>
          <a:lstStyle/>
          <a:p>
            <a:r>
              <a:rPr lang="zh-CN" altLang="en-US" sz="1200" dirty="0"/>
              <a:t>每用户带宽</a:t>
            </a:r>
            <a:r>
              <a:rPr lang="en-US" altLang="zh-CN" sz="1200" dirty="0"/>
              <a:t>2~4Mbps</a:t>
            </a:r>
          </a:p>
          <a:p>
            <a:r>
              <a:rPr lang="zh-CN" altLang="en-US" sz="1200" dirty="0"/>
              <a:t>时延</a:t>
            </a:r>
            <a:r>
              <a:rPr lang="en-US" altLang="zh-CN" sz="1200" dirty="0"/>
              <a:t>&lt;50ms</a:t>
            </a:r>
            <a:endParaRPr lang="zh-CN" altLang="en-US" sz="1200" dirty="0"/>
          </a:p>
        </p:txBody>
      </p:sp>
      <p:sp>
        <p:nvSpPr>
          <p:cNvPr id="117" name="文本框 116"/>
          <p:cNvSpPr txBox="1"/>
          <p:nvPr/>
        </p:nvSpPr>
        <p:spPr>
          <a:xfrm>
            <a:off x="5402808" y="5696826"/>
            <a:ext cx="1826851" cy="461485"/>
          </a:xfrm>
          <a:prstGeom prst="rect">
            <a:avLst/>
          </a:prstGeom>
          <a:noFill/>
        </p:spPr>
        <p:txBody>
          <a:bodyPr wrap="square" rtlCol="0">
            <a:spAutoFit/>
          </a:bodyPr>
          <a:lstStyle/>
          <a:p>
            <a:r>
              <a:rPr lang="zh-CN" altLang="en-US" sz="1200" dirty="0"/>
              <a:t>每用户带宽</a:t>
            </a:r>
            <a:r>
              <a:rPr lang="en-US" altLang="zh-CN" sz="1200" dirty="0"/>
              <a:t>4~12Mbps</a:t>
            </a:r>
          </a:p>
          <a:p>
            <a:r>
              <a:rPr lang="zh-CN" altLang="en-US" sz="1200" dirty="0"/>
              <a:t>时延</a:t>
            </a:r>
            <a:r>
              <a:rPr lang="en-US" altLang="zh-CN" sz="1200" dirty="0"/>
              <a:t>&lt;30ms</a:t>
            </a:r>
            <a:endParaRPr lang="zh-CN" altLang="en-US" sz="1200" dirty="0"/>
          </a:p>
        </p:txBody>
      </p:sp>
      <p:grpSp>
        <p:nvGrpSpPr>
          <p:cNvPr id="118" name="组合 117"/>
          <p:cNvGrpSpPr/>
          <p:nvPr/>
        </p:nvGrpSpPr>
        <p:grpSpPr>
          <a:xfrm>
            <a:off x="9789514" y="4609448"/>
            <a:ext cx="967222" cy="618954"/>
            <a:chOff x="9857505" y="4275837"/>
            <a:chExt cx="967600" cy="619196"/>
          </a:xfrm>
        </p:grpSpPr>
        <p:sp>
          <p:nvSpPr>
            <p:cNvPr id="119" name="Freeform 6"/>
            <p:cNvSpPr>
              <a:spLocks noEditPoints="1"/>
            </p:cNvSpPr>
            <p:nvPr/>
          </p:nvSpPr>
          <p:spPr bwMode="auto">
            <a:xfrm>
              <a:off x="10106981" y="4275837"/>
              <a:ext cx="292703" cy="285563"/>
            </a:xfrm>
            <a:custGeom>
              <a:avLst/>
              <a:gdLst>
                <a:gd name="T0" fmla="*/ 183 w 899"/>
                <a:gd name="T1" fmla="*/ 615 h 876"/>
                <a:gd name="T2" fmla="*/ 229 w 899"/>
                <a:gd name="T3" fmla="*/ 756 h 876"/>
                <a:gd name="T4" fmla="*/ 391 w 899"/>
                <a:gd name="T5" fmla="*/ 858 h 876"/>
                <a:gd name="T6" fmla="*/ 412 w 899"/>
                <a:gd name="T7" fmla="*/ 876 h 876"/>
                <a:gd name="T8" fmla="*/ 431 w 899"/>
                <a:gd name="T9" fmla="*/ 851 h 876"/>
                <a:gd name="T10" fmla="*/ 413 w 899"/>
                <a:gd name="T11" fmla="*/ 715 h 876"/>
                <a:gd name="T12" fmla="*/ 253 w 899"/>
                <a:gd name="T13" fmla="*/ 724 h 876"/>
                <a:gd name="T14" fmla="*/ 332 w 899"/>
                <a:gd name="T15" fmla="*/ 600 h 876"/>
                <a:gd name="T16" fmla="*/ 409 w 899"/>
                <a:gd name="T17" fmla="*/ 473 h 876"/>
                <a:gd name="T18" fmla="*/ 756 w 899"/>
                <a:gd name="T19" fmla="*/ 594 h 876"/>
                <a:gd name="T20" fmla="*/ 775 w 899"/>
                <a:gd name="T21" fmla="*/ 764 h 876"/>
                <a:gd name="T22" fmla="*/ 797 w 899"/>
                <a:gd name="T23" fmla="*/ 781 h 876"/>
                <a:gd name="T24" fmla="*/ 794 w 899"/>
                <a:gd name="T25" fmla="*/ 606 h 876"/>
                <a:gd name="T26" fmla="*/ 859 w 899"/>
                <a:gd name="T27" fmla="*/ 473 h 876"/>
                <a:gd name="T28" fmla="*/ 899 w 899"/>
                <a:gd name="T29" fmla="*/ 326 h 876"/>
                <a:gd name="T30" fmla="*/ 838 w 899"/>
                <a:gd name="T31" fmla="*/ 186 h 876"/>
                <a:gd name="T32" fmla="*/ 358 w 899"/>
                <a:gd name="T33" fmla="*/ 54 h 876"/>
                <a:gd name="T34" fmla="*/ 183 w 899"/>
                <a:gd name="T35" fmla="*/ 221 h 876"/>
                <a:gd name="T36" fmla="*/ 96 w 899"/>
                <a:gd name="T37" fmla="*/ 147 h 876"/>
                <a:gd name="T38" fmla="*/ 0 w 899"/>
                <a:gd name="T39" fmla="*/ 187 h 876"/>
                <a:gd name="T40" fmla="*/ 40 w 899"/>
                <a:gd name="T41" fmla="*/ 690 h 876"/>
                <a:gd name="T42" fmla="*/ 126 w 899"/>
                <a:gd name="T43" fmla="*/ 677 h 876"/>
                <a:gd name="T44" fmla="*/ 96 w 899"/>
                <a:gd name="T45" fmla="*/ 187 h 876"/>
                <a:gd name="T46" fmla="*/ 325 w 899"/>
                <a:gd name="T47" fmla="*/ 276 h 876"/>
                <a:gd name="T48" fmla="*/ 859 w 899"/>
                <a:gd name="T49" fmla="*/ 326 h 876"/>
                <a:gd name="T50" fmla="*/ 372 w 899"/>
                <a:gd name="T51" fmla="*/ 433 h 876"/>
                <a:gd name="T52" fmla="*/ 163 w 899"/>
                <a:gd name="T53" fmla="*/ 577 h 876"/>
                <a:gd name="T54" fmla="*/ 40 w 899"/>
                <a:gd name="T55" fmla="*/ 650 h 876"/>
                <a:gd name="T56" fmla="*/ 578 w 899"/>
                <a:gd name="T57" fmla="*/ 45 h 876"/>
                <a:gd name="T58" fmla="*/ 821 w 899"/>
                <a:gd name="T59" fmla="*/ 286 h 876"/>
                <a:gd name="T60" fmla="*/ 332 w 899"/>
                <a:gd name="T61" fmla="*/ 237 h 876"/>
                <a:gd name="T62" fmla="*/ 378 w 899"/>
                <a:gd name="T63" fmla="*/ 8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9" h="876">
                  <a:moveTo>
                    <a:pt x="126" y="677"/>
                  </a:moveTo>
                  <a:cubicBezTo>
                    <a:pt x="183" y="615"/>
                    <a:pt x="183" y="615"/>
                    <a:pt x="183" y="615"/>
                  </a:cubicBezTo>
                  <a:cubicBezTo>
                    <a:pt x="185" y="615"/>
                    <a:pt x="187" y="615"/>
                    <a:pt x="189" y="615"/>
                  </a:cubicBezTo>
                  <a:cubicBezTo>
                    <a:pt x="194" y="678"/>
                    <a:pt x="205" y="739"/>
                    <a:pt x="229" y="756"/>
                  </a:cubicBezTo>
                  <a:cubicBezTo>
                    <a:pt x="253" y="775"/>
                    <a:pt x="324" y="772"/>
                    <a:pt x="384" y="757"/>
                  </a:cubicBezTo>
                  <a:cubicBezTo>
                    <a:pt x="391" y="858"/>
                    <a:pt x="391" y="858"/>
                    <a:pt x="391" y="858"/>
                  </a:cubicBezTo>
                  <a:cubicBezTo>
                    <a:pt x="392" y="868"/>
                    <a:pt x="400" y="876"/>
                    <a:pt x="411" y="876"/>
                  </a:cubicBezTo>
                  <a:cubicBezTo>
                    <a:pt x="411" y="876"/>
                    <a:pt x="412" y="876"/>
                    <a:pt x="412" y="876"/>
                  </a:cubicBezTo>
                  <a:cubicBezTo>
                    <a:pt x="423" y="875"/>
                    <a:pt x="432" y="866"/>
                    <a:pt x="431" y="855"/>
                  </a:cubicBezTo>
                  <a:cubicBezTo>
                    <a:pt x="431" y="851"/>
                    <a:pt x="431" y="851"/>
                    <a:pt x="431" y="851"/>
                  </a:cubicBezTo>
                  <a:cubicBezTo>
                    <a:pt x="422" y="730"/>
                    <a:pt x="422" y="730"/>
                    <a:pt x="422" y="730"/>
                  </a:cubicBezTo>
                  <a:cubicBezTo>
                    <a:pt x="422" y="724"/>
                    <a:pt x="418" y="718"/>
                    <a:pt x="413" y="715"/>
                  </a:cubicBezTo>
                  <a:cubicBezTo>
                    <a:pt x="408" y="711"/>
                    <a:pt x="402" y="711"/>
                    <a:pt x="396" y="712"/>
                  </a:cubicBezTo>
                  <a:cubicBezTo>
                    <a:pt x="325" y="734"/>
                    <a:pt x="262" y="731"/>
                    <a:pt x="253" y="724"/>
                  </a:cubicBezTo>
                  <a:cubicBezTo>
                    <a:pt x="244" y="717"/>
                    <a:pt x="234" y="674"/>
                    <a:pt x="229" y="611"/>
                  </a:cubicBezTo>
                  <a:cubicBezTo>
                    <a:pt x="330" y="600"/>
                    <a:pt x="331" y="600"/>
                    <a:pt x="332" y="600"/>
                  </a:cubicBezTo>
                  <a:cubicBezTo>
                    <a:pt x="352" y="596"/>
                    <a:pt x="379" y="582"/>
                    <a:pt x="396" y="535"/>
                  </a:cubicBezTo>
                  <a:cubicBezTo>
                    <a:pt x="402" y="518"/>
                    <a:pt x="407" y="497"/>
                    <a:pt x="409" y="473"/>
                  </a:cubicBezTo>
                  <a:cubicBezTo>
                    <a:pt x="802" y="473"/>
                    <a:pt x="802" y="473"/>
                    <a:pt x="802" y="473"/>
                  </a:cubicBezTo>
                  <a:cubicBezTo>
                    <a:pt x="789" y="518"/>
                    <a:pt x="773" y="559"/>
                    <a:pt x="756" y="594"/>
                  </a:cubicBezTo>
                  <a:cubicBezTo>
                    <a:pt x="754" y="597"/>
                    <a:pt x="753" y="601"/>
                    <a:pt x="754" y="605"/>
                  </a:cubicBezTo>
                  <a:cubicBezTo>
                    <a:pt x="775" y="764"/>
                    <a:pt x="775" y="764"/>
                    <a:pt x="775" y="764"/>
                  </a:cubicBezTo>
                  <a:cubicBezTo>
                    <a:pt x="775" y="764"/>
                    <a:pt x="775" y="765"/>
                    <a:pt x="775" y="766"/>
                  </a:cubicBezTo>
                  <a:cubicBezTo>
                    <a:pt x="778" y="776"/>
                    <a:pt x="787" y="782"/>
                    <a:pt x="797" y="781"/>
                  </a:cubicBezTo>
                  <a:cubicBezTo>
                    <a:pt x="808" y="779"/>
                    <a:pt x="816" y="769"/>
                    <a:pt x="815" y="758"/>
                  </a:cubicBezTo>
                  <a:cubicBezTo>
                    <a:pt x="794" y="606"/>
                    <a:pt x="794" y="606"/>
                    <a:pt x="794" y="606"/>
                  </a:cubicBezTo>
                  <a:cubicBezTo>
                    <a:pt x="813" y="567"/>
                    <a:pt x="831" y="522"/>
                    <a:pt x="844" y="473"/>
                  </a:cubicBezTo>
                  <a:cubicBezTo>
                    <a:pt x="859" y="473"/>
                    <a:pt x="859" y="473"/>
                    <a:pt x="859" y="473"/>
                  </a:cubicBezTo>
                  <a:cubicBezTo>
                    <a:pt x="881" y="473"/>
                    <a:pt x="899" y="456"/>
                    <a:pt x="899" y="433"/>
                  </a:cubicBezTo>
                  <a:cubicBezTo>
                    <a:pt x="899" y="326"/>
                    <a:pt x="899" y="326"/>
                    <a:pt x="899" y="326"/>
                  </a:cubicBezTo>
                  <a:cubicBezTo>
                    <a:pt x="899" y="305"/>
                    <a:pt x="882" y="288"/>
                    <a:pt x="862" y="287"/>
                  </a:cubicBezTo>
                  <a:cubicBezTo>
                    <a:pt x="858" y="253"/>
                    <a:pt x="851" y="219"/>
                    <a:pt x="838" y="186"/>
                  </a:cubicBezTo>
                  <a:cubicBezTo>
                    <a:pt x="796" y="80"/>
                    <a:pt x="700" y="12"/>
                    <a:pt x="581" y="5"/>
                  </a:cubicBezTo>
                  <a:cubicBezTo>
                    <a:pt x="507" y="0"/>
                    <a:pt x="417" y="20"/>
                    <a:pt x="358" y="54"/>
                  </a:cubicBezTo>
                  <a:cubicBezTo>
                    <a:pt x="290" y="93"/>
                    <a:pt x="238" y="154"/>
                    <a:pt x="210" y="224"/>
                  </a:cubicBezTo>
                  <a:cubicBezTo>
                    <a:pt x="201" y="223"/>
                    <a:pt x="192" y="222"/>
                    <a:pt x="183" y="221"/>
                  </a:cubicBezTo>
                  <a:cubicBezTo>
                    <a:pt x="126" y="159"/>
                    <a:pt x="126" y="159"/>
                    <a:pt x="126" y="159"/>
                  </a:cubicBezTo>
                  <a:cubicBezTo>
                    <a:pt x="118" y="151"/>
                    <a:pt x="107" y="147"/>
                    <a:pt x="96" y="147"/>
                  </a:cubicBezTo>
                  <a:cubicBezTo>
                    <a:pt x="40" y="147"/>
                    <a:pt x="40" y="147"/>
                    <a:pt x="40" y="147"/>
                  </a:cubicBezTo>
                  <a:cubicBezTo>
                    <a:pt x="18" y="147"/>
                    <a:pt x="0" y="165"/>
                    <a:pt x="0" y="187"/>
                  </a:cubicBezTo>
                  <a:cubicBezTo>
                    <a:pt x="0" y="650"/>
                    <a:pt x="0" y="650"/>
                    <a:pt x="0" y="650"/>
                  </a:cubicBezTo>
                  <a:cubicBezTo>
                    <a:pt x="0" y="672"/>
                    <a:pt x="18" y="690"/>
                    <a:pt x="40" y="690"/>
                  </a:cubicBezTo>
                  <a:cubicBezTo>
                    <a:pt x="96" y="690"/>
                    <a:pt x="96" y="690"/>
                    <a:pt x="96" y="690"/>
                  </a:cubicBezTo>
                  <a:cubicBezTo>
                    <a:pt x="107" y="690"/>
                    <a:pt x="118" y="685"/>
                    <a:pt x="126" y="677"/>
                  </a:cubicBezTo>
                  <a:close/>
                  <a:moveTo>
                    <a:pt x="40" y="187"/>
                  </a:moveTo>
                  <a:cubicBezTo>
                    <a:pt x="96" y="187"/>
                    <a:pt x="96" y="187"/>
                    <a:pt x="96" y="187"/>
                  </a:cubicBezTo>
                  <a:cubicBezTo>
                    <a:pt x="163" y="259"/>
                    <a:pt x="163" y="259"/>
                    <a:pt x="163" y="259"/>
                  </a:cubicBezTo>
                  <a:cubicBezTo>
                    <a:pt x="179" y="261"/>
                    <a:pt x="325" y="276"/>
                    <a:pt x="325" y="276"/>
                  </a:cubicBezTo>
                  <a:cubicBezTo>
                    <a:pt x="342" y="279"/>
                    <a:pt x="354" y="298"/>
                    <a:pt x="362" y="326"/>
                  </a:cubicBezTo>
                  <a:cubicBezTo>
                    <a:pt x="859" y="326"/>
                    <a:pt x="859" y="326"/>
                    <a:pt x="859" y="326"/>
                  </a:cubicBezTo>
                  <a:cubicBezTo>
                    <a:pt x="859" y="433"/>
                    <a:pt x="859" y="433"/>
                    <a:pt x="859" y="433"/>
                  </a:cubicBezTo>
                  <a:cubicBezTo>
                    <a:pt x="372" y="433"/>
                    <a:pt x="372" y="433"/>
                    <a:pt x="372" y="433"/>
                  </a:cubicBezTo>
                  <a:cubicBezTo>
                    <a:pt x="370" y="504"/>
                    <a:pt x="353" y="555"/>
                    <a:pt x="325" y="560"/>
                  </a:cubicBezTo>
                  <a:cubicBezTo>
                    <a:pt x="325" y="560"/>
                    <a:pt x="179" y="576"/>
                    <a:pt x="163" y="577"/>
                  </a:cubicBezTo>
                  <a:cubicBezTo>
                    <a:pt x="96" y="650"/>
                    <a:pt x="96" y="650"/>
                    <a:pt x="96" y="650"/>
                  </a:cubicBezTo>
                  <a:cubicBezTo>
                    <a:pt x="40" y="650"/>
                    <a:pt x="40" y="650"/>
                    <a:pt x="40" y="650"/>
                  </a:cubicBezTo>
                  <a:lnTo>
                    <a:pt x="40" y="187"/>
                  </a:lnTo>
                  <a:close/>
                  <a:moveTo>
                    <a:pt x="578" y="45"/>
                  </a:moveTo>
                  <a:cubicBezTo>
                    <a:pt x="682" y="51"/>
                    <a:pt x="764" y="109"/>
                    <a:pt x="800" y="200"/>
                  </a:cubicBezTo>
                  <a:cubicBezTo>
                    <a:pt x="811" y="229"/>
                    <a:pt x="818" y="257"/>
                    <a:pt x="821" y="286"/>
                  </a:cubicBezTo>
                  <a:cubicBezTo>
                    <a:pt x="390" y="286"/>
                    <a:pt x="390" y="286"/>
                    <a:pt x="390" y="286"/>
                  </a:cubicBezTo>
                  <a:cubicBezTo>
                    <a:pt x="374" y="251"/>
                    <a:pt x="350" y="240"/>
                    <a:pt x="332" y="237"/>
                  </a:cubicBezTo>
                  <a:cubicBezTo>
                    <a:pt x="331" y="236"/>
                    <a:pt x="330" y="236"/>
                    <a:pt x="251" y="228"/>
                  </a:cubicBezTo>
                  <a:cubicBezTo>
                    <a:pt x="277" y="171"/>
                    <a:pt x="321" y="121"/>
                    <a:pt x="378" y="89"/>
                  </a:cubicBezTo>
                  <a:cubicBezTo>
                    <a:pt x="430" y="59"/>
                    <a:pt x="513" y="40"/>
                    <a:pt x="578" y="45"/>
                  </a:cubicBezTo>
                  <a:close/>
                </a:path>
              </a:pathLst>
            </a:custGeom>
            <a:solidFill>
              <a:srgbClr val="00B0F0"/>
            </a:solidFill>
            <a:ln>
              <a:noFill/>
            </a:ln>
          </p:spPr>
          <p:txBody>
            <a:bodyPr vert="horz" wrap="square" lIns="68508" tIns="34255" rIns="68508" bIns="34255" numCol="1" anchor="t" anchorCtr="0" compatLnSpc="1">
              <a:prstTxWarp prst="textNoShape">
                <a:avLst/>
              </a:prstTxWarp>
            </a:bodyPr>
            <a:lstStyle/>
            <a:p>
              <a:endParaRPr lang="zh-CN" altLang="en-US" sz="1012"/>
            </a:p>
          </p:txBody>
        </p:sp>
        <p:sp>
          <p:nvSpPr>
            <p:cNvPr id="120" name="矩形 119"/>
            <p:cNvSpPr/>
            <p:nvPr/>
          </p:nvSpPr>
          <p:spPr>
            <a:xfrm>
              <a:off x="9857505" y="4617926"/>
              <a:ext cx="967600" cy="277107"/>
            </a:xfrm>
            <a:prstGeom prst="rect">
              <a:avLst/>
            </a:prstGeom>
            <a:ln>
              <a:noFill/>
            </a:ln>
          </p:spPr>
          <p:txBody>
            <a:bodyPr wrap="square">
              <a:spAutoFit/>
            </a:bodyPr>
            <a:lstStyle/>
            <a:p>
              <a:r>
                <a:rPr lang="zh-CN" altLang="en-US" sz="1200" dirty="0"/>
                <a:t>互动</a:t>
              </a:r>
              <a:r>
                <a:rPr lang="en-US" altLang="zh-CN" sz="1200" dirty="0"/>
                <a:t>VR/AR</a:t>
              </a:r>
              <a:endParaRPr lang="zh-CN" altLang="en-US" sz="1200" dirty="0"/>
            </a:p>
          </p:txBody>
        </p:sp>
      </p:grpSp>
    </p:spTree>
    <p:extLst>
      <p:ext uri="{BB962C8B-B14F-4D97-AF65-F5344CB8AC3E}">
        <p14:creationId xmlns:p14="http://schemas.microsoft.com/office/powerpoint/2010/main" val="34359574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Wi-Fi 6</a:t>
            </a:r>
            <a:r>
              <a:rPr lang="zh-CN" altLang="en-US" dirty="0" smtClean="0"/>
              <a:t>相比</a:t>
            </a:r>
            <a:r>
              <a:rPr lang="en-US" altLang="zh-CN" dirty="0" smtClean="0"/>
              <a:t>Wi-Fi 5</a:t>
            </a:r>
            <a:r>
              <a:rPr lang="zh-CN" altLang="en-US" dirty="0" smtClean="0"/>
              <a:t>，带宽提升</a:t>
            </a:r>
            <a:r>
              <a:rPr lang="en-US" altLang="zh-CN" dirty="0" smtClean="0"/>
              <a:t>4</a:t>
            </a:r>
            <a:r>
              <a:rPr lang="zh-CN" altLang="en-US" dirty="0" smtClean="0"/>
              <a:t>倍，并发提升</a:t>
            </a:r>
            <a:r>
              <a:rPr lang="en-US" altLang="zh-CN" dirty="0" smtClean="0"/>
              <a:t>4</a:t>
            </a:r>
            <a:r>
              <a:rPr lang="zh-CN" altLang="en-US" dirty="0" smtClean="0"/>
              <a:t>倍，时延降低</a:t>
            </a:r>
            <a:r>
              <a:rPr lang="en-US" altLang="zh-CN" dirty="0" smtClean="0"/>
              <a:t>30%</a:t>
            </a:r>
            <a:endParaRPr lang="zh-CN" altLang="en-US" dirty="0"/>
          </a:p>
        </p:txBody>
      </p:sp>
      <p:sp>
        <p:nvSpPr>
          <p:cNvPr id="3" name="文本框 2"/>
          <p:cNvSpPr txBox="1"/>
          <p:nvPr/>
        </p:nvSpPr>
        <p:spPr>
          <a:xfrm>
            <a:off x="311662" y="1546793"/>
            <a:ext cx="2976393" cy="487506"/>
          </a:xfrm>
          <a:prstGeom prst="rect">
            <a:avLst/>
          </a:prstGeom>
          <a:noFill/>
        </p:spPr>
        <p:txBody>
          <a:bodyPr wrap="square" rtlCol="0">
            <a:spAutoFit/>
          </a:bodyPr>
          <a:lstStyle/>
          <a:p>
            <a:pPr algn="ctr">
              <a:lnSpc>
                <a:spcPts val="3438"/>
              </a:lnSpc>
            </a:pPr>
            <a:r>
              <a:rPr lang="zh-CN" altLang="en-US" sz="1998" b="1" dirty="0"/>
              <a:t>大带宽</a:t>
            </a:r>
          </a:p>
        </p:txBody>
      </p:sp>
      <p:sp>
        <p:nvSpPr>
          <p:cNvPr id="4" name="文本框 3"/>
          <p:cNvSpPr txBox="1"/>
          <p:nvPr/>
        </p:nvSpPr>
        <p:spPr>
          <a:xfrm>
            <a:off x="6190359" y="1546793"/>
            <a:ext cx="3389782" cy="487506"/>
          </a:xfrm>
          <a:prstGeom prst="rect">
            <a:avLst/>
          </a:prstGeom>
          <a:noFill/>
        </p:spPr>
        <p:txBody>
          <a:bodyPr wrap="square" rtlCol="0">
            <a:spAutoFit/>
          </a:bodyPr>
          <a:lstStyle/>
          <a:p>
            <a:pPr algn="ctr">
              <a:lnSpc>
                <a:spcPts val="3438"/>
              </a:lnSpc>
            </a:pPr>
            <a:r>
              <a:rPr lang="zh-CN" altLang="en-US" sz="1998" b="1" dirty="0"/>
              <a:t>低时延</a:t>
            </a:r>
          </a:p>
        </p:txBody>
      </p:sp>
      <p:sp>
        <p:nvSpPr>
          <p:cNvPr id="5" name="文本框 4"/>
          <p:cNvSpPr txBox="1"/>
          <p:nvPr/>
        </p:nvSpPr>
        <p:spPr>
          <a:xfrm>
            <a:off x="3449841" y="1546793"/>
            <a:ext cx="2863262" cy="487506"/>
          </a:xfrm>
          <a:prstGeom prst="rect">
            <a:avLst/>
          </a:prstGeom>
          <a:noFill/>
        </p:spPr>
        <p:txBody>
          <a:bodyPr wrap="square" rtlCol="0">
            <a:spAutoFit/>
          </a:bodyPr>
          <a:lstStyle/>
          <a:p>
            <a:pPr algn="ctr">
              <a:lnSpc>
                <a:spcPts val="3438"/>
              </a:lnSpc>
            </a:pPr>
            <a:r>
              <a:rPr lang="zh-CN" altLang="en-US" sz="1998" b="1" dirty="0"/>
              <a:t>高并发</a:t>
            </a:r>
          </a:p>
        </p:txBody>
      </p:sp>
      <p:sp>
        <p:nvSpPr>
          <p:cNvPr id="6" name="文本框 5"/>
          <p:cNvSpPr txBox="1"/>
          <p:nvPr/>
        </p:nvSpPr>
        <p:spPr>
          <a:xfrm>
            <a:off x="794579" y="5119431"/>
            <a:ext cx="2493475" cy="683007"/>
          </a:xfrm>
          <a:prstGeom prst="rect">
            <a:avLst/>
          </a:prstGeom>
          <a:noFill/>
        </p:spPr>
        <p:txBody>
          <a:bodyPr wrap="square" rtlCol="0">
            <a:spAutoFit/>
          </a:bodyPr>
          <a:lstStyle/>
          <a:p>
            <a:pPr marL="171450" indent="-171450">
              <a:lnSpc>
                <a:spcPct val="120000"/>
              </a:lnSpc>
              <a:buFont typeface="Wingdings" panose="05000000000000000000" pitchFamily="2" charset="2"/>
              <a:buChar char="l"/>
            </a:pPr>
            <a:r>
              <a:rPr lang="zh-CN" altLang="en-US" sz="1200" dirty="0"/>
              <a:t>速率高达 </a:t>
            </a:r>
            <a:r>
              <a:rPr lang="en-US" altLang="zh-CN" sz="1599" b="1" spc="300" dirty="0">
                <a:solidFill>
                  <a:srgbClr val="EC7061"/>
                </a:solidFill>
              </a:rPr>
              <a:t>9.6</a:t>
            </a:r>
            <a:r>
              <a:rPr lang="en-US" altLang="zh-CN" sz="1599" spc="300" dirty="0"/>
              <a:t> </a:t>
            </a:r>
            <a:r>
              <a:rPr lang="en-US" altLang="zh-CN" sz="1200" dirty="0" err="1" smtClean="0"/>
              <a:t>Gbps</a:t>
            </a:r>
            <a:endParaRPr lang="en-US" altLang="zh-CN" sz="1200" dirty="0" smtClean="0"/>
          </a:p>
          <a:p>
            <a:pPr marL="171450" indent="-171450">
              <a:lnSpc>
                <a:spcPct val="120000"/>
              </a:lnSpc>
              <a:buFont typeface="Wingdings" panose="05000000000000000000" pitchFamily="2" charset="2"/>
              <a:buChar char="l"/>
            </a:pPr>
            <a:r>
              <a:rPr lang="zh-CN" altLang="en-US" sz="1200" dirty="0" smtClean="0"/>
              <a:t>带宽</a:t>
            </a:r>
            <a:r>
              <a:rPr lang="zh-CN" altLang="en-US" sz="1200" spc="300" dirty="0"/>
              <a:t>提升</a:t>
            </a:r>
            <a:r>
              <a:rPr lang="zh-CN" altLang="en-US" sz="1200" b="1" spc="300" dirty="0">
                <a:solidFill>
                  <a:srgbClr val="EC7061"/>
                </a:solidFill>
              </a:rPr>
              <a:t> </a:t>
            </a:r>
            <a:r>
              <a:rPr lang="en-US" altLang="zh-CN" sz="1599" b="1" spc="300" dirty="0">
                <a:solidFill>
                  <a:srgbClr val="EC7061"/>
                </a:solidFill>
              </a:rPr>
              <a:t>4 </a:t>
            </a:r>
            <a:r>
              <a:rPr lang="zh-CN" altLang="en-US" sz="1200" dirty="0"/>
              <a:t>倍</a:t>
            </a:r>
          </a:p>
        </p:txBody>
      </p:sp>
      <p:sp>
        <p:nvSpPr>
          <p:cNvPr id="7" name="Content Placeholder 22"/>
          <p:cNvSpPr txBox="1"/>
          <p:nvPr/>
        </p:nvSpPr>
        <p:spPr>
          <a:xfrm>
            <a:off x="1587" y="716670"/>
            <a:ext cx="12188827" cy="1711118"/>
          </a:xfrm>
          <a:prstGeom prst="rect">
            <a:avLst/>
          </a:prstGeom>
        </p:spPr>
        <p:txBody>
          <a:bodyPr>
            <a:noAutofit/>
          </a:bodyPr>
          <a:lstStyle>
            <a:lvl1pPr marL="0" indent="0" algn="l" defTabSz="671830" rtl="0" eaLnBrk="1" latinLnBrk="0" hangingPunct="1">
              <a:lnSpc>
                <a:spcPct val="90000"/>
              </a:lnSpc>
              <a:spcBef>
                <a:spcPts val="735"/>
              </a:spcBef>
              <a:buFont typeface="Arial" panose="020B0604020202020204" pitchFamily="34" charset="0"/>
              <a:buNone/>
              <a:defRPr sz="735" kern="1200" baseline="0">
                <a:solidFill>
                  <a:srgbClr val="FFFFFF"/>
                </a:solidFill>
                <a:latin typeface="+mn-lt"/>
                <a:ea typeface="+mn-ea"/>
                <a:cs typeface="Arial" panose="020B0604020202020204" pitchFamily="34" charset="0"/>
              </a:defRPr>
            </a:lvl1pPr>
            <a:lvl2pPr marL="504190" indent="-168275" algn="l" defTabSz="671830" rtl="0" eaLnBrk="1" latinLnBrk="0" hangingPunct="1">
              <a:lnSpc>
                <a:spcPct val="90000"/>
              </a:lnSpc>
              <a:spcBef>
                <a:spcPts val="365"/>
              </a:spcBef>
              <a:buFont typeface="Arial" panose="020B0604020202020204" pitchFamily="34" charset="0"/>
              <a:buChar char="•"/>
              <a:defRPr sz="1765" kern="1200">
                <a:solidFill>
                  <a:schemeClr val="tx1"/>
                </a:solidFill>
                <a:latin typeface="+mn-lt"/>
                <a:ea typeface="+mn-ea"/>
                <a:cs typeface="+mn-cs"/>
              </a:defRPr>
            </a:lvl2pPr>
            <a:lvl3pPr marL="840105" indent="-168275" algn="l" defTabSz="671830" rtl="0" eaLnBrk="1" latinLnBrk="0" hangingPunct="1">
              <a:lnSpc>
                <a:spcPct val="90000"/>
              </a:lnSpc>
              <a:spcBef>
                <a:spcPts val="365"/>
              </a:spcBef>
              <a:buFont typeface="Arial" panose="020B0604020202020204" pitchFamily="34" charset="0"/>
              <a:buChar char="•"/>
              <a:defRPr sz="1470" kern="1200">
                <a:solidFill>
                  <a:schemeClr val="tx1"/>
                </a:solidFill>
                <a:latin typeface="+mn-lt"/>
                <a:ea typeface="+mn-ea"/>
                <a:cs typeface="+mn-cs"/>
              </a:defRPr>
            </a:lvl3pPr>
            <a:lvl4pPr marL="117602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4pPr>
            <a:lvl5pPr marL="1511935"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5pPr>
            <a:lvl6pPr marL="184785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6pPr>
            <a:lvl7pPr marL="2183765"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7pPr>
            <a:lvl8pPr marL="2520315"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8pPr>
            <a:lvl9pPr marL="285623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9pPr>
          </a:lstStyle>
          <a:p>
            <a:pPr algn="ctr">
              <a:lnSpc>
                <a:spcPct val="100000"/>
              </a:lnSpc>
              <a:spcBef>
                <a:spcPts val="0"/>
              </a:spcBef>
            </a:pPr>
            <a:endParaRPr lang="zh-CN" altLang="en-US" sz="2798" dirty="0">
              <a:solidFill>
                <a:schemeClr val="bg1"/>
              </a:solidFill>
            </a:endParaRPr>
          </a:p>
        </p:txBody>
      </p:sp>
      <p:sp>
        <p:nvSpPr>
          <p:cNvPr id="8" name="文本框 7"/>
          <p:cNvSpPr txBox="1"/>
          <p:nvPr/>
        </p:nvSpPr>
        <p:spPr>
          <a:xfrm>
            <a:off x="8967418" y="1546793"/>
            <a:ext cx="2976393" cy="487506"/>
          </a:xfrm>
          <a:prstGeom prst="rect">
            <a:avLst/>
          </a:prstGeom>
          <a:noFill/>
        </p:spPr>
        <p:txBody>
          <a:bodyPr wrap="square" rtlCol="0">
            <a:spAutoFit/>
          </a:bodyPr>
          <a:lstStyle/>
          <a:p>
            <a:pPr algn="ctr">
              <a:lnSpc>
                <a:spcPts val="3438"/>
              </a:lnSpc>
            </a:pPr>
            <a:r>
              <a:rPr lang="zh-CN" altLang="en-US" sz="1998" b="1" dirty="0"/>
              <a:t>低耗电</a:t>
            </a:r>
          </a:p>
        </p:txBody>
      </p:sp>
      <p:grpSp>
        <p:nvGrpSpPr>
          <p:cNvPr id="9" name="组合 8"/>
          <p:cNvGrpSpPr/>
          <p:nvPr/>
        </p:nvGrpSpPr>
        <p:grpSpPr>
          <a:xfrm>
            <a:off x="1113927" y="2503912"/>
            <a:ext cx="1353751" cy="1269113"/>
            <a:chOff x="1113064" y="2621326"/>
            <a:chExt cx="1354633" cy="1269940"/>
          </a:xfrm>
        </p:grpSpPr>
        <p:sp>
          <p:nvSpPr>
            <p:cNvPr id="10" name="椭圆 9"/>
            <p:cNvSpPr>
              <a:spLocks noChangeAspect="1"/>
            </p:cNvSpPr>
            <p:nvPr/>
          </p:nvSpPr>
          <p:spPr>
            <a:xfrm>
              <a:off x="1113064"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1" name="椭圆 10"/>
            <p:cNvSpPr>
              <a:spLocks noChangeAspect="1"/>
            </p:cNvSpPr>
            <p:nvPr/>
          </p:nvSpPr>
          <p:spPr>
            <a:xfrm>
              <a:off x="1200969"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2" name="椭圆 11"/>
            <p:cNvSpPr>
              <a:spLocks noChangeAspect="1"/>
            </p:cNvSpPr>
            <p:nvPr/>
          </p:nvSpPr>
          <p:spPr>
            <a:xfrm>
              <a:off x="1288875"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3" name="椭圆 12"/>
            <p:cNvSpPr>
              <a:spLocks noChangeAspect="1"/>
            </p:cNvSpPr>
            <p:nvPr/>
          </p:nvSpPr>
          <p:spPr>
            <a:xfrm>
              <a:off x="1376780"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4" name="椭圆 13"/>
            <p:cNvSpPr>
              <a:spLocks noChangeAspect="1"/>
            </p:cNvSpPr>
            <p:nvPr/>
          </p:nvSpPr>
          <p:spPr>
            <a:xfrm>
              <a:off x="1464686"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5" name="椭圆 14"/>
            <p:cNvSpPr>
              <a:spLocks noChangeAspect="1"/>
            </p:cNvSpPr>
            <p:nvPr/>
          </p:nvSpPr>
          <p:spPr>
            <a:xfrm>
              <a:off x="1552591"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6" name="椭圆 15"/>
            <p:cNvSpPr>
              <a:spLocks noChangeAspect="1"/>
            </p:cNvSpPr>
            <p:nvPr/>
          </p:nvSpPr>
          <p:spPr>
            <a:xfrm>
              <a:off x="1640496"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7" name="椭圆 16"/>
            <p:cNvSpPr>
              <a:spLocks noChangeAspect="1"/>
            </p:cNvSpPr>
            <p:nvPr/>
          </p:nvSpPr>
          <p:spPr>
            <a:xfrm>
              <a:off x="1728402"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8" name="椭圆 17"/>
            <p:cNvSpPr>
              <a:spLocks noChangeAspect="1"/>
            </p:cNvSpPr>
            <p:nvPr/>
          </p:nvSpPr>
          <p:spPr>
            <a:xfrm>
              <a:off x="1816307"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9" name="椭圆 18"/>
            <p:cNvSpPr>
              <a:spLocks noChangeAspect="1"/>
            </p:cNvSpPr>
            <p:nvPr/>
          </p:nvSpPr>
          <p:spPr>
            <a:xfrm>
              <a:off x="1904212"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0" name="椭圆 19"/>
            <p:cNvSpPr>
              <a:spLocks noChangeAspect="1"/>
            </p:cNvSpPr>
            <p:nvPr/>
          </p:nvSpPr>
          <p:spPr>
            <a:xfrm>
              <a:off x="1992118"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1" name="椭圆 20"/>
            <p:cNvSpPr>
              <a:spLocks noChangeAspect="1"/>
            </p:cNvSpPr>
            <p:nvPr/>
          </p:nvSpPr>
          <p:spPr>
            <a:xfrm>
              <a:off x="2080023"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2" name="椭圆 21"/>
            <p:cNvSpPr>
              <a:spLocks noChangeAspect="1"/>
            </p:cNvSpPr>
            <p:nvPr/>
          </p:nvSpPr>
          <p:spPr>
            <a:xfrm>
              <a:off x="2167929"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3" name="椭圆 22"/>
            <p:cNvSpPr>
              <a:spLocks noChangeAspect="1"/>
            </p:cNvSpPr>
            <p:nvPr/>
          </p:nvSpPr>
          <p:spPr>
            <a:xfrm>
              <a:off x="2255834"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4" name="椭圆 23"/>
            <p:cNvSpPr>
              <a:spLocks noChangeAspect="1"/>
            </p:cNvSpPr>
            <p:nvPr/>
          </p:nvSpPr>
          <p:spPr>
            <a:xfrm>
              <a:off x="2343739"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5" name="椭圆 24"/>
            <p:cNvSpPr>
              <a:spLocks noChangeAspect="1"/>
            </p:cNvSpPr>
            <p:nvPr/>
          </p:nvSpPr>
          <p:spPr>
            <a:xfrm>
              <a:off x="2431644"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6" name="椭圆 25"/>
            <p:cNvSpPr>
              <a:spLocks noChangeAspect="1"/>
            </p:cNvSpPr>
            <p:nvPr/>
          </p:nvSpPr>
          <p:spPr>
            <a:xfrm>
              <a:off x="1113064"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7" name="椭圆 26"/>
            <p:cNvSpPr>
              <a:spLocks noChangeAspect="1"/>
            </p:cNvSpPr>
            <p:nvPr/>
          </p:nvSpPr>
          <p:spPr>
            <a:xfrm>
              <a:off x="1200969"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8" name="椭圆 27"/>
            <p:cNvSpPr>
              <a:spLocks noChangeAspect="1"/>
            </p:cNvSpPr>
            <p:nvPr/>
          </p:nvSpPr>
          <p:spPr>
            <a:xfrm>
              <a:off x="1288875"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9" name="椭圆 28"/>
            <p:cNvSpPr>
              <a:spLocks noChangeAspect="1"/>
            </p:cNvSpPr>
            <p:nvPr/>
          </p:nvSpPr>
          <p:spPr>
            <a:xfrm>
              <a:off x="1376780"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30" name="椭圆 29"/>
            <p:cNvSpPr>
              <a:spLocks noChangeAspect="1"/>
            </p:cNvSpPr>
            <p:nvPr/>
          </p:nvSpPr>
          <p:spPr>
            <a:xfrm>
              <a:off x="1464686"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31" name="椭圆 30"/>
            <p:cNvSpPr>
              <a:spLocks noChangeAspect="1"/>
            </p:cNvSpPr>
            <p:nvPr/>
          </p:nvSpPr>
          <p:spPr>
            <a:xfrm>
              <a:off x="1552591"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32" name="椭圆 31"/>
            <p:cNvSpPr>
              <a:spLocks noChangeAspect="1"/>
            </p:cNvSpPr>
            <p:nvPr/>
          </p:nvSpPr>
          <p:spPr>
            <a:xfrm>
              <a:off x="1640496"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33" name="椭圆 32"/>
            <p:cNvSpPr>
              <a:spLocks noChangeAspect="1"/>
            </p:cNvSpPr>
            <p:nvPr/>
          </p:nvSpPr>
          <p:spPr>
            <a:xfrm>
              <a:off x="1728402"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34" name="椭圆 33"/>
            <p:cNvSpPr>
              <a:spLocks noChangeAspect="1"/>
            </p:cNvSpPr>
            <p:nvPr/>
          </p:nvSpPr>
          <p:spPr>
            <a:xfrm>
              <a:off x="1816307"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35" name="椭圆 34"/>
            <p:cNvSpPr>
              <a:spLocks noChangeAspect="1"/>
            </p:cNvSpPr>
            <p:nvPr/>
          </p:nvSpPr>
          <p:spPr>
            <a:xfrm>
              <a:off x="1904212"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36" name="椭圆 35"/>
            <p:cNvSpPr>
              <a:spLocks noChangeAspect="1"/>
            </p:cNvSpPr>
            <p:nvPr/>
          </p:nvSpPr>
          <p:spPr>
            <a:xfrm>
              <a:off x="1992118"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37" name="椭圆 36"/>
            <p:cNvSpPr>
              <a:spLocks noChangeAspect="1"/>
            </p:cNvSpPr>
            <p:nvPr/>
          </p:nvSpPr>
          <p:spPr>
            <a:xfrm>
              <a:off x="2080023"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38" name="椭圆 37"/>
            <p:cNvSpPr>
              <a:spLocks noChangeAspect="1"/>
            </p:cNvSpPr>
            <p:nvPr/>
          </p:nvSpPr>
          <p:spPr>
            <a:xfrm>
              <a:off x="2167929"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39" name="椭圆 38"/>
            <p:cNvSpPr>
              <a:spLocks noChangeAspect="1"/>
            </p:cNvSpPr>
            <p:nvPr/>
          </p:nvSpPr>
          <p:spPr>
            <a:xfrm>
              <a:off x="2255834"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40" name="椭圆 39"/>
            <p:cNvSpPr>
              <a:spLocks noChangeAspect="1"/>
            </p:cNvSpPr>
            <p:nvPr/>
          </p:nvSpPr>
          <p:spPr>
            <a:xfrm>
              <a:off x="2343739"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41" name="椭圆 40"/>
            <p:cNvSpPr>
              <a:spLocks noChangeAspect="1"/>
            </p:cNvSpPr>
            <p:nvPr/>
          </p:nvSpPr>
          <p:spPr>
            <a:xfrm>
              <a:off x="2431644"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42" name="椭圆 41"/>
            <p:cNvSpPr>
              <a:spLocks noChangeAspect="1"/>
            </p:cNvSpPr>
            <p:nvPr/>
          </p:nvSpPr>
          <p:spPr>
            <a:xfrm>
              <a:off x="1113064"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43" name="椭圆 42"/>
            <p:cNvSpPr>
              <a:spLocks noChangeAspect="1"/>
            </p:cNvSpPr>
            <p:nvPr/>
          </p:nvSpPr>
          <p:spPr>
            <a:xfrm>
              <a:off x="1200969"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44" name="椭圆 43"/>
            <p:cNvSpPr>
              <a:spLocks noChangeAspect="1"/>
            </p:cNvSpPr>
            <p:nvPr/>
          </p:nvSpPr>
          <p:spPr>
            <a:xfrm>
              <a:off x="1288875"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45" name="椭圆 44"/>
            <p:cNvSpPr>
              <a:spLocks noChangeAspect="1"/>
            </p:cNvSpPr>
            <p:nvPr/>
          </p:nvSpPr>
          <p:spPr>
            <a:xfrm>
              <a:off x="1376780"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46" name="椭圆 45"/>
            <p:cNvSpPr>
              <a:spLocks noChangeAspect="1"/>
            </p:cNvSpPr>
            <p:nvPr/>
          </p:nvSpPr>
          <p:spPr>
            <a:xfrm>
              <a:off x="1464686"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47" name="椭圆 46"/>
            <p:cNvSpPr>
              <a:spLocks noChangeAspect="1"/>
            </p:cNvSpPr>
            <p:nvPr/>
          </p:nvSpPr>
          <p:spPr>
            <a:xfrm>
              <a:off x="1552591"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48" name="椭圆 47"/>
            <p:cNvSpPr>
              <a:spLocks noChangeAspect="1"/>
            </p:cNvSpPr>
            <p:nvPr/>
          </p:nvSpPr>
          <p:spPr>
            <a:xfrm>
              <a:off x="1640496"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49" name="椭圆 48"/>
            <p:cNvSpPr>
              <a:spLocks noChangeAspect="1"/>
            </p:cNvSpPr>
            <p:nvPr/>
          </p:nvSpPr>
          <p:spPr>
            <a:xfrm>
              <a:off x="1728402"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50" name="椭圆 49"/>
            <p:cNvSpPr>
              <a:spLocks noChangeAspect="1"/>
            </p:cNvSpPr>
            <p:nvPr/>
          </p:nvSpPr>
          <p:spPr>
            <a:xfrm>
              <a:off x="1816307"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51" name="椭圆 50"/>
            <p:cNvSpPr>
              <a:spLocks noChangeAspect="1"/>
            </p:cNvSpPr>
            <p:nvPr/>
          </p:nvSpPr>
          <p:spPr>
            <a:xfrm>
              <a:off x="1904212"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52" name="椭圆 51"/>
            <p:cNvSpPr>
              <a:spLocks noChangeAspect="1"/>
            </p:cNvSpPr>
            <p:nvPr/>
          </p:nvSpPr>
          <p:spPr>
            <a:xfrm>
              <a:off x="1992118"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53" name="椭圆 52"/>
            <p:cNvSpPr>
              <a:spLocks noChangeAspect="1"/>
            </p:cNvSpPr>
            <p:nvPr/>
          </p:nvSpPr>
          <p:spPr>
            <a:xfrm>
              <a:off x="2080023"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54" name="椭圆 53"/>
            <p:cNvSpPr>
              <a:spLocks noChangeAspect="1"/>
            </p:cNvSpPr>
            <p:nvPr/>
          </p:nvSpPr>
          <p:spPr>
            <a:xfrm>
              <a:off x="2167929"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55" name="椭圆 54"/>
            <p:cNvSpPr>
              <a:spLocks noChangeAspect="1"/>
            </p:cNvSpPr>
            <p:nvPr/>
          </p:nvSpPr>
          <p:spPr>
            <a:xfrm>
              <a:off x="2255834"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56" name="椭圆 55"/>
            <p:cNvSpPr>
              <a:spLocks noChangeAspect="1"/>
            </p:cNvSpPr>
            <p:nvPr/>
          </p:nvSpPr>
          <p:spPr>
            <a:xfrm>
              <a:off x="2343739"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57" name="椭圆 56"/>
            <p:cNvSpPr>
              <a:spLocks noChangeAspect="1"/>
            </p:cNvSpPr>
            <p:nvPr/>
          </p:nvSpPr>
          <p:spPr>
            <a:xfrm>
              <a:off x="2431644"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58" name="椭圆 57"/>
            <p:cNvSpPr>
              <a:spLocks noChangeAspect="1"/>
            </p:cNvSpPr>
            <p:nvPr/>
          </p:nvSpPr>
          <p:spPr>
            <a:xfrm>
              <a:off x="1113064"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59" name="椭圆 58"/>
            <p:cNvSpPr>
              <a:spLocks noChangeAspect="1"/>
            </p:cNvSpPr>
            <p:nvPr/>
          </p:nvSpPr>
          <p:spPr>
            <a:xfrm>
              <a:off x="1200969"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60" name="椭圆 59"/>
            <p:cNvSpPr>
              <a:spLocks noChangeAspect="1"/>
            </p:cNvSpPr>
            <p:nvPr/>
          </p:nvSpPr>
          <p:spPr>
            <a:xfrm>
              <a:off x="1288875"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61" name="椭圆 60"/>
            <p:cNvSpPr>
              <a:spLocks noChangeAspect="1"/>
            </p:cNvSpPr>
            <p:nvPr/>
          </p:nvSpPr>
          <p:spPr>
            <a:xfrm>
              <a:off x="1376780"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62" name="椭圆 61"/>
            <p:cNvSpPr>
              <a:spLocks noChangeAspect="1"/>
            </p:cNvSpPr>
            <p:nvPr/>
          </p:nvSpPr>
          <p:spPr>
            <a:xfrm>
              <a:off x="1464686"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63" name="椭圆 62"/>
            <p:cNvSpPr>
              <a:spLocks noChangeAspect="1"/>
            </p:cNvSpPr>
            <p:nvPr/>
          </p:nvSpPr>
          <p:spPr>
            <a:xfrm>
              <a:off x="1552591"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64" name="椭圆 63"/>
            <p:cNvSpPr>
              <a:spLocks noChangeAspect="1"/>
            </p:cNvSpPr>
            <p:nvPr/>
          </p:nvSpPr>
          <p:spPr>
            <a:xfrm>
              <a:off x="1640496"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65" name="椭圆 64"/>
            <p:cNvSpPr>
              <a:spLocks noChangeAspect="1"/>
            </p:cNvSpPr>
            <p:nvPr/>
          </p:nvSpPr>
          <p:spPr>
            <a:xfrm>
              <a:off x="1728402"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66" name="椭圆 65"/>
            <p:cNvSpPr>
              <a:spLocks noChangeAspect="1"/>
            </p:cNvSpPr>
            <p:nvPr/>
          </p:nvSpPr>
          <p:spPr>
            <a:xfrm>
              <a:off x="1816307"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67" name="椭圆 66"/>
            <p:cNvSpPr>
              <a:spLocks noChangeAspect="1"/>
            </p:cNvSpPr>
            <p:nvPr/>
          </p:nvSpPr>
          <p:spPr>
            <a:xfrm>
              <a:off x="1904212"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68" name="椭圆 67"/>
            <p:cNvSpPr>
              <a:spLocks noChangeAspect="1"/>
            </p:cNvSpPr>
            <p:nvPr/>
          </p:nvSpPr>
          <p:spPr>
            <a:xfrm>
              <a:off x="1992118"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69" name="椭圆 68"/>
            <p:cNvSpPr>
              <a:spLocks noChangeAspect="1"/>
            </p:cNvSpPr>
            <p:nvPr/>
          </p:nvSpPr>
          <p:spPr>
            <a:xfrm>
              <a:off x="2080023"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70" name="椭圆 69"/>
            <p:cNvSpPr>
              <a:spLocks noChangeAspect="1"/>
            </p:cNvSpPr>
            <p:nvPr/>
          </p:nvSpPr>
          <p:spPr>
            <a:xfrm>
              <a:off x="2167929"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71" name="椭圆 70"/>
            <p:cNvSpPr>
              <a:spLocks noChangeAspect="1"/>
            </p:cNvSpPr>
            <p:nvPr/>
          </p:nvSpPr>
          <p:spPr>
            <a:xfrm>
              <a:off x="2255834"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72" name="椭圆 71"/>
            <p:cNvSpPr>
              <a:spLocks noChangeAspect="1"/>
            </p:cNvSpPr>
            <p:nvPr/>
          </p:nvSpPr>
          <p:spPr>
            <a:xfrm>
              <a:off x="2343739"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73" name="椭圆 72"/>
            <p:cNvSpPr>
              <a:spLocks noChangeAspect="1"/>
            </p:cNvSpPr>
            <p:nvPr/>
          </p:nvSpPr>
          <p:spPr>
            <a:xfrm>
              <a:off x="2431644"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74" name="椭圆 73"/>
            <p:cNvSpPr>
              <a:spLocks noChangeAspect="1"/>
            </p:cNvSpPr>
            <p:nvPr/>
          </p:nvSpPr>
          <p:spPr>
            <a:xfrm>
              <a:off x="1113064"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75" name="椭圆 74"/>
            <p:cNvSpPr>
              <a:spLocks noChangeAspect="1"/>
            </p:cNvSpPr>
            <p:nvPr/>
          </p:nvSpPr>
          <p:spPr>
            <a:xfrm>
              <a:off x="1200969"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76" name="椭圆 75"/>
            <p:cNvSpPr>
              <a:spLocks noChangeAspect="1"/>
            </p:cNvSpPr>
            <p:nvPr/>
          </p:nvSpPr>
          <p:spPr>
            <a:xfrm>
              <a:off x="1288875"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77" name="椭圆 76"/>
            <p:cNvSpPr>
              <a:spLocks noChangeAspect="1"/>
            </p:cNvSpPr>
            <p:nvPr/>
          </p:nvSpPr>
          <p:spPr>
            <a:xfrm>
              <a:off x="1376780"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78" name="椭圆 77"/>
            <p:cNvSpPr>
              <a:spLocks noChangeAspect="1"/>
            </p:cNvSpPr>
            <p:nvPr/>
          </p:nvSpPr>
          <p:spPr>
            <a:xfrm>
              <a:off x="1464686"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79" name="椭圆 78"/>
            <p:cNvSpPr>
              <a:spLocks noChangeAspect="1"/>
            </p:cNvSpPr>
            <p:nvPr/>
          </p:nvSpPr>
          <p:spPr>
            <a:xfrm>
              <a:off x="1552591"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80" name="椭圆 79"/>
            <p:cNvSpPr>
              <a:spLocks noChangeAspect="1"/>
            </p:cNvSpPr>
            <p:nvPr/>
          </p:nvSpPr>
          <p:spPr>
            <a:xfrm>
              <a:off x="1640496"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81" name="椭圆 80"/>
            <p:cNvSpPr>
              <a:spLocks noChangeAspect="1"/>
            </p:cNvSpPr>
            <p:nvPr/>
          </p:nvSpPr>
          <p:spPr>
            <a:xfrm>
              <a:off x="1728402"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82" name="椭圆 81"/>
            <p:cNvSpPr>
              <a:spLocks noChangeAspect="1"/>
            </p:cNvSpPr>
            <p:nvPr/>
          </p:nvSpPr>
          <p:spPr>
            <a:xfrm>
              <a:off x="1816307"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83" name="椭圆 82"/>
            <p:cNvSpPr>
              <a:spLocks noChangeAspect="1"/>
            </p:cNvSpPr>
            <p:nvPr/>
          </p:nvSpPr>
          <p:spPr>
            <a:xfrm>
              <a:off x="1904212"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84" name="椭圆 83"/>
            <p:cNvSpPr>
              <a:spLocks noChangeAspect="1"/>
            </p:cNvSpPr>
            <p:nvPr/>
          </p:nvSpPr>
          <p:spPr>
            <a:xfrm>
              <a:off x="1992118"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85" name="椭圆 84"/>
            <p:cNvSpPr>
              <a:spLocks noChangeAspect="1"/>
            </p:cNvSpPr>
            <p:nvPr/>
          </p:nvSpPr>
          <p:spPr>
            <a:xfrm>
              <a:off x="2080023"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86" name="椭圆 85"/>
            <p:cNvSpPr>
              <a:spLocks noChangeAspect="1"/>
            </p:cNvSpPr>
            <p:nvPr/>
          </p:nvSpPr>
          <p:spPr>
            <a:xfrm>
              <a:off x="2167929"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87" name="椭圆 86"/>
            <p:cNvSpPr>
              <a:spLocks noChangeAspect="1"/>
            </p:cNvSpPr>
            <p:nvPr/>
          </p:nvSpPr>
          <p:spPr>
            <a:xfrm>
              <a:off x="2255834"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88" name="椭圆 87"/>
            <p:cNvSpPr>
              <a:spLocks noChangeAspect="1"/>
            </p:cNvSpPr>
            <p:nvPr/>
          </p:nvSpPr>
          <p:spPr>
            <a:xfrm>
              <a:off x="2343739"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89" name="椭圆 88"/>
            <p:cNvSpPr>
              <a:spLocks noChangeAspect="1"/>
            </p:cNvSpPr>
            <p:nvPr/>
          </p:nvSpPr>
          <p:spPr>
            <a:xfrm>
              <a:off x="2431644"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90" name="椭圆 89"/>
            <p:cNvSpPr>
              <a:spLocks noChangeAspect="1"/>
            </p:cNvSpPr>
            <p:nvPr/>
          </p:nvSpPr>
          <p:spPr>
            <a:xfrm>
              <a:off x="1113064"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91" name="椭圆 90"/>
            <p:cNvSpPr>
              <a:spLocks noChangeAspect="1"/>
            </p:cNvSpPr>
            <p:nvPr/>
          </p:nvSpPr>
          <p:spPr>
            <a:xfrm>
              <a:off x="1200969"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92" name="椭圆 91"/>
            <p:cNvSpPr>
              <a:spLocks noChangeAspect="1"/>
            </p:cNvSpPr>
            <p:nvPr/>
          </p:nvSpPr>
          <p:spPr>
            <a:xfrm>
              <a:off x="1288875"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93" name="椭圆 92"/>
            <p:cNvSpPr>
              <a:spLocks noChangeAspect="1"/>
            </p:cNvSpPr>
            <p:nvPr/>
          </p:nvSpPr>
          <p:spPr>
            <a:xfrm>
              <a:off x="1376780"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94" name="椭圆 93"/>
            <p:cNvSpPr>
              <a:spLocks noChangeAspect="1"/>
            </p:cNvSpPr>
            <p:nvPr/>
          </p:nvSpPr>
          <p:spPr>
            <a:xfrm>
              <a:off x="1464686"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95" name="椭圆 94"/>
            <p:cNvSpPr>
              <a:spLocks noChangeAspect="1"/>
            </p:cNvSpPr>
            <p:nvPr/>
          </p:nvSpPr>
          <p:spPr>
            <a:xfrm>
              <a:off x="1552591"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96" name="椭圆 95"/>
            <p:cNvSpPr>
              <a:spLocks noChangeAspect="1"/>
            </p:cNvSpPr>
            <p:nvPr/>
          </p:nvSpPr>
          <p:spPr>
            <a:xfrm>
              <a:off x="1640496"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97" name="椭圆 96"/>
            <p:cNvSpPr>
              <a:spLocks noChangeAspect="1"/>
            </p:cNvSpPr>
            <p:nvPr/>
          </p:nvSpPr>
          <p:spPr>
            <a:xfrm>
              <a:off x="1728402"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98" name="椭圆 97"/>
            <p:cNvSpPr>
              <a:spLocks noChangeAspect="1"/>
            </p:cNvSpPr>
            <p:nvPr/>
          </p:nvSpPr>
          <p:spPr>
            <a:xfrm>
              <a:off x="1816307"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99" name="椭圆 98"/>
            <p:cNvSpPr>
              <a:spLocks noChangeAspect="1"/>
            </p:cNvSpPr>
            <p:nvPr/>
          </p:nvSpPr>
          <p:spPr>
            <a:xfrm>
              <a:off x="1904212"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00" name="椭圆 99"/>
            <p:cNvSpPr>
              <a:spLocks noChangeAspect="1"/>
            </p:cNvSpPr>
            <p:nvPr/>
          </p:nvSpPr>
          <p:spPr>
            <a:xfrm>
              <a:off x="1992118"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01" name="椭圆 100"/>
            <p:cNvSpPr>
              <a:spLocks noChangeAspect="1"/>
            </p:cNvSpPr>
            <p:nvPr/>
          </p:nvSpPr>
          <p:spPr>
            <a:xfrm>
              <a:off x="2080023"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02" name="椭圆 101"/>
            <p:cNvSpPr>
              <a:spLocks noChangeAspect="1"/>
            </p:cNvSpPr>
            <p:nvPr/>
          </p:nvSpPr>
          <p:spPr>
            <a:xfrm>
              <a:off x="2167929"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03" name="椭圆 102"/>
            <p:cNvSpPr>
              <a:spLocks noChangeAspect="1"/>
            </p:cNvSpPr>
            <p:nvPr/>
          </p:nvSpPr>
          <p:spPr>
            <a:xfrm>
              <a:off x="2255834"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04" name="椭圆 103"/>
            <p:cNvSpPr>
              <a:spLocks noChangeAspect="1"/>
            </p:cNvSpPr>
            <p:nvPr/>
          </p:nvSpPr>
          <p:spPr>
            <a:xfrm>
              <a:off x="2343739"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05" name="椭圆 104"/>
            <p:cNvSpPr>
              <a:spLocks noChangeAspect="1"/>
            </p:cNvSpPr>
            <p:nvPr/>
          </p:nvSpPr>
          <p:spPr>
            <a:xfrm>
              <a:off x="2431644"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06" name="椭圆 105"/>
            <p:cNvSpPr>
              <a:spLocks noChangeAspect="1"/>
            </p:cNvSpPr>
            <p:nvPr/>
          </p:nvSpPr>
          <p:spPr>
            <a:xfrm>
              <a:off x="1113064"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07" name="椭圆 106"/>
            <p:cNvSpPr>
              <a:spLocks noChangeAspect="1"/>
            </p:cNvSpPr>
            <p:nvPr/>
          </p:nvSpPr>
          <p:spPr>
            <a:xfrm>
              <a:off x="1200969"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08" name="椭圆 107"/>
            <p:cNvSpPr>
              <a:spLocks noChangeAspect="1"/>
            </p:cNvSpPr>
            <p:nvPr/>
          </p:nvSpPr>
          <p:spPr>
            <a:xfrm>
              <a:off x="1288875"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09" name="椭圆 108"/>
            <p:cNvSpPr>
              <a:spLocks noChangeAspect="1"/>
            </p:cNvSpPr>
            <p:nvPr/>
          </p:nvSpPr>
          <p:spPr>
            <a:xfrm>
              <a:off x="1376780"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10" name="椭圆 109"/>
            <p:cNvSpPr>
              <a:spLocks noChangeAspect="1"/>
            </p:cNvSpPr>
            <p:nvPr/>
          </p:nvSpPr>
          <p:spPr>
            <a:xfrm>
              <a:off x="1464686"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11" name="椭圆 110"/>
            <p:cNvSpPr>
              <a:spLocks noChangeAspect="1"/>
            </p:cNvSpPr>
            <p:nvPr/>
          </p:nvSpPr>
          <p:spPr>
            <a:xfrm>
              <a:off x="1552591"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12" name="椭圆 111"/>
            <p:cNvSpPr>
              <a:spLocks noChangeAspect="1"/>
            </p:cNvSpPr>
            <p:nvPr/>
          </p:nvSpPr>
          <p:spPr>
            <a:xfrm>
              <a:off x="1640496"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13" name="椭圆 112"/>
            <p:cNvSpPr>
              <a:spLocks noChangeAspect="1"/>
            </p:cNvSpPr>
            <p:nvPr/>
          </p:nvSpPr>
          <p:spPr>
            <a:xfrm>
              <a:off x="1728402"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14" name="椭圆 113"/>
            <p:cNvSpPr>
              <a:spLocks noChangeAspect="1"/>
            </p:cNvSpPr>
            <p:nvPr/>
          </p:nvSpPr>
          <p:spPr>
            <a:xfrm>
              <a:off x="1816307"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15" name="椭圆 114"/>
            <p:cNvSpPr>
              <a:spLocks noChangeAspect="1"/>
            </p:cNvSpPr>
            <p:nvPr/>
          </p:nvSpPr>
          <p:spPr>
            <a:xfrm>
              <a:off x="1904212"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16" name="椭圆 115"/>
            <p:cNvSpPr>
              <a:spLocks noChangeAspect="1"/>
            </p:cNvSpPr>
            <p:nvPr/>
          </p:nvSpPr>
          <p:spPr>
            <a:xfrm>
              <a:off x="1992118"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17" name="椭圆 116"/>
            <p:cNvSpPr>
              <a:spLocks noChangeAspect="1"/>
            </p:cNvSpPr>
            <p:nvPr/>
          </p:nvSpPr>
          <p:spPr>
            <a:xfrm>
              <a:off x="2080023"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18" name="椭圆 117"/>
            <p:cNvSpPr>
              <a:spLocks noChangeAspect="1"/>
            </p:cNvSpPr>
            <p:nvPr/>
          </p:nvSpPr>
          <p:spPr>
            <a:xfrm>
              <a:off x="2167929"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19" name="椭圆 118"/>
            <p:cNvSpPr>
              <a:spLocks noChangeAspect="1"/>
            </p:cNvSpPr>
            <p:nvPr/>
          </p:nvSpPr>
          <p:spPr>
            <a:xfrm>
              <a:off x="2255834"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20" name="椭圆 119"/>
            <p:cNvSpPr>
              <a:spLocks noChangeAspect="1"/>
            </p:cNvSpPr>
            <p:nvPr/>
          </p:nvSpPr>
          <p:spPr>
            <a:xfrm>
              <a:off x="2343739"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21" name="椭圆 120"/>
            <p:cNvSpPr>
              <a:spLocks noChangeAspect="1"/>
            </p:cNvSpPr>
            <p:nvPr/>
          </p:nvSpPr>
          <p:spPr>
            <a:xfrm>
              <a:off x="2431644"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22" name="椭圆 121"/>
            <p:cNvSpPr>
              <a:spLocks noChangeAspect="1"/>
            </p:cNvSpPr>
            <p:nvPr/>
          </p:nvSpPr>
          <p:spPr>
            <a:xfrm>
              <a:off x="1113064"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23" name="椭圆 122"/>
            <p:cNvSpPr>
              <a:spLocks noChangeAspect="1"/>
            </p:cNvSpPr>
            <p:nvPr/>
          </p:nvSpPr>
          <p:spPr>
            <a:xfrm>
              <a:off x="1200969"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24" name="椭圆 123"/>
            <p:cNvSpPr>
              <a:spLocks noChangeAspect="1"/>
            </p:cNvSpPr>
            <p:nvPr/>
          </p:nvSpPr>
          <p:spPr>
            <a:xfrm>
              <a:off x="1288875"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25" name="椭圆 124"/>
            <p:cNvSpPr>
              <a:spLocks noChangeAspect="1"/>
            </p:cNvSpPr>
            <p:nvPr/>
          </p:nvSpPr>
          <p:spPr>
            <a:xfrm>
              <a:off x="1376780"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26" name="椭圆 125"/>
            <p:cNvSpPr>
              <a:spLocks noChangeAspect="1"/>
            </p:cNvSpPr>
            <p:nvPr/>
          </p:nvSpPr>
          <p:spPr>
            <a:xfrm>
              <a:off x="1464686"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27" name="椭圆 126"/>
            <p:cNvSpPr>
              <a:spLocks noChangeAspect="1"/>
            </p:cNvSpPr>
            <p:nvPr/>
          </p:nvSpPr>
          <p:spPr>
            <a:xfrm>
              <a:off x="1552591"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28" name="椭圆 127"/>
            <p:cNvSpPr>
              <a:spLocks noChangeAspect="1"/>
            </p:cNvSpPr>
            <p:nvPr/>
          </p:nvSpPr>
          <p:spPr>
            <a:xfrm>
              <a:off x="1640496"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29" name="椭圆 128"/>
            <p:cNvSpPr>
              <a:spLocks noChangeAspect="1"/>
            </p:cNvSpPr>
            <p:nvPr/>
          </p:nvSpPr>
          <p:spPr>
            <a:xfrm>
              <a:off x="1728402"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30" name="椭圆 129"/>
            <p:cNvSpPr>
              <a:spLocks noChangeAspect="1"/>
            </p:cNvSpPr>
            <p:nvPr/>
          </p:nvSpPr>
          <p:spPr>
            <a:xfrm>
              <a:off x="1816307"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31" name="椭圆 130"/>
            <p:cNvSpPr>
              <a:spLocks noChangeAspect="1"/>
            </p:cNvSpPr>
            <p:nvPr/>
          </p:nvSpPr>
          <p:spPr>
            <a:xfrm>
              <a:off x="1904212"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32" name="椭圆 131"/>
            <p:cNvSpPr>
              <a:spLocks noChangeAspect="1"/>
            </p:cNvSpPr>
            <p:nvPr/>
          </p:nvSpPr>
          <p:spPr>
            <a:xfrm>
              <a:off x="1992118"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33" name="椭圆 132"/>
            <p:cNvSpPr>
              <a:spLocks noChangeAspect="1"/>
            </p:cNvSpPr>
            <p:nvPr/>
          </p:nvSpPr>
          <p:spPr>
            <a:xfrm>
              <a:off x="2080023"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34" name="椭圆 133"/>
            <p:cNvSpPr>
              <a:spLocks noChangeAspect="1"/>
            </p:cNvSpPr>
            <p:nvPr/>
          </p:nvSpPr>
          <p:spPr>
            <a:xfrm>
              <a:off x="2167929"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35" name="椭圆 134"/>
            <p:cNvSpPr>
              <a:spLocks noChangeAspect="1"/>
            </p:cNvSpPr>
            <p:nvPr/>
          </p:nvSpPr>
          <p:spPr>
            <a:xfrm>
              <a:off x="2255834"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36" name="椭圆 135"/>
            <p:cNvSpPr>
              <a:spLocks noChangeAspect="1"/>
            </p:cNvSpPr>
            <p:nvPr/>
          </p:nvSpPr>
          <p:spPr>
            <a:xfrm>
              <a:off x="2343739"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37" name="椭圆 136"/>
            <p:cNvSpPr>
              <a:spLocks noChangeAspect="1"/>
            </p:cNvSpPr>
            <p:nvPr/>
          </p:nvSpPr>
          <p:spPr>
            <a:xfrm>
              <a:off x="2431644"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38" name="椭圆 137"/>
            <p:cNvSpPr>
              <a:spLocks noChangeAspect="1"/>
            </p:cNvSpPr>
            <p:nvPr/>
          </p:nvSpPr>
          <p:spPr>
            <a:xfrm>
              <a:off x="1113064"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39" name="椭圆 138"/>
            <p:cNvSpPr>
              <a:spLocks noChangeAspect="1"/>
            </p:cNvSpPr>
            <p:nvPr/>
          </p:nvSpPr>
          <p:spPr>
            <a:xfrm>
              <a:off x="1200969"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40" name="椭圆 139"/>
            <p:cNvSpPr>
              <a:spLocks noChangeAspect="1"/>
            </p:cNvSpPr>
            <p:nvPr/>
          </p:nvSpPr>
          <p:spPr>
            <a:xfrm>
              <a:off x="1288875"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41" name="椭圆 140"/>
            <p:cNvSpPr>
              <a:spLocks noChangeAspect="1"/>
            </p:cNvSpPr>
            <p:nvPr/>
          </p:nvSpPr>
          <p:spPr>
            <a:xfrm>
              <a:off x="1376780"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42" name="椭圆 141"/>
            <p:cNvSpPr>
              <a:spLocks noChangeAspect="1"/>
            </p:cNvSpPr>
            <p:nvPr/>
          </p:nvSpPr>
          <p:spPr>
            <a:xfrm>
              <a:off x="1464686"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43" name="椭圆 142"/>
            <p:cNvSpPr>
              <a:spLocks noChangeAspect="1"/>
            </p:cNvSpPr>
            <p:nvPr/>
          </p:nvSpPr>
          <p:spPr>
            <a:xfrm>
              <a:off x="1552591"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44" name="椭圆 143"/>
            <p:cNvSpPr>
              <a:spLocks noChangeAspect="1"/>
            </p:cNvSpPr>
            <p:nvPr/>
          </p:nvSpPr>
          <p:spPr>
            <a:xfrm>
              <a:off x="1640496"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45" name="椭圆 144"/>
            <p:cNvSpPr>
              <a:spLocks noChangeAspect="1"/>
            </p:cNvSpPr>
            <p:nvPr/>
          </p:nvSpPr>
          <p:spPr>
            <a:xfrm>
              <a:off x="1728402"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46" name="椭圆 145"/>
            <p:cNvSpPr>
              <a:spLocks noChangeAspect="1"/>
            </p:cNvSpPr>
            <p:nvPr/>
          </p:nvSpPr>
          <p:spPr>
            <a:xfrm>
              <a:off x="1816307"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47" name="椭圆 146"/>
            <p:cNvSpPr>
              <a:spLocks noChangeAspect="1"/>
            </p:cNvSpPr>
            <p:nvPr/>
          </p:nvSpPr>
          <p:spPr>
            <a:xfrm>
              <a:off x="1904212"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48" name="椭圆 147"/>
            <p:cNvSpPr>
              <a:spLocks noChangeAspect="1"/>
            </p:cNvSpPr>
            <p:nvPr/>
          </p:nvSpPr>
          <p:spPr>
            <a:xfrm>
              <a:off x="1992118"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49" name="椭圆 148"/>
            <p:cNvSpPr>
              <a:spLocks noChangeAspect="1"/>
            </p:cNvSpPr>
            <p:nvPr/>
          </p:nvSpPr>
          <p:spPr>
            <a:xfrm>
              <a:off x="2080023"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50" name="椭圆 149"/>
            <p:cNvSpPr>
              <a:spLocks noChangeAspect="1"/>
            </p:cNvSpPr>
            <p:nvPr/>
          </p:nvSpPr>
          <p:spPr>
            <a:xfrm>
              <a:off x="2167929"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51" name="椭圆 150"/>
            <p:cNvSpPr>
              <a:spLocks noChangeAspect="1"/>
            </p:cNvSpPr>
            <p:nvPr/>
          </p:nvSpPr>
          <p:spPr>
            <a:xfrm>
              <a:off x="2255834"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52" name="椭圆 151"/>
            <p:cNvSpPr>
              <a:spLocks noChangeAspect="1"/>
            </p:cNvSpPr>
            <p:nvPr/>
          </p:nvSpPr>
          <p:spPr>
            <a:xfrm>
              <a:off x="2343739"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53" name="椭圆 152"/>
            <p:cNvSpPr>
              <a:spLocks noChangeAspect="1"/>
            </p:cNvSpPr>
            <p:nvPr/>
          </p:nvSpPr>
          <p:spPr>
            <a:xfrm>
              <a:off x="2431644"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54" name="椭圆 153"/>
            <p:cNvSpPr>
              <a:spLocks noChangeAspect="1"/>
            </p:cNvSpPr>
            <p:nvPr/>
          </p:nvSpPr>
          <p:spPr>
            <a:xfrm>
              <a:off x="1113064"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55" name="椭圆 154"/>
            <p:cNvSpPr>
              <a:spLocks noChangeAspect="1"/>
            </p:cNvSpPr>
            <p:nvPr/>
          </p:nvSpPr>
          <p:spPr>
            <a:xfrm>
              <a:off x="1200969"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56" name="椭圆 155"/>
            <p:cNvSpPr>
              <a:spLocks noChangeAspect="1"/>
            </p:cNvSpPr>
            <p:nvPr/>
          </p:nvSpPr>
          <p:spPr>
            <a:xfrm>
              <a:off x="1288875"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57" name="椭圆 156"/>
            <p:cNvSpPr>
              <a:spLocks noChangeAspect="1"/>
            </p:cNvSpPr>
            <p:nvPr/>
          </p:nvSpPr>
          <p:spPr>
            <a:xfrm>
              <a:off x="1376780"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58" name="椭圆 157"/>
            <p:cNvSpPr>
              <a:spLocks noChangeAspect="1"/>
            </p:cNvSpPr>
            <p:nvPr/>
          </p:nvSpPr>
          <p:spPr>
            <a:xfrm>
              <a:off x="1464686"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59" name="椭圆 158"/>
            <p:cNvSpPr>
              <a:spLocks noChangeAspect="1"/>
            </p:cNvSpPr>
            <p:nvPr/>
          </p:nvSpPr>
          <p:spPr>
            <a:xfrm>
              <a:off x="1552591"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60" name="椭圆 159"/>
            <p:cNvSpPr>
              <a:spLocks noChangeAspect="1"/>
            </p:cNvSpPr>
            <p:nvPr/>
          </p:nvSpPr>
          <p:spPr>
            <a:xfrm>
              <a:off x="1640496"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61" name="椭圆 160"/>
            <p:cNvSpPr>
              <a:spLocks noChangeAspect="1"/>
            </p:cNvSpPr>
            <p:nvPr/>
          </p:nvSpPr>
          <p:spPr>
            <a:xfrm>
              <a:off x="1728402"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62" name="椭圆 161"/>
            <p:cNvSpPr>
              <a:spLocks noChangeAspect="1"/>
            </p:cNvSpPr>
            <p:nvPr/>
          </p:nvSpPr>
          <p:spPr>
            <a:xfrm>
              <a:off x="1816307"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63" name="椭圆 162"/>
            <p:cNvSpPr>
              <a:spLocks noChangeAspect="1"/>
            </p:cNvSpPr>
            <p:nvPr/>
          </p:nvSpPr>
          <p:spPr>
            <a:xfrm>
              <a:off x="1904212"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64" name="椭圆 163"/>
            <p:cNvSpPr>
              <a:spLocks noChangeAspect="1"/>
            </p:cNvSpPr>
            <p:nvPr/>
          </p:nvSpPr>
          <p:spPr>
            <a:xfrm>
              <a:off x="1992118"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65" name="椭圆 164"/>
            <p:cNvSpPr>
              <a:spLocks noChangeAspect="1"/>
            </p:cNvSpPr>
            <p:nvPr/>
          </p:nvSpPr>
          <p:spPr>
            <a:xfrm>
              <a:off x="2080023"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66" name="椭圆 165"/>
            <p:cNvSpPr>
              <a:spLocks noChangeAspect="1"/>
            </p:cNvSpPr>
            <p:nvPr/>
          </p:nvSpPr>
          <p:spPr>
            <a:xfrm>
              <a:off x="2167929"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67" name="椭圆 166"/>
            <p:cNvSpPr>
              <a:spLocks noChangeAspect="1"/>
            </p:cNvSpPr>
            <p:nvPr/>
          </p:nvSpPr>
          <p:spPr>
            <a:xfrm>
              <a:off x="2255834"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68" name="椭圆 167"/>
            <p:cNvSpPr>
              <a:spLocks noChangeAspect="1"/>
            </p:cNvSpPr>
            <p:nvPr/>
          </p:nvSpPr>
          <p:spPr>
            <a:xfrm>
              <a:off x="2343739"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69" name="椭圆 168"/>
            <p:cNvSpPr>
              <a:spLocks noChangeAspect="1"/>
            </p:cNvSpPr>
            <p:nvPr/>
          </p:nvSpPr>
          <p:spPr>
            <a:xfrm>
              <a:off x="2431644"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70" name="椭圆 169"/>
            <p:cNvSpPr>
              <a:spLocks noChangeAspect="1"/>
            </p:cNvSpPr>
            <p:nvPr/>
          </p:nvSpPr>
          <p:spPr>
            <a:xfrm>
              <a:off x="1113064"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71" name="椭圆 170"/>
            <p:cNvSpPr>
              <a:spLocks noChangeAspect="1"/>
            </p:cNvSpPr>
            <p:nvPr/>
          </p:nvSpPr>
          <p:spPr>
            <a:xfrm>
              <a:off x="1200969"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72" name="椭圆 171"/>
            <p:cNvSpPr>
              <a:spLocks noChangeAspect="1"/>
            </p:cNvSpPr>
            <p:nvPr/>
          </p:nvSpPr>
          <p:spPr>
            <a:xfrm>
              <a:off x="1288875"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73" name="椭圆 172"/>
            <p:cNvSpPr>
              <a:spLocks noChangeAspect="1"/>
            </p:cNvSpPr>
            <p:nvPr/>
          </p:nvSpPr>
          <p:spPr>
            <a:xfrm>
              <a:off x="1376780"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74" name="椭圆 173"/>
            <p:cNvSpPr>
              <a:spLocks noChangeAspect="1"/>
            </p:cNvSpPr>
            <p:nvPr/>
          </p:nvSpPr>
          <p:spPr>
            <a:xfrm>
              <a:off x="1464686"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75" name="椭圆 174"/>
            <p:cNvSpPr>
              <a:spLocks noChangeAspect="1"/>
            </p:cNvSpPr>
            <p:nvPr/>
          </p:nvSpPr>
          <p:spPr>
            <a:xfrm>
              <a:off x="1552591"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76" name="椭圆 175"/>
            <p:cNvSpPr>
              <a:spLocks noChangeAspect="1"/>
            </p:cNvSpPr>
            <p:nvPr/>
          </p:nvSpPr>
          <p:spPr>
            <a:xfrm>
              <a:off x="1640496"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77" name="椭圆 176"/>
            <p:cNvSpPr>
              <a:spLocks noChangeAspect="1"/>
            </p:cNvSpPr>
            <p:nvPr/>
          </p:nvSpPr>
          <p:spPr>
            <a:xfrm>
              <a:off x="1728402"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78" name="椭圆 177"/>
            <p:cNvSpPr>
              <a:spLocks noChangeAspect="1"/>
            </p:cNvSpPr>
            <p:nvPr/>
          </p:nvSpPr>
          <p:spPr>
            <a:xfrm>
              <a:off x="1816307"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79" name="椭圆 178"/>
            <p:cNvSpPr>
              <a:spLocks noChangeAspect="1"/>
            </p:cNvSpPr>
            <p:nvPr/>
          </p:nvSpPr>
          <p:spPr>
            <a:xfrm>
              <a:off x="1904212"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80" name="椭圆 179"/>
            <p:cNvSpPr>
              <a:spLocks noChangeAspect="1"/>
            </p:cNvSpPr>
            <p:nvPr/>
          </p:nvSpPr>
          <p:spPr>
            <a:xfrm>
              <a:off x="1992118"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81" name="椭圆 180"/>
            <p:cNvSpPr>
              <a:spLocks noChangeAspect="1"/>
            </p:cNvSpPr>
            <p:nvPr/>
          </p:nvSpPr>
          <p:spPr>
            <a:xfrm>
              <a:off x="2080023"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82" name="椭圆 181"/>
            <p:cNvSpPr>
              <a:spLocks noChangeAspect="1"/>
            </p:cNvSpPr>
            <p:nvPr/>
          </p:nvSpPr>
          <p:spPr>
            <a:xfrm>
              <a:off x="2167929"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83" name="椭圆 182"/>
            <p:cNvSpPr>
              <a:spLocks noChangeAspect="1"/>
            </p:cNvSpPr>
            <p:nvPr/>
          </p:nvSpPr>
          <p:spPr>
            <a:xfrm>
              <a:off x="2255834"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84" name="椭圆 183"/>
            <p:cNvSpPr>
              <a:spLocks noChangeAspect="1"/>
            </p:cNvSpPr>
            <p:nvPr/>
          </p:nvSpPr>
          <p:spPr>
            <a:xfrm>
              <a:off x="2343739"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85" name="椭圆 184"/>
            <p:cNvSpPr>
              <a:spLocks noChangeAspect="1"/>
            </p:cNvSpPr>
            <p:nvPr/>
          </p:nvSpPr>
          <p:spPr>
            <a:xfrm>
              <a:off x="2431644"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86" name="椭圆 185"/>
            <p:cNvSpPr>
              <a:spLocks noChangeAspect="1"/>
            </p:cNvSpPr>
            <p:nvPr/>
          </p:nvSpPr>
          <p:spPr>
            <a:xfrm>
              <a:off x="1113064"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87" name="椭圆 186"/>
            <p:cNvSpPr>
              <a:spLocks noChangeAspect="1"/>
            </p:cNvSpPr>
            <p:nvPr/>
          </p:nvSpPr>
          <p:spPr>
            <a:xfrm>
              <a:off x="1200969"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88" name="椭圆 187"/>
            <p:cNvSpPr>
              <a:spLocks noChangeAspect="1"/>
            </p:cNvSpPr>
            <p:nvPr/>
          </p:nvSpPr>
          <p:spPr>
            <a:xfrm>
              <a:off x="1288875"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89" name="椭圆 188"/>
            <p:cNvSpPr>
              <a:spLocks noChangeAspect="1"/>
            </p:cNvSpPr>
            <p:nvPr/>
          </p:nvSpPr>
          <p:spPr>
            <a:xfrm>
              <a:off x="1376780"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90" name="椭圆 189"/>
            <p:cNvSpPr>
              <a:spLocks noChangeAspect="1"/>
            </p:cNvSpPr>
            <p:nvPr/>
          </p:nvSpPr>
          <p:spPr>
            <a:xfrm>
              <a:off x="1464686"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91" name="椭圆 190"/>
            <p:cNvSpPr>
              <a:spLocks noChangeAspect="1"/>
            </p:cNvSpPr>
            <p:nvPr/>
          </p:nvSpPr>
          <p:spPr>
            <a:xfrm>
              <a:off x="1552591"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92" name="椭圆 191"/>
            <p:cNvSpPr>
              <a:spLocks noChangeAspect="1"/>
            </p:cNvSpPr>
            <p:nvPr/>
          </p:nvSpPr>
          <p:spPr>
            <a:xfrm>
              <a:off x="1640496"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93" name="椭圆 192"/>
            <p:cNvSpPr>
              <a:spLocks noChangeAspect="1"/>
            </p:cNvSpPr>
            <p:nvPr/>
          </p:nvSpPr>
          <p:spPr>
            <a:xfrm>
              <a:off x="1728402"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94" name="椭圆 193"/>
            <p:cNvSpPr>
              <a:spLocks noChangeAspect="1"/>
            </p:cNvSpPr>
            <p:nvPr/>
          </p:nvSpPr>
          <p:spPr>
            <a:xfrm>
              <a:off x="1816307"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95" name="椭圆 194"/>
            <p:cNvSpPr>
              <a:spLocks noChangeAspect="1"/>
            </p:cNvSpPr>
            <p:nvPr/>
          </p:nvSpPr>
          <p:spPr>
            <a:xfrm>
              <a:off x="1904212"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96" name="椭圆 195"/>
            <p:cNvSpPr>
              <a:spLocks noChangeAspect="1"/>
            </p:cNvSpPr>
            <p:nvPr/>
          </p:nvSpPr>
          <p:spPr>
            <a:xfrm>
              <a:off x="1992118"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97" name="椭圆 196"/>
            <p:cNvSpPr>
              <a:spLocks noChangeAspect="1"/>
            </p:cNvSpPr>
            <p:nvPr/>
          </p:nvSpPr>
          <p:spPr>
            <a:xfrm>
              <a:off x="2080023"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98" name="椭圆 197"/>
            <p:cNvSpPr>
              <a:spLocks noChangeAspect="1"/>
            </p:cNvSpPr>
            <p:nvPr/>
          </p:nvSpPr>
          <p:spPr>
            <a:xfrm>
              <a:off x="2167929"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199" name="椭圆 198"/>
            <p:cNvSpPr>
              <a:spLocks noChangeAspect="1"/>
            </p:cNvSpPr>
            <p:nvPr/>
          </p:nvSpPr>
          <p:spPr>
            <a:xfrm>
              <a:off x="2255834"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00" name="椭圆 199"/>
            <p:cNvSpPr>
              <a:spLocks noChangeAspect="1"/>
            </p:cNvSpPr>
            <p:nvPr/>
          </p:nvSpPr>
          <p:spPr>
            <a:xfrm>
              <a:off x="2343739"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01" name="椭圆 200"/>
            <p:cNvSpPr>
              <a:spLocks noChangeAspect="1"/>
            </p:cNvSpPr>
            <p:nvPr/>
          </p:nvSpPr>
          <p:spPr>
            <a:xfrm>
              <a:off x="2431644"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02" name="椭圆 201"/>
            <p:cNvSpPr>
              <a:spLocks noChangeAspect="1"/>
            </p:cNvSpPr>
            <p:nvPr/>
          </p:nvSpPr>
          <p:spPr>
            <a:xfrm>
              <a:off x="1113064"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03" name="椭圆 202"/>
            <p:cNvSpPr>
              <a:spLocks noChangeAspect="1"/>
            </p:cNvSpPr>
            <p:nvPr/>
          </p:nvSpPr>
          <p:spPr>
            <a:xfrm>
              <a:off x="1200969"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04" name="椭圆 203"/>
            <p:cNvSpPr>
              <a:spLocks noChangeAspect="1"/>
            </p:cNvSpPr>
            <p:nvPr/>
          </p:nvSpPr>
          <p:spPr>
            <a:xfrm>
              <a:off x="1288875"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05" name="椭圆 204"/>
            <p:cNvSpPr>
              <a:spLocks noChangeAspect="1"/>
            </p:cNvSpPr>
            <p:nvPr/>
          </p:nvSpPr>
          <p:spPr>
            <a:xfrm>
              <a:off x="1376780"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06" name="椭圆 205"/>
            <p:cNvSpPr>
              <a:spLocks noChangeAspect="1"/>
            </p:cNvSpPr>
            <p:nvPr/>
          </p:nvSpPr>
          <p:spPr>
            <a:xfrm>
              <a:off x="1464686"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07" name="椭圆 206"/>
            <p:cNvSpPr>
              <a:spLocks noChangeAspect="1"/>
            </p:cNvSpPr>
            <p:nvPr/>
          </p:nvSpPr>
          <p:spPr>
            <a:xfrm>
              <a:off x="1552591"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08" name="椭圆 207"/>
            <p:cNvSpPr>
              <a:spLocks noChangeAspect="1"/>
            </p:cNvSpPr>
            <p:nvPr/>
          </p:nvSpPr>
          <p:spPr>
            <a:xfrm>
              <a:off x="1640496"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09" name="椭圆 208"/>
            <p:cNvSpPr>
              <a:spLocks noChangeAspect="1"/>
            </p:cNvSpPr>
            <p:nvPr/>
          </p:nvSpPr>
          <p:spPr>
            <a:xfrm>
              <a:off x="1728402"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10" name="椭圆 209"/>
            <p:cNvSpPr>
              <a:spLocks noChangeAspect="1"/>
            </p:cNvSpPr>
            <p:nvPr/>
          </p:nvSpPr>
          <p:spPr>
            <a:xfrm>
              <a:off x="1816307"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11" name="椭圆 210"/>
            <p:cNvSpPr>
              <a:spLocks noChangeAspect="1"/>
            </p:cNvSpPr>
            <p:nvPr/>
          </p:nvSpPr>
          <p:spPr>
            <a:xfrm>
              <a:off x="1904212"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12" name="椭圆 211"/>
            <p:cNvSpPr>
              <a:spLocks noChangeAspect="1"/>
            </p:cNvSpPr>
            <p:nvPr/>
          </p:nvSpPr>
          <p:spPr>
            <a:xfrm>
              <a:off x="1992118"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13" name="椭圆 212"/>
            <p:cNvSpPr>
              <a:spLocks noChangeAspect="1"/>
            </p:cNvSpPr>
            <p:nvPr/>
          </p:nvSpPr>
          <p:spPr>
            <a:xfrm>
              <a:off x="2080023"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14" name="椭圆 213"/>
            <p:cNvSpPr>
              <a:spLocks noChangeAspect="1"/>
            </p:cNvSpPr>
            <p:nvPr/>
          </p:nvSpPr>
          <p:spPr>
            <a:xfrm>
              <a:off x="2167929"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15" name="椭圆 214"/>
            <p:cNvSpPr>
              <a:spLocks noChangeAspect="1"/>
            </p:cNvSpPr>
            <p:nvPr/>
          </p:nvSpPr>
          <p:spPr>
            <a:xfrm>
              <a:off x="2255834"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16" name="椭圆 215"/>
            <p:cNvSpPr>
              <a:spLocks noChangeAspect="1"/>
            </p:cNvSpPr>
            <p:nvPr/>
          </p:nvSpPr>
          <p:spPr>
            <a:xfrm>
              <a:off x="2343739"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17" name="椭圆 216"/>
            <p:cNvSpPr>
              <a:spLocks noChangeAspect="1"/>
            </p:cNvSpPr>
            <p:nvPr/>
          </p:nvSpPr>
          <p:spPr>
            <a:xfrm>
              <a:off x="2431644"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18" name="椭圆 217"/>
            <p:cNvSpPr>
              <a:spLocks noChangeAspect="1"/>
            </p:cNvSpPr>
            <p:nvPr/>
          </p:nvSpPr>
          <p:spPr>
            <a:xfrm>
              <a:off x="1113064"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19" name="椭圆 218"/>
            <p:cNvSpPr>
              <a:spLocks noChangeAspect="1"/>
            </p:cNvSpPr>
            <p:nvPr/>
          </p:nvSpPr>
          <p:spPr>
            <a:xfrm>
              <a:off x="1200969"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20" name="椭圆 219"/>
            <p:cNvSpPr>
              <a:spLocks noChangeAspect="1"/>
            </p:cNvSpPr>
            <p:nvPr/>
          </p:nvSpPr>
          <p:spPr>
            <a:xfrm>
              <a:off x="1288875"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21" name="椭圆 220"/>
            <p:cNvSpPr>
              <a:spLocks noChangeAspect="1"/>
            </p:cNvSpPr>
            <p:nvPr/>
          </p:nvSpPr>
          <p:spPr>
            <a:xfrm>
              <a:off x="1376780"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22" name="椭圆 221"/>
            <p:cNvSpPr>
              <a:spLocks noChangeAspect="1"/>
            </p:cNvSpPr>
            <p:nvPr/>
          </p:nvSpPr>
          <p:spPr>
            <a:xfrm>
              <a:off x="1464686"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23" name="椭圆 222"/>
            <p:cNvSpPr>
              <a:spLocks noChangeAspect="1"/>
            </p:cNvSpPr>
            <p:nvPr/>
          </p:nvSpPr>
          <p:spPr>
            <a:xfrm>
              <a:off x="1552591"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24" name="椭圆 223"/>
            <p:cNvSpPr>
              <a:spLocks noChangeAspect="1"/>
            </p:cNvSpPr>
            <p:nvPr/>
          </p:nvSpPr>
          <p:spPr>
            <a:xfrm>
              <a:off x="1640496"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25" name="椭圆 224"/>
            <p:cNvSpPr>
              <a:spLocks noChangeAspect="1"/>
            </p:cNvSpPr>
            <p:nvPr/>
          </p:nvSpPr>
          <p:spPr>
            <a:xfrm>
              <a:off x="1728402"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26" name="椭圆 225"/>
            <p:cNvSpPr>
              <a:spLocks noChangeAspect="1"/>
            </p:cNvSpPr>
            <p:nvPr/>
          </p:nvSpPr>
          <p:spPr>
            <a:xfrm>
              <a:off x="1816307"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27" name="椭圆 226"/>
            <p:cNvSpPr>
              <a:spLocks noChangeAspect="1"/>
            </p:cNvSpPr>
            <p:nvPr/>
          </p:nvSpPr>
          <p:spPr>
            <a:xfrm>
              <a:off x="1904212"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28" name="椭圆 227"/>
            <p:cNvSpPr>
              <a:spLocks noChangeAspect="1"/>
            </p:cNvSpPr>
            <p:nvPr/>
          </p:nvSpPr>
          <p:spPr>
            <a:xfrm>
              <a:off x="1992118"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29" name="椭圆 228"/>
            <p:cNvSpPr>
              <a:spLocks noChangeAspect="1"/>
            </p:cNvSpPr>
            <p:nvPr/>
          </p:nvSpPr>
          <p:spPr>
            <a:xfrm>
              <a:off x="2080023"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30" name="椭圆 229"/>
            <p:cNvSpPr>
              <a:spLocks noChangeAspect="1"/>
            </p:cNvSpPr>
            <p:nvPr/>
          </p:nvSpPr>
          <p:spPr>
            <a:xfrm>
              <a:off x="2167929"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31" name="椭圆 230"/>
            <p:cNvSpPr>
              <a:spLocks noChangeAspect="1"/>
            </p:cNvSpPr>
            <p:nvPr/>
          </p:nvSpPr>
          <p:spPr>
            <a:xfrm>
              <a:off x="2255834"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32" name="椭圆 231"/>
            <p:cNvSpPr>
              <a:spLocks noChangeAspect="1"/>
            </p:cNvSpPr>
            <p:nvPr/>
          </p:nvSpPr>
          <p:spPr>
            <a:xfrm>
              <a:off x="2343739"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33" name="椭圆 232"/>
            <p:cNvSpPr>
              <a:spLocks noChangeAspect="1"/>
            </p:cNvSpPr>
            <p:nvPr/>
          </p:nvSpPr>
          <p:spPr>
            <a:xfrm>
              <a:off x="2431644"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34" name="椭圆 233"/>
            <p:cNvSpPr>
              <a:spLocks noChangeAspect="1"/>
            </p:cNvSpPr>
            <p:nvPr/>
          </p:nvSpPr>
          <p:spPr>
            <a:xfrm>
              <a:off x="1113064"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35" name="椭圆 234"/>
            <p:cNvSpPr>
              <a:spLocks noChangeAspect="1"/>
            </p:cNvSpPr>
            <p:nvPr/>
          </p:nvSpPr>
          <p:spPr>
            <a:xfrm>
              <a:off x="1200969"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36" name="椭圆 235"/>
            <p:cNvSpPr>
              <a:spLocks noChangeAspect="1"/>
            </p:cNvSpPr>
            <p:nvPr/>
          </p:nvSpPr>
          <p:spPr>
            <a:xfrm>
              <a:off x="1288875"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37" name="椭圆 236"/>
            <p:cNvSpPr>
              <a:spLocks noChangeAspect="1"/>
            </p:cNvSpPr>
            <p:nvPr/>
          </p:nvSpPr>
          <p:spPr>
            <a:xfrm>
              <a:off x="1376780"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38" name="椭圆 237"/>
            <p:cNvSpPr>
              <a:spLocks noChangeAspect="1"/>
            </p:cNvSpPr>
            <p:nvPr/>
          </p:nvSpPr>
          <p:spPr>
            <a:xfrm>
              <a:off x="1464686"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39" name="椭圆 238"/>
            <p:cNvSpPr>
              <a:spLocks noChangeAspect="1"/>
            </p:cNvSpPr>
            <p:nvPr/>
          </p:nvSpPr>
          <p:spPr>
            <a:xfrm>
              <a:off x="1552591"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40" name="椭圆 239"/>
            <p:cNvSpPr>
              <a:spLocks noChangeAspect="1"/>
            </p:cNvSpPr>
            <p:nvPr/>
          </p:nvSpPr>
          <p:spPr>
            <a:xfrm>
              <a:off x="1640496"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41" name="椭圆 240"/>
            <p:cNvSpPr>
              <a:spLocks noChangeAspect="1"/>
            </p:cNvSpPr>
            <p:nvPr/>
          </p:nvSpPr>
          <p:spPr>
            <a:xfrm>
              <a:off x="1728402"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42" name="椭圆 241"/>
            <p:cNvSpPr>
              <a:spLocks noChangeAspect="1"/>
            </p:cNvSpPr>
            <p:nvPr/>
          </p:nvSpPr>
          <p:spPr>
            <a:xfrm>
              <a:off x="1816307"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43" name="椭圆 242"/>
            <p:cNvSpPr>
              <a:spLocks noChangeAspect="1"/>
            </p:cNvSpPr>
            <p:nvPr/>
          </p:nvSpPr>
          <p:spPr>
            <a:xfrm>
              <a:off x="1904212"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44" name="椭圆 243"/>
            <p:cNvSpPr>
              <a:spLocks noChangeAspect="1"/>
            </p:cNvSpPr>
            <p:nvPr/>
          </p:nvSpPr>
          <p:spPr>
            <a:xfrm>
              <a:off x="1992118"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45" name="椭圆 244"/>
            <p:cNvSpPr>
              <a:spLocks noChangeAspect="1"/>
            </p:cNvSpPr>
            <p:nvPr/>
          </p:nvSpPr>
          <p:spPr>
            <a:xfrm>
              <a:off x="2080023"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46" name="椭圆 245"/>
            <p:cNvSpPr>
              <a:spLocks noChangeAspect="1"/>
            </p:cNvSpPr>
            <p:nvPr/>
          </p:nvSpPr>
          <p:spPr>
            <a:xfrm>
              <a:off x="2167929"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47" name="椭圆 246"/>
            <p:cNvSpPr>
              <a:spLocks noChangeAspect="1"/>
            </p:cNvSpPr>
            <p:nvPr/>
          </p:nvSpPr>
          <p:spPr>
            <a:xfrm>
              <a:off x="2255834"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48" name="椭圆 247"/>
            <p:cNvSpPr>
              <a:spLocks noChangeAspect="1"/>
            </p:cNvSpPr>
            <p:nvPr/>
          </p:nvSpPr>
          <p:spPr>
            <a:xfrm>
              <a:off x="2343739"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49" name="椭圆 248"/>
            <p:cNvSpPr>
              <a:spLocks noChangeAspect="1"/>
            </p:cNvSpPr>
            <p:nvPr/>
          </p:nvSpPr>
          <p:spPr>
            <a:xfrm>
              <a:off x="2431644"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50" name="椭圆 249"/>
            <p:cNvSpPr>
              <a:spLocks noChangeAspect="1"/>
            </p:cNvSpPr>
            <p:nvPr/>
          </p:nvSpPr>
          <p:spPr>
            <a:xfrm>
              <a:off x="1113064"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51" name="椭圆 250"/>
            <p:cNvSpPr>
              <a:spLocks noChangeAspect="1"/>
            </p:cNvSpPr>
            <p:nvPr/>
          </p:nvSpPr>
          <p:spPr>
            <a:xfrm>
              <a:off x="1200969"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52" name="椭圆 251"/>
            <p:cNvSpPr>
              <a:spLocks noChangeAspect="1"/>
            </p:cNvSpPr>
            <p:nvPr/>
          </p:nvSpPr>
          <p:spPr>
            <a:xfrm>
              <a:off x="1288875"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53" name="椭圆 252"/>
            <p:cNvSpPr>
              <a:spLocks noChangeAspect="1"/>
            </p:cNvSpPr>
            <p:nvPr/>
          </p:nvSpPr>
          <p:spPr>
            <a:xfrm>
              <a:off x="1376780"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54" name="椭圆 253"/>
            <p:cNvSpPr>
              <a:spLocks noChangeAspect="1"/>
            </p:cNvSpPr>
            <p:nvPr/>
          </p:nvSpPr>
          <p:spPr>
            <a:xfrm>
              <a:off x="1464686"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55" name="椭圆 254"/>
            <p:cNvSpPr>
              <a:spLocks noChangeAspect="1"/>
            </p:cNvSpPr>
            <p:nvPr/>
          </p:nvSpPr>
          <p:spPr>
            <a:xfrm>
              <a:off x="1552591"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56" name="椭圆 255"/>
            <p:cNvSpPr>
              <a:spLocks noChangeAspect="1"/>
            </p:cNvSpPr>
            <p:nvPr/>
          </p:nvSpPr>
          <p:spPr>
            <a:xfrm>
              <a:off x="1640496"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57" name="椭圆 256"/>
            <p:cNvSpPr>
              <a:spLocks noChangeAspect="1"/>
            </p:cNvSpPr>
            <p:nvPr/>
          </p:nvSpPr>
          <p:spPr>
            <a:xfrm>
              <a:off x="1728402"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58" name="椭圆 257"/>
            <p:cNvSpPr>
              <a:spLocks noChangeAspect="1"/>
            </p:cNvSpPr>
            <p:nvPr/>
          </p:nvSpPr>
          <p:spPr>
            <a:xfrm>
              <a:off x="1816307"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59" name="椭圆 258"/>
            <p:cNvSpPr>
              <a:spLocks noChangeAspect="1"/>
            </p:cNvSpPr>
            <p:nvPr/>
          </p:nvSpPr>
          <p:spPr>
            <a:xfrm>
              <a:off x="1904212"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60" name="椭圆 259"/>
            <p:cNvSpPr>
              <a:spLocks noChangeAspect="1"/>
            </p:cNvSpPr>
            <p:nvPr/>
          </p:nvSpPr>
          <p:spPr>
            <a:xfrm>
              <a:off x="1992118"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61" name="椭圆 260"/>
            <p:cNvSpPr>
              <a:spLocks noChangeAspect="1"/>
            </p:cNvSpPr>
            <p:nvPr/>
          </p:nvSpPr>
          <p:spPr>
            <a:xfrm>
              <a:off x="2080023"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62" name="椭圆 261"/>
            <p:cNvSpPr>
              <a:spLocks noChangeAspect="1"/>
            </p:cNvSpPr>
            <p:nvPr/>
          </p:nvSpPr>
          <p:spPr>
            <a:xfrm>
              <a:off x="2167929"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63" name="椭圆 262"/>
            <p:cNvSpPr>
              <a:spLocks noChangeAspect="1"/>
            </p:cNvSpPr>
            <p:nvPr/>
          </p:nvSpPr>
          <p:spPr>
            <a:xfrm>
              <a:off x="2255834"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64" name="椭圆 263"/>
            <p:cNvSpPr>
              <a:spLocks noChangeAspect="1"/>
            </p:cNvSpPr>
            <p:nvPr/>
          </p:nvSpPr>
          <p:spPr>
            <a:xfrm>
              <a:off x="2343739"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sp>
          <p:nvSpPr>
            <p:cNvPr id="265" name="椭圆 264"/>
            <p:cNvSpPr>
              <a:spLocks noChangeAspect="1"/>
            </p:cNvSpPr>
            <p:nvPr/>
          </p:nvSpPr>
          <p:spPr>
            <a:xfrm>
              <a:off x="2431644"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tx1"/>
                </a:solidFill>
              </a:endParaRPr>
            </a:p>
          </p:txBody>
        </p:sp>
      </p:grpSp>
      <p:cxnSp>
        <p:nvCxnSpPr>
          <p:cNvPr id="266" name="直接连接符 265"/>
          <p:cNvCxnSpPr/>
          <p:nvPr/>
        </p:nvCxnSpPr>
        <p:spPr>
          <a:xfrm>
            <a:off x="972619" y="3136757"/>
            <a:ext cx="1740294" cy="0"/>
          </a:xfrm>
          <a:prstGeom prst="line">
            <a:avLst/>
          </a:prstGeom>
          <a:solidFill>
            <a:schemeClr val="bg1"/>
          </a:solidFill>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rot="5400000">
            <a:off x="959115" y="3083966"/>
            <a:ext cx="1668023" cy="0"/>
          </a:xfrm>
          <a:prstGeom prst="line">
            <a:avLst/>
          </a:prstGeom>
          <a:solidFill>
            <a:schemeClr val="bg1"/>
          </a:solidFill>
          <a:ln w="127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268" name="文本框 267"/>
          <p:cNvSpPr txBox="1"/>
          <p:nvPr/>
        </p:nvSpPr>
        <p:spPr>
          <a:xfrm>
            <a:off x="893613" y="4199201"/>
            <a:ext cx="1744209" cy="683007"/>
          </a:xfrm>
          <a:prstGeom prst="rect">
            <a:avLst/>
          </a:prstGeom>
          <a:noFill/>
        </p:spPr>
        <p:txBody>
          <a:bodyPr wrap="square" rtlCol="0">
            <a:spAutoFit/>
          </a:bodyPr>
          <a:lstStyle/>
          <a:p>
            <a:pPr algn="ctr">
              <a:lnSpc>
                <a:spcPct val="120000"/>
              </a:lnSpc>
            </a:pPr>
            <a:r>
              <a:rPr lang="en-US" altLang="zh-CN" sz="1599" b="1" dirty="0"/>
              <a:t>1024-QAM</a:t>
            </a:r>
          </a:p>
          <a:p>
            <a:pPr algn="ctr">
              <a:lnSpc>
                <a:spcPct val="120000"/>
              </a:lnSpc>
            </a:pPr>
            <a:r>
              <a:rPr lang="en-US" altLang="zh-CN" sz="1599" b="1" dirty="0"/>
              <a:t>8x8 MU-MIMO</a:t>
            </a:r>
            <a:endParaRPr lang="zh-CN" altLang="en-US" sz="1599" b="1" dirty="0"/>
          </a:p>
        </p:txBody>
      </p:sp>
      <p:cxnSp>
        <p:nvCxnSpPr>
          <p:cNvPr id="269" name="直接连接符 268"/>
          <p:cNvCxnSpPr/>
          <p:nvPr/>
        </p:nvCxnSpPr>
        <p:spPr>
          <a:xfrm>
            <a:off x="3980310" y="3773024"/>
            <a:ext cx="1439063"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flipV="1">
            <a:off x="3980308" y="2515521"/>
            <a:ext cx="0" cy="125918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1" name="文本框 270"/>
          <p:cNvSpPr txBox="1"/>
          <p:nvPr/>
        </p:nvSpPr>
        <p:spPr>
          <a:xfrm>
            <a:off x="5472176" y="2672729"/>
            <a:ext cx="577402" cy="253916"/>
          </a:xfrm>
          <a:prstGeom prst="rect">
            <a:avLst/>
          </a:prstGeom>
          <a:noFill/>
        </p:spPr>
        <p:txBody>
          <a:bodyPr wrap="none" rtlCol="0">
            <a:spAutoFit/>
          </a:bodyPr>
          <a:lstStyle/>
          <a:p>
            <a:pPr algn="l"/>
            <a:r>
              <a:rPr lang="en-US" altLang="zh-CN" sz="1050" dirty="0">
                <a:solidFill>
                  <a:schemeClr val="accent6">
                    <a:lumMod val="60000"/>
                    <a:lumOff val="40000"/>
                  </a:schemeClr>
                </a:solidFill>
              </a:rPr>
              <a:t>User 1</a:t>
            </a:r>
            <a:endParaRPr lang="zh-CN" altLang="en-US" sz="1050" dirty="0">
              <a:solidFill>
                <a:schemeClr val="accent6">
                  <a:lumMod val="60000"/>
                  <a:lumOff val="40000"/>
                </a:schemeClr>
              </a:solidFill>
            </a:endParaRPr>
          </a:p>
        </p:txBody>
      </p:sp>
      <p:sp>
        <p:nvSpPr>
          <p:cNvPr id="272" name="文本框 271"/>
          <p:cNvSpPr txBox="1"/>
          <p:nvPr/>
        </p:nvSpPr>
        <p:spPr>
          <a:xfrm>
            <a:off x="5472176" y="2861692"/>
            <a:ext cx="577402" cy="253916"/>
          </a:xfrm>
          <a:prstGeom prst="rect">
            <a:avLst/>
          </a:prstGeom>
          <a:noFill/>
        </p:spPr>
        <p:txBody>
          <a:bodyPr wrap="none" rtlCol="0">
            <a:spAutoFit/>
          </a:bodyPr>
          <a:lstStyle/>
          <a:p>
            <a:pPr algn="l"/>
            <a:r>
              <a:rPr lang="en-US" altLang="zh-CN" sz="1050" dirty="0">
                <a:solidFill>
                  <a:schemeClr val="accent2">
                    <a:lumMod val="75000"/>
                  </a:schemeClr>
                </a:solidFill>
              </a:rPr>
              <a:t>User 2</a:t>
            </a:r>
            <a:endParaRPr lang="zh-CN" altLang="en-US" sz="1050" dirty="0">
              <a:solidFill>
                <a:schemeClr val="accent2">
                  <a:lumMod val="75000"/>
                </a:schemeClr>
              </a:solidFill>
            </a:endParaRPr>
          </a:p>
        </p:txBody>
      </p:sp>
      <p:sp>
        <p:nvSpPr>
          <p:cNvPr id="273" name="文本框 272"/>
          <p:cNvSpPr txBox="1"/>
          <p:nvPr/>
        </p:nvSpPr>
        <p:spPr>
          <a:xfrm>
            <a:off x="5472176" y="3050654"/>
            <a:ext cx="577402" cy="253916"/>
          </a:xfrm>
          <a:prstGeom prst="rect">
            <a:avLst/>
          </a:prstGeom>
          <a:noFill/>
        </p:spPr>
        <p:txBody>
          <a:bodyPr wrap="none" rtlCol="0">
            <a:spAutoFit/>
          </a:bodyPr>
          <a:lstStyle/>
          <a:p>
            <a:pPr algn="l"/>
            <a:r>
              <a:rPr lang="en-US" altLang="zh-CN" sz="1050" dirty="0">
                <a:solidFill>
                  <a:srgbClr val="8FAADC"/>
                </a:solidFill>
              </a:rPr>
              <a:t>User 3</a:t>
            </a:r>
            <a:endParaRPr lang="zh-CN" altLang="en-US" sz="1050" dirty="0">
              <a:solidFill>
                <a:srgbClr val="8FAADC"/>
              </a:solidFill>
            </a:endParaRPr>
          </a:p>
        </p:txBody>
      </p:sp>
      <p:sp>
        <p:nvSpPr>
          <p:cNvPr id="274" name="文本框 273"/>
          <p:cNvSpPr txBox="1"/>
          <p:nvPr/>
        </p:nvSpPr>
        <p:spPr>
          <a:xfrm>
            <a:off x="5472176" y="3239616"/>
            <a:ext cx="577402" cy="253916"/>
          </a:xfrm>
          <a:prstGeom prst="rect">
            <a:avLst/>
          </a:prstGeom>
          <a:noFill/>
        </p:spPr>
        <p:txBody>
          <a:bodyPr wrap="none" rtlCol="0">
            <a:spAutoFit/>
          </a:bodyPr>
          <a:lstStyle/>
          <a:p>
            <a:pPr algn="l"/>
            <a:r>
              <a:rPr lang="en-US" altLang="zh-CN" sz="1050" dirty="0">
                <a:solidFill>
                  <a:srgbClr val="FFC000"/>
                </a:solidFill>
              </a:rPr>
              <a:t>User 4</a:t>
            </a:r>
            <a:endParaRPr lang="zh-CN" altLang="en-US" sz="1050" dirty="0">
              <a:solidFill>
                <a:srgbClr val="FFC000"/>
              </a:solidFill>
            </a:endParaRPr>
          </a:p>
        </p:txBody>
      </p:sp>
      <p:sp>
        <p:nvSpPr>
          <p:cNvPr id="275" name="文本框 274"/>
          <p:cNvSpPr txBox="1"/>
          <p:nvPr/>
        </p:nvSpPr>
        <p:spPr>
          <a:xfrm>
            <a:off x="3669046" y="2268412"/>
            <a:ext cx="780983" cy="246221"/>
          </a:xfrm>
          <a:prstGeom prst="rect">
            <a:avLst/>
          </a:prstGeom>
          <a:noFill/>
        </p:spPr>
        <p:txBody>
          <a:bodyPr wrap="none" rtlCol="0">
            <a:spAutoFit/>
          </a:bodyPr>
          <a:lstStyle/>
          <a:p>
            <a:pPr algn="l"/>
            <a:r>
              <a:rPr lang="en-US" altLang="zh-CN" sz="1000" dirty="0"/>
              <a:t>Frequency</a:t>
            </a:r>
            <a:endParaRPr lang="zh-CN" altLang="en-US" sz="1000" dirty="0"/>
          </a:p>
        </p:txBody>
      </p:sp>
      <p:sp>
        <p:nvSpPr>
          <p:cNvPr id="276" name="文本框 275"/>
          <p:cNvSpPr txBox="1"/>
          <p:nvPr/>
        </p:nvSpPr>
        <p:spPr>
          <a:xfrm>
            <a:off x="5350443" y="3653088"/>
            <a:ext cx="471604" cy="246221"/>
          </a:xfrm>
          <a:prstGeom prst="rect">
            <a:avLst/>
          </a:prstGeom>
          <a:noFill/>
        </p:spPr>
        <p:txBody>
          <a:bodyPr wrap="none" rtlCol="0">
            <a:spAutoFit/>
          </a:bodyPr>
          <a:lstStyle/>
          <a:p>
            <a:pPr algn="l"/>
            <a:r>
              <a:rPr lang="en-US" altLang="zh-CN" sz="1000" dirty="0"/>
              <a:t>Time</a:t>
            </a:r>
            <a:endParaRPr lang="zh-CN" altLang="en-US" sz="1000" dirty="0"/>
          </a:p>
        </p:txBody>
      </p:sp>
      <p:sp>
        <p:nvSpPr>
          <p:cNvPr id="277" name="文本框 276"/>
          <p:cNvSpPr txBox="1"/>
          <p:nvPr/>
        </p:nvSpPr>
        <p:spPr>
          <a:xfrm>
            <a:off x="3723109" y="4227226"/>
            <a:ext cx="2252093" cy="683007"/>
          </a:xfrm>
          <a:prstGeom prst="rect">
            <a:avLst/>
          </a:prstGeom>
          <a:noFill/>
        </p:spPr>
        <p:txBody>
          <a:bodyPr wrap="square" rtlCol="0">
            <a:spAutoFit/>
          </a:bodyPr>
          <a:lstStyle/>
          <a:p>
            <a:pPr algn="ctr">
              <a:lnSpc>
                <a:spcPct val="120000"/>
              </a:lnSpc>
            </a:pPr>
            <a:r>
              <a:rPr lang="en-US" altLang="zh-CN" sz="1599" b="1" dirty="0"/>
              <a:t>UL/DL OFDMA</a:t>
            </a:r>
          </a:p>
          <a:p>
            <a:pPr algn="ctr">
              <a:lnSpc>
                <a:spcPct val="120000"/>
              </a:lnSpc>
            </a:pPr>
            <a:r>
              <a:rPr lang="en-US" altLang="zh-CN" sz="1599" b="1" dirty="0"/>
              <a:t>UL/DL MU-MIMO</a:t>
            </a:r>
          </a:p>
        </p:txBody>
      </p:sp>
      <p:sp>
        <p:nvSpPr>
          <p:cNvPr id="278" name="文本框 277"/>
          <p:cNvSpPr txBox="1"/>
          <p:nvPr/>
        </p:nvSpPr>
        <p:spPr>
          <a:xfrm>
            <a:off x="3772999" y="5119431"/>
            <a:ext cx="2314652" cy="683007"/>
          </a:xfrm>
          <a:prstGeom prst="rect">
            <a:avLst/>
          </a:prstGeom>
          <a:noFill/>
        </p:spPr>
        <p:txBody>
          <a:bodyPr wrap="square" rtlCol="0">
            <a:spAutoFit/>
          </a:bodyPr>
          <a:lstStyle/>
          <a:p>
            <a:pPr marL="171450" indent="-171450">
              <a:lnSpc>
                <a:spcPct val="120000"/>
              </a:lnSpc>
              <a:buFont typeface="Wingdings" panose="05000000000000000000" pitchFamily="2" charset="2"/>
              <a:buChar char="l"/>
            </a:pPr>
            <a:r>
              <a:rPr lang="zh-CN" altLang="en-US" sz="1200" dirty="0"/>
              <a:t>每</a:t>
            </a:r>
            <a:r>
              <a:rPr lang="en-US" altLang="zh-CN" sz="1200" dirty="0"/>
              <a:t>AP</a:t>
            </a:r>
            <a:r>
              <a:rPr lang="zh-CN" altLang="en-US" sz="1200" dirty="0"/>
              <a:t>接入 </a:t>
            </a:r>
            <a:r>
              <a:rPr lang="en-US" altLang="zh-CN" sz="1599" b="1" spc="300" dirty="0">
                <a:solidFill>
                  <a:srgbClr val="EC7061"/>
                </a:solidFill>
              </a:rPr>
              <a:t>1024</a:t>
            </a:r>
            <a:r>
              <a:rPr lang="en-US" altLang="zh-CN" sz="1599" spc="300" dirty="0"/>
              <a:t> </a:t>
            </a:r>
            <a:r>
              <a:rPr lang="zh-CN" altLang="en-US" sz="1200" dirty="0"/>
              <a:t>终端</a:t>
            </a:r>
            <a:endParaRPr lang="en-US" altLang="zh-CN" sz="1200" dirty="0"/>
          </a:p>
          <a:p>
            <a:pPr marL="171450" indent="-171450">
              <a:lnSpc>
                <a:spcPct val="120000"/>
              </a:lnSpc>
              <a:buFont typeface="Wingdings" panose="05000000000000000000" pitchFamily="2" charset="2"/>
              <a:buChar char="l"/>
            </a:pPr>
            <a:r>
              <a:rPr lang="zh-CN" altLang="en-US" sz="1200" dirty="0"/>
              <a:t>并发用户数提升  </a:t>
            </a:r>
            <a:r>
              <a:rPr lang="en-US" altLang="zh-CN" sz="1599" b="1" spc="300" dirty="0">
                <a:solidFill>
                  <a:srgbClr val="EC7061"/>
                </a:solidFill>
              </a:rPr>
              <a:t>4</a:t>
            </a:r>
            <a:r>
              <a:rPr lang="en-US" altLang="zh-CN" sz="1599" spc="300" dirty="0"/>
              <a:t> </a:t>
            </a:r>
            <a:r>
              <a:rPr lang="zh-CN" altLang="en-US" sz="1200" dirty="0"/>
              <a:t>倍</a:t>
            </a:r>
          </a:p>
        </p:txBody>
      </p:sp>
      <p:grpSp>
        <p:nvGrpSpPr>
          <p:cNvPr id="279" name="组合 278"/>
          <p:cNvGrpSpPr/>
          <p:nvPr/>
        </p:nvGrpSpPr>
        <p:grpSpPr>
          <a:xfrm>
            <a:off x="6845098" y="2264876"/>
            <a:ext cx="1979159" cy="1774744"/>
            <a:chOff x="6649521" y="2309718"/>
            <a:chExt cx="2156957" cy="2058495"/>
          </a:xfrm>
        </p:grpSpPr>
        <p:grpSp>
          <p:nvGrpSpPr>
            <p:cNvPr id="280" name="组合 279"/>
            <p:cNvGrpSpPr/>
            <p:nvPr/>
          </p:nvGrpSpPr>
          <p:grpSpPr>
            <a:xfrm>
              <a:off x="6649521" y="2309718"/>
              <a:ext cx="2156957" cy="2058495"/>
              <a:chOff x="8101814" y="3752903"/>
              <a:chExt cx="2318057" cy="2244572"/>
            </a:xfrm>
          </p:grpSpPr>
          <p:grpSp>
            <p:nvGrpSpPr>
              <p:cNvPr id="290" name="组合 289"/>
              <p:cNvGrpSpPr/>
              <p:nvPr/>
            </p:nvGrpSpPr>
            <p:grpSpPr>
              <a:xfrm>
                <a:off x="8101814" y="3752903"/>
                <a:ext cx="2290226" cy="2244572"/>
                <a:chOff x="687843" y="2876174"/>
                <a:chExt cx="1299607" cy="1273701"/>
              </a:xfrm>
            </p:grpSpPr>
            <p:grpSp>
              <p:nvGrpSpPr>
                <p:cNvPr id="299" name="组合 298"/>
                <p:cNvGrpSpPr/>
                <p:nvPr/>
              </p:nvGrpSpPr>
              <p:grpSpPr>
                <a:xfrm>
                  <a:off x="696987" y="2876174"/>
                  <a:ext cx="1290463" cy="1273701"/>
                  <a:chOff x="985019" y="3020190"/>
                  <a:chExt cx="1290463" cy="1273701"/>
                </a:xfrm>
              </p:grpSpPr>
              <p:cxnSp>
                <p:nvCxnSpPr>
                  <p:cNvPr id="304" name="直接连接符 303"/>
                  <p:cNvCxnSpPr/>
                  <p:nvPr/>
                </p:nvCxnSpPr>
                <p:spPr>
                  <a:xfrm>
                    <a:off x="985019" y="3398622"/>
                    <a:ext cx="3970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a:off x="1382024" y="3020190"/>
                    <a:ext cx="0" cy="3799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a:off x="1907543" y="3020190"/>
                    <a:ext cx="0" cy="3799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a:off x="1907543" y="3396117"/>
                    <a:ext cx="3679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a:off x="1907543" y="3888962"/>
                    <a:ext cx="0" cy="404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a:off x="1907543" y="3888962"/>
                    <a:ext cx="3679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1003307" y="3888961"/>
                    <a:ext cx="3970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1400312" y="3885367"/>
                    <a:ext cx="0" cy="404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0" name="直接连接符 299"/>
                <p:cNvCxnSpPr/>
                <p:nvPr/>
              </p:nvCxnSpPr>
              <p:spPr>
                <a:xfrm>
                  <a:off x="687843" y="3620552"/>
                  <a:ext cx="37871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1632118" y="3631745"/>
                  <a:ext cx="3553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a:off x="1364368" y="2906074"/>
                  <a:ext cx="0" cy="339358"/>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1364368" y="3765268"/>
                  <a:ext cx="0" cy="35042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291" name="直接连接符 290"/>
              <p:cNvCxnSpPr/>
              <p:nvPr/>
            </p:nvCxnSpPr>
            <p:spPr>
              <a:xfrm>
                <a:off x="8117928" y="4875189"/>
                <a:ext cx="667392"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8101814" y="4662708"/>
                <a:ext cx="66739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a:off x="9752479" y="4875189"/>
                <a:ext cx="667392"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a:off x="9763501" y="4642931"/>
                <a:ext cx="6563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9038126" y="3788689"/>
                <a:ext cx="0" cy="5980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a:off x="9506068" y="3798242"/>
                <a:ext cx="0" cy="5980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a:off x="9059724" y="5339213"/>
                <a:ext cx="0" cy="5980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9506068" y="5345546"/>
                <a:ext cx="0" cy="5980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pic>
          <p:nvPicPr>
            <p:cNvPr id="281" name="图片 2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6608" y="3120265"/>
              <a:ext cx="372045" cy="353442"/>
            </a:xfrm>
            <a:prstGeom prst="rect">
              <a:avLst/>
            </a:prstGeom>
            <a:ln>
              <a:solidFill>
                <a:schemeClr val="tx1"/>
              </a:solidFill>
            </a:ln>
          </p:spPr>
        </p:pic>
        <p:cxnSp>
          <p:nvCxnSpPr>
            <p:cNvPr id="282" name="直接箭头连接符 281"/>
            <p:cNvCxnSpPr/>
            <p:nvPr/>
          </p:nvCxnSpPr>
          <p:spPr>
            <a:xfrm>
              <a:off x="7094368" y="3440559"/>
              <a:ext cx="222073" cy="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3" name="直接箭头连接符 282"/>
            <p:cNvCxnSpPr/>
            <p:nvPr/>
          </p:nvCxnSpPr>
          <p:spPr>
            <a:xfrm>
              <a:off x="7660999" y="2715157"/>
              <a:ext cx="0" cy="18399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4" name="直接箭头连接符 283"/>
            <p:cNvCxnSpPr/>
            <p:nvPr/>
          </p:nvCxnSpPr>
          <p:spPr>
            <a:xfrm>
              <a:off x="7096116" y="3620926"/>
              <a:ext cx="222073" cy="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5" name="直接箭头连接符 284"/>
            <p:cNvCxnSpPr/>
            <p:nvPr/>
          </p:nvCxnSpPr>
          <p:spPr>
            <a:xfrm>
              <a:off x="7429701" y="2715157"/>
              <a:ext cx="0" cy="18399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6" name="直接箭头连接符 285"/>
            <p:cNvCxnSpPr/>
            <p:nvPr/>
          </p:nvCxnSpPr>
          <p:spPr>
            <a:xfrm flipV="1">
              <a:off x="7890967" y="3771453"/>
              <a:ext cx="0" cy="21600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7" name="直接箭头连接符 286"/>
            <p:cNvCxnSpPr/>
            <p:nvPr/>
          </p:nvCxnSpPr>
          <p:spPr>
            <a:xfrm flipV="1">
              <a:off x="8073847" y="3771679"/>
              <a:ext cx="0" cy="21600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8" name="直接箭头连接符 287"/>
            <p:cNvCxnSpPr/>
            <p:nvPr/>
          </p:nvCxnSpPr>
          <p:spPr>
            <a:xfrm flipH="1">
              <a:off x="8197917" y="3230268"/>
              <a:ext cx="228600" cy="1"/>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9" name="直接箭头连接符 288"/>
            <p:cNvCxnSpPr/>
            <p:nvPr/>
          </p:nvCxnSpPr>
          <p:spPr>
            <a:xfrm flipH="1">
              <a:off x="8197917" y="3033875"/>
              <a:ext cx="228600" cy="1"/>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grpSp>
      <p:sp>
        <p:nvSpPr>
          <p:cNvPr id="312" name="文本框 311"/>
          <p:cNvSpPr txBox="1"/>
          <p:nvPr/>
        </p:nvSpPr>
        <p:spPr>
          <a:xfrm>
            <a:off x="6976544" y="4247134"/>
            <a:ext cx="1744209" cy="683007"/>
          </a:xfrm>
          <a:prstGeom prst="rect">
            <a:avLst/>
          </a:prstGeom>
          <a:noFill/>
        </p:spPr>
        <p:txBody>
          <a:bodyPr wrap="square" rtlCol="0">
            <a:spAutoFit/>
          </a:bodyPr>
          <a:lstStyle/>
          <a:p>
            <a:pPr algn="ctr">
              <a:lnSpc>
                <a:spcPct val="120000"/>
              </a:lnSpc>
            </a:pPr>
            <a:r>
              <a:rPr lang="en-US" altLang="zh-CN" sz="1599" b="1" dirty="0"/>
              <a:t>OFDMA</a:t>
            </a:r>
          </a:p>
          <a:p>
            <a:pPr algn="ctr">
              <a:lnSpc>
                <a:spcPct val="120000"/>
              </a:lnSpc>
            </a:pPr>
            <a:r>
              <a:rPr lang="en-US" altLang="zh-CN" sz="1599" b="1" dirty="0"/>
              <a:t>Spatial Reuse</a:t>
            </a:r>
          </a:p>
        </p:txBody>
      </p:sp>
      <p:sp>
        <p:nvSpPr>
          <p:cNvPr id="313" name="文本框 312"/>
          <p:cNvSpPr txBox="1"/>
          <p:nvPr/>
        </p:nvSpPr>
        <p:spPr>
          <a:xfrm>
            <a:off x="6845098" y="5119431"/>
            <a:ext cx="2794864" cy="683007"/>
          </a:xfrm>
          <a:prstGeom prst="rect">
            <a:avLst/>
          </a:prstGeom>
          <a:noFill/>
        </p:spPr>
        <p:txBody>
          <a:bodyPr wrap="square" rtlCol="0">
            <a:spAutoFit/>
          </a:bodyPr>
          <a:lstStyle/>
          <a:p>
            <a:pPr marL="176213" indent="-176213">
              <a:lnSpc>
                <a:spcPct val="120000"/>
              </a:lnSpc>
              <a:buFont typeface="Wingdings" panose="05000000000000000000" pitchFamily="2" charset="2"/>
              <a:buChar char="l"/>
            </a:pPr>
            <a:r>
              <a:rPr lang="zh-CN" altLang="en-US" sz="1200" dirty="0"/>
              <a:t>业务时延低至 </a:t>
            </a:r>
            <a:r>
              <a:rPr lang="en-US" altLang="zh-CN" sz="1599" b="1" spc="300" dirty="0">
                <a:solidFill>
                  <a:srgbClr val="EC7061"/>
                </a:solidFill>
              </a:rPr>
              <a:t>20ms</a:t>
            </a:r>
          </a:p>
          <a:p>
            <a:pPr marL="176213" indent="-176213">
              <a:lnSpc>
                <a:spcPct val="120000"/>
              </a:lnSpc>
              <a:buFont typeface="Wingdings" panose="05000000000000000000" pitchFamily="2" charset="2"/>
              <a:buChar char="l"/>
            </a:pPr>
            <a:r>
              <a:rPr lang="zh-CN" altLang="en-US" sz="1200" dirty="0"/>
              <a:t>平均时延降低 </a:t>
            </a:r>
            <a:r>
              <a:rPr lang="en-US" altLang="zh-CN" sz="1599" b="1" spc="300" dirty="0">
                <a:solidFill>
                  <a:srgbClr val="EC7061"/>
                </a:solidFill>
              </a:rPr>
              <a:t>30%</a:t>
            </a:r>
            <a:endParaRPr lang="zh-CN" altLang="en-US" sz="1599" b="1" spc="300" dirty="0">
              <a:solidFill>
                <a:srgbClr val="EC7061"/>
              </a:solidFill>
            </a:endParaRPr>
          </a:p>
        </p:txBody>
      </p:sp>
      <p:sp>
        <p:nvSpPr>
          <p:cNvPr id="314" name="文本框 313"/>
          <p:cNvSpPr txBox="1"/>
          <p:nvPr/>
        </p:nvSpPr>
        <p:spPr>
          <a:xfrm>
            <a:off x="9599583" y="4281992"/>
            <a:ext cx="1744209" cy="683007"/>
          </a:xfrm>
          <a:prstGeom prst="rect">
            <a:avLst/>
          </a:prstGeom>
          <a:noFill/>
        </p:spPr>
        <p:txBody>
          <a:bodyPr wrap="square" rtlCol="0">
            <a:spAutoFit/>
          </a:bodyPr>
          <a:lstStyle/>
          <a:p>
            <a:pPr algn="ctr">
              <a:lnSpc>
                <a:spcPct val="120000"/>
              </a:lnSpc>
            </a:pPr>
            <a:r>
              <a:rPr lang="en-US" altLang="zh-CN" sz="1599" b="1" dirty="0"/>
              <a:t>TWT</a:t>
            </a:r>
          </a:p>
          <a:p>
            <a:pPr algn="ctr">
              <a:lnSpc>
                <a:spcPct val="120000"/>
              </a:lnSpc>
            </a:pPr>
            <a:r>
              <a:rPr lang="en-US" altLang="zh-CN" sz="1599" b="1" dirty="0"/>
              <a:t>20MHz-Only</a:t>
            </a:r>
            <a:endParaRPr lang="zh-CN" altLang="en-US" sz="1599" b="1" dirty="0"/>
          </a:p>
        </p:txBody>
      </p:sp>
      <p:sp>
        <p:nvSpPr>
          <p:cNvPr id="315" name="文本框 314"/>
          <p:cNvSpPr txBox="1"/>
          <p:nvPr/>
        </p:nvSpPr>
        <p:spPr>
          <a:xfrm>
            <a:off x="9580141" y="5119431"/>
            <a:ext cx="2185172" cy="609269"/>
          </a:xfrm>
          <a:prstGeom prst="rect">
            <a:avLst/>
          </a:prstGeom>
          <a:noFill/>
        </p:spPr>
        <p:txBody>
          <a:bodyPr wrap="square" rtlCol="0">
            <a:spAutoFit/>
          </a:bodyPr>
          <a:lstStyle/>
          <a:p>
            <a:pPr marL="176213" indent="-176213">
              <a:lnSpc>
                <a:spcPct val="120000"/>
              </a:lnSpc>
              <a:buFont typeface="Wingdings" panose="05000000000000000000" pitchFamily="2" charset="2"/>
              <a:buChar char="l"/>
            </a:pPr>
            <a:r>
              <a:rPr lang="zh-CN" altLang="en-US" sz="1200" dirty="0"/>
              <a:t>目标时间唤醒机制</a:t>
            </a:r>
            <a:endParaRPr lang="en-US" altLang="zh-CN" sz="1200" dirty="0"/>
          </a:p>
          <a:p>
            <a:pPr marL="176213" indent="-176213">
              <a:lnSpc>
                <a:spcPct val="120000"/>
              </a:lnSpc>
              <a:buFont typeface="Wingdings" panose="05000000000000000000" pitchFamily="2" charset="2"/>
              <a:buChar char="l"/>
            </a:pPr>
            <a:r>
              <a:rPr lang="zh-CN" altLang="en-US" sz="1200" dirty="0"/>
              <a:t>终端功耗降低 </a:t>
            </a:r>
            <a:r>
              <a:rPr lang="en-US" altLang="zh-CN" sz="1599" b="1" spc="300" dirty="0">
                <a:solidFill>
                  <a:srgbClr val="EC7061"/>
                </a:solidFill>
              </a:rPr>
              <a:t>30%</a:t>
            </a:r>
            <a:endParaRPr lang="zh-CN" altLang="en-US" sz="1599" b="1" spc="300" dirty="0">
              <a:solidFill>
                <a:srgbClr val="EC7061"/>
              </a:solidFill>
            </a:endParaRPr>
          </a:p>
        </p:txBody>
      </p:sp>
      <p:grpSp>
        <p:nvGrpSpPr>
          <p:cNvPr id="316" name="组合 315"/>
          <p:cNvGrpSpPr/>
          <p:nvPr/>
        </p:nvGrpSpPr>
        <p:grpSpPr>
          <a:xfrm>
            <a:off x="10074343" y="2173932"/>
            <a:ext cx="885248" cy="1865685"/>
            <a:chOff x="10079314" y="2291133"/>
            <a:chExt cx="885825" cy="1866900"/>
          </a:xfrm>
        </p:grpSpPr>
        <p:pic>
          <p:nvPicPr>
            <p:cNvPr id="317" name="图片 316"/>
            <p:cNvPicPr>
              <a:picLocks noChangeAspect="1"/>
            </p:cNvPicPr>
            <p:nvPr/>
          </p:nvPicPr>
          <p:blipFill>
            <a:blip r:embed="rId4">
              <a:duotone>
                <a:prstClr val="black"/>
                <a:schemeClr val="tx1">
                  <a:lumMod val="95000"/>
                  <a:lumOff val="5000"/>
                  <a:tint val="45000"/>
                  <a:satMod val="400000"/>
                </a:schemeClr>
              </a:duotone>
            </a:blip>
            <a:stretch>
              <a:fillRect/>
            </a:stretch>
          </p:blipFill>
          <p:spPr>
            <a:xfrm>
              <a:off x="10079314" y="2291133"/>
              <a:ext cx="885825" cy="1866900"/>
            </a:xfrm>
            <a:prstGeom prst="rect">
              <a:avLst/>
            </a:prstGeom>
          </p:spPr>
        </p:pic>
        <p:sp>
          <p:nvSpPr>
            <p:cNvPr id="318" name="Freeform 542"/>
            <p:cNvSpPr/>
            <p:nvPr/>
          </p:nvSpPr>
          <p:spPr bwMode="auto">
            <a:xfrm>
              <a:off x="10347724" y="2915905"/>
              <a:ext cx="317180" cy="741736"/>
            </a:xfrm>
            <a:custGeom>
              <a:avLst/>
              <a:gdLst/>
              <a:ahLst/>
              <a:cxnLst>
                <a:cxn ang="0">
                  <a:pos x="22" y="148"/>
                </a:cxn>
                <a:cxn ang="0">
                  <a:pos x="88" y="52"/>
                </a:cxn>
                <a:cxn ang="0">
                  <a:pos x="50" y="52"/>
                </a:cxn>
                <a:cxn ang="0">
                  <a:pos x="66" y="0"/>
                </a:cxn>
                <a:cxn ang="0">
                  <a:pos x="22" y="0"/>
                </a:cxn>
                <a:cxn ang="0">
                  <a:pos x="0" y="76"/>
                </a:cxn>
                <a:cxn ang="0">
                  <a:pos x="40" y="76"/>
                </a:cxn>
                <a:cxn ang="0">
                  <a:pos x="22" y="148"/>
                </a:cxn>
              </a:cxnLst>
              <a:rect l="0" t="0" r="r" b="b"/>
              <a:pathLst>
                <a:path w="88" h="148">
                  <a:moveTo>
                    <a:pt x="22" y="148"/>
                  </a:moveTo>
                  <a:lnTo>
                    <a:pt x="88" y="52"/>
                  </a:lnTo>
                  <a:lnTo>
                    <a:pt x="50" y="52"/>
                  </a:lnTo>
                  <a:lnTo>
                    <a:pt x="66" y="0"/>
                  </a:lnTo>
                  <a:lnTo>
                    <a:pt x="22" y="0"/>
                  </a:lnTo>
                  <a:lnTo>
                    <a:pt x="0" y="76"/>
                  </a:lnTo>
                  <a:lnTo>
                    <a:pt x="40" y="76"/>
                  </a:lnTo>
                  <a:lnTo>
                    <a:pt x="22" y="148"/>
                  </a:lnTo>
                  <a:close/>
                </a:path>
              </a:pathLst>
            </a:custGeom>
            <a:solidFill>
              <a:srgbClr val="92D050"/>
            </a:solidFill>
            <a:ln w="9525">
              <a:noFill/>
              <a:round/>
            </a:ln>
          </p:spPr>
          <p:txBody>
            <a:bodyPr vert="horz" wrap="square" lIns="91380" tIns="45690" rIns="91380" bIns="45690" numCol="1" anchor="t" anchorCtr="0" compatLnSpc="1"/>
            <a:lstStyle/>
            <a:p>
              <a:endParaRPr lang="zh-CN" altLang="en-US" sz="1798"/>
            </a:p>
          </p:txBody>
        </p:sp>
        <p:sp>
          <p:nvSpPr>
            <p:cNvPr id="319" name="圆角矩形 318"/>
            <p:cNvSpPr/>
            <p:nvPr/>
          </p:nvSpPr>
          <p:spPr>
            <a:xfrm>
              <a:off x="10195087" y="2829745"/>
              <a:ext cx="637861" cy="1221284"/>
            </a:xfrm>
            <a:prstGeom prst="roundRect">
              <a:avLst>
                <a:gd name="adj" fmla="val 7979"/>
              </a:avLst>
            </a:prstGeom>
            <a:solidFill>
              <a:srgbClr val="92D05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p>
          </p:txBody>
        </p:sp>
      </p:grpSp>
      <p:grpSp>
        <p:nvGrpSpPr>
          <p:cNvPr id="320" name="组合 319"/>
          <p:cNvGrpSpPr/>
          <p:nvPr/>
        </p:nvGrpSpPr>
        <p:grpSpPr>
          <a:xfrm>
            <a:off x="3988864" y="2747895"/>
            <a:ext cx="1197504" cy="1022385"/>
            <a:chOff x="3997493" y="2857849"/>
            <a:chExt cx="1198284" cy="1023050"/>
          </a:xfrm>
        </p:grpSpPr>
        <p:sp>
          <p:nvSpPr>
            <p:cNvPr id="321" name="矩形 320"/>
            <p:cNvSpPr/>
            <p:nvPr/>
          </p:nvSpPr>
          <p:spPr>
            <a:xfrm>
              <a:off x="3997493" y="2857849"/>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22" name="矩形 321"/>
            <p:cNvSpPr/>
            <p:nvPr/>
          </p:nvSpPr>
          <p:spPr>
            <a:xfrm>
              <a:off x="3997493" y="3023871"/>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23" name="矩形 322"/>
            <p:cNvSpPr/>
            <p:nvPr/>
          </p:nvSpPr>
          <p:spPr>
            <a:xfrm>
              <a:off x="3997493" y="3200053"/>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24" name="矩形 323"/>
            <p:cNvSpPr/>
            <p:nvPr/>
          </p:nvSpPr>
          <p:spPr>
            <a:xfrm>
              <a:off x="3997493" y="3376235"/>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25" name="矩形 324"/>
            <p:cNvSpPr/>
            <p:nvPr/>
          </p:nvSpPr>
          <p:spPr>
            <a:xfrm>
              <a:off x="3997493" y="3542257"/>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26" name="矩形 325"/>
            <p:cNvSpPr/>
            <p:nvPr/>
          </p:nvSpPr>
          <p:spPr>
            <a:xfrm>
              <a:off x="3997493" y="3718441"/>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27" name="矩形 326"/>
            <p:cNvSpPr/>
            <p:nvPr/>
          </p:nvSpPr>
          <p:spPr>
            <a:xfrm>
              <a:off x="4170114" y="2857849"/>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28" name="矩形 327"/>
            <p:cNvSpPr/>
            <p:nvPr/>
          </p:nvSpPr>
          <p:spPr>
            <a:xfrm>
              <a:off x="4170114" y="3023871"/>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29" name="矩形 328"/>
            <p:cNvSpPr/>
            <p:nvPr/>
          </p:nvSpPr>
          <p:spPr>
            <a:xfrm>
              <a:off x="4170114" y="3200053"/>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30" name="矩形 329"/>
            <p:cNvSpPr/>
            <p:nvPr/>
          </p:nvSpPr>
          <p:spPr>
            <a:xfrm>
              <a:off x="4170114" y="3376235"/>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31" name="矩形 330"/>
            <p:cNvSpPr/>
            <p:nvPr/>
          </p:nvSpPr>
          <p:spPr>
            <a:xfrm>
              <a:off x="4170114" y="3542257"/>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32" name="矩形 331"/>
            <p:cNvSpPr/>
            <p:nvPr/>
          </p:nvSpPr>
          <p:spPr>
            <a:xfrm>
              <a:off x="4170114" y="3718441"/>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33" name="矩形 332"/>
            <p:cNvSpPr/>
            <p:nvPr/>
          </p:nvSpPr>
          <p:spPr>
            <a:xfrm>
              <a:off x="4342735" y="2857849"/>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34" name="矩形 333"/>
            <p:cNvSpPr/>
            <p:nvPr/>
          </p:nvSpPr>
          <p:spPr>
            <a:xfrm>
              <a:off x="4342735" y="3023871"/>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35" name="矩形 334"/>
            <p:cNvSpPr/>
            <p:nvPr/>
          </p:nvSpPr>
          <p:spPr>
            <a:xfrm>
              <a:off x="4342735" y="3200053"/>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36" name="矩形 335"/>
            <p:cNvSpPr/>
            <p:nvPr/>
          </p:nvSpPr>
          <p:spPr>
            <a:xfrm>
              <a:off x="4342735" y="3376235"/>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37" name="矩形 336"/>
            <p:cNvSpPr/>
            <p:nvPr/>
          </p:nvSpPr>
          <p:spPr>
            <a:xfrm>
              <a:off x="4342735" y="3542257"/>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38" name="矩形 337"/>
            <p:cNvSpPr/>
            <p:nvPr/>
          </p:nvSpPr>
          <p:spPr>
            <a:xfrm>
              <a:off x="4342735" y="3718441"/>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39" name="矩形 338"/>
            <p:cNvSpPr/>
            <p:nvPr/>
          </p:nvSpPr>
          <p:spPr>
            <a:xfrm>
              <a:off x="4515356" y="2857849"/>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schemeClr val="accent1">
                    <a:lumMod val="60000"/>
                    <a:lumOff val="40000"/>
                  </a:schemeClr>
                </a:solidFill>
                <a:cs typeface="Arial" panose="020B0604020202020204" pitchFamily="34" charset="0"/>
              </a:endParaRPr>
            </a:p>
          </p:txBody>
        </p:sp>
        <p:sp>
          <p:nvSpPr>
            <p:cNvPr id="340" name="矩形 339"/>
            <p:cNvSpPr/>
            <p:nvPr/>
          </p:nvSpPr>
          <p:spPr>
            <a:xfrm>
              <a:off x="4515356" y="3023871"/>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41" name="矩形 340"/>
            <p:cNvSpPr/>
            <p:nvPr/>
          </p:nvSpPr>
          <p:spPr>
            <a:xfrm>
              <a:off x="4515356" y="3200053"/>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42" name="矩形 341"/>
            <p:cNvSpPr/>
            <p:nvPr/>
          </p:nvSpPr>
          <p:spPr>
            <a:xfrm>
              <a:off x="4515356" y="3376235"/>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43" name="矩形 342"/>
            <p:cNvSpPr/>
            <p:nvPr/>
          </p:nvSpPr>
          <p:spPr>
            <a:xfrm>
              <a:off x="4515356" y="3542257"/>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44" name="矩形 343"/>
            <p:cNvSpPr/>
            <p:nvPr/>
          </p:nvSpPr>
          <p:spPr>
            <a:xfrm>
              <a:off x="4515356" y="3718441"/>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45" name="矩形 344"/>
            <p:cNvSpPr/>
            <p:nvPr/>
          </p:nvSpPr>
          <p:spPr>
            <a:xfrm>
              <a:off x="4687977" y="2857849"/>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46" name="矩形 345"/>
            <p:cNvSpPr/>
            <p:nvPr/>
          </p:nvSpPr>
          <p:spPr>
            <a:xfrm>
              <a:off x="4687977" y="3023871"/>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47" name="矩形 346"/>
            <p:cNvSpPr/>
            <p:nvPr/>
          </p:nvSpPr>
          <p:spPr>
            <a:xfrm>
              <a:off x="4687977" y="3200053"/>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48" name="矩形 347"/>
            <p:cNvSpPr/>
            <p:nvPr/>
          </p:nvSpPr>
          <p:spPr>
            <a:xfrm>
              <a:off x="4687977" y="3376235"/>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49" name="矩形 348"/>
            <p:cNvSpPr/>
            <p:nvPr/>
          </p:nvSpPr>
          <p:spPr>
            <a:xfrm>
              <a:off x="4687977" y="3542257"/>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50" name="矩形 349"/>
            <p:cNvSpPr/>
            <p:nvPr/>
          </p:nvSpPr>
          <p:spPr>
            <a:xfrm>
              <a:off x="4687977" y="3718441"/>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51" name="矩形 350"/>
            <p:cNvSpPr/>
            <p:nvPr/>
          </p:nvSpPr>
          <p:spPr>
            <a:xfrm>
              <a:off x="4860598" y="2857849"/>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52" name="矩形 351"/>
            <p:cNvSpPr/>
            <p:nvPr/>
          </p:nvSpPr>
          <p:spPr>
            <a:xfrm>
              <a:off x="4860598" y="3023871"/>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53" name="矩形 352"/>
            <p:cNvSpPr/>
            <p:nvPr/>
          </p:nvSpPr>
          <p:spPr>
            <a:xfrm>
              <a:off x="4860598" y="3200053"/>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54" name="矩形 353"/>
            <p:cNvSpPr/>
            <p:nvPr/>
          </p:nvSpPr>
          <p:spPr>
            <a:xfrm>
              <a:off x="4860598" y="3376235"/>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55" name="矩形 354"/>
            <p:cNvSpPr/>
            <p:nvPr/>
          </p:nvSpPr>
          <p:spPr>
            <a:xfrm>
              <a:off x="4860598" y="3542257"/>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56" name="矩形 355"/>
            <p:cNvSpPr/>
            <p:nvPr/>
          </p:nvSpPr>
          <p:spPr>
            <a:xfrm>
              <a:off x="4860598" y="3718441"/>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57" name="矩形 356"/>
            <p:cNvSpPr/>
            <p:nvPr/>
          </p:nvSpPr>
          <p:spPr>
            <a:xfrm>
              <a:off x="5033217" y="2857849"/>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58" name="矩形 357"/>
            <p:cNvSpPr/>
            <p:nvPr/>
          </p:nvSpPr>
          <p:spPr>
            <a:xfrm>
              <a:off x="5033217" y="3023871"/>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59" name="矩形 358"/>
            <p:cNvSpPr/>
            <p:nvPr/>
          </p:nvSpPr>
          <p:spPr>
            <a:xfrm>
              <a:off x="5033217" y="3200053"/>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60" name="矩形 359"/>
            <p:cNvSpPr/>
            <p:nvPr/>
          </p:nvSpPr>
          <p:spPr>
            <a:xfrm>
              <a:off x="5033217" y="3376235"/>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61" name="矩形 360"/>
            <p:cNvSpPr/>
            <p:nvPr/>
          </p:nvSpPr>
          <p:spPr>
            <a:xfrm>
              <a:off x="5033217" y="3542257"/>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sp>
          <p:nvSpPr>
            <p:cNvPr id="362" name="矩形 361"/>
            <p:cNvSpPr/>
            <p:nvPr/>
          </p:nvSpPr>
          <p:spPr>
            <a:xfrm>
              <a:off x="5033217" y="3718441"/>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cs typeface="Arial" panose="020B0604020202020204" pitchFamily="34" charset="0"/>
              </a:endParaRPr>
            </a:p>
          </p:txBody>
        </p:sp>
      </p:grpSp>
    </p:spTree>
    <p:extLst>
      <p:ext uri="{BB962C8B-B14F-4D97-AF65-F5344CB8AC3E}">
        <p14:creationId xmlns:p14="http://schemas.microsoft.com/office/powerpoint/2010/main" val="21170691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6200000">
            <a:off x="11402" y="4886691"/>
            <a:ext cx="1231554" cy="214519"/>
          </a:xfrm>
          <a:prstGeom prst="rect">
            <a:avLst/>
          </a:prstGeom>
          <a:solidFill>
            <a:srgbClr val="F4A100">
              <a:lumMod val="20000"/>
              <a:lumOff val="80000"/>
            </a:srgbClr>
          </a:solidFill>
          <a:ln w="12700" cap="flat" cmpd="sng" algn="ctr">
            <a:noFill/>
            <a:prstDash val="solid"/>
            <a:miter lim="800000"/>
          </a:ln>
          <a:effectLst/>
        </p:spPr>
        <p:txBody>
          <a:bodyPr rtlCol="0" anchor="ctr"/>
          <a:lstStyle/>
          <a:p>
            <a:pPr algn="ctr">
              <a:defRPr/>
            </a:pPr>
            <a:endParaRPr lang="zh-CN" altLang="en-US" sz="1999" b="1" kern="0">
              <a:solidFill>
                <a:srgbClr val="FFFFFF"/>
              </a:solidFill>
            </a:endParaRPr>
          </a:p>
        </p:txBody>
      </p:sp>
      <p:sp>
        <p:nvSpPr>
          <p:cNvPr id="13" name="矩形 12"/>
          <p:cNvSpPr/>
          <p:nvPr/>
        </p:nvSpPr>
        <p:spPr>
          <a:xfrm rot="16200000">
            <a:off x="39776" y="3683512"/>
            <a:ext cx="1174805" cy="214519"/>
          </a:xfrm>
          <a:prstGeom prst="rect">
            <a:avLst/>
          </a:prstGeom>
          <a:solidFill>
            <a:srgbClr val="F4A100">
              <a:lumMod val="40000"/>
              <a:lumOff val="60000"/>
            </a:srgbClr>
          </a:solidFill>
          <a:ln w="12700" cap="flat" cmpd="sng" algn="ctr">
            <a:noFill/>
            <a:prstDash val="solid"/>
            <a:miter lim="800000"/>
          </a:ln>
          <a:effectLst/>
        </p:spPr>
        <p:txBody>
          <a:bodyPr rtlCol="0" anchor="ctr"/>
          <a:lstStyle/>
          <a:p>
            <a:pPr algn="ctr">
              <a:defRPr/>
            </a:pPr>
            <a:endParaRPr lang="zh-CN" altLang="en-US" sz="1999" b="1" kern="0">
              <a:solidFill>
                <a:srgbClr val="FFFFFF"/>
              </a:solidFill>
            </a:endParaRPr>
          </a:p>
        </p:txBody>
      </p:sp>
      <p:sp>
        <p:nvSpPr>
          <p:cNvPr id="14" name="矩形 13"/>
          <p:cNvSpPr/>
          <p:nvPr/>
        </p:nvSpPr>
        <p:spPr>
          <a:xfrm rot="16200000">
            <a:off x="25589" y="2494521"/>
            <a:ext cx="1203179" cy="214519"/>
          </a:xfrm>
          <a:prstGeom prst="rect">
            <a:avLst/>
          </a:prstGeom>
          <a:solidFill>
            <a:srgbClr val="F4A100">
              <a:lumMod val="60000"/>
              <a:lumOff val="40000"/>
            </a:srgbClr>
          </a:solidFill>
          <a:ln w="12700" cap="flat" cmpd="sng" algn="ctr">
            <a:noFill/>
            <a:prstDash val="solid"/>
            <a:miter lim="800000"/>
          </a:ln>
          <a:effectLst/>
        </p:spPr>
        <p:txBody>
          <a:bodyPr rtlCol="0" anchor="ctr"/>
          <a:lstStyle/>
          <a:p>
            <a:pPr algn="ctr">
              <a:defRPr/>
            </a:pPr>
            <a:endParaRPr lang="zh-CN" altLang="en-US" sz="1999" b="1" kern="0">
              <a:solidFill>
                <a:srgbClr val="FFFFFF"/>
              </a:solidFill>
            </a:endParaRPr>
          </a:p>
        </p:txBody>
      </p:sp>
      <p:sp>
        <p:nvSpPr>
          <p:cNvPr id="10" name="矩形 9"/>
          <p:cNvSpPr/>
          <p:nvPr/>
        </p:nvSpPr>
        <p:spPr>
          <a:xfrm>
            <a:off x="514493" y="5405994"/>
            <a:ext cx="1203179" cy="214519"/>
          </a:xfrm>
          <a:prstGeom prst="rect">
            <a:avLst/>
          </a:prstGeom>
          <a:solidFill>
            <a:srgbClr val="00B0F0">
              <a:alpha val="10000"/>
            </a:srgbClr>
          </a:solidFill>
          <a:ln w="12700" cap="flat" cmpd="sng" algn="ctr">
            <a:noFill/>
            <a:prstDash val="solid"/>
            <a:miter lim="800000"/>
          </a:ln>
          <a:effectLst/>
        </p:spPr>
        <p:txBody>
          <a:bodyPr rtlCol="0" anchor="ctr"/>
          <a:lstStyle/>
          <a:p>
            <a:pPr algn="ctr">
              <a:defRPr/>
            </a:pPr>
            <a:endParaRPr lang="zh-CN" altLang="en-US" sz="1999" b="1" kern="0">
              <a:solidFill>
                <a:srgbClr val="FFFFFF"/>
              </a:solidFill>
            </a:endParaRPr>
          </a:p>
        </p:txBody>
      </p:sp>
      <p:sp>
        <p:nvSpPr>
          <p:cNvPr id="11" name="矩形 10"/>
          <p:cNvSpPr/>
          <p:nvPr/>
        </p:nvSpPr>
        <p:spPr>
          <a:xfrm>
            <a:off x="1706164" y="5405994"/>
            <a:ext cx="1203179" cy="214519"/>
          </a:xfrm>
          <a:prstGeom prst="rect">
            <a:avLst/>
          </a:prstGeom>
          <a:solidFill>
            <a:srgbClr val="00B0F0">
              <a:alpha val="30000"/>
            </a:srgbClr>
          </a:solidFill>
          <a:ln w="12700" cap="flat" cmpd="sng" algn="ctr">
            <a:noFill/>
            <a:prstDash val="solid"/>
            <a:miter lim="800000"/>
          </a:ln>
          <a:effectLst/>
        </p:spPr>
        <p:txBody>
          <a:bodyPr rtlCol="0" anchor="ctr"/>
          <a:lstStyle/>
          <a:p>
            <a:pPr algn="ctr">
              <a:defRPr/>
            </a:pPr>
            <a:endParaRPr lang="zh-CN" altLang="en-US" sz="1999" b="1" kern="0">
              <a:solidFill>
                <a:srgbClr val="FFFFFF"/>
              </a:solidFill>
            </a:endParaRPr>
          </a:p>
        </p:txBody>
      </p:sp>
      <p:sp>
        <p:nvSpPr>
          <p:cNvPr id="12" name="矩形 11"/>
          <p:cNvSpPr/>
          <p:nvPr/>
        </p:nvSpPr>
        <p:spPr>
          <a:xfrm>
            <a:off x="2909342" y="5405994"/>
            <a:ext cx="1203179" cy="214519"/>
          </a:xfrm>
          <a:prstGeom prst="rect">
            <a:avLst/>
          </a:prstGeom>
          <a:solidFill>
            <a:srgbClr val="00B0F0"/>
          </a:solidFill>
          <a:ln w="12700" cap="flat" cmpd="sng" algn="ctr">
            <a:noFill/>
            <a:prstDash val="solid"/>
            <a:miter lim="800000"/>
          </a:ln>
          <a:effectLst/>
        </p:spPr>
        <p:txBody>
          <a:bodyPr rtlCol="0" anchor="ctr"/>
          <a:lstStyle/>
          <a:p>
            <a:pPr algn="ctr">
              <a:defRPr/>
            </a:pPr>
            <a:endParaRPr lang="zh-CN" altLang="en-US" sz="1999" b="1" kern="0">
              <a:solidFill>
                <a:srgbClr val="FFFFFF"/>
              </a:solidFill>
            </a:endParaRPr>
          </a:p>
        </p:txBody>
      </p:sp>
      <p:sp>
        <p:nvSpPr>
          <p:cNvPr id="2" name="标题 1"/>
          <p:cNvSpPr>
            <a:spLocks noGrp="1"/>
          </p:cNvSpPr>
          <p:nvPr>
            <p:ph type="title"/>
          </p:nvPr>
        </p:nvSpPr>
        <p:spPr/>
        <p:txBody>
          <a:bodyPr/>
          <a:lstStyle/>
          <a:p>
            <a:r>
              <a:rPr lang="en-US" altLang="zh-CN" smtClean="0"/>
              <a:t>Wi-Fi 6</a:t>
            </a:r>
            <a:r>
              <a:rPr lang="zh-CN" altLang="en-US" smtClean="0"/>
              <a:t>技术增强场景适应性，为客户带来新的应用体验</a:t>
            </a: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661454817"/>
              </p:ext>
            </p:extLst>
          </p:nvPr>
        </p:nvGraphicFramePr>
        <p:xfrm>
          <a:off x="4353969" y="1301942"/>
          <a:ext cx="7391945" cy="4825471"/>
        </p:xfrm>
        <a:graphic>
          <a:graphicData uri="http://schemas.openxmlformats.org/drawingml/2006/table">
            <a:tbl>
              <a:tblPr/>
              <a:tblGrid>
                <a:gridCol w="751431"/>
                <a:gridCol w="364067"/>
                <a:gridCol w="3174970"/>
                <a:gridCol w="1054734"/>
                <a:gridCol w="707572"/>
                <a:gridCol w="598714"/>
                <a:gridCol w="740457"/>
              </a:tblGrid>
              <a:tr h="288000">
                <a:tc>
                  <a:txBody>
                    <a:bodyPr/>
                    <a:lstStyle/>
                    <a:p>
                      <a:pPr algn="ctr" rtl="0" fontAlgn="ctr"/>
                      <a:r>
                        <a:rPr lang="zh-CN" altLang="en-US" sz="1200" b="1" i="0" u="none" strike="noStrike" dirty="0" smtClean="0">
                          <a:solidFill>
                            <a:srgbClr val="FFFFFF"/>
                          </a:solidFill>
                          <a:effectLst/>
                          <a:latin typeface="微软雅黑" panose="020B0503020204020204" pitchFamily="34" charset="-122"/>
                          <a:ea typeface="微软雅黑" panose="020B0503020204020204" pitchFamily="34" charset="-122"/>
                        </a:rPr>
                        <a:t>主场景</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rtl="0" fontAlgn="ctr"/>
                      <a:r>
                        <a:rPr lang="zh-CN" altLang="en-US" sz="1200" b="1" i="0" u="none" strike="noStrike">
                          <a:solidFill>
                            <a:srgbClr val="FFFFFF"/>
                          </a:solidFill>
                          <a:effectLst/>
                          <a:latin typeface="微软雅黑" panose="020B0503020204020204" pitchFamily="34" charset="-122"/>
                          <a:ea typeface="微软雅黑" panose="020B0503020204020204" pitchFamily="34" charset="-122"/>
                        </a:rPr>
                        <a:t>编号</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rtl="0" fontAlgn="ctr"/>
                      <a:r>
                        <a:rPr lang="zh-CN" altLang="en-US" sz="1200" b="1" i="0" u="none" strike="noStrike" smtClean="0">
                          <a:solidFill>
                            <a:srgbClr val="FFFFFF"/>
                          </a:solidFill>
                          <a:effectLst/>
                          <a:latin typeface="微软雅黑" panose="020B0503020204020204" pitchFamily="34" charset="-122"/>
                          <a:ea typeface="微软雅黑" panose="020B0503020204020204" pitchFamily="34" charset="-122"/>
                        </a:rPr>
                        <a:t>子场景</a:t>
                      </a:r>
                      <a:endParaRPr lang="zh-CN" alt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rtl="0" fontAlgn="ctr"/>
                      <a:r>
                        <a:rPr lang="zh-CN" altLang="en-US" sz="1200" b="1" i="0" u="none" strike="noStrike">
                          <a:solidFill>
                            <a:srgbClr val="FFFFFF"/>
                          </a:solidFill>
                          <a:effectLst/>
                          <a:latin typeface="微软雅黑" panose="020B0503020204020204" pitchFamily="34" charset="-122"/>
                          <a:ea typeface="微软雅黑" panose="020B0503020204020204" pitchFamily="34" charset="-122"/>
                        </a:rPr>
                        <a:t>带宽要求</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rtl="0"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E2E</a:t>
                      </a:r>
                      <a:r>
                        <a:rPr lang="zh-CN" altLang="en-US" sz="1200" b="1" i="0" u="none" strike="noStrike" smtClean="0">
                          <a:solidFill>
                            <a:srgbClr val="FFFFFF"/>
                          </a:solidFill>
                          <a:effectLst/>
                          <a:latin typeface="微软雅黑" panose="020B0503020204020204" pitchFamily="34" charset="-122"/>
                          <a:ea typeface="微软雅黑" panose="020B0503020204020204" pitchFamily="34" charset="-122"/>
                        </a:rPr>
                        <a:t>时延</a:t>
                      </a:r>
                      <a:endParaRPr lang="zh-CN" alt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rtl="0" fontAlgn="ctr"/>
                      <a:r>
                        <a:rPr lang="zh-CN" altLang="en-US" sz="1200" b="1" i="0" u="none" strike="noStrike" smtClean="0">
                          <a:solidFill>
                            <a:srgbClr val="FFFFFF"/>
                          </a:solidFill>
                          <a:effectLst/>
                          <a:latin typeface="微软雅黑" panose="020B0503020204020204" pitchFamily="34" charset="-122"/>
                          <a:ea typeface="微软雅黑" panose="020B0503020204020204" pitchFamily="34" charset="-122"/>
                        </a:rPr>
                        <a:t>抖动</a:t>
                      </a:r>
                      <a:endParaRPr 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rtl="0" fontAlgn="ctr"/>
                      <a:r>
                        <a:rPr lang="zh-CN" altLang="en-US" sz="1200" b="1" i="0" u="none" strike="noStrike" smtClean="0">
                          <a:solidFill>
                            <a:srgbClr val="FFFFFF"/>
                          </a:solidFill>
                          <a:effectLst/>
                          <a:latin typeface="微软雅黑" panose="020B0503020204020204" pitchFamily="34" charset="-122"/>
                          <a:ea typeface="微软雅黑" panose="020B0503020204020204" pitchFamily="34" charset="-122"/>
                        </a:rPr>
                        <a:t>可靠性</a:t>
                      </a:r>
                      <a:endParaRPr 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461443">
                <a:tc rowSpan="3">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VR/AR</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本地</a:t>
                      </a:r>
                      <a:r>
                        <a:rPr lang="en-US" altLang="zh-CN" sz="1200" b="0" i="0" u="none" strike="noStrike" smtClean="0">
                          <a:solidFill>
                            <a:srgbClr val="000000"/>
                          </a:solidFill>
                          <a:effectLst/>
                          <a:latin typeface="微软雅黑" panose="020B0503020204020204" pitchFamily="34" charset="-122"/>
                          <a:ea typeface="微软雅黑" panose="020B0503020204020204" pitchFamily="34" charset="-122"/>
                        </a:rPr>
                        <a:t>VR/AR</a:t>
                      </a:r>
                      <a:r>
                        <a:rPr lang="zh-CN" altLang="en-US" sz="1200" b="0" i="0" u="none" strike="noStrike" smtClean="0">
                          <a:solidFill>
                            <a:srgbClr val="000000"/>
                          </a:solidFill>
                          <a:effectLst/>
                          <a:latin typeface="微软雅黑" panose="020B0503020204020204" pitchFamily="34" charset="-122"/>
                          <a:ea typeface="微软雅黑" panose="020B0503020204020204" pitchFamily="34" charset="-122"/>
                        </a:rPr>
                        <a:t>操作</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模拟</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可视化营销</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弱交互游戏</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/VR 360</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直播活动流媒体</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/AR</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增强</a:t>
                      </a:r>
                      <a:r>
                        <a:rPr lang="zh-CN" altLang="en-US" sz="1200" b="0" i="0" u="none" strike="noStrike" smtClean="0">
                          <a:solidFill>
                            <a:srgbClr val="000000"/>
                          </a:solidFill>
                          <a:effectLst/>
                          <a:latin typeface="微软雅黑" panose="020B0503020204020204" pitchFamily="34" charset="-122"/>
                          <a:ea typeface="微软雅黑" panose="020B0503020204020204" pitchFamily="34" charset="-122"/>
                        </a:rPr>
                        <a:t>现实</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&gt;20Mbps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&lt;50ms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5ms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99.99%</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461443">
                <a:tc vMerge="1">
                  <a:txBody>
                    <a:bodyPr/>
                    <a:lstStyle/>
                    <a:p>
                      <a:endParaRPr lang="zh-CN" altLang="en-US"/>
                    </a:p>
                  </a:txBody>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l"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云辅助</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VR/AR-</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互动操作模拟</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全景直播</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虚拟展会</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互动式游戏</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/VR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远程购物，远程教育</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&gt;100Mbps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&lt;15ms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5ms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99.99%</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r>
              <a:tr h="461443">
                <a:tc vMerge="1">
                  <a:txBody>
                    <a:bodyPr/>
                    <a:lstStyle/>
                    <a:p>
                      <a:endParaRPr lang="zh-CN" altLang="en-US"/>
                    </a:p>
                  </a:txBody>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云</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VR/AR-</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强交互超高清游戏</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/VR</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远程运动控制（远程手术</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 </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无人驾驶飞机</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&gt;400Mbps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&lt;10ms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5ms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99.99%</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r>
              <a:tr h="235428">
                <a:tc rowSpan="3">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园区办公</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4</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普通办公</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全无线办公</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邮件</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网络访问</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&gt;30Mbps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&lt;30ms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20ms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99.90%</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235428">
                <a:tc vMerge="1">
                  <a:txBody>
                    <a:bodyPr/>
                    <a:lstStyle/>
                    <a:p>
                      <a:endParaRPr lang="zh-CN" altLang="en-US"/>
                    </a:p>
                  </a:txBody>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l"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智慧办公</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-4K</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云桌面</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沉浸式会议</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高清无线投屏</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&gt;50Mbps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&lt;10ms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10ms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99.90%</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r>
              <a:tr h="235428">
                <a:tc vMerge="1">
                  <a:txBody>
                    <a:bodyPr/>
                    <a:lstStyle/>
                    <a:p>
                      <a:endParaRPr lang="zh-CN" altLang="en-US"/>
                    </a:p>
                  </a:txBody>
                  <a:tcPr/>
                </a:tc>
                <a:tc>
                  <a:txBody>
                    <a:bodyPr/>
                    <a:lstStyle/>
                    <a:p>
                      <a:pPr algn="ctr" rtl="0" fontAlgn="ct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6</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l" rtl="0" fontAlgn="ctr"/>
                      <a:r>
                        <a:rPr lang="zh-CN" altLang="en-US" sz="1200" b="0" i="0" u="none" strike="noStrike" dirty="0">
                          <a:solidFill>
                            <a:schemeClr val="tx1"/>
                          </a:solidFill>
                          <a:effectLst/>
                          <a:latin typeface="微软雅黑" panose="020B0503020204020204" pitchFamily="34" charset="-122"/>
                          <a:ea typeface="微软雅黑" panose="020B0503020204020204" pitchFamily="34" charset="-122"/>
                        </a:rPr>
                        <a:t>未来办公</a:t>
                      </a: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a:t>
                      </a:r>
                      <a:r>
                        <a:rPr lang="zh-CN" altLang="en-US" sz="1200" b="0" i="0" u="none" strike="noStrike" dirty="0">
                          <a:solidFill>
                            <a:schemeClr val="tx1"/>
                          </a:solidFill>
                          <a:effectLst/>
                          <a:latin typeface="微软雅黑" panose="020B0503020204020204" pitchFamily="34" charset="-122"/>
                          <a:ea typeface="微软雅黑" panose="020B0503020204020204" pitchFamily="34" charset="-122"/>
                        </a:rPr>
                        <a:t>远程办公协作</a:t>
                      </a: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a:t>
                      </a:r>
                      <a:r>
                        <a:rPr lang="zh-CN" altLang="en-US" sz="1200" b="0" i="0" u="none" strike="noStrike" dirty="0">
                          <a:solidFill>
                            <a:schemeClr val="tx1"/>
                          </a:solidFill>
                          <a:effectLst/>
                          <a:latin typeface="微软雅黑" panose="020B0503020204020204" pitchFamily="34" charset="-122"/>
                          <a:ea typeface="微软雅黑" panose="020B0503020204020204" pitchFamily="34" charset="-122"/>
                        </a:rPr>
                        <a:t>全息办公</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sz="1200" b="0" i="0" u="none" strike="noStrike" dirty="0">
                          <a:solidFill>
                            <a:schemeClr val="tx1"/>
                          </a:solidFill>
                          <a:effectLst/>
                          <a:latin typeface="微软雅黑" panose="020B0503020204020204" pitchFamily="34" charset="-122"/>
                          <a:ea typeface="微软雅黑" panose="020B0503020204020204" pitchFamily="34" charset="-122"/>
                        </a:rPr>
                        <a:t>&gt;400Mbps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sz="1200" b="0" i="0" u="none" strike="noStrike" dirty="0">
                          <a:solidFill>
                            <a:schemeClr val="tx1"/>
                          </a:solidFill>
                          <a:effectLst/>
                          <a:latin typeface="微软雅黑" panose="020B0503020204020204" pitchFamily="34" charset="-122"/>
                          <a:ea typeface="微软雅黑" panose="020B0503020204020204" pitchFamily="34" charset="-122"/>
                        </a:rPr>
                        <a:t>&lt;50ms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sz="1200" b="0" i="0" u="none" strike="noStrike" dirty="0">
                          <a:solidFill>
                            <a:schemeClr val="tx1"/>
                          </a:solidFill>
                          <a:effectLst/>
                          <a:latin typeface="微软雅黑" panose="020B0503020204020204" pitchFamily="34" charset="-122"/>
                          <a:ea typeface="微软雅黑" panose="020B0503020204020204" pitchFamily="34" charset="-122"/>
                        </a:rPr>
                        <a:t>10ms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99.90%</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r>
              <a:tr h="235428">
                <a:tc rowSpan="4">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智能制造</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7</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智能制造</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en-US" sz="1200" b="0" i="0" u="none" strike="noStrike">
                          <a:solidFill>
                            <a:srgbClr val="000000"/>
                          </a:solidFill>
                          <a:effectLst/>
                          <a:latin typeface="微软雅黑" panose="020B0503020204020204" pitchFamily="34" charset="-122"/>
                          <a:ea typeface="微软雅黑" panose="020B0503020204020204" pitchFamily="34" charset="-122"/>
                        </a:rPr>
                        <a:t>AGV</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&gt;512Kbps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&lt;10ms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5ms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99.99%</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r>
              <a:tr h="337419">
                <a:tc vMerge="1">
                  <a:txBody>
                    <a:bodyPr/>
                    <a:lstStyle/>
                    <a:p>
                      <a:endParaRPr lang="zh-CN" altLang="en-US"/>
                    </a:p>
                  </a:txBody>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8</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l"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智能制造</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资产管理</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库存监控（高密）</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zh-CN" altLang="en-US" sz="1200" b="0" i="0" u="none" strike="noStrike" dirty="0">
                          <a:solidFill>
                            <a:schemeClr val="tx1"/>
                          </a:solidFill>
                          <a:effectLst/>
                          <a:latin typeface="微软雅黑" panose="020B0503020204020204" pitchFamily="34" charset="-122"/>
                          <a:ea typeface="微软雅黑" panose="020B0503020204020204" pitchFamily="34" charset="-122"/>
                        </a:rPr>
                        <a:t>连接</a:t>
                      </a:r>
                      <a:r>
                        <a:rPr lang="zh-CN" altLang="en-US" sz="1200" b="0" i="0" u="none" strike="noStrike" dirty="0" smtClean="0">
                          <a:solidFill>
                            <a:schemeClr val="tx1"/>
                          </a:solidFill>
                          <a:effectLst/>
                          <a:latin typeface="微软雅黑" panose="020B0503020204020204" pitchFamily="34" charset="-122"/>
                          <a:ea typeface="微软雅黑" panose="020B0503020204020204" pitchFamily="34" charset="-122"/>
                        </a:rPr>
                        <a:t>数</a:t>
                      </a:r>
                      <a:r>
                        <a:rPr lang="en-US" altLang="zh-CN" sz="1200" b="0" i="0" u="none" strike="noStrike" dirty="0" smtClean="0">
                          <a:solidFill>
                            <a:schemeClr val="tx1"/>
                          </a:solidFill>
                          <a:effectLst/>
                          <a:latin typeface="微软雅黑" panose="020B0503020204020204" pitchFamily="34" charset="-122"/>
                          <a:ea typeface="微软雅黑" panose="020B0503020204020204" pitchFamily="34" charset="-122"/>
                        </a:rPr>
                        <a:t>&gt;5000</a:t>
                      </a:r>
                      <a:endParaRPr lang="en-US" altLang="zh-CN"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fontAlgn="t"/>
                      <a:r>
                        <a:rPr lang="zh-CN" altLang="en-US" sz="1200" b="0" i="0" u="none" strike="noStrike" dirty="0">
                          <a:solidFill>
                            <a:srgbClr val="000000"/>
                          </a:solidFill>
                          <a:effectLst/>
                          <a:latin typeface="Arial" panose="020B0604020202020204" pitchFamily="34" charset="0"/>
                          <a:ea typeface="宋体" panose="02010600030101010101" pitchFamily="2" charset="-122"/>
                        </a:rPr>
                        <a:t>　</a:t>
                      </a:r>
                    </a:p>
                  </a:txBody>
                  <a:tcPr marL="7617" marR="7617" marT="7617" marB="0">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r>
              <a:tr h="235428">
                <a:tc vMerge="1">
                  <a:txBody>
                    <a:bodyPr/>
                    <a:lstStyle/>
                    <a:p>
                      <a:endParaRPr lang="zh-CN" altLang="en-US"/>
                    </a:p>
                  </a:txBody>
                  <a:tcPr/>
                </a:tc>
                <a:tc>
                  <a:txBody>
                    <a:bodyPr/>
                    <a:lstStyle/>
                    <a:p>
                      <a:pPr algn="ctr" rtl="0" fontAlgn="ct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9</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l" rtl="0" fontAlgn="ctr"/>
                      <a:r>
                        <a:rPr lang="zh-CN" altLang="en-US" sz="1200" b="0" i="0" u="none" strike="noStrike" dirty="0">
                          <a:solidFill>
                            <a:schemeClr val="tx1"/>
                          </a:solidFill>
                          <a:effectLst/>
                          <a:latin typeface="微软雅黑" panose="020B0503020204020204" pitchFamily="34" charset="-122"/>
                          <a:ea typeface="微软雅黑" panose="020B0503020204020204" pitchFamily="34" charset="-122"/>
                        </a:rPr>
                        <a:t>智能制造</a:t>
                      </a: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a:t>
                      </a:r>
                      <a:r>
                        <a:rPr lang="zh-CN" altLang="en-US" sz="1200" b="0" i="0" u="none" strike="noStrike" dirty="0">
                          <a:solidFill>
                            <a:schemeClr val="tx1"/>
                          </a:solidFill>
                          <a:effectLst/>
                          <a:latin typeface="微软雅黑" panose="020B0503020204020204" pitchFamily="34" charset="-122"/>
                          <a:ea typeface="微软雅黑" panose="020B0503020204020204" pitchFamily="34" charset="-122"/>
                        </a:rPr>
                        <a:t>工业传感器</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sz="1200" b="0" i="0" u="none" strike="noStrike" dirty="0">
                          <a:solidFill>
                            <a:schemeClr val="tx1"/>
                          </a:solidFill>
                          <a:effectLst/>
                          <a:latin typeface="微软雅黑" panose="020B0503020204020204" pitchFamily="34" charset="-122"/>
                          <a:ea typeface="微软雅黑" panose="020B0503020204020204" pitchFamily="34" charset="-122"/>
                        </a:rPr>
                        <a:t>&gt;512Kbps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sz="1200" b="0" i="0" u="none" strike="noStrike" dirty="0">
                          <a:solidFill>
                            <a:schemeClr val="tx1"/>
                          </a:solidFill>
                          <a:effectLst/>
                          <a:latin typeface="微软雅黑" panose="020B0503020204020204" pitchFamily="34" charset="-122"/>
                          <a:ea typeface="微软雅黑" panose="020B0503020204020204" pitchFamily="34" charset="-122"/>
                        </a:rPr>
                        <a:t>&lt;2ms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sz="1200" b="0" i="0" u="none" strike="noStrike">
                          <a:solidFill>
                            <a:schemeClr val="tx1"/>
                          </a:solidFill>
                          <a:effectLst/>
                          <a:latin typeface="微软雅黑" panose="020B0503020204020204" pitchFamily="34" charset="-122"/>
                          <a:ea typeface="微软雅黑" panose="020B0503020204020204" pitchFamily="34" charset="-122"/>
                        </a:rPr>
                        <a:t>1ms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99.999%</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r>
              <a:tr h="235428">
                <a:tc vMerge="1">
                  <a:txBody>
                    <a:bodyPr/>
                    <a:lstStyle/>
                    <a:p>
                      <a:endParaRPr lang="zh-CN" altLang="en-US"/>
                    </a:p>
                  </a:txBody>
                  <a:tcPr/>
                </a:tc>
                <a:tc>
                  <a:txBody>
                    <a:bodyPr/>
                    <a:lstStyle/>
                    <a:p>
                      <a:pPr algn="ctr" rtl="0" fontAlgn="ctr"/>
                      <a:r>
                        <a:rPr lang="en-US" altLang="zh-CN" sz="1200" b="0" i="0" u="none" strike="noStrike">
                          <a:solidFill>
                            <a:schemeClr val="tx1"/>
                          </a:solidFill>
                          <a:effectLst/>
                          <a:latin typeface="微软雅黑" panose="020B0503020204020204" pitchFamily="34" charset="-122"/>
                          <a:ea typeface="微软雅黑" panose="020B0503020204020204" pitchFamily="34" charset="-122"/>
                        </a:rPr>
                        <a:t>10</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l" rtl="0" fontAlgn="ctr"/>
                      <a:r>
                        <a:rPr lang="zh-CN" altLang="en-US" sz="1200" b="0" i="0" u="none" strike="noStrike" dirty="0">
                          <a:solidFill>
                            <a:schemeClr val="tx1"/>
                          </a:solidFill>
                          <a:effectLst/>
                          <a:latin typeface="微软雅黑" panose="020B0503020204020204" pitchFamily="34" charset="-122"/>
                          <a:ea typeface="微软雅黑" panose="020B0503020204020204" pitchFamily="34" charset="-122"/>
                        </a:rPr>
                        <a:t>智能制造</a:t>
                      </a: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a:t>
                      </a:r>
                      <a:r>
                        <a:rPr lang="zh-CN" altLang="en-US" sz="1200" b="0" i="0" u="none" strike="noStrike" dirty="0">
                          <a:solidFill>
                            <a:schemeClr val="tx1"/>
                          </a:solidFill>
                          <a:effectLst/>
                          <a:latin typeface="微软雅黑" panose="020B0503020204020204" pitchFamily="34" charset="-122"/>
                          <a:ea typeface="微软雅黑" panose="020B0503020204020204" pitchFamily="34" charset="-122"/>
                        </a:rPr>
                        <a:t>无线机器人云端控制</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sz="1200" b="0" i="0" u="none" strike="noStrike" dirty="0">
                          <a:solidFill>
                            <a:schemeClr val="tx1"/>
                          </a:solidFill>
                          <a:effectLst/>
                          <a:latin typeface="微软雅黑" panose="020B0503020204020204" pitchFamily="34" charset="-122"/>
                          <a:ea typeface="微软雅黑" panose="020B0503020204020204" pitchFamily="34" charset="-122"/>
                        </a:rPr>
                        <a:t>&gt;1Mbps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sz="1200" b="0" i="0" u="none" strike="noStrike" dirty="0">
                          <a:solidFill>
                            <a:schemeClr val="tx1"/>
                          </a:solidFill>
                          <a:effectLst/>
                          <a:latin typeface="微软雅黑" panose="020B0503020204020204" pitchFamily="34" charset="-122"/>
                          <a:ea typeface="微软雅黑" panose="020B0503020204020204" pitchFamily="34" charset="-122"/>
                        </a:rPr>
                        <a:t>&lt;2ms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sz="1200" b="0" i="0" u="none" strike="noStrike" dirty="0">
                          <a:solidFill>
                            <a:schemeClr val="tx1"/>
                          </a:solidFill>
                          <a:effectLst/>
                          <a:latin typeface="微软雅黑" panose="020B0503020204020204" pitchFamily="34" charset="-122"/>
                          <a:ea typeface="微软雅黑" panose="020B0503020204020204" pitchFamily="34" charset="-122"/>
                        </a:rPr>
                        <a:t>1 µs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c>
                  <a:txBody>
                    <a:bodyPr/>
                    <a:lstStyle/>
                    <a:p>
                      <a:pPr algn="ctr" rtl="0" fontAlgn="ct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99.999%</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alpha val="70000"/>
                      </a:srgbClr>
                    </a:solidFill>
                  </a:tcPr>
                </a:tc>
              </a:tr>
              <a:tr h="461443">
                <a:tc rowSpan="2">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智慧城市</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11</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l"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智慧城市</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a:t>
                      </a:r>
                      <a:r>
                        <a:rPr lang="en-US" sz="1200" b="0" i="0" u="none" strike="noStrike" dirty="0">
                          <a:solidFill>
                            <a:srgbClr val="000000"/>
                          </a:solidFill>
                          <a:effectLst/>
                          <a:latin typeface="微软雅黑" panose="020B0503020204020204" pitchFamily="34" charset="-122"/>
                          <a:ea typeface="微软雅黑" panose="020B0503020204020204" pitchFamily="34" charset="-122"/>
                        </a:rPr>
                        <a:t>G offloading</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&gt;</a:t>
                      </a:r>
                      <a:r>
                        <a:rPr lang="en-US" sz="1200" b="0" i="0" u="none" strike="noStrike" dirty="0" smtClean="0">
                          <a:solidFill>
                            <a:srgbClr val="000000"/>
                          </a:solidFill>
                          <a:effectLst/>
                          <a:latin typeface="微软雅黑" panose="020B0503020204020204" pitchFamily="34" charset="-122"/>
                          <a:ea typeface="微软雅黑" panose="020B0503020204020204" pitchFamily="34" charset="-122"/>
                        </a:rPr>
                        <a:t>15Mbps</a:t>
                      </a:r>
                    </a:p>
                    <a:p>
                      <a:pPr algn="ctr" rtl="0" fontAlgn="ctr"/>
                      <a:r>
                        <a:rPr lang="en-US" sz="1200" b="0" i="0" u="none" strike="noStrike" dirty="0" smtClean="0">
                          <a:solidFill>
                            <a:srgbClr val="000000"/>
                          </a:solidFill>
                          <a:effectLst/>
                          <a:latin typeface="微软雅黑" panose="020B0503020204020204" pitchFamily="34" charset="-122"/>
                          <a:ea typeface="微软雅黑" panose="020B0503020204020204" pitchFamily="34" charset="-122"/>
                        </a:rPr>
                        <a:t>（</a:t>
                      </a:r>
                      <a:r>
                        <a:rPr lang="en-US" sz="1200" b="0" i="0" u="none" strike="noStrike" dirty="0">
                          <a:solidFill>
                            <a:srgbClr val="000000"/>
                          </a:solidFill>
                          <a:effectLst/>
                          <a:latin typeface="微软雅黑" panose="020B0503020204020204" pitchFamily="34" charset="-122"/>
                          <a:ea typeface="微软雅黑" panose="020B0503020204020204" pitchFamily="34" charset="-122"/>
                        </a:rPr>
                        <a:t>120</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高并发）</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&lt;20ms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10ms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99.90%</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r>
              <a:tr h="235428">
                <a:tc vMerge="1">
                  <a:txBody>
                    <a:bodyPr/>
                    <a:lstStyle/>
                    <a:p>
                      <a:endParaRPr lang="zh-CN" altLang="en-US"/>
                    </a:p>
                  </a:txBody>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l"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智慧城市</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高清视频监控无线回传</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&gt;1Gbps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&lt;100ms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20ms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99.90%</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r>
              <a:tr h="235428">
                <a:tc rowSpan="2">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智慧教育</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13</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智慧教育</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电子书包</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&gt;10Mbps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&lt;50ms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20ms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99.90%</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235428">
                <a:tc vMerge="1">
                  <a:txBody>
                    <a:bodyPr/>
                    <a:lstStyle/>
                    <a:p>
                      <a:endParaRPr lang="zh-CN" altLang="en-US"/>
                    </a:p>
                  </a:txBody>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14</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l"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智慧教育</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全景电子课堂</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&gt;50Mbps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&lt;10ms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5ms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99.99%</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r>
              <a:tr h="235428">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智慧医疗</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15</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l" rtl="0" fontAlgn="ct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AI</a:t>
                      </a:r>
                      <a:r>
                        <a:rPr lang="zh-CN" altLang="en-US" sz="1200" b="0" i="0" u="none" strike="noStrike" dirty="0">
                          <a:solidFill>
                            <a:schemeClr val="tx1"/>
                          </a:solidFill>
                          <a:effectLst/>
                          <a:latin typeface="微软雅黑" panose="020B0503020204020204" pitchFamily="34" charset="-122"/>
                          <a:ea typeface="微软雅黑" panose="020B0503020204020204" pitchFamily="34" charset="-122"/>
                        </a:rPr>
                        <a:t>辅助智能头盔，远程手术的实时指挥和控制</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200" b="0" i="0" u="none" strike="noStrike" dirty="0">
                          <a:solidFill>
                            <a:schemeClr val="tx1"/>
                          </a:solidFill>
                          <a:effectLst/>
                          <a:latin typeface="微软雅黑" panose="020B0503020204020204" pitchFamily="34" charset="-122"/>
                          <a:ea typeface="微软雅黑" panose="020B0503020204020204" pitchFamily="34" charset="-122"/>
                        </a:rPr>
                        <a:t>&gt;30Mbps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200" b="0" i="0" u="none" strike="noStrike" dirty="0">
                          <a:solidFill>
                            <a:schemeClr val="tx1"/>
                          </a:solidFill>
                          <a:effectLst/>
                          <a:latin typeface="微软雅黑" panose="020B0503020204020204" pitchFamily="34" charset="-122"/>
                          <a:ea typeface="微软雅黑" panose="020B0503020204020204" pitchFamily="34" charset="-122"/>
                        </a:rPr>
                        <a:t>&lt;20ms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200" b="0" i="0" u="none" strike="noStrike" dirty="0">
                          <a:solidFill>
                            <a:schemeClr val="tx1"/>
                          </a:solidFill>
                          <a:effectLst/>
                          <a:latin typeface="微软雅黑" panose="020B0503020204020204" pitchFamily="34" charset="-122"/>
                          <a:ea typeface="微软雅黑" panose="020B0503020204020204" pitchFamily="34" charset="-122"/>
                        </a:rPr>
                        <a:t>1ms</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99.999%</a:t>
                      </a:r>
                    </a:p>
                  </a:txBody>
                  <a:tcPr marL="7617" marR="7617" marT="7617"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bl>
          </a:graphicData>
        </a:graphic>
      </p:graphicFrame>
      <p:sp>
        <p:nvSpPr>
          <p:cNvPr id="4" name="矩形 3"/>
          <p:cNvSpPr/>
          <p:nvPr/>
        </p:nvSpPr>
        <p:spPr>
          <a:xfrm>
            <a:off x="1717670" y="2000190"/>
            <a:ext cx="1191671" cy="2377985"/>
          </a:xfrm>
          <a:prstGeom prst="rect">
            <a:avLst/>
          </a:prstGeom>
          <a:solidFill>
            <a:srgbClr val="00B0F0">
              <a:alpha val="10000"/>
            </a:srgbClr>
          </a:solidFill>
          <a:ln w="12700" cap="flat" cmpd="sng" algn="ctr">
            <a:noFill/>
            <a:prstDash val="solid"/>
            <a:miter lim="800000"/>
          </a:ln>
          <a:effectLst/>
        </p:spPr>
        <p:txBody>
          <a:bodyPr rtlCol="0" anchor="ctr"/>
          <a:lstStyle/>
          <a:p>
            <a:pPr algn="ctr">
              <a:defRPr/>
            </a:pPr>
            <a:endParaRPr lang="zh-CN" altLang="en-US" sz="1200" b="1" kern="0">
              <a:solidFill>
                <a:srgbClr val="FFFFFF"/>
              </a:solidFill>
            </a:endParaRPr>
          </a:p>
        </p:txBody>
      </p:sp>
      <p:cxnSp>
        <p:nvCxnSpPr>
          <p:cNvPr id="6" name="直接箭头连接符 5"/>
          <p:cNvCxnSpPr/>
          <p:nvPr/>
        </p:nvCxnSpPr>
        <p:spPr>
          <a:xfrm>
            <a:off x="502985" y="5621252"/>
            <a:ext cx="3727599" cy="0"/>
          </a:xfrm>
          <a:prstGeom prst="straightConnector1">
            <a:avLst/>
          </a:prstGeom>
          <a:noFill/>
          <a:ln w="28575" cap="flat" cmpd="sng" algn="ctr">
            <a:solidFill>
              <a:schemeClr val="tx1"/>
            </a:solidFill>
            <a:prstDash val="solid"/>
            <a:miter lim="800000"/>
            <a:tailEnd type="triangle"/>
          </a:ln>
          <a:effectLst/>
        </p:spPr>
      </p:cxnSp>
      <p:sp>
        <p:nvSpPr>
          <p:cNvPr id="8" name="文本框 7"/>
          <p:cNvSpPr txBox="1"/>
          <p:nvPr/>
        </p:nvSpPr>
        <p:spPr>
          <a:xfrm>
            <a:off x="717504" y="5732039"/>
            <a:ext cx="969133" cy="246221"/>
          </a:xfrm>
          <a:prstGeom prst="rect">
            <a:avLst/>
          </a:prstGeom>
          <a:noFill/>
        </p:spPr>
        <p:txBody>
          <a:bodyPr wrap="square" lIns="0" tIns="0" rIns="0" bIns="0" rtlCol="0" anchor="t">
            <a:spAutoFit/>
          </a:bodyPr>
          <a:lstStyle/>
          <a:p>
            <a:pPr algn="ctr">
              <a:defRPr/>
            </a:pPr>
            <a:r>
              <a:rPr lang="en-US" altLang="zh-CN" sz="1600" b="1" kern="0" dirty="0">
                <a:solidFill>
                  <a:srgbClr val="EC7061"/>
                </a:solidFill>
              </a:rPr>
              <a:t>Wi-Fi 5</a:t>
            </a:r>
            <a:endParaRPr lang="zh-CN" altLang="en-US" sz="1600" b="1" kern="0" dirty="0">
              <a:solidFill>
                <a:srgbClr val="EC7061"/>
              </a:solidFill>
            </a:endParaRPr>
          </a:p>
        </p:txBody>
      </p:sp>
      <p:sp>
        <p:nvSpPr>
          <p:cNvPr id="9" name="文本框 8"/>
          <p:cNvSpPr txBox="1"/>
          <p:nvPr/>
        </p:nvSpPr>
        <p:spPr>
          <a:xfrm>
            <a:off x="958564" y="1615481"/>
            <a:ext cx="2750572" cy="276999"/>
          </a:xfrm>
          <a:prstGeom prst="rect">
            <a:avLst/>
          </a:prstGeom>
          <a:noFill/>
        </p:spPr>
        <p:txBody>
          <a:bodyPr wrap="square" lIns="0" tIns="0" rIns="0" bIns="0" rtlCol="0">
            <a:spAutoFit/>
          </a:bodyPr>
          <a:lstStyle/>
          <a:p>
            <a:pPr algn="ctr">
              <a:defRPr/>
            </a:pPr>
            <a:r>
              <a:rPr lang="zh-CN" altLang="en-US" kern="0" smtClean="0"/>
              <a:t>右侧场景的市场</a:t>
            </a:r>
            <a:r>
              <a:rPr lang="zh-CN" altLang="en-US" kern="0" dirty="0"/>
              <a:t>活跃度</a:t>
            </a:r>
          </a:p>
        </p:txBody>
      </p:sp>
      <p:grpSp>
        <p:nvGrpSpPr>
          <p:cNvPr id="15" name="组合 14"/>
          <p:cNvGrpSpPr/>
          <p:nvPr/>
        </p:nvGrpSpPr>
        <p:grpSpPr>
          <a:xfrm>
            <a:off x="1706164" y="2000189"/>
            <a:ext cx="2406357" cy="3611019"/>
            <a:chOff x="2584580" y="1908810"/>
            <a:chExt cx="2385525" cy="3801525"/>
          </a:xfrm>
        </p:grpSpPr>
        <p:cxnSp>
          <p:nvCxnSpPr>
            <p:cNvPr id="16" name="直接连接符 15"/>
            <p:cNvCxnSpPr/>
            <p:nvPr/>
          </p:nvCxnSpPr>
          <p:spPr>
            <a:xfrm flipV="1">
              <a:off x="2584580" y="1908810"/>
              <a:ext cx="0" cy="3801525"/>
            </a:xfrm>
            <a:prstGeom prst="line">
              <a:avLst/>
            </a:prstGeom>
            <a:noFill/>
            <a:ln w="12700" cap="flat" cmpd="sng" algn="ctr">
              <a:solidFill>
                <a:srgbClr val="00B0F0"/>
              </a:solidFill>
              <a:prstDash val="solid"/>
              <a:miter lim="800000"/>
            </a:ln>
            <a:effectLst/>
          </p:spPr>
        </p:cxnSp>
        <p:cxnSp>
          <p:nvCxnSpPr>
            <p:cNvPr id="17" name="直接连接符 16"/>
            <p:cNvCxnSpPr/>
            <p:nvPr/>
          </p:nvCxnSpPr>
          <p:spPr>
            <a:xfrm flipV="1">
              <a:off x="3778271" y="1908810"/>
              <a:ext cx="0" cy="3801525"/>
            </a:xfrm>
            <a:prstGeom prst="line">
              <a:avLst/>
            </a:prstGeom>
            <a:noFill/>
            <a:ln w="12700" cap="flat" cmpd="sng" algn="ctr">
              <a:solidFill>
                <a:srgbClr val="00B0F0"/>
              </a:solidFill>
              <a:prstDash val="solid"/>
              <a:miter lim="800000"/>
            </a:ln>
            <a:effectLst/>
          </p:spPr>
        </p:cxnSp>
        <p:cxnSp>
          <p:nvCxnSpPr>
            <p:cNvPr id="18" name="直接连接符 17"/>
            <p:cNvCxnSpPr/>
            <p:nvPr/>
          </p:nvCxnSpPr>
          <p:spPr>
            <a:xfrm flipV="1">
              <a:off x="4970105" y="1908810"/>
              <a:ext cx="0" cy="3801525"/>
            </a:xfrm>
            <a:prstGeom prst="line">
              <a:avLst/>
            </a:prstGeom>
            <a:noFill/>
            <a:ln w="12700" cap="flat" cmpd="sng" algn="ctr">
              <a:solidFill>
                <a:srgbClr val="00B0F0"/>
              </a:solidFill>
              <a:prstDash val="solid"/>
              <a:miter lim="800000"/>
            </a:ln>
            <a:effectLst/>
          </p:spPr>
        </p:cxnSp>
      </p:grpSp>
      <p:grpSp>
        <p:nvGrpSpPr>
          <p:cNvPr id="19" name="组合 18"/>
          <p:cNvGrpSpPr/>
          <p:nvPr/>
        </p:nvGrpSpPr>
        <p:grpSpPr>
          <a:xfrm>
            <a:off x="502984" y="2000189"/>
            <a:ext cx="3609537" cy="2377985"/>
            <a:chOff x="1380931" y="2097905"/>
            <a:chExt cx="3754327" cy="2378914"/>
          </a:xfrm>
        </p:grpSpPr>
        <p:cxnSp>
          <p:nvCxnSpPr>
            <p:cNvPr id="20" name="直接连接符 19"/>
            <p:cNvCxnSpPr/>
            <p:nvPr/>
          </p:nvCxnSpPr>
          <p:spPr>
            <a:xfrm>
              <a:off x="1380931" y="3301555"/>
              <a:ext cx="3748571" cy="0"/>
            </a:xfrm>
            <a:prstGeom prst="line">
              <a:avLst/>
            </a:prstGeom>
            <a:noFill/>
            <a:ln w="12700" cap="flat" cmpd="sng" algn="ctr">
              <a:solidFill>
                <a:srgbClr val="00B0F0"/>
              </a:solidFill>
              <a:prstDash val="solid"/>
              <a:miter lim="800000"/>
            </a:ln>
            <a:effectLst/>
          </p:spPr>
        </p:cxnSp>
        <p:cxnSp>
          <p:nvCxnSpPr>
            <p:cNvPr id="21" name="直接连接符 20"/>
            <p:cNvCxnSpPr/>
            <p:nvPr/>
          </p:nvCxnSpPr>
          <p:spPr>
            <a:xfrm>
              <a:off x="1386687" y="4476819"/>
              <a:ext cx="3748571" cy="0"/>
            </a:xfrm>
            <a:prstGeom prst="line">
              <a:avLst/>
            </a:prstGeom>
            <a:noFill/>
            <a:ln w="12700" cap="flat" cmpd="sng" algn="ctr">
              <a:solidFill>
                <a:srgbClr val="00B0F0"/>
              </a:solidFill>
              <a:prstDash val="solid"/>
              <a:miter lim="800000"/>
            </a:ln>
            <a:effectLst/>
          </p:spPr>
        </p:cxnSp>
        <p:cxnSp>
          <p:nvCxnSpPr>
            <p:cNvPr id="22" name="直接连接符 21"/>
            <p:cNvCxnSpPr/>
            <p:nvPr/>
          </p:nvCxnSpPr>
          <p:spPr>
            <a:xfrm>
              <a:off x="1380931" y="2097905"/>
              <a:ext cx="3748571" cy="0"/>
            </a:xfrm>
            <a:prstGeom prst="line">
              <a:avLst/>
            </a:prstGeom>
            <a:noFill/>
            <a:ln w="12700" cap="flat" cmpd="sng" algn="ctr">
              <a:solidFill>
                <a:srgbClr val="00B0F0"/>
              </a:solidFill>
              <a:prstDash val="solid"/>
              <a:miter lim="800000"/>
            </a:ln>
            <a:effectLst/>
          </p:spPr>
        </p:cxnSp>
      </p:grpSp>
      <p:sp>
        <p:nvSpPr>
          <p:cNvPr id="23" name="椭圆 22"/>
          <p:cNvSpPr/>
          <p:nvPr/>
        </p:nvSpPr>
        <p:spPr>
          <a:xfrm>
            <a:off x="1966877" y="2308585"/>
            <a:ext cx="240251" cy="240251"/>
          </a:xfrm>
          <a:prstGeom prst="ellipse">
            <a:avLst/>
          </a:prstGeom>
          <a:solidFill>
            <a:schemeClr val="bg1"/>
          </a:solidFill>
          <a:ln w="12700" cap="flat" cmpd="sng" algn="ctr">
            <a:solidFill>
              <a:srgbClr val="00B0F0"/>
            </a:solidFill>
            <a:prstDash val="solid"/>
            <a:miter lim="800000"/>
          </a:ln>
          <a:effectLst/>
        </p:spPr>
        <p:txBody>
          <a:bodyPr rtlCol="0" anchor="ctr"/>
          <a:lstStyle/>
          <a:p>
            <a:pPr algn="ctr">
              <a:defRPr/>
            </a:pPr>
            <a:r>
              <a:rPr lang="en-US" altLang="zh-CN" sz="1200" b="1" kern="0" dirty="0">
                <a:solidFill>
                  <a:srgbClr val="00B0F0"/>
                </a:solidFill>
              </a:rPr>
              <a:t>2</a:t>
            </a:r>
            <a:endParaRPr lang="zh-CN" altLang="en-US" sz="1200" b="1" kern="0" dirty="0">
              <a:solidFill>
                <a:srgbClr val="00B0F0"/>
              </a:solidFill>
            </a:endParaRPr>
          </a:p>
        </p:txBody>
      </p:sp>
      <p:sp>
        <p:nvSpPr>
          <p:cNvPr id="24" name="椭圆 23"/>
          <p:cNvSpPr/>
          <p:nvPr/>
        </p:nvSpPr>
        <p:spPr>
          <a:xfrm>
            <a:off x="3174378" y="2361528"/>
            <a:ext cx="240251" cy="240251"/>
          </a:xfrm>
          <a:prstGeom prst="ellipse">
            <a:avLst/>
          </a:prstGeom>
          <a:solidFill>
            <a:srgbClr val="00B0F0"/>
          </a:solidFill>
          <a:ln w="12700" cap="flat" cmpd="sng" algn="ctr">
            <a:noFill/>
            <a:prstDash val="solid"/>
            <a:miter lim="800000"/>
          </a:ln>
          <a:effectLst/>
        </p:spPr>
        <p:txBody>
          <a:bodyPr rtlCol="0" anchor="ctr"/>
          <a:lstStyle/>
          <a:p>
            <a:pPr algn="ctr">
              <a:defRPr/>
            </a:pPr>
            <a:r>
              <a:rPr lang="en-US" altLang="zh-CN" sz="1200" b="1" kern="0" dirty="0">
                <a:solidFill>
                  <a:schemeClr val="bg1"/>
                </a:solidFill>
              </a:rPr>
              <a:t>3</a:t>
            </a:r>
            <a:endParaRPr lang="zh-CN" altLang="en-US" sz="1200" b="1" kern="0" dirty="0">
              <a:solidFill>
                <a:schemeClr val="bg1"/>
              </a:solidFill>
            </a:endParaRPr>
          </a:p>
        </p:txBody>
      </p:sp>
      <p:sp>
        <p:nvSpPr>
          <p:cNvPr id="25" name="椭圆 24"/>
          <p:cNvSpPr/>
          <p:nvPr/>
        </p:nvSpPr>
        <p:spPr>
          <a:xfrm>
            <a:off x="1356912" y="2194974"/>
            <a:ext cx="240251" cy="240251"/>
          </a:xfrm>
          <a:prstGeom prst="ellipse">
            <a:avLst/>
          </a:prstGeom>
          <a:noFill/>
          <a:ln w="12700" cap="flat" cmpd="sng" algn="ctr">
            <a:solidFill>
              <a:srgbClr val="EC7061"/>
            </a:solidFill>
            <a:prstDash val="solid"/>
            <a:miter lim="800000"/>
          </a:ln>
          <a:effectLst/>
        </p:spPr>
        <p:txBody>
          <a:bodyPr rtlCol="0" anchor="ctr"/>
          <a:lstStyle/>
          <a:p>
            <a:pPr algn="ctr">
              <a:defRPr/>
            </a:pPr>
            <a:r>
              <a:rPr lang="en-US" altLang="zh-CN" sz="1200" b="1" kern="0" dirty="0"/>
              <a:t>4</a:t>
            </a:r>
            <a:endParaRPr lang="zh-CN" altLang="en-US" sz="1200" b="1" kern="0" dirty="0"/>
          </a:p>
        </p:txBody>
      </p:sp>
      <p:sp>
        <p:nvSpPr>
          <p:cNvPr id="26" name="椭圆 25"/>
          <p:cNvSpPr/>
          <p:nvPr/>
        </p:nvSpPr>
        <p:spPr>
          <a:xfrm>
            <a:off x="2416035" y="2172943"/>
            <a:ext cx="240251" cy="240251"/>
          </a:xfrm>
          <a:prstGeom prst="ellipse">
            <a:avLst/>
          </a:prstGeom>
          <a:solidFill>
            <a:schemeClr val="bg1"/>
          </a:solidFill>
          <a:ln w="12700" cap="flat" cmpd="sng" algn="ctr">
            <a:solidFill>
              <a:srgbClr val="00B0F0"/>
            </a:solidFill>
            <a:prstDash val="solid"/>
            <a:miter lim="800000"/>
          </a:ln>
          <a:effectLst/>
        </p:spPr>
        <p:txBody>
          <a:bodyPr rtlCol="0" anchor="ctr"/>
          <a:lstStyle/>
          <a:p>
            <a:pPr algn="ctr">
              <a:defRPr/>
            </a:pPr>
            <a:r>
              <a:rPr lang="en-US" altLang="zh-CN" sz="1200" b="1" kern="0" dirty="0">
                <a:solidFill>
                  <a:srgbClr val="00B0F0"/>
                </a:solidFill>
              </a:rPr>
              <a:t>5</a:t>
            </a:r>
            <a:endParaRPr lang="zh-CN" altLang="en-US" sz="1200" b="1" kern="0" dirty="0">
              <a:solidFill>
                <a:srgbClr val="00B0F0"/>
              </a:solidFill>
            </a:endParaRPr>
          </a:p>
        </p:txBody>
      </p:sp>
      <p:sp>
        <p:nvSpPr>
          <p:cNvPr id="27" name="椭圆 26"/>
          <p:cNvSpPr/>
          <p:nvPr/>
        </p:nvSpPr>
        <p:spPr>
          <a:xfrm>
            <a:off x="1927316" y="3351511"/>
            <a:ext cx="240251" cy="240251"/>
          </a:xfrm>
          <a:prstGeom prst="ellipse">
            <a:avLst/>
          </a:prstGeom>
          <a:solidFill>
            <a:schemeClr val="bg1"/>
          </a:solidFill>
          <a:ln w="12700" cap="flat" cmpd="sng" algn="ctr">
            <a:solidFill>
              <a:srgbClr val="00B0F0"/>
            </a:solidFill>
            <a:prstDash val="solid"/>
            <a:miter lim="800000"/>
          </a:ln>
          <a:effectLst/>
        </p:spPr>
        <p:txBody>
          <a:bodyPr rtlCol="0" anchor="ctr"/>
          <a:lstStyle/>
          <a:p>
            <a:pPr algn="ctr">
              <a:defRPr/>
            </a:pPr>
            <a:r>
              <a:rPr lang="en-US" altLang="zh-CN" sz="1200" b="1" kern="0" dirty="0">
                <a:solidFill>
                  <a:srgbClr val="00B0F0"/>
                </a:solidFill>
              </a:rPr>
              <a:t>7</a:t>
            </a:r>
            <a:endParaRPr lang="zh-CN" altLang="en-US" sz="1200" b="1" kern="0" dirty="0">
              <a:solidFill>
                <a:srgbClr val="00B0F0"/>
              </a:solidFill>
            </a:endParaRPr>
          </a:p>
        </p:txBody>
      </p:sp>
      <p:sp>
        <p:nvSpPr>
          <p:cNvPr id="28" name="椭圆 27"/>
          <p:cNvSpPr/>
          <p:nvPr/>
        </p:nvSpPr>
        <p:spPr>
          <a:xfrm>
            <a:off x="2415039" y="3342072"/>
            <a:ext cx="240251" cy="240251"/>
          </a:xfrm>
          <a:prstGeom prst="ellipse">
            <a:avLst/>
          </a:prstGeom>
          <a:solidFill>
            <a:schemeClr val="bg1"/>
          </a:solidFill>
          <a:ln w="12700" cap="flat" cmpd="sng" algn="ctr">
            <a:solidFill>
              <a:srgbClr val="00B0F0"/>
            </a:solidFill>
            <a:prstDash val="solid"/>
            <a:miter lim="800000"/>
          </a:ln>
          <a:effectLst/>
        </p:spPr>
        <p:txBody>
          <a:bodyPr rtlCol="0" anchor="ctr"/>
          <a:lstStyle/>
          <a:p>
            <a:pPr algn="ctr">
              <a:defRPr/>
            </a:pPr>
            <a:r>
              <a:rPr lang="en-US" altLang="zh-CN" sz="1200" b="1" kern="0" dirty="0">
                <a:solidFill>
                  <a:srgbClr val="00B0F0"/>
                </a:solidFill>
              </a:rPr>
              <a:t>8</a:t>
            </a:r>
            <a:endParaRPr lang="zh-CN" altLang="en-US" sz="1200" b="1" kern="0" dirty="0">
              <a:solidFill>
                <a:srgbClr val="00B0F0"/>
              </a:solidFill>
            </a:endParaRPr>
          </a:p>
        </p:txBody>
      </p:sp>
      <p:sp>
        <p:nvSpPr>
          <p:cNvPr id="29" name="椭圆 28"/>
          <p:cNvSpPr/>
          <p:nvPr/>
        </p:nvSpPr>
        <p:spPr>
          <a:xfrm>
            <a:off x="3150829" y="3594455"/>
            <a:ext cx="240251" cy="240251"/>
          </a:xfrm>
          <a:prstGeom prst="ellipse">
            <a:avLst/>
          </a:prstGeom>
          <a:solidFill>
            <a:srgbClr val="00B0F0"/>
          </a:solidFill>
          <a:ln w="12700" cap="flat" cmpd="sng" algn="ctr">
            <a:noFill/>
            <a:prstDash val="solid"/>
            <a:miter lim="800000"/>
          </a:ln>
          <a:effectLst/>
        </p:spPr>
        <p:txBody>
          <a:bodyPr rtlCol="0" anchor="ctr"/>
          <a:lstStyle/>
          <a:p>
            <a:pPr algn="ctr">
              <a:defRPr/>
            </a:pPr>
            <a:r>
              <a:rPr lang="en-US" altLang="zh-CN" sz="1200" b="1" kern="0" dirty="0">
                <a:solidFill>
                  <a:schemeClr val="bg1"/>
                </a:solidFill>
              </a:rPr>
              <a:t>9</a:t>
            </a:r>
            <a:endParaRPr lang="zh-CN" altLang="en-US" sz="1200" b="1" kern="0" dirty="0">
              <a:solidFill>
                <a:schemeClr val="bg1"/>
              </a:solidFill>
            </a:endParaRPr>
          </a:p>
        </p:txBody>
      </p:sp>
      <p:sp>
        <p:nvSpPr>
          <p:cNvPr id="30" name="椭圆 29"/>
          <p:cNvSpPr/>
          <p:nvPr/>
        </p:nvSpPr>
        <p:spPr>
          <a:xfrm>
            <a:off x="3719210" y="2137724"/>
            <a:ext cx="240251" cy="240251"/>
          </a:xfrm>
          <a:prstGeom prst="ellipse">
            <a:avLst/>
          </a:prstGeom>
          <a:solidFill>
            <a:srgbClr val="00B0F0"/>
          </a:solidFill>
          <a:ln w="12700" cap="flat" cmpd="sng" algn="ctr">
            <a:noFill/>
            <a:prstDash val="solid"/>
            <a:miter lim="800000"/>
          </a:ln>
          <a:effectLst/>
        </p:spPr>
        <p:txBody>
          <a:bodyPr rtlCol="0" anchor="ctr"/>
          <a:lstStyle/>
          <a:p>
            <a:pPr algn="ctr">
              <a:defRPr/>
            </a:pPr>
            <a:r>
              <a:rPr lang="en-US" altLang="zh-CN" sz="1200" b="1" kern="0" dirty="0">
                <a:solidFill>
                  <a:schemeClr val="bg1"/>
                </a:solidFill>
              </a:rPr>
              <a:t>6</a:t>
            </a:r>
            <a:endParaRPr lang="zh-CN" altLang="en-US" sz="1200" b="1" kern="0" dirty="0">
              <a:solidFill>
                <a:schemeClr val="bg1"/>
              </a:solidFill>
            </a:endParaRPr>
          </a:p>
        </p:txBody>
      </p:sp>
      <p:sp>
        <p:nvSpPr>
          <p:cNvPr id="31" name="椭圆 30"/>
          <p:cNvSpPr/>
          <p:nvPr/>
        </p:nvSpPr>
        <p:spPr>
          <a:xfrm>
            <a:off x="3632568" y="3337323"/>
            <a:ext cx="240251" cy="240251"/>
          </a:xfrm>
          <a:prstGeom prst="ellipse">
            <a:avLst/>
          </a:prstGeom>
          <a:solidFill>
            <a:srgbClr val="00B0F0"/>
          </a:solidFill>
          <a:ln w="12700" cap="flat" cmpd="sng" algn="ctr">
            <a:noFill/>
            <a:prstDash val="solid"/>
            <a:miter lim="800000"/>
          </a:ln>
          <a:effectLst/>
        </p:spPr>
        <p:txBody>
          <a:bodyPr wrap="none" rtlCol="0" anchor="ctr"/>
          <a:lstStyle/>
          <a:p>
            <a:pPr algn="ctr">
              <a:defRPr/>
            </a:pPr>
            <a:r>
              <a:rPr lang="en-US" altLang="zh-CN" sz="1200" b="1" kern="0" dirty="0">
                <a:solidFill>
                  <a:schemeClr val="bg1"/>
                </a:solidFill>
              </a:rPr>
              <a:t>10</a:t>
            </a:r>
            <a:endParaRPr lang="zh-CN" altLang="en-US" sz="1200" b="1" kern="0" dirty="0">
              <a:solidFill>
                <a:schemeClr val="bg1"/>
              </a:solidFill>
            </a:endParaRPr>
          </a:p>
        </p:txBody>
      </p:sp>
      <p:sp>
        <p:nvSpPr>
          <p:cNvPr id="32" name="椭圆 31"/>
          <p:cNvSpPr/>
          <p:nvPr/>
        </p:nvSpPr>
        <p:spPr>
          <a:xfrm>
            <a:off x="2408435" y="2839774"/>
            <a:ext cx="240251" cy="240251"/>
          </a:xfrm>
          <a:prstGeom prst="ellipse">
            <a:avLst/>
          </a:prstGeom>
          <a:solidFill>
            <a:schemeClr val="bg1"/>
          </a:solidFill>
          <a:ln w="12700" cap="flat" cmpd="sng" algn="ctr">
            <a:solidFill>
              <a:srgbClr val="00B0F0"/>
            </a:solidFill>
            <a:prstDash val="solid"/>
            <a:miter lim="800000"/>
          </a:ln>
          <a:effectLst/>
        </p:spPr>
        <p:txBody>
          <a:bodyPr wrap="none" rtlCol="0" anchor="ctr"/>
          <a:lstStyle/>
          <a:p>
            <a:pPr algn="ctr">
              <a:defRPr/>
            </a:pPr>
            <a:r>
              <a:rPr lang="en-US" altLang="zh-CN" sz="1200" b="1" kern="0" dirty="0">
                <a:solidFill>
                  <a:srgbClr val="00B0F0"/>
                </a:solidFill>
              </a:rPr>
              <a:t>11</a:t>
            </a:r>
            <a:endParaRPr lang="zh-CN" altLang="en-US" sz="1200" b="1" kern="0" dirty="0">
              <a:solidFill>
                <a:srgbClr val="00B0F0"/>
              </a:solidFill>
            </a:endParaRPr>
          </a:p>
        </p:txBody>
      </p:sp>
      <p:sp>
        <p:nvSpPr>
          <p:cNvPr id="33" name="椭圆 32"/>
          <p:cNvSpPr/>
          <p:nvPr/>
        </p:nvSpPr>
        <p:spPr>
          <a:xfrm>
            <a:off x="2199854" y="4073234"/>
            <a:ext cx="240251" cy="240251"/>
          </a:xfrm>
          <a:prstGeom prst="ellipse">
            <a:avLst/>
          </a:prstGeom>
          <a:solidFill>
            <a:schemeClr val="bg1"/>
          </a:solidFill>
          <a:ln w="12700" cap="flat" cmpd="sng" algn="ctr">
            <a:solidFill>
              <a:srgbClr val="00B0F0"/>
            </a:solidFill>
            <a:prstDash val="solid"/>
            <a:miter lim="800000"/>
          </a:ln>
          <a:effectLst/>
        </p:spPr>
        <p:txBody>
          <a:bodyPr wrap="none" rtlCol="0" anchor="ctr"/>
          <a:lstStyle/>
          <a:p>
            <a:pPr algn="ctr">
              <a:defRPr/>
            </a:pPr>
            <a:r>
              <a:rPr lang="en-US" altLang="zh-CN" sz="1200" b="1" kern="0" dirty="0">
                <a:solidFill>
                  <a:srgbClr val="00B0F0"/>
                </a:solidFill>
              </a:rPr>
              <a:t>12</a:t>
            </a:r>
            <a:endParaRPr lang="zh-CN" altLang="en-US" sz="1200" b="1" kern="0" dirty="0">
              <a:solidFill>
                <a:srgbClr val="00B0F0"/>
              </a:solidFill>
            </a:endParaRPr>
          </a:p>
        </p:txBody>
      </p:sp>
      <p:sp>
        <p:nvSpPr>
          <p:cNvPr id="34" name="椭圆 33"/>
          <p:cNvSpPr/>
          <p:nvPr/>
        </p:nvSpPr>
        <p:spPr>
          <a:xfrm>
            <a:off x="1048434" y="4031987"/>
            <a:ext cx="240251" cy="240251"/>
          </a:xfrm>
          <a:prstGeom prst="ellipse">
            <a:avLst/>
          </a:prstGeom>
          <a:noFill/>
          <a:ln w="12700" cap="flat" cmpd="sng" algn="ctr">
            <a:solidFill>
              <a:srgbClr val="EC7061"/>
            </a:solidFill>
            <a:prstDash val="solid"/>
            <a:miter lim="800000"/>
          </a:ln>
          <a:effectLst/>
        </p:spPr>
        <p:txBody>
          <a:bodyPr wrap="none" rtlCol="0" anchor="ctr"/>
          <a:lstStyle/>
          <a:p>
            <a:pPr algn="ctr">
              <a:defRPr/>
            </a:pPr>
            <a:r>
              <a:rPr lang="en-US" altLang="zh-CN" sz="1200" b="1" kern="0" dirty="0"/>
              <a:t>13</a:t>
            </a:r>
            <a:endParaRPr lang="zh-CN" altLang="en-US" sz="1200" b="1" kern="0" dirty="0"/>
          </a:p>
        </p:txBody>
      </p:sp>
      <p:sp>
        <p:nvSpPr>
          <p:cNvPr id="35" name="椭圆 34"/>
          <p:cNvSpPr/>
          <p:nvPr/>
        </p:nvSpPr>
        <p:spPr>
          <a:xfrm>
            <a:off x="2503882" y="3744717"/>
            <a:ext cx="240251" cy="240251"/>
          </a:xfrm>
          <a:prstGeom prst="ellipse">
            <a:avLst/>
          </a:prstGeom>
          <a:solidFill>
            <a:schemeClr val="bg1"/>
          </a:solidFill>
          <a:ln w="12700" cap="flat" cmpd="sng" algn="ctr">
            <a:solidFill>
              <a:srgbClr val="00B0F0"/>
            </a:solidFill>
            <a:prstDash val="solid"/>
            <a:miter lim="800000"/>
          </a:ln>
          <a:effectLst/>
        </p:spPr>
        <p:txBody>
          <a:bodyPr wrap="none" rtlCol="0" anchor="ctr"/>
          <a:lstStyle/>
          <a:p>
            <a:pPr algn="ctr">
              <a:defRPr/>
            </a:pPr>
            <a:r>
              <a:rPr lang="en-US" altLang="zh-CN" sz="1200" b="1" kern="0" dirty="0">
                <a:solidFill>
                  <a:srgbClr val="00B0F0"/>
                </a:solidFill>
              </a:rPr>
              <a:t>14</a:t>
            </a:r>
            <a:endParaRPr lang="zh-CN" altLang="en-US" sz="1200" b="1" kern="0" dirty="0">
              <a:solidFill>
                <a:srgbClr val="00B0F0"/>
              </a:solidFill>
            </a:endParaRPr>
          </a:p>
        </p:txBody>
      </p:sp>
      <p:sp>
        <p:nvSpPr>
          <p:cNvPr id="36" name="文本框 35"/>
          <p:cNvSpPr txBox="1"/>
          <p:nvPr/>
        </p:nvSpPr>
        <p:spPr>
          <a:xfrm>
            <a:off x="1886258" y="5732039"/>
            <a:ext cx="858681" cy="246221"/>
          </a:xfrm>
          <a:prstGeom prst="rect">
            <a:avLst/>
          </a:prstGeom>
          <a:noFill/>
        </p:spPr>
        <p:txBody>
          <a:bodyPr wrap="square" lIns="0" tIns="0" rIns="0" bIns="0" rtlCol="0" anchor="t">
            <a:spAutoFit/>
          </a:bodyPr>
          <a:lstStyle/>
          <a:p>
            <a:pPr algn="ctr">
              <a:defRPr/>
            </a:pPr>
            <a:r>
              <a:rPr lang="en-US" altLang="zh-CN" sz="1600" b="1" kern="0" dirty="0">
                <a:solidFill>
                  <a:srgbClr val="EC7061"/>
                </a:solidFill>
              </a:rPr>
              <a:t>Wi-Fi 6</a:t>
            </a:r>
            <a:endParaRPr lang="zh-CN" altLang="en-US" sz="1600" b="1" kern="0" dirty="0">
              <a:solidFill>
                <a:srgbClr val="EC7061"/>
              </a:solidFill>
            </a:endParaRPr>
          </a:p>
        </p:txBody>
      </p:sp>
      <p:sp>
        <p:nvSpPr>
          <p:cNvPr id="37" name="文本框 112"/>
          <p:cNvSpPr txBox="1"/>
          <p:nvPr/>
        </p:nvSpPr>
        <p:spPr>
          <a:xfrm>
            <a:off x="2986506" y="5732039"/>
            <a:ext cx="1016525" cy="246221"/>
          </a:xfrm>
          <a:prstGeom prst="rect">
            <a:avLst/>
          </a:prstGeom>
          <a:noFill/>
        </p:spPr>
        <p:txBody>
          <a:bodyPr wrap="square" lIns="0" tIns="0" rIns="0" bIns="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12">
              <a:defRPr/>
            </a:pPr>
            <a:r>
              <a:rPr lang="en-US" altLang="zh-CN" sz="1600" b="1" kern="0" dirty="0">
                <a:solidFill>
                  <a:srgbClr val="EC7061"/>
                </a:solidFill>
              </a:rPr>
              <a:t>Wi-Fi 7</a:t>
            </a:r>
            <a:endParaRPr lang="zh-CN" altLang="en-US" sz="1600" b="1" kern="0" dirty="0">
              <a:solidFill>
                <a:srgbClr val="EC7061"/>
              </a:solidFill>
            </a:endParaRPr>
          </a:p>
        </p:txBody>
      </p:sp>
      <p:sp>
        <p:nvSpPr>
          <p:cNvPr id="38" name="椭圆 37"/>
          <p:cNvSpPr/>
          <p:nvPr/>
        </p:nvSpPr>
        <p:spPr>
          <a:xfrm>
            <a:off x="846137" y="2344969"/>
            <a:ext cx="240251" cy="240251"/>
          </a:xfrm>
          <a:prstGeom prst="ellipse">
            <a:avLst/>
          </a:prstGeom>
          <a:noFill/>
          <a:ln w="12700" cap="flat" cmpd="sng" algn="ctr">
            <a:solidFill>
              <a:srgbClr val="EC7061"/>
            </a:solidFill>
            <a:prstDash val="solid"/>
            <a:miter lim="800000"/>
          </a:ln>
          <a:effectLst/>
        </p:spPr>
        <p:txBody>
          <a:bodyPr rtlCol="0" anchor="ctr"/>
          <a:lstStyle/>
          <a:p>
            <a:pPr algn="ctr">
              <a:defRPr/>
            </a:pPr>
            <a:r>
              <a:rPr lang="en-US" altLang="zh-CN" sz="1200" b="1" kern="0" dirty="0"/>
              <a:t>1</a:t>
            </a:r>
            <a:endParaRPr lang="zh-CN" altLang="en-US" sz="1200" b="1" kern="0" dirty="0"/>
          </a:p>
        </p:txBody>
      </p:sp>
      <p:sp>
        <p:nvSpPr>
          <p:cNvPr id="39" name="椭圆 38"/>
          <p:cNvSpPr/>
          <p:nvPr/>
        </p:nvSpPr>
        <p:spPr>
          <a:xfrm>
            <a:off x="3405749" y="4813579"/>
            <a:ext cx="240251" cy="240251"/>
          </a:xfrm>
          <a:prstGeom prst="ellipse">
            <a:avLst/>
          </a:prstGeom>
          <a:solidFill>
            <a:srgbClr val="00B0F0"/>
          </a:solidFill>
          <a:ln w="12700" cap="flat" cmpd="sng" algn="ctr">
            <a:noFill/>
            <a:prstDash val="solid"/>
            <a:miter lim="800000"/>
          </a:ln>
          <a:effectLst/>
        </p:spPr>
        <p:txBody>
          <a:bodyPr wrap="none" rtlCol="0" anchor="ctr"/>
          <a:lstStyle/>
          <a:p>
            <a:pPr algn="ctr">
              <a:defRPr/>
            </a:pPr>
            <a:r>
              <a:rPr lang="en-US" altLang="zh-CN" sz="1200" b="1" kern="0" dirty="0">
                <a:solidFill>
                  <a:schemeClr val="bg1"/>
                </a:solidFill>
              </a:rPr>
              <a:t>15</a:t>
            </a:r>
            <a:endParaRPr lang="zh-CN" altLang="en-US" sz="1200" b="1" kern="0" dirty="0">
              <a:solidFill>
                <a:schemeClr val="bg1"/>
              </a:solidFill>
            </a:endParaRPr>
          </a:p>
        </p:txBody>
      </p:sp>
      <p:sp>
        <p:nvSpPr>
          <p:cNvPr id="40" name="文本框 39"/>
          <p:cNvSpPr txBox="1"/>
          <p:nvPr/>
        </p:nvSpPr>
        <p:spPr>
          <a:xfrm>
            <a:off x="10620620" y="6155462"/>
            <a:ext cx="1173719" cy="261610"/>
          </a:xfrm>
          <a:prstGeom prst="rect">
            <a:avLst/>
          </a:prstGeom>
          <a:noFill/>
        </p:spPr>
        <p:txBody>
          <a:bodyPr wrap="none" rtlCol="0">
            <a:spAutoFit/>
          </a:bodyPr>
          <a:lstStyle/>
          <a:p>
            <a:r>
              <a:rPr lang="zh-CN" altLang="en-US" sz="1100" smtClean="0"/>
              <a:t>*来源：华为</a:t>
            </a:r>
            <a:r>
              <a:rPr lang="en-US" altLang="zh-CN" sz="1100"/>
              <a:t>Lab</a:t>
            </a:r>
            <a:endParaRPr lang="zh-CN" altLang="en-US" sz="1100"/>
          </a:p>
        </p:txBody>
      </p:sp>
      <p:cxnSp>
        <p:nvCxnSpPr>
          <p:cNvPr id="41" name="直接箭头连接符 40"/>
          <p:cNvCxnSpPr/>
          <p:nvPr/>
        </p:nvCxnSpPr>
        <p:spPr>
          <a:xfrm flipV="1">
            <a:off x="502984" y="1821212"/>
            <a:ext cx="0" cy="3800040"/>
          </a:xfrm>
          <a:prstGeom prst="straightConnector1">
            <a:avLst/>
          </a:prstGeom>
          <a:noFill/>
          <a:ln w="28575" cap="flat" cmpd="sng" algn="ctr">
            <a:solidFill>
              <a:schemeClr val="tx1"/>
            </a:solidFill>
            <a:prstDash val="solid"/>
            <a:miter lim="800000"/>
            <a:tailEnd type="triangle"/>
          </a:ln>
          <a:effectLst/>
        </p:spPr>
      </p:cxnSp>
    </p:spTree>
    <p:extLst>
      <p:ext uri="{BB962C8B-B14F-4D97-AF65-F5344CB8AC3E}">
        <p14:creationId xmlns:p14="http://schemas.microsoft.com/office/powerpoint/2010/main" val="301566044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直连式组网和旁挂式组网各有什么</a:t>
            </a:r>
            <a:r>
              <a:rPr lang="zh-CN" altLang="en-US" dirty="0" smtClean="0"/>
              <a:t>优势？</a:t>
            </a:r>
            <a:endParaRPr lang="en-US" altLang="zh-CN" dirty="0"/>
          </a:p>
          <a:p>
            <a:r>
              <a:rPr lang="zh-CN" altLang="en-US" dirty="0" smtClean="0"/>
              <a:t>（多选）</a:t>
            </a:r>
            <a:r>
              <a:rPr lang="en-US" altLang="zh-CN" dirty="0" smtClean="0"/>
              <a:t>FIT </a:t>
            </a:r>
            <a:r>
              <a:rPr lang="en-US" altLang="zh-CN" dirty="0"/>
              <a:t>AP</a:t>
            </a:r>
            <a:r>
              <a:rPr lang="zh-CN" altLang="en-US" dirty="0"/>
              <a:t>发现</a:t>
            </a:r>
            <a:r>
              <a:rPr lang="en-US" altLang="zh-CN" dirty="0"/>
              <a:t>AC</a:t>
            </a:r>
            <a:r>
              <a:rPr lang="zh-CN" altLang="en-US" dirty="0"/>
              <a:t>的方式有哪些？</a:t>
            </a:r>
            <a:r>
              <a:rPr lang="en-US" altLang="zh-CN" dirty="0"/>
              <a:t>(     )</a:t>
            </a:r>
          </a:p>
          <a:p>
            <a:pPr marL="744376" lvl="1" indent="-342900">
              <a:buFont typeface="+mj-lt"/>
              <a:buAutoNum type="alphaUcPeriod"/>
            </a:pPr>
            <a:r>
              <a:rPr lang="zh-CN" altLang="en-US" dirty="0"/>
              <a:t>静态发现</a:t>
            </a:r>
            <a:endParaRPr lang="en-US" altLang="zh-CN" dirty="0"/>
          </a:p>
          <a:p>
            <a:pPr marL="744376" lvl="1" indent="-342900">
              <a:buFont typeface="+mj-lt"/>
              <a:buAutoNum type="alphaUcPeriod"/>
            </a:pPr>
            <a:r>
              <a:rPr lang="en-US" altLang="zh-CN" dirty="0"/>
              <a:t>DCHP</a:t>
            </a:r>
            <a:r>
              <a:rPr lang="zh-CN" altLang="en-US" dirty="0"/>
              <a:t>动态发现</a:t>
            </a:r>
            <a:endParaRPr lang="en-US" altLang="zh-CN" dirty="0"/>
          </a:p>
          <a:p>
            <a:pPr marL="744376" lvl="1" indent="-342900">
              <a:buFont typeface="+mj-lt"/>
              <a:buAutoNum type="alphaUcPeriod"/>
            </a:pPr>
            <a:r>
              <a:rPr lang="en-US" altLang="zh-CN" dirty="0"/>
              <a:t>FTP</a:t>
            </a:r>
            <a:r>
              <a:rPr lang="zh-CN" altLang="en-US" dirty="0"/>
              <a:t>动态发现</a:t>
            </a:r>
            <a:endParaRPr lang="en-US" altLang="zh-CN" dirty="0"/>
          </a:p>
          <a:p>
            <a:pPr marL="744376" lvl="1" indent="-342900">
              <a:buFont typeface="+mj-lt"/>
              <a:buAutoNum type="alphaUcPeriod"/>
            </a:pPr>
            <a:r>
              <a:rPr lang="en-US" altLang="zh-CN" dirty="0"/>
              <a:t>DNS</a:t>
            </a:r>
            <a:r>
              <a:rPr lang="zh-CN" altLang="en-US" dirty="0"/>
              <a:t>动态发现</a:t>
            </a:r>
          </a:p>
          <a:p>
            <a:endParaRPr lang="zh-CN" altLang="en-US" dirty="0"/>
          </a:p>
        </p:txBody>
      </p:sp>
    </p:spTree>
    <p:extLst>
      <p:ext uri="{BB962C8B-B14F-4D97-AF65-F5344CB8AC3E}">
        <p14:creationId xmlns:p14="http://schemas.microsoft.com/office/powerpoint/2010/main" val="17284545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smtClean="0"/>
              <a:t>通过</a:t>
            </a:r>
            <a:r>
              <a:rPr lang="en-US" altLang="zh-CN" dirty="0" smtClean="0"/>
              <a:t>WLAN</a:t>
            </a:r>
            <a:r>
              <a:rPr lang="zh-CN" altLang="en-US" dirty="0" smtClean="0"/>
              <a:t>技术，用户可以方便地接入到无线网络，并在无线网络覆盖区域内自由移动，彻底摆脱有线网络的束缚。</a:t>
            </a:r>
            <a:endParaRPr lang="en-US" altLang="zh-CN" dirty="0" smtClean="0"/>
          </a:p>
          <a:p>
            <a:r>
              <a:rPr lang="zh-CN" altLang="en-US" dirty="0" smtClean="0"/>
              <a:t>本章主要介绍了企业网络</a:t>
            </a:r>
            <a:r>
              <a:rPr lang="en-US" altLang="zh-CN" dirty="0" smtClean="0"/>
              <a:t>WLAN</a:t>
            </a:r>
            <a:r>
              <a:rPr lang="zh-CN" altLang="en-US" dirty="0" smtClean="0"/>
              <a:t>技术，包括：</a:t>
            </a:r>
            <a:r>
              <a:rPr lang="en-US" altLang="zh-CN" dirty="0" smtClean="0"/>
              <a:t>WLAN</a:t>
            </a:r>
            <a:r>
              <a:rPr lang="zh-CN" altLang="en-US" dirty="0" smtClean="0"/>
              <a:t>的基本概念、</a:t>
            </a:r>
            <a:r>
              <a:rPr lang="en-US" altLang="zh-CN" dirty="0" smtClean="0"/>
              <a:t>WLAN</a:t>
            </a:r>
            <a:r>
              <a:rPr lang="zh-CN" altLang="en-US" dirty="0" smtClean="0"/>
              <a:t>的工作原理、</a:t>
            </a:r>
            <a:r>
              <a:rPr lang="en-US" altLang="zh-CN" dirty="0" smtClean="0"/>
              <a:t>WLAN</a:t>
            </a:r>
            <a:r>
              <a:rPr lang="zh-CN" altLang="en-US" dirty="0" smtClean="0"/>
              <a:t>的组网架构、</a:t>
            </a:r>
            <a:r>
              <a:rPr lang="en-US" altLang="zh-CN" dirty="0" smtClean="0"/>
              <a:t>WLAN</a:t>
            </a:r>
            <a:r>
              <a:rPr lang="zh-CN" altLang="en-US" dirty="0" smtClean="0"/>
              <a:t>的配置实现和</a:t>
            </a:r>
            <a:r>
              <a:rPr lang="en-US" altLang="zh-CN" dirty="0" smtClean="0"/>
              <a:t>WLAN</a:t>
            </a:r>
            <a:r>
              <a:rPr lang="zh-CN" altLang="en-US" dirty="0" smtClean="0"/>
              <a:t>技术发展趋势。</a:t>
            </a:r>
          </a:p>
          <a:p>
            <a:endParaRPr lang="zh-CN" altLang="en-US" dirty="0" smtClean="0"/>
          </a:p>
          <a:p>
            <a:endParaRPr lang="zh-CN" altLang="en-US" dirty="0"/>
          </a:p>
        </p:txBody>
      </p:sp>
    </p:spTree>
    <p:extLst>
      <p:ext uri="{BB962C8B-B14F-4D97-AF65-F5344CB8AC3E}">
        <p14:creationId xmlns:p14="http://schemas.microsoft.com/office/powerpoint/2010/main" val="42276724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631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圆角矩形 138"/>
          <p:cNvSpPr/>
          <p:nvPr/>
        </p:nvSpPr>
        <p:spPr>
          <a:xfrm>
            <a:off x="1299724" y="1785953"/>
            <a:ext cx="9005550" cy="423938"/>
          </a:xfrm>
          <a:prstGeom prst="roundRect">
            <a:avLst>
              <a:gd name="adj" fmla="val 15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altLang="zh-CN" dirty="0" smtClean="0"/>
              <a:t>Wi-Fi</a:t>
            </a:r>
            <a:r>
              <a:rPr lang="zh-CN" altLang="en-US" dirty="0" smtClean="0"/>
              <a:t>在办公</a:t>
            </a:r>
            <a:r>
              <a:rPr lang="zh-CN" altLang="en-US" dirty="0"/>
              <a:t>场景的发展趋势</a:t>
            </a:r>
          </a:p>
        </p:txBody>
      </p:sp>
      <p:sp>
        <p:nvSpPr>
          <p:cNvPr id="4" name="Freeform 222"/>
          <p:cNvSpPr/>
          <p:nvPr/>
        </p:nvSpPr>
        <p:spPr>
          <a:xfrm flipV="1">
            <a:off x="1198696" y="2160200"/>
            <a:ext cx="9789343" cy="3604976"/>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 name="connsiteX0" fmla="*/ 235692 w 2654532"/>
              <a:gd name="connsiteY0" fmla="*/ 0 h 1119840"/>
              <a:gd name="connsiteX1" fmla="*/ 2474436 w 2654532"/>
              <a:gd name="connsiteY1" fmla="*/ 899338 h 1119840"/>
              <a:gd name="connsiteX2" fmla="*/ 2553628 w 2654532"/>
              <a:gd name="connsiteY2" fmla="*/ 795940 h 1119840"/>
              <a:gd name="connsiteX3" fmla="*/ 2654532 w 2654532"/>
              <a:gd name="connsiteY3" fmla="*/ 1119840 h 1119840"/>
              <a:gd name="connsiteX4" fmla="*/ 2249737 w 2654532"/>
              <a:gd name="connsiteY4" fmla="*/ 1012135 h 1119840"/>
              <a:gd name="connsiteX5" fmla="*/ 2408377 w 2654532"/>
              <a:gd name="connsiteY5" fmla="*/ 935960 h 1119840"/>
              <a:gd name="connsiteX6" fmla="*/ 0 w 2654532"/>
              <a:gd name="connsiteY6" fmla="*/ 522586 h 1119840"/>
              <a:gd name="connsiteX0" fmla="*/ 235692 w 2654532"/>
              <a:gd name="connsiteY0" fmla="*/ 0 h 1119840"/>
              <a:gd name="connsiteX1" fmla="*/ 2474436 w 2654532"/>
              <a:gd name="connsiteY1" fmla="*/ 899338 h 1119840"/>
              <a:gd name="connsiteX2" fmla="*/ 2553628 w 2654532"/>
              <a:gd name="connsiteY2" fmla="*/ 795940 h 1119840"/>
              <a:gd name="connsiteX3" fmla="*/ 2654532 w 2654532"/>
              <a:gd name="connsiteY3" fmla="*/ 1119840 h 1119840"/>
              <a:gd name="connsiteX4" fmla="*/ 2249737 w 2654532"/>
              <a:gd name="connsiteY4" fmla="*/ 1012135 h 1119840"/>
              <a:gd name="connsiteX5" fmla="*/ 2408377 w 2654532"/>
              <a:gd name="connsiteY5" fmla="*/ 935960 h 1119840"/>
              <a:gd name="connsiteX6" fmla="*/ 0 w 2654532"/>
              <a:gd name="connsiteY6" fmla="*/ 522586 h 1119840"/>
              <a:gd name="connsiteX0" fmla="*/ 439278 w 2654532"/>
              <a:gd name="connsiteY0" fmla="*/ 0 h 1117472"/>
              <a:gd name="connsiteX1" fmla="*/ 2474436 w 2654532"/>
              <a:gd name="connsiteY1" fmla="*/ 896970 h 1117472"/>
              <a:gd name="connsiteX2" fmla="*/ 2553628 w 2654532"/>
              <a:gd name="connsiteY2" fmla="*/ 793572 h 1117472"/>
              <a:gd name="connsiteX3" fmla="*/ 2654532 w 2654532"/>
              <a:gd name="connsiteY3" fmla="*/ 1117472 h 1117472"/>
              <a:gd name="connsiteX4" fmla="*/ 2249737 w 2654532"/>
              <a:gd name="connsiteY4" fmla="*/ 1009767 h 1117472"/>
              <a:gd name="connsiteX5" fmla="*/ 2408377 w 2654532"/>
              <a:gd name="connsiteY5" fmla="*/ 933592 h 1117472"/>
              <a:gd name="connsiteX6" fmla="*/ 0 w 2654532"/>
              <a:gd name="connsiteY6" fmla="*/ 520218 h 1117472"/>
              <a:gd name="connsiteX0" fmla="*/ 439278 w 2654532"/>
              <a:gd name="connsiteY0" fmla="*/ 0 h 1117472"/>
              <a:gd name="connsiteX1" fmla="*/ 2474436 w 2654532"/>
              <a:gd name="connsiteY1" fmla="*/ 896970 h 1117472"/>
              <a:gd name="connsiteX2" fmla="*/ 2553628 w 2654532"/>
              <a:gd name="connsiteY2" fmla="*/ 793572 h 1117472"/>
              <a:gd name="connsiteX3" fmla="*/ 2654532 w 2654532"/>
              <a:gd name="connsiteY3" fmla="*/ 1117472 h 1117472"/>
              <a:gd name="connsiteX4" fmla="*/ 2249737 w 2654532"/>
              <a:gd name="connsiteY4" fmla="*/ 1009767 h 1117472"/>
              <a:gd name="connsiteX5" fmla="*/ 2408377 w 2654532"/>
              <a:gd name="connsiteY5" fmla="*/ 933592 h 1117472"/>
              <a:gd name="connsiteX6" fmla="*/ 0 w 2654532"/>
              <a:gd name="connsiteY6" fmla="*/ 520218 h 1117472"/>
              <a:gd name="connsiteX0" fmla="*/ 439278 w 2689291"/>
              <a:gd name="connsiteY0" fmla="*/ 0 h 1134048"/>
              <a:gd name="connsiteX1" fmla="*/ 2474436 w 2689291"/>
              <a:gd name="connsiteY1" fmla="*/ 896970 h 1134048"/>
              <a:gd name="connsiteX2" fmla="*/ 2553628 w 2689291"/>
              <a:gd name="connsiteY2" fmla="*/ 793572 h 1134048"/>
              <a:gd name="connsiteX3" fmla="*/ 2689291 w 2689291"/>
              <a:gd name="connsiteY3" fmla="*/ 1134048 h 1134048"/>
              <a:gd name="connsiteX4" fmla="*/ 2249737 w 2689291"/>
              <a:gd name="connsiteY4" fmla="*/ 1009767 h 1134048"/>
              <a:gd name="connsiteX5" fmla="*/ 2408377 w 2689291"/>
              <a:gd name="connsiteY5" fmla="*/ 933592 h 1134048"/>
              <a:gd name="connsiteX6" fmla="*/ 0 w 2689291"/>
              <a:gd name="connsiteY6" fmla="*/ 520218 h 1134048"/>
              <a:gd name="connsiteX0" fmla="*/ 439278 w 2689291"/>
              <a:gd name="connsiteY0" fmla="*/ 0 h 1134048"/>
              <a:gd name="connsiteX1" fmla="*/ 2474436 w 2689291"/>
              <a:gd name="connsiteY1" fmla="*/ 896970 h 1134048"/>
              <a:gd name="connsiteX2" fmla="*/ 2553628 w 2689291"/>
              <a:gd name="connsiteY2" fmla="*/ 793572 h 1134048"/>
              <a:gd name="connsiteX3" fmla="*/ 2689291 w 2689291"/>
              <a:gd name="connsiteY3" fmla="*/ 1134048 h 1134048"/>
              <a:gd name="connsiteX4" fmla="*/ 2418565 w 2689291"/>
              <a:gd name="connsiteY4" fmla="*/ 1041971 h 1134048"/>
              <a:gd name="connsiteX5" fmla="*/ 2408377 w 2689291"/>
              <a:gd name="connsiteY5" fmla="*/ 933592 h 1134048"/>
              <a:gd name="connsiteX6" fmla="*/ 0 w 2689291"/>
              <a:gd name="connsiteY6" fmla="*/ 520218 h 1134048"/>
              <a:gd name="connsiteX0" fmla="*/ 439278 w 2689291"/>
              <a:gd name="connsiteY0" fmla="*/ 0 h 1134048"/>
              <a:gd name="connsiteX1" fmla="*/ 2474436 w 2689291"/>
              <a:gd name="connsiteY1" fmla="*/ 896970 h 1134048"/>
              <a:gd name="connsiteX2" fmla="*/ 2611030 w 2689291"/>
              <a:gd name="connsiteY2" fmla="*/ 949763 h 1134048"/>
              <a:gd name="connsiteX3" fmla="*/ 2689291 w 2689291"/>
              <a:gd name="connsiteY3" fmla="*/ 1134048 h 1134048"/>
              <a:gd name="connsiteX4" fmla="*/ 2418565 w 2689291"/>
              <a:gd name="connsiteY4" fmla="*/ 1041971 h 1134048"/>
              <a:gd name="connsiteX5" fmla="*/ 2408377 w 2689291"/>
              <a:gd name="connsiteY5" fmla="*/ 933592 h 1134048"/>
              <a:gd name="connsiteX6" fmla="*/ 0 w 2689291"/>
              <a:gd name="connsiteY6" fmla="*/ 520218 h 1134048"/>
              <a:gd name="connsiteX0" fmla="*/ 439278 w 2689291"/>
              <a:gd name="connsiteY0" fmla="*/ 0 h 1134048"/>
              <a:gd name="connsiteX1" fmla="*/ 2474436 w 2689291"/>
              <a:gd name="connsiteY1" fmla="*/ 896970 h 1134048"/>
              <a:gd name="connsiteX2" fmla="*/ 2611030 w 2689291"/>
              <a:gd name="connsiteY2" fmla="*/ 949763 h 1134048"/>
              <a:gd name="connsiteX3" fmla="*/ 2689291 w 2689291"/>
              <a:gd name="connsiteY3" fmla="*/ 1134048 h 1134048"/>
              <a:gd name="connsiteX4" fmla="*/ 2418565 w 2689291"/>
              <a:gd name="connsiteY4" fmla="*/ 1041971 h 1134048"/>
              <a:gd name="connsiteX5" fmla="*/ 2555257 w 2689291"/>
              <a:gd name="connsiteY5" fmla="*/ 1025375 h 1134048"/>
              <a:gd name="connsiteX6" fmla="*/ 0 w 2689291"/>
              <a:gd name="connsiteY6" fmla="*/ 520218 h 1134048"/>
              <a:gd name="connsiteX0" fmla="*/ 439278 w 2689291"/>
              <a:gd name="connsiteY0" fmla="*/ 0 h 1134048"/>
              <a:gd name="connsiteX1" fmla="*/ 2474436 w 2689291"/>
              <a:gd name="connsiteY1" fmla="*/ 896970 h 1134048"/>
              <a:gd name="connsiteX2" fmla="*/ 2627913 w 2689291"/>
              <a:gd name="connsiteY2" fmla="*/ 940102 h 1134048"/>
              <a:gd name="connsiteX3" fmla="*/ 2689291 w 2689291"/>
              <a:gd name="connsiteY3" fmla="*/ 1134048 h 1134048"/>
              <a:gd name="connsiteX4" fmla="*/ 2418565 w 2689291"/>
              <a:gd name="connsiteY4" fmla="*/ 1041971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27913 w 2689291"/>
              <a:gd name="connsiteY2" fmla="*/ 940102 h 1134048"/>
              <a:gd name="connsiteX3" fmla="*/ 2689291 w 2689291"/>
              <a:gd name="connsiteY3" fmla="*/ 1134048 h 1134048"/>
              <a:gd name="connsiteX4" fmla="*/ 2418565 w 2689291"/>
              <a:gd name="connsiteY4" fmla="*/ 1041971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16095 w 2689291"/>
              <a:gd name="connsiteY2" fmla="*/ 912728 h 1134048"/>
              <a:gd name="connsiteX3" fmla="*/ 2689291 w 2689291"/>
              <a:gd name="connsiteY3" fmla="*/ 1134048 h 1134048"/>
              <a:gd name="connsiteX4" fmla="*/ 2418565 w 2689291"/>
              <a:gd name="connsiteY4" fmla="*/ 1041971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16095 w 2689291"/>
              <a:gd name="connsiteY2" fmla="*/ 912728 h 1134048"/>
              <a:gd name="connsiteX3" fmla="*/ 2689291 w 2689291"/>
              <a:gd name="connsiteY3" fmla="*/ 1134048 h 1134048"/>
              <a:gd name="connsiteX4" fmla="*/ 2447266 w 2689291"/>
              <a:gd name="connsiteY4" fmla="*/ 1058073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16095 w 2689291"/>
              <a:gd name="connsiteY2" fmla="*/ 912728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16095 w 2689291"/>
              <a:gd name="connsiteY2" fmla="*/ 912728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31289 w 2689291"/>
              <a:gd name="connsiteY2" fmla="*/ 925610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32977 w 2689291"/>
              <a:gd name="connsiteY2" fmla="*/ 933661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38042 w 2689291"/>
              <a:gd name="connsiteY2" fmla="*/ 925610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38042 w 2689291"/>
              <a:gd name="connsiteY2" fmla="*/ 925610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709550"/>
              <a:gd name="connsiteY0" fmla="*/ 0 h 1135658"/>
              <a:gd name="connsiteX1" fmla="*/ 2592615 w 2709550"/>
              <a:gd name="connsiteY1" fmla="*/ 996804 h 1135658"/>
              <a:gd name="connsiteX2" fmla="*/ 2638042 w 2709550"/>
              <a:gd name="connsiteY2" fmla="*/ 925610 h 1135658"/>
              <a:gd name="connsiteX3" fmla="*/ 2709550 w 2709550"/>
              <a:gd name="connsiteY3" fmla="*/ 1135658 h 1135658"/>
              <a:gd name="connsiteX4" fmla="*/ 2472590 w 2709550"/>
              <a:gd name="connsiteY4" fmla="*/ 1074175 h 1135658"/>
              <a:gd name="connsiteX5" fmla="*/ 2555257 w 2709550"/>
              <a:gd name="connsiteY5" fmla="*/ 1025375 h 1135658"/>
              <a:gd name="connsiteX6" fmla="*/ 0 w 2709550"/>
              <a:gd name="connsiteY6" fmla="*/ 520218 h 1135658"/>
              <a:gd name="connsiteX0" fmla="*/ 439278 w 2699420"/>
              <a:gd name="connsiteY0" fmla="*/ 0 h 1137268"/>
              <a:gd name="connsiteX1" fmla="*/ 2592615 w 2699420"/>
              <a:gd name="connsiteY1" fmla="*/ 996804 h 1137268"/>
              <a:gd name="connsiteX2" fmla="*/ 2638042 w 2699420"/>
              <a:gd name="connsiteY2" fmla="*/ 925610 h 1137268"/>
              <a:gd name="connsiteX3" fmla="*/ 2699420 w 2699420"/>
              <a:gd name="connsiteY3" fmla="*/ 1137268 h 1137268"/>
              <a:gd name="connsiteX4" fmla="*/ 2472590 w 2699420"/>
              <a:gd name="connsiteY4" fmla="*/ 1074175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8042 w 2699420"/>
              <a:gd name="connsiteY2" fmla="*/ 925610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789347 w 2699420"/>
              <a:gd name="connsiteY0" fmla="*/ 0 h 1106484"/>
              <a:gd name="connsiteX1" fmla="*/ 2592615 w 2699420"/>
              <a:gd name="connsiteY1" fmla="*/ 966020 h 1106484"/>
              <a:gd name="connsiteX2" fmla="*/ 2634665 w 2699420"/>
              <a:gd name="connsiteY2" fmla="*/ 902877 h 1106484"/>
              <a:gd name="connsiteX3" fmla="*/ 2699420 w 2699420"/>
              <a:gd name="connsiteY3" fmla="*/ 1106484 h 1106484"/>
              <a:gd name="connsiteX4" fmla="*/ 2482720 w 2699420"/>
              <a:gd name="connsiteY4" fmla="*/ 1036950 h 1106484"/>
              <a:gd name="connsiteX5" fmla="*/ 2555257 w 2699420"/>
              <a:gd name="connsiteY5" fmla="*/ 994591 h 1106484"/>
              <a:gd name="connsiteX6" fmla="*/ 0 w 2699420"/>
              <a:gd name="connsiteY6" fmla="*/ 489434 h 1106484"/>
              <a:gd name="connsiteX0" fmla="*/ 789347 w 2699420"/>
              <a:gd name="connsiteY0" fmla="*/ 0 h 1106484"/>
              <a:gd name="connsiteX1" fmla="*/ 2592615 w 2699420"/>
              <a:gd name="connsiteY1" fmla="*/ 966020 h 1106484"/>
              <a:gd name="connsiteX2" fmla="*/ 2634665 w 2699420"/>
              <a:gd name="connsiteY2" fmla="*/ 902877 h 1106484"/>
              <a:gd name="connsiteX3" fmla="*/ 2699420 w 2699420"/>
              <a:gd name="connsiteY3" fmla="*/ 1106484 h 1106484"/>
              <a:gd name="connsiteX4" fmla="*/ 2482720 w 2699420"/>
              <a:gd name="connsiteY4" fmla="*/ 1036950 h 1106484"/>
              <a:gd name="connsiteX5" fmla="*/ 2555257 w 2699420"/>
              <a:gd name="connsiteY5" fmla="*/ 994591 h 1106484"/>
              <a:gd name="connsiteX6" fmla="*/ 0 w 2699420"/>
              <a:gd name="connsiteY6" fmla="*/ 489434 h 1106484"/>
              <a:gd name="connsiteX0" fmla="*/ 812229 w 2722302"/>
              <a:gd name="connsiteY0" fmla="*/ 0 h 1106484"/>
              <a:gd name="connsiteX1" fmla="*/ 2615497 w 2722302"/>
              <a:gd name="connsiteY1" fmla="*/ 966020 h 1106484"/>
              <a:gd name="connsiteX2" fmla="*/ 2657547 w 2722302"/>
              <a:gd name="connsiteY2" fmla="*/ 902877 h 1106484"/>
              <a:gd name="connsiteX3" fmla="*/ 2722302 w 2722302"/>
              <a:gd name="connsiteY3" fmla="*/ 1106484 h 1106484"/>
              <a:gd name="connsiteX4" fmla="*/ 2505602 w 2722302"/>
              <a:gd name="connsiteY4" fmla="*/ 1036950 h 1106484"/>
              <a:gd name="connsiteX5" fmla="*/ 2578139 w 2722302"/>
              <a:gd name="connsiteY5" fmla="*/ 994591 h 1106484"/>
              <a:gd name="connsiteX6" fmla="*/ 0 w 2722302"/>
              <a:gd name="connsiteY6" fmla="*/ 595673 h 1106484"/>
              <a:gd name="connsiteX0" fmla="*/ 993204 w 2722302"/>
              <a:gd name="connsiteY0" fmla="*/ 0 h 1127270"/>
              <a:gd name="connsiteX1" fmla="*/ 2615497 w 2722302"/>
              <a:gd name="connsiteY1" fmla="*/ 986806 h 1127270"/>
              <a:gd name="connsiteX2" fmla="*/ 2657547 w 2722302"/>
              <a:gd name="connsiteY2" fmla="*/ 923663 h 1127270"/>
              <a:gd name="connsiteX3" fmla="*/ 2722302 w 2722302"/>
              <a:gd name="connsiteY3" fmla="*/ 1127270 h 1127270"/>
              <a:gd name="connsiteX4" fmla="*/ 2505602 w 2722302"/>
              <a:gd name="connsiteY4" fmla="*/ 1057736 h 1127270"/>
              <a:gd name="connsiteX5" fmla="*/ 2578139 w 2722302"/>
              <a:gd name="connsiteY5" fmla="*/ 1015377 h 1127270"/>
              <a:gd name="connsiteX6" fmla="*/ 0 w 2722302"/>
              <a:gd name="connsiteY6" fmla="*/ 616459 h 1127270"/>
              <a:gd name="connsiteX0" fmla="*/ 993204 w 2722302"/>
              <a:gd name="connsiteY0" fmla="*/ 0 h 1127270"/>
              <a:gd name="connsiteX1" fmla="*/ 2615497 w 2722302"/>
              <a:gd name="connsiteY1" fmla="*/ 986806 h 1127270"/>
              <a:gd name="connsiteX2" fmla="*/ 2657547 w 2722302"/>
              <a:gd name="connsiteY2" fmla="*/ 923663 h 1127270"/>
              <a:gd name="connsiteX3" fmla="*/ 2722302 w 2722302"/>
              <a:gd name="connsiteY3" fmla="*/ 1127270 h 1127270"/>
              <a:gd name="connsiteX4" fmla="*/ 2505602 w 2722302"/>
              <a:gd name="connsiteY4" fmla="*/ 1057736 h 1127270"/>
              <a:gd name="connsiteX5" fmla="*/ 2578139 w 2722302"/>
              <a:gd name="connsiteY5" fmla="*/ 1015377 h 1127270"/>
              <a:gd name="connsiteX6" fmla="*/ 0 w 2722302"/>
              <a:gd name="connsiteY6" fmla="*/ 616459 h 1127270"/>
              <a:gd name="connsiteX0" fmla="*/ 993204 w 2707741"/>
              <a:gd name="connsiteY0" fmla="*/ 0 h 1134199"/>
              <a:gd name="connsiteX1" fmla="*/ 2615497 w 2707741"/>
              <a:gd name="connsiteY1" fmla="*/ 986806 h 1134199"/>
              <a:gd name="connsiteX2" fmla="*/ 2657547 w 2707741"/>
              <a:gd name="connsiteY2" fmla="*/ 923663 h 1134199"/>
              <a:gd name="connsiteX3" fmla="*/ 2707741 w 2707741"/>
              <a:gd name="connsiteY3" fmla="*/ 1134199 h 1134199"/>
              <a:gd name="connsiteX4" fmla="*/ 2505602 w 2707741"/>
              <a:gd name="connsiteY4" fmla="*/ 1057736 h 1134199"/>
              <a:gd name="connsiteX5" fmla="*/ 2578139 w 2707741"/>
              <a:gd name="connsiteY5" fmla="*/ 1015377 h 1134199"/>
              <a:gd name="connsiteX6" fmla="*/ 0 w 2707741"/>
              <a:gd name="connsiteY6" fmla="*/ 616459 h 1134199"/>
              <a:gd name="connsiteX0" fmla="*/ 993204 w 2697340"/>
              <a:gd name="connsiteY0" fmla="*/ 0 h 1134199"/>
              <a:gd name="connsiteX1" fmla="*/ 2615497 w 2697340"/>
              <a:gd name="connsiteY1" fmla="*/ 986806 h 1134199"/>
              <a:gd name="connsiteX2" fmla="*/ 2657547 w 2697340"/>
              <a:gd name="connsiteY2" fmla="*/ 923663 h 1134199"/>
              <a:gd name="connsiteX3" fmla="*/ 2697340 w 2697340"/>
              <a:gd name="connsiteY3" fmla="*/ 1134199 h 1134199"/>
              <a:gd name="connsiteX4" fmla="*/ 2505602 w 2697340"/>
              <a:gd name="connsiteY4" fmla="*/ 1057736 h 1134199"/>
              <a:gd name="connsiteX5" fmla="*/ 2578139 w 2697340"/>
              <a:gd name="connsiteY5" fmla="*/ 1015377 h 1134199"/>
              <a:gd name="connsiteX6" fmla="*/ 0 w 2697340"/>
              <a:gd name="connsiteY6" fmla="*/ 616459 h 1134199"/>
              <a:gd name="connsiteX0" fmla="*/ 993204 w 2664057"/>
              <a:gd name="connsiteY0" fmla="*/ 0 h 1094937"/>
              <a:gd name="connsiteX1" fmla="*/ 2615497 w 2664057"/>
              <a:gd name="connsiteY1" fmla="*/ 986806 h 1094937"/>
              <a:gd name="connsiteX2" fmla="*/ 2657547 w 2664057"/>
              <a:gd name="connsiteY2" fmla="*/ 923663 h 1094937"/>
              <a:gd name="connsiteX3" fmla="*/ 2664057 w 2664057"/>
              <a:gd name="connsiteY3" fmla="*/ 1094937 h 1094937"/>
              <a:gd name="connsiteX4" fmla="*/ 2505602 w 2664057"/>
              <a:gd name="connsiteY4" fmla="*/ 1057736 h 1094937"/>
              <a:gd name="connsiteX5" fmla="*/ 2578139 w 2664057"/>
              <a:gd name="connsiteY5" fmla="*/ 1015377 h 1094937"/>
              <a:gd name="connsiteX6" fmla="*/ 0 w 2664057"/>
              <a:gd name="connsiteY6" fmla="*/ 616459 h 1094937"/>
              <a:gd name="connsiteX0" fmla="*/ 993204 w 2664057"/>
              <a:gd name="connsiteY0" fmla="*/ 0 h 1094937"/>
              <a:gd name="connsiteX1" fmla="*/ 2615497 w 2664057"/>
              <a:gd name="connsiteY1" fmla="*/ 986806 h 1094937"/>
              <a:gd name="connsiteX2" fmla="*/ 2657547 w 2664057"/>
              <a:gd name="connsiteY2" fmla="*/ 923663 h 1094937"/>
              <a:gd name="connsiteX3" fmla="*/ 2664057 w 2664057"/>
              <a:gd name="connsiteY3" fmla="*/ 1094937 h 1094937"/>
              <a:gd name="connsiteX4" fmla="*/ 2513923 w 2664057"/>
              <a:gd name="connsiteY4" fmla="*/ 1048498 h 1094937"/>
              <a:gd name="connsiteX5" fmla="*/ 2578139 w 2664057"/>
              <a:gd name="connsiteY5" fmla="*/ 1015377 h 1094937"/>
              <a:gd name="connsiteX6" fmla="*/ 0 w 2664057"/>
              <a:gd name="connsiteY6" fmla="*/ 616459 h 1094937"/>
              <a:gd name="connsiteX0" fmla="*/ 993204 w 2664057"/>
              <a:gd name="connsiteY0" fmla="*/ 0 h 1094937"/>
              <a:gd name="connsiteX1" fmla="*/ 2615497 w 2664057"/>
              <a:gd name="connsiteY1" fmla="*/ 986806 h 1094937"/>
              <a:gd name="connsiteX2" fmla="*/ 2651307 w 2664057"/>
              <a:gd name="connsiteY2" fmla="*/ 932901 h 1094937"/>
              <a:gd name="connsiteX3" fmla="*/ 2664057 w 2664057"/>
              <a:gd name="connsiteY3" fmla="*/ 1094937 h 1094937"/>
              <a:gd name="connsiteX4" fmla="*/ 2513923 w 2664057"/>
              <a:gd name="connsiteY4" fmla="*/ 1048498 h 1094937"/>
              <a:gd name="connsiteX5" fmla="*/ 2578139 w 2664057"/>
              <a:gd name="connsiteY5" fmla="*/ 1015377 h 1094937"/>
              <a:gd name="connsiteX6" fmla="*/ 0 w 2664057"/>
              <a:gd name="connsiteY6" fmla="*/ 616459 h 1094937"/>
              <a:gd name="connsiteX0" fmla="*/ 993204 w 2672378"/>
              <a:gd name="connsiteY0" fmla="*/ 0 h 1092627"/>
              <a:gd name="connsiteX1" fmla="*/ 2615497 w 2672378"/>
              <a:gd name="connsiteY1" fmla="*/ 986806 h 1092627"/>
              <a:gd name="connsiteX2" fmla="*/ 2651307 w 2672378"/>
              <a:gd name="connsiteY2" fmla="*/ 932901 h 1092627"/>
              <a:gd name="connsiteX3" fmla="*/ 2672378 w 2672378"/>
              <a:gd name="connsiteY3" fmla="*/ 1092627 h 1092627"/>
              <a:gd name="connsiteX4" fmla="*/ 2513923 w 2672378"/>
              <a:gd name="connsiteY4" fmla="*/ 1048498 h 1092627"/>
              <a:gd name="connsiteX5" fmla="*/ 2578139 w 2672378"/>
              <a:gd name="connsiteY5" fmla="*/ 1015377 h 1092627"/>
              <a:gd name="connsiteX6" fmla="*/ 0 w 2672378"/>
              <a:gd name="connsiteY6" fmla="*/ 616459 h 1092627"/>
              <a:gd name="connsiteX0" fmla="*/ 993204 w 2672378"/>
              <a:gd name="connsiteY0" fmla="*/ 0 h 1092627"/>
              <a:gd name="connsiteX1" fmla="*/ 2615497 w 2672378"/>
              <a:gd name="connsiteY1" fmla="*/ 986806 h 1092627"/>
              <a:gd name="connsiteX2" fmla="*/ 2651307 w 2672378"/>
              <a:gd name="connsiteY2" fmla="*/ 932901 h 1092627"/>
              <a:gd name="connsiteX3" fmla="*/ 2672378 w 2672378"/>
              <a:gd name="connsiteY3" fmla="*/ 1092627 h 1092627"/>
              <a:gd name="connsiteX4" fmla="*/ 2513923 w 2672378"/>
              <a:gd name="connsiteY4" fmla="*/ 1048498 h 1092627"/>
              <a:gd name="connsiteX5" fmla="*/ 2578139 w 2672378"/>
              <a:gd name="connsiteY5" fmla="*/ 1015377 h 1092627"/>
              <a:gd name="connsiteX6" fmla="*/ 0 w 2672378"/>
              <a:gd name="connsiteY6" fmla="*/ 616459 h 1092627"/>
              <a:gd name="connsiteX0" fmla="*/ 993204 w 2672378"/>
              <a:gd name="connsiteY0" fmla="*/ 0 h 1092627"/>
              <a:gd name="connsiteX1" fmla="*/ 2615497 w 2672378"/>
              <a:gd name="connsiteY1" fmla="*/ 986806 h 1092627"/>
              <a:gd name="connsiteX2" fmla="*/ 2651307 w 2672378"/>
              <a:gd name="connsiteY2" fmla="*/ 932901 h 1092627"/>
              <a:gd name="connsiteX3" fmla="*/ 2672378 w 2672378"/>
              <a:gd name="connsiteY3" fmla="*/ 1092627 h 1092627"/>
              <a:gd name="connsiteX4" fmla="*/ 2513923 w 2672378"/>
              <a:gd name="connsiteY4" fmla="*/ 1048498 h 1092627"/>
              <a:gd name="connsiteX5" fmla="*/ 2578139 w 2672378"/>
              <a:gd name="connsiteY5" fmla="*/ 1015377 h 1092627"/>
              <a:gd name="connsiteX6" fmla="*/ 0 w 2672378"/>
              <a:gd name="connsiteY6" fmla="*/ 616459 h 1092627"/>
              <a:gd name="connsiteX0" fmla="*/ 993204 w 2672378"/>
              <a:gd name="connsiteY0" fmla="*/ 0 h 1092627"/>
              <a:gd name="connsiteX1" fmla="*/ 2615497 w 2672378"/>
              <a:gd name="connsiteY1" fmla="*/ 986806 h 1092627"/>
              <a:gd name="connsiteX2" fmla="*/ 2651307 w 2672378"/>
              <a:gd name="connsiteY2" fmla="*/ 932901 h 1092627"/>
              <a:gd name="connsiteX3" fmla="*/ 2672378 w 2672378"/>
              <a:gd name="connsiteY3" fmla="*/ 1092627 h 1092627"/>
              <a:gd name="connsiteX4" fmla="*/ 2513923 w 2672378"/>
              <a:gd name="connsiteY4" fmla="*/ 1048498 h 1092627"/>
              <a:gd name="connsiteX5" fmla="*/ 2578139 w 2672378"/>
              <a:gd name="connsiteY5" fmla="*/ 1015377 h 1092627"/>
              <a:gd name="connsiteX6" fmla="*/ 0 w 2672378"/>
              <a:gd name="connsiteY6" fmla="*/ 616459 h 109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378" h="1092627">
                <a:moveTo>
                  <a:pt x="993204" y="0"/>
                </a:moveTo>
                <a:cubicBezTo>
                  <a:pt x="1583448" y="200195"/>
                  <a:pt x="2133770" y="398816"/>
                  <a:pt x="2615497" y="986806"/>
                </a:cubicBezTo>
                <a:lnTo>
                  <a:pt x="2651307" y="932901"/>
                </a:lnTo>
                <a:lnTo>
                  <a:pt x="2672378" y="1092627"/>
                </a:lnTo>
                <a:lnTo>
                  <a:pt x="2513923" y="1048498"/>
                </a:lnTo>
                <a:lnTo>
                  <a:pt x="2578139" y="1015377"/>
                </a:lnTo>
                <a:cubicBezTo>
                  <a:pt x="1640476" y="456733"/>
                  <a:pt x="705124" y="542026"/>
                  <a:pt x="0" y="616459"/>
                </a:cubicBezTo>
              </a:path>
            </a:pathLst>
          </a:custGeom>
          <a:gradFill flip="none" rotWithShape="0">
            <a:gsLst>
              <a:gs pos="23000">
                <a:schemeClr val="accent1">
                  <a:lumMod val="5000"/>
                  <a:lumOff val="95000"/>
                  <a:alpha val="0"/>
                </a:schemeClr>
              </a:gs>
              <a:gs pos="100000">
                <a:srgbClr val="99DFF9"/>
              </a:gs>
            </a:gsLst>
            <a:lin ang="18900000" scaled="1"/>
            <a:tileRect/>
          </a:gradFill>
          <a:ln>
            <a:gradFill flip="none" rotWithShape="1">
              <a:gsLst>
                <a:gs pos="0">
                  <a:schemeClr val="accent1">
                    <a:lumMod val="0"/>
                    <a:lumOff val="100000"/>
                    <a:alpha val="0"/>
                  </a:schemeClr>
                </a:gs>
                <a:gs pos="86000">
                  <a:srgbClr val="99DFF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33"/>
          <p:cNvSpPr/>
          <p:nvPr/>
        </p:nvSpPr>
        <p:spPr>
          <a:xfrm>
            <a:off x="2068387" y="1386348"/>
            <a:ext cx="1383658" cy="323135"/>
          </a:xfrm>
          <a:prstGeom prst="rect">
            <a:avLst/>
          </a:prstGeom>
        </p:spPr>
        <p:txBody>
          <a:bodyPr wrap="none" lIns="91413" tIns="45705" rIns="91413" bIns="45705">
            <a:spAutoFit/>
          </a:bodyPr>
          <a:lstStyle/>
          <a:p>
            <a:pPr algn="ctr"/>
            <a:r>
              <a:rPr lang="en-US" altLang="zh-CN" sz="1500" dirty="0"/>
              <a:t>1990</a:t>
            </a:r>
            <a:r>
              <a:rPr lang="zh-CN" altLang="en-US" sz="1500" dirty="0"/>
              <a:t>年代初期</a:t>
            </a:r>
          </a:p>
        </p:txBody>
      </p:sp>
      <p:sp>
        <p:nvSpPr>
          <p:cNvPr id="6" name="Rectangle 33"/>
          <p:cNvSpPr/>
          <p:nvPr/>
        </p:nvSpPr>
        <p:spPr>
          <a:xfrm>
            <a:off x="4644695" y="1386348"/>
            <a:ext cx="1383659" cy="323135"/>
          </a:xfrm>
          <a:prstGeom prst="rect">
            <a:avLst/>
          </a:prstGeom>
        </p:spPr>
        <p:txBody>
          <a:bodyPr wrap="none" lIns="91413" tIns="45705" rIns="91413" bIns="45705">
            <a:spAutoFit/>
          </a:bodyPr>
          <a:lstStyle/>
          <a:p>
            <a:pPr algn="ctr"/>
            <a:r>
              <a:rPr lang="en-US" altLang="zh-CN" sz="1500"/>
              <a:t>1990</a:t>
            </a:r>
            <a:r>
              <a:rPr lang="zh-CN" altLang="en-US" sz="1500"/>
              <a:t>年代晚期</a:t>
            </a:r>
          </a:p>
        </p:txBody>
      </p:sp>
      <p:sp>
        <p:nvSpPr>
          <p:cNvPr id="7" name="Rectangle 33"/>
          <p:cNvSpPr/>
          <p:nvPr/>
        </p:nvSpPr>
        <p:spPr>
          <a:xfrm>
            <a:off x="7949849" y="1386348"/>
            <a:ext cx="569332" cy="323135"/>
          </a:xfrm>
          <a:prstGeom prst="rect">
            <a:avLst/>
          </a:prstGeom>
        </p:spPr>
        <p:txBody>
          <a:bodyPr wrap="none" lIns="91413" tIns="45705" rIns="91413" bIns="45705">
            <a:spAutoFit/>
          </a:bodyPr>
          <a:lstStyle/>
          <a:p>
            <a:pPr algn="ctr"/>
            <a:r>
              <a:rPr lang="zh-CN" altLang="en-US" sz="1500"/>
              <a:t>现在</a:t>
            </a:r>
          </a:p>
        </p:txBody>
      </p:sp>
      <p:sp>
        <p:nvSpPr>
          <p:cNvPr id="8" name="Rectangle 33"/>
          <p:cNvSpPr/>
          <p:nvPr/>
        </p:nvSpPr>
        <p:spPr>
          <a:xfrm>
            <a:off x="2253689" y="1846726"/>
            <a:ext cx="873903" cy="338524"/>
          </a:xfrm>
          <a:prstGeom prst="rect">
            <a:avLst/>
          </a:prstGeom>
        </p:spPr>
        <p:txBody>
          <a:bodyPr wrap="none" lIns="91413" tIns="45705" rIns="91413" bIns="45705">
            <a:spAutoFit/>
          </a:bodyPr>
          <a:lstStyle/>
          <a:p>
            <a:pPr algn="ctr"/>
            <a:r>
              <a:rPr lang="zh-CN" altLang="en-US" sz="1600" dirty="0" smtClean="0"/>
              <a:t>移动</a:t>
            </a:r>
            <a:r>
              <a:rPr lang="en-US" altLang="zh-CN" sz="1600" dirty="0" smtClean="0"/>
              <a:t>1.0</a:t>
            </a:r>
            <a:endParaRPr lang="en-US" altLang="zh-CN" sz="1600" dirty="0"/>
          </a:p>
        </p:txBody>
      </p:sp>
      <p:sp>
        <p:nvSpPr>
          <p:cNvPr id="9" name="Rectangle 33"/>
          <p:cNvSpPr/>
          <p:nvPr/>
        </p:nvSpPr>
        <p:spPr>
          <a:xfrm>
            <a:off x="4892359" y="1846726"/>
            <a:ext cx="888330" cy="338524"/>
          </a:xfrm>
          <a:prstGeom prst="rect">
            <a:avLst/>
          </a:prstGeom>
        </p:spPr>
        <p:txBody>
          <a:bodyPr wrap="none" lIns="91413" tIns="45705" rIns="91413" bIns="45705">
            <a:spAutoFit/>
          </a:bodyPr>
          <a:lstStyle/>
          <a:p>
            <a:pPr algn="ctr"/>
            <a:r>
              <a:rPr lang="zh-CN" altLang="en-US" sz="1600" dirty="0" smtClean="0"/>
              <a:t>移动</a:t>
            </a:r>
            <a:r>
              <a:rPr lang="en-US" altLang="zh-CN" sz="1600" dirty="0" smtClean="0"/>
              <a:t>2.0</a:t>
            </a:r>
            <a:endParaRPr lang="en-US" altLang="zh-CN" sz="1600" dirty="0"/>
          </a:p>
        </p:txBody>
      </p:sp>
      <p:sp>
        <p:nvSpPr>
          <p:cNvPr id="10" name="Rectangle 33"/>
          <p:cNvSpPr/>
          <p:nvPr/>
        </p:nvSpPr>
        <p:spPr>
          <a:xfrm>
            <a:off x="7790352" y="1846726"/>
            <a:ext cx="888330" cy="338524"/>
          </a:xfrm>
          <a:prstGeom prst="rect">
            <a:avLst/>
          </a:prstGeom>
        </p:spPr>
        <p:txBody>
          <a:bodyPr wrap="none" lIns="91413" tIns="45705" rIns="91413" bIns="45705">
            <a:spAutoFit/>
          </a:bodyPr>
          <a:lstStyle/>
          <a:p>
            <a:pPr algn="ctr"/>
            <a:r>
              <a:rPr lang="zh-CN" altLang="en-US" sz="1600" dirty="0" smtClean="0"/>
              <a:t>移动</a:t>
            </a:r>
            <a:r>
              <a:rPr lang="en-US" altLang="zh-CN" sz="1600" dirty="0" smtClean="0"/>
              <a:t>3.0</a:t>
            </a:r>
            <a:endParaRPr lang="en-US" altLang="zh-CN" sz="1600" dirty="0"/>
          </a:p>
        </p:txBody>
      </p:sp>
      <p:cxnSp>
        <p:nvCxnSpPr>
          <p:cNvPr id="11" name="直接连接符 10"/>
          <p:cNvCxnSpPr/>
          <p:nvPr/>
        </p:nvCxnSpPr>
        <p:spPr>
          <a:xfrm>
            <a:off x="2791195" y="2217276"/>
            <a:ext cx="0" cy="3672000"/>
          </a:xfrm>
          <a:prstGeom prst="line">
            <a:avLst/>
          </a:prstGeom>
          <a:ln w="19050">
            <a:solidFill>
              <a:srgbClr val="66CCFF"/>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82359" y="2217276"/>
            <a:ext cx="0" cy="3672000"/>
          </a:xfrm>
          <a:prstGeom prst="line">
            <a:avLst/>
          </a:prstGeom>
          <a:ln w="19050">
            <a:solidFill>
              <a:srgbClr val="66CCFF"/>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321479" y="2217276"/>
            <a:ext cx="0" cy="3672000"/>
          </a:xfrm>
          <a:prstGeom prst="line">
            <a:avLst/>
          </a:prstGeom>
          <a:ln w="19050">
            <a:solidFill>
              <a:srgbClr val="66CCFF"/>
            </a:solidFill>
            <a:prstDash val="sysDash"/>
          </a:ln>
        </p:spPr>
        <p:style>
          <a:lnRef idx="1">
            <a:schemeClr val="accent1"/>
          </a:lnRef>
          <a:fillRef idx="0">
            <a:schemeClr val="accent1"/>
          </a:fillRef>
          <a:effectRef idx="0">
            <a:schemeClr val="accent1"/>
          </a:effectRef>
          <a:fontRef idx="minor">
            <a:schemeClr val="tx1"/>
          </a:fontRef>
        </p:style>
      </p:cxnSp>
      <p:grpSp>
        <p:nvGrpSpPr>
          <p:cNvPr id="16" name="组合 193"/>
          <p:cNvGrpSpPr>
            <a:grpSpLocks/>
          </p:cNvGrpSpPr>
          <p:nvPr/>
        </p:nvGrpSpPr>
        <p:grpSpPr bwMode="auto">
          <a:xfrm>
            <a:off x="1315752" y="4120190"/>
            <a:ext cx="798499" cy="584851"/>
            <a:chOff x="1836738" y="854075"/>
            <a:chExt cx="720725" cy="528638"/>
          </a:xfrm>
          <a:solidFill>
            <a:srgbClr val="00B0F0"/>
          </a:solidFill>
        </p:grpSpPr>
        <p:sp>
          <p:nvSpPr>
            <p:cNvPr id="17" name="Freeform 40"/>
            <p:cNvSpPr>
              <a:spLocks noEditPoints="1"/>
            </p:cNvSpPr>
            <p:nvPr/>
          </p:nvSpPr>
          <p:spPr bwMode="auto">
            <a:xfrm>
              <a:off x="2054225" y="854075"/>
              <a:ext cx="503238" cy="368300"/>
            </a:xfrm>
            <a:custGeom>
              <a:avLst/>
              <a:gdLst>
                <a:gd name="T0" fmla="*/ 2147483647 w 1199"/>
                <a:gd name="T1" fmla="*/ 2147483647 h 879"/>
                <a:gd name="T2" fmla="*/ 2147483647 w 1199"/>
                <a:gd name="T3" fmla="*/ 2147483647 h 879"/>
                <a:gd name="T4" fmla="*/ 2147483647 w 1199"/>
                <a:gd name="T5" fmla="*/ 2147483647 h 879"/>
                <a:gd name="T6" fmla="*/ 2147483647 w 1199"/>
                <a:gd name="T7" fmla="*/ 2147483647 h 879"/>
                <a:gd name="T8" fmla="*/ 2147483647 w 1199"/>
                <a:gd name="T9" fmla="*/ 2147483647 h 879"/>
                <a:gd name="T10" fmla="*/ 2147483647 w 1199"/>
                <a:gd name="T11" fmla="*/ 2147483647 h 879"/>
                <a:gd name="T12" fmla="*/ 2147483647 w 1199"/>
                <a:gd name="T13" fmla="*/ 2147483647 h 879"/>
                <a:gd name="T14" fmla="*/ 2147483647 w 1199"/>
                <a:gd name="T15" fmla="*/ 2147483647 h 879"/>
                <a:gd name="T16" fmla="*/ 2147483647 w 1199"/>
                <a:gd name="T17" fmla="*/ 2147483647 h 879"/>
                <a:gd name="T18" fmla="*/ 2147483647 w 1199"/>
                <a:gd name="T19" fmla="*/ 2147483647 h 879"/>
                <a:gd name="T20" fmla="*/ 2147483647 w 1199"/>
                <a:gd name="T21" fmla="*/ 0 h 879"/>
                <a:gd name="T22" fmla="*/ 2147483647 w 1199"/>
                <a:gd name="T23" fmla="*/ 0 h 879"/>
                <a:gd name="T24" fmla="*/ 2147483647 w 1199"/>
                <a:gd name="T25" fmla="*/ 0 h 879"/>
                <a:gd name="T26" fmla="*/ 0 w 1199"/>
                <a:gd name="T27" fmla="*/ 2147483647 h 879"/>
                <a:gd name="T28" fmla="*/ 0 w 1199"/>
                <a:gd name="T29" fmla="*/ 2147483647 h 879"/>
                <a:gd name="T30" fmla="*/ 2147483647 w 1199"/>
                <a:gd name="T31" fmla="*/ 2147483647 h 879"/>
                <a:gd name="T32" fmla="*/ 2147483647 w 1199"/>
                <a:gd name="T33" fmla="*/ 2147483647 h 879"/>
                <a:gd name="T34" fmla="*/ 2147483647 w 1199"/>
                <a:gd name="T35" fmla="*/ 2147483647 h 879"/>
                <a:gd name="T36" fmla="*/ 2147483647 w 1199"/>
                <a:gd name="T37" fmla="*/ 2147483647 h 879"/>
                <a:gd name="T38" fmla="*/ 2147483647 w 1199"/>
                <a:gd name="T39" fmla="*/ 0 h 8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99"/>
                <a:gd name="T61" fmla="*/ 0 h 879"/>
                <a:gd name="T62" fmla="*/ 1199 w 1199"/>
                <a:gd name="T63" fmla="*/ 879 h 8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99" h="879">
                  <a:moveTo>
                    <a:pt x="1133" y="787"/>
                  </a:moveTo>
                  <a:lnTo>
                    <a:pt x="1133" y="787"/>
                  </a:lnTo>
                  <a:cubicBezTo>
                    <a:pt x="1133" y="801"/>
                    <a:pt x="1121" y="812"/>
                    <a:pt x="1108" y="812"/>
                  </a:cubicBezTo>
                  <a:lnTo>
                    <a:pt x="91" y="812"/>
                  </a:lnTo>
                  <a:cubicBezTo>
                    <a:pt x="78" y="812"/>
                    <a:pt x="67" y="801"/>
                    <a:pt x="67" y="787"/>
                  </a:cubicBezTo>
                  <a:lnTo>
                    <a:pt x="67" y="91"/>
                  </a:lnTo>
                  <a:cubicBezTo>
                    <a:pt x="67" y="77"/>
                    <a:pt x="78" y="66"/>
                    <a:pt x="91" y="66"/>
                  </a:cubicBezTo>
                  <a:lnTo>
                    <a:pt x="1108" y="66"/>
                  </a:lnTo>
                  <a:cubicBezTo>
                    <a:pt x="1121" y="66"/>
                    <a:pt x="1133" y="77"/>
                    <a:pt x="1133" y="91"/>
                  </a:cubicBezTo>
                  <a:lnTo>
                    <a:pt x="1133" y="787"/>
                  </a:lnTo>
                  <a:close/>
                  <a:moveTo>
                    <a:pt x="1108" y="0"/>
                  </a:moveTo>
                  <a:lnTo>
                    <a:pt x="1108" y="0"/>
                  </a:lnTo>
                  <a:lnTo>
                    <a:pt x="91" y="0"/>
                  </a:lnTo>
                  <a:cubicBezTo>
                    <a:pt x="41" y="0"/>
                    <a:pt x="0" y="41"/>
                    <a:pt x="0" y="91"/>
                  </a:cubicBezTo>
                  <a:lnTo>
                    <a:pt x="0" y="787"/>
                  </a:lnTo>
                  <a:cubicBezTo>
                    <a:pt x="0" y="838"/>
                    <a:pt x="41" y="879"/>
                    <a:pt x="91" y="879"/>
                  </a:cubicBezTo>
                  <a:lnTo>
                    <a:pt x="1108" y="879"/>
                  </a:lnTo>
                  <a:cubicBezTo>
                    <a:pt x="1158" y="879"/>
                    <a:pt x="1199" y="838"/>
                    <a:pt x="1199" y="787"/>
                  </a:cubicBezTo>
                  <a:lnTo>
                    <a:pt x="1199" y="91"/>
                  </a:lnTo>
                  <a:cubicBezTo>
                    <a:pt x="1199" y="41"/>
                    <a:pt x="1158" y="0"/>
                    <a:pt x="1108"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 name="Freeform 41"/>
            <p:cNvSpPr>
              <a:spLocks/>
            </p:cNvSpPr>
            <p:nvPr/>
          </p:nvSpPr>
          <p:spPr bwMode="auto">
            <a:xfrm>
              <a:off x="2224088" y="1238250"/>
              <a:ext cx="161925" cy="26988"/>
            </a:xfrm>
            <a:custGeom>
              <a:avLst/>
              <a:gdLst>
                <a:gd name="T0" fmla="*/ 2147483647 w 385"/>
                <a:gd name="T1" fmla="*/ 2147483647 h 66"/>
                <a:gd name="T2" fmla="*/ 2147483647 w 385"/>
                <a:gd name="T3" fmla="*/ 2147483647 h 66"/>
                <a:gd name="T4" fmla="*/ 2147483647 w 385"/>
                <a:gd name="T5" fmla="*/ 2147483647 h 66"/>
                <a:gd name="T6" fmla="*/ 2147483647 w 385"/>
                <a:gd name="T7" fmla="*/ 0 h 66"/>
                <a:gd name="T8" fmla="*/ 2147483647 w 385"/>
                <a:gd name="T9" fmla="*/ 0 h 66"/>
                <a:gd name="T10" fmla="*/ 0 w 385"/>
                <a:gd name="T11" fmla="*/ 2147483647 h 66"/>
                <a:gd name="T12" fmla="*/ 2147483647 w 385"/>
                <a:gd name="T13" fmla="*/ 2147483647 h 66"/>
                <a:gd name="T14" fmla="*/ 2147483647 w 385"/>
                <a:gd name="T15" fmla="*/ 2147483647 h 66"/>
                <a:gd name="T16" fmla="*/ 0 60000 65536"/>
                <a:gd name="T17" fmla="*/ 0 60000 65536"/>
                <a:gd name="T18" fmla="*/ 0 60000 65536"/>
                <a:gd name="T19" fmla="*/ 0 60000 65536"/>
                <a:gd name="T20" fmla="*/ 0 60000 65536"/>
                <a:gd name="T21" fmla="*/ 0 60000 65536"/>
                <a:gd name="T22" fmla="*/ 0 60000 65536"/>
                <a:gd name="T23" fmla="*/ 0 60000 65536"/>
                <a:gd name="T24" fmla="*/ 0 w 385"/>
                <a:gd name="T25" fmla="*/ 0 h 66"/>
                <a:gd name="T26" fmla="*/ 385 w 385"/>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 h="66">
                  <a:moveTo>
                    <a:pt x="352" y="66"/>
                  </a:moveTo>
                  <a:lnTo>
                    <a:pt x="352" y="66"/>
                  </a:lnTo>
                  <a:cubicBezTo>
                    <a:pt x="370" y="66"/>
                    <a:pt x="385" y="52"/>
                    <a:pt x="385" y="33"/>
                  </a:cubicBezTo>
                  <a:cubicBezTo>
                    <a:pt x="385" y="15"/>
                    <a:pt x="370" y="0"/>
                    <a:pt x="352" y="0"/>
                  </a:cubicBezTo>
                  <a:lnTo>
                    <a:pt x="33" y="0"/>
                  </a:lnTo>
                  <a:cubicBezTo>
                    <a:pt x="15" y="0"/>
                    <a:pt x="0" y="15"/>
                    <a:pt x="0" y="33"/>
                  </a:cubicBezTo>
                  <a:cubicBezTo>
                    <a:pt x="0" y="52"/>
                    <a:pt x="15" y="66"/>
                    <a:pt x="33" y="66"/>
                  </a:cubicBezTo>
                  <a:lnTo>
                    <a:pt x="352" y="66"/>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9" name="Freeform 42"/>
            <p:cNvSpPr>
              <a:spLocks noEditPoints="1"/>
            </p:cNvSpPr>
            <p:nvPr/>
          </p:nvSpPr>
          <p:spPr bwMode="auto">
            <a:xfrm>
              <a:off x="2105025" y="900113"/>
              <a:ext cx="401638" cy="274638"/>
            </a:xfrm>
            <a:custGeom>
              <a:avLst/>
              <a:gdLst>
                <a:gd name="T0" fmla="*/ 2147483647 w 957"/>
                <a:gd name="T1" fmla="*/ 2147483647 h 653"/>
                <a:gd name="T2" fmla="*/ 2147483647 w 957"/>
                <a:gd name="T3" fmla="*/ 2147483647 h 653"/>
                <a:gd name="T4" fmla="*/ 2147483647 w 957"/>
                <a:gd name="T5" fmla="*/ 2147483647 h 653"/>
                <a:gd name="T6" fmla="*/ 2147483647 w 957"/>
                <a:gd name="T7" fmla="*/ 2147483647 h 653"/>
                <a:gd name="T8" fmla="*/ 2147483647 w 957"/>
                <a:gd name="T9" fmla="*/ 2147483647 h 653"/>
                <a:gd name="T10" fmla="*/ 2147483647 w 957"/>
                <a:gd name="T11" fmla="*/ 2147483647 h 653"/>
                <a:gd name="T12" fmla="*/ 2147483647 w 957"/>
                <a:gd name="T13" fmla="*/ 2147483647 h 653"/>
                <a:gd name="T14" fmla="*/ 2147483647 w 957"/>
                <a:gd name="T15" fmla="*/ 2147483647 h 653"/>
                <a:gd name="T16" fmla="*/ 2147483647 w 957"/>
                <a:gd name="T17" fmla="*/ 2147483647 h 653"/>
                <a:gd name="T18" fmla="*/ 2147483647 w 957"/>
                <a:gd name="T19" fmla="*/ 2147483647 h 653"/>
                <a:gd name="T20" fmla="*/ 2147483647 w 957"/>
                <a:gd name="T21" fmla="*/ 0 h 653"/>
                <a:gd name="T22" fmla="*/ 2147483647 w 957"/>
                <a:gd name="T23" fmla="*/ 0 h 653"/>
                <a:gd name="T24" fmla="*/ 2147483647 w 957"/>
                <a:gd name="T25" fmla="*/ 0 h 653"/>
                <a:gd name="T26" fmla="*/ 0 w 957"/>
                <a:gd name="T27" fmla="*/ 2147483647 h 653"/>
                <a:gd name="T28" fmla="*/ 0 w 957"/>
                <a:gd name="T29" fmla="*/ 2147483647 h 653"/>
                <a:gd name="T30" fmla="*/ 2147483647 w 957"/>
                <a:gd name="T31" fmla="*/ 2147483647 h 653"/>
                <a:gd name="T32" fmla="*/ 2147483647 w 957"/>
                <a:gd name="T33" fmla="*/ 2147483647 h 653"/>
                <a:gd name="T34" fmla="*/ 2147483647 w 957"/>
                <a:gd name="T35" fmla="*/ 2147483647 h 653"/>
                <a:gd name="T36" fmla="*/ 2147483647 w 957"/>
                <a:gd name="T37" fmla="*/ 2147483647 h 653"/>
                <a:gd name="T38" fmla="*/ 2147483647 w 957"/>
                <a:gd name="T39" fmla="*/ 0 h 6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57"/>
                <a:gd name="T61" fmla="*/ 0 h 653"/>
                <a:gd name="T62" fmla="*/ 957 w 957"/>
                <a:gd name="T63" fmla="*/ 653 h 6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57" h="653">
                  <a:moveTo>
                    <a:pt x="917" y="580"/>
                  </a:moveTo>
                  <a:lnTo>
                    <a:pt x="917" y="580"/>
                  </a:lnTo>
                  <a:cubicBezTo>
                    <a:pt x="917" y="598"/>
                    <a:pt x="903" y="613"/>
                    <a:pt x="885" y="613"/>
                  </a:cubicBezTo>
                  <a:lnTo>
                    <a:pt x="72" y="613"/>
                  </a:lnTo>
                  <a:cubicBezTo>
                    <a:pt x="54" y="613"/>
                    <a:pt x="40" y="598"/>
                    <a:pt x="40" y="580"/>
                  </a:cubicBezTo>
                  <a:lnTo>
                    <a:pt x="40" y="72"/>
                  </a:lnTo>
                  <a:cubicBezTo>
                    <a:pt x="40" y="54"/>
                    <a:pt x="54" y="40"/>
                    <a:pt x="72" y="40"/>
                  </a:cubicBezTo>
                  <a:lnTo>
                    <a:pt x="885" y="40"/>
                  </a:lnTo>
                  <a:cubicBezTo>
                    <a:pt x="903" y="40"/>
                    <a:pt x="917" y="54"/>
                    <a:pt x="917" y="72"/>
                  </a:cubicBezTo>
                  <a:lnTo>
                    <a:pt x="917" y="580"/>
                  </a:lnTo>
                  <a:close/>
                  <a:moveTo>
                    <a:pt x="885" y="0"/>
                  </a:moveTo>
                  <a:lnTo>
                    <a:pt x="885" y="0"/>
                  </a:lnTo>
                  <a:lnTo>
                    <a:pt x="72" y="0"/>
                  </a:lnTo>
                  <a:cubicBezTo>
                    <a:pt x="32" y="0"/>
                    <a:pt x="0" y="32"/>
                    <a:pt x="0" y="72"/>
                  </a:cubicBezTo>
                  <a:lnTo>
                    <a:pt x="0" y="580"/>
                  </a:lnTo>
                  <a:cubicBezTo>
                    <a:pt x="0" y="620"/>
                    <a:pt x="32" y="653"/>
                    <a:pt x="72" y="653"/>
                  </a:cubicBezTo>
                  <a:lnTo>
                    <a:pt x="885" y="653"/>
                  </a:lnTo>
                  <a:cubicBezTo>
                    <a:pt x="925" y="653"/>
                    <a:pt x="957" y="620"/>
                    <a:pt x="957" y="580"/>
                  </a:cubicBezTo>
                  <a:lnTo>
                    <a:pt x="957" y="72"/>
                  </a:lnTo>
                  <a:cubicBezTo>
                    <a:pt x="957" y="32"/>
                    <a:pt x="925" y="0"/>
                    <a:pt x="885"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0" name="Freeform 43"/>
            <p:cNvSpPr>
              <a:spLocks/>
            </p:cNvSpPr>
            <p:nvPr/>
          </p:nvSpPr>
          <p:spPr bwMode="auto">
            <a:xfrm>
              <a:off x="2063750" y="1282700"/>
              <a:ext cx="482600" cy="100013"/>
            </a:xfrm>
            <a:custGeom>
              <a:avLst/>
              <a:gdLst>
                <a:gd name="T0" fmla="*/ 2147483647 w 1149"/>
                <a:gd name="T1" fmla="*/ 2147483647 h 240"/>
                <a:gd name="T2" fmla="*/ 2147483647 w 1149"/>
                <a:gd name="T3" fmla="*/ 2147483647 h 240"/>
                <a:gd name="T4" fmla="*/ 2147483647 w 1149"/>
                <a:gd name="T5" fmla="*/ 0 h 240"/>
                <a:gd name="T6" fmla="*/ 2147483647 w 1149"/>
                <a:gd name="T7" fmla="*/ 0 h 240"/>
                <a:gd name="T8" fmla="*/ 2147483647 w 1149"/>
                <a:gd name="T9" fmla="*/ 2147483647 h 240"/>
                <a:gd name="T10" fmla="*/ 2147483647 w 1149"/>
                <a:gd name="T11" fmla="*/ 2147483647 h 240"/>
                <a:gd name="T12" fmla="*/ 2147483647 w 1149"/>
                <a:gd name="T13" fmla="*/ 2147483647 h 240"/>
                <a:gd name="T14" fmla="*/ 2147483647 w 1149"/>
                <a:gd name="T15" fmla="*/ 2147483647 h 240"/>
                <a:gd name="T16" fmla="*/ 2147483647 w 1149"/>
                <a:gd name="T17" fmla="*/ 2147483647 h 240"/>
                <a:gd name="T18" fmla="*/ 2147483647 w 1149"/>
                <a:gd name="T19" fmla="*/ 2147483647 h 240"/>
                <a:gd name="T20" fmla="*/ 2147483647 w 1149"/>
                <a:gd name="T21" fmla="*/ 2147483647 h 240"/>
                <a:gd name="T22" fmla="*/ 2147483647 w 1149"/>
                <a:gd name="T23" fmla="*/ 2147483647 h 240"/>
                <a:gd name="T24" fmla="*/ 2147483647 w 1149"/>
                <a:gd name="T25" fmla="*/ 2147483647 h 240"/>
                <a:gd name="T26" fmla="*/ 2147483647 w 1149"/>
                <a:gd name="T27" fmla="*/ 2147483647 h 240"/>
                <a:gd name="T28" fmla="*/ 2147483647 w 1149"/>
                <a:gd name="T29" fmla="*/ 2147483647 h 240"/>
                <a:gd name="T30" fmla="*/ 2147483647 w 1149"/>
                <a:gd name="T31" fmla="*/ 2147483647 h 240"/>
                <a:gd name="T32" fmla="*/ 2147483647 w 1149"/>
                <a:gd name="T33" fmla="*/ 2147483647 h 240"/>
                <a:gd name="T34" fmla="*/ 2147483647 w 1149"/>
                <a:gd name="T35" fmla="*/ 2147483647 h 240"/>
                <a:gd name="T36" fmla="*/ 2147483647 w 1149"/>
                <a:gd name="T37" fmla="*/ 2147483647 h 240"/>
                <a:gd name="T38" fmla="*/ 2147483647 w 1149"/>
                <a:gd name="T39" fmla="*/ 2147483647 h 240"/>
                <a:gd name="T40" fmla="*/ 2147483647 w 1149"/>
                <a:gd name="T41" fmla="*/ 2147483647 h 240"/>
                <a:gd name="T42" fmla="*/ 2147483647 w 1149"/>
                <a:gd name="T43" fmla="*/ 2147483647 h 240"/>
                <a:gd name="T44" fmla="*/ 2147483647 w 1149"/>
                <a:gd name="T45" fmla="*/ 2147483647 h 240"/>
                <a:gd name="T46" fmla="*/ 2147483647 w 1149"/>
                <a:gd name="T47" fmla="*/ 2147483647 h 240"/>
                <a:gd name="T48" fmla="*/ 2147483647 w 1149"/>
                <a:gd name="T49" fmla="*/ 2147483647 h 240"/>
                <a:gd name="T50" fmla="*/ 2147483647 w 1149"/>
                <a:gd name="T51" fmla="*/ 2147483647 h 2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49"/>
                <a:gd name="T79" fmla="*/ 0 h 240"/>
                <a:gd name="T80" fmla="*/ 1149 w 1149"/>
                <a:gd name="T81" fmla="*/ 240 h 24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49" h="240">
                  <a:moveTo>
                    <a:pt x="1048" y="15"/>
                  </a:moveTo>
                  <a:lnTo>
                    <a:pt x="1048" y="15"/>
                  </a:lnTo>
                  <a:cubicBezTo>
                    <a:pt x="1042" y="6"/>
                    <a:pt x="1032" y="0"/>
                    <a:pt x="1021" y="0"/>
                  </a:cubicBezTo>
                  <a:lnTo>
                    <a:pt x="128" y="0"/>
                  </a:lnTo>
                  <a:cubicBezTo>
                    <a:pt x="117" y="0"/>
                    <a:pt x="107" y="6"/>
                    <a:pt x="101" y="15"/>
                  </a:cubicBezTo>
                  <a:lnTo>
                    <a:pt x="7" y="151"/>
                  </a:lnTo>
                  <a:cubicBezTo>
                    <a:pt x="0" y="162"/>
                    <a:pt x="0" y="175"/>
                    <a:pt x="5" y="186"/>
                  </a:cubicBezTo>
                  <a:cubicBezTo>
                    <a:pt x="11" y="197"/>
                    <a:pt x="22" y="204"/>
                    <a:pt x="35" y="204"/>
                  </a:cubicBezTo>
                  <a:lnTo>
                    <a:pt x="662" y="204"/>
                  </a:lnTo>
                  <a:cubicBezTo>
                    <a:pt x="674" y="225"/>
                    <a:pt x="697" y="240"/>
                    <a:pt x="723" y="240"/>
                  </a:cubicBezTo>
                  <a:cubicBezTo>
                    <a:pt x="761" y="240"/>
                    <a:pt x="792" y="208"/>
                    <a:pt x="792" y="170"/>
                  </a:cubicBezTo>
                  <a:cubicBezTo>
                    <a:pt x="792" y="132"/>
                    <a:pt x="761" y="101"/>
                    <a:pt x="723" y="101"/>
                  </a:cubicBezTo>
                  <a:cubicBezTo>
                    <a:pt x="697" y="101"/>
                    <a:pt x="674" y="115"/>
                    <a:pt x="662" y="137"/>
                  </a:cubicBezTo>
                  <a:lnTo>
                    <a:pt x="98" y="137"/>
                  </a:lnTo>
                  <a:lnTo>
                    <a:pt x="146" y="67"/>
                  </a:lnTo>
                  <a:lnTo>
                    <a:pt x="1003" y="67"/>
                  </a:lnTo>
                  <a:lnTo>
                    <a:pt x="1051" y="137"/>
                  </a:lnTo>
                  <a:lnTo>
                    <a:pt x="997" y="137"/>
                  </a:lnTo>
                  <a:cubicBezTo>
                    <a:pt x="985" y="115"/>
                    <a:pt x="962" y="101"/>
                    <a:pt x="936" y="101"/>
                  </a:cubicBezTo>
                  <a:cubicBezTo>
                    <a:pt x="897" y="101"/>
                    <a:pt x="867" y="132"/>
                    <a:pt x="867" y="170"/>
                  </a:cubicBezTo>
                  <a:cubicBezTo>
                    <a:pt x="867" y="208"/>
                    <a:pt x="897" y="240"/>
                    <a:pt x="936" y="240"/>
                  </a:cubicBezTo>
                  <a:cubicBezTo>
                    <a:pt x="962" y="240"/>
                    <a:pt x="985" y="225"/>
                    <a:pt x="997" y="204"/>
                  </a:cubicBezTo>
                  <a:lnTo>
                    <a:pt x="1114" y="204"/>
                  </a:lnTo>
                  <a:cubicBezTo>
                    <a:pt x="1127" y="204"/>
                    <a:pt x="1138" y="197"/>
                    <a:pt x="1144" y="186"/>
                  </a:cubicBezTo>
                  <a:cubicBezTo>
                    <a:pt x="1149" y="175"/>
                    <a:pt x="1149" y="162"/>
                    <a:pt x="1142" y="151"/>
                  </a:cubicBezTo>
                  <a:lnTo>
                    <a:pt x="1048" y="15"/>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1" name="Freeform 44"/>
            <p:cNvSpPr>
              <a:spLocks noEditPoints="1"/>
            </p:cNvSpPr>
            <p:nvPr/>
          </p:nvSpPr>
          <p:spPr bwMode="auto">
            <a:xfrm>
              <a:off x="1836738" y="925513"/>
              <a:ext cx="193675" cy="442913"/>
            </a:xfrm>
            <a:custGeom>
              <a:avLst/>
              <a:gdLst>
                <a:gd name="T0" fmla="*/ 2147483647 w 461"/>
                <a:gd name="T1" fmla="*/ 2147483647 h 1055"/>
                <a:gd name="T2" fmla="*/ 2147483647 w 461"/>
                <a:gd name="T3" fmla="*/ 2147483647 h 1055"/>
                <a:gd name="T4" fmla="*/ 2147483647 w 461"/>
                <a:gd name="T5" fmla="*/ 2147483647 h 1055"/>
                <a:gd name="T6" fmla="*/ 2147483647 w 461"/>
                <a:gd name="T7" fmla="*/ 2147483647 h 1055"/>
                <a:gd name="T8" fmla="*/ 2147483647 w 461"/>
                <a:gd name="T9" fmla="*/ 2147483647 h 1055"/>
                <a:gd name="T10" fmla="*/ 2147483647 w 461"/>
                <a:gd name="T11" fmla="*/ 2147483647 h 1055"/>
                <a:gd name="T12" fmla="*/ 2147483647 w 461"/>
                <a:gd name="T13" fmla="*/ 2147483647 h 1055"/>
                <a:gd name="T14" fmla="*/ 2147483647 w 461"/>
                <a:gd name="T15" fmla="*/ 2147483647 h 1055"/>
                <a:gd name="T16" fmla="*/ 2147483647 w 461"/>
                <a:gd name="T17" fmla="*/ 2147483647 h 1055"/>
                <a:gd name="T18" fmla="*/ 2147483647 w 461"/>
                <a:gd name="T19" fmla="*/ 2147483647 h 1055"/>
                <a:gd name="T20" fmla="*/ 2147483647 w 461"/>
                <a:gd name="T21" fmla="*/ 0 h 1055"/>
                <a:gd name="T22" fmla="*/ 2147483647 w 461"/>
                <a:gd name="T23" fmla="*/ 0 h 1055"/>
                <a:gd name="T24" fmla="*/ 2147483647 w 461"/>
                <a:gd name="T25" fmla="*/ 0 h 1055"/>
                <a:gd name="T26" fmla="*/ 0 w 461"/>
                <a:gd name="T27" fmla="*/ 2147483647 h 1055"/>
                <a:gd name="T28" fmla="*/ 0 w 461"/>
                <a:gd name="T29" fmla="*/ 2147483647 h 1055"/>
                <a:gd name="T30" fmla="*/ 2147483647 w 461"/>
                <a:gd name="T31" fmla="*/ 2147483647 h 1055"/>
                <a:gd name="T32" fmla="*/ 2147483647 w 461"/>
                <a:gd name="T33" fmla="*/ 2147483647 h 1055"/>
                <a:gd name="T34" fmla="*/ 2147483647 w 461"/>
                <a:gd name="T35" fmla="*/ 2147483647 h 1055"/>
                <a:gd name="T36" fmla="*/ 2147483647 w 461"/>
                <a:gd name="T37" fmla="*/ 2147483647 h 1055"/>
                <a:gd name="T38" fmla="*/ 2147483647 w 461"/>
                <a:gd name="T39" fmla="*/ 0 h 10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1"/>
                <a:gd name="T61" fmla="*/ 0 h 1055"/>
                <a:gd name="T62" fmla="*/ 461 w 461"/>
                <a:gd name="T63" fmla="*/ 1055 h 105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1" h="1055">
                  <a:moveTo>
                    <a:pt x="394" y="955"/>
                  </a:moveTo>
                  <a:lnTo>
                    <a:pt x="394" y="955"/>
                  </a:lnTo>
                  <a:cubicBezTo>
                    <a:pt x="394" y="973"/>
                    <a:pt x="379" y="988"/>
                    <a:pt x="361" y="988"/>
                  </a:cubicBezTo>
                  <a:lnTo>
                    <a:pt x="100" y="988"/>
                  </a:lnTo>
                  <a:cubicBezTo>
                    <a:pt x="82" y="988"/>
                    <a:pt x="67" y="973"/>
                    <a:pt x="67" y="955"/>
                  </a:cubicBezTo>
                  <a:lnTo>
                    <a:pt x="67" y="100"/>
                  </a:lnTo>
                  <a:cubicBezTo>
                    <a:pt x="67" y="82"/>
                    <a:pt x="82" y="67"/>
                    <a:pt x="100" y="67"/>
                  </a:cubicBezTo>
                  <a:lnTo>
                    <a:pt x="361" y="67"/>
                  </a:lnTo>
                  <a:cubicBezTo>
                    <a:pt x="379" y="67"/>
                    <a:pt x="394" y="82"/>
                    <a:pt x="394" y="100"/>
                  </a:cubicBezTo>
                  <a:lnTo>
                    <a:pt x="394" y="955"/>
                  </a:lnTo>
                  <a:close/>
                  <a:moveTo>
                    <a:pt x="361" y="0"/>
                  </a:moveTo>
                  <a:lnTo>
                    <a:pt x="361" y="0"/>
                  </a:lnTo>
                  <a:lnTo>
                    <a:pt x="100" y="0"/>
                  </a:lnTo>
                  <a:cubicBezTo>
                    <a:pt x="45" y="0"/>
                    <a:pt x="0" y="45"/>
                    <a:pt x="0" y="100"/>
                  </a:cubicBezTo>
                  <a:lnTo>
                    <a:pt x="0" y="955"/>
                  </a:lnTo>
                  <a:cubicBezTo>
                    <a:pt x="0" y="1010"/>
                    <a:pt x="45" y="1055"/>
                    <a:pt x="100" y="1055"/>
                  </a:cubicBezTo>
                  <a:lnTo>
                    <a:pt x="361" y="1055"/>
                  </a:lnTo>
                  <a:cubicBezTo>
                    <a:pt x="416" y="1055"/>
                    <a:pt x="461" y="1010"/>
                    <a:pt x="461" y="955"/>
                  </a:cubicBezTo>
                  <a:lnTo>
                    <a:pt x="461" y="100"/>
                  </a:lnTo>
                  <a:cubicBezTo>
                    <a:pt x="461" y="45"/>
                    <a:pt x="416" y="0"/>
                    <a:pt x="361"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2" name="Freeform 45"/>
            <p:cNvSpPr>
              <a:spLocks/>
            </p:cNvSpPr>
            <p:nvPr/>
          </p:nvSpPr>
          <p:spPr bwMode="auto">
            <a:xfrm>
              <a:off x="1878013" y="1003300"/>
              <a:ext cx="112713" cy="28575"/>
            </a:xfrm>
            <a:custGeom>
              <a:avLst/>
              <a:gdLst>
                <a:gd name="T0" fmla="*/ 2147483647 w 267"/>
                <a:gd name="T1" fmla="*/ 0 h 66"/>
                <a:gd name="T2" fmla="*/ 2147483647 w 267"/>
                <a:gd name="T3" fmla="*/ 0 h 66"/>
                <a:gd name="T4" fmla="*/ 2147483647 w 267"/>
                <a:gd name="T5" fmla="*/ 0 h 66"/>
                <a:gd name="T6" fmla="*/ 0 w 267"/>
                <a:gd name="T7" fmla="*/ 2147483647 h 66"/>
                <a:gd name="T8" fmla="*/ 2147483647 w 267"/>
                <a:gd name="T9" fmla="*/ 2147483647 h 66"/>
                <a:gd name="T10" fmla="*/ 2147483647 w 267"/>
                <a:gd name="T11" fmla="*/ 2147483647 h 66"/>
                <a:gd name="T12" fmla="*/ 2147483647 w 267"/>
                <a:gd name="T13" fmla="*/ 2147483647 h 66"/>
                <a:gd name="T14" fmla="*/ 2147483647 w 267"/>
                <a:gd name="T15" fmla="*/ 0 h 66"/>
                <a:gd name="T16" fmla="*/ 0 60000 65536"/>
                <a:gd name="T17" fmla="*/ 0 60000 65536"/>
                <a:gd name="T18" fmla="*/ 0 60000 65536"/>
                <a:gd name="T19" fmla="*/ 0 60000 65536"/>
                <a:gd name="T20" fmla="*/ 0 60000 65536"/>
                <a:gd name="T21" fmla="*/ 0 60000 65536"/>
                <a:gd name="T22" fmla="*/ 0 60000 65536"/>
                <a:gd name="T23" fmla="*/ 0 60000 65536"/>
                <a:gd name="T24" fmla="*/ 0 w 267"/>
                <a:gd name="T25" fmla="*/ 0 h 66"/>
                <a:gd name="T26" fmla="*/ 267 w 267"/>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7" h="66">
                  <a:moveTo>
                    <a:pt x="233" y="0"/>
                  </a:moveTo>
                  <a:lnTo>
                    <a:pt x="233" y="0"/>
                  </a:lnTo>
                  <a:lnTo>
                    <a:pt x="33" y="0"/>
                  </a:lnTo>
                  <a:cubicBezTo>
                    <a:pt x="15" y="0"/>
                    <a:pt x="0" y="15"/>
                    <a:pt x="0" y="33"/>
                  </a:cubicBezTo>
                  <a:cubicBezTo>
                    <a:pt x="0" y="52"/>
                    <a:pt x="15" y="66"/>
                    <a:pt x="33" y="66"/>
                  </a:cubicBezTo>
                  <a:lnTo>
                    <a:pt x="233" y="66"/>
                  </a:lnTo>
                  <a:cubicBezTo>
                    <a:pt x="252" y="66"/>
                    <a:pt x="267" y="52"/>
                    <a:pt x="267" y="33"/>
                  </a:cubicBezTo>
                  <a:cubicBezTo>
                    <a:pt x="267" y="15"/>
                    <a:pt x="252" y="0"/>
                    <a:pt x="233"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3" name="Freeform 46"/>
            <p:cNvSpPr>
              <a:spLocks/>
            </p:cNvSpPr>
            <p:nvPr/>
          </p:nvSpPr>
          <p:spPr bwMode="auto">
            <a:xfrm>
              <a:off x="1878013" y="1042988"/>
              <a:ext cx="112713" cy="28575"/>
            </a:xfrm>
            <a:custGeom>
              <a:avLst/>
              <a:gdLst>
                <a:gd name="T0" fmla="*/ 2147483647 w 267"/>
                <a:gd name="T1" fmla="*/ 0 h 67"/>
                <a:gd name="T2" fmla="*/ 2147483647 w 267"/>
                <a:gd name="T3" fmla="*/ 0 h 67"/>
                <a:gd name="T4" fmla="*/ 2147483647 w 267"/>
                <a:gd name="T5" fmla="*/ 0 h 67"/>
                <a:gd name="T6" fmla="*/ 0 w 267"/>
                <a:gd name="T7" fmla="*/ 2147483647 h 67"/>
                <a:gd name="T8" fmla="*/ 2147483647 w 267"/>
                <a:gd name="T9" fmla="*/ 2147483647 h 67"/>
                <a:gd name="T10" fmla="*/ 2147483647 w 267"/>
                <a:gd name="T11" fmla="*/ 2147483647 h 67"/>
                <a:gd name="T12" fmla="*/ 2147483647 w 267"/>
                <a:gd name="T13" fmla="*/ 2147483647 h 67"/>
                <a:gd name="T14" fmla="*/ 2147483647 w 267"/>
                <a:gd name="T15" fmla="*/ 0 h 67"/>
                <a:gd name="T16" fmla="*/ 0 60000 65536"/>
                <a:gd name="T17" fmla="*/ 0 60000 65536"/>
                <a:gd name="T18" fmla="*/ 0 60000 65536"/>
                <a:gd name="T19" fmla="*/ 0 60000 65536"/>
                <a:gd name="T20" fmla="*/ 0 60000 65536"/>
                <a:gd name="T21" fmla="*/ 0 60000 65536"/>
                <a:gd name="T22" fmla="*/ 0 60000 65536"/>
                <a:gd name="T23" fmla="*/ 0 60000 65536"/>
                <a:gd name="T24" fmla="*/ 0 w 267"/>
                <a:gd name="T25" fmla="*/ 0 h 67"/>
                <a:gd name="T26" fmla="*/ 267 w 267"/>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7" h="67">
                  <a:moveTo>
                    <a:pt x="233" y="0"/>
                  </a:moveTo>
                  <a:lnTo>
                    <a:pt x="233" y="0"/>
                  </a:lnTo>
                  <a:lnTo>
                    <a:pt x="33" y="0"/>
                  </a:lnTo>
                  <a:cubicBezTo>
                    <a:pt x="15" y="0"/>
                    <a:pt x="0" y="15"/>
                    <a:pt x="0" y="33"/>
                  </a:cubicBezTo>
                  <a:cubicBezTo>
                    <a:pt x="0" y="52"/>
                    <a:pt x="15" y="67"/>
                    <a:pt x="33" y="67"/>
                  </a:cubicBezTo>
                  <a:lnTo>
                    <a:pt x="233" y="67"/>
                  </a:lnTo>
                  <a:cubicBezTo>
                    <a:pt x="252" y="67"/>
                    <a:pt x="267" y="52"/>
                    <a:pt x="267" y="33"/>
                  </a:cubicBezTo>
                  <a:cubicBezTo>
                    <a:pt x="267" y="15"/>
                    <a:pt x="252" y="0"/>
                    <a:pt x="233"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4" name="Freeform 47"/>
            <p:cNvSpPr>
              <a:spLocks/>
            </p:cNvSpPr>
            <p:nvPr/>
          </p:nvSpPr>
          <p:spPr bwMode="auto">
            <a:xfrm>
              <a:off x="1878013" y="1081088"/>
              <a:ext cx="112713" cy="28575"/>
            </a:xfrm>
            <a:custGeom>
              <a:avLst/>
              <a:gdLst>
                <a:gd name="T0" fmla="*/ 2147483647 w 267"/>
                <a:gd name="T1" fmla="*/ 0 h 67"/>
                <a:gd name="T2" fmla="*/ 2147483647 w 267"/>
                <a:gd name="T3" fmla="*/ 0 h 67"/>
                <a:gd name="T4" fmla="*/ 2147483647 w 267"/>
                <a:gd name="T5" fmla="*/ 0 h 67"/>
                <a:gd name="T6" fmla="*/ 0 w 267"/>
                <a:gd name="T7" fmla="*/ 2147483647 h 67"/>
                <a:gd name="T8" fmla="*/ 2147483647 w 267"/>
                <a:gd name="T9" fmla="*/ 2147483647 h 67"/>
                <a:gd name="T10" fmla="*/ 2147483647 w 267"/>
                <a:gd name="T11" fmla="*/ 2147483647 h 67"/>
                <a:gd name="T12" fmla="*/ 2147483647 w 267"/>
                <a:gd name="T13" fmla="*/ 2147483647 h 67"/>
                <a:gd name="T14" fmla="*/ 2147483647 w 267"/>
                <a:gd name="T15" fmla="*/ 0 h 67"/>
                <a:gd name="T16" fmla="*/ 0 60000 65536"/>
                <a:gd name="T17" fmla="*/ 0 60000 65536"/>
                <a:gd name="T18" fmla="*/ 0 60000 65536"/>
                <a:gd name="T19" fmla="*/ 0 60000 65536"/>
                <a:gd name="T20" fmla="*/ 0 60000 65536"/>
                <a:gd name="T21" fmla="*/ 0 60000 65536"/>
                <a:gd name="T22" fmla="*/ 0 60000 65536"/>
                <a:gd name="T23" fmla="*/ 0 60000 65536"/>
                <a:gd name="T24" fmla="*/ 0 w 267"/>
                <a:gd name="T25" fmla="*/ 0 h 67"/>
                <a:gd name="T26" fmla="*/ 267 w 267"/>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7" h="67">
                  <a:moveTo>
                    <a:pt x="233" y="0"/>
                  </a:moveTo>
                  <a:lnTo>
                    <a:pt x="233" y="0"/>
                  </a:lnTo>
                  <a:lnTo>
                    <a:pt x="33" y="0"/>
                  </a:lnTo>
                  <a:cubicBezTo>
                    <a:pt x="15" y="0"/>
                    <a:pt x="0" y="15"/>
                    <a:pt x="0" y="34"/>
                  </a:cubicBezTo>
                  <a:cubicBezTo>
                    <a:pt x="0" y="52"/>
                    <a:pt x="15" y="67"/>
                    <a:pt x="33" y="67"/>
                  </a:cubicBezTo>
                  <a:lnTo>
                    <a:pt x="233" y="67"/>
                  </a:lnTo>
                  <a:cubicBezTo>
                    <a:pt x="252" y="67"/>
                    <a:pt x="267" y="52"/>
                    <a:pt x="267" y="34"/>
                  </a:cubicBezTo>
                  <a:cubicBezTo>
                    <a:pt x="267" y="15"/>
                    <a:pt x="252" y="0"/>
                    <a:pt x="233"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5" name="Freeform 48"/>
            <p:cNvSpPr>
              <a:spLocks noEditPoints="1"/>
            </p:cNvSpPr>
            <p:nvPr/>
          </p:nvSpPr>
          <p:spPr bwMode="auto">
            <a:xfrm>
              <a:off x="1892300" y="1227138"/>
              <a:ext cx="84138" cy="84138"/>
            </a:xfrm>
            <a:custGeom>
              <a:avLst/>
              <a:gdLst>
                <a:gd name="T0" fmla="*/ 2147483647 w 200"/>
                <a:gd name="T1" fmla="*/ 2147483647 h 200"/>
                <a:gd name="T2" fmla="*/ 2147483647 w 200"/>
                <a:gd name="T3" fmla="*/ 2147483647 h 200"/>
                <a:gd name="T4" fmla="*/ 2147483647 w 200"/>
                <a:gd name="T5" fmla="*/ 2147483647 h 200"/>
                <a:gd name="T6" fmla="*/ 2147483647 w 200"/>
                <a:gd name="T7" fmla="*/ 2147483647 h 200"/>
                <a:gd name="T8" fmla="*/ 2147483647 w 200"/>
                <a:gd name="T9" fmla="*/ 2147483647 h 200"/>
                <a:gd name="T10" fmla="*/ 2147483647 w 200"/>
                <a:gd name="T11" fmla="*/ 2147483647 h 200"/>
                <a:gd name="T12" fmla="*/ 2147483647 w 200"/>
                <a:gd name="T13" fmla="*/ 0 h 200"/>
                <a:gd name="T14" fmla="*/ 2147483647 w 200"/>
                <a:gd name="T15" fmla="*/ 0 h 200"/>
                <a:gd name="T16" fmla="*/ 0 w 200"/>
                <a:gd name="T17" fmla="*/ 2147483647 h 200"/>
                <a:gd name="T18" fmla="*/ 2147483647 w 200"/>
                <a:gd name="T19" fmla="*/ 2147483647 h 200"/>
                <a:gd name="T20" fmla="*/ 2147483647 w 200"/>
                <a:gd name="T21" fmla="*/ 2147483647 h 200"/>
                <a:gd name="T22" fmla="*/ 2147483647 w 200"/>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
                <a:gd name="T37" fmla="*/ 0 h 200"/>
                <a:gd name="T38" fmla="*/ 200 w 200"/>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 h="200">
                  <a:moveTo>
                    <a:pt x="100" y="133"/>
                  </a:moveTo>
                  <a:lnTo>
                    <a:pt x="100" y="133"/>
                  </a:lnTo>
                  <a:cubicBezTo>
                    <a:pt x="82" y="133"/>
                    <a:pt x="67" y="118"/>
                    <a:pt x="67" y="100"/>
                  </a:cubicBezTo>
                  <a:cubicBezTo>
                    <a:pt x="67" y="82"/>
                    <a:pt x="82" y="67"/>
                    <a:pt x="100" y="67"/>
                  </a:cubicBezTo>
                  <a:cubicBezTo>
                    <a:pt x="119" y="67"/>
                    <a:pt x="134" y="82"/>
                    <a:pt x="134" y="100"/>
                  </a:cubicBezTo>
                  <a:cubicBezTo>
                    <a:pt x="134" y="118"/>
                    <a:pt x="119" y="133"/>
                    <a:pt x="100" y="133"/>
                  </a:cubicBezTo>
                  <a:close/>
                  <a:moveTo>
                    <a:pt x="100" y="0"/>
                  </a:moveTo>
                  <a:lnTo>
                    <a:pt x="100" y="0"/>
                  </a:lnTo>
                  <a:cubicBezTo>
                    <a:pt x="45" y="0"/>
                    <a:pt x="0" y="45"/>
                    <a:pt x="0" y="100"/>
                  </a:cubicBezTo>
                  <a:cubicBezTo>
                    <a:pt x="0" y="155"/>
                    <a:pt x="45" y="200"/>
                    <a:pt x="100" y="200"/>
                  </a:cubicBezTo>
                  <a:cubicBezTo>
                    <a:pt x="155" y="200"/>
                    <a:pt x="200" y="155"/>
                    <a:pt x="200" y="100"/>
                  </a:cubicBezTo>
                  <a:cubicBezTo>
                    <a:pt x="200" y="45"/>
                    <a:pt x="155" y="0"/>
                    <a:pt x="100"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26" name="圆角矩形 25"/>
          <p:cNvSpPr/>
          <p:nvPr/>
        </p:nvSpPr>
        <p:spPr>
          <a:xfrm>
            <a:off x="989305" y="4959321"/>
            <a:ext cx="1500976" cy="297454"/>
          </a:xfrm>
          <a:prstGeom prst="roundRect">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固定办公时代</a:t>
            </a:r>
          </a:p>
        </p:txBody>
      </p:sp>
      <p:sp>
        <p:nvSpPr>
          <p:cNvPr id="27" name="矩形 26"/>
          <p:cNvSpPr/>
          <p:nvPr/>
        </p:nvSpPr>
        <p:spPr>
          <a:xfrm>
            <a:off x="1198619" y="5328944"/>
            <a:ext cx="1082348" cy="523220"/>
          </a:xfrm>
          <a:prstGeom prst="rect">
            <a:avLst/>
          </a:prstGeom>
        </p:spPr>
        <p:txBody>
          <a:bodyPr wrap="none">
            <a:spAutoFit/>
          </a:bodyPr>
          <a:lstStyle/>
          <a:p>
            <a:r>
              <a:rPr lang="zh-CN" altLang="en-US" sz="1400" dirty="0" smtClean="0"/>
              <a:t>台式机</a:t>
            </a:r>
            <a:endParaRPr lang="en-US" altLang="zh-CN" sz="1400" dirty="0" smtClean="0"/>
          </a:p>
          <a:p>
            <a:pPr marL="177800" indent="-177800">
              <a:buFont typeface="Arial" panose="020B0604020202020204" pitchFamily="34" charset="0"/>
              <a:buChar char="•"/>
            </a:pPr>
            <a:r>
              <a:rPr lang="zh-CN" altLang="en-US" sz="1400" dirty="0"/>
              <a:t>数据业务</a:t>
            </a:r>
          </a:p>
        </p:txBody>
      </p:sp>
      <p:grpSp>
        <p:nvGrpSpPr>
          <p:cNvPr id="30" name="组合 230"/>
          <p:cNvGrpSpPr>
            <a:grpSpLocks/>
          </p:cNvGrpSpPr>
          <p:nvPr/>
        </p:nvGrpSpPr>
        <p:grpSpPr bwMode="auto">
          <a:xfrm>
            <a:off x="3608085" y="3438769"/>
            <a:ext cx="859540" cy="669602"/>
            <a:chOff x="2909888" y="2954338"/>
            <a:chExt cx="790575" cy="617538"/>
          </a:xfrm>
          <a:solidFill>
            <a:srgbClr val="00B0F0"/>
          </a:solidFill>
        </p:grpSpPr>
        <p:sp>
          <p:nvSpPr>
            <p:cNvPr id="31" name="Freeform 211"/>
            <p:cNvSpPr>
              <a:spLocks/>
            </p:cNvSpPr>
            <p:nvPr/>
          </p:nvSpPr>
          <p:spPr bwMode="auto">
            <a:xfrm>
              <a:off x="2909888" y="2954338"/>
              <a:ext cx="790575" cy="601663"/>
            </a:xfrm>
            <a:custGeom>
              <a:avLst/>
              <a:gdLst>
                <a:gd name="T0" fmla="*/ 2147483647 w 1886"/>
                <a:gd name="T1" fmla="*/ 2147483647 h 1433"/>
                <a:gd name="T2" fmla="*/ 2147483647 w 1886"/>
                <a:gd name="T3" fmla="*/ 2147483647 h 1433"/>
                <a:gd name="T4" fmla="*/ 2147483647 w 1886"/>
                <a:gd name="T5" fmla="*/ 2147483647 h 1433"/>
                <a:gd name="T6" fmla="*/ 2147483647 w 1886"/>
                <a:gd name="T7" fmla="*/ 2147483647 h 1433"/>
                <a:gd name="T8" fmla="*/ 2147483647 w 1886"/>
                <a:gd name="T9" fmla="*/ 2147483647 h 1433"/>
                <a:gd name="T10" fmla="*/ 2147483647 w 1886"/>
                <a:gd name="T11" fmla="*/ 2147483647 h 1433"/>
                <a:gd name="T12" fmla="*/ 2147483647 w 1886"/>
                <a:gd name="T13" fmla="*/ 2147483647 h 1433"/>
                <a:gd name="T14" fmla="*/ 2147483647 w 1886"/>
                <a:gd name="T15" fmla="*/ 2147483647 h 1433"/>
                <a:gd name="T16" fmla="*/ 2147483647 w 1886"/>
                <a:gd name="T17" fmla="*/ 2147483647 h 1433"/>
                <a:gd name="T18" fmla="*/ 2147483647 w 1886"/>
                <a:gd name="T19" fmla="*/ 2147483647 h 1433"/>
                <a:gd name="T20" fmla="*/ 2147483647 w 1886"/>
                <a:gd name="T21" fmla="*/ 2147483647 h 1433"/>
                <a:gd name="T22" fmla="*/ 2147483647 w 1886"/>
                <a:gd name="T23" fmla="*/ 2147483647 h 1433"/>
                <a:gd name="T24" fmla="*/ 2147483647 w 1886"/>
                <a:gd name="T25" fmla="*/ 2147483647 h 1433"/>
                <a:gd name="T26" fmla="*/ 2147483647 w 1886"/>
                <a:gd name="T27" fmla="*/ 2147483647 h 1433"/>
                <a:gd name="T28" fmla="*/ 2147483647 w 1886"/>
                <a:gd name="T29" fmla="*/ 2147483647 h 1433"/>
                <a:gd name="T30" fmla="*/ 0 w 1886"/>
                <a:gd name="T31" fmla="*/ 2147483647 h 1433"/>
                <a:gd name="T32" fmla="*/ 0 w 1886"/>
                <a:gd name="T33" fmla="*/ 2147483647 h 1433"/>
                <a:gd name="T34" fmla="*/ 2147483647 w 1886"/>
                <a:gd name="T35" fmla="*/ 0 h 1433"/>
                <a:gd name="T36" fmla="*/ 2147483647 w 1886"/>
                <a:gd name="T37" fmla="*/ 0 h 1433"/>
                <a:gd name="T38" fmla="*/ 2147483647 w 1886"/>
                <a:gd name="T39" fmla="*/ 2147483647 h 1433"/>
                <a:gd name="T40" fmla="*/ 2147483647 w 1886"/>
                <a:gd name="T41" fmla="*/ 2147483647 h 1433"/>
                <a:gd name="T42" fmla="*/ 2147483647 w 1886"/>
                <a:gd name="T43" fmla="*/ 2147483647 h 14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86"/>
                <a:gd name="T67" fmla="*/ 0 h 1433"/>
                <a:gd name="T68" fmla="*/ 1886 w 1886"/>
                <a:gd name="T69" fmla="*/ 1433 h 14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86" h="1433">
                  <a:moveTo>
                    <a:pt x="1780" y="1433"/>
                  </a:moveTo>
                  <a:lnTo>
                    <a:pt x="1780" y="1433"/>
                  </a:lnTo>
                  <a:lnTo>
                    <a:pt x="1601" y="1433"/>
                  </a:lnTo>
                  <a:lnTo>
                    <a:pt x="1601" y="1367"/>
                  </a:lnTo>
                  <a:lnTo>
                    <a:pt x="1780" y="1367"/>
                  </a:lnTo>
                  <a:cubicBezTo>
                    <a:pt x="1802" y="1367"/>
                    <a:pt x="1820" y="1349"/>
                    <a:pt x="1820" y="1327"/>
                  </a:cubicBezTo>
                  <a:lnTo>
                    <a:pt x="1820" y="106"/>
                  </a:lnTo>
                  <a:cubicBezTo>
                    <a:pt x="1820" y="84"/>
                    <a:pt x="1802" y="67"/>
                    <a:pt x="1780" y="67"/>
                  </a:cubicBezTo>
                  <a:lnTo>
                    <a:pt x="106" y="67"/>
                  </a:lnTo>
                  <a:cubicBezTo>
                    <a:pt x="84" y="67"/>
                    <a:pt x="67" y="84"/>
                    <a:pt x="67" y="106"/>
                  </a:cubicBezTo>
                  <a:lnTo>
                    <a:pt x="67" y="1327"/>
                  </a:lnTo>
                  <a:cubicBezTo>
                    <a:pt x="67" y="1349"/>
                    <a:pt x="84" y="1367"/>
                    <a:pt x="106" y="1367"/>
                  </a:cubicBezTo>
                  <a:lnTo>
                    <a:pt x="1401" y="1367"/>
                  </a:lnTo>
                  <a:lnTo>
                    <a:pt x="1401" y="1433"/>
                  </a:lnTo>
                  <a:lnTo>
                    <a:pt x="106" y="1433"/>
                  </a:lnTo>
                  <a:cubicBezTo>
                    <a:pt x="48" y="1433"/>
                    <a:pt x="0" y="1386"/>
                    <a:pt x="0" y="1327"/>
                  </a:cubicBezTo>
                  <a:lnTo>
                    <a:pt x="0" y="106"/>
                  </a:lnTo>
                  <a:cubicBezTo>
                    <a:pt x="0" y="48"/>
                    <a:pt x="48" y="0"/>
                    <a:pt x="106" y="0"/>
                  </a:cubicBezTo>
                  <a:lnTo>
                    <a:pt x="1780" y="0"/>
                  </a:lnTo>
                  <a:cubicBezTo>
                    <a:pt x="1839" y="0"/>
                    <a:pt x="1886" y="48"/>
                    <a:pt x="1886" y="106"/>
                  </a:cubicBezTo>
                  <a:lnTo>
                    <a:pt x="1886" y="1327"/>
                  </a:lnTo>
                  <a:cubicBezTo>
                    <a:pt x="1886" y="1386"/>
                    <a:pt x="1839" y="1433"/>
                    <a:pt x="1780" y="143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2" name="Freeform 212"/>
            <p:cNvSpPr>
              <a:spLocks noEditPoints="1"/>
            </p:cNvSpPr>
            <p:nvPr/>
          </p:nvSpPr>
          <p:spPr bwMode="auto">
            <a:xfrm>
              <a:off x="2951163" y="3022601"/>
              <a:ext cx="708025" cy="466725"/>
            </a:xfrm>
            <a:custGeom>
              <a:avLst/>
              <a:gdLst>
                <a:gd name="T0" fmla="*/ 2147483647 w 1687"/>
                <a:gd name="T1" fmla="*/ 2147483647 h 1112"/>
                <a:gd name="T2" fmla="*/ 2147483647 w 1687"/>
                <a:gd name="T3" fmla="*/ 2147483647 h 1112"/>
                <a:gd name="T4" fmla="*/ 2147483647 w 1687"/>
                <a:gd name="T5" fmla="*/ 2147483647 h 1112"/>
                <a:gd name="T6" fmla="*/ 2147483647 w 1687"/>
                <a:gd name="T7" fmla="*/ 2147483647 h 1112"/>
                <a:gd name="T8" fmla="*/ 2147483647 w 1687"/>
                <a:gd name="T9" fmla="*/ 2147483647 h 1112"/>
                <a:gd name="T10" fmla="*/ 2147483647 w 1687"/>
                <a:gd name="T11" fmla="*/ 2147483647 h 1112"/>
                <a:gd name="T12" fmla="*/ 2147483647 w 1687"/>
                <a:gd name="T13" fmla="*/ 2147483647 h 1112"/>
                <a:gd name="T14" fmla="*/ 2147483647 w 1687"/>
                <a:gd name="T15" fmla="*/ 2147483647 h 1112"/>
                <a:gd name="T16" fmla="*/ 0 w 1687"/>
                <a:gd name="T17" fmla="*/ 2147483647 h 1112"/>
                <a:gd name="T18" fmla="*/ 0 w 1687"/>
                <a:gd name="T19" fmla="*/ 0 h 1112"/>
                <a:gd name="T20" fmla="*/ 2147483647 w 1687"/>
                <a:gd name="T21" fmla="*/ 0 h 1112"/>
                <a:gd name="T22" fmla="*/ 2147483647 w 1687"/>
                <a:gd name="T23" fmla="*/ 2147483647 h 1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87"/>
                <a:gd name="T37" fmla="*/ 0 h 1112"/>
                <a:gd name="T38" fmla="*/ 1687 w 1687"/>
                <a:gd name="T39" fmla="*/ 1112 h 1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87" h="1112">
                  <a:moveTo>
                    <a:pt x="27" y="1086"/>
                  </a:moveTo>
                  <a:lnTo>
                    <a:pt x="27" y="1086"/>
                  </a:lnTo>
                  <a:lnTo>
                    <a:pt x="1660" y="1086"/>
                  </a:lnTo>
                  <a:lnTo>
                    <a:pt x="1660" y="27"/>
                  </a:lnTo>
                  <a:lnTo>
                    <a:pt x="27" y="27"/>
                  </a:lnTo>
                  <a:lnTo>
                    <a:pt x="27" y="1086"/>
                  </a:lnTo>
                  <a:close/>
                  <a:moveTo>
                    <a:pt x="1687" y="1112"/>
                  </a:moveTo>
                  <a:lnTo>
                    <a:pt x="1687" y="1112"/>
                  </a:lnTo>
                  <a:lnTo>
                    <a:pt x="0" y="1112"/>
                  </a:lnTo>
                  <a:lnTo>
                    <a:pt x="0" y="0"/>
                  </a:lnTo>
                  <a:lnTo>
                    <a:pt x="1687" y="0"/>
                  </a:lnTo>
                  <a:lnTo>
                    <a:pt x="1687" y="1112"/>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3" name="Freeform 213"/>
            <p:cNvSpPr>
              <a:spLocks/>
            </p:cNvSpPr>
            <p:nvPr/>
          </p:nvSpPr>
          <p:spPr bwMode="auto">
            <a:xfrm>
              <a:off x="3241675" y="2998788"/>
              <a:ext cx="9525" cy="9525"/>
            </a:xfrm>
            <a:custGeom>
              <a:avLst/>
              <a:gdLst>
                <a:gd name="T0" fmla="*/ 2147483647 w 22"/>
                <a:gd name="T1" fmla="*/ 2147483647 h 23"/>
                <a:gd name="T2" fmla="*/ 2147483647 w 22"/>
                <a:gd name="T3" fmla="*/ 2147483647 h 23"/>
                <a:gd name="T4" fmla="*/ 2147483647 w 22"/>
                <a:gd name="T5" fmla="*/ 2147483647 h 23"/>
                <a:gd name="T6" fmla="*/ 0 w 22"/>
                <a:gd name="T7" fmla="*/ 2147483647 h 23"/>
                <a:gd name="T8" fmla="*/ 2147483647 w 22"/>
                <a:gd name="T9" fmla="*/ 0 h 23"/>
                <a:gd name="T10" fmla="*/ 2147483647 w 22"/>
                <a:gd name="T11" fmla="*/ 2147483647 h 23"/>
                <a:gd name="T12" fmla="*/ 0 60000 65536"/>
                <a:gd name="T13" fmla="*/ 0 60000 65536"/>
                <a:gd name="T14" fmla="*/ 0 60000 65536"/>
                <a:gd name="T15" fmla="*/ 0 60000 65536"/>
                <a:gd name="T16" fmla="*/ 0 60000 65536"/>
                <a:gd name="T17" fmla="*/ 0 60000 65536"/>
                <a:gd name="T18" fmla="*/ 0 w 22"/>
                <a:gd name="T19" fmla="*/ 0 h 23"/>
                <a:gd name="T20" fmla="*/ 22 w 22"/>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22" h="23">
                  <a:moveTo>
                    <a:pt x="22" y="12"/>
                  </a:moveTo>
                  <a:lnTo>
                    <a:pt x="22" y="12"/>
                  </a:lnTo>
                  <a:cubicBezTo>
                    <a:pt x="22" y="18"/>
                    <a:pt x="17" y="23"/>
                    <a:pt x="11" y="23"/>
                  </a:cubicBezTo>
                  <a:cubicBezTo>
                    <a:pt x="5" y="23"/>
                    <a:pt x="0" y="18"/>
                    <a:pt x="0" y="12"/>
                  </a:cubicBezTo>
                  <a:cubicBezTo>
                    <a:pt x="0" y="5"/>
                    <a:pt x="5" y="0"/>
                    <a:pt x="11" y="0"/>
                  </a:cubicBezTo>
                  <a:cubicBezTo>
                    <a:pt x="17" y="0"/>
                    <a:pt x="22" y="5"/>
                    <a:pt x="22" y="1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4" name="Freeform 214"/>
            <p:cNvSpPr>
              <a:spLocks/>
            </p:cNvSpPr>
            <p:nvPr/>
          </p:nvSpPr>
          <p:spPr bwMode="auto">
            <a:xfrm>
              <a:off x="3279775" y="3000376"/>
              <a:ext cx="7938" cy="7938"/>
            </a:xfrm>
            <a:custGeom>
              <a:avLst/>
              <a:gdLst>
                <a:gd name="T0" fmla="*/ 2147483647 w 18"/>
                <a:gd name="T1" fmla="*/ 2147483647 h 19"/>
                <a:gd name="T2" fmla="*/ 2147483647 w 18"/>
                <a:gd name="T3" fmla="*/ 2147483647 h 19"/>
                <a:gd name="T4" fmla="*/ 2147483647 w 18"/>
                <a:gd name="T5" fmla="*/ 2147483647 h 19"/>
                <a:gd name="T6" fmla="*/ 2147483647 w 18"/>
                <a:gd name="T7" fmla="*/ 0 h 19"/>
                <a:gd name="T8" fmla="*/ 2147483647 w 18"/>
                <a:gd name="T9" fmla="*/ 0 h 19"/>
                <a:gd name="T10" fmla="*/ 2147483647 w 18"/>
                <a:gd name="T11" fmla="*/ 2147483647 h 19"/>
                <a:gd name="T12" fmla="*/ 2147483647 w 18"/>
                <a:gd name="T13" fmla="*/ 2147483647 h 19"/>
                <a:gd name="T14" fmla="*/ 2147483647 w 18"/>
                <a:gd name="T15" fmla="*/ 2147483647 h 19"/>
                <a:gd name="T16" fmla="*/ 2147483647 w 18"/>
                <a:gd name="T17" fmla="*/ 2147483647 h 19"/>
                <a:gd name="T18" fmla="*/ 2147483647 w 18"/>
                <a:gd name="T19" fmla="*/ 2147483647 h 19"/>
                <a:gd name="T20" fmla="*/ 0 w 18"/>
                <a:gd name="T21" fmla="*/ 2147483647 h 19"/>
                <a:gd name="T22" fmla="*/ 0 w 18"/>
                <a:gd name="T23" fmla="*/ 0 h 19"/>
                <a:gd name="T24" fmla="*/ 2147483647 w 18"/>
                <a:gd name="T25" fmla="*/ 0 h 19"/>
                <a:gd name="T26" fmla="*/ 2147483647 w 18"/>
                <a:gd name="T27" fmla="*/ 2147483647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19"/>
                <a:gd name="T44" fmla="*/ 18 w 18"/>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19">
                  <a:moveTo>
                    <a:pt x="5" y="8"/>
                  </a:moveTo>
                  <a:lnTo>
                    <a:pt x="5" y="8"/>
                  </a:lnTo>
                  <a:lnTo>
                    <a:pt x="14" y="8"/>
                  </a:lnTo>
                  <a:lnTo>
                    <a:pt x="14" y="0"/>
                  </a:lnTo>
                  <a:lnTo>
                    <a:pt x="18" y="0"/>
                  </a:lnTo>
                  <a:lnTo>
                    <a:pt x="18" y="19"/>
                  </a:lnTo>
                  <a:lnTo>
                    <a:pt x="14" y="19"/>
                  </a:lnTo>
                  <a:lnTo>
                    <a:pt x="14" y="11"/>
                  </a:lnTo>
                  <a:lnTo>
                    <a:pt x="5" y="11"/>
                  </a:lnTo>
                  <a:lnTo>
                    <a:pt x="5" y="19"/>
                  </a:lnTo>
                  <a:lnTo>
                    <a:pt x="0" y="19"/>
                  </a:lnTo>
                  <a:lnTo>
                    <a:pt x="0" y="0"/>
                  </a:lnTo>
                  <a:lnTo>
                    <a:pt x="5" y="0"/>
                  </a:lnTo>
                  <a:lnTo>
                    <a:pt x="5" y="8"/>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5" name="Freeform 216"/>
            <p:cNvSpPr>
              <a:spLocks/>
            </p:cNvSpPr>
            <p:nvPr/>
          </p:nvSpPr>
          <p:spPr bwMode="auto">
            <a:xfrm>
              <a:off x="3289300" y="3000375"/>
              <a:ext cx="7938" cy="7938"/>
            </a:xfrm>
            <a:custGeom>
              <a:avLst/>
              <a:gdLst>
                <a:gd name="T0" fmla="*/ 2147483647 w 18"/>
                <a:gd name="T1" fmla="*/ 2147483647 h 19"/>
                <a:gd name="T2" fmla="*/ 2147483647 w 18"/>
                <a:gd name="T3" fmla="*/ 2147483647 h 19"/>
                <a:gd name="T4" fmla="*/ 2147483647 w 18"/>
                <a:gd name="T5" fmla="*/ 2147483647 h 19"/>
                <a:gd name="T6" fmla="*/ 2147483647 w 18"/>
                <a:gd name="T7" fmla="*/ 2147483647 h 19"/>
                <a:gd name="T8" fmla="*/ 2147483647 w 18"/>
                <a:gd name="T9" fmla="*/ 0 h 19"/>
                <a:gd name="T10" fmla="*/ 2147483647 w 18"/>
                <a:gd name="T11" fmla="*/ 0 h 19"/>
                <a:gd name="T12" fmla="*/ 2147483647 w 18"/>
                <a:gd name="T13" fmla="*/ 2147483647 h 19"/>
                <a:gd name="T14" fmla="*/ 2147483647 w 18"/>
                <a:gd name="T15" fmla="*/ 2147483647 h 19"/>
                <a:gd name="T16" fmla="*/ 2147483647 w 18"/>
                <a:gd name="T17" fmla="*/ 2147483647 h 19"/>
                <a:gd name="T18" fmla="*/ 2147483647 w 18"/>
                <a:gd name="T19" fmla="*/ 2147483647 h 19"/>
                <a:gd name="T20" fmla="*/ 0 w 18"/>
                <a:gd name="T21" fmla="*/ 2147483647 h 19"/>
                <a:gd name="T22" fmla="*/ 0 w 18"/>
                <a:gd name="T23" fmla="*/ 0 h 19"/>
                <a:gd name="T24" fmla="*/ 2147483647 w 18"/>
                <a:gd name="T25" fmla="*/ 0 h 19"/>
                <a:gd name="T26" fmla="*/ 2147483647 w 18"/>
                <a:gd name="T27" fmla="*/ 2147483647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19"/>
                <a:gd name="T44" fmla="*/ 18 w 18"/>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19">
                  <a:moveTo>
                    <a:pt x="4" y="11"/>
                  </a:moveTo>
                  <a:lnTo>
                    <a:pt x="4" y="11"/>
                  </a:lnTo>
                  <a:cubicBezTo>
                    <a:pt x="4" y="15"/>
                    <a:pt x="5" y="16"/>
                    <a:pt x="9" y="16"/>
                  </a:cubicBezTo>
                  <a:cubicBezTo>
                    <a:pt x="12" y="16"/>
                    <a:pt x="13" y="15"/>
                    <a:pt x="13" y="11"/>
                  </a:cubicBezTo>
                  <a:lnTo>
                    <a:pt x="13" y="0"/>
                  </a:lnTo>
                  <a:lnTo>
                    <a:pt x="18" y="0"/>
                  </a:lnTo>
                  <a:lnTo>
                    <a:pt x="18" y="11"/>
                  </a:lnTo>
                  <a:cubicBezTo>
                    <a:pt x="18" y="14"/>
                    <a:pt x="17" y="16"/>
                    <a:pt x="16" y="17"/>
                  </a:cubicBezTo>
                  <a:cubicBezTo>
                    <a:pt x="15" y="18"/>
                    <a:pt x="12" y="19"/>
                    <a:pt x="9" y="19"/>
                  </a:cubicBezTo>
                  <a:cubicBezTo>
                    <a:pt x="5" y="19"/>
                    <a:pt x="3" y="18"/>
                    <a:pt x="1" y="17"/>
                  </a:cubicBezTo>
                  <a:cubicBezTo>
                    <a:pt x="0" y="16"/>
                    <a:pt x="0" y="14"/>
                    <a:pt x="0" y="11"/>
                  </a:cubicBezTo>
                  <a:lnTo>
                    <a:pt x="0" y="0"/>
                  </a:lnTo>
                  <a:lnTo>
                    <a:pt x="4" y="0"/>
                  </a:lnTo>
                  <a:lnTo>
                    <a:pt x="4" y="11"/>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6" name="Freeform 217"/>
            <p:cNvSpPr>
              <a:spLocks noEditPoints="1"/>
            </p:cNvSpPr>
            <p:nvPr/>
          </p:nvSpPr>
          <p:spPr bwMode="auto">
            <a:xfrm>
              <a:off x="3297238" y="3000375"/>
              <a:ext cx="9525" cy="7938"/>
            </a:xfrm>
            <a:custGeom>
              <a:avLst/>
              <a:gdLst>
                <a:gd name="T0" fmla="*/ 2147483647 w 22"/>
                <a:gd name="T1" fmla="*/ 2147483647 h 19"/>
                <a:gd name="T2" fmla="*/ 2147483647 w 22"/>
                <a:gd name="T3" fmla="*/ 2147483647 h 19"/>
                <a:gd name="T4" fmla="*/ 2147483647 w 22"/>
                <a:gd name="T5" fmla="*/ 2147483647 h 19"/>
                <a:gd name="T6" fmla="*/ 2147483647 w 22"/>
                <a:gd name="T7" fmla="*/ 2147483647 h 19"/>
                <a:gd name="T8" fmla="*/ 2147483647 w 22"/>
                <a:gd name="T9" fmla="*/ 2147483647 h 19"/>
                <a:gd name="T10" fmla="*/ 2147483647 w 22"/>
                <a:gd name="T11" fmla="*/ 0 h 19"/>
                <a:gd name="T12" fmla="*/ 2147483647 w 22"/>
                <a:gd name="T13" fmla="*/ 0 h 19"/>
                <a:gd name="T14" fmla="*/ 2147483647 w 22"/>
                <a:gd name="T15" fmla="*/ 2147483647 h 19"/>
                <a:gd name="T16" fmla="*/ 2147483647 w 22"/>
                <a:gd name="T17" fmla="*/ 2147483647 h 19"/>
                <a:gd name="T18" fmla="*/ 2147483647 w 22"/>
                <a:gd name="T19" fmla="*/ 2147483647 h 19"/>
                <a:gd name="T20" fmla="*/ 2147483647 w 22"/>
                <a:gd name="T21" fmla="*/ 2147483647 h 19"/>
                <a:gd name="T22" fmla="*/ 2147483647 w 22"/>
                <a:gd name="T23" fmla="*/ 2147483647 h 19"/>
                <a:gd name="T24" fmla="*/ 0 w 22"/>
                <a:gd name="T25" fmla="*/ 2147483647 h 19"/>
                <a:gd name="T26" fmla="*/ 2147483647 w 22"/>
                <a:gd name="T27" fmla="*/ 0 h 19"/>
                <a:gd name="T28" fmla="*/ 2147483647 w 22"/>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19"/>
                <a:gd name="T47" fmla="*/ 22 w 22"/>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19">
                  <a:moveTo>
                    <a:pt x="8" y="11"/>
                  </a:moveTo>
                  <a:lnTo>
                    <a:pt x="8" y="11"/>
                  </a:lnTo>
                  <a:lnTo>
                    <a:pt x="14" y="11"/>
                  </a:lnTo>
                  <a:lnTo>
                    <a:pt x="11" y="4"/>
                  </a:lnTo>
                  <a:lnTo>
                    <a:pt x="8" y="11"/>
                  </a:lnTo>
                  <a:close/>
                  <a:moveTo>
                    <a:pt x="14" y="0"/>
                  </a:moveTo>
                  <a:lnTo>
                    <a:pt x="14" y="0"/>
                  </a:lnTo>
                  <a:lnTo>
                    <a:pt x="22" y="19"/>
                  </a:lnTo>
                  <a:lnTo>
                    <a:pt x="17" y="19"/>
                  </a:lnTo>
                  <a:lnTo>
                    <a:pt x="16" y="14"/>
                  </a:lnTo>
                  <a:lnTo>
                    <a:pt x="7" y="14"/>
                  </a:lnTo>
                  <a:lnTo>
                    <a:pt x="5" y="19"/>
                  </a:lnTo>
                  <a:lnTo>
                    <a:pt x="0" y="19"/>
                  </a:lnTo>
                  <a:lnTo>
                    <a:pt x="9" y="0"/>
                  </a:lnTo>
                  <a:lnTo>
                    <a:pt x="14"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7" name="Freeform 218"/>
            <p:cNvSpPr>
              <a:spLocks/>
            </p:cNvSpPr>
            <p:nvPr/>
          </p:nvSpPr>
          <p:spPr bwMode="auto">
            <a:xfrm>
              <a:off x="3305175" y="3000375"/>
              <a:ext cx="12700" cy="7938"/>
            </a:xfrm>
            <a:custGeom>
              <a:avLst/>
              <a:gdLst>
                <a:gd name="T0" fmla="*/ 2147483647 w 31"/>
                <a:gd name="T1" fmla="*/ 0 h 19"/>
                <a:gd name="T2" fmla="*/ 2147483647 w 31"/>
                <a:gd name="T3" fmla="*/ 0 h 19"/>
                <a:gd name="T4" fmla="*/ 2147483647 w 31"/>
                <a:gd name="T5" fmla="*/ 2147483647 h 19"/>
                <a:gd name="T6" fmla="*/ 2147483647 w 31"/>
                <a:gd name="T7" fmla="*/ 0 h 19"/>
                <a:gd name="T8" fmla="*/ 2147483647 w 31"/>
                <a:gd name="T9" fmla="*/ 0 h 19"/>
                <a:gd name="T10" fmla="*/ 2147483647 w 31"/>
                <a:gd name="T11" fmla="*/ 2147483647 h 19"/>
                <a:gd name="T12" fmla="*/ 2147483647 w 31"/>
                <a:gd name="T13" fmla="*/ 0 h 19"/>
                <a:gd name="T14" fmla="*/ 2147483647 w 31"/>
                <a:gd name="T15" fmla="*/ 0 h 19"/>
                <a:gd name="T16" fmla="*/ 2147483647 w 31"/>
                <a:gd name="T17" fmla="*/ 2147483647 h 19"/>
                <a:gd name="T18" fmla="*/ 2147483647 w 31"/>
                <a:gd name="T19" fmla="*/ 2147483647 h 19"/>
                <a:gd name="T20" fmla="*/ 2147483647 w 31"/>
                <a:gd name="T21" fmla="*/ 2147483647 h 19"/>
                <a:gd name="T22" fmla="*/ 2147483647 w 31"/>
                <a:gd name="T23" fmla="*/ 2147483647 h 19"/>
                <a:gd name="T24" fmla="*/ 2147483647 w 31"/>
                <a:gd name="T25" fmla="*/ 2147483647 h 19"/>
                <a:gd name="T26" fmla="*/ 0 w 31"/>
                <a:gd name="T27" fmla="*/ 0 h 19"/>
                <a:gd name="T28" fmla="*/ 2147483647 w 31"/>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19"/>
                <a:gd name="T47" fmla="*/ 31 w 31"/>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19">
                  <a:moveTo>
                    <a:pt x="4" y="0"/>
                  </a:moveTo>
                  <a:lnTo>
                    <a:pt x="4" y="0"/>
                  </a:lnTo>
                  <a:lnTo>
                    <a:pt x="9" y="15"/>
                  </a:lnTo>
                  <a:lnTo>
                    <a:pt x="13" y="0"/>
                  </a:lnTo>
                  <a:lnTo>
                    <a:pt x="18" y="0"/>
                  </a:lnTo>
                  <a:lnTo>
                    <a:pt x="22" y="15"/>
                  </a:lnTo>
                  <a:lnTo>
                    <a:pt x="27" y="0"/>
                  </a:lnTo>
                  <a:lnTo>
                    <a:pt x="31" y="0"/>
                  </a:lnTo>
                  <a:lnTo>
                    <a:pt x="25" y="19"/>
                  </a:lnTo>
                  <a:lnTo>
                    <a:pt x="20" y="19"/>
                  </a:lnTo>
                  <a:lnTo>
                    <a:pt x="15" y="5"/>
                  </a:lnTo>
                  <a:lnTo>
                    <a:pt x="11" y="19"/>
                  </a:lnTo>
                  <a:lnTo>
                    <a:pt x="6" y="19"/>
                  </a:lnTo>
                  <a:lnTo>
                    <a:pt x="0" y="0"/>
                  </a:lnTo>
                  <a:lnTo>
                    <a:pt x="4"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8" name="Freeform 219"/>
            <p:cNvSpPr>
              <a:spLocks/>
            </p:cNvSpPr>
            <p:nvPr/>
          </p:nvSpPr>
          <p:spPr bwMode="auto">
            <a:xfrm>
              <a:off x="3319463" y="3000375"/>
              <a:ext cx="6350" cy="7938"/>
            </a:xfrm>
            <a:custGeom>
              <a:avLst/>
              <a:gdLst>
                <a:gd name="T0" fmla="*/ 2147483647 w 17"/>
                <a:gd name="T1" fmla="*/ 2147483647 h 19"/>
                <a:gd name="T2" fmla="*/ 2147483647 w 17"/>
                <a:gd name="T3" fmla="*/ 2147483647 h 19"/>
                <a:gd name="T4" fmla="*/ 2147483647 w 17"/>
                <a:gd name="T5" fmla="*/ 2147483647 h 19"/>
                <a:gd name="T6" fmla="*/ 2147483647 w 17"/>
                <a:gd name="T7" fmla="*/ 2147483647 h 19"/>
                <a:gd name="T8" fmla="*/ 2147483647 w 17"/>
                <a:gd name="T9" fmla="*/ 2147483647 h 19"/>
                <a:gd name="T10" fmla="*/ 2147483647 w 17"/>
                <a:gd name="T11" fmla="*/ 2147483647 h 19"/>
                <a:gd name="T12" fmla="*/ 2147483647 w 17"/>
                <a:gd name="T13" fmla="*/ 2147483647 h 19"/>
                <a:gd name="T14" fmla="*/ 2147483647 w 17"/>
                <a:gd name="T15" fmla="*/ 2147483647 h 19"/>
                <a:gd name="T16" fmla="*/ 2147483647 w 17"/>
                <a:gd name="T17" fmla="*/ 2147483647 h 19"/>
                <a:gd name="T18" fmla="*/ 2147483647 w 17"/>
                <a:gd name="T19" fmla="*/ 2147483647 h 19"/>
                <a:gd name="T20" fmla="*/ 0 w 17"/>
                <a:gd name="T21" fmla="*/ 2147483647 h 19"/>
                <a:gd name="T22" fmla="*/ 2147483647 w 17"/>
                <a:gd name="T23" fmla="*/ 0 h 19"/>
                <a:gd name="T24" fmla="*/ 2147483647 w 17"/>
                <a:gd name="T25" fmla="*/ 0 h 19"/>
                <a:gd name="T26" fmla="*/ 2147483647 w 17"/>
                <a:gd name="T27" fmla="*/ 2147483647 h 19"/>
                <a:gd name="T28" fmla="*/ 2147483647 w 17"/>
                <a:gd name="T29" fmla="*/ 2147483647 h 19"/>
                <a:gd name="T30" fmla="*/ 2147483647 w 17"/>
                <a:gd name="T31" fmla="*/ 2147483647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5" y="8"/>
                  </a:moveTo>
                  <a:lnTo>
                    <a:pt x="5" y="8"/>
                  </a:lnTo>
                  <a:lnTo>
                    <a:pt x="17" y="8"/>
                  </a:lnTo>
                  <a:lnTo>
                    <a:pt x="17" y="11"/>
                  </a:lnTo>
                  <a:lnTo>
                    <a:pt x="5" y="11"/>
                  </a:lnTo>
                  <a:cubicBezTo>
                    <a:pt x="5" y="14"/>
                    <a:pt x="6" y="16"/>
                    <a:pt x="10" y="16"/>
                  </a:cubicBezTo>
                  <a:lnTo>
                    <a:pt x="17" y="16"/>
                  </a:lnTo>
                  <a:lnTo>
                    <a:pt x="17" y="19"/>
                  </a:lnTo>
                  <a:lnTo>
                    <a:pt x="9" y="19"/>
                  </a:lnTo>
                  <a:cubicBezTo>
                    <a:pt x="7" y="19"/>
                    <a:pt x="5" y="19"/>
                    <a:pt x="3" y="17"/>
                  </a:cubicBezTo>
                  <a:cubicBezTo>
                    <a:pt x="1" y="16"/>
                    <a:pt x="0" y="13"/>
                    <a:pt x="0" y="10"/>
                  </a:cubicBezTo>
                  <a:cubicBezTo>
                    <a:pt x="0" y="3"/>
                    <a:pt x="3" y="0"/>
                    <a:pt x="10" y="0"/>
                  </a:cubicBezTo>
                  <a:lnTo>
                    <a:pt x="17" y="0"/>
                  </a:lnTo>
                  <a:lnTo>
                    <a:pt x="17" y="3"/>
                  </a:lnTo>
                  <a:lnTo>
                    <a:pt x="10" y="3"/>
                  </a:lnTo>
                  <a:cubicBezTo>
                    <a:pt x="7" y="3"/>
                    <a:pt x="5" y="5"/>
                    <a:pt x="5" y="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9" name="Freeform 220"/>
            <p:cNvSpPr>
              <a:spLocks/>
            </p:cNvSpPr>
            <p:nvPr/>
          </p:nvSpPr>
          <p:spPr bwMode="auto">
            <a:xfrm>
              <a:off x="3327400" y="3000375"/>
              <a:ext cx="1588" cy="7938"/>
            </a:xfrm>
            <a:custGeom>
              <a:avLst/>
              <a:gdLst>
                <a:gd name="T0" fmla="*/ 0 w 5"/>
                <a:gd name="T1" fmla="*/ 0 h 19"/>
                <a:gd name="T2" fmla="*/ 0 w 5"/>
                <a:gd name="T3" fmla="*/ 0 h 19"/>
                <a:gd name="T4" fmla="*/ 2147483647 w 5"/>
                <a:gd name="T5" fmla="*/ 0 h 19"/>
                <a:gd name="T6" fmla="*/ 2147483647 w 5"/>
                <a:gd name="T7" fmla="*/ 2147483647 h 19"/>
                <a:gd name="T8" fmla="*/ 0 w 5"/>
                <a:gd name="T9" fmla="*/ 2147483647 h 19"/>
                <a:gd name="T10" fmla="*/ 0 w 5"/>
                <a:gd name="T11" fmla="*/ 0 h 19"/>
                <a:gd name="T12" fmla="*/ 0 60000 65536"/>
                <a:gd name="T13" fmla="*/ 0 60000 65536"/>
                <a:gd name="T14" fmla="*/ 0 60000 65536"/>
                <a:gd name="T15" fmla="*/ 0 60000 65536"/>
                <a:gd name="T16" fmla="*/ 0 60000 65536"/>
                <a:gd name="T17" fmla="*/ 0 60000 65536"/>
                <a:gd name="T18" fmla="*/ 0 w 5"/>
                <a:gd name="T19" fmla="*/ 0 h 19"/>
                <a:gd name="T20" fmla="*/ 5 w 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5" h="19">
                  <a:moveTo>
                    <a:pt x="0" y="0"/>
                  </a:moveTo>
                  <a:lnTo>
                    <a:pt x="0" y="0"/>
                  </a:lnTo>
                  <a:lnTo>
                    <a:pt x="5" y="0"/>
                  </a:lnTo>
                  <a:lnTo>
                    <a:pt x="5" y="19"/>
                  </a:lnTo>
                  <a:lnTo>
                    <a:pt x="0" y="19"/>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40" name="Freeform 221"/>
            <p:cNvSpPr>
              <a:spLocks noEditPoints="1"/>
            </p:cNvSpPr>
            <p:nvPr/>
          </p:nvSpPr>
          <p:spPr bwMode="auto">
            <a:xfrm>
              <a:off x="3273425" y="3494088"/>
              <a:ext cx="61913" cy="28575"/>
            </a:xfrm>
            <a:custGeom>
              <a:avLst/>
              <a:gdLst>
                <a:gd name="T0" fmla="*/ 2147483647 w 146"/>
                <a:gd name="T1" fmla="*/ 2147483647 h 69"/>
                <a:gd name="T2" fmla="*/ 2147483647 w 146"/>
                <a:gd name="T3" fmla="*/ 2147483647 h 69"/>
                <a:gd name="T4" fmla="*/ 2147483647 w 146"/>
                <a:gd name="T5" fmla="*/ 2147483647 h 69"/>
                <a:gd name="T6" fmla="*/ 2147483647 w 146"/>
                <a:gd name="T7" fmla="*/ 2147483647 h 69"/>
                <a:gd name="T8" fmla="*/ 2147483647 w 146"/>
                <a:gd name="T9" fmla="*/ 2147483647 h 69"/>
                <a:gd name="T10" fmla="*/ 2147483647 w 146"/>
                <a:gd name="T11" fmla="*/ 2147483647 h 69"/>
                <a:gd name="T12" fmla="*/ 2147483647 w 146"/>
                <a:gd name="T13" fmla="*/ 2147483647 h 69"/>
                <a:gd name="T14" fmla="*/ 2147483647 w 146"/>
                <a:gd name="T15" fmla="*/ 2147483647 h 69"/>
                <a:gd name="T16" fmla="*/ 2147483647 w 146"/>
                <a:gd name="T17" fmla="*/ 2147483647 h 69"/>
                <a:gd name="T18" fmla="*/ 2147483647 w 146"/>
                <a:gd name="T19" fmla="*/ 2147483647 h 69"/>
                <a:gd name="T20" fmla="*/ 0 w 146"/>
                <a:gd name="T21" fmla="*/ 2147483647 h 69"/>
                <a:gd name="T22" fmla="*/ 0 w 146"/>
                <a:gd name="T23" fmla="*/ 2147483647 h 69"/>
                <a:gd name="T24" fmla="*/ 2147483647 w 146"/>
                <a:gd name="T25" fmla="*/ 0 h 69"/>
                <a:gd name="T26" fmla="*/ 2147483647 w 146"/>
                <a:gd name="T27" fmla="*/ 0 h 69"/>
                <a:gd name="T28" fmla="*/ 2147483647 w 146"/>
                <a:gd name="T29" fmla="*/ 2147483647 h 69"/>
                <a:gd name="T30" fmla="*/ 2147483647 w 146"/>
                <a:gd name="T31" fmla="*/ 2147483647 h 69"/>
                <a:gd name="T32" fmla="*/ 2147483647 w 146"/>
                <a:gd name="T33" fmla="*/ 2147483647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6"/>
                <a:gd name="T52" fmla="*/ 0 h 69"/>
                <a:gd name="T53" fmla="*/ 146 w 146"/>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6" h="69">
                  <a:moveTo>
                    <a:pt x="27" y="26"/>
                  </a:moveTo>
                  <a:lnTo>
                    <a:pt x="27" y="26"/>
                  </a:lnTo>
                  <a:lnTo>
                    <a:pt x="27" y="42"/>
                  </a:lnTo>
                  <a:lnTo>
                    <a:pt x="118" y="43"/>
                  </a:lnTo>
                  <a:cubicBezTo>
                    <a:pt x="119" y="43"/>
                    <a:pt x="119" y="43"/>
                    <a:pt x="119" y="42"/>
                  </a:cubicBezTo>
                  <a:lnTo>
                    <a:pt x="119" y="27"/>
                  </a:lnTo>
                  <a:lnTo>
                    <a:pt x="27" y="26"/>
                  </a:lnTo>
                  <a:close/>
                  <a:moveTo>
                    <a:pt x="118" y="69"/>
                  </a:moveTo>
                  <a:lnTo>
                    <a:pt x="118" y="69"/>
                  </a:lnTo>
                  <a:lnTo>
                    <a:pt x="27" y="69"/>
                  </a:lnTo>
                  <a:cubicBezTo>
                    <a:pt x="12" y="69"/>
                    <a:pt x="0" y="57"/>
                    <a:pt x="0" y="42"/>
                  </a:cubicBezTo>
                  <a:lnTo>
                    <a:pt x="0" y="27"/>
                  </a:lnTo>
                  <a:cubicBezTo>
                    <a:pt x="0" y="12"/>
                    <a:pt x="12" y="0"/>
                    <a:pt x="27" y="0"/>
                  </a:cubicBezTo>
                  <a:lnTo>
                    <a:pt x="118" y="0"/>
                  </a:lnTo>
                  <a:cubicBezTo>
                    <a:pt x="133" y="0"/>
                    <a:pt x="146" y="12"/>
                    <a:pt x="146" y="27"/>
                  </a:cubicBezTo>
                  <a:lnTo>
                    <a:pt x="146" y="42"/>
                  </a:lnTo>
                  <a:cubicBezTo>
                    <a:pt x="146" y="57"/>
                    <a:pt x="133" y="69"/>
                    <a:pt x="118" y="6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41" name="Freeform 222"/>
            <p:cNvSpPr>
              <a:spLocks/>
            </p:cNvSpPr>
            <p:nvPr/>
          </p:nvSpPr>
          <p:spPr bwMode="auto">
            <a:xfrm>
              <a:off x="3460750" y="3513138"/>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70" y="138"/>
                  </a:moveTo>
                  <a:lnTo>
                    <a:pt x="70" y="138"/>
                  </a:lnTo>
                  <a:cubicBezTo>
                    <a:pt x="31" y="138"/>
                    <a:pt x="0" y="107"/>
                    <a:pt x="0" y="69"/>
                  </a:cubicBezTo>
                  <a:cubicBezTo>
                    <a:pt x="0" y="31"/>
                    <a:pt x="31" y="0"/>
                    <a:pt x="70" y="0"/>
                  </a:cubicBezTo>
                  <a:cubicBezTo>
                    <a:pt x="108" y="0"/>
                    <a:pt x="139" y="31"/>
                    <a:pt x="139" y="69"/>
                  </a:cubicBezTo>
                  <a:cubicBezTo>
                    <a:pt x="139" y="107"/>
                    <a:pt x="108" y="138"/>
                    <a:pt x="70" y="13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42" name="Freeform 223"/>
            <p:cNvSpPr>
              <a:spLocks/>
            </p:cNvSpPr>
            <p:nvPr/>
          </p:nvSpPr>
          <p:spPr bwMode="auto">
            <a:xfrm>
              <a:off x="3549650" y="3513138"/>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70" y="138"/>
                  </a:moveTo>
                  <a:lnTo>
                    <a:pt x="70" y="138"/>
                  </a:lnTo>
                  <a:cubicBezTo>
                    <a:pt x="31" y="138"/>
                    <a:pt x="0" y="107"/>
                    <a:pt x="0" y="69"/>
                  </a:cubicBezTo>
                  <a:cubicBezTo>
                    <a:pt x="0" y="31"/>
                    <a:pt x="31" y="0"/>
                    <a:pt x="70" y="0"/>
                  </a:cubicBezTo>
                  <a:cubicBezTo>
                    <a:pt x="108" y="0"/>
                    <a:pt x="139" y="31"/>
                    <a:pt x="139" y="69"/>
                  </a:cubicBezTo>
                  <a:cubicBezTo>
                    <a:pt x="139" y="107"/>
                    <a:pt x="108" y="138"/>
                    <a:pt x="70" y="13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43" name="圆角矩形 42"/>
          <p:cNvSpPr/>
          <p:nvPr/>
        </p:nvSpPr>
        <p:spPr>
          <a:xfrm>
            <a:off x="3151063" y="4438961"/>
            <a:ext cx="1737402" cy="248157"/>
          </a:xfrm>
          <a:prstGeom prst="roundRect">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初级移动办公时代</a:t>
            </a:r>
          </a:p>
        </p:txBody>
      </p:sp>
      <p:sp>
        <p:nvSpPr>
          <p:cNvPr id="44" name="矩形 43"/>
          <p:cNvSpPr/>
          <p:nvPr/>
        </p:nvSpPr>
        <p:spPr>
          <a:xfrm>
            <a:off x="3094294" y="4778602"/>
            <a:ext cx="1904689" cy="738664"/>
          </a:xfrm>
          <a:prstGeom prst="rect">
            <a:avLst/>
          </a:prstGeom>
        </p:spPr>
        <p:txBody>
          <a:bodyPr wrap="none">
            <a:spAutoFit/>
          </a:bodyPr>
          <a:lstStyle/>
          <a:p>
            <a:r>
              <a:rPr lang="zh-CN" altLang="en-US" sz="1400" dirty="0"/>
              <a:t>便携机</a:t>
            </a:r>
            <a:r>
              <a:rPr lang="zh-CN" altLang="en-US" sz="1400" dirty="0" smtClean="0"/>
              <a:t>：</a:t>
            </a:r>
            <a:endParaRPr lang="en-US" altLang="zh-CN" sz="1400" dirty="0" smtClean="0"/>
          </a:p>
          <a:p>
            <a:pPr marL="177800" indent="-177800">
              <a:buFont typeface="Arial" panose="020B0604020202020204" pitchFamily="34" charset="0"/>
              <a:buChar char="•"/>
            </a:pPr>
            <a:r>
              <a:rPr lang="zh-CN" altLang="en-US" sz="1400" dirty="0"/>
              <a:t>语音业务</a:t>
            </a:r>
            <a:r>
              <a:rPr lang="en-US" altLang="zh-CN" sz="1400" dirty="0"/>
              <a:t>+</a:t>
            </a:r>
            <a:r>
              <a:rPr lang="zh-CN" altLang="en-US" sz="1400" dirty="0"/>
              <a:t>数据业务</a:t>
            </a:r>
          </a:p>
          <a:p>
            <a:pPr marL="177800" indent="-177800">
              <a:buFont typeface="Arial" panose="020B0604020202020204" pitchFamily="34" charset="0"/>
              <a:buChar char="•"/>
            </a:pPr>
            <a:r>
              <a:rPr lang="en-US" altLang="zh-CN" sz="1400" dirty="0" smtClean="0"/>
              <a:t>802.11b/</a:t>
            </a:r>
            <a:r>
              <a:rPr lang="en-US" altLang="zh-CN" sz="1400" dirty="0" err="1" smtClean="0"/>
              <a:t>a</a:t>
            </a:r>
            <a:r>
              <a:rPr lang="en-US" altLang="zh-CN" sz="1400" dirty="0" err="1"/>
              <a:t>/</a:t>
            </a:r>
            <a:r>
              <a:rPr lang="en-US" altLang="zh-CN" sz="1400" dirty="0" err="1" smtClean="0"/>
              <a:t>g</a:t>
            </a:r>
            <a:endParaRPr lang="en-US" altLang="zh-CN" sz="1400" dirty="0"/>
          </a:p>
        </p:txBody>
      </p:sp>
      <p:grpSp>
        <p:nvGrpSpPr>
          <p:cNvPr id="47" name="组合 229"/>
          <p:cNvGrpSpPr>
            <a:grpSpLocks/>
          </p:cNvGrpSpPr>
          <p:nvPr/>
        </p:nvGrpSpPr>
        <p:grpSpPr bwMode="auto">
          <a:xfrm>
            <a:off x="5842432" y="3334411"/>
            <a:ext cx="902020" cy="676847"/>
            <a:chOff x="1692275" y="2935288"/>
            <a:chExt cx="871538" cy="655638"/>
          </a:xfrm>
          <a:solidFill>
            <a:srgbClr val="00B0F0"/>
          </a:solidFill>
        </p:grpSpPr>
        <p:sp>
          <p:nvSpPr>
            <p:cNvPr id="48" name="Freeform 150"/>
            <p:cNvSpPr>
              <a:spLocks/>
            </p:cNvSpPr>
            <p:nvPr/>
          </p:nvSpPr>
          <p:spPr bwMode="auto">
            <a:xfrm>
              <a:off x="1692275" y="2935288"/>
              <a:ext cx="404813" cy="638175"/>
            </a:xfrm>
            <a:custGeom>
              <a:avLst/>
              <a:gdLst>
                <a:gd name="T0" fmla="*/ 2147483647 w 965"/>
                <a:gd name="T1" fmla="*/ 2147483647 h 1519"/>
                <a:gd name="T2" fmla="*/ 2147483647 w 965"/>
                <a:gd name="T3" fmla="*/ 2147483647 h 1519"/>
                <a:gd name="T4" fmla="*/ 2147483647 w 965"/>
                <a:gd name="T5" fmla="*/ 2147483647 h 1519"/>
                <a:gd name="T6" fmla="*/ 0 w 965"/>
                <a:gd name="T7" fmla="*/ 2147483647 h 1519"/>
                <a:gd name="T8" fmla="*/ 0 w 965"/>
                <a:gd name="T9" fmla="*/ 2147483647 h 1519"/>
                <a:gd name="T10" fmla="*/ 2147483647 w 965"/>
                <a:gd name="T11" fmla="*/ 0 h 1519"/>
                <a:gd name="T12" fmla="*/ 2147483647 w 965"/>
                <a:gd name="T13" fmla="*/ 0 h 1519"/>
                <a:gd name="T14" fmla="*/ 2147483647 w 965"/>
                <a:gd name="T15" fmla="*/ 2147483647 h 1519"/>
                <a:gd name="T16" fmla="*/ 2147483647 w 965"/>
                <a:gd name="T17" fmla="*/ 2147483647 h 1519"/>
                <a:gd name="T18" fmla="*/ 2147483647 w 965"/>
                <a:gd name="T19" fmla="*/ 2147483647 h 1519"/>
                <a:gd name="T20" fmla="*/ 2147483647 w 965"/>
                <a:gd name="T21" fmla="*/ 2147483647 h 1519"/>
                <a:gd name="T22" fmla="*/ 2147483647 w 965"/>
                <a:gd name="T23" fmla="*/ 2147483647 h 1519"/>
                <a:gd name="T24" fmla="*/ 2147483647 w 965"/>
                <a:gd name="T25" fmla="*/ 2147483647 h 1519"/>
                <a:gd name="T26" fmla="*/ 2147483647 w 965"/>
                <a:gd name="T27" fmla="*/ 2147483647 h 1519"/>
                <a:gd name="T28" fmla="*/ 2147483647 w 965"/>
                <a:gd name="T29" fmla="*/ 2147483647 h 1519"/>
                <a:gd name="T30" fmla="*/ 2147483647 w 965"/>
                <a:gd name="T31" fmla="*/ 2147483647 h 1519"/>
                <a:gd name="T32" fmla="*/ 2147483647 w 965"/>
                <a:gd name="T33" fmla="*/ 2147483647 h 1519"/>
                <a:gd name="T34" fmla="*/ 2147483647 w 965"/>
                <a:gd name="T35" fmla="*/ 2147483647 h 15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5"/>
                <a:gd name="T55" fmla="*/ 0 h 1519"/>
                <a:gd name="T56" fmla="*/ 965 w 965"/>
                <a:gd name="T57" fmla="*/ 1519 h 15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5" h="1519">
                  <a:moveTo>
                    <a:pt x="398" y="1519"/>
                  </a:moveTo>
                  <a:lnTo>
                    <a:pt x="398" y="1519"/>
                  </a:lnTo>
                  <a:lnTo>
                    <a:pt x="75" y="1519"/>
                  </a:lnTo>
                  <a:cubicBezTo>
                    <a:pt x="33" y="1519"/>
                    <a:pt x="0" y="1485"/>
                    <a:pt x="0" y="1444"/>
                  </a:cubicBezTo>
                  <a:lnTo>
                    <a:pt x="0" y="75"/>
                  </a:lnTo>
                  <a:cubicBezTo>
                    <a:pt x="0" y="33"/>
                    <a:pt x="33" y="0"/>
                    <a:pt x="75" y="0"/>
                  </a:cubicBezTo>
                  <a:lnTo>
                    <a:pt x="890" y="0"/>
                  </a:lnTo>
                  <a:cubicBezTo>
                    <a:pt x="931" y="0"/>
                    <a:pt x="965" y="33"/>
                    <a:pt x="965" y="75"/>
                  </a:cubicBezTo>
                  <a:lnTo>
                    <a:pt x="965" y="514"/>
                  </a:lnTo>
                  <a:lnTo>
                    <a:pt x="911" y="514"/>
                  </a:lnTo>
                  <a:lnTo>
                    <a:pt x="911" y="75"/>
                  </a:lnTo>
                  <a:cubicBezTo>
                    <a:pt x="911" y="63"/>
                    <a:pt x="902" y="53"/>
                    <a:pt x="890" y="53"/>
                  </a:cubicBezTo>
                  <a:lnTo>
                    <a:pt x="75" y="53"/>
                  </a:lnTo>
                  <a:cubicBezTo>
                    <a:pt x="63" y="53"/>
                    <a:pt x="53" y="63"/>
                    <a:pt x="53" y="75"/>
                  </a:cubicBezTo>
                  <a:lnTo>
                    <a:pt x="53" y="1444"/>
                  </a:lnTo>
                  <a:cubicBezTo>
                    <a:pt x="53" y="1456"/>
                    <a:pt x="63" y="1466"/>
                    <a:pt x="75" y="1466"/>
                  </a:cubicBezTo>
                  <a:lnTo>
                    <a:pt x="398" y="1466"/>
                  </a:lnTo>
                  <a:lnTo>
                    <a:pt x="398" y="1519"/>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49" name="Freeform 151"/>
            <p:cNvSpPr>
              <a:spLocks/>
            </p:cNvSpPr>
            <p:nvPr/>
          </p:nvSpPr>
          <p:spPr bwMode="auto">
            <a:xfrm>
              <a:off x="1933575" y="3546476"/>
              <a:ext cx="157163" cy="26988"/>
            </a:xfrm>
            <a:custGeom>
              <a:avLst/>
              <a:gdLst>
                <a:gd name="T0" fmla="*/ 2147483647 w 374"/>
                <a:gd name="T1" fmla="*/ 2147483647 h 63"/>
                <a:gd name="T2" fmla="*/ 2147483647 w 374"/>
                <a:gd name="T3" fmla="*/ 2147483647 h 63"/>
                <a:gd name="T4" fmla="*/ 0 w 374"/>
                <a:gd name="T5" fmla="*/ 2147483647 h 63"/>
                <a:gd name="T6" fmla="*/ 0 w 374"/>
                <a:gd name="T7" fmla="*/ 2147483647 h 63"/>
                <a:gd name="T8" fmla="*/ 2147483647 w 374"/>
                <a:gd name="T9" fmla="*/ 2147483647 h 63"/>
                <a:gd name="T10" fmla="*/ 2147483647 w 374"/>
                <a:gd name="T11" fmla="*/ 0 h 63"/>
                <a:gd name="T12" fmla="*/ 2147483647 w 374"/>
                <a:gd name="T13" fmla="*/ 2147483647 h 63"/>
                <a:gd name="T14" fmla="*/ 2147483647 w 374"/>
                <a:gd name="T15" fmla="*/ 2147483647 h 63"/>
                <a:gd name="T16" fmla="*/ 0 60000 65536"/>
                <a:gd name="T17" fmla="*/ 0 60000 65536"/>
                <a:gd name="T18" fmla="*/ 0 60000 65536"/>
                <a:gd name="T19" fmla="*/ 0 60000 65536"/>
                <a:gd name="T20" fmla="*/ 0 60000 65536"/>
                <a:gd name="T21" fmla="*/ 0 60000 65536"/>
                <a:gd name="T22" fmla="*/ 0 60000 65536"/>
                <a:gd name="T23" fmla="*/ 0 60000 65536"/>
                <a:gd name="T24" fmla="*/ 0 w 374"/>
                <a:gd name="T25" fmla="*/ 0 h 63"/>
                <a:gd name="T26" fmla="*/ 374 w 37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4" h="63">
                  <a:moveTo>
                    <a:pt x="314" y="63"/>
                  </a:moveTo>
                  <a:lnTo>
                    <a:pt x="314" y="63"/>
                  </a:lnTo>
                  <a:lnTo>
                    <a:pt x="0" y="63"/>
                  </a:lnTo>
                  <a:lnTo>
                    <a:pt x="0" y="10"/>
                  </a:lnTo>
                  <a:lnTo>
                    <a:pt x="314" y="10"/>
                  </a:lnTo>
                  <a:cubicBezTo>
                    <a:pt x="321" y="10"/>
                    <a:pt x="327" y="6"/>
                    <a:pt x="331" y="0"/>
                  </a:cubicBezTo>
                  <a:lnTo>
                    <a:pt x="374" y="32"/>
                  </a:lnTo>
                  <a:cubicBezTo>
                    <a:pt x="360" y="51"/>
                    <a:pt x="338" y="63"/>
                    <a:pt x="314" y="6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0" name="Freeform 152"/>
            <p:cNvSpPr>
              <a:spLocks/>
            </p:cNvSpPr>
            <p:nvPr/>
          </p:nvSpPr>
          <p:spPr bwMode="auto">
            <a:xfrm>
              <a:off x="1703388" y="2986088"/>
              <a:ext cx="382588" cy="11113"/>
            </a:xfrm>
            <a:custGeom>
              <a:avLst/>
              <a:gdLst>
                <a:gd name="T0" fmla="*/ 2147483647 w 912"/>
                <a:gd name="T1" fmla="*/ 2147483647 h 27"/>
                <a:gd name="T2" fmla="*/ 2147483647 w 912"/>
                <a:gd name="T3" fmla="*/ 2147483647 h 27"/>
                <a:gd name="T4" fmla="*/ 0 w 912"/>
                <a:gd name="T5" fmla="*/ 2147483647 h 27"/>
                <a:gd name="T6" fmla="*/ 0 w 912"/>
                <a:gd name="T7" fmla="*/ 0 h 27"/>
                <a:gd name="T8" fmla="*/ 2147483647 w 912"/>
                <a:gd name="T9" fmla="*/ 0 h 27"/>
                <a:gd name="T10" fmla="*/ 2147483647 w 912"/>
                <a:gd name="T11" fmla="*/ 2147483647 h 27"/>
                <a:gd name="T12" fmla="*/ 0 60000 65536"/>
                <a:gd name="T13" fmla="*/ 0 60000 65536"/>
                <a:gd name="T14" fmla="*/ 0 60000 65536"/>
                <a:gd name="T15" fmla="*/ 0 60000 65536"/>
                <a:gd name="T16" fmla="*/ 0 60000 65536"/>
                <a:gd name="T17" fmla="*/ 0 60000 65536"/>
                <a:gd name="T18" fmla="*/ 0 w 912"/>
                <a:gd name="T19" fmla="*/ 0 h 27"/>
                <a:gd name="T20" fmla="*/ 912 w 912"/>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12" h="27">
                  <a:moveTo>
                    <a:pt x="912" y="27"/>
                  </a:moveTo>
                  <a:lnTo>
                    <a:pt x="912" y="27"/>
                  </a:lnTo>
                  <a:lnTo>
                    <a:pt x="0" y="27"/>
                  </a:lnTo>
                  <a:lnTo>
                    <a:pt x="0" y="0"/>
                  </a:lnTo>
                  <a:lnTo>
                    <a:pt x="912" y="0"/>
                  </a:lnTo>
                  <a:lnTo>
                    <a:pt x="912" y="27"/>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1" name="Freeform 153"/>
            <p:cNvSpPr>
              <a:spLocks/>
            </p:cNvSpPr>
            <p:nvPr/>
          </p:nvSpPr>
          <p:spPr bwMode="auto">
            <a:xfrm>
              <a:off x="1703388" y="3509963"/>
              <a:ext cx="342900" cy="11113"/>
            </a:xfrm>
            <a:custGeom>
              <a:avLst/>
              <a:gdLst>
                <a:gd name="T0" fmla="*/ 2147483647 w 818"/>
                <a:gd name="T1" fmla="*/ 2147483647 h 26"/>
                <a:gd name="T2" fmla="*/ 2147483647 w 818"/>
                <a:gd name="T3" fmla="*/ 2147483647 h 26"/>
                <a:gd name="T4" fmla="*/ 0 w 818"/>
                <a:gd name="T5" fmla="*/ 2147483647 h 26"/>
                <a:gd name="T6" fmla="*/ 0 w 818"/>
                <a:gd name="T7" fmla="*/ 0 h 26"/>
                <a:gd name="T8" fmla="*/ 2147483647 w 818"/>
                <a:gd name="T9" fmla="*/ 0 h 26"/>
                <a:gd name="T10" fmla="*/ 2147483647 w 818"/>
                <a:gd name="T11" fmla="*/ 2147483647 h 26"/>
                <a:gd name="T12" fmla="*/ 0 60000 65536"/>
                <a:gd name="T13" fmla="*/ 0 60000 65536"/>
                <a:gd name="T14" fmla="*/ 0 60000 65536"/>
                <a:gd name="T15" fmla="*/ 0 60000 65536"/>
                <a:gd name="T16" fmla="*/ 0 60000 65536"/>
                <a:gd name="T17" fmla="*/ 0 60000 65536"/>
                <a:gd name="T18" fmla="*/ 0 w 818"/>
                <a:gd name="T19" fmla="*/ 0 h 26"/>
                <a:gd name="T20" fmla="*/ 818 w 818"/>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818" h="26">
                  <a:moveTo>
                    <a:pt x="818" y="26"/>
                  </a:moveTo>
                  <a:lnTo>
                    <a:pt x="818" y="26"/>
                  </a:lnTo>
                  <a:lnTo>
                    <a:pt x="0" y="26"/>
                  </a:lnTo>
                  <a:lnTo>
                    <a:pt x="0" y="0"/>
                  </a:lnTo>
                  <a:lnTo>
                    <a:pt x="818" y="0"/>
                  </a:lnTo>
                  <a:lnTo>
                    <a:pt x="818" y="26"/>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2" name="Freeform 154"/>
            <p:cNvSpPr>
              <a:spLocks/>
            </p:cNvSpPr>
            <p:nvPr/>
          </p:nvSpPr>
          <p:spPr bwMode="auto">
            <a:xfrm>
              <a:off x="1727200" y="2963863"/>
              <a:ext cx="19050" cy="20638"/>
            </a:xfrm>
            <a:custGeom>
              <a:avLst/>
              <a:gdLst>
                <a:gd name="T0" fmla="*/ 2147483647 w 48"/>
                <a:gd name="T1" fmla="*/ 2147483647 h 48"/>
                <a:gd name="T2" fmla="*/ 2147483647 w 48"/>
                <a:gd name="T3" fmla="*/ 2147483647 h 48"/>
                <a:gd name="T4" fmla="*/ 2147483647 w 48"/>
                <a:gd name="T5" fmla="*/ 2147483647 h 48"/>
                <a:gd name="T6" fmla="*/ 0 w 48"/>
                <a:gd name="T7" fmla="*/ 2147483647 h 48"/>
                <a:gd name="T8" fmla="*/ 2147483647 w 48"/>
                <a:gd name="T9" fmla="*/ 0 h 48"/>
                <a:gd name="T10" fmla="*/ 2147483647 w 48"/>
                <a:gd name="T11" fmla="*/ 2147483647 h 48"/>
                <a:gd name="T12" fmla="*/ 0 60000 65536"/>
                <a:gd name="T13" fmla="*/ 0 60000 65536"/>
                <a:gd name="T14" fmla="*/ 0 60000 65536"/>
                <a:gd name="T15" fmla="*/ 0 60000 65536"/>
                <a:gd name="T16" fmla="*/ 0 60000 65536"/>
                <a:gd name="T17" fmla="*/ 0 60000 65536"/>
                <a:gd name="T18" fmla="*/ 0 w 48"/>
                <a:gd name="T19" fmla="*/ 0 h 48"/>
                <a:gd name="T20" fmla="*/ 48 w 4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8" h="48">
                  <a:moveTo>
                    <a:pt x="48" y="24"/>
                  </a:moveTo>
                  <a:lnTo>
                    <a:pt x="48" y="24"/>
                  </a:lnTo>
                  <a:cubicBezTo>
                    <a:pt x="48" y="37"/>
                    <a:pt x="38" y="48"/>
                    <a:pt x="24" y="48"/>
                  </a:cubicBezTo>
                  <a:cubicBezTo>
                    <a:pt x="11" y="48"/>
                    <a:pt x="0" y="37"/>
                    <a:pt x="0" y="24"/>
                  </a:cubicBezTo>
                  <a:cubicBezTo>
                    <a:pt x="0" y="11"/>
                    <a:pt x="11" y="0"/>
                    <a:pt x="24" y="0"/>
                  </a:cubicBezTo>
                  <a:cubicBezTo>
                    <a:pt x="38" y="0"/>
                    <a:pt x="48" y="11"/>
                    <a:pt x="48" y="2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3" name="Freeform 155"/>
            <p:cNvSpPr>
              <a:spLocks/>
            </p:cNvSpPr>
            <p:nvPr/>
          </p:nvSpPr>
          <p:spPr bwMode="auto">
            <a:xfrm>
              <a:off x="1878013" y="3140076"/>
              <a:ext cx="4763" cy="4763"/>
            </a:xfrm>
            <a:custGeom>
              <a:avLst/>
              <a:gdLst>
                <a:gd name="T0" fmla="*/ 2147483647 w 13"/>
                <a:gd name="T1" fmla="*/ 2147483647 h 13"/>
                <a:gd name="T2" fmla="*/ 2147483647 w 13"/>
                <a:gd name="T3" fmla="*/ 2147483647 h 13"/>
                <a:gd name="T4" fmla="*/ 2147483647 w 13"/>
                <a:gd name="T5" fmla="*/ 2147483647 h 13"/>
                <a:gd name="T6" fmla="*/ 2147483647 w 13"/>
                <a:gd name="T7" fmla="*/ 0 h 13"/>
                <a:gd name="T8" fmla="*/ 2147483647 w 13"/>
                <a:gd name="T9" fmla="*/ 0 h 13"/>
                <a:gd name="T10" fmla="*/ 2147483647 w 13"/>
                <a:gd name="T11" fmla="*/ 2147483647 h 13"/>
                <a:gd name="T12" fmla="*/ 2147483647 w 13"/>
                <a:gd name="T13" fmla="*/ 2147483647 h 13"/>
                <a:gd name="T14" fmla="*/ 2147483647 w 13"/>
                <a:gd name="T15" fmla="*/ 2147483647 h 13"/>
                <a:gd name="T16" fmla="*/ 2147483647 w 13"/>
                <a:gd name="T17" fmla="*/ 2147483647 h 13"/>
                <a:gd name="T18" fmla="*/ 2147483647 w 13"/>
                <a:gd name="T19" fmla="*/ 2147483647 h 13"/>
                <a:gd name="T20" fmla="*/ 0 w 13"/>
                <a:gd name="T21" fmla="*/ 2147483647 h 13"/>
                <a:gd name="T22" fmla="*/ 0 w 13"/>
                <a:gd name="T23" fmla="*/ 0 h 13"/>
                <a:gd name="T24" fmla="*/ 2147483647 w 13"/>
                <a:gd name="T25" fmla="*/ 0 h 13"/>
                <a:gd name="T26" fmla="*/ 2147483647 w 13"/>
                <a:gd name="T27" fmla="*/ 2147483647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3" y="6"/>
                  </a:moveTo>
                  <a:lnTo>
                    <a:pt x="3" y="6"/>
                  </a:lnTo>
                  <a:lnTo>
                    <a:pt x="10" y="6"/>
                  </a:lnTo>
                  <a:lnTo>
                    <a:pt x="10" y="0"/>
                  </a:lnTo>
                  <a:lnTo>
                    <a:pt x="13" y="0"/>
                  </a:lnTo>
                  <a:lnTo>
                    <a:pt x="13" y="13"/>
                  </a:lnTo>
                  <a:lnTo>
                    <a:pt x="10" y="13"/>
                  </a:lnTo>
                  <a:lnTo>
                    <a:pt x="10" y="8"/>
                  </a:lnTo>
                  <a:lnTo>
                    <a:pt x="3" y="8"/>
                  </a:lnTo>
                  <a:lnTo>
                    <a:pt x="3" y="13"/>
                  </a:lnTo>
                  <a:lnTo>
                    <a:pt x="0" y="13"/>
                  </a:lnTo>
                  <a:lnTo>
                    <a:pt x="0" y="0"/>
                  </a:lnTo>
                  <a:lnTo>
                    <a:pt x="3" y="0"/>
                  </a:lnTo>
                  <a:lnTo>
                    <a:pt x="3" y="6"/>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4" name="Freeform 156"/>
            <p:cNvSpPr>
              <a:spLocks/>
            </p:cNvSpPr>
            <p:nvPr/>
          </p:nvSpPr>
          <p:spPr bwMode="auto">
            <a:xfrm>
              <a:off x="1884363" y="3140076"/>
              <a:ext cx="4763" cy="4763"/>
            </a:xfrm>
            <a:custGeom>
              <a:avLst/>
              <a:gdLst>
                <a:gd name="T0" fmla="*/ 2147483647 w 13"/>
                <a:gd name="T1" fmla="*/ 2147483647 h 14"/>
                <a:gd name="T2" fmla="*/ 2147483647 w 13"/>
                <a:gd name="T3" fmla="*/ 2147483647 h 14"/>
                <a:gd name="T4" fmla="*/ 2147483647 w 13"/>
                <a:gd name="T5" fmla="*/ 2147483647 h 14"/>
                <a:gd name="T6" fmla="*/ 2147483647 w 13"/>
                <a:gd name="T7" fmla="*/ 2147483647 h 14"/>
                <a:gd name="T8" fmla="*/ 2147483647 w 13"/>
                <a:gd name="T9" fmla="*/ 0 h 14"/>
                <a:gd name="T10" fmla="*/ 2147483647 w 13"/>
                <a:gd name="T11" fmla="*/ 0 h 14"/>
                <a:gd name="T12" fmla="*/ 2147483647 w 13"/>
                <a:gd name="T13" fmla="*/ 2147483647 h 14"/>
                <a:gd name="T14" fmla="*/ 2147483647 w 13"/>
                <a:gd name="T15" fmla="*/ 2147483647 h 14"/>
                <a:gd name="T16" fmla="*/ 2147483647 w 13"/>
                <a:gd name="T17" fmla="*/ 2147483647 h 14"/>
                <a:gd name="T18" fmla="*/ 2147483647 w 13"/>
                <a:gd name="T19" fmla="*/ 2147483647 h 14"/>
                <a:gd name="T20" fmla="*/ 0 w 13"/>
                <a:gd name="T21" fmla="*/ 2147483647 h 14"/>
                <a:gd name="T22" fmla="*/ 0 w 13"/>
                <a:gd name="T23" fmla="*/ 0 h 14"/>
                <a:gd name="T24" fmla="*/ 2147483647 w 13"/>
                <a:gd name="T25" fmla="*/ 0 h 14"/>
                <a:gd name="T26" fmla="*/ 2147483647 w 13"/>
                <a:gd name="T27" fmla="*/ 214748364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4"/>
                <a:gd name="T44" fmla="*/ 13 w 13"/>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4">
                  <a:moveTo>
                    <a:pt x="3" y="8"/>
                  </a:moveTo>
                  <a:lnTo>
                    <a:pt x="3" y="8"/>
                  </a:lnTo>
                  <a:cubicBezTo>
                    <a:pt x="3" y="11"/>
                    <a:pt x="4" y="12"/>
                    <a:pt x="7" y="12"/>
                  </a:cubicBezTo>
                  <a:cubicBezTo>
                    <a:pt x="9" y="12"/>
                    <a:pt x="10" y="11"/>
                    <a:pt x="10" y="8"/>
                  </a:cubicBezTo>
                  <a:lnTo>
                    <a:pt x="10" y="0"/>
                  </a:lnTo>
                  <a:lnTo>
                    <a:pt x="13" y="0"/>
                  </a:lnTo>
                  <a:lnTo>
                    <a:pt x="13" y="8"/>
                  </a:lnTo>
                  <a:cubicBezTo>
                    <a:pt x="13" y="10"/>
                    <a:pt x="13" y="11"/>
                    <a:pt x="12" y="12"/>
                  </a:cubicBezTo>
                  <a:cubicBezTo>
                    <a:pt x="11" y="13"/>
                    <a:pt x="9" y="14"/>
                    <a:pt x="7" y="14"/>
                  </a:cubicBezTo>
                  <a:cubicBezTo>
                    <a:pt x="4" y="14"/>
                    <a:pt x="2" y="13"/>
                    <a:pt x="1" y="12"/>
                  </a:cubicBezTo>
                  <a:cubicBezTo>
                    <a:pt x="1" y="11"/>
                    <a:pt x="0" y="10"/>
                    <a:pt x="0" y="8"/>
                  </a:cubicBezTo>
                  <a:lnTo>
                    <a:pt x="0" y="0"/>
                  </a:lnTo>
                  <a:lnTo>
                    <a:pt x="3" y="0"/>
                  </a:lnTo>
                  <a:lnTo>
                    <a:pt x="3" y="8"/>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5" name="Freeform 157"/>
            <p:cNvSpPr>
              <a:spLocks noEditPoints="1"/>
            </p:cNvSpPr>
            <p:nvPr/>
          </p:nvSpPr>
          <p:spPr bwMode="auto">
            <a:xfrm>
              <a:off x="1889125" y="3140076"/>
              <a:ext cx="6350" cy="4763"/>
            </a:xfrm>
            <a:custGeom>
              <a:avLst/>
              <a:gdLst>
                <a:gd name="T0" fmla="*/ 2147483647 w 16"/>
                <a:gd name="T1" fmla="*/ 2147483647 h 13"/>
                <a:gd name="T2" fmla="*/ 2147483647 w 16"/>
                <a:gd name="T3" fmla="*/ 2147483647 h 13"/>
                <a:gd name="T4" fmla="*/ 2147483647 w 16"/>
                <a:gd name="T5" fmla="*/ 2147483647 h 13"/>
                <a:gd name="T6" fmla="*/ 2147483647 w 16"/>
                <a:gd name="T7" fmla="*/ 2147483647 h 13"/>
                <a:gd name="T8" fmla="*/ 2147483647 w 16"/>
                <a:gd name="T9" fmla="*/ 2147483647 h 13"/>
                <a:gd name="T10" fmla="*/ 2147483647 w 16"/>
                <a:gd name="T11" fmla="*/ 0 h 13"/>
                <a:gd name="T12" fmla="*/ 2147483647 w 16"/>
                <a:gd name="T13" fmla="*/ 0 h 13"/>
                <a:gd name="T14" fmla="*/ 2147483647 w 16"/>
                <a:gd name="T15" fmla="*/ 2147483647 h 13"/>
                <a:gd name="T16" fmla="*/ 2147483647 w 16"/>
                <a:gd name="T17" fmla="*/ 2147483647 h 13"/>
                <a:gd name="T18" fmla="*/ 2147483647 w 16"/>
                <a:gd name="T19" fmla="*/ 2147483647 h 13"/>
                <a:gd name="T20" fmla="*/ 2147483647 w 16"/>
                <a:gd name="T21" fmla="*/ 2147483647 h 13"/>
                <a:gd name="T22" fmla="*/ 2147483647 w 16"/>
                <a:gd name="T23" fmla="*/ 2147483647 h 13"/>
                <a:gd name="T24" fmla="*/ 0 w 16"/>
                <a:gd name="T25" fmla="*/ 2147483647 h 13"/>
                <a:gd name="T26" fmla="*/ 2147483647 w 16"/>
                <a:gd name="T27" fmla="*/ 0 h 13"/>
                <a:gd name="T28" fmla="*/ 2147483647 w 16"/>
                <a:gd name="T29" fmla="*/ 0 h 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3"/>
                <a:gd name="T47" fmla="*/ 16 w 16"/>
                <a:gd name="T48" fmla="*/ 13 h 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3">
                  <a:moveTo>
                    <a:pt x="6" y="8"/>
                  </a:moveTo>
                  <a:lnTo>
                    <a:pt x="6" y="8"/>
                  </a:lnTo>
                  <a:lnTo>
                    <a:pt x="10" y="8"/>
                  </a:lnTo>
                  <a:lnTo>
                    <a:pt x="8" y="3"/>
                  </a:lnTo>
                  <a:lnTo>
                    <a:pt x="6" y="8"/>
                  </a:lnTo>
                  <a:close/>
                  <a:moveTo>
                    <a:pt x="10" y="0"/>
                  </a:moveTo>
                  <a:lnTo>
                    <a:pt x="10" y="0"/>
                  </a:lnTo>
                  <a:lnTo>
                    <a:pt x="16" y="13"/>
                  </a:lnTo>
                  <a:lnTo>
                    <a:pt x="12" y="13"/>
                  </a:lnTo>
                  <a:lnTo>
                    <a:pt x="11" y="10"/>
                  </a:lnTo>
                  <a:lnTo>
                    <a:pt x="5" y="10"/>
                  </a:lnTo>
                  <a:lnTo>
                    <a:pt x="4" y="13"/>
                  </a:lnTo>
                  <a:lnTo>
                    <a:pt x="0" y="13"/>
                  </a:lnTo>
                  <a:lnTo>
                    <a:pt x="6" y="0"/>
                  </a:lnTo>
                  <a:lnTo>
                    <a:pt x="1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6" name="Freeform 158"/>
            <p:cNvSpPr>
              <a:spLocks/>
            </p:cNvSpPr>
            <p:nvPr/>
          </p:nvSpPr>
          <p:spPr bwMode="auto">
            <a:xfrm>
              <a:off x="1895475" y="3140076"/>
              <a:ext cx="9525" cy="4763"/>
            </a:xfrm>
            <a:custGeom>
              <a:avLst/>
              <a:gdLst>
                <a:gd name="T0" fmla="*/ 2147483647 w 22"/>
                <a:gd name="T1" fmla="*/ 0 h 13"/>
                <a:gd name="T2" fmla="*/ 2147483647 w 22"/>
                <a:gd name="T3" fmla="*/ 0 h 13"/>
                <a:gd name="T4" fmla="*/ 2147483647 w 22"/>
                <a:gd name="T5" fmla="*/ 2147483647 h 13"/>
                <a:gd name="T6" fmla="*/ 2147483647 w 22"/>
                <a:gd name="T7" fmla="*/ 0 h 13"/>
                <a:gd name="T8" fmla="*/ 2147483647 w 22"/>
                <a:gd name="T9" fmla="*/ 0 h 13"/>
                <a:gd name="T10" fmla="*/ 2147483647 w 22"/>
                <a:gd name="T11" fmla="*/ 2147483647 h 13"/>
                <a:gd name="T12" fmla="*/ 2147483647 w 22"/>
                <a:gd name="T13" fmla="*/ 0 h 13"/>
                <a:gd name="T14" fmla="*/ 2147483647 w 22"/>
                <a:gd name="T15" fmla="*/ 0 h 13"/>
                <a:gd name="T16" fmla="*/ 2147483647 w 22"/>
                <a:gd name="T17" fmla="*/ 2147483647 h 13"/>
                <a:gd name="T18" fmla="*/ 2147483647 w 22"/>
                <a:gd name="T19" fmla="*/ 2147483647 h 13"/>
                <a:gd name="T20" fmla="*/ 2147483647 w 22"/>
                <a:gd name="T21" fmla="*/ 2147483647 h 13"/>
                <a:gd name="T22" fmla="*/ 2147483647 w 22"/>
                <a:gd name="T23" fmla="*/ 2147483647 h 13"/>
                <a:gd name="T24" fmla="*/ 2147483647 w 22"/>
                <a:gd name="T25" fmla="*/ 2147483647 h 13"/>
                <a:gd name="T26" fmla="*/ 0 w 22"/>
                <a:gd name="T27" fmla="*/ 0 h 13"/>
                <a:gd name="T28" fmla="*/ 2147483647 w 22"/>
                <a:gd name="T29" fmla="*/ 0 h 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13"/>
                <a:gd name="T47" fmla="*/ 22 w 22"/>
                <a:gd name="T48" fmla="*/ 13 h 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13">
                  <a:moveTo>
                    <a:pt x="3" y="0"/>
                  </a:moveTo>
                  <a:lnTo>
                    <a:pt x="3" y="0"/>
                  </a:lnTo>
                  <a:lnTo>
                    <a:pt x="6" y="10"/>
                  </a:lnTo>
                  <a:lnTo>
                    <a:pt x="9" y="0"/>
                  </a:lnTo>
                  <a:lnTo>
                    <a:pt x="13" y="0"/>
                  </a:lnTo>
                  <a:lnTo>
                    <a:pt x="16" y="10"/>
                  </a:lnTo>
                  <a:lnTo>
                    <a:pt x="19" y="0"/>
                  </a:lnTo>
                  <a:lnTo>
                    <a:pt x="22" y="0"/>
                  </a:lnTo>
                  <a:lnTo>
                    <a:pt x="18" y="13"/>
                  </a:lnTo>
                  <a:lnTo>
                    <a:pt x="14" y="13"/>
                  </a:lnTo>
                  <a:lnTo>
                    <a:pt x="11" y="4"/>
                  </a:lnTo>
                  <a:lnTo>
                    <a:pt x="8" y="13"/>
                  </a:lnTo>
                  <a:lnTo>
                    <a:pt x="5" y="13"/>
                  </a:lnTo>
                  <a:lnTo>
                    <a:pt x="0" y="0"/>
                  </a:lnTo>
                  <a:lnTo>
                    <a:pt x="3"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7" name="Freeform 159"/>
            <p:cNvSpPr>
              <a:spLocks/>
            </p:cNvSpPr>
            <p:nvPr/>
          </p:nvSpPr>
          <p:spPr bwMode="auto">
            <a:xfrm>
              <a:off x="1905000" y="3140076"/>
              <a:ext cx="4763" cy="4763"/>
            </a:xfrm>
            <a:custGeom>
              <a:avLst/>
              <a:gdLst>
                <a:gd name="T0" fmla="*/ 2147483647 w 11"/>
                <a:gd name="T1" fmla="*/ 2147483647 h 13"/>
                <a:gd name="T2" fmla="*/ 2147483647 w 11"/>
                <a:gd name="T3" fmla="*/ 2147483647 h 13"/>
                <a:gd name="T4" fmla="*/ 2147483647 w 11"/>
                <a:gd name="T5" fmla="*/ 2147483647 h 13"/>
                <a:gd name="T6" fmla="*/ 2147483647 w 11"/>
                <a:gd name="T7" fmla="*/ 2147483647 h 13"/>
                <a:gd name="T8" fmla="*/ 2147483647 w 11"/>
                <a:gd name="T9" fmla="*/ 2147483647 h 13"/>
                <a:gd name="T10" fmla="*/ 2147483647 w 11"/>
                <a:gd name="T11" fmla="*/ 2147483647 h 13"/>
                <a:gd name="T12" fmla="*/ 2147483647 w 11"/>
                <a:gd name="T13" fmla="*/ 2147483647 h 13"/>
                <a:gd name="T14" fmla="*/ 2147483647 w 11"/>
                <a:gd name="T15" fmla="*/ 2147483647 h 13"/>
                <a:gd name="T16" fmla="*/ 2147483647 w 11"/>
                <a:gd name="T17" fmla="*/ 2147483647 h 13"/>
                <a:gd name="T18" fmla="*/ 2147483647 w 11"/>
                <a:gd name="T19" fmla="*/ 2147483647 h 13"/>
                <a:gd name="T20" fmla="*/ 0 w 11"/>
                <a:gd name="T21" fmla="*/ 2147483647 h 13"/>
                <a:gd name="T22" fmla="*/ 2147483647 w 11"/>
                <a:gd name="T23" fmla="*/ 0 h 13"/>
                <a:gd name="T24" fmla="*/ 2147483647 w 11"/>
                <a:gd name="T25" fmla="*/ 0 h 13"/>
                <a:gd name="T26" fmla="*/ 2147483647 w 11"/>
                <a:gd name="T27" fmla="*/ 2147483647 h 13"/>
                <a:gd name="T28" fmla="*/ 2147483647 w 11"/>
                <a:gd name="T29" fmla="*/ 2147483647 h 13"/>
                <a:gd name="T30" fmla="*/ 2147483647 w 11"/>
                <a:gd name="T31" fmla="*/ 2147483647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
                <a:gd name="T49" fmla="*/ 0 h 13"/>
                <a:gd name="T50" fmla="*/ 11 w 11"/>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 h="13">
                  <a:moveTo>
                    <a:pt x="3" y="6"/>
                  </a:moveTo>
                  <a:lnTo>
                    <a:pt x="3" y="6"/>
                  </a:lnTo>
                  <a:lnTo>
                    <a:pt x="11" y="6"/>
                  </a:lnTo>
                  <a:lnTo>
                    <a:pt x="11" y="8"/>
                  </a:lnTo>
                  <a:lnTo>
                    <a:pt x="3" y="8"/>
                  </a:lnTo>
                  <a:cubicBezTo>
                    <a:pt x="3" y="10"/>
                    <a:pt x="4" y="11"/>
                    <a:pt x="6" y="11"/>
                  </a:cubicBezTo>
                  <a:lnTo>
                    <a:pt x="11" y="11"/>
                  </a:lnTo>
                  <a:lnTo>
                    <a:pt x="11" y="13"/>
                  </a:lnTo>
                  <a:lnTo>
                    <a:pt x="6" y="13"/>
                  </a:lnTo>
                  <a:cubicBezTo>
                    <a:pt x="5" y="13"/>
                    <a:pt x="3" y="13"/>
                    <a:pt x="2" y="12"/>
                  </a:cubicBezTo>
                  <a:cubicBezTo>
                    <a:pt x="0" y="11"/>
                    <a:pt x="0" y="10"/>
                    <a:pt x="0" y="7"/>
                  </a:cubicBezTo>
                  <a:cubicBezTo>
                    <a:pt x="0" y="3"/>
                    <a:pt x="2" y="0"/>
                    <a:pt x="6" y="0"/>
                  </a:cubicBezTo>
                  <a:lnTo>
                    <a:pt x="11" y="0"/>
                  </a:lnTo>
                  <a:lnTo>
                    <a:pt x="11" y="3"/>
                  </a:lnTo>
                  <a:lnTo>
                    <a:pt x="6" y="3"/>
                  </a:lnTo>
                  <a:cubicBezTo>
                    <a:pt x="4" y="3"/>
                    <a:pt x="3" y="4"/>
                    <a:pt x="3" y="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8" name="Freeform 160"/>
            <p:cNvSpPr>
              <a:spLocks/>
            </p:cNvSpPr>
            <p:nvPr/>
          </p:nvSpPr>
          <p:spPr bwMode="auto">
            <a:xfrm>
              <a:off x="1911350" y="3140076"/>
              <a:ext cx="1588" cy="4763"/>
            </a:xfrm>
            <a:custGeom>
              <a:avLst/>
              <a:gdLst>
                <a:gd name="T0" fmla="*/ 0 w 3"/>
                <a:gd name="T1" fmla="*/ 0 h 13"/>
                <a:gd name="T2" fmla="*/ 0 w 3"/>
                <a:gd name="T3" fmla="*/ 0 h 13"/>
                <a:gd name="T4" fmla="*/ 2147483647 w 3"/>
                <a:gd name="T5" fmla="*/ 0 h 13"/>
                <a:gd name="T6" fmla="*/ 2147483647 w 3"/>
                <a:gd name="T7" fmla="*/ 2147483647 h 13"/>
                <a:gd name="T8" fmla="*/ 0 w 3"/>
                <a:gd name="T9" fmla="*/ 2147483647 h 13"/>
                <a:gd name="T10" fmla="*/ 0 w 3"/>
                <a:gd name="T11" fmla="*/ 0 h 13"/>
                <a:gd name="T12" fmla="*/ 0 60000 65536"/>
                <a:gd name="T13" fmla="*/ 0 60000 65536"/>
                <a:gd name="T14" fmla="*/ 0 60000 65536"/>
                <a:gd name="T15" fmla="*/ 0 60000 65536"/>
                <a:gd name="T16" fmla="*/ 0 60000 65536"/>
                <a:gd name="T17" fmla="*/ 0 60000 65536"/>
                <a:gd name="T18" fmla="*/ 0 w 3"/>
                <a:gd name="T19" fmla="*/ 0 h 13"/>
                <a:gd name="T20" fmla="*/ 3 w 3"/>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3" h="13">
                  <a:moveTo>
                    <a:pt x="0" y="0"/>
                  </a:moveTo>
                  <a:lnTo>
                    <a:pt x="0" y="0"/>
                  </a:lnTo>
                  <a:lnTo>
                    <a:pt x="3" y="0"/>
                  </a:lnTo>
                  <a:lnTo>
                    <a:pt x="3" y="13"/>
                  </a:lnTo>
                  <a:lnTo>
                    <a:pt x="0" y="13"/>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9" name="Freeform 161"/>
            <p:cNvSpPr>
              <a:spLocks/>
            </p:cNvSpPr>
            <p:nvPr/>
          </p:nvSpPr>
          <p:spPr bwMode="auto">
            <a:xfrm>
              <a:off x="1879600" y="3116263"/>
              <a:ext cx="12700" cy="14288"/>
            </a:xfrm>
            <a:custGeom>
              <a:avLst/>
              <a:gdLst>
                <a:gd name="T0" fmla="*/ 2147483647 w 30"/>
                <a:gd name="T1" fmla="*/ 2147483647 h 37"/>
                <a:gd name="T2" fmla="*/ 2147483647 w 30"/>
                <a:gd name="T3" fmla="*/ 2147483647 h 37"/>
                <a:gd name="T4" fmla="*/ 2147483647 w 30"/>
                <a:gd name="T5" fmla="*/ 2147483647 h 37"/>
                <a:gd name="T6" fmla="*/ 2147483647 w 30"/>
                <a:gd name="T7" fmla="*/ 0 h 37"/>
                <a:gd name="T8" fmla="*/ 0 w 30"/>
                <a:gd name="T9" fmla="*/ 2147483647 h 37"/>
                <a:gd name="T10" fmla="*/ 2147483647 w 30"/>
                <a:gd name="T11" fmla="*/ 2147483647 h 37"/>
                <a:gd name="T12" fmla="*/ 2147483647 w 30"/>
                <a:gd name="T13" fmla="*/ 2147483647 h 37"/>
                <a:gd name="T14" fmla="*/ 2147483647 w 30"/>
                <a:gd name="T15" fmla="*/ 2147483647 h 37"/>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37"/>
                <a:gd name="T26" fmla="*/ 30 w 30"/>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37">
                  <a:moveTo>
                    <a:pt x="29" y="37"/>
                  </a:moveTo>
                  <a:lnTo>
                    <a:pt x="29" y="37"/>
                  </a:lnTo>
                  <a:cubicBezTo>
                    <a:pt x="29" y="37"/>
                    <a:pt x="30" y="37"/>
                    <a:pt x="30" y="37"/>
                  </a:cubicBezTo>
                  <a:cubicBezTo>
                    <a:pt x="20" y="15"/>
                    <a:pt x="7" y="0"/>
                    <a:pt x="7" y="0"/>
                  </a:cubicBezTo>
                  <a:cubicBezTo>
                    <a:pt x="7" y="0"/>
                    <a:pt x="0" y="6"/>
                    <a:pt x="0" y="13"/>
                  </a:cubicBezTo>
                  <a:cubicBezTo>
                    <a:pt x="0" y="18"/>
                    <a:pt x="4" y="21"/>
                    <a:pt x="4" y="21"/>
                  </a:cubicBezTo>
                  <a:cubicBezTo>
                    <a:pt x="11" y="27"/>
                    <a:pt x="26" y="35"/>
                    <a:pt x="29" y="37"/>
                  </a:cubicBezTo>
                  <a:cubicBezTo>
                    <a:pt x="29" y="37"/>
                    <a:pt x="29" y="37"/>
                    <a:pt x="29" y="3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60" name="Freeform 162"/>
            <p:cNvSpPr>
              <a:spLocks/>
            </p:cNvSpPr>
            <p:nvPr/>
          </p:nvSpPr>
          <p:spPr bwMode="auto">
            <a:xfrm>
              <a:off x="1881188" y="3133726"/>
              <a:ext cx="9525" cy="3175"/>
            </a:xfrm>
            <a:custGeom>
              <a:avLst/>
              <a:gdLst>
                <a:gd name="T0" fmla="*/ 2147483647 w 25"/>
                <a:gd name="T1" fmla="*/ 0 h 9"/>
                <a:gd name="T2" fmla="*/ 2147483647 w 25"/>
                <a:gd name="T3" fmla="*/ 0 h 9"/>
                <a:gd name="T4" fmla="*/ 2147483647 w 25"/>
                <a:gd name="T5" fmla="*/ 0 h 9"/>
                <a:gd name="T6" fmla="*/ 0 w 25"/>
                <a:gd name="T7" fmla="*/ 2147483647 h 9"/>
                <a:gd name="T8" fmla="*/ 2147483647 w 25"/>
                <a:gd name="T9" fmla="*/ 2147483647 h 9"/>
                <a:gd name="T10" fmla="*/ 2147483647 w 25"/>
                <a:gd name="T11" fmla="*/ 0 h 9"/>
                <a:gd name="T12" fmla="*/ 2147483647 w 25"/>
                <a:gd name="T13" fmla="*/ 0 h 9"/>
                <a:gd name="T14" fmla="*/ 2147483647 w 25"/>
                <a:gd name="T15" fmla="*/ 0 h 9"/>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9"/>
                <a:gd name="T26" fmla="*/ 25 w 25"/>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9">
                  <a:moveTo>
                    <a:pt x="25" y="0"/>
                  </a:moveTo>
                  <a:lnTo>
                    <a:pt x="25" y="0"/>
                  </a:lnTo>
                  <a:cubicBezTo>
                    <a:pt x="25" y="0"/>
                    <a:pt x="25" y="0"/>
                    <a:pt x="25" y="0"/>
                  </a:cubicBezTo>
                  <a:lnTo>
                    <a:pt x="0" y="1"/>
                  </a:lnTo>
                  <a:cubicBezTo>
                    <a:pt x="2" y="6"/>
                    <a:pt x="7" y="9"/>
                    <a:pt x="12" y="8"/>
                  </a:cubicBezTo>
                  <a:cubicBezTo>
                    <a:pt x="15" y="7"/>
                    <a:pt x="23" y="2"/>
                    <a:pt x="25" y="0"/>
                  </a:cubicBezTo>
                  <a:cubicBezTo>
                    <a:pt x="25" y="0"/>
                    <a:pt x="25" y="0"/>
                    <a:pt x="25"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61" name="Freeform 163"/>
            <p:cNvSpPr>
              <a:spLocks/>
            </p:cNvSpPr>
            <p:nvPr/>
          </p:nvSpPr>
          <p:spPr bwMode="auto">
            <a:xfrm>
              <a:off x="1876425" y="3124201"/>
              <a:ext cx="15875" cy="7938"/>
            </a:xfrm>
            <a:custGeom>
              <a:avLst/>
              <a:gdLst>
                <a:gd name="T0" fmla="*/ 2147483647 w 35"/>
                <a:gd name="T1" fmla="*/ 2147483647 h 20"/>
                <a:gd name="T2" fmla="*/ 2147483647 w 35"/>
                <a:gd name="T3" fmla="*/ 2147483647 h 20"/>
                <a:gd name="T4" fmla="*/ 2147483647 w 35"/>
                <a:gd name="T5" fmla="*/ 2147483647 h 20"/>
                <a:gd name="T6" fmla="*/ 2147483647 w 35"/>
                <a:gd name="T7" fmla="*/ 0 h 20"/>
                <a:gd name="T8" fmla="*/ 2147483647 w 35"/>
                <a:gd name="T9" fmla="*/ 2147483647 h 20"/>
                <a:gd name="T10" fmla="*/ 2147483647 w 35"/>
                <a:gd name="T11" fmla="*/ 2147483647 h 20"/>
                <a:gd name="T12" fmla="*/ 2147483647 w 35"/>
                <a:gd name="T13" fmla="*/ 2147483647 h 20"/>
                <a:gd name="T14" fmla="*/ 2147483647 w 35"/>
                <a:gd name="T15" fmla="*/ 2147483647 h 20"/>
                <a:gd name="T16" fmla="*/ 2147483647 w 35"/>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0"/>
                <a:gd name="T29" fmla="*/ 35 w 35"/>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0">
                  <a:moveTo>
                    <a:pt x="35" y="20"/>
                  </a:moveTo>
                  <a:lnTo>
                    <a:pt x="35" y="20"/>
                  </a:lnTo>
                  <a:cubicBezTo>
                    <a:pt x="35" y="20"/>
                    <a:pt x="34" y="19"/>
                    <a:pt x="34" y="19"/>
                  </a:cubicBezTo>
                  <a:cubicBezTo>
                    <a:pt x="23" y="12"/>
                    <a:pt x="2" y="0"/>
                    <a:pt x="2" y="0"/>
                  </a:cubicBezTo>
                  <a:cubicBezTo>
                    <a:pt x="0" y="6"/>
                    <a:pt x="3" y="11"/>
                    <a:pt x="3" y="11"/>
                  </a:cubicBezTo>
                  <a:cubicBezTo>
                    <a:pt x="5" y="17"/>
                    <a:pt x="11" y="19"/>
                    <a:pt x="11" y="19"/>
                  </a:cubicBezTo>
                  <a:cubicBezTo>
                    <a:pt x="13" y="20"/>
                    <a:pt x="15" y="20"/>
                    <a:pt x="15" y="20"/>
                  </a:cubicBezTo>
                  <a:cubicBezTo>
                    <a:pt x="16" y="20"/>
                    <a:pt x="30" y="20"/>
                    <a:pt x="34" y="20"/>
                  </a:cubicBezTo>
                  <a:cubicBezTo>
                    <a:pt x="34" y="20"/>
                    <a:pt x="35" y="20"/>
                    <a:pt x="35" y="2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62" name="Freeform 164"/>
            <p:cNvSpPr>
              <a:spLocks/>
            </p:cNvSpPr>
            <p:nvPr/>
          </p:nvSpPr>
          <p:spPr bwMode="auto">
            <a:xfrm>
              <a:off x="1887538" y="3111501"/>
              <a:ext cx="7938" cy="19050"/>
            </a:xfrm>
            <a:custGeom>
              <a:avLst/>
              <a:gdLst>
                <a:gd name="T0" fmla="*/ 2147483647 w 21"/>
                <a:gd name="T1" fmla="*/ 0 h 46"/>
                <a:gd name="T2" fmla="*/ 2147483647 w 21"/>
                <a:gd name="T3" fmla="*/ 0 h 46"/>
                <a:gd name="T4" fmla="*/ 2147483647 w 21"/>
                <a:gd name="T5" fmla="*/ 0 h 46"/>
                <a:gd name="T6" fmla="*/ 2147483647 w 21"/>
                <a:gd name="T7" fmla="*/ 2147483647 h 46"/>
                <a:gd name="T8" fmla="*/ 2147483647 w 21"/>
                <a:gd name="T9" fmla="*/ 2147483647 h 46"/>
                <a:gd name="T10" fmla="*/ 2147483647 w 21"/>
                <a:gd name="T11" fmla="*/ 2147483647 h 46"/>
                <a:gd name="T12" fmla="*/ 2147483647 w 21"/>
                <a:gd name="T13" fmla="*/ 2147483647 h 46"/>
                <a:gd name="T14" fmla="*/ 2147483647 w 21"/>
                <a:gd name="T15" fmla="*/ 2147483647 h 46"/>
                <a:gd name="T16" fmla="*/ 2147483647 w 21"/>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46"/>
                <a:gd name="T29" fmla="*/ 21 w 21"/>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46">
                  <a:moveTo>
                    <a:pt x="13" y="0"/>
                  </a:moveTo>
                  <a:lnTo>
                    <a:pt x="13" y="0"/>
                  </a:lnTo>
                  <a:cubicBezTo>
                    <a:pt x="12" y="0"/>
                    <a:pt x="9" y="0"/>
                    <a:pt x="9" y="0"/>
                  </a:cubicBezTo>
                  <a:cubicBezTo>
                    <a:pt x="2" y="2"/>
                    <a:pt x="1" y="8"/>
                    <a:pt x="1" y="8"/>
                  </a:cubicBezTo>
                  <a:cubicBezTo>
                    <a:pt x="0" y="12"/>
                    <a:pt x="1" y="16"/>
                    <a:pt x="1" y="16"/>
                  </a:cubicBezTo>
                  <a:cubicBezTo>
                    <a:pt x="3" y="26"/>
                    <a:pt x="14" y="42"/>
                    <a:pt x="16" y="46"/>
                  </a:cubicBezTo>
                  <a:cubicBezTo>
                    <a:pt x="17" y="46"/>
                    <a:pt x="17" y="46"/>
                    <a:pt x="17" y="46"/>
                  </a:cubicBezTo>
                  <a:cubicBezTo>
                    <a:pt x="17" y="46"/>
                    <a:pt x="17" y="45"/>
                    <a:pt x="17" y="45"/>
                  </a:cubicBezTo>
                  <a:cubicBezTo>
                    <a:pt x="21" y="9"/>
                    <a:pt x="13" y="0"/>
                    <a:pt x="13"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63" name="Freeform 165"/>
            <p:cNvSpPr>
              <a:spLocks/>
            </p:cNvSpPr>
            <p:nvPr/>
          </p:nvSpPr>
          <p:spPr bwMode="auto">
            <a:xfrm>
              <a:off x="1893888" y="3111501"/>
              <a:ext cx="9525" cy="19050"/>
            </a:xfrm>
            <a:custGeom>
              <a:avLst/>
              <a:gdLst>
                <a:gd name="T0" fmla="*/ 2147483647 w 21"/>
                <a:gd name="T1" fmla="*/ 2147483647 h 46"/>
                <a:gd name="T2" fmla="*/ 2147483647 w 21"/>
                <a:gd name="T3" fmla="*/ 2147483647 h 46"/>
                <a:gd name="T4" fmla="*/ 2147483647 w 21"/>
                <a:gd name="T5" fmla="*/ 2147483647 h 46"/>
                <a:gd name="T6" fmla="*/ 2147483647 w 21"/>
                <a:gd name="T7" fmla="*/ 2147483647 h 46"/>
                <a:gd name="T8" fmla="*/ 2147483647 w 21"/>
                <a:gd name="T9" fmla="*/ 2147483647 h 46"/>
                <a:gd name="T10" fmla="*/ 2147483647 w 21"/>
                <a:gd name="T11" fmla="*/ 0 h 46"/>
                <a:gd name="T12" fmla="*/ 2147483647 w 21"/>
                <a:gd name="T13" fmla="*/ 0 h 46"/>
                <a:gd name="T14" fmla="*/ 2147483647 w 21"/>
                <a:gd name="T15" fmla="*/ 2147483647 h 46"/>
                <a:gd name="T16" fmla="*/ 2147483647 w 21"/>
                <a:gd name="T17" fmla="*/ 2147483647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46"/>
                <a:gd name="T29" fmla="*/ 21 w 21"/>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46">
                  <a:moveTo>
                    <a:pt x="4" y="46"/>
                  </a:moveTo>
                  <a:lnTo>
                    <a:pt x="4" y="46"/>
                  </a:lnTo>
                  <a:cubicBezTo>
                    <a:pt x="4" y="46"/>
                    <a:pt x="4" y="46"/>
                    <a:pt x="4" y="46"/>
                  </a:cubicBezTo>
                  <a:cubicBezTo>
                    <a:pt x="6" y="42"/>
                    <a:pt x="17" y="26"/>
                    <a:pt x="19" y="16"/>
                  </a:cubicBezTo>
                  <a:cubicBezTo>
                    <a:pt x="19" y="16"/>
                    <a:pt x="21" y="11"/>
                    <a:pt x="19" y="8"/>
                  </a:cubicBezTo>
                  <a:cubicBezTo>
                    <a:pt x="19" y="8"/>
                    <a:pt x="18" y="2"/>
                    <a:pt x="11" y="0"/>
                  </a:cubicBezTo>
                  <a:cubicBezTo>
                    <a:pt x="11" y="0"/>
                    <a:pt x="9" y="0"/>
                    <a:pt x="7" y="0"/>
                  </a:cubicBezTo>
                  <a:cubicBezTo>
                    <a:pt x="7" y="0"/>
                    <a:pt x="0" y="9"/>
                    <a:pt x="3" y="46"/>
                  </a:cubicBezTo>
                  <a:cubicBezTo>
                    <a:pt x="3" y="46"/>
                    <a:pt x="4" y="46"/>
                    <a:pt x="4" y="4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64" name="Freeform 166"/>
            <p:cNvSpPr>
              <a:spLocks/>
            </p:cNvSpPr>
            <p:nvPr/>
          </p:nvSpPr>
          <p:spPr bwMode="auto">
            <a:xfrm>
              <a:off x="1898650" y="3133726"/>
              <a:ext cx="11113" cy="3175"/>
            </a:xfrm>
            <a:custGeom>
              <a:avLst/>
              <a:gdLst>
                <a:gd name="T0" fmla="*/ 0 w 26"/>
                <a:gd name="T1" fmla="*/ 0 h 10"/>
                <a:gd name="T2" fmla="*/ 0 w 26"/>
                <a:gd name="T3" fmla="*/ 0 h 10"/>
                <a:gd name="T4" fmla="*/ 0 w 26"/>
                <a:gd name="T5" fmla="*/ 0 h 10"/>
                <a:gd name="T6" fmla="*/ 0 w 26"/>
                <a:gd name="T7" fmla="*/ 0 h 10"/>
                <a:gd name="T8" fmla="*/ 2147483647 w 26"/>
                <a:gd name="T9" fmla="*/ 2147483647 h 10"/>
                <a:gd name="T10" fmla="*/ 2147483647 w 26"/>
                <a:gd name="T11" fmla="*/ 2147483647 h 10"/>
                <a:gd name="T12" fmla="*/ 0 w 26"/>
                <a:gd name="T13" fmla="*/ 0 h 10"/>
                <a:gd name="T14" fmla="*/ 0 w 26"/>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0"/>
                <a:gd name="T26" fmla="*/ 26 w 26"/>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0">
                  <a:moveTo>
                    <a:pt x="0" y="0"/>
                  </a:moveTo>
                  <a:lnTo>
                    <a:pt x="0" y="0"/>
                  </a:lnTo>
                  <a:cubicBezTo>
                    <a:pt x="0" y="0"/>
                    <a:pt x="0" y="0"/>
                    <a:pt x="0" y="0"/>
                  </a:cubicBezTo>
                  <a:cubicBezTo>
                    <a:pt x="0" y="0"/>
                    <a:pt x="0" y="0"/>
                    <a:pt x="0" y="0"/>
                  </a:cubicBezTo>
                  <a:cubicBezTo>
                    <a:pt x="3" y="2"/>
                    <a:pt x="10" y="7"/>
                    <a:pt x="14" y="8"/>
                  </a:cubicBezTo>
                  <a:cubicBezTo>
                    <a:pt x="14" y="8"/>
                    <a:pt x="20" y="10"/>
                    <a:pt x="26" y="1"/>
                  </a:cubicBez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65" name="Freeform 167"/>
            <p:cNvSpPr>
              <a:spLocks/>
            </p:cNvSpPr>
            <p:nvPr/>
          </p:nvSpPr>
          <p:spPr bwMode="auto">
            <a:xfrm>
              <a:off x="1898650" y="3124201"/>
              <a:ext cx="14288" cy="7938"/>
            </a:xfrm>
            <a:custGeom>
              <a:avLst/>
              <a:gdLst>
                <a:gd name="T0" fmla="*/ 2147483647 w 34"/>
                <a:gd name="T1" fmla="*/ 0 h 20"/>
                <a:gd name="T2" fmla="*/ 2147483647 w 34"/>
                <a:gd name="T3" fmla="*/ 0 h 20"/>
                <a:gd name="T4" fmla="*/ 0 w 34"/>
                <a:gd name="T5" fmla="*/ 2147483647 h 20"/>
                <a:gd name="T6" fmla="*/ 0 w 34"/>
                <a:gd name="T7" fmla="*/ 2147483647 h 20"/>
                <a:gd name="T8" fmla="*/ 0 w 34"/>
                <a:gd name="T9" fmla="*/ 2147483647 h 20"/>
                <a:gd name="T10" fmla="*/ 2147483647 w 34"/>
                <a:gd name="T11" fmla="*/ 2147483647 h 20"/>
                <a:gd name="T12" fmla="*/ 2147483647 w 34"/>
                <a:gd name="T13" fmla="*/ 2147483647 h 20"/>
                <a:gd name="T14" fmla="*/ 2147483647 w 34"/>
                <a:gd name="T15" fmla="*/ 2147483647 h 20"/>
                <a:gd name="T16" fmla="*/ 2147483647 w 34"/>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20"/>
                <a:gd name="T29" fmla="*/ 34 w 34"/>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20">
                  <a:moveTo>
                    <a:pt x="32" y="0"/>
                  </a:moveTo>
                  <a:lnTo>
                    <a:pt x="32" y="0"/>
                  </a:lnTo>
                  <a:cubicBezTo>
                    <a:pt x="32" y="0"/>
                    <a:pt x="11" y="12"/>
                    <a:pt x="0" y="19"/>
                  </a:cubicBezTo>
                  <a:cubicBezTo>
                    <a:pt x="0" y="19"/>
                    <a:pt x="0" y="19"/>
                    <a:pt x="0" y="20"/>
                  </a:cubicBezTo>
                  <a:cubicBezTo>
                    <a:pt x="0" y="20"/>
                    <a:pt x="0" y="20"/>
                    <a:pt x="0" y="20"/>
                  </a:cubicBezTo>
                  <a:cubicBezTo>
                    <a:pt x="4" y="20"/>
                    <a:pt x="19" y="20"/>
                    <a:pt x="19" y="20"/>
                  </a:cubicBezTo>
                  <a:cubicBezTo>
                    <a:pt x="19" y="20"/>
                    <a:pt x="21" y="20"/>
                    <a:pt x="24" y="19"/>
                  </a:cubicBezTo>
                  <a:cubicBezTo>
                    <a:pt x="24" y="19"/>
                    <a:pt x="29" y="17"/>
                    <a:pt x="32" y="11"/>
                  </a:cubicBezTo>
                  <a:cubicBezTo>
                    <a:pt x="32" y="11"/>
                    <a:pt x="34" y="6"/>
                    <a:pt x="32"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66" name="Freeform 168"/>
            <p:cNvSpPr>
              <a:spLocks/>
            </p:cNvSpPr>
            <p:nvPr/>
          </p:nvSpPr>
          <p:spPr bwMode="auto">
            <a:xfrm>
              <a:off x="1897063" y="3116263"/>
              <a:ext cx="12700" cy="14288"/>
            </a:xfrm>
            <a:custGeom>
              <a:avLst/>
              <a:gdLst>
                <a:gd name="T0" fmla="*/ 0 w 30"/>
                <a:gd name="T1" fmla="*/ 2147483647 h 37"/>
                <a:gd name="T2" fmla="*/ 0 w 30"/>
                <a:gd name="T3" fmla="*/ 2147483647 h 37"/>
                <a:gd name="T4" fmla="*/ 0 w 30"/>
                <a:gd name="T5" fmla="*/ 2147483647 h 37"/>
                <a:gd name="T6" fmla="*/ 2147483647 w 30"/>
                <a:gd name="T7" fmla="*/ 2147483647 h 37"/>
                <a:gd name="T8" fmla="*/ 2147483647 w 30"/>
                <a:gd name="T9" fmla="*/ 2147483647 h 37"/>
                <a:gd name="T10" fmla="*/ 2147483647 w 30"/>
                <a:gd name="T11" fmla="*/ 0 h 37"/>
                <a:gd name="T12" fmla="*/ 0 w 30"/>
                <a:gd name="T13" fmla="*/ 2147483647 h 37"/>
                <a:gd name="T14" fmla="*/ 0 w 30"/>
                <a:gd name="T15" fmla="*/ 2147483647 h 37"/>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37"/>
                <a:gd name="T26" fmla="*/ 30 w 30"/>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37">
                  <a:moveTo>
                    <a:pt x="0" y="37"/>
                  </a:moveTo>
                  <a:lnTo>
                    <a:pt x="0" y="37"/>
                  </a:lnTo>
                  <a:cubicBezTo>
                    <a:pt x="0" y="37"/>
                    <a:pt x="0" y="37"/>
                    <a:pt x="0" y="37"/>
                  </a:cubicBezTo>
                  <a:cubicBezTo>
                    <a:pt x="4" y="35"/>
                    <a:pt x="19" y="27"/>
                    <a:pt x="25" y="21"/>
                  </a:cubicBezTo>
                  <a:cubicBezTo>
                    <a:pt x="25" y="21"/>
                    <a:pt x="29" y="18"/>
                    <a:pt x="29" y="13"/>
                  </a:cubicBezTo>
                  <a:cubicBezTo>
                    <a:pt x="30" y="6"/>
                    <a:pt x="23" y="0"/>
                    <a:pt x="23" y="0"/>
                  </a:cubicBezTo>
                  <a:cubicBezTo>
                    <a:pt x="23" y="0"/>
                    <a:pt x="9" y="15"/>
                    <a:pt x="0" y="36"/>
                  </a:cubicBezTo>
                  <a:cubicBezTo>
                    <a:pt x="0" y="36"/>
                    <a:pt x="0" y="37"/>
                    <a:pt x="0" y="3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67" name="Freeform 169"/>
            <p:cNvSpPr>
              <a:spLocks noEditPoints="1"/>
            </p:cNvSpPr>
            <p:nvPr/>
          </p:nvSpPr>
          <p:spPr bwMode="auto">
            <a:xfrm>
              <a:off x="1952625" y="3135313"/>
              <a:ext cx="611188" cy="430213"/>
            </a:xfrm>
            <a:custGeom>
              <a:avLst/>
              <a:gdLst>
                <a:gd name="T0" fmla="*/ 2147483647 w 1460"/>
                <a:gd name="T1" fmla="*/ 2147483647 h 1024"/>
                <a:gd name="T2" fmla="*/ 2147483647 w 1460"/>
                <a:gd name="T3" fmla="*/ 2147483647 h 1024"/>
                <a:gd name="T4" fmla="*/ 2147483647 w 1460"/>
                <a:gd name="T5" fmla="*/ 2147483647 h 1024"/>
                <a:gd name="T6" fmla="*/ 2147483647 w 1460"/>
                <a:gd name="T7" fmla="*/ 2147483647 h 1024"/>
                <a:gd name="T8" fmla="*/ 2147483647 w 1460"/>
                <a:gd name="T9" fmla="*/ 2147483647 h 1024"/>
                <a:gd name="T10" fmla="*/ 2147483647 w 1460"/>
                <a:gd name="T11" fmla="*/ 2147483647 h 1024"/>
                <a:gd name="T12" fmla="*/ 2147483647 w 1460"/>
                <a:gd name="T13" fmla="*/ 2147483647 h 1024"/>
                <a:gd name="T14" fmla="*/ 2147483647 w 1460"/>
                <a:gd name="T15" fmla="*/ 2147483647 h 1024"/>
                <a:gd name="T16" fmla="*/ 2147483647 w 1460"/>
                <a:gd name="T17" fmla="*/ 2147483647 h 1024"/>
                <a:gd name="T18" fmla="*/ 2147483647 w 1460"/>
                <a:gd name="T19" fmla="*/ 2147483647 h 1024"/>
                <a:gd name="T20" fmla="*/ 2147483647 w 1460"/>
                <a:gd name="T21" fmla="*/ 2147483647 h 1024"/>
                <a:gd name="T22" fmla="*/ 2147483647 w 1460"/>
                <a:gd name="T23" fmla="*/ 2147483647 h 1024"/>
                <a:gd name="T24" fmla="*/ 2147483647 w 1460"/>
                <a:gd name="T25" fmla="*/ 2147483647 h 1024"/>
                <a:gd name="T26" fmla="*/ 2147483647 w 1460"/>
                <a:gd name="T27" fmla="*/ 2147483647 h 1024"/>
                <a:gd name="T28" fmla="*/ 2147483647 w 1460"/>
                <a:gd name="T29" fmla="*/ 2147483647 h 1024"/>
                <a:gd name="T30" fmla="*/ 2147483647 w 1460"/>
                <a:gd name="T31" fmla="*/ 2147483647 h 1024"/>
                <a:gd name="T32" fmla="*/ 2147483647 w 1460"/>
                <a:gd name="T33" fmla="*/ 2147483647 h 1024"/>
                <a:gd name="T34" fmla="*/ 2147483647 w 1460"/>
                <a:gd name="T35" fmla="*/ 2147483647 h 1024"/>
                <a:gd name="T36" fmla="*/ 2147483647 w 1460"/>
                <a:gd name="T37" fmla="*/ 2147483647 h 1024"/>
                <a:gd name="T38" fmla="*/ 2147483647 w 1460"/>
                <a:gd name="T39" fmla="*/ 2147483647 h 1024"/>
                <a:gd name="T40" fmla="*/ 2147483647 w 1460"/>
                <a:gd name="T41" fmla="*/ 2147483647 h 1024"/>
                <a:gd name="T42" fmla="*/ 2147483647 w 1460"/>
                <a:gd name="T43" fmla="*/ 2147483647 h 1024"/>
                <a:gd name="T44" fmla="*/ 2147483647 w 1460"/>
                <a:gd name="T45" fmla="*/ 2147483647 h 1024"/>
                <a:gd name="T46" fmla="*/ 2147483647 w 1460"/>
                <a:gd name="T47" fmla="*/ 2147483647 h 1024"/>
                <a:gd name="T48" fmla="*/ 2147483647 w 1460"/>
                <a:gd name="T49" fmla="*/ 2147483647 h 1024"/>
                <a:gd name="T50" fmla="*/ 2147483647 w 1460"/>
                <a:gd name="T51" fmla="*/ 2147483647 h 1024"/>
                <a:gd name="T52" fmla="*/ 2147483647 w 1460"/>
                <a:gd name="T53" fmla="*/ 2147483647 h 1024"/>
                <a:gd name="T54" fmla="*/ 2147483647 w 1460"/>
                <a:gd name="T55" fmla="*/ 2147483647 h 1024"/>
                <a:gd name="T56" fmla="*/ 2147483647 w 1460"/>
                <a:gd name="T57" fmla="*/ 2147483647 h 1024"/>
                <a:gd name="T58" fmla="*/ 2147483647 w 1460"/>
                <a:gd name="T59" fmla="*/ 0 h 1024"/>
                <a:gd name="T60" fmla="*/ 2147483647 w 1460"/>
                <a:gd name="T61" fmla="*/ 2147483647 h 1024"/>
                <a:gd name="T62" fmla="*/ 2147483647 w 1460"/>
                <a:gd name="T63" fmla="*/ 2147483647 h 1024"/>
                <a:gd name="T64" fmla="*/ 2147483647 w 1460"/>
                <a:gd name="T65" fmla="*/ 2147483647 h 1024"/>
                <a:gd name="T66" fmla="*/ 2147483647 w 1460"/>
                <a:gd name="T67" fmla="*/ 2147483647 h 1024"/>
                <a:gd name="T68" fmla="*/ 2147483647 w 1460"/>
                <a:gd name="T69" fmla="*/ 2147483647 h 1024"/>
                <a:gd name="T70" fmla="*/ 2147483647 w 1460"/>
                <a:gd name="T71" fmla="*/ 2147483647 h 1024"/>
                <a:gd name="T72" fmla="*/ 2147483647 w 1460"/>
                <a:gd name="T73" fmla="*/ 2147483647 h 1024"/>
                <a:gd name="T74" fmla="*/ 2147483647 w 1460"/>
                <a:gd name="T75" fmla="*/ 2147483647 h 10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60"/>
                <a:gd name="T115" fmla="*/ 0 h 1024"/>
                <a:gd name="T116" fmla="*/ 1460 w 1460"/>
                <a:gd name="T117" fmla="*/ 1024 h 10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60" h="1024">
                  <a:moveTo>
                    <a:pt x="120" y="66"/>
                  </a:moveTo>
                  <a:lnTo>
                    <a:pt x="120" y="66"/>
                  </a:lnTo>
                  <a:cubicBezTo>
                    <a:pt x="102" y="66"/>
                    <a:pt x="80" y="70"/>
                    <a:pt x="72" y="81"/>
                  </a:cubicBezTo>
                  <a:cubicBezTo>
                    <a:pt x="57" y="104"/>
                    <a:pt x="56" y="144"/>
                    <a:pt x="71" y="197"/>
                  </a:cubicBezTo>
                  <a:cubicBezTo>
                    <a:pt x="82" y="237"/>
                    <a:pt x="162" y="548"/>
                    <a:pt x="210" y="734"/>
                  </a:cubicBezTo>
                  <a:cubicBezTo>
                    <a:pt x="230" y="810"/>
                    <a:pt x="244" y="868"/>
                    <a:pt x="248" y="881"/>
                  </a:cubicBezTo>
                  <a:cubicBezTo>
                    <a:pt x="249" y="884"/>
                    <a:pt x="250" y="888"/>
                    <a:pt x="250" y="891"/>
                  </a:cubicBezTo>
                  <a:cubicBezTo>
                    <a:pt x="261" y="934"/>
                    <a:pt x="270" y="971"/>
                    <a:pt x="341" y="971"/>
                  </a:cubicBezTo>
                  <a:cubicBezTo>
                    <a:pt x="349" y="971"/>
                    <a:pt x="357" y="970"/>
                    <a:pt x="366" y="970"/>
                  </a:cubicBezTo>
                  <a:cubicBezTo>
                    <a:pt x="489" y="957"/>
                    <a:pt x="1322" y="838"/>
                    <a:pt x="1375" y="829"/>
                  </a:cubicBezTo>
                  <a:cubicBezTo>
                    <a:pt x="1383" y="828"/>
                    <a:pt x="1393" y="825"/>
                    <a:pt x="1396" y="819"/>
                  </a:cubicBezTo>
                  <a:cubicBezTo>
                    <a:pt x="1400" y="814"/>
                    <a:pt x="1402" y="801"/>
                    <a:pt x="1393" y="772"/>
                  </a:cubicBezTo>
                  <a:lnTo>
                    <a:pt x="1377" y="717"/>
                  </a:lnTo>
                  <a:cubicBezTo>
                    <a:pt x="1331" y="559"/>
                    <a:pt x="1208" y="139"/>
                    <a:pt x="1199" y="109"/>
                  </a:cubicBezTo>
                  <a:lnTo>
                    <a:pt x="1198" y="103"/>
                  </a:lnTo>
                  <a:cubicBezTo>
                    <a:pt x="1189" y="71"/>
                    <a:pt x="1184" y="53"/>
                    <a:pt x="1135" y="53"/>
                  </a:cubicBezTo>
                  <a:cubicBezTo>
                    <a:pt x="1063" y="53"/>
                    <a:pt x="141" y="66"/>
                    <a:pt x="131" y="66"/>
                  </a:cubicBezTo>
                  <a:lnTo>
                    <a:pt x="130" y="66"/>
                  </a:lnTo>
                  <a:lnTo>
                    <a:pt x="128" y="66"/>
                  </a:lnTo>
                  <a:cubicBezTo>
                    <a:pt x="128" y="66"/>
                    <a:pt x="125" y="66"/>
                    <a:pt x="120" y="66"/>
                  </a:cubicBezTo>
                  <a:close/>
                  <a:moveTo>
                    <a:pt x="341" y="1024"/>
                  </a:moveTo>
                  <a:lnTo>
                    <a:pt x="341" y="1024"/>
                  </a:lnTo>
                  <a:cubicBezTo>
                    <a:pt x="228" y="1024"/>
                    <a:pt x="209" y="946"/>
                    <a:pt x="199" y="904"/>
                  </a:cubicBezTo>
                  <a:cubicBezTo>
                    <a:pt x="198" y="901"/>
                    <a:pt x="197" y="898"/>
                    <a:pt x="196" y="895"/>
                  </a:cubicBezTo>
                  <a:cubicBezTo>
                    <a:pt x="193" y="881"/>
                    <a:pt x="178" y="824"/>
                    <a:pt x="158" y="747"/>
                  </a:cubicBezTo>
                  <a:cubicBezTo>
                    <a:pt x="110" y="562"/>
                    <a:pt x="30" y="251"/>
                    <a:pt x="19" y="211"/>
                  </a:cubicBezTo>
                  <a:cubicBezTo>
                    <a:pt x="0" y="141"/>
                    <a:pt x="3" y="87"/>
                    <a:pt x="28" y="51"/>
                  </a:cubicBezTo>
                  <a:cubicBezTo>
                    <a:pt x="51" y="18"/>
                    <a:pt x="96" y="13"/>
                    <a:pt x="120" y="13"/>
                  </a:cubicBezTo>
                  <a:cubicBezTo>
                    <a:pt x="126" y="13"/>
                    <a:pt x="130" y="13"/>
                    <a:pt x="132" y="13"/>
                  </a:cubicBezTo>
                  <a:cubicBezTo>
                    <a:pt x="172" y="12"/>
                    <a:pt x="1064" y="0"/>
                    <a:pt x="1135" y="0"/>
                  </a:cubicBezTo>
                  <a:cubicBezTo>
                    <a:pt x="1224" y="0"/>
                    <a:pt x="1239" y="53"/>
                    <a:pt x="1249" y="89"/>
                  </a:cubicBezTo>
                  <a:lnTo>
                    <a:pt x="1251" y="94"/>
                  </a:lnTo>
                  <a:cubicBezTo>
                    <a:pt x="1259" y="124"/>
                    <a:pt x="1382" y="544"/>
                    <a:pt x="1428" y="702"/>
                  </a:cubicBezTo>
                  <a:lnTo>
                    <a:pt x="1445" y="757"/>
                  </a:lnTo>
                  <a:cubicBezTo>
                    <a:pt x="1452" y="782"/>
                    <a:pt x="1460" y="819"/>
                    <a:pt x="1442" y="847"/>
                  </a:cubicBezTo>
                  <a:cubicBezTo>
                    <a:pt x="1430" y="866"/>
                    <a:pt x="1411" y="877"/>
                    <a:pt x="1384" y="882"/>
                  </a:cubicBezTo>
                  <a:cubicBezTo>
                    <a:pt x="1330" y="891"/>
                    <a:pt x="495" y="1010"/>
                    <a:pt x="371" y="1023"/>
                  </a:cubicBezTo>
                  <a:cubicBezTo>
                    <a:pt x="361" y="1024"/>
                    <a:pt x="351" y="1024"/>
                    <a:pt x="341" y="102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68" name="Freeform 170"/>
            <p:cNvSpPr>
              <a:spLocks noEditPoints="1"/>
            </p:cNvSpPr>
            <p:nvPr/>
          </p:nvSpPr>
          <p:spPr bwMode="auto">
            <a:xfrm>
              <a:off x="2012950" y="3162301"/>
              <a:ext cx="508000" cy="368300"/>
            </a:xfrm>
            <a:custGeom>
              <a:avLst/>
              <a:gdLst>
                <a:gd name="T0" fmla="*/ 2147483647 w 1212"/>
                <a:gd name="T1" fmla="*/ 2147483647 h 875"/>
                <a:gd name="T2" fmla="*/ 2147483647 w 1212"/>
                <a:gd name="T3" fmla="*/ 2147483647 h 875"/>
                <a:gd name="T4" fmla="*/ 2147483647 w 1212"/>
                <a:gd name="T5" fmla="*/ 2147483647 h 875"/>
                <a:gd name="T6" fmla="*/ 2147483647 w 1212"/>
                <a:gd name="T7" fmla="*/ 2147483647 h 875"/>
                <a:gd name="T8" fmla="*/ 2147483647 w 1212"/>
                <a:gd name="T9" fmla="*/ 2147483647 h 875"/>
                <a:gd name="T10" fmla="*/ 2147483647 w 1212"/>
                <a:gd name="T11" fmla="*/ 2147483647 h 875"/>
                <a:gd name="T12" fmla="*/ 2147483647 w 1212"/>
                <a:gd name="T13" fmla="*/ 2147483647 h 875"/>
                <a:gd name="T14" fmla="*/ 2147483647 w 1212"/>
                <a:gd name="T15" fmla="*/ 2147483647 h 875"/>
                <a:gd name="T16" fmla="*/ 0 w 1212"/>
                <a:gd name="T17" fmla="*/ 2147483647 h 875"/>
                <a:gd name="T18" fmla="*/ 2147483647 w 1212"/>
                <a:gd name="T19" fmla="*/ 0 h 875"/>
                <a:gd name="T20" fmla="*/ 2147483647 w 1212"/>
                <a:gd name="T21" fmla="*/ 2147483647 h 875"/>
                <a:gd name="T22" fmla="*/ 2147483647 w 1212"/>
                <a:gd name="T23" fmla="*/ 2147483647 h 8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12"/>
                <a:gd name="T37" fmla="*/ 0 h 875"/>
                <a:gd name="T38" fmla="*/ 1212 w 1212"/>
                <a:gd name="T39" fmla="*/ 875 h 8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12" h="875">
                  <a:moveTo>
                    <a:pt x="35" y="51"/>
                  </a:moveTo>
                  <a:lnTo>
                    <a:pt x="35" y="51"/>
                  </a:lnTo>
                  <a:lnTo>
                    <a:pt x="244" y="846"/>
                  </a:lnTo>
                  <a:lnTo>
                    <a:pt x="1178" y="722"/>
                  </a:lnTo>
                  <a:lnTo>
                    <a:pt x="978" y="27"/>
                  </a:lnTo>
                  <a:lnTo>
                    <a:pt x="35" y="51"/>
                  </a:lnTo>
                  <a:close/>
                  <a:moveTo>
                    <a:pt x="224" y="875"/>
                  </a:moveTo>
                  <a:lnTo>
                    <a:pt x="224" y="875"/>
                  </a:lnTo>
                  <a:lnTo>
                    <a:pt x="0" y="25"/>
                  </a:lnTo>
                  <a:lnTo>
                    <a:pt x="998" y="0"/>
                  </a:lnTo>
                  <a:lnTo>
                    <a:pt x="1212" y="744"/>
                  </a:lnTo>
                  <a:lnTo>
                    <a:pt x="224" y="875"/>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69" name="Freeform 171"/>
            <p:cNvSpPr>
              <a:spLocks/>
            </p:cNvSpPr>
            <p:nvPr/>
          </p:nvSpPr>
          <p:spPr bwMode="auto">
            <a:xfrm>
              <a:off x="2036763" y="3321051"/>
              <a:ext cx="22225" cy="58738"/>
            </a:xfrm>
            <a:custGeom>
              <a:avLst/>
              <a:gdLst>
                <a:gd name="T0" fmla="*/ 2147483647 w 54"/>
                <a:gd name="T1" fmla="*/ 2147483647 h 140"/>
                <a:gd name="T2" fmla="*/ 2147483647 w 54"/>
                <a:gd name="T3" fmla="*/ 2147483647 h 140"/>
                <a:gd name="T4" fmla="*/ 2147483647 w 54"/>
                <a:gd name="T5" fmla="*/ 2147483647 h 140"/>
                <a:gd name="T6" fmla="*/ 2147483647 w 54"/>
                <a:gd name="T7" fmla="*/ 2147483647 h 140"/>
                <a:gd name="T8" fmla="*/ 2147483647 w 54"/>
                <a:gd name="T9" fmla="*/ 2147483647 h 140"/>
                <a:gd name="T10" fmla="*/ 2147483647 w 54"/>
                <a:gd name="T11" fmla="*/ 2147483647 h 140"/>
                <a:gd name="T12" fmla="*/ 2147483647 w 54"/>
                <a:gd name="T13" fmla="*/ 2147483647 h 140"/>
                <a:gd name="T14" fmla="*/ 2147483647 w 54"/>
                <a:gd name="T15" fmla="*/ 2147483647 h 140"/>
                <a:gd name="T16" fmla="*/ 2147483647 w 54"/>
                <a:gd name="T17" fmla="*/ 2147483647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140"/>
                <a:gd name="T29" fmla="*/ 54 w 54"/>
                <a:gd name="T30" fmla="*/ 140 h 1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140">
                  <a:moveTo>
                    <a:pt x="43" y="140"/>
                  </a:moveTo>
                  <a:lnTo>
                    <a:pt x="43" y="140"/>
                  </a:lnTo>
                  <a:cubicBezTo>
                    <a:pt x="39" y="140"/>
                    <a:pt x="35" y="137"/>
                    <a:pt x="34" y="133"/>
                  </a:cubicBezTo>
                  <a:lnTo>
                    <a:pt x="2" y="13"/>
                  </a:lnTo>
                  <a:cubicBezTo>
                    <a:pt x="0" y="8"/>
                    <a:pt x="3" y="3"/>
                    <a:pt x="9" y="1"/>
                  </a:cubicBezTo>
                  <a:cubicBezTo>
                    <a:pt x="14" y="0"/>
                    <a:pt x="20" y="3"/>
                    <a:pt x="21" y="8"/>
                  </a:cubicBezTo>
                  <a:lnTo>
                    <a:pt x="53" y="127"/>
                  </a:lnTo>
                  <a:cubicBezTo>
                    <a:pt x="54" y="133"/>
                    <a:pt x="51" y="138"/>
                    <a:pt x="46" y="140"/>
                  </a:cubicBezTo>
                  <a:cubicBezTo>
                    <a:pt x="45" y="140"/>
                    <a:pt x="44" y="140"/>
                    <a:pt x="43" y="14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70" name="Freeform 172"/>
            <p:cNvSpPr>
              <a:spLocks/>
            </p:cNvSpPr>
            <p:nvPr/>
          </p:nvSpPr>
          <p:spPr bwMode="auto">
            <a:xfrm>
              <a:off x="2020888" y="3259138"/>
              <a:ext cx="12700" cy="20638"/>
            </a:xfrm>
            <a:custGeom>
              <a:avLst/>
              <a:gdLst>
                <a:gd name="T0" fmla="*/ 2147483647 w 29"/>
                <a:gd name="T1" fmla="*/ 2147483647 h 50"/>
                <a:gd name="T2" fmla="*/ 2147483647 w 29"/>
                <a:gd name="T3" fmla="*/ 2147483647 h 50"/>
                <a:gd name="T4" fmla="*/ 2147483647 w 29"/>
                <a:gd name="T5" fmla="*/ 2147483647 h 50"/>
                <a:gd name="T6" fmla="*/ 2147483647 w 29"/>
                <a:gd name="T7" fmla="*/ 2147483647 h 50"/>
                <a:gd name="T8" fmla="*/ 2147483647 w 29"/>
                <a:gd name="T9" fmla="*/ 2147483647 h 50"/>
                <a:gd name="T10" fmla="*/ 2147483647 w 29"/>
                <a:gd name="T11" fmla="*/ 2147483647 h 50"/>
                <a:gd name="T12" fmla="*/ 2147483647 w 29"/>
                <a:gd name="T13" fmla="*/ 2147483647 h 50"/>
                <a:gd name="T14" fmla="*/ 2147483647 w 29"/>
                <a:gd name="T15" fmla="*/ 2147483647 h 50"/>
                <a:gd name="T16" fmla="*/ 2147483647 w 29"/>
                <a:gd name="T17" fmla="*/ 2147483647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50"/>
                <a:gd name="T29" fmla="*/ 29 w 29"/>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50">
                  <a:moveTo>
                    <a:pt x="18" y="50"/>
                  </a:moveTo>
                  <a:lnTo>
                    <a:pt x="18" y="50"/>
                  </a:lnTo>
                  <a:cubicBezTo>
                    <a:pt x="13" y="50"/>
                    <a:pt x="9" y="47"/>
                    <a:pt x="8" y="42"/>
                  </a:cubicBezTo>
                  <a:lnTo>
                    <a:pt x="1" y="13"/>
                  </a:lnTo>
                  <a:cubicBezTo>
                    <a:pt x="0" y="8"/>
                    <a:pt x="3" y="2"/>
                    <a:pt x="9" y="1"/>
                  </a:cubicBezTo>
                  <a:cubicBezTo>
                    <a:pt x="14" y="0"/>
                    <a:pt x="19" y="3"/>
                    <a:pt x="21" y="8"/>
                  </a:cubicBezTo>
                  <a:lnTo>
                    <a:pt x="28" y="38"/>
                  </a:lnTo>
                  <a:cubicBezTo>
                    <a:pt x="29" y="43"/>
                    <a:pt x="26" y="48"/>
                    <a:pt x="20" y="50"/>
                  </a:cubicBezTo>
                  <a:cubicBezTo>
                    <a:pt x="20" y="50"/>
                    <a:pt x="19" y="50"/>
                    <a:pt x="18" y="5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71" name="Freeform 173"/>
            <p:cNvSpPr>
              <a:spLocks/>
            </p:cNvSpPr>
            <p:nvPr/>
          </p:nvSpPr>
          <p:spPr bwMode="auto">
            <a:xfrm>
              <a:off x="2027238" y="3287713"/>
              <a:ext cx="9525" cy="11113"/>
            </a:xfrm>
            <a:custGeom>
              <a:avLst/>
              <a:gdLst>
                <a:gd name="T0" fmla="*/ 2147483647 w 23"/>
                <a:gd name="T1" fmla="*/ 2147483647 h 25"/>
                <a:gd name="T2" fmla="*/ 2147483647 w 23"/>
                <a:gd name="T3" fmla="*/ 2147483647 h 25"/>
                <a:gd name="T4" fmla="*/ 2147483647 w 23"/>
                <a:gd name="T5" fmla="*/ 2147483647 h 25"/>
                <a:gd name="T6" fmla="*/ 0 w 23"/>
                <a:gd name="T7" fmla="*/ 2147483647 h 25"/>
                <a:gd name="T8" fmla="*/ 2147483647 w 23"/>
                <a:gd name="T9" fmla="*/ 0 h 25"/>
                <a:gd name="T10" fmla="*/ 2147483647 w 23"/>
                <a:gd name="T11" fmla="*/ 2147483647 h 25"/>
                <a:gd name="T12" fmla="*/ 0 60000 65536"/>
                <a:gd name="T13" fmla="*/ 0 60000 65536"/>
                <a:gd name="T14" fmla="*/ 0 60000 65536"/>
                <a:gd name="T15" fmla="*/ 0 60000 65536"/>
                <a:gd name="T16" fmla="*/ 0 60000 65536"/>
                <a:gd name="T17" fmla="*/ 0 60000 65536"/>
                <a:gd name="T18" fmla="*/ 0 w 23"/>
                <a:gd name="T19" fmla="*/ 0 h 25"/>
                <a:gd name="T20" fmla="*/ 23 w 2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3" h="25">
                  <a:moveTo>
                    <a:pt x="23" y="13"/>
                  </a:moveTo>
                  <a:lnTo>
                    <a:pt x="23" y="13"/>
                  </a:lnTo>
                  <a:cubicBezTo>
                    <a:pt x="23" y="20"/>
                    <a:pt x="18" y="25"/>
                    <a:pt x="12" y="25"/>
                  </a:cubicBezTo>
                  <a:cubicBezTo>
                    <a:pt x="5" y="25"/>
                    <a:pt x="0" y="20"/>
                    <a:pt x="0" y="13"/>
                  </a:cubicBezTo>
                  <a:cubicBezTo>
                    <a:pt x="0" y="6"/>
                    <a:pt x="5" y="0"/>
                    <a:pt x="12" y="0"/>
                  </a:cubicBezTo>
                  <a:cubicBezTo>
                    <a:pt x="18" y="0"/>
                    <a:pt x="23" y="6"/>
                    <a:pt x="23" y="1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72" name="Freeform 174"/>
            <p:cNvSpPr>
              <a:spLocks/>
            </p:cNvSpPr>
            <p:nvPr/>
          </p:nvSpPr>
          <p:spPr bwMode="auto">
            <a:xfrm>
              <a:off x="1973263" y="3149601"/>
              <a:ext cx="134938" cy="411163"/>
            </a:xfrm>
            <a:custGeom>
              <a:avLst/>
              <a:gdLst>
                <a:gd name="T0" fmla="*/ 2147483647 w 322"/>
                <a:gd name="T1" fmla="*/ 2147483647 h 976"/>
                <a:gd name="T2" fmla="*/ 2147483647 w 322"/>
                <a:gd name="T3" fmla="*/ 2147483647 h 976"/>
                <a:gd name="T4" fmla="*/ 2147483647 w 322"/>
                <a:gd name="T5" fmla="*/ 2147483647 h 976"/>
                <a:gd name="T6" fmla="*/ 2147483647 w 322"/>
                <a:gd name="T7" fmla="*/ 2147483647 h 976"/>
                <a:gd name="T8" fmla="*/ 2147483647 w 322"/>
                <a:gd name="T9" fmla="*/ 2147483647 h 976"/>
                <a:gd name="T10" fmla="*/ 2147483647 w 322"/>
                <a:gd name="T11" fmla="*/ 0 h 976"/>
                <a:gd name="T12" fmla="*/ 2147483647 w 322"/>
                <a:gd name="T13" fmla="*/ 2147483647 h 976"/>
                <a:gd name="T14" fmla="*/ 2147483647 w 322"/>
                <a:gd name="T15" fmla="*/ 2147483647 h 976"/>
                <a:gd name="T16" fmla="*/ 2147483647 w 322"/>
                <a:gd name="T17" fmla="*/ 2147483647 h 976"/>
                <a:gd name="T18" fmla="*/ 2147483647 w 322"/>
                <a:gd name="T19" fmla="*/ 2147483647 h 976"/>
                <a:gd name="T20" fmla="*/ 2147483647 w 322"/>
                <a:gd name="T21" fmla="*/ 2147483647 h 976"/>
                <a:gd name="T22" fmla="*/ 2147483647 w 322"/>
                <a:gd name="T23" fmla="*/ 2147483647 h 976"/>
                <a:gd name="T24" fmla="*/ 2147483647 w 322"/>
                <a:gd name="T25" fmla="*/ 2147483647 h 976"/>
                <a:gd name="T26" fmla="*/ 2147483647 w 322"/>
                <a:gd name="T27" fmla="*/ 2147483647 h 976"/>
                <a:gd name="T28" fmla="*/ 2147483647 w 322"/>
                <a:gd name="T29" fmla="*/ 2147483647 h 9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2"/>
                <a:gd name="T46" fmla="*/ 0 h 976"/>
                <a:gd name="T47" fmla="*/ 322 w 322"/>
                <a:gd name="T48" fmla="*/ 976 h 9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2" h="976">
                  <a:moveTo>
                    <a:pt x="314" y="976"/>
                  </a:moveTo>
                  <a:lnTo>
                    <a:pt x="314" y="976"/>
                  </a:lnTo>
                  <a:cubicBezTo>
                    <a:pt x="251" y="976"/>
                    <a:pt x="231" y="908"/>
                    <a:pt x="224" y="885"/>
                  </a:cubicBezTo>
                  <a:cubicBezTo>
                    <a:pt x="219" y="868"/>
                    <a:pt x="176" y="700"/>
                    <a:pt x="130" y="524"/>
                  </a:cubicBezTo>
                  <a:cubicBezTo>
                    <a:pt x="83" y="337"/>
                    <a:pt x="33" y="145"/>
                    <a:pt x="23" y="107"/>
                  </a:cubicBezTo>
                  <a:cubicBezTo>
                    <a:pt x="0" y="24"/>
                    <a:pt x="43" y="1"/>
                    <a:pt x="45" y="0"/>
                  </a:cubicBezTo>
                  <a:lnTo>
                    <a:pt x="57" y="24"/>
                  </a:lnTo>
                  <a:lnTo>
                    <a:pt x="51" y="12"/>
                  </a:lnTo>
                  <a:lnTo>
                    <a:pt x="58" y="24"/>
                  </a:lnTo>
                  <a:cubicBezTo>
                    <a:pt x="56" y="24"/>
                    <a:pt x="32" y="39"/>
                    <a:pt x="49" y="100"/>
                  </a:cubicBezTo>
                  <a:cubicBezTo>
                    <a:pt x="59" y="138"/>
                    <a:pt x="108" y="331"/>
                    <a:pt x="156" y="517"/>
                  </a:cubicBezTo>
                  <a:cubicBezTo>
                    <a:pt x="202" y="694"/>
                    <a:pt x="244" y="860"/>
                    <a:pt x="249" y="878"/>
                  </a:cubicBezTo>
                  <a:cubicBezTo>
                    <a:pt x="265" y="930"/>
                    <a:pt x="287" y="952"/>
                    <a:pt x="320" y="949"/>
                  </a:cubicBezTo>
                  <a:lnTo>
                    <a:pt x="322" y="976"/>
                  </a:lnTo>
                  <a:cubicBezTo>
                    <a:pt x="319" y="976"/>
                    <a:pt x="316" y="976"/>
                    <a:pt x="314" y="97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73" name="Freeform 175"/>
            <p:cNvSpPr>
              <a:spLocks/>
            </p:cNvSpPr>
            <p:nvPr/>
          </p:nvSpPr>
          <p:spPr bwMode="auto">
            <a:xfrm>
              <a:off x="1820863" y="3532188"/>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74" name="Freeform 176"/>
            <p:cNvSpPr>
              <a:spLocks/>
            </p:cNvSpPr>
            <p:nvPr/>
          </p:nvSpPr>
          <p:spPr bwMode="auto">
            <a:xfrm>
              <a:off x="1909763" y="3532188"/>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77" name="组合 232"/>
          <p:cNvGrpSpPr>
            <a:grpSpLocks/>
          </p:cNvGrpSpPr>
          <p:nvPr/>
        </p:nvGrpSpPr>
        <p:grpSpPr bwMode="auto">
          <a:xfrm>
            <a:off x="6689020" y="2823906"/>
            <a:ext cx="900516" cy="758791"/>
            <a:chOff x="5238750" y="2906713"/>
            <a:chExt cx="869950" cy="735013"/>
          </a:xfrm>
          <a:solidFill>
            <a:srgbClr val="00B0F0"/>
          </a:solidFill>
        </p:grpSpPr>
        <p:sp>
          <p:nvSpPr>
            <p:cNvPr id="78" name="Freeform 117"/>
            <p:cNvSpPr>
              <a:spLocks/>
            </p:cNvSpPr>
            <p:nvPr/>
          </p:nvSpPr>
          <p:spPr bwMode="auto">
            <a:xfrm>
              <a:off x="5238750" y="3003551"/>
              <a:ext cx="677863" cy="638175"/>
            </a:xfrm>
            <a:custGeom>
              <a:avLst/>
              <a:gdLst>
                <a:gd name="T0" fmla="*/ 2147483647 w 1613"/>
                <a:gd name="T1" fmla="*/ 2147483647 h 1520"/>
                <a:gd name="T2" fmla="*/ 2147483647 w 1613"/>
                <a:gd name="T3" fmla="*/ 2147483647 h 1520"/>
                <a:gd name="T4" fmla="*/ 2147483647 w 1613"/>
                <a:gd name="T5" fmla="*/ 2147483647 h 1520"/>
                <a:gd name="T6" fmla="*/ 2147483647 w 1613"/>
                <a:gd name="T7" fmla="*/ 2147483647 h 1520"/>
                <a:gd name="T8" fmla="*/ 2147483647 w 1613"/>
                <a:gd name="T9" fmla="*/ 2147483647 h 1520"/>
                <a:gd name="T10" fmla="*/ 2147483647 w 1613"/>
                <a:gd name="T11" fmla="*/ 2147483647 h 1520"/>
                <a:gd name="T12" fmla="*/ 2147483647 w 1613"/>
                <a:gd name="T13" fmla="*/ 2147483647 h 1520"/>
                <a:gd name="T14" fmla="*/ 2147483647 w 1613"/>
                <a:gd name="T15" fmla="*/ 2147483647 h 1520"/>
                <a:gd name="T16" fmla="*/ 2147483647 w 1613"/>
                <a:gd name="T17" fmla="*/ 2147483647 h 1520"/>
                <a:gd name="T18" fmla="*/ 2147483647 w 1613"/>
                <a:gd name="T19" fmla="*/ 2147483647 h 1520"/>
                <a:gd name="T20" fmla="*/ 2147483647 w 1613"/>
                <a:gd name="T21" fmla="*/ 2147483647 h 1520"/>
                <a:gd name="T22" fmla="*/ 2147483647 w 1613"/>
                <a:gd name="T23" fmla="*/ 2147483647 h 1520"/>
                <a:gd name="T24" fmla="*/ 2147483647 w 1613"/>
                <a:gd name="T25" fmla="*/ 2147483647 h 1520"/>
                <a:gd name="T26" fmla="*/ 2147483647 w 1613"/>
                <a:gd name="T27" fmla="*/ 2147483647 h 1520"/>
                <a:gd name="T28" fmla="*/ 2147483647 w 1613"/>
                <a:gd name="T29" fmla="*/ 2147483647 h 1520"/>
                <a:gd name="T30" fmla="*/ 2147483647 w 1613"/>
                <a:gd name="T31" fmla="*/ 2147483647 h 1520"/>
                <a:gd name="T32" fmla="*/ 2147483647 w 1613"/>
                <a:gd name="T33" fmla="*/ 2147483647 h 1520"/>
                <a:gd name="T34" fmla="*/ 2147483647 w 1613"/>
                <a:gd name="T35" fmla="*/ 2147483647 h 1520"/>
                <a:gd name="T36" fmla="*/ 2147483647 w 1613"/>
                <a:gd name="T37" fmla="*/ 2147483647 h 1520"/>
                <a:gd name="T38" fmla="*/ 2147483647 w 1613"/>
                <a:gd name="T39" fmla="*/ 2147483647 h 1520"/>
                <a:gd name="T40" fmla="*/ 2147483647 w 1613"/>
                <a:gd name="T41" fmla="*/ 2147483647 h 1520"/>
                <a:gd name="T42" fmla="*/ 2147483647 w 1613"/>
                <a:gd name="T43" fmla="*/ 2147483647 h 1520"/>
                <a:gd name="T44" fmla="*/ 2147483647 w 1613"/>
                <a:gd name="T45" fmla="*/ 2147483647 h 1520"/>
                <a:gd name="T46" fmla="*/ 2147483647 w 1613"/>
                <a:gd name="T47" fmla="*/ 2147483647 h 1520"/>
                <a:gd name="T48" fmla="*/ 2147483647 w 1613"/>
                <a:gd name="T49" fmla="*/ 2147483647 h 1520"/>
                <a:gd name="T50" fmla="*/ 2147483647 w 1613"/>
                <a:gd name="T51" fmla="*/ 0 h 1520"/>
                <a:gd name="T52" fmla="*/ 2147483647 w 1613"/>
                <a:gd name="T53" fmla="*/ 2147483647 h 1520"/>
                <a:gd name="T54" fmla="*/ 2147483647 w 1613"/>
                <a:gd name="T55" fmla="*/ 2147483647 h 1520"/>
                <a:gd name="T56" fmla="*/ 2147483647 w 1613"/>
                <a:gd name="T57" fmla="*/ 2147483647 h 1520"/>
                <a:gd name="T58" fmla="*/ 2147483647 w 1613"/>
                <a:gd name="T59" fmla="*/ 2147483647 h 1520"/>
                <a:gd name="T60" fmla="*/ 2147483647 w 1613"/>
                <a:gd name="T61" fmla="*/ 2147483647 h 15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13"/>
                <a:gd name="T94" fmla="*/ 0 h 1520"/>
                <a:gd name="T95" fmla="*/ 1613 w 1613"/>
                <a:gd name="T96" fmla="*/ 1520 h 15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13" h="1520">
                  <a:moveTo>
                    <a:pt x="1192" y="1520"/>
                  </a:moveTo>
                  <a:lnTo>
                    <a:pt x="1192" y="1520"/>
                  </a:lnTo>
                  <a:cubicBezTo>
                    <a:pt x="1173" y="1520"/>
                    <a:pt x="1152" y="1517"/>
                    <a:pt x="1129" y="1510"/>
                  </a:cubicBezTo>
                  <a:cubicBezTo>
                    <a:pt x="1104" y="1503"/>
                    <a:pt x="1037" y="1481"/>
                    <a:pt x="931" y="1447"/>
                  </a:cubicBezTo>
                  <a:lnTo>
                    <a:pt x="952" y="1384"/>
                  </a:lnTo>
                  <a:cubicBezTo>
                    <a:pt x="1057" y="1418"/>
                    <a:pt x="1123" y="1439"/>
                    <a:pt x="1147" y="1446"/>
                  </a:cubicBezTo>
                  <a:cubicBezTo>
                    <a:pt x="1180" y="1456"/>
                    <a:pt x="1204" y="1456"/>
                    <a:pt x="1219" y="1448"/>
                  </a:cubicBezTo>
                  <a:cubicBezTo>
                    <a:pt x="1239" y="1436"/>
                    <a:pt x="1250" y="1407"/>
                    <a:pt x="1260" y="1366"/>
                  </a:cubicBezTo>
                  <a:cubicBezTo>
                    <a:pt x="1278" y="1296"/>
                    <a:pt x="1517" y="241"/>
                    <a:pt x="1532" y="161"/>
                  </a:cubicBezTo>
                  <a:cubicBezTo>
                    <a:pt x="1544" y="95"/>
                    <a:pt x="1535" y="85"/>
                    <a:pt x="1528" y="77"/>
                  </a:cubicBezTo>
                  <a:cubicBezTo>
                    <a:pt x="1524" y="72"/>
                    <a:pt x="1520" y="67"/>
                    <a:pt x="1475" y="67"/>
                  </a:cubicBezTo>
                  <a:cubicBezTo>
                    <a:pt x="1429" y="67"/>
                    <a:pt x="340" y="81"/>
                    <a:pt x="329" y="81"/>
                  </a:cubicBezTo>
                  <a:cubicBezTo>
                    <a:pt x="314" y="81"/>
                    <a:pt x="296" y="108"/>
                    <a:pt x="288" y="144"/>
                  </a:cubicBezTo>
                  <a:cubicBezTo>
                    <a:pt x="285" y="158"/>
                    <a:pt x="264" y="248"/>
                    <a:pt x="234" y="372"/>
                  </a:cubicBezTo>
                  <a:cubicBezTo>
                    <a:pt x="176" y="617"/>
                    <a:pt x="89" y="987"/>
                    <a:pt x="79" y="1032"/>
                  </a:cubicBezTo>
                  <a:cubicBezTo>
                    <a:pt x="66" y="1093"/>
                    <a:pt x="79" y="1097"/>
                    <a:pt x="102" y="1104"/>
                  </a:cubicBezTo>
                  <a:cubicBezTo>
                    <a:pt x="111" y="1107"/>
                    <a:pt x="154" y="1121"/>
                    <a:pt x="218" y="1142"/>
                  </a:cubicBezTo>
                  <a:cubicBezTo>
                    <a:pt x="349" y="1186"/>
                    <a:pt x="569" y="1258"/>
                    <a:pt x="763" y="1322"/>
                  </a:cubicBezTo>
                  <a:lnTo>
                    <a:pt x="742" y="1385"/>
                  </a:lnTo>
                  <a:cubicBezTo>
                    <a:pt x="548" y="1322"/>
                    <a:pt x="328" y="1249"/>
                    <a:pt x="197" y="1206"/>
                  </a:cubicBezTo>
                  <a:cubicBezTo>
                    <a:pt x="133" y="1185"/>
                    <a:pt x="91" y="1171"/>
                    <a:pt x="81" y="1168"/>
                  </a:cubicBezTo>
                  <a:cubicBezTo>
                    <a:pt x="0" y="1141"/>
                    <a:pt x="1" y="1077"/>
                    <a:pt x="14" y="1018"/>
                  </a:cubicBezTo>
                  <a:cubicBezTo>
                    <a:pt x="24" y="972"/>
                    <a:pt x="111" y="602"/>
                    <a:pt x="170" y="356"/>
                  </a:cubicBezTo>
                  <a:cubicBezTo>
                    <a:pt x="198" y="237"/>
                    <a:pt x="220" y="143"/>
                    <a:pt x="223" y="129"/>
                  </a:cubicBezTo>
                  <a:cubicBezTo>
                    <a:pt x="239" y="58"/>
                    <a:pt x="279" y="15"/>
                    <a:pt x="328" y="14"/>
                  </a:cubicBezTo>
                  <a:cubicBezTo>
                    <a:pt x="373" y="14"/>
                    <a:pt x="1428" y="0"/>
                    <a:pt x="1475" y="0"/>
                  </a:cubicBezTo>
                  <a:cubicBezTo>
                    <a:pt x="1525" y="0"/>
                    <a:pt x="1555" y="5"/>
                    <a:pt x="1579" y="33"/>
                  </a:cubicBezTo>
                  <a:cubicBezTo>
                    <a:pt x="1602" y="60"/>
                    <a:pt x="1613" y="92"/>
                    <a:pt x="1597" y="173"/>
                  </a:cubicBezTo>
                  <a:cubicBezTo>
                    <a:pt x="1582" y="254"/>
                    <a:pt x="1342" y="1312"/>
                    <a:pt x="1325" y="1382"/>
                  </a:cubicBezTo>
                  <a:cubicBezTo>
                    <a:pt x="1313" y="1429"/>
                    <a:pt x="1297" y="1480"/>
                    <a:pt x="1252" y="1506"/>
                  </a:cubicBezTo>
                  <a:cubicBezTo>
                    <a:pt x="1235" y="1516"/>
                    <a:pt x="1215" y="1520"/>
                    <a:pt x="1192" y="152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79" name="Freeform 118"/>
            <p:cNvSpPr>
              <a:spLocks/>
            </p:cNvSpPr>
            <p:nvPr/>
          </p:nvSpPr>
          <p:spPr bwMode="auto">
            <a:xfrm>
              <a:off x="5680075" y="3011488"/>
              <a:ext cx="184150" cy="612775"/>
            </a:xfrm>
            <a:custGeom>
              <a:avLst/>
              <a:gdLst>
                <a:gd name="T0" fmla="*/ 2147483647 w 438"/>
                <a:gd name="T1" fmla="*/ 2147483647 h 1460"/>
                <a:gd name="T2" fmla="*/ 2147483647 w 438"/>
                <a:gd name="T3" fmla="*/ 2147483647 h 1460"/>
                <a:gd name="T4" fmla="*/ 0 w 438"/>
                <a:gd name="T5" fmla="*/ 2147483647 h 1460"/>
                <a:gd name="T6" fmla="*/ 2147483647 w 438"/>
                <a:gd name="T7" fmla="*/ 2147483647 h 1460"/>
                <a:gd name="T8" fmla="*/ 2147483647 w 438"/>
                <a:gd name="T9" fmla="*/ 2147483647 h 1460"/>
                <a:gd name="T10" fmla="*/ 2147483647 w 438"/>
                <a:gd name="T11" fmla="*/ 2147483647 h 1460"/>
                <a:gd name="T12" fmla="*/ 2147483647 w 438"/>
                <a:gd name="T13" fmla="*/ 2147483647 h 1460"/>
                <a:gd name="T14" fmla="*/ 2147483647 w 438"/>
                <a:gd name="T15" fmla="*/ 2147483647 h 1460"/>
                <a:gd name="T16" fmla="*/ 2147483647 w 438"/>
                <a:gd name="T17" fmla="*/ 0 h 1460"/>
                <a:gd name="T18" fmla="*/ 2147483647 w 438"/>
                <a:gd name="T19" fmla="*/ 2147483647 h 1460"/>
                <a:gd name="T20" fmla="*/ 2147483647 w 438"/>
                <a:gd name="T21" fmla="*/ 2147483647 h 1460"/>
                <a:gd name="T22" fmla="*/ 2147483647 w 438"/>
                <a:gd name="T23" fmla="*/ 2147483647 h 1460"/>
                <a:gd name="T24" fmla="*/ 2147483647 w 438"/>
                <a:gd name="T25" fmla="*/ 2147483647 h 14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8"/>
                <a:gd name="T40" fmla="*/ 0 h 1460"/>
                <a:gd name="T41" fmla="*/ 438 w 438"/>
                <a:gd name="T42" fmla="*/ 1460 h 14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8" h="1460">
                  <a:moveTo>
                    <a:pt x="47" y="1460"/>
                  </a:moveTo>
                  <a:lnTo>
                    <a:pt x="47" y="1460"/>
                  </a:lnTo>
                  <a:cubicBezTo>
                    <a:pt x="32" y="1460"/>
                    <a:pt x="17" y="1457"/>
                    <a:pt x="0" y="1452"/>
                  </a:cubicBezTo>
                  <a:lnTo>
                    <a:pt x="9" y="1426"/>
                  </a:lnTo>
                  <a:cubicBezTo>
                    <a:pt x="37" y="1436"/>
                    <a:pt x="61" y="1436"/>
                    <a:pt x="79" y="1426"/>
                  </a:cubicBezTo>
                  <a:cubicBezTo>
                    <a:pt x="110" y="1409"/>
                    <a:pt x="123" y="1371"/>
                    <a:pt x="131" y="1339"/>
                  </a:cubicBezTo>
                  <a:cubicBezTo>
                    <a:pt x="144" y="1288"/>
                    <a:pt x="384" y="188"/>
                    <a:pt x="396" y="111"/>
                  </a:cubicBezTo>
                  <a:cubicBezTo>
                    <a:pt x="408" y="38"/>
                    <a:pt x="364" y="26"/>
                    <a:pt x="362" y="26"/>
                  </a:cubicBezTo>
                  <a:lnTo>
                    <a:pt x="369" y="0"/>
                  </a:lnTo>
                  <a:cubicBezTo>
                    <a:pt x="369" y="0"/>
                    <a:pt x="438" y="17"/>
                    <a:pt x="423" y="115"/>
                  </a:cubicBezTo>
                  <a:cubicBezTo>
                    <a:pt x="410" y="198"/>
                    <a:pt x="171" y="1291"/>
                    <a:pt x="157" y="1346"/>
                  </a:cubicBezTo>
                  <a:cubicBezTo>
                    <a:pt x="148" y="1383"/>
                    <a:pt x="131" y="1428"/>
                    <a:pt x="92" y="1449"/>
                  </a:cubicBezTo>
                  <a:cubicBezTo>
                    <a:pt x="78" y="1457"/>
                    <a:pt x="63" y="1460"/>
                    <a:pt x="47" y="146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80" name="Freeform 119"/>
            <p:cNvSpPr>
              <a:spLocks noEditPoints="1"/>
            </p:cNvSpPr>
            <p:nvPr/>
          </p:nvSpPr>
          <p:spPr bwMode="auto">
            <a:xfrm>
              <a:off x="5297488" y="3046413"/>
              <a:ext cx="517525" cy="536575"/>
            </a:xfrm>
            <a:custGeom>
              <a:avLst/>
              <a:gdLst>
                <a:gd name="T0" fmla="*/ 2147483647 w 1236"/>
                <a:gd name="T1" fmla="*/ 2147483647 h 1281"/>
                <a:gd name="T2" fmla="*/ 2147483647 w 1236"/>
                <a:gd name="T3" fmla="*/ 2147483647 h 1281"/>
                <a:gd name="T4" fmla="*/ 2147483647 w 1236"/>
                <a:gd name="T5" fmla="*/ 2147483647 h 1281"/>
                <a:gd name="T6" fmla="*/ 2147483647 w 1236"/>
                <a:gd name="T7" fmla="*/ 2147483647 h 1281"/>
                <a:gd name="T8" fmla="*/ 2147483647 w 1236"/>
                <a:gd name="T9" fmla="*/ 2147483647 h 1281"/>
                <a:gd name="T10" fmla="*/ 2147483647 w 1236"/>
                <a:gd name="T11" fmla="*/ 2147483647 h 1281"/>
                <a:gd name="T12" fmla="*/ 2147483647 w 1236"/>
                <a:gd name="T13" fmla="*/ 2147483647 h 1281"/>
                <a:gd name="T14" fmla="*/ 2147483647 w 1236"/>
                <a:gd name="T15" fmla="*/ 2147483647 h 1281"/>
                <a:gd name="T16" fmla="*/ 0 w 1236"/>
                <a:gd name="T17" fmla="*/ 2147483647 h 1281"/>
                <a:gd name="T18" fmla="*/ 2147483647 w 1236"/>
                <a:gd name="T19" fmla="*/ 0 h 1281"/>
                <a:gd name="T20" fmla="*/ 2147483647 w 1236"/>
                <a:gd name="T21" fmla="*/ 2147483647 h 1281"/>
                <a:gd name="T22" fmla="*/ 2147483647 w 1236"/>
                <a:gd name="T23" fmla="*/ 2147483647 h 12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36"/>
                <a:gd name="T37" fmla="*/ 0 h 1281"/>
                <a:gd name="T38" fmla="*/ 1236 w 1236"/>
                <a:gd name="T39" fmla="*/ 1281 h 12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36" h="1281">
                  <a:moveTo>
                    <a:pt x="31" y="955"/>
                  </a:moveTo>
                  <a:lnTo>
                    <a:pt x="31" y="955"/>
                  </a:lnTo>
                  <a:lnTo>
                    <a:pt x="941" y="1247"/>
                  </a:lnTo>
                  <a:lnTo>
                    <a:pt x="1203" y="29"/>
                  </a:lnTo>
                  <a:lnTo>
                    <a:pt x="240" y="27"/>
                  </a:lnTo>
                  <a:lnTo>
                    <a:pt x="31" y="955"/>
                  </a:lnTo>
                  <a:close/>
                  <a:moveTo>
                    <a:pt x="961" y="1281"/>
                  </a:moveTo>
                  <a:lnTo>
                    <a:pt x="961" y="1281"/>
                  </a:lnTo>
                  <a:lnTo>
                    <a:pt x="0" y="972"/>
                  </a:lnTo>
                  <a:lnTo>
                    <a:pt x="218" y="0"/>
                  </a:lnTo>
                  <a:lnTo>
                    <a:pt x="1236" y="2"/>
                  </a:lnTo>
                  <a:lnTo>
                    <a:pt x="961" y="1281"/>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81" name="Freeform 120"/>
            <p:cNvSpPr>
              <a:spLocks/>
            </p:cNvSpPr>
            <p:nvPr/>
          </p:nvSpPr>
          <p:spPr bwMode="auto">
            <a:xfrm>
              <a:off x="5349875" y="3149601"/>
              <a:ext cx="6350" cy="9525"/>
            </a:xfrm>
            <a:custGeom>
              <a:avLst/>
              <a:gdLst>
                <a:gd name="T0" fmla="*/ 2147483647 w 15"/>
                <a:gd name="T1" fmla="*/ 2147483647 h 20"/>
                <a:gd name="T2" fmla="*/ 2147483647 w 15"/>
                <a:gd name="T3" fmla="*/ 2147483647 h 20"/>
                <a:gd name="T4" fmla="*/ 2147483647 w 15"/>
                <a:gd name="T5" fmla="*/ 2147483647 h 20"/>
                <a:gd name="T6" fmla="*/ 2147483647 w 15"/>
                <a:gd name="T7" fmla="*/ 2147483647 h 20"/>
                <a:gd name="T8" fmla="*/ 2147483647 w 15"/>
                <a:gd name="T9" fmla="*/ 2147483647 h 20"/>
                <a:gd name="T10" fmla="*/ 2147483647 w 15"/>
                <a:gd name="T11" fmla="*/ 2147483647 h 20"/>
                <a:gd name="T12" fmla="*/ 0 60000 65536"/>
                <a:gd name="T13" fmla="*/ 0 60000 65536"/>
                <a:gd name="T14" fmla="*/ 0 60000 65536"/>
                <a:gd name="T15" fmla="*/ 0 60000 65536"/>
                <a:gd name="T16" fmla="*/ 0 60000 65536"/>
                <a:gd name="T17" fmla="*/ 0 60000 65536"/>
                <a:gd name="T18" fmla="*/ 0 w 15"/>
                <a:gd name="T19" fmla="*/ 0 h 20"/>
                <a:gd name="T20" fmla="*/ 15 w 15"/>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5" h="20">
                  <a:moveTo>
                    <a:pt x="14" y="11"/>
                  </a:moveTo>
                  <a:lnTo>
                    <a:pt x="14" y="11"/>
                  </a:lnTo>
                  <a:cubicBezTo>
                    <a:pt x="13" y="16"/>
                    <a:pt x="10" y="20"/>
                    <a:pt x="6" y="19"/>
                  </a:cubicBezTo>
                  <a:cubicBezTo>
                    <a:pt x="2" y="19"/>
                    <a:pt x="0" y="14"/>
                    <a:pt x="1" y="9"/>
                  </a:cubicBezTo>
                  <a:cubicBezTo>
                    <a:pt x="2" y="4"/>
                    <a:pt x="6" y="0"/>
                    <a:pt x="9" y="1"/>
                  </a:cubicBezTo>
                  <a:cubicBezTo>
                    <a:pt x="13" y="1"/>
                    <a:pt x="15" y="6"/>
                    <a:pt x="14" y="11"/>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82" name="Freeform 121"/>
            <p:cNvSpPr>
              <a:spLocks/>
            </p:cNvSpPr>
            <p:nvPr/>
          </p:nvSpPr>
          <p:spPr bwMode="auto">
            <a:xfrm>
              <a:off x="5849938" y="3121026"/>
              <a:ext cx="11113" cy="28575"/>
            </a:xfrm>
            <a:custGeom>
              <a:avLst/>
              <a:gdLst>
                <a:gd name="T0" fmla="*/ 2147483647 w 27"/>
                <a:gd name="T1" fmla="*/ 2147483647 h 68"/>
                <a:gd name="T2" fmla="*/ 2147483647 w 27"/>
                <a:gd name="T3" fmla="*/ 2147483647 h 68"/>
                <a:gd name="T4" fmla="*/ 2147483647 w 27"/>
                <a:gd name="T5" fmla="*/ 2147483647 h 68"/>
                <a:gd name="T6" fmla="*/ 2147483647 w 27"/>
                <a:gd name="T7" fmla="*/ 2147483647 h 68"/>
                <a:gd name="T8" fmla="*/ 2147483647 w 27"/>
                <a:gd name="T9" fmla="*/ 2147483647 h 68"/>
                <a:gd name="T10" fmla="*/ 2147483647 w 27"/>
                <a:gd name="T11" fmla="*/ 0 h 68"/>
                <a:gd name="T12" fmla="*/ 2147483647 w 27"/>
                <a:gd name="T13" fmla="*/ 2147483647 h 68"/>
                <a:gd name="T14" fmla="*/ 2147483647 w 27"/>
                <a:gd name="T15" fmla="*/ 2147483647 h 68"/>
                <a:gd name="T16" fmla="*/ 2147483647 w 27"/>
                <a:gd name="T17" fmla="*/ 2147483647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68"/>
                <a:gd name="T29" fmla="*/ 27 w 27"/>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68">
                  <a:moveTo>
                    <a:pt x="8" y="68"/>
                  </a:moveTo>
                  <a:lnTo>
                    <a:pt x="8" y="68"/>
                  </a:lnTo>
                  <a:cubicBezTo>
                    <a:pt x="7" y="68"/>
                    <a:pt x="7" y="68"/>
                    <a:pt x="6" y="68"/>
                  </a:cubicBezTo>
                  <a:cubicBezTo>
                    <a:pt x="3" y="67"/>
                    <a:pt x="0" y="64"/>
                    <a:pt x="1" y="60"/>
                  </a:cubicBezTo>
                  <a:lnTo>
                    <a:pt x="13" y="5"/>
                  </a:lnTo>
                  <a:cubicBezTo>
                    <a:pt x="14" y="2"/>
                    <a:pt x="18" y="0"/>
                    <a:pt x="21" y="0"/>
                  </a:cubicBezTo>
                  <a:cubicBezTo>
                    <a:pt x="25" y="1"/>
                    <a:pt x="27" y="5"/>
                    <a:pt x="26" y="8"/>
                  </a:cubicBezTo>
                  <a:lnTo>
                    <a:pt x="14" y="63"/>
                  </a:lnTo>
                  <a:cubicBezTo>
                    <a:pt x="14" y="66"/>
                    <a:pt x="11" y="68"/>
                    <a:pt x="8" y="6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83" name="Freeform 122"/>
            <p:cNvSpPr>
              <a:spLocks/>
            </p:cNvSpPr>
            <p:nvPr/>
          </p:nvSpPr>
          <p:spPr bwMode="auto">
            <a:xfrm>
              <a:off x="5818188" y="3279776"/>
              <a:ext cx="9525" cy="7938"/>
            </a:xfrm>
            <a:custGeom>
              <a:avLst/>
              <a:gdLst>
                <a:gd name="T0" fmla="*/ 2147483647 w 26"/>
                <a:gd name="T1" fmla="*/ 2147483647 h 16"/>
                <a:gd name="T2" fmla="*/ 2147483647 w 26"/>
                <a:gd name="T3" fmla="*/ 2147483647 h 16"/>
                <a:gd name="T4" fmla="*/ 2147483647 w 26"/>
                <a:gd name="T5" fmla="*/ 2147483647 h 16"/>
                <a:gd name="T6" fmla="*/ 2147483647 w 26"/>
                <a:gd name="T7" fmla="*/ 2147483647 h 16"/>
                <a:gd name="T8" fmla="*/ 0 w 26"/>
                <a:gd name="T9" fmla="*/ 2147483647 h 16"/>
                <a:gd name="T10" fmla="*/ 2147483647 w 26"/>
                <a:gd name="T11" fmla="*/ 2147483647 h 16"/>
                <a:gd name="T12" fmla="*/ 2147483647 w 26"/>
                <a:gd name="T13" fmla="*/ 2147483647 h 16"/>
                <a:gd name="T14" fmla="*/ 2147483647 w 26"/>
                <a:gd name="T15" fmla="*/ 2147483647 h 16"/>
                <a:gd name="T16" fmla="*/ 2147483647 w 26"/>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6"/>
                <a:gd name="T29" fmla="*/ 26 w 2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6">
                  <a:moveTo>
                    <a:pt x="19" y="16"/>
                  </a:moveTo>
                  <a:lnTo>
                    <a:pt x="19" y="16"/>
                  </a:lnTo>
                  <a:cubicBezTo>
                    <a:pt x="19" y="16"/>
                    <a:pt x="18" y="16"/>
                    <a:pt x="18" y="16"/>
                  </a:cubicBezTo>
                  <a:lnTo>
                    <a:pt x="6" y="14"/>
                  </a:lnTo>
                  <a:cubicBezTo>
                    <a:pt x="2" y="13"/>
                    <a:pt x="0" y="10"/>
                    <a:pt x="0" y="6"/>
                  </a:cubicBezTo>
                  <a:cubicBezTo>
                    <a:pt x="1" y="2"/>
                    <a:pt x="4" y="0"/>
                    <a:pt x="8" y="1"/>
                  </a:cubicBezTo>
                  <a:lnTo>
                    <a:pt x="20" y="3"/>
                  </a:lnTo>
                  <a:cubicBezTo>
                    <a:pt x="24" y="3"/>
                    <a:pt x="26" y="7"/>
                    <a:pt x="26" y="11"/>
                  </a:cubicBezTo>
                  <a:cubicBezTo>
                    <a:pt x="25" y="14"/>
                    <a:pt x="22" y="16"/>
                    <a:pt x="19"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84" name="Freeform 123"/>
            <p:cNvSpPr>
              <a:spLocks/>
            </p:cNvSpPr>
            <p:nvPr/>
          </p:nvSpPr>
          <p:spPr bwMode="auto">
            <a:xfrm>
              <a:off x="5815013" y="3289301"/>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9" y="16"/>
                  </a:cubicBezTo>
                  <a:lnTo>
                    <a:pt x="6" y="14"/>
                  </a:lnTo>
                  <a:cubicBezTo>
                    <a:pt x="3" y="13"/>
                    <a:pt x="0" y="10"/>
                    <a:pt x="1" y="6"/>
                  </a:cubicBezTo>
                  <a:cubicBezTo>
                    <a:pt x="1" y="2"/>
                    <a:pt x="5" y="0"/>
                    <a:pt x="9" y="1"/>
                  </a:cubicBezTo>
                  <a:lnTo>
                    <a:pt x="21" y="3"/>
                  </a:lnTo>
                  <a:cubicBezTo>
                    <a:pt x="25" y="4"/>
                    <a:pt x="27" y="7"/>
                    <a:pt x="26"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85" name="Freeform 124"/>
            <p:cNvSpPr>
              <a:spLocks/>
            </p:cNvSpPr>
            <p:nvPr/>
          </p:nvSpPr>
          <p:spPr bwMode="auto">
            <a:xfrm>
              <a:off x="5813425" y="3297238"/>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0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19" y="16"/>
                  </a:moveTo>
                  <a:lnTo>
                    <a:pt x="19" y="16"/>
                  </a:lnTo>
                  <a:cubicBezTo>
                    <a:pt x="19" y="16"/>
                    <a:pt x="19" y="16"/>
                    <a:pt x="18" y="16"/>
                  </a:cubicBezTo>
                  <a:lnTo>
                    <a:pt x="6" y="14"/>
                  </a:lnTo>
                  <a:cubicBezTo>
                    <a:pt x="2" y="13"/>
                    <a:pt x="0" y="10"/>
                    <a:pt x="0" y="6"/>
                  </a:cubicBezTo>
                  <a:cubicBezTo>
                    <a:pt x="1" y="3"/>
                    <a:pt x="5" y="0"/>
                    <a:pt x="8" y="1"/>
                  </a:cubicBezTo>
                  <a:lnTo>
                    <a:pt x="21" y="3"/>
                  </a:lnTo>
                  <a:cubicBezTo>
                    <a:pt x="24" y="4"/>
                    <a:pt x="27" y="7"/>
                    <a:pt x="26" y="11"/>
                  </a:cubicBezTo>
                  <a:cubicBezTo>
                    <a:pt x="25" y="14"/>
                    <a:pt x="23" y="16"/>
                    <a:pt x="19"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86" name="Freeform 125"/>
            <p:cNvSpPr>
              <a:spLocks/>
            </p:cNvSpPr>
            <p:nvPr/>
          </p:nvSpPr>
          <p:spPr bwMode="auto">
            <a:xfrm>
              <a:off x="5811838" y="3305176"/>
              <a:ext cx="11113" cy="7938"/>
            </a:xfrm>
            <a:custGeom>
              <a:avLst/>
              <a:gdLst>
                <a:gd name="T0" fmla="*/ 2147483647 w 27"/>
                <a:gd name="T1" fmla="*/ 2147483647 h 17"/>
                <a:gd name="T2" fmla="*/ 2147483647 w 27"/>
                <a:gd name="T3" fmla="*/ 2147483647 h 17"/>
                <a:gd name="T4" fmla="*/ 2147483647 w 27"/>
                <a:gd name="T5" fmla="*/ 2147483647 h 17"/>
                <a:gd name="T6" fmla="*/ 2147483647 w 27"/>
                <a:gd name="T7" fmla="*/ 2147483647 h 17"/>
                <a:gd name="T8" fmla="*/ 2147483647 w 27"/>
                <a:gd name="T9" fmla="*/ 2147483647 h 17"/>
                <a:gd name="T10" fmla="*/ 2147483647 w 27"/>
                <a:gd name="T11" fmla="*/ 2147483647 h 17"/>
                <a:gd name="T12" fmla="*/ 2147483647 w 27"/>
                <a:gd name="T13" fmla="*/ 2147483647 h 17"/>
                <a:gd name="T14" fmla="*/ 2147483647 w 27"/>
                <a:gd name="T15" fmla="*/ 2147483647 h 17"/>
                <a:gd name="T16" fmla="*/ 2147483647 w 27"/>
                <a:gd name="T17" fmla="*/ 21474836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20" y="17"/>
                  </a:moveTo>
                  <a:lnTo>
                    <a:pt x="20" y="17"/>
                  </a:lnTo>
                  <a:cubicBezTo>
                    <a:pt x="20" y="17"/>
                    <a:pt x="19" y="17"/>
                    <a:pt x="19" y="16"/>
                  </a:cubicBezTo>
                  <a:lnTo>
                    <a:pt x="6" y="14"/>
                  </a:lnTo>
                  <a:cubicBezTo>
                    <a:pt x="3" y="14"/>
                    <a:pt x="0" y="10"/>
                    <a:pt x="1" y="6"/>
                  </a:cubicBezTo>
                  <a:cubicBezTo>
                    <a:pt x="2" y="3"/>
                    <a:pt x="5" y="0"/>
                    <a:pt x="9" y="1"/>
                  </a:cubicBezTo>
                  <a:lnTo>
                    <a:pt x="21" y="3"/>
                  </a:lnTo>
                  <a:cubicBezTo>
                    <a:pt x="25" y="4"/>
                    <a:pt x="27" y="7"/>
                    <a:pt x="27" y="11"/>
                  </a:cubicBezTo>
                  <a:cubicBezTo>
                    <a:pt x="26" y="14"/>
                    <a:pt x="23" y="17"/>
                    <a:pt x="20" y="1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87" name="Freeform 126"/>
            <p:cNvSpPr>
              <a:spLocks/>
            </p:cNvSpPr>
            <p:nvPr/>
          </p:nvSpPr>
          <p:spPr bwMode="auto">
            <a:xfrm>
              <a:off x="5810250" y="3314701"/>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9" y="16"/>
                  </a:cubicBezTo>
                  <a:lnTo>
                    <a:pt x="6" y="13"/>
                  </a:lnTo>
                  <a:cubicBezTo>
                    <a:pt x="2" y="13"/>
                    <a:pt x="0" y="9"/>
                    <a:pt x="1" y="6"/>
                  </a:cubicBezTo>
                  <a:cubicBezTo>
                    <a:pt x="1" y="2"/>
                    <a:pt x="5" y="0"/>
                    <a:pt x="8" y="0"/>
                  </a:cubicBezTo>
                  <a:lnTo>
                    <a:pt x="21" y="3"/>
                  </a:lnTo>
                  <a:cubicBezTo>
                    <a:pt x="25" y="3"/>
                    <a:pt x="27" y="7"/>
                    <a:pt x="26" y="10"/>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88" name="Freeform 127"/>
            <p:cNvSpPr>
              <a:spLocks/>
            </p:cNvSpPr>
            <p:nvPr/>
          </p:nvSpPr>
          <p:spPr bwMode="auto">
            <a:xfrm>
              <a:off x="5808663" y="3322638"/>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0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19" y="16"/>
                  </a:moveTo>
                  <a:lnTo>
                    <a:pt x="19" y="16"/>
                  </a:lnTo>
                  <a:cubicBezTo>
                    <a:pt x="19" y="16"/>
                    <a:pt x="19" y="16"/>
                    <a:pt x="18" y="16"/>
                  </a:cubicBezTo>
                  <a:lnTo>
                    <a:pt x="6" y="14"/>
                  </a:lnTo>
                  <a:cubicBezTo>
                    <a:pt x="2" y="13"/>
                    <a:pt x="0" y="9"/>
                    <a:pt x="0" y="6"/>
                  </a:cubicBezTo>
                  <a:cubicBezTo>
                    <a:pt x="1" y="2"/>
                    <a:pt x="4" y="0"/>
                    <a:pt x="8" y="0"/>
                  </a:cubicBezTo>
                  <a:lnTo>
                    <a:pt x="20" y="3"/>
                  </a:lnTo>
                  <a:cubicBezTo>
                    <a:pt x="24" y="3"/>
                    <a:pt x="27" y="7"/>
                    <a:pt x="26" y="11"/>
                  </a:cubicBezTo>
                  <a:cubicBezTo>
                    <a:pt x="25" y="14"/>
                    <a:pt x="22" y="16"/>
                    <a:pt x="19"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89" name="Freeform 128"/>
            <p:cNvSpPr>
              <a:spLocks/>
            </p:cNvSpPr>
            <p:nvPr/>
          </p:nvSpPr>
          <p:spPr bwMode="auto">
            <a:xfrm>
              <a:off x="5805488" y="3330576"/>
              <a:ext cx="12700" cy="7938"/>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20" y="16"/>
                    <a:pt x="19" y="16"/>
                    <a:pt x="19" y="16"/>
                  </a:cubicBezTo>
                  <a:lnTo>
                    <a:pt x="6" y="14"/>
                  </a:lnTo>
                  <a:cubicBezTo>
                    <a:pt x="3" y="13"/>
                    <a:pt x="0" y="10"/>
                    <a:pt x="1" y="6"/>
                  </a:cubicBezTo>
                  <a:cubicBezTo>
                    <a:pt x="1" y="2"/>
                    <a:pt x="5" y="0"/>
                    <a:pt x="9" y="1"/>
                  </a:cubicBezTo>
                  <a:lnTo>
                    <a:pt x="21" y="3"/>
                  </a:lnTo>
                  <a:cubicBezTo>
                    <a:pt x="25" y="4"/>
                    <a:pt x="27" y="7"/>
                    <a:pt x="26"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90" name="Freeform 129"/>
            <p:cNvSpPr>
              <a:spLocks/>
            </p:cNvSpPr>
            <p:nvPr/>
          </p:nvSpPr>
          <p:spPr bwMode="auto">
            <a:xfrm>
              <a:off x="5803900" y="3340101"/>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0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8" y="16"/>
                  </a:cubicBezTo>
                  <a:lnTo>
                    <a:pt x="6" y="14"/>
                  </a:lnTo>
                  <a:cubicBezTo>
                    <a:pt x="2" y="13"/>
                    <a:pt x="0" y="10"/>
                    <a:pt x="0" y="6"/>
                  </a:cubicBezTo>
                  <a:cubicBezTo>
                    <a:pt x="1" y="3"/>
                    <a:pt x="5" y="0"/>
                    <a:pt x="8" y="1"/>
                  </a:cubicBezTo>
                  <a:lnTo>
                    <a:pt x="21" y="3"/>
                  </a:lnTo>
                  <a:cubicBezTo>
                    <a:pt x="24" y="4"/>
                    <a:pt x="27" y="7"/>
                    <a:pt x="26" y="11"/>
                  </a:cubicBezTo>
                  <a:cubicBezTo>
                    <a:pt x="25"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91" name="Freeform 130"/>
            <p:cNvSpPr>
              <a:spLocks/>
            </p:cNvSpPr>
            <p:nvPr/>
          </p:nvSpPr>
          <p:spPr bwMode="auto">
            <a:xfrm>
              <a:off x="5802313" y="3348038"/>
              <a:ext cx="11113" cy="7938"/>
            </a:xfrm>
            <a:custGeom>
              <a:avLst/>
              <a:gdLst>
                <a:gd name="T0" fmla="*/ 2147483647 w 27"/>
                <a:gd name="T1" fmla="*/ 2147483647 h 17"/>
                <a:gd name="T2" fmla="*/ 2147483647 w 27"/>
                <a:gd name="T3" fmla="*/ 2147483647 h 17"/>
                <a:gd name="T4" fmla="*/ 2147483647 w 27"/>
                <a:gd name="T5" fmla="*/ 2147483647 h 17"/>
                <a:gd name="T6" fmla="*/ 2147483647 w 27"/>
                <a:gd name="T7" fmla="*/ 2147483647 h 17"/>
                <a:gd name="T8" fmla="*/ 2147483647 w 27"/>
                <a:gd name="T9" fmla="*/ 2147483647 h 17"/>
                <a:gd name="T10" fmla="*/ 2147483647 w 27"/>
                <a:gd name="T11" fmla="*/ 2147483647 h 17"/>
                <a:gd name="T12" fmla="*/ 2147483647 w 27"/>
                <a:gd name="T13" fmla="*/ 2147483647 h 17"/>
                <a:gd name="T14" fmla="*/ 2147483647 w 27"/>
                <a:gd name="T15" fmla="*/ 2147483647 h 17"/>
                <a:gd name="T16" fmla="*/ 2147483647 w 27"/>
                <a:gd name="T17" fmla="*/ 21474836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20" y="17"/>
                  </a:moveTo>
                  <a:lnTo>
                    <a:pt x="20" y="17"/>
                  </a:lnTo>
                  <a:cubicBezTo>
                    <a:pt x="20" y="17"/>
                    <a:pt x="19" y="16"/>
                    <a:pt x="19" y="16"/>
                  </a:cubicBezTo>
                  <a:lnTo>
                    <a:pt x="6" y="14"/>
                  </a:lnTo>
                  <a:cubicBezTo>
                    <a:pt x="3" y="13"/>
                    <a:pt x="0" y="10"/>
                    <a:pt x="1" y="6"/>
                  </a:cubicBezTo>
                  <a:cubicBezTo>
                    <a:pt x="2" y="3"/>
                    <a:pt x="5" y="0"/>
                    <a:pt x="9" y="1"/>
                  </a:cubicBezTo>
                  <a:lnTo>
                    <a:pt x="21" y="3"/>
                  </a:lnTo>
                  <a:cubicBezTo>
                    <a:pt x="25" y="4"/>
                    <a:pt x="27" y="7"/>
                    <a:pt x="27" y="11"/>
                  </a:cubicBezTo>
                  <a:cubicBezTo>
                    <a:pt x="26" y="14"/>
                    <a:pt x="23" y="17"/>
                    <a:pt x="20" y="1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92" name="Freeform 131"/>
            <p:cNvSpPr>
              <a:spLocks/>
            </p:cNvSpPr>
            <p:nvPr/>
          </p:nvSpPr>
          <p:spPr bwMode="auto">
            <a:xfrm>
              <a:off x="5800725" y="3357563"/>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9" y="16"/>
                  </a:cubicBezTo>
                  <a:lnTo>
                    <a:pt x="6" y="13"/>
                  </a:lnTo>
                  <a:cubicBezTo>
                    <a:pt x="2" y="13"/>
                    <a:pt x="0" y="9"/>
                    <a:pt x="1" y="6"/>
                  </a:cubicBezTo>
                  <a:cubicBezTo>
                    <a:pt x="1" y="2"/>
                    <a:pt x="5" y="0"/>
                    <a:pt x="8" y="0"/>
                  </a:cubicBezTo>
                  <a:lnTo>
                    <a:pt x="21" y="2"/>
                  </a:lnTo>
                  <a:cubicBezTo>
                    <a:pt x="25" y="3"/>
                    <a:pt x="27" y="7"/>
                    <a:pt x="26" y="10"/>
                  </a:cubicBezTo>
                  <a:cubicBezTo>
                    <a:pt x="26" y="13"/>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93" name="Freeform 132"/>
            <p:cNvSpPr>
              <a:spLocks/>
            </p:cNvSpPr>
            <p:nvPr/>
          </p:nvSpPr>
          <p:spPr bwMode="auto">
            <a:xfrm>
              <a:off x="6019800" y="3154363"/>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20" y="16"/>
                    <a:pt x="19" y="16"/>
                    <a:pt x="19" y="16"/>
                  </a:cubicBezTo>
                  <a:lnTo>
                    <a:pt x="6" y="14"/>
                  </a:lnTo>
                  <a:cubicBezTo>
                    <a:pt x="3" y="13"/>
                    <a:pt x="0" y="10"/>
                    <a:pt x="1" y="6"/>
                  </a:cubicBezTo>
                  <a:cubicBezTo>
                    <a:pt x="2" y="3"/>
                    <a:pt x="5" y="0"/>
                    <a:pt x="9" y="1"/>
                  </a:cubicBezTo>
                  <a:lnTo>
                    <a:pt x="21" y="3"/>
                  </a:lnTo>
                  <a:cubicBezTo>
                    <a:pt x="25" y="4"/>
                    <a:pt x="27" y="7"/>
                    <a:pt x="27"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94" name="Freeform 133"/>
            <p:cNvSpPr>
              <a:spLocks/>
            </p:cNvSpPr>
            <p:nvPr/>
          </p:nvSpPr>
          <p:spPr bwMode="auto">
            <a:xfrm>
              <a:off x="6018213" y="3162301"/>
              <a:ext cx="11113" cy="7938"/>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9" y="16"/>
                  </a:cubicBezTo>
                  <a:lnTo>
                    <a:pt x="6" y="13"/>
                  </a:lnTo>
                  <a:cubicBezTo>
                    <a:pt x="2" y="13"/>
                    <a:pt x="0" y="9"/>
                    <a:pt x="1" y="5"/>
                  </a:cubicBezTo>
                  <a:cubicBezTo>
                    <a:pt x="1" y="2"/>
                    <a:pt x="5" y="0"/>
                    <a:pt x="8" y="0"/>
                  </a:cubicBezTo>
                  <a:lnTo>
                    <a:pt x="21" y="2"/>
                  </a:lnTo>
                  <a:cubicBezTo>
                    <a:pt x="25" y="3"/>
                    <a:pt x="27" y="7"/>
                    <a:pt x="26" y="10"/>
                  </a:cubicBezTo>
                  <a:cubicBezTo>
                    <a:pt x="26" y="13"/>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95" name="Freeform 134"/>
            <p:cNvSpPr>
              <a:spLocks/>
            </p:cNvSpPr>
            <p:nvPr/>
          </p:nvSpPr>
          <p:spPr bwMode="auto">
            <a:xfrm>
              <a:off x="6016625" y="3171826"/>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0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19" y="16"/>
                  </a:moveTo>
                  <a:lnTo>
                    <a:pt x="19" y="16"/>
                  </a:lnTo>
                  <a:cubicBezTo>
                    <a:pt x="19" y="16"/>
                    <a:pt x="19" y="16"/>
                    <a:pt x="18" y="16"/>
                  </a:cubicBezTo>
                  <a:lnTo>
                    <a:pt x="6" y="13"/>
                  </a:lnTo>
                  <a:cubicBezTo>
                    <a:pt x="2" y="13"/>
                    <a:pt x="0" y="9"/>
                    <a:pt x="0" y="6"/>
                  </a:cubicBezTo>
                  <a:cubicBezTo>
                    <a:pt x="1" y="2"/>
                    <a:pt x="4" y="0"/>
                    <a:pt x="8" y="0"/>
                  </a:cubicBezTo>
                  <a:lnTo>
                    <a:pt x="21" y="3"/>
                  </a:lnTo>
                  <a:cubicBezTo>
                    <a:pt x="24" y="3"/>
                    <a:pt x="27" y="7"/>
                    <a:pt x="26" y="10"/>
                  </a:cubicBezTo>
                  <a:cubicBezTo>
                    <a:pt x="25" y="14"/>
                    <a:pt x="23" y="16"/>
                    <a:pt x="19"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96" name="Freeform 135"/>
            <p:cNvSpPr>
              <a:spLocks/>
            </p:cNvSpPr>
            <p:nvPr/>
          </p:nvSpPr>
          <p:spPr bwMode="auto">
            <a:xfrm>
              <a:off x="6013450" y="3179763"/>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20" y="16"/>
                    <a:pt x="19" y="16"/>
                    <a:pt x="19" y="16"/>
                  </a:cubicBezTo>
                  <a:lnTo>
                    <a:pt x="6" y="14"/>
                  </a:lnTo>
                  <a:cubicBezTo>
                    <a:pt x="3" y="13"/>
                    <a:pt x="0" y="9"/>
                    <a:pt x="1" y="6"/>
                  </a:cubicBezTo>
                  <a:cubicBezTo>
                    <a:pt x="2" y="2"/>
                    <a:pt x="5" y="0"/>
                    <a:pt x="9" y="0"/>
                  </a:cubicBezTo>
                  <a:lnTo>
                    <a:pt x="21" y="3"/>
                  </a:lnTo>
                  <a:cubicBezTo>
                    <a:pt x="25" y="3"/>
                    <a:pt x="27" y="7"/>
                    <a:pt x="27"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97" name="Freeform 136"/>
            <p:cNvSpPr>
              <a:spLocks/>
            </p:cNvSpPr>
            <p:nvPr/>
          </p:nvSpPr>
          <p:spPr bwMode="auto">
            <a:xfrm>
              <a:off x="6011863" y="3187701"/>
              <a:ext cx="11113" cy="7938"/>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8" y="16"/>
                  </a:cubicBezTo>
                  <a:lnTo>
                    <a:pt x="6" y="14"/>
                  </a:lnTo>
                  <a:cubicBezTo>
                    <a:pt x="2" y="13"/>
                    <a:pt x="0" y="10"/>
                    <a:pt x="1" y="6"/>
                  </a:cubicBezTo>
                  <a:cubicBezTo>
                    <a:pt x="1" y="2"/>
                    <a:pt x="5" y="0"/>
                    <a:pt x="8" y="1"/>
                  </a:cubicBezTo>
                  <a:lnTo>
                    <a:pt x="21" y="3"/>
                  </a:lnTo>
                  <a:cubicBezTo>
                    <a:pt x="24" y="4"/>
                    <a:pt x="27" y="7"/>
                    <a:pt x="26"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98" name="Freeform 137"/>
            <p:cNvSpPr>
              <a:spLocks/>
            </p:cNvSpPr>
            <p:nvPr/>
          </p:nvSpPr>
          <p:spPr bwMode="auto">
            <a:xfrm>
              <a:off x="6010275" y="3197226"/>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20" y="16"/>
                    <a:pt x="19" y="16"/>
                    <a:pt x="19" y="16"/>
                  </a:cubicBezTo>
                  <a:lnTo>
                    <a:pt x="7" y="14"/>
                  </a:lnTo>
                  <a:cubicBezTo>
                    <a:pt x="3" y="13"/>
                    <a:pt x="0" y="10"/>
                    <a:pt x="1" y="6"/>
                  </a:cubicBezTo>
                  <a:cubicBezTo>
                    <a:pt x="2" y="3"/>
                    <a:pt x="5" y="0"/>
                    <a:pt x="9" y="1"/>
                  </a:cubicBezTo>
                  <a:lnTo>
                    <a:pt x="21" y="3"/>
                  </a:lnTo>
                  <a:cubicBezTo>
                    <a:pt x="25" y="4"/>
                    <a:pt x="27" y="7"/>
                    <a:pt x="27"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99" name="Freeform 138"/>
            <p:cNvSpPr>
              <a:spLocks/>
            </p:cNvSpPr>
            <p:nvPr/>
          </p:nvSpPr>
          <p:spPr bwMode="auto">
            <a:xfrm>
              <a:off x="6008688" y="3205163"/>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9" y="15"/>
                  </a:cubicBezTo>
                  <a:lnTo>
                    <a:pt x="6" y="13"/>
                  </a:lnTo>
                  <a:cubicBezTo>
                    <a:pt x="2" y="13"/>
                    <a:pt x="0" y="9"/>
                    <a:pt x="1" y="5"/>
                  </a:cubicBezTo>
                  <a:cubicBezTo>
                    <a:pt x="1" y="2"/>
                    <a:pt x="5" y="0"/>
                    <a:pt x="9" y="0"/>
                  </a:cubicBezTo>
                  <a:lnTo>
                    <a:pt x="21" y="2"/>
                  </a:lnTo>
                  <a:cubicBezTo>
                    <a:pt x="25" y="3"/>
                    <a:pt x="27" y="6"/>
                    <a:pt x="26" y="10"/>
                  </a:cubicBezTo>
                  <a:cubicBezTo>
                    <a:pt x="26" y="13"/>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00" name="Freeform 139"/>
            <p:cNvSpPr>
              <a:spLocks/>
            </p:cNvSpPr>
            <p:nvPr/>
          </p:nvSpPr>
          <p:spPr bwMode="auto">
            <a:xfrm>
              <a:off x="6007100" y="3213101"/>
              <a:ext cx="11113" cy="7938"/>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0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19" y="16"/>
                  </a:moveTo>
                  <a:lnTo>
                    <a:pt x="19" y="16"/>
                  </a:lnTo>
                  <a:cubicBezTo>
                    <a:pt x="19" y="16"/>
                    <a:pt x="19" y="16"/>
                    <a:pt x="18" y="16"/>
                  </a:cubicBezTo>
                  <a:lnTo>
                    <a:pt x="6" y="13"/>
                  </a:lnTo>
                  <a:cubicBezTo>
                    <a:pt x="2" y="13"/>
                    <a:pt x="0" y="9"/>
                    <a:pt x="0" y="6"/>
                  </a:cubicBezTo>
                  <a:cubicBezTo>
                    <a:pt x="1" y="2"/>
                    <a:pt x="4" y="0"/>
                    <a:pt x="8" y="0"/>
                  </a:cubicBezTo>
                  <a:lnTo>
                    <a:pt x="21" y="3"/>
                  </a:lnTo>
                  <a:cubicBezTo>
                    <a:pt x="24" y="3"/>
                    <a:pt x="27" y="7"/>
                    <a:pt x="26" y="10"/>
                  </a:cubicBezTo>
                  <a:cubicBezTo>
                    <a:pt x="25" y="13"/>
                    <a:pt x="23" y="16"/>
                    <a:pt x="19"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01" name="Freeform 140"/>
            <p:cNvSpPr>
              <a:spLocks/>
            </p:cNvSpPr>
            <p:nvPr/>
          </p:nvSpPr>
          <p:spPr bwMode="auto">
            <a:xfrm>
              <a:off x="6003925" y="3222626"/>
              <a:ext cx="12700"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20" y="16"/>
                    <a:pt x="19" y="16"/>
                    <a:pt x="19" y="16"/>
                  </a:cubicBezTo>
                  <a:lnTo>
                    <a:pt x="6" y="14"/>
                  </a:lnTo>
                  <a:cubicBezTo>
                    <a:pt x="3" y="13"/>
                    <a:pt x="0" y="9"/>
                    <a:pt x="1" y="6"/>
                  </a:cubicBezTo>
                  <a:cubicBezTo>
                    <a:pt x="2" y="2"/>
                    <a:pt x="5" y="0"/>
                    <a:pt x="9" y="0"/>
                  </a:cubicBezTo>
                  <a:lnTo>
                    <a:pt x="21" y="3"/>
                  </a:lnTo>
                  <a:cubicBezTo>
                    <a:pt x="25" y="3"/>
                    <a:pt x="27" y="7"/>
                    <a:pt x="27" y="10"/>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02" name="Freeform 141"/>
            <p:cNvSpPr>
              <a:spLocks/>
            </p:cNvSpPr>
            <p:nvPr/>
          </p:nvSpPr>
          <p:spPr bwMode="auto">
            <a:xfrm>
              <a:off x="6002338" y="3230563"/>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8" y="16"/>
                  </a:cubicBezTo>
                  <a:lnTo>
                    <a:pt x="6" y="14"/>
                  </a:lnTo>
                  <a:cubicBezTo>
                    <a:pt x="2" y="13"/>
                    <a:pt x="0" y="10"/>
                    <a:pt x="1" y="6"/>
                  </a:cubicBezTo>
                  <a:cubicBezTo>
                    <a:pt x="1" y="2"/>
                    <a:pt x="5" y="0"/>
                    <a:pt x="8" y="1"/>
                  </a:cubicBezTo>
                  <a:lnTo>
                    <a:pt x="21" y="3"/>
                  </a:lnTo>
                  <a:cubicBezTo>
                    <a:pt x="24" y="4"/>
                    <a:pt x="27" y="7"/>
                    <a:pt x="26"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03" name="Freeform 142"/>
            <p:cNvSpPr>
              <a:spLocks/>
            </p:cNvSpPr>
            <p:nvPr/>
          </p:nvSpPr>
          <p:spPr bwMode="auto">
            <a:xfrm>
              <a:off x="5534025" y="2906713"/>
              <a:ext cx="574675" cy="555625"/>
            </a:xfrm>
            <a:custGeom>
              <a:avLst/>
              <a:gdLst>
                <a:gd name="T0" fmla="*/ 2147483647 w 1367"/>
                <a:gd name="T1" fmla="*/ 2147483647 h 1324"/>
                <a:gd name="T2" fmla="*/ 2147483647 w 1367"/>
                <a:gd name="T3" fmla="*/ 2147483647 h 1324"/>
                <a:gd name="T4" fmla="*/ 2147483647 w 1367"/>
                <a:gd name="T5" fmla="*/ 2147483647 h 1324"/>
                <a:gd name="T6" fmla="*/ 2147483647 w 1367"/>
                <a:gd name="T7" fmla="*/ 2147483647 h 1324"/>
                <a:gd name="T8" fmla="*/ 2147483647 w 1367"/>
                <a:gd name="T9" fmla="*/ 2147483647 h 1324"/>
                <a:gd name="T10" fmla="*/ 2147483647 w 1367"/>
                <a:gd name="T11" fmla="*/ 2147483647 h 1324"/>
                <a:gd name="T12" fmla="*/ 2147483647 w 1367"/>
                <a:gd name="T13" fmla="*/ 2147483647 h 1324"/>
                <a:gd name="T14" fmla="*/ 2147483647 w 1367"/>
                <a:gd name="T15" fmla="*/ 2147483647 h 1324"/>
                <a:gd name="T16" fmla="*/ 2147483647 w 1367"/>
                <a:gd name="T17" fmla="*/ 2147483647 h 1324"/>
                <a:gd name="T18" fmla="*/ 2147483647 w 1367"/>
                <a:gd name="T19" fmla="*/ 2147483647 h 1324"/>
                <a:gd name="T20" fmla="*/ 2147483647 w 1367"/>
                <a:gd name="T21" fmla="*/ 2147483647 h 1324"/>
                <a:gd name="T22" fmla="*/ 2147483647 w 1367"/>
                <a:gd name="T23" fmla="*/ 2147483647 h 1324"/>
                <a:gd name="T24" fmla="*/ 2147483647 w 1367"/>
                <a:gd name="T25" fmla="*/ 2147483647 h 1324"/>
                <a:gd name="T26" fmla="*/ 0 w 1367"/>
                <a:gd name="T27" fmla="*/ 2147483647 h 1324"/>
                <a:gd name="T28" fmla="*/ 2147483647 w 1367"/>
                <a:gd name="T29" fmla="*/ 2147483647 h 1324"/>
                <a:gd name="T30" fmla="*/ 2147483647 w 1367"/>
                <a:gd name="T31" fmla="*/ 2147483647 h 1324"/>
                <a:gd name="T32" fmla="*/ 2147483647 w 1367"/>
                <a:gd name="T33" fmla="*/ 2147483647 h 1324"/>
                <a:gd name="T34" fmla="*/ 2147483647 w 1367"/>
                <a:gd name="T35" fmla="*/ 2147483647 h 1324"/>
                <a:gd name="T36" fmla="*/ 2147483647 w 1367"/>
                <a:gd name="T37" fmla="*/ 2147483647 h 1324"/>
                <a:gd name="T38" fmla="*/ 2147483647 w 1367"/>
                <a:gd name="T39" fmla="*/ 2147483647 h 1324"/>
                <a:gd name="T40" fmla="*/ 2147483647 w 1367"/>
                <a:gd name="T41" fmla="*/ 2147483647 h 13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67"/>
                <a:gd name="T64" fmla="*/ 0 h 1324"/>
                <a:gd name="T65" fmla="*/ 1367 w 1367"/>
                <a:gd name="T66" fmla="*/ 1324 h 13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67" h="1324">
                  <a:moveTo>
                    <a:pt x="986" y="1324"/>
                  </a:moveTo>
                  <a:lnTo>
                    <a:pt x="986" y="1324"/>
                  </a:lnTo>
                  <a:cubicBezTo>
                    <a:pt x="969" y="1324"/>
                    <a:pt x="948" y="1322"/>
                    <a:pt x="926" y="1318"/>
                  </a:cubicBezTo>
                  <a:cubicBezTo>
                    <a:pt x="791" y="1291"/>
                    <a:pt x="660" y="1263"/>
                    <a:pt x="659" y="1262"/>
                  </a:cubicBezTo>
                  <a:lnTo>
                    <a:pt x="673" y="1197"/>
                  </a:lnTo>
                  <a:cubicBezTo>
                    <a:pt x="674" y="1197"/>
                    <a:pt x="805" y="1226"/>
                    <a:pt x="939" y="1252"/>
                  </a:cubicBezTo>
                  <a:cubicBezTo>
                    <a:pt x="1043" y="1273"/>
                    <a:pt x="1053" y="1236"/>
                    <a:pt x="1069" y="1175"/>
                  </a:cubicBezTo>
                  <a:cubicBezTo>
                    <a:pt x="1084" y="1115"/>
                    <a:pt x="1272" y="239"/>
                    <a:pt x="1293" y="137"/>
                  </a:cubicBezTo>
                  <a:cubicBezTo>
                    <a:pt x="1296" y="119"/>
                    <a:pt x="1298" y="95"/>
                    <a:pt x="1288" y="82"/>
                  </a:cubicBezTo>
                  <a:cubicBezTo>
                    <a:pt x="1278" y="71"/>
                    <a:pt x="1255" y="66"/>
                    <a:pt x="1220" y="68"/>
                  </a:cubicBezTo>
                  <a:cubicBezTo>
                    <a:pt x="1173" y="71"/>
                    <a:pt x="220" y="122"/>
                    <a:pt x="156" y="123"/>
                  </a:cubicBezTo>
                  <a:cubicBezTo>
                    <a:pt x="98" y="125"/>
                    <a:pt x="94" y="143"/>
                    <a:pt x="90" y="157"/>
                  </a:cubicBezTo>
                  <a:cubicBezTo>
                    <a:pt x="81" y="194"/>
                    <a:pt x="65" y="257"/>
                    <a:pt x="64" y="259"/>
                  </a:cubicBezTo>
                  <a:lnTo>
                    <a:pt x="0" y="243"/>
                  </a:lnTo>
                  <a:cubicBezTo>
                    <a:pt x="0" y="242"/>
                    <a:pt x="17" y="178"/>
                    <a:pt x="25" y="141"/>
                  </a:cubicBezTo>
                  <a:cubicBezTo>
                    <a:pt x="45" y="59"/>
                    <a:pt x="127" y="57"/>
                    <a:pt x="154" y="56"/>
                  </a:cubicBezTo>
                  <a:cubicBezTo>
                    <a:pt x="215" y="55"/>
                    <a:pt x="1165" y="5"/>
                    <a:pt x="1216" y="2"/>
                  </a:cubicBezTo>
                  <a:cubicBezTo>
                    <a:pt x="1253" y="0"/>
                    <a:pt x="1305" y="1"/>
                    <a:pt x="1338" y="39"/>
                  </a:cubicBezTo>
                  <a:cubicBezTo>
                    <a:pt x="1361" y="65"/>
                    <a:pt x="1367" y="102"/>
                    <a:pt x="1358" y="150"/>
                  </a:cubicBezTo>
                  <a:cubicBezTo>
                    <a:pt x="1337" y="257"/>
                    <a:pt x="1150" y="1128"/>
                    <a:pt x="1133" y="1191"/>
                  </a:cubicBezTo>
                  <a:cubicBezTo>
                    <a:pt x="1120" y="1243"/>
                    <a:pt x="1099" y="1324"/>
                    <a:pt x="986" y="132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04" name="Freeform 143"/>
            <p:cNvSpPr>
              <a:spLocks/>
            </p:cNvSpPr>
            <p:nvPr/>
          </p:nvSpPr>
          <p:spPr bwMode="auto">
            <a:xfrm>
              <a:off x="6003925" y="2947988"/>
              <a:ext cx="26988" cy="31750"/>
            </a:xfrm>
            <a:custGeom>
              <a:avLst/>
              <a:gdLst>
                <a:gd name="T0" fmla="*/ 2147483647 w 61"/>
                <a:gd name="T1" fmla="*/ 2147483647 h 76"/>
                <a:gd name="T2" fmla="*/ 2147483647 w 61"/>
                <a:gd name="T3" fmla="*/ 2147483647 h 76"/>
                <a:gd name="T4" fmla="*/ 2147483647 w 61"/>
                <a:gd name="T5" fmla="*/ 2147483647 h 76"/>
                <a:gd name="T6" fmla="*/ 2147483647 w 61"/>
                <a:gd name="T7" fmla="*/ 2147483647 h 76"/>
                <a:gd name="T8" fmla="*/ 2147483647 w 61"/>
                <a:gd name="T9" fmla="*/ 2147483647 h 76"/>
                <a:gd name="T10" fmla="*/ 2147483647 w 61"/>
                <a:gd name="T11" fmla="*/ 2147483647 h 76"/>
                <a:gd name="T12" fmla="*/ 0 60000 65536"/>
                <a:gd name="T13" fmla="*/ 0 60000 65536"/>
                <a:gd name="T14" fmla="*/ 0 60000 65536"/>
                <a:gd name="T15" fmla="*/ 0 60000 65536"/>
                <a:gd name="T16" fmla="*/ 0 60000 65536"/>
                <a:gd name="T17" fmla="*/ 0 60000 65536"/>
                <a:gd name="T18" fmla="*/ 0 w 61"/>
                <a:gd name="T19" fmla="*/ 0 h 76"/>
                <a:gd name="T20" fmla="*/ 61 w 61"/>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61" h="76">
                  <a:moveTo>
                    <a:pt x="55" y="45"/>
                  </a:moveTo>
                  <a:lnTo>
                    <a:pt x="55" y="45"/>
                  </a:lnTo>
                  <a:cubicBezTo>
                    <a:pt x="50" y="63"/>
                    <a:pt x="35" y="76"/>
                    <a:pt x="21" y="72"/>
                  </a:cubicBezTo>
                  <a:cubicBezTo>
                    <a:pt x="7" y="68"/>
                    <a:pt x="0" y="50"/>
                    <a:pt x="6" y="31"/>
                  </a:cubicBezTo>
                  <a:cubicBezTo>
                    <a:pt x="11" y="12"/>
                    <a:pt x="26" y="0"/>
                    <a:pt x="40" y="4"/>
                  </a:cubicBezTo>
                  <a:cubicBezTo>
                    <a:pt x="54" y="7"/>
                    <a:pt x="61" y="26"/>
                    <a:pt x="55" y="45"/>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05" name="Freeform 144"/>
            <p:cNvSpPr>
              <a:spLocks noEditPoints="1"/>
            </p:cNvSpPr>
            <p:nvPr/>
          </p:nvSpPr>
          <p:spPr bwMode="auto">
            <a:xfrm>
              <a:off x="6002338" y="2995613"/>
              <a:ext cx="11113" cy="14288"/>
            </a:xfrm>
            <a:custGeom>
              <a:avLst/>
              <a:gdLst>
                <a:gd name="T0" fmla="*/ 2147483647 w 29"/>
                <a:gd name="T1" fmla="*/ 2147483647 h 34"/>
                <a:gd name="T2" fmla="*/ 2147483647 w 29"/>
                <a:gd name="T3" fmla="*/ 2147483647 h 34"/>
                <a:gd name="T4" fmla="*/ 2147483647 w 29"/>
                <a:gd name="T5" fmla="*/ 2147483647 h 34"/>
                <a:gd name="T6" fmla="*/ 2147483647 w 29"/>
                <a:gd name="T7" fmla="*/ 2147483647 h 34"/>
                <a:gd name="T8" fmla="*/ 2147483647 w 29"/>
                <a:gd name="T9" fmla="*/ 2147483647 h 34"/>
                <a:gd name="T10" fmla="*/ 2147483647 w 29"/>
                <a:gd name="T11" fmla="*/ 2147483647 h 34"/>
                <a:gd name="T12" fmla="*/ 2147483647 w 29"/>
                <a:gd name="T13" fmla="*/ 2147483647 h 34"/>
                <a:gd name="T14" fmla="*/ 2147483647 w 29"/>
                <a:gd name="T15" fmla="*/ 2147483647 h 34"/>
                <a:gd name="T16" fmla="*/ 2147483647 w 29"/>
                <a:gd name="T17" fmla="*/ 2147483647 h 34"/>
                <a:gd name="T18" fmla="*/ 2147483647 w 29"/>
                <a:gd name="T19" fmla="*/ 2147483647 h 34"/>
                <a:gd name="T20" fmla="*/ 2147483647 w 29"/>
                <a:gd name="T21" fmla="*/ 2147483647 h 34"/>
                <a:gd name="T22" fmla="*/ 2147483647 w 29"/>
                <a:gd name="T23" fmla="*/ 2147483647 h 34"/>
                <a:gd name="T24" fmla="*/ 2147483647 w 29"/>
                <a:gd name="T25" fmla="*/ 2147483647 h 34"/>
                <a:gd name="T26" fmla="*/ 2147483647 w 29"/>
                <a:gd name="T27" fmla="*/ 2147483647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4"/>
                <a:gd name="T44" fmla="*/ 29 w 29"/>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4">
                  <a:moveTo>
                    <a:pt x="17" y="4"/>
                  </a:moveTo>
                  <a:lnTo>
                    <a:pt x="17" y="4"/>
                  </a:lnTo>
                  <a:cubicBezTo>
                    <a:pt x="12" y="4"/>
                    <a:pt x="7" y="9"/>
                    <a:pt x="6" y="15"/>
                  </a:cubicBezTo>
                  <a:cubicBezTo>
                    <a:pt x="4" y="22"/>
                    <a:pt x="6" y="29"/>
                    <a:pt x="11" y="31"/>
                  </a:cubicBezTo>
                  <a:cubicBezTo>
                    <a:pt x="16" y="32"/>
                    <a:pt x="22" y="27"/>
                    <a:pt x="24" y="20"/>
                  </a:cubicBezTo>
                  <a:cubicBezTo>
                    <a:pt x="26" y="13"/>
                    <a:pt x="23" y="6"/>
                    <a:pt x="18" y="5"/>
                  </a:cubicBezTo>
                  <a:cubicBezTo>
                    <a:pt x="18" y="5"/>
                    <a:pt x="17" y="4"/>
                    <a:pt x="17" y="4"/>
                  </a:cubicBezTo>
                  <a:close/>
                  <a:moveTo>
                    <a:pt x="13" y="34"/>
                  </a:moveTo>
                  <a:lnTo>
                    <a:pt x="13" y="34"/>
                  </a:lnTo>
                  <a:cubicBezTo>
                    <a:pt x="12" y="34"/>
                    <a:pt x="11" y="34"/>
                    <a:pt x="10" y="34"/>
                  </a:cubicBezTo>
                  <a:cubicBezTo>
                    <a:pt x="3" y="32"/>
                    <a:pt x="0" y="23"/>
                    <a:pt x="3" y="14"/>
                  </a:cubicBezTo>
                  <a:cubicBezTo>
                    <a:pt x="5" y="6"/>
                    <a:pt x="13" y="0"/>
                    <a:pt x="19" y="2"/>
                  </a:cubicBezTo>
                  <a:cubicBezTo>
                    <a:pt x="26" y="3"/>
                    <a:pt x="29" y="12"/>
                    <a:pt x="27" y="21"/>
                  </a:cubicBezTo>
                  <a:cubicBezTo>
                    <a:pt x="25" y="29"/>
                    <a:pt x="19" y="34"/>
                    <a:pt x="13" y="3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06" name="Freeform 145"/>
            <p:cNvSpPr>
              <a:spLocks/>
            </p:cNvSpPr>
            <p:nvPr/>
          </p:nvSpPr>
          <p:spPr bwMode="auto">
            <a:xfrm>
              <a:off x="6045200" y="3024188"/>
              <a:ext cx="12700" cy="14288"/>
            </a:xfrm>
            <a:custGeom>
              <a:avLst/>
              <a:gdLst>
                <a:gd name="T0" fmla="*/ 2147483647 w 31"/>
                <a:gd name="T1" fmla="*/ 2147483647 h 35"/>
                <a:gd name="T2" fmla="*/ 2147483647 w 31"/>
                <a:gd name="T3" fmla="*/ 2147483647 h 35"/>
                <a:gd name="T4" fmla="*/ 2147483647 w 31"/>
                <a:gd name="T5" fmla="*/ 2147483647 h 35"/>
                <a:gd name="T6" fmla="*/ 0 w 31"/>
                <a:gd name="T7" fmla="*/ 2147483647 h 35"/>
                <a:gd name="T8" fmla="*/ 2147483647 w 31"/>
                <a:gd name="T9" fmla="*/ 0 h 35"/>
                <a:gd name="T10" fmla="*/ 2147483647 w 31"/>
                <a:gd name="T11" fmla="*/ 2147483647 h 35"/>
                <a:gd name="T12" fmla="*/ 0 60000 65536"/>
                <a:gd name="T13" fmla="*/ 0 60000 65536"/>
                <a:gd name="T14" fmla="*/ 0 60000 65536"/>
                <a:gd name="T15" fmla="*/ 0 60000 65536"/>
                <a:gd name="T16" fmla="*/ 0 60000 65536"/>
                <a:gd name="T17" fmla="*/ 0 60000 65536"/>
                <a:gd name="T18" fmla="*/ 0 w 31"/>
                <a:gd name="T19" fmla="*/ 0 h 35"/>
                <a:gd name="T20" fmla="*/ 31 w 31"/>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1" h="35">
                  <a:moveTo>
                    <a:pt x="31" y="17"/>
                  </a:moveTo>
                  <a:lnTo>
                    <a:pt x="31" y="17"/>
                  </a:lnTo>
                  <a:cubicBezTo>
                    <a:pt x="31" y="27"/>
                    <a:pt x="24" y="35"/>
                    <a:pt x="15" y="35"/>
                  </a:cubicBezTo>
                  <a:cubicBezTo>
                    <a:pt x="7" y="35"/>
                    <a:pt x="0" y="27"/>
                    <a:pt x="0" y="17"/>
                  </a:cubicBezTo>
                  <a:cubicBezTo>
                    <a:pt x="0" y="8"/>
                    <a:pt x="7" y="0"/>
                    <a:pt x="15" y="0"/>
                  </a:cubicBezTo>
                  <a:cubicBezTo>
                    <a:pt x="24" y="0"/>
                    <a:pt x="31" y="8"/>
                    <a:pt x="31" y="1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07" name="Freeform 146"/>
            <p:cNvSpPr>
              <a:spLocks/>
            </p:cNvSpPr>
            <p:nvPr/>
          </p:nvSpPr>
          <p:spPr bwMode="auto">
            <a:xfrm>
              <a:off x="5519738" y="3538538"/>
              <a:ext cx="66675" cy="65088"/>
            </a:xfrm>
            <a:custGeom>
              <a:avLst/>
              <a:gdLst>
                <a:gd name="T0" fmla="*/ 2147483647 w 156"/>
                <a:gd name="T1" fmla="*/ 2147483647 h 156"/>
                <a:gd name="T2" fmla="*/ 2147483647 w 156"/>
                <a:gd name="T3" fmla="*/ 2147483647 h 156"/>
                <a:gd name="T4" fmla="*/ 2147483647 w 156"/>
                <a:gd name="T5" fmla="*/ 2147483647 h 156"/>
                <a:gd name="T6" fmla="*/ 2147483647 w 156"/>
                <a:gd name="T7" fmla="*/ 2147483647 h 156"/>
                <a:gd name="T8" fmla="*/ 2147483647 w 156"/>
                <a:gd name="T9" fmla="*/ 2147483647 h 156"/>
                <a:gd name="T10" fmla="*/ 2147483647 w 156"/>
                <a:gd name="T11" fmla="*/ 2147483647 h 156"/>
                <a:gd name="T12" fmla="*/ 0 60000 65536"/>
                <a:gd name="T13" fmla="*/ 0 60000 65536"/>
                <a:gd name="T14" fmla="*/ 0 60000 65536"/>
                <a:gd name="T15" fmla="*/ 0 60000 65536"/>
                <a:gd name="T16" fmla="*/ 0 60000 65536"/>
                <a:gd name="T17" fmla="*/ 0 60000 65536"/>
                <a:gd name="T18" fmla="*/ 0 w 156"/>
                <a:gd name="T19" fmla="*/ 0 h 156"/>
                <a:gd name="T20" fmla="*/ 156 w 156"/>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56" h="156">
                  <a:moveTo>
                    <a:pt x="56" y="144"/>
                  </a:moveTo>
                  <a:lnTo>
                    <a:pt x="56" y="144"/>
                  </a:lnTo>
                  <a:cubicBezTo>
                    <a:pt x="20" y="132"/>
                    <a:pt x="0" y="93"/>
                    <a:pt x="12" y="56"/>
                  </a:cubicBezTo>
                  <a:cubicBezTo>
                    <a:pt x="24" y="20"/>
                    <a:pt x="63" y="0"/>
                    <a:pt x="99" y="12"/>
                  </a:cubicBezTo>
                  <a:cubicBezTo>
                    <a:pt x="136" y="24"/>
                    <a:pt x="156" y="63"/>
                    <a:pt x="144" y="99"/>
                  </a:cubicBezTo>
                  <a:cubicBezTo>
                    <a:pt x="132" y="136"/>
                    <a:pt x="93" y="156"/>
                    <a:pt x="56" y="14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08" name="Freeform 147"/>
            <p:cNvSpPr>
              <a:spLocks/>
            </p:cNvSpPr>
            <p:nvPr/>
          </p:nvSpPr>
          <p:spPr bwMode="auto">
            <a:xfrm>
              <a:off x="5605463" y="3565526"/>
              <a:ext cx="65088" cy="65088"/>
            </a:xfrm>
            <a:custGeom>
              <a:avLst/>
              <a:gdLst>
                <a:gd name="T0" fmla="*/ 2147483647 w 155"/>
                <a:gd name="T1" fmla="*/ 2147483647 h 156"/>
                <a:gd name="T2" fmla="*/ 2147483647 w 155"/>
                <a:gd name="T3" fmla="*/ 2147483647 h 156"/>
                <a:gd name="T4" fmla="*/ 2147483647 w 155"/>
                <a:gd name="T5" fmla="*/ 2147483647 h 156"/>
                <a:gd name="T6" fmla="*/ 2147483647 w 155"/>
                <a:gd name="T7" fmla="*/ 2147483647 h 156"/>
                <a:gd name="T8" fmla="*/ 2147483647 w 155"/>
                <a:gd name="T9" fmla="*/ 2147483647 h 156"/>
                <a:gd name="T10" fmla="*/ 2147483647 w 155"/>
                <a:gd name="T11" fmla="*/ 2147483647 h 156"/>
                <a:gd name="T12" fmla="*/ 0 60000 65536"/>
                <a:gd name="T13" fmla="*/ 0 60000 65536"/>
                <a:gd name="T14" fmla="*/ 0 60000 65536"/>
                <a:gd name="T15" fmla="*/ 0 60000 65536"/>
                <a:gd name="T16" fmla="*/ 0 60000 65536"/>
                <a:gd name="T17" fmla="*/ 0 60000 65536"/>
                <a:gd name="T18" fmla="*/ 0 w 155"/>
                <a:gd name="T19" fmla="*/ 0 h 156"/>
                <a:gd name="T20" fmla="*/ 155 w 155"/>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55" h="156">
                  <a:moveTo>
                    <a:pt x="56" y="144"/>
                  </a:moveTo>
                  <a:lnTo>
                    <a:pt x="56" y="144"/>
                  </a:lnTo>
                  <a:cubicBezTo>
                    <a:pt x="19" y="132"/>
                    <a:pt x="0" y="93"/>
                    <a:pt x="11" y="56"/>
                  </a:cubicBezTo>
                  <a:cubicBezTo>
                    <a:pt x="23" y="20"/>
                    <a:pt x="62" y="0"/>
                    <a:pt x="99" y="12"/>
                  </a:cubicBezTo>
                  <a:cubicBezTo>
                    <a:pt x="135" y="24"/>
                    <a:pt x="155" y="63"/>
                    <a:pt x="143" y="99"/>
                  </a:cubicBezTo>
                  <a:cubicBezTo>
                    <a:pt x="132" y="136"/>
                    <a:pt x="92" y="156"/>
                    <a:pt x="56" y="14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09" name="Freeform 148"/>
            <p:cNvSpPr>
              <a:spLocks/>
            </p:cNvSpPr>
            <p:nvPr/>
          </p:nvSpPr>
          <p:spPr bwMode="auto">
            <a:xfrm>
              <a:off x="5903913" y="2916238"/>
              <a:ext cx="157163" cy="530225"/>
            </a:xfrm>
            <a:custGeom>
              <a:avLst/>
              <a:gdLst>
                <a:gd name="T0" fmla="*/ 2147483647 w 376"/>
                <a:gd name="T1" fmla="*/ 2147483647 h 1264"/>
                <a:gd name="T2" fmla="*/ 2147483647 w 376"/>
                <a:gd name="T3" fmla="*/ 2147483647 h 1264"/>
                <a:gd name="T4" fmla="*/ 0 w 376"/>
                <a:gd name="T5" fmla="*/ 2147483647 h 1264"/>
                <a:gd name="T6" fmla="*/ 2147483647 w 376"/>
                <a:gd name="T7" fmla="*/ 2147483647 h 1264"/>
                <a:gd name="T8" fmla="*/ 2147483647 w 376"/>
                <a:gd name="T9" fmla="*/ 2147483647 h 1264"/>
                <a:gd name="T10" fmla="*/ 2147483647 w 376"/>
                <a:gd name="T11" fmla="*/ 2147483647 h 1264"/>
                <a:gd name="T12" fmla="*/ 2147483647 w 376"/>
                <a:gd name="T13" fmla="*/ 2147483647 h 1264"/>
                <a:gd name="T14" fmla="*/ 2147483647 w 376"/>
                <a:gd name="T15" fmla="*/ 2147483647 h 1264"/>
                <a:gd name="T16" fmla="*/ 2147483647 w 376"/>
                <a:gd name="T17" fmla="*/ 2147483647 h 1264"/>
                <a:gd name="T18" fmla="*/ 2147483647 w 376"/>
                <a:gd name="T19" fmla="*/ 0 h 1264"/>
                <a:gd name="T20" fmla="*/ 2147483647 w 376"/>
                <a:gd name="T21" fmla="*/ 2147483647 h 1264"/>
                <a:gd name="T22" fmla="*/ 2147483647 w 376"/>
                <a:gd name="T23" fmla="*/ 2147483647 h 1264"/>
                <a:gd name="T24" fmla="*/ 2147483647 w 376"/>
                <a:gd name="T25" fmla="*/ 2147483647 h 1264"/>
                <a:gd name="T26" fmla="*/ 2147483647 w 376"/>
                <a:gd name="T27" fmla="*/ 2147483647 h 1264"/>
                <a:gd name="T28" fmla="*/ 2147483647 w 376"/>
                <a:gd name="T29" fmla="*/ 2147483647 h 12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6"/>
                <a:gd name="T46" fmla="*/ 0 h 1264"/>
                <a:gd name="T47" fmla="*/ 376 w 376"/>
                <a:gd name="T48" fmla="*/ 1264 h 12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6" h="1264">
                  <a:moveTo>
                    <a:pt x="16" y="1264"/>
                  </a:moveTo>
                  <a:lnTo>
                    <a:pt x="16" y="1264"/>
                  </a:lnTo>
                  <a:cubicBezTo>
                    <a:pt x="11" y="1264"/>
                    <a:pt x="5" y="1263"/>
                    <a:pt x="0" y="1262"/>
                  </a:cubicBezTo>
                  <a:lnTo>
                    <a:pt x="6" y="1236"/>
                  </a:lnTo>
                  <a:cubicBezTo>
                    <a:pt x="23" y="1240"/>
                    <a:pt x="48" y="1233"/>
                    <a:pt x="67" y="1221"/>
                  </a:cubicBezTo>
                  <a:cubicBezTo>
                    <a:pt x="81" y="1212"/>
                    <a:pt x="97" y="1196"/>
                    <a:pt x="102" y="1170"/>
                  </a:cubicBezTo>
                  <a:cubicBezTo>
                    <a:pt x="107" y="1145"/>
                    <a:pt x="144" y="977"/>
                    <a:pt x="187" y="783"/>
                  </a:cubicBezTo>
                  <a:cubicBezTo>
                    <a:pt x="246" y="514"/>
                    <a:pt x="314" y="209"/>
                    <a:pt x="327" y="143"/>
                  </a:cubicBezTo>
                  <a:cubicBezTo>
                    <a:pt x="346" y="44"/>
                    <a:pt x="320" y="24"/>
                    <a:pt x="319" y="23"/>
                  </a:cubicBezTo>
                  <a:lnTo>
                    <a:pt x="331" y="0"/>
                  </a:lnTo>
                  <a:cubicBezTo>
                    <a:pt x="339" y="4"/>
                    <a:pt x="376" y="29"/>
                    <a:pt x="353" y="148"/>
                  </a:cubicBezTo>
                  <a:cubicBezTo>
                    <a:pt x="340" y="214"/>
                    <a:pt x="273" y="520"/>
                    <a:pt x="213" y="789"/>
                  </a:cubicBezTo>
                  <a:cubicBezTo>
                    <a:pt x="170" y="983"/>
                    <a:pt x="133" y="1151"/>
                    <a:pt x="129" y="1175"/>
                  </a:cubicBezTo>
                  <a:cubicBezTo>
                    <a:pt x="123" y="1202"/>
                    <a:pt x="107" y="1226"/>
                    <a:pt x="82" y="1243"/>
                  </a:cubicBezTo>
                  <a:cubicBezTo>
                    <a:pt x="62" y="1256"/>
                    <a:pt x="38" y="1264"/>
                    <a:pt x="16" y="126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110" name="Rectangle 33"/>
          <p:cNvSpPr/>
          <p:nvPr/>
        </p:nvSpPr>
        <p:spPr>
          <a:xfrm>
            <a:off x="6937172" y="3769782"/>
            <a:ext cx="753678" cy="338524"/>
          </a:xfrm>
          <a:prstGeom prst="rect">
            <a:avLst/>
          </a:prstGeom>
        </p:spPr>
        <p:txBody>
          <a:bodyPr wrap="none" lIns="91413" tIns="45705" rIns="91413" bIns="45705">
            <a:spAutoFit/>
          </a:bodyPr>
          <a:lstStyle/>
          <a:p>
            <a:pPr algn="ctr"/>
            <a:r>
              <a:rPr lang="en-US" altLang="zh-CN" sz="1600" dirty="0" smtClean="0"/>
              <a:t>BYOD</a:t>
            </a:r>
            <a:endParaRPr lang="en-US" altLang="zh-CN" sz="1600" dirty="0"/>
          </a:p>
        </p:txBody>
      </p:sp>
      <p:sp>
        <p:nvSpPr>
          <p:cNvPr id="111" name="圆角矩形 110"/>
          <p:cNvSpPr/>
          <p:nvPr/>
        </p:nvSpPr>
        <p:spPr>
          <a:xfrm>
            <a:off x="6107227" y="4236625"/>
            <a:ext cx="1500976" cy="297454"/>
          </a:xfrm>
          <a:prstGeom prst="roundRect">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chemeClr val="bg1"/>
                </a:solidFill>
                <a:latin typeface="Huawei Sans" panose="020C0503030203020204" pitchFamily="34" charset="0"/>
                <a:ea typeface="方正兰亭黑简体" panose="02000000000000000000" pitchFamily="2" charset="-122"/>
              </a:rPr>
              <a:t>无线办公时代</a:t>
            </a:r>
          </a:p>
        </p:txBody>
      </p:sp>
      <p:sp>
        <p:nvSpPr>
          <p:cNvPr id="112" name="矩形 111"/>
          <p:cNvSpPr/>
          <p:nvPr/>
        </p:nvSpPr>
        <p:spPr>
          <a:xfrm>
            <a:off x="5494201" y="4602345"/>
            <a:ext cx="2727029" cy="954107"/>
          </a:xfrm>
          <a:prstGeom prst="rect">
            <a:avLst/>
          </a:prstGeom>
        </p:spPr>
        <p:txBody>
          <a:bodyPr wrap="none">
            <a:spAutoFit/>
          </a:bodyPr>
          <a:lstStyle/>
          <a:p>
            <a:r>
              <a:rPr lang="zh-CN" altLang="en-US" sz="1400"/>
              <a:t>手机、</a:t>
            </a:r>
            <a:r>
              <a:rPr lang="en-US" altLang="zh-CN" sz="1400"/>
              <a:t>Pad</a:t>
            </a:r>
            <a:r>
              <a:rPr lang="zh-CN" altLang="en-US" sz="1400"/>
              <a:t>、超级</a:t>
            </a:r>
            <a:r>
              <a:rPr lang="zh-CN" altLang="en-US" sz="1400" smtClean="0"/>
              <a:t>本：</a:t>
            </a:r>
            <a:endParaRPr lang="zh-CN" altLang="en-US" sz="1400"/>
          </a:p>
          <a:p>
            <a:pPr marL="177800" indent="-177800">
              <a:buFont typeface="Arial" panose="020B0604020202020204" pitchFamily="34" charset="0"/>
              <a:buChar char="•"/>
            </a:pPr>
            <a:r>
              <a:rPr lang="zh-CN" altLang="en-US" sz="1400" smtClean="0"/>
              <a:t>视频业务</a:t>
            </a:r>
            <a:r>
              <a:rPr lang="en-US" altLang="zh-CN" sz="1400" smtClean="0"/>
              <a:t>+</a:t>
            </a:r>
            <a:r>
              <a:rPr lang="zh-CN" altLang="en-US" sz="1400" smtClean="0"/>
              <a:t>语音业务</a:t>
            </a:r>
            <a:r>
              <a:rPr lang="en-US" altLang="zh-CN" sz="1400" smtClean="0"/>
              <a:t>+</a:t>
            </a:r>
            <a:r>
              <a:rPr lang="zh-CN" altLang="en-US" sz="1400" smtClean="0"/>
              <a:t>数据业务</a:t>
            </a:r>
            <a:endParaRPr lang="en-US" altLang="zh-CN" sz="1400" smtClean="0"/>
          </a:p>
          <a:p>
            <a:pPr marL="177800" indent="-177800">
              <a:buFont typeface="Arial" panose="020B0604020202020204" pitchFamily="34" charset="0"/>
              <a:buChar char="•"/>
            </a:pPr>
            <a:r>
              <a:rPr lang="zh-CN" altLang="en-US" sz="1400" smtClean="0"/>
              <a:t>大量实时业务</a:t>
            </a:r>
          </a:p>
          <a:p>
            <a:pPr marL="177800" indent="-177800">
              <a:buFont typeface="Arial" panose="020B0604020202020204" pitchFamily="34" charset="0"/>
              <a:buChar char="•"/>
            </a:pPr>
            <a:r>
              <a:rPr lang="en-US" altLang="zh-CN" sz="1400" smtClean="0"/>
              <a:t>802.11n-</a:t>
            </a:r>
            <a:r>
              <a:rPr lang="en-US" altLang="zh-CN" sz="1400"/>
              <a:t>&gt;</a:t>
            </a:r>
            <a:r>
              <a:rPr lang="en-US" altLang="zh-CN" sz="1400" smtClean="0"/>
              <a:t>11ac</a:t>
            </a:r>
            <a:endParaRPr lang="en-US" altLang="zh-CN" sz="1400"/>
          </a:p>
        </p:txBody>
      </p:sp>
      <p:sp>
        <p:nvSpPr>
          <p:cNvPr id="113" name="圆角矩形 112"/>
          <p:cNvSpPr/>
          <p:nvPr/>
        </p:nvSpPr>
        <p:spPr>
          <a:xfrm>
            <a:off x="9055332" y="3579451"/>
            <a:ext cx="1500976" cy="297454"/>
          </a:xfrm>
          <a:prstGeom prst="roundRect">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chemeClr val="bg1"/>
                </a:solidFill>
                <a:latin typeface="Huawei Sans" panose="020C0503030203020204" pitchFamily="34" charset="0"/>
                <a:ea typeface="方正兰亭黑简体" panose="02000000000000000000" pitchFamily="2" charset="-122"/>
              </a:rPr>
              <a:t>全无线时代</a:t>
            </a:r>
          </a:p>
        </p:txBody>
      </p:sp>
      <p:sp>
        <p:nvSpPr>
          <p:cNvPr id="114" name="矩形 113"/>
          <p:cNvSpPr/>
          <p:nvPr/>
        </p:nvSpPr>
        <p:spPr>
          <a:xfrm>
            <a:off x="8943244" y="3949074"/>
            <a:ext cx="1710725" cy="954107"/>
          </a:xfrm>
          <a:prstGeom prst="rect">
            <a:avLst/>
          </a:prstGeom>
        </p:spPr>
        <p:txBody>
          <a:bodyPr wrap="none">
            <a:spAutoFit/>
          </a:bodyPr>
          <a:lstStyle/>
          <a:p>
            <a:r>
              <a:rPr lang="zh-CN" altLang="en-US" sz="1400" dirty="0" smtClean="0"/>
              <a:t>多样化终端</a:t>
            </a:r>
            <a:r>
              <a:rPr lang="en-US" altLang="zh-CN" sz="1400" dirty="0" smtClean="0"/>
              <a:t>:</a:t>
            </a:r>
          </a:p>
          <a:p>
            <a:pPr marL="177800" indent="-177800">
              <a:buFont typeface="Arial" panose="020B0604020202020204" pitchFamily="34" charset="0"/>
              <a:buChar char="•"/>
            </a:pPr>
            <a:r>
              <a:rPr lang="zh-CN" altLang="en-US" sz="1400" dirty="0"/>
              <a:t>精细化在线服务</a:t>
            </a:r>
          </a:p>
          <a:p>
            <a:pPr marL="177800" indent="-177800">
              <a:buFont typeface="Arial" panose="020B0604020202020204" pitchFamily="34" charset="0"/>
              <a:buChar char="•"/>
            </a:pPr>
            <a:r>
              <a:rPr lang="en-US" altLang="zh-CN" sz="1400" dirty="0" smtClean="0"/>
              <a:t>802.11ax</a:t>
            </a:r>
            <a:r>
              <a:rPr lang="en-US" altLang="zh-CN" sz="1400" dirty="0"/>
              <a:t>/</a:t>
            </a:r>
            <a:r>
              <a:rPr lang="en-US" altLang="zh-CN" sz="1400" dirty="0" smtClean="0"/>
              <a:t>ad</a:t>
            </a:r>
            <a:r>
              <a:rPr lang="en-US" altLang="zh-CN" sz="1400" dirty="0"/>
              <a:t>……</a:t>
            </a:r>
          </a:p>
          <a:p>
            <a:pPr marL="177800" indent="-177800">
              <a:buFont typeface="Arial" panose="020B0604020202020204" pitchFamily="34" charset="0"/>
              <a:buChar char="•"/>
            </a:pPr>
            <a:r>
              <a:rPr lang="en-US" altLang="zh-CN" sz="1400" dirty="0"/>
              <a:t>VR/4K </a:t>
            </a:r>
            <a:r>
              <a:rPr lang="zh-CN" altLang="en-US" sz="1400" dirty="0"/>
              <a:t>视频</a:t>
            </a:r>
          </a:p>
        </p:txBody>
      </p:sp>
      <p:grpSp>
        <p:nvGrpSpPr>
          <p:cNvPr id="121" name="组合 727"/>
          <p:cNvGrpSpPr>
            <a:grpSpLocks/>
          </p:cNvGrpSpPr>
          <p:nvPr/>
        </p:nvGrpSpPr>
        <p:grpSpPr bwMode="auto">
          <a:xfrm>
            <a:off x="9608004" y="2711800"/>
            <a:ext cx="711887" cy="560526"/>
            <a:chOff x="1873250" y="2244726"/>
            <a:chExt cx="635000" cy="500063"/>
          </a:xfrm>
          <a:solidFill>
            <a:srgbClr val="00B0F0"/>
          </a:solidFill>
        </p:grpSpPr>
        <p:sp>
          <p:nvSpPr>
            <p:cNvPr id="122" name="Freeform 49"/>
            <p:cNvSpPr>
              <a:spLocks/>
            </p:cNvSpPr>
            <p:nvPr/>
          </p:nvSpPr>
          <p:spPr bwMode="auto">
            <a:xfrm>
              <a:off x="1873250" y="2493963"/>
              <a:ext cx="635000" cy="233363"/>
            </a:xfrm>
            <a:custGeom>
              <a:avLst/>
              <a:gdLst>
                <a:gd name="T0" fmla="*/ 2147483647 w 1516"/>
                <a:gd name="T1" fmla="*/ 2147483647 h 556"/>
                <a:gd name="T2" fmla="*/ 2147483647 w 1516"/>
                <a:gd name="T3" fmla="*/ 2147483647 h 556"/>
                <a:gd name="T4" fmla="*/ 2147483647 w 1516"/>
                <a:gd name="T5" fmla="*/ 2147483647 h 556"/>
                <a:gd name="T6" fmla="*/ 2147483647 w 1516"/>
                <a:gd name="T7" fmla="*/ 2147483647 h 556"/>
                <a:gd name="T8" fmla="*/ 2147483647 w 1516"/>
                <a:gd name="T9" fmla="*/ 2147483647 h 556"/>
                <a:gd name="T10" fmla="*/ 2147483647 w 1516"/>
                <a:gd name="T11" fmla="*/ 2147483647 h 556"/>
                <a:gd name="T12" fmla="*/ 2147483647 w 1516"/>
                <a:gd name="T13" fmla="*/ 2147483647 h 556"/>
                <a:gd name="T14" fmla="*/ 2147483647 w 1516"/>
                <a:gd name="T15" fmla="*/ 2147483647 h 556"/>
                <a:gd name="T16" fmla="*/ 2147483647 w 1516"/>
                <a:gd name="T17" fmla="*/ 2147483647 h 556"/>
                <a:gd name="T18" fmla="*/ 2147483647 w 1516"/>
                <a:gd name="T19" fmla="*/ 2147483647 h 556"/>
                <a:gd name="T20" fmla="*/ 2147483647 w 1516"/>
                <a:gd name="T21" fmla="*/ 2147483647 h 556"/>
                <a:gd name="T22" fmla="*/ 2147483647 w 1516"/>
                <a:gd name="T23" fmla="*/ 2147483647 h 556"/>
                <a:gd name="T24" fmla="*/ 2147483647 w 1516"/>
                <a:gd name="T25" fmla="*/ 2147483647 h 556"/>
                <a:gd name="T26" fmla="*/ 2147483647 w 1516"/>
                <a:gd name="T27" fmla="*/ 2147483647 h 556"/>
                <a:gd name="T28" fmla="*/ 2147483647 w 1516"/>
                <a:gd name="T29" fmla="*/ 2147483647 h 556"/>
                <a:gd name="T30" fmla="*/ 0 w 1516"/>
                <a:gd name="T31" fmla="*/ 2147483647 h 556"/>
                <a:gd name="T32" fmla="*/ 2147483647 w 1516"/>
                <a:gd name="T33" fmla="*/ 0 h 556"/>
                <a:gd name="T34" fmla="*/ 2147483647 w 1516"/>
                <a:gd name="T35" fmla="*/ 0 h 556"/>
                <a:gd name="T36" fmla="*/ 2147483647 w 1516"/>
                <a:gd name="T37" fmla="*/ 2147483647 h 556"/>
                <a:gd name="T38" fmla="*/ 2147483647 w 1516"/>
                <a:gd name="T39" fmla="*/ 2147483647 h 5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16"/>
                <a:gd name="T61" fmla="*/ 0 h 556"/>
                <a:gd name="T62" fmla="*/ 1516 w 1516"/>
                <a:gd name="T63" fmla="*/ 556 h 5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16" h="556">
                  <a:moveTo>
                    <a:pt x="1238" y="556"/>
                  </a:moveTo>
                  <a:lnTo>
                    <a:pt x="1238" y="556"/>
                  </a:lnTo>
                  <a:lnTo>
                    <a:pt x="1075" y="556"/>
                  </a:lnTo>
                  <a:cubicBezTo>
                    <a:pt x="1057" y="556"/>
                    <a:pt x="1042" y="541"/>
                    <a:pt x="1042" y="523"/>
                  </a:cubicBezTo>
                  <a:cubicBezTo>
                    <a:pt x="1042" y="505"/>
                    <a:pt x="1057" y="490"/>
                    <a:pt x="1075" y="490"/>
                  </a:cubicBezTo>
                  <a:lnTo>
                    <a:pt x="1238" y="490"/>
                  </a:lnTo>
                  <a:cubicBezTo>
                    <a:pt x="1355" y="490"/>
                    <a:pt x="1449" y="395"/>
                    <a:pt x="1449" y="278"/>
                  </a:cubicBezTo>
                  <a:cubicBezTo>
                    <a:pt x="1449" y="162"/>
                    <a:pt x="1355" y="67"/>
                    <a:pt x="1238" y="67"/>
                  </a:cubicBezTo>
                  <a:lnTo>
                    <a:pt x="278" y="67"/>
                  </a:lnTo>
                  <a:cubicBezTo>
                    <a:pt x="161" y="67"/>
                    <a:pt x="67" y="162"/>
                    <a:pt x="67" y="278"/>
                  </a:cubicBezTo>
                  <a:cubicBezTo>
                    <a:pt x="67" y="395"/>
                    <a:pt x="161" y="490"/>
                    <a:pt x="278" y="490"/>
                  </a:cubicBezTo>
                  <a:lnTo>
                    <a:pt x="817" y="490"/>
                  </a:lnTo>
                  <a:cubicBezTo>
                    <a:pt x="835" y="490"/>
                    <a:pt x="850" y="505"/>
                    <a:pt x="850" y="523"/>
                  </a:cubicBezTo>
                  <a:cubicBezTo>
                    <a:pt x="850" y="541"/>
                    <a:pt x="835" y="556"/>
                    <a:pt x="817" y="556"/>
                  </a:cubicBezTo>
                  <a:lnTo>
                    <a:pt x="278" y="556"/>
                  </a:lnTo>
                  <a:cubicBezTo>
                    <a:pt x="125" y="556"/>
                    <a:pt x="0" y="432"/>
                    <a:pt x="0" y="278"/>
                  </a:cubicBezTo>
                  <a:cubicBezTo>
                    <a:pt x="0" y="125"/>
                    <a:pt x="125" y="0"/>
                    <a:pt x="278" y="0"/>
                  </a:cubicBezTo>
                  <a:lnTo>
                    <a:pt x="1238" y="0"/>
                  </a:lnTo>
                  <a:cubicBezTo>
                    <a:pt x="1391" y="0"/>
                    <a:pt x="1516" y="125"/>
                    <a:pt x="1516" y="278"/>
                  </a:cubicBezTo>
                  <a:cubicBezTo>
                    <a:pt x="1516" y="432"/>
                    <a:pt x="1391" y="556"/>
                    <a:pt x="1238" y="55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23" name="Freeform 50"/>
            <p:cNvSpPr>
              <a:spLocks/>
            </p:cNvSpPr>
            <p:nvPr/>
          </p:nvSpPr>
          <p:spPr bwMode="auto">
            <a:xfrm>
              <a:off x="2036763" y="2568576"/>
              <a:ext cx="125413" cy="88900"/>
            </a:xfrm>
            <a:custGeom>
              <a:avLst/>
              <a:gdLst>
                <a:gd name="T0" fmla="*/ 2147483647 w 298"/>
                <a:gd name="T1" fmla="*/ 0 h 213"/>
                <a:gd name="T2" fmla="*/ 2147483647 w 298"/>
                <a:gd name="T3" fmla="*/ 0 h 213"/>
                <a:gd name="T4" fmla="*/ 2147483647 w 298"/>
                <a:gd name="T5" fmla="*/ 2147483647 h 213"/>
                <a:gd name="T6" fmla="*/ 2147483647 w 298"/>
                <a:gd name="T7" fmla="*/ 2147483647 h 213"/>
                <a:gd name="T8" fmla="*/ 2147483647 w 298"/>
                <a:gd name="T9" fmla="*/ 2147483647 h 213"/>
                <a:gd name="T10" fmla="*/ 2147483647 w 298"/>
                <a:gd name="T11" fmla="*/ 2147483647 h 213"/>
                <a:gd name="T12" fmla="*/ 2147483647 w 298"/>
                <a:gd name="T13" fmla="*/ 2147483647 h 213"/>
                <a:gd name="T14" fmla="*/ 2147483647 w 298"/>
                <a:gd name="T15" fmla="*/ 2147483647 h 213"/>
                <a:gd name="T16" fmla="*/ 2147483647 w 298"/>
                <a:gd name="T17" fmla="*/ 2147483647 h 213"/>
                <a:gd name="T18" fmla="*/ 2147483647 w 298"/>
                <a:gd name="T19" fmla="*/ 2147483647 h 213"/>
                <a:gd name="T20" fmla="*/ 0 w 298"/>
                <a:gd name="T21" fmla="*/ 0 h 213"/>
                <a:gd name="T22" fmla="*/ 2147483647 w 298"/>
                <a:gd name="T23" fmla="*/ 0 h 213"/>
                <a:gd name="T24" fmla="*/ 2147483647 w 298"/>
                <a:gd name="T25" fmla="*/ 2147483647 h 213"/>
                <a:gd name="T26" fmla="*/ 2147483647 w 298"/>
                <a:gd name="T27" fmla="*/ 2147483647 h 213"/>
                <a:gd name="T28" fmla="*/ 2147483647 w 298"/>
                <a:gd name="T29" fmla="*/ 2147483647 h 213"/>
                <a:gd name="T30" fmla="*/ 2147483647 w 298"/>
                <a:gd name="T31" fmla="*/ 2147483647 h 213"/>
                <a:gd name="T32" fmla="*/ 2147483647 w 298"/>
                <a:gd name="T33" fmla="*/ 0 h 213"/>
                <a:gd name="T34" fmla="*/ 2147483647 w 298"/>
                <a:gd name="T35" fmla="*/ 0 h 213"/>
                <a:gd name="T36" fmla="*/ 2147483647 w 298"/>
                <a:gd name="T37" fmla="*/ 2147483647 h 213"/>
                <a:gd name="T38" fmla="*/ 2147483647 w 298"/>
                <a:gd name="T39" fmla="*/ 2147483647 h 213"/>
                <a:gd name="T40" fmla="*/ 2147483647 w 298"/>
                <a:gd name="T41" fmla="*/ 2147483647 h 213"/>
                <a:gd name="T42" fmla="*/ 2147483647 w 298"/>
                <a:gd name="T43" fmla="*/ 2147483647 h 213"/>
                <a:gd name="T44" fmla="*/ 2147483647 w 298"/>
                <a:gd name="T45" fmla="*/ 0 h 213"/>
                <a:gd name="T46" fmla="*/ 2147483647 w 298"/>
                <a:gd name="T47" fmla="*/ 0 h 2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8"/>
                <a:gd name="T73" fmla="*/ 0 h 213"/>
                <a:gd name="T74" fmla="*/ 298 w 298"/>
                <a:gd name="T75" fmla="*/ 213 h 2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8" h="213">
                  <a:moveTo>
                    <a:pt x="298" y="0"/>
                  </a:moveTo>
                  <a:lnTo>
                    <a:pt x="298" y="0"/>
                  </a:lnTo>
                  <a:lnTo>
                    <a:pt x="241" y="213"/>
                  </a:lnTo>
                  <a:lnTo>
                    <a:pt x="191" y="213"/>
                  </a:lnTo>
                  <a:lnTo>
                    <a:pt x="154" y="74"/>
                  </a:lnTo>
                  <a:cubicBezTo>
                    <a:pt x="152" y="66"/>
                    <a:pt x="151" y="58"/>
                    <a:pt x="151" y="50"/>
                  </a:cubicBezTo>
                  <a:lnTo>
                    <a:pt x="150" y="50"/>
                  </a:lnTo>
                  <a:cubicBezTo>
                    <a:pt x="150" y="60"/>
                    <a:pt x="148" y="68"/>
                    <a:pt x="147" y="74"/>
                  </a:cubicBezTo>
                  <a:lnTo>
                    <a:pt x="109" y="213"/>
                  </a:lnTo>
                  <a:lnTo>
                    <a:pt x="57" y="213"/>
                  </a:lnTo>
                  <a:lnTo>
                    <a:pt x="0" y="0"/>
                  </a:lnTo>
                  <a:lnTo>
                    <a:pt x="50" y="0"/>
                  </a:lnTo>
                  <a:lnTo>
                    <a:pt x="82" y="144"/>
                  </a:lnTo>
                  <a:cubicBezTo>
                    <a:pt x="83" y="150"/>
                    <a:pt x="84" y="158"/>
                    <a:pt x="85" y="168"/>
                  </a:cubicBezTo>
                  <a:lnTo>
                    <a:pt x="86" y="168"/>
                  </a:lnTo>
                  <a:cubicBezTo>
                    <a:pt x="86" y="160"/>
                    <a:pt x="87" y="152"/>
                    <a:pt x="90" y="143"/>
                  </a:cubicBezTo>
                  <a:lnTo>
                    <a:pt x="129" y="0"/>
                  </a:lnTo>
                  <a:lnTo>
                    <a:pt x="178" y="0"/>
                  </a:lnTo>
                  <a:lnTo>
                    <a:pt x="214" y="145"/>
                  </a:lnTo>
                  <a:cubicBezTo>
                    <a:pt x="215" y="151"/>
                    <a:pt x="216" y="158"/>
                    <a:pt x="217" y="168"/>
                  </a:cubicBezTo>
                  <a:lnTo>
                    <a:pt x="218" y="168"/>
                  </a:lnTo>
                  <a:cubicBezTo>
                    <a:pt x="218" y="160"/>
                    <a:pt x="219" y="152"/>
                    <a:pt x="221" y="144"/>
                  </a:cubicBezTo>
                  <a:lnTo>
                    <a:pt x="252" y="0"/>
                  </a:lnTo>
                  <a:lnTo>
                    <a:pt x="298"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24" name="Freeform 51"/>
            <p:cNvSpPr>
              <a:spLocks noEditPoints="1"/>
            </p:cNvSpPr>
            <p:nvPr/>
          </p:nvSpPr>
          <p:spPr bwMode="auto">
            <a:xfrm>
              <a:off x="2170113" y="2563813"/>
              <a:ext cx="20638" cy="93663"/>
            </a:xfrm>
            <a:custGeom>
              <a:avLst/>
              <a:gdLst>
                <a:gd name="T0" fmla="*/ 2147483647 w 51"/>
                <a:gd name="T1" fmla="*/ 2147483647 h 224"/>
                <a:gd name="T2" fmla="*/ 2147483647 w 51"/>
                <a:gd name="T3" fmla="*/ 2147483647 h 224"/>
                <a:gd name="T4" fmla="*/ 2147483647 w 51"/>
                <a:gd name="T5" fmla="*/ 2147483647 h 224"/>
                <a:gd name="T6" fmla="*/ 2147483647 w 51"/>
                <a:gd name="T7" fmla="*/ 2147483647 h 224"/>
                <a:gd name="T8" fmla="*/ 2147483647 w 51"/>
                <a:gd name="T9" fmla="*/ 2147483647 h 224"/>
                <a:gd name="T10" fmla="*/ 2147483647 w 51"/>
                <a:gd name="T11" fmla="*/ 2147483647 h 224"/>
                <a:gd name="T12" fmla="*/ 0 w 51"/>
                <a:gd name="T13" fmla="*/ 2147483647 h 224"/>
                <a:gd name="T14" fmla="*/ 0 w 51"/>
                <a:gd name="T15" fmla="*/ 2147483647 h 224"/>
                <a:gd name="T16" fmla="*/ 2147483647 w 51"/>
                <a:gd name="T17" fmla="*/ 2147483647 h 224"/>
                <a:gd name="T18" fmla="*/ 2147483647 w 51"/>
                <a:gd name="T19" fmla="*/ 0 h 224"/>
                <a:gd name="T20" fmla="*/ 2147483647 w 51"/>
                <a:gd name="T21" fmla="*/ 2147483647 h 224"/>
                <a:gd name="T22" fmla="*/ 2147483647 w 51"/>
                <a:gd name="T23" fmla="*/ 2147483647 h 224"/>
                <a:gd name="T24" fmla="*/ 2147483647 w 51"/>
                <a:gd name="T25" fmla="*/ 2147483647 h 224"/>
                <a:gd name="T26" fmla="*/ 2147483647 w 51"/>
                <a:gd name="T27" fmla="*/ 2147483647 h 224"/>
                <a:gd name="T28" fmla="*/ 2147483647 w 51"/>
                <a:gd name="T29" fmla="*/ 2147483647 h 224"/>
                <a:gd name="T30" fmla="*/ 0 w 51"/>
                <a:gd name="T31" fmla="*/ 2147483647 h 2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
                <a:gd name="T49" fmla="*/ 0 h 224"/>
                <a:gd name="T50" fmla="*/ 51 w 51"/>
                <a:gd name="T51" fmla="*/ 224 h 2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 h="224">
                  <a:moveTo>
                    <a:pt x="3" y="72"/>
                  </a:moveTo>
                  <a:lnTo>
                    <a:pt x="3" y="72"/>
                  </a:lnTo>
                  <a:lnTo>
                    <a:pt x="47" y="72"/>
                  </a:lnTo>
                  <a:lnTo>
                    <a:pt x="47" y="224"/>
                  </a:lnTo>
                  <a:lnTo>
                    <a:pt x="3" y="224"/>
                  </a:lnTo>
                  <a:lnTo>
                    <a:pt x="3" y="72"/>
                  </a:lnTo>
                  <a:close/>
                  <a:moveTo>
                    <a:pt x="0" y="23"/>
                  </a:moveTo>
                  <a:lnTo>
                    <a:pt x="0" y="23"/>
                  </a:lnTo>
                  <a:cubicBezTo>
                    <a:pt x="0" y="16"/>
                    <a:pt x="2" y="10"/>
                    <a:pt x="7" y="6"/>
                  </a:cubicBezTo>
                  <a:cubicBezTo>
                    <a:pt x="12" y="2"/>
                    <a:pt x="18" y="0"/>
                    <a:pt x="26" y="0"/>
                  </a:cubicBezTo>
                  <a:cubicBezTo>
                    <a:pt x="33" y="0"/>
                    <a:pt x="39" y="2"/>
                    <a:pt x="44" y="6"/>
                  </a:cubicBezTo>
                  <a:cubicBezTo>
                    <a:pt x="49" y="10"/>
                    <a:pt x="51" y="16"/>
                    <a:pt x="51" y="23"/>
                  </a:cubicBezTo>
                  <a:cubicBezTo>
                    <a:pt x="51" y="29"/>
                    <a:pt x="49" y="35"/>
                    <a:pt x="44" y="39"/>
                  </a:cubicBezTo>
                  <a:cubicBezTo>
                    <a:pt x="39" y="44"/>
                    <a:pt x="33" y="46"/>
                    <a:pt x="26" y="46"/>
                  </a:cubicBezTo>
                  <a:cubicBezTo>
                    <a:pt x="18" y="46"/>
                    <a:pt x="12" y="44"/>
                    <a:pt x="7" y="39"/>
                  </a:cubicBezTo>
                  <a:cubicBezTo>
                    <a:pt x="2" y="35"/>
                    <a:pt x="0" y="29"/>
                    <a:pt x="0" y="2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25" name="Freeform 52"/>
            <p:cNvSpPr>
              <a:spLocks/>
            </p:cNvSpPr>
            <p:nvPr/>
          </p:nvSpPr>
          <p:spPr bwMode="auto">
            <a:xfrm>
              <a:off x="2206625" y="2616201"/>
              <a:ext cx="34925" cy="14288"/>
            </a:xfrm>
            <a:custGeom>
              <a:avLst/>
              <a:gdLst>
                <a:gd name="T0" fmla="*/ 2147483647 w 81"/>
                <a:gd name="T1" fmla="*/ 2147483647 h 32"/>
                <a:gd name="T2" fmla="*/ 2147483647 w 81"/>
                <a:gd name="T3" fmla="*/ 2147483647 h 32"/>
                <a:gd name="T4" fmla="*/ 0 w 81"/>
                <a:gd name="T5" fmla="*/ 2147483647 h 32"/>
                <a:gd name="T6" fmla="*/ 0 w 81"/>
                <a:gd name="T7" fmla="*/ 0 h 32"/>
                <a:gd name="T8" fmla="*/ 2147483647 w 81"/>
                <a:gd name="T9" fmla="*/ 0 h 32"/>
                <a:gd name="T10" fmla="*/ 2147483647 w 81"/>
                <a:gd name="T11" fmla="*/ 2147483647 h 32"/>
                <a:gd name="T12" fmla="*/ 0 60000 65536"/>
                <a:gd name="T13" fmla="*/ 0 60000 65536"/>
                <a:gd name="T14" fmla="*/ 0 60000 65536"/>
                <a:gd name="T15" fmla="*/ 0 60000 65536"/>
                <a:gd name="T16" fmla="*/ 0 60000 65536"/>
                <a:gd name="T17" fmla="*/ 0 60000 65536"/>
                <a:gd name="T18" fmla="*/ 0 w 81"/>
                <a:gd name="T19" fmla="*/ 0 h 32"/>
                <a:gd name="T20" fmla="*/ 81 w 8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81" h="32">
                  <a:moveTo>
                    <a:pt x="81" y="32"/>
                  </a:moveTo>
                  <a:lnTo>
                    <a:pt x="81" y="32"/>
                  </a:lnTo>
                  <a:lnTo>
                    <a:pt x="0" y="32"/>
                  </a:lnTo>
                  <a:lnTo>
                    <a:pt x="0" y="0"/>
                  </a:lnTo>
                  <a:lnTo>
                    <a:pt x="81" y="0"/>
                  </a:lnTo>
                  <a:lnTo>
                    <a:pt x="81" y="32"/>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26" name="Freeform 53"/>
            <p:cNvSpPr>
              <a:spLocks/>
            </p:cNvSpPr>
            <p:nvPr/>
          </p:nvSpPr>
          <p:spPr bwMode="auto">
            <a:xfrm>
              <a:off x="2259013" y="2568576"/>
              <a:ext cx="52388" cy="88900"/>
            </a:xfrm>
            <a:custGeom>
              <a:avLst/>
              <a:gdLst>
                <a:gd name="T0" fmla="*/ 2147483647 w 122"/>
                <a:gd name="T1" fmla="*/ 2147483647 h 213"/>
                <a:gd name="T2" fmla="*/ 2147483647 w 122"/>
                <a:gd name="T3" fmla="*/ 2147483647 h 213"/>
                <a:gd name="T4" fmla="*/ 2147483647 w 122"/>
                <a:gd name="T5" fmla="*/ 2147483647 h 213"/>
                <a:gd name="T6" fmla="*/ 2147483647 w 122"/>
                <a:gd name="T7" fmla="*/ 2147483647 h 213"/>
                <a:gd name="T8" fmla="*/ 2147483647 w 122"/>
                <a:gd name="T9" fmla="*/ 2147483647 h 213"/>
                <a:gd name="T10" fmla="*/ 2147483647 w 122"/>
                <a:gd name="T11" fmla="*/ 2147483647 h 213"/>
                <a:gd name="T12" fmla="*/ 2147483647 w 122"/>
                <a:gd name="T13" fmla="*/ 2147483647 h 213"/>
                <a:gd name="T14" fmla="*/ 2147483647 w 122"/>
                <a:gd name="T15" fmla="*/ 2147483647 h 213"/>
                <a:gd name="T16" fmla="*/ 0 w 122"/>
                <a:gd name="T17" fmla="*/ 2147483647 h 213"/>
                <a:gd name="T18" fmla="*/ 0 w 122"/>
                <a:gd name="T19" fmla="*/ 0 h 213"/>
                <a:gd name="T20" fmla="*/ 2147483647 w 122"/>
                <a:gd name="T21" fmla="*/ 0 h 213"/>
                <a:gd name="T22" fmla="*/ 2147483647 w 122"/>
                <a:gd name="T23" fmla="*/ 2147483647 h 2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2"/>
                <a:gd name="T37" fmla="*/ 0 h 213"/>
                <a:gd name="T38" fmla="*/ 122 w 122"/>
                <a:gd name="T39" fmla="*/ 213 h 2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2" h="213">
                  <a:moveTo>
                    <a:pt x="122" y="37"/>
                  </a:moveTo>
                  <a:lnTo>
                    <a:pt x="122" y="37"/>
                  </a:lnTo>
                  <a:lnTo>
                    <a:pt x="46" y="37"/>
                  </a:lnTo>
                  <a:lnTo>
                    <a:pt x="46" y="92"/>
                  </a:lnTo>
                  <a:lnTo>
                    <a:pt x="116" y="92"/>
                  </a:lnTo>
                  <a:lnTo>
                    <a:pt x="116" y="129"/>
                  </a:lnTo>
                  <a:lnTo>
                    <a:pt x="46" y="129"/>
                  </a:lnTo>
                  <a:lnTo>
                    <a:pt x="46" y="213"/>
                  </a:lnTo>
                  <a:lnTo>
                    <a:pt x="0" y="213"/>
                  </a:lnTo>
                  <a:lnTo>
                    <a:pt x="0" y="0"/>
                  </a:lnTo>
                  <a:lnTo>
                    <a:pt x="122" y="0"/>
                  </a:lnTo>
                  <a:lnTo>
                    <a:pt x="122" y="37"/>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27" name="Freeform 54"/>
            <p:cNvSpPr>
              <a:spLocks noEditPoints="1"/>
            </p:cNvSpPr>
            <p:nvPr/>
          </p:nvSpPr>
          <p:spPr bwMode="auto">
            <a:xfrm>
              <a:off x="2322513" y="2563813"/>
              <a:ext cx="20638" cy="93663"/>
            </a:xfrm>
            <a:custGeom>
              <a:avLst/>
              <a:gdLst>
                <a:gd name="T0" fmla="*/ 2147483647 w 51"/>
                <a:gd name="T1" fmla="*/ 2147483647 h 224"/>
                <a:gd name="T2" fmla="*/ 2147483647 w 51"/>
                <a:gd name="T3" fmla="*/ 2147483647 h 224"/>
                <a:gd name="T4" fmla="*/ 2147483647 w 51"/>
                <a:gd name="T5" fmla="*/ 2147483647 h 224"/>
                <a:gd name="T6" fmla="*/ 2147483647 w 51"/>
                <a:gd name="T7" fmla="*/ 2147483647 h 224"/>
                <a:gd name="T8" fmla="*/ 2147483647 w 51"/>
                <a:gd name="T9" fmla="*/ 2147483647 h 224"/>
                <a:gd name="T10" fmla="*/ 2147483647 w 51"/>
                <a:gd name="T11" fmla="*/ 2147483647 h 224"/>
                <a:gd name="T12" fmla="*/ 0 w 51"/>
                <a:gd name="T13" fmla="*/ 2147483647 h 224"/>
                <a:gd name="T14" fmla="*/ 0 w 51"/>
                <a:gd name="T15" fmla="*/ 2147483647 h 224"/>
                <a:gd name="T16" fmla="*/ 2147483647 w 51"/>
                <a:gd name="T17" fmla="*/ 2147483647 h 224"/>
                <a:gd name="T18" fmla="*/ 2147483647 w 51"/>
                <a:gd name="T19" fmla="*/ 0 h 224"/>
                <a:gd name="T20" fmla="*/ 2147483647 w 51"/>
                <a:gd name="T21" fmla="*/ 2147483647 h 224"/>
                <a:gd name="T22" fmla="*/ 2147483647 w 51"/>
                <a:gd name="T23" fmla="*/ 2147483647 h 224"/>
                <a:gd name="T24" fmla="*/ 2147483647 w 51"/>
                <a:gd name="T25" fmla="*/ 2147483647 h 224"/>
                <a:gd name="T26" fmla="*/ 2147483647 w 51"/>
                <a:gd name="T27" fmla="*/ 2147483647 h 224"/>
                <a:gd name="T28" fmla="*/ 2147483647 w 51"/>
                <a:gd name="T29" fmla="*/ 2147483647 h 224"/>
                <a:gd name="T30" fmla="*/ 0 w 51"/>
                <a:gd name="T31" fmla="*/ 2147483647 h 2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
                <a:gd name="T49" fmla="*/ 0 h 224"/>
                <a:gd name="T50" fmla="*/ 51 w 51"/>
                <a:gd name="T51" fmla="*/ 224 h 2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 h="224">
                  <a:moveTo>
                    <a:pt x="3" y="72"/>
                  </a:moveTo>
                  <a:lnTo>
                    <a:pt x="3" y="72"/>
                  </a:lnTo>
                  <a:lnTo>
                    <a:pt x="47" y="72"/>
                  </a:lnTo>
                  <a:lnTo>
                    <a:pt x="47" y="224"/>
                  </a:lnTo>
                  <a:lnTo>
                    <a:pt x="3" y="224"/>
                  </a:lnTo>
                  <a:lnTo>
                    <a:pt x="3" y="72"/>
                  </a:lnTo>
                  <a:close/>
                  <a:moveTo>
                    <a:pt x="0" y="23"/>
                  </a:moveTo>
                  <a:lnTo>
                    <a:pt x="0" y="23"/>
                  </a:lnTo>
                  <a:cubicBezTo>
                    <a:pt x="0" y="16"/>
                    <a:pt x="2" y="10"/>
                    <a:pt x="7" y="6"/>
                  </a:cubicBezTo>
                  <a:cubicBezTo>
                    <a:pt x="12" y="2"/>
                    <a:pt x="18" y="0"/>
                    <a:pt x="26" y="0"/>
                  </a:cubicBezTo>
                  <a:cubicBezTo>
                    <a:pt x="33" y="0"/>
                    <a:pt x="40" y="2"/>
                    <a:pt x="44" y="6"/>
                  </a:cubicBezTo>
                  <a:cubicBezTo>
                    <a:pt x="49" y="10"/>
                    <a:pt x="51" y="16"/>
                    <a:pt x="51" y="23"/>
                  </a:cubicBezTo>
                  <a:cubicBezTo>
                    <a:pt x="51" y="29"/>
                    <a:pt x="49" y="35"/>
                    <a:pt x="44" y="39"/>
                  </a:cubicBezTo>
                  <a:cubicBezTo>
                    <a:pt x="39" y="44"/>
                    <a:pt x="33" y="46"/>
                    <a:pt x="26" y="46"/>
                  </a:cubicBezTo>
                  <a:cubicBezTo>
                    <a:pt x="18" y="46"/>
                    <a:pt x="12" y="44"/>
                    <a:pt x="7" y="39"/>
                  </a:cubicBezTo>
                  <a:cubicBezTo>
                    <a:pt x="2" y="35"/>
                    <a:pt x="0" y="29"/>
                    <a:pt x="0" y="2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28" name="Freeform 55"/>
            <p:cNvSpPr>
              <a:spLocks/>
            </p:cNvSpPr>
            <p:nvPr/>
          </p:nvSpPr>
          <p:spPr bwMode="auto">
            <a:xfrm>
              <a:off x="2109788" y="2413001"/>
              <a:ext cx="163513" cy="52388"/>
            </a:xfrm>
            <a:custGeom>
              <a:avLst/>
              <a:gdLst>
                <a:gd name="T0" fmla="*/ 2147483647 w 391"/>
                <a:gd name="T1" fmla="*/ 2147483647 h 127"/>
                <a:gd name="T2" fmla="*/ 2147483647 w 391"/>
                <a:gd name="T3" fmla="*/ 2147483647 h 127"/>
                <a:gd name="T4" fmla="*/ 2147483647 w 391"/>
                <a:gd name="T5" fmla="*/ 2147483647 h 127"/>
                <a:gd name="T6" fmla="*/ 2147483647 w 391"/>
                <a:gd name="T7" fmla="*/ 2147483647 h 127"/>
                <a:gd name="T8" fmla="*/ 2147483647 w 391"/>
                <a:gd name="T9" fmla="*/ 2147483647 h 127"/>
                <a:gd name="T10" fmla="*/ 2147483647 w 391"/>
                <a:gd name="T11" fmla="*/ 2147483647 h 127"/>
                <a:gd name="T12" fmla="*/ 2147483647 w 391"/>
                <a:gd name="T13" fmla="*/ 2147483647 h 127"/>
                <a:gd name="T14" fmla="*/ 2147483647 w 391"/>
                <a:gd name="T15" fmla="*/ 2147483647 h 127"/>
                <a:gd name="T16" fmla="*/ 2147483647 w 391"/>
                <a:gd name="T17" fmla="*/ 2147483647 h 127"/>
                <a:gd name="T18" fmla="*/ 2147483647 w 391"/>
                <a:gd name="T19" fmla="*/ 2147483647 h 127"/>
                <a:gd name="T20" fmla="*/ 2147483647 w 391"/>
                <a:gd name="T21" fmla="*/ 2147483647 h 127"/>
                <a:gd name="T22" fmla="*/ 2147483647 w 391"/>
                <a:gd name="T23" fmla="*/ 2147483647 h 1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1"/>
                <a:gd name="T37" fmla="*/ 0 h 127"/>
                <a:gd name="T38" fmla="*/ 391 w 391"/>
                <a:gd name="T39" fmla="*/ 127 h 1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1" h="127">
                  <a:moveTo>
                    <a:pt x="37" y="124"/>
                  </a:moveTo>
                  <a:lnTo>
                    <a:pt x="37" y="124"/>
                  </a:lnTo>
                  <a:cubicBezTo>
                    <a:pt x="28" y="124"/>
                    <a:pt x="19" y="121"/>
                    <a:pt x="13" y="113"/>
                  </a:cubicBezTo>
                  <a:cubicBezTo>
                    <a:pt x="0" y="100"/>
                    <a:pt x="2" y="78"/>
                    <a:pt x="15" y="66"/>
                  </a:cubicBezTo>
                  <a:cubicBezTo>
                    <a:pt x="63" y="24"/>
                    <a:pt x="126" y="1"/>
                    <a:pt x="195" y="1"/>
                  </a:cubicBezTo>
                  <a:cubicBezTo>
                    <a:pt x="264" y="0"/>
                    <a:pt x="328" y="23"/>
                    <a:pt x="375" y="65"/>
                  </a:cubicBezTo>
                  <a:cubicBezTo>
                    <a:pt x="389" y="77"/>
                    <a:pt x="391" y="98"/>
                    <a:pt x="378" y="112"/>
                  </a:cubicBezTo>
                  <a:cubicBezTo>
                    <a:pt x="366" y="126"/>
                    <a:pt x="345" y="127"/>
                    <a:pt x="331" y="115"/>
                  </a:cubicBezTo>
                  <a:cubicBezTo>
                    <a:pt x="297" y="85"/>
                    <a:pt x="248" y="67"/>
                    <a:pt x="196" y="67"/>
                  </a:cubicBezTo>
                  <a:lnTo>
                    <a:pt x="195" y="67"/>
                  </a:lnTo>
                  <a:cubicBezTo>
                    <a:pt x="144" y="67"/>
                    <a:pt x="94" y="85"/>
                    <a:pt x="60" y="116"/>
                  </a:cubicBezTo>
                  <a:cubicBezTo>
                    <a:pt x="53" y="122"/>
                    <a:pt x="45" y="124"/>
                    <a:pt x="37" y="12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29" name="Freeform 56"/>
            <p:cNvSpPr>
              <a:spLocks/>
            </p:cNvSpPr>
            <p:nvPr/>
          </p:nvSpPr>
          <p:spPr bwMode="auto">
            <a:xfrm>
              <a:off x="2054225" y="2332038"/>
              <a:ext cx="274638" cy="79375"/>
            </a:xfrm>
            <a:custGeom>
              <a:avLst/>
              <a:gdLst>
                <a:gd name="T0" fmla="*/ 2147483647 w 657"/>
                <a:gd name="T1" fmla="*/ 2147483647 h 189"/>
                <a:gd name="T2" fmla="*/ 2147483647 w 657"/>
                <a:gd name="T3" fmla="*/ 2147483647 h 189"/>
                <a:gd name="T4" fmla="*/ 2147483647 w 657"/>
                <a:gd name="T5" fmla="*/ 2147483647 h 189"/>
                <a:gd name="T6" fmla="*/ 2147483647 w 657"/>
                <a:gd name="T7" fmla="*/ 2147483647 h 189"/>
                <a:gd name="T8" fmla="*/ 2147483647 w 657"/>
                <a:gd name="T9" fmla="*/ 0 h 189"/>
                <a:gd name="T10" fmla="*/ 2147483647 w 657"/>
                <a:gd name="T11" fmla="*/ 2147483647 h 189"/>
                <a:gd name="T12" fmla="*/ 2147483647 w 657"/>
                <a:gd name="T13" fmla="*/ 2147483647 h 189"/>
                <a:gd name="T14" fmla="*/ 2147483647 w 657"/>
                <a:gd name="T15" fmla="*/ 2147483647 h 189"/>
                <a:gd name="T16" fmla="*/ 2147483647 w 657"/>
                <a:gd name="T17" fmla="*/ 2147483647 h 189"/>
                <a:gd name="T18" fmla="*/ 2147483647 w 657"/>
                <a:gd name="T19" fmla="*/ 2147483647 h 189"/>
                <a:gd name="T20" fmla="*/ 2147483647 w 657"/>
                <a:gd name="T21" fmla="*/ 2147483647 h 189"/>
                <a:gd name="T22" fmla="*/ 2147483647 w 657"/>
                <a:gd name="T23" fmla="*/ 2147483647 h 1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7"/>
                <a:gd name="T37" fmla="*/ 0 h 189"/>
                <a:gd name="T38" fmla="*/ 657 w 657"/>
                <a:gd name="T39" fmla="*/ 189 h 1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7" h="189">
                  <a:moveTo>
                    <a:pt x="37" y="188"/>
                  </a:moveTo>
                  <a:lnTo>
                    <a:pt x="37" y="188"/>
                  </a:lnTo>
                  <a:cubicBezTo>
                    <a:pt x="28" y="188"/>
                    <a:pt x="20" y="184"/>
                    <a:pt x="13" y="178"/>
                  </a:cubicBezTo>
                  <a:cubicBezTo>
                    <a:pt x="0" y="165"/>
                    <a:pt x="0" y="144"/>
                    <a:pt x="13" y="131"/>
                  </a:cubicBezTo>
                  <a:cubicBezTo>
                    <a:pt x="94" y="48"/>
                    <a:pt x="209" y="1"/>
                    <a:pt x="328" y="0"/>
                  </a:cubicBezTo>
                  <a:cubicBezTo>
                    <a:pt x="447" y="0"/>
                    <a:pt x="563" y="47"/>
                    <a:pt x="644" y="129"/>
                  </a:cubicBezTo>
                  <a:cubicBezTo>
                    <a:pt x="657" y="142"/>
                    <a:pt x="657" y="163"/>
                    <a:pt x="644" y="176"/>
                  </a:cubicBezTo>
                  <a:cubicBezTo>
                    <a:pt x="631" y="189"/>
                    <a:pt x="610" y="189"/>
                    <a:pt x="597" y="176"/>
                  </a:cubicBezTo>
                  <a:cubicBezTo>
                    <a:pt x="528" y="107"/>
                    <a:pt x="431" y="67"/>
                    <a:pt x="329" y="67"/>
                  </a:cubicBezTo>
                  <a:lnTo>
                    <a:pt x="328" y="67"/>
                  </a:lnTo>
                  <a:cubicBezTo>
                    <a:pt x="227" y="67"/>
                    <a:pt x="129" y="108"/>
                    <a:pt x="60" y="178"/>
                  </a:cubicBezTo>
                  <a:cubicBezTo>
                    <a:pt x="54" y="184"/>
                    <a:pt x="45" y="188"/>
                    <a:pt x="37" y="18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30" name="Freeform 57"/>
            <p:cNvSpPr>
              <a:spLocks/>
            </p:cNvSpPr>
            <p:nvPr/>
          </p:nvSpPr>
          <p:spPr bwMode="auto">
            <a:xfrm>
              <a:off x="1995488" y="2244726"/>
              <a:ext cx="400050" cy="100013"/>
            </a:xfrm>
            <a:custGeom>
              <a:avLst/>
              <a:gdLst>
                <a:gd name="T0" fmla="*/ 2147483647 w 951"/>
                <a:gd name="T1" fmla="*/ 2147483647 h 237"/>
                <a:gd name="T2" fmla="*/ 2147483647 w 951"/>
                <a:gd name="T3" fmla="*/ 2147483647 h 237"/>
                <a:gd name="T4" fmla="*/ 2147483647 w 951"/>
                <a:gd name="T5" fmla="*/ 2147483647 h 237"/>
                <a:gd name="T6" fmla="*/ 2147483647 w 951"/>
                <a:gd name="T7" fmla="*/ 2147483647 h 237"/>
                <a:gd name="T8" fmla="*/ 2147483647 w 951"/>
                <a:gd name="T9" fmla="*/ 2147483647 h 237"/>
                <a:gd name="T10" fmla="*/ 2147483647 w 951"/>
                <a:gd name="T11" fmla="*/ 2147483647 h 237"/>
                <a:gd name="T12" fmla="*/ 2147483647 w 951"/>
                <a:gd name="T13" fmla="*/ 2147483647 h 237"/>
                <a:gd name="T14" fmla="*/ 2147483647 w 951"/>
                <a:gd name="T15" fmla="*/ 2147483647 h 237"/>
                <a:gd name="T16" fmla="*/ 2147483647 w 951"/>
                <a:gd name="T17" fmla="*/ 2147483647 h 237"/>
                <a:gd name="T18" fmla="*/ 2147483647 w 951"/>
                <a:gd name="T19" fmla="*/ 2147483647 h 237"/>
                <a:gd name="T20" fmla="*/ 2147483647 w 951"/>
                <a:gd name="T21" fmla="*/ 2147483647 h 237"/>
                <a:gd name="T22" fmla="*/ 2147483647 w 951"/>
                <a:gd name="T23" fmla="*/ 2147483647 h 2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1"/>
                <a:gd name="T37" fmla="*/ 0 h 237"/>
                <a:gd name="T38" fmla="*/ 951 w 951"/>
                <a:gd name="T39" fmla="*/ 237 h 2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1" h="237">
                  <a:moveTo>
                    <a:pt x="914" y="237"/>
                  </a:moveTo>
                  <a:lnTo>
                    <a:pt x="914" y="237"/>
                  </a:lnTo>
                  <a:cubicBezTo>
                    <a:pt x="906" y="237"/>
                    <a:pt x="898" y="234"/>
                    <a:pt x="892" y="229"/>
                  </a:cubicBezTo>
                  <a:cubicBezTo>
                    <a:pt x="778" y="125"/>
                    <a:pt x="627" y="68"/>
                    <a:pt x="468" y="68"/>
                  </a:cubicBezTo>
                  <a:lnTo>
                    <a:pt x="466" y="68"/>
                  </a:lnTo>
                  <a:cubicBezTo>
                    <a:pt x="316" y="68"/>
                    <a:pt x="171" y="121"/>
                    <a:pt x="59" y="216"/>
                  </a:cubicBezTo>
                  <a:cubicBezTo>
                    <a:pt x="45" y="228"/>
                    <a:pt x="24" y="226"/>
                    <a:pt x="12" y="212"/>
                  </a:cubicBezTo>
                  <a:cubicBezTo>
                    <a:pt x="0" y="198"/>
                    <a:pt x="2" y="177"/>
                    <a:pt x="16" y="165"/>
                  </a:cubicBezTo>
                  <a:cubicBezTo>
                    <a:pt x="140" y="60"/>
                    <a:pt x="300" y="2"/>
                    <a:pt x="466" y="1"/>
                  </a:cubicBezTo>
                  <a:cubicBezTo>
                    <a:pt x="642" y="0"/>
                    <a:pt x="810" y="64"/>
                    <a:pt x="937" y="179"/>
                  </a:cubicBezTo>
                  <a:cubicBezTo>
                    <a:pt x="950" y="192"/>
                    <a:pt x="951" y="213"/>
                    <a:pt x="939" y="226"/>
                  </a:cubicBezTo>
                  <a:cubicBezTo>
                    <a:pt x="932" y="234"/>
                    <a:pt x="923" y="237"/>
                    <a:pt x="914" y="23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31" name="Freeform 58"/>
            <p:cNvSpPr>
              <a:spLocks/>
            </p:cNvSpPr>
            <p:nvPr/>
          </p:nvSpPr>
          <p:spPr bwMode="auto">
            <a:xfrm>
              <a:off x="2200275" y="2687638"/>
              <a:ext cx="58738" cy="57150"/>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8"/>
                    <a:pt x="0" y="69"/>
                  </a:cubicBezTo>
                  <a:cubicBezTo>
                    <a:pt x="0" y="31"/>
                    <a:pt x="31" y="0"/>
                    <a:pt x="69" y="0"/>
                  </a:cubicBezTo>
                  <a:cubicBezTo>
                    <a:pt x="107" y="0"/>
                    <a:pt x="139" y="31"/>
                    <a:pt x="139" y="69"/>
                  </a:cubicBezTo>
                  <a:cubicBezTo>
                    <a:pt x="139" y="108"/>
                    <a:pt x="107" y="139"/>
                    <a:pt x="69" y="13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32" name="Freeform 59"/>
            <p:cNvSpPr>
              <a:spLocks/>
            </p:cNvSpPr>
            <p:nvPr/>
          </p:nvSpPr>
          <p:spPr bwMode="auto">
            <a:xfrm>
              <a:off x="2289175" y="2686051"/>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69"/>
                  </a:cubicBezTo>
                  <a:cubicBezTo>
                    <a:pt x="0" y="31"/>
                    <a:pt x="31" y="0"/>
                    <a:pt x="70" y="0"/>
                  </a:cubicBezTo>
                  <a:cubicBezTo>
                    <a:pt x="108" y="0"/>
                    <a:pt x="139" y="31"/>
                    <a:pt x="139" y="69"/>
                  </a:cubicBezTo>
                  <a:cubicBezTo>
                    <a:pt x="139" y="108"/>
                    <a:pt x="108" y="139"/>
                    <a:pt x="70" y="13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117" name="Rectangle 33"/>
          <p:cNvSpPr/>
          <p:nvPr/>
        </p:nvSpPr>
        <p:spPr>
          <a:xfrm>
            <a:off x="8760278" y="3118413"/>
            <a:ext cx="777722" cy="338524"/>
          </a:xfrm>
          <a:prstGeom prst="rect">
            <a:avLst/>
          </a:prstGeom>
        </p:spPr>
        <p:txBody>
          <a:bodyPr wrap="none" lIns="91413" tIns="45705" rIns="91413" bIns="45705">
            <a:spAutoFit/>
          </a:bodyPr>
          <a:lstStyle/>
          <a:p>
            <a:pPr algn="ctr"/>
            <a:r>
              <a:rPr lang="en-US" altLang="zh-CN" sz="1600" dirty="0" smtClean="0"/>
              <a:t>VR/AR</a:t>
            </a:r>
            <a:endParaRPr lang="en-US" altLang="zh-CN" sz="1600" dirty="0"/>
          </a:p>
        </p:txBody>
      </p:sp>
      <p:sp>
        <p:nvSpPr>
          <p:cNvPr id="118" name="Rectangle 33"/>
          <p:cNvSpPr/>
          <p:nvPr/>
        </p:nvSpPr>
        <p:spPr>
          <a:xfrm>
            <a:off x="10422929" y="2702948"/>
            <a:ext cx="437887" cy="338524"/>
          </a:xfrm>
          <a:prstGeom prst="rect">
            <a:avLst/>
          </a:prstGeom>
        </p:spPr>
        <p:txBody>
          <a:bodyPr wrap="none" lIns="91413" tIns="45705" rIns="91413" bIns="45705">
            <a:spAutoFit/>
          </a:bodyPr>
          <a:lstStyle/>
          <a:p>
            <a:pPr algn="ctr"/>
            <a:r>
              <a:rPr lang="en-US" altLang="zh-CN" sz="1600" dirty="0" smtClean="0"/>
              <a:t>4K</a:t>
            </a:r>
            <a:endParaRPr lang="en-US" altLang="zh-CN" sz="1600" dirty="0"/>
          </a:p>
        </p:txBody>
      </p:sp>
      <p:sp>
        <p:nvSpPr>
          <p:cNvPr id="119" name="Rectangle 33"/>
          <p:cNvSpPr/>
          <p:nvPr/>
        </p:nvSpPr>
        <p:spPr>
          <a:xfrm>
            <a:off x="10305273" y="3149181"/>
            <a:ext cx="566127" cy="338524"/>
          </a:xfrm>
          <a:prstGeom prst="rect">
            <a:avLst/>
          </a:prstGeom>
        </p:spPr>
        <p:txBody>
          <a:bodyPr wrap="none" lIns="91413" tIns="45705" rIns="91413" bIns="45705">
            <a:spAutoFit/>
          </a:bodyPr>
          <a:lstStyle/>
          <a:p>
            <a:pPr algn="ctr"/>
            <a:r>
              <a:rPr lang="en-US" altLang="zh-CN" sz="1600" b="1" smtClean="0">
                <a:solidFill>
                  <a:srgbClr val="15B0E8"/>
                </a:solidFill>
              </a:rPr>
              <a:t>… …</a:t>
            </a:r>
            <a:endParaRPr lang="en-US" altLang="zh-CN" sz="1600" b="1">
              <a:solidFill>
                <a:srgbClr val="15B0E8"/>
              </a:solidFill>
            </a:endParaRPr>
          </a:p>
        </p:txBody>
      </p:sp>
      <p:sp>
        <p:nvSpPr>
          <p:cNvPr id="134" name="圆角矩形 133"/>
          <p:cNvSpPr/>
          <p:nvPr/>
        </p:nvSpPr>
        <p:spPr>
          <a:xfrm>
            <a:off x="3225055" y="5602960"/>
            <a:ext cx="1538228" cy="253700"/>
          </a:xfrm>
          <a:prstGeom prst="roundRect">
            <a:avLst>
              <a:gd name="adj" fmla="val 20656"/>
            </a:avLst>
          </a:prstGeom>
          <a:solidFill>
            <a:srgbClr val="F3FBFE"/>
          </a:solidFill>
          <a:ln>
            <a:solidFill>
              <a:srgbClr val="99DFF9"/>
            </a:solidFill>
          </a:ln>
        </p:spPr>
        <p:txBody>
          <a:bodyPr wrap="none" lIns="0" tIns="0" rIns="0" bIns="0" anchor="ctr" anchorCtr="0">
            <a:noAutofit/>
          </a:bodyPr>
          <a:lstStyle/>
          <a:p>
            <a:pPr algn="ctr"/>
            <a:r>
              <a:rPr lang="zh-CN" altLang="en-US" sz="1200" dirty="0"/>
              <a:t>无线作为有线的补充</a:t>
            </a:r>
          </a:p>
        </p:txBody>
      </p:sp>
      <p:sp>
        <p:nvSpPr>
          <p:cNvPr id="135" name="圆角矩形 134"/>
          <p:cNvSpPr/>
          <p:nvPr/>
        </p:nvSpPr>
        <p:spPr>
          <a:xfrm>
            <a:off x="5567079" y="5602960"/>
            <a:ext cx="2581272" cy="253700"/>
          </a:xfrm>
          <a:prstGeom prst="roundRect">
            <a:avLst>
              <a:gd name="adj" fmla="val 20656"/>
            </a:avLst>
          </a:prstGeom>
          <a:solidFill>
            <a:srgbClr val="F3FBFE"/>
          </a:solidFill>
          <a:ln>
            <a:solidFill>
              <a:srgbClr val="99DFF9"/>
            </a:solidFill>
          </a:ln>
        </p:spPr>
        <p:txBody>
          <a:bodyPr wrap="none" lIns="0" tIns="0" rIns="0" bIns="0" anchor="ctr" anchorCtr="0">
            <a:noAutofit/>
          </a:bodyPr>
          <a:lstStyle/>
          <a:p>
            <a:pPr algn="ctr"/>
            <a:r>
              <a:rPr lang="zh-CN" altLang="en-US" sz="1200"/>
              <a:t>有线无线一体化</a:t>
            </a:r>
          </a:p>
        </p:txBody>
      </p:sp>
      <p:sp>
        <p:nvSpPr>
          <p:cNvPr id="136" name="圆角矩形 135"/>
          <p:cNvSpPr/>
          <p:nvPr/>
        </p:nvSpPr>
        <p:spPr>
          <a:xfrm>
            <a:off x="8782129" y="5602960"/>
            <a:ext cx="2047382" cy="253700"/>
          </a:xfrm>
          <a:prstGeom prst="roundRect">
            <a:avLst>
              <a:gd name="adj" fmla="val 20656"/>
            </a:avLst>
          </a:prstGeom>
          <a:solidFill>
            <a:srgbClr val="F3FBFE"/>
          </a:solidFill>
          <a:ln>
            <a:solidFill>
              <a:srgbClr val="99DFF9"/>
            </a:solidFill>
          </a:ln>
        </p:spPr>
        <p:txBody>
          <a:bodyPr wrap="none" lIns="0" tIns="0" rIns="0" bIns="0" anchor="ctr" anchorCtr="0">
            <a:noAutofit/>
          </a:bodyPr>
          <a:lstStyle/>
          <a:p>
            <a:pPr algn="ctr"/>
            <a:r>
              <a:rPr lang="zh-CN" altLang="en-US" sz="1200"/>
              <a:t>全无线办公，以无线为中心</a:t>
            </a:r>
          </a:p>
        </p:txBody>
      </p:sp>
    </p:spTree>
    <p:extLst>
      <p:ext uri="{BB962C8B-B14F-4D97-AF65-F5344CB8AC3E}">
        <p14:creationId xmlns:p14="http://schemas.microsoft.com/office/powerpoint/2010/main" val="3776176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688DFB-3DC8-4DD1-8DB1-14A23F6C694D}"/>
</file>

<file path=customXml/itemProps2.xml><?xml version="1.0" encoding="utf-8"?>
<ds:datastoreItem xmlns:ds="http://schemas.openxmlformats.org/officeDocument/2006/customXml" ds:itemID="{E532FFD6-1F09-45AD-9E19-FE31E5927891}"/>
</file>

<file path=customXml/itemProps3.xml><?xml version="1.0" encoding="utf-8"?>
<ds:datastoreItem xmlns:ds="http://schemas.openxmlformats.org/officeDocument/2006/customXml" ds:itemID="{DE271BA1-FFDA-4357-B414-23E2C19AECDD}"/>
</file>

<file path=docProps/app.xml><?xml version="1.0" encoding="utf-8"?>
<Properties xmlns="http://schemas.openxmlformats.org/officeDocument/2006/extended-properties" xmlns:vt="http://schemas.openxmlformats.org/officeDocument/2006/docPropsVTypes">
  <Template/>
  <TotalTime>2013</TotalTime>
  <Words>18509</Words>
  <Application>Microsoft Office PowerPoint</Application>
  <PresentationFormat>宽屏</PresentationFormat>
  <Paragraphs>2114</Paragraphs>
  <Slides>88</Slides>
  <Notes>88</Notes>
  <HiddenSlides>6</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88</vt:i4>
      </vt:variant>
    </vt:vector>
  </HeadingPairs>
  <TitlesOfParts>
    <vt:vector size="97" baseType="lpstr">
      <vt:lpstr>方正兰亭黑简体</vt:lpstr>
      <vt:lpstr>宋体</vt:lpstr>
      <vt:lpstr>微软雅黑</vt:lpstr>
      <vt:lpstr>Arial</vt:lpstr>
      <vt:lpstr>Calibri</vt:lpstr>
      <vt:lpstr>Courier New</vt:lpstr>
      <vt:lpstr>Huawei Sans</vt:lpstr>
      <vt:lpstr>Wingdings</vt:lpstr>
      <vt:lpstr>自定义设计方案</vt:lpstr>
      <vt:lpstr>PowerPoint 演示文稿</vt:lpstr>
      <vt:lpstr>WLAN概述</vt:lpstr>
      <vt:lpstr>PowerPoint 演示文稿</vt:lpstr>
      <vt:lpstr>PowerPoint 演示文稿</vt:lpstr>
      <vt:lpstr>PowerPoint 演示文稿</vt:lpstr>
      <vt:lpstr>什么是WLAN</vt:lpstr>
      <vt:lpstr>WLAN与Wi-Fi</vt:lpstr>
      <vt:lpstr>Wi-Fi的起源及发展历程</vt:lpstr>
      <vt:lpstr>Wi-Fi在办公场景的发展趋势</vt:lpstr>
      <vt:lpstr>PowerPoint 演示文稿</vt:lpstr>
      <vt:lpstr>IEEE 802与TCP/IP对等模型</vt:lpstr>
      <vt:lpstr>IEEE 802.11标准与Wi-Fi的世代</vt:lpstr>
      <vt:lpstr>PowerPoint 演示文稿</vt:lpstr>
      <vt:lpstr>基本的WLAN组网架构</vt:lpstr>
      <vt:lpstr>PowerPoint 演示文稿</vt:lpstr>
      <vt:lpstr>WLAN在家庭网络中的应用</vt:lpstr>
      <vt:lpstr>WLAN在园区网络中的应用 (1)</vt:lpstr>
      <vt:lpstr>WLAN在园区网络中的应用 (2)</vt:lpstr>
      <vt:lpstr>有线侧组网概念：AP-AC组网方式</vt:lpstr>
      <vt:lpstr>有线侧组网概念：AC连接方式</vt:lpstr>
      <vt:lpstr>有线侧组网概念：CAPWAP协议</vt:lpstr>
      <vt:lpstr>无线侧组网概念：无线通信系统</vt:lpstr>
      <vt:lpstr>无线侧组网概念：无线电磁波</vt:lpstr>
      <vt:lpstr>无线侧组网概念：无线信道</vt:lpstr>
      <vt:lpstr>无线侧组网概念：BSS/SSID/BSSID</vt:lpstr>
      <vt:lpstr>无线侧组网概念：VAP</vt:lpstr>
      <vt:lpstr>无线侧组网概念：ESS</vt:lpstr>
      <vt:lpstr>PowerPoint 演示文稿</vt:lpstr>
      <vt:lpstr>FAT AP架构</vt:lpstr>
      <vt:lpstr>AC+FIT AP架构</vt:lpstr>
      <vt:lpstr>敏捷分布式AP</vt:lpstr>
      <vt:lpstr>下一代园区网络：智简园区（中小型园区网络）</vt:lpstr>
      <vt:lpstr>下一代园区网络：智简园区（大中型园区网络）</vt:lpstr>
      <vt:lpstr>PowerPoint 演示文稿</vt:lpstr>
      <vt:lpstr>WLAN工作流程概述</vt:lpstr>
      <vt:lpstr>WLAN工作流程：步骤1</vt:lpstr>
      <vt:lpstr>AP获取IP地址</vt:lpstr>
      <vt:lpstr>AP获取IP地址：DHCP方式</vt:lpstr>
      <vt:lpstr>CAPWAP隧道建立</vt:lpstr>
      <vt:lpstr>Step1：AP动态发现AC</vt:lpstr>
      <vt:lpstr>PowerPoint 演示文稿</vt:lpstr>
      <vt:lpstr>Step2：建立CAPWAP隧道</vt:lpstr>
      <vt:lpstr>AP接入控制</vt:lpstr>
      <vt:lpstr>AP的版本升级</vt:lpstr>
      <vt:lpstr>CAPWAP隧道维持</vt:lpstr>
      <vt:lpstr>为确保AP能够上线，AC需预先配置如下内容</vt:lpstr>
      <vt:lpstr>WLAN工作流程：步骤2</vt:lpstr>
      <vt:lpstr>WLAN业务相关配置 - 配置射频</vt:lpstr>
      <vt:lpstr>WLAN业务相关配置 - 配置VAP</vt:lpstr>
      <vt:lpstr>PowerPoint 演示文稿</vt:lpstr>
      <vt:lpstr>WLAN工作流程：步骤3</vt:lpstr>
      <vt:lpstr>扫描</vt:lpstr>
      <vt:lpstr>链路认证</vt:lpstr>
      <vt:lpstr>关联</vt:lpstr>
      <vt:lpstr>接入认证</vt:lpstr>
      <vt:lpstr>无线接入安全协议</vt:lpstr>
      <vt:lpstr>DHCP</vt:lpstr>
      <vt:lpstr>用户认证</vt:lpstr>
      <vt:lpstr>WLAN工作流程：步骤4</vt:lpstr>
      <vt:lpstr>数据转发方式</vt:lpstr>
      <vt:lpstr>PowerPoint 演示文稿</vt:lpstr>
      <vt:lpstr>WLAN的基础配置命令 - 配置AP上线 (1)</vt:lpstr>
      <vt:lpstr>WLAN的基础配置命令 - 配置AP上线 (2)</vt:lpstr>
      <vt:lpstr>WLAN的基础配置命令 - 配置AP上线 (3)</vt:lpstr>
      <vt:lpstr>WLAN的基础配置命令 - 配置射频 (1)</vt:lpstr>
      <vt:lpstr>WLAN的基础配置命令 - 配置射频 (2)</vt:lpstr>
      <vt:lpstr>WLAN的基础配置命令 - 配置射频 (3)</vt:lpstr>
      <vt:lpstr>WLAN的基础配置命令 - 配置VAP (1)</vt:lpstr>
      <vt:lpstr>WLAN的基础配置命令 - 配置VAP (2)</vt:lpstr>
      <vt:lpstr>WLAN的基础配置命令 - 配置VAP (3)</vt:lpstr>
      <vt:lpstr>WLAN的基础配置命令 - 配置VAP (4)</vt:lpstr>
      <vt:lpstr>案例：旁挂二层组网隧道转发</vt:lpstr>
      <vt:lpstr>配置网络互通</vt:lpstr>
      <vt:lpstr>PowerPoint 演示文稿</vt:lpstr>
      <vt:lpstr>配置AP上线 (1)</vt:lpstr>
      <vt:lpstr>配置AP上线 (2)</vt:lpstr>
      <vt:lpstr>查看AP上线</vt:lpstr>
      <vt:lpstr>配置WLAN业务参数 (1)</vt:lpstr>
      <vt:lpstr>配置WLAN业务参数 (2)</vt:lpstr>
      <vt:lpstr>查看VAP模板信息</vt:lpstr>
      <vt:lpstr>PowerPoint 演示文稿</vt:lpstr>
      <vt:lpstr>华为WLAN方案满足未来无线建网需求</vt:lpstr>
      <vt:lpstr>双轮驱动：技术与应用发展助推Wi-Fi 6时代到来</vt:lpstr>
      <vt:lpstr>Wi-Fi 6相比Wi-Fi 5，带宽提升4倍，并发提升4倍，时延降低30%</vt:lpstr>
      <vt:lpstr>Wi-Fi 6技术增强场景适应性，为客户带来新的应用体验</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248</cp:revision>
  <dcterms:created xsi:type="dcterms:W3CDTF">2018-11-29T10:16:29Z</dcterms:created>
  <dcterms:modified xsi:type="dcterms:W3CDTF">2020-04-14T02:26:45Z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(3)8VGKSmdtMgGwSd2qhw16dNzeASMqQkkhJYZIHevx3MLA9hKPjgZxfCeQXBMSMd98USmhY1sh
SzrAYHzvXlUR17/134LjHmCW0W+3AMMItUyoAs6be4XBb1mZS2RuxYjqBc4MBjqwtn0N3vu/
DbqwyY/ilcxYRX/KTS3shVf9k7bGHnPxODJmf5S14kFL4e8qM9ejsNr0yvgZiv/HCvp3nF55
MP8PG15wVJmLa9A9P6</vt:lpwstr>
  </property>
  <property fmtid="{D5CDD505-2E9C-101B-9397-08002B2CF9AE}" pid="3" name="_2015_ms_pID_7253431">
    <vt:lpwstr>qwMRBD7q5yQqHqqvF9UnUXfSNCX1AmFJ8R5oaW64XK5KIhSmggOuso
aRKtpXUmGU4u1BCJyut3E40zFeu8HnM/Hm0W/VcQnPTgKGJpMgfR3LB0IYYUojrUKUrOuPoo
crnE6j3kosF6dYJ8RUYi6raPQqc+NkHZCBzvPvGB/LA5Dl0Mk76DxVTz1KoFbmKaTOCvQ7UJ
FQkrzSlCuU5LVixtaRhaKPnavc9Ts54Dc8TQ</vt:lpwstr>
  </property>
  <property fmtid="{D5CDD505-2E9C-101B-9397-08002B2CF9AE}" pid="4" name="_2015_ms_pID_7253432">
    <vt:lpwstr>nw==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1586745816</vt:lpwstr>
  </property>
  <property fmtid="{D5CDD505-2E9C-101B-9397-08002B2CF9AE}" pid="9" name="ContentTypeId">
    <vt:lpwstr>0x01010002C5B4B712841F4C8A7AAEE2CD191271</vt:lpwstr>
  </property>
</Properties>
</file>