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52.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3.xml" ContentType="application/vnd.openxmlformats-officedocument.presentationml.slide+xml"/>
  <Override PartName="/ppt/slides/slide53.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42.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slideLayouts/slideLayout9.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5.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slideLayouts/slideLayout5.xml" ContentType="application/vnd.openxmlformats-officedocument.presentationml.slideLayout+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30.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slideLayouts/slideLayout6.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4.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42.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57"/>
  </p:notesMasterIdLst>
  <p:handoutMasterIdLst>
    <p:handoutMasterId r:id="rId5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1" r:id="rId54"/>
    <p:sldId id="309" r:id="rId55"/>
    <p:sldId id="310" r:id="rId56"/>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00B0F0"/>
    <a:srgbClr val="BDE7F6"/>
    <a:srgbClr val="F4FBFE"/>
    <a:srgbClr val="F3FBFE"/>
    <a:srgbClr val="99DFF9"/>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243" autoAdjust="0"/>
  </p:normalViewPr>
  <p:slideViewPr>
    <p:cSldViewPr snapToGrid="0" snapToObjects="1">
      <p:cViewPr varScale="1">
        <p:scale>
          <a:sx n="60" d="100"/>
          <a:sy n="60" d="100"/>
        </p:scale>
        <p:origin x="42" y="366"/>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202" y="-108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4" name="备注占位符 3"/>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02646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76190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3503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156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40770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正常</a:t>
            </a:r>
            <a:r>
              <a:rPr lang="en-US" altLang="zh-CN" dirty="0"/>
              <a:t>PPP</a:t>
            </a:r>
            <a:r>
              <a:rPr lang="zh-CN" altLang="en-US" dirty="0"/>
              <a:t>链路建立需要经历链路建立阶段、认证阶段和网络层协商阶段，详细过程如下：</a:t>
            </a:r>
          </a:p>
          <a:p>
            <a:pPr marL="588600" lvl="1" indent="-228600">
              <a:buFont typeface="+mj-lt"/>
              <a:buAutoNum type="arabicPeriod"/>
            </a:pPr>
            <a:r>
              <a:rPr lang="zh-CN" altLang="en-US" dirty="0"/>
              <a:t>通信双方开始建立</a:t>
            </a:r>
            <a:r>
              <a:rPr lang="en-US" altLang="zh-CN" dirty="0"/>
              <a:t>PPP</a:t>
            </a:r>
            <a:r>
              <a:rPr lang="zh-CN" altLang="en-US" dirty="0"/>
              <a:t>链路时，先进入到</a:t>
            </a:r>
            <a:r>
              <a:rPr lang="en-US" altLang="zh-CN" dirty="0"/>
              <a:t>Establish</a:t>
            </a:r>
            <a:r>
              <a:rPr lang="zh-CN" altLang="en-US" dirty="0"/>
              <a:t>阶段。</a:t>
            </a:r>
          </a:p>
          <a:p>
            <a:pPr marL="588600" lvl="1" indent="-228600">
              <a:buFont typeface="+mj-lt"/>
              <a:buAutoNum type="arabicPeriod"/>
            </a:pPr>
            <a:r>
              <a:rPr lang="zh-CN" altLang="en-US" dirty="0"/>
              <a:t>在</a:t>
            </a:r>
            <a:r>
              <a:rPr lang="en-US" altLang="zh-CN" dirty="0"/>
              <a:t>Establish</a:t>
            </a:r>
            <a:r>
              <a:rPr lang="zh-CN" altLang="en-US" dirty="0"/>
              <a:t>阶段，进行</a:t>
            </a:r>
            <a:r>
              <a:rPr lang="en-US" altLang="zh-CN" dirty="0"/>
              <a:t>LCP</a:t>
            </a:r>
            <a:r>
              <a:rPr lang="zh-CN" altLang="en-US" dirty="0"/>
              <a:t>协商：协商通信双方的</a:t>
            </a:r>
            <a:r>
              <a:rPr lang="en-US" altLang="zh-CN" dirty="0"/>
              <a:t>MRU</a:t>
            </a:r>
            <a:r>
              <a:rPr lang="zh-CN" altLang="en-US" dirty="0"/>
              <a:t>（</a:t>
            </a:r>
            <a:r>
              <a:rPr lang="en-US" altLang="zh-CN" dirty="0"/>
              <a:t>Maximum Receive Unit</a:t>
            </a:r>
            <a:r>
              <a:rPr lang="zh-CN" altLang="en-US" dirty="0"/>
              <a:t>，最大接收单元）、认证方式和魔术字（</a:t>
            </a:r>
            <a:r>
              <a:rPr lang="en-US" altLang="zh-CN" dirty="0"/>
              <a:t>Magic Number</a:t>
            </a:r>
            <a:r>
              <a:rPr lang="zh-CN" altLang="en-US" dirty="0"/>
              <a:t>）等选项。协商成功后进入</a:t>
            </a:r>
            <a:r>
              <a:rPr lang="en-US" altLang="zh-CN" dirty="0"/>
              <a:t>Opened</a:t>
            </a:r>
            <a:r>
              <a:rPr lang="zh-CN" altLang="en-US" dirty="0"/>
              <a:t>状态，表示底层链路已建立。</a:t>
            </a:r>
          </a:p>
          <a:p>
            <a:pPr marL="588600" lvl="1" indent="-228600">
              <a:buFont typeface="+mj-lt"/>
              <a:buAutoNum type="arabicPeriod"/>
            </a:pPr>
            <a:r>
              <a:rPr lang="zh-CN" altLang="en-US" dirty="0"/>
              <a:t>如果配置了认证，将进入</a:t>
            </a:r>
            <a:r>
              <a:rPr lang="en-US" altLang="zh-CN" dirty="0"/>
              <a:t>Authenticate</a:t>
            </a:r>
            <a:r>
              <a:rPr lang="zh-CN" altLang="en-US" dirty="0"/>
              <a:t>阶段。否则直接进入</a:t>
            </a:r>
            <a:r>
              <a:rPr lang="en-US" altLang="zh-CN" dirty="0"/>
              <a:t>Network</a:t>
            </a:r>
            <a:r>
              <a:rPr lang="zh-CN" altLang="en-US" dirty="0"/>
              <a:t>阶段。</a:t>
            </a:r>
          </a:p>
          <a:p>
            <a:pPr marL="588600" lvl="1" indent="-228600">
              <a:buFont typeface="+mj-lt"/>
              <a:buAutoNum type="arabicPeriod"/>
            </a:pPr>
            <a:r>
              <a:rPr lang="zh-CN" altLang="en-US" dirty="0"/>
              <a:t>在</a:t>
            </a:r>
            <a:r>
              <a:rPr lang="en-US" altLang="zh-CN" dirty="0"/>
              <a:t>Authenticate</a:t>
            </a:r>
            <a:r>
              <a:rPr lang="zh-CN" altLang="en-US" dirty="0"/>
              <a:t>阶段，会根据连接建立阶段协商的认证方式进行链路认证。认证方式有两种：</a:t>
            </a:r>
            <a:r>
              <a:rPr lang="en-US" altLang="zh-CN" dirty="0"/>
              <a:t>PAP</a:t>
            </a:r>
            <a:r>
              <a:rPr lang="zh-CN" altLang="en-US" dirty="0"/>
              <a:t>和</a:t>
            </a:r>
            <a:r>
              <a:rPr lang="en-US" altLang="zh-CN" dirty="0"/>
              <a:t>CHAP</a:t>
            </a:r>
            <a:r>
              <a:rPr lang="zh-CN" altLang="en-US" dirty="0"/>
              <a:t>。如果认证成功，进入</a:t>
            </a:r>
            <a:r>
              <a:rPr lang="en-US" altLang="zh-CN" dirty="0"/>
              <a:t>Network</a:t>
            </a:r>
            <a:r>
              <a:rPr lang="zh-CN" altLang="en-US" dirty="0"/>
              <a:t>阶段，否则进入</a:t>
            </a:r>
            <a:r>
              <a:rPr lang="en-US" altLang="zh-CN" dirty="0"/>
              <a:t>Terminate</a:t>
            </a:r>
            <a:r>
              <a:rPr lang="zh-CN" altLang="en-US" dirty="0"/>
              <a:t>阶段，拆除链路，</a:t>
            </a:r>
            <a:r>
              <a:rPr lang="en-US" altLang="zh-CN" dirty="0"/>
              <a:t>LCP</a:t>
            </a:r>
            <a:r>
              <a:rPr lang="zh-CN" altLang="en-US" dirty="0"/>
              <a:t>状态转为</a:t>
            </a:r>
            <a:r>
              <a:rPr lang="en-US" altLang="zh-CN" dirty="0"/>
              <a:t>Down</a:t>
            </a:r>
            <a:r>
              <a:rPr lang="zh-CN" altLang="en-US" dirty="0"/>
              <a:t>。</a:t>
            </a:r>
          </a:p>
          <a:p>
            <a:pPr marL="588600" lvl="1" indent="-228600">
              <a:buFont typeface="+mj-lt"/>
              <a:buAutoNum type="arabicPeriod"/>
            </a:pPr>
            <a:r>
              <a:rPr lang="zh-CN" altLang="en-US" dirty="0"/>
              <a:t>在</a:t>
            </a:r>
            <a:r>
              <a:rPr lang="en-US" altLang="zh-CN" dirty="0"/>
              <a:t>Network</a:t>
            </a:r>
            <a:r>
              <a:rPr lang="zh-CN" altLang="en-US" dirty="0"/>
              <a:t>阶段，</a:t>
            </a:r>
            <a:r>
              <a:rPr lang="en-US" altLang="zh-CN" dirty="0"/>
              <a:t>PPP</a:t>
            </a:r>
            <a:r>
              <a:rPr lang="zh-CN" altLang="en-US" dirty="0"/>
              <a:t>链路进行</a:t>
            </a:r>
            <a:r>
              <a:rPr lang="en-US" altLang="zh-CN" dirty="0"/>
              <a:t>NCP</a:t>
            </a:r>
            <a:r>
              <a:rPr lang="zh-CN" altLang="en-US" dirty="0"/>
              <a:t>协商。通过</a:t>
            </a:r>
            <a:r>
              <a:rPr lang="en-US" altLang="zh-CN" dirty="0"/>
              <a:t>NCP</a:t>
            </a:r>
            <a:r>
              <a:rPr lang="zh-CN" altLang="en-US" dirty="0"/>
              <a:t>协商来选择和配置一个网络层协议并进行网络层参数协商。最常见的</a:t>
            </a:r>
            <a:r>
              <a:rPr lang="en-US" altLang="zh-CN" dirty="0"/>
              <a:t>NCP</a:t>
            </a:r>
            <a:r>
              <a:rPr lang="zh-CN" altLang="en-US" dirty="0"/>
              <a:t>协议是</a:t>
            </a:r>
            <a:r>
              <a:rPr lang="en-US" altLang="zh-CN" dirty="0"/>
              <a:t>IPCP</a:t>
            </a:r>
            <a:r>
              <a:rPr lang="zh-CN" altLang="en-US" dirty="0"/>
              <a:t>，用来协商</a:t>
            </a:r>
            <a:r>
              <a:rPr lang="en-US" altLang="zh-CN" dirty="0"/>
              <a:t>IP</a:t>
            </a:r>
            <a:r>
              <a:rPr lang="zh-CN" altLang="en-US" dirty="0"/>
              <a:t>参数。</a:t>
            </a:r>
          </a:p>
          <a:p>
            <a:pPr marL="588600" lvl="1" indent="-228600">
              <a:buFont typeface="+mj-lt"/>
              <a:buAutoNum type="arabicPeriod"/>
            </a:pPr>
            <a:r>
              <a:rPr lang="zh-CN" altLang="en-US" dirty="0"/>
              <a:t>在</a:t>
            </a:r>
            <a:r>
              <a:rPr lang="en-US" altLang="zh-CN" dirty="0"/>
              <a:t>Terminate</a:t>
            </a:r>
            <a:r>
              <a:rPr lang="zh-CN" altLang="en-US" dirty="0"/>
              <a:t>阶段，如果所有的资源都被释放，通信双方将回到</a:t>
            </a:r>
            <a:r>
              <a:rPr lang="en-US" altLang="zh-CN" dirty="0"/>
              <a:t>Dead</a:t>
            </a:r>
            <a:r>
              <a:rPr lang="zh-CN" altLang="en-US" dirty="0"/>
              <a:t>阶段。</a:t>
            </a:r>
          </a:p>
          <a:p>
            <a:r>
              <a:rPr lang="en-US" altLang="zh-CN" dirty="0"/>
              <a:t>PPP</a:t>
            </a:r>
            <a:r>
              <a:rPr lang="zh-CN" altLang="en-US" dirty="0"/>
              <a:t>运行过程中，可以随时中断连接，物理链路断开、认证失败、超时定时器时间到、管理员通过配置关闭连接等动作都可能导致链路进入</a:t>
            </a:r>
            <a:r>
              <a:rPr lang="en-US" altLang="zh-CN" dirty="0"/>
              <a:t>Terminate</a:t>
            </a:r>
            <a:r>
              <a:rPr lang="zh-CN" altLang="en-US" dirty="0"/>
              <a:t>阶段。</a:t>
            </a:r>
          </a:p>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80346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备注占位符 2"/>
          <p:cNvSpPr>
            <a:spLocks noGrp="1"/>
          </p:cNvSpPr>
          <p:nvPr>
            <p:ph type="body" idx="1"/>
          </p:nvPr>
        </p:nvSpPr>
        <p:spPr/>
        <p:txBody>
          <a:bodyPr/>
          <a:lstStyle/>
          <a:p>
            <a:pPr>
              <a:lnSpc>
                <a:spcPct val="100000"/>
              </a:lnSpc>
            </a:pPr>
            <a:r>
              <a:rPr lang="en-US" altLang="zh-CN" dirty="0"/>
              <a:t>PPP</a:t>
            </a:r>
            <a:r>
              <a:rPr lang="zh-CN" altLang="zh-CN" dirty="0"/>
              <a:t>帧格式</a:t>
            </a:r>
            <a:r>
              <a:rPr lang="zh-CN" altLang="en-US" dirty="0"/>
              <a:t>：</a:t>
            </a:r>
            <a:endParaRPr lang="en-US" altLang="zh-CN" dirty="0"/>
          </a:p>
          <a:p>
            <a:pPr lvl="1">
              <a:lnSpc>
                <a:spcPct val="100000"/>
              </a:lnSpc>
            </a:pPr>
            <a:r>
              <a:rPr lang="en-US" altLang="zh-CN" dirty="0"/>
              <a:t>Flag</a:t>
            </a:r>
            <a:r>
              <a:rPr lang="zh-CN" altLang="en-US" dirty="0"/>
              <a:t>字段</a:t>
            </a:r>
            <a:r>
              <a:rPr lang="zh-CN" altLang="zh-CN" dirty="0"/>
              <a:t>标识一个物理帧的起始和结束，该字节为二进制序列</a:t>
            </a:r>
            <a:r>
              <a:rPr lang="en-US" altLang="zh-CN" dirty="0"/>
              <a:t>01111110</a:t>
            </a:r>
            <a:r>
              <a:rPr lang="zh-CN" altLang="zh-CN" dirty="0"/>
              <a:t>（</a:t>
            </a:r>
            <a:r>
              <a:rPr lang="en-US" altLang="zh-CN" dirty="0"/>
              <a:t>0X7E</a:t>
            </a:r>
            <a:r>
              <a:rPr lang="zh-CN" altLang="zh-CN" dirty="0"/>
              <a:t>）。</a:t>
            </a:r>
            <a:endParaRPr lang="en-US" altLang="zh-CN" dirty="0"/>
          </a:p>
          <a:p>
            <a:pPr lvl="1">
              <a:lnSpc>
                <a:spcPct val="100000"/>
              </a:lnSpc>
            </a:pPr>
            <a:r>
              <a:rPr lang="en-US" altLang="zh-CN" dirty="0"/>
              <a:t>PPP</a:t>
            </a:r>
            <a:r>
              <a:rPr lang="zh-CN" altLang="zh-CN" dirty="0"/>
              <a:t>帧的</a:t>
            </a:r>
            <a:r>
              <a:rPr lang="en-US" altLang="zh-CN" dirty="0"/>
              <a:t>Address</a:t>
            </a:r>
            <a:r>
              <a:rPr lang="zh-CN" altLang="en-US" dirty="0"/>
              <a:t>字段</a:t>
            </a:r>
            <a:r>
              <a:rPr lang="zh-CN" altLang="zh-CN" dirty="0"/>
              <a:t>字节固定为</a:t>
            </a:r>
            <a:r>
              <a:rPr lang="en-US" altLang="zh-CN" dirty="0"/>
              <a:t>11111111 </a:t>
            </a:r>
            <a:r>
              <a:rPr lang="zh-CN" altLang="zh-CN" dirty="0"/>
              <a:t>（</a:t>
            </a:r>
            <a:r>
              <a:rPr lang="en-US" altLang="zh-CN" dirty="0"/>
              <a:t>0XFF</a:t>
            </a:r>
            <a:r>
              <a:rPr lang="zh-CN" altLang="zh-CN" dirty="0"/>
              <a:t>）</a:t>
            </a:r>
            <a:r>
              <a:rPr lang="zh-CN" altLang="en-US" dirty="0"/>
              <a:t>，</a:t>
            </a:r>
            <a:r>
              <a:rPr lang="zh-CN" altLang="zh-CN" dirty="0"/>
              <a:t>是一个广播地址。</a:t>
            </a:r>
            <a:endParaRPr lang="en-US" altLang="zh-CN" dirty="0"/>
          </a:p>
          <a:p>
            <a:pPr lvl="1">
              <a:lnSpc>
                <a:spcPct val="100000"/>
              </a:lnSpc>
            </a:pPr>
            <a:r>
              <a:rPr lang="en-US" altLang="zh-CN" dirty="0"/>
              <a:t>PPP</a:t>
            </a:r>
            <a:r>
              <a:rPr lang="zh-CN" altLang="zh-CN" dirty="0"/>
              <a:t>数据帧的</a:t>
            </a:r>
            <a:r>
              <a:rPr lang="en-US" altLang="zh-CN" dirty="0"/>
              <a:t>Control</a:t>
            </a:r>
            <a:r>
              <a:rPr lang="zh-CN" altLang="en-US" dirty="0"/>
              <a:t>字段</a:t>
            </a:r>
            <a:r>
              <a:rPr lang="zh-CN" altLang="zh-CN" dirty="0"/>
              <a:t>默认为</a:t>
            </a:r>
            <a:r>
              <a:rPr lang="en-US" altLang="zh-CN" dirty="0"/>
              <a:t>00000011</a:t>
            </a:r>
            <a:r>
              <a:rPr lang="zh-CN" altLang="en-US" dirty="0"/>
              <a:t>（</a:t>
            </a:r>
            <a:r>
              <a:rPr lang="en-US" altLang="zh-CN" dirty="0"/>
              <a:t>0X03</a:t>
            </a:r>
            <a:r>
              <a:rPr lang="zh-CN" altLang="en-US" dirty="0"/>
              <a:t>）</a:t>
            </a:r>
            <a:r>
              <a:rPr lang="zh-CN" altLang="zh-CN" dirty="0"/>
              <a:t>，表明为无序号帧。</a:t>
            </a:r>
            <a:endParaRPr lang="en-US" altLang="zh-CN" dirty="0"/>
          </a:p>
          <a:p>
            <a:pPr lvl="1">
              <a:lnSpc>
                <a:spcPct val="100000"/>
              </a:lnSpc>
            </a:pPr>
            <a:r>
              <a:rPr lang="zh-CN" altLang="zh-CN" dirty="0"/>
              <a:t>帧校验序列（</a:t>
            </a:r>
            <a:r>
              <a:rPr lang="en-US" altLang="zh-CN" dirty="0"/>
              <a:t>FCS</a:t>
            </a:r>
            <a:r>
              <a:rPr lang="zh-CN" altLang="zh-CN" dirty="0"/>
              <a:t>）</a:t>
            </a:r>
            <a:r>
              <a:rPr lang="zh-CN" altLang="en-US" dirty="0"/>
              <a:t>字段</a:t>
            </a:r>
            <a:r>
              <a:rPr lang="zh-CN" altLang="zh-CN" dirty="0"/>
              <a:t>是个</a:t>
            </a:r>
            <a:r>
              <a:rPr lang="en-US" altLang="zh-CN" dirty="0"/>
              <a:t>16</a:t>
            </a:r>
            <a:r>
              <a:rPr lang="en-US" altLang="zh-CN" baseline="0" dirty="0"/>
              <a:t> bit</a:t>
            </a:r>
            <a:r>
              <a:rPr lang="zh-CN" altLang="zh-CN" dirty="0"/>
              <a:t>的校验和，用于检查</a:t>
            </a:r>
            <a:r>
              <a:rPr lang="en-US" altLang="zh-CN" dirty="0"/>
              <a:t>PPP</a:t>
            </a:r>
            <a:r>
              <a:rPr lang="zh-CN" altLang="zh-CN" dirty="0"/>
              <a:t>帧的完整性。</a:t>
            </a:r>
            <a:endParaRPr lang="en-US" altLang="zh-CN" dirty="0"/>
          </a:p>
          <a:p>
            <a:pPr lvl="1">
              <a:lnSpc>
                <a:spcPct val="100000"/>
              </a:lnSpc>
            </a:pPr>
            <a:r>
              <a:rPr lang="en-US" altLang="zh-CN" dirty="0"/>
              <a:t>Protocol</a:t>
            </a:r>
            <a:r>
              <a:rPr lang="zh-CN" altLang="zh-CN" dirty="0"/>
              <a:t>字段用来说明</a:t>
            </a:r>
            <a:r>
              <a:rPr lang="en-US" altLang="zh-CN" dirty="0"/>
              <a:t>PPP</a:t>
            </a:r>
            <a:r>
              <a:rPr lang="zh-CN" altLang="zh-CN" dirty="0"/>
              <a:t>所封装的协议报文类型，</a:t>
            </a:r>
            <a:r>
              <a:rPr lang="en-US" altLang="zh-CN" dirty="0"/>
              <a:t>0XC021</a:t>
            </a:r>
            <a:r>
              <a:rPr lang="zh-CN" altLang="zh-CN" dirty="0"/>
              <a:t>代表</a:t>
            </a:r>
            <a:r>
              <a:rPr lang="en-US" altLang="zh-CN" dirty="0"/>
              <a:t>LCP</a:t>
            </a:r>
            <a:r>
              <a:rPr lang="zh-CN" altLang="zh-CN" dirty="0"/>
              <a:t>报文，</a:t>
            </a:r>
            <a:r>
              <a:rPr lang="en-US" altLang="zh-CN" dirty="0"/>
              <a:t>0XC023</a:t>
            </a:r>
            <a:r>
              <a:rPr lang="zh-CN" altLang="zh-CN" dirty="0"/>
              <a:t>代表</a:t>
            </a:r>
            <a:r>
              <a:rPr lang="en-US" altLang="zh-CN" dirty="0"/>
              <a:t>PAP</a:t>
            </a:r>
            <a:r>
              <a:rPr lang="zh-CN" altLang="zh-CN" dirty="0"/>
              <a:t>报文，</a:t>
            </a:r>
            <a:r>
              <a:rPr lang="en-US" altLang="zh-CN" dirty="0"/>
              <a:t>0XC223</a:t>
            </a:r>
            <a:r>
              <a:rPr lang="zh-CN" altLang="zh-CN" dirty="0"/>
              <a:t>代表</a:t>
            </a:r>
            <a:r>
              <a:rPr lang="en-US" altLang="zh-CN" dirty="0"/>
              <a:t>CHAP</a:t>
            </a:r>
            <a:r>
              <a:rPr lang="zh-CN" altLang="zh-CN" dirty="0"/>
              <a:t>报文。</a:t>
            </a:r>
            <a:endParaRPr lang="en-US" altLang="zh-CN" dirty="0"/>
          </a:p>
          <a:p>
            <a:pPr lvl="1">
              <a:lnSpc>
                <a:spcPct val="100000"/>
              </a:lnSpc>
            </a:pPr>
            <a:r>
              <a:rPr lang="en-US" altLang="zh-CN" dirty="0"/>
              <a:t>Information</a:t>
            </a:r>
            <a:r>
              <a:rPr lang="zh-CN" altLang="zh-CN" dirty="0"/>
              <a:t>字段包含</a:t>
            </a:r>
            <a:r>
              <a:rPr lang="en-US" altLang="zh-CN" dirty="0"/>
              <a:t>Protocol</a:t>
            </a:r>
            <a:r>
              <a:rPr lang="zh-CN" altLang="zh-CN" dirty="0"/>
              <a:t>字段中指定协议的</a:t>
            </a:r>
            <a:r>
              <a:rPr lang="zh-CN" altLang="en-US" dirty="0"/>
              <a:t>内容，该字段的最大长度被称为最大接收单元</a:t>
            </a:r>
            <a:r>
              <a:rPr lang="en-US" altLang="zh-CN" dirty="0"/>
              <a:t>MRU</a:t>
            </a:r>
            <a:r>
              <a:rPr lang="zh-CN" altLang="en-US" dirty="0"/>
              <a:t>，缺省值为</a:t>
            </a:r>
            <a:r>
              <a:rPr lang="en-US" altLang="zh-CN" dirty="0"/>
              <a:t>1500</a:t>
            </a:r>
            <a:r>
              <a:rPr lang="zh-CN" altLang="en-US" dirty="0"/>
              <a:t>。</a:t>
            </a:r>
            <a:endParaRPr lang="en-US" altLang="zh-CN" dirty="0"/>
          </a:p>
          <a:p>
            <a:pPr lvl="1">
              <a:lnSpc>
                <a:spcPct val="100000"/>
              </a:lnSpc>
            </a:pPr>
            <a:r>
              <a:rPr lang="zh-CN" altLang="en-US" dirty="0"/>
              <a:t>当</a:t>
            </a:r>
            <a:r>
              <a:rPr lang="en-US" altLang="zh-CN" dirty="0"/>
              <a:t>Protocol</a:t>
            </a:r>
            <a:r>
              <a:rPr lang="zh-CN" altLang="en-US" dirty="0"/>
              <a:t>字段为</a:t>
            </a:r>
            <a:r>
              <a:rPr lang="en-US" altLang="zh-CN" dirty="0"/>
              <a:t>0XC021</a:t>
            </a:r>
            <a:r>
              <a:rPr lang="zh-CN" altLang="en-US" dirty="0"/>
              <a:t>时，</a:t>
            </a:r>
            <a:r>
              <a:rPr lang="en-US" altLang="zh-CN" dirty="0"/>
              <a:t>Information</a:t>
            </a:r>
            <a:r>
              <a:rPr lang="zh-CN" altLang="en-US" dirty="0"/>
              <a:t>结构如下：</a:t>
            </a:r>
            <a:endParaRPr lang="en-US" altLang="zh-CN" dirty="0"/>
          </a:p>
          <a:p>
            <a:pPr lvl="2">
              <a:lnSpc>
                <a:spcPct val="100000"/>
              </a:lnSpc>
            </a:pPr>
            <a:r>
              <a:rPr lang="en-US" altLang="zh-CN" dirty="0"/>
              <a:t>Identifier</a:t>
            </a:r>
            <a:r>
              <a:rPr lang="zh-CN" altLang="en-US" dirty="0"/>
              <a:t>字段为</a:t>
            </a:r>
            <a:r>
              <a:rPr lang="en-US" altLang="zh-CN" dirty="0"/>
              <a:t>1</a:t>
            </a:r>
            <a:r>
              <a:rPr lang="zh-CN" altLang="en-US" dirty="0"/>
              <a:t>个字节，用来匹配请求和响应。</a:t>
            </a:r>
            <a:endParaRPr lang="en-US" altLang="zh-CN" dirty="0"/>
          </a:p>
          <a:p>
            <a:pPr lvl="2">
              <a:lnSpc>
                <a:spcPct val="100000"/>
              </a:lnSpc>
            </a:pPr>
            <a:r>
              <a:rPr lang="en-US" altLang="zh-CN" dirty="0"/>
              <a:t>Length</a:t>
            </a:r>
            <a:r>
              <a:rPr lang="zh-CN" altLang="en-US" dirty="0"/>
              <a:t>域的值就是该</a:t>
            </a:r>
            <a:r>
              <a:rPr lang="en-US" altLang="zh-CN" dirty="0"/>
              <a:t>LCP</a:t>
            </a:r>
            <a:r>
              <a:rPr lang="zh-CN" altLang="en-US" dirty="0"/>
              <a:t>报文的总字节数据。</a:t>
            </a:r>
            <a:endParaRPr lang="en-US" altLang="zh-CN" dirty="0"/>
          </a:p>
          <a:p>
            <a:pPr lvl="2">
              <a:lnSpc>
                <a:spcPct val="100000"/>
              </a:lnSpc>
            </a:pPr>
            <a:r>
              <a:rPr lang="en-US" altLang="zh-CN" dirty="0"/>
              <a:t>Data</a:t>
            </a:r>
            <a:r>
              <a:rPr lang="zh-CN" altLang="zh-CN" dirty="0"/>
              <a:t>字段则承载各种</a:t>
            </a:r>
            <a:r>
              <a:rPr lang="en-US" altLang="zh-CN" dirty="0"/>
              <a:t>TLV</a:t>
            </a:r>
            <a:r>
              <a:rPr lang="zh-CN" altLang="zh-CN" dirty="0"/>
              <a:t>（</a:t>
            </a:r>
            <a:r>
              <a:rPr lang="en-US" altLang="zh-CN" dirty="0"/>
              <a:t>Type/Length/Value</a:t>
            </a:r>
            <a:r>
              <a:rPr lang="zh-CN" altLang="zh-CN" dirty="0"/>
              <a:t>）参数用于协商配置选项，包括最大接收单元，认证协议等等。</a:t>
            </a:r>
            <a:endParaRPr lang="en-US" altLang="zh-CN" dirty="0"/>
          </a:p>
          <a:p>
            <a:pPr>
              <a:lnSpc>
                <a:spcPct val="100000"/>
              </a:lnSpc>
            </a:pPr>
            <a:r>
              <a:rPr lang="en-US" altLang="zh-CN" dirty="0"/>
              <a:t>LCP</a:t>
            </a:r>
            <a:r>
              <a:rPr lang="zh-CN" altLang="zh-CN" dirty="0"/>
              <a:t>报文携带的一些常见的配置</a:t>
            </a:r>
            <a:r>
              <a:rPr lang="zh-CN" altLang="en-US" dirty="0"/>
              <a:t>参数</a:t>
            </a:r>
            <a:r>
              <a:rPr lang="zh-CN" altLang="zh-CN" dirty="0"/>
              <a:t>有</a:t>
            </a:r>
            <a:r>
              <a:rPr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MRU</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、认证协议和魔术字</a:t>
            </a:r>
            <a:r>
              <a:rPr lang="zh-CN" altLang="zh-CN" dirty="0"/>
              <a:t>。</a:t>
            </a:r>
            <a:endParaRPr lang="en-US" altLang="zh-CN" dirty="0"/>
          </a:p>
          <a:p>
            <a:pPr lvl="1">
              <a:lnSpc>
                <a:spcPct val="100000"/>
              </a:lnSpc>
            </a:pPr>
            <a:r>
              <a:rPr lang="zh-CN" altLang="en-US" dirty="0"/>
              <a:t>在</a:t>
            </a:r>
            <a:r>
              <a:rPr lang="en-US" altLang="zh-CN" dirty="0"/>
              <a:t>VRP</a:t>
            </a:r>
            <a:r>
              <a:rPr lang="zh-CN" altLang="en-US" dirty="0"/>
              <a:t>（</a:t>
            </a:r>
            <a:r>
              <a:rPr lang="en-US" altLang="zh-CN" dirty="0"/>
              <a:t>Versatile Routing Platform</a:t>
            </a:r>
            <a:r>
              <a:rPr lang="zh-CN" altLang="en-US" dirty="0"/>
              <a:t>，通用路由平台）平台上，</a:t>
            </a:r>
            <a:r>
              <a:rPr lang="en-US" altLang="zh-CN" dirty="0"/>
              <a:t>MRU</a:t>
            </a:r>
            <a:r>
              <a:rPr lang="zh-CN" altLang="en-US" dirty="0"/>
              <a:t>参数使用接口上配置的</a:t>
            </a:r>
            <a:r>
              <a:rPr lang="en-US" altLang="zh-CN" dirty="0"/>
              <a:t>MTU</a:t>
            </a:r>
            <a:r>
              <a:rPr lang="zh-CN" altLang="en-US" dirty="0"/>
              <a:t>（</a:t>
            </a:r>
            <a:r>
              <a:rPr lang="en-US" altLang="zh-CN" dirty="0"/>
              <a:t>Maximum Transmission Unit</a:t>
            </a:r>
            <a:r>
              <a:rPr lang="zh-CN" altLang="en-US" dirty="0"/>
              <a:t>，最大传输单元）值来表示。</a:t>
            </a:r>
          </a:p>
          <a:p>
            <a:pPr lvl="1">
              <a:lnSpc>
                <a:spcPct val="100000"/>
              </a:lnSpc>
            </a:pPr>
            <a:r>
              <a:rPr lang="zh-CN" altLang="en-US" dirty="0"/>
              <a:t>常用的</a:t>
            </a:r>
            <a:r>
              <a:rPr lang="en-US" altLang="zh-CN" dirty="0"/>
              <a:t>PPP</a:t>
            </a:r>
            <a:r>
              <a:rPr lang="zh-CN" altLang="en-US" dirty="0"/>
              <a:t>认证协议有</a:t>
            </a:r>
            <a:r>
              <a:rPr lang="en-US" altLang="zh-CN" dirty="0"/>
              <a:t>PAP</a:t>
            </a:r>
            <a:r>
              <a:rPr lang="zh-CN" altLang="en-US" dirty="0"/>
              <a:t>和</a:t>
            </a:r>
            <a:r>
              <a:rPr lang="en-US" altLang="zh-CN" dirty="0"/>
              <a:t>CHAP</a:t>
            </a:r>
            <a:r>
              <a:rPr lang="zh-CN" altLang="en-US" dirty="0"/>
              <a:t>，一条</a:t>
            </a:r>
            <a:r>
              <a:rPr lang="en-US" altLang="zh-CN" dirty="0"/>
              <a:t>PPP</a:t>
            </a:r>
            <a:r>
              <a:rPr lang="zh-CN" altLang="en-US" dirty="0"/>
              <a:t>链路的两端可以使用不同的认证协议认证对端，但是被认证方必须支持认证方要求使用的认证协议并正确配置用户名和密码等认证信息。</a:t>
            </a:r>
          </a:p>
          <a:p>
            <a:pPr lvl="1">
              <a:lnSpc>
                <a:spcPct val="100000"/>
              </a:lnSpc>
            </a:pPr>
            <a:r>
              <a:rPr lang="en-US" altLang="zh-CN" dirty="0"/>
              <a:t>LCP</a:t>
            </a:r>
            <a:r>
              <a:rPr lang="zh-CN" altLang="en-US" dirty="0"/>
              <a:t>使用魔术字来检测链路环路和其他异常情况。魔术字是随机产生的一个数字，随机机制需要保证两端产生相同魔术字的可能性几乎为</a:t>
            </a:r>
            <a:r>
              <a:rPr lang="en-US" altLang="zh-CN" dirty="0"/>
              <a:t>0</a:t>
            </a:r>
            <a:r>
              <a:rPr lang="zh-CN" altLang="en-US" dirty="0"/>
              <a:t>。</a:t>
            </a:r>
          </a:p>
          <a:p>
            <a:endParaRPr lang="zh-CN" altLang="en-US" dirty="0"/>
          </a:p>
          <a:p>
            <a:endParaRPr lang="en-US" altLang="zh-CN"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05555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en-US" altLang="zh-CN" dirty="0" smtClean="0"/>
              <a:t>R1</a:t>
            </a:r>
            <a:r>
              <a:rPr lang="zh-CN" altLang="en-US" dirty="0" smtClean="0"/>
              <a:t>和</a:t>
            </a:r>
            <a:r>
              <a:rPr lang="en-US" altLang="zh-CN" dirty="0" smtClean="0"/>
              <a:t>R2</a:t>
            </a:r>
            <a:r>
              <a:rPr lang="zh-CN" altLang="en-US" dirty="0" smtClean="0"/>
              <a:t>使用</a:t>
            </a:r>
            <a:r>
              <a:rPr lang="zh-CN" altLang="en-US" dirty="0"/>
              <a:t>串行链路相连，运行</a:t>
            </a:r>
            <a:r>
              <a:rPr lang="en-US" altLang="zh-CN" dirty="0"/>
              <a:t>PPP</a:t>
            </a:r>
            <a:r>
              <a:rPr lang="zh-CN" altLang="en-US" dirty="0"/>
              <a:t>协议。当物理层链路变为可用状态之后</a:t>
            </a:r>
            <a:r>
              <a:rPr lang="zh-CN" altLang="en-US" dirty="0" smtClean="0"/>
              <a:t>，</a:t>
            </a:r>
            <a:r>
              <a:rPr lang="en-US" altLang="zh-CN" dirty="0" smtClean="0"/>
              <a:t>R1</a:t>
            </a:r>
            <a:r>
              <a:rPr lang="zh-CN" altLang="en-US" dirty="0" smtClean="0"/>
              <a:t>和</a:t>
            </a:r>
            <a:r>
              <a:rPr lang="en-US" altLang="zh-CN" dirty="0" smtClean="0"/>
              <a:t>R2</a:t>
            </a:r>
            <a:r>
              <a:rPr lang="zh-CN" altLang="en-US" dirty="0" smtClean="0"/>
              <a:t>使用</a:t>
            </a:r>
            <a:r>
              <a:rPr lang="en-US" altLang="zh-CN" dirty="0"/>
              <a:t>LCP</a:t>
            </a:r>
            <a:r>
              <a:rPr lang="zh-CN" altLang="en-US" dirty="0"/>
              <a:t>协商链路参数。</a:t>
            </a:r>
            <a:endParaRPr lang="en-US" altLang="zh-CN" dirty="0"/>
          </a:p>
          <a:p>
            <a:r>
              <a:rPr lang="zh-CN" altLang="en-US" dirty="0"/>
              <a:t>本例中</a:t>
            </a:r>
            <a:r>
              <a:rPr lang="zh-CN" altLang="en-US" dirty="0" smtClean="0"/>
              <a:t>，</a:t>
            </a:r>
            <a:r>
              <a:rPr lang="en-US" altLang="zh-CN" dirty="0" smtClean="0"/>
              <a:t>R1</a:t>
            </a:r>
            <a:r>
              <a:rPr lang="zh-CN" altLang="en-US" dirty="0" smtClean="0"/>
              <a:t>首先</a:t>
            </a:r>
            <a:r>
              <a:rPr lang="zh-CN" altLang="en-US" dirty="0"/>
              <a:t>发送一个</a:t>
            </a:r>
            <a:r>
              <a:rPr lang="en-US" altLang="zh-CN" dirty="0"/>
              <a:t>Configure-Request</a:t>
            </a:r>
            <a:r>
              <a:rPr lang="zh-CN" altLang="en-US" dirty="0"/>
              <a:t>报文，此报文中</a:t>
            </a:r>
            <a:r>
              <a:rPr lang="zh-CN" altLang="en-US" dirty="0" smtClean="0"/>
              <a:t>包含</a:t>
            </a:r>
            <a:r>
              <a:rPr lang="en-US" altLang="zh-CN" dirty="0" smtClean="0"/>
              <a:t>R1</a:t>
            </a:r>
            <a:r>
              <a:rPr lang="zh-CN" altLang="en-US" dirty="0" smtClean="0"/>
              <a:t>上</a:t>
            </a:r>
            <a:r>
              <a:rPr lang="zh-CN" altLang="en-US" dirty="0"/>
              <a:t>配置的链路层参数。</a:t>
            </a:r>
            <a:r>
              <a:rPr lang="zh-CN" altLang="en-US" dirty="0" smtClean="0"/>
              <a:t>当</a:t>
            </a:r>
            <a:r>
              <a:rPr lang="en-US" altLang="zh-CN" dirty="0" smtClean="0"/>
              <a:t>R2</a:t>
            </a:r>
            <a:r>
              <a:rPr lang="zh-CN" altLang="en-US" dirty="0" smtClean="0"/>
              <a:t>收到</a:t>
            </a:r>
            <a:r>
              <a:rPr lang="zh-CN" altLang="en-US" dirty="0"/>
              <a:t>此</a:t>
            </a:r>
            <a:r>
              <a:rPr lang="en-US" altLang="zh-CN" dirty="0"/>
              <a:t>Configure-Request</a:t>
            </a:r>
            <a:r>
              <a:rPr lang="zh-CN" altLang="en-US" dirty="0"/>
              <a:t>报文之后，</a:t>
            </a:r>
            <a:r>
              <a:rPr lang="zh-CN" altLang="en-US" dirty="0" smtClean="0"/>
              <a:t>如果</a:t>
            </a:r>
            <a:r>
              <a:rPr lang="en-US" altLang="zh-CN" dirty="0" smtClean="0"/>
              <a:t>R2</a:t>
            </a:r>
            <a:r>
              <a:rPr lang="zh-CN" altLang="en-US" dirty="0" smtClean="0"/>
              <a:t>能</a:t>
            </a:r>
            <a:r>
              <a:rPr lang="zh-CN" altLang="en-US" dirty="0"/>
              <a:t>识别并接受此报文中的所有参数，则</a:t>
            </a:r>
            <a:r>
              <a:rPr lang="zh-CN" altLang="en-US" dirty="0" smtClean="0"/>
              <a:t>向</a:t>
            </a:r>
            <a:r>
              <a:rPr lang="en-US" altLang="zh-CN" dirty="0" smtClean="0"/>
              <a:t>R1</a:t>
            </a:r>
            <a:r>
              <a:rPr lang="zh-CN" altLang="en-US" dirty="0" smtClean="0"/>
              <a:t>回应</a:t>
            </a:r>
            <a:r>
              <a:rPr lang="zh-CN" altLang="en-US" dirty="0"/>
              <a:t>一个</a:t>
            </a:r>
            <a:r>
              <a:rPr lang="en-US" altLang="zh-CN" dirty="0"/>
              <a:t>Configure-Ack</a:t>
            </a:r>
            <a:r>
              <a:rPr lang="zh-CN" altLang="en-US" dirty="0"/>
              <a:t>报文。同样的</a:t>
            </a:r>
            <a:r>
              <a:rPr lang="zh-CN" altLang="en-US" dirty="0" smtClean="0"/>
              <a:t>，</a:t>
            </a:r>
            <a:r>
              <a:rPr lang="en-US" altLang="zh-CN" dirty="0" smtClean="0"/>
              <a:t>R2</a:t>
            </a:r>
            <a:r>
              <a:rPr lang="zh-CN" altLang="en-US" dirty="0" smtClean="0"/>
              <a:t>也</a:t>
            </a:r>
            <a:r>
              <a:rPr lang="zh-CN" altLang="en-US" dirty="0"/>
              <a:t>需要</a:t>
            </a:r>
            <a:r>
              <a:rPr lang="zh-CN" altLang="en-US" dirty="0" smtClean="0"/>
              <a:t>向</a:t>
            </a:r>
            <a:r>
              <a:rPr lang="en-US" altLang="zh-CN" dirty="0" smtClean="0"/>
              <a:t>R1</a:t>
            </a:r>
            <a:r>
              <a:rPr lang="zh-CN" altLang="en-US" dirty="0" smtClean="0"/>
              <a:t>发送</a:t>
            </a:r>
            <a:r>
              <a:rPr lang="en-US" altLang="zh-CN" dirty="0"/>
              <a:t>Configure-Request</a:t>
            </a:r>
            <a:r>
              <a:rPr lang="zh-CN" altLang="en-US" dirty="0"/>
              <a:t>报文，</a:t>
            </a:r>
            <a:r>
              <a:rPr lang="zh-CN" altLang="en-US" dirty="0" smtClean="0"/>
              <a:t>使</a:t>
            </a:r>
            <a:r>
              <a:rPr lang="en-US" altLang="zh-CN" dirty="0" smtClean="0"/>
              <a:t>R1</a:t>
            </a:r>
            <a:r>
              <a:rPr lang="zh-CN" altLang="en-US" dirty="0" smtClean="0"/>
              <a:t>检测</a:t>
            </a:r>
            <a:r>
              <a:rPr lang="en-US" altLang="zh-CN" dirty="0" smtClean="0"/>
              <a:t>R2</a:t>
            </a:r>
            <a:r>
              <a:rPr lang="zh-CN" altLang="en-US" dirty="0" smtClean="0"/>
              <a:t>上</a:t>
            </a:r>
            <a:r>
              <a:rPr lang="zh-CN" altLang="en-US" dirty="0"/>
              <a:t>的参数是不是可接受的。</a:t>
            </a:r>
          </a:p>
          <a:p>
            <a:r>
              <a:rPr lang="en-US" altLang="zh-CN" dirty="0" smtClean="0"/>
              <a:t>R1</a:t>
            </a:r>
            <a:r>
              <a:rPr lang="zh-CN" altLang="en-US" dirty="0" smtClean="0"/>
              <a:t>在</a:t>
            </a:r>
            <a:r>
              <a:rPr lang="zh-CN" altLang="en-US" dirty="0"/>
              <a:t>没有收到</a:t>
            </a:r>
            <a:r>
              <a:rPr lang="en-US" altLang="zh-CN" dirty="0"/>
              <a:t>Configure-Ack</a:t>
            </a:r>
            <a:r>
              <a:rPr lang="zh-CN" altLang="en-US" dirty="0"/>
              <a:t>报文的情况下，会每隔</a:t>
            </a:r>
            <a:r>
              <a:rPr lang="en-US" altLang="zh-CN" dirty="0"/>
              <a:t>3</a:t>
            </a:r>
            <a:r>
              <a:rPr lang="zh-CN" altLang="en-US" dirty="0"/>
              <a:t>秒重传一次</a:t>
            </a:r>
            <a:r>
              <a:rPr lang="en-US" altLang="zh-CN" dirty="0"/>
              <a:t>Configure-Request</a:t>
            </a:r>
            <a:r>
              <a:rPr lang="zh-CN" altLang="en-US" dirty="0"/>
              <a:t>报文，如果连续</a:t>
            </a:r>
            <a:r>
              <a:rPr lang="en-US" altLang="zh-CN" dirty="0"/>
              <a:t>10</a:t>
            </a:r>
            <a:r>
              <a:rPr lang="zh-CN" altLang="en-US" dirty="0"/>
              <a:t>次发送</a:t>
            </a:r>
            <a:r>
              <a:rPr lang="en-US" altLang="zh-CN" dirty="0"/>
              <a:t>Configure-Request</a:t>
            </a:r>
            <a:r>
              <a:rPr lang="zh-CN" altLang="en-US" dirty="0"/>
              <a:t>报文仍然没有收到</a:t>
            </a:r>
            <a:r>
              <a:rPr lang="en-US" altLang="zh-CN" dirty="0"/>
              <a:t>Configure-Ack</a:t>
            </a:r>
            <a:r>
              <a:rPr lang="zh-CN" altLang="en-US" dirty="0"/>
              <a:t>报文，则认为对端不可用，停止发送</a:t>
            </a:r>
            <a:r>
              <a:rPr lang="en-US" altLang="zh-CN" dirty="0"/>
              <a:t>Configure-Request</a:t>
            </a:r>
            <a:r>
              <a:rPr lang="zh-CN" altLang="en-US" dirty="0"/>
              <a:t>报文。</a:t>
            </a:r>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825096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zh-CN" altLang="en-US" dirty="0" smtClean="0"/>
              <a:t>当</a:t>
            </a:r>
            <a:r>
              <a:rPr lang="en-US" altLang="zh-CN" dirty="0" smtClean="0"/>
              <a:t>R2</a:t>
            </a:r>
            <a:r>
              <a:rPr lang="zh-CN" altLang="en-US" dirty="0" smtClean="0"/>
              <a:t>收到</a:t>
            </a:r>
            <a:r>
              <a:rPr lang="en-US" altLang="zh-CN" dirty="0" smtClean="0"/>
              <a:t>R1</a:t>
            </a:r>
            <a:r>
              <a:rPr lang="zh-CN" altLang="en-US" dirty="0" smtClean="0"/>
              <a:t>发送</a:t>
            </a:r>
            <a:r>
              <a:rPr lang="zh-CN" altLang="en-US" dirty="0"/>
              <a:t>的</a:t>
            </a:r>
            <a:r>
              <a:rPr lang="en-US" altLang="zh-CN" dirty="0"/>
              <a:t>Configure-Request</a:t>
            </a:r>
            <a:r>
              <a:rPr lang="zh-CN" altLang="en-US" dirty="0"/>
              <a:t>报文之后，</a:t>
            </a:r>
            <a:r>
              <a:rPr lang="zh-CN" altLang="en-US" dirty="0" smtClean="0"/>
              <a:t>如果</a:t>
            </a:r>
            <a:r>
              <a:rPr lang="en-US" altLang="zh-CN" dirty="0" smtClean="0"/>
              <a:t>R2</a:t>
            </a:r>
            <a:r>
              <a:rPr lang="zh-CN" altLang="en-US" dirty="0" smtClean="0"/>
              <a:t>能</a:t>
            </a:r>
            <a:r>
              <a:rPr lang="zh-CN" altLang="en-US" dirty="0"/>
              <a:t>识别此报文中携带的所有链路层参数，但是认为部分或全部参数的取值不能接受，即参数的取值协商不成功，</a:t>
            </a:r>
            <a:r>
              <a:rPr lang="zh-CN" altLang="en-US" dirty="0" smtClean="0"/>
              <a:t>则</a:t>
            </a:r>
            <a:r>
              <a:rPr lang="en-US" altLang="zh-CN" dirty="0" smtClean="0"/>
              <a:t>R2</a:t>
            </a:r>
            <a:r>
              <a:rPr lang="zh-CN" altLang="en-US" dirty="0" smtClean="0"/>
              <a:t>需要向</a:t>
            </a:r>
            <a:r>
              <a:rPr lang="en-US" altLang="zh-CN" dirty="0" smtClean="0"/>
              <a:t>R1</a:t>
            </a:r>
            <a:r>
              <a:rPr lang="zh-CN" altLang="en-US" dirty="0" smtClean="0"/>
              <a:t>回应</a:t>
            </a:r>
            <a:r>
              <a:rPr lang="zh-CN" altLang="en-US" dirty="0"/>
              <a:t>一个</a:t>
            </a:r>
            <a:r>
              <a:rPr lang="en-US" altLang="zh-CN" dirty="0"/>
              <a:t>Configure-Nak</a:t>
            </a:r>
            <a:r>
              <a:rPr lang="zh-CN" altLang="en-US" dirty="0"/>
              <a:t>报文。</a:t>
            </a:r>
          </a:p>
          <a:p>
            <a:r>
              <a:rPr lang="zh-CN" altLang="en-US" dirty="0"/>
              <a:t>在这个</a:t>
            </a:r>
            <a:r>
              <a:rPr lang="en-US" altLang="zh-CN" dirty="0"/>
              <a:t>Configure-Nak</a:t>
            </a:r>
            <a:r>
              <a:rPr lang="zh-CN" altLang="en-US" dirty="0"/>
              <a:t>报文中，只包含不能接受的链路层参数，并且此报文所包含的链路层参数将被修改</a:t>
            </a:r>
            <a:r>
              <a:rPr lang="zh-CN" altLang="en-US" dirty="0" smtClean="0"/>
              <a:t>为</a:t>
            </a:r>
            <a:r>
              <a:rPr lang="en-US" altLang="zh-CN" dirty="0" smtClean="0"/>
              <a:t>R2</a:t>
            </a:r>
            <a:r>
              <a:rPr lang="zh-CN" altLang="en-US" dirty="0" smtClean="0"/>
              <a:t>上</a:t>
            </a:r>
            <a:r>
              <a:rPr lang="zh-CN" altLang="en-US" dirty="0"/>
              <a:t>可以接受的取值（或取值范围）。</a:t>
            </a:r>
          </a:p>
          <a:p>
            <a:r>
              <a:rPr lang="zh-CN" altLang="en-US" dirty="0"/>
              <a:t>在收到</a:t>
            </a:r>
            <a:r>
              <a:rPr lang="en-US" altLang="zh-CN" dirty="0"/>
              <a:t>Configure-Nak</a:t>
            </a:r>
            <a:r>
              <a:rPr lang="zh-CN" altLang="en-US" dirty="0"/>
              <a:t>报文之后</a:t>
            </a:r>
            <a:r>
              <a:rPr lang="zh-CN" altLang="en-US" dirty="0" smtClean="0"/>
              <a:t>，</a:t>
            </a:r>
            <a:r>
              <a:rPr lang="en-US" altLang="zh-CN" dirty="0" smtClean="0"/>
              <a:t>R1</a:t>
            </a:r>
            <a:r>
              <a:rPr lang="zh-CN" altLang="en-US" dirty="0" smtClean="0"/>
              <a:t>需要</a:t>
            </a:r>
            <a:r>
              <a:rPr lang="zh-CN" altLang="en-US" dirty="0"/>
              <a:t>根据此报文中的链路层参数重新选择本地配置的其他参数，并重新发送一个</a:t>
            </a:r>
            <a:r>
              <a:rPr lang="en-US" altLang="zh-CN" dirty="0"/>
              <a:t>Configure-Request</a:t>
            </a:r>
            <a:r>
              <a:rPr lang="zh-CN" altLang="en-US" dirty="0"/>
              <a:t>。</a:t>
            </a:r>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690213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zh-CN" altLang="en-US" dirty="0" smtClean="0"/>
              <a:t>当</a:t>
            </a:r>
            <a:r>
              <a:rPr lang="en-US" altLang="zh-CN" dirty="0" smtClean="0"/>
              <a:t>R2</a:t>
            </a:r>
            <a:r>
              <a:rPr lang="zh-CN" altLang="en-US" dirty="0" smtClean="0"/>
              <a:t>收到</a:t>
            </a:r>
            <a:r>
              <a:rPr lang="en-US" altLang="zh-CN" dirty="0" smtClean="0"/>
              <a:t>R1</a:t>
            </a:r>
            <a:r>
              <a:rPr lang="zh-CN" altLang="en-US" dirty="0" smtClean="0"/>
              <a:t>发送</a:t>
            </a:r>
            <a:r>
              <a:rPr lang="zh-CN" altLang="en-US" dirty="0"/>
              <a:t>的</a:t>
            </a:r>
            <a:r>
              <a:rPr lang="en-US" altLang="zh-CN" dirty="0"/>
              <a:t>Configure-Request</a:t>
            </a:r>
            <a:r>
              <a:rPr lang="zh-CN" altLang="en-US" dirty="0"/>
              <a:t>报文之后，</a:t>
            </a:r>
            <a:r>
              <a:rPr lang="zh-CN" altLang="en-US" dirty="0" smtClean="0"/>
              <a:t>如果</a:t>
            </a:r>
            <a:r>
              <a:rPr lang="en-US" altLang="zh-CN" dirty="0" smtClean="0"/>
              <a:t>R2</a:t>
            </a:r>
            <a:r>
              <a:rPr lang="zh-CN" altLang="en-US" dirty="0" smtClean="0"/>
              <a:t>不能</a:t>
            </a:r>
            <a:r>
              <a:rPr lang="zh-CN" altLang="en-US" dirty="0"/>
              <a:t>识别此报文中携带的部分或全部链路层参数，</a:t>
            </a:r>
            <a:r>
              <a:rPr lang="zh-CN" altLang="en-US" dirty="0" smtClean="0"/>
              <a:t>则</a:t>
            </a:r>
            <a:r>
              <a:rPr lang="en-US" altLang="zh-CN" dirty="0" smtClean="0"/>
              <a:t>R2</a:t>
            </a:r>
            <a:r>
              <a:rPr lang="zh-CN" altLang="en-US" dirty="0" smtClean="0"/>
              <a:t>需要向</a:t>
            </a:r>
            <a:r>
              <a:rPr lang="en-US" altLang="zh-CN" dirty="0" smtClean="0"/>
              <a:t>R1</a:t>
            </a:r>
            <a:r>
              <a:rPr lang="zh-CN" altLang="en-US" dirty="0" smtClean="0"/>
              <a:t>回应</a:t>
            </a:r>
            <a:r>
              <a:rPr lang="zh-CN" altLang="en-US" dirty="0"/>
              <a:t>一个</a:t>
            </a:r>
            <a:r>
              <a:rPr lang="en-US" altLang="zh-CN" dirty="0"/>
              <a:t>Configure-Reject</a:t>
            </a:r>
            <a:r>
              <a:rPr lang="zh-CN" altLang="en-US" dirty="0"/>
              <a:t>报文。在此</a:t>
            </a:r>
            <a:r>
              <a:rPr lang="en-US" altLang="zh-CN" dirty="0"/>
              <a:t>Configure-Reject</a:t>
            </a:r>
            <a:r>
              <a:rPr lang="zh-CN" altLang="en-US" dirty="0"/>
              <a:t>报文中，只包含不能被识别的链路层参数。</a:t>
            </a:r>
          </a:p>
          <a:p>
            <a:r>
              <a:rPr lang="zh-CN" altLang="en-US" dirty="0"/>
              <a:t>在收到</a:t>
            </a:r>
            <a:r>
              <a:rPr lang="en-US" altLang="zh-CN" dirty="0"/>
              <a:t>Configure-Reject</a:t>
            </a:r>
            <a:r>
              <a:rPr lang="zh-CN" altLang="en-US" dirty="0"/>
              <a:t>报文之后</a:t>
            </a:r>
            <a:r>
              <a:rPr lang="zh-CN" altLang="en-US" dirty="0" smtClean="0"/>
              <a:t>，</a:t>
            </a:r>
            <a:r>
              <a:rPr lang="en-US" altLang="zh-CN" dirty="0" smtClean="0"/>
              <a:t>R1</a:t>
            </a:r>
            <a:r>
              <a:rPr lang="zh-CN" altLang="en-US" dirty="0" smtClean="0"/>
              <a:t>需要向</a:t>
            </a:r>
            <a:r>
              <a:rPr lang="en-US" altLang="zh-CN" dirty="0" smtClean="0"/>
              <a:t>R2</a:t>
            </a:r>
            <a:r>
              <a:rPr lang="zh-CN" altLang="en-US" dirty="0" smtClean="0"/>
              <a:t>重新</a:t>
            </a:r>
            <a:r>
              <a:rPr lang="zh-CN" altLang="en-US" dirty="0"/>
              <a:t>发送一个</a:t>
            </a:r>
            <a:r>
              <a:rPr lang="en-US" altLang="zh-CN" dirty="0"/>
              <a:t>Configure-Request</a:t>
            </a:r>
            <a:r>
              <a:rPr lang="zh-CN" altLang="en-US" dirty="0"/>
              <a:t>报文，在新的</a:t>
            </a:r>
            <a:r>
              <a:rPr lang="en-US" altLang="zh-CN" dirty="0"/>
              <a:t>Configure-Request</a:t>
            </a:r>
            <a:r>
              <a:rPr lang="zh-CN" altLang="en-US" dirty="0"/>
              <a:t>报文中，不再包含不被对端</a:t>
            </a:r>
            <a:r>
              <a:rPr lang="zh-CN" altLang="en-US" dirty="0" smtClean="0"/>
              <a:t>（</a:t>
            </a:r>
            <a:r>
              <a:rPr lang="en-US" altLang="zh-CN" dirty="0" smtClean="0"/>
              <a:t>R2</a:t>
            </a:r>
            <a:r>
              <a:rPr lang="zh-CN" altLang="en-US" dirty="0" smtClean="0"/>
              <a:t>）</a:t>
            </a:r>
            <a:r>
              <a:rPr lang="zh-CN" altLang="en-US" dirty="0"/>
              <a:t>识别的参数。</a:t>
            </a:r>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78343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pPr lvl="0"/>
            <a:r>
              <a:rPr lang="en-US" altLang="zh-CN" dirty="0"/>
              <a:t>LCP</a:t>
            </a:r>
            <a:r>
              <a:rPr lang="zh-CN" altLang="en-US" dirty="0"/>
              <a:t>协商完成后，认证方要求被认证方使用</a:t>
            </a:r>
            <a:r>
              <a:rPr lang="en-US" altLang="zh-CN" dirty="0"/>
              <a:t>PAP</a:t>
            </a:r>
            <a:r>
              <a:rPr lang="zh-CN" altLang="en-US" dirty="0"/>
              <a:t>进行认证。</a:t>
            </a:r>
          </a:p>
          <a:p>
            <a:r>
              <a:rPr lang="en-US" altLang="zh-CN" dirty="0"/>
              <a:t>PAP</a:t>
            </a:r>
            <a:r>
              <a:rPr lang="zh-CN" altLang="zh-CN" dirty="0"/>
              <a:t>认证协议为两次握手认证协议，密码以明文方式在链路上发送</a:t>
            </a:r>
            <a:r>
              <a:rPr lang="zh-CN" altLang="en-US" dirty="0"/>
              <a:t>，过程如下：</a:t>
            </a:r>
            <a:endParaRPr lang="en-US" altLang="zh-CN" dirty="0"/>
          </a:p>
          <a:p>
            <a:pPr lvl="1"/>
            <a:r>
              <a:rPr lang="zh-CN" altLang="en-US" dirty="0"/>
              <a:t>被认证方将配置的用户名和密码信息使用</a:t>
            </a:r>
            <a:r>
              <a:rPr lang="en-US" altLang="zh-CN" dirty="0"/>
              <a:t>Authenticate-Request</a:t>
            </a:r>
            <a:r>
              <a:rPr lang="zh-CN" altLang="en-US" dirty="0"/>
              <a:t>报文以明文方式发送给认证方。</a:t>
            </a:r>
          </a:p>
          <a:p>
            <a:pPr lvl="1"/>
            <a:r>
              <a:rPr lang="zh-CN" altLang="en-US" dirty="0"/>
              <a:t>认证方收到被认证方发送的用户名和密码信息之后，根据本地配置的用户名和密码数据库检查用户名和密码信息是否匹配；如果匹配，则返回</a:t>
            </a:r>
            <a:r>
              <a:rPr lang="en-US" altLang="zh-CN" dirty="0"/>
              <a:t>Authenticate-Ack</a:t>
            </a:r>
            <a:r>
              <a:rPr lang="zh-CN" altLang="en-US" dirty="0"/>
              <a:t>报文，表示认证成功。否则，返回</a:t>
            </a:r>
            <a:r>
              <a:rPr lang="en-US" altLang="zh-CN" dirty="0"/>
              <a:t>Authenticate-Nak</a:t>
            </a:r>
            <a:r>
              <a:rPr lang="zh-CN" altLang="en-US" dirty="0"/>
              <a:t>报文，表示认证失败。</a:t>
            </a:r>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7753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4545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备注占位符 2"/>
          <p:cNvSpPr>
            <a:spLocks noGrp="1"/>
          </p:cNvSpPr>
          <p:nvPr>
            <p:ph type="body" idx="1"/>
          </p:nvPr>
        </p:nvSpPr>
        <p:spPr/>
        <p:txBody>
          <a:bodyPr/>
          <a:lstStyle/>
          <a:p>
            <a:pPr lvl="0"/>
            <a:r>
              <a:rPr lang="en-US" altLang="zh-CN" dirty="0"/>
              <a:t>LCP</a:t>
            </a:r>
            <a:r>
              <a:rPr lang="zh-CN" altLang="en-US" dirty="0"/>
              <a:t>协商完成后，认证方要求被认证方使用</a:t>
            </a:r>
            <a:r>
              <a:rPr lang="en-US" altLang="zh-CN" dirty="0"/>
              <a:t>CHAP</a:t>
            </a:r>
            <a:r>
              <a:rPr lang="zh-CN" altLang="en-US" dirty="0"/>
              <a:t>进行认证。</a:t>
            </a:r>
          </a:p>
          <a:p>
            <a:pPr lvl="0"/>
            <a:r>
              <a:rPr lang="en-US" altLang="zh-CN" dirty="0"/>
              <a:t>CHAP</a:t>
            </a:r>
            <a:r>
              <a:rPr lang="zh-CN" altLang="en-US" dirty="0"/>
              <a:t>认证过程需要三次报文的交互。过程如下：</a:t>
            </a:r>
            <a:endParaRPr lang="en-US" altLang="zh-CN" dirty="0"/>
          </a:p>
          <a:p>
            <a:pPr lvl="1"/>
            <a:r>
              <a:rPr lang="zh-CN" altLang="en-US" dirty="0"/>
              <a:t>认证方主动发起认证请求，认证方向被认证方发送</a:t>
            </a:r>
            <a:r>
              <a:rPr lang="en-US" altLang="zh-CN" dirty="0"/>
              <a:t>Challenge</a:t>
            </a:r>
            <a:r>
              <a:rPr lang="zh-CN" altLang="en-US" dirty="0"/>
              <a:t>报文，报文内包含随机数（</a:t>
            </a:r>
            <a:r>
              <a:rPr lang="en-US" altLang="zh-CN" dirty="0"/>
              <a:t>Random</a:t>
            </a:r>
            <a:r>
              <a:rPr lang="zh-CN" altLang="en-US" dirty="0"/>
              <a:t>）和</a:t>
            </a:r>
            <a:r>
              <a:rPr lang="en-US" altLang="zh-CN" dirty="0"/>
              <a:t>ID</a:t>
            </a:r>
            <a:r>
              <a:rPr lang="zh-CN" altLang="en-US" dirty="0"/>
              <a:t>。</a:t>
            </a:r>
            <a:endParaRPr lang="en-US" altLang="zh-CN" dirty="0"/>
          </a:p>
          <a:p>
            <a:pPr lvl="1"/>
            <a:r>
              <a:rPr lang="zh-CN" altLang="en-US" dirty="0"/>
              <a:t>被认证方收到此</a:t>
            </a:r>
            <a:r>
              <a:rPr lang="en-US" altLang="zh-CN" dirty="0"/>
              <a:t>Challenge</a:t>
            </a:r>
            <a:r>
              <a:rPr lang="zh-CN" altLang="en-US" dirty="0"/>
              <a:t>报文之后，进行一次加密运算，运算公式为</a:t>
            </a:r>
            <a:r>
              <a:rPr lang="en-US" altLang="zh-CN" dirty="0"/>
              <a:t>MD5{ ID</a:t>
            </a:r>
            <a:r>
              <a:rPr lang="zh-CN" altLang="en-US" dirty="0"/>
              <a:t>＋随机数＋密码</a:t>
            </a:r>
            <a:r>
              <a:rPr lang="en-US" altLang="zh-CN" dirty="0"/>
              <a:t>}</a:t>
            </a:r>
            <a:r>
              <a:rPr lang="zh-CN" altLang="en-US" dirty="0"/>
              <a:t>，意思是将</a:t>
            </a:r>
            <a:r>
              <a:rPr lang="en-US" altLang="zh-CN" dirty="0"/>
              <a:t>Identifier</a:t>
            </a:r>
            <a:r>
              <a:rPr lang="zh-CN" altLang="en-US" dirty="0"/>
              <a:t>、随机数和密码三部分连成一个字符串，然后对此字符串做</a:t>
            </a:r>
            <a:r>
              <a:rPr lang="en-US" altLang="zh-CN" dirty="0"/>
              <a:t>MD5</a:t>
            </a:r>
            <a:r>
              <a:rPr lang="zh-CN" altLang="en-US" dirty="0"/>
              <a:t>运算，得到一个</a:t>
            </a:r>
            <a:r>
              <a:rPr lang="en-US" altLang="zh-CN" dirty="0"/>
              <a:t>16 Byte</a:t>
            </a:r>
            <a:r>
              <a:rPr lang="zh-CN" altLang="en-US" dirty="0"/>
              <a:t>长的摘要信息，然后将此摘要信息和端口上配置的</a:t>
            </a:r>
            <a:r>
              <a:rPr lang="en-US" altLang="zh-CN" dirty="0"/>
              <a:t>CHAP</a:t>
            </a:r>
            <a:r>
              <a:rPr lang="zh-CN" altLang="en-US" dirty="0"/>
              <a:t>用户名一起封装在</a:t>
            </a:r>
            <a:r>
              <a:rPr lang="en-US" altLang="zh-CN" dirty="0"/>
              <a:t>Response</a:t>
            </a:r>
            <a:r>
              <a:rPr lang="zh-CN" altLang="en-US" dirty="0"/>
              <a:t>报文中发回认证方。</a:t>
            </a:r>
          </a:p>
          <a:p>
            <a:pPr lvl="1"/>
            <a:r>
              <a:rPr lang="zh-CN" altLang="en-US" dirty="0"/>
              <a:t>认证方接收到被认证方发送的</a:t>
            </a:r>
            <a:r>
              <a:rPr lang="en-US" altLang="zh-CN" dirty="0"/>
              <a:t>Response</a:t>
            </a:r>
            <a:r>
              <a:rPr lang="zh-CN" altLang="en-US" dirty="0"/>
              <a:t>报文之后，按照其中的用户名在本地查找相应的密码信息，得到密码信息之后，进行一次加密运算，运算方式和被认证方的加密运算方式相同；然后将加密运算得到的摘要信息和</a:t>
            </a:r>
            <a:r>
              <a:rPr lang="en-US" altLang="zh-CN" dirty="0"/>
              <a:t>Response</a:t>
            </a:r>
            <a:r>
              <a:rPr lang="zh-CN" altLang="en-US" dirty="0"/>
              <a:t>报文中封装的摘要信息做比较，相同则认证成功，不相同则认证失败。</a:t>
            </a:r>
          </a:p>
          <a:p>
            <a:r>
              <a:rPr lang="zh-CN" altLang="en-US" dirty="0"/>
              <a:t>使用</a:t>
            </a:r>
            <a:r>
              <a:rPr lang="en-US" altLang="zh-CN" dirty="0"/>
              <a:t>CHAP</a:t>
            </a:r>
            <a:r>
              <a:rPr lang="zh-CN" altLang="en-US" dirty="0"/>
              <a:t>认证方式时，被认证方的密码是被加密后才进行传输的，这样就极大的提高了安全性。</a:t>
            </a:r>
            <a:endParaRPr lang="en-US" altLang="zh-CN" dirty="0"/>
          </a:p>
          <a:p>
            <a:r>
              <a:rPr lang="zh-CN" altLang="en-US" dirty="0"/>
              <a:t>加密算法声明</a:t>
            </a:r>
          </a:p>
          <a:p>
            <a:pPr marL="540000" lvl="1" indent="-180000"/>
            <a:r>
              <a:rPr lang="zh-CN" altLang="en-US" dirty="0"/>
              <a:t>使用加密算法时，</a:t>
            </a:r>
            <a:r>
              <a:rPr lang="en-US" altLang="zh-CN" dirty="0"/>
              <a:t>MD5</a:t>
            </a:r>
            <a:r>
              <a:rPr lang="zh-CN" altLang="en-US" dirty="0"/>
              <a:t>（数字签名场景和口令加密）加密算法安全性低，存在安全风险，在协议支持的加密算法选择范围内，建议使用更安全的加密算法，例如</a:t>
            </a:r>
            <a:r>
              <a:rPr lang="en-US" altLang="zh-CN" dirty="0"/>
              <a:t>AES/RSA</a:t>
            </a:r>
            <a:r>
              <a:rPr lang="zh-CN" altLang="en-US" dirty="0"/>
              <a:t>（</a:t>
            </a:r>
            <a:r>
              <a:rPr lang="en-US" altLang="zh-CN" dirty="0"/>
              <a:t>2048</a:t>
            </a:r>
            <a:r>
              <a:rPr lang="zh-CN" altLang="en-US" dirty="0"/>
              <a:t>位以上）</a:t>
            </a:r>
            <a:r>
              <a:rPr lang="en-US" altLang="zh-CN" dirty="0"/>
              <a:t>/SHA2/HMAC-SHA2</a:t>
            </a:r>
            <a:r>
              <a:rPr lang="zh-CN" altLang="en-US" dirty="0"/>
              <a:t>。</a:t>
            </a:r>
          </a:p>
          <a:p>
            <a:endParaRPr lang="zh-CN" altLang="en-US" dirty="0"/>
          </a:p>
          <a:p>
            <a:endParaRPr lang="zh-CN"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4666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备注占位符 2"/>
          <p:cNvSpPr>
            <a:spLocks noGrp="1"/>
          </p:cNvSpPr>
          <p:nvPr>
            <p:ph type="body" idx="1"/>
          </p:nvPr>
        </p:nvSpPr>
        <p:spPr/>
        <p:txBody>
          <a:bodyPr/>
          <a:lstStyle/>
          <a:p>
            <a:r>
              <a:rPr lang="en-US" altLang="zh-CN" dirty="0"/>
              <a:t>NCP</a:t>
            </a:r>
            <a:r>
              <a:rPr lang="zh-CN" altLang="en-US" dirty="0"/>
              <a:t>主要用来建立和配置不同的网络层协议，协商在该数据链路上所传输的数据包的格式与类型。常见的有</a:t>
            </a:r>
            <a:r>
              <a:rPr lang="en-US" altLang="zh-CN" dirty="0"/>
              <a:t>IPCP</a:t>
            </a:r>
            <a:r>
              <a:rPr lang="zh-CN" altLang="en-US" dirty="0"/>
              <a:t>等。</a:t>
            </a:r>
            <a:endParaRPr lang="en-US" altLang="zh-CN" dirty="0"/>
          </a:p>
          <a:p>
            <a:r>
              <a:rPr lang="zh-CN" altLang="en-US" dirty="0"/>
              <a:t>静态</a:t>
            </a:r>
            <a:r>
              <a:rPr lang="en-US" altLang="zh-CN" dirty="0"/>
              <a:t>IP</a:t>
            </a:r>
            <a:r>
              <a:rPr lang="zh-CN" altLang="en-US" dirty="0"/>
              <a:t>地址商过程如下：</a:t>
            </a:r>
          </a:p>
          <a:p>
            <a:pPr lvl="1"/>
            <a:r>
              <a:rPr lang="zh-CN" altLang="en-US" dirty="0"/>
              <a:t> 每一端都要发送</a:t>
            </a:r>
            <a:r>
              <a:rPr lang="en-US" altLang="zh-CN" dirty="0"/>
              <a:t>Configure-Request</a:t>
            </a:r>
            <a:r>
              <a:rPr lang="zh-CN" altLang="en-US" dirty="0"/>
              <a:t>报文，在此报文中包含本地配置的</a:t>
            </a:r>
            <a:r>
              <a:rPr lang="en-US" altLang="zh-CN" dirty="0"/>
              <a:t>IP</a:t>
            </a:r>
            <a:r>
              <a:rPr lang="zh-CN" altLang="en-US" dirty="0"/>
              <a:t>地址；</a:t>
            </a:r>
          </a:p>
          <a:p>
            <a:pPr lvl="1"/>
            <a:r>
              <a:rPr lang="en-US" altLang="zh-CN" dirty="0"/>
              <a:t> </a:t>
            </a:r>
            <a:r>
              <a:rPr lang="zh-CN" altLang="en-US" dirty="0"/>
              <a:t>每一端接收到此</a:t>
            </a:r>
            <a:r>
              <a:rPr lang="en-US" altLang="zh-CN" dirty="0"/>
              <a:t>Configure-Request</a:t>
            </a:r>
            <a:r>
              <a:rPr lang="zh-CN" altLang="en-US" dirty="0"/>
              <a:t>报文之后，检查其中的</a:t>
            </a:r>
            <a:r>
              <a:rPr lang="en-US" altLang="zh-CN" dirty="0"/>
              <a:t>IP</a:t>
            </a:r>
            <a:r>
              <a:rPr lang="zh-CN" altLang="en-US" dirty="0"/>
              <a:t>地址，如果</a:t>
            </a:r>
            <a:r>
              <a:rPr lang="en-US" altLang="zh-CN" dirty="0"/>
              <a:t>IP</a:t>
            </a:r>
            <a:r>
              <a:rPr lang="zh-CN" altLang="en-US" dirty="0"/>
              <a:t>地址是一个合法的单播</a:t>
            </a:r>
            <a:r>
              <a:rPr lang="en-US" altLang="zh-CN" dirty="0"/>
              <a:t>IP</a:t>
            </a:r>
            <a:r>
              <a:rPr lang="zh-CN" altLang="en-US" dirty="0"/>
              <a:t>地址，而且和本地配置的</a:t>
            </a:r>
            <a:r>
              <a:rPr lang="en-US" altLang="zh-CN" dirty="0"/>
              <a:t>IP</a:t>
            </a:r>
            <a:r>
              <a:rPr lang="zh-CN" altLang="en-US" dirty="0"/>
              <a:t>地址不同（没有</a:t>
            </a:r>
            <a:r>
              <a:rPr lang="en-US" altLang="zh-CN" dirty="0"/>
              <a:t>IP</a:t>
            </a:r>
            <a:r>
              <a:rPr lang="zh-CN" altLang="en-US" dirty="0"/>
              <a:t>冲突），则认为对端可以使用该地址，回应一个</a:t>
            </a:r>
            <a:r>
              <a:rPr lang="en-US" altLang="zh-CN" dirty="0"/>
              <a:t>Configure-Ack</a:t>
            </a:r>
            <a:r>
              <a:rPr lang="zh-CN" altLang="en-US" dirty="0"/>
              <a:t>报文。</a:t>
            </a:r>
            <a:endParaRPr lang="en-US" altLang="zh-CN" dirty="0"/>
          </a:p>
          <a:p>
            <a:pPr marL="0" indent="0">
              <a:buNone/>
            </a:pPr>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1528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备注占位符 2"/>
          <p:cNvSpPr>
            <a:spLocks noGrp="1"/>
          </p:cNvSpPr>
          <p:nvPr>
            <p:ph type="body" idx="1"/>
          </p:nvPr>
        </p:nvSpPr>
        <p:spPr/>
        <p:txBody>
          <a:bodyPr/>
          <a:lstStyle/>
          <a:p>
            <a:r>
              <a:rPr lang="zh-CN" altLang="en-US" dirty="0"/>
              <a:t>动态协商</a:t>
            </a:r>
            <a:r>
              <a:rPr lang="en-US" altLang="zh-CN" dirty="0"/>
              <a:t>IP</a:t>
            </a:r>
            <a:r>
              <a:rPr lang="zh-CN" altLang="en-US" dirty="0"/>
              <a:t>地址的过程如下：</a:t>
            </a:r>
          </a:p>
          <a:p>
            <a:pPr lvl="1"/>
            <a:r>
              <a:rPr lang="en-US" altLang="zh-CN" dirty="0" smtClean="0"/>
              <a:t>R1</a:t>
            </a:r>
            <a:r>
              <a:rPr lang="zh-CN" altLang="en-US" dirty="0" smtClean="0"/>
              <a:t>向</a:t>
            </a:r>
            <a:r>
              <a:rPr lang="en-US" altLang="zh-CN" dirty="0" smtClean="0"/>
              <a:t>R2</a:t>
            </a:r>
            <a:r>
              <a:rPr lang="zh-CN" altLang="en-US" dirty="0" smtClean="0"/>
              <a:t>发送</a:t>
            </a:r>
            <a:r>
              <a:rPr lang="zh-CN" altLang="en-US" dirty="0"/>
              <a:t>一个</a:t>
            </a:r>
            <a:r>
              <a:rPr lang="en-US" altLang="zh-CN" dirty="0"/>
              <a:t>Configure-Request</a:t>
            </a:r>
            <a:r>
              <a:rPr lang="zh-CN" altLang="en-US" dirty="0"/>
              <a:t>报文，此报文中会包含一个</a:t>
            </a:r>
            <a:r>
              <a:rPr lang="en-US" altLang="zh-CN" dirty="0"/>
              <a:t>IP</a:t>
            </a:r>
            <a:r>
              <a:rPr lang="zh-CN" altLang="en-US" dirty="0"/>
              <a:t>地址</a:t>
            </a:r>
            <a:r>
              <a:rPr lang="en-US" altLang="zh-CN" dirty="0"/>
              <a:t>0.0.0.0</a:t>
            </a:r>
            <a:r>
              <a:rPr lang="zh-CN" altLang="en-US" dirty="0"/>
              <a:t>，表示向对端请求</a:t>
            </a:r>
            <a:r>
              <a:rPr lang="en-US" altLang="zh-CN" dirty="0"/>
              <a:t>IP</a:t>
            </a:r>
            <a:r>
              <a:rPr lang="zh-CN" altLang="en-US" dirty="0"/>
              <a:t>地址；</a:t>
            </a:r>
          </a:p>
          <a:p>
            <a:pPr lvl="1"/>
            <a:r>
              <a:rPr lang="en-US" altLang="zh-CN" dirty="0" smtClean="0"/>
              <a:t>R2</a:t>
            </a:r>
            <a:r>
              <a:rPr lang="zh-CN" altLang="en-US" dirty="0" smtClean="0"/>
              <a:t>收到</a:t>
            </a:r>
            <a:r>
              <a:rPr lang="zh-CN" altLang="en-US" dirty="0"/>
              <a:t>上述</a:t>
            </a:r>
            <a:r>
              <a:rPr lang="en-US" altLang="zh-CN" dirty="0"/>
              <a:t>Configure-Request</a:t>
            </a:r>
            <a:r>
              <a:rPr lang="zh-CN" altLang="en-US" dirty="0"/>
              <a:t>报文后，认为其中包含的地址（</a:t>
            </a:r>
            <a:r>
              <a:rPr lang="en-US" altLang="zh-CN" dirty="0"/>
              <a:t>0.0.0.0</a:t>
            </a:r>
            <a:r>
              <a:rPr lang="zh-CN" altLang="en-US" dirty="0"/>
              <a:t>）不合法，使用</a:t>
            </a:r>
            <a:r>
              <a:rPr lang="en-US" altLang="zh-CN" dirty="0"/>
              <a:t>Configure-Nak</a:t>
            </a:r>
            <a:r>
              <a:rPr lang="zh-CN" altLang="en-US" dirty="0"/>
              <a:t>回应一个新的</a:t>
            </a:r>
            <a:r>
              <a:rPr lang="en-US" altLang="zh-CN" dirty="0"/>
              <a:t>IP</a:t>
            </a:r>
            <a:r>
              <a:rPr lang="zh-CN" altLang="en-US" dirty="0"/>
              <a:t>地址</a:t>
            </a:r>
            <a:r>
              <a:rPr lang="en-US" altLang="zh-CN" dirty="0"/>
              <a:t>10.1.1.1</a:t>
            </a:r>
            <a:r>
              <a:rPr lang="zh-CN" altLang="en-US" dirty="0"/>
              <a:t>；</a:t>
            </a:r>
          </a:p>
          <a:p>
            <a:pPr lvl="1"/>
            <a:r>
              <a:rPr lang="en-US" altLang="zh-CN" dirty="0" smtClean="0"/>
              <a:t>R1</a:t>
            </a:r>
            <a:r>
              <a:rPr lang="zh-CN" altLang="en-US" dirty="0" smtClean="0"/>
              <a:t>收到</a:t>
            </a:r>
            <a:r>
              <a:rPr lang="zh-CN" altLang="en-US" dirty="0"/>
              <a:t>此</a:t>
            </a:r>
            <a:r>
              <a:rPr lang="en-US" altLang="zh-CN" dirty="0"/>
              <a:t>Configure-Nak</a:t>
            </a:r>
            <a:r>
              <a:rPr lang="zh-CN" altLang="en-US" dirty="0"/>
              <a:t>报文之后，更新本地</a:t>
            </a:r>
            <a:r>
              <a:rPr lang="en-US" altLang="zh-CN" dirty="0"/>
              <a:t>IP</a:t>
            </a:r>
            <a:r>
              <a:rPr lang="zh-CN" altLang="en-US" dirty="0"/>
              <a:t>地址，并重新发送一个</a:t>
            </a:r>
            <a:r>
              <a:rPr lang="en-US" altLang="zh-CN" dirty="0"/>
              <a:t>Configure-Request</a:t>
            </a:r>
            <a:r>
              <a:rPr lang="zh-CN" altLang="en-US" dirty="0"/>
              <a:t>报文，包含新的</a:t>
            </a:r>
            <a:r>
              <a:rPr lang="en-US" altLang="zh-CN" dirty="0"/>
              <a:t>IP</a:t>
            </a:r>
            <a:r>
              <a:rPr lang="zh-CN" altLang="en-US" dirty="0"/>
              <a:t>地址</a:t>
            </a:r>
            <a:r>
              <a:rPr lang="en-US" altLang="zh-CN" dirty="0"/>
              <a:t>10.1.1.1</a:t>
            </a:r>
            <a:r>
              <a:rPr lang="zh-CN" altLang="en-US" dirty="0"/>
              <a:t>；</a:t>
            </a:r>
          </a:p>
          <a:p>
            <a:pPr lvl="1"/>
            <a:r>
              <a:rPr lang="en-US" altLang="zh-CN" dirty="0" smtClean="0"/>
              <a:t>R2</a:t>
            </a:r>
            <a:r>
              <a:rPr lang="zh-CN" altLang="en-US" dirty="0" smtClean="0"/>
              <a:t>收到</a:t>
            </a:r>
            <a:r>
              <a:rPr lang="en-US" altLang="zh-CN" dirty="0"/>
              <a:t>Configure-Request</a:t>
            </a:r>
            <a:r>
              <a:rPr lang="zh-CN" altLang="en-US" dirty="0"/>
              <a:t>报文后，认为其中包含的</a:t>
            </a:r>
            <a:r>
              <a:rPr lang="en-US" altLang="zh-CN" dirty="0"/>
              <a:t>IP</a:t>
            </a:r>
            <a:r>
              <a:rPr lang="zh-CN" altLang="en-US" dirty="0"/>
              <a:t>地址为合法地址，回应一个</a:t>
            </a:r>
            <a:r>
              <a:rPr lang="en-US" altLang="zh-CN" dirty="0"/>
              <a:t>Configure-</a:t>
            </a:r>
            <a:r>
              <a:rPr lang="en-US" altLang="zh-CN" dirty="0" err="1"/>
              <a:t>Ack</a:t>
            </a:r>
            <a:r>
              <a:rPr lang="zh-CN" altLang="en-US" dirty="0"/>
              <a:t>报文；</a:t>
            </a:r>
            <a:endParaRPr lang="en-US" altLang="zh-CN" dirty="0"/>
          </a:p>
          <a:p>
            <a:pPr lvl="1"/>
            <a:r>
              <a:rPr lang="zh-CN" altLang="en-US" dirty="0"/>
              <a:t>同时</a:t>
            </a:r>
            <a:r>
              <a:rPr lang="zh-CN" altLang="en-US" dirty="0" smtClean="0"/>
              <a:t>，</a:t>
            </a:r>
            <a:r>
              <a:rPr lang="en-US" altLang="zh-CN" dirty="0" smtClean="0"/>
              <a:t>R2</a:t>
            </a:r>
            <a:r>
              <a:rPr lang="zh-CN" altLang="en-US" dirty="0" smtClean="0"/>
              <a:t>也</a:t>
            </a:r>
            <a:r>
              <a:rPr lang="zh-CN" altLang="en-US" dirty="0"/>
              <a:t>要</a:t>
            </a:r>
            <a:r>
              <a:rPr lang="zh-CN" altLang="en-US" dirty="0" smtClean="0"/>
              <a:t>向</a:t>
            </a:r>
            <a:r>
              <a:rPr lang="en-US" altLang="zh-CN" dirty="0" smtClean="0"/>
              <a:t>R1</a:t>
            </a:r>
            <a:r>
              <a:rPr lang="zh-CN" altLang="en-US" dirty="0" smtClean="0"/>
              <a:t>发送</a:t>
            </a:r>
            <a:r>
              <a:rPr lang="en-US" altLang="zh-CN" dirty="0"/>
              <a:t>Configure-Request</a:t>
            </a:r>
            <a:r>
              <a:rPr lang="zh-CN" altLang="en-US" dirty="0"/>
              <a:t>报文请求使用地址</a:t>
            </a:r>
            <a:r>
              <a:rPr lang="en-US" altLang="zh-CN" dirty="0"/>
              <a:t>10.1.1.2</a:t>
            </a:r>
            <a:r>
              <a:rPr lang="zh-CN" altLang="en-US" dirty="0" smtClean="0"/>
              <a:t>，</a:t>
            </a:r>
            <a:r>
              <a:rPr lang="en-US" altLang="zh-CN" dirty="0" smtClean="0"/>
              <a:t>R1</a:t>
            </a:r>
            <a:r>
              <a:rPr lang="zh-CN" altLang="en-US" dirty="0" smtClean="0"/>
              <a:t>认为</a:t>
            </a:r>
            <a:r>
              <a:rPr lang="zh-CN" altLang="en-US" dirty="0"/>
              <a:t>此地址合法，回应</a:t>
            </a:r>
            <a:r>
              <a:rPr lang="en-US" altLang="zh-CN" dirty="0"/>
              <a:t>Configure-Ack</a:t>
            </a:r>
            <a:r>
              <a:rPr lang="zh-CN" altLang="en-US" dirty="0"/>
              <a:t>报文。</a:t>
            </a:r>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23299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9287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629433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4933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9439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03921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53251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155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7373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sym typeface="Huawei Sans" panose="020C0503030203020204" pitchFamily="34" charset="0"/>
              </a:rPr>
              <a:t>运营商希望把一个站点上的多台主机连接到同一台远程接入设备，同时接入设备能够提供与拨号上网类似的访问控制和计费功能。在众多的接入技术中，把多个主机连接到接入设备的比较经济的方法就是以太网，而</a:t>
            </a:r>
            <a:r>
              <a:rPr lang="en-US" altLang="zh-CN" dirty="0">
                <a:sym typeface="Huawei Sans" panose="020C0503030203020204" pitchFamily="34" charset="0"/>
              </a:rPr>
              <a:t>PPP</a:t>
            </a:r>
            <a:r>
              <a:rPr lang="zh-CN" altLang="en-US" dirty="0">
                <a:sym typeface="Huawei Sans" panose="020C0503030203020204" pitchFamily="34" charset="0"/>
              </a:rPr>
              <a:t>协议可以提供良好的访问控制和计费功能，于是产生了在以太网上传输</a:t>
            </a:r>
            <a:r>
              <a:rPr lang="en-US" altLang="zh-CN" dirty="0">
                <a:sym typeface="Huawei Sans" panose="020C0503030203020204" pitchFamily="34" charset="0"/>
              </a:rPr>
              <a:t>PPP</a:t>
            </a:r>
            <a:r>
              <a:rPr lang="zh-CN" altLang="en-US" dirty="0">
                <a:sym typeface="Huawei Sans" panose="020C0503030203020204" pitchFamily="34" charset="0"/>
              </a:rPr>
              <a:t>报文的技术，即</a:t>
            </a:r>
            <a:r>
              <a:rPr lang="en-US" altLang="zh-CN" dirty="0">
                <a:sym typeface="Huawei Sans" panose="020C0503030203020204" pitchFamily="34" charset="0"/>
              </a:rPr>
              <a:t>PPPoE</a:t>
            </a:r>
            <a:r>
              <a:rPr lang="zh-CN" altLang="en-US" dirty="0">
                <a:sym typeface="Huawei Sans" panose="020C0503030203020204" pitchFamily="34" charset="0"/>
              </a:rPr>
              <a:t>。</a:t>
            </a:r>
          </a:p>
          <a:p>
            <a:pPr lvl="0"/>
            <a:r>
              <a:rPr lang="en-US" altLang="zh-CN" dirty="0">
                <a:sym typeface="Huawei Sans" panose="020C0503030203020204" pitchFamily="34" charset="0"/>
              </a:rPr>
              <a:t>PPPoE</a:t>
            </a:r>
            <a:r>
              <a:rPr lang="zh-CN" altLang="en-US" dirty="0">
                <a:sym typeface="Huawei Sans" panose="020C0503030203020204" pitchFamily="34" charset="0"/>
              </a:rPr>
              <a:t>利用以太网将大量主机组成网络，通过一个远端接入设备接入因特网，并运用</a:t>
            </a:r>
            <a:r>
              <a:rPr lang="en-US" altLang="zh-CN" dirty="0">
                <a:sym typeface="Huawei Sans" panose="020C0503030203020204" pitchFamily="34" charset="0"/>
              </a:rPr>
              <a:t>PPP</a:t>
            </a:r>
            <a:r>
              <a:rPr lang="zh-CN" altLang="en-US" dirty="0">
                <a:sym typeface="Huawei Sans" panose="020C0503030203020204" pitchFamily="34" charset="0"/>
              </a:rPr>
              <a:t>协议对接入的每个主机进行控制，具有适用范围广、安全性高、计费方便的特点。</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55155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6747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91153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PPPoE</a:t>
            </a:r>
            <a:r>
              <a:rPr lang="zh-CN" altLang="en-US" smtClean="0"/>
              <a:t>报文封装在</a:t>
            </a:r>
            <a:r>
              <a:rPr lang="en-US" altLang="zh-CN" smtClean="0"/>
              <a:t>Ethernet</a:t>
            </a:r>
            <a:r>
              <a:rPr lang="zh-CN" altLang="en-US" smtClean="0"/>
              <a:t>帧中，</a:t>
            </a:r>
            <a:r>
              <a:rPr lang="en-US" altLang="zh-CN" dirty="0"/>
              <a:t>Ethernet</a:t>
            </a:r>
            <a:r>
              <a:rPr lang="zh-CN" altLang="en-US" dirty="0"/>
              <a:t>中各字段解释如下：</a:t>
            </a:r>
            <a:endParaRPr lang="en-US" altLang="zh-CN" dirty="0"/>
          </a:p>
          <a:p>
            <a:r>
              <a:rPr lang="en-US" altLang="zh-CN" dirty="0"/>
              <a:t>DMAC</a:t>
            </a:r>
            <a:r>
              <a:rPr lang="zh-CN" altLang="en-US" dirty="0"/>
              <a:t>：表示目的设备的</a:t>
            </a:r>
            <a:r>
              <a:rPr lang="en-US" altLang="zh-CN" dirty="0"/>
              <a:t>MAC</a:t>
            </a:r>
            <a:r>
              <a:rPr lang="zh-CN" altLang="en-US" dirty="0"/>
              <a:t>地址，通常为以太网单播目的地址或者以太网广播地址（</a:t>
            </a:r>
            <a:r>
              <a:rPr lang="en-US" altLang="zh-CN" dirty="0"/>
              <a:t>0xFFFFFFFF</a:t>
            </a:r>
            <a:r>
              <a:rPr lang="zh-CN" altLang="en-US" dirty="0"/>
              <a:t>）。</a:t>
            </a:r>
            <a:endParaRPr lang="en-US" altLang="zh-CN" dirty="0"/>
          </a:p>
          <a:p>
            <a:r>
              <a:rPr lang="en-US" altLang="zh-CN" dirty="0"/>
              <a:t>SMAC</a:t>
            </a:r>
            <a:r>
              <a:rPr lang="zh-CN" altLang="en-US" dirty="0"/>
              <a:t>：表示源设备的以太网</a:t>
            </a:r>
            <a:r>
              <a:rPr lang="en-US" altLang="zh-CN" dirty="0"/>
              <a:t>MAC</a:t>
            </a:r>
            <a:r>
              <a:rPr lang="zh-CN" altLang="en-US" dirty="0"/>
              <a:t>地址。</a:t>
            </a:r>
            <a:endParaRPr lang="en-US" altLang="zh-CN" dirty="0"/>
          </a:p>
          <a:p>
            <a:r>
              <a:rPr lang="en-US" altLang="zh-CN" dirty="0"/>
              <a:t>Eth-Type</a:t>
            </a:r>
            <a:r>
              <a:rPr lang="zh-CN" altLang="en-US" dirty="0"/>
              <a:t>：表示协议类型字段，当值为</a:t>
            </a:r>
            <a:r>
              <a:rPr lang="en-US" altLang="zh-CN" dirty="0"/>
              <a:t>0x8863</a:t>
            </a:r>
            <a:r>
              <a:rPr lang="zh-CN" altLang="en-US" dirty="0"/>
              <a:t>时表示承载的是</a:t>
            </a:r>
            <a:r>
              <a:rPr lang="en-US" altLang="zh-CN" dirty="0"/>
              <a:t>PPPoE</a:t>
            </a:r>
            <a:r>
              <a:rPr lang="zh-CN" altLang="en-US" dirty="0"/>
              <a:t>发现阶段的报文。当值为</a:t>
            </a:r>
            <a:r>
              <a:rPr lang="en-US" altLang="zh-CN" dirty="0"/>
              <a:t>0x8864</a:t>
            </a:r>
            <a:r>
              <a:rPr lang="zh-CN" altLang="en-US" dirty="0"/>
              <a:t>时表示承载的是</a:t>
            </a:r>
            <a:r>
              <a:rPr lang="en-US" altLang="zh-CN" dirty="0"/>
              <a:t>PPPoE</a:t>
            </a:r>
            <a:r>
              <a:rPr lang="zh-CN" altLang="en-US" dirty="0"/>
              <a:t>会话阶段的报文。</a:t>
            </a:r>
            <a:endParaRPr lang="en-US" altLang="zh-CN" dirty="0"/>
          </a:p>
          <a:p>
            <a:r>
              <a:rPr lang="en-US" altLang="zh-CN" dirty="0"/>
              <a:t>PPPoE</a:t>
            </a:r>
            <a:r>
              <a:rPr lang="zh-CN" altLang="en-US" dirty="0"/>
              <a:t>字段中的各个字段解释如下：</a:t>
            </a:r>
          </a:p>
          <a:p>
            <a:pPr lvl="1"/>
            <a:r>
              <a:rPr lang="en-US" altLang="zh-CN" dirty="0"/>
              <a:t>VER</a:t>
            </a:r>
            <a:r>
              <a:rPr lang="zh-CN" altLang="en-US" dirty="0"/>
              <a:t>：表示</a:t>
            </a:r>
            <a:r>
              <a:rPr lang="en-US" altLang="zh-CN" dirty="0"/>
              <a:t>PPPoE</a:t>
            </a:r>
            <a:r>
              <a:rPr lang="zh-CN" altLang="en-US" dirty="0"/>
              <a:t>版本号，值为</a:t>
            </a:r>
            <a:r>
              <a:rPr lang="en-US" altLang="zh-CN" dirty="0"/>
              <a:t>0x01</a:t>
            </a:r>
            <a:r>
              <a:rPr lang="zh-CN" altLang="en-US" dirty="0"/>
              <a:t>。</a:t>
            </a:r>
          </a:p>
          <a:p>
            <a:pPr lvl="1"/>
            <a:r>
              <a:rPr lang="en-US" altLang="zh-CN" dirty="0"/>
              <a:t>Type</a:t>
            </a:r>
            <a:r>
              <a:rPr lang="zh-CN" altLang="en-US" dirty="0"/>
              <a:t>：表示类型，值为</a:t>
            </a:r>
            <a:r>
              <a:rPr lang="en-US" altLang="zh-CN" dirty="0"/>
              <a:t>0x01</a:t>
            </a:r>
            <a:r>
              <a:rPr lang="zh-CN" altLang="en-US" dirty="0"/>
              <a:t>。</a:t>
            </a:r>
          </a:p>
          <a:p>
            <a:pPr lvl="1"/>
            <a:r>
              <a:rPr lang="en-US" altLang="zh-CN" dirty="0"/>
              <a:t>Code</a:t>
            </a:r>
            <a:r>
              <a:rPr lang="zh-CN" altLang="en-US" dirty="0"/>
              <a:t>：表示</a:t>
            </a:r>
            <a:r>
              <a:rPr lang="en-US" altLang="zh-CN" dirty="0"/>
              <a:t>PPPoE</a:t>
            </a:r>
            <a:r>
              <a:rPr lang="zh-CN" altLang="en-US" dirty="0"/>
              <a:t>报文类型，不同取值标识不同的</a:t>
            </a:r>
            <a:r>
              <a:rPr lang="en-US" altLang="zh-CN" dirty="0"/>
              <a:t>PPPoE</a:t>
            </a:r>
            <a:r>
              <a:rPr lang="zh-CN" altLang="en-US" dirty="0"/>
              <a:t>报文类型。</a:t>
            </a:r>
            <a:endParaRPr lang="en-US" altLang="zh-CN" dirty="0"/>
          </a:p>
          <a:p>
            <a:pPr lvl="1"/>
            <a:r>
              <a:rPr lang="en-US" altLang="zh-CN" dirty="0"/>
              <a:t>PPPoE</a:t>
            </a:r>
            <a:r>
              <a:rPr lang="zh-CN" altLang="en-US" dirty="0"/>
              <a:t>会话</a:t>
            </a:r>
            <a:r>
              <a:rPr lang="en-US" altLang="zh-CN" dirty="0"/>
              <a:t>ID</a:t>
            </a:r>
            <a:r>
              <a:rPr lang="zh-CN" altLang="en-US" dirty="0"/>
              <a:t>，与以太网</a:t>
            </a:r>
            <a:r>
              <a:rPr lang="en-US" altLang="zh-CN" dirty="0"/>
              <a:t>SMAC</a:t>
            </a:r>
            <a:r>
              <a:rPr lang="zh-CN" altLang="en-US" dirty="0"/>
              <a:t>和</a:t>
            </a:r>
            <a:r>
              <a:rPr lang="en-US" altLang="zh-CN" dirty="0"/>
              <a:t>DMAC</a:t>
            </a:r>
            <a:r>
              <a:rPr lang="zh-CN" altLang="en-US" dirty="0"/>
              <a:t>一起定义了一个</a:t>
            </a:r>
            <a:r>
              <a:rPr lang="en-US" altLang="zh-CN" dirty="0"/>
              <a:t>PPPoE</a:t>
            </a:r>
            <a:r>
              <a:rPr lang="zh-CN" altLang="en-US" dirty="0"/>
              <a:t>会话。</a:t>
            </a:r>
            <a:endParaRPr lang="en-US" altLang="zh-CN" dirty="0"/>
          </a:p>
          <a:p>
            <a:pPr lvl="1"/>
            <a:r>
              <a:rPr lang="en-US" altLang="zh-CN" dirty="0"/>
              <a:t>Length</a:t>
            </a:r>
            <a:r>
              <a:rPr lang="zh-CN" altLang="en-US" dirty="0"/>
              <a:t>：表示</a:t>
            </a:r>
            <a:r>
              <a:rPr lang="en-US" altLang="zh-CN" dirty="0"/>
              <a:t>PPPoE</a:t>
            </a:r>
            <a:r>
              <a:rPr lang="zh-CN" altLang="en-US" dirty="0"/>
              <a:t>报文的长度。</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09323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dirty="0" err="1"/>
              <a:t>PPPoE</a:t>
            </a:r>
            <a:r>
              <a:rPr lang="zh-CN" altLang="zh-CN" dirty="0"/>
              <a:t>客户端在本地以太网中广播一个</a:t>
            </a:r>
            <a:r>
              <a:rPr lang="en-US" altLang="zh-CN" dirty="0"/>
              <a:t>PADI</a:t>
            </a:r>
            <a:r>
              <a:rPr lang="zh-CN" altLang="zh-CN" dirty="0"/>
              <a:t>报文，此</a:t>
            </a:r>
            <a:r>
              <a:rPr lang="en-US" altLang="zh-CN" dirty="0"/>
              <a:t>PADI</a:t>
            </a:r>
            <a:r>
              <a:rPr lang="zh-CN" altLang="zh-CN" dirty="0"/>
              <a:t>报文中包含了客户端需要的服务信息。</a:t>
            </a:r>
            <a:endParaRPr lang="en-US" altLang="zh-CN" dirty="0"/>
          </a:p>
          <a:p>
            <a:pPr marL="540000" lvl="1" indent="-180000"/>
            <a:r>
              <a:rPr lang="en-US" altLang="zh-CN" dirty="0"/>
              <a:t>PADI</a:t>
            </a:r>
            <a:r>
              <a:rPr lang="zh-CN" altLang="zh-CN" dirty="0"/>
              <a:t>报文</a:t>
            </a:r>
            <a:r>
              <a:rPr lang="zh-CN" altLang="en-US" dirty="0"/>
              <a:t>的</a:t>
            </a:r>
            <a:r>
              <a:rPr lang="zh-CN" altLang="zh-CN" dirty="0"/>
              <a:t>目的</a:t>
            </a:r>
            <a:r>
              <a:rPr lang="en-US" altLang="zh-CN" dirty="0"/>
              <a:t>MAC</a:t>
            </a:r>
            <a:r>
              <a:rPr lang="zh-CN" altLang="zh-CN" dirty="0"/>
              <a:t>地址是一个广播地址，</a:t>
            </a:r>
            <a:r>
              <a:rPr lang="en-US" altLang="zh-CN" dirty="0"/>
              <a:t>Code</a:t>
            </a:r>
            <a:r>
              <a:rPr lang="zh-CN" altLang="zh-CN" dirty="0"/>
              <a:t>字段为</a:t>
            </a:r>
            <a:r>
              <a:rPr lang="en-US" altLang="zh-CN" dirty="0"/>
              <a:t>0x09</a:t>
            </a:r>
            <a:r>
              <a:rPr lang="zh-CN" altLang="zh-CN" dirty="0"/>
              <a:t>，</a:t>
            </a:r>
            <a:r>
              <a:rPr lang="en-US" altLang="zh-CN" dirty="0"/>
              <a:t>Session ID</a:t>
            </a:r>
            <a:r>
              <a:rPr lang="zh-CN" altLang="zh-CN" dirty="0"/>
              <a:t>字段为</a:t>
            </a:r>
            <a:r>
              <a:rPr lang="en-US" altLang="zh-CN" dirty="0"/>
              <a:t>0x0000</a:t>
            </a:r>
            <a:r>
              <a:rPr lang="zh-CN" altLang="zh-CN" dirty="0"/>
              <a:t>。</a:t>
            </a:r>
            <a:endParaRPr lang="en-US" altLang="zh-CN" dirty="0"/>
          </a:p>
          <a:p>
            <a:pPr marL="540000" lvl="1" indent="-180000"/>
            <a:r>
              <a:rPr lang="zh-CN" altLang="zh-CN" dirty="0"/>
              <a:t>所有</a:t>
            </a:r>
            <a:r>
              <a:rPr lang="en-US" altLang="zh-CN" dirty="0" err="1"/>
              <a:t>PPPoE</a:t>
            </a:r>
            <a:r>
              <a:rPr lang="zh-CN" altLang="en-US" dirty="0"/>
              <a:t>服务器端</a:t>
            </a:r>
            <a:r>
              <a:rPr lang="zh-CN" altLang="zh-CN" dirty="0"/>
              <a:t>收到</a:t>
            </a:r>
            <a:r>
              <a:rPr lang="en-US" altLang="zh-CN" dirty="0"/>
              <a:t>PADI</a:t>
            </a:r>
            <a:r>
              <a:rPr lang="zh-CN" altLang="zh-CN" dirty="0"/>
              <a:t>报文之后，</a:t>
            </a:r>
            <a:r>
              <a:rPr lang="zh-CN" altLang="en-US" dirty="0"/>
              <a:t>会</a:t>
            </a:r>
            <a:r>
              <a:rPr lang="zh-CN" altLang="zh-CN" dirty="0"/>
              <a:t>将</a:t>
            </a:r>
            <a:r>
              <a:rPr lang="zh-CN" altLang="en-US" dirty="0"/>
              <a:t>报文中所</a:t>
            </a:r>
            <a:r>
              <a:rPr lang="zh-CN" altLang="zh-CN" dirty="0"/>
              <a:t>请求的服务与自己能够提供的服务进行比较。</a:t>
            </a:r>
            <a:endParaRPr lang="en-US" altLang="zh-CN" dirty="0"/>
          </a:p>
          <a:p>
            <a:pPr marL="228600" lvl="0" indent="-228600">
              <a:buFont typeface="+mj-lt"/>
              <a:buAutoNum type="arabicPeriod"/>
            </a:pPr>
            <a:r>
              <a:rPr lang="zh-CN" altLang="zh-CN" dirty="0"/>
              <a:t>如果</a:t>
            </a:r>
            <a:r>
              <a:rPr lang="zh-CN" altLang="en-US" dirty="0"/>
              <a:t>服务器端</a:t>
            </a:r>
            <a:r>
              <a:rPr lang="zh-CN" altLang="zh-CN" dirty="0"/>
              <a:t>可以提供客户端请求的服务，</a:t>
            </a:r>
            <a:r>
              <a:rPr lang="zh-CN" altLang="en-US" dirty="0"/>
              <a:t>就</a:t>
            </a:r>
            <a:r>
              <a:rPr lang="zh-CN" altLang="zh-CN" dirty="0"/>
              <a:t>会回复一个</a:t>
            </a:r>
            <a:r>
              <a:rPr lang="en-US" altLang="zh-CN" dirty="0"/>
              <a:t>PADO</a:t>
            </a:r>
            <a:r>
              <a:rPr lang="zh-CN" altLang="zh-CN" dirty="0"/>
              <a:t>报文。</a:t>
            </a:r>
            <a:endParaRPr lang="en-US" altLang="zh-CN" dirty="0"/>
          </a:p>
          <a:p>
            <a:pPr lvl="1"/>
            <a:r>
              <a:rPr lang="en-US" altLang="zh-CN" dirty="0"/>
              <a:t>PADO</a:t>
            </a:r>
            <a:r>
              <a:rPr lang="zh-CN" altLang="zh-CN" dirty="0"/>
              <a:t>报文</a:t>
            </a:r>
            <a:r>
              <a:rPr lang="zh-CN" altLang="en-US" dirty="0"/>
              <a:t>的</a:t>
            </a:r>
            <a:r>
              <a:rPr lang="zh-CN" altLang="zh-CN" dirty="0"/>
              <a:t>目的地址是发送</a:t>
            </a:r>
            <a:r>
              <a:rPr lang="en-US" altLang="zh-CN" dirty="0"/>
              <a:t>PADI</a:t>
            </a:r>
            <a:r>
              <a:rPr lang="zh-CN" altLang="zh-CN" dirty="0"/>
              <a:t>报文的客户端</a:t>
            </a:r>
            <a:r>
              <a:rPr lang="en-US" altLang="zh-CN" dirty="0"/>
              <a:t>MAC</a:t>
            </a:r>
            <a:r>
              <a:rPr lang="zh-CN" altLang="zh-CN" dirty="0"/>
              <a:t>地址，</a:t>
            </a:r>
            <a:r>
              <a:rPr lang="en-US" altLang="zh-CN" dirty="0"/>
              <a:t>Code</a:t>
            </a:r>
            <a:r>
              <a:rPr lang="zh-CN" altLang="zh-CN" dirty="0"/>
              <a:t>字段为</a:t>
            </a:r>
            <a:r>
              <a:rPr lang="en-US" altLang="zh-CN" dirty="0"/>
              <a:t>0x07</a:t>
            </a:r>
            <a:r>
              <a:rPr lang="zh-CN" altLang="zh-CN" dirty="0"/>
              <a:t>，</a:t>
            </a:r>
            <a:r>
              <a:rPr lang="en-US" altLang="zh-CN" dirty="0"/>
              <a:t>Session ID</a:t>
            </a:r>
            <a:r>
              <a:rPr lang="zh-CN" altLang="zh-CN" dirty="0"/>
              <a:t>字段为</a:t>
            </a:r>
            <a:r>
              <a:rPr lang="en-US" altLang="zh-CN" dirty="0"/>
              <a:t>0x0000</a:t>
            </a:r>
            <a:r>
              <a:rPr lang="zh-CN" altLang="zh-CN" dirty="0"/>
              <a:t>。</a:t>
            </a:r>
            <a:endParaRPr lang="en-US" altLang="zh-CN" dirty="0"/>
          </a:p>
          <a:p>
            <a:pPr marL="228600" indent="-228600">
              <a:buFont typeface="+mj-lt"/>
              <a:buAutoNum type="arabicPeriod"/>
            </a:pPr>
            <a:r>
              <a:rPr lang="zh-CN" altLang="en-US" dirty="0"/>
              <a:t>客户端可能会收到多个</a:t>
            </a:r>
            <a:r>
              <a:rPr lang="en-US" altLang="zh-CN" dirty="0"/>
              <a:t>PADO</a:t>
            </a:r>
            <a:r>
              <a:rPr lang="zh-CN" altLang="en-US" dirty="0"/>
              <a:t>报文，此时将选择最先收到的</a:t>
            </a:r>
            <a:r>
              <a:rPr lang="en-US" altLang="zh-CN" dirty="0"/>
              <a:t>PADO</a:t>
            </a:r>
            <a:r>
              <a:rPr lang="zh-CN" altLang="en-US" dirty="0"/>
              <a:t>报文对应的</a:t>
            </a:r>
            <a:r>
              <a:rPr lang="en-US" altLang="zh-CN" dirty="0" err="1"/>
              <a:t>PPPoE</a:t>
            </a:r>
            <a:r>
              <a:rPr lang="zh-CN" altLang="en-US" dirty="0"/>
              <a:t>服务器端，并发送一个</a:t>
            </a:r>
            <a:r>
              <a:rPr lang="en-US" altLang="zh-CN" dirty="0"/>
              <a:t>PADR</a:t>
            </a:r>
            <a:r>
              <a:rPr lang="zh-CN" altLang="en-US" dirty="0"/>
              <a:t>报文给这个服务器端。</a:t>
            </a:r>
            <a:endParaRPr lang="en-US" altLang="zh-CN" dirty="0"/>
          </a:p>
          <a:p>
            <a:pPr lvl="1"/>
            <a:r>
              <a:rPr lang="en-US" altLang="zh-CN" dirty="0"/>
              <a:t>PADR</a:t>
            </a:r>
            <a:r>
              <a:rPr lang="zh-CN" altLang="zh-CN" dirty="0"/>
              <a:t>报文</a:t>
            </a:r>
            <a:r>
              <a:rPr lang="zh-CN" altLang="en-US" dirty="0"/>
              <a:t>的</a:t>
            </a:r>
            <a:r>
              <a:rPr lang="zh-CN" altLang="zh-CN" dirty="0"/>
              <a:t>目的地址是选中的</a:t>
            </a:r>
            <a:r>
              <a:rPr lang="zh-CN" altLang="en-US" dirty="0"/>
              <a:t>服务器端</a:t>
            </a:r>
            <a:r>
              <a:rPr lang="zh-CN" altLang="zh-CN" dirty="0"/>
              <a:t>的</a:t>
            </a:r>
            <a:r>
              <a:rPr lang="en-US" altLang="zh-CN" dirty="0"/>
              <a:t>MAC</a:t>
            </a:r>
            <a:r>
              <a:rPr lang="zh-CN" altLang="zh-CN" dirty="0"/>
              <a:t>地址，</a:t>
            </a:r>
            <a:r>
              <a:rPr lang="en-US" altLang="zh-CN" dirty="0"/>
              <a:t>Code</a:t>
            </a:r>
            <a:r>
              <a:rPr lang="zh-CN" altLang="zh-CN" dirty="0"/>
              <a:t>字段为</a:t>
            </a:r>
            <a:r>
              <a:rPr lang="en-US" altLang="zh-CN" dirty="0"/>
              <a:t>0x19</a:t>
            </a:r>
            <a:r>
              <a:rPr lang="zh-CN" altLang="zh-CN" dirty="0"/>
              <a:t>，</a:t>
            </a:r>
            <a:r>
              <a:rPr lang="en-US" altLang="zh-CN" dirty="0"/>
              <a:t>Session ID</a:t>
            </a:r>
            <a:r>
              <a:rPr lang="zh-CN" altLang="zh-CN" dirty="0"/>
              <a:t>字段为</a:t>
            </a:r>
            <a:r>
              <a:rPr lang="en-US" altLang="zh-CN" dirty="0"/>
              <a:t>0x0000</a:t>
            </a:r>
            <a:r>
              <a:rPr lang="zh-CN" altLang="zh-CN" dirty="0"/>
              <a:t>。</a:t>
            </a:r>
            <a:endParaRPr lang="en-US" altLang="zh-CN" dirty="0"/>
          </a:p>
          <a:p>
            <a:pPr marL="228600" lvl="0" indent="-228600">
              <a:buFont typeface="+mj-lt"/>
              <a:buAutoNum type="arabicPeriod"/>
            </a:pPr>
            <a:r>
              <a:rPr lang="en-US" altLang="zh-CN" dirty="0" err="1"/>
              <a:t>PPPoE</a:t>
            </a:r>
            <a:r>
              <a:rPr lang="zh-CN" altLang="en-US" dirty="0"/>
              <a:t>服务器端</a:t>
            </a:r>
            <a:r>
              <a:rPr lang="zh-CN" altLang="zh-CN" dirty="0"/>
              <a:t>收到</a:t>
            </a:r>
            <a:r>
              <a:rPr lang="en-US" altLang="zh-CN" dirty="0"/>
              <a:t>PADR</a:t>
            </a:r>
            <a:r>
              <a:rPr lang="zh-CN" altLang="zh-CN" dirty="0"/>
              <a:t>报文后，</a:t>
            </a:r>
            <a:r>
              <a:rPr lang="zh-CN" altLang="en-US" dirty="0"/>
              <a:t>会</a:t>
            </a:r>
            <a:r>
              <a:rPr lang="zh-CN" altLang="zh-CN" dirty="0"/>
              <a:t>生成一个唯一的</a:t>
            </a:r>
            <a:r>
              <a:rPr lang="en-US" altLang="zh-CN" dirty="0"/>
              <a:t>Session ID</a:t>
            </a:r>
            <a:r>
              <a:rPr lang="zh-CN" altLang="zh-CN" dirty="0"/>
              <a:t>来标识和</a:t>
            </a:r>
            <a:r>
              <a:rPr lang="en-US" altLang="zh-CN" dirty="0"/>
              <a:t>PPPoE</a:t>
            </a:r>
            <a:r>
              <a:rPr lang="zh-CN" altLang="zh-CN" dirty="0"/>
              <a:t>客户端的会话，并</a:t>
            </a:r>
            <a:r>
              <a:rPr lang="zh-CN" altLang="en-US" dirty="0"/>
              <a:t>发送</a:t>
            </a:r>
            <a:r>
              <a:rPr lang="en-US" altLang="zh-CN" dirty="0"/>
              <a:t>PADS</a:t>
            </a:r>
            <a:r>
              <a:rPr lang="zh-CN" altLang="zh-CN" dirty="0"/>
              <a:t>报文。</a:t>
            </a:r>
            <a:endParaRPr lang="en-US" altLang="zh-CN" dirty="0"/>
          </a:p>
          <a:p>
            <a:pPr lvl="1"/>
            <a:r>
              <a:rPr lang="en-US" altLang="zh-CN" dirty="0"/>
              <a:t>PADS</a:t>
            </a:r>
            <a:r>
              <a:rPr lang="zh-CN" altLang="zh-CN" dirty="0"/>
              <a:t>报文</a:t>
            </a:r>
            <a:r>
              <a:rPr lang="zh-CN" altLang="en-US" dirty="0"/>
              <a:t>的</a:t>
            </a:r>
            <a:r>
              <a:rPr lang="zh-CN" altLang="zh-CN" dirty="0"/>
              <a:t>目的地址是</a:t>
            </a:r>
            <a:r>
              <a:rPr lang="en-US" altLang="zh-CN" dirty="0"/>
              <a:t>PPPoE</a:t>
            </a:r>
            <a:r>
              <a:rPr lang="zh-CN" altLang="zh-CN" dirty="0"/>
              <a:t>客户端的</a:t>
            </a:r>
            <a:r>
              <a:rPr lang="en-US" altLang="zh-CN" dirty="0"/>
              <a:t>MAC</a:t>
            </a:r>
            <a:r>
              <a:rPr lang="zh-CN" altLang="zh-CN" dirty="0"/>
              <a:t>地址，</a:t>
            </a:r>
            <a:r>
              <a:rPr lang="en-US" altLang="zh-CN" dirty="0"/>
              <a:t>Code</a:t>
            </a:r>
            <a:r>
              <a:rPr lang="zh-CN" altLang="zh-CN" dirty="0"/>
              <a:t>字段为</a:t>
            </a:r>
            <a:r>
              <a:rPr lang="en-US" altLang="zh-CN" dirty="0"/>
              <a:t>0x65</a:t>
            </a:r>
            <a:r>
              <a:rPr lang="zh-CN" altLang="zh-CN" dirty="0"/>
              <a:t>，</a:t>
            </a:r>
            <a:r>
              <a:rPr lang="en-US" altLang="zh-CN" dirty="0"/>
              <a:t>Session ID</a:t>
            </a:r>
            <a:r>
              <a:rPr lang="zh-CN" altLang="zh-CN" dirty="0"/>
              <a:t>字段是</a:t>
            </a:r>
            <a:r>
              <a:rPr lang="en-US" altLang="zh-CN" dirty="0" err="1"/>
              <a:t>PPPoE</a:t>
            </a:r>
            <a:r>
              <a:rPr lang="zh-CN" altLang="en-US" dirty="0"/>
              <a:t>服务器端</a:t>
            </a:r>
            <a:r>
              <a:rPr lang="zh-CN" altLang="zh-CN" dirty="0"/>
              <a:t>为本</a:t>
            </a:r>
            <a:r>
              <a:rPr lang="en-US" altLang="zh-CN" dirty="0"/>
              <a:t>PPPoE</a:t>
            </a:r>
            <a:r>
              <a:rPr lang="zh-CN" altLang="zh-CN" dirty="0"/>
              <a:t>会话产生的</a:t>
            </a:r>
            <a:r>
              <a:rPr lang="en-US" altLang="zh-CN" dirty="0"/>
              <a:t>Session ID</a:t>
            </a:r>
            <a:r>
              <a:rPr lang="zh-CN" altLang="zh-CN" dirty="0"/>
              <a:t>。</a:t>
            </a:r>
            <a:endParaRPr lang="en-US" altLang="zh-CN" dirty="0"/>
          </a:p>
          <a:p>
            <a:pPr marL="180000" lvl="0" indent="-180000"/>
            <a:r>
              <a:rPr lang="zh-CN" altLang="zh-CN" dirty="0"/>
              <a:t>会话建立成功后，</a:t>
            </a:r>
            <a:r>
              <a:rPr lang="en-US" altLang="zh-CN" dirty="0"/>
              <a:t>PPPoE</a:t>
            </a:r>
            <a:r>
              <a:rPr lang="zh-CN" altLang="zh-CN" dirty="0"/>
              <a:t>客户端和</a:t>
            </a:r>
            <a:r>
              <a:rPr lang="zh-CN" altLang="en-US" dirty="0"/>
              <a:t>服务器端</a:t>
            </a:r>
            <a:r>
              <a:rPr lang="zh-CN" altLang="zh-CN" dirty="0"/>
              <a:t>进入</a:t>
            </a:r>
            <a:r>
              <a:rPr lang="en-US" altLang="zh-CN" dirty="0"/>
              <a:t>PPPoE</a:t>
            </a:r>
            <a:r>
              <a:rPr lang="zh-CN" altLang="en-US" dirty="0"/>
              <a:t>会话</a:t>
            </a:r>
            <a:r>
              <a:rPr lang="zh-CN" altLang="zh-CN" dirty="0"/>
              <a:t>阶段。</a:t>
            </a:r>
          </a:p>
          <a:p>
            <a:endParaRPr lang="en-US" altLang="zh-CN" dirty="0"/>
          </a:p>
          <a:p>
            <a:endParaRPr lang="zh-CN" altLang="zh-CN" dirty="0"/>
          </a:p>
          <a:p>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24825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ltLang="zh-CN" dirty="0"/>
              <a:t>PPPoE</a:t>
            </a:r>
            <a:r>
              <a:rPr lang="zh-CN" altLang="en-US" dirty="0"/>
              <a:t>会话阶段可分为两部分：</a:t>
            </a:r>
            <a:r>
              <a:rPr lang="en-US" altLang="zh-CN" dirty="0"/>
              <a:t>PPP</a:t>
            </a:r>
            <a:r>
              <a:rPr lang="zh-CN" altLang="en-US" dirty="0"/>
              <a:t>协商阶段和</a:t>
            </a:r>
            <a:r>
              <a:rPr lang="en-US" altLang="zh-CN" dirty="0"/>
              <a:t>PPP</a:t>
            </a:r>
            <a:r>
              <a:rPr lang="zh-CN" altLang="en-US" dirty="0"/>
              <a:t>报文传输阶段。</a:t>
            </a:r>
            <a:endParaRPr lang="en-US" altLang="zh-CN" dirty="0"/>
          </a:p>
          <a:p>
            <a:r>
              <a:rPr lang="en-US" altLang="zh-CN" dirty="0"/>
              <a:t>PPPoE Session</a:t>
            </a:r>
            <a:r>
              <a:rPr lang="zh-CN" altLang="en-US" dirty="0"/>
              <a:t>上的</a:t>
            </a:r>
            <a:r>
              <a:rPr lang="en-US" altLang="zh-CN" dirty="0"/>
              <a:t>PPP</a:t>
            </a:r>
            <a:r>
              <a:rPr lang="zh-CN" altLang="en-US" dirty="0"/>
              <a:t>协商和普通的</a:t>
            </a:r>
            <a:r>
              <a:rPr lang="en-US" altLang="zh-CN" dirty="0"/>
              <a:t>PPP</a:t>
            </a:r>
            <a:r>
              <a:rPr lang="zh-CN" altLang="en-US" dirty="0"/>
              <a:t>协商方式一致，分为</a:t>
            </a:r>
            <a:r>
              <a:rPr lang="en-US" altLang="zh-CN" dirty="0"/>
              <a:t>LCP</a:t>
            </a:r>
            <a:r>
              <a:rPr lang="zh-CN" altLang="en-US" dirty="0"/>
              <a:t>、认证、</a:t>
            </a:r>
            <a:r>
              <a:rPr lang="en-US" altLang="zh-CN" dirty="0"/>
              <a:t>NCP</a:t>
            </a:r>
            <a:r>
              <a:rPr lang="zh-CN" altLang="en-US" dirty="0"/>
              <a:t>三个阶段。</a:t>
            </a:r>
            <a:endParaRPr lang="en-US" altLang="zh-CN" dirty="0"/>
          </a:p>
          <a:p>
            <a:pPr lvl="1"/>
            <a:r>
              <a:rPr lang="en-US" altLang="zh-CN" dirty="0"/>
              <a:t>LCP</a:t>
            </a:r>
            <a:r>
              <a:rPr lang="zh-CN" altLang="en-US" dirty="0"/>
              <a:t>阶段主要完成建立、配置和检测数据链路连接。</a:t>
            </a:r>
            <a:endParaRPr lang="en-US" altLang="zh-CN" dirty="0"/>
          </a:p>
          <a:p>
            <a:pPr lvl="1"/>
            <a:r>
              <a:rPr lang="en-US" altLang="zh-CN" dirty="0"/>
              <a:t>LCP</a:t>
            </a:r>
            <a:r>
              <a:rPr lang="zh-CN" altLang="en-US" dirty="0"/>
              <a:t>协商成功后，开始进行认证，认证协议类型由</a:t>
            </a:r>
            <a:r>
              <a:rPr lang="en-US" altLang="zh-CN" dirty="0"/>
              <a:t>LCP</a:t>
            </a:r>
            <a:r>
              <a:rPr lang="zh-CN" altLang="en-US" dirty="0"/>
              <a:t>协商结果决定。</a:t>
            </a:r>
            <a:endParaRPr lang="en-US" altLang="zh-CN" dirty="0"/>
          </a:p>
          <a:p>
            <a:pPr lvl="1"/>
            <a:r>
              <a:rPr lang="zh-CN" altLang="en-US" dirty="0"/>
              <a:t>认证成功后，</a:t>
            </a:r>
            <a:r>
              <a:rPr lang="en-US" altLang="zh-CN" dirty="0"/>
              <a:t>PPP</a:t>
            </a:r>
            <a:r>
              <a:rPr lang="zh-CN" altLang="en-US" dirty="0"/>
              <a:t>进入</a:t>
            </a:r>
            <a:r>
              <a:rPr lang="en-US" altLang="zh-CN" dirty="0"/>
              <a:t>NCP</a:t>
            </a:r>
            <a:r>
              <a:rPr lang="zh-CN" altLang="en-US" dirty="0"/>
              <a:t>阶段，</a:t>
            </a:r>
            <a:r>
              <a:rPr lang="en-US" altLang="zh-CN" dirty="0"/>
              <a:t>NCP</a:t>
            </a:r>
            <a:r>
              <a:rPr lang="zh-CN" altLang="en-US" dirty="0"/>
              <a:t>是一个协议族，用于配置不同的网络层协议，常用的是</a:t>
            </a:r>
            <a:r>
              <a:rPr lang="en-US" altLang="zh-CN" dirty="0"/>
              <a:t>IP</a:t>
            </a:r>
            <a:r>
              <a:rPr lang="zh-CN" altLang="en-US" dirty="0"/>
              <a:t>控制协议（</a:t>
            </a:r>
            <a:r>
              <a:rPr lang="en-US" altLang="zh-CN" dirty="0"/>
              <a:t>IPCP</a:t>
            </a:r>
            <a:r>
              <a:rPr lang="zh-CN" altLang="en-US" dirty="0"/>
              <a:t>），它负责配置用户的</a:t>
            </a:r>
            <a:r>
              <a:rPr lang="en-US" altLang="zh-CN" dirty="0"/>
              <a:t>IP</a:t>
            </a:r>
            <a:r>
              <a:rPr lang="zh-CN" altLang="en-US" dirty="0"/>
              <a:t>地址和</a:t>
            </a:r>
            <a:r>
              <a:rPr lang="en-US" altLang="zh-CN" dirty="0"/>
              <a:t>DNS</a:t>
            </a:r>
            <a:r>
              <a:rPr lang="zh-CN" altLang="en-US" dirty="0"/>
              <a:t>服务器地址等。</a:t>
            </a:r>
          </a:p>
          <a:p>
            <a:r>
              <a:rPr lang="en-US" altLang="zh-CN" dirty="0"/>
              <a:t>PPPoE Session</a:t>
            </a:r>
            <a:r>
              <a:rPr lang="zh-CN" altLang="en-US" dirty="0"/>
              <a:t>的</a:t>
            </a:r>
            <a:r>
              <a:rPr lang="en-US" altLang="zh-CN" dirty="0"/>
              <a:t>PPP</a:t>
            </a:r>
            <a:r>
              <a:rPr lang="zh-CN" altLang="en-US" dirty="0"/>
              <a:t>协商成功后，就可以承载</a:t>
            </a:r>
            <a:r>
              <a:rPr lang="en-US" altLang="zh-CN" dirty="0"/>
              <a:t>PPP</a:t>
            </a:r>
            <a:r>
              <a:rPr lang="zh-CN" altLang="en-US" dirty="0"/>
              <a:t>数据报文。在这一阶段传输的数据包中必须包含在发现阶段确定的</a:t>
            </a:r>
            <a:r>
              <a:rPr lang="en-US" altLang="zh-CN" dirty="0"/>
              <a:t>Session ID</a:t>
            </a:r>
            <a:r>
              <a:rPr lang="zh-CN" altLang="en-US" dirty="0"/>
              <a:t>并保持不变。</a:t>
            </a:r>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7298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zh-CN" altLang="en-US"/>
              <a:t>在</a:t>
            </a:r>
            <a:r>
              <a:rPr lang="en-US" altLang="zh-CN"/>
              <a:t>PADT</a:t>
            </a:r>
            <a:r>
              <a:rPr lang="zh-CN" altLang="en-US"/>
              <a:t>报文中，目的</a:t>
            </a:r>
            <a:r>
              <a:rPr lang="en-US" altLang="zh-CN"/>
              <a:t>MAC</a:t>
            </a:r>
            <a:r>
              <a:rPr lang="zh-CN" altLang="en-US"/>
              <a:t>地址为单播地址，</a:t>
            </a:r>
            <a:r>
              <a:rPr lang="en-US" altLang="zh-CN"/>
              <a:t>Session ID</a:t>
            </a:r>
            <a:r>
              <a:rPr lang="zh-CN" altLang="en-US"/>
              <a:t>为希望关闭的连接的</a:t>
            </a:r>
            <a:r>
              <a:rPr lang="en-US" altLang="zh-CN"/>
              <a:t>Session ID</a:t>
            </a:r>
            <a:r>
              <a:rPr lang="zh-CN" altLang="en-US"/>
              <a:t>。一旦收到一个</a:t>
            </a:r>
            <a:r>
              <a:rPr lang="en-US" altLang="zh-CN"/>
              <a:t>PADT</a:t>
            </a:r>
            <a:r>
              <a:rPr lang="zh-CN" altLang="en-US"/>
              <a:t>报文之后，连接随即关闭。</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48645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94242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5731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ltLang="zh-CN" dirty="0"/>
              <a:t>PPPoE</a:t>
            </a:r>
            <a:r>
              <a:rPr lang="zh-CN" altLang="zh-CN" dirty="0"/>
              <a:t>客户端配置包括三</a:t>
            </a:r>
            <a:r>
              <a:rPr lang="zh-CN" altLang="en-US" dirty="0"/>
              <a:t>个</a:t>
            </a:r>
            <a:r>
              <a:rPr lang="zh-CN" altLang="zh-CN" dirty="0"/>
              <a:t>步骤。</a:t>
            </a:r>
            <a:endParaRPr lang="en-US" altLang="zh-CN" dirty="0"/>
          </a:p>
          <a:p>
            <a:r>
              <a:rPr lang="zh-CN" altLang="en-US" dirty="0"/>
              <a:t>第一步</a:t>
            </a:r>
            <a:r>
              <a:rPr lang="zh-CN" altLang="zh-CN" dirty="0"/>
              <a:t>配置一个拨号接口。</a:t>
            </a:r>
            <a:endParaRPr lang="en-US" altLang="zh-CN" dirty="0"/>
          </a:p>
          <a:p>
            <a:pPr lvl="1"/>
            <a:r>
              <a:rPr lang="en-US" altLang="zh-CN" b="1" dirty="0"/>
              <a:t>dialer-rule</a:t>
            </a:r>
            <a:r>
              <a:rPr lang="zh-CN" altLang="zh-CN" dirty="0"/>
              <a:t>命令用于进入</a:t>
            </a:r>
            <a:r>
              <a:rPr lang="en-US" altLang="zh-CN" dirty="0"/>
              <a:t>Dialer-rule</a:t>
            </a:r>
            <a:r>
              <a:rPr lang="zh-CN" altLang="zh-CN" dirty="0"/>
              <a:t>视图，在该视图下，可以通过拨号规则来配置发起</a:t>
            </a:r>
            <a:r>
              <a:rPr lang="en-US" altLang="zh-CN" dirty="0"/>
              <a:t>PPPoE</a:t>
            </a:r>
            <a:r>
              <a:rPr lang="zh-CN" altLang="zh-CN" dirty="0"/>
              <a:t>会话的条件。</a:t>
            </a:r>
            <a:endParaRPr lang="en-US" altLang="zh-CN" dirty="0"/>
          </a:p>
          <a:p>
            <a:pPr lvl="1"/>
            <a:r>
              <a:rPr lang="en-US" altLang="zh-CN" b="1" dirty="0"/>
              <a:t>interface dialer </a:t>
            </a:r>
            <a:r>
              <a:rPr lang="en-US" altLang="zh-CN" i="1" dirty="0"/>
              <a:t>number</a:t>
            </a:r>
            <a:r>
              <a:rPr lang="zh-CN" altLang="en-US" dirty="0"/>
              <a:t>命令用来创建并进入</a:t>
            </a:r>
            <a:r>
              <a:rPr lang="en-US" altLang="zh-CN" dirty="0"/>
              <a:t>Dialer</a:t>
            </a:r>
            <a:r>
              <a:rPr lang="zh-CN" altLang="en-US" dirty="0"/>
              <a:t>接口。</a:t>
            </a:r>
            <a:endParaRPr lang="en-US" altLang="zh-CN" dirty="0"/>
          </a:p>
          <a:p>
            <a:pPr lvl="1"/>
            <a:r>
              <a:rPr lang="en-US" altLang="zh-CN" b="1" dirty="0"/>
              <a:t>dialer user </a:t>
            </a:r>
            <a:r>
              <a:rPr lang="en-US" altLang="zh-CN" i="1" dirty="0"/>
              <a:t>user-name</a:t>
            </a:r>
            <a:r>
              <a:rPr lang="zh-CN" altLang="zh-CN" dirty="0"/>
              <a:t>命令用于配置对端用户名，这个用户名必须与对端服务器上的</a:t>
            </a:r>
            <a:r>
              <a:rPr lang="en-US" altLang="zh-CN" dirty="0"/>
              <a:t>PPP</a:t>
            </a:r>
            <a:r>
              <a:rPr lang="zh-CN" altLang="zh-CN" dirty="0"/>
              <a:t>用户名相同。</a:t>
            </a:r>
            <a:endParaRPr lang="en-US" altLang="zh-CN" dirty="0"/>
          </a:p>
          <a:p>
            <a:pPr lvl="1"/>
            <a:r>
              <a:rPr lang="en-US" altLang="zh-CN" b="1" dirty="0"/>
              <a:t>dialer-group</a:t>
            </a:r>
            <a:r>
              <a:rPr lang="en-US" altLang="zh-CN" dirty="0"/>
              <a:t> </a:t>
            </a:r>
            <a:r>
              <a:rPr lang="en-US" altLang="zh-CN" i="1" dirty="0"/>
              <a:t>group-number</a:t>
            </a:r>
            <a:r>
              <a:rPr lang="zh-CN" altLang="en-US" dirty="0"/>
              <a:t>命令用来将接口置于一个拨号访问组。</a:t>
            </a:r>
            <a:endParaRPr lang="en-US" altLang="zh-CN" dirty="0"/>
          </a:p>
          <a:p>
            <a:pPr lvl="1"/>
            <a:r>
              <a:rPr lang="en-US" altLang="zh-CN" b="1" dirty="0"/>
              <a:t>dialer bundle</a:t>
            </a:r>
            <a:r>
              <a:rPr lang="en-US" altLang="zh-CN" dirty="0"/>
              <a:t> </a:t>
            </a:r>
            <a:r>
              <a:rPr lang="en-US" altLang="zh-CN" i="1" dirty="0"/>
              <a:t>number</a:t>
            </a:r>
            <a:r>
              <a:rPr lang="zh-CN" altLang="en-US" dirty="0"/>
              <a:t>命令用来指定</a:t>
            </a:r>
            <a:r>
              <a:rPr lang="en-US" altLang="zh-CN" dirty="0"/>
              <a:t>Dialer</a:t>
            </a:r>
            <a:r>
              <a:rPr lang="zh-CN" altLang="en-US" dirty="0"/>
              <a:t>接口使用的</a:t>
            </a:r>
            <a:r>
              <a:rPr lang="en-US" altLang="zh-CN" dirty="0"/>
              <a:t>Dialer bundle</a:t>
            </a:r>
            <a:r>
              <a:rPr lang="zh-CN" altLang="en-US" dirty="0"/>
              <a:t>。设备通过</a:t>
            </a:r>
            <a:r>
              <a:rPr lang="en-US" altLang="zh-CN" dirty="0"/>
              <a:t>Dialer bundle</a:t>
            </a:r>
            <a:r>
              <a:rPr lang="zh-CN" altLang="en-US" dirty="0"/>
              <a:t>将物理接口与拨号接口关联起来。</a:t>
            </a:r>
            <a:endParaRPr lang="en-US" altLang="zh-CN" dirty="0"/>
          </a:p>
          <a:p>
            <a:r>
              <a:rPr lang="zh-CN" altLang="zh-CN" dirty="0"/>
              <a:t>第二</a:t>
            </a:r>
            <a:r>
              <a:rPr lang="zh-CN" altLang="en-US" dirty="0"/>
              <a:t>步</a:t>
            </a:r>
            <a:r>
              <a:rPr lang="zh-CN" altLang="zh-CN" dirty="0"/>
              <a:t>是在接口上将</a:t>
            </a:r>
            <a:r>
              <a:rPr lang="en-US" altLang="zh-CN" dirty="0"/>
              <a:t>Dialer Bundle</a:t>
            </a:r>
            <a:r>
              <a:rPr lang="zh-CN" altLang="zh-CN" dirty="0"/>
              <a:t>和接口绑定</a:t>
            </a:r>
            <a:r>
              <a:rPr lang="zh-CN" altLang="en-US" dirty="0"/>
              <a:t>：</a:t>
            </a:r>
            <a:endParaRPr lang="en-US" altLang="zh-CN" dirty="0"/>
          </a:p>
          <a:p>
            <a:pPr lvl="1"/>
            <a:r>
              <a:rPr lang="en-US" altLang="zh-CN" b="1" dirty="0"/>
              <a:t>pppoe-client dial-bundle-number </a:t>
            </a:r>
            <a:r>
              <a:rPr lang="en-US" altLang="zh-CN" i="1" dirty="0"/>
              <a:t>number</a:t>
            </a:r>
            <a:r>
              <a:rPr lang="zh-CN" altLang="zh-CN" dirty="0"/>
              <a:t>命令来实现</a:t>
            </a:r>
            <a:r>
              <a:rPr lang="en-US" altLang="zh-CN" dirty="0"/>
              <a:t>Dialer Bundle</a:t>
            </a:r>
            <a:r>
              <a:rPr lang="zh-CN" altLang="zh-CN" dirty="0"/>
              <a:t>和</a:t>
            </a:r>
            <a:r>
              <a:rPr lang="zh-CN" altLang="en-US" dirty="0"/>
              <a:t>物理</a:t>
            </a:r>
            <a:r>
              <a:rPr lang="zh-CN" altLang="zh-CN" dirty="0"/>
              <a:t>接口</a:t>
            </a:r>
            <a:r>
              <a:rPr lang="zh-CN" altLang="en-US" dirty="0"/>
              <a:t>的</a:t>
            </a:r>
            <a:r>
              <a:rPr lang="zh-CN" altLang="zh-CN" dirty="0"/>
              <a:t>绑定，</a:t>
            </a:r>
            <a:r>
              <a:rPr lang="zh-CN" altLang="en-US" dirty="0"/>
              <a:t>用来指定</a:t>
            </a:r>
            <a:r>
              <a:rPr lang="en-US" altLang="zh-CN" dirty="0"/>
              <a:t>PPPoE</a:t>
            </a:r>
            <a:r>
              <a:rPr lang="zh-CN" altLang="en-US" dirty="0"/>
              <a:t>会话对应的</a:t>
            </a:r>
            <a:r>
              <a:rPr lang="en-US" altLang="zh-CN" dirty="0"/>
              <a:t>Dialer Bundle</a:t>
            </a:r>
            <a:r>
              <a:rPr lang="zh-CN" altLang="en-US" dirty="0"/>
              <a:t>，</a:t>
            </a:r>
            <a:r>
              <a:rPr lang="zh-CN" altLang="zh-CN" dirty="0"/>
              <a:t>其中</a:t>
            </a:r>
            <a:r>
              <a:rPr lang="en-US" altLang="zh-CN" dirty="0"/>
              <a:t>number</a:t>
            </a:r>
            <a:r>
              <a:rPr lang="zh-CN" altLang="zh-CN" dirty="0"/>
              <a:t>是</a:t>
            </a:r>
            <a:r>
              <a:rPr lang="zh-CN" altLang="en-US" dirty="0"/>
              <a:t>与</a:t>
            </a:r>
            <a:r>
              <a:rPr lang="en-US" altLang="zh-CN" dirty="0"/>
              <a:t>PPPoE</a:t>
            </a:r>
            <a:r>
              <a:rPr lang="zh-CN" altLang="en-US" dirty="0"/>
              <a:t>会话相对应的</a:t>
            </a:r>
            <a:r>
              <a:rPr lang="en-US" altLang="zh-CN" dirty="0"/>
              <a:t>Dialer Bundle</a:t>
            </a:r>
            <a:r>
              <a:rPr lang="zh-CN" altLang="en-US" dirty="0"/>
              <a:t>编号。</a:t>
            </a:r>
            <a:endParaRPr lang="en-US" altLang="zh-CN" dirty="0"/>
          </a:p>
          <a:p>
            <a:pPr lvl="0"/>
            <a:r>
              <a:rPr lang="zh-CN" altLang="zh-CN" dirty="0"/>
              <a:t>第</a:t>
            </a:r>
            <a:r>
              <a:rPr lang="zh-CN" altLang="en-US" dirty="0"/>
              <a:t>三</a:t>
            </a:r>
            <a:r>
              <a:rPr lang="zh-CN" altLang="zh-CN" dirty="0"/>
              <a:t>步配置一条缺省静态路由，该路由允许在路由表中没有相应匹配表项的流量都能通过拨号接口发起</a:t>
            </a:r>
            <a:r>
              <a:rPr lang="en-US" altLang="zh-CN" dirty="0"/>
              <a:t>PPPoE</a:t>
            </a:r>
            <a:r>
              <a:rPr lang="zh-CN" altLang="zh-CN" dirty="0"/>
              <a:t>会话。</a:t>
            </a:r>
          </a:p>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5271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435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en-US" altLang="zh-CN" dirty="0" err="1"/>
              <a:t>PPPoE</a:t>
            </a:r>
            <a:r>
              <a:rPr lang="zh-CN" altLang="en-US" dirty="0"/>
              <a:t>服务器端配置</a:t>
            </a:r>
            <a:endParaRPr lang="en-US" altLang="zh-CN" dirty="0"/>
          </a:p>
          <a:p>
            <a:pPr lvl="1"/>
            <a:r>
              <a:rPr lang="en-US" altLang="zh-CN" b="1" dirty="0"/>
              <a:t>interface virtual-template</a:t>
            </a:r>
            <a:r>
              <a:rPr lang="zh-CN" altLang="en-US" dirty="0"/>
              <a:t>命令用来创建虚拟模板接口，或者进入一个已经创建的虚拟模板接口视图。</a:t>
            </a:r>
            <a:endParaRPr lang="en-US" altLang="zh-CN" dirty="0"/>
          </a:p>
          <a:p>
            <a:pPr lvl="1"/>
            <a:r>
              <a:rPr lang="en-US" altLang="zh-CN" b="1" dirty="0"/>
              <a:t>pppoe-server bind</a:t>
            </a:r>
            <a:r>
              <a:rPr lang="zh-CN" altLang="en-US" dirty="0"/>
              <a:t>命令用来配置</a:t>
            </a:r>
            <a:r>
              <a:rPr lang="en-US" altLang="zh-CN" dirty="0"/>
              <a:t>PPPoE</a:t>
            </a:r>
            <a:r>
              <a:rPr lang="zh-CN" altLang="en-US" dirty="0"/>
              <a:t>接入用户上线绑定的虚拟模板接口。</a:t>
            </a:r>
            <a:endParaRPr lang="en-US" altLang="zh-CN"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80849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备注占位符 2"/>
          <p:cNvSpPr>
            <a:spLocks noGrp="1"/>
          </p:cNvSpPr>
          <p:nvPr>
            <p:ph type="body" idx="1"/>
          </p:nvPr>
        </p:nvSpPr>
        <p:spPr/>
        <p:txBody>
          <a:bodyPr/>
          <a:lstStyle/>
          <a:p>
            <a:r>
              <a:rPr lang="en-US" altLang="zh-CN" b="1" dirty="0"/>
              <a:t>display interface dialer</a:t>
            </a:r>
            <a:r>
              <a:rPr lang="en-US" altLang="zh-CN" dirty="0"/>
              <a:t>[ </a:t>
            </a:r>
            <a:r>
              <a:rPr lang="en-US" altLang="zh-CN" b="1" dirty="0"/>
              <a:t>number</a:t>
            </a:r>
            <a:r>
              <a:rPr lang="en-US" altLang="zh-CN" dirty="0"/>
              <a:t> ]</a:t>
            </a:r>
            <a:r>
              <a:rPr lang="zh-CN" altLang="zh-CN" dirty="0"/>
              <a:t>命令用于查看拨号接口的配置，便于定位拨号接口的故障。</a:t>
            </a:r>
            <a:endParaRPr lang="en-US" altLang="zh-CN" dirty="0"/>
          </a:p>
          <a:p>
            <a:r>
              <a:rPr lang="en-US" altLang="zh-CN" dirty="0"/>
              <a:t>LCP opened, IPCP opened</a:t>
            </a:r>
            <a:r>
              <a:rPr lang="zh-CN" altLang="en-US" dirty="0"/>
              <a:t>表示链路的状态完全正常。</a:t>
            </a:r>
            <a:endParaRPr lang="en-US" altLang="zh-CN" dirty="0"/>
          </a:p>
          <a:p>
            <a:r>
              <a:rPr lang="en-US" altLang="zh-CN" b="1" dirty="0"/>
              <a:t>display pppoe-client session summary</a:t>
            </a:r>
            <a:r>
              <a:rPr lang="zh-CN" altLang="zh-CN" dirty="0"/>
              <a:t>命令用于查看</a:t>
            </a:r>
            <a:r>
              <a:rPr lang="en-US" altLang="zh-CN" dirty="0"/>
              <a:t>PPPoE</a:t>
            </a:r>
            <a:r>
              <a:rPr lang="zh-CN" altLang="zh-CN" dirty="0"/>
              <a:t>客户端的</a:t>
            </a:r>
            <a:r>
              <a:rPr lang="en-US" altLang="zh-CN" dirty="0"/>
              <a:t>PPPoE</a:t>
            </a:r>
            <a:r>
              <a:rPr lang="zh-CN" altLang="zh-CN" dirty="0"/>
              <a:t>会话状态和统计信息。</a:t>
            </a:r>
            <a:endParaRPr lang="en-US" altLang="zh-CN" dirty="0"/>
          </a:p>
          <a:p>
            <a:pPr lvl="1"/>
            <a:r>
              <a:rPr lang="en-US" altLang="zh-CN" dirty="0"/>
              <a:t>ID</a:t>
            </a:r>
            <a:r>
              <a:rPr lang="zh-CN" altLang="zh-CN" dirty="0"/>
              <a:t>表示</a:t>
            </a:r>
            <a:r>
              <a:rPr lang="en-US" altLang="zh-CN" dirty="0"/>
              <a:t>PPPoE</a:t>
            </a:r>
            <a:r>
              <a:rPr lang="zh-CN" altLang="zh-CN" dirty="0"/>
              <a:t>会话</a:t>
            </a:r>
            <a:r>
              <a:rPr lang="en-US" altLang="zh-CN" dirty="0"/>
              <a:t>ID</a:t>
            </a:r>
            <a:r>
              <a:rPr lang="zh-CN" altLang="zh-CN" dirty="0"/>
              <a:t>，</a:t>
            </a:r>
            <a:r>
              <a:rPr lang="en-US" altLang="zh-CN" dirty="0"/>
              <a:t>Bundle ID</a:t>
            </a:r>
            <a:r>
              <a:rPr lang="zh-CN" altLang="zh-CN" dirty="0"/>
              <a:t>和</a:t>
            </a:r>
            <a:r>
              <a:rPr lang="en-US" altLang="zh-CN" dirty="0"/>
              <a:t>Dialer ID</a:t>
            </a:r>
            <a:r>
              <a:rPr lang="zh-CN" altLang="zh-CN" dirty="0"/>
              <a:t>的值与拨号参数配置有关。</a:t>
            </a:r>
            <a:endParaRPr lang="en-US" altLang="zh-CN" dirty="0"/>
          </a:p>
          <a:p>
            <a:pPr lvl="1"/>
            <a:r>
              <a:rPr lang="en-US" altLang="zh-CN" dirty="0"/>
              <a:t>Intf</a:t>
            </a:r>
            <a:r>
              <a:rPr lang="zh-CN" altLang="zh-CN" dirty="0"/>
              <a:t>表示客户端侧协商</a:t>
            </a:r>
            <a:r>
              <a:rPr lang="zh-CN" altLang="en-US" dirty="0"/>
              <a:t>时</a:t>
            </a:r>
            <a:r>
              <a:rPr lang="zh-CN" altLang="zh-CN" dirty="0"/>
              <a:t>的</a:t>
            </a:r>
            <a:r>
              <a:rPr lang="zh-CN" altLang="en-US" dirty="0"/>
              <a:t>物理</a:t>
            </a:r>
            <a:r>
              <a:rPr lang="zh-CN" altLang="zh-CN" dirty="0"/>
              <a:t>接口。</a:t>
            </a:r>
            <a:endParaRPr lang="en-US" altLang="zh-CN" dirty="0"/>
          </a:p>
          <a:p>
            <a:pPr lvl="1"/>
            <a:r>
              <a:rPr lang="en-US" altLang="zh-CN" dirty="0"/>
              <a:t>State</a:t>
            </a:r>
            <a:r>
              <a:rPr lang="zh-CN" altLang="zh-CN" dirty="0"/>
              <a:t>表示</a:t>
            </a:r>
            <a:r>
              <a:rPr lang="en-US" altLang="zh-CN" dirty="0"/>
              <a:t>PPPoE</a:t>
            </a:r>
            <a:r>
              <a:rPr lang="zh-CN" altLang="zh-CN" dirty="0"/>
              <a:t>会话的状态，包括以下四种：</a:t>
            </a:r>
          </a:p>
          <a:p>
            <a:pPr marL="948600" lvl="2" indent="-228600">
              <a:buFont typeface="+mj-lt"/>
              <a:buAutoNum type="arabicPeriod"/>
            </a:pPr>
            <a:r>
              <a:rPr lang="en-US" altLang="zh-CN" dirty="0"/>
              <a:t>IDLE</a:t>
            </a:r>
            <a:r>
              <a:rPr lang="zh-CN" altLang="zh-CN" dirty="0"/>
              <a:t>表示当前会话</a:t>
            </a:r>
            <a:r>
              <a:rPr lang="zh-CN" altLang="en-US" dirty="0"/>
              <a:t>状态为空闲</a:t>
            </a:r>
            <a:r>
              <a:rPr lang="zh-CN" altLang="zh-CN" dirty="0"/>
              <a:t>。</a:t>
            </a:r>
          </a:p>
          <a:p>
            <a:pPr marL="948600" lvl="2" indent="-228600">
              <a:buFont typeface="+mj-lt"/>
              <a:buAutoNum type="arabicPeriod"/>
            </a:pPr>
            <a:r>
              <a:rPr lang="en-US" altLang="zh-CN" dirty="0"/>
              <a:t>PADI</a:t>
            </a:r>
            <a:r>
              <a:rPr lang="zh-CN" altLang="zh-CN" dirty="0"/>
              <a:t>表示</a:t>
            </a:r>
            <a:r>
              <a:rPr lang="en-US" altLang="zh-CN" dirty="0"/>
              <a:t>PPPoE</a:t>
            </a:r>
            <a:r>
              <a:rPr lang="zh-CN" altLang="zh-CN" dirty="0"/>
              <a:t>会话处于</a:t>
            </a:r>
            <a:r>
              <a:rPr lang="zh-CN" altLang="en-US" dirty="0"/>
              <a:t>发现</a:t>
            </a:r>
            <a:r>
              <a:rPr lang="zh-CN" altLang="zh-CN" dirty="0"/>
              <a:t>阶段，并已经发送</a:t>
            </a:r>
            <a:r>
              <a:rPr lang="en-US" altLang="zh-CN" dirty="0"/>
              <a:t>PADI</a:t>
            </a:r>
            <a:r>
              <a:rPr lang="zh-CN" altLang="zh-CN" dirty="0"/>
              <a:t>报文。</a:t>
            </a:r>
          </a:p>
          <a:p>
            <a:pPr marL="948600" lvl="2" indent="-228600">
              <a:buFont typeface="+mj-lt"/>
              <a:buAutoNum type="arabicPeriod"/>
            </a:pPr>
            <a:r>
              <a:rPr lang="en-US" altLang="zh-CN" dirty="0"/>
              <a:t>PADR</a:t>
            </a:r>
            <a:r>
              <a:rPr lang="zh-CN" altLang="zh-CN" dirty="0"/>
              <a:t>表示</a:t>
            </a:r>
            <a:r>
              <a:rPr lang="en-US" altLang="zh-CN" dirty="0"/>
              <a:t>PPPoE</a:t>
            </a:r>
            <a:r>
              <a:rPr lang="zh-CN" altLang="zh-CN" dirty="0"/>
              <a:t>会话处于</a:t>
            </a:r>
            <a:r>
              <a:rPr lang="zh-CN" altLang="en-US" dirty="0"/>
              <a:t>发现</a:t>
            </a:r>
            <a:r>
              <a:rPr lang="zh-CN" altLang="zh-CN" dirty="0"/>
              <a:t>阶段，并已经发送</a:t>
            </a:r>
            <a:r>
              <a:rPr lang="en-US" altLang="zh-CN" dirty="0"/>
              <a:t>PADR</a:t>
            </a:r>
            <a:r>
              <a:rPr lang="zh-CN" altLang="zh-CN" dirty="0"/>
              <a:t>报文。</a:t>
            </a:r>
          </a:p>
          <a:p>
            <a:pPr marL="948600" lvl="2" indent="-228600">
              <a:buFont typeface="+mj-lt"/>
              <a:buAutoNum type="arabicPeriod"/>
            </a:pPr>
            <a:r>
              <a:rPr lang="en-US" altLang="zh-CN" dirty="0"/>
              <a:t>UP</a:t>
            </a:r>
            <a:r>
              <a:rPr lang="zh-CN" altLang="zh-CN" dirty="0"/>
              <a:t>表示</a:t>
            </a:r>
            <a:r>
              <a:rPr lang="en-US" altLang="zh-CN" dirty="0"/>
              <a:t>PPPoE</a:t>
            </a:r>
            <a:r>
              <a:rPr lang="zh-CN" altLang="zh-CN" dirty="0"/>
              <a:t>会话建立成功。</a:t>
            </a:r>
            <a:endParaRPr lang="en-US" altLang="zh-CN" dirty="0"/>
          </a:p>
          <a:p>
            <a:endParaRPr lang="zh-CN" altLang="en-US" dirty="0"/>
          </a:p>
        </p:txBody>
      </p:sp>
      <p:sp>
        <p:nvSpPr>
          <p:cNvPr id="3" name="幻灯片图像占位符 2"/>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88842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24709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36800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63081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65202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1534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796334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SID</a:t>
            </a:r>
            <a:r>
              <a:rPr lang="zh-CN" altLang="en-US" dirty="0" smtClean="0"/>
              <a:t>用于标识</a:t>
            </a:r>
            <a:r>
              <a:rPr lang="en-US" altLang="zh-CN" dirty="0" smtClean="0"/>
              <a:t>Segment</a:t>
            </a:r>
            <a:r>
              <a:rPr lang="zh-CN" altLang="en-US" dirty="0" smtClean="0"/>
              <a:t>，它的格式取决于具体的技术实现，例如可以使用</a:t>
            </a:r>
            <a:r>
              <a:rPr lang="en-US" altLang="zh-CN" dirty="0" smtClean="0"/>
              <a:t>MPLS</a:t>
            </a:r>
            <a:r>
              <a:rPr lang="zh-CN" altLang="en-US" dirty="0" smtClean="0"/>
              <a:t>标签、</a:t>
            </a:r>
            <a:r>
              <a:rPr lang="en-US" altLang="zh-CN" dirty="0" smtClean="0"/>
              <a:t>MPLS</a:t>
            </a:r>
            <a:r>
              <a:rPr lang="zh-CN" altLang="en-US" dirty="0" smtClean="0"/>
              <a:t>标签空间中的索引、</a:t>
            </a:r>
            <a:r>
              <a:rPr lang="en-US" altLang="zh-CN" dirty="0" smtClean="0"/>
              <a:t>IPv6</a:t>
            </a:r>
            <a:r>
              <a:rPr lang="zh-CN" altLang="en-US" dirty="0" smtClean="0"/>
              <a:t>报文头部。例如使用</a:t>
            </a:r>
            <a:r>
              <a:rPr lang="en-US" altLang="zh-CN" dirty="0" smtClean="0"/>
              <a:t>MPLS</a:t>
            </a:r>
            <a:r>
              <a:rPr lang="zh-CN" altLang="en-US" dirty="0" smtClean="0"/>
              <a:t>标签被称为</a:t>
            </a:r>
            <a:r>
              <a:rPr lang="en-US" altLang="zh-CN" dirty="0" smtClean="0"/>
              <a:t>SR-MPLS</a:t>
            </a:r>
            <a:r>
              <a:rPr lang="zh-CN" altLang="en-US" dirty="0" smtClean="0"/>
              <a:t>，使用</a:t>
            </a:r>
            <a:r>
              <a:rPr lang="en-US" altLang="zh-CN" dirty="0" smtClean="0"/>
              <a:t>IPv6</a:t>
            </a:r>
            <a:r>
              <a:rPr lang="zh-CN" altLang="en-US" dirty="0" smtClean="0"/>
              <a:t>被称为</a:t>
            </a:r>
            <a:r>
              <a:rPr lang="en-US" altLang="zh-CN" dirty="0" smtClean="0"/>
              <a:t>SRv6</a:t>
            </a:r>
            <a:r>
              <a:rPr lang="zh-CN" altLang="en-US" dirty="0" smtClean="0"/>
              <a:t>。</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544883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接收端收到数据包后，对段序列进行解析，如果段序列的顶部段标识是本节点时，则弹出该标识，然后进行下一步处理；如果不是本节点，则使用</a:t>
            </a:r>
            <a:r>
              <a:rPr lang="en-US" altLang="zh-CN" dirty="0" smtClean="0"/>
              <a:t>ECMP</a:t>
            </a:r>
            <a:r>
              <a:rPr lang="zh-CN" altLang="en-US" dirty="0" smtClean="0"/>
              <a:t>（</a:t>
            </a:r>
            <a:r>
              <a:rPr lang="en-US" altLang="zh-CN" dirty="0" smtClean="0"/>
              <a:t>Equal Cost Multiple Path</a:t>
            </a:r>
            <a:r>
              <a:rPr lang="zh-CN" altLang="en-US" dirty="0" smtClean="0"/>
              <a:t>）方式将数据包转发到下一节点。</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3570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78225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PCEP</a:t>
            </a:r>
            <a:r>
              <a:rPr lang="zh-CN" altLang="en-US"/>
              <a:t>：</a:t>
            </a:r>
            <a:r>
              <a:rPr lang="en-US" altLang="zh-CN"/>
              <a:t>Path Computation Element Communication Protocol</a:t>
            </a:r>
            <a:r>
              <a:rPr lang="zh-CN" altLang="en-US"/>
              <a:t>，路径计算单元通信协议</a:t>
            </a:r>
            <a:endParaRPr lang="en-US" altLang="zh-CN"/>
          </a:p>
          <a:p>
            <a:r>
              <a:rPr lang="en-US" altLang="zh-CN">
                <a:effectLst/>
              </a:rPr>
              <a:t>NETCONF</a:t>
            </a:r>
            <a:r>
              <a:rPr lang="zh-CN" altLang="en-US">
                <a:effectLst/>
              </a:rPr>
              <a:t>：</a:t>
            </a:r>
            <a:r>
              <a:rPr lang="en-US" altLang="zh-CN">
                <a:effectLst/>
              </a:rPr>
              <a:t>Network Configuration Protocol</a:t>
            </a:r>
            <a:r>
              <a:rPr lang="zh-CN" altLang="en-US">
                <a:effectLst/>
              </a:rPr>
              <a:t>，</a:t>
            </a:r>
            <a:r>
              <a:rPr lang="zh-CN" altLang="en-US" i="0">
                <a:effectLst/>
              </a:rPr>
              <a:t>网络配置协议</a:t>
            </a:r>
            <a:endParaRPr lang="zh-CN" altLang="en-US" i="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88218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i="0" dirty="0"/>
          </a:p>
        </p:txBody>
      </p:sp>
    </p:spTree>
    <p:extLst>
      <p:ext uri="{BB962C8B-B14F-4D97-AF65-F5344CB8AC3E}">
        <p14:creationId xmlns:p14="http://schemas.microsoft.com/office/powerpoint/2010/main" val="1862072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ABDE</a:t>
            </a:r>
            <a:endParaRPr lang="en-US" altLang="zh-CN" dirty="0" smtClean="0"/>
          </a:p>
          <a:p>
            <a:pPr marL="228600" indent="-228600">
              <a:buFont typeface="+mj-lt"/>
              <a:buAutoNum type="arabicPeriod"/>
            </a:pPr>
            <a:r>
              <a:rPr lang="en-US" altLang="zh-CN" smtClean="0"/>
              <a:t>B</a:t>
            </a:r>
            <a:endParaRPr lang="en-US" altLang="zh-CN" dirty="0" smtClean="0"/>
          </a:p>
          <a:p>
            <a:pPr marL="228600" indent="-228600">
              <a:buFont typeface="+mj-lt"/>
              <a:buAutoNum type="arabicPeriod"/>
            </a:pPr>
            <a:r>
              <a:rPr lang="en-US" altLang="zh-CN" smtClean="0"/>
              <a:t>C</a:t>
            </a:r>
            <a:endParaRPr lang="en-US" altLang="zh-CN"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5828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00074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249708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215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4" name="幻灯片图像占位符 3"/>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44997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广域网与局域网的区别主要体现在以下几个方面：</a:t>
            </a:r>
            <a:endParaRPr lang="en-US" altLang="zh-CN" dirty="0" smtClean="0"/>
          </a:p>
          <a:p>
            <a:pPr lvl="1"/>
            <a:r>
              <a:rPr lang="zh-CN" altLang="en-US" dirty="0" smtClean="0"/>
              <a:t>局域网带宽高但是传输距离短，无法满足广域网长距离传输；</a:t>
            </a:r>
            <a:endParaRPr lang="en-US" altLang="zh-CN" dirty="0" smtClean="0"/>
          </a:p>
          <a:p>
            <a:pPr lvl="1"/>
            <a:r>
              <a:rPr lang="zh-CN" altLang="en-US" dirty="0" smtClean="0"/>
              <a:t>局域网设备通常都是交换机，广域网设备大多都是路由器；</a:t>
            </a:r>
            <a:endParaRPr lang="en-US" altLang="zh-CN" dirty="0" smtClean="0"/>
          </a:p>
          <a:p>
            <a:pPr lvl="1"/>
            <a:r>
              <a:rPr lang="zh-CN" altLang="en-US" dirty="0" smtClean="0"/>
              <a:t>局域网属于某一个单位或者组织，广域网服务大多由</a:t>
            </a:r>
            <a:r>
              <a:rPr lang="en-US" altLang="zh-CN" dirty="0" smtClean="0"/>
              <a:t>ISP</a:t>
            </a:r>
            <a:r>
              <a:rPr lang="zh-CN" altLang="en-US" dirty="0" smtClean="0"/>
              <a:t>提供；</a:t>
            </a:r>
            <a:endParaRPr lang="en-US" altLang="zh-CN" dirty="0" smtClean="0"/>
          </a:p>
          <a:p>
            <a:pPr lvl="1"/>
            <a:r>
              <a:rPr lang="zh-CN" altLang="en-US" dirty="0" smtClean="0"/>
              <a:t>广域网与局域网一般仅在物理层和数据链路层采用不同的协议或技术，其他层次基本没有差异；</a:t>
            </a:r>
          </a:p>
          <a:p>
            <a:pPr lvl="1"/>
            <a:r>
              <a:rPr lang="zh-CN" altLang="en-US" dirty="0" smtClean="0"/>
              <a:t>银行、政府、军队、大型公司的专用网络也属于广域网，且与</a:t>
            </a:r>
            <a:r>
              <a:rPr lang="en-US" altLang="zh-CN" dirty="0" smtClean="0"/>
              <a:t>Internet</a:t>
            </a:r>
            <a:r>
              <a:rPr lang="zh-CN" altLang="en-US" dirty="0" smtClean="0"/>
              <a:t>实现物理隔离；</a:t>
            </a:r>
          </a:p>
          <a:p>
            <a:pPr lvl="1"/>
            <a:r>
              <a:rPr lang="en-US" altLang="zh-CN" dirty="0" smtClean="0"/>
              <a:t>Internet</a:t>
            </a:r>
            <a:r>
              <a:rPr lang="zh-CN" altLang="en-US" dirty="0" smtClean="0"/>
              <a:t>只是广域网的一种，小企业借用</a:t>
            </a:r>
            <a:r>
              <a:rPr lang="en-US" altLang="zh-CN" dirty="0" smtClean="0"/>
              <a:t>Internet</a:t>
            </a:r>
            <a:r>
              <a:rPr lang="zh-CN" altLang="en-US" dirty="0" smtClean="0"/>
              <a:t>作为广域网连接。</a:t>
            </a:r>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31070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初期广域网常用的物理层标准有</a:t>
            </a:r>
            <a:r>
              <a:rPr lang="en-US" altLang="zh-CN" dirty="0"/>
              <a:t>EIA</a:t>
            </a:r>
            <a:r>
              <a:rPr lang="zh-CN" altLang="en-US" dirty="0"/>
              <a:t>（</a:t>
            </a:r>
            <a:r>
              <a:rPr lang="en-US" altLang="zh-CN" dirty="0"/>
              <a:t>Electronic Industries Alliance</a:t>
            </a:r>
            <a:r>
              <a:rPr lang="zh-CN" altLang="en-US" dirty="0"/>
              <a:t>，电子工业协会）和</a:t>
            </a:r>
            <a:r>
              <a:rPr lang="en-US" altLang="zh-CN" dirty="0"/>
              <a:t>TIA</a:t>
            </a:r>
            <a:r>
              <a:rPr lang="zh-CN" altLang="en-US" dirty="0"/>
              <a:t>（</a:t>
            </a:r>
            <a:r>
              <a:rPr lang="en-US" altLang="zh-CN" dirty="0"/>
              <a:t>Telecommunications Industry Association</a:t>
            </a:r>
            <a:r>
              <a:rPr lang="zh-CN" altLang="en-US" dirty="0"/>
              <a:t>，</a:t>
            </a:r>
            <a:r>
              <a:rPr lang="zh-CN" altLang="en-US" i="0" dirty="0"/>
              <a:t>电信工业协会</a:t>
            </a:r>
            <a:r>
              <a:rPr lang="zh-CN" altLang="en-US" dirty="0"/>
              <a:t>）制定的公共物理层接口标准</a:t>
            </a:r>
            <a:r>
              <a:rPr lang="en-US" altLang="zh-CN" dirty="0"/>
              <a:t>EIA/TIA-232</a:t>
            </a:r>
            <a:r>
              <a:rPr lang="zh-CN" altLang="en-US" dirty="0"/>
              <a:t>（即</a:t>
            </a:r>
            <a:r>
              <a:rPr lang="en-US" altLang="zh-CN" dirty="0"/>
              <a:t>RS-232</a:t>
            </a:r>
            <a:r>
              <a:rPr lang="zh-CN" altLang="en-US" dirty="0"/>
              <a:t>）、 </a:t>
            </a:r>
            <a:r>
              <a:rPr lang="en-US" altLang="zh-CN" dirty="0"/>
              <a:t>ITU</a:t>
            </a:r>
            <a:r>
              <a:rPr lang="zh-CN" altLang="en-US" dirty="0"/>
              <a:t>（</a:t>
            </a:r>
            <a:r>
              <a:rPr lang="en-US" altLang="zh-CN" dirty="0"/>
              <a:t>International Telecommunication Union</a:t>
            </a:r>
            <a:r>
              <a:rPr lang="zh-CN" altLang="en-US" dirty="0"/>
              <a:t>，国际电信联盟）制定的串行线路接口标准</a:t>
            </a:r>
            <a:r>
              <a:rPr lang="en-US" altLang="zh-CN" dirty="0"/>
              <a:t>V.24</a:t>
            </a:r>
            <a:r>
              <a:rPr lang="zh-CN" altLang="en-US" dirty="0"/>
              <a:t>和</a:t>
            </a:r>
            <a:r>
              <a:rPr lang="en-US" altLang="zh-CN" dirty="0"/>
              <a:t>V.35</a:t>
            </a:r>
            <a:r>
              <a:rPr lang="zh-CN" altLang="en-US" dirty="0"/>
              <a:t>，以及有关各种数字接口的物理和电气特性的</a:t>
            </a:r>
            <a:r>
              <a:rPr lang="en-US" altLang="zh-CN" dirty="0"/>
              <a:t>G.703</a:t>
            </a:r>
            <a:r>
              <a:rPr lang="zh-CN" altLang="en-US" dirty="0"/>
              <a:t>标准等。</a:t>
            </a:r>
            <a:endParaRPr lang="en-US" altLang="zh-CN" dirty="0"/>
          </a:p>
          <a:p>
            <a:r>
              <a:rPr lang="zh-CN" altLang="en-US" dirty="0"/>
              <a:t>广域网常见的数据链路层标准有：</a:t>
            </a:r>
            <a:r>
              <a:rPr lang="en-US" altLang="zh-CN" dirty="0"/>
              <a:t>HDLC</a:t>
            </a:r>
            <a:r>
              <a:rPr lang="zh-CN" altLang="en-US" dirty="0"/>
              <a:t>（</a:t>
            </a:r>
            <a:r>
              <a:rPr lang="en-US" altLang="zh-CN" dirty="0"/>
              <a:t>High-level Data Link Control</a:t>
            </a:r>
            <a:r>
              <a:rPr lang="zh-CN" altLang="en-US" dirty="0"/>
              <a:t>，高级数据链路控制）、</a:t>
            </a:r>
            <a:r>
              <a:rPr lang="en-US" altLang="zh-CN" dirty="0"/>
              <a:t>PPP</a:t>
            </a:r>
            <a:r>
              <a:rPr lang="zh-CN" altLang="en-US" dirty="0"/>
              <a:t>（</a:t>
            </a:r>
            <a:r>
              <a:rPr lang="en-US" altLang="zh-CN" dirty="0"/>
              <a:t>Point-to-Point Protocol</a:t>
            </a:r>
            <a:r>
              <a:rPr lang="zh-CN" altLang="en-US" dirty="0"/>
              <a:t>，点到点协议）、</a:t>
            </a:r>
            <a:r>
              <a:rPr lang="en-US" altLang="zh-CN" sz="1100" dirty="0">
                <a:latin typeface="Huawei Sans" panose="020C0503030203020204" pitchFamily="34" charset="0"/>
                <a:ea typeface="方正兰亭黑简体" panose="02000000000000000000" pitchFamily="2" charset="-122"/>
                <a:sym typeface="Huawei Sans" panose="020C0503030203020204" pitchFamily="34" charset="0"/>
              </a:rPr>
              <a:t>FR</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100" dirty="0"/>
              <a:t>Frame Relay</a:t>
            </a:r>
            <a:r>
              <a:rPr lang="zh-CN" altLang="en-US" sz="1100" dirty="0"/>
              <a:t>，</a:t>
            </a:r>
            <a:r>
              <a:rPr lang="zh-CN" altLang="en-US" sz="1100" dirty="0">
                <a:latin typeface="Huawei Sans" panose="020C0503030203020204" pitchFamily="34" charset="0"/>
                <a:ea typeface="方正兰亭黑简体" panose="02000000000000000000" pitchFamily="2" charset="-122"/>
                <a:sym typeface="Huawei Sans" panose="020C0503030203020204" pitchFamily="34" charset="0"/>
              </a:rPr>
              <a:t>帧中继）</a:t>
            </a:r>
            <a:r>
              <a:rPr lang="zh-CN" altLang="en-US" dirty="0"/>
              <a:t>、</a:t>
            </a:r>
            <a:r>
              <a:rPr lang="en-US" altLang="zh-CN" dirty="0"/>
              <a:t>ATM</a:t>
            </a:r>
            <a:r>
              <a:rPr lang="zh-CN" altLang="en-US" dirty="0"/>
              <a:t>异步传输模式等，其中：</a:t>
            </a:r>
          </a:p>
          <a:p>
            <a:pPr lvl="1"/>
            <a:r>
              <a:rPr lang="en-US" altLang="zh-CN" dirty="0"/>
              <a:t>HDLC</a:t>
            </a:r>
            <a:r>
              <a:rPr lang="zh-CN" altLang="en-US" dirty="0"/>
              <a:t>协议是一种通用的协议，工作</a:t>
            </a:r>
            <a:r>
              <a:rPr lang="zh-CN" altLang="en-US" dirty="0" smtClean="0"/>
              <a:t>在数据链路层</a:t>
            </a:r>
            <a:r>
              <a:rPr lang="zh-CN" altLang="en-US" dirty="0"/>
              <a:t>。数据报文加上头开销和尾开销后封装成</a:t>
            </a:r>
            <a:r>
              <a:rPr lang="en-US" altLang="zh-CN" dirty="0"/>
              <a:t>HDLC</a:t>
            </a:r>
            <a:r>
              <a:rPr lang="zh-CN" altLang="en-US" dirty="0"/>
              <a:t>帧，只支持在点到点的同步链路上的数据传输，不支持</a:t>
            </a:r>
            <a:r>
              <a:rPr lang="en-US" altLang="zh-CN" dirty="0"/>
              <a:t>IP</a:t>
            </a:r>
            <a:r>
              <a:rPr lang="zh-CN" altLang="en-US" dirty="0"/>
              <a:t>地址协商与认证，过于追求高可靠性，导致数据帧开销较大，传输效率较低。</a:t>
            </a:r>
          </a:p>
          <a:p>
            <a:pPr lvl="1"/>
            <a:r>
              <a:rPr lang="en-US" altLang="zh-CN" dirty="0"/>
              <a:t>PPP</a:t>
            </a:r>
            <a:r>
              <a:rPr lang="zh-CN" altLang="en-US" dirty="0" smtClean="0"/>
              <a:t>协议工作在数据链路层</a:t>
            </a:r>
            <a:r>
              <a:rPr lang="zh-CN" altLang="en-US" dirty="0"/>
              <a:t>，主要用在支持全双工的同、异步链路上，进行点到点之间的数据传输。由于它能够提供用户认证，易于扩充，并且支持同、异步通信，因而获得广泛应用。</a:t>
            </a:r>
          </a:p>
          <a:p>
            <a:pPr lvl="1"/>
            <a:r>
              <a:rPr lang="zh-CN" altLang="en-US" dirty="0"/>
              <a:t>帧中继是一种工业标准的、交换式的数据链路协议，通过使用无差错校验机制，加快了数据转发速度。</a:t>
            </a:r>
            <a:endParaRPr lang="en-US" altLang="zh-CN" dirty="0"/>
          </a:p>
          <a:p>
            <a:pPr lvl="1"/>
            <a:r>
              <a:rPr lang="en-US" altLang="zh-CN" dirty="0"/>
              <a:t>ATM</a:t>
            </a:r>
            <a:r>
              <a:rPr lang="zh-CN" altLang="en-US" dirty="0"/>
              <a:t>是建立在电路交换和分组交换基础上的一种面向连接的交换技术，</a:t>
            </a:r>
            <a:r>
              <a:rPr lang="en-US" altLang="zh-CN" dirty="0"/>
              <a:t>ATM</a:t>
            </a:r>
            <a:r>
              <a:rPr lang="zh-CN" altLang="en-US" dirty="0"/>
              <a:t>传送信息的基本载体是</a:t>
            </a:r>
            <a:r>
              <a:rPr lang="en-US" altLang="zh-CN" dirty="0"/>
              <a:t>53 Byte</a:t>
            </a:r>
            <a:r>
              <a:rPr lang="zh-CN" altLang="en-US" dirty="0"/>
              <a:t>固定长度</a:t>
            </a:r>
            <a:r>
              <a:rPr lang="en-US" altLang="zh-CN" dirty="0"/>
              <a:t>ATM</a:t>
            </a:r>
            <a:r>
              <a:rPr lang="zh-CN" altLang="en-US" dirty="0"/>
              <a:t>信元。</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21516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0940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占位符 5"/>
          <p:cNvSpPr>
            <a:spLocks noGrp="1"/>
          </p:cNvSpPr>
          <p:nvPr>
            <p:ph type="body" sz="quarter" idx="17"/>
          </p:nvPr>
        </p:nvSpPr>
        <p:spPr/>
        <p:txBody>
          <a:bodyPr/>
          <a:lstStyle/>
          <a:p>
            <a:endParaRPr lang="zh-CN" altLang="en-US"/>
          </a:p>
        </p:txBody>
      </p:sp>
      <p:sp>
        <p:nvSpPr>
          <p:cNvPr id="7" name="文本占位符 6"/>
          <p:cNvSpPr>
            <a:spLocks noGrp="1"/>
          </p:cNvSpPr>
          <p:nvPr>
            <p:ph type="body" sz="quarter" idx="18"/>
          </p:nvPr>
        </p:nvSpPr>
        <p:spPr/>
        <p:txBody>
          <a:bodyPr/>
          <a:lstStyle/>
          <a:p>
            <a:endParaRPr lang="zh-CN" altLang="en-US"/>
          </a:p>
        </p:txBody>
      </p:sp>
      <p:sp>
        <p:nvSpPr>
          <p:cNvPr id="8" name="文本占位符 7"/>
          <p:cNvSpPr>
            <a:spLocks noGrp="1"/>
          </p:cNvSpPr>
          <p:nvPr>
            <p:ph type="body" sz="quarter" idx="19"/>
          </p:nvPr>
        </p:nvSpPr>
        <p:spPr/>
        <p:txBody>
          <a:bodyPr/>
          <a:lstStyle/>
          <a:p>
            <a:endParaRPr lang="zh-CN" altLang="en-US"/>
          </a:p>
        </p:txBody>
      </p:sp>
      <p:sp>
        <p:nvSpPr>
          <p:cNvPr id="9" name="文本占位符 8"/>
          <p:cNvSpPr>
            <a:spLocks noGrp="1"/>
          </p:cNvSpPr>
          <p:nvPr>
            <p:ph type="body" sz="quarter" idx="20"/>
          </p:nvPr>
        </p:nvSpPr>
        <p:spPr/>
        <p:txBody>
          <a:bodyPr/>
          <a:lstStyle/>
          <a:p>
            <a:endParaRPr lang="zh-CN" altLang="en-US"/>
          </a:p>
        </p:txBody>
      </p:sp>
      <p:sp>
        <p:nvSpPr>
          <p:cNvPr id="74" name="文本占位符 73"/>
          <p:cNvSpPr>
            <a:spLocks noGrp="1"/>
          </p:cNvSpPr>
          <p:nvPr>
            <p:ph type="body" sz="quarter" idx="13"/>
          </p:nvPr>
        </p:nvSpPr>
        <p:spPr/>
        <p:txBody>
          <a:bodyPr/>
          <a:lstStyle/>
          <a:p>
            <a:r>
              <a:rPr lang="zh-CN" altLang="en-US" smtClean="0">
                <a:sym typeface="Huawei Sans" panose="020C0503030203020204" pitchFamily="34" charset="0"/>
              </a:rPr>
              <a:t>陈俭元</a:t>
            </a:r>
            <a:r>
              <a:rPr lang="en-US" altLang="zh-CN" smtClean="0">
                <a:sym typeface="Huawei Sans" panose="020C0503030203020204" pitchFamily="34" charset="0"/>
              </a:rPr>
              <a:t>/cwx652820</a:t>
            </a:r>
            <a:endParaRPr lang="zh-CN" altLang="en-US" dirty="0">
              <a:sym typeface="Huawei Sans" panose="020C0503030203020204" pitchFamily="34" charset="0"/>
            </a:endParaRPr>
          </a:p>
        </p:txBody>
      </p:sp>
      <p:sp>
        <p:nvSpPr>
          <p:cNvPr id="75" name="文本占位符 74"/>
          <p:cNvSpPr>
            <a:spLocks noGrp="1"/>
          </p:cNvSpPr>
          <p:nvPr>
            <p:ph type="body" sz="quarter" idx="14"/>
          </p:nvPr>
        </p:nvSpPr>
        <p:spPr/>
        <p:txBody>
          <a:bodyPr/>
          <a:lstStyle/>
          <a:p>
            <a:r>
              <a:rPr lang="en-US" altLang="zh-CN" smtClean="0">
                <a:sym typeface="Huawei Sans" panose="020C0503030203020204" pitchFamily="34" charset="0"/>
              </a:rPr>
              <a:t>2020.2.13</a:t>
            </a:r>
            <a:endParaRPr lang="zh-CN" altLang="en-US" dirty="0">
              <a:sym typeface="Huawei Sans" panose="020C0503030203020204" pitchFamily="34" charset="0"/>
            </a:endParaRPr>
          </a:p>
        </p:txBody>
      </p:sp>
      <p:sp>
        <p:nvSpPr>
          <p:cNvPr id="4" name="文本占位符 3"/>
          <p:cNvSpPr>
            <a:spLocks noGrp="1"/>
          </p:cNvSpPr>
          <p:nvPr>
            <p:ph type="body" sz="quarter" idx="15"/>
          </p:nvPr>
        </p:nvSpPr>
        <p:spPr/>
        <p:txBody>
          <a:bodyPr/>
          <a:lstStyle/>
          <a:p>
            <a:endParaRPr lang="zh-CN" altLang="en-US"/>
          </a:p>
        </p:txBody>
      </p:sp>
      <p:sp>
        <p:nvSpPr>
          <p:cNvPr id="5" name="文本占位符 4"/>
          <p:cNvSpPr>
            <a:spLocks noGrp="1"/>
          </p:cNvSpPr>
          <p:nvPr>
            <p:ph type="body" sz="quarter" idx="16"/>
          </p:nvPr>
        </p:nvSpPr>
        <p:spPr/>
        <p:txBody>
          <a:bodyPr/>
          <a:lstStyle/>
          <a:p>
            <a:endParaRPr lang="zh-CN" altLang="en-US"/>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368964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sym typeface="Huawei Sans" panose="020C0503030203020204" pitchFamily="34" charset="0"/>
              </a:rPr>
              <a:t>早期广域网技术的应用</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z="2000" dirty="0" smtClean="0">
                <a:sym typeface="Huawei Sans" panose="020C0503030203020204" pitchFamily="34" charset="0"/>
              </a:rPr>
              <a:t>早期的广域网技术主要是针对不同的物理链路类型，在数据链路层进行不同的二层封装。在</a:t>
            </a:r>
            <a:r>
              <a:rPr lang="en-US" altLang="zh-CN" sz="2000" dirty="0" smtClean="0">
                <a:sym typeface="Huawei Sans" panose="020C0503030203020204" pitchFamily="34" charset="0"/>
              </a:rPr>
              <a:t>CE</a:t>
            </a:r>
            <a:r>
              <a:rPr lang="zh-CN" altLang="en-US" sz="2000" dirty="0" smtClean="0">
                <a:sym typeface="Huawei Sans" panose="020C0503030203020204" pitchFamily="34" charset="0"/>
              </a:rPr>
              <a:t>与</a:t>
            </a:r>
            <a:r>
              <a:rPr lang="en-US" altLang="zh-CN" sz="2000" dirty="0" smtClean="0">
                <a:sym typeface="Huawei Sans" panose="020C0503030203020204" pitchFamily="34" charset="0"/>
              </a:rPr>
              <a:t>PE</a:t>
            </a:r>
            <a:r>
              <a:rPr lang="zh-CN" altLang="en-US" sz="2000" dirty="0" smtClean="0">
                <a:sym typeface="Huawei Sans" panose="020C0503030203020204" pitchFamily="34" charset="0"/>
              </a:rPr>
              <a:t>之间常用的广域网封装协议有</a:t>
            </a:r>
            <a:r>
              <a:rPr lang="en-US" altLang="zh-CN" sz="2000" dirty="0" smtClean="0">
                <a:sym typeface="Huawei Sans" panose="020C0503030203020204" pitchFamily="34" charset="0"/>
              </a:rPr>
              <a:t>PPP/HDLC/FR</a:t>
            </a:r>
            <a:r>
              <a:rPr lang="zh-CN" altLang="en-US" sz="2000" dirty="0" smtClean="0">
                <a:sym typeface="Huawei Sans" panose="020C0503030203020204" pitchFamily="34" charset="0"/>
              </a:rPr>
              <a:t>等，用于解决用户接入广域网的长距离传输问题。在</a:t>
            </a:r>
            <a:r>
              <a:rPr lang="en-US" altLang="zh-CN" sz="2000" dirty="0" smtClean="0">
                <a:sym typeface="Huawei Sans" panose="020C0503030203020204" pitchFamily="34" charset="0"/>
              </a:rPr>
              <a:t>ISP</a:t>
            </a:r>
            <a:r>
              <a:rPr lang="zh-CN" altLang="en-US" sz="2000" dirty="0" smtClean="0">
                <a:sym typeface="Huawei Sans" panose="020C0503030203020204" pitchFamily="34" charset="0"/>
              </a:rPr>
              <a:t>内部常用的广域网协议主要是</a:t>
            </a:r>
            <a:r>
              <a:rPr lang="en-US" altLang="zh-CN" sz="2000" dirty="0" smtClean="0">
                <a:sym typeface="Huawei Sans" panose="020C0503030203020204" pitchFamily="34" charset="0"/>
              </a:rPr>
              <a:t>ATM</a:t>
            </a:r>
            <a:r>
              <a:rPr lang="zh-CN" altLang="en-US" sz="2000" dirty="0" smtClean="0">
                <a:sym typeface="Huawei Sans" panose="020C0503030203020204" pitchFamily="34" charset="0"/>
              </a:rPr>
              <a:t>，它用于解决骨干网高速转发的问题。</a:t>
            </a:r>
          </a:p>
          <a:p>
            <a:endParaRPr lang="zh-CN" altLang="en-US" sz="2000" dirty="0">
              <a:sym typeface="Huawei Sans" panose="020C0503030203020204" pitchFamily="34" charset="0"/>
            </a:endParaRPr>
          </a:p>
        </p:txBody>
      </p:sp>
      <p:sp>
        <p:nvSpPr>
          <p:cNvPr id="104" name="Freeform 159">
            <a:extLst>
              <a:ext uri="{FF2B5EF4-FFF2-40B4-BE49-F238E27FC236}">
                <a16:creationId xmlns:a16="http://schemas.microsoft.com/office/drawing/2014/main" xmlns="" id="{8A957864-06AE-4FE6-948B-07D62AC50BA3}"/>
              </a:ext>
            </a:extLst>
          </p:cNvPr>
          <p:cNvSpPr/>
          <p:nvPr/>
        </p:nvSpPr>
        <p:spPr>
          <a:xfrm flipH="1">
            <a:off x="4307365" y="3212720"/>
            <a:ext cx="3264654" cy="158517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Freeform 159">
            <a:extLst>
              <a:ext uri="{FF2B5EF4-FFF2-40B4-BE49-F238E27FC236}">
                <a16:creationId xmlns:a16="http://schemas.microsoft.com/office/drawing/2014/main" xmlns="" id="{2EE933D9-80A1-472A-9BDF-103E1819FD4C}"/>
              </a:ext>
            </a:extLst>
          </p:cNvPr>
          <p:cNvSpPr/>
          <p:nvPr/>
        </p:nvSpPr>
        <p:spPr>
          <a:xfrm flipH="1">
            <a:off x="9702566" y="327206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Freeform 159">
            <a:extLst>
              <a:ext uri="{FF2B5EF4-FFF2-40B4-BE49-F238E27FC236}">
                <a16:creationId xmlns:a16="http://schemas.microsoft.com/office/drawing/2014/main" xmlns="" id="{2EE933D9-80A1-472A-9BDF-103E1819FD4C}"/>
              </a:ext>
            </a:extLst>
          </p:cNvPr>
          <p:cNvSpPr/>
          <p:nvPr/>
        </p:nvSpPr>
        <p:spPr>
          <a:xfrm flipH="1">
            <a:off x="9702566" y="4656015"/>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Freeform 159">
            <a:extLst>
              <a:ext uri="{FF2B5EF4-FFF2-40B4-BE49-F238E27FC236}">
                <a16:creationId xmlns:a16="http://schemas.microsoft.com/office/drawing/2014/main" xmlns="" id="{2EE933D9-80A1-472A-9BDF-103E1819FD4C}"/>
              </a:ext>
            </a:extLst>
          </p:cNvPr>
          <p:cNvSpPr/>
          <p:nvPr/>
        </p:nvSpPr>
        <p:spPr>
          <a:xfrm flipH="1">
            <a:off x="1268360" y="4644542"/>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Freeform 159">
            <a:extLst>
              <a:ext uri="{FF2B5EF4-FFF2-40B4-BE49-F238E27FC236}">
                <a16:creationId xmlns:a16="http://schemas.microsoft.com/office/drawing/2014/main" xmlns="" id="{2EE933D9-80A1-472A-9BDF-103E1819FD4C}"/>
              </a:ext>
            </a:extLst>
          </p:cNvPr>
          <p:cNvSpPr/>
          <p:nvPr/>
        </p:nvSpPr>
        <p:spPr>
          <a:xfrm flipH="1">
            <a:off x="1263753" y="3259605"/>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36390" y="3328993"/>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6185" y="3328993"/>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32725" y="4681050"/>
            <a:ext cx="540000" cy="442800"/>
          </a:xfrm>
          <a:prstGeom prst="rect">
            <a:avLst/>
          </a:prstGeom>
        </p:spPr>
      </p:pic>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2520" y="4681050"/>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09416" y="4681050"/>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16744" y="3328993"/>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93245" y="4681050"/>
            <a:ext cx="540000" cy="442800"/>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95980" y="3328993"/>
            <a:ext cx="540000" cy="442800"/>
          </a:xfrm>
          <a:prstGeom prst="rect">
            <a:avLst/>
          </a:prstGeom>
        </p:spPr>
      </p:pic>
      <p:cxnSp>
        <p:nvCxnSpPr>
          <p:cNvPr id="3" name="直接连接符 2"/>
          <p:cNvCxnSpPr>
            <a:stCxn id="12" idx="3"/>
          </p:cNvCxnSpPr>
          <p:nvPr/>
        </p:nvCxnSpPr>
        <p:spPr>
          <a:xfrm>
            <a:off x="2656744" y="3550393"/>
            <a:ext cx="16796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p:cNvCxnSpPr>
          <p:nvPr/>
        </p:nvCxnSpPr>
        <p:spPr>
          <a:xfrm>
            <a:off x="2649416" y="4902450"/>
            <a:ext cx="1683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gray">
          <a:xfrm>
            <a:off x="4876390" y="3550393"/>
            <a:ext cx="220979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3"/>
            <a:endCxn id="10" idx="1"/>
          </p:cNvCxnSpPr>
          <p:nvPr/>
        </p:nvCxnSpPr>
        <p:spPr>
          <a:xfrm>
            <a:off x="4872725" y="4902450"/>
            <a:ext cx="220979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2"/>
            <a:endCxn id="9" idx="0"/>
          </p:cNvCxnSpPr>
          <p:nvPr/>
        </p:nvCxnSpPr>
        <p:spPr bwMode="gray">
          <a:xfrm flipH="1">
            <a:off x="4602725" y="3771793"/>
            <a:ext cx="0" cy="9092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2"/>
            <a:endCxn id="10" idx="0"/>
          </p:cNvCxnSpPr>
          <p:nvPr/>
        </p:nvCxnSpPr>
        <p:spPr bwMode="gray">
          <a:xfrm flipH="1">
            <a:off x="7352520" y="3771793"/>
            <a:ext cx="0" cy="9092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cxnSpLocks/>
            <a:endCxn id="14" idx="1"/>
          </p:cNvCxnSpPr>
          <p:nvPr/>
        </p:nvCxnSpPr>
        <p:spPr>
          <a:xfrm>
            <a:off x="7626185" y="3550393"/>
            <a:ext cx="166979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a:endCxn id="13" idx="1"/>
          </p:cNvCxnSpPr>
          <p:nvPr/>
        </p:nvCxnSpPr>
        <p:spPr>
          <a:xfrm>
            <a:off x="7622520" y="4902450"/>
            <a:ext cx="16707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7" idx="3"/>
            <a:endCxn id="10" idx="1"/>
          </p:cNvCxnSpPr>
          <p:nvPr/>
        </p:nvCxnSpPr>
        <p:spPr bwMode="gray">
          <a:xfrm>
            <a:off x="4876390" y="3550393"/>
            <a:ext cx="2206130" cy="13520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9" idx="3"/>
            <a:endCxn id="8" idx="1"/>
          </p:cNvCxnSpPr>
          <p:nvPr/>
        </p:nvCxnSpPr>
        <p:spPr bwMode="gray">
          <a:xfrm flipV="1">
            <a:off x="4872725" y="3550393"/>
            <a:ext cx="2213460" cy="135205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2" name="图片 61" descr="大型网管-蓝.png"/>
          <p:cNvPicPr>
            <a:picLocks noChangeAspect="1"/>
          </p:cNvPicPr>
          <p:nvPr/>
        </p:nvPicPr>
        <p:blipFill>
          <a:blip r:embed="rId4" cstate="print"/>
          <a:stretch>
            <a:fillRect/>
          </a:stretch>
        </p:blipFill>
        <p:spPr>
          <a:xfrm>
            <a:off x="801944" y="3374453"/>
            <a:ext cx="539607" cy="441817"/>
          </a:xfrm>
          <a:prstGeom prst="rect">
            <a:avLst/>
          </a:prstGeom>
        </p:spPr>
      </p:pic>
      <p:pic>
        <p:nvPicPr>
          <p:cNvPr id="63" name="图片 62" descr="通用网管-蓝.png"/>
          <p:cNvPicPr>
            <a:picLocks noChangeAspect="1"/>
          </p:cNvPicPr>
          <p:nvPr/>
        </p:nvPicPr>
        <p:blipFill>
          <a:blip r:embed="rId5" cstate="print"/>
          <a:stretch>
            <a:fillRect/>
          </a:stretch>
        </p:blipFill>
        <p:spPr>
          <a:xfrm>
            <a:off x="10743639" y="3332827"/>
            <a:ext cx="559957" cy="458480"/>
          </a:xfrm>
          <a:prstGeom prst="rect">
            <a:avLst/>
          </a:prstGeom>
        </p:spPr>
      </p:pic>
      <p:pic>
        <p:nvPicPr>
          <p:cNvPr id="64" name="图片 63" descr="日志告警服务器-蓝.png"/>
          <p:cNvPicPr>
            <a:picLocks noChangeAspect="1"/>
          </p:cNvPicPr>
          <p:nvPr/>
        </p:nvPicPr>
        <p:blipFill>
          <a:blip r:embed="rId6" cstate="print"/>
          <a:stretch>
            <a:fillRect/>
          </a:stretch>
        </p:blipFill>
        <p:spPr>
          <a:xfrm>
            <a:off x="10743639" y="4743636"/>
            <a:ext cx="539607" cy="441818"/>
          </a:xfrm>
          <a:prstGeom prst="rect">
            <a:avLst/>
          </a:prstGeom>
        </p:spPr>
      </p:pic>
      <p:pic>
        <p:nvPicPr>
          <p:cNvPr id="65" name="图片 64" descr="互联网-蓝.png"/>
          <p:cNvPicPr>
            <a:picLocks noChangeAspect="1"/>
          </p:cNvPicPr>
          <p:nvPr/>
        </p:nvPicPr>
        <p:blipFill>
          <a:blip r:embed="rId7" cstate="print"/>
          <a:stretch>
            <a:fillRect/>
          </a:stretch>
        </p:blipFill>
        <p:spPr>
          <a:xfrm>
            <a:off x="814174" y="4713438"/>
            <a:ext cx="521262" cy="441817"/>
          </a:xfrm>
          <a:prstGeom prst="rect">
            <a:avLst/>
          </a:prstGeom>
        </p:spPr>
      </p:pic>
      <p:grpSp>
        <p:nvGrpSpPr>
          <p:cNvPr id="89" name="组合 88"/>
          <p:cNvGrpSpPr/>
          <p:nvPr/>
        </p:nvGrpSpPr>
        <p:grpSpPr>
          <a:xfrm>
            <a:off x="4919437" y="5039301"/>
            <a:ext cx="2150304" cy="339150"/>
            <a:chOff x="2993490" y="4098826"/>
            <a:chExt cx="2150304" cy="339150"/>
          </a:xfrm>
        </p:grpSpPr>
        <p:cxnSp>
          <p:nvCxnSpPr>
            <p:cNvPr id="90" name="直接连接符 89"/>
            <p:cNvCxnSpPr/>
            <p:nvPr/>
          </p:nvCxnSpPr>
          <p:spPr>
            <a:xfrm>
              <a:off x="5131094" y="4106434"/>
              <a:ext cx="0" cy="3315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997154" y="4098826"/>
              <a:ext cx="0" cy="3315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2993490" y="4197982"/>
              <a:ext cx="2150304" cy="0"/>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4" name="文本框 93"/>
          <p:cNvSpPr txBox="1"/>
          <p:nvPr/>
        </p:nvSpPr>
        <p:spPr>
          <a:xfrm>
            <a:off x="2720136" y="3654946"/>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文本框 96"/>
          <p:cNvSpPr txBox="1"/>
          <p:nvPr/>
        </p:nvSpPr>
        <p:spPr>
          <a:xfrm>
            <a:off x="5654592" y="3989480"/>
            <a:ext cx="679994"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ATM</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2725246" y="5025339"/>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文本框 99"/>
          <p:cNvSpPr txBox="1"/>
          <p:nvPr/>
        </p:nvSpPr>
        <p:spPr>
          <a:xfrm>
            <a:off x="5201643" y="5289571"/>
            <a:ext cx="1595309"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ISP Backbone</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2141196" y="3746882"/>
            <a:ext cx="452368" cy="369332"/>
          </a:xfrm>
          <a:prstGeom prst="rect">
            <a:avLst/>
          </a:prstGeom>
          <a:noFill/>
        </p:spPr>
        <p:txBody>
          <a:bodyPr wrap="none" rtlCol="0">
            <a:spAutoFit/>
          </a:bodyPr>
          <a:lstStyle/>
          <a:p>
            <a:r>
              <a:rPr lang="en-US" altLang="zh-CN" dirty="0"/>
              <a:t>CE</a:t>
            </a:r>
            <a:endParaRPr lang="zh-CN" altLang="en-US" dirty="0"/>
          </a:p>
        </p:txBody>
      </p:sp>
      <p:sp>
        <p:nvSpPr>
          <p:cNvPr id="66" name="文本框 65"/>
          <p:cNvSpPr txBox="1"/>
          <p:nvPr/>
        </p:nvSpPr>
        <p:spPr>
          <a:xfrm>
            <a:off x="4385015" y="2974524"/>
            <a:ext cx="442750" cy="369332"/>
          </a:xfrm>
          <a:prstGeom prst="rect">
            <a:avLst/>
          </a:prstGeom>
          <a:noFill/>
        </p:spPr>
        <p:txBody>
          <a:bodyPr wrap="none" rtlCol="0">
            <a:spAutoFit/>
          </a:bodyPr>
          <a:lstStyle/>
          <a:p>
            <a:r>
              <a:rPr lang="en-US" altLang="zh-CN" dirty="0"/>
              <a:t>PE</a:t>
            </a:r>
            <a:endParaRPr lang="zh-CN" altLang="en-US" dirty="0"/>
          </a:p>
        </p:txBody>
      </p:sp>
      <p:sp>
        <p:nvSpPr>
          <p:cNvPr id="68" name="文本框 67"/>
          <p:cNvSpPr txBox="1"/>
          <p:nvPr/>
        </p:nvSpPr>
        <p:spPr>
          <a:xfrm>
            <a:off x="2181471" y="5089743"/>
            <a:ext cx="452368" cy="369332"/>
          </a:xfrm>
          <a:prstGeom prst="rect">
            <a:avLst/>
          </a:prstGeom>
          <a:noFill/>
        </p:spPr>
        <p:txBody>
          <a:bodyPr wrap="none" rtlCol="0">
            <a:spAutoFit/>
          </a:bodyPr>
          <a:lstStyle/>
          <a:p>
            <a:r>
              <a:rPr lang="en-US" altLang="zh-CN" dirty="0"/>
              <a:t>CE</a:t>
            </a:r>
            <a:endParaRPr lang="zh-CN" altLang="en-US" dirty="0"/>
          </a:p>
        </p:txBody>
      </p:sp>
      <p:sp>
        <p:nvSpPr>
          <p:cNvPr id="69" name="文本框 68"/>
          <p:cNvSpPr txBox="1"/>
          <p:nvPr/>
        </p:nvSpPr>
        <p:spPr>
          <a:xfrm>
            <a:off x="4416460" y="5103528"/>
            <a:ext cx="442750" cy="369332"/>
          </a:xfrm>
          <a:prstGeom prst="rect">
            <a:avLst/>
          </a:prstGeom>
          <a:noFill/>
        </p:spPr>
        <p:txBody>
          <a:bodyPr wrap="none" rtlCol="0">
            <a:spAutoFit/>
          </a:bodyPr>
          <a:lstStyle/>
          <a:p>
            <a:r>
              <a:rPr lang="en-US" altLang="zh-CN" dirty="0"/>
              <a:t>PE</a:t>
            </a:r>
            <a:endParaRPr lang="zh-CN" altLang="en-US" dirty="0"/>
          </a:p>
        </p:txBody>
      </p:sp>
      <p:sp>
        <p:nvSpPr>
          <p:cNvPr id="93" name="文本框 92"/>
          <p:cNvSpPr txBox="1"/>
          <p:nvPr/>
        </p:nvSpPr>
        <p:spPr>
          <a:xfrm>
            <a:off x="9336132" y="5107620"/>
            <a:ext cx="452368" cy="369332"/>
          </a:xfrm>
          <a:prstGeom prst="rect">
            <a:avLst/>
          </a:prstGeom>
          <a:noFill/>
        </p:spPr>
        <p:txBody>
          <a:bodyPr wrap="none" rtlCol="0">
            <a:spAutoFit/>
          </a:bodyPr>
          <a:lstStyle/>
          <a:p>
            <a:r>
              <a:rPr lang="en-US" altLang="zh-CN" dirty="0"/>
              <a:t>CE</a:t>
            </a:r>
            <a:endParaRPr lang="zh-CN" altLang="en-US" dirty="0"/>
          </a:p>
        </p:txBody>
      </p:sp>
      <p:sp>
        <p:nvSpPr>
          <p:cNvPr id="95" name="文本框 94"/>
          <p:cNvSpPr txBox="1"/>
          <p:nvPr/>
        </p:nvSpPr>
        <p:spPr>
          <a:xfrm>
            <a:off x="7088935" y="5107620"/>
            <a:ext cx="442750" cy="369332"/>
          </a:xfrm>
          <a:prstGeom prst="rect">
            <a:avLst/>
          </a:prstGeom>
          <a:noFill/>
        </p:spPr>
        <p:txBody>
          <a:bodyPr wrap="none" rtlCol="0">
            <a:spAutoFit/>
          </a:bodyPr>
          <a:lstStyle/>
          <a:p>
            <a:r>
              <a:rPr lang="en-US" altLang="zh-CN" dirty="0"/>
              <a:t>PE</a:t>
            </a:r>
            <a:endParaRPr lang="zh-CN" altLang="en-US" dirty="0"/>
          </a:p>
        </p:txBody>
      </p:sp>
      <p:sp>
        <p:nvSpPr>
          <p:cNvPr id="96" name="文本框 95"/>
          <p:cNvSpPr txBox="1"/>
          <p:nvPr/>
        </p:nvSpPr>
        <p:spPr>
          <a:xfrm>
            <a:off x="9339796" y="3761285"/>
            <a:ext cx="452368" cy="369332"/>
          </a:xfrm>
          <a:prstGeom prst="rect">
            <a:avLst/>
          </a:prstGeom>
          <a:noFill/>
        </p:spPr>
        <p:txBody>
          <a:bodyPr wrap="none" rtlCol="0">
            <a:spAutoFit/>
          </a:bodyPr>
          <a:lstStyle/>
          <a:p>
            <a:r>
              <a:rPr lang="en-US" altLang="zh-CN" dirty="0"/>
              <a:t>CE</a:t>
            </a:r>
            <a:endParaRPr lang="zh-CN" altLang="en-US" dirty="0"/>
          </a:p>
        </p:txBody>
      </p:sp>
      <p:sp>
        <p:nvSpPr>
          <p:cNvPr id="98" name="文本框 97"/>
          <p:cNvSpPr txBox="1"/>
          <p:nvPr/>
        </p:nvSpPr>
        <p:spPr>
          <a:xfrm>
            <a:off x="7135643" y="2967890"/>
            <a:ext cx="442750" cy="369332"/>
          </a:xfrm>
          <a:prstGeom prst="rect">
            <a:avLst/>
          </a:prstGeom>
          <a:noFill/>
        </p:spPr>
        <p:txBody>
          <a:bodyPr wrap="none" rtlCol="0">
            <a:spAutoFit/>
          </a:bodyPr>
          <a:lstStyle/>
          <a:p>
            <a:r>
              <a:rPr lang="en-US" altLang="zh-CN" dirty="0"/>
              <a:t>PE</a:t>
            </a:r>
            <a:endParaRPr lang="zh-CN" altLang="en-US" dirty="0"/>
          </a:p>
        </p:txBody>
      </p:sp>
      <p:sp>
        <p:nvSpPr>
          <p:cNvPr id="103" name="文本框 102">
            <a:extLst>
              <a:ext uri="{FF2B5EF4-FFF2-40B4-BE49-F238E27FC236}">
                <a16:creationId xmlns:a16="http://schemas.microsoft.com/office/drawing/2014/main" xmlns="" id="{045DC3DE-EC97-44BA-80ED-85D43B9D5823}"/>
              </a:ext>
            </a:extLst>
          </p:cNvPr>
          <p:cNvSpPr txBox="1"/>
          <p:nvPr/>
        </p:nvSpPr>
        <p:spPr>
          <a:xfrm>
            <a:off x="7709016" y="3654946"/>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a:extLst>
              <a:ext uri="{FF2B5EF4-FFF2-40B4-BE49-F238E27FC236}">
                <a16:creationId xmlns:a16="http://schemas.microsoft.com/office/drawing/2014/main" xmlns="" id="{310F81BF-FEFC-42EF-8578-F2A35526E6CC}"/>
              </a:ext>
            </a:extLst>
          </p:cNvPr>
          <p:cNvSpPr txBox="1"/>
          <p:nvPr/>
        </p:nvSpPr>
        <p:spPr>
          <a:xfrm>
            <a:off x="7714126" y="5025339"/>
            <a:ext cx="1460656"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PPP/HDLC/FR</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161908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早期广域网技术概述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协议原理</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44326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协议概述</a:t>
            </a:r>
          </a:p>
        </p:txBody>
      </p:sp>
      <p:sp>
        <p:nvSpPr>
          <p:cNvPr id="3" name="文本占位符 2"/>
          <p:cNvSpPr>
            <a:spLocks noGrp="1"/>
          </p:cNvSpPr>
          <p:nvPr>
            <p:ph type="body" sz="quarter" idx="10"/>
          </p:nvPr>
        </p:nvSpPr>
        <p:spPr>
          <a:xfrm>
            <a:off x="457477" y="1243027"/>
            <a:ext cx="11276183" cy="3933591"/>
          </a:xfrm>
        </p:spPr>
        <p:txBody>
          <a:bodyPr/>
          <a:lstStyle/>
          <a:p>
            <a:r>
              <a:rPr lang="en-US" altLang="zh-CN" sz="1800" dirty="0"/>
              <a:t>PPP</a:t>
            </a:r>
            <a:r>
              <a:rPr lang="zh-CN" altLang="en-US" sz="1800" dirty="0"/>
              <a:t>（</a:t>
            </a:r>
            <a:r>
              <a:rPr lang="en-US" altLang="zh-CN" sz="1800" dirty="0"/>
              <a:t>Point-to-Point Protocol</a:t>
            </a:r>
            <a:r>
              <a:rPr lang="zh-CN" altLang="en-US" sz="1800" dirty="0"/>
              <a:t>，点到点协议）</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是一种常见的广域网数据链路层协议，主要用于在全双工的链路上进行点到点的数据传输封装。</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提供了安全认证协议族</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Password Authentication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，密码验证协议）和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Challenge Handshake Authentication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，挑战握手认证协议）。</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协议具有良好的扩展性，例如，当需要在以太网链路上承载</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协议时，</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可以扩展为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协议提供</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Link Control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，链路控制协议），用于各种链路层参数的协商，例如最大接收单元，认证模式等。</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协议提供各种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Network Control Protocol</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，网络控制协议），如</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t>IP Control Protocol </a:t>
            </a:r>
            <a:r>
              <a:rPr lang="zh-CN" altLang="en-US" sz="1800" dirty="0"/>
              <a:t>，</a:t>
            </a:r>
            <a:r>
              <a:rPr lang="en-US" altLang="zh-CN" sz="1800" dirty="0"/>
              <a:t>IP</a:t>
            </a:r>
            <a:r>
              <a:rPr lang="zh-CN" altLang="en-US" sz="1800" dirty="0"/>
              <a:t>控制协议）</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，用于各网络层参数的协商，更好地支持了网络层协议。</a:t>
            </a:r>
          </a:p>
          <a:p>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6" name="组合 35"/>
          <p:cNvGrpSpPr/>
          <p:nvPr/>
        </p:nvGrpSpPr>
        <p:grpSpPr>
          <a:xfrm>
            <a:off x="3603427" y="5189497"/>
            <a:ext cx="5005962" cy="906204"/>
            <a:chOff x="3126561" y="1899288"/>
            <a:chExt cx="5005962" cy="906204"/>
          </a:xfrm>
        </p:grpSpPr>
        <p:sp>
          <p:nvSpPr>
            <p:cNvPr id="38" name="Text Box 11"/>
            <p:cNvSpPr txBox="1">
              <a:spLocks noChangeArrowheads="1"/>
            </p:cNvSpPr>
            <p:nvPr/>
          </p:nvSpPr>
          <p:spPr bwMode="auto">
            <a:xfrm>
              <a:off x="3126561"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9" name="Text Box 12"/>
            <p:cNvSpPr txBox="1">
              <a:spLocks noChangeArrowheads="1"/>
            </p:cNvSpPr>
            <p:nvPr/>
          </p:nvSpPr>
          <p:spPr bwMode="auto">
            <a:xfrm>
              <a:off x="7433359" y="2540748"/>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Text Box 7"/>
            <p:cNvSpPr txBox="1">
              <a:spLocks noChangeArrowheads="1"/>
            </p:cNvSpPr>
            <p:nvPr/>
          </p:nvSpPr>
          <p:spPr bwMode="auto">
            <a:xfrm>
              <a:off x="5164304" y="189928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3" name="Text Box 7"/>
            <p:cNvSpPr txBox="1">
              <a:spLocks noChangeArrowheads="1"/>
            </p:cNvSpPr>
            <p:nvPr/>
          </p:nvSpPr>
          <p:spPr bwMode="auto">
            <a:xfrm>
              <a:off x="3533285" y="1946234"/>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4" name="Text Box 7"/>
            <p:cNvSpPr txBox="1">
              <a:spLocks noChangeArrowheads="1"/>
            </p:cNvSpPr>
            <p:nvPr/>
          </p:nvSpPr>
          <p:spPr bwMode="auto">
            <a:xfrm>
              <a:off x="6548160" y="1930066"/>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4465" y="2036243"/>
              <a:ext cx="540000" cy="442800"/>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12941" y="2036243"/>
              <a:ext cx="540000" cy="442800"/>
            </a:xfrm>
            <a:prstGeom prst="rect">
              <a:avLst/>
            </a:prstGeom>
          </p:spPr>
        </p:pic>
      </p:grpSp>
      <p:sp>
        <p:nvSpPr>
          <p:cNvPr id="68" name="五边形 67"/>
          <p:cNvSpPr/>
          <p:nvPr/>
        </p:nvSpPr>
        <p:spPr bwMode="auto">
          <a:xfrm>
            <a:off x="7102073" y="126000"/>
            <a:ext cx="1055909" cy="243962"/>
          </a:xfrm>
          <a:prstGeom prst="homePlat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9" name="燕尾形 68"/>
          <p:cNvSpPr/>
          <p:nvPr/>
        </p:nvSpPr>
        <p:spPr bwMode="auto">
          <a:xfrm>
            <a:off x="8068857"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71" name="燕尾形 70"/>
          <p:cNvSpPr/>
          <p:nvPr/>
        </p:nvSpPr>
        <p:spPr bwMode="auto">
          <a:xfrm>
            <a:off x="9035641"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72" name="燕尾形 71"/>
          <p:cNvSpPr/>
          <p:nvPr/>
        </p:nvSpPr>
        <p:spPr bwMode="auto">
          <a:xfrm>
            <a:off x="10002425"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73" name="燕尾形 72"/>
          <p:cNvSpPr/>
          <p:nvPr/>
        </p:nvSpPr>
        <p:spPr bwMode="auto">
          <a:xfrm>
            <a:off x="1096920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cxnSp>
        <p:nvCxnSpPr>
          <p:cNvPr id="4" name="直接连接符 3"/>
          <p:cNvCxnSpPr>
            <a:stCxn id="45" idx="3"/>
            <a:endCxn id="46" idx="1"/>
          </p:cNvCxnSpPr>
          <p:nvPr/>
        </p:nvCxnSpPr>
        <p:spPr>
          <a:xfrm>
            <a:off x="4201331" y="5547852"/>
            <a:ext cx="378847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446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左右 2">
            <a:extLst>
              <a:ext uri="{FF2B5EF4-FFF2-40B4-BE49-F238E27FC236}">
                <a16:creationId xmlns:a16="http://schemas.microsoft.com/office/drawing/2014/main" xmlns="" id="{1DD5D190-80A5-44E8-A5F6-AC5FFC413C7D}"/>
              </a:ext>
            </a:extLst>
          </p:cNvPr>
          <p:cNvSpPr/>
          <p:nvPr/>
        </p:nvSpPr>
        <p:spPr bwMode="gray">
          <a:xfrm>
            <a:off x="4000916" y="4736684"/>
            <a:ext cx="4027696" cy="571354"/>
          </a:xfrm>
          <a:prstGeom prst="leftRightArrow">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1">
            <a:extLst>
              <a:ext uri="{FF2B5EF4-FFF2-40B4-BE49-F238E27FC236}">
                <a16:creationId xmlns:a16="http://schemas.microsoft.com/office/drawing/2014/main" xmlns="" id="{ADB295A1-274E-4671-993F-01BB31FD6E0A}"/>
              </a:ext>
            </a:extLst>
          </p:cNvPr>
          <p:cNvSpPr>
            <a:spLocks noGrp="1"/>
          </p:cNvSpPr>
          <p:nvPr>
            <p:ph type="title"/>
          </p:nvPr>
        </p:nvSpPr>
        <p:spPr/>
        <p:txBody>
          <a:bodyPr/>
          <a:lstStyle/>
          <a:p>
            <a:r>
              <a:rPr lang="en-US" altLang="zh-CN" dirty="0"/>
              <a:t>PPP</a:t>
            </a:r>
            <a:r>
              <a:rPr lang="zh-CN" altLang="en-US" dirty="0"/>
              <a:t>链路建立流程</a:t>
            </a:r>
          </a:p>
        </p:txBody>
      </p:sp>
      <p:sp>
        <p:nvSpPr>
          <p:cNvPr id="2" name="文本占位符 1"/>
          <p:cNvSpPr>
            <a:spLocks noGrp="1"/>
          </p:cNvSpPr>
          <p:nvPr>
            <p:ph type="body" sz="quarter" idx="10"/>
          </p:nvPr>
        </p:nvSpPr>
        <p:spPr>
          <a:xfrm>
            <a:off x="468317" y="1233487"/>
            <a:ext cx="11276183" cy="903036"/>
          </a:xfrm>
        </p:spPr>
        <p:txBody>
          <a:bodyPr/>
          <a:lstStyle/>
          <a:p>
            <a:r>
              <a:rPr lang="en-US" altLang="zh-CN" sz="1800" dirty="0"/>
              <a:t>PPP</a:t>
            </a:r>
            <a:r>
              <a:rPr lang="zh-CN" altLang="en-US" sz="1800" dirty="0"/>
              <a:t>链路的建立有三个阶段的协商过程，链路层协商、认证协商（可选）和网络层协商。</a:t>
            </a:r>
            <a:endParaRPr lang="en-US" altLang="zh-CN" sz="1800" dirty="0"/>
          </a:p>
          <a:p>
            <a:pPr lvl="1"/>
            <a:r>
              <a:rPr lang="zh-CN" altLang="en-US" sz="1800" dirty="0"/>
              <a:t>链路层协商：通过</a:t>
            </a:r>
            <a:r>
              <a:rPr lang="en-US" altLang="zh-CN" sz="1800" dirty="0"/>
              <a:t>LCP</a:t>
            </a:r>
            <a:r>
              <a:rPr lang="zh-CN" altLang="en-US" sz="1800" dirty="0"/>
              <a:t>报文进行链路参数协商，建立链路层连接。</a:t>
            </a:r>
          </a:p>
          <a:p>
            <a:pPr lvl="1"/>
            <a:r>
              <a:rPr lang="zh-CN" altLang="en-US" sz="1800" dirty="0"/>
              <a:t>认证协商（可选）：通过链路建立阶段协商的认证方式进行链路认证。</a:t>
            </a:r>
            <a:endParaRPr lang="en-US" altLang="zh-CN" sz="1800" dirty="0"/>
          </a:p>
          <a:p>
            <a:pPr lvl="1"/>
            <a:r>
              <a:rPr lang="zh-CN" altLang="en-US" sz="1800" dirty="0"/>
              <a:t>网络层协商 ：通过</a:t>
            </a:r>
            <a:r>
              <a:rPr lang="en-US" altLang="zh-CN" sz="1800" dirty="0"/>
              <a:t>NCP</a:t>
            </a:r>
            <a:r>
              <a:rPr lang="zh-CN" altLang="en-US" sz="1800" dirty="0"/>
              <a:t>协商来选择和配置一个网络层协议并进行网络层参数协商。</a:t>
            </a:r>
          </a:p>
          <a:p>
            <a:pPr lvl="1"/>
            <a:endParaRPr lang="en-US" altLang="zh-CN" sz="1800" dirty="0"/>
          </a:p>
        </p:txBody>
      </p:sp>
      <p:grpSp>
        <p:nvGrpSpPr>
          <p:cNvPr id="13" name="组合 12">
            <a:extLst>
              <a:ext uri="{FF2B5EF4-FFF2-40B4-BE49-F238E27FC236}">
                <a16:creationId xmlns:a16="http://schemas.microsoft.com/office/drawing/2014/main" xmlns="" id="{3C2ED066-A8D1-45BE-95FC-66983E22064F}"/>
              </a:ext>
            </a:extLst>
          </p:cNvPr>
          <p:cNvGrpSpPr/>
          <p:nvPr/>
        </p:nvGrpSpPr>
        <p:grpSpPr>
          <a:xfrm>
            <a:off x="3591432" y="5288648"/>
            <a:ext cx="5005962" cy="906204"/>
            <a:chOff x="3126561" y="1899288"/>
            <a:chExt cx="5005962" cy="906204"/>
          </a:xfrm>
        </p:grpSpPr>
        <p:sp>
          <p:nvSpPr>
            <p:cNvPr id="14" name="Text Box 11">
              <a:extLst>
                <a:ext uri="{FF2B5EF4-FFF2-40B4-BE49-F238E27FC236}">
                  <a16:creationId xmlns:a16="http://schemas.microsoft.com/office/drawing/2014/main" xmlns="" id="{BBA0EEDF-C37D-4F23-819B-DBDA410C71BE}"/>
                </a:ext>
              </a:extLst>
            </p:cNvPr>
            <p:cNvSpPr txBox="1">
              <a:spLocks noChangeArrowheads="1"/>
            </p:cNvSpPr>
            <p:nvPr/>
          </p:nvSpPr>
          <p:spPr bwMode="auto">
            <a:xfrm>
              <a:off x="3126561"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5" name="Text Box 12">
              <a:extLst>
                <a:ext uri="{FF2B5EF4-FFF2-40B4-BE49-F238E27FC236}">
                  <a16:creationId xmlns:a16="http://schemas.microsoft.com/office/drawing/2014/main" xmlns="" id="{3315BD52-3667-41A6-B4CE-385E53A69D1B}"/>
                </a:ext>
              </a:extLst>
            </p:cNvPr>
            <p:cNvSpPr txBox="1">
              <a:spLocks noChangeArrowheads="1"/>
            </p:cNvSpPr>
            <p:nvPr/>
          </p:nvSpPr>
          <p:spPr bwMode="auto">
            <a:xfrm>
              <a:off x="7433359" y="2540748"/>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6" name="Text Box 7">
              <a:extLst>
                <a:ext uri="{FF2B5EF4-FFF2-40B4-BE49-F238E27FC236}">
                  <a16:creationId xmlns:a16="http://schemas.microsoft.com/office/drawing/2014/main" xmlns="" id="{44306F7C-3072-40D9-8335-5591DF11BFF2}"/>
                </a:ext>
              </a:extLst>
            </p:cNvPr>
            <p:cNvSpPr txBox="1">
              <a:spLocks noChangeArrowheads="1"/>
            </p:cNvSpPr>
            <p:nvPr/>
          </p:nvSpPr>
          <p:spPr bwMode="auto">
            <a:xfrm>
              <a:off x="5164304" y="189928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17" name="Text Box 7">
              <a:extLst>
                <a:ext uri="{FF2B5EF4-FFF2-40B4-BE49-F238E27FC236}">
                  <a16:creationId xmlns:a16="http://schemas.microsoft.com/office/drawing/2014/main" xmlns="" id="{9D7E369F-0616-4CB6-812E-4F7DBAEF92DA}"/>
                </a:ext>
              </a:extLst>
            </p:cNvPr>
            <p:cNvSpPr txBox="1">
              <a:spLocks noChangeArrowheads="1"/>
            </p:cNvSpPr>
            <p:nvPr/>
          </p:nvSpPr>
          <p:spPr bwMode="auto">
            <a:xfrm>
              <a:off x="3533285" y="1946234"/>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18" name="Text Box 7">
              <a:extLst>
                <a:ext uri="{FF2B5EF4-FFF2-40B4-BE49-F238E27FC236}">
                  <a16:creationId xmlns:a16="http://schemas.microsoft.com/office/drawing/2014/main" xmlns="" id="{2B504C2F-5B9A-4F84-9DDC-47888FB58BEB}"/>
                </a:ext>
              </a:extLst>
            </p:cNvPr>
            <p:cNvSpPr txBox="1">
              <a:spLocks noChangeArrowheads="1"/>
            </p:cNvSpPr>
            <p:nvPr/>
          </p:nvSpPr>
          <p:spPr bwMode="auto">
            <a:xfrm>
              <a:off x="6548160" y="1930066"/>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19" name="图片 18">
              <a:extLst>
                <a:ext uri="{FF2B5EF4-FFF2-40B4-BE49-F238E27FC236}">
                  <a16:creationId xmlns:a16="http://schemas.microsoft.com/office/drawing/2014/main" xmlns="" id="{AB455BAF-AAAB-4175-9422-8BDFCCDBF89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4465" y="2036243"/>
              <a:ext cx="540000" cy="442800"/>
            </a:xfrm>
            <a:prstGeom prst="rect">
              <a:avLst/>
            </a:prstGeom>
          </p:spPr>
        </p:pic>
        <p:pic>
          <p:nvPicPr>
            <p:cNvPr id="20" name="图片 19">
              <a:extLst>
                <a:ext uri="{FF2B5EF4-FFF2-40B4-BE49-F238E27FC236}">
                  <a16:creationId xmlns:a16="http://schemas.microsoft.com/office/drawing/2014/main" xmlns="" id="{6CFD9406-40BF-4832-A43D-5802BFADA59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12941" y="2036243"/>
              <a:ext cx="540000" cy="442800"/>
            </a:xfrm>
            <a:prstGeom prst="rect">
              <a:avLst/>
            </a:prstGeom>
          </p:spPr>
        </p:pic>
      </p:grpSp>
      <p:cxnSp>
        <p:nvCxnSpPr>
          <p:cNvPr id="21" name="直接连接符 20">
            <a:extLst>
              <a:ext uri="{FF2B5EF4-FFF2-40B4-BE49-F238E27FC236}">
                <a16:creationId xmlns:a16="http://schemas.microsoft.com/office/drawing/2014/main" xmlns="" id="{92FC782B-7370-496F-A371-5A189D583365}"/>
              </a:ext>
            </a:extLst>
          </p:cNvPr>
          <p:cNvCxnSpPr>
            <a:cxnSpLocks/>
          </p:cNvCxnSpPr>
          <p:nvPr/>
        </p:nvCxnSpPr>
        <p:spPr>
          <a:xfrm>
            <a:off x="4202036" y="5647003"/>
            <a:ext cx="378847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57" name="五边形 56"/>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58" name="燕尾形 57"/>
          <p:cNvSpPr/>
          <p:nvPr/>
        </p:nvSpPr>
        <p:spPr bwMode="auto">
          <a:xfrm>
            <a:off x="8078001"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59" name="燕尾形 58"/>
          <p:cNvSpPr/>
          <p:nvPr/>
        </p:nvSpPr>
        <p:spPr bwMode="auto">
          <a:xfrm>
            <a:off x="9044785"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60" name="燕尾形 59"/>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1" name="燕尾形 60"/>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grpSp>
        <p:nvGrpSpPr>
          <p:cNvPr id="4" name="组合 3">
            <a:extLst>
              <a:ext uri="{FF2B5EF4-FFF2-40B4-BE49-F238E27FC236}">
                <a16:creationId xmlns:a16="http://schemas.microsoft.com/office/drawing/2014/main" xmlns="" id="{B86C6D83-5D88-43F0-8BE9-821D6F23118C}"/>
              </a:ext>
            </a:extLst>
          </p:cNvPr>
          <p:cNvGrpSpPr/>
          <p:nvPr/>
        </p:nvGrpSpPr>
        <p:grpSpPr>
          <a:xfrm>
            <a:off x="5269164" y="3414816"/>
            <a:ext cx="1961891" cy="338554"/>
            <a:chOff x="5269164" y="3414816"/>
            <a:chExt cx="1961891" cy="338554"/>
          </a:xfrm>
        </p:grpSpPr>
        <p:sp>
          <p:nvSpPr>
            <p:cNvPr id="26" name="文本框 25">
              <a:extLst>
                <a:ext uri="{FF2B5EF4-FFF2-40B4-BE49-F238E27FC236}">
                  <a16:creationId xmlns:a16="http://schemas.microsoft.com/office/drawing/2014/main" xmlns="" id="{3C3FF089-B9AB-42DE-B035-C48333AFF041}"/>
                </a:ext>
              </a:extLst>
            </p:cNvPr>
            <p:cNvSpPr txBox="1"/>
            <p:nvPr/>
          </p:nvSpPr>
          <p:spPr>
            <a:xfrm>
              <a:off x="5595772" y="3414816"/>
              <a:ext cx="1635283" cy="338554"/>
            </a:xfrm>
            <a:prstGeom prst="rect">
              <a:avLst/>
            </a:prstGeom>
            <a:noFill/>
          </p:spPr>
          <p:txBody>
            <a:bodyPr wrap="square" rtlCol="0">
              <a:spAutoFit/>
            </a:bodyPr>
            <a:lstStyle/>
            <a:p>
              <a:r>
                <a:rPr lang="zh-CN" altLang="en-US" sz="1600"/>
                <a:t>链路层协商</a:t>
              </a:r>
              <a:endParaRPr lang="zh-CN" altLang="en-US" sz="1600" dirty="0"/>
            </a:p>
          </p:txBody>
        </p:sp>
        <p:sp>
          <p:nvSpPr>
            <p:cNvPr id="62" name="Oval 4">
              <a:extLst>
                <a:ext uri="{FF2B5EF4-FFF2-40B4-BE49-F238E27FC236}">
                  <a16:creationId xmlns:a16="http://schemas.microsoft.com/office/drawing/2014/main" xmlns="" id="{326250CA-CF09-4735-979F-1C7560E92239}"/>
                </a:ext>
              </a:extLst>
            </p:cNvPr>
            <p:cNvSpPr>
              <a:spLocks noChangeAspect="1"/>
            </p:cNvSpPr>
            <p:nvPr/>
          </p:nvSpPr>
          <p:spPr>
            <a:xfrm>
              <a:off x="5269164" y="3438700"/>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 name="组合 4">
            <a:extLst>
              <a:ext uri="{FF2B5EF4-FFF2-40B4-BE49-F238E27FC236}">
                <a16:creationId xmlns:a16="http://schemas.microsoft.com/office/drawing/2014/main" xmlns="" id="{9BEEBDB9-1EBF-4AB7-B2E0-931A7402743D}"/>
              </a:ext>
            </a:extLst>
          </p:cNvPr>
          <p:cNvGrpSpPr/>
          <p:nvPr/>
        </p:nvGrpSpPr>
        <p:grpSpPr>
          <a:xfrm>
            <a:off x="5269164" y="3991220"/>
            <a:ext cx="2009803" cy="338554"/>
            <a:chOff x="5269164" y="4053274"/>
            <a:chExt cx="2009803" cy="338554"/>
          </a:xfrm>
        </p:grpSpPr>
        <p:sp>
          <p:nvSpPr>
            <p:cNvPr id="27" name="文本框 26">
              <a:extLst>
                <a:ext uri="{FF2B5EF4-FFF2-40B4-BE49-F238E27FC236}">
                  <a16:creationId xmlns:a16="http://schemas.microsoft.com/office/drawing/2014/main" xmlns="" id="{9F8FF9AC-0966-48FF-9B6A-C55F02E0466D}"/>
                </a:ext>
              </a:extLst>
            </p:cNvPr>
            <p:cNvSpPr txBox="1"/>
            <p:nvPr/>
          </p:nvSpPr>
          <p:spPr>
            <a:xfrm>
              <a:off x="5595772" y="4053274"/>
              <a:ext cx="1683195" cy="338554"/>
            </a:xfrm>
            <a:prstGeom prst="rect">
              <a:avLst/>
            </a:prstGeom>
            <a:noFill/>
          </p:spPr>
          <p:txBody>
            <a:bodyPr wrap="square" rtlCol="0">
              <a:spAutoFit/>
            </a:bodyPr>
            <a:lstStyle/>
            <a:p>
              <a:r>
                <a:rPr lang="zh-CN" altLang="en-US" sz="1600" dirty="0"/>
                <a:t>认证协商（可选）</a:t>
              </a:r>
            </a:p>
          </p:txBody>
        </p:sp>
        <p:sp>
          <p:nvSpPr>
            <p:cNvPr id="63" name="Oval 4">
              <a:extLst>
                <a:ext uri="{FF2B5EF4-FFF2-40B4-BE49-F238E27FC236}">
                  <a16:creationId xmlns:a16="http://schemas.microsoft.com/office/drawing/2014/main" xmlns="" id="{AB36BB67-50C4-4E49-B8BF-D809C4603A5F}"/>
                </a:ext>
              </a:extLst>
            </p:cNvPr>
            <p:cNvSpPr>
              <a:spLocks noChangeAspect="1"/>
            </p:cNvSpPr>
            <p:nvPr/>
          </p:nvSpPr>
          <p:spPr>
            <a:xfrm>
              <a:off x="5269164" y="405486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 name="组合 5">
            <a:extLst>
              <a:ext uri="{FF2B5EF4-FFF2-40B4-BE49-F238E27FC236}">
                <a16:creationId xmlns:a16="http://schemas.microsoft.com/office/drawing/2014/main" xmlns="" id="{D1EE8611-47E7-4C95-B9EB-DE65A14963ED}"/>
              </a:ext>
            </a:extLst>
          </p:cNvPr>
          <p:cNvGrpSpPr/>
          <p:nvPr/>
        </p:nvGrpSpPr>
        <p:grpSpPr>
          <a:xfrm>
            <a:off x="5269164" y="4475832"/>
            <a:ext cx="1934275" cy="338554"/>
            <a:chOff x="5269164" y="4691732"/>
            <a:chExt cx="1934275" cy="338554"/>
          </a:xfrm>
        </p:grpSpPr>
        <p:sp>
          <p:nvSpPr>
            <p:cNvPr id="28" name="文本框 27">
              <a:extLst>
                <a:ext uri="{FF2B5EF4-FFF2-40B4-BE49-F238E27FC236}">
                  <a16:creationId xmlns:a16="http://schemas.microsoft.com/office/drawing/2014/main" xmlns="" id="{79F6DA42-39F5-4439-BAD4-D91DC70CB75F}"/>
                </a:ext>
              </a:extLst>
            </p:cNvPr>
            <p:cNvSpPr txBox="1"/>
            <p:nvPr/>
          </p:nvSpPr>
          <p:spPr>
            <a:xfrm>
              <a:off x="5595772" y="4691732"/>
              <a:ext cx="1607667" cy="338554"/>
            </a:xfrm>
            <a:prstGeom prst="rect">
              <a:avLst/>
            </a:prstGeom>
            <a:noFill/>
          </p:spPr>
          <p:txBody>
            <a:bodyPr wrap="square" rtlCol="0">
              <a:spAutoFit/>
            </a:bodyPr>
            <a:lstStyle/>
            <a:p>
              <a:r>
                <a:rPr lang="zh-CN" altLang="en-US" sz="1600"/>
                <a:t>网络层协商</a:t>
              </a:r>
              <a:endParaRPr lang="zh-CN" altLang="en-US" sz="1600" dirty="0"/>
            </a:p>
          </p:txBody>
        </p:sp>
        <p:sp>
          <p:nvSpPr>
            <p:cNvPr id="64" name="Oval 4">
              <a:extLst>
                <a:ext uri="{FF2B5EF4-FFF2-40B4-BE49-F238E27FC236}">
                  <a16:creationId xmlns:a16="http://schemas.microsoft.com/office/drawing/2014/main" xmlns="" id="{0EE1AD7F-68A4-4413-8AFD-75A231DBC65B}"/>
                </a:ext>
              </a:extLst>
            </p:cNvPr>
            <p:cNvSpPr>
              <a:spLocks noChangeAspect="1"/>
            </p:cNvSpPr>
            <p:nvPr/>
          </p:nvSpPr>
          <p:spPr>
            <a:xfrm>
              <a:off x="5269164" y="474423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751716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xmlns="" id="{ADB295A1-274E-4671-993F-01BB31FD6E0A}"/>
              </a:ext>
            </a:extLst>
          </p:cNvPr>
          <p:cNvSpPr>
            <a:spLocks noGrp="1"/>
          </p:cNvSpPr>
          <p:nvPr>
            <p:ph type="title"/>
          </p:nvPr>
        </p:nvSpPr>
        <p:spPr/>
        <p:txBody>
          <a:bodyPr/>
          <a:lstStyle/>
          <a:p>
            <a:r>
              <a:rPr lang="en-US" altLang="zh-CN"/>
              <a:t>PPP</a:t>
            </a:r>
            <a:r>
              <a:rPr lang="zh-CN" altLang="en-US"/>
              <a:t>链路接口状态机</a:t>
            </a:r>
            <a:endParaRPr lang="zh-CN" altLang="en-US" dirty="0"/>
          </a:p>
        </p:txBody>
      </p:sp>
      <p:sp>
        <p:nvSpPr>
          <p:cNvPr id="2" name="文本占位符 1"/>
          <p:cNvSpPr>
            <a:spLocks noGrp="1"/>
          </p:cNvSpPr>
          <p:nvPr>
            <p:ph type="body" sz="quarter" idx="10"/>
          </p:nvPr>
        </p:nvSpPr>
        <p:spPr>
          <a:xfrm>
            <a:off x="468317" y="1233487"/>
            <a:ext cx="11276183" cy="903036"/>
          </a:xfrm>
        </p:spPr>
        <p:txBody>
          <a:bodyPr/>
          <a:lstStyle/>
          <a:p>
            <a:r>
              <a:rPr lang="en-US" altLang="zh-CN" sz="1800"/>
              <a:t>PPP</a:t>
            </a:r>
            <a:r>
              <a:rPr lang="zh-CN" altLang="en-US" sz="1800" dirty="0"/>
              <a:t>协商由链路两端的接口</a:t>
            </a:r>
            <a:r>
              <a:rPr lang="zh-CN" altLang="en-US" sz="1800"/>
              <a:t>完成。接口的状态表示了协议的协商阶段。</a:t>
            </a:r>
            <a:endParaRPr lang="zh-CN" altLang="en-US" sz="1800" dirty="0"/>
          </a:p>
        </p:txBody>
      </p:sp>
      <p:grpSp>
        <p:nvGrpSpPr>
          <p:cNvPr id="80" name="组合 79"/>
          <p:cNvGrpSpPr/>
          <p:nvPr/>
        </p:nvGrpSpPr>
        <p:grpSpPr>
          <a:xfrm>
            <a:off x="4646126" y="1912258"/>
            <a:ext cx="4926308" cy="4286678"/>
            <a:chOff x="4570391" y="1922180"/>
            <a:chExt cx="4926308" cy="4286678"/>
          </a:xfrm>
        </p:grpSpPr>
        <p:sp>
          <p:nvSpPr>
            <p:cNvPr id="29" name="菱形 28">
              <a:extLst>
                <a:ext uri="{FF2B5EF4-FFF2-40B4-BE49-F238E27FC236}">
                  <a16:creationId xmlns:a16="http://schemas.microsoft.com/office/drawing/2014/main" xmlns="" id="{5C361904-111C-4992-918C-08608D19CA25}"/>
                </a:ext>
              </a:extLst>
            </p:cNvPr>
            <p:cNvSpPr>
              <a:spLocks noChangeAspect="1"/>
            </p:cNvSpPr>
            <p:nvPr/>
          </p:nvSpPr>
          <p:spPr>
            <a:xfrm>
              <a:off x="5173793" y="3058859"/>
              <a:ext cx="1841167" cy="432083"/>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成功？</a:t>
              </a:r>
            </a:p>
          </p:txBody>
        </p:sp>
        <p:sp>
          <p:nvSpPr>
            <p:cNvPr id="30" name="圆角矩形 22">
              <a:extLst>
                <a:ext uri="{FF2B5EF4-FFF2-40B4-BE49-F238E27FC236}">
                  <a16:creationId xmlns:a16="http://schemas.microsoft.com/office/drawing/2014/main" xmlns="" id="{8DD77060-3B45-4F6D-AFA5-A255753311B0}"/>
                </a:ext>
              </a:extLst>
            </p:cNvPr>
            <p:cNvSpPr/>
            <p:nvPr/>
          </p:nvSpPr>
          <p:spPr>
            <a:xfrm>
              <a:off x="5155624" y="1922180"/>
              <a:ext cx="1859336" cy="25862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Dead</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圆角矩形 23">
              <a:extLst>
                <a:ext uri="{FF2B5EF4-FFF2-40B4-BE49-F238E27FC236}">
                  <a16:creationId xmlns:a16="http://schemas.microsoft.com/office/drawing/2014/main" xmlns="" id="{344D8102-FDA9-4B37-A715-0F78E73A296E}"/>
                </a:ext>
              </a:extLst>
            </p:cNvPr>
            <p:cNvSpPr/>
            <p:nvPr/>
          </p:nvSpPr>
          <p:spPr>
            <a:xfrm>
              <a:off x="5157582" y="2435677"/>
              <a:ext cx="1857377"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Establish</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圆角矩形 24">
              <a:extLst>
                <a:ext uri="{FF2B5EF4-FFF2-40B4-BE49-F238E27FC236}">
                  <a16:creationId xmlns:a16="http://schemas.microsoft.com/office/drawing/2014/main" xmlns="" id="{B628E53D-1468-4654-A9FB-810CFAA4F2DD}"/>
                </a:ext>
              </a:extLst>
            </p:cNvPr>
            <p:cNvSpPr/>
            <p:nvPr/>
          </p:nvSpPr>
          <p:spPr>
            <a:xfrm>
              <a:off x="5117848" y="4637874"/>
              <a:ext cx="1897112"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Authenticate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任意多边形 29">
              <a:extLst>
                <a:ext uri="{FF2B5EF4-FFF2-40B4-BE49-F238E27FC236}">
                  <a16:creationId xmlns:a16="http://schemas.microsoft.com/office/drawing/2014/main" xmlns="" id="{CEDAF3FF-D080-4530-A533-A9E07917C24D}"/>
                </a:ext>
              </a:extLst>
            </p:cNvPr>
            <p:cNvSpPr/>
            <p:nvPr/>
          </p:nvSpPr>
          <p:spPr bwMode="auto">
            <a:xfrm rot="10800000">
              <a:off x="4620050" y="3998118"/>
              <a:ext cx="535574" cy="2063871"/>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1">
              <a:extLst>
                <a:ext uri="{FF2B5EF4-FFF2-40B4-BE49-F238E27FC236}">
                  <a16:creationId xmlns:a16="http://schemas.microsoft.com/office/drawing/2014/main" xmlns="" id="{90F20625-9379-47C7-81B1-9B50C72B7DE3}"/>
                </a:ext>
              </a:extLst>
            </p:cNvPr>
            <p:cNvSpPr/>
            <p:nvPr/>
          </p:nvSpPr>
          <p:spPr>
            <a:xfrm>
              <a:off x="5122712" y="5898275"/>
              <a:ext cx="1892247"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32">
              <a:extLst>
                <a:ext uri="{FF2B5EF4-FFF2-40B4-BE49-F238E27FC236}">
                  <a16:creationId xmlns:a16="http://schemas.microsoft.com/office/drawing/2014/main" xmlns="" id="{25B1EB34-C8B0-4D13-A303-1E76B1D8B83E}"/>
                </a:ext>
              </a:extLst>
            </p:cNvPr>
            <p:cNvSpPr/>
            <p:nvPr/>
          </p:nvSpPr>
          <p:spPr>
            <a:xfrm>
              <a:off x="7968535" y="4021392"/>
              <a:ext cx="1528164" cy="310583"/>
            </a:xfrm>
            <a:prstGeom prst="roundRect">
              <a:avLst>
                <a:gd name="adj" fmla="val 4298"/>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Terminate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任意多边形 38">
              <a:extLst>
                <a:ext uri="{FF2B5EF4-FFF2-40B4-BE49-F238E27FC236}">
                  <a16:creationId xmlns:a16="http://schemas.microsoft.com/office/drawing/2014/main" xmlns="" id="{AA43916A-8CE1-49C6-BAFC-8601EBFFF4D6}"/>
                </a:ext>
              </a:extLst>
            </p:cNvPr>
            <p:cNvSpPr/>
            <p:nvPr/>
          </p:nvSpPr>
          <p:spPr bwMode="auto">
            <a:xfrm flipH="1">
              <a:off x="4570391" y="2080492"/>
              <a:ext cx="613109" cy="1210113"/>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菱形 36">
              <a:extLst>
                <a:ext uri="{FF2B5EF4-FFF2-40B4-BE49-F238E27FC236}">
                  <a16:creationId xmlns:a16="http://schemas.microsoft.com/office/drawing/2014/main" xmlns="" id="{770416F1-1DC5-4FB4-B9ED-69C74BFDCC53}"/>
                </a:ext>
              </a:extLst>
            </p:cNvPr>
            <p:cNvSpPr>
              <a:spLocks noChangeAspect="1"/>
            </p:cNvSpPr>
            <p:nvPr/>
          </p:nvSpPr>
          <p:spPr>
            <a:xfrm>
              <a:off x="5235471" y="3792244"/>
              <a:ext cx="1841167" cy="392570"/>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需要认证？</a:t>
              </a:r>
            </a:p>
          </p:txBody>
        </p:sp>
        <p:sp>
          <p:nvSpPr>
            <p:cNvPr id="38" name="菱形 37">
              <a:extLst>
                <a:ext uri="{FF2B5EF4-FFF2-40B4-BE49-F238E27FC236}">
                  <a16:creationId xmlns:a16="http://schemas.microsoft.com/office/drawing/2014/main" xmlns="" id="{3C7C732F-38AF-4256-AD7C-B872901CF267}"/>
                </a:ext>
              </a:extLst>
            </p:cNvPr>
            <p:cNvSpPr/>
            <p:nvPr/>
          </p:nvSpPr>
          <p:spPr>
            <a:xfrm>
              <a:off x="5155625" y="5161391"/>
              <a:ext cx="1859336" cy="432712"/>
            </a:xfrm>
            <a:prstGeom prst="diamond">
              <a:avLst/>
            </a:prstGeom>
            <a:solidFill>
              <a:srgbClr val="00B0F0">
                <a:alpha val="5000"/>
              </a:srgbClr>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通过认证？</a:t>
              </a:r>
            </a:p>
          </p:txBody>
        </p:sp>
        <p:cxnSp>
          <p:nvCxnSpPr>
            <p:cNvPr id="39" name="直接箭头连接符 38">
              <a:extLst>
                <a:ext uri="{FF2B5EF4-FFF2-40B4-BE49-F238E27FC236}">
                  <a16:creationId xmlns:a16="http://schemas.microsoft.com/office/drawing/2014/main" xmlns="" id="{CEA5B235-FEC2-4829-AD37-819A6F848563}"/>
                </a:ext>
              </a:extLst>
            </p:cNvPr>
            <p:cNvCxnSpPr>
              <a:stCxn id="30" idx="2"/>
              <a:endCxn id="31" idx="0"/>
            </p:cNvCxnSpPr>
            <p:nvPr/>
          </p:nvCxnSpPr>
          <p:spPr bwMode="auto">
            <a:xfrm>
              <a:off x="6085292" y="2180803"/>
              <a:ext cx="979" cy="254874"/>
            </a:xfrm>
            <a:prstGeom prst="straightConnector1">
              <a:avLst/>
            </a:prstGeom>
            <a:noFill/>
            <a:ln w="19050" cap="flat" cmpd="sng" algn="ctr">
              <a:solidFill>
                <a:schemeClr val="tx1"/>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xmlns="" id="{DDC0FDCD-2D69-4344-99AC-991C2F6984B1}"/>
                </a:ext>
              </a:extLst>
            </p:cNvPr>
            <p:cNvCxnSpPr/>
            <p:nvPr/>
          </p:nvCxnSpPr>
          <p:spPr bwMode="auto">
            <a:xfrm>
              <a:off x="6096758" y="3495483"/>
              <a:ext cx="0" cy="306042"/>
            </a:xfrm>
            <a:prstGeom prst="straightConnector1">
              <a:avLst/>
            </a:prstGeom>
            <a:noFill/>
            <a:ln w="19050"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xmlns="" id="{61B101F8-CB26-408A-A315-759D8B4A9414}"/>
                </a:ext>
              </a:extLst>
            </p:cNvPr>
            <p:cNvCxnSpPr/>
            <p:nvPr/>
          </p:nvCxnSpPr>
          <p:spPr bwMode="auto">
            <a:xfrm flipH="1">
              <a:off x="6094976" y="4194095"/>
              <a:ext cx="0" cy="443779"/>
            </a:xfrm>
            <a:prstGeom prst="straightConnector1">
              <a:avLst/>
            </a:prstGeom>
            <a:noFill/>
            <a:ln w="19050"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xmlns="" id="{44BA70F9-7481-483F-9221-A572F5CE45BD}"/>
                </a:ext>
              </a:extLst>
            </p:cNvPr>
            <p:cNvCxnSpPr/>
            <p:nvPr/>
          </p:nvCxnSpPr>
          <p:spPr bwMode="auto">
            <a:xfrm>
              <a:off x="6094817" y="4957245"/>
              <a:ext cx="0" cy="201765"/>
            </a:xfrm>
            <a:prstGeom prst="straightConnector1">
              <a:avLst/>
            </a:prstGeom>
            <a:noFill/>
            <a:ln w="19050"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xmlns="" id="{611AF1AA-9FCD-4246-9647-DC93079E86C0}"/>
                </a:ext>
              </a:extLst>
            </p:cNvPr>
            <p:cNvCxnSpPr>
              <a:endCxn id="29" idx="0"/>
            </p:cNvCxnSpPr>
            <p:nvPr/>
          </p:nvCxnSpPr>
          <p:spPr bwMode="auto">
            <a:xfrm flipH="1">
              <a:off x="6094377" y="2747757"/>
              <a:ext cx="1622" cy="311102"/>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直接箭头连接符 43">
              <a:extLst>
                <a:ext uri="{FF2B5EF4-FFF2-40B4-BE49-F238E27FC236}">
                  <a16:creationId xmlns:a16="http://schemas.microsoft.com/office/drawing/2014/main" xmlns="" id="{173CAB21-AB3C-477F-AD7C-A41F194A2ECC}"/>
                </a:ext>
              </a:extLst>
            </p:cNvPr>
            <p:cNvCxnSpPr/>
            <p:nvPr/>
          </p:nvCxnSpPr>
          <p:spPr bwMode="auto">
            <a:xfrm>
              <a:off x="6096038" y="5591721"/>
              <a:ext cx="1" cy="301791"/>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直接箭头连接符 98">
              <a:extLst>
                <a:ext uri="{FF2B5EF4-FFF2-40B4-BE49-F238E27FC236}">
                  <a16:creationId xmlns:a16="http://schemas.microsoft.com/office/drawing/2014/main" xmlns="" id="{489E6AA4-8D47-4671-98FF-9A8F6FD6895B}"/>
                </a:ext>
              </a:extLst>
            </p:cNvPr>
            <p:cNvCxnSpPr>
              <a:stCxn id="34" idx="3"/>
              <a:endCxn id="35" idx="2"/>
            </p:cNvCxnSpPr>
            <p:nvPr/>
          </p:nvCxnSpPr>
          <p:spPr bwMode="auto">
            <a:xfrm flipV="1">
              <a:off x="7014959" y="4331975"/>
              <a:ext cx="1717658" cy="1721592"/>
            </a:xfrm>
            <a:prstGeom prst="bentConnector2">
              <a:avLst/>
            </a:prstGeom>
            <a:noFill/>
            <a:ln w="19050" cap="flat" cmpd="sng" algn="ctr">
              <a:solidFill>
                <a:schemeClr val="tx1"/>
              </a:solidFill>
              <a:prstDash val="solid"/>
              <a:round/>
              <a:headEnd type="none" w="med" len="med"/>
              <a:tailEnd type="triangle"/>
            </a:ln>
            <a:effectLst/>
          </p:spPr>
        </p:cxnSp>
        <p:cxnSp>
          <p:nvCxnSpPr>
            <p:cNvPr id="46" name="肘形连接符 105">
              <a:extLst>
                <a:ext uri="{FF2B5EF4-FFF2-40B4-BE49-F238E27FC236}">
                  <a16:creationId xmlns:a16="http://schemas.microsoft.com/office/drawing/2014/main" xmlns="" id="{40D9838E-4C95-430C-A97B-B69073C23BA2}"/>
                </a:ext>
              </a:extLst>
            </p:cNvPr>
            <p:cNvCxnSpPr>
              <a:stCxn id="38" idx="3"/>
              <a:endCxn id="35" idx="1"/>
            </p:cNvCxnSpPr>
            <p:nvPr/>
          </p:nvCxnSpPr>
          <p:spPr>
            <a:xfrm flipV="1">
              <a:off x="7014961" y="4176684"/>
              <a:ext cx="953574" cy="1201063"/>
            </a:xfrm>
            <a:prstGeom prst="bentConnector3">
              <a:avLst>
                <a:gd name="adj1" fmla="val 50000"/>
              </a:avLst>
            </a:prstGeom>
            <a:ln w="19050">
              <a:solidFill>
                <a:srgbClr val="151515"/>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107">
              <a:extLst>
                <a:ext uri="{FF2B5EF4-FFF2-40B4-BE49-F238E27FC236}">
                  <a16:creationId xmlns:a16="http://schemas.microsoft.com/office/drawing/2014/main" xmlns="" id="{AF09B51A-0B9B-4306-869D-70E0203A3964}"/>
                </a:ext>
              </a:extLst>
            </p:cNvPr>
            <p:cNvCxnSpPr>
              <a:stCxn id="35" idx="0"/>
              <a:endCxn id="30" idx="3"/>
            </p:cNvCxnSpPr>
            <p:nvPr/>
          </p:nvCxnSpPr>
          <p:spPr>
            <a:xfrm rot="16200000" flipV="1">
              <a:off x="6888839" y="2177613"/>
              <a:ext cx="1969900" cy="1717657"/>
            </a:xfrm>
            <a:prstGeom prst="bentConnector2">
              <a:avLst/>
            </a:prstGeom>
            <a:ln w="19050">
              <a:solidFill>
                <a:srgbClr val="151515"/>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xmlns="" id="{95EB673E-F7AB-4EEE-9F48-D9191C5E51B5}"/>
                </a:ext>
              </a:extLst>
            </p:cNvPr>
            <p:cNvSpPr txBox="1"/>
            <p:nvPr/>
          </p:nvSpPr>
          <p:spPr>
            <a:xfrm>
              <a:off x="6057678" y="3476595"/>
              <a:ext cx="1417376" cy="307777"/>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Yes</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opened</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49" name="文本框 48">
              <a:extLst>
                <a:ext uri="{FF2B5EF4-FFF2-40B4-BE49-F238E27FC236}">
                  <a16:creationId xmlns:a16="http://schemas.microsoft.com/office/drawing/2014/main" xmlns="" id="{9EA7FDAD-D4EB-4269-9AA2-5CD1E511BEAE}"/>
                </a:ext>
              </a:extLst>
            </p:cNvPr>
            <p:cNvSpPr txBox="1"/>
            <p:nvPr/>
          </p:nvSpPr>
          <p:spPr>
            <a:xfrm>
              <a:off x="4642220" y="2998877"/>
              <a:ext cx="441030"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No</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a:extLst>
                <a:ext uri="{FF2B5EF4-FFF2-40B4-BE49-F238E27FC236}">
                  <a16:creationId xmlns:a16="http://schemas.microsoft.com/office/drawing/2014/main" xmlns="" id="{C43FDE10-401F-4405-8C15-AD3FA92C2CCD}"/>
                </a:ext>
              </a:extLst>
            </p:cNvPr>
            <p:cNvSpPr txBox="1"/>
            <p:nvPr/>
          </p:nvSpPr>
          <p:spPr>
            <a:xfrm>
              <a:off x="6086037" y="4252044"/>
              <a:ext cx="470851"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Yes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a:extLst>
                <a:ext uri="{FF2B5EF4-FFF2-40B4-BE49-F238E27FC236}">
                  <a16:creationId xmlns:a16="http://schemas.microsoft.com/office/drawing/2014/main" xmlns="" id="{A37AA029-49E9-483F-8CD5-71DA80B88E97}"/>
                </a:ext>
              </a:extLst>
            </p:cNvPr>
            <p:cNvSpPr txBox="1"/>
            <p:nvPr/>
          </p:nvSpPr>
          <p:spPr>
            <a:xfrm>
              <a:off x="4652916" y="3992225"/>
              <a:ext cx="441030"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No</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xmlns="" id="{83F89580-97EA-47A9-B89B-8600044ED57F}"/>
                </a:ext>
              </a:extLst>
            </p:cNvPr>
            <p:cNvSpPr txBox="1"/>
            <p:nvPr/>
          </p:nvSpPr>
          <p:spPr>
            <a:xfrm>
              <a:off x="6094292" y="5585735"/>
              <a:ext cx="819837"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Success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a:extLst>
                <a:ext uri="{FF2B5EF4-FFF2-40B4-BE49-F238E27FC236}">
                  <a16:creationId xmlns:a16="http://schemas.microsoft.com/office/drawing/2014/main" xmlns="" id="{565B61B0-D0A6-4F20-A261-2B2CB242B7B5}"/>
                </a:ext>
              </a:extLst>
            </p:cNvPr>
            <p:cNvSpPr txBox="1"/>
            <p:nvPr/>
          </p:nvSpPr>
          <p:spPr>
            <a:xfrm>
              <a:off x="6998867" y="5082918"/>
              <a:ext cx="490732"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Fail</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a:extLst>
                <a:ext uri="{FF2B5EF4-FFF2-40B4-BE49-F238E27FC236}">
                  <a16:creationId xmlns:a16="http://schemas.microsoft.com/office/drawing/2014/main" xmlns="" id="{CF42032D-B9FA-4DE4-AEB0-D7E8E6C81F96}"/>
                </a:ext>
              </a:extLst>
            </p:cNvPr>
            <p:cNvSpPr txBox="1"/>
            <p:nvPr/>
          </p:nvSpPr>
          <p:spPr>
            <a:xfrm>
              <a:off x="8124917" y="3167226"/>
              <a:ext cx="686229"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Down</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a:extLst>
                <a:ext uri="{FF2B5EF4-FFF2-40B4-BE49-F238E27FC236}">
                  <a16:creationId xmlns:a16="http://schemas.microsoft.com/office/drawing/2014/main" xmlns="" id="{394875D1-7D48-486E-861A-965C3BD53C3E}"/>
                </a:ext>
              </a:extLst>
            </p:cNvPr>
            <p:cNvSpPr txBox="1"/>
            <p:nvPr/>
          </p:nvSpPr>
          <p:spPr>
            <a:xfrm>
              <a:off x="8008943" y="5081383"/>
              <a:ext cx="802203" cy="261988"/>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Closing</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2" name="文本框 61">
            <a:extLst>
              <a:ext uri="{FF2B5EF4-FFF2-40B4-BE49-F238E27FC236}">
                <a16:creationId xmlns:a16="http://schemas.microsoft.com/office/drawing/2014/main" xmlns="" id="{C8536590-3D73-4904-93E9-53A988D5FD04}"/>
              </a:ext>
            </a:extLst>
          </p:cNvPr>
          <p:cNvSpPr txBox="1"/>
          <p:nvPr/>
        </p:nvSpPr>
        <p:spPr>
          <a:xfrm>
            <a:off x="2387105" y="2574408"/>
            <a:ext cx="1635283" cy="338554"/>
          </a:xfrm>
          <a:prstGeom prst="rect">
            <a:avLst/>
          </a:prstGeom>
          <a:noFill/>
        </p:spPr>
        <p:txBody>
          <a:bodyPr wrap="square" rtlCol="0">
            <a:spAutoFit/>
          </a:bodyPr>
          <a:lstStyle/>
          <a:p>
            <a:r>
              <a:rPr lang="zh-CN" altLang="en-US" sz="1600" dirty="0"/>
              <a:t>链路层协商</a:t>
            </a:r>
          </a:p>
        </p:txBody>
      </p:sp>
      <p:sp>
        <p:nvSpPr>
          <p:cNvPr id="63" name="文本框 62">
            <a:extLst>
              <a:ext uri="{FF2B5EF4-FFF2-40B4-BE49-F238E27FC236}">
                <a16:creationId xmlns:a16="http://schemas.microsoft.com/office/drawing/2014/main" xmlns="" id="{97729AFE-2DDA-4A87-BB9B-6BD4579D6EBE}"/>
              </a:ext>
            </a:extLst>
          </p:cNvPr>
          <p:cNvSpPr txBox="1"/>
          <p:nvPr/>
        </p:nvSpPr>
        <p:spPr>
          <a:xfrm>
            <a:off x="2400883" y="4601657"/>
            <a:ext cx="1683195" cy="338554"/>
          </a:xfrm>
          <a:prstGeom prst="rect">
            <a:avLst/>
          </a:prstGeom>
          <a:noFill/>
        </p:spPr>
        <p:txBody>
          <a:bodyPr wrap="square" rtlCol="0">
            <a:spAutoFit/>
          </a:bodyPr>
          <a:lstStyle/>
          <a:p>
            <a:r>
              <a:rPr lang="zh-CN" altLang="en-US" sz="1600"/>
              <a:t>认证协商</a:t>
            </a:r>
            <a:endParaRPr lang="zh-CN" altLang="en-US" sz="1600" dirty="0"/>
          </a:p>
        </p:txBody>
      </p:sp>
      <p:sp>
        <p:nvSpPr>
          <p:cNvPr id="64" name="文本框 63">
            <a:extLst>
              <a:ext uri="{FF2B5EF4-FFF2-40B4-BE49-F238E27FC236}">
                <a16:creationId xmlns:a16="http://schemas.microsoft.com/office/drawing/2014/main" xmlns="" id="{320C58E2-CF18-4CBB-A13F-CA37E41430F1}"/>
              </a:ext>
            </a:extLst>
          </p:cNvPr>
          <p:cNvSpPr txBox="1"/>
          <p:nvPr/>
        </p:nvSpPr>
        <p:spPr>
          <a:xfrm>
            <a:off x="2400883" y="5793477"/>
            <a:ext cx="1607667" cy="338554"/>
          </a:xfrm>
          <a:prstGeom prst="rect">
            <a:avLst/>
          </a:prstGeom>
          <a:noFill/>
        </p:spPr>
        <p:txBody>
          <a:bodyPr wrap="square" rtlCol="0">
            <a:spAutoFit/>
          </a:bodyPr>
          <a:lstStyle/>
          <a:p>
            <a:r>
              <a:rPr lang="zh-CN" altLang="en-US" sz="1600" dirty="0"/>
              <a:t>网络层协商</a:t>
            </a:r>
          </a:p>
        </p:txBody>
      </p:sp>
      <p:sp>
        <p:nvSpPr>
          <p:cNvPr id="65" name="Oval 4">
            <a:extLst>
              <a:ext uri="{FF2B5EF4-FFF2-40B4-BE49-F238E27FC236}">
                <a16:creationId xmlns:a16="http://schemas.microsoft.com/office/drawing/2014/main" xmlns="" id="{3698410E-C684-4503-BDBA-EBA699A54649}"/>
              </a:ext>
            </a:extLst>
          </p:cNvPr>
          <p:cNvSpPr>
            <a:spLocks noChangeAspect="1"/>
          </p:cNvSpPr>
          <p:nvPr/>
        </p:nvSpPr>
        <p:spPr>
          <a:xfrm>
            <a:off x="2074275" y="259829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Oval 4">
            <a:extLst>
              <a:ext uri="{FF2B5EF4-FFF2-40B4-BE49-F238E27FC236}">
                <a16:creationId xmlns:a16="http://schemas.microsoft.com/office/drawing/2014/main" xmlns="" id="{601FB17F-9A52-48D5-80E5-45CF6C4FCA99}"/>
              </a:ext>
            </a:extLst>
          </p:cNvPr>
          <p:cNvSpPr>
            <a:spLocks noChangeAspect="1"/>
          </p:cNvSpPr>
          <p:nvPr/>
        </p:nvSpPr>
        <p:spPr>
          <a:xfrm>
            <a:off x="2074275" y="460324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Oval 4">
            <a:extLst>
              <a:ext uri="{FF2B5EF4-FFF2-40B4-BE49-F238E27FC236}">
                <a16:creationId xmlns:a16="http://schemas.microsoft.com/office/drawing/2014/main" xmlns="" id="{3BF42686-1ECE-40B2-BBFA-35C8D8FB31DF}"/>
              </a:ext>
            </a:extLst>
          </p:cNvPr>
          <p:cNvSpPr>
            <a:spLocks noChangeAspect="1"/>
          </p:cNvSpPr>
          <p:nvPr/>
        </p:nvSpPr>
        <p:spPr>
          <a:xfrm>
            <a:off x="2074275" y="584598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Right Arrow 157"/>
          <p:cNvSpPr/>
          <p:nvPr/>
        </p:nvSpPr>
        <p:spPr>
          <a:xfrm>
            <a:off x="3664964" y="2504458"/>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Right Arrow 157"/>
          <p:cNvSpPr/>
          <p:nvPr/>
        </p:nvSpPr>
        <p:spPr>
          <a:xfrm>
            <a:off x="3715482" y="4544612"/>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Right Arrow 157"/>
          <p:cNvSpPr/>
          <p:nvPr/>
        </p:nvSpPr>
        <p:spPr>
          <a:xfrm>
            <a:off x="3715481" y="5749301"/>
            <a:ext cx="1195679" cy="445361"/>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五边形 80"/>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82" name="燕尾形 81"/>
          <p:cNvSpPr/>
          <p:nvPr/>
        </p:nvSpPr>
        <p:spPr bwMode="auto">
          <a:xfrm>
            <a:off x="8078001"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83" name="燕尾形 82"/>
          <p:cNvSpPr/>
          <p:nvPr/>
        </p:nvSpPr>
        <p:spPr bwMode="auto">
          <a:xfrm>
            <a:off x="9044785"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84" name="燕尾形 83"/>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85" name="燕尾形 84"/>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1140887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sym typeface="Huawei Sans" panose="020C0503030203020204" pitchFamily="34" charset="0"/>
              </a:rPr>
              <a:t>LCP</a:t>
            </a:r>
            <a:r>
              <a:rPr lang="zh-CN" altLang="en-US" smtClean="0">
                <a:sym typeface="Huawei Sans" panose="020C0503030203020204" pitchFamily="34" charset="0"/>
              </a:rPr>
              <a:t>报文格式</a:t>
            </a:r>
            <a:endParaRPr lang="zh-CN" altLang="en-US" dirty="0">
              <a:sym typeface="Huawei Sans" panose="020C0503030203020204" pitchFamily="34" charset="0"/>
            </a:endParaRPr>
          </a:p>
        </p:txBody>
      </p:sp>
      <p:sp>
        <p:nvSpPr>
          <p:cNvPr id="121" name="文本占位符 2">
            <a:extLst>
              <a:ext uri="{FF2B5EF4-FFF2-40B4-BE49-F238E27FC236}">
                <a16:creationId xmlns:a16="http://schemas.microsoft.com/office/drawing/2014/main" xmlns="" id="{938B49E9-267D-444F-AED8-3F656FFBD717}"/>
              </a:ext>
            </a:extLst>
          </p:cNvPr>
          <p:cNvSpPr>
            <a:spLocks noGrp="1"/>
          </p:cNvSpPr>
          <p:nvPr>
            <p:ph type="body" sz="quarter" idx="10"/>
          </p:nvPr>
        </p:nvSpPr>
        <p:spPr/>
        <p:txBody>
          <a:bodyPr/>
          <a:lstStyle/>
          <a:p>
            <a:r>
              <a:rPr lang="en-US" altLang="zh-CN" sz="1800" dirty="0" smtClean="0">
                <a:sym typeface="Huawei Sans" panose="020C0503030203020204" pitchFamily="34" charset="0"/>
              </a:rPr>
              <a:t>PPP</a:t>
            </a:r>
            <a:r>
              <a:rPr lang="zh-CN" altLang="en-US" sz="1800" dirty="0" smtClean="0">
                <a:sym typeface="Huawei Sans" panose="020C0503030203020204" pitchFamily="34" charset="0"/>
              </a:rPr>
              <a:t>报文可由</a:t>
            </a:r>
            <a:r>
              <a:rPr lang="en-US" altLang="zh-CN" sz="1800" dirty="0" smtClean="0">
                <a:sym typeface="Huawei Sans" panose="020C0503030203020204" pitchFamily="34" charset="0"/>
              </a:rPr>
              <a:t>Protocol</a:t>
            </a:r>
            <a:r>
              <a:rPr lang="zh-CN" altLang="en-US" sz="1800" dirty="0" smtClean="0">
                <a:sym typeface="Huawei Sans" panose="020C0503030203020204" pitchFamily="34" charset="0"/>
              </a:rPr>
              <a:t>字段标识不同类型的</a:t>
            </a:r>
            <a:r>
              <a:rPr lang="en-US" altLang="zh-CN" sz="1800" dirty="0" smtClean="0">
                <a:sym typeface="Huawei Sans" panose="020C0503030203020204" pitchFamily="34" charset="0"/>
              </a:rPr>
              <a:t>PPP</a:t>
            </a:r>
            <a:r>
              <a:rPr lang="zh-CN" altLang="en-US" sz="1800" dirty="0" smtClean="0">
                <a:sym typeface="Huawei Sans" panose="020C0503030203020204" pitchFamily="34" charset="0"/>
              </a:rPr>
              <a:t>报文。例如，当</a:t>
            </a:r>
            <a:r>
              <a:rPr lang="en-US" altLang="zh-CN" sz="1800" dirty="0" smtClean="0">
                <a:sym typeface="Huawei Sans" panose="020C0503030203020204" pitchFamily="34" charset="0"/>
              </a:rPr>
              <a:t>Protocol</a:t>
            </a:r>
            <a:r>
              <a:rPr lang="zh-CN" altLang="en-US" sz="1800" dirty="0" smtClean="0">
                <a:sym typeface="Huawei Sans" panose="020C0503030203020204" pitchFamily="34" charset="0"/>
              </a:rPr>
              <a:t>字段为</a:t>
            </a:r>
            <a:r>
              <a:rPr lang="en-US" altLang="zh-CN" sz="1800" dirty="0" smtClean="0">
                <a:sym typeface="Huawei Sans" panose="020C0503030203020204" pitchFamily="34" charset="0"/>
              </a:rPr>
              <a:t>0xC021</a:t>
            </a:r>
            <a:r>
              <a:rPr lang="zh-CN" altLang="en-US" sz="1800" dirty="0" smtClean="0">
                <a:sym typeface="Huawei Sans" panose="020C0503030203020204" pitchFamily="34" charset="0"/>
              </a:rPr>
              <a:t>时，代表是</a:t>
            </a:r>
            <a:r>
              <a:rPr lang="en-US" altLang="zh-CN" sz="1800" dirty="0" smtClean="0">
                <a:sym typeface="Huawei Sans" panose="020C0503030203020204" pitchFamily="34" charset="0"/>
              </a:rPr>
              <a:t>LCP</a:t>
            </a:r>
            <a:r>
              <a:rPr lang="zh-CN" altLang="en-US" sz="1800" dirty="0" smtClean="0">
                <a:sym typeface="Huawei Sans" panose="020C0503030203020204" pitchFamily="34" charset="0"/>
              </a:rPr>
              <a:t>报文。此时又由</a:t>
            </a:r>
            <a:r>
              <a:rPr lang="en-US" altLang="zh-CN" sz="1800" dirty="0" smtClean="0">
                <a:sym typeface="Huawei Sans" panose="020C0503030203020204" pitchFamily="34" charset="0"/>
              </a:rPr>
              <a:t>Code</a:t>
            </a:r>
            <a:r>
              <a:rPr lang="zh-CN" altLang="en-US" sz="1800" dirty="0" smtClean="0">
                <a:sym typeface="Huawei Sans" panose="020C0503030203020204" pitchFamily="34" charset="0"/>
              </a:rPr>
              <a:t>字段标识不同类型</a:t>
            </a:r>
            <a:r>
              <a:rPr lang="en-US" altLang="zh-CN" sz="1800" dirty="0" smtClean="0">
                <a:sym typeface="Huawei Sans" panose="020C0503030203020204" pitchFamily="34" charset="0"/>
              </a:rPr>
              <a:t>LCP</a:t>
            </a:r>
            <a:r>
              <a:rPr lang="zh-CN" altLang="en-US" sz="1800" dirty="0" smtClean="0">
                <a:sym typeface="Huawei Sans" panose="020C0503030203020204" pitchFamily="34" charset="0"/>
              </a:rPr>
              <a:t>报文，如下表所示。</a:t>
            </a:r>
            <a:endParaRPr lang="zh-CN" altLang="en-US" sz="1800" dirty="0">
              <a:sym typeface="Huawei Sans" panose="020C0503030203020204" pitchFamily="34" charset="0"/>
            </a:endParaRPr>
          </a:p>
        </p:txBody>
      </p:sp>
      <p:graphicFrame>
        <p:nvGraphicFramePr>
          <p:cNvPr id="11" name="表格 10"/>
          <p:cNvGraphicFramePr>
            <a:graphicFrameLocks noGrp="1"/>
          </p:cNvGraphicFramePr>
          <p:nvPr>
            <p:extLst/>
          </p:nvPr>
        </p:nvGraphicFramePr>
        <p:xfrm>
          <a:off x="1432259" y="4578198"/>
          <a:ext cx="3942448" cy="1631970"/>
        </p:xfrm>
        <a:graphic>
          <a:graphicData uri="http://schemas.openxmlformats.org/drawingml/2006/table">
            <a:tbl>
              <a:tblPr/>
              <a:tblGrid>
                <a:gridCol w="671758">
                  <a:extLst>
                    <a:ext uri="{9D8B030D-6E8A-4147-A177-3AD203B41FA5}">
                      <a16:colId xmlns:a16="http://schemas.microsoft.com/office/drawing/2014/main" xmlns="" val="20000"/>
                    </a:ext>
                  </a:extLst>
                </a:gridCol>
                <a:gridCol w="1733860">
                  <a:extLst>
                    <a:ext uri="{9D8B030D-6E8A-4147-A177-3AD203B41FA5}">
                      <a16:colId xmlns:a16="http://schemas.microsoft.com/office/drawing/2014/main" xmlns="" val="20001"/>
                    </a:ext>
                  </a:extLst>
                </a:gridCol>
                <a:gridCol w="1536830">
                  <a:extLst>
                    <a:ext uri="{9D8B030D-6E8A-4147-A177-3AD203B41FA5}">
                      <a16:colId xmlns:a16="http://schemas.microsoft.com/office/drawing/2014/main" xmlns="" val="20002"/>
                    </a:ext>
                  </a:extLst>
                </a:gridCol>
              </a:tblGrid>
              <a:tr h="303380">
                <a:tc>
                  <a:txBody>
                    <a:bodyPr/>
                    <a:lstStyle/>
                    <a:p>
                      <a:pPr algn="ctr" rtl="0" fontAlgn="ctr"/>
                      <a:r>
                        <a:rPr lang="en-US" sz="1400" b="1" i="0" u="none" strike="noStrike"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Code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4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名称</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4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内容</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36917">
                <a:tc>
                  <a:txBody>
                    <a:bodyPr/>
                    <a:lstStyle/>
                    <a:p>
                      <a:pPr algn="ctr"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0x01</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Configure-Request</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配置请求报文</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34851">
                <a:tc>
                  <a:txBody>
                    <a:bodyPr/>
                    <a:lstStyle/>
                    <a:p>
                      <a:pPr algn="ctr"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Configure-Ack</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配置成功报文</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347729">
                <a:tc>
                  <a:txBody>
                    <a:bodyPr/>
                    <a:lstStyle/>
                    <a:p>
                      <a:pPr algn="ctr" rtl="0" fontAlgn="ctr"/>
                      <a:r>
                        <a:rPr lang="en-US" sz="12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Configure-Nak</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配置参数需协商</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309093">
                <a:tc>
                  <a:txBody>
                    <a:bodyPr/>
                    <a:lstStyle/>
                    <a:p>
                      <a:pPr algn="ctr" rtl="0" fontAlgn="ctr"/>
                      <a:r>
                        <a:rPr lang="en-US" sz="12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Configure-Reject</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zh-CN" altLang="en-US" sz="12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配置参数不识别</a:t>
                      </a:r>
                    </a:p>
                  </a:txBody>
                  <a:tcPr marL="72000"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4" name="圆角矩形标注 3"/>
          <p:cNvSpPr/>
          <p:nvPr/>
        </p:nvSpPr>
        <p:spPr>
          <a:xfrm rot="10800000">
            <a:off x="7004806" y="5516869"/>
            <a:ext cx="3754925" cy="659523"/>
          </a:xfrm>
          <a:prstGeom prst="wedgeRoundRectCallout">
            <a:avLst>
              <a:gd name="adj1" fmla="val -23053"/>
              <a:gd name="adj2" fmla="val 100679"/>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文本框 4"/>
          <p:cNvSpPr txBox="1"/>
          <p:nvPr/>
        </p:nvSpPr>
        <p:spPr>
          <a:xfrm>
            <a:off x="7121386" y="5554246"/>
            <a:ext cx="3638345"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TLV</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结构包含</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协商过程中常用的参数，例如</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MRU</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、认证协议和魔术字等。</a:t>
            </a:r>
          </a:p>
        </p:txBody>
      </p:sp>
      <p:grpSp>
        <p:nvGrpSpPr>
          <p:cNvPr id="47" name="组合 46"/>
          <p:cNvGrpSpPr/>
          <p:nvPr/>
        </p:nvGrpSpPr>
        <p:grpSpPr>
          <a:xfrm>
            <a:off x="2435887" y="2531737"/>
            <a:ext cx="7240402" cy="333865"/>
            <a:chOff x="1701800" y="1625901"/>
            <a:chExt cx="7240402" cy="333865"/>
          </a:xfrm>
          <a:solidFill>
            <a:srgbClr val="F3FBFE"/>
          </a:solidFill>
        </p:grpSpPr>
        <p:sp>
          <p:nvSpPr>
            <p:cNvPr id="100" name="矩形 99"/>
            <p:cNvSpPr/>
            <p:nvPr/>
          </p:nvSpPr>
          <p:spPr>
            <a:xfrm>
              <a:off x="1701800" y="1625901"/>
              <a:ext cx="7240402" cy="333865"/>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1" name="直接连接符 100"/>
            <p:cNvCxnSpPr/>
            <p:nvPr/>
          </p:nvCxnSpPr>
          <p:spPr>
            <a:xfrm>
              <a:off x="2489931" y="1625901"/>
              <a:ext cx="0" cy="333865"/>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grpSp>
      <p:sp>
        <p:nvSpPr>
          <p:cNvPr id="48" name="文本框 47"/>
          <p:cNvSpPr txBox="1"/>
          <p:nvPr/>
        </p:nvSpPr>
        <p:spPr>
          <a:xfrm>
            <a:off x="2544578" y="2566499"/>
            <a:ext cx="492443"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3254202" y="2566499"/>
            <a:ext cx="732893"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Address</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4296547" y="2566499"/>
            <a:ext cx="723275"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Control</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5368913" y="2566499"/>
            <a:ext cx="801823" cy="276999"/>
          </a:xfrm>
          <a:prstGeom prst="rect">
            <a:avLst/>
          </a:prstGeom>
          <a:noFill/>
        </p:spPr>
        <p:txBody>
          <a:bodyPr wrap="none" rtlCol="0">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Protocol</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p:cNvSpPr txBox="1"/>
          <p:nvPr/>
        </p:nvSpPr>
        <p:spPr>
          <a:xfrm>
            <a:off x="6625396" y="2566499"/>
            <a:ext cx="1072730" cy="276999"/>
          </a:xfrm>
          <a:prstGeom prst="rect">
            <a:avLst/>
          </a:prstGeom>
          <a:noFill/>
        </p:spPr>
        <p:txBody>
          <a:bodyPr wrap="none" rtlCol="0">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Information</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8145066" y="2566499"/>
            <a:ext cx="442750"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a:xfrm>
            <a:off x="8929675" y="2566499"/>
            <a:ext cx="492443"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7" name="组合 66"/>
          <p:cNvGrpSpPr/>
          <p:nvPr/>
        </p:nvGrpSpPr>
        <p:grpSpPr>
          <a:xfrm>
            <a:off x="5254173" y="3628638"/>
            <a:ext cx="3889375" cy="349724"/>
            <a:chOff x="4167232" y="3052206"/>
            <a:chExt cx="3889375" cy="349724"/>
          </a:xfrm>
          <a:solidFill>
            <a:srgbClr val="F3FBFE"/>
          </a:solidFill>
        </p:grpSpPr>
        <p:sp>
          <p:nvSpPr>
            <p:cNvPr id="92" name="矩形 91"/>
            <p:cNvSpPr/>
            <p:nvPr/>
          </p:nvSpPr>
          <p:spPr>
            <a:xfrm>
              <a:off x="4167232" y="3052206"/>
              <a:ext cx="3889375" cy="349724"/>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a:xfrm>
              <a:off x="5011921" y="3052206"/>
              <a:ext cx="0" cy="349724"/>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94" name="直接连接符 93"/>
            <p:cNvCxnSpPr>
              <a:endCxn id="92" idx="2"/>
            </p:cNvCxnSpPr>
            <p:nvPr/>
          </p:nvCxnSpPr>
          <p:spPr>
            <a:xfrm>
              <a:off x="6109702" y="3052206"/>
              <a:ext cx="2218" cy="349724"/>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7152240" y="3052206"/>
              <a:ext cx="0" cy="347563"/>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96" name="文本框 95"/>
            <p:cNvSpPr txBox="1"/>
            <p:nvPr/>
          </p:nvSpPr>
          <p:spPr>
            <a:xfrm>
              <a:off x="4347538" y="3120607"/>
              <a:ext cx="551754" cy="276999"/>
            </a:xfrm>
            <a:prstGeom prst="rect">
              <a:avLst/>
            </a:prstGeom>
            <a:grpFill/>
          </p:spPr>
          <p:txBody>
            <a:bodyPr wrap="none" rtlCol="0">
              <a:spAutoFit/>
            </a:bodyPr>
            <a:lstStyle/>
            <a:p>
              <a:r>
                <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Code</a:t>
              </a:r>
              <a:endParaRPr lang="zh-CN" altLang="en-US"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文本框 96"/>
            <p:cNvSpPr txBox="1"/>
            <p:nvPr/>
          </p:nvSpPr>
          <p:spPr>
            <a:xfrm>
              <a:off x="5176283" y="3120607"/>
              <a:ext cx="814647"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Identifier</a:t>
              </a:r>
            </a:p>
          </p:txBody>
        </p:sp>
        <p:sp>
          <p:nvSpPr>
            <p:cNvPr id="98" name="文本框 97"/>
            <p:cNvSpPr txBox="1"/>
            <p:nvPr/>
          </p:nvSpPr>
          <p:spPr>
            <a:xfrm>
              <a:off x="6291628" y="3120607"/>
              <a:ext cx="668773"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7170466" y="3120607"/>
              <a:ext cx="660758" cy="276999"/>
            </a:xfrm>
            <a:prstGeom prst="rect">
              <a:avLst/>
            </a:prstGeom>
            <a:grpFill/>
          </p:spPr>
          <p:txBody>
            <a:bodyPr wrap="none" rtlCol="0">
              <a:spAutoFit/>
            </a:bodyPr>
            <a:lstStyle/>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Data…</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8" name="组合 67"/>
          <p:cNvGrpSpPr/>
          <p:nvPr/>
        </p:nvGrpSpPr>
        <p:grpSpPr>
          <a:xfrm>
            <a:off x="5858018" y="4699971"/>
            <a:ext cx="4874180" cy="383947"/>
            <a:chOff x="1158427" y="3853065"/>
            <a:chExt cx="4874180" cy="383947"/>
          </a:xfrm>
          <a:solidFill>
            <a:srgbClr val="F3FBFE"/>
          </a:solidFill>
        </p:grpSpPr>
        <p:grpSp>
          <p:nvGrpSpPr>
            <p:cNvPr id="76" name="组合 75"/>
            <p:cNvGrpSpPr/>
            <p:nvPr/>
          </p:nvGrpSpPr>
          <p:grpSpPr>
            <a:xfrm>
              <a:off x="1158427" y="3853065"/>
              <a:ext cx="2185608" cy="383947"/>
              <a:chOff x="1190412" y="4615065"/>
              <a:chExt cx="2185608" cy="383947"/>
            </a:xfrm>
            <a:grpFill/>
          </p:grpSpPr>
          <p:sp>
            <p:nvSpPr>
              <p:cNvPr id="86" name="矩形 85"/>
              <p:cNvSpPr/>
              <p:nvPr/>
            </p:nvSpPr>
            <p:spPr>
              <a:xfrm>
                <a:off x="1190412" y="4615065"/>
                <a:ext cx="2185608" cy="383947"/>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7" name="直接连接符 86"/>
              <p:cNvCxnSpPr/>
              <p:nvPr/>
            </p:nvCxnSpPr>
            <p:spPr>
              <a:xfrm>
                <a:off x="1793575"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2595102"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1211689" y="4698210"/>
                <a:ext cx="516488"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Type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文本框 89"/>
              <p:cNvSpPr txBox="1"/>
              <p:nvPr/>
            </p:nvSpPr>
            <p:spPr>
              <a:xfrm>
                <a:off x="1850240" y="4698210"/>
                <a:ext cx="668773"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p:cNvSpPr txBox="1"/>
              <p:nvPr/>
            </p:nvSpPr>
            <p:spPr>
              <a:xfrm>
                <a:off x="2666941" y="4698210"/>
                <a:ext cx="580608"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Value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7" name="组合 76"/>
            <p:cNvGrpSpPr/>
            <p:nvPr/>
          </p:nvGrpSpPr>
          <p:grpSpPr>
            <a:xfrm>
              <a:off x="3342662" y="3853065"/>
              <a:ext cx="2689945" cy="383947"/>
              <a:chOff x="1190411" y="4615065"/>
              <a:chExt cx="2689945" cy="383947"/>
            </a:xfrm>
            <a:grpFill/>
          </p:grpSpPr>
          <p:sp>
            <p:nvSpPr>
              <p:cNvPr id="80" name="矩形 79"/>
              <p:cNvSpPr/>
              <p:nvPr/>
            </p:nvSpPr>
            <p:spPr>
              <a:xfrm>
                <a:off x="1190411" y="4615065"/>
                <a:ext cx="2689945" cy="383947"/>
              </a:xfrm>
              <a:prstGeom prst="rect">
                <a:avLst/>
              </a:prstGeom>
              <a:grp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连接符 80"/>
              <p:cNvCxnSpPr/>
              <p:nvPr/>
            </p:nvCxnSpPr>
            <p:spPr>
              <a:xfrm>
                <a:off x="1793575"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2595102" y="4621801"/>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83" name="文本框 82"/>
              <p:cNvSpPr txBox="1"/>
              <p:nvPr/>
            </p:nvSpPr>
            <p:spPr>
              <a:xfrm>
                <a:off x="1211689" y="4698210"/>
                <a:ext cx="516488"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Type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文本框 83"/>
              <p:cNvSpPr txBox="1"/>
              <p:nvPr/>
            </p:nvSpPr>
            <p:spPr>
              <a:xfrm>
                <a:off x="1850240" y="4698210"/>
                <a:ext cx="668773"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文本框 84"/>
              <p:cNvSpPr txBox="1"/>
              <p:nvPr/>
            </p:nvSpPr>
            <p:spPr>
              <a:xfrm>
                <a:off x="2666941" y="4698210"/>
                <a:ext cx="580608" cy="276999"/>
              </a:xfrm>
              <a:prstGeom prst="rect">
                <a:avLst/>
              </a:prstGeom>
              <a:grpFill/>
            </p:spPr>
            <p:txBody>
              <a:bodyPr wrap="none" rtlCol="0">
                <a:spAutoFit/>
              </a:bodyPr>
              <a:lstStyle/>
              <a:p>
                <a:r>
                  <a:rPr lang="en-US" altLang="zh-CN" sz="1200">
                    <a:latin typeface="Huawei Sans" panose="020C0503030203020204" pitchFamily="34" charset="0"/>
                    <a:ea typeface="方正兰亭黑简体" panose="02000000000000000000" pitchFamily="2" charset="-122"/>
                    <a:sym typeface="Huawei Sans" panose="020C0503030203020204" pitchFamily="34" charset="0"/>
                  </a:rPr>
                  <a:t>Value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78" name="直接连接符 77"/>
            <p:cNvCxnSpPr/>
            <p:nvPr/>
          </p:nvCxnSpPr>
          <p:spPr>
            <a:xfrm>
              <a:off x="5477117" y="3853065"/>
              <a:ext cx="0" cy="377211"/>
            </a:xfrm>
            <a:prstGeom prst="line">
              <a:avLst/>
            </a:prstGeom>
            <a:grpFill/>
            <a:ln>
              <a:solidFill>
                <a:srgbClr val="99DFF9"/>
              </a:solidFill>
            </a:ln>
          </p:spPr>
          <p:style>
            <a:lnRef idx="1">
              <a:schemeClr val="dk1"/>
            </a:lnRef>
            <a:fillRef idx="0">
              <a:schemeClr val="dk1"/>
            </a:fillRef>
            <a:effectRef idx="0">
              <a:schemeClr val="dk1"/>
            </a:effectRef>
            <a:fontRef idx="minor">
              <a:schemeClr val="tx1"/>
            </a:fontRef>
          </p:style>
        </p:cxnSp>
        <p:sp>
          <p:nvSpPr>
            <p:cNvPr id="79" name="文本框 78"/>
            <p:cNvSpPr txBox="1"/>
            <p:nvPr/>
          </p:nvSpPr>
          <p:spPr>
            <a:xfrm>
              <a:off x="5508641" y="3936210"/>
              <a:ext cx="396262" cy="276999"/>
            </a:xfrm>
            <a:prstGeom prst="rect">
              <a:avLst/>
            </a:prstGeom>
            <a:grp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9" name="直接连接符 68"/>
          <p:cNvCxnSpPr/>
          <p:nvPr/>
        </p:nvCxnSpPr>
        <p:spPr>
          <a:xfrm>
            <a:off x="4191758" y="2533670"/>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a:off x="5184479" y="2528221"/>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6363513" y="2530282"/>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7963713" y="2528220"/>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8893504" y="2530282"/>
            <a:ext cx="0" cy="333865"/>
          </a:xfrm>
          <a:prstGeom prst="line">
            <a:avLst/>
          </a:prstGeom>
          <a:ln>
            <a:solidFill>
              <a:srgbClr val="99DFF9"/>
            </a:solidFill>
          </a:ln>
        </p:spPr>
        <p:style>
          <a:lnRef idx="1">
            <a:schemeClr val="dk1"/>
          </a:lnRef>
          <a:fillRef idx="0">
            <a:schemeClr val="dk1"/>
          </a:fillRef>
          <a:effectRef idx="0">
            <a:schemeClr val="dk1"/>
          </a:effectRef>
          <a:fontRef idx="minor">
            <a:schemeClr val="tx1"/>
          </a:fontRef>
        </p:style>
      </p:cxnSp>
      <p:sp>
        <p:nvSpPr>
          <p:cNvPr id="75" name="任意多边形 74"/>
          <p:cNvSpPr/>
          <p:nvPr/>
        </p:nvSpPr>
        <p:spPr>
          <a:xfrm>
            <a:off x="5856406" y="3997808"/>
            <a:ext cx="4867275" cy="681990"/>
          </a:xfrm>
          <a:custGeom>
            <a:avLst/>
            <a:gdLst>
              <a:gd name="connsiteX0" fmla="*/ 3467100 w 4867275"/>
              <a:gd name="connsiteY0" fmla="*/ 0 h 628650"/>
              <a:gd name="connsiteX1" fmla="*/ 4381500 w 4867275"/>
              <a:gd name="connsiteY1" fmla="*/ 0 h 628650"/>
              <a:gd name="connsiteX2" fmla="*/ 4867275 w 4867275"/>
              <a:gd name="connsiteY2" fmla="*/ 628650 h 628650"/>
              <a:gd name="connsiteX3" fmla="*/ 0 w 4867275"/>
              <a:gd name="connsiteY3" fmla="*/ 619125 h 628650"/>
              <a:gd name="connsiteX4" fmla="*/ 3467100 w 4867275"/>
              <a:gd name="connsiteY4" fmla="*/ 0 h 628650"/>
              <a:gd name="connsiteX0" fmla="*/ 2377440 w 4867275"/>
              <a:gd name="connsiteY0" fmla="*/ 0 h 689610"/>
              <a:gd name="connsiteX1" fmla="*/ 4381500 w 4867275"/>
              <a:gd name="connsiteY1" fmla="*/ 60960 h 689610"/>
              <a:gd name="connsiteX2" fmla="*/ 4867275 w 4867275"/>
              <a:gd name="connsiteY2" fmla="*/ 689610 h 689610"/>
              <a:gd name="connsiteX3" fmla="*/ 0 w 4867275"/>
              <a:gd name="connsiteY3" fmla="*/ 680085 h 689610"/>
              <a:gd name="connsiteX4" fmla="*/ 2377440 w 4867275"/>
              <a:gd name="connsiteY4" fmla="*/ 0 h 689610"/>
              <a:gd name="connsiteX0" fmla="*/ 2377440 w 4867275"/>
              <a:gd name="connsiteY0" fmla="*/ 0 h 689610"/>
              <a:gd name="connsiteX1" fmla="*/ 3284220 w 4867275"/>
              <a:gd name="connsiteY1" fmla="*/ 7620 h 689610"/>
              <a:gd name="connsiteX2" fmla="*/ 4867275 w 4867275"/>
              <a:gd name="connsiteY2" fmla="*/ 689610 h 689610"/>
              <a:gd name="connsiteX3" fmla="*/ 0 w 4867275"/>
              <a:gd name="connsiteY3" fmla="*/ 680085 h 689610"/>
              <a:gd name="connsiteX4" fmla="*/ 2377440 w 4867275"/>
              <a:gd name="connsiteY4" fmla="*/ 0 h 689610"/>
              <a:gd name="connsiteX0" fmla="*/ 2377440 w 4867275"/>
              <a:gd name="connsiteY0" fmla="*/ 0 h 681990"/>
              <a:gd name="connsiteX1" fmla="*/ 3284220 w 4867275"/>
              <a:gd name="connsiteY1" fmla="*/ 0 h 681990"/>
              <a:gd name="connsiteX2" fmla="*/ 4867275 w 4867275"/>
              <a:gd name="connsiteY2" fmla="*/ 681990 h 681990"/>
              <a:gd name="connsiteX3" fmla="*/ 0 w 4867275"/>
              <a:gd name="connsiteY3" fmla="*/ 672465 h 681990"/>
              <a:gd name="connsiteX4" fmla="*/ 2377440 w 4867275"/>
              <a:gd name="connsiteY4" fmla="*/ 0 h 68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75" h="681990">
                <a:moveTo>
                  <a:pt x="2377440" y="0"/>
                </a:moveTo>
                <a:lnTo>
                  <a:pt x="3284220" y="0"/>
                </a:lnTo>
                <a:lnTo>
                  <a:pt x="4867275" y="681990"/>
                </a:lnTo>
                <a:lnTo>
                  <a:pt x="0" y="672465"/>
                </a:lnTo>
                <a:lnTo>
                  <a:pt x="2377440" y="0"/>
                </a:lnTo>
                <a:close/>
              </a:path>
            </a:pathLst>
          </a:custGeom>
          <a:gradFill>
            <a:gsLst>
              <a:gs pos="0">
                <a:schemeClr val="bg1">
                  <a:lumMod val="95000"/>
                  <a:shade val="30000"/>
                  <a:satMod val="115000"/>
                </a:schemeClr>
              </a:gs>
              <a:gs pos="1000">
                <a:srgbClr val="99DFF9"/>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圆角矩形标注 108"/>
          <p:cNvSpPr/>
          <p:nvPr/>
        </p:nvSpPr>
        <p:spPr>
          <a:xfrm rot="10800000">
            <a:off x="3235283" y="3007664"/>
            <a:ext cx="1516821" cy="1232613"/>
          </a:xfrm>
          <a:prstGeom prst="wedgeRoundRectCallout">
            <a:avLst>
              <a:gd name="adj1" fmla="val -89894"/>
              <a:gd name="adj2" fmla="val 56514"/>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0" name="文本框 109"/>
          <p:cNvSpPr txBox="1"/>
          <p:nvPr/>
        </p:nvSpPr>
        <p:spPr>
          <a:xfrm>
            <a:off x="3287695" y="3000723"/>
            <a:ext cx="1516822" cy="1246495"/>
          </a:xfrm>
          <a:prstGeom prst="rect">
            <a:avLst/>
          </a:prstGeom>
          <a:noFill/>
        </p:spPr>
        <p:txBody>
          <a:bodyPr wrap="square" rtlCol="0">
            <a:spAutoFit/>
          </a:bodyPr>
          <a:lstStyle/>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0x0021:IP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0x8021:IPCP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0xC021:LCP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0xC023:PAP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800"/>
              </a:lnSpc>
            </a:pP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0xC223:CHAP</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2562747" y="2287348"/>
            <a:ext cx="6933940" cy="276999"/>
            <a:chOff x="1828684" y="1704304"/>
            <a:chExt cx="6933940" cy="276999"/>
          </a:xfrm>
        </p:grpSpPr>
        <p:sp>
          <p:nvSpPr>
            <p:cNvPr id="102" name="文本框 101"/>
            <p:cNvSpPr txBox="1"/>
            <p:nvPr/>
          </p:nvSpPr>
          <p:spPr bwMode="auto">
            <a:xfrm>
              <a:off x="1828684" y="1706141"/>
              <a:ext cx="51074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0x7E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文本框 102"/>
            <p:cNvSpPr txBox="1"/>
            <p:nvPr/>
          </p:nvSpPr>
          <p:spPr bwMode="auto">
            <a:xfrm>
              <a:off x="2669420" y="1706141"/>
              <a:ext cx="50272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0xFF</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文本框 103"/>
            <p:cNvSpPr txBox="1"/>
            <p:nvPr/>
          </p:nvSpPr>
          <p:spPr bwMode="auto">
            <a:xfrm>
              <a:off x="3694359" y="1706141"/>
              <a:ext cx="51234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0x03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文本框 104"/>
            <p:cNvSpPr txBox="1"/>
            <p:nvPr/>
          </p:nvSpPr>
          <p:spPr bwMode="auto">
            <a:xfrm>
              <a:off x="5931887" y="1706141"/>
              <a:ext cx="105576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0~1500 Byte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文本框 105"/>
            <p:cNvSpPr txBox="1"/>
            <p:nvPr/>
          </p:nvSpPr>
          <p:spPr bwMode="auto">
            <a:xfrm>
              <a:off x="8251881" y="1706141"/>
              <a:ext cx="510743" cy="273325"/>
            </a:xfrm>
            <a:prstGeom prst="rect">
              <a:avLst/>
            </a:prstGeom>
            <a:noFill/>
            <a:ln w="9525" algn="ctr">
              <a:noFill/>
              <a:prstDash val="solid"/>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0x7E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文本框 106"/>
            <p:cNvSpPr txBox="1"/>
            <p:nvPr/>
          </p:nvSpPr>
          <p:spPr bwMode="auto">
            <a:xfrm>
              <a:off x="7327368" y="1706141"/>
              <a:ext cx="618145"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4 Byte</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4682135" y="1704304"/>
              <a:ext cx="700833" cy="276999"/>
            </a:xfrm>
            <a:prstGeom prst="rect">
              <a:avLst/>
            </a:prstGeom>
          </p:spPr>
          <p:txBody>
            <a:bodyPr wrap="none">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0xC021</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11" name="AutoShape 90"/>
          <p:cNvSpPr>
            <a:spLocks/>
          </p:cNvSpPr>
          <p:nvPr/>
        </p:nvSpPr>
        <p:spPr bwMode="auto">
          <a:xfrm rot="5400000">
            <a:off x="6855243" y="3502511"/>
            <a:ext cx="187917" cy="2172871"/>
          </a:xfrm>
          <a:prstGeom prst="leftBrace">
            <a:avLst>
              <a:gd name="adj1" fmla="val 189561"/>
              <a:gd name="adj2" fmla="val 50000"/>
            </a:avLst>
          </a:prstGeom>
          <a:noFill/>
          <a:ln w="9525">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AutoShape 90"/>
          <p:cNvSpPr>
            <a:spLocks/>
          </p:cNvSpPr>
          <p:nvPr/>
        </p:nvSpPr>
        <p:spPr bwMode="auto">
          <a:xfrm rot="5400000">
            <a:off x="9032322" y="3532358"/>
            <a:ext cx="187916" cy="2113177"/>
          </a:xfrm>
          <a:prstGeom prst="leftBrace">
            <a:avLst>
              <a:gd name="adj1" fmla="val 189561"/>
              <a:gd name="adj2" fmla="val 50000"/>
            </a:avLst>
          </a:prstGeom>
          <a:noFill/>
          <a:ln w="9525">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a:extLst>
              <a:ext uri="{FF2B5EF4-FFF2-40B4-BE49-F238E27FC236}">
                <a16:creationId xmlns:a16="http://schemas.microsoft.com/office/drawing/2014/main" xmlns="" id="{EB370946-3282-4C33-AEC5-D0B3EBEDCC88}"/>
              </a:ext>
            </a:extLst>
          </p:cNvPr>
          <p:cNvSpPr txBox="1"/>
          <p:nvPr/>
        </p:nvSpPr>
        <p:spPr>
          <a:xfrm>
            <a:off x="969920" y="2510802"/>
            <a:ext cx="1390124" cy="307777"/>
          </a:xfrm>
          <a:prstGeom prst="rect">
            <a:avLst/>
          </a:prstGeom>
          <a:noFill/>
        </p:spPr>
        <p:txBody>
          <a:bodyPr wrap="none" rtlCol="0">
            <a:spAutoFit/>
          </a:bodyPr>
          <a:lstStyle/>
          <a:p>
            <a:r>
              <a:rPr lang="en-US" altLang="zh-CN" sz="1400" dirty="0"/>
              <a:t>PPP</a:t>
            </a:r>
            <a:r>
              <a:rPr lang="zh-CN" altLang="en-US" sz="1400" dirty="0"/>
              <a:t>报文格式：</a:t>
            </a:r>
          </a:p>
        </p:txBody>
      </p:sp>
      <p:sp>
        <p:nvSpPr>
          <p:cNvPr id="114" name="梯形 2"/>
          <p:cNvSpPr/>
          <p:nvPr/>
        </p:nvSpPr>
        <p:spPr>
          <a:xfrm>
            <a:off x="5242559" y="2865139"/>
            <a:ext cx="3914684" cy="752009"/>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840000"/>
              <a:gd name="connsiteY0" fmla="*/ 726886 h 726886"/>
              <a:gd name="connsiteX1" fmla="*/ 1804458 w 6840000"/>
              <a:gd name="connsiteY1" fmla="*/ 0 h 726886"/>
              <a:gd name="connsiteX2" fmla="*/ 3466880 w 6840000"/>
              <a:gd name="connsiteY2" fmla="*/ 23473 h 726886"/>
              <a:gd name="connsiteX3" fmla="*/ 6840000 w 6840000"/>
              <a:gd name="connsiteY3" fmla="*/ 726886 h 726886"/>
              <a:gd name="connsiteX4" fmla="*/ 0 w 6840000"/>
              <a:gd name="connsiteY4" fmla="*/ 726886 h 726886"/>
              <a:gd name="connsiteX0" fmla="*/ 0 w 4745830"/>
              <a:gd name="connsiteY0" fmla="*/ 726886 h 726886"/>
              <a:gd name="connsiteX1" fmla="*/ 1804458 w 4745830"/>
              <a:gd name="connsiteY1" fmla="*/ 0 h 726886"/>
              <a:gd name="connsiteX2" fmla="*/ 3466880 w 4745830"/>
              <a:gd name="connsiteY2" fmla="*/ 23473 h 726886"/>
              <a:gd name="connsiteX3" fmla="*/ 4745830 w 4745830"/>
              <a:gd name="connsiteY3" fmla="*/ 649153 h 726886"/>
              <a:gd name="connsiteX4" fmla="*/ 0 w 4745830"/>
              <a:gd name="connsiteY4" fmla="*/ 726886 h 726886"/>
              <a:gd name="connsiteX0" fmla="*/ 0 w 4083487"/>
              <a:gd name="connsiteY0" fmla="*/ 610287 h 649153"/>
              <a:gd name="connsiteX1" fmla="*/ 1142115 w 4083487"/>
              <a:gd name="connsiteY1" fmla="*/ 0 h 649153"/>
              <a:gd name="connsiteX2" fmla="*/ 2804537 w 4083487"/>
              <a:gd name="connsiteY2" fmla="*/ 23473 h 649153"/>
              <a:gd name="connsiteX3" fmla="*/ 4083487 w 4083487"/>
              <a:gd name="connsiteY3" fmla="*/ 649153 h 649153"/>
              <a:gd name="connsiteX4" fmla="*/ 0 w 4083487"/>
              <a:gd name="connsiteY4" fmla="*/ 610287 h 649153"/>
              <a:gd name="connsiteX0" fmla="*/ 0 w 4064006"/>
              <a:gd name="connsiteY0" fmla="*/ 610287 h 803133"/>
              <a:gd name="connsiteX1" fmla="*/ 1142115 w 4064006"/>
              <a:gd name="connsiteY1" fmla="*/ 0 h 803133"/>
              <a:gd name="connsiteX2" fmla="*/ 2804537 w 4064006"/>
              <a:gd name="connsiteY2" fmla="*/ 23473 h 803133"/>
              <a:gd name="connsiteX3" fmla="*/ 4064006 w 4064006"/>
              <a:gd name="connsiteY3" fmla="*/ 803133 h 803133"/>
              <a:gd name="connsiteX4" fmla="*/ 0 w 4064006"/>
              <a:gd name="connsiteY4" fmla="*/ 610287 h 803133"/>
              <a:gd name="connsiteX0" fmla="*/ 0 w 4064006"/>
              <a:gd name="connsiteY0" fmla="*/ 610287 h 803133"/>
              <a:gd name="connsiteX1" fmla="*/ 1142115 w 4064006"/>
              <a:gd name="connsiteY1" fmla="*/ 0 h 803133"/>
              <a:gd name="connsiteX2" fmla="*/ 2804537 w 4064006"/>
              <a:gd name="connsiteY2" fmla="*/ 23473 h 803133"/>
              <a:gd name="connsiteX3" fmla="*/ 4064006 w 4064006"/>
              <a:gd name="connsiteY3" fmla="*/ 803133 h 803133"/>
              <a:gd name="connsiteX4" fmla="*/ 24099 w 4064006"/>
              <a:gd name="connsiteY4" fmla="*/ 769850 h 803133"/>
              <a:gd name="connsiteX5" fmla="*/ 0 w 4064006"/>
              <a:gd name="connsiteY5" fmla="*/ 610287 h 803133"/>
              <a:gd name="connsiteX0" fmla="*/ 0 w 4064006"/>
              <a:gd name="connsiteY0" fmla="*/ 754002 h 803133"/>
              <a:gd name="connsiteX1" fmla="*/ 1142115 w 4064006"/>
              <a:gd name="connsiteY1" fmla="*/ 0 h 803133"/>
              <a:gd name="connsiteX2" fmla="*/ 2804537 w 4064006"/>
              <a:gd name="connsiteY2" fmla="*/ 23473 h 803133"/>
              <a:gd name="connsiteX3" fmla="*/ 4064006 w 4064006"/>
              <a:gd name="connsiteY3" fmla="*/ 803133 h 803133"/>
              <a:gd name="connsiteX4" fmla="*/ 24099 w 4064006"/>
              <a:gd name="connsiteY4" fmla="*/ 769850 h 803133"/>
              <a:gd name="connsiteX5" fmla="*/ 0 w 4064006"/>
              <a:gd name="connsiteY5" fmla="*/ 754002 h 803133"/>
              <a:gd name="connsiteX0" fmla="*/ 0 w 4067831"/>
              <a:gd name="connsiteY0" fmla="*/ 806410 h 806410"/>
              <a:gd name="connsiteX1" fmla="*/ 1145940 w 4067831"/>
              <a:gd name="connsiteY1" fmla="*/ 0 h 806410"/>
              <a:gd name="connsiteX2" fmla="*/ 2808362 w 4067831"/>
              <a:gd name="connsiteY2" fmla="*/ 23473 h 806410"/>
              <a:gd name="connsiteX3" fmla="*/ 4067831 w 4067831"/>
              <a:gd name="connsiteY3" fmla="*/ 803133 h 806410"/>
              <a:gd name="connsiteX4" fmla="*/ 27924 w 4067831"/>
              <a:gd name="connsiteY4" fmla="*/ 769850 h 806410"/>
              <a:gd name="connsiteX5" fmla="*/ 0 w 4067831"/>
              <a:gd name="connsiteY5" fmla="*/ 806410 h 806410"/>
              <a:gd name="connsiteX0" fmla="*/ 0 w 4067831"/>
              <a:gd name="connsiteY0" fmla="*/ 806410 h 817678"/>
              <a:gd name="connsiteX1" fmla="*/ 1145940 w 4067831"/>
              <a:gd name="connsiteY1" fmla="*/ 0 h 817678"/>
              <a:gd name="connsiteX2" fmla="*/ 2808362 w 4067831"/>
              <a:gd name="connsiteY2" fmla="*/ 23473 h 817678"/>
              <a:gd name="connsiteX3" fmla="*/ 4067831 w 4067831"/>
              <a:gd name="connsiteY3" fmla="*/ 803133 h 817678"/>
              <a:gd name="connsiteX4" fmla="*/ 24099 w 4067831"/>
              <a:gd name="connsiteY4" fmla="*/ 798070 h 817678"/>
              <a:gd name="connsiteX5" fmla="*/ 0 w 4067831"/>
              <a:gd name="connsiteY5" fmla="*/ 806410 h 817678"/>
              <a:gd name="connsiteX0" fmla="*/ 0 w 4044880"/>
              <a:gd name="connsiteY0" fmla="*/ 806410 h 818188"/>
              <a:gd name="connsiteX1" fmla="*/ 1145940 w 4044880"/>
              <a:gd name="connsiteY1" fmla="*/ 0 h 818188"/>
              <a:gd name="connsiteX2" fmla="*/ 2808362 w 4044880"/>
              <a:gd name="connsiteY2" fmla="*/ 23473 h 818188"/>
              <a:gd name="connsiteX3" fmla="*/ 4044880 w 4044880"/>
              <a:gd name="connsiteY3" fmla="*/ 807164 h 818188"/>
              <a:gd name="connsiteX4" fmla="*/ 24099 w 4044880"/>
              <a:gd name="connsiteY4" fmla="*/ 798070 h 818188"/>
              <a:gd name="connsiteX5" fmla="*/ 0 w 4044880"/>
              <a:gd name="connsiteY5" fmla="*/ 806410 h 818188"/>
              <a:gd name="connsiteX0" fmla="*/ 0 w 4044880"/>
              <a:gd name="connsiteY0" fmla="*/ 807124 h 818902"/>
              <a:gd name="connsiteX1" fmla="*/ 1145940 w 4044880"/>
              <a:gd name="connsiteY1" fmla="*/ 714 h 818902"/>
              <a:gd name="connsiteX2" fmla="*/ 2819838 w 4044880"/>
              <a:gd name="connsiteY2" fmla="*/ 0 h 818902"/>
              <a:gd name="connsiteX3" fmla="*/ 4044880 w 4044880"/>
              <a:gd name="connsiteY3" fmla="*/ 807878 h 818902"/>
              <a:gd name="connsiteX4" fmla="*/ 24099 w 4044880"/>
              <a:gd name="connsiteY4" fmla="*/ 798784 h 818902"/>
              <a:gd name="connsiteX5" fmla="*/ 0 w 4044880"/>
              <a:gd name="connsiteY5" fmla="*/ 807124 h 818902"/>
              <a:gd name="connsiteX0" fmla="*/ 0 w 4044880"/>
              <a:gd name="connsiteY0" fmla="*/ 807124 h 818902"/>
              <a:gd name="connsiteX1" fmla="*/ 1149765 w 4044880"/>
              <a:gd name="connsiteY1" fmla="*/ 714 h 818902"/>
              <a:gd name="connsiteX2" fmla="*/ 2819838 w 4044880"/>
              <a:gd name="connsiteY2" fmla="*/ 0 h 818902"/>
              <a:gd name="connsiteX3" fmla="*/ 4044880 w 4044880"/>
              <a:gd name="connsiteY3" fmla="*/ 807878 h 818902"/>
              <a:gd name="connsiteX4" fmla="*/ 24099 w 4044880"/>
              <a:gd name="connsiteY4" fmla="*/ 798784 h 818902"/>
              <a:gd name="connsiteX5" fmla="*/ 0 w 4044880"/>
              <a:gd name="connsiteY5" fmla="*/ 807124 h 81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880" h="818902">
                <a:moveTo>
                  <a:pt x="0" y="807124"/>
                </a:moveTo>
                <a:lnTo>
                  <a:pt x="1149765" y="714"/>
                </a:lnTo>
                <a:lnTo>
                  <a:pt x="2819838" y="0"/>
                </a:lnTo>
                <a:lnTo>
                  <a:pt x="4044880" y="807878"/>
                </a:lnTo>
                <a:cubicBezTo>
                  <a:pt x="2707984" y="742035"/>
                  <a:pt x="1360995" y="864627"/>
                  <a:pt x="24099" y="798784"/>
                </a:cubicBezTo>
                <a:lnTo>
                  <a:pt x="0" y="807124"/>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五边形 112"/>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118" name="燕尾形 117"/>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119" name="燕尾形 118"/>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120" name="燕尾形 119"/>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122" name="燕尾形 121"/>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2716160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圆角矩形 50"/>
          <p:cNvSpPr/>
          <p:nvPr/>
        </p:nvSpPr>
        <p:spPr>
          <a:xfrm>
            <a:off x="9427070" y="2347555"/>
            <a:ext cx="1571453" cy="971211"/>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0963" name="标题 1"/>
          <p:cNvSpPr>
            <a:spLocks noGrp="1"/>
          </p:cNvSpPr>
          <p:nvPr>
            <p:ph type="title"/>
          </p:nvPr>
        </p:nvSpPr>
        <p:spPr/>
        <p:txBody>
          <a:bodyPr/>
          <a:lstStyle/>
          <a:p>
            <a:r>
              <a:rPr lang="en-US" altLang="zh-CN" dirty="0" smtClean="0">
                <a:sym typeface="Huawei Sans" panose="020C0503030203020204" pitchFamily="34" charset="0"/>
              </a:rPr>
              <a:t>LCP</a:t>
            </a:r>
            <a:r>
              <a:rPr lang="zh-CN" altLang="en-US" dirty="0" smtClean="0">
                <a:sym typeface="Huawei Sans" panose="020C0503030203020204" pitchFamily="34" charset="0"/>
              </a:rPr>
              <a:t>协商过程 </a:t>
            </a:r>
            <a:r>
              <a:rPr lang="en-US" altLang="zh-CN" dirty="0">
                <a:sym typeface="Huawei Sans" panose="020C0503030203020204" pitchFamily="34" charset="0"/>
              </a:rPr>
              <a:t>-</a:t>
            </a:r>
            <a:r>
              <a:rPr lang="en-US" altLang="zh-CN" dirty="0" smtClean="0">
                <a:sym typeface="Huawei Sans" panose="020C0503030203020204" pitchFamily="34" charset="0"/>
              </a:rPr>
              <a:t> </a:t>
            </a:r>
            <a:r>
              <a:rPr lang="zh-CN" altLang="en-US" dirty="0" smtClean="0">
                <a:sym typeface="Huawei Sans" panose="020C0503030203020204" pitchFamily="34" charset="0"/>
              </a:rPr>
              <a:t>正常协商</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800" dirty="0" smtClean="0">
                <a:sym typeface="Huawei Sans" panose="020C0503030203020204" pitchFamily="34" charset="0"/>
              </a:rPr>
              <a:t>LCP</a:t>
            </a:r>
            <a:r>
              <a:rPr lang="zh-CN" altLang="en-US" sz="1800" dirty="0" smtClean="0">
                <a:sym typeface="Huawei Sans" panose="020C0503030203020204" pitchFamily="34" charset="0"/>
              </a:rPr>
              <a:t>协商由不同的</a:t>
            </a:r>
            <a:r>
              <a:rPr lang="en-US" altLang="zh-CN" sz="1800" dirty="0" smtClean="0">
                <a:sym typeface="Huawei Sans" panose="020C0503030203020204" pitchFamily="34" charset="0"/>
              </a:rPr>
              <a:t>LCP</a:t>
            </a:r>
            <a:r>
              <a:rPr lang="zh-CN" altLang="en-US" sz="1800" dirty="0" smtClean="0">
                <a:sym typeface="Huawei Sans" panose="020C0503030203020204" pitchFamily="34" charset="0"/>
              </a:rPr>
              <a:t>报文交互完成。协商由任意一方发送</a:t>
            </a:r>
            <a:r>
              <a:rPr lang="en-US" altLang="zh-CN" sz="1800" dirty="0" smtClean="0">
                <a:sym typeface="Huawei Sans" panose="020C0503030203020204" pitchFamily="34" charset="0"/>
              </a:rPr>
              <a:t>Configure-Request</a:t>
            </a:r>
            <a:r>
              <a:rPr lang="zh-CN" altLang="en-US" sz="1800" dirty="0" smtClean="0">
                <a:sym typeface="Huawei Sans" panose="020C0503030203020204" pitchFamily="34" charset="0"/>
              </a:rPr>
              <a:t>报文发起。如果对端接收此报文且参数匹配，则通过回复</a:t>
            </a:r>
            <a:r>
              <a:rPr lang="en-US" altLang="zh-CN" sz="1800" dirty="0" smtClean="0">
                <a:sym typeface="Huawei Sans" panose="020C0503030203020204" pitchFamily="34" charset="0"/>
              </a:rPr>
              <a:t>Configure-</a:t>
            </a:r>
            <a:r>
              <a:rPr lang="en-US" altLang="zh-CN" sz="1800" dirty="0" err="1" smtClean="0">
                <a:sym typeface="Huawei Sans" panose="020C0503030203020204" pitchFamily="34" charset="0"/>
              </a:rPr>
              <a:t>Ack</a:t>
            </a:r>
            <a:r>
              <a:rPr lang="zh-CN" altLang="en-US" sz="1800" dirty="0" smtClean="0">
                <a:sym typeface="Huawei Sans" panose="020C0503030203020204" pitchFamily="34" charset="0"/>
              </a:rPr>
              <a:t>响应协商成功。</a:t>
            </a:r>
            <a:endParaRPr lang="zh-CN" altLang="en-US" sz="1800" dirty="0">
              <a:sym typeface="Huawei Sans" panose="020C0503030203020204" pitchFamily="34" charset="0"/>
            </a:endParaRPr>
          </a:p>
        </p:txBody>
      </p:sp>
      <p:grpSp>
        <p:nvGrpSpPr>
          <p:cNvPr id="5" name="组合 4">
            <a:extLst>
              <a:ext uri="{FF2B5EF4-FFF2-40B4-BE49-F238E27FC236}">
                <a16:creationId xmlns:a16="http://schemas.microsoft.com/office/drawing/2014/main" xmlns="" id="{40478878-F1A3-48F1-9800-DA742E4F1C83}"/>
              </a:ext>
            </a:extLst>
          </p:cNvPr>
          <p:cNvGrpSpPr/>
          <p:nvPr/>
        </p:nvGrpSpPr>
        <p:grpSpPr>
          <a:xfrm>
            <a:off x="3735324" y="3414230"/>
            <a:ext cx="4700329" cy="298894"/>
            <a:chOff x="4527571" y="3274633"/>
            <a:chExt cx="3212405" cy="298894"/>
          </a:xfrm>
        </p:grpSpPr>
        <p:sp>
          <p:nvSpPr>
            <p:cNvPr id="40972" name="Text Box 19"/>
            <p:cNvSpPr txBox="1">
              <a:spLocks noChangeArrowheads="1"/>
            </p:cNvSpPr>
            <p:nvPr/>
          </p:nvSpPr>
          <p:spPr bwMode="auto">
            <a:xfrm>
              <a:off x="4527571" y="3274633"/>
              <a:ext cx="32124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1" name="直接箭头连接符 20"/>
            <p:cNvCxnSpPr/>
            <p:nvPr/>
          </p:nvCxnSpPr>
          <p:spPr>
            <a:xfrm flipV="1">
              <a:off x="4640404" y="3557557"/>
              <a:ext cx="2986740" cy="159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xmlns="" id="{FB671A9C-0B32-40D9-A0B7-C6A026EC63BD}"/>
              </a:ext>
            </a:extLst>
          </p:cNvPr>
          <p:cNvGrpSpPr/>
          <p:nvPr/>
        </p:nvGrpSpPr>
        <p:grpSpPr>
          <a:xfrm>
            <a:off x="3730453" y="4118326"/>
            <a:ext cx="4700329" cy="288755"/>
            <a:chOff x="4524242" y="4081766"/>
            <a:chExt cx="3212405" cy="288755"/>
          </a:xfrm>
        </p:grpSpPr>
        <p:sp>
          <p:nvSpPr>
            <p:cNvPr id="40975" name="Text Box 20"/>
            <p:cNvSpPr txBox="1">
              <a:spLocks noChangeArrowheads="1"/>
            </p:cNvSpPr>
            <p:nvPr/>
          </p:nvSpPr>
          <p:spPr bwMode="auto">
            <a:xfrm>
              <a:off x="4524242" y="4081766"/>
              <a:ext cx="3212405"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2" name="直接箭头连接符 21"/>
            <p:cNvCxnSpPr/>
            <p:nvPr/>
          </p:nvCxnSpPr>
          <p:spPr>
            <a:xfrm flipH="1">
              <a:off x="4661223" y="4370521"/>
              <a:ext cx="298341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xmlns="" id="{68BEDC09-2CFF-408D-9E8C-6F5B237CCD68}"/>
              </a:ext>
            </a:extLst>
          </p:cNvPr>
          <p:cNvGrpSpPr/>
          <p:nvPr/>
        </p:nvGrpSpPr>
        <p:grpSpPr>
          <a:xfrm>
            <a:off x="3730453" y="4812283"/>
            <a:ext cx="4700329" cy="344274"/>
            <a:chOff x="4524242" y="4966367"/>
            <a:chExt cx="3212405" cy="344274"/>
          </a:xfrm>
        </p:grpSpPr>
        <p:sp>
          <p:nvSpPr>
            <p:cNvPr id="97" name="Text Box 19"/>
            <p:cNvSpPr txBox="1">
              <a:spLocks noChangeArrowheads="1"/>
            </p:cNvSpPr>
            <p:nvPr/>
          </p:nvSpPr>
          <p:spPr bwMode="auto">
            <a:xfrm>
              <a:off x="4524242" y="4966367"/>
              <a:ext cx="32124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90" name="直接箭头连接符 89"/>
            <p:cNvCxnSpPr/>
            <p:nvPr/>
          </p:nvCxnSpPr>
          <p:spPr>
            <a:xfrm flipH="1">
              <a:off x="4640404" y="5310641"/>
              <a:ext cx="298341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xmlns="" id="{FA98A534-110A-497C-9D80-8E015CF7DE86}"/>
              </a:ext>
            </a:extLst>
          </p:cNvPr>
          <p:cNvGrpSpPr/>
          <p:nvPr/>
        </p:nvGrpSpPr>
        <p:grpSpPr>
          <a:xfrm>
            <a:off x="3725610" y="5561759"/>
            <a:ext cx="4700329" cy="349872"/>
            <a:chOff x="4520932" y="5841262"/>
            <a:chExt cx="3212405" cy="349872"/>
          </a:xfrm>
        </p:grpSpPr>
        <p:cxnSp>
          <p:nvCxnSpPr>
            <p:cNvPr id="93" name="直接箭头连接符 92"/>
            <p:cNvCxnSpPr/>
            <p:nvPr/>
          </p:nvCxnSpPr>
          <p:spPr>
            <a:xfrm flipV="1">
              <a:off x="4654584" y="6175164"/>
              <a:ext cx="2986740" cy="159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8" name="Text Box 20"/>
            <p:cNvSpPr txBox="1">
              <a:spLocks noChangeArrowheads="1"/>
            </p:cNvSpPr>
            <p:nvPr/>
          </p:nvSpPr>
          <p:spPr bwMode="auto">
            <a:xfrm>
              <a:off x="4520932" y="5841262"/>
              <a:ext cx="3212405"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grpSp>
        <p:nvGrpSpPr>
          <p:cNvPr id="15" name="组合 14"/>
          <p:cNvGrpSpPr/>
          <p:nvPr/>
        </p:nvGrpSpPr>
        <p:grpSpPr>
          <a:xfrm>
            <a:off x="2898009" y="2318323"/>
            <a:ext cx="6347553" cy="1017233"/>
            <a:chOff x="2898009" y="2318323"/>
            <a:chExt cx="6347553" cy="1017233"/>
          </a:xfrm>
        </p:grpSpPr>
        <p:grpSp>
          <p:nvGrpSpPr>
            <p:cNvPr id="2" name="组合 1"/>
            <p:cNvGrpSpPr/>
            <p:nvPr/>
          </p:nvGrpSpPr>
          <p:grpSpPr>
            <a:xfrm>
              <a:off x="2898009" y="2318323"/>
              <a:ext cx="6347553" cy="1017233"/>
              <a:chOff x="1170721" y="1759273"/>
              <a:chExt cx="6347553" cy="1017233"/>
            </a:xfrm>
          </p:grpSpPr>
          <p:sp>
            <p:nvSpPr>
              <p:cNvPr id="40965" name="Text Box 11"/>
              <p:cNvSpPr txBox="1">
                <a:spLocks noChangeArrowheads="1"/>
              </p:cNvSpPr>
              <p:nvPr/>
            </p:nvSpPr>
            <p:spPr bwMode="auto">
              <a:xfrm>
                <a:off x="1170721" y="2530285"/>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966" name="Text Box 12"/>
              <p:cNvSpPr txBox="1">
                <a:spLocks noChangeArrowheads="1"/>
              </p:cNvSpPr>
              <p:nvPr/>
            </p:nvSpPr>
            <p:spPr bwMode="auto">
              <a:xfrm>
                <a:off x="6819110" y="2530285"/>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969" name="Text Box 7"/>
              <p:cNvSpPr txBox="1">
                <a:spLocks noChangeArrowheads="1"/>
              </p:cNvSpPr>
              <p:nvPr/>
            </p:nvSpPr>
            <p:spPr bwMode="auto">
              <a:xfrm>
                <a:off x="3766028" y="1759273"/>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0970" name="Text Box 7"/>
              <p:cNvSpPr txBox="1">
                <a:spLocks noChangeArrowheads="1"/>
              </p:cNvSpPr>
              <p:nvPr/>
            </p:nvSpPr>
            <p:spPr bwMode="auto">
              <a:xfrm>
                <a:off x="1712120" y="2255260"/>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0971" name="Text Box 7"/>
              <p:cNvSpPr txBox="1">
                <a:spLocks noChangeArrowheads="1"/>
              </p:cNvSpPr>
              <p:nvPr/>
            </p:nvSpPr>
            <p:spPr bwMode="auto">
              <a:xfrm>
                <a:off x="5561748" y="2264104"/>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0976" name="Text Box 7"/>
              <p:cNvSpPr txBox="1">
                <a:spLocks noChangeArrowheads="1"/>
              </p:cNvSpPr>
              <p:nvPr/>
            </p:nvSpPr>
            <p:spPr bwMode="auto">
              <a:xfrm>
                <a:off x="1611202" y="1899546"/>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0977" name="Text Box 7"/>
              <p:cNvSpPr txBox="1">
                <a:spLocks noChangeArrowheads="1"/>
              </p:cNvSpPr>
              <p:nvPr/>
            </p:nvSpPr>
            <p:spPr bwMode="auto">
              <a:xfrm>
                <a:off x="5922772" y="1925248"/>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38" name="直接连接符 37"/>
            <p:cNvCxnSpPr>
              <a:stCxn id="43" idx="1"/>
              <a:endCxn id="41" idx="3"/>
            </p:cNvCxnSpPr>
            <p:nvPr/>
          </p:nvCxnSpPr>
          <p:spPr>
            <a:xfrm flipH="1" flipV="1">
              <a:off x="3503489" y="2796609"/>
              <a:ext cx="5135191" cy="13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Oval 4">
            <a:extLst>
              <a:ext uri="{FF2B5EF4-FFF2-40B4-BE49-F238E27FC236}">
                <a16:creationId xmlns:a16="http://schemas.microsoft.com/office/drawing/2014/main" xmlns="" id="{B18EF71D-655D-4964-BA79-AEE5A754E296}"/>
              </a:ext>
            </a:extLst>
          </p:cNvPr>
          <p:cNvSpPr>
            <a:spLocks noChangeAspect="1"/>
          </p:cNvSpPr>
          <p:nvPr/>
        </p:nvSpPr>
        <p:spPr>
          <a:xfrm>
            <a:off x="3928637" y="337428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7" name="Oval 4">
            <a:extLst>
              <a:ext uri="{FF2B5EF4-FFF2-40B4-BE49-F238E27FC236}">
                <a16:creationId xmlns:a16="http://schemas.microsoft.com/office/drawing/2014/main" xmlns="" id="{E3B22FBF-2C56-4276-A84D-BC40306D03EE}"/>
              </a:ext>
            </a:extLst>
          </p:cNvPr>
          <p:cNvSpPr>
            <a:spLocks noChangeAspect="1"/>
          </p:cNvSpPr>
          <p:nvPr/>
        </p:nvSpPr>
        <p:spPr>
          <a:xfrm>
            <a:off x="7891338" y="403283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8" name="Oval 4">
            <a:extLst>
              <a:ext uri="{FF2B5EF4-FFF2-40B4-BE49-F238E27FC236}">
                <a16:creationId xmlns:a16="http://schemas.microsoft.com/office/drawing/2014/main" xmlns="" id="{062ED75B-4CD7-4A3A-9F2B-A951702F4908}"/>
              </a:ext>
            </a:extLst>
          </p:cNvPr>
          <p:cNvSpPr>
            <a:spLocks noChangeAspect="1"/>
          </p:cNvSpPr>
          <p:nvPr/>
        </p:nvSpPr>
        <p:spPr>
          <a:xfrm>
            <a:off x="7891338" y="476926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9" name="Oval 4">
            <a:extLst>
              <a:ext uri="{FF2B5EF4-FFF2-40B4-BE49-F238E27FC236}">
                <a16:creationId xmlns:a16="http://schemas.microsoft.com/office/drawing/2014/main" xmlns="" id="{F9A9FECF-725E-452F-B668-799026C431C3}"/>
              </a:ext>
            </a:extLst>
          </p:cNvPr>
          <p:cNvSpPr>
            <a:spLocks noChangeAspect="1"/>
          </p:cNvSpPr>
          <p:nvPr/>
        </p:nvSpPr>
        <p:spPr>
          <a:xfrm>
            <a:off x="3935237" y="552171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6" name="文本框 95"/>
          <p:cNvSpPr txBox="1"/>
          <p:nvPr/>
        </p:nvSpPr>
        <p:spPr>
          <a:xfrm>
            <a:off x="9502860" y="2347091"/>
            <a:ext cx="1475084" cy="95410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接口参数：</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圆角矩形 3"/>
          <p:cNvSpPr/>
          <p:nvPr/>
        </p:nvSpPr>
        <p:spPr>
          <a:xfrm>
            <a:off x="1140070" y="2362758"/>
            <a:ext cx="1562775" cy="98447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0" name="文本框 49"/>
          <p:cNvSpPr txBox="1"/>
          <p:nvPr/>
        </p:nvSpPr>
        <p:spPr>
          <a:xfrm>
            <a:off x="1211177" y="2364659"/>
            <a:ext cx="1475084" cy="95410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接口参数：</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xmlns="" id="{D9CC3AF6-3ACD-4568-95AA-B5B937AB8AD9}"/>
              </a:ext>
            </a:extLst>
          </p:cNvPr>
          <p:cNvSpPr txBox="1"/>
          <p:nvPr/>
        </p:nvSpPr>
        <p:spPr>
          <a:xfrm>
            <a:off x="926364" y="3495547"/>
            <a:ext cx="2428233" cy="584775"/>
          </a:xfrm>
          <a:prstGeom prst="rect">
            <a:avLst/>
          </a:prstGeom>
          <a:noFill/>
        </p:spPr>
        <p:txBody>
          <a:bodyPr wrap="square" rtlCol="0">
            <a:spAutoFit/>
          </a:bodyPr>
          <a:lstStyle/>
          <a:p>
            <a:r>
              <a:rPr lang="en-US" altLang="zh-CN" sz="1600" dirty="0"/>
              <a:t>1. </a:t>
            </a:r>
            <a:r>
              <a:rPr lang="zh-CN" altLang="en-US" sz="1600" dirty="0"/>
              <a:t>发起配置请求，携带本端参数。</a:t>
            </a:r>
          </a:p>
        </p:txBody>
      </p:sp>
      <p:sp>
        <p:nvSpPr>
          <p:cNvPr id="53" name="文本框 52">
            <a:extLst>
              <a:ext uri="{FF2B5EF4-FFF2-40B4-BE49-F238E27FC236}">
                <a16:creationId xmlns:a16="http://schemas.microsoft.com/office/drawing/2014/main" xmlns="" id="{2165E72D-5798-40D5-A9C0-E1C12029917C}"/>
              </a:ext>
            </a:extLst>
          </p:cNvPr>
          <p:cNvSpPr txBox="1"/>
          <p:nvPr/>
        </p:nvSpPr>
        <p:spPr>
          <a:xfrm>
            <a:off x="8841971" y="4203285"/>
            <a:ext cx="2258952" cy="338554"/>
          </a:xfrm>
          <a:prstGeom prst="rect">
            <a:avLst/>
          </a:prstGeom>
          <a:noFill/>
        </p:spPr>
        <p:txBody>
          <a:bodyPr wrap="none" rtlCol="0">
            <a:spAutoFit/>
          </a:bodyPr>
          <a:lstStyle/>
          <a:p>
            <a:r>
              <a:rPr lang="en-US" altLang="zh-CN" sz="1600" dirty="0"/>
              <a:t>2. </a:t>
            </a:r>
            <a:r>
              <a:rPr lang="zh-CN" altLang="en-US" sz="1600" dirty="0"/>
              <a:t>确认对端参数合法。</a:t>
            </a:r>
          </a:p>
        </p:txBody>
      </p:sp>
      <p:cxnSp>
        <p:nvCxnSpPr>
          <p:cNvPr id="54" name="直接连接符 53"/>
          <p:cNvCxnSpPr>
            <a:cxnSpLocks/>
          </p:cNvCxnSpPr>
          <p:nvPr/>
        </p:nvCxnSpPr>
        <p:spPr>
          <a:xfrm flipH="1">
            <a:off x="3237632" y="341144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a:cxnSpLocks/>
          </p:cNvCxnSpPr>
          <p:nvPr/>
        </p:nvCxnSpPr>
        <p:spPr>
          <a:xfrm flipH="1">
            <a:off x="8816380" y="341423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56" name="五边形 55"/>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57" name="燕尾形 56"/>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58" name="燕尾形 57"/>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59" name="燕尾形 58"/>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0" name="燕尾形 59"/>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3616318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协商过程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参数不匹配</a:t>
            </a:r>
          </a:p>
        </p:txBody>
      </p:sp>
      <p:sp>
        <p:nvSpPr>
          <p:cNvPr id="36" name="文本占位符 2"/>
          <p:cNvSpPr>
            <a:spLocks noGrp="1"/>
          </p:cNvSpPr>
          <p:nvPr>
            <p:ph type="body" sz="quarter" idx="10"/>
          </p:nvPr>
        </p:nvSpPr>
        <p:spPr>
          <a:xfrm>
            <a:off x="468317" y="1233488"/>
            <a:ext cx="11276183" cy="846553"/>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报文交互中出现</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参数不匹配时，接收方回复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Configure-Nak</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响应告知对端修改参数然后重新协商。</a:t>
            </a:r>
          </a:p>
        </p:txBody>
      </p:sp>
      <p:sp>
        <p:nvSpPr>
          <p:cNvPr id="53" name="圆角矩形 52"/>
          <p:cNvSpPr/>
          <p:nvPr/>
        </p:nvSpPr>
        <p:spPr>
          <a:xfrm>
            <a:off x="1258790" y="2316398"/>
            <a:ext cx="1501394"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 name="文本框 2"/>
          <p:cNvSpPr txBox="1"/>
          <p:nvPr/>
        </p:nvSpPr>
        <p:spPr>
          <a:xfrm>
            <a:off x="1285099" y="2359878"/>
            <a:ext cx="1475084" cy="954107"/>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MRU=2000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53"/>
          <p:cNvSpPr/>
          <p:nvPr/>
        </p:nvSpPr>
        <p:spPr>
          <a:xfrm>
            <a:off x="9391331" y="2332494"/>
            <a:ext cx="1437347"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5" name="文本框 54"/>
          <p:cNvSpPr txBox="1"/>
          <p:nvPr/>
        </p:nvSpPr>
        <p:spPr>
          <a:xfrm>
            <a:off x="9391331" y="2364142"/>
            <a:ext cx="1475084" cy="954107"/>
          </a:xfrm>
          <a:prstGeom prst="rect">
            <a:avLst/>
          </a:prstGeom>
          <a:noFill/>
        </p:spPr>
        <p:txBody>
          <a:bodyPr wrap="square" rtlCol="0">
            <a:spAutoFit/>
          </a:bodyPr>
          <a:lstStyle/>
          <a:p>
            <a:r>
              <a:rPr lang="zh-CN" altLang="en-US" sz="1400" dirty="0"/>
              <a:t>接口参数：</a:t>
            </a:r>
            <a:endParaRPr lang="en-US" altLang="zh-CN" sz="1400" dirty="0"/>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6" name="组合 75"/>
          <p:cNvGrpSpPr/>
          <p:nvPr/>
        </p:nvGrpSpPr>
        <p:grpSpPr>
          <a:xfrm>
            <a:off x="2898009" y="2318323"/>
            <a:ext cx="6347553" cy="1017233"/>
            <a:chOff x="2898009" y="2318323"/>
            <a:chExt cx="6347553" cy="1017233"/>
          </a:xfrm>
        </p:grpSpPr>
        <p:grpSp>
          <p:nvGrpSpPr>
            <p:cNvPr id="77" name="组合 76"/>
            <p:cNvGrpSpPr/>
            <p:nvPr/>
          </p:nvGrpSpPr>
          <p:grpSpPr>
            <a:xfrm>
              <a:off x="2898009" y="2318323"/>
              <a:ext cx="6347553" cy="1017233"/>
              <a:chOff x="1170721" y="1759273"/>
              <a:chExt cx="6347553" cy="1017233"/>
            </a:xfrm>
          </p:grpSpPr>
          <p:sp>
            <p:nvSpPr>
              <p:cNvPr id="79" name="Text Box 11"/>
              <p:cNvSpPr txBox="1">
                <a:spLocks noChangeArrowheads="1"/>
              </p:cNvSpPr>
              <p:nvPr/>
            </p:nvSpPr>
            <p:spPr bwMode="auto">
              <a:xfrm>
                <a:off x="1170721" y="2530285"/>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0" name="Text Box 12"/>
              <p:cNvSpPr txBox="1">
                <a:spLocks noChangeArrowheads="1"/>
              </p:cNvSpPr>
              <p:nvPr/>
            </p:nvSpPr>
            <p:spPr bwMode="auto">
              <a:xfrm>
                <a:off x="6819110" y="2530285"/>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1" name="Text Box 7"/>
              <p:cNvSpPr txBox="1">
                <a:spLocks noChangeArrowheads="1"/>
              </p:cNvSpPr>
              <p:nvPr/>
            </p:nvSpPr>
            <p:spPr bwMode="auto">
              <a:xfrm>
                <a:off x="3766028" y="1759273"/>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82" name="Text Box 7"/>
              <p:cNvSpPr txBox="1">
                <a:spLocks noChangeArrowheads="1"/>
              </p:cNvSpPr>
              <p:nvPr/>
            </p:nvSpPr>
            <p:spPr bwMode="auto">
              <a:xfrm>
                <a:off x="1712120" y="2255260"/>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83" name="Text Box 7"/>
              <p:cNvSpPr txBox="1">
                <a:spLocks noChangeArrowheads="1"/>
              </p:cNvSpPr>
              <p:nvPr/>
            </p:nvSpPr>
            <p:spPr bwMode="auto">
              <a:xfrm>
                <a:off x="5561748" y="2264104"/>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84" name="Text Box 7"/>
              <p:cNvSpPr txBox="1">
                <a:spLocks noChangeArrowheads="1"/>
              </p:cNvSpPr>
              <p:nvPr/>
            </p:nvSpPr>
            <p:spPr bwMode="auto">
              <a:xfrm>
                <a:off x="1611202" y="1899546"/>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85" name="Text Box 7"/>
              <p:cNvSpPr txBox="1">
                <a:spLocks noChangeArrowheads="1"/>
              </p:cNvSpPr>
              <p:nvPr/>
            </p:nvSpPr>
            <p:spPr bwMode="auto">
              <a:xfrm>
                <a:off x="5922772" y="1925248"/>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86" name="图片 8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87" name="图片 8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78" name="直接连接符 77"/>
            <p:cNvCxnSpPr>
              <a:stCxn id="87" idx="1"/>
              <a:endCxn id="86" idx="3"/>
            </p:cNvCxnSpPr>
            <p:nvPr/>
          </p:nvCxnSpPr>
          <p:spPr>
            <a:xfrm flipH="1" flipV="1">
              <a:off x="3503489" y="2796609"/>
              <a:ext cx="5135191" cy="13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Oval 4">
            <a:extLst>
              <a:ext uri="{FF2B5EF4-FFF2-40B4-BE49-F238E27FC236}">
                <a16:creationId xmlns:a16="http://schemas.microsoft.com/office/drawing/2014/main" xmlns="" id="{B18EF71D-655D-4964-BA79-AEE5A754E296}"/>
              </a:ext>
            </a:extLst>
          </p:cNvPr>
          <p:cNvSpPr>
            <a:spLocks noChangeAspect="1"/>
          </p:cNvSpPr>
          <p:nvPr/>
        </p:nvSpPr>
        <p:spPr>
          <a:xfrm>
            <a:off x="3944721" y="336546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9" name="Oval 4">
            <a:extLst>
              <a:ext uri="{FF2B5EF4-FFF2-40B4-BE49-F238E27FC236}">
                <a16:creationId xmlns:a16="http://schemas.microsoft.com/office/drawing/2014/main" xmlns="" id="{B18EF71D-655D-4964-BA79-AEE5A754E296}"/>
              </a:ext>
            </a:extLst>
          </p:cNvPr>
          <p:cNvSpPr>
            <a:spLocks noChangeAspect="1"/>
          </p:cNvSpPr>
          <p:nvPr/>
        </p:nvSpPr>
        <p:spPr>
          <a:xfrm>
            <a:off x="8017812" y="4051323"/>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grpSp>
        <p:nvGrpSpPr>
          <p:cNvPr id="10" name="组合 9"/>
          <p:cNvGrpSpPr/>
          <p:nvPr/>
        </p:nvGrpSpPr>
        <p:grpSpPr>
          <a:xfrm>
            <a:off x="3676861" y="3406183"/>
            <a:ext cx="4951486" cy="2474579"/>
            <a:chOff x="3769679" y="3378372"/>
            <a:chExt cx="3424851" cy="2474579"/>
          </a:xfrm>
        </p:grpSpPr>
        <p:sp>
          <p:nvSpPr>
            <p:cNvPr id="38" name="Text Box 19"/>
            <p:cNvSpPr txBox="1">
              <a:spLocks noChangeArrowheads="1"/>
            </p:cNvSpPr>
            <p:nvPr/>
          </p:nvSpPr>
          <p:spPr bwMode="auto">
            <a:xfrm>
              <a:off x="3769679" y="3378372"/>
              <a:ext cx="34248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9" name="Text Box 20"/>
            <p:cNvSpPr txBox="1">
              <a:spLocks noChangeArrowheads="1"/>
            </p:cNvSpPr>
            <p:nvPr/>
          </p:nvSpPr>
          <p:spPr bwMode="auto">
            <a:xfrm>
              <a:off x="3769679" y="4105582"/>
              <a:ext cx="34248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Configure-Nak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Text Box 28"/>
            <p:cNvSpPr txBox="1">
              <a:spLocks noChangeArrowheads="1"/>
            </p:cNvSpPr>
            <p:nvPr/>
          </p:nvSpPr>
          <p:spPr bwMode="auto">
            <a:xfrm>
              <a:off x="4003605" y="4739951"/>
              <a:ext cx="2976480" cy="328295"/>
            </a:xfrm>
            <a:prstGeom prst="rect">
              <a:avLst/>
            </a:prstGeom>
            <a:noFill/>
            <a:ln w="9525">
              <a:noFill/>
              <a:miter lim="800000"/>
              <a:headEnd/>
              <a:tailEnd/>
            </a:ln>
          </p:spPr>
          <p:txBody>
            <a:bodyPr wrap="square" lIns="0" tIns="0" rIns="0" bIns="0" anchor="ctr" anchorCtr="1">
              <a:spAutoFit/>
            </a:bodyPr>
            <a:lstStyle/>
            <a:p>
              <a:pPr algn="ctr" eaLnBrk="1" hangingPunct="1">
                <a:lnSpc>
                  <a:spcPts val="800"/>
                </a:lnSpc>
                <a:spcBef>
                  <a:spcPct val="50000"/>
                </a:spcBef>
                <a:defRPr/>
              </a:pPr>
              <a:r>
                <a:rPr lang="en-US" altLang="zh-CN"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Configure-Request  </a:t>
              </a:r>
            </a:p>
            <a:p>
              <a:pPr algn="ctr" eaLnBrk="1" hangingPunct="1">
                <a:lnSpc>
                  <a:spcPts val="800"/>
                </a:lnSpc>
                <a:spcBef>
                  <a:spcPct val="50000"/>
                </a:spcBef>
                <a:defRPr/>
              </a:pPr>
              <a:r>
                <a:rPr lang="zh-CN" altLang="en-US"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（修改后的配置参数）</a:t>
              </a:r>
            </a:p>
          </p:txBody>
        </p:sp>
        <p:cxnSp>
          <p:nvCxnSpPr>
            <p:cNvPr id="42" name="直接箭头连接符 41"/>
            <p:cNvCxnSpPr/>
            <p:nvPr/>
          </p:nvCxnSpPr>
          <p:spPr>
            <a:xfrm>
              <a:off x="3919913" y="3680958"/>
              <a:ext cx="300937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912804" y="4367957"/>
              <a:ext cx="305458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973541" y="5165949"/>
              <a:ext cx="300654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3886453" y="5852951"/>
              <a:ext cx="305458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Text Box 20"/>
            <p:cNvSpPr txBox="1">
              <a:spLocks noChangeArrowheads="1"/>
            </p:cNvSpPr>
            <p:nvPr/>
          </p:nvSpPr>
          <p:spPr bwMode="auto">
            <a:xfrm>
              <a:off x="3920050" y="5573864"/>
              <a:ext cx="3212405"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sp>
        <p:nvSpPr>
          <p:cNvPr id="91" name="Oval 4">
            <a:extLst>
              <a:ext uri="{FF2B5EF4-FFF2-40B4-BE49-F238E27FC236}">
                <a16:creationId xmlns:a16="http://schemas.microsoft.com/office/drawing/2014/main" xmlns="" id="{B18EF71D-655D-4964-BA79-AEE5A754E296}"/>
              </a:ext>
            </a:extLst>
          </p:cNvPr>
          <p:cNvSpPr>
            <a:spLocks noChangeAspect="1"/>
          </p:cNvSpPr>
          <p:nvPr/>
        </p:nvSpPr>
        <p:spPr>
          <a:xfrm>
            <a:off x="8006873" y="551843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2" name="圆角矩形 91"/>
          <p:cNvSpPr/>
          <p:nvPr/>
        </p:nvSpPr>
        <p:spPr>
          <a:xfrm>
            <a:off x="1258789" y="3975108"/>
            <a:ext cx="1501394"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文本框 4"/>
          <p:cNvSpPr txBox="1"/>
          <p:nvPr/>
        </p:nvSpPr>
        <p:spPr>
          <a:xfrm>
            <a:off x="1285099" y="4015317"/>
            <a:ext cx="1475084" cy="954107"/>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t>MRU=1500</a:t>
            </a:r>
          </a:p>
          <a:p>
            <a:r>
              <a:rPr lang="en-US" altLang="zh-CN" sz="1400" dirty="0"/>
              <a:t>Auth_Type=PAP</a:t>
            </a:r>
          </a:p>
          <a:p>
            <a:r>
              <a:rPr lang="en-US" altLang="zh-CN" sz="1400" dirty="0"/>
              <a:t>Magic_Num=a</a:t>
            </a:r>
          </a:p>
        </p:txBody>
      </p:sp>
      <p:sp>
        <p:nvSpPr>
          <p:cNvPr id="46" name="文本框 45">
            <a:extLst>
              <a:ext uri="{FF2B5EF4-FFF2-40B4-BE49-F238E27FC236}">
                <a16:creationId xmlns:a16="http://schemas.microsoft.com/office/drawing/2014/main" xmlns="" id="{D9CC3AF6-3ACD-4568-95AA-B5B937AB8AD9}"/>
              </a:ext>
            </a:extLst>
          </p:cNvPr>
          <p:cNvSpPr txBox="1"/>
          <p:nvPr/>
        </p:nvSpPr>
        <p:spPr>
          <a:xfrm>
            <a:off x="554957" y="3342363"/>
            <a:ext cx="2692266" cy="584775"/>
          </a:xfrm>
          <a:prstGeom prst="rect">
            <a:avLst/>
          </a:prstGeom>
          <a:noFill/>
        </p:spPr>
        <p:txBody>
          <a:bodyPr wrap="square" rtlCol="0">
            <a:spAutoFit/>
          </a:bodyPr>
          <a:lstStyle/>
          <a:p>
            <a:r>
              <a:rPr lang="en-US" altLang="zh-CN" sz="1600" dirty="0"/>
              <a:t>1. </a:t>
            </a:r>
            <a:r>
              <a:rPr lang="zh-CN" altLang="en-US" sz="1600" dirty="0"/>
              <a:t>发起配置请求，携带本端参数。</a:t>
            </a:r>
          </a:p>
        </p:txBody>
      </p:sp>
      <p:sp>
        <p:nvSpPr>
          <p:cNvPr id="47" name="文本框 46">
            <a:extLst>
              <a:ext uri="{FF2B5EF4-FFF2-40B4-BE49-F238E27FC236}">
                <a16:creationId xmlns:a16="http://schemas.microsoft.com/office/drawing/2014/main" xmlns="" id="{9CE19A53-E045-4653-9798-2A987E440601}"/>
              </a:ext>
            </a:extLst>
          </p:cNvPr>
          <p:cNvSpPr txBox="1"/>
          <p:nvPr/>
        </p:nvSpPr>
        <p:spPr>
          <a:xfrm>
            <a:off x="9034107" y="4103380"/>
            <a:ext cx="2136920" cy="584775"/>
          </a:xfrm>
          <a:prstGeom prst="rect">
            <a:avLst/>
          </a:prstGeom>
          <a:noFill/>
        </p:spPr>
        <p:txBody>
          <a:bodyPr wrap="square" rtlCol="0">
            <a:spAutoFit/>
          </a:bodyPr>
          <a:lstStyle/>
          <a:p>
            <a:r>
              <a:rPr lang="en-US" altLang="zh-CN" sz="1600" dirty="0"/>
              <a:t>2. </a:t>
            </a:r>
            <a:r>
              <a:rPr lang="zh-CN" altLang="en-US" sz="1600" dirty="0"/>
              <a:t>对端参数不合法，进行参数协商。</a:t>
            </a:r>
            <a:endParaRPr lang="en-US" altLang="zh-CN" sz="1600" dirty="0"/>
          </a:p>
        </p:txBody>
      </p:sp>
      <p:sp>
        <p:nvSpPr>
          <p:cNvPr id="48" name="文本框 47">
            <a:extLst>
              <a:ext uri="{FF2B5EF4-FFF2-40B4-BE49-F238E27FC236}">
                <a16:creationId xmlns:a16="http://schemas.microsoft.com/office/drawing/2014/main" xmlns="" id="{D9CC3AF6-3ACD-4568-95AA-B5B937AB8AD9}"/>
              </a:ext>
            </a:extLst>
          </p:cNvPr>
          <p:cNvSpPr txBox="1"/>
          <p:nvPr/>
        </p:nvSpPr>
        <p:spPr>
          <a:xfrm>
            <a:off x="606231" y="5029877"/>
            <a:ext cx="2686845" cy="584775"/>
          </a:xfrm>
          <a:prstGeom prst="rect">
            <a:avLst/>
          </a:prstGeom>
          <a:noFill/>
        </p:spPr>
        <p:txBody>
          <a:bodyPr wrap="square" rtlCol="0">
            <a:spAutoFit/>
          </a:bodyPr>
          <a:lstStyle/>
          <a:p>
            <a:r>
              <a:rPr lang="en-US" altLang="zh-CN" sz="1600" dirty="0"/>
              <a:t>3. </a:t>
            </a:r>
            <a:r>
              <a:rPr lang="zh-CN" altLang="en-US" sz="1600" dirty="0"/>
              <a:t>重新发起配置请求，携带协商后参数。</a:t>
            </a:r>
          </a:p>
        </p:txBody>
      </p:sp>
      <p:sp>
        <p:nvSpPr>
          <p:cNvPr id="49" name="文本框 48">
            <a:extLst>
              <a:ext uri="{FF2B5EF4-FFF2-40B4-BE49-F238E27FC236}">
                <a16:creationId xmlns:a16="http://schemas.microsoft.com/office/drawing/2014/main" xmlns="" id="{2165E72D-5798-40D5-A9C0-E1C12029917C}"/>
              </a:ext>
            </a:extLst>
          </p:cNvPr>
          <p:cNvSpPr txBox="1"/>
          <p:nvPr/>
        </p:nvSpPr>
        <p:spPr>
          <a:xfrm>
            <a:off x="9075683" y="5711485"/>
            <a:ext cx="2258952" cy="338554"/>
          </a:xfrm>
          <a:prstGeom prst="rect">
            <a:avLst/>
          </a:prstGeom>
          <a:noFill/>
        </p:spPr>
        <p:txBody>
          <a:bodyPr wrap="none" rtlCol="0">
            <a:spAutoFit/>
          </a:bodyPr>
          <a:lstStyle/>
          <a:p>
            <a:r>
              <a:rPr lang="en-US" altLang="zh-CN" sz="1600" dirty="0"/>
              <a:t>4. </a:t>
            </a:r>
            <a:r>
              <a:rPr lang="zh-CN" altLang="en-US" sz="1600" dirty="0"/>
              <a:t>确认对端参数合法。</a:t>
            </a:r>
          </a:p>
        </p:txBody>
      </p:sp>
      <p:cxnSp>
        <p:nvCxnSpPr>
          <p:cNvPr id="56" name="直接连接符 55"/>
          <p:cNvCxnSpPr>
            <a:cxnSpLocks/>
          </p:cNvCxnSpPr>
          <p:nvPr/>
        </p:nvCxnSpPr>
        <p:spPr>
          <a:xfrm flipH="1">
            <a:off x="3259023"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a:cxnSpLocks/>
          </p:cNvCxnSpPr>
          <p:nvPr/>
        </p:nvCxnSpPr>
        <p:spPr>
          <a:xfrm flipH="1">
            <a:off x="8915066"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58" name="Oval 4">
            <a:extLst>
              <a:ext uri="{FF2B5EF4-FFF2-40B4-BE49-F238E27FC236}">
                <a16:creationId xmlns:a16="http://schemas.microsoft.com/office/drawing/2014/main" xmlns="" id="{B18EF71D-655D-4964-BA79-AEE5A754E296}"/>
              </a:ext>
            </a:extLst>
          </p:cNvPr>
          <p:cNvSpPr>
            <a:spLocks noChangeAspect="1"/>
          </p:cNvSpPr>
          <p:nvPr/>
        </p:nvSpPr>
        <p:spPr>
          <a:xfrm>
            <a:off x="3963274" y="483207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59" name="五边形 58"/>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0" name="燕尾形 59"/>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61" name="燕尾形 60"/>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62" name="燕尾形 61"/>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3" name="燕尾形 62"/>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483966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1"/>
          <p:cNvSpPr>
            <a:spLocks noGrp="1"/>
          </p:cNvSpPr>
          <p:nvPr>
            <p:ph type="title"/>
          </p:nvPr>
        </p:nvSpPr>
        <p:spPr/>
        <p:txBody>
          <a:bodyPr/>
          <a:lstStyle/>
          <a:p>
            <a:r>
              <a:rPr lang="en-US" altLang="zh-CN" smtClean="0">
                <a:sym typeface="Huawei Sans" panose="020C0503030203020204" pitchFamily="34" charset="0"/>
              </a:rPr>
              <a:t>LCP</a:t>
            </a:r>
            <a:r>
              <a:rPr lang="zh-CN" altLang="en-US" smtClean="0">
                <a:sym typeface="Huawei Sans" panose="020C0503030203020204" pitchFamily="34" charset="0"/>
              </a:rPr>
              <a:t>协商过程 </a:t>
            </a:r>
            <a:r>
              <a:rPr lang="en-US" altLang="zh-CN" smtClean="0">
                <a:sym typeface="Huawei Sans" panose="020C0503030203020204" pitchFamily="34" charset="0"/>
              </a:rPr>
              <a:t>- </a:t>
            </a:r>
            <a:r>
              <a:rPr lang="zh-CN" altLang="en-US" smtClean="0">
                <a:sym typeface="Huawei Sans" panose="020C0503030203020204" pitchFamily="34" charset="0"/>
              </a:rPr>
              <a:t>参数不识别</a:t>
            </a:r>
            <a:endParaRPr lang="zh-CN" altLang="en-US" dirty="0">
              <a:sym typeface="Huawei Sans" panose="020C0503030203020204" pitchFamily="34" charset="0"/>
            </a:endParaRPr>
          </a:p>
        </p:txBody>
      </p:sp>
      <p:sp>
        <p:nvSpPr>
          <p:cNvPr id="54" name="文本占位符 2"/>
          <p:cNvSpPr>
            <a:spLocks noGrp="1"/>
          </p:cNvSpPr>
          <p:nvPr>
            <p:ph type="body" sz="quarter" idx="10"/>
          </p:nvPr>
        </p:nvSpPr>
        <p:spPr/>
        <p:txBody>
          <a:bodyPr/>
          <a:lstStyle/>
          <a:p>
            <a:r>
              <a:rPr lang="zh-CN" altLang="en-US" sz="1800" smtClean="0">
                <a:sym typeface="Huawei Sans" panose="020C0503030203020204" pitchFamily="34" charset="0"/>
              </a:rPr>
              <a:t>在</a:t>
            </a:r>
            <a:r>
              <a:rPr lang="en-US" altLang="zh-CN" sz="1800" smtClean="0">
                <a:sym typeface="Huawei Sans" panose="020C0503030203020204" pitchFamily="34" charset="0"/>
              </a:rPr>
              <a:t>LCP</a:t>
            </a:r>
            <a:r>
              <a:rPr lang="zh-CN" altLang="en-US" sz="1800" smtClean="0">
                <a:sym typeface="Huawei Sans" panose="020C0503030203020204" pitchFamily="34" charset="0"/>
              </a:rPr>
              <a:t>报文交互中出现</a:t>
            </a:r>
            <a:r>
              <a:rPr lang="en-US" altLang="zh-CN" sz="1800" smtClean="0">
                <a:sym typeface="Huawei Sans" panose="020C0503030203020204" pitchFamily="34" charset="0"/>
              </a:rPr>
              <a:t>LCP</a:t>
            </a:r>
            <a:r>
              <a:rPr lang="zh-CN" altLang="en-US" sz="1800" smtClean="0">
                <a:sym typeface="Huawei Sans" panose="020C0503030203020204" pitchFamily="34" charset="0"/>
              </a:rPr>
              <a:t>参数不识别时，接收方回复</a:t>
            </a:r>
            <a:r>
              <a:rPr lang="en-US" altLang="zh-CN" sz="1800" smtClean="0">
                <a:sym typeface="Huawei Sans" panose="020C0503030203020204" pitchFamily="34" charset="0"/>
              </a:rPr>
              <a:t>Configure-Reject</a:t>
            </a:r>
            <a:r>
              <a:rPr lang="zh-CN" altLang="en-US" sz="1800" smtClean="0">
                <a:sym typeface="Huawei Sans" panose="020C0503030203020204" pitchFamily="34" charset="0"/>
              </a:rPr>
              <a:t>响应告知对端删除不识别的参数然后重新协商。</a:t>
            </a:r>
            <a:endParaRPr lang="zh-CN" altLang="en-US" sz="1800" dirty="0">
              <a:sym typeface="Huawei Sans" panose="020C0503030203020204" pitchFamily="34" charset="0"/>
            </a:endParaRPr>
          </a:p>
        </p:txBody>
      </p:sp>
      <p:sp>
        <p:nvSpPr>
          <p:cNvPr id="38" name="Text Box 19"/>
          <p:cNvSpPr txBox="1">
            <a:spLocks noChangeArrowheads="1"/>
          </p:cNvSpPr>
          <p:nvPr/>
        </p:nvSpPr>
        <p:spPr bwMode="auto">
          <a:xfrm>
            <a:off x="3679858" y="3511775"/>
            <a:ext cx="48665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9" name="Text Box 20"/>
          <p:cNvSpPr txBox="1">
            <a:spLocks noChangeArrowheads="1"/>
          </p:cNvSpPr>
          <p:nvPr/>
        </p:nvSpPr>
        <p:spPr bwMode="auto">
          <a:xfrm>
            <a:off x="3672610" y="4283801"/>
            <a:ext cx="48665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Configure-Reject</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Text Box 28"/>
          <p:cNvSpPr txBox="1">
            <a:spLocks noChangeArrowheads="1"/>
          </p:cNvSpPr>
          <p:nvPr/>
        </p:nvSpPr>
        <p:spPr bwMode="auto">
          <a:xfrm>
            <a:off x="4067790" y="4925994"/>
            <a:ext cx="4229426" cy="328295"/>
          </a:xfrm>
          <a:prstGeom prst="rect">
            <a:avLst/>
          </a:prstGeom>
          <a:noFill/>
          <a:ln w="9525">
            <a:noFill/>
            <a:miter lim="800000"/>
            <a:headEnd/>
            <a:tailEnd/>
          </a:ln>
        </p:spPr>
        <p:txBody>
          <a:bodyPr wrap="square" lIns="0" tIns="0" rIns="0" bIns="0" anchor="ctr" anchorCtr="1">
            <a:spAutoFit/>
          </a:bodyPr>
          <a:lstStyle/>
          <a:p>
            <a:pPr algn="ctr" eaLnBrk="1" hangingPunct="1">
              <a:lnSpc>
                <a:spcPts val="800"/>
              </a:lnSpc>
              <a:spcBef>
                <a:spcPct val="50000"/>
              </a:spcBef>
              <a:defRPr/>
            </a:pPr>
            <a:r>
              <a:rPr lang="en-US" altLang="zh-CN"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Configure-Request  </a:t>
            </a:r>
          </a:p>
          <a:p>
            <a:pPr algn="ctr" eaLnBrk="1" hangingPunct="1">
              <a:lnSpc>
                <a:spcPts val="800"/>
              </a:lnSpc>
              <a:spcBef>
                <a:spcPct val="50000"/>
              </a:spcBef>
              <a:defRPr/>
            </a:pPr>
            <a:r>
              <a:rPr lang="zh-CN" altLang="en-US" sz="1600" dirty="0">
                <a:latin typeface="Huawei Sans" panose="020C0503030203020204" pitchFamily="34" charset="0"/>
                <a:ea typeface="方正兰亭黑简体" panose="02000000000000000000" pitchFamily="2" charset="-122"/>
                <a:cs typeface="Arial" charset="0"/>
                <a:sym typeface="Huawei Sans" panose="020C0503030203020204" pitchFamily="34" charset="0"/>
              </a:rPr>
              <a:t>（删除配置参数）</a:t>
            </a:r>
          </a:p>
        </p:txBody>
      </p:sp>
      <p:cxnSp>
        <p:nvCxnSpPr>
          <p:cNvPr id="42" name="直接箭头连接符 41"/>
          <p:cNvCxnSpPr/>
          <p:nvPr/>
        </p:nvCxnSpPr>
        <p:spPr>
          <a:xfrm>
            <a:off x="3981872" y="3835560"/>
            <a:ext cx="427616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935679" y="4585518"/>
            <a:ext cx="4340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4003937" y="5324469"/>
            <a:ext cx="427214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3942926" y="5968079"/>
            <a:ext cx="4340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Text Box 20"/>
          <p:cNvSpPr txBox="1">
            <a:spLocks noChangeArrowheads="1"/>
          </p:cNvSpPr>
          <p:nvPr/>
        </p:nvSpPr>
        <p:spPr bwMode="auto">
          <a:xfrm>
            <a:off x="3900171" y="5666136"/>
            <a:ext cx="4564664" cy="2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600" dirty="0">
              <a:solidFill>
                <a:srgbClr val="A5002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47" name="组合 46"/>
          <p:cNvGrpSpPr/>
          <p:nvPr/>
        </p:nvGrpSpPr>
        <p:grpSpPr>
          <a:xfrm>
            <a:off x="2898009" y="2318323"/>
            <a:ext cx="6347553" cy="1017233"/>
            <a:chOff x="2898009" y="2318323"/>
            <a:chExt cx="6347553" cy="1017233"/>
          </a:xfrm>
        </p:grpSpPr>
        <p:grpSp>
          <p:nvGrpSpPr>
            <p:cNvPr id="48" name="组合 47"/>
            <p:cNvGrpSpPr/>
            <p:nvPr/>
          </p:nvGrpSpPr>
          <p:grpSpPr>
            <a:xfrm>
              <a:off x="2898009" y="2318323"/>
              <a:ext cx="6347553" cy="1017233"/>
              <a:chOff x="1170721" y="1759273"/>
              <a:chExt cx="6347553" cy="1017233"/>
            </a:xfrm>
          </p:grpSpPr>
          <p:sp>
            <p:nvSpPr>
              <p:cNvPr id="53" name="Text Box 11"/>
              <p:cNvSpPr txBox="1">
                <a:spLocks noChangeArrowheads="1"/>
              </p:cNvSpPr>
              <p:nvPr/>
            </p:nvSpPr>
            <p:spPr bwMode="auto">
              <a:xfrm>
                <a:off x="1170721" y="2530285"/>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9" name="Text Box 12"/>
              <p:cNvSpPr txBox="1">
                <a:spLocks noChangeArrowheads="1"/>
              </p:cNvSpPr>
              <p:nvPr/>
            </p:nvSpPr>
            <p:spPr bwMode="auto">
              <a:xfrm>
                <a:off x="6819110" y="2530285"/>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70" name="Text Box 7"/>
              <p:cNvSpPr txBox="1">
                <a:spLocks noChangeArrowheads="1"/>
              </p:cNvSpPr>
              <p:nvPr/>
            </p:nvSpPr>
            <p:spPr bwMode="auto">
              <a:xfrm>
                <a:off x="3766028" y="1759273"/>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71" name="Text Box 7"/>
              <p:cNvSpPr txBox="1">
                <a:spLocks noChangeArrowheads="1"/>
              </p:cNvSpPr>
              <p:nvPr/>
            </p:nvSpPr>
            <p:spPr bwMode="auto">
              <a:xfrm>
                <a:off x="1712120" y="2255260"/>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72" name="Text Box 7"/>
              <p:cNvSpPr txBox="1">
                <a:spLocks noChangeArrowheads="1"/>
              </p:cNvSpPr>
              <p:nvPr/>
            </p:nvSpPr>
            <p:spPr bwMode="auto">
              <a:xfrm>
                <a:off x="5561748" y="2264104"/>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73" name="Text Box 7"/>
              <p:cNvSpPr txBox="1">
                <a:spLocks noChangeArrowheads="1"/>
              </p:cNvSpPr>
              <p:nvPr/>
            </p:nvSpPr>
            <p:spPr bwMode="auto">
              <a:xfrm>
                <a:off x="1611202" y="1899546"/>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74" name="Text Box 7"/>
              <p:cNvSpPr txBox="1">
                <a:spLocks noChangeArrowheads="1"/>
              </p:cNvSpPr>
              <p:nvPr/>
            </p:nvSpPr>
            <p:spPr bwMode="auto">
              <a:xfrm>
                <a:off x="5922772" y="1925248"/>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75" name="图片 7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36201" y="2016159"/>
                <a:ext cx="540000" cy="442800"/>
              </a:xfrm>
              <a:prstGeom prst="rect">
                <a:avLst/>
              </a:prstGeom>
            </p:spPr>
          </p:pic>
          <p:pic>
            <p:nvPicPr>
              <p:cNvPr id="76" name="图片 7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1392" y="2029641"/>
                <a:ext cx="540000" cy="442800"/>
              </a:xfrm>
              <a:prstGeom prst="rect">
                <a:avLst/>
              </a:prstGeom>
            </p:spPr>
          </p:pic>
        </p:grpSp>
        <p:cxnSp>
          <p:nvCxnSpPr>
            <p:cNvPr id="50" name="直接连接符 49"/>
            <p:cNvCxnSpPr>
              <a:stCxn id="76" idx="1"/>
              <a:endCxn id="75" idx="3"/>
            </p:cNvCxnSpPr>
            <p:nvPr/>
          </p:nvCxnSpPr>
          <p:spPr>
            <a:xfrm flipH="1" flipV="1">
              <a:off x="3503489" y="2796609"/>
              <a:ext cx="5135191" cy="13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圆角矩形 76"/>
          <p:cNvSpPr/>
          <p:nvPr/>
        </p:nvSpPr>
        <p:spPr>
          <a:xfrm>
            <a:off x="1240298" y="2288314"/>
            <a:ext cx="1501394" cy="1155198"/>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8" name="文本框 77"/>
          <p:cNvSpPr txBox="1"/>
          <p:nvPr/>
        </p:nvSpPr>
        <p:spPr>
          <a:xfrm>
            <a:off x="1285477" y="2295469"/>
            <a:ext cx="1475084" cy="1169551"/>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Magic_Num=a</a:t>
            </a:r>
          </a:p>
          <a:p>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XXX=xxx</a:t>
            </a:r>
            <a:endPar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圆角矩形 78"/>
          <p:cNvSpPr/>
          <p:nvPr/>
        </p:nvSpPr>
        <p:spPr>
          <a:xfrm>
            <a:off x="9391331" y="2426948"/>
            <a:ext cx="1437347"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0" name="圆角矩形 79"/>
          <p:cNvSpPr/>
          <p:nvPr/>
        </p:nvSpPr>
        <p:spPr>
          <a:xfrm>
            <a:off x="1259167" y="4123534"/>
            <a:ext cx="1501394" cy="985756"/>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文本框 80"/>
          <p:cNvSpPr txBox="1"/>
          <p:nvPr/>
        </p:nvSpPr>
        <p:spPr>
          <a:xfrm>
            <a:off x="1285477" y="4163743"/>
            <a:ext cx="1475084" cy="954107"/>
          </a:xfrm>
          <a:prstGeom prst="rect">
            <a:avLst/>
          </a:prstGeom>
          <a:noFill/>
        </p:spPr>
        <p:txBody>
          <a:bodyPr wrap="none" rtlCol="0">
            <a:spAutoFit/>
          </a:bodyPr>
          <a:lstStyle/>
          <a:p>
            <a:r>
              <a:rPr lang="zh-CN" altLang="en-US" sz="1400" dirty="0"/>
              <a:t>接口参数：</a:t>
            </a:r>
            <a:endParaRPr lang="en-US" altLang="zh-CN" sz="1400" dirty="0"/>
          </a:p>
          <a:p>
            <a:r>
              <a:rPr lang="en-US" altLang="zh-CN" sz="1400" dirty="0"/>
              <a:t>MRU=1500</a:t>
            </a:r>
          </a:p>
          <a:p>
            <a:r>
              <a:rPr lang="en-US" altLang="zh-CN" sz="1400" dirty="0"/>
              <a:t>Auth_Type=PAP</a:t>
            </a:r>
          </a:p>
          <a:p>
            <a:r>
              <a:rPr lang="en-US" altLang="zh-CN" sz="1400" dirty="0"/>
              <a:t>Magic_Num=a</a:t>
            </a:r>
          </a:p>
        </p:txBody>
      </p:sp>
      <p:sp>
        <p:nvSpPr>
          <p:cNvPr id="82" name="文本框 81"/>
          <p:cNvSpPr txBox="1"/>
          <p:nvPr/>
        </p:nvSpPr>
        <p:spPr>
          <a:xfrm>
            <a:off x="9391331" y="2458596"/>
            <a:ext cx="1475084" cy="954107"/>
          </a:xfrm>
          <a:prstGeom prst="rect">
            <a:avLst/>
          </a:prstGeom>
          <a:noFill/>
        </p:spPr>
        <p:txBody>
          <a:bodyPr wrap="square" rtlCol="0">
            <a:spAutoFit/>
          </a:bodyPr>
          <a:lstStyle/>
          <a:p>
            <a:r>
              <a:rPr lang="zh-CN" altLang="en-US" sz="1400" dirty="0"/>
              <a:t>接口参数：</a:t>
            </a:r>
            <a:endParaRPr lang="en-US" altLang="zh-CN" sz="1400" dirty="0"/>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MRU=1500</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Auth_Type=PAP</a:t>
            </a:r>
          </a:p>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Magic_Num=b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Oval 4">
            <a:extLst>
              <a:ext uri="{FF2B5EF4-FFF2-40B4-BE49-F238E27FC236}">
                <a16:creationId xmlns:a16="http://schemas.microsoft.com/office/drawing/2014/main" xmlns="" id="{B18EF71D-655D-4964-BA79-AEE5A754E296}"/>
              </a:ext>
            </a:extLst>
          </p:cNvPr>
          <p:cNvSpPr>
            <a:spLocks noChangeAspect="1"/>
          </p:cNvSpPr>
          <p:nvPr/>
        </p:nvSpPr>
        <p:spPr>
          <a:xfrm>
            <a:off x="3981872" y="345569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4" name="Oval 4">
            <a:extLst>
              <a:ext uri="{FF2B5EF4-FFF2-40B4-BE49-F238E27FC236}">
                <a16:creationId xmlns:a16="http://schemas.microsoft.com/office/drawing/2014/main" xmlns="" id="{B18EF71D-655D-4964-BA79-AEE5A754E296}"/>
              </a:ext>
            </a:extLst>
          </p:cNvPr>
          <p:cNvSpPr>
            <a:spLocks noChangeAspect="1"/>
          </p:cNvSpPr>
          <p:nvPr/>
        </p:nvSpPr>
        <p:spPr>
          <a:xfrm>
            <a:off x="8042123" y="422920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5" name="Oval 4">
            <a:extLst>
              <a:ext uri="{FF2B5EF4-FFF2-40B4-BE49-F238E27FC236}">
                <a16:creationId xmlns:a16="http://schemas.microsoft.com/office/drawing/2014/main" xmlns="" id="{B18EF71D-655D-4964-BA79-AEE5A754E296}"/>
              </a:ext>
            </a:extLst>
          </p:cNvPr>
          <p:cNvSpPr>
            <a:spLocks noChangeAspect="1"/>
          </p:cNvSpPr>
          <p:nvPr/>
        </p:nvSpPr>
        <p:spPr>
          <a:xfrm>
            <a:off x="4008435" y="496237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6" name="Oval 4">
            <a:extLst>
              <a:ext uri="{FF2B5EF4-FFF2-40B4-BE49-F238E27FC236}">
                <a16:creationId xmlns:a16="http://schemas.microsoft.com/office/drawing/2014/main" xmlns="" id="{B18EF71D-655D-4964-BA79-AEE5A754E296}"/>
              </a:ext>
            </a:extLst>
          </p:cNvPr>
          <p:cNvSpPr>
            <a:spLocks noChangeAspect="1"/>
          </p:cNvSpPr>
          <p:nvPr/>
        </p:nvSpPr>
        <p:spPr>
          <a:xfrm>
            <a:off x="8042123" y="561997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46" name="文本框 45">
            <a:extLst>
              <a:ext uri="{FF2B5EF4-FFF2-40B4-BE49-F238E27FC236}">
                <a16:creationId xmlns:a16="http://schemas.microsoft.com/office/drawing/2014/main" xmlns="" id="{D9CC3AF6-3ACD-4568-95AA-B5B937AB8AD9}"/>
              </a:ext>
            </a:extLst>
          </p:cNvPr>
          <p:cNvSpPr txBox="1"/>
          <p:nvPr/>
        </p:nvSpPr>
        <p:spPr>
          <a:xfrm>
            <a:off x="862010" y="3492568"/>
            <a:ext cx="2288077" cy="584775"/>
          </a:xfrm>
          <a:prstGeom prst="rect">
            <a:avLst/>
          </a:prstGeom>
          <a:noFill/>
        </p:spPr>
        <p:txBody>
          <a:bodyPr wrap="square" rtlCol="0">
            <a:spAutoFit/>
          </a:bodyPr>
          <a:lstStyle/>
          <a:p>
            <a:r>
              <a:rPr lang="en-US" altLang="zh-CN" sz="1600" dirty="0"/>
              <a:t>1. </a:t>
            </a:r>
            <a:r>
              <a:rPr lang="zh-CN" altLang="en-US" sz="1600" dirty="0"/>
              <a:t>发起配置请求，携带本端参数。</a:t>
            </a:r>
          </a:p>
        </p:txBody>
      </p:sp>
      <p:sp>
        <p:nvSpPr>
          <p:cNvPr id="49" name="文本框 48">
            <a:extLst>
              <a:ext uri="{FF2B5EF4-FFF2-40B4-BE49-F238E27FC236}">
                <a16:creationId xmlns:a16="http://schemas.microsoft.com/office/drawing/2014/main" xmlns="" id="{9CE19A53-E045-4653-9798-2A987E440601}"/>
              </a:ext>
            </a:extLst>
          </p:cNvPr>
          <p:cNvSpPr txBox="1"/>
          <p:nvPr/>
        </p:nvSpPr>
        <p:spPr>
          <a:xfrm>
            <a:off x="8956862" y="4283801"/>
            <a:ext cx="2094477" cy="584775"/>
          </a:xfrm>
          <a:prstGeom prst="rect">
            <a:avLst/>
          </a:prstGeom>
          <a:noFill/>
        </p:spPr>
        <p:txBody>
          <a:bodyPr wrap="square" rtlCol="0">
            <a:spAutoFit/>
          </a:bodyPr>
          <a:lstStyle/>
          <a:p>
            <a:r>
              <a:rPr lang="en-US" altLang="zh-CN" sz="1600" dirty="0"/>
              <a:t>2. </a:t>
            </a:r>
            <a:r>
              <a:rPr lang="zh-CN" altLang="en-US" sz="1600" dirty="0"/>
              <a:t>对端参数无法识别，进行参数协商。</a:t>
            </a:r>
            <a:endParaRPr lang="en-US" altLang="zh-CN" sz="1600" dirty="0"/>
          </a:p>
        </p:txBody>
      </p:sp>
      <p:sp>
        <p:nvSpPr>
          <p:cNvPr id="55" name="文本框 54">
            <a:extLst>
              <a:ext uri="{FF2B5EF4-FFF2-40B4-BE49-F238E27FC236}">
                <a16:creationId xmlns:a16="http://schemas.microsoft.com/office/drawing/2014/main" xmlns="" id="{D9CC3AF6-3ACD-4568-95AA-B5B937AB8AD9}"/>
              </a:ext>
            </a:extLst>
          </p:cNvPr>
          <p:cNvSpPr txBox="1"/>
          <p:nvPr/>
        </p:nvSpPr>
        <p:spPr>
          <a:xfrm>
            <a:off x="863626" y="5148603"/>
            <a:ext cx="2286461" cy="584775"/>
          </a:xfrm>
          <a:prstGeom prst="rect">
            <a:avLst/>
          </a:prstGeom>
          <a:noFill/>
        </p:spPr>
        <p:txBody>
          <a:bodyPr wrap="square" rtlCol="0">
            <a:spAutoFit/>
          </a:bodyPr>
          <a:lstStyle/>
          <a:p>
            <a:r>
              <a:rPr lang="en-US" altLang="zh-CN" sz="1600" dirty="0"/>
              <a:t>3. </a:t>
            </a:r>
            <a:r>
              <a:rPr lang="zh-CN" altLang="en-US" sz="1600" dirty="0"/>
              <a:t>重新发起配置请求，携带协商后参数。</a:t>
            </a:r>
          </a:p>
        </p:txBody>
      </p:sp>
      <p:sp>
        <p:nvSpPr>
          <p:cNvPr id="56" name="文本框 55">
            <a:extLst>
              <a:ext uri="{FF2B5EF4-FFF2-40B4-BE49-F238E27FC236}">
                <a16:creationId xmlns:a16="http://schemas.microsoft.com/office/drawing/2014/main" xmlns="" id="{2165E72D-5798-40D5-A9C0-E1C12029917C}"/>
              </a:ext>
            </a:extLst>
          </p:cNvPr>
          <p:cNvSpPr txBox="1"/>
          <p:nvPr/>
        </p:nvSpPr>
        <p:spPr>
          <a:xfrm>
            <a:off x="9003348" y="5743081"/>
            <a:ext cx="2258952" cy="338554"/>
          </a:xfrm>
          <a:prstGeom prst="rect">
            <a:avLst/>
          </a:prstGeom>
          <a:noFill/>
        </p:spPr>
        <p:txBody>
          <a:bodyPr wrap="none" rtlCol="0">
            <a:spAutoFit/>
          </a:bodyPr>
          <a:lstStyle/>
          <a:p>
            <a:r>
              <a:rPr lang="en-US" altLang="zh-CN" sz="1600" dirty="0"/>
              <a:t>4. </a:t>
            </a:r>
            <a:r>
              <a:rPr lang="zh-CN" altLang="en-US" sz="1600" dirty="0"/>
              <a:t>确认对端参数合法。</a:t>
            </a:r>
          </a:p>
        </p:txBody>
      </p:sp>
      <p:cxnSp>
        <p:nvCxnSpPr>
          <p:cNvPr id="57" name="直接连接符 56"/>
          <p:cNvCxnSpPr>
            <a:cxnSpLocks/>
          </p:cNvCxnSpPr>
          <p:nvPr/>
        </p:nvCxnSpPr>
        <p:spPr>
          <a:xfrm flipH="1">
            <a:off x="3227418"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a:cxnSpLocks/>
          </p:cNvCxnSpPr>
          <p:nvPr/>
        </p:nvCxnSpPr>
        <p:spPr>
          <a:xfrm flipH="1">
            <a:off x="8908680"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60" name="五边形 59"/>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1" name="燕尾形 60"/>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62" name="燕尾形 61"/>
          <p:cNvSpPr/>
          <p:nvPr/>
        </p:nvSpPr>
        <p:spPr bwMode="auto">
          <a:xfrm>
            <a:off x="9044785"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63" name="燕尾形 62"/>
          <p:cNvSpPr/>
          <p:nvPr/>
        </p:nvSpPr>
        <p:spPr bwMode="auto">
          <a:xfrm>
            <a:off x="10011569"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4" name="燕尾形 63"/>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3855187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931814" y="2635767"/>
            <a:ext cx="2146995" cy="568100"/>
          </a:xfrm>
          <a:prstGeom prst="roundRect">
            <a:avLst>
              <a:gd name="adj" fmla="val 9432"/>
            </a:avLst>
          </a:prstGeom>
          <a:solidFill>
            <a:srgbClr val="F3FBFE"/>
          </a:solidFill>
          <a:ln w="1270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154"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认证模式</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 PAP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占位符 25"/>
          <p:cNvSpPr>
            <a:spLocks noGrp="1"/>
          </p:cNvSpPr>
          <p:nvPr>
            <p:ph type="body" sz="quarter" idx="10"/>
          </p:nvPr>
        </p:nvSpPr>
        <p:spPr>
          <a:xfrm>
            <a:off x="468317" y="1233487"/>
            <a:ext cx="11276183" cy="463287"/>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链路协商成功后，进行认证协商（此过程可选）。认证协商有两种模式，</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认证双方有两次握手。协商报文以明文的形式在链路上传输。</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p:cNvCxnSpPr/>
          <p:nvPr/>
        </p:nvCxnSpPr>
        <p:spPr>
          <a:xfrm>
            <a:off x="3914705" y="5610909"/>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3914705" y="3832341"/>
            <a:ext cx="4643253"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80709" y="2324718"/>
            <a:ext cx="5889929" cy="1101492"/>
            <a:chOff x="1458571" y="1772429"/>
            <a:chExt cx="5889929" cy="1101492"/>
          </a:xfrm>
        </p:grpSpPr>
        <p:sp>
          <p:nvSpPr>
            <p:cNvPr id="24584" name="Text Box 14"/>
            <p:cNvSpPr txBox="1">
              <a:spLocks noChangeArrowheads="1"/>
            </p:cNvSpPr>
            <p:nvPr/>
          </p:nvSpPr>
          <p:spPr bwMode="auto">
            <a:xfrm>
              <a:off x="1458571" y="1772429"/>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4585" name="Text Box 15"/>
            <p:cNvSpPr txBox="1">
              <a:spLocks noChangeArrowheads="1"/>
            </p:cNvSpPr>
            <p:nvPr/>
          </p:nvSpPr>
          <p:spPr bwMode="auto">
            <a:xfrm>
              <a:off x="5973819" y="1774921"/>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3" name="组合 22"/>
            <p:cNvGrpSpPr/>
            <p:nvPr/>
          </p:nvGrpSpPr>
          <p:grpSpPr>
            <a:xfrm>
              <a:off x="1655139" y="1961155"/>
              <a:ext cx="5329198" cy="912766"/>
              <a:chOff x="2790156" y="1892726"/>
              <a:chExt cx="5329198" cy="912766"/>
            </a:xfrm>
          </p:grpSpPr>
          <p:sp>
            <p:nvSpPr>
              <p:cNvPr id="39"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0" name="Text Box 12"/>
              <p:cNvSpPr txBox="1">
                <a:spLocks noChangeArrowheads="1"/>
              </p:cNvSpPr>
              <p:nvPr/>
            </p:nvSpPr>
            <p:spPr bwMode="auto">
              <a:xfrm>
                <a:off x="7420190"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1" name="Text Box 7"/>
              <p:cNvSpPr txBox="1">
                <a:spLocks noChangeArrowheads="1"/>
              </p:cNvSpPr>
              <p:nvPr/>
            </p:nvSpPr>
            <p:spPr bwMode="auto">
              <a:xfrm>
                <a:off x="5004844" y="1892726"/>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42" name="Text Box 7"/>
              <p:cNvSpPr txBox="1">
                <a:spLocks noChangeArrowheads="1"/>
              </p:cNvSpPr>
              <p:nvPr/>
            </p:nvSpPr>
            <p:spPr bwMode="auto">
              <a:xfrm>
                <a:off x="3265312" y="2249265"/>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3" name="Text Box 7"/>
              <p:cNvSpPr txBox="1">
                <a:spLocks noChangeArrowheads="1"/>
              </p:cNvSpPr>
              <p:nvPr/>
            </p:nvSpPr>
            <p:spPr bwMode="auto">
              <a:xfrm>
                <a:off x="6190463" y="2252548"/>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4"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5" name="Text Box 7"/>
              <p:cNvSpPr txBox="1">
                <a:spLocks noChangeArrowheads="1"/>
              </p:cNvSpPr>
              <p:nvPr/>
            </p:nvSpPr>
            <p:spPr bwMode="auto">
              <a:xfrm>
                <a:off x="6622594"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26177" y="2029637"/>
                <a:ext cx="540000" cy="442800"/>
              </a:xfrm>
              <a:prstGeom prst="rect">
                <a:avLst/>
              </a:prstGeom>
            </p:spPr>
          </p:pic>
        </p:grpSp>
      </p:grpSp>
      <p:cxnSp>
        <p:nvCxnSpPr>
          <p:cNvPr id="3" name="直接连接符 2"/>
          <p:cNvCxnSpPr>
            <a:stCxn id="46" idx="3"/>
            <a:endCxn id="47" idx="1"/>
          </p:cNvCxnSpPr>
          <p:nvPr/>
        </p:nvCxnSpPr>
        <p:spPr>
          <a:xfrm>
            <a:off x="4175181" y="2870568"/>
            <a:ext cx="4138117" cy="118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nvPr>
        </p:nvGraphicFramePr>
        <p:xfrm>
          <a:off x="1363228" y="2698110"/>
          <a:ext cx="1930400" cy="892179"/>
        </p:xfrm>
        <a:graphic>
          <a:graphicData uri="http://schemas.openxmlformats.org/drawingml/2006/table">
            <a:tbl>
              <a:tblPr/>
              <a:tblGrid>
                <a:gridCol w="774700">
                  <a:extLst>
                    <a:ext uri="{9D8B030D-6E8A-4147-A177-3AD203B41FA5}">
                      <a16:colId xmlns:a16="http://schemas.microsoft.com/office/drawing/2014/main" xmlns="" val="20000"/>
                    </a:ext>
                  </a:extLst>
                </a:gridCol>
                <a:gridCol w="1155700">
                  <a:extLst>
                    <a:ext uri="{9D8B030D-6E8A-4147-A177-3AD203B41FA5}">
                      <a16:colId xmlns:a16="http://schemas.microsoft.com/office/drawing/2014/main" xmlns="" val="20001"/>
                    </a:ext>
                  </a:extLst>
                </a:gridCol>
              </a:tblGrid>
              <a:tr h="312263">
                <a:tc gridSpan="2">
                  <a:txBody>
                    <a:bodyPr/>
                    <a:lstStyle/>
                    <a:p>
                      <a:pPr algn="ctr" rtl="0" fontAlgn="ctr"/>
                      <a:r>
                        <a:rPr lang="zh-CN" altLang="en-US" sz="16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数据库</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xmlns="" val="10000"/>
                  </a:ext>
                </a:extLst>
              </a:tr>
              <a:tr h="289958">
                <a:tc>
                  <a:txBody>
                    <a:bodyPr/>
                    <a:lstStyle/>
                    <a:p>
                      <a:pPr algn="ctr" rtl="0" fontAlgn="ctr"/>
                      <a:r>
                        <a:rPr lang="zh-CN" alt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用户名</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密码</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9958">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hcia</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Huawei123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cxnSp>
        <p:nvCxnSpPr>
          <p:cNvPr id="10" name="直接连接符 9"/>
          <p:cNvCxnSpPr>
            <a:cxnSpLocks/>
            <a:stCxn id="39" idx="2"/>
          </p:cNvCxnSpPr>
          <p:nvPr/>
        </p:nvCxnSpPr>
        <p:spPr>
          <a:xfrm flipH="1">
            <a:off x="3880731" y="3426210"/>
            <a:ext cx="0" cy="278409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a:cxnSpLocks/>
          </p:cNvCxnSpPr>
          <p:nvPr/>
        </p:nvCxnSpPr>
        <p:spPr>
          <a:xfrm flipH="1">
            <a:off x="8557958" y="3429000"/>
            <a:ext cx="0" cy="2781300"/>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308980" y="3475449"/>
            <a:ext cx="176202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链路协商成功</a:t>
            </a:r>
          </a:p>
        </p:txBody>
      </p:sp>
      <p:sp>
        <p:nvSpPr>
          <p:cNvPr id="14" name="文本框 13"/>
          <p:cNvSpPr txBox="1"/>
          <p:nvPr/>
        </p:nvSpPr>
        <p:spPr>
          <a:xfrm>
            <a:off x="4403323" y="3833823"/>
            <a:ext cx="3425938"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底层链路建立，确定认证方式为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PAP</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直接箭头连接符 77"/>
          <p:cNvCxnSpPr/>
          <p:nvPr/>
        </p:nvCxnSpPr>
        <p:spPr>
          <a:xfrm flipH="1">
            <a:off x="3880731" y="4743781"/>
            <a:ext cx="46644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917428" y="2634880"/>
            <a:ext cx="2318825" cy="584775"/>
          </a:xfrm>
          <a:prstGeom prst="rect">
            <a:avLst/>
          </a:prstGeom>
          <a:noFill/>
          <a:ln>
            <a:noFill/>
          </a:ln>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S1/0/0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接口上配置用于认证的用户名和密码</a:t>
            </a:r>
          </a:p>
        </p:txBody>
      </p:sp>
      <p:sp>
        <p:nvSpPr>
          <p:cNvPr id="81" name="矩形 80"/>
          <p:cNvSpPr/>
          <p:nvPr/>
        </p:nvSpPr>
        <p:spPr>
          <a:xfrm>
            <a:off x="5801353" y="4458262"/>
            <a:ext cx="2743846" cy="56156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Authenticate-Request</a:t>
            </a:r>
          </a:p>
          <a:p>
            <a:pPr algn="ct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用户名</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=hcia; </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密码</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=Huawei123</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4818392" y="4458263"/>
            <a:ext cx="982961" cy="561568"/>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6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Protocol=PAP</a:t>
            </a:r>
            <a:endParaRPr lang="zh-CN" altLang="en-US"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89" name="矩形 88"/>
          <p:cNvSpPr/>
          <p:nvPr/>
        </p:nvSpPr>
        <p:spPr>
          <a:xfrm>
            <a:off x="4876890" y="5328289"/>
            <a:ext cx="1669332" cy="56156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Authenticate-Ack</a:t>
            </a:r>
          </a:p>
        </p:txBody>
      </p:sp>
      <p:sp>
        <p:nvSpPr>
          <p:cNvPr id="90" name="矩形 89"/>
          <p:cNvSpPr/>
          <p:nvPr/>
        </p:nvSpPr>
        <p:spPr>
          <a:xfrm>
            <a:off x="3893929" y="5328290"/>
            <a:ext cx="982961" cy="561568"/>
          </a:xfrm>
          <a:prstGeom prst="rect">
            <a:avLst/>
          </a:prstGeom>
          <a:solidFill>
            <a:srgbClr val="00B0F0"/>
          </a:solidFill>
          <a:ln w="19050">
            <a:solidFill>
              <a:schemeClr val="bg2">
                <a:lumMod val="90000"/>
              </a:schemeClr>
            </a:solid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6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Protocol=PAP</a:t>
            </a:r>
            <a:endParaRPr lang="zh-CN" altLang="en-US" sz="11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53" name="Oval 4">
            <a:extLst>
              <a:ext uri="{FF2B5EF4-FFF2-40B4-BE49-F238E27FC236}">
                <a16:creationId xmlns:a16="http://schemas.microsoft.com/office/drawing/2014/main" xmlns="" id="{B18EF71D-655D-4964-BA79-AEE5A754E296}"/>
              </a:ext>
            </a:extLst>
          </p:cNvPr>
          <p:cNvSpPr>
            <a:spLocks noChangeAspect="1"/>
          </p:cNvSpPr>
          <p:nvPr/>
        </p:nvSpPr>
        <p:spPr>
          <a:xfrm>
            <a:off x="4427078" y="460271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54" name="Oval 4">
            <a:extLst>
              <a:ext uri="{FF2B5EF4-FFF2-40B4-BE49-F238E27FC236}">
                <a16:creationId xmlns:a16="http://schemas.microsoft.com/office/drawing/2014/main" xmlns="" id="{B18EF71D-655D-4964-BA79-AEE5A754E296}"/>
              </a:ext>
            </a:extLst>
          </p:cNvPr>
          <p:cNvSpPr>
            <a:spLocks noChangeAspect="1"/>
          </p:cNvSpPr>
          <p:nvPr/>
        </p:nvSpPr>
        <p:spPr>
          <a:xfrm>
            <a:off x="6608970" y="548994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2" name="文本框 1">
            <a:extLst>
              <a:ext uri="{FF2B5EF4-FFF2-40B4-BE49-F238E27FC236}">
                <a16:creationId xmlns:a16="http://schemas.microsoft.com/office/drawing/2014/main" xmlns="" id="{175382A7-1141-41F7-AAC9-329D85FBA1F5}"/>
              </a:ext>
            </a:extLst>
          </p:cNvPr>
          <p:cNvSpPr txBox="1"/>
          <p:nvPr/>
        </p:nvSpPr>
        <p:spPr>
          <a:xfrm>
            <a:off x="1780172" y="5461742"/>
            <a:ext cx="2053767" cy="338554"/>
          </a:xfrm>
          <a:prstGeom prst="rect">
            <a:avLst/>
          </a:prstGeom>
          <a:noFill/>
        </p:spPr>
        <p:txBody>
          <a:bodyPr wrap="none" rtlCol="0">
            <a:spAutoFit/>
          </a:bodyPr>
          <a:lstStyle/>
          <a:p>
            <a:r>
              <a:rPr lang="en-US" altLang="zh-CN" sz="1600" dirty="0"/>
              <a:t>2. </a:t>
            </a:r>
            <a:r>
              <a:rPr lang="zh-CN" altLang="en-US" sz="1600" dirty="0"/>
              <a:t>数据库匹配成功。</a:t>
            </a:r>
          </a:p>
        </p:txBody>
      </p:sp>
      <p:sp>
        <p:nvSpPr>
          <p:cNvPr id="55" name="文本框 54">
            <a:extLst>
              <a:ext uri="{FF2B5EF4-FFF2-40B4-BE49-F238E27FC236}">
                <a16:creationId xmlns:a16="http://schemas.microsoft.com/office/drawing/2014/main" xmlns="" id="{4BB7BFAF-EE8F-477F-A45A-5AF5E7FBD07D}"/>
              </a:ext>
            </a:extLst>
          </p:cNvPr>
          <p:cNvSpPr txBox="1"/>
          <p:nvPr/>
        </p:nvSpPr>
        <p:spPr>
          <a:xfrm>
            <a:off x="8705208" y="4546298"/>
            <a:ext cx="2258952" cy="338554"/>
          </a:xfrm>
          <a:prstGeom prst="rect">
            <a:avLst/>
          </a:prstGeom>
          <a:noFill/>
        </p:spPr>
        <p:txBody>
          <a:bodyPr wrap="none" rtlCol="0">
            <a:spAutoFit/>
          </a:bodyPr>
          <a:lstStyle/>
          <a:p>
            <a:r>
              <a:rPr lang="en-US" altLang="zh-CN" sz="1600" dirty="0"/>
              <a:t>1. </a:t>
            </a:r>
            <a:r>
              <a:rPr lang="zh-CN" altLang="en-US" sz="1600" dirty="0"/>
              <a:t>被认证方发起认证。</a:t>
            </a:r>
          </a:p>
        </p:txBody>
      </p:sp>
      <p:sp>
        <p:nvSpPr>
          <p:cNvPr id="56" name="五边形 55"/>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57" name="燕尾形 56"/>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58" name="燕尾形 57"/>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59" name="燕尾形 58"/>
          <p:cNvSpPr/>
          <p:nvPr/>
        </p:nvSpPr>
        <p:spPr bwMode="auto">
          <a:xfrm>
            <a:off x="10011569"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60" name="燕尾形 59"/>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457636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sym typeface="Huawei Sans" panose="020C0503030203020204" pitchFamily="34" charset="0"/>
              </a:rPr>
              <a:t>广域网技术</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4217042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圆角矩形 104"/>
          <p:cNvSpPr/>
          <p:nvPr/>
        </p:nvSpPr>
        <p:spPr>
          <a:xfrm>
            <a:off x="8707511" y="2260618"/>
            <a:ext cx="2146995" cy="568100"/>
          </a:xfrm>
          <a:prstGeom prst="roundRect">
            <a:avLst>
              <a:gd name="adj" fmla="val 9432"/>
            </a:avLst>
          </a:prstGeom>
          <a:solidFill>
            <a:srgbClr val="F3FBFE"/>
          </a:solidFill>
          <a:ln w="1270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154"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模式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CHAP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文本占位符 25"/>
          <p:cNvSpPr>
            <a:spLocks noGrp="1"/>
          </p:cNvSpPr>
          <p:nvPr>
            <p:ph type="body" sz="quarter" idx="10"/>
          </p:nvPr>
        </p:nvSpPr>
        <p:spPr>
          <a:xfrm>
            <a:off x="468317" y="1233488"/>
            <a:ext cx="11276183" cy="440457"/>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认证双方有三次握手。协商报文被加密后再在链路上传输。</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6" name="直接箭头连接符 75"/>
          <p:cNvCxnSpPr/>
          <p:nvPr/>
        </p:nvCxnSpPr>
        <p:spPr>
          <a:xfrm>
            <a:off x="3715742" y="6018000"/>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3181746" y="1824667"/>
            <a:ext cx="5889929" cy="1101492"/>
            <a:chOff x="1458571" y="1772429"/>
            <a:chExt cx="5889929" cy="1101492"/>
          </a:xfrm>
        </p:grpSpPr>
        <p:sp>
          <p:nvSpPr>
            <p:cNvPr id="79" name="Text Box 14"/>
            <p:cNvSpPr txBox="1">
              <a:spLocks noChangeArrowheads="1"/>
            </p:cNvSpPr>
            <p:nvPr/>
          </p:nvSpPr>
          <p:spPr bwMode="auto">
            <a:xfrm>
              <a:off x="1458571" y="1772429"/>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80" name="Text Box 15"/>
            <p:cNvSpPr txBox="1">
              <a:spLocks noChangeArrowheads="1"/>
            </p:cNvSpPr>
            <p:nvPr/>
          </p:nvSpPr>
          <p:spPr bwMode="auto">
            <a:xfrm>
              <a:off x="5973819" y="1774921"/>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1" name="组合 80"/>
            <p:cNvGrpSpPr/>
            <p:nvPr/>
          </p:nvGrpSpPr>
          <p:grpSpPr>
            <a:xfrm>
              <a:off x="1655139" y="1984397"/>
              <a:ext cx="5329198" cy="889524"/>
              <a:chOff x="2790156" y="1915968"/>
              <a:chExt cx="5329198" cy="889524"/>
            </a:xfrm>
          </p:grpSpPr>
          <p:sp>
            <p:nvSpPr>
              <p:cNvPr id="88"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9" name="Text Box 12"/>
              <p:cNvSpPr txBox="1">
                <a:spLocks noChangeArrowheads="1"/>
              </p:cNvSpPr>
              <p:nvPr/>
            </p:nvSpPr>
            <p:spPr bwMode="auto">
              <a:xfrm>
                <a:off x="7420190"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0" name="Text Box 7"/>
              <p:cNvSpPr txBox="1">
                <a:spLocks noChangeArrowheads="1"/>
              </p:cNvSpPr>
              <p:nvPr/>
            </p:nvSpPr>
            <p:spPr bwMode="auto">
              <a:xfrm>
                <a:off x="5030359" y="1915968"/>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91" name="Text Box 7"/>
              <p:cNvSpPr txBox="1">
                <a:spLocks noChangeArrowheads="1"/>
              </p:cNvSpPr>
              <p:nvPr/>
            </p:nvSpPr>
            <p:spPr bwMode="auto">
              <a:xfrm>
                <a:off x="3265312" y="2249265"/>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92" name="Text Box 7"/>
              <p:cNvSpPr txBox="1">
                <a:spLocks noChangeArrowheads="1"/>
              </p:cNvSpPr>
              <p:nvPr/>
            </p:nvSpPr>
            <p:spPr bwMode="auto">
              <a:xfrm>
                <a:off x="6161826" y="2238380"/>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93"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94" name="Text Box 7"/>
              <p:cNvSpPr txBox="1">
                <a:spLocks noChangeArrowheads="1"/>
              </p:cNvSpPr>
              <p:nvPr/>
            </p:nvSpPr>
            <p:spPr bwMode="auto">
              <a:xfrm>
                <a:off x="6622594"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95" name="图片 9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96" name="图片 9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26177" y="2029637"/>
                <a:ext cx="540000" cy="442800"/>
              </a:xfrm>
              <a:prstGeom prst="rect">
                <a:avLst/>
              </a:prstGeom>
            </p:spPr>
          </p:pic>
        </p:grpSp>
      </p:grpSp>
      <p:cxnSp>
        <p:nvCxnSpPr>
          <p:cNvPr id="97" name="直接连接符 96"/>
          <p:cNvCxnSpPr>
            <a:stCxn id="95" idx="3"/>
            <a:endCxn id="96" idx="1"/>
          </p:cNvCxnSpPr>
          <p:nvPr/>
        </p:nvCxnSpPr>
        <p:spPr>
          <a:xfrm>
            <a:off x="3976218" y="2370517"/>
            <a:ext cx="4138117" cy="118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98" name="表格 97"/>
          <p:cNvGraphicFramePr>
            <a:graphicFrameLocks noGrp="1"/>
          </p:cNvGraphicFramePr>
          <p:nvPr>
            <p:extLst/>
          </p:nvPr>
        </p:nvGraphicFramePr>
        <p:xfrm>
          <a:off x="1322632" y="2251002"/>
          <a:ext cx="1930400" cy="892179"/>
        </p:xfrm>
        <a:graphic>
          <a:graphicData uri="http://schemas.openxmlformats.org/drawingml/2006/table">
            <a:tbl>
              <a:tblPr/>
              <a:tblGrid>
                <a:gridCol w="774700">
                  <a:extLst>
                    <a:ext uri="{9D8B030D-6E8A-4147-A177-3AD203B41FA5}">
                      <a16:colId xmlns:a16="http://schemas.microsoft.com/office/drawing/2014/main" xmlns="" val="20000"/>
                    </a:ext>
                  </a:extLst>
                </a:gridCol>
                <a:gridCol w="1155700">
                  <a:extLst>
                    <a:ext uri="{9D8B030D-6E8A-4147-A177-3AD203B41FA5}">
                      <a16:colId xmlns:a16="http://schemas.microsoft.com/office/drawing/2014/main" xmlns="" val="20001"/>
                    </a:ext>
                  </a:extLst>
                </a:gridCol>
              </a:tblGrid>
              <a:tr h="312263">
                <a:tc gridSpan="2">
                  <a:txBody>
                    <a:bodyPr/>
                    <a:lstStyle/>
                    <a:p>
                      <a:pPr algn="ctr" rtl="0" fontAlgn="ctr"/>
                      <a:r>
                        <a:rPr lang="zh-CN" altLang="en-US" sz="16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数据库</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xmlns="" val="10000"/>
                  </a:ext>
                </a:extLst>
              </a:tr>
              <a:tr h="289958">
                <a:tc>
                  <a:txBody>
                    <a:bodyPr/>
                    <a:lstStyle/>
                    <a:p>
                      <a:pPr algn="ctr" rtl="0" fontAlgn="ctr"/>
                      <a:r>
                        <a:rPr lang="zh-CN" alt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用户名</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密码</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9958">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hcia</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Huawei123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cxnSp>
        <p:nvCxnSpPr>
          <p:cNvPr id="99" name="直接连接符 98"/>
          <p:cNvCxnSpPr>
            <a:stCxn id="88" idx="2"/>
          </p:cNvCxnSpPr>
          <p:nvPr/>
        </p:nvCxnSpPr>
        <p:spPr>
          <a:xfrm>
            <a:off x="3706218" y="2926159"/>
            <a:ext cx="0" cy="3482647"/>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384336" y="2899921"/>
            <a:ext cx="1" cy="3479857"/>
          </a:xfrm>
          <a:prstGeom prst="line">
            <a:avLst/>
          </a:prstGeom>
          <a:ln w="19050">
            <a:solidFill>
              <a:srgbClr val="EC7061"/>
            </a:solidFill>
            <a:prstDash val="dash"/>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3706218" y="5004493"/>
            <a:ext cx="46644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8679674" y="2243943"/>
            <a:ext cx="2318825" cy="584775"/>
          </a:xfrm>
          <a:prstGeom prst="rect">
            <a:avLst/>
          </a:prstGeom>
          <a:noFill/>
          <a:ln>
            <a:noFill/>
          </a:ln>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S1/0/0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接口上配置用于认证的用户名和密码</a:t>
            </a:r>
          </a:p>
        </p:txBody>
      </p:sp>
      <p:cxnSp>
        <p:nvCxnSpPr>
          <p:cNvPr id="110" name="直接箭头连接符 109"/>
          <p:cNvCxnSpPr/>
          <p:nvPr/>
        </p:nvCxnSpPr>
        <p:spPr>
          <a:xfrm flipH="1">
            <a:off x="3715742" y="3165487"/>
            <a:ext cx="4643253"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5110017" y="2808595"/>
            <a:ext cx="176202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链路协商成功</a:t>
            </a:r>
          </a:p>
        </p:txBody>
      </p:sp>
      <p:sp>
        <p:nvSpPr>
          <p:cNvPr id="112" name="文本框 111"/>
          <p:cNvSpPr txBox="1"/>
          <p:nvPr/>
        </p:nvSpPr>
        <p:spPr>
          <a:xfrm>
            <a:off x="4204360" y="3166969"/>
            <a:ext cx="3589444"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底层链路建立，确定认证方式为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CHAP</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3" name="直接箭头连接符 112"/>
          <p:cNvCxnSpPr/>
          <p:nvPr/>
        </p:nvCxnSpPr>
        <p:spPr>
          <a:xfrm>
            <a:off x="3720366" y="4042219"/>
            <a:ext cx="46685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4703327" y="3804737"/>
            <a:ext cx="2362340"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Challenge</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Name=“”</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Random</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矩形 114"/>
          <p:cNvSpPr/>
          <p:nvPr/>
        </p:nvSpPr>
        <p:spPr>
          <a:xfrm>
            <a:off x="3720366" y="3804737"/>
            <a:ext cx="982961" cy="460800"/>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endParaRPr lang="zh-CN" altLang="en-US"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5" name="矩形 134"/>
          <p:cNvSpPr/>
          <p:nvPr/>
        </p:nvSpPr>
        <p:spPr>
          <a:xfrm>
            <a:off x="5550494" y="4774093"/>
            <a:ext cx="2820315"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Code=2</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Response</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Name=“hcia”</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MD5</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结果</a:t>
            </a:r>
          </a:p>
        </p:txBody>
      </p:sp>
      <p:sp>
        <p:nvSpPr>
          <p:cNvPr id="136" name="矩形 135"/>
          <p:cNvSpPr/>
          <p:nvPr/>
        </p:nvSpPr>
        <p:spPr>
          <a:xfrm>
            <a:off x="4577639" y="4774093"/>
            <a:ext cx="982961" cy="460800"/>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endParaRPr lang="zh-CN" altLang="en-US"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37" name="矩形 136"/>
          <p:cNvSpPr/>
          <p:nvPr/>
        </p:nvSpPr>
        <p:spPr>
          <a:xfrm>
            <a:off x="4701857" y="5787600"/>
            <a:ext cx="2584112" cy="4608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Code=3</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Success</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Message=“Welcome”</a:t>
            </a:r>
            <a:endPar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矩形 137"/>
          <p:cNvSpPr/>
          <p:nvPr/>
        </p:nvSpPr>
        <p:spPr>
          <a:xfrm>
            <a:off x="3718896" y="5787600"/>
            <a:ext cx="982961" cy="460800"/>
          </a:xfrm>
          <a:prstGeom prst="rect">
            <a:avLst/>
          </a:prstGeom>
          <a:solidFill>
            <a:srgbClr val="00B0F0"/>
          </a:solidFill>
          <a:ln w="19050">
            <a:noFill/>
          </a:ln>
        </p:spPr>
        <p:txBody>
          <a:bodyPr wrap="none" anchor="ctr" anchorCtr="0">
            <a:noAutofit/>
          </a:bodyPr>
          <a:lstStyle/>
          <a:p>
            <a:pPr lvl="0" algn="ctr"/>
            <a:r>
              <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PPP</a:t>
            </a:r>
            <a:r>
              <a:rPr lang="zh-CN" altLang="en-US"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帧</a:t>
            </a:r>
            <a:endParaRPr lang="en-US" altLang="zh-CN" sz="14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a:p>
            <a:pPr lvl="0" algn="ctr"/>
            <a:r>
              <a:rPr lang="en-US" altLang="zh-CN"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Protocol=CHAP</a:t>
            </a:r>
            <a:endParaRPr lang="zh-CN" altLang="en-US" sz="1000" dirty="0">
              <a:solidFill>
                <a:schemeClr val="bg1"/>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grpSp>
        <p:nvGrpSpPr>
          <p:cNvPr id="6" name="组合 5">
            <a:extLst>
              <a:ext uri="{FF2B5EF4-FFF2-40B4-BE49-F238E27FC236}">
                <a16:creationId xmlns:a16="http://schemas.microsoft.com/office/drawing/2014/main" xmlns="" id="{7CBAFE42-E6CB-4900-B72D-079D2B313C32}"/>
              </a:ext>
            </a:extLst>
          </p:cNvPr>
          <p:cNvGrpSpPr/>
          <p:nvPr/>
        </p:nvGrpSpPr>
        <p:grpSpPr>
          <a:xfrm>
            <a:off x="8793181" y="3325526"/>
            <a:ext cx="2575709" cy="1880021"/>
            <a:chOff x="8807570" y="4340605"/>
            <a:chExt cx="2575709" cy="1880021"/>
          </a:xfrm>
        </p:grpSpPr>
        <p:sp>
          <p:nvSpPr>
            <p:cNvPr id="122" name="矩形 121"/>
            <p:cNvSpPr/>
            <p:nvPr/>
          </p:nvSpPr>
          <p:spPr>
            <a:xfrm>
              <a:off x="8807570" y="4692481"/>
              <a:ext cx="435877"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ID=1</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 name="组合 4">
              <a:extLst>
                <a:ext uri="{FF2B5EF4-FFF2-40B4-BE49-F238E27FC236}">
                  <a16:creationId xmlns:a16="http://schemas.microsoft.com/office/drawing/2014/main" xmlns="" id="{5DBA1E99-2680-46E3-948B-2BF973F9904B}"/>
                </a:ext>
              </a:extLst>
            </p:cNvPr>
            <p:cNvGrpSpPr/>
            <p:nvPr/>
          </p:nvGrpSpPr>
          <p:grpSpPr>
            <a:xfrm>
              <a:off x="9068836" y="4340605"/>
              <a:ext cx="2314443" cy="1880021"/>
              <a:chOff x="9068836" y="4340605"/>
              <a:chExt cx="2314443" cy="1880021"/>
            </a:xfrm>
          </p:grpSpPr>
          <p:grpSp>
            <p:nvGrpSpPr>
              <p:cNvPr id="4" name="组合 3">
                <a:extLst>
                  <a:ext uri="{FF2B5EF4-FFF2-40B4-BE49-F238E27FC236}">
                    <a16:creationId xmlns:a16="http://schemas.microsoft.com/office/drawing/2014/main" xmlns="" id="{847D13EF-6EF6-4A91-8183-95F29DF9950B}"/>
                  </a:ext>
                </a:extLst>
              </p:cNvPr>
              <p:cNvGrpSpPr/>
              <p:nvPr/>
            </p:nvGrpSpPr>
            <p:grpSpPr>
              <a:xfrm>
                <a:off x="9068836" y="4684041"/>
                <a:ext cx="2066369" cy="1536585"/>
                <a:chOff x="9068836" y="4684041"/>
                <a:chExt cx="2066369" cy="1536585"/>
              </a:xfrm>
            </p:grpSpPr>
            <p:sp>
              <p:nvSpPr>
                <p:cNvPr id="116" name="流程图: 手动操作 115"/>
                <p:cNvSpPr/>
                <p:nvPr/>
              </p:nvSpPr>
              <p:spPr>
                <a:xfrm>
                  <a:off x="9440354" y="5247072"/>
                  <a:ext cx="771518" cy="360040"/>
                </a:xfrm>
                <a:prstGeom prst="flowChartManualOperation">
                  <a:avLst/>
                </a:prstGeom>
                <a:solidFill>
                  <a:srgbClr val="FFFFCC"/>
                </a:solidFill>
                <a:ln w="22225">
                  <a:solidFill>
                    <a:srgbClr val="FFC000"/>
                  </a:solidFill>
                </a:ln>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HASH</a:t>
                  </a:r>
                  <a:endParaRPr lang="zh-CN" altLang="en-US"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任意多边形 116"/>
                <p:cNvSpPr/>
                <p:nvPr/>
              </p:nvSpPr>
              <p:spPr>
                <a:xfrm>
                  <a:off x="9068836" y="4969480"/>
                  <a:ext cx="596900" cy="272780"/>
                </a:xfrm>
                <a:custGeom>
                  <a:avLst/>
                  <a:gdLst>
                    <a:gd name="connsiteX0" fmla="*/ 0 w 596900"/>
                    <a:gd name="connsiteY0" fmla="*/ 0 h 317500"/>
                    <a:gd name="connsiteX1" fmla="*/ 0 w 596900"/>
                    <a:gd name="connsiteY1" fmla="*/ 190500 h 317500"/>
                    <a:gd name="connsiteX2" fmla="*/ 596900 w 596900"/>
                    <a:gd name="connsiteY2" fmla="*/ 190500 h 317500"/>
                    <a:gd name="connsiteX3" fmla="*/ 596900 w 596900"/>
                    <a:gd name="connsiteY3" fmla="*/ 317500 h 317500"/>
                  </a:gdLst>
                  <a:ahLst/>
                  <a:cxnLst>
                    <a:cxn ang="0">
                      <a:pos x="connsiteX0" y="connsiteY0"/>
                    </a:cxn>
                    <a:cxn ang="0">
                      <a:pos x="connsiteX1" y="connsiteY1"/>
                    </a:cxn>
                    <a:cxn ang="0">
                      <a:pos x="connsiteX2" y="connsiteY2"/>
                    </a:cxn>
                    <a:cxn ang="0">
                      <a:pos x="connsiteX3" y="connsiteY3"/>
                    </a:cxn>
                  </a:cxnLst>
                  <a:rect l="l" t="t" r="r" b="b"/>
                  <a:pathLst>
                    <a:path w="596900" h="317500">
                      <a:moveTo>
                        <a:pt x="0" y="0"/>
                      </a:moveTo>
                      <a:lnTo>
                        <a:pt x="0" y="190500"/>
                      </a:lnTo>
                      <a:lnTo>
                        <a:pt x="596900" y="190500"/>
                      </a:lnTo>
                      <a:lnTo>
                        <a:pt x="596900" y="3175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任意多边形 117"/>
                <p:cNvSpPr/>
                <p:nvPr/>
              </p:nvSpPr>
              <p:spPr>
                <a:xfrm>
                  <a:off x="9830836" y="4954972"/>
                  <a:ext cx="0" cy="292100"/>
                </a:xfrm>
                <a:custGeom>
                  <a:avLst/>
                  <a:gdLst>
                    <a:gd name="connsiteX0" fmla="*/ 0 w 0"/>
                    <a:gd name="connsiteY0" fmla="*/ 0 h 292100"/>
                    <a:gd name="connsiteX1" fmla="*/ 0 w 0"/>
                    <a:gd name="connsiteY1" fmla="*/ 292100 h 292100"/>
                  </a:gdLst>
                  <a:ahLst/>
                  <a:cxnLst>
                    <a:cxn ang="0">
                      <a:pos x="connsiteX0" y="connsiteY0"/>
                    </a:cxn>
                    <a:cxn ang="0">
                      <a:pos x="connsiteX1" y="connsiteY1"/>
                    </a:cxn>
                  </a:cxnLst>
                  <a:rect l="l" t="t" r="r" b="b"/>
                  <a:pathLst>
                    <a:path h="292100">
                      <a:moveTo>
                        <a:pt x="0" y="0"/>
                      </a:moveTo>
                      <a:lnTo>
                        <a:pt x="0" y="2921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任意多边形 118"/>
                <p:cNvSpPr/>
                <p:nvPr/>
              </p:nvSpPr>
              <p:spPr>
                <a:xfrm>
                  <a:off x="9957836" y="4912060"/>
                  <a:ext cx="625554" cy="330200"/>
                </a:xfrm>
                <a:custGeom>
                  <a:avLst/>
                  <a:gdLst>
                    <a:gd name="connsiteX0" fmla="*/ 520700 w 520700"/>
                    <a:gd name="connsiteY0" fmla="*/ 0 h 330200"/>
                    <a:gd name="connsiteX1" fmla="*/ 520700 w 520700"/>
                    <a:gd name="connsiteY1" fmla="*/ 203200 h 330200"/>
                    <a:gd name="connsiteX2" fmla="*/ 0 w 520700"/>
                    <a:gd name="connsiteY2" fmla="*/ 203200 h 330200"/>
                    <a:gd name="connsiteX3" fmla="*/ 0 w 520700"/>
                    <a:gd name="connsiteY3" fmla="*/ 330200 h 330200"/>
                  </a:gdLst>
                  <a:ahLst/>
                  <a:cxnLst>
                    <a:cxn ang="0">
                      <a:pos x="connsiteX0" y="connsiteY0"/>
                    </a:cxn>
                    <a:cxn ang="0">
                      <a:pos x="connsiteX1" y="connsiteY1"/>
                    </a:cxn>
                    <a:cxn ang="0">
                      <a:pos x="connsiteX2" y="connsiteY2"/>
                    </a:cxn>
                    <a:cxn ang="0">
                      <a:pos x="connsiteX3" y="connsiteY3"/>
                    </a:cxn>
                  </a:cxnLst>
                  <a:rect l="l" t="t" r="r" b="b"/>
                  <a:pathLst>
                    <a:path w="520700" h="330200">
                      <a:moveTo>
                        <a:pt x="520700" y="0"/>
                      </a:moveTo>
                      <a:lnTo>
                        <a:pt x="520700" y="203200"/>
                      </a:lnTo>
                      <a:lnTo>
                        <a:pt x="0" y="203200"/>
                      </a:lnTo>
                      <a:lnTo>
                        <a:pt x="0" y="3302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任意多边形 119"/>
                <p:cNvSpPr/>
                <p:nvPr/>
              </p:nvSpPr>
              <p:spPr>
                <a:xfrm>
                  <a:off x="9843536" y="5607112"/>
                  <a:ext cx="0" cy="292100"/>
                </a:xfrm>
                <a:custGeom>
                  <a:avLst/>
                  <a:gdLst>
                    <a:gd name="connsiteX0" fmla="*/ 0 w 0"/>
                    <a:gd name="connsiteY0" fmla="*/ 0 h 292100"/>
                    <a:gd name="connsiteX1" fmla="*/ 0 w 0"/>
                    <a:gd name="connsiteY1" fmla="*/ 292100 h 292100"/>
                  </a:gdLst>
                  <a:ahLst/>
                  <a:cxnLst>
                    <a:cxn ang="0">
                      <a:pos x="connsiteX0" y="connsiteY0"/>
                    </a:cxn>
                    <a:cxn ang="0">
                      <a:pos x="connsiteX1" y="connsiteY1"/>
                    </a:cxn>
                  </a:cxnLst>
                  <a:rect l="l" t="t" r="r" b="b"/>
                  <a:pathLst>
                    <a:path h="292100">
                      <a:moveTo>
                        <a:pt x="0" y="0"/>
                      </a:moveTo>
                      <a:lnTo>
                        <a:pt x="0" y="292100"/>
                      </a:lnTo>
                    </a:path>
                  </a:pathLst>
                </a:cu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矩形 120"/>
                <p:cNvSpPr/>
                <p:nvPr/>
              </p:nvSpPr>
              <p:spPr>
                <a:xfrm>
                  <a:off x="9325600" y="5899212"/>
                  <a:ext cx="1050289" cy="32141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MD5</a:t>
                  </a:r>
                  <a:r>
                    <a:rPr lang="zh-CN" altLang="en-US"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结果</a:t>
                  </a:r>
                </a:p>
              </p:txBody>
            </p:sp>
            <p:sp>
              <p:nvSpPr>
                <p:cNvPr id="123" name="矩形 122"/>
                <p:cNvSpPr/>
                <p:nvPr/>
              </p:nvSpPr>
              <p:spPr>
                <a:xfrm>
                  <a:off x="9367286" y="4690075"/>
                  <a:ext cx="780739"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Random</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矩形 123"/>
                <p:cNvSpPr/>
                <p:nvPr/>
              </p:nvSpPr>
              <p:spPr>
                <a:xfrm>
                  <a:off x="10263381" y="4684041"/>
                  <a:ext cx="871824" cy="276999"/>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Huawei123</a:t>
                  </a:r>
                  <a:endParaRPr lang="zh-CN" altLang="en-US" sz="12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9" name="文本框 138"/>
              <p:cNvSpPr txBox="1"/>
              <p:nvPr/>
            </p:nvSpPr>
            <p:spPr>
              <a:xfrm>
                <a:off x="10035020" y="4340605"/>
                <a:ext cx="1348259" cy="307777"/>
              </a:xfrm>
              <a:prstGeom prst="rect">
                <a:avLst/>
              </a:prstGeom>
              <a:noFill/>
            </p:spPr>
            <p:txBody>
              <a:bodyPr wrap="square" rtlCol="0">
                <a:spAutoFit/>
              </a:bodyPr>
              <a:lstStyle/>
              <a:p>
                <a:r>
                  <a:rPr lang="zh-CN" altLang="en-US" sz="1400">
                    <a:latin typeface="Huawei Sans" panose="020C0503030203020204" pitchFamily="34" charset="0"/>
                    <a:ea typeface="方正兰亭黑简体" panose="02000000000000000000" pitchFamily="2" charset="-122"/>
                    <a:sym typeface="Huawei Sans" panose="020C0503030203020204" pitchFamily="34" charset="0"/>
                  </a:rPr>
                  <a:t>接口配置密码</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61" name="Oval 4">
            <a:extLst>
              <a:ext uri="{FF2B5EF4-FFF2-40B4-BE49-F238E27FC236}">
                <a16:creationId xmlns:a16="http://schemas.microsoft.com/office/drawing/2014/main" xmlns="" id="{B18EF71D-655D-4964-BA79-AEE5A754E296}"/>
              </a:ext>
            </a:extLst>
          </p:cNvPr>
          <p:cNvSpPr>
            <a:spLocks noChangeAspect="1"/>
          </p:cNvSpPr>
          <p:nvPr/>
        </p:nvSpPr>
        <p:spPr>
          <a:xfrm>
            <a:off x="7144449" y="390034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62" name="Oval 4">
            <a:extLst>
              <a:ext uri="{FF2B5EF4-FFF2-40B4-BE49-F238E27FC236}">
                <a16:creationId xmlns:a16="http://schemas.microsoft.com/office/drawing/2014/main" xmlns="" id="{B18EF71D-655D-4964-BA79-AEE5A754E296}"/>
              </a:ext>
            </a:extLst>
          </p:cNvPr>
          <p:cNvSpPr>
            <a:spLocks noChangeAspect="1"/>
          </p:cNvSpPr>
          <p:nvPr/>
        </p:nvSpPr>
        <p:spPr>
          <a:xfrm>
            <a:off x="4224373" y="486342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63" name="Oval 4">
            <a:extLst>
              <a:ext uri="{FF2B5EF4-FFF2-40B4-BE49-F238E27FC236}">
                <a16:creationId xmlns:a16="http://schemas.microsoft.com/office/drawing/2014/main" xmlns="" id="{B18EF71D-655D-4964-BA79-AEE5A754E296}"/>
              </a:ext>
            </a:extLst>
          </p:cNvPr>
          <p:cNvSpPr>
            <a:spLocks noChangeAspect="1"/>
          </p:cNvSpPr>
          <p:nvPr/>
        </p:nvSpPr>
        <p:spPr>
          <a:xfrm>
            <a:off x="7346045" y="587692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69" name="文本框 68">
            <a:extLst>
              <a:ext uri="{FF2B5EF4-FFF2-40B4-BE49-F238E27FC236}">
                <a16:creationId xmlns:a16="http://schemas.microsoft.com/office/drawing/2014/main" xmlns="" id="{E0142E4A-3687-420E-9F49-AD9EE621BC33}"/>
              </a:ext>
            </a:extLst>
          </p:cNvPr>
          <p:cNvSpPr txBox="1"/>
          <p:nvPr/>
        </p:nvSpPr>
        <p:spPr>
          <a:xfrm>
            <a:off x="579077" y="3849698"/>
            <a:ext cx="3284874" cy="338554"/>
          </a:xfrm>
          <a:prstGeom prst="rect">
            <a:avLst/>
          </a:prstGeom>
          <a:noFill/>
        </p:spPr>
        <p:txBody>
          <a:bodyPr wrap="none" rtlCol="0">
            <a:spAutoFit/>
          </a:bodyPr>
          <a:lstStyle/>
          <a:p>
            <a:r>
              <a:rPr lang="en-US" altLang="zh-CN" sz="1600" dirty="0"/>
              <a:t>1. </a:t>
            </a:r>
            <a:r>
              <a:rPr lang="zh-CN" altLang="en-US" sz="1600" dirty="0"/>
              <a:t>认证方发起挑战，携带随机数。</a:t>
            </a:r>
          </a:p>
        </p:txBody>
      </p:sp>
      <p:sp>
        <p:nvSpPr>
          <p:cNvPr id="70" name="文本框 69">
            <a:extLst>
              <a:ext uri="{FF2B5EF4-FFF2-40B4-BE49-F238E27FC236}">
                <a16:creationId xmlns:a16="http://schemas.microsoft.com/office/drawing/2014/main" xmlns="" id="{8026135B-C426-43C8-95F7-918B8299B00C}"/>
              </a:ext>
            </a:extLst>
          </p:cNvPr>
          <p:cNvSpPr txBox="1"/>
          <p:nvPr/>
        </p:nvSpPr>
        <p:spPr>
          <a:xfrm>
            <a:off x="8479062" y="5285958"/>
            <a:ext cx="3329758" cy="338554"/>
          </a:xfrm>
          <a:prstGeom prst="rect">
            <a:avLst/>
          </a:prstGeom>
          <a:noFill/>
        </p:spPr>
        <p:txBody>
          <a:bodyPr wrap="none" rtlCol="0">
            <a:spAutoFit/>
          </a:bodyPr>
          <a:lstStyle/>
          <a:p>
            <a:r>
              <a:rPr lang="en-US" altLang="zh-CN" sz="1600" dirty="0"/>
              <a:t>2. </a:t>
            </a:r>
            <a:r>
              <a:rPr lang="zh-CN" altLang="en-US" sz="1600" dirty="0"/>
              <a:t>被认证方本地计算并回复</a:t>
            </a:r>
            <a:r>
              <a:rPr lang="en-US" altLang="zh-CN" sz="1600" dirty="0"/>
              <a:t>MD5</a:t>
            </a:r>
            <a:r>
              <a:rPr lang="zh-CN" altLang="en-US" sz="1600" dirty="0"/>
              <a:t>。</a:t>
            </a:r>
          </a:p>
        </p:txBody>
      </p:sp>
      <p:sp>
        <p:nvSpPr>
          <p:cNvPr id="71" name="文本框 70">
            <a:extLst>
              <a:ext uri="{FF2B5EF4-FFF2-40B4-BE49-F238E27FC236}">
                <a16:creationId xmlns:a16="http://schemas.microsoft.com/office/drawing/2014/main" xmlns="" id="{D287D23E-38A8-41B1-94D8-F550C8271D5D}"/>
              </a:ext>
            </a:extLst>
          </p:cNvPr>
          <p:cNvSpPr txBox="1"/>
          <p:nvPr/>
        </p:nvSpPr>
        <p:spPr>
          <a:xfrm>
            <a:off x="600427" y="5876929"/>
            <a:ext cx="2874505" cy="338554"/>
          </a:xfrm>
          <a:prstGeom prst="rect">
            <a:avLst/>
          </a:prstGeom>
          <a:noFill/>
        </p:spPr>
        <p:txBody>
          <a:bodyPr wrap="none" rtlCol="0">
            <a:spAutoFit/>
          </a:bodyPr>
          <a:lstStyle/>
          <a:p>
            <a:r>
              <a:rPr lang="en-US" altLang="zh-CN" sz="1600" dirty="0"/>
              <a:t>3. </a:t>
            </a:r>
            <a:r>
              <a:rPr lang="zh-CN" altLang="en-US" sz="1600" dirty="0"/>
              <a:t>认证方本地计算，并验证。</a:t>
            </a:r>
          </a:p>
        </p:txBody>
      </p:sp>
      <p:sp>
        <p:nvSpPr>
          <p:cNvPr id="59" name="五边形 58"/>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60" name="燕尾形 59"/>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72" name="燕尾形 71"/>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73" name="燕尾形 72"/>
          <p:cNvSpPr/>
          <p:nvPr/>
        </p:nvSpPr>
        <p:spPr bwMode="auto">
          <a:xfrm>
            <a:off x="10011569"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74" name="燕尾形 73"/>
          <p:cNvSpPr/>
          <p:nvPr/>
        </p:nvSpPr>
        <p:spPr bwMode="auto">
          <a:xfrm>
            <a:off x="10978353" y="126000"/>
            <a:ext cx="1055909" cy="243962"/>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1294922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协商 </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静态</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地址协商</a:t>
            </a:r>
          </a:p>
        </p:txBody>
      </p:sp>
      <p:sp>
        <p:nvSpPr>
          <p:cNvPr id="12" name="文本占位符 11"/>
          <p:cNvSpPr>
            <a:spLocks noGrp="1"/>
          </p:cNvSpPr>
          <p:nvPr>
            <p:ph type="body" sz="quarter" idx="10"/>
          </p:nvPr>
        </p:nvSpPr>
        <p:spPr>
          <a:xfrm>
            <a:off x="468317" y="1233488"/>
            <a:ext cx="11276183" cy="830876"/>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认证协商后，双方进入</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协商阶段，协商在数据链路上所传输的数据包的格式与类型。以常见的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协议为例，它分为静态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地址协商和动态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地址协商。</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静态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地址协商需要手动在链路两端配置</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地址。</a:t>
            </a:r>
          </a:p>
        </p:txBody>
      </p:sp>
      <p:cxnSp>
        <p:nvCxnSpPr>
          <p:cNvPr id="23" name="直接连接符 22"/>
          <p:cNvCxnSpPr/>
          <p:nvPr/>
        </p:nvCxnSpPr>
        <p:spPr bwMode="auto">
          <a:xfrm>
            <a:off x="3760650" y="3684774"/>
            <a:ext cx="0" cy="2559269"/>
          </a:xfrm>
          <a:prstGeom prst="line">
            <a:avLst/>
          </a:prstGeom>
          <a:solidFill>
            <a:schemeClr val="accent1"/>
          </a:solidFill>
          <a:ln w="19050" cap="flat" cmpd="sng" algn="ctr">
            <a:solidFill>
              <a:srgbClr val="EC7061"/>
            </a:solidFill>
            <a:prstDash val="dash"/>
            <a:round/>
            <a:headEnd type="none" w="med" len="med"/>
            <a:tailEnd type="none" w="med" len="med"/>
          </a:ln>
          <a:effectLst/>
        </p:spPr>
      </p:cxnSp>
      <p:cxnSp>
        <p:nvCxnSpPr>
          <p:cNvPr id="61" name="直接连接符 60"/>
          <p:cNvCxnSpPr/>
          <p:nvPr/>
        </p:nvCxnSpPr>
        <p:spPr bwMode="auto">
          <a:xfrm>
            <a:off x="8534748" y="3622424"/>
            <a:ext cx="0" cy="2656102"/>
          </a:xfrm>
          <a:prstGeom prst="line">
            <a:avLst/>
          </a:prstGeom>
          <a:solidFill>
            <a:schemeClr val="accent1"/>
          </a:solidFill>
          <a:ln w="19050" cap="flat" cmpd="sng" algn="ctr">
            <a:solidFill>
              <a:srgbClr val="EC7061"/>
            </a:solidFill>
            <a:prstDash val="dash"/>
            <a:round/>
            <a:headEnd type="none" w="med" len="med"/>
            <a:tailEnd type="none" w="med" len="med"/>
          </a:ln>
          <a:effectLst/>
        </p:spPr>
      </p:cxnSp>
      <p:grpSp>
        <p:nvGrpSpPr>
          <p:cNvPr id="20" name="组合 19"/>
          <p:cNvGrpSpPr/>
          <p:nvPr/>
        </p:nvGrpSpPr>
        <p:grpSpPr>
          <a:xfrm>
            <a:off x="3982607" y="3668209"/>
            <a:ext cx="4324232" cy="1003326"/>
            <a:chOff x="2193183" y="2388353"/>
            <a:chExt cx="2447575" cy="1003326"/>
          </a:xfrm>
        </p:grpSpPr>
        <p:sp>
          <p:nvSpPr>
            <p:cNvPr id="53259" name="Text Box 15"/>
            <p:cNvSpPr txBox="1">
              <a:spLocks noChangeArrowheads="1"/>
            </p:cNvSpPr>
            <p:nvPr/>
          </p:nvSpPr>
          <p:spPr bwMode="auto">
            <a:xfrm>
              <a:off x="2315421" y="2388353"/>
              <a:ext cx="21668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p:txBody>
        </p:sp>
        <p:sp>
          <p:nvSpPr>
            <p:cNvPr id="53261" name="Text Box 17"/>
            <p:cNvSpPr txBox="1">
              <a:spLocks noChangeArrowheads="1"/>
            </p:cNvSpPr>
            <p:nvPr/>
          </p:nvSpPr>
          <p:spPr bwMode="auto">
            <a:xfrm>
              <a:off x="2471848" y="3122969"/>
              <a:ext cx="1734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6" name="直接箭头连接符 25"/>
            <p:cNvCxnSpPr/>
            <p:nvPr/>
          </p:nvCxnSpPr>
          <p:spPr>
            <a:xfrm>
              <a:off x="2200864" y="2711519"/>
              <a:ext cx="243989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2193183" y="3391679"/>
              <a:ext cx="244757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960414" y="5072932"/>
            <a:ext cx="4372429" cy="958924"/>
            <a:chOff x="2185625" y="3893432"/>
            <a:chExt cx="2474855" cy="958924"/>
          </a:xfrm>
        </p:grpSpPr>
        <p:sp>
          <p:nvSpPr>
            <p:cNvPr id="53263" name="Text Box 19"/>
            <p:cNvSpPr txBox="1">
              <a:spLocks noChangeArrowheads="1"/>
            </p:cNvSpPr>
            <p:nvPr/>
          </p:nvSpPr>
          <p:spPr bwMode="auto">
            <a:xfrm>
              <a:off x="2318208" y="3893432"/>
              <a:ext cx="21668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a:t>
              </a:r>
              <a:r>
                <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p>
          </p:txBody>
        </p:sp>
        <p:sp>
          <p:nvSpPr>
            <p:cNvPr id="53265" name="Text Box 21"/>
            <p:cNvSpPr txBox="1">
              <a:spLocks noChangeArrowheads="1"/>
            </p:cNvSpPr>
            <p:nvPr/>
          </p:nvSpPr>
          <p:spPr bwMode="auto">
            <a:xfrm>
              <a:off x="2436171" y="4553271"/>
              <a:ext cx="17341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28" name="直接箭头连接符 27"/>
            <p:cNvCxnSpPr/>
            <p:nvPr/>
          </p:nvCxnSpPr>
          <p:spPr>
            <a:xfrm flipH="1">
              <a:off x="2185625" y="4172195"/>
              <a:ext cx="246576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215076" y="4852356"/>
              <a:ext cx="244540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90965" y="2659416"/>
            <a:ext cx="5483096" cy="872851"/>
            <a:chOff x="4238306" y="2659416"/>
            <a:chExt cx="5483096" cy="872851"/>
          </a:xfrm>
        </p:grpSpPr>
        <p:sp>
          <p:nvSpPr>
            <p:cNvPr id="30" name="Text Box 11"/>
            <p:cNvSpPr txBox="1">
              <a:spLocks noChangeArrowheads="1"/>
            </p:cNvSpPr>
            <p:nvPr/>
          </p:nvSpPr>
          <p:spPr bwMode="auto">
            <a:xfrm>
              <a:off x="4238306" y="3286046"/>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1" name="Text Box 12"/>
            <p:cNvSpPr txBox="1">
              <a:spLocks noChangeArrowheads="1"/>
            </p:cNvSpPr>
            <p:nvPr/>
          </p:nvSpPr>
          <p:spPr bwMode="auto">
            <a:xfrm>
              <a:off x="9022238" y="3283802"/>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2" name="Text Box 7"/>
            <p:cNvSpPr txBox="1">
              <a:spLocks noChangeArrowheads="1"/>
            </p:cNvSpPr>
            <p:nvPr/>
          </p:nvSpPr>
          <p:spPr bwMode="auto">
            <a:xfrm>
              <a:off x="6495111" y="2659416"/>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33" name="Text Box 7"/>
            <p:cNvSpPr txBox="1">
              <a:spLocks noChangeArrowheads="1"/>
            </p:cNvSpPr>
            <p:nvPr/>
          </p:nvSpPr>
          <p:spPr bwMode="auto">
            <a:xfrm>
              <a:off x="4686663" y="3028748"/>
              <a:ext cx="1270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5" name="Text Box 7"/>
            <p:cNvSpPr txBox="1">
              <a:spLocks noChangeArrowheads="1"/>
            </p:cNvSpPr>
            <p:nvPr/>
          </p:nvSpPr>
          <p:spPr bwMode="auto">
            <a:xfrm>
              <a:off x="7867421" y="3041226"/>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6" name="Text Box 7"/>
            <p:cNvSpPr txBox="1">
              <a:spLocks noChangeArrowheads="1"/>
            </p:cNvSpPr>
            <p:nvPr/>
          </p:nvSpPr>
          <p:spPr bwMode="auto">
            <a:xfrm>
              <a:off x="4607991" y="271228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7" name="Text Box 7"/>
            <p:cNvSpPr txBox="1">
              <a:spLocks noChangeArrowheads="1"/>
            </p:cNvSpPr>
            <p:nvPr/>
          </p:nvSpPr>
          <p:spPr bwMode="auto">
            <a:xfrm>
              <a:off x="8202172" y="269940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96210" y="2787923"/>
              <a:ext cx="540000" cy="442800"/>
            </a:xfrm>
            <a:prstGeom prst="rect">
              <a:avLst/>
            </a:prstGeom>
          </p:spPr>
        </p:pic>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12089" y="2789981"/>
              <a:ext cx="540000" cy="442800"/>
            </a:xfrm>
            <a:prstGeom prst="rect">
              <a:avLst/>
            </a:prstGeom>
          </p:spPr>
        </p:pic>
        <p:cxnSp>
          <p:nvCxnSpPr>
            <p:cNvPr id="5" name="直接连接符 4"/>
            <p:cNvCxnSpPr>
              <a:stCxn id="48" idx="3"/>
              <a:endCxn id="49" idx="1"/>
            </p:cNvCxnSpPr>
            <p:nvPr/>
          </p:nvCxnSpPr>
          <p:spPr>
            <a:xfrm>
              <a:off x="4836210" y="3009323"/>
              <a:ext cx="4275879" cy="205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82" name="Oval 4">
            <a:extLst>
              <a:ext uri="{FF2B5EF4-FFF2-40B4-BE49-F238E27FC236}">
                <a16:creationId xmlns:a16="http://schemas.microsoft.com/office/drawing/2014/main" xmlns="" id="{B18EF71D-655D-4964-BA79-AEE5A754E296}"/>
              </a:ext>
            </a:extLst>
          </p:cNvPr>
          <p:cNvSpPr>
            <a:spLocks noChangeAspect="1"/>
          </p:cNvSpPr>
          <p:nvPr/>
        </p:nvSpPr>
        <p:spPr>
          <a:xfrm>
            <a:off x="4036146" y="366950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3" name="Oval 4">
            <a:extLst>
              <a:ext uri="{FF2B5EF4-FFF2-40B4-BE49-F238E27FC236}">
                <a16:creationId xmlns:a16="http://schemas.microsoft.com/office/drawing/2014/main" xmlns="" id="{B18EF71D-655D-4964-BA79-AEE5A754E296}"/>
              </a:ext>
            </a:extLst>
          </p:cNvPr>
          <p:cNvSpPr>
            <a:spLocks noChangeAspect="1"/>
          </p:cNvSpPr>
          <p:nvPr/>
        </p:nvSpPr>
        <p:spPr>
          <a:xfrm>
            <a:off x="7982606" y="4333217"/>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8" name="Oval 4">
            <a:extLst>
              <a:ext uri="{FF2B5EF4-FFF2-40B4-BE49-F238E27FC236}">
                <a16:creationId xmlns:a16="http://schemas.microsoft.com/office/drawing/2014/main" xmlns="" id="{B18EF71D-655D-4964-BA79-AEE5A754E296}"/>
              </a:ext>
            </a:extLst>
          </p:cNvPr>
          <p:cNvSpPr>
            <a:spLocks noChangeAspect="1"/>
          </p:cNvSpPr>
          <p:nvPr/>
        </p:nvSpPr>
        <p:spPr>
          <a:xfrm>
            <a:off x="7982295" y="501893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89" name="Oval 4">
            <a:extLst>
              <a:ext uri="{FF2B5EF4-FFF2-40B4-BE49-F238E27FC236}">
                <a16:creationId xmlns:a16="http://schemas.microsoft.com/office/drawing/2014/main" xmlns="" id="{B18EF71D-655D-4964-BA79-AEE5A754E296}"/>
              </a:ext>
            </a:extLst>
          </p:cNvPr>
          <p:cNvSpPr>
            <a:spLocks noChangeAspect="1"/>
          </p:cNvSpPr>
          <p:nvPr/>
        </p:nvSpPr>
        <p:spPr>
          <a:xfrm>
            <a:off x="4102329" y="571335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8" name="文本框 97">
            <a:extLst>
              <a:ext uri="{FF2B5EF4-FFF2-40B4-BE49-F238E27FC236}">
                <a16:creationId xmlns:a16="http://schemas.microsoft.com/office/drawing/2014/main" xmlns="" id="{CD8829C1-85DE-46AF-8C53-0BEA9AE1831C}"/>
              </a:ext>
            </a:extLst>
          </p:cNvPr>
          <p:cNvSpPr txBox="1"/>
          <p:nvPr/>
        </p:nvSpPr>
        <p:spPr>
          <a:xfrm>
            <a:off x="1073454" y="3751955"/>
            <a:ext cx="2813739" cy="584775"/>
          </a:xfrm>
          <a:prstGeom prst="rect">
            <a:avLst/>
          </a:prstGeom>
          <a:noFill/>
        </p:spPr>
        <p:txBody>
          <a:bodyPr wrap="square" rtlCol="0">
            <a:spAutoFit/>
          </a:bodyPr>
          <a:lstStyle/>
          <a:p>
            <a:r>
              <a:rPr lang="en-US" altLang="zh-CN" sz="1600" dirty="0"/>
              <a:t>1. </a:t>
            </a:r>
            <a:r>
              <a:rPr lang="zh-CN" altLang="en-US" sz="1600" dirty="0"/>
              <a:t>发送配置请求，携带本端  配置的</a:t>
            </a:r>
            <a:r>
              <a:rPr lang="en-US" altLang="zh-CN" sz="1600" dirty="0"/>
              <a:t>IP</a:t>
            </a:r>
            <a:r>
              <a:rPr lang="zh-CN" altLang="en-US" sz="1600" dirty="0"/>
              <a:t>地址。</a:t>
            </a:r>
            <a:endParaRPr lang="en-US" altLang="zh-CN" sz="1600" dirty="0"/>
          </a:p>
        </p:txBody>
      </p:sp>
      <p:sp>
        <p:nvSpPr>
          <p:cNvPr id="99" name="文本框 98">
            <a:extLst>
              <a:ext uri="{FF2B5EF4-FFF2-40B4-BE49-F238E27FC236}">
                <a16:creationId xmlns:a16="http://schemas.microsoft.com/office/drawing/2014/main" xmlns="" id="{2D789976-0FB7-4BC4-B903-03C45DA9997F}"/>
              </a:ext>
            </a:extLst>
          </p:cNvPr>
          <p:cNvSpPr txBox="1"/>
          <p:nvPr/>
        </p:nvSpPr>
        <p:spPr>
          <a:xfrm>
            <a:off x="8708631" y="4502258"/>
            <a:ext cx="2258952" cy="338554"/>
          </a:xfrm>
          <a:prstGeom prst="rect">
            <a:avLst/>
          </a:prstGeom>
          <a:noFill/>
        </p:spPr>
        <p:txBody>
          <a:bodyPr wrap="none" rtlCol="0">
            <a:spAutoFit/>
          </a:bodyPr>
          <a:lstStyle/>
          <a:p>
            <a:r>
              <a:rPr lang="en-US" altLang="zh-CN" sz="1600" dirty="0"/>
              <a:t>2. </a:t>
            </a:r>
            <a:r>
              <a:rPr lang="zh-CN" altLang="en-US" sz="1600" dirty="0"/>
              <a:t>确认对端地址合法。</a:t>
            </a:r>
            <a:endParaRPr lang="en-US" altLang="zh-CN" sz="1600" dirty="0"/>
          </a:p>
        </p:txBody>
      </p:sp>
      <p:sp>
        <p:nvSpPr>
          <p:cNvPr id="38" name="五边形 37"/>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39" name="燕尾形 38"/>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40" name="燕尾形 39"/>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41" name="燕尾形 40"/>
          <p:cNvSpPr/>
          <p:nvPr/>
        </p:nvSpPr>
        <p:spPr bwMode="auto">
          <a:xfrm>
            <a:off x="10011569"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42" name="燕尾形 41"/>
          <p:cNvSpPr/>
          <p:nvPr/>
        </p:nvSpPr>
        <p:spPr bwMode="auto">
          <a:xfrm>
            <a:off x="10978353"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3318212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协商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地址协商</a:t>
            </a:r>
          </a:p>
        </p:txBody>
      </p:sp>
      <p:sp>
        <p:nvSpPr>
          <p:cNvPr id="12" name="文本占位符 11"/>
          <p:cNvSpPr>
            <a:spLocks noGrp="1"/>
          </p:cNvSpPr>
          <p:nvPr>
            <p:ph type="body" sz="quarter" idx="10"/>
          </p:nvPr>
        </p:nvSpPr>
        <p:spPr>
          <a:xfrm>
            <a:off x="468317" y="1233488"/>
            <a:ext cx="11276183" cy="830876"/>
          </a:xfrm>
        </p:spPr>
        <p:txBody>
          <a:bodyPr/>
          <a:lstStyle/>
          <a:p>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动态</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地址协商支持</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链路一端为对端配置</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地址。</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5" name="直接连接符 74"/>
          <p:cNvCxnSpPr>
            <a:stCxn id="83" idx="2"/>
          </p:cNvCxnSpPr>
          <p:nvPr/>
        </p:nvCxnSpPr>
        <p:spPr bwMode="auto">
          <a:xfrm flipH="1">
            <a:off x="3718868" y="2871867"/>
            <a:ext cx="1" cy="3354386"/>
          </a:xfrm>
          <a:prstGeom prst="line">
            <a:avLst/>
          </a:prstGeom>
          <a:solidFill>
            <a:schemeClr val="accent1"/>
          </a:solidFill>
          <a:ln w="19050" cap="flat" cmpd="sng" algn="ctr">
            <a:solidFill>
              <a:srgbClr val="EC7061"/>
            </a:solidFill>
            <a:prstDash val="dash"/>
            <a:round/>
            <a:headEnd type="none" w="med" len="med"/>
            <a:tailEnd type="none" w="med" len="med"/>
          </a:ln>
          <a:effectLst/>
        </p:spPr>
      </p:cxnSp>
      <p:cxnSp>
        <p:nvCxnSpPr>
          <p:cNvPr id="76" name="直接连接符 75"/>
          <p:cNvCxnSpPr/>
          <p:nvPr/>
        </p:nvCxnSpPr>
        <p:spPr bwMode="auto">
          <a:xfrm>
            <a:off x="8539107" y="2871867"/>
            <a:ext cx="0" cy="3314328"/>
          </a:xfrm>
          <a:prstGeom prst="line">
            <a:avLst/>
          </a:prstGeom>
          <a:solidFill>
            <a:schemeClr val="accent1"/>
          </a:solidFill>
          <a:ln w="19050" cap="flat" cmpd="sng" algn="ctr">
            <a:solidFill>
              <a:srgbClr val="EC7061"/>
            </a:solidFill>
            <a:prstDash val="dash"/>
            <a:round/>
            <a:headEnd type="none" w="med" len="med"/>
            <a:tailEnd type="none" w="med" len="med"/>
          </a:ln>
          <a:effectLst/>
        </p:spPr>
      </p:cxnSp>
      <p:sp>
        <p:nvSpPr>
          <p:cNvPr id="63" name="Text Box 15"/>
          <p:cNvSpPr txBox="1">
            <a:spLocks noChangeArrowheads="1"/>
          </p:cNvSpPr>
          <p:nvPr/>
        </p:nvSpPr>
        <p:spPr bwMode="auto">
          <a:xfrm>
            <a:off x="4327834" y="2905819"/>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0.0.0.0</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4" name="Text Box 17"/>
          <p:cNvSpPr txBox="1">
            <a:spLocks noChangeArrowheads="1"/>
          </p:cNvSpPr>
          <p:nvPr/>
        </p:nvSpPr>
        <p:spPr bwMode="auto">
          <a:xfrm>
            <a:off x="4566728" y="3458668"/>
            <a:ext cx="32385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t>
            </a:r>
            <a:r>
              <a:rPr lang="en-US" altLang="zh-CN" sz="1400" dirty="0" err="1">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Nak</a:t>
            </a: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5" name="Text Box 21"/>
          <p:cNvSpPr txBox="1">
            <a:spLocks noChangeArrowheads="1"/>
          </p:cNvSpPr>
          <p:nvPr/>
        </p:nvSpPr>
        <p:spPr bwMode="auto">
          <a:xfrm>
            <a:off x="4607465" y="4604296"/>
            <a:ext cx="29892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6" name="Text Box 22"/>
          <p:cNvSpPr txBox="1">
            <a:spLocks noChangeArrowheads="1"/>
          </p:cNvSpPr>
          <p:nvPr/>
        </p:nvSpPr>
        <p:spPr bwMode="auto">
          <a:xfrm>
            <a:off x="4364871" y="4046828"/>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69" name="直接箭头连接符 68"/>
          <p:cNvCxnSpPr/>
          <p:nvPr/>
        </p:nvCxnSpPr>
        <p:spPr>
          <a:xfrm>
            <a:off x="3952324" y="3176960"/>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965024" y="4317970"/>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3939624" y="3747465"/>
            <a:ext cx="430327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H="1">
            <a:off x="3952326" y="4888475"/>
            <a:ext cx="4303268"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7" name="Text Box 19"/>
          <p:cNvSpPr txBox="1">
            <a:spLocks noChangeArrowheads="1"/>
          </p:cNvSpPr>
          <p:nvPr/>
        </p:nvSpPr>
        <p:spPr bwMode="auto">
          <a:xfrm>
            <a:off x="4234493" y="5187838"/>
            <a:ext cx="3735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Configure-Request </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a:t>
            </a:r>
            <a:r>
              <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8" name="Text Box 25"/>
          <p:cNvSpPr txBox="1">
            <a:spLocks noChangeArrowheads="1"/>
          </p:cNvSpPr>
          <p:nvPr/>
        </p:nvSpPr>
        <p:spPr bwMode="auto">
          <a:xfrm>
            <a:off x="4553940" y="5741122"/>
            <a:ext cx="29892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Configure-Ack</a:t>
            </a:r>
            <a:endParaRPr lang="zh-CN" altLang="en-US"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73" name="直接箭头连接符 72"/>
          <p:cNvCxnSpPr/>
          <p:nvPr/>
        </p:nvCxnSpPr>
        <p:spPr>
          <a:xfrm flipH="1">
            <a:off x="3955402" y="5458980"/>
            <a:ext cx="431289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3950983" y="6029484"/>
            <a:ext cx="430962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Oval 4">
            <a:extLst>
              <a:ext uri="{FF2B5EF4-FFF2-40B4-BE49-F238E27FC236}">
                <a16:creationId xmlns:a16="http://schemas.microsoft.com/office/drawing/2014/main" xmlns="" id="{B18EF71D-655D-4964-BA79-AEE5A754E296}"/>
              </a:ext>
            </a:extLst>
          </p:cNvPr>
          <p:cNvSpPr>
            <a:spLocks noChangeAspect="1"/>
          </p:cNvSpPr>
          <p:nvPr/>
        </p:nvSpPr>
        <p:spPr>
          <a:xfrm>
            <a:off x="4052238" y="2848021"/>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3" name="Oval 4">
            <a:extLst>
              <a:ext uri="{FF2B5EF4-FFF2-40B4-BE49-F238E27FC236}">
                <a16:creationId xmlns:a16="http://schemas.microsoft.com/office/drawing/2014/main" xmlns="" id="{B18EF71D-655D-4964-BA79-AEE5A754E296}"/>
              </a:ext>
            </a:extLst>
          </p:cNvPr>
          <p:cNvSpPr>
            <a:spLocks noChangeAspect="1"/>
          </p:cNvSpPr>
          <p:nvPr/>
        </p:nvSpPr>
        <p:spPr>
          <a:xfrm>
            <a:off x="7934798" y="340124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4" name="Oval 4">
            <a:extLst>
              <a:ext uri="{FF2B5EF4-FFF2-40B4-BE49-F238E27FC236}">
                <a16:creationId xmlns:a16="http://schemas.microsoft.com/office/drawing/2014/main" xmlns="" id="{B18EF71D-655D-4964-BA79-AEE5A754E296}"/>
              </a:ext>
            </a:extLst>
          </p:cNvPr>
          <p:cNvSpPr>
            <a:spLocks noChangeAspect="1"/>
          </p:cNvSpPr>
          <p:nvPr/>
        </p:nvSpPr>
        <p:spPr>
          <a:xfrm>
            <a:off x="4052238" y="398013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5" name="Oval 4">
            <a:extLst>
              <a:ext uri="{FF2B5EF4-FFF2-40B4-BE49-F238E27FC236}">
                <a16:creationId xmlns:a16="http://schemas.microsoft.com/office/drawing/2014/main" xmlns="" id="{B18EF71D-655D-4964-BA79-AEE5A754E296}"/>
              </a:ext>
            </a:extLst>
          </p:cNvPr>
          <p:cNvSpPr>
            <a:spLocks noChangeAspect="1"/>
          </p:cNvSpPr>
          <p:nvPr/>
        </p:nvSpPr>
        <p:spPr>
          <a:xfrm>
            <a:off x="7958549" y="453407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4</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6" name="Oval 4">
            <a:extLst>
              <a:ext uri="{FF2B5EF4-FFF2-40B4-BE49-F238E27FC236}">
                <a16:creationId xmlns:a16="http://schemas.microsoft.com/office/drawing/2014/main" xmlns="" id="{B18EF71D-655D-4964-BA79-AEE5A754E296}"/>
              </a:ext>
            </a:extLst>
          </p:cNvPr>
          <p:cNvSpPr>
            <a:spLocks noChangeAspect="1"/>
          </p:cNvSpPr>
          <p:nvPr/>
        </p:nvSpPr>
        <p:spPr>
          <a:xfrm>
            <a:off x="7974683" y="512736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5</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7" name="Oval 4">
            <a:extLst>
              <a:ext uri="{FF2B5EF4-FFF2-40B4-BE49-F238E27FC236}">
                <a16:creationId xmlns:a16="http://schemas.microsoft.com/office/drawing/2014/main" xmlns="" id="{B18EF71D-655D-4964-BA79-AEE5A754E296}"/>
              </a:ext>
            </a:extLst>
          </p:cNvPr>
          <p:cNvSpPr>
            <a:spLocks noChangeAspect="1"/>
          </p:cNvSpPr>
          <p:nvPr/>
        </p:nvSpPr>
        <p:spPr>
          <a:xfrm>
            <a:off x="4056503" y="571270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6</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98" name="文本框 97">
            <a:extLst>
              <a:ext uri="{FF2B5EF4-FFF2-40B4-BE49-F238E27FC236}">
                <a16:creationId xmlns:a16="http://schemas.microsoft.com/office/drawing/2014/main" xmlns="" id="{0AFD08AB-DB71-428C-A3EE-56DF4685DC69}"/>
              </a:ext>
            </a:extLst>
          </p:cNvPr>
          <p:cNvSpPr txBox="1"/>
          <p:nvPr/>
        </p:nvSpPr>
        <p:spPr>
          <a:xfrm>
            <a:off x="610233" y="3072469"/>
            <a:ext cx="3498095" cy="338554"/>
          </a:xfrm>
          <a:prstGeom prst="rect">
            <a:avLst/>
          </a:prstGeom>
          <a:noFill/>
        </p:spPr>
        <p:txBody>
          <a:bodyPr wrap="square" rtlCol="0">
            <a:spAutoFit/>
          </a:bodyPr>
          <a:lstStyle/>
          <a:p>
            <a:r>
              <a:rPr lang="en-US" altLang="zh-CN" sz="1600" dirty="0"/>
              <a:t>1. </a:t>
            </a:r>
            <a:r>
              <a:rPr lang="zh-CN" altLang="en-US" sz="1600" dirty="0"/>
              <a:t>发送配置请求，本地无</a:t>
            </a:r>
            <a:r>
              <a:rPr lang="en-US" altLang="zh-CN" sz="1600" dirty="0"/>
              <a:t>IP</a:t>
            </a:r>
            <a:r>
              <a:rPr lang="zh-CN" altLang="en-US" sz="1600" dirty="0"/>
              <a:t>地址。</a:t>
            </a:r>
            <a:endParaRPr lang="en-US" altLang="zh-CN" sz="1600" dirty="0"/>
          </a:p>
        </p:txBody>
      </p:sp>
      <p:sp>
        <p:nvSpPr>
          <p:cNvPr id="99" name="文本框 98">
            <a:extLst>
              <a:ext uri="{FF2B5EF4-FFF2-40B4-BE49-F238E27FC236}">
                <a16:creationId xmlns:a16="http://schemas.microsoft.com/office/drawing/2014/main" xmlns="" id="{9CE19A53-E045-4653-9798-2A987E440601}"/>
              </a:ext>
            </a:extLst>
          </p:cNvPr>
          <p:cNvSpPr txBox="1"/>
          <p:nvPr/>
        </p:nvSpPr>
        <p:spPr>
          <a:xfrm>
            <a:off x="8542259" y="3566390"/>
            <a:ext cx="3498095" cy="338554"/>
          </a:xfrm>
          <a:prstGeom prst="rect">
            <a:avLst/>
          </a:prstGeom>
          <a:noFill/>
        </p:spPr>
        <p:txBody>
          <a:bodyPr wrap="square" rtlCol="0">
            <a:spAutoFit/>
          </a:bodyPr>
          <a:lstStyle/>
          <a:p>
            <a:r>
              <a:rPr lang="en-US" altLang="zh-CN" sz="1600" dirty="0"/>
              <a:t>2. </a:t>
            </a:r>
            <a:r>
              <a:rPr lang="zh-CN" altLang="en-US" sz="1600" dirty="0"/>
              <a:t>对端地址不合法，协商</a:t>
            </a:r>
            <a:r>
              <a:rPr lang="en-US" altLang="zh-CN" sz="1600" dirty="0"/>
              <a:t>IP</a:t>
            </a:r>
            <a:r>
              <a:rPr lang="zh-CN" altLang="en-US" sz="1600" dirty="0"/>
              <a:t>地址。</a:t>
            </a:r>
            <a:endParaRPr lang="en-US" altLang="zh-CN" sz="1600" dirty="0"/>
          </a:p>
        </p:txBody>
      </p:sp>
      <p:sp>
        <p:nvSpPr>
          <p:cNvPr id="100" name="文本框 99">
            <a:extLst>
              <a:ext uri="{FF2B5EF4-FFF2-40B4-BE49-F238E27FC236}">
                <a16:creationId xmlns:a16="http://schemas.microsoft.com/office/drawing/2014/main" xmlns="" id="{23EF2D28-0FCD-4E63-ABBB-565423AB9262}"/>
              </a:ext>
            </a:extLst>
          </p:cNvPr>
          <p:cNvSpPr txBox="1"/>
          <p:nvPr/>
        </p:nvSpPr>
        <p:spPr>
          <a:xfrm>
            <a:off x="449297" y="4161712"/>
            <a:ext cx="3498095" cy="338554"/>
          </a:xfrm>
          <a:prstGeom prst="rect">
            <a:avLst/>
          </a:prstGeom>
          <a:noFill/>
        </p:spPr>
        <p:txBody>
          <a:bodyPr wrap="square" rtlCol="0">
            <a:spAutoFit/>
          </a:bodyPr>
          <a:lstStyle/>
          <a:p>
            <a:r>
              <a:rPr lang="en-US" altLang="zh-CN" sz="1600" dirty="0"/>
              <a:t>3. </a:t>
            </a:r>
            <a:r>
              <a:rPr lang="zh-CN" altLang="en-US" sz="1600" dirty="0"/>
              <a:t>重新发送配置请求，携带</a:t>
            </a:r>
            <a:r>
              <a:rPr lang="en-US" altLang="zh-CN" sz="1600" dirty="0"/>
              <a:t>IP</a:t>
            </a:r>
            <a:r>
              <a:rPr lang="zh-CN" altLang="en-US" sz="1600" dirty="0"/>
              <a:t>地址。</a:t>
            </a:r>
            <a:endParaRPr lang="en-US" altLang="zh-CN" sz="1600" dirty="0"/>
          </a:p>
        </p:txBody>
      </p:sp>
      <p:sp>
        <p:nvSpPr>
          <p:cNvPr id="101" name="文本框 100">
            <a:extLst>
              <a:ext uri="{FF2B5EF4-FFF2-40B4-BE49-F238E27FC236}">
                <a16:creationId xmlns:a16="http://schemas.microsoft.com/office/drawing/2014/main" xmlns="" id="{C492D866-EA2F-4537-9B2B-D17057A4C6C3}"/>
              </a:ext>
            </a:extLst>
          </p:cNvPr>
          <p:cNvSpPr txBox="1"/>
          <p:nvPr/>
        </p:nvSpPr>
        <p:spPr>
          <a:xfrm>
            <a:off x="8555416" y="4707015"/>
            <a:ext cx="3498095" cy="338554"/>
          </a:xfrm>
          <a:prstGeom prst="rect">
            <a:avLst/>
          </a:prstGeom>
          <a:noFill/>
        </p:spPr>
        <p:txBody>
          <a:bodyPr wrap="square" rtlCol="0">
            <a:spAutoFit/>
          </a:bodyPr>
          <a:lstStyle/>
          <a:p>
            <a:r>
              <a:rPr lang="en-US" altLang="zh-CN" sz="1600" dirty="0"/>
              <a:t>4. </a:t>
            </a:r>
            <a:r>
              <a:rPr lang="zh-CN" altLang="en-US" sz="1600" dirty="0"/>
              <a:t>确认对端地址合法。</a:t>
            </a:r>
            <a:endParaRPr lang="en-US" altLang="zh-CN" sz="1600" dirty="0"/>
          </a:p>
        </p:txBody>
      </p:sp>
      <p:grpSp>
        <p:nvGrpSpPr>
          <p:cNvPr id="82" name="组合 81"/>
          <p:cNvGrpSpPr/>
          <p:nvPr/>
        </p:nvGrpSpPr>
        <p:grpSpPr>
          <a:xfrm>
            <a:off x="3390965" y="1999016"/>
            <a:ext cx="5483096" cy="872851"/>
            <a:chOff x="4238306" y="2659416"/>
            <a:chExt cx="5483096" cy="872851"/>
          </a:xfrm>
        </p:grpSpPr>
        <p:sp>
          <p:nvSpPr>
            <p:cNvPr id="83" name="Text Box 11"/>
            <p:cNvSpPr txBox="1">
              <a:spLocks noChangeArrowheads="1"/>
            </p:cNvSpPr>
            <p:nvPr/>
          </p:nvSpPr>
          <p:spPr bwMode="auto">
            <a:xfrm>
              <a:off x="4238306" y="3286046"/>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4" name="Text Box 12"/>
            <p:cNvSpPr txBox="1">
              <a:spLocks noChangeArrowheads="1"/>
            </p:cNvSpPr>
            <p:nvPr/>
          </p:nvSpPr>
          <p:spPr bwMode="auto">
            <a:xfrm>
              <a:off x="9022238" y="3283802"/>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8" name="Text Box 7"/>
            <p:cNvSpPr txBox="1">
              <a:spLocks noChangeArrowheads="1"/>
            </p:cNvSpPr>
            <p:nvPr/>
          </p:nvSpPr>
          <p:spPr bwMode="auto">
            <a:xfrm>
              <a:off x="6495111" y="2659416"/>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91" name="Text Box 7"/>
            <p:cNvSpPr txBox="1">
              <a:spLocks noChangeArrowheads="1"/>
            </p:cNvSpPr>
            <p:nvPr/>
          </p:nvSpPr>
          <p:spPr bwMode="auto">
            <a:xfrm>
              <a:off x="7867421" y="3041226"/>
              <a:ext cx="150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92" name="Text Box 7"/>
            <p:cNvSpPr txBox="1">
              <a:spLocks noChangeArrowheads="1"/>
            </p:cNvSpPr>
            <p:nvPr/>
          </p:nvSpPr>
          <p:spPr bwMode="auto">
            <a:xfrm>
              <a:off x="4607991" y="2712287"/>
              <a:ext cx="10959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102" name="Text Box 7"/>
            <p:cNvSpPr txBox="1">
              <a:spLocks noChangeArrowheads="1"/>
            </p:cNvSpPr>
            <p:nvPr/>
          </p:nvSpPr>
          <p:spPr bwMode="auto">
            <a:xfrm>
              <a:off x="8202172" y="2699404"/>
              <a:ext cx="11599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103" name="图片 10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96210" y="2787923"/>
              <a:ext cx="540000" cy="442800"/>
            </a:xfrm>
            <a:prstGeom prst="rect">
              <a:avLst/>
            </a:prstGeom>
          </p:spPr>
        </p:pic>
        <p:pic>
          <p:nvPicPr>
            <p:cNvPr id="104" name="图片 10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12089" y="2789981"/>
              <a:ext cx="540000" cy="442800"/>
            </a:xfrm>
            <a:prstGeom prst="rect">
              <a:avLst/>
            </a:prstGeom>
          </p:spPr>
        </p:pic>
        <p:cxnSp>
          <p:nvCxnSpPr>
            <p:cNvPr id="105" name="直接连接符 104"/>
            <p:cNvCxnSpPr>
              <a:stCxn id="103" idx="3"/>
              <a:endCxn id="104" idx="1"/>
            </p:cNvCxnSpPr>
            <p:nvPr/>
          </p:nvCxnSpPr>
          <p:spPr>
            <a:xfrm>
              <a:off x="4836210" y="3009323"/>
              <a:ext cx="4275879" cy="205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43" name="文本框 42">
            <a:extLst>
              <a:ext uri="{FF2B5EF4-FFF2-40B4-BE49-F238E27FC236}">
                <a16:creationId xmlns:a16="http://schemas.microsoft.com/office/drawing/2014/main" xmlns="" id="{C492D866-EA2F-4537-9B2B-D17057A4C6C3}"/>
              </a:ext>
            </a:extLst>
          </p:cNvPr>
          <p:cNvSpPr txBox="1"/>
          <p:nvPr/>
        </p:nvSpPr>
        <p:spPr>
          <a:xfrm>
            <a:off x="8555416" y="5127365"/>
            <a:ext cx="3190497" cy="584775"/>
          </a:xfrm>
          <a:prstGeom prst="rect">
            <a:avLst/>
          </a:prstGeom>
          <a:noFill/>
        </p:spPr>
        <p:txBody>
          <a:bodyPr wrap="square" rtlCol="0">
            <a:spAutoFit/>
          </a:bodyPr>
          <a:lstStyle/>
          <a:p>
            <a:r>
              <a:rPr lang="en-US" altLang="zh-CN" sz="1600" dirty="0"/>
              <a:t>5. </a:t>
            </a:r>
            <a:r>
              <a:rPr lang="zh-CN" altLang="en-US" sz="1600" dirty="0"/>
              <a:t>发送配置请求，携带本端的</a:t>
            </a:r>
            <a:r>
              <a:rPr lang="en-US" altLang="zh-CN" sz="1600" dirty="0"/>
              <a:t>IP</a:t>
            </a:r>
            <a:r>
              <a:rPr lang="zh-CN" altLang="en-US" sz="1600" dirty="0"/>
              <a:t>地址。</a:t>
            </a:r>
            <a:endParaRPr lang="en-US" altLang="zh-CN" sz="1600" dirty="0"/>
          </a:p>
        </p:txBody>
      </p:sp>
      <p:sp>
        <p:nvSpPr>
          <p:cNvPr id="44" name="文本框 43">
            <a:extLst>
              <a:ext uri="{FF2B5EF4-FFF2-40B4-BE49-F238E27FC236}">
                <a16:creationId xmlns:a16="http://schemas.microsoft.com/office/drawing/2014/main" xmlns="" id="{2D789976-0FB7-4BC4-B903-03C45DA9997F}"/>
              </a:ext>
            </a:extLst>
          </p:cNvPr>
          <p:cNvSpPr txBox="1"/>
          <p:nvPr/>
        </p:nvSpPr>
        <p:spPr>
          <a:xfrm>
            <a:off x="1448161" y="5741122"/>
            <a:ext cx="2258952" cy="338554"/>
          </a:xfrm>
          <a:prstGeom prst="rect">
            <a:avLst/>
          </a:prstGeom>
          <a:noFill/>
        </p:spPr>
        <p:txBody>
          <a:bodyPr wrap="none" rtlCol="0">
            <a:spAutoFit/>
          </a:bodyPr>
          <a:lstStyle/>
          <a:p>
            <a:r>
              <a:rPr lang="en-US" altLang="zh-CN" sz="1600" dirty="0"/>
              <a:t>6. </a:t>
            </a:r>
            <a:r>
              <a:rPr lang="zh-CN" altLang="en-US" sz="1600" dirty="0"/>
              <a:t>确认对端地址合法。</a:t>
            </a:r>
            <a:endParaRPr lang="en-US" altLang="zh-CN" sz="1600" dirty="0"/>
          </a:p>
        </p:txBody>
      </p:sp>
      <p:sp>
        <p:nvSpPr>
          <p:cNvPr id="45" name="五边形 44"/>
          <p:cNvSpPr/>
          <p:nvPr/>
        </p:nvSpPr>
        <p:spPr bwMode="auto">
          <a:xfrm>
            <a:off x="7111217" y="126000"/>
            <a:ext cx="1055909" cy="243962"/>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特性介绍</a:t>
            </a:r>
          </a:p>
        </p:txBody>
      </p:sp>
      <p:sp>
        <p:nvSpPr>
          <p:cNvPr id="46" name="燕尾形 45"/>
          <p:cNvSpPr/>
          <p:nvPr/>
        </p:nvSpPr>
        <p:spPr bwMode="auto">
          <a:xfrm>
            <a:off x="8078001"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链路建立</a:t>
            </a:r>
          </a:p>
        </p:txBody>
      </p:sp>
      <p:sp>
        <p:nvSpPr>
          <p:cNvPr id="47" name="燕尾形 46"/>
          <p:cNvSpPr/>
          <p:nvPr/>
        </p:nvSpPr>
        <p:spPr bwMode="auto">
          <a:xfrm>
            <a:off x="9044785"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48" name="燕尾形 47"/>
          <p:cNvSpPr/>
          <p:nvPr/>
        </p:nvSpPr>
        <p:spPr bwMode="auto">
          <a:xfrm>
            <a:off x="10011569" y="126000"/>
            <a:ext cx="1055909" cy="243962"/>
          </a:xfrm>
          <a:prstGeom prst="chevron">
            <a:avLst/>
          </a:prstGeom>
          <a:solidFill>
            <a:srgbClr val="D9D9D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认证协商</a:t>
            </a:r>
          </a:p>
        </p:txBody>
      </p:sp>
      <p:sp>
        <p:nvSpPr>
          <p:cNvPr id="49" name="燕尾形 48"/>
          <p:cNvSpPr/>
          <p:nvPr/>
        </p:nvSpPr>
        <p:spPr bwMode="auto">
          <a:xfrm>
            <a:off x="10978353" y="126000"/>
            <a:ext cx="1055909" cy="243962"/>
          </a:xfrm>
          <a:prstGeom prst="chevron">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ctr">
              <a:spcBef>
                <a:spcPts val="0"/>
              </a:spcBef>
              <a:defRPr/>
            </a:pPr>
            <a:r>
              <a:rPr lang="en-US" altLang="zh-CN"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2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协商</a:t>
            </a:r>
          </a:p>
        </p:txBody>
      </p:sp>
    </p:spTree>
    <p:extLst>
      <p:ext uri="{BB962C8B-B14F-4D97-AF65-F5344CB8AC3E}">
        <p14:creationId xmlns:p14="http://schemas.microsoft.com/office/powerpoint/2010/main" val="1077459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早期广域网技术概述</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协议原理</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协议配置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2200"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22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61831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基础配置命令</a:t>
            </a:r>
          </a:p>
        </p:txBody>
      </p:sp>
      <p:sp>
        <p:nvSpPr>
          <p:cNvPr id="3" name="矩形 2"/>
          <p:cNvSpPr/>
          <p:nvPr/>
        </p:nvSpPr>
        <p:spPr>
          <a:xfrm>
            <a:off x="661815" y="1234001"/>
            <a:ext cx="2523448" cy="338554"/>
          </a:xfrm>
          <a:prstGeom prst="rect">
            <a:avLst/>
          </a:prstGeom>
        </p:spPr>
        <p:txBody>
          <a:bodyPr wrap="none">
            <a:spAutoFit/>
          </a:bodyPr>
          <a:lstStyle/>
          <a:p>
            <a:pPr marL="342900" lvl="0" indent="-342900" fontAlgn="auto">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配置接口封装</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a:t>
            </a:r>
          </a:p>
        </p:txBody>
      </p:sp>
      <p:sp>
        <p:nvSpPr>
          <p:cNvPr id="17" name="矩形 16"/>
          <p:cNvSpPr/>
          <p:nvPr/>
        </p:nvSpPr>
        <p:spPr>
          <a:xfrm>
            <a:off x="1008063" y="1668556"/>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link-protocol</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8" name="矩形 17"/>
          <p:cNvSpPr/>
          <p:nvPr/>
        </p:nvSpPr>
        <p:spPr>
          <a:xfrm>
            <a:off x="1008063" y="2018552"/>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在接口视图下，将接口封装协议改为</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，华为串行接口默认封装协议为</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28" name="矩形 27"/>
          <p:cNvSpPr/>
          <p:nvPr/>
        </p:nvSpPr>
        <p:spPr>
          <a:xfrm>
            <a:off x="661815" y="2488004"/>
            <a:ext cx="2582758" cy="338554"/>
          </a:xfrm>
          <a:prstGeom prst="rect">
            <a:avLst/>
          </a:prstGeom>
        </p:spPr>
        <p:txBody>
          <a:bodyPr wrap="none">
            <a:spAutoFit/>
          </a:bodyPr>
          <a:lstStyle/>
          <a:p>
            <a:pPr marL="342900" lvl="0" indent="-342900" fontAlgn="auto">
              <a:buFont typeface="+mj-lt"/>
              <a:buAutoNum type="arabicPeriod" startAt="2"/>
            </a:pPr>
            <a:r>
              <a:rPr lang="zh-CN" altLang="en-US" sz="16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协商超时时间间隔</a:t>
            </a:r>
          </a:p>
        </p:txBody>
      </p:sp>
      <p:sp>
        <p:nvSpPr>
          <p:cNvPr id="32" name="矩形 31"/>
          <p:cNvSpPr/>
          <p:nvPr/>
        </p:nvSpPr>
        <p:spPr>
          <a:xfrm>
            <a:off x="1024592" y="2920656"/>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timer negotiate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seconds</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5" name="矩形 34"/>
          <p:cNvSpPr/>
          <p:nvPr/>
        </p:nvSpPr>
        <p:spPr>
          <a:xfrm>
            <a:off x="948175" y="3282992"/>
            <a:ext cx="10608699" cy="707886"/>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在</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LCP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协商过程中，本端设备会向对端设备发送</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协商报文，如果在指定协商时间间隔内没有收到对端的应答报文，则重新发送。</a:t>
            </a:r>
          </a:p>
        </p:txBody>
      </p:sp>
    </p:spTree>
    <p:extLst>
      <p:ext uri="{BB962C8B-B14F-4D97-AF65-F5344CB8AC3E}">
        <p14:creationId xmlns:p14="http://schemas.microsoft.com/office/powerpoint/2010/main" val="1443204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认证配置命令</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637337" y="1485755"/>
            <a:ext cx="3370346" cy="338554"/>
          </a:xfrm>
          <a:prstGeom prst="rect">
            <a:avLst/>
          </a:prstGeom>
        </p:spPr>
        <p:txBody>
          <a:bodyPr wrap="none">
            <a:spAutoFit/>
          </a:bodyPr>
          <a:lstStyle/>
          <a:p>
            <a:pPr marL="342900" lvl="0" indent="-342900" fontAlgn="auto">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方式认证对端</a:t>
            </a:r>
          </a:p>
        </p:txBody>
      </p:sp>
      <p:sp>
        <p:nvSpPr>
          <p:cNvPr id="5" name="矩形 4"/>
          <p:cNvSpPr/>
          <p:nvPr/>
        </p:nvSpPr>
        <p:spPr>
          <a:xfrm>
            <a:off x="1037300" y="252190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authentication-mode pap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矩形 5"/>
          <p:cNvSpPr/>
          <p:nvPr/>
        </p:nvSpPr>
        <p:spPr>
          <a:xfrm>
            <a:off x="1020696" y="2935271"/>
            <a:ext cx="10725217" cy="400110"/>
          </a:xfrm>
          <a:prstGeom prst="rect">
            <a:avLst/>
          </a:prstGeom>
        </p:spPr>
        <p:txBody>
          <a:bodyPr wrap="square">
            <a:spAutoFit/>
          </a:bodyPr>
          <a:lstStyle/>
          <a:p>
            <a:pPr fontAlgn="auto">
              <a:lnSpc>
                <a:spcPts val="2400"/>
              </a:lnSpc>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方式认证对端，</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首先需要通过</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将被验证方的用户名和密码加入本地用户列表，然后选择认证模式。</a:t>
            </a:r>
          </a:p>
        </p:txBody>
      </p:sp>
      <p:sp>
        <p:nvSpPr>
          <p:cNvPr id="7" name="矩形 6"/>
          <p:cNvSpPr/>
          <p:nvPr/>
        </p:nvSpPr>
        <p:spPr>
          <a:xfrm>
            <a:off x="637337" y="3436480"/>
            <a:ext cx="3772186" cy="338554"/>
          </a:xfrm>
          <a:prstGeom prst="rect">
            <a:avLst/>
          </a:prstGeom>
        </p:spPr>
        <p:txBody>
          <a:bodyPr wrap="none">
            <a:spAutoFit/>
          </a:bodyPr>
          <a:lstStyle/>
          <a:p>
            <a:pPr marL="342900" indent="-342900">
              <a:buFont typeface="+mj-lt"/>
              <a:buAutoNum type="arabicPeriod" startAt="2"/>
            </a:pPr>
            <a:r>
              <a:rPr lang="zh-CN" altLang="en-US" sz="16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被验证方以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方式被对端认证</a:t>
            </a:r>
          </a:p>
        </p:txBody>
      </p:sp>
      <p:sp>
        <p:nvSpPr>
          <p:cNvPr id="8" name="矩形 7"/>
          <p:cNvSpPr/>
          <p:nvPr/>
        </p:nvSpPr>
        <p:spPr>
          <a:xfrm>
            <a:off x="1020697" y="3875113"/>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cipher </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simple</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37300" y="4259833"/>
            <a:ext cx="10608699" cy="377732"/>
          </a:xfrm>
          <a:prstGeom prst="rect">
            <a:avLst/>
          </a:prstGeom>
        </p:spPr>
        <p:txBody>
          <a:bodyPr wrap="square">
            <a:spAutoFit/>
          </a:bodyPr>
          <a:lstStyle/>
          <a:p>
            <a:pPr fontAlgn="auto">
              <a:lnSpc>
                <a:spcPts val="2400"/>
              </a:lnSpc>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配置本地被对端以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方式验证时，本地发送</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用户名和口令。</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0" name="矩形 9"/>
          <p:cNvSpPr/>
          <p:nvPr/>
        </p:nvSpPr>
        <p:spPr>
          <a:xfrm>
            <a:off x="1037300" y="1837575"/>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[Huawei-aaa]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 cipher | irreversible-cipher } </a:t>
            </a:r>
            <a:r>
              <a:rPr lang="en-US" altLang="zh-CN" sz="1600" i="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b="1" i="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service-type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830218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认证配置命令</a:t>
            </a:r>
          </a:p>
        </p:txBody>
      </p:sp>
      <p:sp>
        <p:nvSpPr>
          <p:cNvPr id="4" name="矩形 3"/>
          <p:cNvSpPr/>
          <p:nvPr/>
        </p:nvSpPr>
        <p:spPr>
          <a:xfrm>
            <a:off x="598701" y="1457507"/>
            <a:ext cx="3639138" cy="338554"/>
          </a:xfrm>
          <a:prstGeom prst="rect">
            <a:avLst/>
          </a:prstGeom>
        </p:spPr>
        <p:txBody>
          <a:bodyPr wrap="none">
            <a:spAutoFit/>
          </a:bodyPr>
          <a:lstStyle/>
          <a:p>
            <a:pPr marL="342900" lvl="0" indent="-342900" fontAlgn="auto">
              <a:buFont typeface="+mj-lt"/>
              <a:buAutoNum type="arabicPeriod"/>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方式认证对端</a:t>
            </a:r>
          </a:p>
        </p:txBody>
      </p:sp>
      <p:sp>
        <p:nvSpPr>
          <p:cNvPr id="5" name="矩形 4"/>
          <p:cNvSpPr/>
          <p:nvPr/>
        </p:nvSpPr>
        <p:spPr>
          <a:xfrm>
            <a:off x="1037299" y="2522950"/>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authentication-mode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98701" y="3067597"/>
            <a:ext cx="4068743" cy="338554"/>
          </a:xfrm>
          <a:prstGeom prst="rect">
            <a:avLst/>
          </a:prstGeom>
        </p:spPr>
        <p:txBody>
          <a:bodyPr wrap="none">
            <a:spAutoFit/>
          </a:bodyPr>
          <a:lstStyle/>
          <a:p>
            <a:pPr lvl="0" fontAlgn="auto"/>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   </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配置被验证方以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方式被对端认证</a:t>
            </a:r>
          </a:p>
        </p:txBody>
      </p:sp>
      <p:sp>
        <p:nvSpPr>
          <p:cNvPr id="8" name="矩形 7"/>
          <p:cNvSpPr/>
          <p:nvPr/>
        </p:nvSpPr>
        <p:spPr>
          <a:xfrm>
            <a:off x="1003172" y="3575428"/>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chap user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9" name="矩形 8"/>
          <p:cNvSpPr/>
          <p:nvPr/>
        </p:nvSpPr>
        <p:spPr>
          <a:xfrm>
            <a:off x="1019529" y="4538008"/>
            <a:ext cx="10608699" cy="400110"/>
          </a:xfrm>
          <a:prstGeom prst="rect">
            <a:avLst/>
          </a:prstGeom>
        </p:spPr>
        <p:txBody>
          <a:bodyPr wrap="square">
            <a:spAutoFit/>
          </a:bodyPr>
          <a:lstStyle/>
          <a:p>
            <a:pPr fontAlgn="auto">
              <a:lnSpc>
                <a:spcPts val="2400"/>
              </a:lnSpc>
            </a:pP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配置本地用户名，配置本地被对端以</a:t>
            </a:r>
            <a:r>
              <a:rPr lang="en-US" altLang="zh-CN"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r>
              <a:rPr lang="zh-CN" altLang="en-US" sz="16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方式验证时的口令。</a:t>
            </a:r>
          </a:p>
        </p:txBody>
      </p:sp>
      <p:sp>
        <p:nvSpPr>
          <p:cNvPr id="10" name="矩形 9"/>
          <p:cNvSpPr/>
          <p:nvPr/>
        </p:nvSpPr>
        <p:spPr>
          <a:xfrm>
            <a:off x="1037300" y="1837575"/>
            <a:ext cx="10608699"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password { cipher | irreversible-cipher }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p>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local-user</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service-type</a:t>
            </a:r>
            <a:r>
              <a:rPr lang="en-US" altLang="zh-CN" sz="1600" b="1"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1" name="矩形 10"/>
          <p:cNvSpPr/>
          <p:nvPr/>
        </p:nvSpPr>
        <p:spPr>
          <a:xfrm>
            <a:off x="1003172" y="399807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[Huawei-Serial0/0/0]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 chap password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cipher </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b="1"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simple </a:t>
            </a:r>
            <a:r>
              <a:rPr lang="en-US" altLang="zh-CN" sz="16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t>password</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419066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配置举例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PAP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p>
        </p:txBody>
      </p:sp>
      <p:sp>
        <p:nvSpPr>
          <p:cNvPr id="57357" name="Rectangle 4"/>
          <p:cNvSpPr>
            <a:spLocks noChangeArrowheads="1"/>
          </p:cNvSpPr>
          <p:nvPr/>
        </p:nvSpPr>
        <p:spPr bwMode="auto">
          <a:xfrm>
            <a:off x="6104591" y="1527221"/>
            <a:ext cx="5649912" cy="2862322"/>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添加待认证用户信息</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password cipher huawei123</a:t>
            </a: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service-type </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指定认证用户业务类型</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Serial 1/0/0  </a:t>
            </a: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[R1-Serial1/0/0]link-protocol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authentication-mode pap</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指定认证模式为</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a:t>
            </a: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10.1.1.1 30</a:t>
            </a:r>
          </a:p>
        </p:txBody>
      </p:sp>
      <p:sp>
        <p:nvSpPr>
          <p:cNvPr id="57358" name="Rectangle 4"/>
          <p:cNvSpPr>
            <a:spLocks noChangeArrowheads="1"/>
          </p:cNvSpPr>
          <p:nvPr/>
        </p:nvSpPr>
        <p:spPr bwMode="auto">
          <a:xfrm>
            <a:off x="6112967" y="4765923"/>
            <a:ext cx="5641536" cy="1631216"/>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Serial 1/0/0  </a:t>
            </a: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[R2-Serial1/0/0]link-protocol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pap local-user huawei password cipher huawei123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认证的用户信息</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10.1.1.2 30</a:t>
            </a:r>
          </a:p>
        </p:txBody>
      </p:sp>
      <p:grpSp>
        <p:nvGrpSpPr>
          <p:cNvPr id="20" name="组合 19"/>
          <p:cNvGrpSpPr/>
          <p:nvPr/>
        </p:nvGrpSpPr>
        <p:grpSpPr>
          <a:xfrm>
            <a:off x="932899" y="1914277"/>
            <a:ext cx="4701991" cy="1088984"/>
            <a:chOff x="1451983" y="1784937"/>
            <a:chExt cx="4701991" cy="1088984"/>
          </a:xfrm>
        </p:grpSpPr>
        <p:sp>
          <p:nvSpPr>
            <p:cNvPr id="21" name="Text Box 14"/>
            <p:cNvSpPr txBox="1">
              <a:spLocks noChangeArrowheads="1"/>
            </p:cNvSpPr>
            <p:nvPr/>
          </p:nvSpPr>
          <p:spPr bwMode="auto">
            <a:xfrm>
              <a:off x="1451983" y="1784937"/>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33" name="Text Box 15"/>
            <p:cNvSpPr txBox="1">
              <a:spLocks noChangeArrowheads="1"/>
            </p:cNvSpPr>
            <p:nvPr/>
          </p:nvSpPr>
          <p:spPr bwMode="auto">
            <a:xfrm>
              <a:off x="4779293" y="1791012"/>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4" name="组合 33"/>
            <p:cNvGrpSpPr/>
            <p:nvPr/>
          </p:nvGrpSpPr>
          <p:grpSpPr>
            <a:xfrm>
              <a:off x="1655139" y="1832998"/>
              <a:ext cx="4100307" cy="1040923"/>
              <a:chOff x="2790156" y="1764569"/>
              <a:chExt cx="4100307" cy="1040923"/>
            </a:xfrm>
          </p:grpSpPr>
          <p:sp>
            <p:nvSpPr>
              <p:cNvPr id="36"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7" name="Text Box 12"/>
              <p:cNvSpPr txBox="1">
                <a:spLocks noChangeArrowheads="1"/>
              </p:cNvSpPr>
              <p:nvPr/>
            </p:nvSpPr>
            <p:spPr bwMode="auto">
              <a:xfrm>
                <a:off x="6191299"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8" name="Text Box 7"/>
              <p:cNvSpPr txBox="1">
                <a:spLocks noChangeArrowheads="1"/>
              </p:cNvSpPr>
              <p:nvPr/>
            </p:nvSpPr>
            <p:spPr bwMode="auto">
              <a:xfrm>
                <a:off x="4322961" y="1764569"/>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39" name="Text Box 7"/>
              <p:cNvSpPr txBox="1">
                <a:spLocks noChangeArrowheads="1"/>
              </p:cNvSpPr>
              <p:nvPr/>
            </p:nvSpPr>
            <p:spPr bwMode="auto">
              <a:xfrm>
                <a:off x="3265312" y="2322034"/>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40" name="Text Box 7"/>
              <p:cNvSpPr txBox="1">
                <a:spLocks noChangeArrowheads="1"/>
              </p:cNvSpPr>
              <p:nvPr/>
            </p:nvSpPr>
            <p:spPr bwMode="auto">
              <a:xfrm>
                <a:off x="4995178" y="2312469"/>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41"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42" name="Text Box 7"/>
              <p:cNvSpPr txBox="1">
                <a:spLocks noChangeArrowheads="1"/>
              </p:cNvSpPr>
              <p:nvPr/>
            </p:nvSpPr>
            <p:spPr bwMode="auto">
              <a:xfrm>
                <a:off x="5393703"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8060" y="2028450"/>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87881" y="2042098"/>
                <a:ext cx="540000" cy="442800"/>
              </a:xfrm>
              <a:prstGeom prst="rect">
                <a:avLst/>
              </a:prstGeom>
            </p:spPr>
          </p:pic>
        </p:grpSp>
      </p:grpSp>
      <p:sp>
        <p:nvSpPr>
          <p:cNvPr id="45" name="文本框 44"/>
          <p:cNvSpPr txBox="1"/>
          <p:nvPr/>
        </p:nvSpPr>
        <p:spPr>
          <a:xfrm>
            <a:off x="6015413" y="1216897"/>
            <a:ext cx="1677062"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配置如下：</a:t>
            </a:r>
          </a:p>
        </p:txBody>
      </p:sp>
      <p:sp>
        <p:nvSpPr>
          <p:cNvPr id="46" name="文本框 45"/>
          <p:cNvSpPr txBox="1"/>
          <p:nvPr/>
        </p:nvSpPr>
        <p:spPr>
          <a:xfrm>
            <a:off x="6029840" y="4407600"/>
            <a:ext cx="1677062"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配置如下：</a:t>
            </a:r>
          </a:p>
        </p:txBody>
      </p:sp>
      <p:cxnSp>
        <p:nvCxnSpPr>
          <p:cNvPr id="26" name="直接连接符 25"/>
          <p:cNvCxnSpPr>
            <a:stCxn id="43" idx="3"/>
          </p:cNvCxnSpPr>
          <p:nvPr/>
        </p:nvCxnSpPr>
        <p:spPr>
          <a:xfrm>
            <a:off x="1733959" y="2447619"/>
            <a:ext cx="2900052"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22" name="文本占位符 2"/>
          <p:cNvSpPr txBox="1">
            <a:spLocks/>
          </p:cNvSpPr>
          <p:nvPr/>
        </p:nvSpPr>
        <p:spPr bwMode="auto">
          <a:xfrm>
            <a:off x="468318" y="3789363"/>
            <a:ext cx="5578126" cy="25923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实验要求：</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之间的</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链路上启用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PAP</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认证功能；</a:t>
            </a: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配置为认证方；</a:t>
            </a: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配置为被认证方。</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50464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配置举例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CHAP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认证</a:t>
            </a:r>
          </a:p>
        </p:txBody>
      </p:sp>
      <p:sp>
        <p:nvSpPr>
          <p:cNvPr id="61445" name="Rectangle 4"/>
          <p:cNvSpPr>
            <a:spLocks noChangeArrowheads="1"/>
          </p:cNvSpPr>
          <p:nvPr/>
        </p:nvSpPr>
        <p:spPr bwMode="auto">
          <a:xfrm>
            <a:off x="6103984" y="1578606"/>
            <a:ext cx="5603292" cy="2554545"/>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aaa</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添加待认证用户信息</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password cipher huawei123</a:t>
            </a: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[R1-aaa]local-user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service-type </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指定认证用户业务类型</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Serial 1/0/0  </a:t>
            </a: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[R1-Serial1/0/0]link-protocol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[R1-Serial1/0/0]</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authentication-mode chap	</a:t>
            </a:r>
          </a:p>
          <a:p>
            <a:pP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指定认证模式为</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a:t>
            </a:r>
          </a:p>
        </p:txBody>
      </p:sp>
      <p:sp>
        <p:nvSpPr>
          <p:cNvPr id="61446" name="Rectangle 4"/>
          <p:cNvSpPr>
            <a:spLocks noChangeArrowheads="1"/>
          </p:cNvSpPr>
          <p:nvPr/>
        </p:nvSpPr>
        <p:spPr bwMode="auto">
          <a:xfrm>
            <a:off x="6103984" y="4602271"/>
            <a:ext cx="5603292" cy="1631216"/>
          </a:xfrm>
          <a:prstGeom prst="rect">
            <a:avLst/>
          </a:prstGeom>
          <a:solidFill>
            <a:srgbClr val="F4FBFE"/>
          </a:solidFill>
          <a:ln>
            <a:solidFill>
              <a:srgbClr val="99DFF9"/>
            </a:solidFill>
          </a:ln>
        </p:spPr>
        <p:txBody>
          <a:bodyPr wrap="square" rtlCol="0">
            <a:spAutoFit/>
          </a:bodyPr>
          <a:lstStyle/>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Serial 1/0/0  </a:t>
            </a:r>
          </a:p>
          <a:p>
            <a:pPr defTabSz="784225">
              <a:lnSpc>
                <a:spcPts val="24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[R2-Serial1/0/0]link-protocol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 user huawei</a:t>
            </a:r>
          </a:p>
          <a:p>
            <a:pPr defTabSz="784225">
              <a:lnSpc>
                <a:spcPts val="24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[R2-Serial1/0/0]</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chap password cipher huawei123</a:t>
            </a:r>
          </a:p>
          <a:p>
            <a:pPr defTabSz="784225">
              <a:lnSpc>
                <a:spcPts val="24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添加</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认证的用户信息</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grpSp>
        <p:nvGrpSpPr>
          <p:cNvPr id="19" name="组合 18"/>
          <p:cNvGrpSpPr/>
          <p:nvPr/>
        </p:nvGrpSpPr>
        <p:grpSpPr>
          <a:xfrm>
            <a:off x="918502" y="1925411"/>
            <a:ext cx="4671084" cy="1069706"/>
            <a:chOff x="1437355" y="1804215"/>
            <a:chExt cx="4671084" cy="1069706"/>
          </a:xfrm>
        </p:grpSpPr>
        <p:sp>
          <p:nvSpPr>
            <p:cNvPr id="20" name="Text Box 14"/>
            <p:cNvSpPr txBox="1">
              <a:spLocks noChangeArrowheads="1"/>
            </p:cNvSpPr>
            <p:nvPr/>
          </p:nvSpPr>
          <p:spPr bwMode="auto">
            <a:xfrm>
              <a:off x="1437355" y="1809621"/>
              <a:ext cx="1091373"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认证方</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1" name="Text Box 15"/>
            <p:cNvSpPr txBox="1">
              <a:spLocks noChangeArrowheads="1"/>
            </p:cNvSpPr>
            <p:nvPr/>
          </p:nvSpPr>
          <p:spPr bwMode="auto">
            <a:xfrm>
              <a:off x="4733758" y="1804215"/>
              <a:ext cx="1374681" cy="246221"/>
            </a:xfrm>
            <a:prstGeom prst="rect">
              <a:avLst/>
            </a:prstGeom>
            <a:noFill/>
            <a:ln w="9525">
              <a:noFill/>
              <a:miter lim="800000"/>
              <a:headEnd/>
              <a:tailEnd/>
            </a:ln>
          </p:spPr>
          <p:txBody>
            <a:bodyPr wrap="square" lIns="0" tIns="0" rIns="0" bIns="0" anchor="ctr" anchorCtr="1">
              <a:spAutoFit/>
            </a:bodyPr>
            <a:lstStyle/>
            <a:p>
              <a:pPr algn="ctr" eaLnBrk="1" hangingPunct="1">
                <a:spcBef>
                  <a:spcPct val="50000"/>
                </a:spcBef>
                <a:defRPr/>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被认证方</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2" name="组合 21"/>
            <p:cNvGrpSpPr/>
            <p:nvPr/>
          </p:nvGrpSpPr>
          <p:grpSpPr>
            <a:xfrm>
              <a:off x="1655139" y="1832998"/>
              <a:ext cx="4100307" cy="1040923"/>
              <a:chOff x="2790156" y="1764569"/>
              <a:chExt cx="4100307" cy="1040923"/>
            </a:xfrm>
          </p:grpSpPr>
          <p:sp>
            <p:nvSpPr>
              <p:cNvPr id="24" name="Text Box 11"/>
              <p:cNvSpPr txBox="1">
                <a:spLocks noChangeArrowheads="1"/>
              </p:cNvSpPr>
              <p:nvPr/>
            </p:nvSpPr>
            <p:spPr bwMode="auto">
              <a:xfrm>
                <a:off x="2790156" y="2559271"/>
                <a:ext cx="6558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lang="en-US" altLang="zh-CN" sz="18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5" name="Text Box 12"/>
              <p:cNvSpPr txBox="1">
                <a:spLocks noChangeArrowheads="1"/>
              </p:cNvSpPr>
              <p:nvPr/>
            </p:nvSpPr>
            <p:spPr bwMode="auto">
              <a:xfrm>
                <a:off x="6191299" y="2527016"/>
                <a:ext cx="6991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nchorCtr="1">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spcBef>
                    <a:spcPct val="50000"/>
                  </a:spcBef>
                </a:pPr>
                <a:r>
                  <a:rPr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Text Box 7"/>
              <p:cNvSpPr txBox="1">
                <a:spLocks noChangeArrowheads="1"/>
              </p:cNvSpPr>
              <p:nvPr/>
            </p:nvSpPr>
            <p:spPr bwMode="auto">
              <a:xfrm>
                <a:off x="4322961" y="1764569"/>
                <a:ext cx="958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a:t>
                </a:r>
              </a:p>
            </p:txBody>
          </p:sp>
          <p:sp>
            <p:nvSpPr>
              <p:cNvPr id="27" name="Text Box 7"/>
              <p:cNvSpPr txBox="1">
                <a:spLocks noChangeArrowheads="1"/>
              </p:cNvSpPr>
              <p:nvPr/>
            </p:nvSpPr>
            <p:spPr bwMode="auto">
              <a:xfrm>
                <a:off x="3271451" y="2337872"/>
                <a:ext cx="1270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10.1.1.1/30</a:t>
                </a:r>
              </a:p>
            </p:txBody>
          </p:sp>
          <p:sp>
            <p:nvSpPr>
              <p:cNvPr id="28" name="Text Box 7"/>
              <p:cNvSpPr txBox="1">
                <a:spLocks noChangeArrowheads="1"/>
              </p:cNvSpPr>
              <p:nvPr/>
            </p:nvSpPr>
            <p:spPr bwMode="auto">
              <a:xfrm>
                <a:off x="4995178" y="2312469"/>
                <a:ext cx="1506175" cy="34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10.1.1.2/30</a:t>
                </a:r>
              </a:p>
            </p:txBody>
          </p:sp>
          <p:sp>
            <p:nvSpPr>
              <p:cNvPr id="29" name="Text Box 7"/>
              <p:cNvSpPr txBox="1">
                <a:spLocks noChangeArrowheads="1"/>
              </p:cNvSpPr>
              <p:nvPr/>
            </p:nvSpPr>
            <p:spPr bwMode="auto">
              <a:xfrm>
                <a:off x="3194750" y="1931357"/>
                <a:ext cx="109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sp>
            <p:nvSpPr>
              <p:cNvPr id="30" name="Text Box 7"/>
              <p:cNvSpPr txBox="1">
                <a:spLocks noChangeArrowheads="1"/>
              </p:cNvSpPr>
              <p:nvPr/>
            </p:nvSpPr>
            <p:spPr bwMode="auto">
              <a:xfrm>
                <a:off x="5393703" y="1970674"/>
                <a:ext cx="1159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S1/0/0</a:t>
                </a:r>
              </a:p>
            </p:txBody>
          </p:sp>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55587" y="2042098"/>
                <a:ext cx="540000" cy="442800"/>
              </a:xfrm>
              <a:prstGeom prst="rect">
                <a:avLst/>
              </a:prstGeom>
            </p:spPr>
          </p:pic>
          <p:pic>
            <p:nvPicPr>
              <p:cNvPr id="32" name="图片 3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87881" y="2042098"/>
                <a:ext cx="540000" cy="442800"/>
              </a:xfrm>
              <a:prstGeom prst="rect">
                <a:avLst/>
              </a:prstGeom>
            </p:spPr>
          </p:pic>
        </p:grpSp>
      </p:grpSp>
      <p:sp>
        <p:nvSpPr>
          <p:cNvPr id="47" name="文本框 46"/>
          <p:cNvSpPr txBox="1"/>
          <p:nvPr/>
        </p:nvSpPr>
        <p:spPr>
          <a:xfrm>
            <a:off x="6022089" y="1201267"/>
            <a:ext cx="1677062"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配置如下：</a:t>
            </a:r>
          </a:p>
        </p:txBody>
      </p:sp>
      <p:sp>
        <p:nvSpPr>
          <p:cNvPr id="48" name="文本框 47"/>
          <p:cNvSpPr txBox="1"/>
          <p:nvPr/>
        </p:nvSpPr>
        <p:spPr>
          <a:xfrm>
            <a:off x="6036516" y="4260256"/>
            <a:ext cx="1677062" cy="338554"/>
          </a:xfrm>
          <a:prstGeom prst="rect">
            <a:avLst/>
          </a:prstGeom>
          <a:noFill/>
        </p:spPr>
        <p:txBody>
          <a:bodyPr wrap="none" rtlCol="0">
            <a:spAutoFit/>
          </a:bodyPr>
          <a:lstStyle/>
          <a:p>
            <a:pPr fontAlgn="auto">
              <a:spcBef>
                <a:spcPts val="0"/>
              </a:spcBef>
              <a:spcAft>
                <a:spcPts val="0"/>
              </a:spcAft>
            </a:pPr>
            <a:r>
              <a:rPr lang="en-US" altLang="zh-CN"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配置如下：</a:t>
            </a:r>
          </a:p>
        </p:txBody>
      </p:sp>
      <p:cxnSp>
        <p:nvCxnSpPr>
          <p:cNvPr id="3" name="直接连接符 2"/>
          <p:cNvCxnSpPr>
            <a:stCxn id="31" idx="3"/>
            <a:endCxn id="32" idx="1"/>
          </p:cNvCxnSpPr>
          <p:nvPr/>
        </p:nvCxnSpPr>
        <p:spPr>
          <a:xfrm>
            <a:off x="1741717" y="2453123"/>
            <a:ext cx="2892294"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23" name="文本占位符 2"/>
          <p:cNvSpPr txBox="1">
            <a:spLocks/>
          </p:cNvSpPr>
          <p:nvPr/>
        </p:nvSpPr>
        <p:spPr bwMode="auto">
          <a:xfrm>
            <a:off x="468318" y="3789363"/>
            <a:ext cx="5578126" cy="25923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实验要求：</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之间的</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链路上启用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CHAP</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认证功能；</a:t>
            </a: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配置为认证方；</a:t>
            </a: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配置为被认证方。</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168096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早期广域网技术概述</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sz="2000" b="1"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000" b="1" dirty="0">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sz="2000"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20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0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基础配置</a:t>
            </a:r>
            <a:endParaRPr lang="en-US" altLang="zh-CN" sz="2000" b="1"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sz="2200" b="1"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34037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sz="2000" dirty="0" smtClean="0">
                <a:sym typeface="Huawei Sans" panose="020C0503030203020204" pitchFamily="34" charset="0"/>
              </a:rPr>
              <a:t>随着经济全球化与数字化变革加速，企业规模不断扩大，越来越多的分支机构出现在不同的地域。每个分支的网络被认为一个</a:t>
            </a:r>
            <a:r>
              <a:rPr lang="en-US" altLang="zh-CN" sz="2000" dirty="0" smtClean="0">
                <a:sym typeface="Huawei Sans" panose="020C0503030203020204" pitchFamily="34" charset="0"/>
              </a:rPr>
              <a:t>LAN</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Local Area Network</a:t>
            </a:r>
            <a:r>
              <a:rPr lang="zh-CN" altLang="en-US" sz="2000" dirty="0" smtClean="0">
                <a:sym typeface="Huawei Sans" panose="020C0503030203020204" pitchFamily="34" charset="0"/>
              </a:rPr>
              <a:t>，局域网），总部和各分支机构之间通信需要跨越地理位置。因此，企业需要通过</a:t>
            </a:r>
            <a:r>
              <a:rPr lang="en-US" altLang="zh-CN" sz="2000" dirty="0" smtClean="0">
                <a:sym typeface="Huawei Sans" panose="020C0503030203020204" pitchFamily="34" charset="0"/>
              </a:rPr>
              <a:t>WAN</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Wide Area Network</a:t>
            </a:r>
            <a:r>
              <a:rPr lang="zh-CN" altLang="en-US" sz="2000" dirty="0" smtClean="0">
                <a:sym typeface="Huawei Sans" panose="020C0503030203020204" pitchFamily="34" charset="0"/>
              </a:rPr>
              <a:t>，广域网）将这些分散在不同地理位置的分支机构连接起来，以便更好地开展业务。</a:t>
            </a:r>
            <a:endParaRPr lang="en-US" altLang="zh-CN" sz="2000" dirty="0" smtClean="0">
              <a:sym typeface="Huawei Sans" panose="020C0503030203020204" pitchFamily="34" charset="0"/>
            </a:endParaRPr>
          </a:p>
          <a:p>
            <a:r>
              <a:rPr lang="zh-CN" altLang="en-US" sz="2000" dirty="0" smtClean="0">
                <a:sym typeface="Huawei Sans" panose="020C0503030203020204" pitchFamily="34" charset="0"/>
              </a:rPr>
              <a:t>广域网技术的发展，伴随着带宽不断的升级：早期出现的</a:t>
            </a:r>
            <a:r>
              <a:rPr lang="en-US" altLang="zh-CN" sz="2000" dirty="0" smtClean="0">
                <a:sym typeface="Huawei Sans" panose="020C0503030203020204" pitchFamily="34" charset="0"/>
              </a:rPr>
              <a:t>X.25</a:t>
            </a:r>
            <a:r>
              <a:rPr lang="zh-CN" altLang="en-US" sz="2000" dirty="0" smtClean="0">
                <a:sym typeface="Huawei Sans" panose="020C0503030203020204" pitchFamily="34" charset="0"/>
              </a:rPr>
              <a:t>只能提供</a:t>
            </a:r>
            <a:r>
              <a:rPr lang="en-US" altLang="zh-CN" sz="2000" dirty="0" smtClean="0">
                <a:sym typeface="Huawei Sans" panose="020C0503030203020204" pitchFamily="34" charset="0"/>
              </a:rPr>
              <a:t>64 </a:t>
            </a:r>
            <a:r>
              <a:rPr lang="en-US" altLang="zh-CN" sz="2000" dirty="0" err="1" smtClean="0">
                <a:sym typeface="Huawei Sans" panose="020C0503030203020204" pitchFamily="34" charset="0"/>
              </a:rPr>
              <a:t>kbit</a:t>
            </a:r>
            <a:r>
              <a:rPr lang="en-US" altLang="zh-CN" sz="2000" dirty="0" smtClean="0">
                <a:sym typeface="Huawei Sans" panose="020C0503030203020204" pitchFamily="34" charset="0"/>
              </a:rPr>
              <a:t>/s</a:t>
            </a:r>
            <a:r>
              <a:rPr lang="zh-CN" altLang="en-US" sz="2000" dirty="0" smtClean="0">
                <a:sym typeface="Huawei Sans" panose="020C0503030203020204" pitchFamily="34" charset="0"/>
              </a:rPr>
              <a:t>的带宽，其后</a:t>
            </a:r>
            <a:r>
              <a:rPr lang="en-US" altLang="zh-CN" sz="2000" dirty="0" smtClean="0">
                <a:sym typeface="Huawei Sans" panose="020C0503030203020204" pitchFamily="34" charset="0"/>
              </a:rPr>
              <a:t>DDN</a:t>
            </a:r>
            <a:r>
              <a:rPr lang="zh-CN" altLang="en-US" sz="2000" dirty="0" smtClean="0">
                <a:sym typeface="Huawei Sans" panose="020C0503030203020204" pitchFamily="34" charset="0"/>
              </a:rPr>
              <a:t>（</a:t>
            </a:r>
            <a:r>
              <a:rPr lang="en-US" altLang="zh-CN" sz="2000" dirty="0" smtClean="0"/>
              <a:t>Digital Data Network</a:t>
            </a:r>
            <a:r>
              <a:rPr lang="zh-CN" altLang="en-US" sz="2000" dirty="0" smtClean="0"/>
              <a:t>，</a:t>
            </a:r>
            <a:r>
              <a:rPr lang="zh-CN" altLang="en-US" sz="2000" dirty="0" smtClean="0">
                <a:sym typeface="Huawei Sans" panose="020C0503030203020204" pitchFamily="34" charset="0"/>
              </a:rPr>
              <a:t>数字数据网）和</a:t>
            </a:r>
            <a:r>
              <a:rPr lang="en-US" altLang="zh-CN" sz="2000" dirty="0" smtClean="0">
                <a:sym typeface="Huawei Sans" panose="020C0503030203020204" pitchFamily="34" charset="0"/>
              </a:rPr>
              <a:t>FR</a:t>
            </a:r>
            <a:r>
              <a:rPr lang="zh-CN" altLang="en-US" sz="2000" dirty="0" smtClean="0">
                <a:sym typeface="Huawei Sans" panose="020C0503030203020204" pitchFamily="34" charset="0"/>
              </a:rPr>
              <a:t>（</a:t>
            </a:r>
            <a:r>
              <a:rPr lang="en-US" altLang="zh-CN" sz="2000" dirty="0" smtClean="0"/>
              <a:t>Frame Relay</a:t>
            </a:r>
            <a:r>
              <a:rPr lang="zh-CN" altLang="en-US" sz="2000" dirty="0" smtClean="0"/>
              <a:t>，</a:t>
            </a:r>
            <a:r>
              <a:rPr lang="zh-CN" altLang="en-US" sz="2000" dirty="0" smtClean="0">
                <a:sym typeface="Huawei Sans" panose="020C0503030203020204" pitchFamily="34" charset="0"/>
              </a:rPr>
              <a:t>帧中继）提供的带宽提高到</a:t>
            </a:r>
            <a:r>
              <a:rPr lang="en-US" altLang="zh-CN" sz="2000" dirty="0" smtClean="0">
                <a:sym typeface="Huawei Sans" panose="020C0503030203020204" pitchFamily="34" charset="0"/>
              </a:rPr>
              <a:t>2 Mbit/s</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SDH</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Synchronous Digital </a:t>
            </a:r>
            <a:r>
              <a:rPr lang="en-US" altLang="zh-CN" sz="2000" dirty="0" err="1" smtClean="0">
                <a:sym typeface="Huawei Sans" panose="020C0503030203020204" pitchFamily="34" charset="0"/>
              </a:rPr>
              <a:t>Hierachy</a:t>
            </a:r>
            <a:r>
              <a:rPr lang="zh-CN" altLang="en-US" sz="2000" dirty="0" smtClean="0">
                <a:sym typeface="Huawei Sans" panose="020C0503030203020204" pitchFamily="34" charset="0"/>
              </a:rPr>
              <a:t>，同步数字结构）和</a:t>
            </a:r>
            <a:r>
              <a:rPr lang="en-US" altLang="zh-CN" sz="2000" dirty="0" smtClean="0">
                <a:sym typeface="Huawei Sans" panose="020C0503030203020204" pitchFamily="34" charset="0"/>
              </a:rPr>
              <a:t>ATM</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Asynchronous Transfer Mode</a:t>
            </a:r>
            <a:r>
              <a:rPr lang="zh-CN" altLang="en-US" sz="2000" dirty="0" smtClean="0">
                <a:sym typeface="Huawei Sans" panose="020C0503030203020204" pitchFamily="34" charset="0"/>
              </a:rPr>
              <a:t>，异步传输模式）进一步把带宽提升到</a:t>
            </a:r>
            <a:r>
              <a:rPr lang="en-US" altLang="zh-CN" sz="2000" dirty="0" smtClean="0">
                <a:sym typeface="Huawei Sans" panose="020C0503030203020204" pitchFamily="34" charset="0"/>
              </a:rPr>
              <a:t>10 </a:t>
            </a:r>
            <a:r>
              <a:rPr lang="en-US" altLang="zh-CN" sz="2000" dirty="0" err="1" smtClean="0">
                <a:sym typeface="Huawei Sans" panose="020C0503030203020204" pitchFamily="34" charset="0"/>
              </a:rPr>
              <a:t>Gbit</a:t>
            </a:r>
            <a:r>
              <a:rPr lang="en-US" altLang="zh-CN" sz="2000" dirty="0" smtClean="0">
                <a:sym typeface="Huawei Sans" panose="020C0503030203020204" pitchFamily="34" charset="0"/>
              </a:rPr>
              <a:t>/s</a:t>
            </a:r>
            <a:r>
              <a:rPr lang="zh-CN" altLang="en-US" sz="2000" dirty="0" smtClean="0">
                <a:sym typeface="Huawei Sans" panose="020C0503030203020204" pitchFamily="34" charset="0"/>
              </a:rPr>
              <a:t>，最后发展到当前以</a:t>
            </a:r>
            <a:r>
              <a:rPr lang="en-US" altLang="zh-CN" sz="2000" dirty="0" smtClean="0">
                <a:sym typeface="Huawei Sans" panose="020C0503030203020204" pitchFamily="34" charset="0"/>
              </a:rPr>
              <a:t>IP</a:t>
            </a:r>
            <a:r>
              <a:rPr lang="zh-CN" altLang="en-US" sz="2000" dirty="0" smtClean="0">
                <a:sym typeface="Huawei Sans" panose="020C0503030203020204" pitchFamily="34" charset="0"/>
              </a:rPr>
              <a:t>为基础的</a:t>
            </a:r>
            <a:r>
              <a:rPr lang="en-US" altLang="zh-CN" sz="2000" dirty="0" smtClean="0">
                <a:sym typeface="Huawei Sans" panose="020C0503030203020204" pitchFamily="34" charset="0"/>
              </a:rPr>
              <a:t>10 </a:t>
            </a:r>
            <a:r>
              <a:rPr lang="en-US" altLang="zh-CN" sz="2000" dirty="0" err="1" smtClean="0">
                <a:sym typeface="Huawei Sans" panose="020C0503030203020204" pitchFamily="34" charset="0"/>
              </a:rPr>
              <a:t>Gbit</a:t>
            </a:r>
            <a:r>
              <a:rPr lang="en-US" altLang="zh-CN" sz="2000" dirty="0" smtClean="0">
                <a:sym typeface="Huawei Sans" panose="020C0503030203020204" pitchFamily="34" charset="0"/>
              </a:rPr>
              <a:t>/s</a:t>
            </a:r>
            <a:r>
              <a:rPr lang="zh-CN" altLang="en-US" sz="2000" dirty="0" smtClean="0">
                <a:sym typeface="Huawei Sans" panose="020C0503030203020204" pitchFamily="34" charset="0"/>
              </a:rPr>
              <a:t>甚至更高带宽的广域网络。</a:t>
            </a:r>
            <a:endParaRPr lang="en-US" altLang="zh-CN" sz="2000" dirty="0" smtClean="0">
              <a:sym typeface="Huawei Sans" panose="020C0503030203020204" pitchFamily="34" charset="0"/>
            </a:endParaRPr>
          </a:p>
          <a:p>
            <a:r>
              <a:rPr lang="zh-CN" altLang="en-US" sz="2000" dirty="0" smtClean="0">
                <a:sym typeface="Huawei Sans" panose="020C0503030203020204" pitchFamily="34" charset="0"/>
              </a:rPr>
              <a:t>本课程主要讲解广域网技术基础概述以及</a:t>
            </a:r>
            <a:r>
              <a:rPr lang="en-US" altLang="zh-CN" sz="2000" dirty="0" smtClean="0">
                <a:sym typeface="Huawei Sans" panose="020C0503030203020204" pitchFamily="34" charset="0"/>
              </a:rPr>
              <a:t>PPP</a:t>
            </a:r>
            <a:r>
              <a:rPr lang="zh-CN" altLang="en-US" sz="2000" dirty="0" smtClean="0">
                <a:sym typeface="Huawei Sans" panose="020C0503030203020204" pitchFamily="34" charset="0"/>
              </a:rPr>
              <a:t>（</a:t>
            </a:r>
            <a:r>
              <a:rPr lang="en-US" altLang="zh-CN" sz="2000" dirty="0" smtClean="0">
                <a:sym typeface="Huawei Sans" panose="020C0503030203020204" pitchFamily="34" charset="0"/>
              </a:rPr>
              <a:t>Point-to-Point Protocol </a:t>
            </a:r>
            <a:r>
              <a:rPr lang="zh-CN" altLang="en-US" sz="2000" dirty="0" smtClean="0">
                <a:sym typeface="Huawei Sans" panose="020C0503030203020204" pitchFamily="34" charset="0"/>
              </a:rPr>
              <a:t>，点对点协议）原理与相关应用。</a:t>
            </a:r>
            <a:endParaRPr lang="zh-CN" altLang="en-US" sz="2000" dirty="0">
              <a:sym typeface="Huawei Sans" panose="020C0503030203020204" pitchFamily="34" charset="0"/>
            </a:endParaRPr>
          </a:p>
        </p:txBody>
      </p:sp>
    </p:spTree>
    <p:extLst>
      <p:ext uri="{BB962C8B-B14F-4D97-AF65-F5344CB8AC3E}">
        <p14:creationId xmlns:p14="http://schemas.microsoft.com/office/powerpoint/2010/main" val="1145876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lstStyle/>
          <a:p>
            <a:r>
              <a:rPr lang="zh-CN" altLang="en-US" smtClean="0">
                <a:sym typeface="Huawei Sans" panose="020C0503030203020204" pitchFamily="34" charset="0"/>
              </a:rPr>
              <a:t>什么是</a:t>
            </a:r>
            <a:r>
              <a:rPr lang="en-US" altLang="zh-CN" smtClean="0">
                <a:sym typeface="Huawei Sans" panose="020C0503030203020204" pitchFamily="34" charset="0"/>
              </a:rPr>
              <a:t>PPPoE</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sz="1800" dirty="0" err="1" smtClean="0">
                <a:sym typeface="Huawei Sans" panose="020C0503030203020204" pitchFamily="34" charset="0"/>
              </a:rPr>
              <a:t>PPPoE</a:t>
            </a:r>
            <a:r>
              <a:rPr lang="zh-CN" altLang="en-US" sz="1800" dirty="0" smtClean="0">
                <a:sym typeface="Huawei Sans" panose="020C0503030203020204" pitchFamily="34" charset="0"/>
              </a:rPr>
              <a:t>（</a:t>
            </a:r>
            <a:r>
              <a:rPr lang="en-US" altLang="zh-CN" sz="1800" dirty="0" smtClean="0">
                <a:sym typeface="Huawei Sans" panose="020C0503030203020204" pitchFamily="34" charset="0"/>
              </a:rPr>
              <a:t>PPP over Ethernet</a:t>
            </a:r>
            <a:r>
              <a:rPr lang="zh-CN" altLang="en-US" sz="1800" dirty="0" smtClean="0">
                <a:sym typeface="Huawei Sans" panose="020C0503030203020204" pitchFamily="34" charset="0"/>
              </a:rPr>
              <a:t>，以太网承载</a:t>
            </a:r>
            <a:r>
              <a:rPr lang="en-US" altLang="zh-CN" sz="1800" dirty="0" smtClean="0">
                <a:sym typeface="Huawei Sans" panose="020C0503030203020204" pitchFamily="34" charset="0"/>
              </a:rPr>
              <a:t>PPP</a:t>
            </a:r>
            <a:r>
              <a:rPr lang="zh-CN" altLang="en-US" sz="1800" dirty="0" smtClean="0">
                <a:sym typeface="Huawei Sans" panose="020C0503030203020204" pitchFamily="34" charset="0"/>
              </a:rPr>
              <a:t>协议）是一种把</a:t>
            </a:r>
            <a:r>
              <a:rPr lang="en-US" altLang="zh-CN" sz="1800" dirty="0" smtClean="0">
                <a:sym typeface="Huawei Sans" panose="020C0503030203020204" pitchFamily="34" charset="0"/>
              </a:rPr>
              <a:t>PPP</a:t>
            </a:r>
            <a:r>
              <a:rPr lang="zh-CN" altLang="en-US" sz="1800" dirty="0" smtClean="0">
                <a:sym typeface="Huawei Sans" panose="020C0503030203020204" pitchFamily="34" charset="0"/>
              </a:rPr>
              <a:t>帧封装到以太网帧中的链路层协议。</a:t>
            </a:r>
            <a:r>
              <a:rPr lang="en-US" altLang="zh-CN" sz="1800" dirty="0" err="1" smtClean="0">
                <a:sym typeface="Huawei Sans" panose="020C0503030203020204" pitchFamily="34" charset="0"/>
              </a:rPr>
              <a:t>PPPoE</a:t>
            </a:r>
            <a:r>
              <a:rPr lang="zh-CN" altLang="en-US" sz="1800" dirty="0" smtClean="0">
                <a:sym typeface="Huawei Sans" panose="020C0503030203020204" pitchFamily="34" charset="0"/>
              </a:rPr>
              <a:t>可以使以太网网络中的多台主机连接到远端的宽带接入服务器。</a:t>
            </a:r>
            <a:endParaRPr lang="en-US" altLang="zh-CN" sz="1800" dirty="0" smtClean="0">
              <a:sym typeface="Huawei Sans" panose="020C0503030203020204" pitchFamily="34" charset="0"/>
            </a:endParaRPr>
          </a:p>
          <a:p>
            <a:r>
              <a:rPr lang="en-US" altLang="zh-CN" sz="1800" dirty="0" err="1" smtClean="0">
                <a:sym typeface="Huawei Sans" panose="020C0503030203020204" pitchFamily="34" charset="0"/>
              </a:rPr>
              <a:t>PPPoE</a:t>
            </a:r>
            <a:r>
              <a:rPr lang="zh-CN" altLang="en-US" sz="1800" dirty="0" smtClean="0">
                <a:sym typeface="Huawei Sans" panose="020C0503030203020204" pitchFamily="34" charset="0"/>
              </a:rPr>
              <a:t>集中了</a:t>
            </a:r>
            <a:r>
              <a:rPr lang="en-US" altLang="zh-CN" sz="1800" dirty="0" smtClean="0">
                <a:sym typeface="Huawei Sans" panose="020C0503030203020204" pitchFamily="34" charset="0"/>
              </a:rPr>
              <a:t>PPP</a:t>
            </a:r>
            <a:r>
              <a:rPr lang="zh-CN" altLang="en-US" sz="1800" dirty="0" smtClean="0">
                <a:sym typeface="Huawei Sans" panose="020C0503030203020204" pitchFamily="34" charset="0"/>
              </a:rPr>
              <a:t>和</a:t>
            </a:r>
            <a:r>
              <a:rPr lang="en-US" altLang="zh-CN" sz="1800" dirty="0" smtClean="0">
                <a:sym typeface="Huawei Sans" panose="020C0503030203020204" pitchFamily="34" charset="0"/>
              </a:rPr>
              <a:t>Ethernet</a:t>
            </a:r>
            <a:r>
              <a:rPr lang="zh-CN" altLang="en-US" sz="1800" dirty="0" smtClean="0">
                <a:sym typeface="Huawei Sans" panose="020C0503030203020204" pitchFamily="34" charset="0"/>
              </a:rPr>
              <a:t>两个技术的优点。既有以太网的组网灵活优势，又可以利用</a:t>
            </a:r>
            <a:r>
              <a:rPr lang="en-US" altLang="zh-CN" sz="1800" dirty="0" smtClean="0">
                <a:sym typeface="Huawei Sans" panose="020C0503030203020204" pitchFamily="34" charset="0"/>
              </a:rPr>
              <a:t>PPP</a:t>
            </a:r>
            <a:r>
              <a:rPr lang="zh-CN" altLang="en-US" sz="1800" dirty="0" smtClean="0">
                <a:sym typeface="Huawei Sans" panose="020C0503030203020204" pitchFamily="34" charset="0"/>
              </a:rPr>
              <a:t>协议实现认证、计费等功能。</a:t>
            </a:r>
          </a:p>
          <a:p>
            <a:endParaRPr lang="zh-CN" altLang="en-US" sz="1800" dirty="0">
              <a:sym typeface="Huawei Sans" panose="020C0503030203020204" pitchFamily="34" charset="0"/>
            </a:endParaRPr>
          </a:p>
        </p:txBody>
      </p:sp>
      <p:sp>
        <p:nvSpPr>
          <p:cNvPr id="18" name="文本框 17"/>
          <p:cNvSpPr txBox="1"/>
          <p:nvPr/>
        </p:nvSpPr>
        <p:spPr>
          <a:xfrm>
            <a:off x="955377" y="3703496"/>
            <a:ext cx="1502334" cy="369332"/>
          </a:xfrm>
          <a:prstGeom prst="rect">
            <a:avLst/>
          </a:prstGeom>
          <a:noFill/>
        </p:spPr>
        <p:txBody>
          <a:bodyPr wrap="none" rtlCol="0">
            <a:spAutoFit/>
          </a:bodyPr>
          <a:lstStyle/>
          <a:p>
            <a:r>
              <a:rPr lang="en-US" altLang="zh-CN" dirty="0"/>
              <a:t>PPP</a:t>
            </a:r>
            <a:r>
              <a:rPr lang="zh-CN" altLang="en-US" dirty="0"/>
              <a:t>帧结构：</a:t>
            </a:r>
          </a:p>
        </p:txBody>
      </p:sp>
      <p:sp>
        <p:nvSpPr>
          <p:cNvPr id="33" name="文本框 32"/>
          <p:cNvSpPr txBox="1"/>
          <p:nvPr/>
        </p:nvSpPr>
        <p:spPr>
          <a:xfrm>
            <a:off x="962748" y="5017935"/>
            <a:ext cx="1667845" cy="369332"/>
          </a:xfrm>
          <a:prstGeom prst="rect">
            <a:avLst/>
          </a:prstGeom>
          <a:noFill/>
        </p:spPr>
        <p:txBody>
          <a:bodyPr wrap="square" rtlCol="0">
            <a:spAutoFit/>
          </a:bodyPr>
          <a:lstStyle/>
          <a:p>
            <a:r>
              <a:rPr lang="en-US" altLang="zh-CN" dirty="0"/>
              <a:t>PPPoE</a:t>
            </a:r>
            <a:r>
              <a:rPr lang="zh-CN" altLang="en-US" dirty="0"/>
              <a:t>帧结构：</a:t>
            </a:r>
          </a:p>
        </p:txBody>
      </p:sp>
      <p:graphicFrame>
        <p:nvGraphicFramePr>
          <p:cNvPr id="19" name="表格 24">
            <a:extLst>
              <a:ext uri="{FF2B5EF4-FFF2-40B4-BE49-F238E27FC236}">
                <a16:creationId xmlns:a16="http://schemas.microsoft.com/office/drawing/2014/main" xmlns="" id="{5D3546CE-9DA5-4A18-836C-E436D85D5D9A}"/>
              </a:ext>
            </a:extLst>
          </p:cNvPr>
          <p:cNvGraphicFramePr>
            <a:graphicFrameLocks noGrp="1"/>
          </p:cNvGraphicFramePr>
          <p:nvPr>
            <p:extLst/>
          </p:nvPr>
        </p:nvGraphicFramePr>
        <p:xfrm>
          <a:off x="2620219" y="3687646"/>
          <a:ext cx="7781082" cy="365760"/>
        </p:xfrm>
        <a:graphic>
          <a:graphicData uri="http://schemas.openxmlformats.org/drawingml/2006/table">
            <a:tbl>
              <a:tblPr firstRow="1" bandRow="1">
                <a:tableStyleId>{72833802-FEF1-4C79-8D5D-14CF1EAF98D9}</a:tableStyleId>
              </a:tblPr>
              <a:tblGrid>
                <a:gridCol w="1111583">
                  <a:extLst>
                    <a:ext uri="{9D8B030D-6E8A-4147-A177-3AD203B41FA5}">
                      <a16:colId xmlns:a16="http://schemas.microsoft.com/office/drawing/2014/main" xmlns="" val="419583146"/>
                    </a:ext>
                  </a:extLst>
                </a:gridCol>
                <a:gridCol w="1111583">
                  <a:extLst>
                    <a:ext uri="{9D8B030D-6E8A-4147-A177-3AD203B41FA5}">
                      <a16:colId xmlns:a16="http://schemas.microsoft.com/office/drawing/2014/main" xmlns="" val="1185486753"/>
                    </a:ext>
                  </a:extLst>
                </a:gridCol>
                <a:gridCol w="1111583">
                  <a:extLst>
                    <a:ext uri="{9D8B030D-6E8A-4147-A177-3AD203B41FA5}">
                      <a16:colId xmlns:a16="http://schemas.microsoft.com/office/drawing/2014/main" xmlns="" val="970593004"/>
                    </a:ext>
                  </a:extLst>
                </a:gridCol>
                <a:gridCol w="1111583">
                  <a:extLst>
                    <a:ext uri="{9D8B030D-6E8A-4147-A177-3AD203B41FA5}">
                      <a16:colId xmlns:a16="http://schemas.microsoft.com/office/drawing/2014/main" xmlns="" val="833416940"/>
                    </a:ext>
                  </a:extLst>
                </a:gridCol>
                <a:gridCol w="1580159">
                  <a:extLst>
                    <a:ext uri="{9D8B030D-6E8A-4147-A177-3AD203B41FA5}">
                      <a16:colId xmlns:a16="http://schemas.microsoft.com/office/drawing/2014/main" xmlns="" val="2229599493"/>
                    </a:ext>
                  </a:extLst>
                </a:gridCol>
                <a:gridCol w="643008">
                  <a:extLst>
                    <a:ext uri="{9D8B030D-6E8A-4147-A177-3AD203B41FA5}">
                      <a16:colId xmlns:a16="http://schemas.microsoft.com/office/drawing/2014/main" xmlns="" val="2263784489"/>
                    </a:ext>
                  </a:extLst>
                </a:gridCol>
                <a:gridCol w="1111583">
                  <a:extLst>
                    <a:ext uri="{9D8B030D-6E8A-4147-A177-3AD203B41FA5}">
                      <a16:colId xmlns:a16="http://schemas.microsoft.com/office/drawing/2014/main" xmlns="" val="2239796129"/>
                    </a:ext>
                  </a:extLst>
                </a:gridCol>
              </a:tblGrid>
              <a:tr h="330536">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Address</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Control</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Protocol</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Information</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b="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Flag</a:t>
                      </a:r>
                      <a:endParaRPr lang="zh-CN" altLang="en-US" b="0" dirty="0">
                        <a:solidFill>
                          <a:schemeClr val="tx1"/>
                        </a:solidFill>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54315261"/>
                  </a:ext>
                </a:extLst>
              </a:tr>
            </a:tbl>
          </a:graphicData>
        </a:graphic>
      </p:graphicFrame>
      <p:graphicFrame>
        <p:nvGraphicFramePr>
          <p:cNvPr id="28" name="表格 33">
            <a:extLst>
              <a:ext uri="{FF2B5EF4-FFF2-40B4-BE49-F238E27FC236}">
                <a16:creationId xmlns:a16="http://schemas.microsoft.com/office/drawing/2014/main" xmlns="" id="{A418DCCA-752D-4C55-A670-FEE9AEAB7B08}"/>
              </a:ext>
            </a:extLst>
          </p:cNvPr>
          <p:cNvGraphicFramePr>
            <a:graphicFrameLocks noGrp="1"/>
          </p:cNvGraphicFramePr>
          <p:nvPr>
            <p:extLst/>
          </p:nvPr>
        </p:nvGraphicFramePr>
        <p:xfrm>
          <a:off x="2832100" y="5016427"/>
          <a:ext cx="6052435" cy="370840"/>
        </p:xfrm>
        <a:graphic>
          <a:graphicData uri="http://schemas.openxmlformats.org/drawingml/2006/table">
            <a:tbl>
              <a:tblPr firstRow="1" bandRow="1">
                <a:tableStyleId>{72833802-FEF1-4C79-8D5D-14CF1EAF98D9}</a:tableStyleId>
              </a:tblPr>
              <a:tblGrid>
                <a:gridCol w="1028700">
                  <a:extLst>
                    <a:ext uri="{9D8B030D-6E8A-4147-A177-3AD203B41FA5}">
                      <a16:colId xmlns:a16="http://schemas.microsoft.com/office/drawing/2014/main" xmlns="" val="1122095002"/>
                    </a:ext>
                  </a:extLst>
                </a:gridCol>
                <a:gridCol w="1092200">
                  <a:extLst>
                    <a:ext uri="{9D8B030D-6E8A-4147-A177-3AD203B41FA5}">
                      <a16:colId xmlns:a16="http://schemas.microsoft.com/office/drawing/2014/main" xmlns="" val="1120719357"/>
                    </a:ext>
                  </a:extLst>
                </a:gridCol>
                <a:gridCol w="1244600">
                  <a:extLst>
                    <a:ext uri="{9D8B030D-6E8A-4147-A177-3AD203B41FA5}">
                      <a16:colId xmlns:a16="http://schemas.microsoft.com/office/drawing/2014/main" xmlns="" val="888808775"/>
                    </a:ext>
                  </a:extLst>
                </a:gridCol>
                <a:gridCol w="1778000">
                  <a:extLst>
                    <a:ext uri="{9D8B030D-6E8A-4147-A177-3AD203B41FA5}">
                      <a16:colId xmlns:a16="http://schemas.microsoft.com/office/drawing/2014/main" xmlns="" val="3392098425"/>
                    </a:ext>
                  </a:extLst>
                </a:gridCol>
                <a:gridCol w="908935">
                  <a:extLst>
                    <a:ext uri="{9D8B030D-6E8A-4147-A177-3AD203B41FA5}">
                      <a16:colId xmlns:a16="http://schemas.microsoft.com/office/drawing/2014/main" xmlns="" val="4054461125"/>
                    </a:ext>
                  </a:extLst>
                </a:gridCol>
              </a:tblGrid>
              <a:tr h="37084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DMAC</a:t>
                      </a:r>
                      <a:endParaRPr lang="zh-CN" altLang="en-US"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034" rtl="0" eaLnBrk="1" latinLnBrk="0" hangingPunct="1"/>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SMAC</a:t>
                      </a:r>
                      <a:endParaRPr lang="zh-CN" altLang="en-US" sz="1800" b="0" kern="1200" dirty="0">
                        <a:solidFill>
                          <a:schemeClr val="tx1"/>
                        </a:solidFill>
                        <a:latin typeface="Huawei Sans" panose="020C0503030203020204" pitchFamily="34" charset="0"/>
                        <a:ea typeface="方正兰亭黑简体" panose="02000000000000000000" pitchFamily="2" charset="-122"/>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algn="ctr" defTabSz="914034" rtl="0" eaLnBrk="1" latinLnBrk="0" hangingPunct="1"/>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Eth-Type</a:t>
                      </a:r>
                      <a:endParaRPr lang="zh-CN" altLang="en-US" sz="1800" b="0" kern="1200" dirty="0">
                        <a:solidFill>
                          <a:schemeClr val="tx1"/>
                        </a:solidFill>
                        <a:latin typeface="Huawei Sans" panose="020C0503030203020204" pitchFamily="34" charset="0"/>
                        <a:ea typeface="方正兰亭黑简体" panose="02000000000000000000" pitchFamily="2" charset="-122"/>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PPPoE-Packet</a:t>
                      </a:r>
                      <a:endParaRPr lang="zh-CN" alt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r>
                        <a:rPr lang="en-US" altLang="zh-CN" sz="18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sz="1800" b="0" kern="1200" dirty="0">
                        <a:solidFill>
                          <a:schemeClr val="tx1"/>
                        </a:solidFill>
                        <a:latin typeface="Huawei Sans" panose="020C0503030203020204" pitchFamily="34" charset="0"/>
                        <a:ea typeface="方正兰亭黑简体" panose="02000000000000000000" pitchFamily="2" charset="-122"/>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3164076382"/>
                  </a:ext>
                </a:extLst>
              </a:tr>
            </a:tbl>
          </a:graphicData>
        </a:graphic>
      </p:graphicFrame>
      <p:sp>
        <p:nvSpPr>
          <p:cNvPr id="9" name="五边形 8"/>
          <p:cNvSpPr/>
          <p:nvPr/>
        </p:nvSpPr>
        <p:spPr bwMode="auto">
          <a:xfrm>
            <a:off x="6678547" y="126000"/>
            <a:ext cx="900100" cy="252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10" name="燕尾形 9"/>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11" name="燕尾形 10"/>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12" name="燕尾形 11"/>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13" name="燕尾形 12"/>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14" name="燕尾形 13"/>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
        <p:nvSpPr>
          <p:cNvPr id="16" name="梯形 4"/>
          <p:cNvSpPr/>
          <p:nvPr/>
        </p:nvSpPr>
        <p:spPr bwMode="auto">
          <a:xfrm flipV="1">
            <a:off x="2583133" y="4067924"/>
            <a:ext cx="7844711" cy="93993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867432 w 5168418"/>
              <a:gd name="connsiteY2" fmla="*/ 16354 h 861325"/>
              <a:gd name="connsiteX3" fmla="*/ 5168418 w 5168418"/>
              <a:gd name="connsiteY3" fmla="*/ 861325 h 861325"/>
              <a:gd name="connsiteX4" fmla="*/ 0 w 5168418"/>
              <a:gd name="connsiteY4" fmla="*/ 837617 h 861325"/>
              <a:gd name="connsiteX0" fmla="*/ 0 w 8602994"/>
              <a:gd name="connsiteY0" fmla="*/ 1377296 h 1377296"/>
              <a:gd name="connsiteX1" fmla="*/ 3639445 w 8602994"/>
              <a:gd name="connsiteY1" fmla="*/ 0 h 1377296"/>
              <a:gd name="connsiteX2" fmla="*/ 5302008 w 8602994"/>
              <a:gd name="connsiteY2" fmla="*/ 16354 h 1377296"/>
              <a:gd name="connsiteX3" fmla="*/ 8602994 w 8602994"/>
              <a:gd name="connsiteY3" fmla="*/ 861325 h 1377296"/>
              <a:gd name="connsiteX4" fmla="*/ 0 w 8602994"/>
              <a:gd name="connsiteY4" fmla="*/ 1377296 h 1377296"/>
              <a:gd name="connsiteX0" fmla="*/ 0 w 7844711"/>
              <a:gd name="connsiteY0" fmla="*/ 1377296 h 1377296"/>
              <a:gd name="connsiteX1" fmla="*/ 3639445 w 7844711"/>
              <a:gd name="connsiteY1" fmla="*/ 0 h 1377296"/>
              <a:gd name="connsiteX2" fmla="*/ 5302008 w 7844711"/>
              <a:gd name="connsiteY2" fmla="*/ 16354 h 1377296"/>
              <a:gd name="connsiteX3" fmla="*/ 7844711 w 7844711"/>
              <a:gd name="connsiteY3" fmla="*/ 1368296 h 1377296"/>
              <a:gd name="connsiteX4" fmla="*/ 0 w 7844711"/>
              <a:gd name="connsiteY4" fmla="*/ 1377296 h 1377296"/>
              <a:gd name="connsiteX0" fmla="*/ 0 w 7844711"/>
              <a:gd name="connsiteY0" fmla="*/ 1378472 h 1378472"/>
              <a:gd name="connsiteX1" fmla="*/ 3639445 w 7844711"/>
              <a:gd name="connsiteY1" fmla="*/ 1176 h 1378472"/>
              <a:gd name="connsiteX2" fmla="*/ 5385678 w 7844711"/>
              <a:gd name="connsiteY2" fmla="*/ 0 h 1378472"/>
              <a:gd name="connsiteX3" fmla="*/ 7844711 w 7844711"/>
              <a:gd name="connsiteY3" fmla="*/ 1369472 h 1378472"/>
              <a:gd name="connsiteX4" fmla="*/ 0 w 7844711"/>
              <a:gd name="connsiteY4" fmla="*/ 1378472 h 1378472"/>
              <a:gd name="connsiteX0" fmla="*/ 0 w 7844711"/>
              <a:gd name="connsiteY0" fmla="*/ 1378472 h 1378472"/>
              <a:gd name="connsiteX1" fmla="*/ 3621516 w 7844711"/>
              <a:gd name="connsiteY1" fmla="*/ 1176 h 1378472"/>
              <a:gd name="connsiteX2" fmla="*/ 5385678 w 7844711"/>
              <a:gd name="connsiteY2" fmla="*/ 0 h 1378472"/>
              <a:gd name="connsiteX3" fmla="*/ 7844711 w 7844711"/>
              <a:gd name="connsiteY3" fmla="*/ 1369472 h 1378472"/>
              <a:gd name="connsiteX4" fmla="*/ 0 w 7844711"/>
              <a:gd name="connsiteY4" fmla="*/ 1378472 h 137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4711" h="1378472">
                <a:moveTo>
                  <a:pt x="0" y="1378472"/>
                </a:moveTo>
                <a:lnTo>
                  <a:pt x="3621516" y="1176"/>
                </a:lnTo>
                <a:lnTo>
                  <a:pt x="5385678" y="0"/>
                </a:lnTo>
                <a:lnTo>
                  <a:pt x="7844711" y="1369472"/>
                </a:lnTo>
                <a:lnTo>
                  <a:pt x="0" y="1378472"/>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129007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en-US" altLang="zh-CN" smtClean="0">
                <a:sym typeface="Huawei Sans" panose="020C0503030203020204" pitchFamily="34" charset="0"/>
              </a:rPr>
              <a:t>PPPoE</a:t>
            </a:r>
            <a:r>
              <a:rPr lang="zh-CN" altLang="en-US" smtClean="0">
                <a:sym typeface="Huawei Sans" panose="020C0503030203020204" pitchFamily="34" charset="0"/>
              </a:rPr>
              <a:t>应用场景</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800" smtClean="0"/>
              <a:t>PPPoE</a:t>
            </a:r>
            <a:r>
              <a:rPr lang="zh-CN" altLang="en-US" sz="1800" smtClean="0"/>
              <a:t>实现了在以太网上提供点到点的连接。</a:t>
            </a:r>
            <a:r>
              <a:rPr lang="en-US" altLang="zh-CN" sz="1800" smtClean="0"/>
              <a:t>PPPoE</a:t>
            </a:r>
            <a:r>
              <a:rPr lang="zh-CN" altLang="en-US" sz="1800" smtClean="0"/>
              <a:t>客户端与</a:t>
            </a:r>
            <a:r>
              <a:rPr lang="en-US" altLang="zh-CN" sz="1800" smtClean="0"/>
              <a:t>PPPoE</a:t>
            </a:r>
            <a:r>
              <a:rPr lang="zh-CN" altLang="en-US" sz="1800" smtClean="0"/>
              <a:t>服务器端之间建立</a:t>
            </a:r>
            <a:r>
              <a:rPr lang="en-US" altLang="zh-CN" sz="1800" smtClean="0"/>
              <a:t>PPP</a:t>
            </a:r>
            <a:r>
              <a:rPr lang="zh-CN" altLang="en-US" sz="1800" smtClean="0"/>
              <a:t>会话，封装</a:t>
            </a:r>
            <a:r>
              <a:rPr lang="en-US" altLang="zh-CN" sz="1800" smtClean="0"/>
              <a:t>PPP</a:t>
            </a:r>
            <a:r>
              <a:rPr lang="zh-CN" altLang="en-US" sz="1800" smtClean="0"/>
              <a:t>数据报文，为以太网上的主机提供接入服务，实现用户控制和计费，在企业网络与运营商网络中应用广泛。</a:t>
            </a:r>
            <a:endParaRPr lang="en-US" altLang="zh-CN" sz="1800" smtClean="0"/>
          </a:p>
          <a:p>
            <a:r>
              <a:rPr lang="en-US" altLang="zh-CN" sz="1800" smtClean="0"/>
              <a:t>PPPoE</a:t>
            </a:r>
            <a:r>
              <a:rPr lang="zh-CN" altLang="en-US" sz="1800" smtClean="0"/>
              <a:t>的常见应用场景有家庭用户拨号上网、企业用户拨号上网等。</a:t>
            </a:r>
          </a:p>
          <a:p>
            <a:endParaRPr lang="zh-CN" altLang="en-US" sz="1800" dirty="0"/>
          </a:p>
        </p:txBody>
      </p:sp>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99777" y="4425875"/>
            <a:ext cx="516136" cy="408507"/>
          </a:xfrm>
          <a:prstGeom prst="rect">
            <a:avLst/>
          </a:prstGeom>
        </p:spPr>
      </p:pic>
      <p:cxnSp>
        <p:nvCxnSpPr>
          <p:cNvPr id="7" name="直接连接符 6"/>
          <p:cNvCxnSpPr/>
          <p:nvPr/>
        </p:nvCxnSpPr>
        <p:spPr bwMode="auto">
          <a:xfrm flipH="1">
            <a:off x="8015913" y="4630128"/>
            <a:ext cx="115551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3" name="文本框 82"/>
          <p:cNvSpPr txBox="1"/>
          <p:nvPr/>
        </p:nvSpPr>
        <p:spPr bwMode="auto">
          <a:xfrm>
            <a:off x="7005278" y="4871194"/>
            <a:ext cx="157994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err="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100" name="文本框 99"/>
          <p:cNvSpPr txBox="1"/>
          <p:nvPr/>
        </p:nvSpPr>
        <p:spPr bwMode="auto">
          <a:xfrm>
            <a:off x="1826261" y="3115001"/>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cxnSp>
        <p:nvCxnSpPr>
          <p:cNvPr id="93" name="直接连接符 92"/>
          <p:cNvCxnSpPr/>
          <p:nvPr/>
        </p:nvCxnSpPr>
        <p:spPr>
          <a:xfrm>
            <a:off x="3459712" y="5719711"/>
            <a:ext cx="0" cy="33488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459712" y="5887152"/>
            <a:ext cx="4372801" cy="0"/>
          </a:xfrm>
          <a:prstGeom prst="line">
            <a:avLst/>
          </a:prstGeom>
          <a:ln w="9525">
            <a:solidFill>
              <a:srgbClr val="00B0F0"/>
            </a:solidFill>
            <a:headEnd type="arrow" w="sm" len="med"/>
            <a:tailEnd type="arrow" w="sm"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814225" y="5719710"/>
            <a:ext cx="0" cy="33488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
        <p:nvSpPr>
          <p:cNvPr id="107" name="圆角矩形 106"/>
          <p:cNvSpPr/>
          <p:nvPr/>
        </p:nvSpPr>
        <p:spPr>
          <a:xfrm>
            <a:off x="5515479" y="5927976"/>
            <a:ext cx="1303918" cy="401828"/>
          </a:xfrm>
          <a:prstGeom prst="roundRect">
            <a:avLst>
              <a:gd name="adj" fmla="val 15000"/>
            </a:avLst>
          </a:prstGeom>
          <a:solidFill>
            <a:srgbClr val="F4FBFE"/>
          </a:solidFill>
          <a:ln>
            <a:solidFill>
              <a:srgbClr val="99DFF9"/>
            </a:solidFill>
          </a:ln>
        </p:spPr>
        <p:txBody>
          <a:bodyPr wrap="square" rtlCol="0">
            <a:spAutoFit/>
          </a:bodyPr>
          <a:lstStyle/>
          <a:p>
            <a:pPr algn="ctr" defTabSz="784225">
              <a:lnSpc>
                <a:spcPts val="24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报文</a:t>
            </a:r>
          </a:p>
        </p:txBody>
      </p:sp>
      <p:cxnSp>
        <p:nvCxnSpPr>
          <p:cNvPr id="56" name="直接连接符 55"/>
          <p:cNvCxnSpPr/>
          <p:nvPr/>
        </p:nvCxnSpPr>
        <p:spPr bwMode="auto">
          <a:xfrm flipH="1">
            <a:off x="5565169" y="4630129"/>
            <a:ext cx="193927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5" name="组合 14"/>
          <p:cNvGrpSpPr/>
          <p:nvPr/>
        </p:nvGrpSpPr>
        <p:grpSpPr>
          <a:xfrm>
            <a:off x="3148235" y="2840823"/>
            <a:ext cx="2416934" cy="2968389"/>
            <a:chOff x="1483159" y="2705101"/>
            <a:chExt cx="2416934" cy="2968389"/>
          </a:xfrm>
        </p:grpSpPr>
        <p:pic>
          <p:nvPicPr>
            <p:cNvPr id="41" name="图片 40" descr="PC.png"/>
            <p:cNvPicPr>
              <a:picLocks noChangeAspect="1"/>
            </p:cNvPicPr>
            <p:nvPr/>
          </p:nvPicPr>
          <p:blipFill>
            <a:blip r:embed="rId4" cstate="print"/>
            <a:stretch>
              <a:fillRect/>
            </a:stretch>
          </p:blipFill>
          <p:spPr>
            <a:xfrm>
              <a:off x="1559747" y="2991979"/>
              <a:ext cx="515240" cy="381938"/>
            </a:xfrm>
            <a:prstGeom prst="rect">
              <a:avLst/>
            </a:prstGeom>
          </p:spPr>
        </p:pic>
        <p:pic>
          <p:nvPicPr>
            <p:cNvPr id="42" name="图片 41" descr="PC.png"/>
            <p:cNvPicPr>
              <a:picLocks noChangeAspect="1"/>
            </p:cNvPicPr>
            <p:nvPr/>
          </p:nvPicPr>
          <p:blipFill>
            <a:blip r:embed="rId4" cstate="print"/>
            <a:stretch>
              <a:fillRect/>
            </a:stretch>
          </p:blipFill>
          <p:spPr>
            <a:xfrm>
              <a:off x="1529386" y="3730986"/>
              <a:ext cx="515240" cy="381938"/>
            </a:xfrm>
            <a:prstGeom prst="rect">
              <a:avLst/>
            </a:prstGeom>
          </p:spPr>
        </p:pic>
        <p:pic>
          <p:nvPicPr>
            <p:cNvPr id="43" name="图片 42" descr="PC.png"/>
            <p:cNvPicPr>
              <a:picLocks noChangeAspect="1"/>
            </p:cNvPicPr>
            <p:nvPr/>
          </p:nvPicPr>
          <p:blipFill>
            <a:blip r:embed="rId4" cstate="print"/>
            <a:stretch>
              <a:fillRect/>
            </a:stretch>
          </p:blipFill>
          <p:spPr>
            <a:xfrm>
              <a:off x="1529386" y="4986117"/>
              <a:ext cx="515240" cy="381938"/>
            </a:xfrm>
            <a:prstGeom prst="rect">
              <a:avLst/>
            </a:prstGeom>
          </p:spPr>
        </p:pic>
        <p:sp>
          <p:nvSpPr>
            <p:cNvPr id="46" name="文本框 45"/>
            <p:cNvSpPr txBox="1"/>
            <p:nvPr/>
          </p:nvSpPr>
          <p:spPr bwMode="auto">
            <a:xfrm>
              <a:off x="1500279" y="3319156"/>
              <a:ext cx="634175"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PC-A</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bwMode="auto">
            <a:xfrm>
              <a:off x="1483159" y="4090994"/>
              <a:ext cx="62295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bwMode="auto">
            <a:xfrm>
              <a:off x="1505576" y="5338609"/>
              <a:ext cx="62455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PC-C</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46"/>
            <p:cNvCxnSpPr>
              <a:stCxn id="41" idx="3"/>
            </p:cNvCxnSpPr>
            <p:nvPr/>
          </p:nvCxnSpPr>
          <p:spPr>
            <a:xfrm>
              <a:off x="2074987" y="3182948"/>
              <a:ext cx="18206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2" idx="3"/>
            </p:cNvCxnSpPr>
            <p:nvPr/>
          </p:nvCxnSpPr>
          <p:spPr>
            <a:xfrm>
              <a:off x="2044626" y="3921955"/>
              <a:ext cx="18528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3" idx="3"/>
            </p:cNvCxnSpPr>
            <p:nvPr/>
          </p:nvCxnSpPr>
          <p:spPr>
            <a:xfrm>
              <a:off x="2044626" y="5177086"/>
              <a:ext cx="18509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auto">
            <a:xfrm flipV="1">
              <a:off x="3900093" y="2705101"/>
              <a:ext cx="0" cy="288289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文本框 11"/>
            <p:cNvSpPr txBox="1"/>
            <p:nvPr/>
          </p:nvSpPr>
          <p:spPr>
            <a:xfrm>
              <a:off x="1644448" y="4484859"/>
              <a:ext cx="461665" cy="412934"/>
            </a:xfrm>
            <a:prstGeom prst="rect">
              <a:avLst/>
            </a:prstGeom>
            <a:noFill/>
          </p:spPr>
          <p:txBody>
            <a:bodyPr vert="eaVert" wrap="none" rtlCol="0">
              <a:spAutoFit/>
            </a:bodyPr>
            <a:lstStyle/>
            <a:p>
              <a:r>
                <a:rPr lang="en-US" altLang="zh-CN" dirty="0"/>
                <a:t>……</a:t>
              </a:r>
              <a:endParaRPr lang="zh-CN" altLang="en-US" dirty="0"/>
            </a:p>
          </p:txBody>
        </p:sp>
      </p:grpSp>
      <p:sp>
        <p:nvSpPr>
          <p:cNvPr id="57" name="文本框 56"/>
          <p:cNvSpPr txBox="1"/>
          <p:nvPr/>
        </p:nvSpPr>
        <p:spPr bwMode="auto">
          <a:xfrm>
            <a:off x="1826261" y="3894436"/>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58" name="文本框 57"/>
          <p:cNvSpPr txBox="1"/>
          <p:nvPr/>
        </p:nvSpPr>
        <p:spPr bwMode="auto">
          <a:xfrm>
            <a:off x="1824272" y="5156196"/>
            <a:ext cx="137476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客户端</a:t>
            </a:r>
          </a:p>
        </p:txBody>
      </p:sp>
      <p:grpSp>
        <p:nvGrpSpPr>
          <p:cNvPr id="17" name="组合 16"/>
          <p:cNvGrpSpPr/>
          <p:nvPr/>
        </p:nvGrpSpPr>
        <p:grpSpPr>
          <a:xfrm>
            <a:off x="9171432" y="4259714"/>
            <a:ext cx="1245792" cy="773801"/>
            <a:chOff x="8854065" y="4906270"/>
            <a:chExt cx="1245792" cy="773801"/>
          </a:xfrm>
        </p:grpSpPr>
        <p:pic>
          <p:nvPicPr>
            <p:cNvPr id="61" name="图片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54065" y="4906270"/>
              <a:ext cx="1245792" cy="773801"/>
            </a:xfrm>
            <a:prstGeom prst="rect">
              <a:avLst/>
            </a:prstGeom>
          </p:spPr>
        </p:pic>
        <p:sp>
          <p:nvSpPr>
            <p:cNvPr id="16" name="文本框 15"/>
            <p:cNvSpPr txBox="1"/>
            <p:nvPr/>
          </p:nvSpPr>
          <p:spPr>
            <a:xfrm>
              <a:off x="8985552" y="5121839"/>
              <a:ext cx="1016625" cy="369332"/>
            </a:xfrm>
            <a:prstGeom prst="rect">
              <a:avLst/>
            </a:prstGeom>
            <a:noFill/>
          </p:spPr>
          <p:txBody>
            <a:bodyPr wrap="none" rtlCol="0">
              <a:spAutoFit/>
            </a:bodyPr>
            <a:lstStyle/>
            <a:p>
              <a:r>
                <a:rPr lang="en-US" altLang="zh-CN" dirty="0"/>
                <a:t>Internet</a:t>
              </a:r>
              <a:endParaRPr lang="zh-CN" altLang="en-US" dirty="0"/>
            </a:p>
          </p:txBody>
        </p:sp>
      </p:grpSp>
      <p:sp>
        <p:nvSpPr>
          <p:cNvPr id="24" name="文本框 23"/>
          <p:cNvSpPr txBox="1"/>
          <p:nvPr/>
        </p:nvSpPr>
        <p:spPr>
          <a:xfrm>
            <a:off x="7499777" y="2709484"/>
            <a:ext cx="3917491" cy="1323439"/>
          </a:xfrm>
          <a:prstGeom prst="rect">
            <a:avLst/>
          </a:prstGeom>
          <a:solidFill>
            <a:srgbClr val="F4FBFE"/>
          </a:solidFill>
          <a:ln>
            <a:solidFill>
              <a:srgbClr val="99DFF9"/>
            </a:solidFill>
          </a:ln>
        </p:spPr>
        <p:txBody>
          <a:bodyPr wrap="square" rtlCol="0">
            <a:spAutoFit/>
          </a:bodyPr>
          <a:lstStyle>
            <a:defPPr>
              <a:defRPr lang="en-US"/>
            </a:defPPr>
            <a:lvl1pPr defTabSz="784225">
              <a:lnSpc>
                <a:spcPts val="2400"/>
              </a:lnSpc>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zh-CN" altLang="en-US" dirty="0"/>
              <a:t>所有主机安装</a:t>
            </a:r>
            <a:r>
              <a:rPr lang="en-US" altLang="zh-CN" dirty="0" err="1"/>
              <a:t>PPPoE</a:t>
            </a:r>
            <a:r>
              <a:rPr lang="zh-CN" altLang="en-US" dirty="0"/>
              <a:t>客户端拨号软件，每个主机都是一个</a:t>
            </a:r>
            <a:r>
              <a:rPr lang="en-US" altLang="zh-CN" dirty="0" err="1"/>
              <a:t>PPPoE</a:t>
            </a:r>
            <a:r>
              <a:rPr lang="zh-CN" altLang="en-US" dirty="0"/>
              <a:t>客户端，分别与</a:t>
            </a:r>
            <a:r>
              <a:rPr lang="en-US" altLang="zh-CN" dirty="0" err="1"/>
              <a:t>PPPoE</a:t>
            </a:r>
            <a:r>
              <a:rPr lang="zh-CN" altLang="en-US" dirty="0"/>
              <a:t>服务器端建立一个</a:t>
            </a:r>
            <a:r>
              <a:rPr lang="en-US" altLang="zh-CN" dirty="0" err="1"/>
              <a:t>PPPoE</a:t>
            </a:r>
            <a:r>
              <a:rPr lang="zh-CN" altLang="en-US" dirty="0"/>
              <a:t>会话。每个主机单独使用一个账号，方便运营商对用户进行计费和控制。</a:t>
            </a:r>
          </a:p>
        </p:txBody>
      </p:sp>
      <p:sp>
        <p:nvSpPr>
          <p:cNvPr id="37" name="五边形 36"/>
          <p:cNvSpPr/>
          <p:nvPr/>
        </p:nvSpPr>
        <p:spPr bwMode="auto">
          <a:xfrm>
            <a:off x="6678547" y="126000"/>
            <a:ext cx="900100" cy="252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39" name="燕尾形 38"/>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40" name="燕尾形 39"/>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44" name="燕尾形 43"/>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54" name="燕尾形 53"/>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59" name="燕尾形 58"/>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3152683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422988" y="2113106"/>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2422988" y="3417743"/>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a:off x="2422988" y="4809843"/>
            <a:ext cx="1983347" cy="759854"/>
          </a:xfrm>
          <a:prstGeom prst="roundRect">
            <a:avLst>
              <a:gd name="adj" fmla="val 9887"/>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圆角矩形 15"/>
          <p:cNvSpPr/>
          <p:nvPr/>
        </p:nvSpPr>
        <p:spPr>
          <a:xfrm>
            <a:off x="5230583" y="2131037"/>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圆角矩形 16"/>
          <p:cNvSpPr/>
          <p:nvPr/>
        </p:nvSpPr>
        <p:spPr>
          <a:xfrm>
            <a:off x="5230583" y="3435674"/>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5230583" y="4827774"/>
            <a:ext cx="1300356" cy="759854"/>
          </a:xfrm>
          <a:prstGeom prst="roundRect">
            <a:avLst>
              <a:gd name="adj" fmla="val 9887"/>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7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en-US" altLang="zh-CN" smtClean="0">
                <a:sym typeface="Huawei Sans" panose="020C0503030203020204" pitchFamily="34" charset="0"/>
              </a:rPr>
              <a:t>PPPoE</a:t>
            </a:r>
            <a:r>
              <a:rPr lang="zh-CN" altLang="en-US" smtClean="0">
                <a:sym typeface="Huawei Sans" panose="020C0503030203020204" pitchFamily="34" charset="0"/>
              </a:rPr>
              <a:t>会话建立</a:t>
            </a:r>
            <a:endParaRPr lang="zh-CN" altLang="en-US" dirty="0">
              <a:sym typeface="Huawei Sans" panose="020C0503030203020204" pitchFamily="34" charset="0"/>
            </a:endParaRPr>
          </a:p>
        </p:txBody>
      </p:sp>
      <p:sp>
        <p:nvSpPr>
          <p:cNvPr id="28" name="文本占位符 1">
            <a:extLst>
              <a:ext uri="{FF2B5EF4-FFF2-40B4-BE49-F238E27FC236}">
                <a16:creationId xmlns:a16="http://schemas.microsoft.com/office/drawing/2014/main" xmlns="" id="{20A45E3D-F4C9-4239-8CDD-55F08DA35DB0}"/>
              </a:ext>
            </a:extLst>
          </p:cNvPr>
          <p:cNvSpPr>
            <a:spLocks noGrp="1"/>
          </p:cNvSpPr>
          <p:nvPr>
            <p:ph type="body" sz="quarter" idx="10"/>
          </p:nvPr>
        </p:nvSpPr>
        <p:spPr/>
        <p:txBody>
          <a:bodyPr/>
          <a:lstStyle/>
          <a:p>
            <a:r>
              <a:rPr lang="en-US" altLang="zh-CN" sz="1800" smtClean="0">
                <a:sym typeface="Huawei Sans" panose="020C0503030203020204" pitchFamily="34" charset="0"/>
              </a:rPr>
              <a:t>PPPoE</a:t>
            </a:r>
            <a:r>
              <a:rPr lang="zh-CN" altLang="en-US" sz="1800" smtClean="0">
                <a:sym typeface="Huawei Sans" panose="020C0503030203020204" pitchFamily="34" charset="0"/>
              </a:rPr>
              <a:t>的会话建立有三个阶段，</a:t>
            </a:r>
            <a:r>
              <a:rPr lang="en-US" altLang="zh-CN" sz="1800" smtClean="0">
                <a:sym typeface="Huawei Sans" panose="020C0503030203020204" pitchFamily="34" charset="0"/>
              </a:rPr>
              <a:t>PPPoE</a:t>
            </a:r>
            <a:r>
              <a:rPr lang="zh-CN" altLang="en-US" sz="1800" smtClean="0">
                <a:sym typeface="Huawei Sans" panose="020C0503030203020204" pitchFamily="34" charset="0"/>
              </a:rPr>
              <a:t>发现阶段、</a:t>
            </a:r>
            <a:r>
              <a:rPr lang="en-US" altLang="zh-CN" sz="1800" smtClean="0">
                <a:sym typeface="Huawei Sans" panose="020C0503030203020204" pitchFamily="34" charset="0"/>
              </a:rPr>
              <a:t>PPPoE</a:t>
            </a:r>
            <a:r>
              <a:rPr lang="zh-CN" altLang="en-US" sz="1800" smtClean="0">
                <a:sym typeface="Huawei Sans" panose="020C0503030203020204" pitchFamily="34" charset="0"/>
              </a:rPr>
              <a:t>会话阶段和</a:t>
            </a:r>
            <a:r>
              <a:rPr lang="en-US" altLang="zh-CN" sz="1800" smtClean="0">
                <a:sym typeface="Huawei Sans" panose="020C0503030203020204" pitchFamily="34" charset="0"/>
              </a:rPr>
              <a:t>PPPoE</a:t>
            </a:r>
            <a:r>
              <a:rPr lang="zh-CN" altLang="en-US" sz="1800" smtClean="0">
                <a:sym typeface="Huawei Sans" panose="020C0503030203020204" pitchFamily="34" charset="0"/>
              </a:rPr>
              <a:t>终结阶段。</a:t>
            </a:r>
            <a:endParaRPr lang="zh-CN" altLang="en-US" sz="1800" dirty="0">
              <a:sym typeface="Huawei Sans" panose="020C0503030203020204" pitchFamily="34" charset="0"/>
            </a:endParaRPr>
          </a:p>
        </p:txBody>
      </p:sp>
      <p:sp>
        <p:nvSpPr>
          <p:cNvPr id="5" name="文本框 4"/>
          <p:cNvSpPr txBox="1"/>
          <p:nvPr/>
        </p:nvSpPr>
        <p:spPr>
          <a:xfrm>
            <a:off x="2751678" y="2319168"/>
            <a:ext cx="1300356"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6" name="文本框 5"/>
          <p:cNvSpPr txBox="1"/>
          <p:nvPr/>
        </p:nvSpPr>
        <p:spPr>
          <a:xfrm>
            <a:off x="2751678" y="3618547"/>
            <a:ext cx="1300356"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7" name="文本框 6"/>
          <p:cNvSpPr txBox="1"/>
          <p:nvPr/>
        </p:nvSpPr>
        <p:spPr>
          <a:xfrm>
            <a:off x="2751678" y="5005104"/>
            <a:ext cx="1300356"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12" name="文本框 11"/>
          <p:cNvSpPr txBox="1"/>
          <p:nvPr/>
        </p:nvSpPr>
        <p:spPr>
          <a:xfrm>
            <a:off x="5230582" y="2308367"/>
            <a:ext cx="1234633" cy="353943"/>
          </a:xfrm>
          <a:prstGeom prst="rect">
            <a:avLst/>
          </a:prstGeom>
          <a:noFill/>
        </p:spPr>
        <p:txBody>
          <a:bodyPr wrap="none" rtlCol="0">
            <a:spAutoFit/>
          </a:bodyPr>
          <a:lstStyle/>
          <a:p>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13" name="文本框 12"/>
          <p:cNvSpPr txBox="1"/>
          <p:nvPr/>
        </p:nvSpPr>
        <p:spPr>
          <a:xfrm>
            <a:off x="5230582" y="3618547"/>
            <a:ext cx="990977" cy="353943"/>
          </a:xfrm>
          <a:prstGeom prst="rect">
            <a:avLst/>
          </a:prstGeom>
          <a:noFill/>
        </p:spPr>
        <p:txBody>
          <a:bodyPr wrap="none" rtlCol="0">
            <a:spAutoFit/>
          </a:bodyPr>
          <a:lstStyle/>
          <a:p>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协商</a:t>
            </a:r>
          </a:p>
        </p:txBody>
      </p:sp>
      <p:sp>
        <p:nvSpPr>
          <p:cNvPr id="15" name="文本框 14"/>
          <p:cNvSpPr txBox="1"/>
          <p:nvPr/>
        </p:nvSpPr>
        <p:spPr>
          <a:xfrm>
            <a:off x="5230582" y="5014234"/>
            <a:ext cx="1234633" cy="353943"/>
          </a:xfrm>
          <a:prstGeom prst="rect">
            <a:avLst/>
          </a:prstGeom>
          <a:noFill/>
        </p:spPr>
        <p:txBody>
          <a:bodyPr wrap="none" rtlCol="0">
            <a:spAutoFit/>
          </a:bodyPr>
          <a:lstStyle/>
          <a:p>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断开</a:t>
            </a:r>
          </a:p>
        </p:txBody>
      </p:sp>
      <p:sp>
        <p:nvSpPr>
          <p:cNvPr id="19" name="圆角矩形 18"/>
          <p:cNvSpPr/>
          <p:nvPr/>
        </p:nvSpPr>
        <p:spPr>
          <a:xfrm>
            <a:off x="6608828" y="2131037"/>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圆角矩形 19"/>
          <p:cNvSpPr/>
          <p:nvPr/>
        </p:nvSpPr>
        <p:spPr>
          <a:xfrm>
            <a:off x="6608828" y="3435674"/>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6608828" y="4827774"/>
            <a:ext cx="4133912" cy="759854"/>
          </a:xfrm>
          <a:prstGeom prst="roundRect">
            <a:avLst>
              <a:gd name="adj" fmla="val 9887"/>
            </a:avLst>
          </a:pr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a:xfrm>
            <a:off x="6734704" y="3532941"/>
            <a:ext cx="4005279"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协商内容包括</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PAP/CHAP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认证、</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协商等阶段。</a:t>
            </a:r>
          </a:p>
        </p:txBody>
      </p:sp>
      <p:sp>
        <p:nvSpPr>
          <p:cNvPr id="24" name="文本框 23"/>
          <p:cNvSpPr txBox="1"/>
          <p:nvPr/>
        </p:nvSpPr>
        <p:spPr>
          <a:xfrm>
            <a:off x="6642182" y="4945166"/>
            <a:ext cx="4243330" cy="584775"/>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用户下线，客户端断开连接或者服务器端断开连接。</a:t>
            </a:r>
          </a:p>
        </p:txBody>
      </p:sp>
      <p:sp>
        <p:nvSpPr>
          <p:cNvPr id="29" name="Oval 4">
            <a:extLst>
              <a:ext uri="{FF2B5EF4-FFF2-40B4-BE49-F238E27FC236}">
                <a16:creationId xmlns:a16="http://schemas.microsoft.com/office/drawing/2014/main" xmlns="" id="{875F2B3F-1B45-4C93-9AB7-758BD3C69F1E}"/>
              </a:ext>
            </a:extLst>
          </p:cNvPr>
          <p:cNvSpPr>
            <a:spLocks noChangeAspect="1"/>
          </p:cNvSpPr>
          <p:nvPr/>
        </p:nvSpPr>
        <p:spPr>
          <a:xfrm>
            <a:off x="1757764" y="2351962"/>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1</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30" name="Oval 4">
            <a:extLst>
              <a:ext uri="{FF2B5EF4-FFF2-40B4-BE49-F238E27FC236}">
                <a16:creationId xmlns:a16="http://schemas.microsoft.com/office/drawing/2014/main" xmlns="" id="{5BA11451-04BE-4158-BE03-DC8EAADA10FB}"/>
              </a:ext>
            </a:extLst>
          </p:cNvPr>
          <p:cNvSpPr>
            <a:spLocks noChangeAspect="1"/>
          </p:cNvSpPr>
          <p:nvPr/>
        </p:nvSpPr>
        <p:spPr>
          <a:xfrm>
            <a:off x="1757764" y="366303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2</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31" name="Oval 4">
            <a:extLst>
              <a:ext uri="{FF2B5EF4-FFF2-40B4-BE49-F238E27FC236}">
                <a16:creationId xmlns:a16="http://schemas.microsoft.com/office/drawing/2014/main" xmlns="" id="{AD82ED15-5E5F-4389-9937-EB0235A083E5}"/>
              </a:ext>
            </a:extLst>
          </p:cNvPr>
          <p:cNvSpPr>
            <a:spLocks noChangeAspect="1"/>
          </p:cNvSpPr>
          <p:nvPr/>
        </p:nvSpPr>
        <p:spPr>
          <a:xfrm>
            <a:off x="1753201" y="499958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rPr>
              <a:t>3</a:t>
            </a:r>
            <a:endParaRPr lang="zh-CN" altLang="en-US" sz="1400" b="1" dirty="0">
              <a:solidFill>
                <a:schemeClr val="bg1"/>
              </a:solidFill>
              <a:latin typeface="Huawei Sans" panose="020C0503030203020204" pitchFamily="34" charset="0"/>
              <a:ea typeface="方正兰亭黑简体" panose="02000000000000000000" pitchFamily="2" charset="-122"/>
            </a:endParaRPr>
          </a:p>
        </p:txBody>
      </p:sp>
      <p:sp>
        <p:nvSpPr>
          <p:cNvPr id="32" name="文本框 31">
            <a:extLst>
              <a:ext uri="{FF2B5EF4-FFF2-40B4-BE49-F238E27FC236}">
                <a16:creationId xmlns:a16="http://schemas.microsoft.com/office/drawing/2014/main" xmlns="" id="{340629E6-E932-40E9-B539-6358D7302CA8}"/>
              </a:ext>
            </a:extLst>
          </p:cNvPr>
          <p:cNvSpPr txBox="1"/>
          <p:nvPr/>
        </p:nvSpPr>
        <p:spPr>
          <a:xfrm>
            <a:off x="6820862" y="2362799"/>
            <a:ext cx="4211802"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用户接入，创建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虚拟链路。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箭头连接符 3"/>
          <p:cNvCxnSpPr>
            <a:stCxn id="8" idx="2"/>
            <a:endCxn id="9" idx="0"/>
          </p:cNvCxnSpPr>
          <p:nvPr/>
        </p:nvCxnSpPr>
        <p:spPr>
          <a:xfrm>
            <a:off x="3414662" y="2872960"/>
            <a:ext cx="0" cy="5447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a:endCxn id="10" idx="0"/>
          </p:cNvCxnSpPr>
          <p:nvPr/>
        </p:nvCxnSpPr>
        <p:spPr>
          <a:xfrm>
            <a:off x="3414662" y="4177597"/>
            <a:ext cx="0" cy="632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ight Arrow 157"/>
          <p:cNvSpPr/>
          <p:nvPr/>
        </p:nvSpPr>
        <p:spPr>
          <a:xfrm>
            <a:off x="4467196" y="235196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Right Arrow 157"/>
          <p:cNvSpPr/>
          <p:nvPr/>
        </p:nvSpPr>
        <p:spPr>
          <a:xfrm>
            <a:off x="4465745" y="361624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Right Arrow 157"/>
          <p:cNvSpPr/>
          <p:nvPr/>
        </p:nvSpPr>
        <p:spPr>
          <a:xfrm>
            <a:off x="4465744" y="502958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五边形 38"/>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40" name="燕尾形 39"/>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41" name="燕尾形 40"/>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42" name="燕尾形 41"/>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49" name="燕尾形 48"/>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50" name="燕尾形 49"/>
          <p:cNvSpPr/>
          <p:nvPr/>
        </p:nvSpPr>
        <p:spPr bwMode="auto">
          <a:xfrm>
            <a:off x="7466887" y="126000"/>
            <a:ext cx="946360"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3961340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PPPoE</a:t>
            </a:r>
            <a:r>
              <a:rPr lang="zh-CN" altLang="en-US" smtClean="0">
                <a:sym typeface="Huawei Sans" panose="020C0503030203020204" pitchFamily="34" charset="0"/>
              </a:rPr>
              <a:t>报文</a:t>
            </a:r>
            <a:endParaRPr lang="zh-CN" altLang="en-US" dirty="0">
              <a:sym typeface="Huawei Sans" panose="020C0503030203020204" pitchFamily="34" charset="0"/>
            </a:endParaRPr>
          </a:p>
        </p:txBody>
      </p:sp>
      <p:sp>
        <p:nvSpPr>
          <p:cNvPr id="8" name="文本占位符 7"/>
          <p:cNvSpPr>
            <a:spLocks noGrp="1"/>
          </p:cNvSpPr>
          <p:nvPr>
            <p:ph type="body" sz="quarter" idx="10"/>
          </p:nvPr>
        </p:nvSpPr>
        <p:spPr/>
        <p:txBody>
          <a:bodyPr/>
          <a:lstStyle/>
          <a:p>
            <a:r>
              <a:rPr lang="en-US" altLang="zh-CN" sz="1800" dirty="0" err="1" smtClean="0"/>
              <a:t>PPPoE</a:t>
            </a:r>
            <a:r>
              <a:rPr lang="zh-CN" altLang="en-US" sz="1800" dirty="0" smtClean="0"/>
              <a:t>会话的建立通过不同的</a:t>
            </a:r>
            <a:r>
              <a:rPr lang="en-US" altLang="zh-CN" sz="1800" dirty="0" err="1" smtClean="0"/>
              <a:t>PPPoE</a:t>
            </a:r>
            <a:r>
              <a:rPr lang="zh-CN" altLang="en-US" sz="1800" dirty="0" smtClean="0"/>
              <a:t>报文交互实现。</a:t>
            </a:r>
            <a:r>
              <a:rPr lang="en-US" altLang="zh-CN" sz="1800" dirty="0" err="1" smtClean="0"/>
              <a:t>PPPoE</a:t>
            </a:r>
            <a:r>
              <a:rPr lang="zh-CN" altLang="en-US" sz="1800" dirty="0" smtClean="0"/>
              <a:t>报文结构及常见的报文类型如下所示：</a:t>
            </a:r>
            <a:endParaRPr lang="zh-CN" altLang="en-US" sz="1800" dirty="0"/>
          </a:p>
        </p:txBody>
      </p:sp>
      <p:graphicFrame>
        <p:nvGraphicFramePr>
          <p:cNvPr id="10" name="表格 9"/>
          <p:cNvGraphicFramePr>
            <a:graphicFrameLocks noGrp="1"/>
          </p:cNvGraphicFramePr>
          <p:nvPr>
            <p:extLst/>
          </p:nvPr>
        </p:nvGraphicFramePr>
        <p:xfrm>
          <a:off x="2187846" y="4275291"/>
          <a:ext cx="7673433" cy="2001985"/>
        </p:xfrm>
        <a:graphic>
          <a:graphicData uri="http://schemas.openxmlformats.org/drawingml/2006/table">
            <a:tbl>
              <a:tblPr/>
              <a:tblGrid>
                <a:gridCol w="650333">
                  <a:extLst>
                    <a:ext uri="{9D8B030D-6E8A-4147-A177-3AD203B41FA5}">
                      <a16:colId xmlns:a16="http://schemas.microsoft.com/office/drawing/2014/main" xmlns="" val="20000"/>
                    </a:ext>
                  </a:extLst>
                </a:gridCol>
                <a:gridCol w="673100">
                  <a:extLst>
                    <a:ext uri="{9D8B030D-6E8A-4147-A177-3AD203B41FA5}">
                      <a16:colId xmlns:a16="http://schemas.microsoft.com/office/drawing/2014/main" xmlns="" val="20001"/>
                    </a:ext>
                  </a:extLst>
                </a:gridCol>
                <a:gridCol w="6350000">
                  <a:extLst>
                    <a:ext uri="{9D8B030D-6E8A-4147-A177-3AD203B41FA5}">
                      <a16:colId xmlns:a16="http://schemas.microsoft.com/office/drawing/2014/main" xmlns="" val="20002"/>
                    </a:ext>
                  </a:extLst>
                </a:gridCol>
              </a:tblGrid>
              <a:tr h="325585">
                <a:tc>
                  <a:txBody>
                    <a:bodyPr/>
                    <a:lstStyle/>
                    <a:p>
                      <a:pPr algn="ctr" rtl="0" fontAlgn="ctr"/>
                      <a:r>
                        <a:rPr lang="en-US" sz="1600" b="1" i="0" u="none" strike="noStrike"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Code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600" b="1" i="0" u="none" strike="noStrike">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名称</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zh-CN" altLang="en-US" sz="1600" b="1" i="0" u="none" strike="noStrike"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内容</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55600">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0x09</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PADI</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Initiation</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激活发现起始报文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42900">
                <a:tc>
                  <a:txBody>
                    <a:bodyPr/>
                    <a:lstStyle/>
                    <a:p>
                      <a:pPr algn="ctr" rtl="0" fontAlgn="ctr"/>
                      <a:r>
                        <a:rPr 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0x07</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PADO</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Offer</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激活发现服务报文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330200">
                <a:tc>
                  <a:txBody>
                    <a:bodyPr/>
                    <a:lstStyle/>
                    <a:p>
                      <a:pPr algn="ctr" rtl="0" fontAlgn="ctr"/>
                      <a:r>
                        <a:rPr 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0x19</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PADR</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Request</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激活发现请求报文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330200">
                <a:tc>
                  <a:txBody>
                    <a:bodyPr/>
                    <a:lstStyle/>
                    <a:p>
                      <a:pPr algn="ctr" rtl="0" fontAlgn="ctr"/>
                      <a:r>
                        <a:rPr lang="en-US" sz="1400" b="0" i="0" u="none" strike="noStrike">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0x65</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PADS</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Session-confirmation</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激活发现会话确认报文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r h="317500">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0xa7</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PADT</a:t>
                      </a:r>
                      <a:endPar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 Active Discovery Terminate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400" b="0" i="0" u="none" strike="noStrike"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激活发现终止报文</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41" name="任意多边形 40"/>
          <p:cNvSpPr/>
          <p:nvPr/>
        </p:nvSpPr>
        <p:spPr>
          <a:xfrm>
            <a:off x="3134016" y="2739345"/>
            <a:ext cx="4991100" cy="971550"/>
          </a:xfrm>
          <a:custGeom>
            <a:avLst/>
            <a:gdLst>
              <a:gd name="connsiteX0" fmla="*/ 2438400 w 4991100"/>
              <a:gd name="connsiteY0" fmla="*/ 0 h 971550"/>
              <a:gd name="connsiteX1" fmla="*/ 4295775 w 4991100"/>
              <a:gd name="connsiteY1" fmla="*/ 0 h 971550"/>
              <a:gd name="connsiteX2" fmla="*/ 4991100 w 4991100"/>
              <a:gd name="connsiteY2" fmla="*/ 962025 h 971550"/>
              <a:gd name="connsiteX3" fmla="*/ 0 w 4991100"/>
              <a:gd name="connsiteY3" fmla="*/ 971550 h 971550"/>
              <a:gd name="connsiteX4" fmla="*/ 2438400 w 4991100"/>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100" h="971550">
                <a:moveTo>
                  <a:pt x="2438400" y="0"/>
                </a:moveTo>
                <a:lnTo>
                  <a:pt x="4295775" y="0"/>
                </a:lnTo>
                <a:lnTo>
                  <a:pt x="4991100" y="962025"/>
                </a:lnTo>
                <a:lnTo>
                  <a:pt x="0" y="971550"/>
                </a:lnTo>
                <a:lnTo>
                  <a:pt x="2438400" y="0"/>
                </a:lnTo>
                <a:close/>
              </a:path>
            </a:pathLst>
          </a:custGeom>
          <a:gradFill flip="none" rotWithShape="1">
            <a:gsLst>
              <a:gs pos="0">
                <a:srgbClr val="99DFF9"/>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TextBox 16"/>
          <p:cNvSpPr txBox="1">
            <a:spLocks noChangeArrowheads="1"/>
          </p:cNvSpPr>
          <p:nvPr/>
        </p:nvSpPr>
        <p:spPr bwMode="auto">
          <a:xfrm>
            <a:off x="3070999" y="3360365"/>
            <a:ext cx="1010179"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 bit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TextBox 17"/>
          <p:cNvSpPr txBox="1">
            <a:spLocks noChangeArrowheads="1"/>
          </p:cNvSpPr>
          <p:nvPr/>
        </p:nvSpPr>
        <p:spPr bwMode="auto">
          <a:xfrm>
            <a:off x="3998848" y="3367229"/>
            <a:ext cx="79563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 bit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19"/>
          <p:cNvSpPr txBox="1">
            <a:spLocks noChangeArrowheads="1"/>
          </p:cNvSpPr>
          <p:nvPr/>
        </p:nvSpPr>
        <p:spPr bwMode="auto">
          <a:xfrm>
            <a:off x="5824261" y="3378648"/>
            <a:ext cx="1152375"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17"/>
          <p:cNvSpPr txBox="1">
            <a:spLocks noChangeArrowheads="1"/>
          </p:cNvSpPr>
          <p:nvPr/>
        </p:nvSpPr>
        <p:spPr bwMode="auto">
          <a:xfrm>
            <a:off x="4784961" y="3360365"/>
            <a:ext cx="794109"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TextBox 20"/>
          <p:cNvSpPr txBox="1">
            <a:spLocks noChangeArrowheads="1"/>
          </p:cNvSpPr>
          <p:nvPr/>
        </p:nvSpPr>
        <p:spPr bwMode="auto">
          <a:xfrm>
            <a:off x="7290048" y="3367229"/>
            <a:ext cx="792258"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TextBox 16"/>
          <p:cNvSpPr txBox="1">
            <a:spLocks noChangeArrowheads="1"/>
          </p:cNvSpPr>
          <p:nvPr/>
        </p:nvSpPr>
        <p:spPr bwMode="auto">
          <a:xfrm>
            <a:off x="2117153" y="1896170"/>
            <a:ext cx="1310712"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TextBox 17"/>
          <p:cNvSpPr txBox="1">
            <a:spLocks noChangeArrowheads="1"/>
          </p:cNvSpPr>
          <p:nvPr/>
        </p:nvSpPr>
        <p:spPr bwMode="auto">
          <a:xfrm>
            <a:off x="3218244" y="1896170"/>
            <a:ext cx="1032336"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TextBox 19"/>
          <p:cNvSpPr txBox="1">
            <a:spLocks noChangeArrowheads="1"/>
          </p:cNvSpPr>
          <p:nvPr/>
        </p:nvSpPr>
        <p:spPr bwMode="auto">
          <a:xfrm>
            <a:off x="5766863" y="1896170"/>
            <a:ext cx="1495213"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6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TextBox 17"/>
          <p:cNvSpPr txBox="1">
            <a:spLocks noChangeArrowheads="1"/>
          </p:cNvSpPr>
          <p:nvPr/>
        </p:nvSpPr>
        <p:spPr bwMode="auto">
          <a:xfrm>
            <a:off x="4331218" y="1896170"/>
            <a:ext cx="1030361"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TextBox 19"/>
          <p:cNvSpPr txBox="1">
            <a:spLocks noChangeArrowheads="1"/>
          </p:cNvSpPr>
          <p:nvPr/>
        </p:nvSpPr>
        <p:spPr bwMode="auto">
          <a:xfrm>
            <a:off x="7390708" y="1896170"/>
            <a:ext cx="1990252" cy="307777"/>
          </a:xfrm>
          <a:prstGeom prst="rect">
            <a:avLst/>
          </a:prstGeom>
          <a:noFill/>
          <a:ln w="9525">
            <a:noFill/>
            <a:miter lim="800000"/>
            <a:headEnd/>
            <a:tailEnd/>
          </a:ln>
          <a:scene3d>
            <a:camera prst="orthographicFront"/>
            <a:lightRig rig="threePt" dir="t"/>
          </a:scene3d>
          <a:sp3d>
            <a:bevelB/>
          </a:sp3d>
        </p:spPr>
        <p:txBody>
          <a:bodyPr wrap="square">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40 Byte ~ 1494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20"/>
          <p:cNvSpPr txBox="1">
            <a:spLocks noChangeArrowheads="1"/>
          </p:cNvSpPr>
          <p:nvPr/>
        </p:nvSpPr>
        <p:spPr bwMode="auto">
          <a:xfrm>
            <a:off x="9260614" y="1896170"/>
            <a:ext cx="1027960" cy="307777"/>
          </a:xfrm>
          <a:prstGeom prst="rect">
            <a:avLst/>
          </a:prstGeom>
          <a:noFill/>
          <a:ln w="9525">
            <a:noFill/>
            <a:miter lim="800000"/>
            <a:headEnd/>
            <a:tailEnd/>
          </a:ln>
          <a:scene3d>
            <a:camera prst="orthographicFront"/>
            <a:lightRig rig="threePt" dir="t"/>
          </a:scene3d>
          <a:sp3d>
            <a:bevelB/>
          </a:sp3d>
        </p:spPr>
        <p:txBody>
          <a:bodyPr>
            <a:spAutoFit/>
          </a:bodyPr>
          <a:lstStyle/>
          <a:p>
            <a:pPr algn="ct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4 Byte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3" name="组合 52"/>
          <p:cNvGrpSpPr/>
          <p:nvPr/>
        </p:nvGrpSpPr>
        <p:grpSpPr>
          <a:xfrm>
            <a:off x="3130575" y="3711498"/>
            <a:ext cx="5001921" cy="457200"/>
            <a:chOff x="2873109" y="5391753"/>
            <a:chExt cx="5001921" cy="457200"/>
          </a:xfrm>
        </p:grpSpPr>
        <p:sp>
          <p:nvSpPr>
            <p:cNvPr id="72" name="矩形 71"/>
            <p:cNvSpPr/>
            <p:nvPr/>
          </p:nvSpPr>
          <p:spPr>
            <a:xfrm>
              <a:off x="2873109" y="5391753"/>
              <a:ext cx="5001921" cy="4572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3" name="直接连接符 72"/>
            <p:cNvCxnSpPr/>
            <p:nvPr/>
          </p:nvCxnSpPr>
          <p:spPr>
            <a:xfrm>
              <a:off x="3756255" y="5397457"/>
              <a:ext cx="0" cy="451496"/>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498942"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28302"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990149" y="5391753"/>
              <a:ext cx="0" cy="457200"/>
            </a:xfrm>
            <a:prstGeom prst="line">
              <a:avLst/>
            </a:prstGeom>
            <a:ln>
              <a:solidFill>
                <a:srgbClr val="99DFF9"/>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3082577" y="3755432"/>
            <a:ext cx="90281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Version</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文本框 54"/>
          <p:cNvSpPr txBox="1"/>
          <p:nvPr/>
        </p:nvSpPr>
        <p:spPr>
          <a:xfrm>
            <a:off x="4099657" y="3755432"/>
            <a:ext cx="74039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Type</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文本框 55"/>
          <p:cNvSpPr txBox="1"/>
          <p:nvPr/>
        </p:nvSpPr>
        <p:spPr>
          <a:xfrm>
            <a:off x="4885809" y="3755432"/>
            <a:ext cx="676788" cy="338554"/>
          </a:xfrm>
          <a:prstGeom prst="rect">
            <a:avLst/>
          </a:prstGeom>
          <a:noFill/>
        </p:spPr>
        <p:txBody>
          <a:bodyPr wrap="none" rtlCol="0">
            <a:spAutoFit/>
          </a:bodyPr>
          <a:lstStyle/>
          <a:p>
            <a:r>
              <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Code</a:t>
            </a:r>
            <a:endParaRPr lang="zh-CN" alt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p:cNvSpPr txBox="1"/>
          <p:nvPr/>
        </p:nvSpPr>
        <p:spPr>
          <a:xfrm>
            <a:off x="7255333" y="3755432"/>
            <a:ext cx="83227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Length</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5779095" y="3755432"/>
            <a:ext cx="1138453"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Session ID</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9" name="组合 58"/>
          <p:cNvGrpSpPr/>
          <p:nvPr/>
        </p:nvGrpSpPr>
        <p:grpSpPr>
          <a:xfrm>
            <a:off x="2303707" y="2261190"/>
            <a:ext cx="7926815" cy="462915"/>
            <a:chOff x="2046241" y="3941445"/>
            <a:chExt cx="7926815" cy="462915"/>
          </a:xfrm>
        </p:grpSpPr>
        <p:sp>
          <p:nvSpPr>
            <p:cNvPr id="66" name="矩形 65"/>
            <p:cNvSpPr/>
            <p:nvPr/>
          </p:nvSpPr>
          <p:spPr>
            <a:xfrm>
              <a:off x="2046241" y="3947160"/>
              <a:ext cx="7926815" cy="4572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7" name="直接连接符 66"/>
            <p:cNvCxnSpPr/>
            <p:nvPr/>
          </p:nvCxnSpPr>
          <p:spPr>
            <a:xfrm>
              <a:off x="2974942" y="3947160"/>
              <a:ext cx="0" cy="457200"/>
            </a:xfrm>
            <a:prstGeom prst="line">
              <a:avLst/>
            </a:prstGeom>
            <a:solidFill>
              <a:srgbClr val="F3FBFE"/>
            </a:solidFill>
            <a:ln w="12700" cap="flat" cmpd="sng" algn="ctr">
              <a:solidFill>
                <a:srgbClr val="99DFF9"/>
              </a:solidFill>
              <a:prstDash val="solid"/>
              <a:miter lim="800000"/>
            </a:ln>
            <a:effectLst/>
          </p:spPr>
        </p:cxnSp>
        <p:cxnSp>
          <p:nvCxnSpPr>
            <p:cNvPr id="68" name="直接连接符 67"/>
            <p:cNvCxnSpPr/>
            <p:nvPr/>
          </p:nvCxnSpPr>
          <p:spPr>
            <a:xfrm>
              <a:off x="3977656" y="3947160"/>
              <a:ext cx="0" cy="457200"/>
            </a:xfrm>
            <a:prstGeom prst="line">
              <a:avLst/>
            </a:prstGeom>
            <a:solidFill>
              <a:srgbClr val="F3FBFE"/>
            </a:solidFill>
            <a:ln w="12700" cap="flat" cmpd="sng" algn="ctr">
              <a:solidFill>
                <a:srgbClr val="99DFF9"/>
              </a:solidFill>
              <a:prstDash val="solid"/>
              <a:miter lim="800000"/>
            </a:ln>
            <a:effectLst/>
          </p:spPr>
        </p:cxnSp>
        <p:cxnSp>
          <p:nvCxnSpPr>
            <p:cNvPr id="69" name="直接连接符 68"/>
            <p:cNvCxnSpPr/>
            <p:nvPr/>
          </p:nvCxnSpPr>
          <p:spPr>
            <a:xfrm>
              <a:off x="5328302" y="3941445"/>
              <a:ext cx="0" cy="457200"/>
            </a:xfrm>
            <a:prstGeom prst="line">
              <a:avLst/>
            </a:prstGeom>
            <a:solidFill>
              <a:srgbClr val="F3FBFE"/>
            </a:solidFill>
            <a:ln w="12700" cap="flat" cmpd="sng" algn="ctr">
              <a:solidFill>
                <a:srgbClr val="99DFF9"/>
              </a:solidFill>
              <a:prstDash val="solid"/>
              <a:miter lim="800000"/>
            </a:ln>
            <a:effectLst/>
          </p:spPr>
        </p:cxnSp>
        <p:cxnSp>
          <p:nvCxnSpPr>
            <p:cNvPr id="70" name="直接连接符 69"/>
            <p:cNvCxnSpPr/>
            <p:nvPr/>
          </p:nvCxnSpPr>
          <p:spPr>
            <a:xfrm>
              <a:off x="9081104" y="3947160"/>
              <a:ext cx="0" cy="457200"/>
            </a:xfrm>
            <a:prstGeom prst="line">
              <a:avLst/>
            </a:prstGeom>
            <a:solidFill>
              <a:srgbClr val="F3FBFE"/>
            </a:solidFill>
            <a:ln w="12700" cap="flat" cmpd="sng" algn="ctr">
              <a:solidFill>
                <a:srgbClr val="1AABE2"/>
              </a:solidFill>
              <a:prstDash val="solid"/>
              <a:miter lim="800000"/>
            </a:ln>
            <a:effectLst/>
          </p:spPr>
        </p:cxnSp>
        <p:cxnSp>
          <p:nvCxnSpPr>
            <p:cNvPr id="71" name="直接连接符 70"/>
            <p:cNvCxnSpPr/>
            <p:nvPr/>
          </p:nvCxnSpPr>
          <p:spPr>
            <a:xfrm>
              <a:off x="7175242" y="3947160"/>
              <a:ext cx="0" cy="457200"/>
            </a:xfrm>
            <a:prstGeom prst="line">
              <a:avLst/>
            </a:prstGeom>
            <a:solidFill>
              <a:srgbClr val="F3FBFE"/>
            </a:solidFill>
            <a:ln w="12700" cap="flat" cmpd="sng" algn="ctr">
              <a:solidFill>
                <a:srgbClr val="99DFF9"/>
              </a:solidFill>
              <a:prstDash val="solid"/>
              <a:miter lim="800000"/>
            </a:ln>
            <a:effectLst/>
          </p:spPr>
        </p:cxnSp>
      </p:grpSp>
      <p:sp>
        <p:nvSpPr>
          <p:cNvPr id="60" name="文本框 59"/>
          <p:cNvSpPr txBox="1"/>
          <p:nvPr/>
        </p:nvSpPr>
        <p:spPr>
          <a:xfrm>
            <a:off x="2371189" y="2311609"/>
            <a:ext cx="78418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DMAC</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7863048" y="2340286"/>
            <a:ext cx="1234633"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PPP-Packet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5589319" y="2270047"/>
            <a:ext cx="1846940" cy="451485"/>
          </a:xfrm>
          <a:prstGeom prst="rect">
            <a:avLst/>
          </a:prstGeom>
          <a:solidFill>
            <a:srgbClr val="00B0F0"/>
          </a:solidFill>
        </p:spPr>
        <p:txBody>
          <a:bodyPr wrap="square" rtlCol="0" anchor="ctr">
            <a:normAutofit/>
          </a:bodyPr>
          <a:lstStyle/>
          <a:p>
            <a:pPr algn="ctr"/>
            <a:r>
              <a:rPr lang="en-US" altLang="zh-CN"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PPPoE-Header</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a:xfrm>
            <a:off x="9518284" y="2317324"/>
            <a:ext cx="527709"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FCS</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p:cNvSpPr txBox="1"/>
          <p:nvPr/>
        </p:nvSpPr>
        <p:spPr>
          <a:xfrm>
            <a:off x="4381562" y="2296856"/>
            <a:ext cx="101502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Eth-Type</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3375335" y="2310839"/>
            <a:ext cx="744114"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SMAC</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五边形 82"/>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84" name="燕尾形 83"/>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85" name="燕尾形 84"/>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86" name="燕尾形 85"/>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87" name="燕尾形 86"/>
          <p:cNvSpPr/>
          <p:nvPr/>
        </p:nvSpPr>
        <p:spPr bwMode="auto">
          <a:xfrm>
            <a:off x="8299053" y="126000"/>
            <a:ext cx="910533"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88" name="燕尾形 87"/>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2331184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发现阶段</a:t>
            </a:r>
          </a:p>
        </p:txBody>
      </p:sp>
      <p:grpSp>
        <p:nvGrpSpPr>
          <p:cNvPr id="2" name="组合 1">
            <a:extLst>
              <a:ext uri="{FF2B5EF4-FFF2-40B4-BE49-F238E27FC236}">
                <a16:creationId xmlns:a16="http://schemas.microsoft.com/office/drawing/2014/main" xmlns="" id="{983A3B00-7235-4565-AFC1-8E807E1E3E54}"/>
              </a:ext>
            </a:extLst>
          </p:cNvPr>
          <p:cNvGrpSpPr/>
          <p:nvPr/>
        </p:nvGrpSpPr>
        <p:grpSpPr>
          <a:xfrm>
            <a:off x="470391" y="1635617"/>
            <a:ext cx="11121145" cy="4780849"/>
            <a:chOff x="445378" y="1276416"/>
            <a:chExt cx="10976560" cy="5186479"/>
          </a:xfrm>
        </p:grpSpPr>
        <p:pic>
          <p:nvPicPr>
            <p:cNvPr id="25" name="图片 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03201" y="2338992"/>
              <a:ext cx="540000" cy="442800"/>
            </a:xfrm>
            <a:prstGeom prst="rect">
              <a:avLst/>
            </a:prstGeom>
          </p:spPr>
        </p:pic>
        <p:pic>
          <p:nvPicPr>
            <p:cNvPr id="26" name="图片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2998294"/>
              <a:ext cx="540000" cy="442800"/>
            </a:xfrm>
            <a:prstGeom prst="rect">
              <a:avLst/>
            </a:prstGeom>
          </p:spPr>
        </p:pic>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2340662"/>
              <a:ext cx="540000" cy="442800"/>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6354" y="1690787"/>
              <a:ext cx="540000" cy="442800"/>
            </a:xfrm>
            <a:prstGeom prst="rect">
              <a:avLst/>
            </a:prstGeom>
          </p:spPr>
        </p:pic>
        <p:pic>
          <p:nvPicPr>
            <p:cNvPr id="29" name="图片 2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49793" y="2338992"/>
              <a:ext cx="540000" cy="442800"/>
            </a:xfrm>
            <a:prstGeom prst="rect">
              <a:avLst/>
            </a:prstGeom>
          </p:spPr>
        </p:pic>
        <p:cxnSp>
          <p:nvCxnSpPr>
            <p:cNvPr id="30" name="直接连接符 29"/>
            <p:cNvCxnSpPr>
              <a:stCxn id="25" idx="3"/>
              <a:endCxn id="29" idx="1"/>
            </p:cNvCxnSpPr>
            <p:nvPr/>
          </p:nvCxnSpPr>
          <p:spPr bwMode="auto">
            <a:xfrm>
              <a:off x="1543201" y="2560392"/>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a:stCxn id="29" idx="3"/>
              <a:endCxn id="28" idx="1"/>
            </p:cNvCxnSpPr>
            <p:nvPr/>
          </p:nvCxnSpPr>
          <p:spPr bwMode="auto">
            <a:xfrm flipV="1">
              <a:off x="3189793" y="1912187"/>
              <a:ext cx="1726561" cy="6482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a:stCxn id="29" idx="3"/>
              <a:endCxn id="27" idx="1"/>
            </p:cNvCxnSpPr>
            <p:nvPr/>
          </p:nvCxnSpPr>
          <p:spPr bwMode="auto">
            <a:xfrm>
              <a:off x="3189793" y="2560392"/>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a:stCxn id="29" idx="3"/>
              <a:endCxn id="26" idx="1"/>
            </p:cNvCxnSpPr>
            <p:nvPr/>
          </p:nvCxnSpPr>
          <p:spPr bwMode="auto">
            <a:xfrm>
              <a:off x="3189793" y="2560392"/>
              <a:ext cx="1726561" cy="65930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文本框 11"/>
            <p:cNvSpPr txBox="1"/>
            <p:nvPr/>
          </p:nvSpPr>
          <p:spPr bwMode="auto">
            <a:xfrm>
              <a:off x="917987" y="2813496"/>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3" name="Rectangle 484"/>
            <p:cNvSpPr>
              <a:spLocks noChangeAspect="1" noChangeArrowheads="1"/>
            </p:cNvSpPr>
            <p:nvPr/>
          </p:nvSpPr>
          <p:spPr bwMode="auto">
            <a:xfrm>
              <a:off x="4495231" y="213957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4" name="Rectangle 484"/>
            <p:cNvSpPr>
              <a:spLocks noChangeAspect="1" noChangeArrowheads="1"/>
            </p:cNvSpPr>
            <p:nvPr/>
          </p:nvSpPr>
          <p:spPr bwMode="auto">
            <a:xfrm>
              <a:off x="4472347" y="277856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5" name="Rectangle 484"/>
            <p:cNvSpPr>
              <a:spLocks noChangeAspect="1" noChangeArrowheads="1"/>
            </p:cNvSpPr>
            <p:nvPr/>
          </p:nvSpPr>
          <p:spPr bwMode="auto">
            <a:xfrm>
              <a:off x="4468700" y="344477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16" name="Text Box 39"/>
            <p:cNvSpPr txBox="1">
              <a:spLocks noChangeArrowheads="1"/>
            </p:cNvSpPr>
            <p:nvPr/>
          </p:nvSpPr>
          <p:spPr bwMode="auto">
            <a:xfrm>
              <a:off x="1772946" y="2122442"/>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cxnSp>
          <p:nvCxnSpPr>
            <p:cNvPr id="17" name="直接箭头连接符 16"/>
            <p:cNvCxnSpPr/>
            <p:nvPr/>
          </p:nvCxnSpPr>
          <p:spPr>
            <a:xfrm>
              <a:off x="1737735" y="2379289"/>
              <a:ext cx="76419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822486" y="2933290"/>
              <a:ext cx="807229" cy="318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802001" y="1775258"/>
              <a:ext cx="917465" cy="3843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849377" y="2417435"/>
              <a:ext cx="86278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39"/>
            <p:cNvSpPr txBox="1">
              <a:spLocks noChangeArrowheads="1"/>
            </p:cNvSpPr>
            <p:nvPr/>
          </p:nvSpPr>
          <p:spPr bwMode="auto">
            <a:xfrm rot="20369578">
              <a:off x="3757583" y="1759967"/>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2" name="Text Box 39"/>
            <p:cNvSpPr txBox="1">
              <a:spLocks noChangeArrowheads="1"/>
            </p:cNvSpPr>
            <p:nvPr/>
          </p:nvSpPr>
          <p:spPr bwMode="auto">
            <a:xfrm rot="1254368">
              <a:off x="3794104" y="3061048"/>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3" name="Text Box 39"/>
            <p:cNvSpPr txBox="1">
              <a:spLocks noChangeArrowheads="1"/>
            </p:cNvSpPr>
            <p:nvPr/>
          </p:nvSpPr>
          <p:spPr bwMode="auto">
            <a:xfrm>
              <a:off x="4001661" y="2187417"/>
              <a:ext cx="64710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PADI</a:t>
              </a:r>
            </a:p>
          </p:txBody>
        </p:sp>
        <p:sp>
          <p:nvSpPr>
            <p:cNvPr id="24" name="文本框 23"/>
            <p:cNvSpPr txBox="1"/>
            <p:nvPr/>
          </p:nvSpPr>
          <p:spPr bwMode="auto">
            <a:xfrm>
              <a:off x="958719" y="1397034"/>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Step:1</a:t>
              </a:r>
              <a:endParaRPr lang="zh-CN" altLang="en-US" dirty="0">
                <a:sym typeface="Huawei Sans" panose="020C0503030203020204" pitchFamily="34" charset="0"/>
              </a:endParaRPr>
            </a:p>
          </p:txBody>
        </p:sp>
        <p:sp>
          <p:nvSpPr>
            <p:cNvPr id="103" name="文本框 102"/>
            <p:cNvSpPr txBox="1"/>
            <p:nvPr/>
          </p:nvSpPr>
          <p:spPr bwMode="auto">
            <a:xfrm>
              <a:off x="6400714" y="2813496"/>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04" name="Rectangle 484"/>
            <p:cNvSpPr>
              <a:spLocks noChangeAspect="1" noChangeArrowheads="1"/>
            </p:cNvSpPr>
            <p:nvPr/>
          </p:nvSpPr>
          <p:spPr bwMode="auto">
            <a:xfrm>
              <a:off x="9977958" y="213957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05" name="Rectangle 484"/>
            <p:cNvSpPr>
              <a:spLocks noChangeAspect="1" noChangeArrowheads="1"/>
            </p:cNvSpPr>
            <p:nvPr/>
          </p:nvSpPr>
          <p:spPr bwMode="auto">
            <a:xfrm>
              <a:off x="9955074" y="277856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06" name="Rectangle 484"/>
            <p:cNvSpPr>
              <a:spLocks noChangeAspect="1" noChangeArrowheads="1"/>
            </p:cNvSpPr>
            <p:nvPr/>
          </p:nvSpPr>
          <p:spPr bwMode="auto">
            <a:xfrm>
              <a:off x="9951427" y="344477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107" name="文本框 106"/>
            <p:cNvSpPr txBox="1"/>
            <p:nvPr/>
          </p:nvSpPr>
          <p:spPr bwMode="auto">
            <a:xfrm>
              <a:off x="6412062" y="5273493"/>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08" name="Rectangle 484"/>
            <p:cNvSpPr>
              <a:spLocks noChangeAspect="1" noChangeArrowheads="1"/>
            </p:cNvSpPr>
            <p:nvPr/>
          </p:nvSpPr>
          <p:spPr bwMode="auto">
            <a:xfrm>
              <a:off x="9989306" y="4599570"/>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09" name="Rectangle 484"/>
            <p:cNvSpPr>
              <a:spLocks noChangeAspect="1" noChangeArrowheads="1"/>
            </p:cNvSpPr>
            <p:nvPr/>
          </p:nvSpPr>
          <p:spPr bwMode="auto">
            <a:xfrm>
              <a:off x="9966422" y="5238561"/>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10" name="Rectangle 484"/>
            <p:cNvSpPr>
              <a:spLocks noChangeAspect="1" noChangeArrowheads="1"/>
            </p:cNvSpPr>
            <p:nvPr/>
          </p:nvSpPr>
          <p:spPr bwMode="auto">
            <a:xfrm>
              <a:off x="9990013" y="596176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111" name="文本框 110"/>
            <p:cNvSpPr txBox="1"/>
            <p:nvPr/>
          </p:nvSpPr>
          <p:spPr bwMode="auto">
            <a:xfrm>
              <a:off x="877944" y="5286447"/>
              <a:ext cx="950273" cy="27147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153" name="Rectangle 484"/>
            <p:cNvSpPr>
              <a:spLocks noChangeAspect="1" noChangeArrowheads="1"/>
            </p:cNvSpPr>
            <p:nvPr/>
          </p:nvSpPr>
          <p:spPr bwMode="auto">
            <a:xfrm>
              <a:off x="4455188" y="4612524"/>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154" name="Rectangle 484"/>
            <p:cNvSpPr>
              <a:spLocks noChangeAspect="1" noChangeArrowheads="1"/>
            </p:cNvSpPr>
            <p:nvPr/>
          </p:nvSpPr>
          <p:spPr bwMode="auto">
            <a:xfrm>
              <a:off x="4432304" y="5251515"/>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155" name="Rectangle 484"/>
            <p:cNvSpPr>
              <a:spLocks noChangeAspect="1" noChangeArrowheads="1"/>
            </p:cNvSpPr>
            <p:nvPr/>
          </p:nvSpPr>
          <p:spPr bwMode="auto">
            <a:xfrm>
              <a:off x="4429993" y="5961763"/>
              <a:ext cx="1431925" cy="17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05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05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050" dirty="0">
                  <a:latin typeface="Huawei Sans" panose="020C0503030203020204" pitchFamily="34" charset="0"/>
                  <a:ea typeface="方正兰亭黑简体" panose="02000000000000000000" pitchFamily="2" charset="-122"/>
                  <a:sym typeface="Huawei Sans" panose="020C0503030203020204" pitchFamily="34" charset="0"/>
                </a:rPr>
                <a:t>C </a:t>
              </a:r>
            </a:p>
          </p:txBody>
        </p:sp>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10600" y="2338992"/>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2999964"/>
              <a:ext cx="540000" cy="442800"/>
            </a:xfrm>
            <a:prstGeom prst="rect">
              <a:avLst/>
            </a:prstGeom>
          </p:spPr>
        </p:pic>
        <p:pic>
          <p:nvPicPr>
            <p:cNvPr id="51" name="图片 5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2340662"/>
              <a:ext cx="540000" cy="442800"/>
            </a:xfrm>
            <a:prstGeom prst="rect">
              <a:avLst/>
            </a:prstGeom>
          </p:spPr>
        </p:pic>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23753" y="1668640"/>
              <a:ext cx="540000" cy="442800"/>
            </a:xfrm>
            <a:prstGeom prst="rect">
              <a:avLst/>
            </a:prstGeom>
          </p:spPr>
        </p:pic>
        <p:pic>
          <p:nvPicPr>
            <p:cNvPr id="53" name="图片 5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57192" y="2338992"/>
              <a:ext cx="540000" cy="442800"/>
            </a:xfrm>
            <a:prstGeom prst="rect">
              <a:avLst/>
            </a:prstGeom>
          </p:spPr>
        </p:pic>
        <p:cxnSp>
          <p:nvCxnSpPr>
            <p:cNvPr id="54" name="直接连接符 53"/>
            <p:cNvCxnSpPr>
              <a:stCxn id="49" idx="3"/>
              <a:endCxn id="53" idx="1"/>
            </p:cNvCxnSpPr>
            <p:nvPr/>
          </p:nvCxnSpPr>
          <p:spPr bwMode="auto">
            <a:xfrm>
              <a:off x="7050600" y="2560392"/>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直接连接符 54"/>
            <p:cNvCxnSpPr>
              <a:stCxn id="53" idx="3"/>
              <a:endCxn id="52" idx="1"/>
            </p:cNvCxnSpPr>
            <p:nvPr/>
          </p:nvCxnSpPr>
          <p:spPr bwMode="auto">
            <a:xfrm flipV="1">
              <a:off x="8697192" y="1890040"/>
              <a:ext cx="1726561" cy="6703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直接连接符 55"/>
            <p:cNvCxnSpPr>
              <a:stCxn id="53" idx="3"/>
              <a:endCxn id="51" idx="1"/>
            </p:cNvCxnSpPr>
            <p:nvPr/>
          </p:nvCxnSpPr>
          <p:spPr bwMode="auto">
            <a:xfrm>
              <a:off x="8697192" y="2560392"/>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直接连接符 56"/>
            <p:cNvCxnSpPr>
              <a:stCxn id="53" idx="3"/>
              <a:endCxn id="50" idx="1"/>
            </p:cNvCxnSpPr>
            <p:nvPr/>
          </p:nvCxnSpPr>
          <p:spPr bwMode="auto">
            <a:xfrm>
              <a:off x="8697192" y="2560392"/>
              <a:ext cx="1726561" cy="66097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Text Box 39"/>
            <p:cNvSpPr txBox="1">
              <a:spLocks noChangeArrowheads="1"/>
            </p:cNvSpPr>
            <p:nvPr/>
          </p:nvSpPr>
          <p:spPr bwMode="auto">
            <a:xfrm>
              <a:off x="7165466" y="2734364"/>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PADO-B</a:t>
              </a:r>
            </a:p>
          </p:txBody>
        </p:sp>
        <p:sp>
          <p:nvSpPr>
            <p:cNvPr id="37" name="Text Box 39"/>
            <p:cNvSpPr txBox="1">
              <a:spLocks noChangeArrowheads="1"/>
            </p:cNvSpPr>
            <p:nvPr/>
          </p:nvSpPr>
          <p:spPr bwMode="auto">
            <a:xfrm>
              <a:off x="9423858" y="2193566"/>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PADO-B</a:t>
              </a:r>
            </a:p>
          </p:txBody>
        </p:sp>
        <p:sp>
          <p:nvSpPr>
            <p:cNvPr id="38" name="Text Box 39"/>
            <p:cNvSpPr txBox="1">
              <a:spLocks noChangeArrowheads="1"/>
            </p:cNvSpPr>
            <p:nvPr/>
          </p:nvSpPr>
          <p:spPr bwMode="auto">
            <a:xfrm>
              <a:off x="7148312" y="2139675"/>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PADO-A</a:t>
              </a:r>
            </a:p>
          </p:txBody>
        </p:sp>
        <p:sp>
          <p:nvSpPr>
            <p:cNvPr id="39" name="Text Box 39"/>
            <p:cNvSpPr txBox="1">
              <a:spLocks noChangeArrowheads="1"/>
            </p:cNvSpPr>
            <p:nvPr/>
          </p:nvSpPr>
          <p:spPr bwMode="auto">
            <a:xfrm rot="20221727">
              <a:off x="9110846" y="1663820"/>
              <a:ext cx="95487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PADO-A</a:t>
              </a:r>
            </a:p>
          </p:txBody>
        </p:sp>
        <p:cxnSp>
          <p:nvCxnSpPr>
            <p:cNvPr id="40" name="直接箭头连接符 39"/>
            <p:cNvCxnSpPr/>
            <p:nvPr/>
          </p:nvCxnSpPr>
          <p:spPr>
            <a:xfrm flipH="1">
              <a:off x="7179574" y="2672916"/>
              <a:ext cx="78808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177880" y="2417435"/>
              <a:ext cx="789779"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9149128" y="2447194"/>
              <a:ext cx="103673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9149128" y="1732453"/>
              <a:ext cx="1026327" cy="433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bwMode="auto">
            <a:xfrm>
              <a:off x="6502916" y="1391447"/>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Step:2</a:t>
              </a:r>
              <a:endParaRPr lang="zh-CN" altLang="en-US" dirty="0">
                <a:sym typeface="Huawei Sans" panose="020C0503030203020204" pitchFamily="34" charset="0"/>
              </a:endParaRPr>
            </a:p>
          </p:txBody>
        </p:sp>
        <p:pic>
          <p:nvPicPr>
            <p:cNvPr id="123" name="图片 1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02916" y="4796799"/>
              <a:ext cx="540000" cy="442800"/>
            </a:xfrm>
            <a:prstGeom prst="rect">
              <a:avLst/>
            </a:prstGeom>
          </p:spPr>
        </p:pic>
        <p:pic>
          <p:nvPicPr>
            <p:cNvPr id="124" name="图片 1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5504454"/>
              <a:ext cx="540000" cy="442800"/>
            </a:xfrm>
            <a:prstGeom prst="rect">
              <a:avLst/>
            </a:prstGeom>
          </p:spPr>
        </p:pic>
        <p:pic>
          <p:nvPicPr>
            <p:cNvPr id="125" name="图片 12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4798469"/>
              <a:ext cx="540000" cy="442800"/>
            </a:xfrm>
            <a:prstGeom prst="rect">
              <a:avLst/>
            </a:prstGeom>
          </p:spPr>
        </p:pic>
        <p:pic>
          <p:nvPicPr>
            <p:cNvPr id="126" name="图片 1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16069" y="4171316"/>
              <a:ext cx="540000" cy="442800"/>
            </a:xfrm>
            <a:prstGeom prst="rect">
              <a:avLst/>
            </a:prstGeom>
          </p:spPr>
        </p:pic>
        <p:pic>
          <p:nvPicPr>
            <p:cNvPr id="127" name="图片 12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49508" y="4796799"/>
              <a:ext cx="540000" cy="442800"/>
            </a:xfrm>
            <a:prstGeom prst="rect">
              <a:avLst/>
            </a:prstGeom>
          </p:spPr>
        </p:pic>
        <p:cxnSp>
          <p:nvCxnSpPr>
            <p:cNvPr id="128" name="直接连接符 127"/>
            <p:cNvCxnSpPr>
              <a:stCxn id="123" idx="3"/>
              <a:endCxn id="127" idx="1"/>
            </p:cNvCxnSpPr>
            <p:nvPr/>
          </p:nvCxnSpPr>
          <p:spPr bwMode="auto">
            <a:xfrm>
              <a:off x="7042916" y="5018199"/>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9" name="直接连接符 128"/>
            <p:cNvCxnSpPr>
              <a:stCxn id="127" idx="3"/>
              <a:endCxn id="126" idx="1"/>
            </p:cNvCxnSpPr>
            <p:nvPr/>
          </p:nvCxnSpPr>
          <p:spPr bwMode="auto">
            <a:xfrm flipV="1">
              <a:off x="8689508" y="4392716"/>
              <a:ext cx="1726561" cy="6254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直接连接符 129"/>
            <p:cNvCxnSpPr>
              <a:stCxn id="127" idx="3"/>
              <a:endCxn id="125" idx="1"/>
            </p:cNvCxnSpPr>
            <p:nvPr/>
          </p:nvCxnSpPr>
          <p:spPr bwMode="auto">
            <a:xfrm>
              <a:off x="8689508" y="5018199"/>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直接连接符 130"/>
            <p:cNvCxnSpPr>
              <a:stCxn id="127" idx="3"/>
              <a:endCxn id="124" idx="1"/>
            </p:cNvCxnSpPr>
            <p:nvPr/>
          </p:nvCxnSpPr>
          <p:spPr bwMode="auto">
            <a:xfrm>
              <a:off x="8689508" y="5018199"/>
              <a:ext cx="1726561" cy="70765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Text Box 39"/>
            <p:cNvSpPr txBox="1">
              <a:spLocks noChangeArrowheads="1"/>
            </p:cNvSpPr>
            <p:nvPr/>
          </p:nvSpPr>
          <p:spPr bwMode="auto">
            <a:xfrm>
              <a:off x="7364218" y="4590991"/>
              <a:ext cx="5293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PADR</a:t>
              </a:r>
            </a:p>
          </p:txBody>
        </p:sp>
        <p:sp>
          <p:nvSpPr>
            <p:cNvPr id="119" name="Text Box 39"/>
            <p:cNvSpPr txBox="1">
              <a:spLocks noChangeArrowheads="1"/>
            </p:cNvSpPr>
            <p:nvPr/>
          </p:nvSpPr>
          <p:spPr bwMode="auto">
            <a:xfrm rot="20334755">
              <a:off x="9232572" y="4239335"/>
              <a:ext cx="5293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PADR</a:t>
              </a:r>
            </a:p>
          </p:txBody>
        </p:sp>
        <p:cxnSp>
          <p:nvCxnSpPr>
            <p:cNvPr id="120" name="直接箭头连接符 119"/>
            <p:cNvCxnSpPr/>
            <p:nvPr/>
          </p:nvCxnSpPr>
          <p:spPr>
            <a:xfrm>
              <a:off x="7230604" y="4863625"/>
              <a:ext cx="84950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9106840" y="4297139"/>
              <a:ext cx="937902" cy="3595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bwMode="auto">
            <a:xfrm>
              <a:off x="6502916" y="3929142"/>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Step:3</a:t>
              </a:r>
              <a:endParaRPr lang="zh-CN" altLang="en-US" dirty="0">
                <a:sym typeface="Huawei Sans" panose="020C0503030203020204" pitchFamily="34" charset="0"/>
              </a:endParaRPr>
            </a:p>
          </p:txBody>
        </p:sp>
        <p:pic>
          <p:nvPicPr>
            <p:cNvPr id="144" name="图片 1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05757" y="4791639"/>
              <a:ext cx="540000" cy="442800"/>
            </a:xfrm>
            <a:prstGeom prst="rect">
              <a:avLst/>
            </a:prstGeom>
          </p:spPr>
        </p:pic>
        <p:pic>
          <p:nvPicPr>
            <p:cNvPr id="145" name="图片 1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5499183"/>
              <a:ext cx="540000" cy="442800"/>
            </a:xfrm>
            <a:prstGeom prst="rect">
              <a:avLst/>
            </a:prstGeom>
          </p:spPr>
        </p:pic>
        <p:pic>
          <p:nvPicPr>
            <p:cNvPr id="146" name="图片 1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4793309"/>
              <a:ext cx="540000" cy="442800"/>
            </a:xfrm>
            <a:prstGeom prst="rect">
              <a:avLst/>
            </a:prstGeom>
          </p:spPr>
        </p:pic>
        <p:pic>
          <p:nvPicPr>
            <p:cNvPr id="147" name="图片 1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18910" y="4160899"/>
              <a:ext cx="540000" cy="442800"/>
            </a:xfrm>
            <a:prstGeom prst="rect">
              <a:avLst/>
            </a:prstGeom>
          </p:spPr>
        </p:pic>
        <p:pic>
          <p:nvPicPr>
            <p:cNvPr id="148" name="图片 14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52349" y="4791639"/>
              <a:ext cx="540000" cy="442800"/>
            </a:xfrm>
            <a:prstGeom prst="rect">
              <a:avLst/>
            </a:prstGeom>
          </p:spPr>
        </p:pic>
        <p:cxnSp>
          <p:nvCxnSpPr>
            <p:cNvPr id="149" name="直接连接符 148"/>
            <p:cNvCxnSpPr>
              <a:stCxn id="144" idx="3"/>
              <a:endCxn id="148" idx="1"/>
            </p:cNvCxnSpPr>
            <p:nvPr/>
          </p:nvCxnSpPr>
          <p:spPr bwMode="auto">
            <a:xfrm>
              <a:off x="1545757" y="5013039"/>
              <a:ext cx="110659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0" name="直接连接符 149"/>
            <p:cNvCxnSpPr>
              <a:stCxn id="148" idx="3"/>
              <a:endCxn id="147" idx="1"/>
            </p:cNvCxnSpPr>
            <p:nvPr/>
          </p:nvCxnSpPr>
          <p:spPr bwMode="auto">
            <a:xfrm flipV="1">
              <a:off x="3192349" y="4382299"/>
              <a:ext cx="1726561" cy="6307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直接连接符 150"/>
            <p:cNvCxnSpPr>
              <a:stCxn id="148" idx="3"/>
              <a:endCxn id="146" idx="1"/>
            </p:cNvCxnSpPr>
            <p:nvPr/>
          </p:nvCxnSpPr>
          <p:spPr bwMode="auto">
            <a:xfrm>
              <a:off x="3192349" y="5013039"/>
              <a:ext cx="1726561"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直接连接符 151"/>
            <p:cNvCxnSpPr>
              <a:stCxn id="148" idx="3"/>
              <a:endCxn id="145" idx="1"/>
            </p:cNvCxnSpPr>
            <p:nvPr/>
          </p:nvCxnSpPr>
          <p:spPr bwMode="auto">
            <a:xfrm>
              <a:off x="3192349" y="5013039"/>
              <a:ext cx="1726561" cy="7075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8" name="Text Box 39"/>
            <p:cNvSpPr txBox="1">
              <a:spLocks noChangeArrowheads="1"/>
            </p:cNvSpPr>
            <p:nvPr/>
          </p:nvSpPr>
          <p:spPr bwMode="auto">
            <a:xfrm>
              <a:off x="1800550" y="4595159"/>
              <a:ext cx="7256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PADS</a:t>
              </a:r>
            </a:p>
          </p:txBody>
        </p:sp>
        <p:cxnSp>
          <p:nvCxnSpPr>
            <p:cNvPr id="139" name="直接箭头连接符 138"/>
            <p:cNvCxnSpPr/>
            <p:nvPr/>
          </p:nvCxnSpPr>
          <p:spPr>
            <a:xfrm flipH="1">
              <a:off x="1670630" y="4858465"/>
              <a:ext cx="85684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H="1">
              <a:off x="3664760" y="4366292"/>
              <a:ext cx="851129" cy="3188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1" name="Text Box 39"/>
            <p:cNvSpPr txBox="1">
              <a:spLocks noChangeArrowheads="1"/>
            </p:cNvSpPr>
            <p:nvPr/>
          </p:nvSpPr>
          <p:spPr bwMode="auto">
            <a:xfrm rot="20452768">
              <a:off x="3772732" y="4254607"/>
              <a:ext cx="7256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05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PADS</a:t>
              </a:r>
            </a:p>
          </p:txBody>
        </p:sp>
        <p:sp>
          <p:nvSpPr>
            <p:cNvPr id="142" name="文本框 141"/>
            <p:cNvSpPr txBox="1"/>
            <p:nvPr/>
          </p:nvSpPr>
          <p:spPr bwMode="auto">
            <a:xfrm>
              <a:off x="936594" y="3849991"/>
              <a:ext cx="788064" cy="334881"/>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en-US" altLang="zh-CN" dirty="0">
                  <a:sym typeface="Huawei Sans" panose="020C0503030203020204" pitchFamily="34" charset="0"/>
                </a:rPr>
                <a:t>Step:4</a:t>
              </a:r>
              <a:endParaRPr lang="zh-CN" altLang="en-US" dirty="0">
                <a:sym typeface="Huawei Sans" panose="020C0503030203020204" pitchFamily="34" charset="0"/>
              </a:endParaRPr>
            </a:p>
          </p:txBody>
        </p:sp>
        <p:sp>
          <p:nvSpPr>
            <p:cNvPr id="143" name="文本框 142"/>
            <p:cNvSpPr txBox="1"/>
            <p:nvPr/>
          </p:nvSpPr>
          <p:spPr bwMode="auto">
            <a:xfrm>
              <a:off x="2388525" y="4344596"/>
              <a:ext cx="802490" cy="250242"/>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05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Session ID</a:t>
              </a:r>
              <a:endParaRPr lang="zh-CN" altLang="en-US" sz="105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8" name="直接连接符 157"/>
            <p:cNvCxnSpPr/>
            <p:nvPr/>
          </p:nvCxnSpPr>
          <p:spPr>
            <a:xfrm>
              <a:off x="698500" y="3749575"/>
              <a:ext cx="107054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097329" y="1276416"/>
              <a:ext cx="8594" cy="5164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445378" y="3344222"/>
              <a:ext cx="2770683"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客户端广播请求需要的服务。</a:t>
              </a:r>
            </a:p>
          </p:txBody>
        </p:sp>
        <p:sp>
          <p:nvSpPr>
            <p:cNvPr id="174" name="文本框 173"/>
            <p:cNvSpPr txBox="1"/>
            <p:nvPr/>
          </p:nvSpPr>
          <p:spPr>
            <a:xfrm>
              <a:off x="6150798" y="3333787"/>
              <a:ext cx="3833896"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可能会有多个服务器能够提供客户端服务。</a:t>
              </a:r>
            </a:p>
          </p:txBody>
        </p:sp>
        <p:sp>
          <p:nvSpPr>
            <p:cNvPr id="175" name="文本框 174"/>
            <p:cNvSpPr txBox="1"/>
            <p:nvPr/>
          </p:nvSpPr>
          <p:spPr>
            <a:xfrm>
              <a:off x="6096000" y="6129005"/>
              <a:ext cx="4365503"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客户端优选最先收到的服务响应并发送服务请求。</a:t>
              </a:r>
            </a:p>
          </p:txBody>
        </p:sp>
        <p:sp>
          <p:nvSpPr>
            <p:cNvPr id="176" name="文本框 175"/>
            <p:cNvSpPr txBox="1"/>
            <p:nvPr/>
          </p:nvSpPr>
          <p:spPr>
            <a:xfrm>
              <a:off x="474120" y="6098175"/>
              <a:ext cx="4656620" cy="333890"/>
            </a:xfrm>
            <a:prstGeom prst="rect">
              <a:avLst/>
            </a:prstGeom>
            <a:noFill/>
          </p:spPr>
          <p:txBody>
            <a:bodyPr wrap="none" rtlCol="0">
              <a:spAutoFit/>
            </a:bodyPr>
            <a:lstStyle/>
            <a:p>
              <a:pPr marL="285750" indent="-285750">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服务器端通过分配</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Session ID</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给客户端确定会话建立。</a:t>
              </a:r>
            </a:p>
          </p:txBody>
        </p:sp>
      </p:grpSp>
      <p:sp>
        <p:nvSpPr>
          <p:cNvPr id="99" name="文本占位符 7">
            <a:extLst>
              <a:ext uri="{FF2B5EF4-FFF2-40B4-BE49-F238E27FC236}">
                <a16:creationId xmlns:a16="http://schemas.microsoft.com/office/drawing/2014/main" xmlns="" id="{6D44289E-646A-4DB0-81A7-0F5150802007}"/>
              </a:ext>
            </a:extLst>
          </p:cNvPr>
          <p:cNvSpPr>
            <a:spLocks noGrp="1"/>
          </p:cNvSpPr>
          <p:nvPr>
            <p:ph type="body" sz="quarter" idx="10"/>
          </p:nvPr>
        </p:nvSpPr>
        <p:spPr>
          <a:xfrm>
            <a:off x="468317" y="1233488"/>
            <a:ext cx="11276183" cy="566658"/>
          </a:xfrm>
        </p:spPr>
        <p:txBody>
          <a:bodyPr/>
          <a:lstStyle/>
          <a:p>
            <a:r>
              <a:rPr lang="en-US" altLang="zh-CN" sz="1800" dirty="0"/>
              <a:t>PPPoE</a:t>
            </a:r>
            <a:r>
              <a:rPr lang="zh-CN" altLang="en-US" sz="1800" dirty="0"/>
              <a:t>协议发现有四个步骤：客户端发送请求、服务端响应请求、客户端确认响应和建立会话。</a:t>
            </a:r>
          </a:p>
        </p:txBody>
      </p:sp>
      <p:sp>
        <p:nvSpPr>
          <p:cNvPr id="132" name="Right Arrow 157"/>
          <p:cNvSpPr/>
          <p:nvPr/>
        </p:nvSpPr>
        <p:spPr>
          <a:xfrm>
            <a:off x="5801256" y="260957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Right Arrow 157"/>
          <p:cNvSpPr/>
          <p:nvPr/>
        </p:nvSpPr>
        <p:spPr>
          <a:xfrm flipH="1">
            <a:off x="5822477" y="4946985"/>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Right Arrow 157"/>
          <p:cNvSpPr/>
          <p:nvPr/>
        </p:nvSpPr>
        <p:spPr>
          <a:xfrm rot="5400000">
            <a:off x="8230550" y="403255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五边形 100"/>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102" name="燕尾形 101"/>
          <p:cNvSpPr/>
          <p:nvPr/>
        </p:nvSpPr>
        <p:spPr bwMode="auto">
          <a:xfrm>
            <a:off x="9095935" y="126000"/>
            <a:ext cx="1060553"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135" name="燕尾形 134"/>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136" name="燕尾形 135"/>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137" name="燕尾形 136"/>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156" name="燕尾形 155"/>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39051130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会话阶段</a:t>
            </a:r>
          </a:p>
        </p:txBody>
      </p:sp>
      <p:sp>
        <p:nvSpPr>
          <p:cNvPr id="2" name="文本占位符 1"/>
          <p:cNvSpPr>
            <a:spLocks noGrp="1"/>
          </p:cNvSpPr>
          <p:nvPr>
            <p:ph type="body" sz="quarter" idx="10"/>
          </p:nvPr>
        </p:nvSpPr>
        <p:spPr>
          <a:xfrm>
            <a:off x="468317" y="1233488"/>
            <a:ext cx="11276183" cy="636899"/>
          </a:xfrm>
        </p:spPr>
        <p:txBody>
          <a:body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会话阶段会进行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协商，分为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协商、认证协商、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NCP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协商三个阶段。</a:t>
            </a:r>
          </a:p>
        </p:txBody>
      </p:sp>
      <p:grpSp>
        <p:nvGrpSpPr>
          <p:cNvPr id="7" name="组合 6"/>
          <p:cNvGrpSpPr/>
          <p:nvPr/>
        </p:nvGrpSpPr>
        <p:grpSpPr>
          <a:xfrm>
            <a:off x="1604149" y="2419825"/>
            <a:ext cx="8936851" cy="3020393"/>
            <a:chOff x="1932439" y="2419825"/>
            <a:chExt cx="8936851" cy="3020393"/>
          </a:xfrm>
        </p:grpSpPr>
        <p:grpSp>
          <p:nvGrpSpPr>
            <p:cNvPr id="23" name="组合 22"/>
            <p:cNvGrpSpPr/>
            <p:nvPr/>
          </p:nvGrpSpPr>
          <p:grpSpPr>
            <a:xfrm>
              <a:off x="1932439" y="2931356"/>
              <a:ext cx="6773618" cy="2508862"/>
              <a:chOff x="696390" y="1422479"/>
              <a:chExt cx="6773618" cy="2508862"/>
            </a:xfrm>
          </p:grpSpPr>
          <p:grpSp>
            <p:nvGrpSpPr>
              <p:cNvPr id="26" name="组合 25"/>
              <p:cNvGrpSpPr/>
              <p:nvPr/>
            </p:nvGrpSpPr>
            <p:grpSpPr>
              <a:xfrm>
                <a:off x="957252" y="1422479"/>
                <a:ext cx="6062568" cy="2277496"/>
                <a:chOff x="1533084" y="1432367"/>
                <a:chExt cx="6062568" cy="2277496"/>
              </a:xfrm>
            </p:grpSpPr>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33084" y="2348880"/>
                  <a:ext cx="540000" cy="44280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3267063"/>
                  <a:ext cx="540000" cy="44280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2350550"/>
                  <a:ext cx="540000" cy="442800"/>
                </a:xfrm>
                <a:prstGeom prst="rect">
                  <a:avLst/>
                </a:prstGeom>
              </p:spPr>
            </p:pic>
            <p:pic>
              <p:nvPicPr>
                <p:cNvPr id="31" name="图片 3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1432367"/>
                  <a:ext cx="540000" cy="442800"/>
                </a:xfrm>
                <a:prstGeom prst="rect">
                  <a:avLst/>
                </a:prstGeom>
              </p:spPr>
            </p:pic>
            <p:pic>
              <p:nvPicPr>
                <p:cNvPr id="32" name="图片 3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12697" y="2348880"/>
                  <a:ext cx="540000" cy="442800"/>
                </a:xfrm>
                <a:prstGeom prst="rect">
                  <a:avLst/>
                </a:prstGeom>
              </p:spPr>
            </p:pic>
            <p:cxnSp>
              <p:nvCxnSpPr>
                <p:cNvPr id="35" name="直接连接符 34"/>
                <p:cNvCxnSpPr>
                  <a:stCxn id="28" idx="3"/>
                  <a:endCxn id="32" idx="1"/>
                </p:cNvCxnSpPr>
                <p:nvPr/>
              </p:nvCxnSpPr>
              <p:spPr bwMode="auto">
                <a:xfrm>
                  <a:off x="2073084" y="2570280"/>
                  <a:ext cx="17396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a:stCxn id="32" idx="3"/>
                  <a:endCxn id="31" idx="1"/>
                </p:cNvCxnSpPr>
                <p:nvPr/>
              </p:nvCxnSpPr>
              <p:spPr bwMode="auto">
                <a:xfrm flipV="1">
                  <a:off x="4352697" y="1653767"/>
                  <a:ext cx="2702955" cy="9165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直接连接符 52"/>
                <p:cNvCxnSpPr>
                  <a:stCxn id="32" idx="3"/>
                  <a:endCxn id="30" idx="1"/>
                </p:cNvCxnSpPr>
                <p:nvPr/>
              </p:nvCxnSpPr>
              <p:spPr bwMode="auto">
                <a:xfrm>
                  <a:off x="4352697" y="2570280"/>
                  <a:ext cx="2702955"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直接连接符 53"/>
                <p:cNvCxnSpPr>
                  <a:stCxn id="32" idx="3"/>
                  <a:endCxn id="29" idx="1"/>
                </p:cNvCxnSpPr>
                <p:nvPr/>
              </p:nvCxnSpPr>
              <p:spPr bwMode="auto">
                <a:xfrm>
                  <a:off x="4352697" y="2570280"/>
                  <a:ext cx="2702955" cy="91818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5" name="文本框 64"/>
              <p:cNvSpPr txBox="1"/>
              <p:nvPr/>
            </p:nvSpPr>
            <p:spPr bwMode="auto">
              <a:xfrm>
                <a:off x="696390" y="2825179"/>
                <a:ext cx="107660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66" name="Rectangle 484"/>
              <p:cNvSpPr>
                <a:spLocks noChangeAspect="1" noChangeArrowheads="1"/>
              </p:cNvSpPr>
              <p:nvPr/>
            </p:nvSpPr>
            <p:spPr bwMode="auto">
              <a:xfrm>
                <a:off x="6029633" y="1893177"/>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67" name="Rectangle 484"/>
              <p:cNvSpPr>
                <a:spLocks noChangeAspect="1" noChangeArrowheads="1"/>
              </p:cNvSpPr>
              <p:nvPr/>
            </p:nvSpPr>
            <p:spPr bwMode="auto">
              <a:xfrm>
                <a:off x="6038083" y="2825179"/>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68" name="Rectangle 484"/>
              <p:cNvSpPr>
                <a:spLocks noChangeAspect="1" noChangeArrowheads="1"/>
              </p:cNvSpPr>
              <p:nvPr/>
            </p:nvSpPr>
            <p:spPr bwMode="auto">
              <a:xfrm>
                <a:off x="6029633" y="3746675"/>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 </a:t>
                </a:r>
              </a:p>
            </p:txBody>
          </p:sp>
          <p:sp>
            <p:nvSpPr>
              <p:cNvPr id="76" name="Text Box 39"/>
              <p:cNvSpPr txBox="1">
                <a:spLocks noChangeArrowheads="1"/>
              </p:cNvSpPr>
              <p:nvPr/>
            </p:nvSpPr>
            <p:spPr bwMode="auto">
              <a:xfrm>
                <a:off x="2402988" y="1816233"/>
                <a:ext cx="1471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PPP</a:t>
                </a:r>
                <a:r>
                  <a:rPr kumimoji="1" lang="zh-CN" altLang="en-US"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参数协商</a:t>
                </a:r>
                <a:endParaRPr kumimoji="1"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sp>
          <p:nvSpPr>
            <p:cNvPr id="105" name="圆角矩形 104"/>
            <p:cNvSpPr/>
            <p:nvPr/>
          </p:nvSpPr>
          <p:spPr>
            <a:xfrm>
              <a:off x="8643531" y="2419825"/>
              <a:ext cx="2225759" cy="878606"/>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在整个会话阶段，由</a:t>
              </a:r>
              <a:r>
                <a:rPr lang="en-US" altLang="zh-CN" sz="16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服务器端分配的</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Session ID</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值保持不变。</a:t>
              </a:r>
            </a:p>
          </p:txBody>
        </p:sp>
      </p:grpSp>
      <p:sp>
        <p:nvSpPr>
          <p:cNvPr id="6" name="任意多边形 5"/>
          <p:cNvSpPr/>
          <p:nvPr/>
        </p:nvSpPr>
        <p:spPr>
          <a:xfrm>
            <a:off x="2425272" y="3003801"/>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五边形 32"/>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34" name="燕尾形 33"/>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36" name="燕尾形 35"/>
          <p:cNvSpPr/>
          <p:nvPr/>
        </p:nvSpPr>
        <p:spPr bwMode="auto">
          <a:xfrm>
            <a:off x="10041752" y="126000"/>
            <a:ext cx="1024550"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37" name="燕尾形 36"/>
          <p:cNvSpPr/>
          <p:nvPr/>
        </p:nvSpPr>
        <p:spPr bwMode="auto">
          <a:xfrm>
            <a:off x="10958450" y="126000"/>
            <a:ext cx="106552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44" name="燕尾形 43"/>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45" name="燕尾形 44"/>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1229335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9"/>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会话终结阶段</a:t>
            </a:r>
          </a:p>
        </p:txBody>
      </p:sp>
      <p:sp>
        <p:nvSpPr>
          <p:cNvPr id="2" name="文本占位符 1"/>
          <p:cNvSpPr>
            <a:spLocks noGrp="1"/>
          </p:cNvSpPr>
          <p:nvPr>
            <p:ph type="body" sz="quarter" idx="10"/>
          </p:nvPr>
        </p:nvSpPr>
        <p:spPr>
          <a:xfrm>
            <a:off x="468317" y="1233488"/>
            <a:ext cx="11276183" cy="1102416"/>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当</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客户端希望关闭连接时，会向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服务器端发送一个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PADT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报文，用于关闭连接。</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同样，如果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服务器端希望关闭连接时，也会向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客户端发送一个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PADT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1420133" y="2734968"/>
            <a:ext cx="9303805" cy="2938878"/>
            <a:chOff x="1913034" y="2734968"/>
            <a:chExt cx="9303805" cy="2938878"/>
          </a:xfrm>
        </p:grpSpPr>
        <p:sp>
          <p:nvSpPr>
            <p:cNvPr id="81" name="圆角矩形 80"/>
            <p:cNvSpPr/>
            <p:nvPr/>
          </p:nvSpPr>
          <p:spPr>
            <a:xfrm>
              <a:off x="8528712" y="2734968"/>
              <a:ext cx="2688127" cy="696544"/>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PADT</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中通过携带</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Session ID</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值来标识需要关闭的会话。</a:t>
              </a:r>
            </a:p>
          </p:txBody>
        </p:sp>
        <p:grpSp>
          <p:nvGrpSpPr>
            <p:cNvPr id="9" name="组合 8"/>
            <p:cNvGrpSpPr/>
            <p:nvPr/>
          </p:nvGrpSpPr>
          <p:grpSpPr>
            <a:xfrm>
              <a:off x="1913034" y="3164984"/>
              <a:ext cx="6812857" cy="2508862"/>
              <a:chOff x="1901650" y="1283351"/>
              <a:chExt cx="6812857" cy="2508862"/>
            </a:xfrm>
          </p:grpSpPr>
          <p:grpSp>
            <p:nvGrpSpPr>
              <p:cNvPr id="32" name="组合 31"/>
              <p:cNvGrpSpPr/>
              <p:nvPr/>
            </p:nvGrpSpPr>
            <p:grpSpPr>
              <a:xfrm>
                <a:off x="1901650" y="1283351"/>
                <a:ext cx="6812857" cy="2508862"/>
                <a:chOff x="657151" y="1422479"/>
                <a:chExt cx="6812857" cy="2508862"/>
              </a:xfrm>
            </p:grpSpPr>
            <p:grpSp>
              <p:nvGrpSpPr>
                <p:cNvPr id="33" name="组合 32"/>
                <p:cNvGrpSpPr/>
                <p:nvPr/>
              </p:nvGrpSpPr>
              <p:grpSpPr>
                <a:xfrm>
                  <a:off x="957252" y="1422479"/>
                  <a:ext cx="6062568" cy="2277496"/>
                  <a:chOff x="1533084" y="1432367"/>
                  <a:chExt cx="6062568" cy="2277496"/>
                </a:xfrm>
              </p:grpSpPr>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33084" y="2348880"/>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3267063"/>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2350550"/>
                    <a:ext cx="540000" cy="442800"/>
                  </a:xfrm>
                  <a:prstGeom prst="rect">
                    <a:avLst/>
                  </a:prstGeom>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5652" y="1432367"/>
                    <a:ext cx="540000" cy="442800"/>
                  </a:xfrm>
                  <a:prstGeom prst="rect">
                    <a:avLst/>
                  </a:prstGeom>
                </p:spPr>
              </p:pic>
              <p:pic>
                <p:nvPicPr>
                  <p:cNvPr id="46" name="图片 4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812697" y="2348880"/>
                    <a:ext cx="540000" cy="442800"/>
                  </a:xfrm>
                  <a:prstGeom prst="rect">
                    <a:avLst/>
                  </a:prstGeom>
                </p:spPr>
              </p:pic>
              <p:cxnSp>
                <p:nvCxnSpPr>
                  <p:cNvPr id="47" name="直接连接符 46"/>
                  <p:cNvCxnSpPr>
                    <a:stCxn id="42" idx="3"/>
                    <a:endCxn id="46" idx="1"/>
                  </p:cNvCxnSpPr>
                  <p:nvPr/>
                </p:nvCxnSpPr>
                <p:spPr bwMode="auto">
                  <a:xfrm>
                    <a:off x="2073084" y="2570280"/>
                    <a:ext cx="17396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a:stCxn id="46" idx="3"/>
                    <a:endCxn id="45" idx="1"/>
                  </p:cNvCxnSpPr>
                  <p:nvPr/>
                </p:nvCxnSpPr>
                <p:spPr bwMode="auto">
                  <a:xfrm flipV="1">
                    <a:off x="4352697" y="1653767"/>
                    <a:ext cx="2702955" cy="9165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直接连接符 48"/>
                  <p:cNvCxnSpPr>
                    <a:stCxn id="46" idx="3"/>
                    <a:endCxn id="44" idx="1"/>
                  </p:cNvCxnSpPr>
                  <p:nvPr/>
                </p:nvCxnSpPr>
                <p:spPr bwMode="auto">
                  <a:xfrm>
                    <a:off x="4352697" y="2570280"/>
                    <a:ext cx="2702955" cy="16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a:stCxn id="46" idx="3"/>
                    <a:endCxn id="43" idx="1"/>
                  </p:cNvCxnSpPr>
                  <p:nvPr/>
                </p:nvCxnSpPr>
                <p:spPr bwMode="auto">
                  <a:xfrm>
                    <a:off x="4352697" y="2570280"/>
                    <a:ext cx="2702955" cy="918183"/>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4" name="文本框 33"/>
                <p:cNvSpPr txBox="1"/>
                <p:nvPr/>
              </p:nvSpPr>
              <p:spPr bwMode="auto">
                <a:xfrm>
                  <a:off x="657151" y="2825179"/>
                  <a:ext cx="107660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35" name="Rectangle 484"/>
                <p:cNvSpPr>
                  <a:spLocks noChangeAspect="1" noChangeArrowheads="1"/>
                </p:cNvSpPr>
                <p:nvPr/>
              </p:nvSpPr>
              <p:spPr bwMode="auto">
                <a:xfrm>
                  <a:off x="6029633" y="1893177"/>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A</a:t>
                  </a:r>
                </a:p>
              </p:txBody>
            </p:sp>
            <p:sp>
              <p:nvSpPr>
                <p:cNvPr id="36" name="Rectangle 484"/>
                <p:cNvSpPr>
                  <a:spLocks noChangeAspect="1" noChangeArrowheads="1"/>
                </p:cNvSpPr>
                <p:nvPr/>
              </p:nvSpPr>
              <p:spPr bwMode="auto">
                <a:xfrm>
                  <a:off x="6038083" y="2825179"/>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37" name="Rectangle 484"/>
                <p:cNvSpPr>
                  <a:spLocks noChangeAspect="1" noChangeArrowheads="1"/>
                </p:cNvSpPr>
                <p:nvPr/>
              </p:nvSpPr>
              <p:spPr bwMode="auto">
                <a:xfrm>
                  <a:off x="6029633" y="3746675"/>
                  <a:ext cx="14319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服务器端</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C </a:t>
                  </a:r>
                </a:p>
              </p:txBody>
            </p:sp>
          </p:grpSp>
          <p:sp>
            <p:nvSpPr>
              <p:cNvPr id="66" name="Text Box 39"/>
              <p:cNvSpPr txBox="1">
                <a:spLocks noChangeArrowheads="1"/>
              </p:cNvSpPr>
              <p:nvPr/>
            </p:nvSpPr>
            <p:spPr bwMode="auto">
              <a:xfrm>
                <a:off x="4264197" y="1525706"/>
                <a:ext cx="6351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4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PADT</a:t>
                </a:r>
              </a:p>
            </p:txBody>
          </p:sp>
        </p:grpSp>
      </p:grpSp>
      <p:sp>
        <p:nvSpPr>
          <p:cNvPr id="41" name="任意多边形 40"/>
          <p:cNvSpPr/>
          <p:nvPr/>
        </p:nvSpPr>
        <p:spPr>
          <a:xfrm>
            <a:off x="2407521" y="3073073"/>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2407521" y="3253666"/>
            <a:ext cx="4713224" cy="764032"/>
          </a:xfrm>
          <a:custGeom>
            <a:avLst/>
            <a:gdLst>
              <a:gd name="connsiteX0" fmla="*/ 0 w 4489704"/>
              <a:gd name="connsiteY0" fmla="*/ 749808 h 749808"/>
              <a:gd name="connsiteX1" fmla="*/ 4489704 w 4489704"/>
              <a:gd name="connsiteY1" fmla="*/ 0 h 749808"/>
              <a:gd name="connsiteX0" fmla="*/ 0 w 4489704"/>
              <a:gd name="connsiteY0" fmla="*/ 749808 h 782200"/>
              <a:gd name="connsiteX1" fmla="*/ 4489704 w 4489704"/>
              <a:gd name="connsiteY1" fmla="*/ 0 h 782200"/>
              <a:gd name="connsiteX0" fmla="*/ 0 w 4489704"/>
              <a:gd name="connsiteY0" fmla="*/ 749808 h 796946"/>
              <a:gd name="connsiteX1" fmla="*/ 4489704 w 4489704"/>
              <a:gd name="connsiteY1" fmla="*/ 0 h 796946"/>
              <a:gd name="connsiteX0" fmla="*/ 0 w 4489704"/>
              <a:gd name="connsiteY0" fmla="*/ 804672 h 847901"/>
              <a:gd name="connsiteX1" fmla="*/ 4489704 w 4489704"/>
              <a:gd name="connsiteY1" fmla="*/ 0 h 847901"/>
              <a:gd name="connsiteX0" fmla="*/ 0 w 4489704"/>
              <a:gd name="connsiteY0" fmla="*/ 804672 h 813770"/>
              <a:gd name="connsiteX1" fmla="*/ 4489704 w 4489704"/>
              <a:gd name="connsiteY1" fmla="*/ 0 h 813770"/>
              <a:gd name="connsiteX0" fmla="*/ 0 w 4489704"/>
              <a:gd name="connsiteY0" fmla="*/ 804672 h 812177"/>
              <a:gd name="connsiteX1" fmla="*/ 4489704 w 4489704"/>
              <a:gd name="connsiteY1" fmla="*/ 0 h 812177"/>
              <a:gd name="connsiteX0" fmla="*/ 0 w 4489704"/>
              <a:gd name="connsiteY0" fmla="*/ 804672 h 812747"/>
              <a:gd name="connsiteX1" fmla="*/ 4489704 w 4489704"/>
              <a:gd name="connsiteY1" fmla="*/ 0 h 812747"/>
              <a:gd name="connsiteX0" fmla="*/ 0 w 4489704"/>
              <a:gd name="connsiteY0" fmla="*/ 804672 h 806837"/>
              <a:gd name="connsiteX1" fmla="*/ 4489704 w 4489704"/>
              <a:gd name="connsiteY1" fmla="*/ 0 h 806837"/>
              <a:gd name="connsiteX0" fmla="*/ 0 w 4489704"/>
              <a:gd name="connsiteY0" fmla="*/ 804672 h 808153"/>
              <a:gd name="connsiteX1" fmla="*/ 4489704 w 4489704"/>
              <a:gd name="connsiteY1" fmla="*/ 0 h 808153"/>
              <a:gd name="connsiteX0" fmla="*/ 0 w 4489704"/>
              <a:gd name="connsiteY0" fmla="*/ 804672 h 806180"/>
              <a:gd name="connsiteX1" fmla="*/ 4489704 w 4489704"/>
              <a:gd name="connsiteY1" fmla="*/ 0 h 806180"/>
              <a:gd name="connsiteX0" fmla="*/ 0 w 4489704"/>
              <a:gd name="connsiteY0" fmla="*/ 804672 h 813557"/>
              <a:gd name="connsiteX1" fmla="*/ 4489704 w 4489704"/>
              <a:gd name="connsiteY1" fmla="*/ 0 h 813557"/>
              <a:gd name="connsiteX0" fmla="*/ 0 w 4489704"/>
              <a:gd name="connsiteY0" fmla="*/ 804672 h 812571"/>
              <a:gd name="connsiteX1" fmla="*/ 4489704 w 4489704"/>
              <a:gd name="connsiteY1" fmla="*/ 0 h 812571"/>
              <a:gd name="connsiteX0" fmla="*/ 0 w 4489704"/>
              <a:gd name="connsiteY0" fmla="*/ 804672 h 810127"/>
              <a:gd name="connsiteX1" fmla="*/ 4489704 w 4489704"/>
              <a:gd name="connsiteY1" fmla="*/ 0 h 810127"/>
              <a:gd name="connsiteX0" fmla="*/ 0 w 4489704"/>
              <a:gd name="connsiteY0" fmla="*/ 804672 h 810127"/>
              <a:gd name="connsiteX1" fmla="*/ 4489704 w 4489704"/>
              <a:gd name="connsiteY1" fmla="*/ 0 h 810127"/>
              <a:gd name="connsiteX0" fmla="*/ 0 w 4489704"/>
              <a:gd name="connsiteY0" fmla="*/ 804672 h 812571"/>
              <a:gd name="connsiteX1" fmla="*/ 4489704 w 4489704"/>
              <a:gd name="connsiteY1" fmla="*/ 0 h 812571"/>
              <a:gd name="connsiteX0" fmla="*/ 0 w 4489704"/>
              <a:gd name="connsiteY0" fmla="*/ 804672 h 809642"/>
              <a:gd name="connsiteX1" fmla="*/ 4489704 w 4489704"/>
              <a:gd name="connsiteY1" fmla="*/ 0 h 809642"/>
              <a:gd name="connsiteX0" fmla="*/ 0 w 4713224"/>
              <a:gd name="connsiteY0" fmla="*/ 733552 h 741090"/>
              <a:gd name="connsiteX1" fmla="*/ 4713224 w 4713224"/>
              <a:gd name="connsiteY1" fmla="*/ 0 h 741090"/>
              <a:gd name="connsiteX0" fmla="*/ 0 w 4713224"/>
              <a:gd name="connsiteY0" fmla="*/ 733552 h 773909"/>
              <a:gd name="connsiteX1" fmla="*/ 4713224 w 4713224"/>
              <a:gd name="connsiteY1" fmla="*/ 0 h 773909"/>
              <a:gd name="connsiteX0" fmla="*/ 0 w 4713224"/>
              <a:gd name="connsiteY0" fmla="*/ 764032 h 797178"/>
              <a:gd name="connsiteX1" fmla="*/ 4713224 w 4713224"/>
              <a:gd name="connsiteY1" fmla="*/ 0 h 797178"/>
              <a:gd name="connsiteX0" fmla="*/ 0 w 4713224"/>
              <a:gd name="connsiteY0" fmla="*/ 764032 h 765857"/>
              <a:gd name="connsiteX1" fmla="*/ 4713224 w 4713224"/>
              <a:gd name="connsiteY1" fmla="*/ 0 h 765857"/>
              <a:gd name="connsiteX0" fmla="*/ 0 w 4713224"/>
              <a:gd name="connsiteY0" fmla="*/ 764032 h 797178"/>
              <a:gd name="connsiteX1" fmla="*/ 4713224 w 4713224"/>
              <a:gd name="connsiteY1" fmla="*/ 0 h 797178"/>
              <a:gd name="connsiteX0" fmla="*/ 0 w 4713224"/>
              <a:gd name="connsiteY0" fmla="*/ 764032 h 779253"/>
              <a:gd name="connsiteX1" fmla="*/ 4713224 w 4713224"/>
              <a:gd name="connsiteY1" fmla="*/ 0 h 779253"/>
              <a:gd name="connsiteX0" fmla="*/ 0 w 4713224"/>
              <a:gd name="connsiteY0" fmla="*/ 764032 h 779253"/>
              <a:gd name="connsiteX1" fmla="*/ 4713224 w 4713224"/>
              <a:gd name="connsiteY1" fmla="*/ 0 h 779253"/>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 name="connsiteX0" fmla="*/ 0 w 4713224"/>
              <a:gd name="connsiteY0" fmla="*/ 764032 h 764032"/>
              <a:gd name="connsiteX1" fmla="*/ 4713224 w 4713224"/>
              <a:gd name="connsiteY1" fmla="*/ 0 h 764032"/>
            </a:gdLst>
            <a:ahLst/>
            <a:cxnLst>
              <a:cxn ang="0">
                <a:pos x="connsiteX0" y="connsiteY0"/>
              </a:cxn>
              <a:cxn ang="0">
                <a:pos x="connsiteX1" y="connsiteY1"/>
              </a:cxn>
            </a:cxnLst>
            <a:rect l="l" t="t" r="r" b="b"/>
            <a:pathLst>
              <a:path w="4713224" h="764032">
                <a:moveTo>
                  <a:pt x="0" y="764032"/>
                </a:moveTo>
                <a:cubicBezTo>
                  <a:pt x="2593848" y="716280"/>
                  <a:pt x="2269744" y="848360"/>
                  <a:pt x="4713224" y="0"/>
                </a:cubicBezTo>
              </a:path>
            </a:pathLst>
          </a:custGeom>
          <a:noFill/>
          <a:ln w="25400">
            <a:solidFill>
              <a:srgbClr val="00B0F0"/>
            </a:solidFill>
            <a:prstDash val="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五边形 30"/>
          <p:cNvSpPr/>
          <p:nvPr/>
        </p:nvSpPr>
        <p:spPr bwMode="auto">
          <a:xfrm>
            <a:off x="6678547" y="126000"/>
            <a:ext cx="900100" cy="2520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概述</a:t>
            </a:r>
          </a:p>
        </p:txBody>
      </p:sp>
      <p:sp>
        <p:nvSpPr>
          <p:cNvPr id="38" name="燕尾形 37"/>
          <p:cNvSpPr/>
          <p:nvPr/>
        </p:nvSpPr>
        <p:spPr bwMode="auto">
          <a:xfrm>
            <a:off x="9095935" y="126000"/>
            <a:ext cx="106055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发现</a:t>
            </a:r>
          </a:p>
        </p:txBody>
      </p:sp>
      <p:sp>
        <p:nvSpPr>
          <p:cNvPr id="39" name="燕尾形 38"/>
          <p:cNvSpPr/>
          <p:nvPr/>
        </p:nvSpPr>
        <p:spPr bwMode="auto">
          <a:xfrm>
            <a:off x="10041752" y="126000"/>
            <a:ext cx="102455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kern="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a:t>
            </a:r>
          </a:p>
        </p:txBody>
      </p:sp>
      <p:sp>
        <p:nvSpPr>
          <p:cNvPr id="40" name="燕尾形 39"/>
          <p:cNvSpPr/>
          <p:nvPr/>
        </p:nvSpPr>
        <p:spPr bwMode="auto">
          <a:xfrm>
            <a:off x="10958450" y="126000"/>
            <a:ext cx="1065523" cy="252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2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终结</a:t>
            </a:r>
          </a:p>
        </p:txBody>
      </p:sp>
      <p:sp>
        <p:nvSpPr>
          <p:cNvPr id="53" name="燕尾形 52"/>
          <p:cNvSpPr/>
          <p:nvPr/>
        </p:nvSpPr>
        <p:spPr bwMode="auto">
          <a:xfrm>
            <a:off x="8299053" y="126000"/>
            <a:ext cx="910533"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报文结构</a:t>
            </a:r>
          </a:p>
        </p:txBody>
      </p:sp>
      <p:sp>
        <p:nvSpPr>
          <p:cNvPr id="54" name="燕尾形 53"/>
          <p:cNvSpPr/>
          <p:nvPr/>
        </p:nvSpPr>
        <p:spPr bwMode="auto">
          <a:xfrm>
            <a:off x="7466887" y="126000"/>
            <a:ext cx="946360"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dirty="0">
                <a:latin typeface="Huawei Sans" panose="020C0503030203020204" pitchFamily="34" charset="0"/>
                <a:ea typeface="方正兰亭黑简体" panose="02000000000000000000" pitchFamily="2" charset="-122"/>
                <a:sym typeface="Huawei Sans" panose="020C0503030203020204" pitchFamily="34" charset="0"/>
              </a:rPr>
              <a:t>会话建立</a:t>
            </a:r>
          </a:p>
        </p:txBody>
      </p:sp>
    </p:spTree>
    <p:extLst>
      <p:ext uri="{BB962C8B-B14F-4D97-AF65-F5344CB8AC3E}">
        <p14:creationId xmlns:p14="http://schemas.microsoft.com/office/powerpoint/2010/main" val="668517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早期广域网技术概述</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概述</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pPr lvl="1">
              <a:buFont typeface="Huawei Sans" panose="020C0503030203020204" pitchFamily="34" charset="0"/>
              <a:buChar char="▪"/>
            </a:pPr>
            <a:r>
              <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基础配置</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322038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基础配置</a:t>
            </a:r>
          </a:p>
        </p:txBody>
      </p:sp>
      <p:sp>
        <p:nvSpPr>
          <p:cNvPr id="18" name="矩形 17"/>
          <p:cNvSpPr/>
          <p:nvPr/>
        </p:nvSpPr>
        <p:spPr>
          <a:xfrm>
            <a:off x="1040181" y="1883652"/>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dialer-rule </a:t>
            </a:r>
            <a:endParaRPr lang="zh-CN" alt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9" name="矩形 18"/>
          <p:cNvSpPr/>
          <p:nvPr/>
        </p:nvSpPr>
        <p:spPr>
          <a:xfrm>
            <a:off x="625562" y="1518914"/>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   </a:t>
            </a:r>
          </a:p>
        </p:txBody>
      </p:sp>
      <p:sp>
        <p:nvSpPr>
          <p:cNvPr id="24" name="矩形 23"/>
          <p:cNvSpPr/>
          <p:nvPr/>
        </p:nvSpPr>
        <p:spPr>
          <a:xfrm>
            <a:off x="882877" y="1484910"/>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通过拨号规则来配置发起</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会话的条件</a:t>
            </a:r>
          </a:p>
        </p:txBody>
      </p:sp>
      <p:sp>
        <p:nvSpPr>
          <p:cNvPr id="27" name="矩形 26"/>
          <p:cNvSpPr/>
          <p:nvPr/>
        </p:nvSpPr>
        <p:spPr>
          <a:xfrm>
            <a:off x="1040182" y="2817166"/>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username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8" name="矩形 27"/>
          <p:cNvSpPr/>
          <p:nvPr/>
        </p:nvSpPr>
        <p:spPr>
          <a:xfrm>
            <a:off x="642611" y="2427835"/>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9" name="矩形 28"/>
          <p:cNvSpPr/>
          <p:nvPr/>
        </p:nvSpPr>
        <p:spPr>
          <a:xfrm>
            <a:off x="882877" y="2388640"/>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配置拨号接口用户名，此用户名必须与对端服务器用户名相同</a:t>
            </a:r>
          </a:p>
        </p:txBody>
      </p:sp>
      <p:sp>
        <p:nvSpPr>
          <p:cNvPr id="31" name="矩形 30"/>
          <p:cNvSpPr/>
          <p:nvPr/>
        </p:nvSpPr>
        <p:spPr>
          <a:xfrm>
            <a:off x="642609" y="3411981"/>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3.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2" name="矩形 31"/>
          <p:cNvSpPr/>
          <p:nvPr/>
        </p:nvSpPr>
        <p:spPr>
          <a:xfrm>
            <a:off x="882877" y="3353925"/>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将接口置于一个拨号访问组</a:t>
            </a:r>
          </a:p>
        </p:txBody>
      </p:sp>
      <p:sp>
        <p:nvSpPr>
          <p:cNvPr id="34" name="矩形 33"/>
          <p:cNvSpPr/>
          <p:nvPr/>
        </p:nvSpPr>
        <p:spPr>
          <a:xfrm>
            <a:off x="656681" y="4296850"/>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5" name="矩形 34"/>
          <p:cNvSpPr/>
          <p:nvPr/>
        </p:nvSpPr>
        <p:spPr>
          <a:xfrm>
            <a:off x="913995" y="4270436"/>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指定当前拨号接口使用的拨号绑定</a:t>
            </a:r>
          </a:p>
        </p:txBody>
      </p:sp>
      <p:sp>
        <p:nvSpPr>
          <p:cNvPr id="36" name="矩形 35"/>
          <p:cNvSpPr/>
          <p:nvPr/>
        </p:nvSpPr>
        <p:spPr>
          <a:xfrm>
            <a:off x="1052163" y="3746922"/>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dialer-group</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group-number </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7" name="矩形 36"/>
          <p:cNvSpPr/>
          <p:nvPr/>
        </p:nvSpPr>
        <p:spPr>
          <a:xfrm>
            <a:off x="1040183" y="4674307"/>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[Huawei-Dialer1]</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dialer-bundle</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5" name="矩形 14"/>
          <p:cNvSpPr/>
          <p:nvPr/>
        </p:nvSpPr>
        <p:spPr>
          <a:xfrm>
            <a:off x="642611" y="5343422"/>
            <a:ext cx="11089232" cy="338554"/>
          </a:xfrm>
          <a:prstGeom prst="rect">
            <a:avLst/>
          </a:prstGeom>
        </p:spPr>
        <p:txBody>
          <a:bodyPr wrap="square">
            <a:spAutoFit/>
          </a:bodyPr>
          <a:lstStyle/>
          <a:p>
            <a:pPr fontAlgn="auto"/>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5.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882877" y="5312644"/>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将物理端口与</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dialer-bundle</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进行绑定</a:t>
            </a:r>
          </a:p>
        </p:txBody>
      </p:sp>
      <p:sp>
        <p:nvSpPr>
          <p:cNvPr id="17" name="矩形 16"/>
          <p:cNvSpPr/>
          <p:nvPr/>
        </p:nvSpPr>
        <p:spPr>
          <a:xfrm>
            <a:off x="1040183" y="5668669"/>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[Huawei-Ethernet0/0/0]</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pppoe-client</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dial-bundle-number</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number</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653081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配置实例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客户端</a:t>
            </a:r>
          </a:p>
        </p:txBody>
      </p:sp>
      <p:sp>
        <p:nvSpPr>
          <p:cNvPr id="5" name="文本占位符 4"/>
          <p:cNvSpPr>
            <a:spLocks noGrp="1"/>
          </p:cNvSpPr>
          <p:nvPr>
            <p:ph type="body" sz="quarter" idx="10"/>
          </p:nvPr>
        </p:nvSpPr>
        <p:spPr>
          <a:xfrm>
            <a:off x="446088" y="3130454"/>
            <a:ext cx="5559611" cy="3016345"/>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实验要求：</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设置</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a:t>
            </a: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上</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客户端拨号接口；</a:t>
            </a:r>
          </a:p>
          <a:p>
            <a:pPr marL="745939" lvl="1" indent="-342900">
              <a:buFont typeface="+mj-lt"/>
              <a:buAutoNum type="arabicPeriod"/>
            </a:pP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上</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客户端拨号接口的认证功能；</a:t>
            </a:r>
          </a:p>
          <a:p>
            <a:pPr marL="745939" lvl="1" indent="-342900">
              <a:buFont typeface="+mj-lt"/>
              <a:buAutoNum type="arabicPeriod"/>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上</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的拨号接口获取</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服务器端分配的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a:t>
            </a:r>
          </a:p>
          <a:p>
            <a:pPr marL="745939" lvl="1" indent="-342900">
              <a:buFont typeface="+mj-lt"/>
              <a:buAutoNum type="arabicPeriod"/>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通过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拨号接口可以访问服务器端。</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917" name="Rectangle 4"/>
          <p:cNvSpPr>
            <a:spLocks noChangeArrowheads="1"/>
          </p:cNvSpPr>
          <p:nvPr/>
        </p:nvSpPr>
        <p:spPr bwMode="auto">
          <a:xfrm>
            <a:off x="6096000" y="1521923"/>
            <a:ext cx="5649913" cy="2887394"/>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 </a:t>
            </a:r>
            <a:endPar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[R1-dialer-rule]dialer-rule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 ip permit</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[R1-dialer-rule]quit</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 1 </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dialer user enterprise</a:t>
            </a:r>
          </a:p>
          <a:p>
            <a:pPr>
              <a:lnSpc>
                <a:spcPts val="22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dialer-group 1 </a:t>
            </a:r>
          </a:p>
          <a:p>
            <a:pPr>
              <a:lnSpc>
                <a:spcPts val="22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dialer bundle 1</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ppp chap user enterprise@huawei</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ppp chap password cipher huawei123</a:t>
            </a:r>
          </a:p>
          <a:p>
            <a:pPr>
              <a:lnSpc>
                <a:spcPts val="22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[R1-Dialer1</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address ppp-negotiate</a:t>
            </a:r>
          </a:p>
        </p:txBody>
      </p:sp>
      <p:grpSp>
        <p:nvGrpSpPr>
          <p:cNvPr id="13" name="组合 12"/>
          <p:cNvGrpSpPr/>
          <p:nvPr/>
        </p:nvGrpSpPr>
        <p:grpSpPr>
          <a:xfrm>
            <a:off x="870175" y="1795045"/>
            <a:ext cx="4786769" cy="1063539"/>
            <a:chOff x="3763513" y="1227024"/>
            <a:chExt cx="4786769" cy="1063539"/>
          </a:xfrm>
        </p:grpSpPr>
        <p:grpSp>
          <p:nvGrpSpPr>
            <p:cNvPr id="9" name="组合 8"/>
            <p:cNvGrpSpPr/>
            <p:nvPr/>
          </p:nvGrpSpPr>
          <p:grpSpPr>
            <a:xfrm>
              <a:off x="3763513" y="1227024"/>
              <a:ext cx="4786769" cy="741475"/>
              <a:chOff x="4500806" y="1359657"/>
              <a:chExt cx="4786769" cy="741475"/>
            </a:xfrm>
          </p:grpSpPr>
          <p:sp>
            <p:nvSpPr>
              <p:cNvPr id="25" name="Rectangle 484"/>
              <p:cNvSpPr>
                <a:spLocks noChangeAspect="1" noChangeArrowheads="1"/>
              </p:cNvSpPr>
              <p:nvPr/>
            </p:nvSpPr>
            <p:spPr bwMode="auto">
              <a:xfrm>
                <a:off x="5495023"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53675" y="1658332"/>
                <a:ext cx="540000" cy="442800"/>
              </a:xfrm>
              <a:prstGeom prst="rect">
                <a:avLst/>
              </a:prstGeom>
            </p:spPr>
          </p:pic>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4538" y="1658332"/>
                <a:ext cx="540000" cy="442800"/>
              </a:xfrm>
              <a:prstGeom prst="rect">
                <a:avLst/>
              </a:prstGeom>
            </p:spPr>
          </p:pic>
          <p:cxnSp>
            <p:nvCxnSpPr>
              <p:cNvPr id="7" name="直接连接符 6"/>
              <p:cNvCxnSpPr>
                <a:stCxn id="18" idx="3"/>
                <a:endCxn id="19" idx="1"/>
              </p:cNvCxnSpPr>
              <p:nvPr/>
            </p:nvCxnSpPr>
            <p:spPr bwMode="auto">
              <a:xfrm>
                <a:off x="5493675" y="1879732"/>
                <a:ext cx="25508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Rectangle 484"/>
              <p:cNvSpPr>
                <a:spLocks noChangeAspect="1" noChangeArrowheads="1"/>
              </p:cNvSpPr>
              <p:nvPr/>
            </p:nvSpPr>
            <p:spPr bwMode="auto">
              <a:xfrm>
                <a:off x="7599369" y="1359657"/>
                <a:ext cx="16882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Rectangle 484"/>
              <p:cNvSpPr>
                <a:spLocks noChangeAspect="1" noChangeArrowheads="1"/>
              </p:cNvSpPr>
              <p:nvPr/>
            </p:nvSpPr>
            <p:spPr bwMode="auto">
              <a:xfrm>
                <a:off x="4500806" y="1359657"/>
                <a:ext cx="1431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Rectangle 484"/>
              <p:cNvSpPr>
                <a:spLocks noChangeAspect="1" noChangeArrowheads="1"/>
              </p:cNvSpPr>
              <p:nvPr/>
            </p:nvSpPr>
            <p:spPr bwMode="auto">
              <a:xfrm>
                <a:off x="7110515"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GE0/0/0</a:t>
                </a:r>
              </a:p>
            </p:txBody>
          </p:sp>
        </p:grpSp>
        <p:sp>
          <p:nvSpPr>
            <p:cNvPr id="29" name="Text Box 39"/>
            <p:cNvSpPr txBox="1">
              <a:spLocks noChangeArrowheads="1"/>
            </p:cNvSpPr>
            <p:nvPr/>
          </p:nvSpPr>
          <p:spPr bwMode="auto">
            <a:xfrm>
              <a:off x="429291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0" name="Text Box 39"/>
            <p:cNvSpPr txBox="1">
              <a:spLocks noChangeArrowheads="1"/>
            </p:cNvSpPr>
            <p:nvPr/>
          </p:nvSpPr>
          <p:spPr bwMode="auto">
            <a:xfrm>
              <a:off x="733438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sp>
        <p:nvSpPr>
          <p:cNvPr id="2" name="文本框 1"/>
          <p:cNvSpPr txBox="1"/>
          <p:nvPr/>
        </p:nvSpPr>
        <p:spPr bwMode="auto">
          <a:xfrm>
            <a:off x="6024563" y="1229689"/>
            <a:ext cx="484527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创建拨号接口并配置被认证方用户名和密码：</a:t>
            </a:r>
          </a:p>
        </p:txBody>
      </p:sp>
      <p:sp>
        <p:nvSpPr>
          <p:cNvPr id="17" name="文本框 16"/>
          <p:cNvSpPr txBox="1"/>
          <p:nvPr/>
        </p:nvSpPr>
        <p:spPr bwMode="auto">
          <a:xfrm>
            <a:off x="6096000" y="4426176"/>
            <a:ext cx="484527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将拨号接口绑定出接口：</a:t>
            </a:r>
          </a:p>
        </p:txBody>
      </p:sp>
      <p:sp>
        <p:nvSpPr>
          <p:cNvPr id="3" name="矩形 2"/>
          <p:cNvSpPr/>
          <p:nvPr/>
        </p:nvSpPr>
        <p:spPr>
          <a:xfrm>
            <a:off x="6132513" y="6001764"/>
            <a:ext cx="5613400" cy="374461"/>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route-static 0.0.0.0  0.0.0.0  dialer 1</a:t>
            </a:r>
          </a:p>
        </p:txBody>
      </p:sp>
      <p:sp>
        <p:nvSpPr>
          <p:cNvPr id="20" name="文本框 19"/>
          <p:cNvSpPr txBox="1"/>
          <p:nvPr/>
        </p:nvSpPr>
        <p:spPr bwMode="auto">
          <a:xfrm>
            <a:off x="6096000" y="5733710"/>
            <a:ext cx="484527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配置本端到达服务器端的缺省路由：</a:t>
            </a:r>
          </a:p>
        </p:txBody>
      </p:sp>
      <p:sp>
        <p:nvSpPr>
          <p:cNvPr id="4" name="矩形 3"/>
          <p:cNvSpPr/>
          <p:nvPr/>
        </p:nvSpPr>
        <p:spPr>
          <a:xfrm>
            <a:off x="6132513" y="4730279"/>
            <a:ext cx="5613400" cy="938719"/>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[R1]interface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GigabitEthernet 0/0/1 </a:t>
            </a:r>
          </a:p>
          <a:p>
            <a:pPr>
              <a:lnSpc>
                <a:spcPts val="22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-client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dial-bundle-number 1 </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[R1-GigabitEthernet0/0/1]quit</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3775503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smtClean="0">
                <a:sym typeface="Huawei Sans" panose="020C0503030203020204" pitchFamily="34" charset="0"/>
              </a:rPr>
              <a:t>学完本课程后，您将能够：</a:t>
            </a:r>
          </a:p>
          <a:p>
            <a:pPr lvl="1"/>
            <a:r>
              <a:rPr lang="zh-CN" altLang="en-US" smtClean="0">
                <a:sym typeface="Huawei Sans" panose="020C0503030203020204" pitchFamily="34" charset="0"/>
              </a:rPr>
              <a:t>了解广域网基本概念和发展历史</a:t>
            </a:r>
          </a:p>
          <a:p>
            <a:pPr lvl="1"/>
            <a:r>
              <a:rPr lang="zh-CN" altLang="en-US" smtClean="0">
                <a:sym typeface="Huawei Sans" panose="020C0503030203020204" pitchFamily="34" charset="0"/>
              </a:rPr>
              <a:t>掌握</a:t>
            </a:r>
            <a:r>
              <a:rPr lang="en-US" altLang="zh-CN" smtClean="0">
                <a:sym typeface="Huawei Sans" panose="020C0503030203020204" pitchFamily="34" charset="0"/>
              </a:rPr>
              <a:t>PPP</a:t>
            </a:r>
            <a:r>
              <a:rPr lang="zh-CN" altLang="en-US" smtClean="0">
                <a:sym typeface="Huawei Sans" panose="020C0503030203020204" pitchFamily="34" charset="0"/>
              </a:rPr>
              <a:t>和</a:t>
            </a:r>
            <a:r>
              <a:rPr lang="en-US" altLang="zh-CN" smtClean="0">
                <a:sym typeface="Huawei Sans" panose="020C0503030203020204" pitchFamily="34" charset="0"/>
              </a:rPr>
              <a:t>PPPoE</a:t>
            </a:r>
            <a:r>
              <a:rPr lang="zh-CN" altLang="en-US" smtClean="0">
                <a:sym typeface="Huawei Sans" panose="020C0503030203020204" pitchFamily="34" charset="0"/>
              </a:rPr>
              <a:t>的工作原理</a:t>
            </a:r>
          </a:p>
          <a:p>
            <a:pPr lvl="1"/>
            <a:r>
              <a:rPr lang="zh-CN" altLang="en-US" smtClean="0">
                <a:sym typeface="Huawei Sans" panose="020C0503030203020204" pitchFamily="34" charset="0"/>
              </a:rPr>
              <a:t>掌握</a:t>
            </a:r>
            <a:r>
              <a:rPr lang="en-US" altLang="zh-CN" smtClean="0">
                <a:sym typeface="Huawei Sans" panose="020C0503030203020204" pitchFamily="34" charset="0"/>
              </a:rPr>
              <a:t>PPP</a:t>
            </a:r>
            <a:r>
              <a:rPr lang="zh-CN" altLang="en-US" smtClean="0">
                <a:sym typeface="Huawei Sans" panose="020C0503030203020204" pitchFamily="34" charset="0"/>
              </a:rPr>
              <a:t>和</a:t>
            </a:r>
            <a:r>
              <a:rPr lang="en-US" altLang="zh-CN" smtClean="0">
                <a:sym typeface="Huawei Sans" panose="020C0503030203020204" pitchFamily="34" charset="0"/>
              </a:rPr>
              <a:t>PPPoE</a:t>
            </a:r>
            <a:r>
              <a:rPr lang="zh-CN" altLang="en-US" smtClean="0">
                <a:sym typeface="Huawei Sans" panose="020C0503030203020204" pitchFamily="34" charset="0"/>
              </a:rPr>
              <a:t>的基本配置</a:t>
            </a:r>
            <a:endParaRPr lang="en-US" altLang="zh-CN" smtClean="0">
              <a:sym typeface="Huawei Sans" panose="020C0503030203020204" pitchFamily="34" charset="0"/>
            </a:endParaRPr>
          </a:p>
          <a:p>
            <a:pPr lvl="1"/>
            <a:r>
              <a:rPr lang="zh-CN" altLang="en-US" smtClean="0">
                <a:sym typeface="Huawei Sans" panose="020C0503030203020204" pitchFamily="34" charset="0"/>
              </a:rPr>
              <a:t>了解</a:t>
            </a:r>
            <a:r>
              <a:rPr lang="en-US" altLang="zh-CN" smtClean="0">
                <a:sym typeface="Huawei Sans" panose="020C0503030203020204" pitchFamily="34" charset="0"/>
              </a:rPr>
              <a:t>MPLS/SR</a:t>
            </a:r>
            <a:r>
              <a:rPr lang="zh-CN" altLang="en-US" smtClean="0">
                <a:sym typeface="Huawei Sans" panose="020C0503030203020204" pitchFamily="34" charset="0"/>
              </a:rPr>
              <a:t>相关技术的基本概念</a:t>
            </a:r>
            <a:endParaRPr lang="zh-CN" altLang="en-US" dirty="0">
              <a:sym typeface="Huawei Sans" panose="020C0503030203020204" pitchFamily="34" charset="0"/>
            </a:endParaRPr>
          </a:p>
        </p:txBody>
      </p:sp>
    </p:spTree>
    <p:extLst>
      <p:ext uri="{BB962C8B-B14F-4D97-AF65-F5344CB8AC3E}">
        <p14:creationId xmlns:p14="http://schemas.microsoft.com/office/powerpoint/2010/main" val="2682477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配置实例 </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服务器端</a:t>
            </a:r>
          </a:p>
        </p:txBody>
      </p:sp>
      <p:sp>
        <p:nvSpPr>
          <p:cNvPr id="5" name="文本占位符 4"/>
          <p:cNvSpPr>
            <a:spLocks noGrp="1"/>
          </p:cNvSpPr>
          <p:nvPr>
            <p:ph type="body" sz="quarter" idx="10"/>
          </p:nvPr>
        </p:nvSpPr>
        <p:spPr>
          <a:xfrm>
            <a:off x="454634" y="3235125"/>
            <a:ext cx="5591171" cy="2592387"/>
          </a:xfrm>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实验要求：</a:t>
            </a:r>
          </a:p>
          <a:p>
            <a:pPr marL="745939" lvl="1" indent="-342900">
              <a:buFont typeface="+mj-lt"/>
              <a:buAutoNum type="arabicPeriod"/>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服务器端上创建为客户端分配</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的地址池；</a:t>
            </a:r>
          </a:p>
          <a:p>
            <a:pPr marL="745939" lvl="1" indent="-342900">
              <a:buFont typeface="+mj-lt"/>
              <a:buAutoNum type="arabicPeriod"/>
            </a:pP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服务器端完成</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客户端认证并分配合法的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917" name="Rectangle 4"/>
          <p:cNvSpPr>
            <a:spLocks noChangeArrowheads="1"/>
          </p:cNvSpPr>
          <p:nvPr/>
        </p:nvSpPr>
        <p:spPr bwMode="auto">
          <a:xfrm>
            <a:off x="6095999" y="1502399"/>
            <a:ext cx="5649913" cy="2067233"/>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pool pool1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创建地址池，指定分配的</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地址和网关</a:t>
            </a:r>
            <a:endParaRPr lang="zh-CN"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[R2-ip-pool-pool1]network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192.168.1.0 mask 255.255.255.0</a:t>
            </a:r>
            <a:endParaRPr lang="zh-CN"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[R2-ip-pool-pool1]gateway-list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192.168.1.254</a:t>
            </a: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[R2]interface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Virtual-Template 1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创建虚拟模板接口</a:t>
            </a:r>
            <a:endParaRPr lang="zh-CN"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[R2-Virtual-Template1]</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authentication-mode chap </a:t>
            </a:r>
            <a:endParaRPr lang="zh-CN"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[R2-Virtual-Template1]</a:t>
            </a:r>
            <a:r>
              <a:rPr lang="en-US" altLang="zh-CN" sz="1400" dirty="0" err="1"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192.168.1.254 255.255.255.0</a:t>
            </a:r>
            <a:endParaRPr lang="zh-CN"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[R2-Virtual-Template1]remote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address pool pool1</a:t>
            </a:r>
            <a:endParaRPr lang="zh-CN"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3" name="文本框 2"/>
          <p:cNvSpPr txBox="1"/>
          <p:nvPr/>
        </p:nvSpPr>
        <p:spPr bwMode="auto">
          <a:xfrm>
            <a:off x="6045805" y="1219068"/>
            <a:ext cx="229488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创建地址池与虚拟模板：</a:t>
            </a:r>
          </a:p>
        </p:txBody>
      </p:sp>
      <p:sp>
        <p:nvSpPr>
          <p:cNvPr id="20" name="文本框 19"/>
          <p:cNvSpPr txBox="1"/>
          <p:nvPr/>
        </p:nvSpPr>
        <p:spPr bwMode="auto">
          <a:xfrm>
            <a:off x="6109229" y="3719870"/>
            <a:ext cx="265395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将物理接口与虚拟模板绑定：</a:t>
            </a:r>
          </a:p>
        </p:txBody>
      </p:sp>
      <p:sp>
        <p:nvSpPr>
          <p:cNvPr id="4" name="矩形 3"/>
          <p:cNvSpPr/>
          <p:nvPr/>
        </p:nvSpPr>
        <p:spPr>
          <a:xfrm>
            <a:off x="6096000" y="5069261"/>
            <a:ext cx="1725915"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创建访问用户：</a:t>
            </a:r>
          </a:p>
        </p:txBody>
      </p:sp>
      <p:grpSp>
        <p:nvGrpSpPr>
          <p:cNvPr id="23" name="组合 22"/>
          <p:cNvGrpSpPr/>
          <p:nvPr/>
        </p:nvGrpSpPr>
        <p:grpSpPr>
          <a:xfrm>
            <a:off x="870175" y="1795045"/>
            <a:ext cx="4528901" cy="1063539"/>
            <a:chOff x="3763513" y="1227024"/>
            <a:chExt cx="4528901" cy="1063539"/>
          </a:xfrm>
        </p:grpSpPr>
        <p:grpSp>
          <p:nvGrpSpPr>
            <p:cNvPr id="31" name="组合 30"/>
            <p:cNvGrpSpPr/>
            <p:nvPr/>
          </p:nvGrpSpPr>
          <p:grpSpPr>
            <a:xfrm>
              <a:off x="3763513" y="1227024"/>
              <a:ext cx="4528901" cy="741475"/>
              <a:chOff x="4500806" y="1359657"/>
              <a:chExt cx="4528901" cy="741475"/>
            </a:xfrm>
          </p:grpSpPr>
          <p:sp>
            <p:nvSpPr>
              <p:cNvPr id="34" name="Rectangle 484"/>
              <p:cNvSpPr>
                <a:spLocks noChangeAspect="1" noChangeArrowheads="1"/>
              </p:cNvSpPr>
              <p:nvPr/>
            </p:nvSpPr>
            <p:spPr bwMode="auto">
              <a:xfrm>
                <a:off x="5495023"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GE0/0/1</a:t>
                </a:r>
              </a:p>
            </p:txBody>
          </p:sp>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53675" y="1658332"/>
                <a:ext cx="540000" cy="442800"/>
              </a:xfrm>
              <a:prstGeom prst="rect">
                <a:avLst/>
              </a:prstGeom>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44538" y="1658332"/>
                <a:ext cx="540000" cy="442800"/>
              </a:xfrm>
              <a:prstGeom prst="rect">
                <a:avLst/>
              </a:prstGeom>
            </p:spPr>
          </p:pic>
          <p:cxnSp>
            <p:nvCxnSpPr>
              <p:cNvPr id="37" name="直接连接符 36"/>
              <p:cNvCxnSpPr>
                <a:stCxn id="35" idx="3"/>
                <a:endCxn id="36" idx="1"/>
              </p:cNvCxnSpPr>
              <p:nvPr/>
            </p:nvCxnSpPr>
            <p:spPr bwMode="auto">
              <a:xfrm>
                <a:off x="5493675" y="1879732"/>
                <a:ext cx="25508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Rectangle 484"/>
              <p:cNvSpPr>
                <a:spLocks noChangeAspect="1" noChangeArrowheads="1"/>
              </p:cNvSpPr>
              <p:nvPr/>
            </p:nvSpPr>
            <p:spPr bwMode="auto">
              <a:xfrm>
                <a:off x="7599369" y="1359657"/>
                <a:ext cx="14303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Rectangle 484"/>
              <p:cNvSpPr>
                <a:spLocks noChangeAspect="1" noChangeArrowheads="1"/>
              </p:cNvSpPr>
              <p:nvPr/>
            </p:nvSpPr>
            <p:spPr bwMode="auto">
              <a:xfrm>
                <a:off x="4500806" y="1359657"/>
                <a:ext cx="1431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客户端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Rectangle 484"/>
              <p:cNvSpPr>
                <a:spLocks noChangeAspect="1" noChangeArrowheads="1"/>
              </p:cNvSpPr>
              <p:nvPr/>
            </p:nvSpPr>
            <p:spPr bwMode="auto">
              <a:xfrm>
                <a:off x="7110515" y="1605878"/>
                <a:ext cx="977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lgn="ctr" defTabSz="1066800">
                  <a:defRPr sz="2100">
                    <a:solidFill>
                      <a:schemeClr val="tx1"/>
                    </a:solidFill>
                    <a:latin typeface="Arial" panose="020B0604020202020204" pitchFamily="34" charset="0"/>
                    <a:ea typeface="MS PGothic" panose="020B0600070205080204" pitchFamily="34" charset="-128"/>
                  </a:defRPr>
                </a:lvl1pPr>
                <a:lvl2pPr marL="742950" indent="-285750" algn="ctr" defTabSz="1066800">
                  <a:defRPr sz="2100">
                    <a:solidFill>
                      <a:schemeClr val="tx1"/>
                    </a:solidFill>
                    <a:latin typeface="Arial" panose="020B0604020202020204" pitchFamily="34" charset="0"/>
                    <a:ea typeface="MS PGothic" panose="020B0600070205080204" pitchFamily="34" charset="-128"/>
                  </a:defRPr>
                </a:lvl2pPr>
                <a:lvl3pPr marL="1143000" indent="-228600" algn="ctr" defTabSz="1066800">
                  <a:defRPr sz="2100">
                    <a:solidFill>
                      <a:schemeClr val="tx1"/>
                    </a:solidFill>
                    <a:latin typeface="Arial" panose="020B0604020202020204" pitchFamily="34" charset="0"/>
                    <a:ea typeface="MS PGothic" panose="020B0600070205080204" pitchFamily="34" charset="-128"/>
                  </a:defRPr>
                </a:lvl3pPr>
                <a:lvl4pPr marL="1600200" indent="-228600" algn="ctr" defTabSz="1066800">
                  <a:defRPr sz="2100">
                    <a:solidFill>
                      <a:schemeClr val="tx1"/>
                    </a:solidFill>
                    <a:latin typeface="Arial" panose="020B0604020202020204" pitchFamily="34" charset="0"/>
                    <a:ea typeface="MS PGothic" panose="020B0600070205080204" pitchFamily="34" charset="-128"/>
                  </a:defRPr>
                </a:lvl4pPr>
                <a:lvl5pPr marL="2057400" indent="-228600" algn="ctr" defTabSz="1066800">
                  <a:defRPr sz="2100">
                    <a:solidFill>
                      <a:schemeClr val="tx1"/>
                    </a:solidFill>
                    <a:latin typeface="Arial" panose="020B0604020202020204" pitchFamily="34" charset="0"/>
                    <a:ea typeface="MS PGothic" panose="020B0600070205080204" pitchFamily="34" charset="-128"/>
                  </a:defRPr>
                </a:lvl5pPr>
                <a:lvl6pPr marL="25146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1066800"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GE0/0/0</a:t>
                </a:r>
              </a:p>
            </p:txBody>
          </p:sp>
        </p:grpSp>
        <p:sp>
          <p:nvSpPr>
            <p:cNvPr id="32" name="Text Box 39"/>
            <p:cNvSpPr txBox="1">
              <a:spLocks noChangeArrowheads="1"/>
            </p:cNvSpPr>
            <p:nvPr/>
          </p:nvSpPr>
          <p:spPr bwMode="auto">
            <a:xfrm>
              <a:off x="429291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R1</a:t>
              </a:r>
              <a:endPar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3" name="Text Box 39"/>
            <p:cNvSpPr txBox="1">
              <a:spLocks noChangeArrowheads="1"/>
            </p:cNvSpPr>
            <p:nvPr/>
          </p:nvSpPr>
          <p:spPr bwMode="auto">
            <a:xfrm>
              <a:off x="7334380" y="1952009"/>
              <a:ext cx="436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600" b="1"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R2</a:t>
              </a:r>
              <a:endParaRPr kumimoji="1" lang="en-US" altLang="zh-CN" sz="1600" b="1"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sp>
        <p:nvSpPr>
          <p:cNvPr id="2" name="矩形 1"/>
          <p:cNvSpPr/>
          <p:nvPr/>
        </p:nvSpPr>
        <p:spPr>
          <a:xfrm>
            <a:off x="6095999" y="4011625"/>
            <a:ext cx="5649914" cy="933589"/>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[R2]interface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GigabitEthernet 0/0/0</a:t>
            </a:r>
          </a:p>
          <a:p>
            <a:pPr>
              <a:lnSpc>
                <a:spcPts val="22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[R2-GigabitEthernet0/0/0]</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pppoe</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-server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bind virtual-template 1</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[R2-GigabitEthernet0/0/0]quit</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6" name="矩形 5"/>
          <p:cNvSpPr/>
          <p:nvPr/>
        </p:nvSpPr>
        <p:spPr>
          <a:xfrm>
            <a:off x="6095999" y="5377038"/>
            <a:ext cx="5649913" cy="933589"/>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[R2]</a:t>
            </a:r>
            <a:r>
              <a:rPr lang="en-US" altLang="zh-CN" sz="1400" dirty="0" err="1"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aaa</a:t>
            </a:r>
            <a:r>
              <a:rPr lang="en-US" altLang="zh-CN" sz="1400" dirty="0" smtClean="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	#</a:t>
            </a:r>
            <a:r>
              <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添加认证用户信息</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[R2-aaa]local-user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huawei1 password cipher huawei123</a:t>
            </a:r>
          </a:p>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[R2-aaa]local-user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huawei1 service-type </a:t>
            </a:r>
            <a:r>
              <a:rPr lang="en-US" altLang="zh-CN" sz="1400" dirty="0" err="1">
                <a:solidFill>
                  <a:prstClr val="black"/>
                </a:solidFill>
                <a:latin typeface="Huawei Sans" panose="020C0503030203020204" pitchFamily="34" charset="0"/>
                <a:ea typeface="方正兰亭黑简体" panose="02000000000000000000" pitchFamily="2" charset="-122"/>
                <a:cs typeface="Courier New" panose="02070309020205020404" pitchFamily="49" charset="0"/>
              </a:rPr>
              <a:t>ppp</a:t>
            </a:r>
            <a:endPar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endParaRPr>
          </a:p>
        </p:txBody>
      </p:sp>
    </p:spTree>
    <p:extLst>
      <p:ext uri="{BB962C8B-B14F-4D97-AF65-F5344CB8AC3E}">
        <p14:creationId xmlns:p14="http://schemas.microsoft.com/office/powerpoint/2010/main" val="2190186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9"/>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配置验证</a:t>
            </a:r>
          </a:p>
        </p:txBody>
      </p:sp>
      <p:sp>
        <p:nvSpPr>
          <p:cNvPr id="22" name="Rectangle 4"/>
          <p:cNvSpPr>
            <a:spLocks noChangeArrowheads="1"/>
          </p:cNvSpPr>
          <p:nvPr/>
        </p:nvSpPr>
        <p:spPr bwMode="auto">
          <a:xfrm>
            <a:off x="695399" y="1884970"/>
            <a:ext cx="5100093" cy="4283224"/>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&lt;R1&gt;display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interface Dialer 1</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Dialer1 current state: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endPar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Line protocol current state: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(spoofing)</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Description: HUAWEI, AR Series, Dialer1 Interface</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Route Port, The Maximum Transmit Unit is 1500, Hold timer is 10(sec)</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is negotiated, 192.168.10.254/32</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 layer protocol is PPP</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 initial</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Physical is Dialer</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Bound to Dialer1:0:</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Dialer1:0 current state : UP </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Line protocol current state : UP</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Link layer protocol is PPP</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LCP opened, IPCP opened</a:t>
            </a:r>
            <a:endParaRPr lang="zh-CN" altLang="en-US"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4" name="Rectangle 4"/>
          <p:cNvSpPr>
            <a:spLocks noChangeArrowheads="1"/>
          </p:cNvSpPr>
          <p:nvPr/>
        </p:nvSpPr>
        <p:spPr bwMode="auto">
          <a:xfrm>
            <a:off x="6164611" y="1880090"/>
            <a:ext cx="5581302" cy="1220847"/>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pppoe-client session summary </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PPPoE Client Session:</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   Bundle  Dialer  Intf        Client-MAC       Server-MAC    State</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0        1          1    GE0/0/1  54899876830c  000000000000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IDLE </a:t>
            </a:r>
          </a:p>
        </p:txBody>
      </p:sp>
      <p:sp>
        <p:nvSpPr>
          <p:cNvPr id="5" name="Rectangle 4"/>
          <p:cNvSpPr>
            <a:spLocks noChangeArrowheads="1"/>
          </p:cNvSpPr>
          <p:nvPr/>
        </p:nvSpPr>
        <p:spPr bwMode="auto">
          <a:xfrm>
            <a:off x="6164612" y="4152286"/>
            <a:ext cx="5581301" cy="1220847"/>
          </a:xfrm>
          <a:prstGeom prst="rect">
            <a:avLst/>
          </a:prstGeom>
          <a:solidFill>
            <a:srgbClr val="F4FBFE"/>
          </a:solidFill>
          <a:ln>
            <a:solidFill>
              <a:srgbClr val="99DFF9"/>
            </a:solidFill>
          </a:ln>
        </p:spPr>
        <p:txBody>
          <a:bodyPr wrap="square" rtlCol="0">
            <a:spAutoFit/>
          </a:bodyPr>
          <a:lstStyle/>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a:t>
            </a: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pppoe-client session summary </a:t>
            </a: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PPPoE Client Session:</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ID   Bundle  Dialer  Intf         Client-MAC     Server-MAC      State</a:t>
            </a:r>
            <a:endParaRPr lang="zh-CN" altLang="en-US"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lnSpc>
                <a:spcPts val="2200"/>
              </a:lnSpc>
            </a:pPr>
            <a:r>
              <a:rPr lang="en-US" altLang="zh-CN" sz="1400"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1       1          1     GE0/0/1   00e0fc0308f6   00e0fc036781    </a:t>
            </a:r>
            <a:r>
              <a:rPr lang="en-US" altLang="zh-CN" sz="14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UP</a:t>
            </a:r>
          </a:p>
        </p:txBody>
      </p:sp>
      <p:sp>
        <p:nvSpPr>
          <p:cNvPr id="2" name="文本框 1"/>
          <p:cNvSpPr txBox="1"/>
          <p:nvPr/>
        </p:nvSpPr>
        <p:spPr bwMode="auto">
          <a:xfrm>
            <a:off x="589003" y="1434401"/>
            <a:ext cx="334837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、查看拨号接口详细信息</a:t>
            </a:r>
          </a:p>
        </p:txBody>
      </p:sp>
      <p:sp>
        <p:nvSpPr>
          <p:cNvPr id="3" name="文本框 2"/>
          <p:cNvSpPr txBox="1"/>
          <p:nvPr/>
        </p:nvSpPr>
        <p:spPr bwMode="auto">
          <a:xfrm>
            <a:off x="6096000" y="1442286"/>
            <a:ext cx="376579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PPPoE-client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会话初始状态信息</a:t>
            </a:r>
          </a:p>
        </p:txBody>
      </p:sp>
      <p:sp>
        <p:nvSpPr>
          <p:cNvPr id="8" name="文本框 7"/>
          <p:cNvSpPr txBox="1"/>
          <p:nvPr/>
        </p:nvSpPr>
        <p:spPr bwMode="auto">
          <a:xfrm>
            <a:off x="6096000" y="3699488"/>
            <a:ext cx="376579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PPPoE-client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会话建立状态信息</a:t>
            </a:r>
          </a:p>
        </p:txBody>
      </p:sp>
    </p:spTree>
    <p:extLst>
      <p:ext uri="{BB962C8B-B14F-4D97-AF65-F5344CB8AC3E}">
        <p14:creationId xmlns:p14="http://schemas.microsoft.com/office/powerpoint/2010/main" val="351090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早期广域网技术概述</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2200" b="1" dirty="0">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sz="2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860775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广域网技术的历史演进</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早期广域网常用的数据链路层协议包括</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HDLC</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ATM</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等。后期随着全网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化的演进，基于</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技术的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Internet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快速普及，但基于最长匹配算法的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技术必须使用软件查找路由，转发性能低下，因此</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技术的转发性能成为当时限制网络发展的瓶颈。</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t>Multiprotocol Label Switching</a:t>
            </a:r>
            <a:r>
              <a:rPr lang="zh-CN" altLang="en-US" sz="1800" dirty="0"/>
              <a:t>，多协议标记交换</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）最初是为了提高路由器的转发速度而提出的。与传统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路由方式相比，它在数据转发时，只在网络边缘解析</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报文头，后续节点只基于标签转发，而不用在每一跳都解析</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报文头，减少软件处理流程节约了处理时间。</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随着路由器性能的提升，路由查找速度已经不是阻碍网络发展的瓶颈。这使得</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在提高转发速度方面不再具备明显的优势。但是</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支持多层标签和转发平面面向连接的特性，使其在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VPN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Virtual Private Network</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，虚拟专用网）、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TE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t>Traffic Engineering</a:t>
            </a:r>
            <a:r>
              <a:rPr lang="zh-CN" altLang="en-US" sz="1800" dirty="0"/>
              <a: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流量工程）、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QoS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Quality of Service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，服务质量）等方面得到广泛应用。</a:t>
            </a:r>
          </a:p>
          <a:p>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935070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传统</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路由转发</a:t>
            </a:r>
          </a:p>
        </p:txBody>
      </p:sp>
      <p:sp>
        <p:nvSpPr>
          <p:cNvPr id="3" name="文本占位符 2"/>
          <p:cNvSpPr>
            <a:spLocks noGrp="1"/>
          </p:cNvSpPr>
          <p:nvPr>
            <p:ph type="body" sz="quarter" idx="10"/>
          </p:nvPr>
        </p:nvSpPr>
        <p:spPr>
          <a:xfrm>
            <a:off x="479319" y="1218845"/>
            <a:ext cx="11177694" cy="3140898"/>
          </a:xfrm>
        </p:spPr>
        <p:txBody>
          <a:bodyPr/>
          <a:lstStyle/>
          <a:p>
            <a:pPr algn="l">
              <a:lnSpc>
                <a:spcPct val="15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传统的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转发采用的是逐跳转发。数据报文经过每一台路由器，都要被解封装查看报文网络层信息，然后根据路由最长匹配原则查找路由表指导报文转发。各路由器重复进行解封装查找路由表和再封装的过程，所以转发性能低。</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l"/>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36" name="表格 135"/>
          <p:cNvGraphicFramePr>
            <a:graphicFrameLocks noGrp="1"/>
          </p:cNvGraphicFramePr>
          <p:nvPr>
            <p:extLst/>
          </p:nvPr>
        </p:nvGraphicFramePr>
        <p:xfrm>
          <a:off x="6281778" y="4581855"/>
          <a:ext cx="5375234" cy="1178561"/>
        </p:xfrm>
        <a:graphic>
          <a:graphicData uri="http://schemas.openxmlformats.org/drawingml/2006/table">
            <a:tbl>
              <a:tblPr/>
              <a:tblGrid>
                <a:gridCol w="1364429">
                  <a:extLst>
                    <a:ext uri="{9D8B030D-6E8A-4147-A177-3AD203B41FA5}">
                      <a16:colId xmlns:a16="http://schemas.microsoft.com/office/drawing/2014/main" xmlns="" val="20000"/>
                    </a:ext>
                  </a:extLst>
                </a:gridCol>
                <a:gridCol w="783568">
                  <a:extLst>
                    <a:ext uri="{9D8B030D-6E8A-4147-A177-3AD203B41FA5}">
                      <a16:colId xmlns:a16="http://schemas.microsoft.com/office/drawing/2014/main" xmlns="" val="20001"/>
                    </a:ext>
                  </a:extLst>
                </a:gridCol>
                <a:gridCol w="849972">
                  <a:extLst>
                    <a:ext uri="{9D8B030D-6E8A-4147-A177-3AD203B41FA5}">
                      <a16:colId xmlns:a16="http://schemas.microsoft.com/office/drawing/2014/main" xmlns="" val="20002"/>
                    </a:ext>
                  </a:extLst>
                </a:gridCol>
                <a:gridCol w="491390">
                  <a:extLst>
                    <a:ext uri="{9D8B030D-6E8A-4147-A177-3AD203B41FA5}">
                      <a16:colId xmlns:a16="http://schemas.microsoft.com/office/drawing/2014/main" xmlns="" val="20003"/>
                    </a:ext>
                  </a:extLst>
                </a:gridCol>
                <a:gridCol w="1049184">
                  <a:extLst>
                    <a:ext uri="{9D8B030D-6E8A-4147-A177-3AD203B41FA5}">
                      <a16:colId xmlns:a16="http://schemas.microsoft.com/office/drawing/2014/main" xmlns="" val="20004"/>
                    </a:ext>
                  </a:extLst>
                </a:gridCol>
                <a:gridCol w="836691">
                  <a:extLst>
                    <a:ext uri="{9D8B030D-6E8A-4147-A177-3AD203B41FA5}">
                      <a16:colId xmlns:a16="http://schemas.microsoft.com/office/drawing/2014/main" xmlns="" val="20005"/>
                    </a:ext>
                  </a:extLst>
                </a:gridCol>
              </a:tblGrid>
              <a:tr h="314961">
                <a:tc>
                  <a:txBody>
                    <a:bodyPr/>
                    <a:lstStyle/>
                    <a:p>
                      <a:pPr algn="ctr" rtl="0" fontAlgn="ctr"/>
                      <a:r>
                        <a:rPr lang="en-US" sz="1200" b="1" i="0" u="none" strike="noStrike" baseline="0"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Destination/Mask</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Protocol</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Preference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Cost</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dirty="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NextHop</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rtl="0" fontAlgn="ctr"/>
                      <a:r>
                        <a:rPr lang="en-US" sz="1200" b="1" i="0" u="none" strike="noStrike" baseline="0">
                          <a:solidFill>
                            <a:srgbClr val="FFFFFF"/>
                          </a:solidFill>
                          <a:effectLst/>
                          <a:latin typeface="Huawei Sans" panose="020C0503030203020204" pitchFamily="34" charset="0"/>
                          <a:ea typeface="方正兰亭黑简体" panose="02000000000000000000" pitchFamily="2" charset="-122"/>
                          <a:sym typeface="Huawei Sans" panose="020C0503030203020204" pitchFamily="34" charset="0"/>
                        </a:rPr>
                        <a:t>Interface</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17500">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192.168.1.0/24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Direct</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192.168.1.254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GE0/0/0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79400">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192.168.12.0/24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Direct</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192.168.12.1</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GE0/0/2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66700">
                <a:tc>
                  <a:txBody>
                    <a:bodyPr/>
                    <a:lstStyle/>
                    <a:p>
                      <a:pPr algn="ctr" rtl="0" fontAlgn="ctr"/>
                      <a:r>
                        <a:rPr lang="en-US" altLang="zh-CN" sz="1200" b="0" i="0" u="none" strike="noStrike" baseline="0"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192.168.2.0/24</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OSPF</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10</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3</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altLang="zh-CN" sz="1200" b="0" i="0" u="none" strike="noStrike" baseline="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192.168.12.2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rtl="0" fontAlgn="ctr"/>
                      <a:r>
                        <a:rPr lang="en-US" sz="1200" b="0" i="0" u="none" strike="noStrike" baseline="0" dirty="0">
                          <a:solidFill>
                            <a:srgbClr val="000000"/>
                          </a:solidFill>
                          <a:effectLst/>
                          <a:latin typeface="Huawei Sans" panose="020C0503030203020204" pitchFamily="34" charset="0"/>
                          <a:ea typeface="方正兰亭黑简体" panose="02000000000000000000" pitchFamily="2" charset="-122"/>
                          <a:sym typeface="Huawei Sans" panose="020C0503030203020204" pitchFamily="34" charset="0"/>
                        </a:rPr>
                        <a:t>GE0/0/2</a:t>
                      </a:r>
                    </a:p>
                  </a:txBody>
                  <a:tcPr marL="9525" marR="9525" marT="9525"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pSp>
        <p:nvGrpSpPr>
          <p:cNvPr id="43" name="组合 42"/>
          <p:cNvGrpSpPr/>
          <p:nvPr/>
        </p:nvGrpSpPr>
        <p:grpSpPr>
          <a:xfrm>
            <a:off x="539080" y="2570672"/>
            <a:ext cx="5721536" cy="3098026"/>
            <a:chOff x="386909" y="1321733"/>
            <a:chExt cx="5721536" cy="3098026"/>
          </a:xfrm>
        </p:grpSpPr>
        <p:grpSp>
          <p:nvGrpSpPr>
            <p:cNvPr id="33" name="组合 32"/>
            <p:cNvGrpSpPr/>
            <p:nvPr/>
          </p:nvGrpSpPr>
          <p:grpSpPr>
            <a:xfrm>
              <a:off x="438447" y="1595764"/>
              <a:ext cx="5621041" cy="2485441"/>
              <a:chOff x="438447" y="2368691"/>
              <a:chExt cx="5621041" cy="2485441"/>
            </a:xfrm>
          </p:grpSpPr>
          <p:pic>
            <p:nvPicPr>
              <p:cNvPr id="4" name="图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23272" y="4411332"/>
                <a:ext cx="540000" cy="442800"/>
              </a:xfrm>
              <a:prstGeom prst="rect">
                <a:avLst/>
              </a:prstGeom>
            </p:spPr>
          </p:pic>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33186" y="2620566"/>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70440" y="3519854"/>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07140" y="3494938"/>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6088" y="3519854"/>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19488" y="3494938"/>
                <a:ext cx="540000" cy="442800"/>
              </a:xfrm>
              <a:prstGeom prst="rect">
                <a:avLst/>
              </a:prstGeom>
            </p:spPr>
          </p:pic>
          <p:cxnSp>
            <p:nvCxnSpPr>
              <p:cNvPr id="11" name="直接连接符 10"/>
              <p:cNvCxnSpPr>
                <a:stCxn id="6" idx="1"/>
                <a:endCxn id="8" idx="3"/>
              </p:cNvCxnSpPr>
              <p:nvPr/>
            </p:nvCxnSpPr>
            <p:spPr>
              <a:xfrm flipH="1">
                <a:off x="986088" y="3741254"/>
                <a:ext cx="684352"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1"/>
                <a:endCxn id="6" idx="0"/>
              </p:cNvCxnSpPr>
              <p:nvPr/>
            </p:nvCxnSpPr>
            <p:spPr>
              <a:xfrm flipH="1">
                <a:off x="1940440" y="2841966"/>
                <a:ext cx="992746"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2"/>
                <a:endCxn id="4" idx="1"/>
              </p:cNvCxnSpPr>
              <p:nvPr/>
            </p:nvCxnSpPr>
            <p:spPr>
              <a:xfrm>
                <a:off x="1940440" y="3962654"/>
                <a:ext cx="982832"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3"/>
                <a:endCxn id="7" idx="0"/>
              </p:cNvCxnSpPr>
              <p:nvPr/>
            </p:nvCxnSpPr>
            <p:spPr>
              <a:xfrm>
                <a:off x="3473186" y="2841966"/>
                <a:ext cx="1003954"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3"/>
                <a:endCxn id="7" idx="2"/>
              </p:cNvCxnSpPr>
              <p:nvPr/>
            </p:nvCxnSpPr>
            <p:spPr>
              <a:xfrm flipV="1">
                <a:off x="3463272" y="3937738"/>
                <a:ext cx="1013868"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3"/>
                <a:endCxn id="9" idx="1"/>
              </p:cNvCxnSpPr>
              <p:nvPr/>
            </p:nvCxnSpPr>
            <p:spPr>
              <a:xfrm>
                <a:off x="4747140" y="3716338"/>
                <a:ext cx="77234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25" name="图片 24" descr="PC.png"/>
              <p:cNvPicPr>
                <a:picLocks noChangeAspect="1"/>
              </p:cNvPicPr>
              <p:nvPr/>
            </p:nvPicPr>
            <p:blipFill>
              <a:blip r:embed="rId4" cstate="print"/>
              <a:stretch>
                <a:fillRect/>
              </a:stretch>
            </p:blipFill>
            <p:spPr>
              <a:xfrm>
                <a:off x="438447" y="2368691"/>
                <a:ext cx="539063" cy="414000"/>
              </a:xfrm>
              <a:prstGeom prst="rect">
                <a:avLst/>
              </a:prstGeom>
            </p:spPr>
          </p:pic>
          <p:pic>
            <p:nvPicPr>
              <p:cNvPr id="26" name="图片 25" descr="PC.png"/>
              <p:cNvPicPr>
                <a:picLocks noChangeAspect="1"/>
              </p:cNvPicPr>
              <p:nvPr/>
            </p:nvPicPr>
            <p:blipFill>
              <a:blip r:embed="rId4" cstate="print"/>
              <a:stretch>
                <a:fillRect/>
              </a:stretch>
            </p:blipFill>
            <p:spPr>
              <a:xfrm>
                <a:off x="5519488" y="2375654"/>
                <a:ext cx="539063" cy="414000"/>
              </a:xfrm>
              <a:prstGeom prst="rect">
                <a:avLst/>
              </a:prstGeom>
            </p:spPr>
          </p:pic>
          <p:cxnSp>
            <p:nvCxnSpPr>
              <p:cNvPr id="28" name="直接连接符 27"/>
              <p:cNvCxnSpPr>
                <a:stCxn id="25" idx="2"/>
                <a:endCxn id="8" idx="0"/>
              </p:cNvCxnSpPr>
              <p:nvPr/>
            </p:nvCxnSpPr>
            <p:spPr>
              <a:xfrm>
                <a:off x="707979" y="2782691"/>
                <a:ext cx="8109" cy="737163"/>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6" idx="2"/>
                <a:endCxn id="9" idx="0"/>
              </p:cNvCxnSpPr>
              <p:nvPr/>
            </p:nvCxnSpPr>
            <p:spPr>
              <a:xfrm>
                <a:off x="5789020" y="2789654"/>
                <a:ext cx="468" cy="70528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509375" y="3185167"/>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1681896" y="3185167"/>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4310802" y="3173754"/>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R5</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5556000" y="3185167"/>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R6</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2969698" y="2290439"/>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2985017" y="4081205"/>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386909" y="1340321"/>
              <a:ext cx="1519968"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PC1:192.168.1.1/24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4588477" y="1321733"/>
              <a:ext cx="1519968"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PC2:192.168.2.1/24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60" name="直接连接符 59">
            <a:extLst>
              <a:ext uri="{FF2B5EF4-FFF2-40B4-BE49-F238E27FC236}">
                <a16:creationId xmlns:a16="http://schemas.microsoft.com/office/drawing/2014/main" xmlns="" id="{2FB084DC-7F7C-4D00-B92D-0FB134D905C1}"/>
              </a:ext>
            </a:extLst>
          </p:cNvPr>
          <p:cNvCxnSpPr>
            <a:cxnSpLocks/>
          </p:cNvCxnSpPr>
          <p:nvPr/>
        </p:nvCxnSpPr>
        <p:spPr>
          <a:xfrm flipV="1">
            <a:off x="2039535" y="3265666"/>
            <a:ext cx="949488" cy="65144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2FB084DC-7F7C-4D00-B92D-0FB134D905C1}"/>
              </a:ext>
            </a:extLst>
          </p:cNvPr>
          <p:cNvCxnSpPr>
            <a:cxnSpLocks/>
          </p:cNvCxnSpPr>
          <p:nvPr/>
        </p:nvCxnSpPr>
        <p:spPr>
          <a:xfrm>
            <a:off x="1172160" y="4079580"/>
            <a:ext cx="631067" cy="1"/>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2FB084DC-7F7C-4D00-B92D-0FB134D905C1}"/>
              </a:ext>
            </a:extLst>
          </p:cNvPr>
          <p:cNvCxnSpPr>
            <a:cxnSpLocks/>
          </p:cNvCxnSpPr>
          <p:nvPr/>
        </p:nvCxnSpPr>
        <p:spPr>
          <a:xfrm>
            <a:off x="942976" y="3328397"/>
            <a:ext cx="575" cy="588712"/>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xmlns="" id="{2FB084DC-7F7C-4D00-B92D-0FB134D905C1}"/>
              </a:ext>
            </a:extLst>
          </p:cNvPr>
          <p:cNvCxnSpPr>
            <a:cxnSpLocks/>
          </p:cNvCxnSpPr>
          <p:nvPr/>
        </p:nvCxnSpPr>
        <p:spPr>
          <a:xfrm>
            <a:off x="3696449" y="3223580"/>
            <a:ext cx="1023645" cy="673218"/>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xmlns="" id="{2FB084DC-7F7C-4D00-B92D-0FB134D905C1}"/>
              </a:ext>
            </a:extLst>
          </p:cNvPr>
          <p:cNvCxnSpPr>
            <a:cxnSpLocks/>
          </p:cNvCxnSpPr>
          <p:nvPr/>
        </p:nvCxnSpPr>
        <p:spPr>
          <a:xfrm flipH="1" flipV="1">
            <a:off x="5871447" y="3338755"/>
            <a:ext cx="1" cy="566986"/>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xmlns="" id="{2FB084DC-7F7C-4D00-B92D-0FB134D905C1}"/>
              </a:ext>
            </a:extLst>
          </p:cNvPr>
          <p:cNvCxnSpPr>
            <a:cxnSpLocks/>
          </p:cNvCxnSpPr>
          <p:nvPr/>
        </p:nvCxnSpPr>
        <p:spPr>
          <a:xfrm flipV="1">
            <a:off x="4930511" y="4057549"/>
            <a:ext cx="693615" cy="453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3078412" y="4002948"/>
            <a:ext cx="546945"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IGP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文本框 137"/>
          <p:cNvSpPr txBox="1"/>
          <p:nvPr/>
        </p:nvSpPr>
        <p:spPr>
          <a:xfrm>
            <a:off x="1057141" y="4203358"/>
            <a:ext cx="671979"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G0/0/2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文本框 138"/>
          <p:cNvSpPr txBox="1"/>
          <p:nvPr/>
        </p:nvSpPr>
        <p:spPr>
          <a:xfrm>
            <a:off x="6500184" y="4213562"/>
            <a:ext cx="1040670"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61" name="文本占位符 2">
            <a:extLst>
              <a:ext uri="{FF2B5EF4-FFF2-40B4-BE49-F238E27FC236}">
                <a16:creationId xmlns:a16="http://schemas.microsoft.com/office/drawing/2014/main" xmlns="" id="{C2014A18-2693-4B31-B182-541A4994E3DC}"/>
              </a:ext>
            </a:extLst>
          </p:cNvPr>
          <p:cNvSpPr txBox="1">
            <a:spLocks/>
          </p:cNvSpPr>
          <p:nvPr/>
        </p:nvSpPr>
        <p:spPr bwMode="auto">
          <a:xfrm>
            <a:off x="6426592" y="2055223"/>
            <a:ext cx="5289566" cy="177571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5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传统</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路由转发的特点：</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5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所有路由器需要知道全网的路由。</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5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传统</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转发是面向无连接的，无法提供较好的端到端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QoS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保证。</a:t>
            </a:r>
          </a:p>
          <a:p>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5" name="表格 14"/>
          <p:cNvGraphicFramePr>
            <a:graphicFrameLocks noGrp="1"/>
          </p:cNvGraphicFramePr>
          <p:nvPr>
            <p:extLst/>
          </p:nvPr>
        </p:nvGraphicFramePr>
        <p:xfrm>
          <a:off x="1077807" y="3415345"/>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alpha val="5000"/>
                      </a:srgbClr>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alpha val="5000"/>
                      </a:srgbClr>
                    </a:solidFill>
                  </a:tcPr>
                </a:tc>
                <a:extLst>
                  <a:ext uri="{0D108BD9-81ED-4DB2-BD59-A6C34878D82A}">
                    <a16:rowId xmlns:a16="http://schemas.microsoft.com/office/drawing/2014/main" xmlns="" val="10001"/>
                  </a:ext>
                </a:extLst>
              </a:tr>
            </a:tbl>
          </a:graphicData>
        </a:graphic>
      </p:graphicFrame>
      <p:graphicFrame>
        <p:nvGraphicFramePr>
          <p:cNvPr id="62" name="表格 61"/>
          <p:cNvGraphicFramePr>
            <a:graphicFrameLocks noGrp="1"/>
          </p:cNvGraphicFramePr>
          <p:nvPr>
            <p:extLst/>
          </p:nvPr>
        </p:nvGraphicFramePr>
        <p:xfrm>
          <a:off x="1897167" y="2978809"/>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bl>
          </a:graphicData>
        </a:graphic>
      </p:graphicFrame>
      <p:graphicFrame>
        <p:nvGraphicFramePr>
          <p:cNvPr id="63" name="表格 62"/>
          <p:cNvGraphicFramePr>
            <a:graphicFrameLocks noGrp="1"/>
          </p:cNvGraphicFramePr>
          <p:nvPr>
            <p:extLst/>
          </p:nvPr>
        </p:nvGraphicFramePr>
        <p:xfrm>
          <a:off x="3021940" y="2521782"/>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bl>
          </a:graphicData>
        </a:graphic>
      </p:graphicFrame>
      <p:graphicFrame>
        <p:nvGraphicFramePr>
          <p:cNvPr id="66" name="表格 65"/>
          <p:cNvGraphicFramePr>
            <a:graphicFrameLocks noGrp="1"/>
          </p:cNvGraphicFramePr>
          <p:nvPr>
            <p:extLst/>
          </p:nvPr>
        </p:nvGraphicFramePr>
        <p:xfrm>
          <a:off x="5076793" y="3345660"/>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bl>
          </a:graphicData>
        </a:graphic>
      </p:graphicFrame>
      <p:graphicFrame>
        <p:nvGraphicFramePr>
          <p:cNvPr id="68" name="表格 67"/>
          <p:cNvGraphicFramePr>
            <a:graphicFrameLocks noGrp="1"/>
          </p:cNvGraphicFramePr>
          <p:nvPr>
            <p:extLst/>
          </p:nvPr>
        </p:nvGraphicFramePr>
        <p:xfrm>
          <a:off x="4344660" y="3054077"/>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77491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标签转发</a:t>
            </a:r>
          </a:p>
        </p:txBody>
      </p:sp>
      <p:sp>
        <p:nvSpPr>
          <p:cNvPr id="3" name="文本占位符 2"/>
          <p:cNvSpPr>
            <a:spLocks noGrp="1"/>
          </p:cNvSpPr>
          <p:nvPr>
            <p:ph type="body" sz="quarter" idx="10"/>
          </p:nvPr>
        </p:nvSpPr>
        <p:spPr>
          <a:xfrm>
            <a:off x="6112387" y="1679309"/>
            <a:ext cx="5648500" cy="3506760"/>
          </a:xfrm>
        </p:spPr>
        <p:txBody>
          <a:bodyPr/>
          <a:lstStyle/>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是一种</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骨干网技术。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是一种隧道技术，在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路由和控制协议的基础上，向网络层提供面向连接的交换。能够提供较好的</a:t>
            </a:r>
            <a:r>
              <a:rPr lang="en-US" altLang="zh-CN" sz="1600" dirty="0" err="1">
                <a:latin typeface="Huawei Sans" panose="020C0503030203020204" pitchFamily="34" charset="0"/>
                <a:ea typeface="方正兰亭黑简体" panose="02000000000000000000" pitchFamily="2" charset="-122"/>
                <a:sym typeface="Huawei Sans" panose="020C0503030203020204" pitchFamily="34" charset="0"/>
              </a:rPr>
              <a:t>QoS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保证。</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标签指导报文转发的过程中，使用本地标签查找替代传统</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转发的路由查找，大大提高转发效率。</a:t>
            </a:r>
          </a:p>
          <a:p>
            <a:pPr>
              <a:lnSpc>
                <a:spcPct val="150000"/>
              </a:lnSpc>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MPLS</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转发过程中使用的标签，既可以通过手工静态配置，又可以通过动态标签分发协议分配。</a:t>
            </a:r>
          </a:p>
        </p:txBody>
      </p:sp>
      <p:grpSp>
        <p:nvGrpSpPr>
          <p:cNvPr id="59" name="组合 58"/>
          <p:cNvGrpSpPr/>
          <p:nvPr/>
        </p:nvGrpSpPr>
        <p:grpSpPr>
          <a:xfrm>
            <a:off x="398337" y="1715442"/>
            <a:ext cx="5746204" cy="3574745"/>
            <a:chOff x="405096" y="1987832"/>
            <a:chExt cx="5746204" cy="3574745"/>
          </a:xfrm>
        </p:grpSpPr>
        <p:sp>
          <p:nvSpPr>
            <p:cNvPr id="52" name="圆角矩形 51"/>
            <p:cNvSpPr/>
            <p:nvPr/>
          </p:nvSpPr>
          <p:spPr>
            <a:xfrm>
              <a:off x="1907630" y="2530533"/>
              <a:ext cx="2685509" cy="2989270"/>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IGP</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1" name="组合 50"/>
            <p:cNvGrpSpPr/>
            <p:nvPr/>
          </p:nvGrpSpPr>
          <p:grpSpPr>
            <a:xfrm>
              <a:off x="405096" y="1987832"/>
              <a:ext cx="5746204" cy="3574745"/>
              <a:chOff x="405096" y="1225474"/>
              <a:chExt cx="5746204" cy="3574745"/>
            </a:xfrm>
          </p:grpSpPr>
          <p:grpSp>
            <p:nvGrpSpPr>
              <p:cNvPr id="4" name="组合 3"/>
              <p:cNvGrpSpPr/>
              <p:nvPr/>
            </p:nvGrpSpPr>
            <p:grpSpPr>
              <a:xfrm>
                <a:off x="405096" y="1225474"/>
                <a:ext cx="5746204" cy="3574745"/>
                <a:chOff x="392971" y="1029680"/>
                <a:chExt cx="5746204" cy="3574745"/>
              </a:xfrm>
            </p:grpSpPr>
            <p:grpSp>
              <p:nvGrpSpPr>
                <p:cNvPr id="5" name="组合 4"/>
                <p:cNvGrpSpPr/>
                <p:nvPr/>
              </p:nvGrpSpPr>
              <p:grpSpPr>
                <a:xfrm>
                  <a:off x="444509" y="1285123"/>
                  <a:ext cx="5614979" cy="2796082"/>
                  <a:chOff x="444509" y="2058050"/>
                  <a:chExt cx="5614979" cy="2796082"/>
                </a:xfrm>
              </p:grpSpPr>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23272" y="4411332"/>
                    <a:ext cx="540000" cy="442800"/>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33186" y="262056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70440" y="3519854"/>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07140" y="3494938"/>
                    <a:ext cx="540000" cy="442800"/>
                  </a:xfrm>
                  <a:prstGeom prst="rect">
                    <a:avLst/>
                  </a:prstGeom>
                </p:spPr>
              </p:pic>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6088" y="3519854"/>
                    <a:ext cx="540000" cy="442800"/>
                  </a:xfrm>
                  <a:prstGeom prst="rect">
                    <a:avLst/>
                  </a:prstGeom>
                </p:spPr>
              </p:pic>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19488" y="3494938"/>
                    <a:ext cx="540000" cy="442800"/>
                  </a:xfrm>
                  <a:prstGeom prst="rect">
                    <a:avLst/>
                  </a:prstGeom>
                </p:spPr>
              </p:pic>
              <p:cxnSp>
                <p:nvCxnSpPr>
                  <p:cNvPr id="20" name="直接连接符 19"/>
                  <p:cNvCxnSpPr>
                    <a:stCxn id="16" idx="1"/>
                    <a:endCxn id="18" idx="3"/>
                  </p:cNvCxnSpPr>
                  <p:nvPr/>
                </p:nvCxnSpPr>
                <p:spPr>
                  <a:xfrm flipH="1">
                    <a:off x="986088" y="3741254"/>
                    <a:ext cx="684352"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1"/>
                    <a:endCxn id="16" idx="0"/>
                  </p:cNvCxnSpPr>
                  <p:nvPr/>
                </p:nvCxnSpPr>
                <p:spPr>
                  <a:xfrm flipH="1">
                    <a:off x="1940440" y="2841966"/>
                    <a:ext cx="992746"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6" idx="2"/>
                    <a:endCxn id="14" idx="1"/>
                  </p:cNvCxnSpPr>
                  <p:nvPr/>
                </p:nvCxnSpPr>
                <p:spPr>
                  <a:xfrm>
                    <a:off x="1940440" y="3962654"/>
                    <a:ext cx="982832"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3"/>
                    <a:endCxn id="17" idx="0"/>
                  </p:cNvCxnSpPr>
                  <p:nvPr/>
                </p:nvCxnSpPr>
                <p:spPr>
                  <a:xfrm>
                    <a:off x="3473186" y="2841966"/>
                    <a:ext cx="1003954"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4" idx="3"/>
                    <a:endCxn id="17" idx="2"/>
                  </p:cNvCxnSpPr>
                  <p:nvPr/>
                </p:nvCxnSpPr>
                <p:spPr>
                  <a:xfrm flipV="1">
                    <a:off x="3463272" y="3937738"/>
                    <a:ext cx="1013868"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7" idx="3"/>
                    <a:endCxn id="19" idx="1"/>
                  </p:cNvCxnSpPr>
                  <p:nvPr/>
                </p:nvCxnSpPr>
                <p:spPr>
                  <a:xfrm>
                    <a:off x="4747140" y="3716338"/>
                    <a:ext cx="77234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26" name="图片 25" descr="PC.png"/>
                  <p:cNvPicPr>
                    <a:picLocks noChangeAspect="1"/>
                  </p:cNvPicPr>
                  <p:nvPr/>
                </p:nvPicPr>
                <p:blipFill>
                  <a:blip r:embed="rId4" cstate="print"/>
                  <a:stretch>
                    <a:fillRect/>
                  </a:stretch>
                </p:blipFill>
                <p:spPr>
                  <a:xfrm>
                    <a:off x="444509" y="2058050"/>
                    <a:ext cx="539063" cy="414000"/>
                  </a:xfrm>
                  <a:prstGeom prst="rect">
                    <a:avLst/>
                  </a:prstGeom>
                </p:spPr>
              </p:pic>
              <p:pic>
                <p:nvPicPr>
                  <p:cNvPr id="27" name="图片 26" descr="PC.png"/>
                  <p:cNvPicPr>
                    <a:picLocks noChangeAspect="1"/>
                  </p:cNvPicPr>
                  <p:nvPr/>
                </p:nvPicPr>
                <p:blipFill>
                  <a:blip r:embed="rId4" cstate="print"/>
                  <a:stretch>
                    <a:fillRect/>
                  </a:stretch>
                </p:blipFill>
                <p:spPr>
                  <a:xfrm>
                    <a:off x="5519488" y="2099850"/>
                    <a:ext cx="539063" cy="414000"/>
                  </a:xfrm>
                  <a:prstGeom prst="rect">
                    <a:avLst/>
                  </a:prstGeom>
                </p:spPr>
              </p:pic>
              <p:cxnSp>
                <p:nvCxnSpPr>
                  <p:cNvPr id="28" name="直接连接符 27"/>
                  <p:cNvCxnSpPr>
                    <a:stCxn id="26" idx="2"/>
                    <a:endCxn id="18" idx="0"/>
                  </p:cNvCxnSpPr>
                  <p:nvPr/>
                </p:nvCxnSpPr>
                <p:spPr>
                  <a:xfrm>
                    <a:off x="714041" y="2472050"/>
                    <a:ext cx="2047" cy="104780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2"/>
                    <a:endCxn id="19" idx="0"/>
                  </p:cNvCxnSpPr>
                  <p:nvPr/>
                </p:nvCxnSpPr>
                <p:spPr>
                  <a:xfrm>
                    <a:off x="5789020" y="2513850"/>
                    <a:ext cx="468" cy="9810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09375" y="3185167"/>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框 6"/>
                <p:cNvSpPr txBox="1"/>
                <p:nvPr/>
              </p:nvSpPr>
              <p:spPr>
                <a:xfrm>
                  <a:off x="1637010" y="3185167"/>
                  <a:ext cx="687225" cy="523220"/>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p>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PE</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节点</a:t>
                  </a:r>
                </a:p>
              </p:txBody>
            </p:sp>
            <p:sp>
              <p:nvSpPr>
                <p:cNvPr id="8" name="文本框 7"/>
                <p:cNvSpPr txBox="1"/>
                <p:nvPr/>
              </p:nvSpPr>
              <p:spPr>
                <a:xfrm>
                  <a:off x="4310802" y="3173754"/>
                  <a:ext cx="671979" cy="523220"/>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R5</a:t>
                  </a:r>
                </a:p>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PE</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节点</a:t>
                  </a:r>
                </a:p>
              </p:txBody>
            </p:sp>
            <p:sp>
              <p:nvSpPr>
                <p:cNvPr id="9" name="文本框 8"/>
                <p:cNvSpPr txBox="1"/>
                <p:nvPr/>
              </p:nvSpPr>
              <p:spPr>
                <a:xfrm>
                  <a:off x="5556000" y="3185167"/>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R6</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2969698" y="2290439"/>
                  <a:ext cx="585417" cy="523220"/>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R3</a:t>
                  </a:r>
                </a:p>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节点</a:t>
                  </a:r>
                </a:p>
              </p:txBody>
            </p:sp>
            <p:sp>
              <p:nvSpPr>
                <p:cNvPr id="11" name="文本框 10"/>
                <p:cNvSpPr txBox="1"/>
                <p:nvPr/>
              </p:nvSpPr>
              <p:spPr>
                <a:xfrm>
                  <a:off x="2985017" y="4081205"/>
                  <a:ext cx="585417" cy="523220"/>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R4</a:t>
                  </a:r>
                </a:p>
                <a:p>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P</a:t>
                  </a: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节点</a:t>
                  </a:r>
                </a:p>
              </p:txBody>
            </p:sp>
            <p:sp>
              <p:nvSpPr>
                <p:cNvPr id="12" name="文本框 11"/>
                <p:cNvSpPr txBox="1"/>
                <p:nvPr/>
              </p:nvSpPr>
              <p:spPr>
                <a:xfrm>
                  <a:off x="392971" y="1029680"/>
                  <a:ext cx="1519968"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PC1:192.168.1.1/24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4619207" y="1034392"/>
                  <a:ext cx="1519968"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PC2:192.168.2.1/24</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45" name="直接连接符 44">
                <a:extLst>
                  <a:ext uri="{FF2B5EF4-FFF2-40B4-BE49-F238E27FC236}">
                    <a16:creationId xmlns:a16="http://schemas.microsoft.com/office/drawing/2014/main" xmlns="" id="{2FB084DC-7F7C-4D00-B92D-0FB134D905C1}"/>
                  </a:ext>
                </a:extLst>
              </p:cNvPr>
              <p:cNvCxnSpPr>
                <a:cxnSpLocks/>
              </p:cNvCxnSpPr>
              <p:nvPr/>
            </p:nvCxnSpPr>
            <p:spPr>
              <a:xfrm flipV="1">
                <a:off x="1899489" y="2212521"/>
                <a:ext cx="949488" cy="65144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2FB084DC-7F7C-4D00-B92D-0FB134D905C1}"/>
                  </a:ext>
                </a:extLst>
              </p:cNvPr>
              <p:cNvCxnSpPr>
                <a:cxnSpLocks/>
              </p:cNvCxnSpPr>
              <p:nvPr/>
            </p:nvCxnSpPr>
            <p:spPr>
              <a:xfrm>
                <a:off x="1032114" y="3026435"/>
                <a:ext cx="631067" cy="1"/>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xmlns="" id="{2FB084DC-7F7C-4D00-B92D-0FB134D905C1}"/>
                  </a:ext>
                </a:extLst>
              </p:cNvPr>
              <p:cNvCxnSpPr>
                <a:cxnSpLocks/>
              </p:cNvCxnSpPr>
              <p:nvPr/>
            </p:nvCxnSpPr>
            <p:spPr>
              <a:xfrm>
                <a:off x="637820" y="2275252"/>
                <a:ext cx="575" cy="588712"/>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xmlns="" id="{2FB084DC-7F7C-4D00-B92D-0FB134D905C1}"/>
                  </a:ext>
                </a:extLst>
              </p:cNvPr>
              <p:cNvCxnSpPr>
                <a:cxnSpLocks/>
              </p:cNvCxnSpPr>
              <p:nvPr/>
            </p:nvCxnSpPr>
            <p:spPr>
              <a:xfrm>
                <a:off x="3556403" y="2170435"/>
                <a:ext cx="1023645" cy="673218"/>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2FB084DC-7F7C-4D00-B92D-0FB134D905C1}"/>
                  </a:ext>
                </a:extLst>
              </p:cNvPr>
              <p:cNvCxnSpPr>
                <a:cxnSpLocks/>
              </p:cNvCxnSpPr>
              <p:nvPr/>
            </p:nvCxnSpPr>
            <p:spPr>
              <a:xfrm flipH="1" flipV="1">
                <a:off x="5731401" y="2285610"/>
                <a:ext cx="1" cy="566986"/>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2FB084DC-7F7C-4D00-B92D-0FB134D905C1}"/>
                  </a:ext>
                </a:extLst>
              </p:cNvPr>
              <p:cNvCxnSpPr>
                <a:cxnSpLocks/>
              </p:cNvCxnSpPr>
              <p:nvPr/>
            </p:nvCxnSpPr>
            <p:spPr>
              <a:xfrm flipV="1">
                <a:off x="4790465" y="3004404"/>
                <a:ext cx="693615" cy="4533"/>
              </a:xfrm>
              <a:prstGeom prst="line">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3475397" y="5012638"/>
              <a:ext cx="1176925"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MPLS Domain</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aphicFrame>
        <p:nvGraphicFramePr>
          <p:cNvPr id="57" name="表格 56"/>
          <p:cNvGraphicFramePr>
            <a:graphicFrameLocks noGrp="1"/>
          </p:cNvGraphicFramePr>
          <p:nvPr>
            <p:extLst>
              <p:ext uri="{D42A27DB-BD31-4B8C-83A1-F6EECF244321}">
                <p14:modId xmlns:p14="http://schemas.microsoft.com/office/powerpoint/2010/main" val="472879467"/>
              </p:ext>
            </p:extLst>
          </p:nvPr>
        </p:nvGraphicFramePr>
        <p:xfrm>
          <a:off x="771692" y="2815207"/>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2140670743"/>
              </p:ext>
            </p:extLst>
          </p:nvPr>
        </p:nvGraphicFramePr>
        <p:xfrm>
          <a:off x="1482278" y="2053128"/>
          <a:ext cx="1038348" cy="822960"/>
        </p:xfrm>
        <a:graphic>
          <a:graphicData uri="http://schemas.openxmlformats.org/drawingml/2006/table">
            <a:tbl>
              <a:tblPr firstRow="1" bandRow="1">
                <a:tableStyleId>{72833802-FEF1-4C79-8D5D-14CF1EAF98D9}</a:tableStyleId>
              </a:tblPr>
              <a:tblGrid>
                <a:gridCol w="1038348">
                  <a:extLst>
                    <a:ext uri="{9D8B030D-6E8A-4147-A177-3AD203B41FA5}">
                      <a16:colId xmlns:a16="http://schemas.microsoft.com/office/drawing/2014/main" xmlns="" val="20000"/>
                    </a:ext>
                  </a:extLst>
                </a:gridCol>
              </a:tblGrid>
              <a:tr h="251443">
                <a:tc>
                  <a:txBody>
                    <a:bodyPr/>
                    <a:lstStyle/>
                    <a:p>
                      <a:pPr marL="0" algn="ctr" defTabSz="914034" rtl="0" eaLnBrk="1" latinLnBrk="0" hangingPunct="1"/>
                      <a:r>
                        <a:rPr lang="en-US" altLang="zh-CN" sz="1200" b="0" kern="1200" dirty="0">
                          <a:solidFill>
                            <a:schemeClr val="bg1"/>
                          </a:solidFill>
                          <a:latin typeface="+mn-lt"/>
                          <a:ea typeface="+mn-ea"/>
                          <a:cs typeface="+mn-cs"/>
                        </a:rPr>
                        <a:t>MPLS</a:t>
                      </a:r>
                      <a:r>
                        <a:rPr lang="zh-CN" altLang="en-US" sz="1200" b="0" kern="1200" dirty="0">
                          <a:solidFill>
                            <a:schemeClr val="bg1"/>
                          </a:solidFill>
                          <a:latin typeface="+mn-lt"/>
                          <a:ea typeface="+mn-ea"/>
                          <a:cs typeface="+mn-cs"/>
                        </a:rPr>
                        <a:t>标签</a:t>
                      </a:r>
                      <a:r>
                        <a:rPr lang="en-US" altLang="zh-CN" sz="1200" b="0" kern="1200" dirty="0">
                          <a:solidFill>
                            <a:schemeClr val="bg1"/>
                          </a:solidFill>
                          <a:latin typeface="+mn-lt"/>
                          <a:ea typeface="+mn-ea"/>
                          <a:cs typeface="+mn-cs"/>
                        </a:rPr>
                        <a:t>1</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62147">
                <a:tc>
                  <a:txBody>
                    <a:bodyPr/>
                    <a:lstStyle/>
                    <a:p>
                      <a:pPr marL="0" algn="ctr" defTabSz="914034" rtl="0" eaLnBrk="1" latinLnBrk="0" hangingPunct="1"/>
                      <a:r>
                        <a:rPr lang="en-US" altLang="zh-CN" sz="1200" kern="1200" dirty="0">
                          <a:solidFill>
                            <a:schemeClr val="tx1"/>
                          </a:solidFill>
                          <a:latin typeface="+mn-lt"/>
                          <a:ea typeface="+mn-ea"/>
                          <a:cs typeface="+mn-cs"/>
                        </a:rPr>
                        <a:t>IP</a:t>
                      </a:r>
                      <a:r>
                        <a:rPr lang="zh-CN" altLang="en-US" sz="1200" kern="1200" dirty="0">
                          <a:solidFill>
                            <a:schemeClr val="tx1"/>
                          </a:solidFill>
                          <a:latin typeface="+mn-lt"/>
                          <a:ea typeface="+mn-ea"/>
                          <a:cs typeface="+mn-cs"/>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1194">
                <a:tc>
                  <a:txBody>
                    <a:bodyPr/>
                    <a:lstStyle/>
                    <a:p>
                      <a:pPr marL="0" algn="ctr" defTabSz="914034" rtl="0" eaLnBrk="1" latinLnBrk="0" hangingPunct="1"/>
                      <a:r>
                        <a:rPr lang="zh-CN" altLang="en-US" sz="1200" kern="1200" dirty="0">
                          <a:solidFill>
                            <a:schemeClr val="tx1"/>
                          </a:solidFill>
                          <a:latin typeface="+mn-lt"/>
                          <a:ea typeface="+mn-ea"/>
                          <a:cs typeface="+mn-cs"/>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3169996546"/>
              </p:ext>
            </p:extLst>
          </p:nvPr>
        </p:nvGraphicFramePr>
        <p:xfrm>
          <a:off x="2768922" y="1613101"/>
          <a:ext cx="1038348" cy="822960"/>
        </p:xfrm>
        <a:graphic>
          <a:graphicData uri="http://schemas.openxmlformats.org/drawingml/2006/table">
            <a:tbl>
              <a:tblPr firstRow="1" bandRow="1">
                <a:tableStyleId>{72833802-FEF1-4C79-8D5D-14CF1EAF98D9}</a:tableStyleId>
              </a:tblPr>
              <a:tblGrid>
                <a:gridCol w="1038348">
                  <a:extLst>
                    <a:ext uri="{9D8B030D-6E8A-4147-A177-3AD203B41FA5}">
                      <a16:colId xmlns:a16="http://schemas.microsoft.com/office/drawing/2014/main" xmlns="" val="20000"/>
                    </a:ext>
                  </a:extLst>
                </a:gridCol>
              </a:tblGrid>
              <a:tr h="251443">
                <a:tc>
                  <a:txBody>
                    <a:bodyPr/>
                    <a:lstStyle/>
                    <a:p>
                      <a:pPr marL="0" algn="ctr" defTabSz="914034" rtl="0" eaLnBrk="1" latinLnBrk="0" hangingPunct="1"/>
                      <a:r>
                        <a:rPr lang="en-US" altLang="zh-CN" sz="1200" b="0" kern="1200" dirty="0">
                          <a:solidFill>
                            <a:schemeClr val="bg1"/>
                          </a:solidFill>
                          <a:latin typeface="+mn-lt"/>
                          <a:ea typeface="+mn-ea"/>
                          <a:cs typeface="+mn-cs"/>
                        </a:rPr>
                        <a:t>MPLS</a:t>
                      </a:r>
                      <a:r>
                        <a:rPr lang="zh-CN" altLang="en-US" sz="1200" b="0" kern="1200" dirty="0">
                          <a:solidFill>
                            <a:schemeClr val="bg1"/>
                          </a:solidFill>
                          <a:latin typeface="+mn-lt"/>
                          <a:ea typeface="+mn-ea"/>
                          <a:cs typeface="+mn-cs"/>
                        </a:rPr>
                        <a:t>标签</a:t>
                      </a:r>
                      <a:r>
                        <a:rPr lang="en-US" altLang="zh-CN" sz="1200" b="0" kern="1200" dirty="0">
                          <a:solidFill>
                            <a:schemeClr val="bg1"/>
                          </a:solidFill>
                          <a:latin typeface="+mn-lt"/>
                          <a:ea typeface="+mn-ea"/>
                          <a:cs typeface="+mn-cs"/>
                        </a:rPr>
                        <a:t>2</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62147">
                <a:tc>
                  <a:txBody>
                    <a:bodyPr/>
                    <a:lstStyle/>
                    <a:p>
                      <a:pPr marL="0" algn="ctr" defTabSz="914034" rtl="0" eaLnBrk="1" latinLnBrk="0" hangingPunct="1"/>
                      <a:r>
                        <a:rPr lang="en-US" altLang="zh-CN" sz="1200" kern="1200" dirty="0">
                          <a:solidFill>
                            <a:schemeClr val="tx1"/>
                          </a:solidFill>
                          <a:latin typeface="+mn-lt"/>
                          <a:ea typeface="+mn-ea"/>
                          <a:cs typeface="+mn-cs"/>
                        </a:rPr>
                        <a:t>IP</a:t>
                      </a:r>
                      <a:r>
                        <a:rPr lang="zh-CN" altLang="en-US" sz="1200" kern="1200" dirty="0">
                          <a:solidFill>
                            <a:schemeClr val="tx1"/>
                          </a:solidFill>
                          <a:latin typeface="+mn-lt"/>
                          <a:ea typeface="+mn-ea"/>
                          <a:cs typeface="+mn-cs"/>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1194">
                <a:tc>
                  <a:txBody>
                    <a:bodyPr/>
                    <a:lstStyle/>
                    <a:p>
                      <a:pPr marL="0" algn="ctr" defTabSz="914034" rtl="0" eaLnBrk="1" latinLnBrk="0" hangingPunct="1"/>
                      <a:r>
                        <a:rPr lang="zh-CN" altLang="en-US" sz="1200" kern="1200" dirty="0">
                          <a:solidFill>
                            <a:schemeClr val="tx1"/>
                          </a:solidFill>
                          <a:latin typeface="+mn-lt"/>
                          <a:ea typeface="+mn-ea"/>
                          <a:cs typeface="+mn-cs"/>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3049934077"/>
              </p:ext>
            </p:extLst>
          </p:nvPr>
        </p:nvGraphicFramePr>
        <p:xfrm>
          <a:off x="4220584" y="2483819"/>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3722651222"/>
              </p:ext>
            </p:extLst>
          </p:nvPr>
        </p:nvGraphicFramePr>
        <p:xfrm>
          <a:off x="4949770" y="2803896"/>
          <a:ext cx="659888" cy="548640"/>
        </p:xfrm>
        <a:graphic>
          <a:graphicData uri="http://schemas.openxmlformats.org/drawingml/2006/table">
            <a:tbl>
              <a:tblPr firstRow="1" bandRow="1">
                <a:tableStyleId>{7E9639D4-E3E2-4D34-9284-5A2195B3D0D7}</a:tableStyleId>
              </a:tblPr>
              <a:tblGrid>
                <a:gridCol w="659888">
                  <a:extLst>
                    <a:ext uri="{9D8B030D-6E8A-4147-A177-3AD203B41FA5}">
                      <a16:colId xmlns:a16="http://schemas.microsoft.com/office/drawing/2014/main" xmlns="" val="20000"/>
                    </a:ext>
                  </a:extLst>
                </a:gridCol>
              </a:tblGrid>
              <a:tr h="237656">
                <a:tc>
                  <a:txBody>
                    <a:bodyPr/>
                    <a:lstStyle/>
                    <a:p>
                      <a:pPr algn="ctr"/>
                      <a:r>
                        <a:rPr lang="en-US" altLang="zh-CN" sz="1200" b="0" dirty="0">
                          <a:solidFill>
                            <a:schemeClr val="tx1"/>
                          </a:solidFill>
                          <a:latin typeface="+mn-lt"/>
                          <a:ea typeface="+mn-ea"/>
                        </a:rPr>
                        <a:t>IP</a:t>
                      </a:r>
                      <a:r>
                        <a:rPr lang="zh-CN" altLang="en-US" sz="1200" b="0" dirty="0">
                          <a:solidFill>
                            <a:schemeClr val="tx1"/>
                          </a:solidFill>
                          <a:latin typeface="+mn-lt"/>
                          <a:ea typeface="+mn-ea"/>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37656">
                <a:tc>
                  <a:txBody>
                    <a:bodyPr/>
                    <a:lstStyle/>
                    <a:p>
                      <a:pPr algn="ctr"/>
                      <a:r>
                        <a:rPr lang="zh-CN" altLang="en-US" sz="1200" dirty="0">
                          <a:latin typeface="+mn-lt"/>
                          <a:ea typeface="+mn-ea"/>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98389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MPLS</a:t>
            </a:r>
            <a:r>
              <a:rPr lang="zh-CN" altLang="en-US" smtClean="0">
                <a:sym typeface="Huawei Sans" panose="020C0503030203020204" pitchFamily="34" charset="0"/>
              </a:rPr>
              <a:t>转发存在的问题</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800" dirty="0" smtClean="0">
                <a:sym typeface="Huawei Sans" panose="020C0503030203020204" pitchFamily="34" charset="0"/>
              </a:rPr>
              <a:t>MPLS</a:t>
            </a:r>
            <a:r>
              <a:rPr lang="zh-CN" altLang="en-US" sz="1800" dirty="0" smtClean="0">
                <a:sym typeface="Huawei Sans" panose="020C0503030203020204" pitchFamily="34" charset="0"/>
              </a:rPr>
              <a:t>的标签分发有静态和动态两种方式，均面临着不同的问题：</a:t>
            </a:r>
            <a:endParaRPr lang="en-US" altLang="zh-CN" sz="1800" dirty="0" smtClean="0">
              <a:sym typeface="Huawei Sans" panose="020C0503030203020204" pitchFamily="34" charset="0"/>
            </a:endParaRPr>
          </a:p>
          <a:p>
            <a:pPr lvl="1"/>
            <a:r>
              <a:rPr lang="zh-CN" altLang="en-US" sz="1600" dirty="0" smtClean="0">
                <a:sym typeface="Huawei Sans" panose="020C0503030203020204" pitchFamily="34" charset="0"/>
              </a:rPr>
              <a:t>静态标签分发为手工配置。随着网络规模不断的扩大，网络拓扑易变化，静态手工配置标签不适应大型网络需求。</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动态标签分发的问题，一方面在于部分动态标签协议本身并无算路能力，需依赖</a:t>
            </a:r>
            <a:r>
              <a:rPr lang="en-US" altLang="zh-CN" sz="1600" dirty="0" smtClean="0">
                <a:sym typeface="Huawei Sans" panose="020C0503030203020204" pitchFamily="34" charset="0"/>
              </a:rPr>
              <a:t>IGP</a:t>
            </a:r>
            <a:r>
              <a:rPr lang="zh-CN" altLang="en-US" sz="1600" dirty="0" smtClean="0">
                <a:sym typeface="Huawei Sans" panose="020C0503030203020204" pitchFamily="34" charset="0"/>
              </a:rPr>
              <a:t>进行路径计算，同时控制面协议复杂，设备之间需要发送大量的消息来维持邻居及路径状态，浪费了链路带宽及设备资源。另一方面部分标签分发协议虽然支持流量工程，但是配置复杂，不支持负载分担，需要大量协议报文维护路径正常工作；同时每台设备都是独立存在，只知道自己的状态，设备之间需要交互信令报文，也会浪费链路带宽及设备资源。</a:t>
            </a:r>
          </a:p>
          <a:p>
            <a:endParaRPr lang="zh-CN" altLang="en-US" sz="1800" dirty="0">
              <a:sym typeface="Huawei Sans" panose="020C0503030203020204" pitchFamily="34" charset="0"/>
            </a:endParaRPr>
          </a:p>
        </p:txBody>
      </p:sp>
      <p:grpSp>
        <p:nvGrpSpPr>
          <p:cNvPr id="61" name="组合 60"/>
          <p:cNvGrpSpPr/>
          <p:nvPr/>
        </p:nvGrpSpPr>
        <p:grpSpPr>
          <a:xfrm>
            <a:off x="2657062" y="3744663"/>
            <a:ext cx="6877876" cy="2448318"/>
            <a:chOff x="2674485" y="1930400"/>
            <a:chExt cx="6877876" cy="2448318"/>
          </a:xfrm>
        </p:grpSpPr>
        <p:sp>
          <p:nvSpPr>
            <p:cNvPr id="51" name="圆角矩形 50"/>
            <p:cNvSpPr/>
            <p:nvPr/>
          </p:nvSpPr>
          <p:spPr>
            <a:xfrm>
              <a:off x="4196152" y="1930400"/>
              <a:ext cx="3799698" cy="2448318"/>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IGP</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p:cNvSpPr txBox="1"/>
            <p:nvPr/>
          </p:nvSpPr>
          <p:spPr>
            <a:xfrm>
              <a:off x="6861515" y="4101718"/>
              <a:ext cx="1176925" cy="276999"/>
            </a:xfrm>
            <a:prstGeom prst="rect">
              <a:avLst/>
            </a:prstGeom>
            <a:noFill/>
          </p:spPr>
          <p:txBody>
            <a:bodyPr wrap="non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MPLS Domain</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8" name="组合 37"/>
            <p:cNvGrpSpPr/>
            <p:nvPr/>
          </p:nvGrpSpPr>
          <p:grpSpPr>
            <a:xfrm>
              <a:off x="2737537" y="2033058"/>
              <a:ext cx="6735646" cy="2243000"/>
              <a:chOff x="521265" y="2036923"/>
              <a:chExt cx="6735646" cy="2243000"/>
            </a:xfrm>
          </p:grpSpPr>
          <p:cxnSp>
            <p:nvCxnSpPr>
              <p:cNvPr id="4" name="直接连接符 3"/>
              <p:cNvCxnSpPr/>
              <p:nvPr/>
            </p:nvCxnSpPr>
            <p:spPr>
              <a:xfrm rot="5400000">
                <a:off x="4508212" y="3236113"/>
                <a:ext cx="662814" cy="1266975"/>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6200000" flipH="1">
                <a:off x="4434874" y="2212123"/>
                <a:ext cx="662814" cy="1266974"/>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4442923" y="2979448"/>
                <a:ext cx="602558" cy="1151795"/>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6200000" flipH="1">
                <a:off x="2622617" y="2881756"/>
                <a:ext cx="662814" cy="1266974"/>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a:off x="2517702" y="1841243"/>
                <a:ext cx="662814" cy="1266974"/>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rot="16200000">
                <a:off x="1897022" y="2320575"/>
                <a:ext cx="1764410" cy="1686342"/>
                <a:chOff x="6600056" y="4353447"/>
                <a:chExt cx="1296144" cy="833967"/>
              </a:xfrm>
            </p:grpSpPr>
            <p:cxnSp>
              <p:nvCxnSpPr>
                <p:cNvPr id="13" name="直接连接符 1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5400000">
                <a:off x="4054201" y="2320575"/>
                <a:ext cx="1764410" cy="1686342"/>
                <a:chOff x="6600056" y="4353447"/>
                <a:chExt cx="1296144" cy="833967"/>
              </a:xfrm>
            </p:grpSpPr>
            <p:cxnSp>
              <p:nvCxnSpPr>
                <p:cNvPr id="16" name="直接连接符 15"/>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7520" y="2937023"/>
                <a:ext cx="540000" cy="442800"/>
              </a:xfrm>
              <a:prstGeom prst="rect">
                <a:avLst/>
              </a:prstGeom>
            </p:spPr>
          </p:pic>
          <p:grpSp>
            <p:nvGrpSpPr>
              <p:cNvPr id="19" name="组合 18"/>
              <p:cNvGrpSpPr/>
              <p:nvPr/>
            </p:nvGrpSpPr>
            <p:grpSpPr>
              <a:xfrm>
                <a:off x="3609728" y="2036923"/>
                <a:ext cx="540000" cy="2243000"/>
                <a:chOff x="3071664" y="2780928"/>
                <a:chExt cx="540000" cy="2243000"/>
              </a:xfrm>
            </p:grpSpPr>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71664" y="2780928"/>
                  <a:ext cx="540000" cy="442800"/>
                </a:xfrm>
                <a:prstGeom prst="rect">
                  <a:avLst/>
                </a:prstGeom>
              </p:spPr>
            </p:pic>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71664" y="4581128"/>
                  <a:ext cx="540000" cy="442800"/>
                </a:xfrm>
                <a:prstGeom prst="rect">
                  <a:avLst/>
                </a:prstGeom>
              </p:spPr>
            </p:pic>
          </p:grpSp>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81936" y="2937023"/>
                <a:ext cx="540000" cy="442800"/>
              </a:xfrm>
              <a:prstGeom prst="rect">
                <a:avLst/>
              </a:prstGeom>
            </p:spPr>
          </p:pic>
          <p:sp>
            <p:nvSpPr>
              <p:cNvPr id="23" name="文本框 22"/>
              <p:cNvSpPr txBox="1"/>
              <p:nvPr/>
            </p:nvSpPr>
            <p:spPr>
              <a:xfrm>
                <a:off x="1789665" y="3322622"/>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3672780" y="2490370"/>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3672780" y="3497932"/>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5543580" y="3379823"/>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1" name="直接连接符 30"/>
              <p:cNvCxnSpPr/>
              <p:nvPr/>
            </p:nvCxnSpPr>
            <p:spPr>
              <a:xfrm rot="16200000">
                <a:off x="2652224" y="2215741"/>
                <a:ext cx="602558" cy="1151795"/>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6200000" flipH="1">
                <a:off x="2463162" y="3117690"/>
                <a:ext cx="729095" cy="1393671"/>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6200000" flipH="1">
                <a:off x="4537335" y="1850206"/>
                <a:ext cx="662814" cy="1266974"/>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21265" y="3385521"/>
                <a:ext cx="405880"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R5</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p:cNvSpPr txBox="1"/>
              <p:nvPr/>
            </p:nvSpPr>
            <p:spPr>
              <a:xfrm>
                <a:off x="6851031" y="3375958"/>
                <a:ext cx="405880"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R6</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74485" y="2938856"/>
              <a:ext cx="540000" cy="442800"/>
            </a:xfrm>
            <a:prstGeom prst="rect">
              <a:avLst/>
            </a:prstGeom>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012361" y="2929293"/>
              <a:ext cx="540000" cy="442800"/>
            </a:xfrm>
            <a:prstGeom prst="rect">
              <a:avLst/>
            </a:prstGeom>
          </p:spPr>
        </p:pic>
        <p:cxnSp>
          <p:nvCxnSpPr>
            <p:cNvPr id="46" name="直接连接符 45"/>
            <p:cNvCxnSpPr>
              <a:stCxn id="39" idx="3"/>
              <a:endCxn id="18" idx="1"/>
            </p:cNvCxnSpPr>
            <p:nvPr/>
          </p:nvCxnSpPr>
          <p:spPr>
            <a:xfrm flipV="1">
              <a:off x="3214485" y="3154558"/>
              <a:ext cx="739307" cy="569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2" idx="3"/>
              <a:endCxn id="42" idx="1"/>
            </p:cNvCxnSpPr>
            <p:nvPr/>
          </p:nvCxnSpPr>
          <p:spPr>
            <a:xfrm flipV="1">
              <a:off x="8238208" y="3150693"/>
              <a:ext cx="774153" cy="3865"/>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a:off x="9386557" y="5892984"/>
            <a:ext cx="927597" cy="0"/>
          </a:xfrm>
          <a:prstGeom prst="line">
            <a:avLst/>
          </a:prstGeom>
          <a:ln w="25400">
            <a:solidFill>
              <a:srgbClr val="EC706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9386558" y="6237365"/>
            <a:ext cx="927596" cy="2"/>
          </a:xfrm>
          <a:prstGeom prst="line">
            <a:avLst/>
          </a:prstGeom>
          <a:ln w="25400">
            <a:solidFill>
              <a:srgbClr val="00B0F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0471904" y="5744922"/>
            <a:ext cx="466794" cy="307777"/>
          </a:xfrm>
          <a:prstGeom prst="rect">
            <a:avLst/>
          </a:prstGeom>
          <a:noFill/>
        </p:spPr>
        <p:txBody>
          <a:bodyPr wrap="non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IGP</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p:cNvSpPr txBox="1"/>
          <p:nvPr/>
        </p:nvSpPr>
        <p:spPr>
          <a:xfrm>
            <a:off x="10471904" y="6090988"/>
            <a:ext cx="1261884"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标签分配协议</a:t>
            </a:r>
          </a:p>
        </p:txBody>
      </p:sp>
    </p:spTree>
    <p:extLst>
      <p:ext uri="{BB962C8B-B14F-4D97-AF65-F5344CB8AC3E}">
        <p14:creationId xmlns:p14="http://schemas.microsoft.com/office/powerpoint/2010/main" val="29646657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Segment Routing</a:t>
            </a:r>
            <a:r>
              <a:rPr lang="zh-CN" altLang="en-US" smtClean="0">
                <a:sym typeface="Huawei Sans" panose="020C0503030203020204" pitchFamily="34" charset="0"/>
              </a:rPr>
              <a:t>简介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2000" dirty="0" smtClean="0">
                <a:sym typeface="Huawei Sans" panose="020C0503030203020204" pitchFamily="34" charset="0"/>
              </a:rPr>
              <a:t>为解决传统</a:t>
            </a:r>
            <a:r>
              <a:rPr lang="en-US" altLang="zh-CN" sz="2000" dirty="0" smtClean="0">
                <a:sym typeface="Huawei Sans" panose="020C0503030203020204" pitchFamily="34" charset="0"/>
              </a:rPr>
              <a:t>IP</a:t>
            </a:r>
            <a:r>
              <a:rPr lang="zh-CN" altLang="en-US" sz="2000" dirty="0" smtClean="0">
                <a:sym typeface="Huawei Sans" panose="020C0503030203020204" pitchFamily="34" charset="0"/>
              </a:rPr>
              <a:t>转发和</a:t>
            </a:r>
            <a:r>
              <a:rPr lang="en-US" altLang="zh-CN" sz="2000" dirty="0" smtClean="0">
                <a:sym typeface="Huawei Sans" panose="020C0503030203020204" pitchFamily="34" charset="0"/>
              </a:rPr>
              <a:t>MPLS</a:t>
            </a:r>
            <a:r>
              <a:rPr lang="zh-CN" altLang="en-US" sz="2000" dirty="0" smtClean="0">
                <a:sym typeface="Huawei Sans" panose="020C0503030203020204" pitchFamily="34" charset="0"/>
              </a:rPr>
              <a:t>转发的问题，业界提出了</a:t>
            </a:r>
            <a:r>
              <a:rPr lang="en-US" altLang="zh-CN" sz="2000" dirty="0" smtClean="0"/>
              <a:t>SR </a:t>
            </a:r>
            <a:r>
              <a:rPr lang="zh-CN" altLang="en-US" sz="2000" dirty="0" smtClean="0"/>
              <a:t>（</a:t>
            </a:r>
            <a:r>
              <a:rPr lang="en-US" altLang="zh-CN" sz="2000" dirty="0" smtClean="0"/>
              <a:t>Segment Routing</a:t>
            </a:r>
            <a:r>
              <a:rPr lang="zh-CN" altLang="en-US" sz="2000" dirty="0" smtClean="0"/>
              <a:t>，分段路由）</a:t>
            </a:r>
            <a:r>
              <a:rPr lang="zh-CN" altLang="en-US" sz="2000" dirty="0" smtClean="0">
                <a:sym typeface="Huawei Sans" panose="020C0503030203020204" pitchFamily="34" charset="0"/>
              </a:rPr>
              <a:t>。</a:t>
            </a:r>
            <a:r>
              <a:rPr lang="en-US" altLang="zh-CN" sz="2000" dirty="0" smtClean="0"/>
              <a:t>SR</a:t>
            </a:r>
            <a:r>
              <a:rPr lang="zh-CN" altLang="en-US" sz="2000" dirty="0" smtClean="0">
                <a:sym typeface="Huawei Sans" panose="020C0503030203020204" pitchFamily="34" charset="0"/>
              </a:rPr>
              <a:t>的转发机制有很大改进，主要体现在以下几个方面：</a:t>
            </a:r>
            <a:endParaRPr lang="en-US" altLang="zh-CN" sz="2000" dirty="0" smtClean="0">
              <a:sym typeface="Huawei Sans" panose="020C0503030203020204" pitchFamily="34" charset="0"/>
            </a:endParaRPr>
          </a:p>
          <a:p>
            <a:pPr marL="745939" lvl="1" indent="-342900">
              <a:buFont typeface="+mj-lt"/>
              <a:buAutoNum type="arabicPeriod"/>
            </a:pPr>
            <a:r>
              <a:rPr lang="zh-CN" altLang="en-US" sz="1800" dirty="0" smtClean="0">
                <a:sym typeface="Huawei Sans" panose="020C0503030203020204" pitchFamily="34" charset="0"/>
              </a:rPr>
              <a:t>基于现有协议进行扩展：</a:t>
            </a:r>
          </a:p>
          <a:p>
            <a:pPr lvl="2"/>
            <a:r>
              <a:rPr lang="zh-CN" altLang="en-US" sz="1600" dirty="0" smtClean="0">
                <a:sym typeface="Huawei Sans" panose="020C0503030203020204" pitchFamily="34" charset="0"/>
              </a:rPr>
              <a:t>扩展后的</a:t>
            </a:r>
            <a:r>
              <a:rPr lang="en-US" altLang="zh-CN" sz="1600" dirty="0" smtClean="0">
                <a:sym typeface="Huawei Sans" panose="020C0503030203020204" pitchFamily="34" charset="0"/>
              </a:rPr>
              <a:t>IGP/BGP</a:t>
            </a:r>
            <a:r>
              <a:rPr lang="zh-CN" altLang="en-US" sz="1600" dirty="0" smtClean="0">
                <a:sym typeface="Huawei Sans" panose="020C0503030203020204" pitchFamily="34" charset="0"/>
              </a:rPr>
              <a:t>具有标签分发能力，因此网络中无需其他任何标签分发协议，实现协议简化。</a:t>
            </a:r>
          </a:p>
          <a:p>
            <a:pPr marL="745939" lvl="1" indent="-342900">
              <a:buFont typeface="+mj-lt"/>
              <a:buAutoNum type="arabicPeriod"/>
            </a:pPr>
            <a:r>
              <a:rPr lang="zh-CN" altLang="en-US" sz="1800" dirty="0" smtClean="0">
                <a:sym typeface="Huawei Sans" panose="020C0503030203020204" pitchFamily="34" charset="0"/>
              </a:rPr>
              <a:t>引入源路由机制：</a:t>
            </a:r>
          </a:p>
          <a:p>
            <a:pPr lvl="2"/>
            <a:r>
              <a:rPr lang="zh-CN" altLang="en-US" sz="1600" dirty="0" smtClean="0">
                <a:sym typeface="Huawei Sans" panose="020C0503030203020204" pitchFamily="34" charset="0"/>
              </a:rPr>
              <a:t>基于源路由机制，支持通过控制器进行集中算路。</a:t>
            </a:r>
          </a:p>
          <a:p>
            <a:pPr marL="745939" lvl="1" indent="-342900">
              <a:buFont typeface="+mj-lt"/>
              <a:buAutoNum type="arabicPeriod"/>
            </a:pPr>
            <a:r>
              <a:rPr lang="zh-CN" altLang="en-US" sz="1800" dirty="0" smtClean="0">
                <a:sym typeface="Huawei Sans" panose="020C0503030203020204" pitchFamily="34" charset="0"/>
              </a:rPr>
              <a:t>由业务来定义网络：</a:t>
            </a:r>
          </a:p>
          <a:p>
            <a:pPr lvl="2"/>
            <a:r>
              <a:rPr lang="zh-CN" altLang="en-US" sz="1600" dirty="0" smtClean="0">
                <a:sym typeface="Huawei Sans" panose="020C0503030203020204" pitchFamily="34" charset="0"/>
              </a:rPr>
              <a:t>业务驱动网络，由应用提出需求（时延、带宽、丢包率等），控制器收集网络拓扑、带宽利用率、时延等信息，根据业务需求计算显式路径。</a:t>
            </a:r>
          </a:p>
          <a:p>
            <a:endParaRPr lang="zh-CN" altLang="en-US" sz="2000" dirty="0">
              <a:sym typeface="Huawei Sans" panose="020C0503030203020204" pitchFamily="34" charset="0"/>
            </a:endParaRPr>
          </a:p>
        </p:txBody>
      </p:sp>
    </p:spTree>
    <p:extLst>
      <p:ext uri="{BB962C8B-B14F-4D97-AF65-F5344CB8AC3E}">
        <p14:creationId xmlns:p14="http://schemas.microsoft.com/office/powerpoint/2010/main" val="2473267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Segment Routing</a:t>
            </a:r>
            <a:r>
              <a:rPr lang="zh-CN" altLang="en-US" smtClean="0"/>
              <a:t>转发原理 </a:t>
            </a:r>
            <a:r>
              <a:rPr lang="en-US" altLang="zh-CN" smtClean="0"/>
              <a:t>(1)</a:t>
            </a:r>
            <a:endParaRPr lang="zh-CN" altLang="en-US" dirty="0"/>
          </a:p>
        </p:txBody>
      </p:sp>
      <p:sp>
        <p:nvSpPr>
          <p:cNvPr id="5" name="文本占位符 4"/>
          <p:cNvSpPr>
            <a:spLocks noGrp="1"/>
          </p:cNvSpPr>
          <p:nvPr>
            <p:ph type="body" sz="quarter" idx="10"/>
          </p:nvPr>
        </p:nvSpPr>
        <p:spPr/>
        <p:txBody>
          <a:bodyPr/>
          <a:lstStyle/>
          <a:p>
            <a:r>
              <a:rPr lang="en-US" altLang="zh-CN" sz="1800" smtClean="0"/>
              <a:t>SR</a:t>
            </a:r>
            <a:r>
              <a:rPr lang="zh-CN" altLang="en-US" sz="1800" smtClean="0"/>
              <a:t>将网络路径分成一个个的段（</a:t>
            </a:r>
            <a:r>
              <a:rPr lang="en-US" altLang="zh-CN" sz="1800" smtClean="0"/>
              <a:t>Segment</a:t>
            </a:r>
            <a:r>
              <a:rPr lang="zh-CN" altLang="en-US" sz="1800" smtClean="0"/>
              <a:t>），并且为这些段分配</a:t>
            </a:r>
            <a:r>
              <a:rPr lang="en-US" altLang="zh-CN" sz="1800" smtClean="0"/>
              <a:t>SID</a:t>
            </a:r>
            <a:r>
              <a:rPr lang="zh-CN" altLang="en-US" sz="1800" smtClean="0"/>
              <a:t>（</a:t>
            </a:r>
            <a:r>
              <a:rPr lang="en-US" altLang="zh-CN" sz="1800" smtClean="0"/>
              <a:t>Segment ID</a:t>
            </a:r>
            <a:r>
              <a:rPr lang="zh-CN" altLang="en-US" sz="1800" smtClean="0"/>
              <a:t>）。</a:t>
            </a:r>
            <a:endParaRPr lang="en-US" altLang="zh-CN" sz="1800" smtClean="0"/>
          </a:p>
          <a:p>
            <a:r>
              <a:rPr lang="en-US" altLang="zh-CN" sz="1800" smtClean="0"/>
              <a:t>SID</a:t>
            </a:r>
            <a:r>
              <a:rPr lang="zh-CN" altLang="en-US" sz="1800" smtClean="0"/>
              <a:t>的分配对象有两种，转发节点或者链路。本例中转发节点</a:t>
            </a:r>
            <a:r>
              <a:rPr lang="en-US" altLang="zh-CN" sz="1800" smtClean="0"/>
              <a:t>SID 1600X</a:t>
            </a:r>
            <a:r>
              <a:rPr lang="zh-CN" altLang="en-US" sz="1800" smtClean="0"/>
              <a:t>，</a:t>
            </a:r>
            <a:r>
              <a:rPr lang="en-US" altLang="zh-CN" sz="1800" smtClean="0"/>
              <a:t>X</a:t>
            </a:r>
            <a:r>
              <a:rPr lang="zh-CN" altLang="en-US" sz="1800" smtClean="0"/>
              <a:t>为路由器编号；链路</a:t>
            </a:r>
            <a:r>
              <a:rPr lang="en-US" altLang="zh-CN" sz="1800" smtClean="0"/>
              <a:t>SID 160XX</a:t>
            </a:r>
            <a:r>
              <a:rPr lang="zh-CN" altLang="en-US" sz="1800" smtClean="0"/>
              <a:t>，</a:t>
            </a:r>
            <a:r>
              <a:rPr lang="en-US" altLang="zh-CN" sz="1800" smtClean="0"/>
              <a:t>XX</a:t>
            </a:r>
            <a:r>
              <a:rPr lang="zh-CN" altLang="en-US" sz="1800" smtClean="0"/>
              <a:t>表示链路两端的节点编号。</a:t>
            </a:r>
            <a:endParaRPr lang="en-US" altLang="zh-CN" sz="1800" smtClean="0"/>
          </a:p>
          <a:p>
            <a:endParaRPr lang="zh-CN" altLang="en-US" sz="1800" dirty="0"/>
          </a:p>
        </p:txBody>
      </p:sp>
      <p:sp>
        <p:nvSpPr>
          <p:cNvPr id="66" name="圆角矩形 65"/>
          <p:cNvSpPr/>
          <p:nvPr/>
        </p:nvSpPr>
        <p:spPr>
          <a:xfrm>
            <a:off x="2496234" y="3236818"/>
            <a:ext cx="7161447" cy="2989270"/>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5" name="图片 8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5453154"/>
            <a:ext cx="540000" cy="442800"/>
          </a:xfrm>
          <a:prstGeom prst="rect">
            <a:avLst/>
          </a:prstGeom>
        </p:spPr>
      </p:pic>
      <p:pic>
        <p:nvPicPr>
          <p:cNvPr id="86" name="图片 8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3662388"/>
            <a:ext cx="540000" cy="442800"/>
          </a:xfrm>
          <a:prstGeom prst="rect">
            <a:avLst/>
          </a:prstGeom>
        </p:spPr>
      </p:pic>
      <p:pic>
        <p:nvPicPr>
          <p:cNvPr id="87" name="图片 8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20138" y="4561676"/>
            <a:ext cx="540000" cy="442800"/>
          </a:xfrm>
          <a:prstGeom prst="rect">
            <a:avLst/>
          </a:prstGeom>
        </p:spPr>
      </p:pic>
      <p:pic>
        <p:nvPicPr>
          <p:cNvPr id="88" name="图片 8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97328" y="4536760"/>
            <a:ext cx="540000" cy="442800"/>
          </a:xfrm>
          <a:prstGeom prst="rect">
            <a:avLst/>
          </a:prstGeom>
        </p:spPr>
      </p:pic>
      <p:pic>
        <p:nvPicPr>
          <p:cNvPr id="89" name="图片 8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5474" y="4561676"/>
            <a:ext cx="540000" cy="442800"/>
          </a:xfrm>
          <a:prstGeom prst="rect">
            <a:avLst/>
          </a:prstGeom>
        </p:spPr>
      </p:pic>
      <p:pic>
        <p:nvPicPr>
          <p:cNvPr id="90" name="图片 8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09884" y="4536760"/>
            <a:ext cx="540000" cy="442800"/>
          </a:xfrm>
          <a:prstGeom prst="rect">
            <a:avLst/>
          </a:prstGeom>
        </p:spPr>
      </p:pic>
      <p:cxnSp>
        <p:nvCxnSpPr>
          <p:cNvPr id="91" name="直接连接符 90"/>
          <p:cNvCxnSpPr>
            <a:stCxn id="87" idx="1"/>
            <a:endCxn id="89" idx="3"/>
          </p:cNvCxnSpPr>
          <p:nvPr/>
        </p:nvCxnSpPr>
        <p:spPr>
          <a:xfrm flipH="1">
            <a:off x="2985474" y="4783076"/>
            <a:ext cx="834664"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6" idx="1"/>
            <a:endCxn id="87" idx="0"/>
          </p:cNvCxnSpPr>
          <p:nvPr/>
        </p:nvCxnSpPr>
        <p:spPr>
          <a:xfrm flipH="1">
            <a:off x="4090138" y="3883788"/>
            <a:ext cx="1676719"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7" idx="2"/>
            <a:endCxn id="85" idx="1"/>
          </p:cNvCxnSpPr>
          <p:nvPr/>
        </p:nvCxnSpPr>
        <p:spPr>
          <a:xfrm>
            <a:off x="4090138" y="5004476"/>
            <a:ext cx="1676719"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6" idx="3"/>
            <a:endCxn id="88" idx="0"/>
          </p:cNvCxnSpPr>
          <p:nvPr/>
        </p:nvCxnSpPr>
        <p:spPr>
          <a:xfrm>
            <a:off x="6306857" y="3883788"/>
            <a:ext cx="1760471"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5" idx="3"/>
            <a:endCxn id="88" idx="2"/>
          </p:cNvCxnSpPr>
          <p:nvPr/>
        </p:nvCxnSpPr>
        <p:spPr>
          <a:xfrm flipV="1">
            <a:off x="6306857" y="4979560"/>
            <a:ext cx="1760471"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8" idx="3"/>
            <a:endCxn id="90" idx="1"/>
          </p:cNvCxnSpPr>
          <p:nvPr/>
        </p:nvCxnSpPr>
        <p:spPr>
          <a:xfrm>
            <a:off x="8337328" y="4758160"/>
            <a:ext cx="87255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2508761" y="4999916"/>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文本框 77"/>
          <p:cNvSpPr txBox="1"/>
          <p:nvPr/>
        </p:nvSpPr>
        <p:spPr>
          <a:xfrm>
            <a:off x="3811760" y="5012442"/>
            <a:ext cx="687225"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框 78"/>
          <p:cNvSpPr txBox="1"/>
          <p:nvPr/>
        </p:nvSpPr>
        <p:spPr>
          <a:xfrm>
            <a:off x="7913516" y="5013555"/>
            <a:ext cx="436338" cy="338554"/>
          </a:xfrm>
          <a:prstGeom prst="rect">
            <a:avLst/>
          </a:prstGeom>
          <a:noFill/>
        </p:spPr>
        <p:txBody>
          <a:bodyPr wrap="non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R5</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框 79"/>
          <p:cNvSpPr txBox="1"/>
          <p:nvPr/>
        </p:nvSpPr>
        <p:spPr>
          <a:xfrm>
            <a:off x="9233870" y="4999916"/>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R6</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5795800" y="3325021"/>
            <a:ext cx="436338" cy="338554"/>
          </a:xfrm>
          <a:prstGeom prst="rect">
            <a:avLst/>
          </a:prstGeom>
          <a:noFill/>
        </p:spPr>
        <p:txBody>
          <a:bodyPr wrap="non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R3</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文本框 81"/>
          <p:cNvSpPr txBox="1"/>
          <p:nvPr/>
        </p:nvSpPr>
        <p:spPr>
          <a:xfrm>
            <a:off x="5823645" y="5895954"/>
            <a:ext cx="436338" cy="338554"/>
          </a:xfrm>
          <a:prstGeom prst="rect">
            <a:avLst/>
          </a:prstGeom>
          <a:noFill/>
        </p:spPr>
        <p:txBody>
          <a:bodyPr wrap="non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R4</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文本框 67"/>
          <p:cNvSpPr txBox="1"/>
          <p:nvPr/>
        </p:nvSpPr>
        <p:spPr>
          <a:xfrm>
            <a:off x="8698621" y="5860144"/>
            <a:ext cx="705642" cy="338554"/>
          </a:xfrm>
          <a:prstGeom prst="rect">
            <a:avLst/>
          </a:prstGeom>
          <a:noFill/>
        </p:spPr>
        <p:txBody>
          <a:bodyPr wrap="none" rtlCol="0">
            <a:spAutoFit/>
          </a:bodyPr>
          <a:lstStyle/>
          <a:p>
            <a:r>
              <a:rPr lang="en-US" altLang="zh-CN"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MPLS</a:t>
            </a:r>
            <a:endParaRPr lang="zh-CN" alt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连接符 57">
            <a:extLst>
              <a:ext uri="{FF2B5EF4-FFF2-40B4-BE49-F238E27FC236}">
                <a16:creationId xmlns:a16="http://schemas.microsoft.com/office/drawing/2014/main" xmlns="" id="{8DF71BA7-9CE7-4676-9483-ED4B1E98D856}"/>
              </a:ext>
            </a:extLst>
          </p:cNvPr>
          <p:cNvCxnSpPr>
            <a:cxnSpLocks/>
            <a:stCxn id="86" idx="2"/>
            <a:endCxn id="85" idx="0"/>
          </p:cNvCxnSpPr>
          <p:nvPr/>
        </p:nvCxnSpPr>
        <p:spPr>
          <a:xfrm>
            <a:off x="6036857" y="4105188"/>
            <a:ext cx="0" cy="1347966"/>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xmlns="" id="{FEDC0433-E6FF-4569-A554-D02ECCFC3B07}"/>
              </a:ext>
            </a:extLst>
          </p:cNvPr>
          <p:cNvSpPr txBox="1"/>
          <p:nvPr/>
        </p:nvSpPr>
        <p:spPr>
          <a:xfrm>
            <a:off x="5465581" y="3060433"/>
            <a:ext cx="1096775" cy="307777"/>
          </a:xfrm>
          <a:prstGeom prst="rect">
            <a:avLst/>
          </a:prstGeom>
          <a:solidFill>
            <a:schemeClr val="accent1"/>
          </a:solidFill>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文本框 105">
            <a:extLst>
              <a:ext uri="{FF2B5EF4-FFF2-40B4-BE49-F238E27FC236}">
                <a16:creationId xmlns:a16="http://schemas.microsoft.com/office/drawing/2014/main" xmlns="" id="{35C8D98E-9C15-4878-9850-AD05A58735D7}"/>
              </a:ext>
            </a:extLst>
          </p:cNvPr>
          <p:cNvSpPr txBox="1"/>
          <p:nvPr/>
        </p:nvSpPr>
        <p:spPr>
          <a:xfrm>
            <a:off x="3541750" y="4014492"/>
            <a:ext cx="1096775" cy="307777"/>
          </a:xfrm>
          <a:prstGeom prst="rect">
            <a:avLst/>
          </a:prstGeom>
          <a:solidFill>
            <a:schemeClr val="accent1"/>
          </a:solidFill>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a:extLst>
              <a:ext uri="{FF2B5EF4-FFF2-40B4-BE49-F238E27FC236}">
                <a16:creationId xmlns:a16="http://schemas.microsoft.com/office/drawing/2014/main" xmlns="" id="{51C7BD22-55C3-49C1-A7A7-6749ABF4B057}"/>
              </a:ext>
            </a:extLst>
          </p:cNvPr>
          <p:cNvSpPr txBox="1"/>
          <p:nvPr/>
        </p:nvSpPr>
        <p:spPr>
          <a:xfrm>
            <a:off x="7563085" y="4014579"/>
            <a:ext cx="1096775" cy="307777"/>
          </a:xfrm>
          <a:prstGeom prst="rect">
            <a:avLst/>
          </a:prstGeom>
          <a:solidFill>
            <a:schemeClr val="accent1"/>
          </a:solidFill>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0" name="文本框 109">
            <a:extLst>
              <a:ext uri="{FF2B5EF4-FFF2-40B4-BE49-F238E27FC236}">
                <a16:creationId xmlns:a16="http://schemas.microsoft.com/office/drawing/2014/main" xmlns="" id="{C846EB6B-2748-4412-A584-E1ADD7A8C41A}"/>
              </a:ext>
            </a:extLst>
          </p:cNvPr>
          <p:cNvSpPr txBox="1"/>
          <p:nvPr/>
        </p:nvSpPr>
        <p:spPr>
          <a:xfrm rot="20322193">
            <a:off x="4609957" y="4220993"/>
            <a:ext cx="1096775" cy="307777"/>
          </a:xfrm>
          <a:prstGeom prst="rect">
            <a:avLst/>
          </a:prstGeom>
          <a:solidFill>
            <a:schemeClr val="accent2"/>
          </a:solidFill>
          <a:ln>
            <a:noFill/>
          </a:ln>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16023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文本框 110">
            <a:extLst>
              <a:ext uri="{FF2B5EF4-FFF2-40B4-BE49-F238E27FC236}">
                <a16:creationId xmlns:a16="http://schemas.microsoft.com/office/drawing/2014/main" xmlns="" id="{293A564B-0B51-44A3-9FFA-E30F29C1B2E8}"/>
              </a:ext>
            </a:extLst>
          </p:cNvPr>
          <p:cNvSpPr txBox="1"/>
          <p:nvPr/>
        </p:nvSpPr>
        <p:spPr>
          <a:xfrm rot="1252194">
            <a:off x="6465046" y="4232686"/>
            <a:ext cx="1096775" cy="307777"/>
          </a:xfrm>
          <a:prstGeom prst="rect">
            <a:avLst/>
          </a:prstGeom>
          <a:solidFill>
            <a:schemeClr val="accent2"/>
          </a:solidFill>
          <a:ln>
            <a:noFill/>
          </a:ln>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16035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3" name="图片 112">
            <a:extLst>
              <a:ext uri="{FF2B5EF4-FFF2-40B4-BE49-F238E27FC236}">
                <a16:creationId xmlns:a16="http://schemas.microsoft.com/office/drawing/2014/main" xmlns="" id="{57BCE9C7-9C58-4D27-8254-1A8B21738BF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43239" y="4561676"/>
            <a:ext cx="540000" cy="442800"/>
          </a:xfrm>
          <a:prstGeom prst="rect">
            <a:avLst/>
          </a:prstGeom>
        </p:spPr>
      </p:pic>
      <p:cxnSp>
        <p:nvCxnSpPr>
          <p:cNvPr id="114" name="直接连接符 113">
            <a:extLst>
              <a:ext uri="{FF2B5EF4-FFF2-40B4-BE49-F238E27FC236}">
                <a16:creationId xmlns:a16="http://schemas.microsoft.com/office/drawing/2014/main" xmlns="" id="{660E76A8-14B2-4454-BD77-589FF68A6B11}"/>
              </a:ext>
            </a:extLst>
          </p:cNvPr>
          <p:cNvCxnSpPr>
            <a:cxnSpLocks/>
            <a:stCxn id="89" idx="1"/>
            <a:endCxn id="113" idx="3"/>
          </p:cNvCxnSpPr>
          <p:nvPr/>
        </p:nvCxnSpPr>
        <p:spPr>
          <a:xfrm flipH="1">
            <a:off x="1683239" y="4783076"/>
            <a:ext cx="762235"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115" name="图片 114">
            <a:extLst>
              <a:ext uri="{FF2B5EF4-FFF2-40B4-BE49-F238E27FC236}">
                <a16:creationId xmlns:a16="http://schemas.microsoft.com/office/drawing/2014/main" xmlns="" id="{5F7D7FCA-E9F0-44C4-8B3A-39A9EFF6F21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586210" y="4536760"/>
            <a:ext cx="540000" cy="442800"/>
          </a:xfrm>
          <a:prstGeom prst="rect">
            <a:avLst/>
          </a:prstGeom>
        </p:spPr>
      </p:pic>
      <p:cxnSp>
        <p:nvCxnSpPr>
          <p:cNvPr id="116" name="直接连接符 115">
            <a:extLst>
              <a:ext uri="{FF2B5EF4-FFF2-40B4-BE49-F238E27FC236}">
                <a16:creationId xmlns:a16="http://schemas.microsoft.com/office/drawing/2014/main" xmlns="" id="{88AFB2AA-DB3E-430D-B4A3-AB6F5C47EB72}"/>
              </a:ext>
            </a:extLst>
          </p:cNvPr>
          <p:cNvCxnSpPr>
            <a:cxnSpLocks/>
            <a:stCxn id="90" idx="3"/>
            <a:endCxn id="115" idx="1"/>
          </p:cNvCxnSpPr>
          <p:nvPr/>
        </p:nvCxnSpPr>
        <p:spPr>
          <a:xfrm>
            <a:off x="9749884" y="4758160"/>
            <a:ext cx="83632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8898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Segment Routing</a:t>
            </a:r>
            <a:r>
              <a:rPr lang="zh-CN" altLang="en-US" smtClean="0"/>
              <a:t>转发原理 </a:t>
            </a:r>
            <a:r>
              <a:rPr lang="en-US" altLang="zh-CN" smtClean="0"/>
              <a:t>(2)</a:t>
            </a:r>
            <a:endParaRPr lang="zh-CN" altLang="en-US" dirty="0"/>
          </a:p>
        </p:txBody>
      </p:sp>
      <p:sp>
        <p:nvSpPr>
          <p:cNvPr id="4" name="文本占位符 3"/>
          <p:cNvSpPr>
            <a:spLocks noGrp="1"/>
          </p:cNvSpPr>
          <p:nvPr>
            <p:ph type="body" sz="quarter" idx="10"/>
          </p:nvPr>
        </p:nvSpPr>
        <p:spPr/>
        <p:txBody>
          <a:bodyPr/>
          <a:lstStyle/>
          <a:p>
            <a:r>
              <a:rPr lang="zh-CN" altLang="en-US" sz="1800" dirty="0" smtClean="0"/>
              <a:t>链路和网络节点的</a:t>
            </a:r>
            <a:r>
              <a:rPr lang="en-US" altLang="zh-CN" sz="1800" dirty="0" smtClean="0"/>
              <a:t>SID</a:t>
            </a:r>
            <a:r>
              <a:rPr lang="zh-CN" altLang="en-US" sz="1800" dirty="0" smtClean="0"/>
              <a:t>有序排列形成段序列（</a:t>
            </a:r>
            <a:r>
              <a:rPr lang="en-US" altLang="zh-CN" sz="1800" dirty="0" smtClean="0"/>
              <a:t>Segment List</a:t>
            </a:r>
            <a:r>
              <a:rPr lang="zh-CN" altLang="en-US" sz="1800" dirty="0" smtClean="0"/>
              <a:t>），它代表一条转发路径。</a:t>
            </a:r>
            <a:r>
              <a:rPr lang="en-US" altLang="zh-CN" sz="1800" dirty="0" smtClean="0"/>
              <a:t>SR</a:t>
            </a:r>
            <a:r>
              <a:rPr lang="zh-CN" altLang="en-US" sz="1800" dirty="0" smtClean="0"/>
              <a:t>由源节点将段序列编码在数据包头部，随数据包传输。</a:t>
            </a:r>
            <a:r>
              <a:rPr lang="en-US" altLang="zh-CN" sz="1800" dirty="0" smtClean="0"/>
              <a:t>SR</a:t>
            </a:r>
            <a:r>
              <a:rPr lang="zh-CN" altLang="en-US" sz="1800" dirty="0" smtClean="0"/>
              <a:t>的本质是指令，指引报文去哪里和怎么去。</a:t>
            </a:r>
            <a:endParaRPr lang="en-US" altLang="zh-CN" sz="1800" dirty="0" smtClean="0"/>
          </a:p>
          <a:p>
            <a:endParaRPr lang="zh-CN" altLang="en-US" sz="1800" dirty="0"/>
          </a:p>
        </p:txBody>
      </p:sp>
      <p:sp>
        <p:nvSpPr>
          <p:cNvPr id="34" name="圆角矩形 65">
            <a:extLst>
              <a:ext uri="{FF2B5EF4-FFF2-40B4-BE49-F238E27FC236}">
                <a16:creationId xmlns:a16="http://schemas.microsoft.com/office/drawing/2014/main" xmlns="" id="{441F342A-7B1F-44BA-BF2F-3E988321DAE1}"/>
              </a:ext>
            </a:extLst>
          </p:cNvPr>
          <p:cNvSpPr/>
          <p:nvPr/>
        </p:nvSpPr>
        <p:spPr>
          <a:xfrm>
            <a:off x="2496234" y="3236818"/>
            <a:ext cx="7161447" cy="2989270"/>
          </a:xfrm>
          <a:prstGeom prst="roundRect">
            <a:avLst>
              <a:gd name="adj" fmla="val 6116"/>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5" name="图片 34">
            <a:extLst>
              <a:ext uri="{FF2B5EF4-FFF2-40B4-BE49-F238E27FC236}">
                <a16:creationId xmlns:a16="http://schemas.microsoft.com/office/drawing/2014/main" xmlns="" id="{919D6BF3-A21C-4871-A303-1C507610D33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5453154"/>
            <a:ext cx="540000" cy="442800"/>
          </a:xfrm>
          <a:prstGeom prst="rect">
            <a:avLst/>
          </a:prstGeom>
        </p:spPr>
      </p:pic>
      <p:pic>
        <p:nvPicPr>
          <p:cNvPr id="36" name="图片 35">
            <a:extLst>
              <a:ext uri="{FF2B5EF4-FFF2-40B4-BE49-F238E27FC236}">
                <a16:creationId xmlns:a16="http://schemas.microsoft.com/office/drawing/2014/main" xmlns="" id="{060AAAE0-D4B5-4C64-8FDB-DDDD4DFC4E5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857" y="3662388"/>
            <a:ext cx="540000" cy="442800"/>
          </a:xfrm>
          <a:prstGeom prst="rect">
            <a:avLst/>
          </a:prstGeom>
        </p:spPr>
      </p:pic>
      <p:pic>
        <p:nvPicPr>
          <p:cNvPr id="37" name="图片 36">
            <a:extLst>
              <a:ext uri="{FF2B5EF4-FFF2-40B4-BE49-F238E27FC236}">
                <a16:creationId xmlns:a16="http://schemas.microsoft.com/office/drawing/2014/main" xmlns="" id="{73B6C527-0A1E-4B54-B3A0-BEF6A7DAD46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20138" y="4561676"/>
            <a:ext cx="540000" cy="442800"/>
          </a:xfrm>
          <a:prstGeom prst="rect">
            <a:avLst/>
          </a:prstGeom>
        </p:spPr>
      </p:pic>
      <p:pic>
        <p:nvPicPr>
          <p:cNvPr id="38" name="图片 37">
            <a:extLst>
              <a:ext uri="{FF2B5EF4-FFF2-40B4-BE49-F238E27FC236}">
                <a16:creationId xmlns:a16="http://schemas.microsoft.com/office/drawing/2014/main" xmlns="" id="{27316CAE-F279-4052-83FB-C63F0CDA7E6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97328" y="4536760"/>
            <a:ext cx="540000" cy="442800"/>
          </a:xfrm>
          <a:prstGeom prst="rect">
            <a:avLst/>
          </a:prstGeom>
        </p:spPr>
      </p:pic>
      <p:pic>
        <p:nvPicPr>
          <p:cNvPr id="39" name="图片 38">
            <a:extLst>
              <a:ext uri="{FF2B5EF4-FFF2-40B4-BE49-F238E27FC236}">
                <a16:creationId xmlns:a16="http://schemas.microsoft.com/office/drawing/2014/main" xmlns="" id="{4BE532DA-3398-42A8-8DA0-32C63278225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5474" y="4561676"/>
            <a:ext cx="540000" cy="442800"/>
          </a:xfrm>
          <a:prstGeom prst="rect">
            <a:avLst/>
          </a:prstGeom>
        </p:spPr>
      </p:pic>
      <p:pic>
        <p:nvPicPr>
          <p:cNvPr id="40" name="图片 39">
            <a:extLst>
              <a:ext uri="{FF2B5EF4-FFF2-40B4-BE49-F238E27FC236}">
                <a16:creationId xmlns:a16="http://schemas.microsoft.com/office/drawing/2014/main" xmlns="" id="{65D24338-3C15-4BBF-A779-F3A46CFFB9F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09884" y="4536760"/>
            <a:ext cx="540000" cy="442800"/>
          </a:xfrm>
          <a:prstGeom prst="rect">
            <a:avLst/>
          </a:prstGeom>
        </p:spPr>
      </p:pic>
      <p:cxnSp>
        <p:nvCxnSpPr>
          <p:cNvPr id="41" name="直接连接符 40">
            <a:extLst>
              <a:ext uri="{FF2B5EF4-FFF2-40B4-BE49-F238E27FC236}">
                <a16:creationId xmlns:a16="http://schemas.microsoft.com/office/drawing/2014/main" xmlns="" id="{6FCCD514-A024-488C-86C0-A3140083BF96}"/>
              </a:ext>
            </a:extLst>
          </p:cNvPr>
          <p:cNvCxnSpPr>
            <a:stCxn id="37" idx="1"/>
            <a:endCxn id="39" idx="3"/>
          </p:cNvCxnSpPr>
          <p:nvPr/>
        </p:nvCxnSpPr>
        <p:spPr>
          <a:xfrm flipH="1">
            <a:off x="2985474" y="4783076"/>
            <a:ext cx="834664"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89D2445E-F9E5-42E8-A23F-D7C235C35FD7}"/>
              </a:ext>
            </a:extLst>
          </p:cNvPr>
          <p:cNvCxnSpPr>
            <a:stCxn id="36" idx="1"/>
            <a:endCxn id="37" idx="0"/>
          </p:cNvCxnSpPr>
          <p:nvPr/>
        </p:nvCxnSpPr>
        <p:spPr>
          <a:xfrm flipH="1">
            <a:off x="4090138" y="3883788"/>
            <a:ext cx="1676719" cy="67788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A74A2273-7980-4FAA-96CA-B5375D7596BE}"/>
              </a:ext>
            </a:extLst>
          </p:cNvPr>
          <p:cNvCxnSpPr>
            <a:stCxn id="37" idx="2"/>
            <a:endCxn id="35" idx="1"/>
          </p:cNvCxnSpPr>
          <p:nvPr/>
        </p:nvCxnSpPr>
        <p:spPr>
          <a:xfrm>
            <a:off x="4090138" y="5004476"/>
            <a:ext cx="1676719" cy="670078"/>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1CF6756F-84F1-4B7B-B5A9-EF78FC064CA2}"/>
              </a:ext>
            </a:extLst>
          </p:cNvPr>
          <p:cNvCxnSpPr>
            <a:stCxn id="36" idx="3"/>
            <a:endCxn id="38" idx="0"/>
          </p:cNvCxnSpPr>
          <p:nvPr/>
        </p:nvCxnSpPr>
        <p:spPr>
          <a:xfrm>
            <a:off x="6306857" y="3883788"/>
            <a:ext cx="1760471" cy="652972"/>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307026ED-7B47-400E-959E-BB9AAFC7D81F}"/>
              </a:ext>
            </a:extLst>
          </p:cNvPr>
          <p:cNvCxnSpPr>
            <a:stCxn id="35" idx="3"/>
            <a:endCxn id="38" idx="2"/>
          </p:cNvCxnSpPr>
          <p:nvPr/>
        </p:nvCxnSpPr>
        <p:spPr>
          <a:xfrm flipV="1">
            <a:off x="6306857" y="4979560"/>
            <a:ext cx="1760471" cy="694994"/>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72346461-1E5B-4C5B-B64A-C3CFA89C25FC}"/>
              </a:ext>
            </a:extLst>
          </p:cNvPr>
          <p:cNvCxnSpPr>
            <a:stCxn id="38" idx="3"/>
            <a:endCxn id="40" idx="1"/>
          </p:cNvCxnSpPr>
          <p:nvPr/>
        </p:nvCxnSpPr>
        <p:spPr>
          <a:xfrm>
            <a:off x="8337328" y="4758160"/>
            <a:ext cx="87255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xmlns="" id="{640F6BCB-C1E6-4BB2-A1F5-C3A6E2C59699}"/>
              </a:ext>
            </a:extLst>
          </p:cNvPr>
          <p:cNvSpPr txBox="1"/>
          <p:nvPr/>
        </p:nvSpPr>
        <p:spPr>
          <a:xfrm>
            <a:off x="2508761" y="4999916"/>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a:extLst>
              <a:ext uri="{FF2B5EF4-FFF2-40B4-BE49-F238E27FC236}">
                <a16:creationId xmlns:a16="http://schemas.microsoft.com/office/drawing/2014/main" xmlns="" id="{D38C0DBF-CA2E-4E6A-AF76-8367C78F2786}"/>
              </a:ext>
            </a:extLst>
          </p:cNvPr>
          <p:cNvSpPr txBox="1"/>
          <p:nvPr/>
        </p:nvSpPr>
        <p:spPr>
          <a:xfrm>
            <a:off x="3811760" y="5012442"/>
            <a:ext cx="687225"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R2</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a:extLst>
              <a:ext uri="{FF2B5EF4-FFF2-40B4-BE49-F238E27FC236}">
                <a16:creationId xmlns:a16="http://schemas.microsoft.com/office/drawing/2014/main" xmlns="" id="{77D86CF9-8C59-4A01-BD05-9FAE0FD02245}"/>
              </a:ext>
            </a:extLst>
          </p:cNvPr>
          <p:cNvSpPr txBox="1"/>
          <p:nvPr/>
        </p:nvSpPr>
        <p:spPr>
          <a:xfrm>
            <a:off x="7913516" y="5013555"/>
            <a:ext cx="436338" cy="338554"/>
          </a:xfrm>
          <a:prstGeom prst="rect">
            <a:avLst/>
          </a:prstGeom>
          <a:noFill/>
        </p:spPr>
        <p:txBody>
          <a:bodyPr wrap="non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R5</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a:extLst>
              <a:ext uri="{FF2B5EF4-FFF2-40B4-BE49-F238E27FC236}">
                <a16:creationId xmlns:a16="http://schemas.microsoft.com/office/drawing/2014/main" xmlns="" id="{33465B76-ED8D-41E4-99CC-3B07E20C4183}"/>
              </a:ext>
            </a:extLst>
          </p:cNvPr>
          <p:cNvSpPr txBox="1"/>
          <p:nvPr/>
        </p:nvSpPr>
        <p:spPr>
          <a:xfrm>
            <a:off x="9233870" y="4999916"/>
            <a:ext cx="436338" cy="338554"/>
          </a:xfrm>
          <a:prstGeom prst="rect">
            <a:avLst/>
          </a:prstGeom>
          <a:noFill/>
        </p:spPr>
        <p:txBody>
          <a:bodyPr wrap="non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R6</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a:extLst>
              <a:ext uri="{FF2B5EF4-FFF2-40B4-BE49-F238E27FC236}">
                <a16:creationId xmlns:a16="http://schemas.microsoft.com/office/drawing/2014/main" xmlns="" id="{4CE9BCCE-7CDD-4537-8728-5045D2E2DDA3}"/>
              </a:ext>
            </a:extLst>
          </p:cNvPr>
          <p:cNvSpPr txBox="1"/>
          <p:nvPr/>
        </p:nvSpPr>
        <p:spPr>
          <a:xfrm>
            <a:off x="5795800" y="3325021"/>
            <a:ext cx="436338" cy="338554"/>
          </a:xfrm>
          <a:prstGeom prst="rect">
            <a:avLst/>
          </a:prstGeom>
          <a:noFill/>
        </p:spPr>
        <p:txBody>
          <a:bodyPr wrap="non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R3</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xmlns="" id="{FF44DDAD-F294-4966-9C51-7B7FE21B269F}"/>
              </a:ext>
            </a:extLst>
          </p:cNvPr>
          <p:cNvSpPr txBox="1"/>
          <p:nvPr/>
        </p:nvSpPr>
        <p:spPr>
          <a:xfrm>
            <a:off x="5823645" y="5895954"/>
            <a:ext cx="436338" cy="338554"/>
          </a:xfrm>
          <a:prstGeom prst="rect">
            <a:avLst/>
          </a:prstGeom>
          <a:noFill/>
        </p:spPr>
        <p:txBody>
          <a:bodyPr wrap="non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R4</a:t>
            </a: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a:extLst>
              <a:ext uri="{FF2B5EF4-FFF2-40B4-BE49-F238E27FC236}">
                <a16:creationId xmlns:a16="http://schemas.microsoft.com/office/drawing/2014/main" xmlns="" id="{35E1FA0D-8778-46E9-B2D0-29C7CF05BF34}"/>
              </a:ext>
            </a:extLst>
          </p:cNvPr>
          <p:cNvSpPr txBox="1"/>
          <p:nvPr/>
        </p:nvSpPr>
        <p:spPr>
          <a:xfrm>
            <a:off x="8698621" y="5860144"/>
            <a:ext cx="705642" cy="338554"/>
          </a:xfrm>
          <a:prstGeom prst="rect">
            <a:avLst/>
          </a:prstGeom>
          <a:noFill/>
        </p:spPr>
        <p:txBody>
          <a:bodyPr wrap="none" rtlCol="0">
            <a:spAutoFit/>
          </a:bodyPr>
          <a:lstStyle/>
          <a:p>
            <a:r>
              <a:rPr lang="en-US" altLang="zh-CN"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MPLS</a:t>
            </a:r>
            <a:endParaRPr lang="zh-CN" alt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4" name="直接连接符 53">
            <a:extLst>
              <a:ext uri="{FF2B5EF4-FFF2-40B4-BE49-F238E27FC236}">
                <a16:creationId xmlns:a16="http://schemas.microsoft.com/office/drawing/2014/main" xmlns="" id="{E3334A46-98E3-4C16-97DF-AB7F1C73C115}"/>
              </a:ext>
            </a:extLst>
          </p:cNvPr>
          <p:cNvCxnSpPr>
            <a:cxnSpLocks/>
            <a:stCxn id="36" idx="2"/>
            <a:endCxn id="35" idx="0"/>
          </p:cNvCxnSpPr>
          <p:nvPr/>
        </p:nvCxnSpPr>
        <p:spPr>
          <a:xfrm>
            <a:off x="6036857" y="4105188"/>
            <a:ext cx="0" cy="1347966"/>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xmlns="" id="{0201CF77-AD3A-4F24-BE41-BE76D1BA18AD}"/>
              </a:ext>
            </a:extLst>
          </p:cNvPr>
          <p:cNvSpPr txBox="1"/>
          <p:nvPr/>
        </p:nvSpPr>
        <p:spPr>
          <a:xfrm>
            <a:off x="5465581" y="3060433"/>
            <a:ext cx="1096775" cy="307777"/>
          </a:xfrm>
          <a:prstGeom prst="rect">
            <a:avLst/>
          </a:prstGeom>
          <a:solidFill>
            <a:schemeClr val="accent1"/>
          </a:solidFill>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文本框 56">
            <a:extLst>
              <a:ext uri="{FF2B5EF4-FFF2-40B4-BE49-F238E27FC236}">
                <a16:creationId xmlns:a16="http://schemas.microsoft.com/office/drawing/2014/main" xmlns="" id="{B7B1142F-E4F3-4359-9379-B686756F9C83}"/>
              </a:ext>
            </a:extLst>
          </p:cNvPr>
          <p:cNvSpPr txBox="1"/>
          <p:nvPr/>
        </p:nvSpPr>
        <p:spPr>
          <a:xfrm>
            <a:off x="7563085" y="4014579"/>
            <a:ext cx="1096775" cy="307777"/>
          </a:xfrm>
          <a:prstGeom prst="rect">
            <a:avLst/>
          </a:prstGeom>
          <a:solidFill>
            <a:schemeClr val="accent1"/>
          </a:solidFill>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16005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a:extLst>
              <a:ext uri="{FF2B5EF4-FFF2-40B4-BE49-F238E27FC236}">
                <a16:creationId xmlns:a16="http://schemas.microsoft.com/office/drawing/2014/main" xmlns="" id="{F9AE9890-2E8A-4305-9D83-007F05B2560C}"/>
              </a:ext>
            </a:extLst>
          </p:cNvPr>
          <p:cNvSpPr txBox="1"/>
          <p:nvPr/>
        </p:nvSpPr>
        <p:spPr>
          <a:xfrm rot="1252194">
            <a:off x="6465046" y="4232686"/>
            <a:ext cx="1096775" cy="307777"/>
          </a:xfrm>
          <a:prstGeom prst="rect">
            <a:avLst/>
          </a:prstGeom>
          <a:solidFill>
            <a:schemeClr val="accent2"/>
          </a:solidFill>
          <a:ln>
            <a:noFill/>
          </a:ln>
        </p:spPr>
        <p:txBody>
          <a:bodyPr wrap="none" rtlCol="0">
            <a:spAutoFit/>
          </a:bodyPr>
          <a:lstStyle/>
          <a:p>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SID: 16035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1" name="图片 60">
            <a:extLst>
              <a:ext uri="{FF2B5EF4-FFF2-40B4-BE49-F238E27FC236}">
                <a16:creationId xmlns:a16="http://schemas.microsoft.com/office/drawing/2014/main" xmlns="" id="{29A241E2-70EA-448E-9F6A-459DAB932CB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43239" y="4561676"/>
            <a:ext cx="540000" cy="442800"/>
          </a:xfrm>
          <a:prstGeom prst="rect">
            <a:avLst/>
          </a:prstGeom>
        </p:spPr>
      </p:pic>
      <p:cxnSp>
        <p:nvCxnSpPr>
          <p:cNvPr id="62" name="直接连接符 61">
            <a:extLst>
              <a:ext uri="{FF2B5EF4-FFF2-40B4-BE49-F238E27FC236}">
                <a16:creationId xmlns:a16="http://schemas.microsoft.com/office/drawing/2014/main" xmlns="" id="{953502B2-7A41-41AD-A16C-7D52530F3156}"/>
              </a:ext>
            </a:extLst>
          </p:cNvPr>
          <p:cNvCxnSpPr>
            <a:cxnSpLocks/>
            <a:stCxn id="39" idx="1"/>
            <a:endCxn id="61" idx="3"/>
          </p:cNvCxnSpPr>
          <p:nvPr/>
        </p:nvCxnSpPr>
        <p:spPr>
          <a:xfrm flipH="1">
            <a:off x="1683239" y="4783076"/>
            <a:ext cx="762235"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63" name="图片 62">
            <a:extLst>
              <a:ext uri="{FF2B5EF4-FFF2-40B4-BE49-F238E27FC236}">
                <a16:creationId xmlns:a16="http://schemas.microsoft.com/office/drawing/2014/main" xmlns="" id="{731E02DB-46B0-40C0-9E89-D77256B2063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586210" y="4536760"/>
            <a:ext cx="540000" cy="442800"/>
          </a:xfrm>
          <a:prstGeom prst="rect">
            <a:avLst/>
          </a:prstGeom>
        </p:spPr>
      </p:pic>
      <p:cxnSp>
        <p:nvCxnSpPr>
          <p:cNvPr id="64" name="直接连接符 63">
            <a:extLst>
              <a:ext uri="{FF2B5EF4-FFF2-40B4-BE49-F238E27FC236}">
                <a16:creationId xmlns:a16="http://schemas.microsoft.com/office/drawing/2014/main" xmlns="" id="{01AD167C-4E2A-499D-AB02-57DAE4E8092B}"/>
              </a:ext>
            </a:extLst>
          </p:cNvPr>
          <p:cNvCxnSpPr>
            <a:cxnSpLocks/>
            <a:stCxn id="40" idx="3"/>
            <a:endCxn id="63" idx="1"/>
          </p:cNvCxnSpPr>
          <p:nvPr/>
        </p:nvCxnSpPr>
        <p:spPr>
          <a:xfrm>
            <a:off x="9749884" y="4758160"/>
            <a:ext cx="836326"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graphicFrame>
        <p:nvGraphicFramePr>
          <p:cNvPr id="65" name="表格 64">
            <a:extLst>
              <a:ext uri="{FF2B5EF4-FFF2-40B4-BE49-F238E27FC236}">
                <a16:creationId xmlns:a16="http://schemas.microsoft.com/office/drawing/2014/main" xmlns="" id="{9D75C267-7BE3-417F-887C-EB7DBB4FE475}"/>
              </a:ext>
            </a:extLst>
          </p:cNvPr>
          <p:cNvGraphicFramePr>
            <a:graphicFrameLocks noGrp="1"/>
          </p:cNvGraphicFramePr>
          <p:nvPr>
            <p:extLst/>
          </p:nvPr>
        </p:nvGraphicFramePr>
        <p:xfrm>
          <a:off x="2260770" y="2667000"/>
          <a:ext cx="750093" cy="1524000"/>
        </p:xfrm>
        <a:graphic>
          <a:graphicData uri="http://schemas.openxmlformats.org/drawingml/2006/table">
            <a:tbl>
              <a:tblPr firstRow="1" bandRow="1">
                <a:tableStyleId>{72833802-FEF1-4C79-8D5D-14CF1EAF98D9}</a:tableStyleId>
              </a:tblPr>
              <a:tblGrid>
                <a:gridCol w="750093">
                  <a:extLst>
                    <a:ext uri="{9D8B030D-6E8A-4147-A177-3AD203B41FA5}">
                      <a16:colId xmlns:a16="http://schemas.microsoft.com/office/drawing/2014/main" xmlns="" val="20000"/>
                    </a:ext>
                  </a:extLst>
                </a:gridCol>
              </a:tblGrid>
              <a:tr h="151751">
                <a:tc>
                  <a:txBody>
                    <a:bodyPr/>
                    <a:lstStyle/>
                    <a:p>
                      <a:pPr marL="0" algn="ctr" defTabSz="914034" rtl="0" eaLnBrk="1" latinLnBrk="0" hangingPunct="1"/>
                      <a:r>
                        <a:rPr lang="en-US" altLang="zh-CN" sz="1400" b="1" kern="1200" smtClean="0">
                          <a:solidFill>
                            <a:schemeClr val="bg1"/>
                          </a:solidFill>
                          <a:latin typeface="+mn-lt"/>
                          <a:ea typeface="+mn-ea"/>
                          <a:cs typeface="+mn-cs"/>
                        </a:rPr>
                        <a:t>16003</a:t>
                      </a:r>
                      <a:endParaRPr lang="en-US" altLang="zh-CN" sz="1400" b="1" kern="1200" dirty="0">
                        <a:solidFill>
                          <a:schemeClr val="bg1"/>
                        </a:solidFill>
                        <a:latin typeface="+mn-lt"/>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2026236788"/>
                  </a:ext>
                </a:extLst>
              </a:tr>
              <a:tr h="151751">
                <a:tc>
                  <a:txBody>
                    <a:bodyPr/>
                    <a:lstStyle/>
                    <a:p>
                      <a:pPr marL="0" algn="ctr" defTabSz="914034" rtl="0" eaLnBrk="1" latinLnBrk="0" hangingPunct="1"/>
                      <a:r>
                        <a:rPr lang="en-US" altLang="zh-CN" sz="1400" b="1" kern="1200">
                          <a:solidFill>
                            <a:schemeClr val="bg1"/>
                          </a:solidFill>
                          <a:latin typeface="+mn-lt"/>
                          <a:ea typeface="+mn-ea"/>
                          <a:cs typeface="+mn-cs"/>
                        </a:rPr>
                        <a:t>16035</a:t>
                      </a:r>
                      <a:endParaRPr lang="en-US" altLang="zh-CN" sz="1400" b="1" kern="1200" dirty="0">
                        <a:solidFill>
                          <a:schemeClr val="bg1"/>
                        </a:solidFill>
                        <a:latin typeface="+mn-lt"/>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r h="151751">
                <a:tc>
                  <a:txBody>
                    <a:bodyPr/>
                    <a:lstStyle/>
                    <a:p>
                      <a:pPr marL="0" algn="ctr" defTabSz="914034" rtl="0" eaLnBrk="1" latinLnBrk="0" hangingPunct="1"/>
                      <a:r>
                        <a:rPr lang="en-US" altLang="zh-CN" sz="1400" b="1" kern="1200" smtClean="0">
                          <a:solidFill>
                            <a:schemeClr val="bg1"/>
                          </a:solidFill>
                          <a:latin typeface="+mn-lt"/>
                          <a:ea typeface="+mn-ea"/>
                          <a:cs typeface="+mn-cs"/>
                        </a:rPr>
                        <a:t>16005</a:t>
                      </a:r>
                      <a:endParaRPr lang="zh-CN" altLang="en-US" sz="1400" b="1" kern="1200" dirty="0">
                        <a:solidFill>
                          <a:schemeClr val="bg1"/>
                        </a:solidFill>
                        <a:latin typeface="+mn-lt"/>
                        <a:ea typeface="+mn-ea"/>
                        <a:cs typeface="+mn-cs"/>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151751">
                <a:tc>
                  <a:txBody>
                    <a:bodyPr/>
                    <a:lstStyle/>
                    <a:p>
                      <a:pPr marL="0" algn="ctr" defTabSz="914034" rtl="0" eaLnBrk="1" latinLnBrk="0" hangingPunct="1"/>
                      <a:r>
                        <a:rPr lang="en-US" altLang="zh-CN" sz="1400" kern="1200" dirty="0">
                          <a:solidFill>
                            <a:schemeClr val="tx1"/>
                          </a:solidFill>
                          <a:latin typeface="+mn-lt"/>
                          <a:ea typeface="+mn-ea"/>
                          <a:cs typeface="+mn-cs"/>
                        </a:rPr>
                        <a:t>IP</a:t>
                      </a:r>
                      <a:r>
                        <a:rPr lang="zh-CN" altLang="en-US" sz="1400" kern="1200" dirty="0">
                          <a:solidFill>
                            <a:schemeClr val="tx1"/>
                          </a:solidFill>
                          <a:latin typeface="+mn-lt"/>
                          <a:ea typeface="+mn-ea"/>
                          <a:cs typeface="+mn-cs"/>
                        </a:rPr>
                        <a:t>地址</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2"/>
                  </a:ext>
                </a:extLst>
              </a:tr>
              <a:tr h="240279">
                <a:tc>
                  <a:txBody>
                    <a:bodyPr/>
                    <a:lstStyle/>
                    <a:p>
                      <a:pPr marL="0" algn="ctr" defTabSz="914034" rtl="0" eaLnBrk="1" latinLnBrk="0" hangingPunct="1"/>
                      <a:r>
                        <a:rPr lang="zh-CN" altLang="en-US" sz="1400" kern="1200" dirty="0">
                          <a:solidFill>
                            <a:schemeClr val="tx1"/>
                          </a:solidFill>
                          <a:latin typeface="+mn-lt"/>
                          <a:ea typeface="+mn-ea"/>
                          <a:cs typeface="+mn-cs"/>
                        </a:rPr>
                        <a:t>数据</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3"/>
                  </a:ext>
                </a:extLst>
              </a:tr>
            </a:tbl>
          </a:graphicData>
        </a:graphic>
      </p:graphicFrame>
      <p:sp>
        <p:nvSpPr>
          <p:cNvPr id="3" name="任意多边形: 形状 2">
            <a:extLst>
              <a:ext uri="{FF2B5EF4-FFF2-40B4-BE49-F238E27FC236}">
                <a16:creationId xmlns:a16="http://schemas.microsoft.com/office/drawing/2014/main" xmlns="" id="{677E653A-120C-4B0D-B076-AA5E03E017F4}"/>
              </a:ext>
            </a:extLst>
          </p:cNvPr>
          <p:cNvSpPr/>
          <p:nvPr/>
        </p:nvSpPr>
        <p:spPr>
          <a:xfrm>
            <a:off x="1866377" y="3722710"/>
            <a:ext cx="8511697" cy="911921"/>
          </a:xfrm>
          <a:custGeom>
            <a:avLst/>
            <a:gdLst>
              <a:gd name="connsiteX0" fmla="*/ 0 w 7352386"/>
              <a:gd name="connsiteY0" fmla="*/ 799318 h 867136"/>
              <a:gd name="connsiteX1" fmla="*/ 826717 w 7352386"/>
              <a:gd name="connsiteY1" fmla="*/ 774266 h 867136"/>
              <a:gd name="connsiteX2" fmla="*/ 2505205 w 7352386"/>
              <a:gd name="connsiteY2" fmla="*/ 35230 h 867136"/>
              <a:gd name="connsiteX3" fmla="*/ 3983276 w 7352386"/>
              <a:gd name="connsiteY3" fmla="*/ 185543 h 867136"/>
              <a:gd name="connsiteX4" fmla="*/ 5285983 w 7352386"/>
              <a:gd name="connsiteY4" fmla="*/ 774266 h 867136"/>
              <a:gd name="connsiteX5" fmla="*/ 7064679 w 7352386"/>
              <a:gd name="connsiteY5" fmla="*/ 861948 h 867136"/>
              <a:gd name="connsiteX6" fmla="*/ 7327726 w 7352386"/>
              <a:gd name="connsiteY6" fmla="*/ 849422 h 867136"/>
              <a:gd name="connsiteX0" fmla="*/ 0 w 8392047"/>
              <a:gd name="connsiteY0" fmla="*/ 836896 h 875820"/>
              <a:gd name="connsiteX1" fmla="*/ 1866378 w 8392047"/>
              <a:gd name="connsiteY1" fmla="*/ 774266 h 875820"/>
              <a:gd name="connsiteX2" fmla="*/ 3544866 w 8392047"/>
              <a:gd name="connsiteY2" fmla="*/ 35230 h 875820"/>
              <a:gd name="connsiteX3" fmla="*/ 5022937 w 8392047"/>
              <a:gd name="connsiteY3" fmla="*/ 185543 h 875820"/>
              <a:gd name="connsiteX4" fmla="*/ 6325644 w 8392047"/>
              <a:gd name="connsiteY4" fmla="*/ 774266 h 875820"/>
              <a:gd name="connsiteX5" fmla="*/ 8104340 w 8392047"/>
              <a:gd name="connsiteY5" fmla="*/ 861948 h 875820"/>
              <a:gd name="connsiteX6" fmla="*/ 8367387 w 8392047"/>
              <a:gd name="connsiteY6" fmla="*/ 849422 h 875820"/>
              <a:gd name="connsiteX0" fmla="*/ 0 w 8442151"/>
              <a:gd name="connsiteY0" fmla="*/ 849422 h 884157"/>
              <a:gd name="connsiteX1" fmla="*/ 1916482 w 8442151"/>
              <a:gd name="connsiteY1" fmla="*/ 774266 h 884157"/>
              <a:gd name="connsiteX2" fmla="*/ 3594970 w 8442151"/>
              <a:gd name="connsiteY2" fmla="*/ 35230 h 884157"/>
              <a:gd name="connsiteX3" fmla="*/ 5073041 w 8442151"/>
              <a:gd name="connsiteY3" fmla="*/ 185543 h 884157"/>
              <a:gd name="connsiteX4" fmla="*/ 6375748 w 8442151"/>
              <a:gd name="connsiteY4" fmla="*/ 774266 h 884157"/>
              <a:gd name="connsiteX5" fmla="*/ 8154444 w 8442151"/>
              <a:gd name="connsiteY5" fmla="*/ 861948 h 884157"/>
              <a:gd name="connsiteX6" fmla="*/ 8417491 w 8442151"/>
              <a:gd name="connsiteY6" fmla="*/ 849422 h 884157"/>
              <a:gd name="connsiteX0" fmla="*/ 0 w 8517307"/>
              <a:gd name="connsiteY0" fmla="*/ 899526 h 922269"/>
              <a:gd name="connsiteX1" fmla="*/ 1991638 w 8517307"/>
              <a:gd name="connsiteY1" fmla="*/ 774266 h 922269"/>
              <a:gd name="connsiteX2" fmla="*/ 3670126 w 8517307"/>
              <a:gd name="connsiteY2" fmla="*/ 35230 h 922269"/>
              <a:gd name="connsiteX3" fmla="*/ 5148197 w 8517307"/>
              <a:gd name="connsiteY3" fmla="*/ 185543 h 922269"/>
              <a:gd name="connsiteX4" fmla="*/ 6450904 w 8517307"/>
              <a:gd name="connsiteY4" fmla="*/ 774266 h 922269"/>
              <a:gd name="connsiteX5" fmla="*/ 8229600 w 8517307"/>
              <a:gd name="connsiteY5" fmla="*/ 861948 h 922269"/>
              <a:gd name="connsiteX6" fmla="*/ 8492647 w 8517307"/>
              <a:gd name="connsiteY6" fmla="*/ 849422 h 922269"/>
              <a:gd name="connsiteX0" fmla="*/ 0 w 8517307"/>
              <a:gd name="connsiteY0" fmla="*/ 899526 h 899526"/>
              <a:gd name="connsiteX1" fmla="*/ 1991638 w 8517307"/>
              <a:gd name="connsiteY1" fmla="*/ 774266 h 899526"/>
              <a:gd name="connsiteX2" fmla="*/ 3670126 w 8517307"/>
              <a:gd name="connsiteY2" fmla="*/ 35230 h 899526"/>
              <a:gd name="connsiteX3" fmla="*/ 5148197 w 8517307"/>
              <a:gd name="connsiteY3" fmla="*/ 185543 h 899526"/>
              <a:gd name="connsiteX4" fmla="*/ 6450904 w 8517307"/>
              <a:gd name="connsiteY4" fmla="*/ 774266 h 899526"/>
              <a:gd name="connsiteX5" fmla="*/ 8229600 w 8517307"/>
              <a:gd name="connsiteY5" fmla="*/ 861948 h 899526"/>
              <a:gd name="connsiteX6" fmla="*/ 8492647 w 8517307"/>
              <a:gd name="connsiteY6" fmla="*/ 849422 h 899526"/>
              <a:gd name="connsiteX0" fmla="*/ 0 w 8517307"/>
              <a:gd name="connsiteY0" fmla="*/ 888613 h 888613"/>
              <a:gd name="connsiteX1" fmla="*/ 1991638 w 8517307"/>
              <a:gd name="connsiteY1" fmla="*/ 763353 h 888613"/>
              <a:gd name="connsiteX2" fmla="*/ 3670126 w 8517307"/>
              <a:gd name="connsiteY2" fmla="*/ 24317 h 888613"/>
              <a:gd name="connsiteX3" fmla="*/ 5167247 w 8517307"/>
              <a:gd name="connsiteY3" fmla="*/ 231780 h 888613"/>
              <a:gd name="connsiteX4" fmla="*/ 6450904 w 8517307"/>
              <a:gd name="connsiteY4" fmla="*/ 763353 h 888613"/>
              <a:gd name="connsiteX5" fmla="*/ 8229600 w 8517307"/>
              <a:gd name="connsiteY5" fmla="*/ 851035 h 888613"/>
              <a:gd name="connsiteX6" fmla="*/ 8492647 w 8517307"/>
              <a:gd name="connsiteY6" fmla="*/ 838509 h 888613"/>
              <a:gd name="connsiteX0" fmla="*/ 0 w 8517307"/>
              <a:gd name="connsiteY0" fmla="*/ 890406 h 890406"/>
              <a:gd name="connsiteX1" fmla="*/ 1991638 w 8517307"/>
              <a:gd name="connsiteY1" fmla="*/ 765146 h 890406"/>
              <a:gd name="connsiteX2" fmla="*/ 3670126 w 8517307"/>
              <a:gd name="connsiteY2" fmla="*/ 26110 h 890406"/>
              <a:gd name="connsiteX3" fmla="*/ 5167247 w 8517307"/>
              <a:gd name="connsiteY3" fmla="*/ 233573 h 890406"/>
              <a:gd name="connsiteX4" fmla="*/ 6450904 w 8517307"/>
              <a:gd name="connsiteY4" fmla="*/ 765146 h 890406"/>
              <a:gd name="connsiteX5" fmla="*/ 8229600 w 8517307"/>
              <a:gd name="connsiteY5" fmla="*/ 852828 h 890406"/>
              <a:gd name="connsiteX6" fmla="*/ 8492647 w 8517307"/>
              <a:gd name="connsiteY6" fmla="*/ 840302 h 890406"/>
              <a:gd name="connsiteX0" fmla="*/ 0 w 8517307"/>
              <a:gd name="connsiteY0" fmla="*/ 941858 h 941858"/>
              <a:gd name="connsiteX1" fmla="*/ 1991638 w 8517307"/>
              <a:gd name="connsiteY1" fmla="*/ 816598 h 941858"/>
              <a:gd name="connsiteX2" fmla="*/ 4241626 w 8517307"/>
              <a:gd name="connsiteY2" fmla="*/ 20412 h 941858"/>
              <a:gd name="connsiteX3" fmla="*/ 5167247 w 8517307"/>
              <a:gd name="connsiteY3" fmla="*/ 285025 h 941858"/>
              <a:gd name="connsiteX4" fmla="*/ 6450904 w 8517307"/>
              <a:gd name="connsiteY4" fmla="*/ 816598 h 941858"/>
              <a:gd name="connsiteX5" fmla="*/ 8229600 w 8517307"/>
              <a:gd name="connsiteY5" fmla="*/ 904280 h 941858"/>
              <a:gd name="connsiteX6" fmla="*/ 8492647 w 8517307"/>
              <a:gd name="connsiteY6" fmla="*/ 891754 h 941858"/>
              <a:gd name="connsiteX0" fmla="*/ 0 w 8517307"/>
              <a:gd name="connsiteY0" fmla="*/ 923547 h 923547"/>
              <a:gd name="connsiteX1" fmla="*/ 1991638 w 8517307"/>
              <a:gd name="connsiteY1" fmla="*/ 798287 h 923547"/>
              <a:gd name="connsiteX2" fmla="*/ 4241626 w 8517307"/>
              <a:gd name="connsiteY2" fmla="*/ 2101 h 923547"/>
              <a:gd name="connsiteX3" fmla="*/ 5167247 w 8517307"/>
              <a:gd name="connsiteY3" fmla="*/ 266714 h 923547"/>
              <a:gd name="connsiteX4" fmla="*/ 6450904 w 8517307"/>
              <a:gd name="connsiteY4" fmla="*/ 798287 h 923547"/>
              <a:gd name="connsiteX5" fmla="*/ 8229600 w 8517307"/>
              <a:gd name="connsiteY5" fmla="*/ 885969 h 923547"/>
              <a:gd name="connsiteX6" fmla="*/ 8492647 w 8517307"/>
              <a:gd name="connsiteY6" fmla="*/ 873443 h 923547"/>
              <a:gd name="connsiteX0" fmla="*/ 0 w 8517307"/>
              <a:gd name="connsiteY0" fmla="*/ 921492 h 921492"/>
              <a:gd name="connsiteX1" fmla="*/ 1991638 w 8517307"/>
              <a:gd name="connsiteY1" fmla="*/ 796232 h 921492"/>
              <a:gd name="connsiteX2" fmla="*/ 4241626 w 8517307"/>
              <a:gd name="connsiteY2" fmla="*/ 46 h 921492"/>
              <a:gd name="connsiteX3" fmla="*/ 5167247 w 8517307"/>
              <a:gd name="connsiteY3" fmla="*/ 264659 h 921492"/>
              <a:gd name="connsiteX4" fmla="*/ 6450904 w 8517307"/>
              <a:gd name="connsiteY4" fmla="*/ 796232 h 921492"/>
              <a:gd name="connsiteX5" fmla="*/ 8229600 w 8517307"/>
              <a:gd name="connsiteY5" fmla="*/ 883914 h 921492"/>
              <a:gd name="connsiteX6" fmla="*/ 8492647 w 8517307"/>
              <a:gd name="connsiteY6" fmla="*/ 871388 h 921492"/>
              <a:gd name="connsiteX0" fmla="*/ 0 w 8517307"/>
              <a:gd name="connsiteY0" fmla="*/ 921446 h 921446"/>
              <a:gd name="connsiteX1" fmla="*/ 1991638 w 8517307"/>
              <a:gd name="connsiteY1" fmla="*/ 796186 h 921446"/>
              <a:gd name="connsiteX2" fmla="*/ 4241626 w 8517307"/>
              <a:gd name="connsiteY2" fmla="*/ 0 h 921446"/>
              <a:gd name="connsiteX3" fmla="*/ 6450904 w 8517307"/>
              <a:gd name="connsiteY3" fmla="*/ 796186 h 921446"/>
              <a:gd name="connsiteX4" fmla="*/ 8229600 w 8517307"/>
              <a:gd name="connsiteY4" fmla="*/ 883868 h 921446"/>
              <a:gd name="connsiteX5" fmla="*/ 8492647 w 8517307"/>
              <a:gd name="connsiteY5" fmla="*/ 871342 h 921446"/>
              <a:gd name="connsiteX0" fmla="*/ 0 w 8517307"/>
              <a:gd name="connsiteY0" fmla="*/ 911921 h 911921"/>
              <a:gd name="connsiteX1" fmla="*/ 1991638 w 8517307"/>
              <a:gd name="connsiteY1" fmla="*/ 786661 h 911921"/>
              <a:gd name="connsiteX2" fmla="*/ 4165426 w 8517307"/>
              <a:gd name="connsiteY2" fmla="*/ 0 h 911921"/>
              <a:gd name="connsiteX3" fmla="*/ 6450904 w 8517307"/>
              <a:gd name="connsiteY3" fmla="*/ 786661 h 911921"/>
              <a:gd name="connsiteX4" fmla="*/ 8229600 w 8517307"/>
              <a:gd name="connsiteY4" fmla="*/ 874343 h 911921"/>
              <a:gd name="connsiteX5" fmla="*/ 8492647 w 8517307"/>
              <a:gd name="connsiteY5" fmla="*/ 861817 h 911921"/>
              <a:gd name="connsiteX0" fmla="*/ 0 w 8517307"/>
              <a:gd name="connsiteY0" fmla="*/ 911921 h 911921"/>
              <a:gd name="connsiteX1" fmla="*/ 1991638 w 8517307"/>
              <a:gd name="connsiteY1" fmla="*/ 786661 h 911921"/>
              <a:gd name="connsiteX2" fmla="*/ 4165426 w 8517307"/>
              <a:gd name="connsiteY2" fmla="*/ 0 h 911921"/>
              <a:gd name="connsiteX3" fmla="*/ 6450904 w 8517307"/>
              <a:gd name="connsiteY3" fmla="*/ 786661 h 911921"/>
              <a:gd name="connsiteX4" fmla="*/ 8229600 w 8517307"/>
              <a:gd name="connsiteY4" fmla="*/ 874343 h 911921"/>
              <a:gd name="connsiteX5" fmla="*/ 8492647 w 8517307"/>
              <a:gd name="connsiteY5" fmla="*/ 899917 h 911921"/>
              <a:gd name="connsiteX0" fmla="*/ 0 w 8356099"/>
              <a:gd name="connsiteY0" fmla="*/ 911921 h 911921"/>
              <a:gd name="connsiteX1" fmla="*/ 1991638 w 8356099"/>
              <a:gd name="connsiteY1" fmla="*/ 786661 h 911921"/>
              <a:gd name="connsiteX2" fmla="*/ 4165426 w 8356099"/>
              <a:gd name="connsiteY2" fmla="*/ 0 h 911921"/>
              <a:gd name="connsiteX3" fmla="*/ 6450904 w 8356099"/>
              <a:gd name="connsiteY3" fmla="*/ 786661 h 911921"/>
              <a:gd name="connsiteX4" fmla="*/ 8229600 w 8356099"/>
              <a:gd name="connsiteY4" fmla="*/ 874343 h 911921"/>
              <a:gd name="connsiteX5" fmla="*/ 8187847 w 8356099"/>
              <a:gd name="connsiteY5" fmla="*/ 861817 h 911921"/>
              <a:gd name="connsiteX0" fmla="*/ 0 w 8313700"/>
              <a:gd name="connsiteY0" fmla="*/ 911921 h 911921"/>
              <a:gd name="connsiteX1" fmla="*/ 1991638 w 8313700"/>
              <a:gd name="connsiteY1" fmla="*/ 786661 h 911921"/>
              <a:gd name="connsiteX2" fmla="*/ 4165426 w 8313700"/>
              <a:gd name="connsiteY2" fmla="*/ 0 h 911921"/>
              <a:gd name="connsiteX3" fmla="*/ 6450904 w 8313700"/>
              <a:gd name="connsiteY3" fmla="*/ 786661 h 911921"/>
              <a:gd name="connsiteX4" fmla="*/ 8229600 w 8313700"/>
              <a:gd name="connsiteY4" fmla="*/ 874343 h 911921"/>
              <a:gd name="connsiteX5" fmla="*/ 8022747 w 8313700"/>
              <a:gd name="connsiteY5" fmla="*/ 874517 h 911921"/>
              <a:gd name="connsiteX0" fmla="*/ 0 w 8522385"/>
              <a:gd name="connsiteY0" fmla="*/ 911921 h 911921"/>
              <a:gd name="connsiteX1" fmla="*/ 1991638 w 8522385"/>
              <a:gd name="connsiteY1" fmla="*/ 786661 h 911921"/>
              <a:gd name="connsiteX2" fmla="*/ 4165426 w 8522385"/>
              <a:gd name="connsiteY2" fmla="*/ 0 h 911921"/>
              <a:gd name="connsiteX3" fmla="*/ 6450904 w 8522385"/>
              <a:gd name="connsiteY3" fmla="*/ 786661 h 911921"/>
              <a:gd name="connsiteX4" fmla="*/ 8229600 w 8522385"/>
              <a:gd name="connsiteY4" fmla="*/ 874343 h 911921"/>
              <a:gd name="connsiteX5" fmla="*/ 8498997 w 8522385"/>
              <a:gd name="connsiteY5" fmla="*/ 899917 h 911921"/>
              <a:gd name="connsiteX0" fmla="*/ 0 w 8527532"/>
              <a:gd name="connsiteY0" fmla="*/ 911921 h 911921"/>
              <a:gd name="connsiteX1" fmla="*/ 1991638 w 8527532"/>
              <a:gd name="connsiteY1" fmla="*/ 786661 h 911921"/>
              <a:gd name="connsiteX2" fmla="*/ 4165426 w 8527532"/>
              <a:gd name="connsiteY2" fmla="*/ 0 h 911921"/>
              <a:gd name="connsiteX3" fmla="*/ 6450904 w 8527532"/>
              <a:gd name="connsiteY3" fmla="*/ 786661 h 911921"/>
              <a:gd name="connsiteX4" fmla="*/ 8229600 w 8527532"/>
              <a:gd name="connsiteY4" fmla="*/ 874343 h 911921"/>
              <a:gd name="connsiteX5" fmla="*/ 8505347 w 8527532"/>
              <a:gd name="connsiteY5" fmla="*/ 868167 h 911921"/>
              <a:gd name="connsiteX0" fmla="*/ 0 w 8505347"/>
              <a:gd name="connsiteY0" fmla="*/ 911921 h 911921"/>
              <a:gd name="connsiteX1" fmla="*/ 1991638 w 8505347"/>
              <a:gd name="connsiteY1" fmla="*/ 786661 h 911921"/>
              <a:gd name="connsiteX2" fmla="*/ 4165426 w 8505347"/>
              <a:gd name="connsiteY2" fmla="*/ 0 h 911921"/>
              <a:gd name="connsiteX3" fmla="*/ 6450904 w 8505347"/>
              <a:gd name="connsiteY3" fmla="*/ 786661 h 911921"/>
              <a:gd name="connsiteX4" fmla="*/ 8505347 w 8505347"/>
              <a:gd name="connsiteY4" fmla="*/ 868167 h 911921"/>
              <a:gd name="connsiteX0" fmla="*/ 0 w 8546078"/>
              <a:gd name="connsiteY0" fmla="*/ 911921 h 911921"/>
              <a:gd name="connsiteX1" fmla="*/ 1991638 w 8546078"/>
              <a:gd name="connsiteY1" fmla="*/ 786661 h 911921"/>
              <a:gd name="connsiteX2" fmla="*/ 4165426 w 8546078"/>
              <a:gd name="connsiteY2" fmla="*/ 0 h 911921"/>
              <a:gd name="connsiteX3" fmla="*/ 6450904 w 8546078"/>
              <a:gd name="connsiteY3" fmla="*/ 786661 h 911921"/>
              <a:gd name="connsiteX4" fmla="*/ 8344423 w 8546078"/>
              <a:gd name="connsiteY4" fmla="*/ 900090 h 911921"/>
              <a:gd name="connsiteX5" fmla="*/ 8505347 w 8546078"/>
              <a:gd name="connsiteY5" fmla="*/ 868167 h 911921"/>
              <a:gd name="connsiteX0" fmla="*/ 0 w 8511697"/>
              <a:gd name="connsiteY0" fmla="*/ 911921 h 911921"/>
              <a:gd name="connsiteX1" fmla="*/ 1991638 w 8511697"/>
              <a:gd name="connsiteY1" fmla="*/ 786661 h 911921"/>
              <a:gd name="connsiteX2" fmla="*/ 4165426 w 8511697"/>
              <a:gd name="connsiteY2" fmla="*/ 0 h 911921"/>
              <a:gd name="connsiteX3" fmla="*/ 6450904 w 8511697"/>
              <a:gd name="connsiteY3" fmla="*/ 786661 h 911921"/>
              <a:gd name="connsiteX4" fmla="*/ 8344423 w 8511697"/>
              <a:gd name="connsiteY4" fmla="*/ 900090 h 911921"/>
              <a:gd name="connsiteX5" fmla="*/ 8511697 w 8511697"/>
              <a:gd name="connsiteY5" fmla="*/ 893567 h 91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11697" h="911921">
                <a:moveTo>
                  <a:pt x="0" y="911921"/>
                </a:moveTo>
                <a:cubicBezTo>
                  <a:pt x="204591" y="900439"/>
                  <a:pt x="1297400" y="938648"/>
                  <a:pt x="1991638" y="786661"/>
                </a:cubicBezTo>
                <a:cubicBezTo>
                  <a:pt x="2685876" y="634674"/>
                  <a:pt x="3422215" y="0"/>
                  <a:pt x="4165426" y="0"/>
                </a:cubicBezTo>
                <a:cubicBezTo>
                  <a:pt x="4908637" y="0"/>
                  <a:pt x="5754405" y="636646"/>
                  <a:pt x="6450904" y="786661"/>
                </a:cubicBezTo>
                <a:cubicBezTo>
                  <a:pt x="7147403" y="936676"/>
                  <a:pt x="8002016" y="886506"/>
                  <a:pt x="8344423" y="900090"/>
                </a:cubicBezTo>
                <a:lnTo>
                  <a:pt x="8511697" y="893567"/>
                </a:lnTo>
              </a:path>
            </a:pathLst>
          </a:custGeom>
          <a:noFill/>
          <a:ln w="381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539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smtClean="0">
                <a:latin typeface="+mj-ea"/>
                <a:ea typeface="+mj-ea"/>
                <a:sym typeface="Huawei Sans" panose="020C0503030203020204" pitchFamily="34" charset="0"/>
              </a:rPr>
              <a:t>早期广域网技术概述</a:t>
            </a:r>
            <a:endParaRPr lang="en-US" altLang="zh-CN" b="1" smtClean="0">
              <a:latin typeface="+mj-ea"/>
              <a:ea typeface="+mj-ea"/>
              <a:sym typeface="Huawei Sans" panose="020C0503030203020204" pitchFamily="34" charset="0"/>
            </a:endParaRPr>
          </a:p>
          <a:p>
            <a:r>
              <a:rPr lang="en-US" altLang="zh-CN"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协议原理与配置</a:t>
            </a:r>
            <a:endParaRPr lang="en-US" altLang="zh-CN"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PPPoE</a:t>
            </a:r>
            <a:r>
              <a:rPr lang="zh-CN" alt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原理与配置</a:t>
            </a:r>
            <a:endParaRPr lang="en-US" altLang="zh-CN"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mtClean="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广域网技术的发展</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995740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SR</a:t>
            </a:r>
            <a:r>
              <a:rPr lang="zh-CN" altLang="en-US" smtClean="0">
                <a:sym typeface="Huawei Sans" panose="020C0503030203020204" pitchFamily="34" charset="0"/>
              </a:rPr>
              <a:t>的部署方式</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800" smtClean="0">
                <a:sym typeface="Huawei Sans" panose="020C0503030203020204" pitchFamily="34" charset="0"/>
              </a:rPr>
              <a:t>SR</a:t>
            </a:r>
            <a:r>
              <a:rPr lang="zh-CN" altLang="en-US" sz="1800" smtClean="0">
                <a:sym typeface="Huawei Sans" panose="020C0503030203020204" pitchFamily="34" charset="0"/>
              </a:rPr>
              <a:t>的部署方式分可以以有无控制器配合区分。控制器配合方式由控制器收集信息，预留路径资源和计算路径，最后将结果下发到头结点，是更为推荐的部署方式。</a:t>
            </a:r>
            <a:endParaRPr lang="zh-CN" altLang="en-US" sz="1800" dirty="0">
              <a:sym typeface="Huawei Sans" panose="020C0503030203020204" pitchFamily="34" charset="0"/>
            </a:endParaRPr>
          </a:p>
        </p:txBody>
      </p:sp>
      <p:cxnSp>
        <p:nvCxnSpPr>
          <p:cNvPr id="6" name="直接连接符 5"/>
          <p:cNvCxnSpPr>
            <a:cxnSpLocks/>
            <a:stCxn id="14" idx="3"/>
            <a:endCxn id="11" idx="1"/>
          </p:cNvCxnSpPr>
          <p:nvPr/>
        </p:nvCxnSpPr>
        <p:spPr>
          <a:xfrm>
            <a:off x="6721135" y="5176477"/>
            <a:ext cx="1473552" cy="808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a:stCxn id="14" idx="3"/>
            <a:endCxn id="10" idx="1"/>
          </p:cNvCxnSpPr>
          <p:nvPr/>
        </p:nvCxnSpPr>
        <p:spPr>
          <a:xfrm flipV="1">
            <a:off x="6721135" y="4430599"/>
            <a:ext cx="1498604" cy="745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15" idx="1"/>
            <a:endCxn id="10" idx="3"/>
          </p:cNvCxnSpPr>
          <p:nvPr/>
        </p:nvCxnSpPr>
        <p:spPr>
          <a:xfrm flipH="1" flipV="1">
            <a:off x="8759739" y="4430599"/>
            <a:ext cx="1528303" cy="747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15" idx="1"/>
            <a:endCxn id="11" idx="3"/>
          </p:cNvCxnSpPr>
          <p:nvPr/>
        </p:nvCxnSpPr>
        <p:spPr>
          <a:xfrm flipH="1">
            <a:off x="8734687" y="5177787"/>
            <a:ext cx="1553355" cy="80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19739" y="4209199"/>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94687" y="5763586"/>
            <a:ext cx="540000" cy="442800"/>
          </a:xfrm>
          <a:prstGeom prst="rect">
            <a:avLst/>
          </a:prstGeom>
        </p:spPr>
      </p:pic>
      <p:sp>
        <p:nvSpPr>
          <p:cNvPr id="12" name="文本框 11"/>
          <p:cNvSpPr txBox="1"/>
          <p:nvPr/>
        </p:nvSpPr>
        <p:spPr>
          <a:xfrm>
            <a:off x="8257739" y="4662646"/>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8257739" y="5424395"/>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181135" y="4955077"/>
            <a:ext cx="540000" cy="442800"/>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288042" y="4956387"/>
            <a:ext cx="540000" cy="442800"/>
          </a:xfrm>
          <a:prstGeom prst="rect">
            <a:avLst/>
          </a:prstGeom>
        </p:spPr>
      </p:pic>
      <p:sp>
        <p:nvSpPr>
          <p:cNvPr id="16" name="文本框 15"/>
          <p:cNvSpPr txBox="1"/>
          <p:nvPr/>
        </p:nvSpPr>
        <p:spPr>
          <a:xfrm>
            <a:off x="10186848" y="5399187"/>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6216581" y="5399187"/>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连接符 34"/>
          <p:cNvCxnSpPr>
            <a:cxnSpLocks/>
          </p:cNvCxnSpPr>
          <p:nvPr/>
        </p:nvCxnSpPr>
        <p:spPr>
          <a:xfrm flipH="1">
            <a:off x="6465480" y="3108867"/>
            <a:ext cx="1767371" cy="1675434"/>
          </a:xfrm>
          <a:prstGeom prst="line">
            <a:avLst/>
          </a:prstGeom>
          <a:ln w="25400">
            <a:solidFill>
              <a:schemeClr val="bg1">
                <a:lumMod val="5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480938" y="3049577"/>
            <a:ext cx="0" cy="907314"/>
          </a:xfrm>
          <a:prstGeom prst="line">
            <a:avLst/>
          </a:prstGeom>
          <a:ln w="25400">
            <a:solidFill>
              <a:schemeClr val="bg1">
                <a:lumMod val="5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a:cxnSpLocks/>
          </p:cNvCxnSpPr>
          <p:nvPr/>
        </p:nvCxnSpPr>
        <p:spPr>
          <a:xfrm>
            <a:off x="8734687" y="3062892"/>
            <a:ext cx="1659896" cy="1792681"/>
          </a:xfrm>
          <a:prstGeom prst="line">
            <a:avLst/>
          </a:prstGeom>
          <a:ln w="25400">
            <a:solidFill>
              <a:schemeClr val="bg1">
                <a:lumMod val="50000"/>
              </a:schemeClr>
            </a:solidFill>
            <a:prstDash val="dash"/>
            <a:head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rot="5400000">
            <a:off x="8242521" y="3612719"/>
            <a:ext cx="865372" cy="338554"/>
          </a:xfrm>
          <a:prstGeom prst="rect">
            <a:avLst/>
          </a:prstGeom>
          <a:noFill/>
        </p:spPr>
        <p:txBody>
          <a:bodyPr wrap="square" rtlCol="0">
            <a:spAutoFit/>
          </a:bodyPr>
          <a:lstStyle/>
          <a:p>
            <a:r>
              <a:rPr lang="en-US" altLang="zh-CN" sz="1600" smtClean="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PCEP</a:t>
            </a:r>
            <a:endParaRPr lang="zh-CN" alt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rot="2909419">
            <a:off x="9324085" y="3664400"/>
            <a:ext cx="864339" cy="338554"/>
          </a:xfrm>
          <a:prstGeom prst="rect">
            <a:avLst/>
          </a:prstGeom>
          <a:noFill/>
        </p:spPr>
        <p:txBody>
          <a:bodyPr wrap="none" rtlCol="0">
            <a:spAutoFit/>
          </a:bodyPr>
          <a:lstStyle/>
          <a:p>
            <a:r>
              <a:rPr lang="en-US" altLang="zh-CN"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BGP-LS</a:t>
            </a:r>
            <a:endParaRPr lang="zh-CN" alt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rot="19104862">
            <a:off x="6591913" y="3563961"/>
            <a:ext cx="1122423" cy="338554"/>
          </a:xfrm>
          <a:prstGeom prst="rect">
            <a:avLst/>
          </a:prstGeom>
          <a:noFill/>
        </p:spPr>
        <p:txBody>
          <a:bodyPr wrap="none" rtlCol="0">
            <a:spAutoFit/>
          </a:bodyPr>
          <a:lstStyle/>
          <a:p>
            <a:r>
              <a:rPr lang="en-US" altLang="zh-CN"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NETCONF</a:t>
            </a:r>
            <a:endParaRPr lang="zh-CN" alt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7" name="图片 26"/>
          <p:cNvPicPr>
            <a:picLocks noChangeAspect="1"/>
          </p:cNvPicPr>
          <p:nvPr/>
        </p:nvPicPr>
        <p:blipFill rotWithShape="1">
          <a:blip r:embed="rId4" cstate="print">
            <a:extLst>
              <a:ext uri="{28A0092B-C50C-407E-A947-70E740481C1C}">
                <a14:useLocalDpi xmlns:a14="http://schemas.microsoft.com/office/drawing/2010/main" val="0"/>
              </a:ext>
            </a:extLst>
          </a:blip>
          <a:srcRect b="82342"/>
          <a:stretch/>
        </p:blipFill>
        <p:spPr>
          <a:xfrm>
            <a:off x="7333960" y="2523250"/>
            <a:ext cx="2268645" cy="457335"/>
          </a:xfrm>
          <a:prstGeom prst="rect">
            <a:avLst/>
          </a:prstGeom>
        </p:spPr>
      </p:pic>
      <p:cxnSp>
        <p:nvCxnSpPr>
          <p:cNvPr id="63" name="直接连接符 62">
            <a:extLst>
              <a:ext uri="{FF2B5EF4-FFF2-40B4-BE49-F238E27FC236}">
                <a16:creationId xmlns:a16="http://schemas.microsoft.com/office/drawing/2014/main" xmlns="" id="{F0A2B598-81B4-43E4-A4FB-14913EEE13A5}"/>
              </a:ext>
            </a:extLst>
          </p:cNvPr>
          <p:cNvCxnSpPr>
            <a:cxnSpLocks/>
            <a:stCxn id="71" idx="3"/>
            <a:endCxn id="68" idx="1"/>
          </p:cNvCxnSpPr>
          <p:nvPr/>
        </p:nvCxnSpPr>
        <p:spPr>
          <a:xfrm>
            <a:off x="1761948" y="5176477"/>
            <a:ext cx="1473552" cy="808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xmlns="" id="{815B3E7B-852D-432E-A17B-A6C9F1B48019}"/>
              </a:ext>
            </a:extLst>
          </p:cNvPr>
          <p:cNvCxnSpPr>
            <a:cxnSpLocks/>
            <a:stCxn id="71" idx="3"/>
            <a:endCxn id="67" idx="1"/>
          </p:cNvCxnSpPr>
          <p:nvPr/>
        </p:nvCxnSpPr>
        <p:spPr>
          <a:xfrm flipV="1">
            <a:off x="1761948" y="4430599"/>
            <a:ext cx="1498604" cy="745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xmlns="" id="{1EC45488-6237-48E8-A859-61F5B2A0AED6}"/>
              </a:ext>
            </a:extLst>
          </p:cNvPr>
          <p:cNvCxnSpPr>
            <a:cxnSpLocks/>
            <a:stCxn id="72" idx="1"/>
            <a:endCxn id="67" idx="3"/>
          </p:cNvCxnSpPr>
          <p:nvPr/>
        </p:nvCxnSpPr>
        <p:spPr>
          <a:xfrm flipH="1" flipV="1">
            <a:off x="3800552" y="4430599"/>
            <a:ext cx="1528303" cy="747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xmlns="" id="{CB88C074-B97B-4F71-A4B5-E18951AC9C15}"/>
              </a:ext>
            </a:extLst>
          </p:cNvPr>
          <p:cNvCxnSpPr>
            <a:cxnSpLocks/>
            <a:stCxn id="72" idx="1"/>
            <a:endCxn id="68" idx="3"/>
          </p:cNvCxnSpPr>
          <p:nvPr/>
        </p:nvCxnSpPr>
        <p:spPr>
          <a:xfrm flipH="1">
            <a:off x="3775500" y="5177787"/>
            <a:ext cx="1553355" cy="80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图片 66">
            <a:extLst>
              <a:ext uri="{FF2B5EF4-FFF2-40B4-BE49-F238E27FC236}">
                <a16:creationId xmlns:a16="http://schemas.microsoft.com/office/drawing/2014/main" xmlns="" id="{B4457C9D-6D0B-4F38-A7DF-DCAC1522519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60552" y="4209199"/>
            <a:ext cx="540000" cy="442800"/>
          </a:xfrm>
          <a:prstGeom prst="rect">
            <a:avLst/>
          </a:prstGeom>
        </p:spPr>
      </p:pic>
      <p:pic>
        <p:nvPicPr>
          <p:cNvPr id="68" name="图片 67">
            <a:extLst>
              <a:ext uri="{FF2B5EF4-FFF2-40B4-BE49-F238E27FC236}">
                <a16:creationId xmlns:a16="http://schemas.microsoft.com/office/drawing/2014/main" xmlns="" id="{DA23575F-A002-450E-9156-9B85071CDA6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35500" y="5763586"/>
            <a:ext cx="540000" cy="442800"/>
          </a:xfrm>
          <a:prstGeom prst="rect">
            <a:avLst/>
          </a:prstGeom>
        </p:spPr>
      </p:pic>
      <p:sp>
        <p:nvSpPr>
          <p:cNvPr id="69" name="文本框 68">
            <a:extLst>
              <a:ext uri="{FF2B5EF4-FFF2-40B4-BE49-F238E27FC236}">
                <a16:creationId xmlns:a16="http://schemas.microsoft.com/office/drawing/2014/main" xmlns="" id="{30EEF90F-1627-4A12-B328-E0309CCA4371}"/>
              </a:ext>
            </a:extLst>
          </p:cNvPr>
          <p:cNvSpPr txBox="1"/>
          <p:nvPr/>
        </p:nvSpPr>
        <p:spPr>
          <a:xfrm>
            <a:off x="3298552" y="4662646"/>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a:extLst>
              <a:ext uri="{FF2B5EF4-FFF2-40B4-BE49-F238E27FC236}">
                <a16:creationId xmlns:a16="http://schemas.microsoft.com/office/drawing/2014/main" xmlns="" id="{E245B8A5-AFC5-400E-A425-1292D07981A5}"/>
              </a:ext>
            </a:extLst>
          </p:cNvPr>
          <p:cNvSpPr txBox="1"/>
          <p:nvPr/>
        </p:nvSpPr>
        <p:spPr>
          <a:xfrm>
            <a:off x="3298552" y="5424395"/>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1" name="图片 70">
            <a:extLst>
              <a:ext uri="{FF2B5EF4-FFF2-40B4-BE49-F238E27FC236}">
                <a16:creationId xmlns:a16="http://schemas.microsoft.com/office/drawing/2014/main" xmlns="" id="{3B979E03-B02A-4D45-B60C-C70DDCA0F51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21948" y="4955077"/>
            <a:ext cx="540000" cy="442800"/>
          </a:xfrm>
          <a:prstGeom prst="rect">
            <a:avLst/>
          </a:prstGeom>
        </p:spPr>
      </p:pic>
      <p:pic>
        <p:nvPicPr>
          <p:cNvPr id="72" name="图片 71">
            <a:extLst>
              <a:ext uri="{FF2B5EF4-FFF2-40B4-BE49-F238E27FC236}">
                <a16:creationId xmlns:a16="http://schemas.microsoft.com/office/drawing/2014/main" xmlns="" id="{23F60ECC-F097-4D32-B510-B5FFC7EF90F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28855" y="4956387"/>
            <a:ext cx="540000" cy="442800"/>
          </a:xfrm>
          <a:prstGeom prst="rect">
            <a:avLst/>
          </a:prstGeom>
        </p:spPr>
      </p:pic>
      <p:sp>
        <p:nvSpPr>
          <p:cNvPr id="73" name="文本框 72">
            <a:extLst>
              <a:ext uri="{FF2B5EF4-FFF2-40B4-BE49-F238E27FC236}">
                <a16:creationId xmlns:a16="http://schemas.microsoft.com/office/drawing/2014/main" xmlns="" id="{FF8F506C-EB20-4AD4-B514-2D40EF207AE9}"/>
              </a:ext>
            </a:extLst>
          </p:cNvPr>
          <p:cNvSpPr txBox="1"/>
          <p:nvPr/>
        </p:nvSpPr>
        <p:spPr>
          <a:xfrm>
            <a:off x="5227661" y="5399187"/>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a:extLst>
              <a:ext uri="{FF2B5EF4-FFF2-40B4-BE49-F238E27FC236}">
                <a16:creationId xmlns:a16="http://schemas.microsoft.com/office/drawing/2014/main" xmlns="" id="{A368898B-CF05-443E-AAAA-5948C89D8B0A}"/>
              </a:ext>
            </a:extLst>
          </p:cNvPr>
          <p:cNvSpPr txBox="1"/>
          <p:nvPr/>
        </p:nvSpPr>
        <p:spPr>
          <a:xfrm>
            <a:off x="1257394" y="5399187"/>
            <a:ext cx="413896" cy="307777"/>
          </a:xfrm>
          <a:prstGeom prst="rect">
            <a:avLst/>
          </a:prstGeom>
          <a:noFill/>
        </p:spPr>
        <p:txBody>
          <a:bodyPr wrap="none" rtlCol="0">
            <a:spAutoFit/>
          </a:bodyPr>
          <a:lstStyle/>
          <a:p>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400" b="1">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5" name="直接连接符 74">
            <a:extLst>
              <a:ext uri="{FF2B5EF4-FFF2-40B4-BE49-F238E27FC236}">
                <a16:creationId xmlns:a16="http://schemas.microsoft.com/office/drawing/2014/main" xmlns="" id="{1B0A5276-351B-4700-964A-C09E60166DE6}"/>
              </a:ext>
            </a:extLst>
          </p:cNvPr>
          <p:cNvCxnSpPr>
            <a:cxnSpLocks/>
          </p:cNvCxnSpPr>
          <p:nvPr/>
        </p:nvCxnSpPr>
        <p:spPr>
          <a:xfrm flipH="1">
            <a:off x="1506293" y="3108867"/>
            <a:ext cx="1767371" cy="1675434"/>
          </a:xfrm>
          <a:prstGeom prst="line">
            <a:avLst/>
          </a:prstGeom>
          <a:ln w="25400">
            <a:solidFill>
              <a:schemeClr val="bg1">
                <a:lumMod val="50000"/>
              </a:schemeClr>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xmlns="" id="{61E0B293-5F63-4EC8-A623-1F9D2E870DB4}"/>
              </a:ext>
            </a:extLst>
          </p:cNvPr>
          <p:cNvCxnSpPr/>
          <p:nvPr/>
        </p:nvCxnSpPr>
        <p:spPr>
          <a:xfrm>
            <a:off x="3521751" y="3049577"/>
            <a:ext cx="0" cy="907314"/>
          </a:xfrm>
          <a:prstGeom prst="line">
            <a:avLst/>
          </a:prstGeom>
          <a:ln w="25400">
            <a:solidFill>
              <a:schemeClr val="bg1">
                <a:lumMod val="5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17FCDA33-D088-49BD-B31C-1B059399FEFC}"/>
              </a:ext>
            </a:extLst>
          </p:cNvPr>
          <p:cNvCxnSpPr>
            <a:cxnSpLocks/>
          </p:cNvCxnSpPr>
          <p:nvPr/>
        </p:nvCxnSpPr>
        <p:spPr>
          <a:xfrm>
            <a:off x="3775500" y="3062892"/>
            <a:ext cx="1659896" cy="1792681"/>
          </a:xfrm>
          <a:prstGeom prst="line">
            <a:avLst/>
          </a:prstGeom>
          <a:ln w="25400">
            <a:solidFill>
              <a:schemeClr val="bg1">
                <a:lumMod val="50000"/>
              </a:schemeClr>
            </a:solidFill>
            <a:prstDash val="dash"/>
            <a:headEnd type="arrow"/>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xmlns="" id="{28C3A0A0-E5BC-4018-AB23-0CD3C84C83F0}"/>
              </a:ext>
            </a:extLst>
          </p:cNvPr>
          <p:cNvSpPr txBox="1"/>
          <p:nvPr/>
        </p:nvSpPr>
        <p:spPr>
          <a:xfrm rot="5400000">
            <a:off x="3283334" y="3612719"/>
            <a:ext cx="865372" cy="338554"/>
          </a:xfrm>
          <a:prstGeom prst="rect">
            <a:avLst/>
          </a:prstGeom>
          <a:noFill/>
        </p:spPr>
        <p:txBody>
          <a:bodyPr wrap="square" rtlCol="0">
            <a:spAutoFit/>
          </a:bodyPr>
          <a:lstStyle/>
          <a:p>
            <a:r>
              <a:rPr lang="en-US" altLang="zh-CN" sz="160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CLI</a:t>
            </a:r>
            <a:endParaRPr lang="zh-CN" alt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框 78">
            <a:extLst>
              <a:ext uri="{FF2B5EF4-FFF2-40B4-BE49-F238E27FC236}">
                <a16:creationId xmlns:a16="http://schemas.microsoft.com/office/drawing/2014/main" xmlns="" id="{8271067F-E562-4743-919B-0C410100EF16}"/>
              </a:ext>
            </a:extLst>
          </p:cNvPr>
          <p:cNvSpPr txBox="1"/>
          <p:nvPr/>
        </p:nvSpPr>
        <p:spPr>
          <a:xfrm rot="2909419">
            <a:off x="4435526" y="3447171"/>
            <a:ext cx="471604" cy="338554"/>
          </a:xfrm>
          <a:prstGeom prst="rect">
            <a:avLst/>
          </a:prstGeom>
          <a:noFill/>
        </p:spPr>
        <p:txBody>
          <a:bodyPr wrap="none" rtlCol="0">
            <a:spAutoFit/>
          </a:bodyPr>
          <a:lstStyle/>
          <a:p>
            <a:r>
              <a:rPr lang="en-US" altLang="zh-CN" sz="160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CLI</a:t>
            </a:r>
            <a:endParaRPr lang="zh-CN" alt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框 79">
            <a:extLst>
              <a:ext uri="{FF2B5EF4-FFF2-40B4-BE49-F238E27FC236}">
                <a16:creationId xmlns:a16="http://schemas.microsoft.com/office/drawing/2014/main" xmlns="" id="{7B945528-BBB3-4108-AA69-6AB140DE507B}"/>
              </a:ext>
            </a:extLst>
          </p:cNvPr>
          <p:cNvSpPr txBox="1"/>
          <p:nvPr/>
        </p:nvSpPr>
        <p:spPr>
          <a:xfrm rot="19104862">
            <a:off x="2178001" y="3452812"/>
            <a:ext cx="471604" cy="338554"/>
          </a:xfrm>
          <a:prstGeom prst="rect">
            <a:avLst/>
          </a:prstGeom>
          <a:noFill/>
        </p:spPr>
        <p:txBody>
          <a:bodyPr wrap="none" rtlCol="0">
            <a:spAutoFit/>
          </a:bodyPr>
          <a:lstStyle/>
          <a:p>
            <a:r>
              <a:rPr lang="en-US" altLang="zh-CN" sz="160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CLI</a:t>
            </a:r>
            <a:endParaRPr lang="zh-CN" altLang="en-US" sz="1600"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2" name="图片 81">
            <a:extLst>
              <a:ext uri="{FF2B5EF4-FFF2-40B4-BE49-F238E27FC236}">
                <a16:creationId xmlns:a16="http://schemas.microsoft.com/office/drawing/2014/main" xmlns="" id="{CBAE1704-FEBB-401B-A6C3-73B0B6A08466}"/>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251751" y="2548276"/>
            <a:ext cx="540000" cy="442800"/>
          </a:xfrm>
          <a:prstGeom prst="rect">
            <a:avLst/>
          </a:prstGeom>
        </p:spPr>
      </p:pic>
    </p:spTree>
    <p:extLst>
      <p:ext uri="{BB962C8B-B14F-4D97-AF65-F5344CB8AC3E}">
        <p14:creationId xmlns:p14="http://schemas.microsoft.com/office/powerpoint/2010/main" val="42331785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ym typeface="Huawei Sans" panose="020C0503030203020204" pitchFamily="34" charset="0"/>
              </a:rPr>
              <a:t>Segment Routing</a:t>
            </a:r>
            <a:r>
              <a:rPr lang="zh-CN" altLang="en-US" smtClean="0">
                <a:sym typeface="Huawei Sans" panose="020C0503030203020204" pitchFamily="34" charset="0"/>
              </a:rPr>
              <a:t>的应用</a:t>
            </a:r>
            <a:endParaRPr lang="zh-CN" altLang="en-US" dirty="0">
              <a:sym typeface="Huawei Sans" panose="020C0503030203020204" pitchFamily="34" charset="0"/>
            </a:endParaRPr>
          </a:p>
        </p:txBody>
      </p:sp>
      <p:sp>
        <p:nvSpPr>
          <p:cNvPr id="49" name="文本占位符 48"/>
          <p:cNvSpPr>
            <a:spLocks noGrp="1"/>
          </p:cNvSpPr>
          <p:nvPr>
            <p:ph type="body" sz="quarter" idx="10"/>
          </p:nvPr>
        </p:nvSpPr>
        <p:spPr/>
        <p:txBody>
          <a:bodyPr/>
          <a:lstStyle/>
          <a:p>
            <a:r>
              <a:rPr lang="en-US" altLang="zh-CN" sz="1800" dirty="0" smtClean="0">
                <a:sym typeface="Huawei Sans" panose="020C0503030203020204" pitchFamily="34" charset="0"/>
              </a:rPr>
              <a:t>SR</a:t>
            </a:r>
            <a:r>
              <a:rPr lang="zh-CN" altLang="en-US" sz="1800" dirty="0" smtClean="0">
                <a:sym typeface="Huawei Sans" panose="020C0503030203020204" pitchFamily="34" charset="0"/>
              </a:rPr>
              <a:t>可以简易的指定的报文转发路径，在现网中可以为不同业务定义不同的路径。例如本例定义了数据下载、视频和语音三条显式路径，实现了业务驱动网络。设备由控制器纳管，支持路径实时快速发放。</a:t>
            </a:r>
            <a:endParaRPr lang="zh-CN" altLang="en-US" sz="1800" dirty="0">
              <a:sym typeface="Huawei Sans" panose="020C0503030203020204" pitchFamily="34" charset="0"/>
            </a:endParaRPr>
          </a:p>
        </p:txBody>
      </p:sp>
      <p:grpSp>
        <p:nvGrpSpPr>
          <p:cNvPr id="50" name="组合 49">
            <a:extLst>
              <a:ext uri="{FF2B5EF4-FFF2-40B4-BE49-F238E27FC236}">
                <a16:creationId xmlns:a16="http://schemas.microsoft.com/office/drawing/2014/main" xmlns="" id="{3948AC4B-AFA1-4B65-834B-F50B59207A4B}"/>
              </a:ext>
            </a:extLst>
          </p:cNvPr>
          <p:cNvGrpSpPr/>
          <p:nvPr/>
        </p:nvGrpSpPr>
        <p:grpSpPr>
          <a:xfrm>
            <a:off x="1433123" y="2896661"/>
            <a:ext cx="8996072" cy="3471513"/>
            <a:chOff x="1435343" y="2674108"/>
            <a:chExt cx="8996072" cy="3471513"/>
          </a:xfrm>
        </p:grpSpPr>
        <p:grpSp>
          <p:nvGrpSpPr>
            <p:cNvPr id="4" name="组合 3"/>
            <p:cNvGrpSpPr/>
            <p:nvPr/>
          </p:nvGrpSpPr>
          <p:grpSpPr>
            <a:xfrm rot="10800000">
              <a:off x="9139803" y="3745918"/>
              <a:ext cx="1032830" cy="1941018"/>
              <a:chOff x="4518703" y="2205748"/>
              <a:chExt cx="1512166" cy="2521312"/>
            </a:xfrm>
          </p:grpSpPr>
          <p:cxnSp>
            <p:nvCxnSpPr>
              <p:cNvPr id="5" name="直接连接符 4"/>
              <p:cNvCxnSpPr/>
              <p:nvPr/>
            </p:nvCxnSpPr>
            <p:spPr>
              <a:xfrm rot="16200000" flipH="1">
                <a:off x="4644458" y="3340649"/>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16200000">
                <a:off x="4644458" y="2079993"/>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flipH="1">
              <a:off x="5849325" y="3753771"/>
              <a:ext cx="1760319" cy="19331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5847380" y="3740422"/>
              <a:ext cx="1748548" cy="19543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785173" y="3745918"/>
              <a:ext cx="1032830" cy="1941018"/>
              <a:chOff x="4518703" y="2205748"/>
              <a:chExt cx="1512166" cy="2521312"/>
            </a:xfrm>
          </p:grpSpPr>
          <p:cxnSp>
            <p:nvCxnSpPr>
              <p:cNvPr id="10" name="直接连接符 9"/>
              <p:cNvCxnSpPr/>
              <p:nvPr/>
            </p:nvCxnSpPr>
            <p:spPr>
              <a:xfrm rot="16200000" flipH="1">
                <a:off x="4644458" y="3340649"/>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a:off x="4644458" y="2079993"/>
                <a:ext cx="1260656" cy="1512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H="1">
              <a:off x="5831720" y="3745918"/>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831720" y="5694789"/>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609644" y="3745918"/>
              <a:ext cx="0" cy="19488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435343" y="4239395"/>
              <a:ext cx="1080120" cy="278077"/>
            </a:xfrm>
            <a:prstGeom prst="roundRect">
              <a:avLst/>
            </a:prstGeom>
            <a:solidFill>
              <a:srgbClr val="8CCAA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数据下载</a:t>
              </a:r>
            </a:p>
          </p:txBody>
        </p:sp>
        <p:sp>
          <p:nvSpPr>
            <p:cNvPr id="16" name="圆角矩形 15"/>
            <p:cNvSpPr/>
            <p:nvPr/>
          </p:nvSpPr>
          <p:spPr>
            <a:xfrm>
              <a:off x="2151915" y="4612367"/>
              <a:ext cx="1080120" cy="278077"/>
            </a:xfrm>
            <a:prstGeom prst="roundRect">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视频</a:t>
              </a:r>
            </a:p>
          </p:txBody>
        </p:sp>
        <p:sp>
          <p:nvSpPr>
            <p:cNvPr id="17" name="圆角矩形 16"/>
            <p:cNvSpPr/>
            <p:nvPr/>
          </p:nvSpPr>
          <p:spPr>
            <a:xfrm>
              <a:off x="2868488" y="4985339"/>
              <a:ext cx="1080120" cy="278077"/>
            </a:xfrm>
            <a:prstGeom prst="roundRect">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语音</a:t>
              </a:r>
            </a:p>
          </p:txBody>
        </p:sp>
        <p:cxnSp>
          <p:nvCxnSpPr>
            <p:cNvPr id="18" name="直接箭头连接符 17"/>
            <p:cNvCxnSpPr/>
            <p:nvPr/>
          </p:nvCxnSpPr>
          <p:spPr>
            <a:xfrm>
              <a:off x="2520182" y="4347802"/>
              <a:ext cx="1440000" cy="0"/>
            </a:xfrm>
            <a:prstGeom prst="straightConnector1">
              <a:avLst/>
            </a:prstGeom>
            <a:ln w="38100">
              <a:solidFill>
                <a:srgbClr val="8CCAA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232260" y="4733442"/>
              <a:ext cx="900000" cy="0"/>
            </a:xfrm>
            <a:prstGeom prst="straightConnector1">
              <a:avLst/>
            </a:prstGeom>
            <a:ln w="381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948608" y="5135727"/>
              <a:ext cx="54006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2076699" y="2701730"/>
              <a:ext cx="2053968" cy="1530853"/>
            </a:xfrm>
            <a:prstGeom prst="straightConnector1">
              <a:avLst/>
            </a:prstGeom>
            <a:ln w="28575">
              <a:solidFill>
                <a:srgbClr val="8CCAA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rot="19358263">
              <a:off x="2666087" y="3187914"/>
              <a:ext cx="723275" cy="307777"/>
            </a:xfrm>
            <a:prstGeom prst="rect">
              <a:avLst/>
            </a:prstGeom>
            <a:noFill/>
          </p:spPr>
          <p:txBody>
            <a:bodyPr wrap="none" rtlCol="0">
              <a:spAutoFit/>
            </a:bodyPr>
            <a:lstStyle/>
            <a:p>
              <a:r>
                <a:rPr lang="zh-CN" altLang="en-US" sz="1400" dirty="0">
                  <a:solidFill>
                    <a:srgbClr val="8CCAA1"/>
                  </a:solidFill>
                  <a:latin typeface="Huawei Sans" panose="020C0503030203020204" pitchFamily="34" charset="0"/>
                  <a:ea typeface="方正兰亭黑简体" panose="02000000000000000000" pitchFamily="2" charset="-122"/>
                  <a:sym typeface="Huawei Sans" panose="020C0503030203020204" pitchFamily="34" charset="0"/>
                </a:rPr>
                <a:t>带宽大</a:t>
              </a:r>
            </a:p>
          </p:txBody>
        </p:sp>
        <p:cxnSp>
          <p:nvCxnSpPr>
            <p:cNvPr id="23" name="直接箭头连接符 22"/>
            <p:cNvCxnSpPr/>
            <p:nvPr/>
          </p:nvCxnSpPr>
          <p:spPr>
            <a:xfrm flipV="1">
              <a:off x="2828851" y="2701730"/>
              <a:ext cx="1490315" cy="1883101"/>
            </a:xfrm>
            <a:prstGeom prst="straightConnector1">
              <a:avLst/>
            </a:prstGeom>
            <a:ln w="25400">
              <a:solidFill>
                <a:srgbClr val="EC706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8488369">
              <a:off x="2919213" y="3567385"/>
              <a:ext cx="723275" cy="307777"/>
            </a:xfrm>
            <a:prstGeom prst="rect">
              <a:avLst/>
            </a:prstGeom>
            <a:noFill/>
          </p:spPr>
          <p:txBody>
            <a:bodyPr wrap="none" rtlCol="0">
              <a:spAutoFit/>
            </a:bodyPr>
            <a:lstStyle/>
            <a:p>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低时延</a:t>
              </a:r>
            </a:p>
          </p:txBody>
        </p:sp>
        <p:cxnSp>
          <p:nvCxnSpPr>
            <p:cNvPr id="25" name="直接箭头连接符 24"/>
            <p:cNvCxnSpPr/>
            <p:nvPr/>
          </p:nvCxnSpPr>
          <p:spPr>
            <a:xfrm flipV="1">
              <a:off x="3876421" y="2701730"/>
              <a:ext cx="579657" cy="2283610"/>
            </a:xfrm>
            <a:prstGeom prst="straightConnector1">
              <a:avLst/>
            </a:prstGeom>
            <a:ln w="254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16970230">
              <a:off x="3663068" y="3677983"/>
              <a:ext cx="723275" cy="307777"/>
            </a:xfrm>
            <a:prstGeom prst="rect">
              <a:avLst/>
            </a:prstGeom>
            <a:noFill/>
            <a:ln>
              <a:noFill/>
            </a:ln>
          </p:spPr>
          <p:txBody>
            <a:bodyPr wrap="none" rtlCol="0">
              <a:spAutoFit/>
            </a:bodyPr>
            <a:lstStyle/>
            <a:p>
              <a:r>
                <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丢包少</a:t>
              </a:r>
            </a:p>
          </p:txBody>
        </p:sp>
        <p:cxnSp>
          <p:nvCxnSpPr>
            <p:cNvPr id="27" name="直接箭头连接符 26"/>
            <p:cNvCxnSpPr/>
            <p:nvPr/>
          </p:nvCxnSpPr>
          <p:spPr>
            <a:xfrm>
              <a:off x="5048438" y="2701730"/>
              <a:ext cx="735094" cy="731951"/>
            </a:xfrm>
            <a:prstGeom prst="straightConnector1">
              <a:avLst/>
            </a:prstGeom>
            <a:ln w="254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40803" y="2676330"/>
              <a:ext cx="0" cy="1770912"/>
            </a:xfrm>
            <a:prstGeom prst="straightConnector1">
              <a:avLst/>
            </a:prstGeom>
            <a:ln w="254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5400000">
              <a:off x="4488572" y="3342763"/>
              <a:ext cx="1003801" cy="307777"/>
            </a:xfrm>
            <a:prstGeom prst="rect">
              <a:avLst/>
            </a:prstGeom>
            <a:noFill/>
          </p:spPr>
          <p:txBody>
            <a:bodyPr wrap="none" rtlCol="0">
              <a:spAutoFit/>
            </a:bodyPr>
            <a:lstStyle/>
            <a:p>
              <a:r>
                <a:rPr lang="en-US" altLang="zh-CN" sz="14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NETCONF</a:t>
              </a:r>
              <a:endParaRPr lang="zh-CN" altLang="en-US" sz="14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p:cNvCxnSpPr/>
            <p:nvPr/>
          </p:nvCxnSpPr>
          <p:spPr>
            <a:xfrm>
              <a:off x="4719583" y="2676330"/>
              <a:ext cx="0" cy="1770912"/>
            </a:xfrm>
            <a:prstGeom prst="straightConnector1">
              <a:avLst/>
            </a:prstGeom>
            <a:ln w="254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5400000">
              <a:off x="4314566" y="3342763"/>
              <a:ext cx="596638" cy="307777"/>
            </a:xfrm>
            <a:prstGeom prst="rect">
              <a:avLst/>
            </a:prstGeom>
            <a:noFill/>
          </p:spPr>
          <p:txBody>
            <a:bodyPr wrap="none" rtlCol="0">
              <a:spAutoFit/>
            </a:bodyPr>
            <a:lstStyle/>
            <a:p>
              <a:r>
                <a:rPr lang="en-US" altLang="zh-CN" sz="14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PCEP</a:t>
              </a:r>
              <a:endParaRPr lang="zh-CN" altLang="en-US" sz="14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rot="2799415">
              <a:off x="5226746" y="2818538"/>
              <a:ext cx="596638" cy="307777"/>
            </a:xfrm>
            <a:prstGeom prst="rect">
              <a:avLst/>
            </a:prstGeom>
            <a:noFill/>
          </p:spPr>
          <p:txBody>
            <a:bodyPr wrap="none" rtlCol="0">
              <a:spAutoFit/>
            </a:bodyPr>
            <a:lstStyle/>
            <a:p>
              <a:r>
                <a:rPr lang="en-US" altLang="zh-CN" sz="14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PCEP</a:t>
              </a:r>
              <a:endParaRPr lang="zh-CN" altLang="en-US" sz="14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任意多边形 32"/>
            <p:cNvSpPr/>
            <p:nvPr/>
          </p:nvSpPr>
          <p:spPr>
            <a:xfrm>
              <a:off x="5285991" y="3408136"/>
              <a:ext cx="5143204" cy="1277472"/>
            </a:xfrm>
            <a:custGeom>
              <a:avLst/>
              <a:gdLst>
                <a:gd name="connsiteX0" fmla="*/ 0 w 4948518"/>
                <a:gd name="connsiteY0" fmla="*/ 806824 h 860612"/>
                <a:gd name="connsiteX1" fmla="*/ 874059 w 4948518"/>
                <a:gd name="connsiteY1" fmla="*/ 0 h 860612"/>
                <a:gd name="connsiteX2" fmla="*/ 4074459 w 4948518"/>
                <a:gd name="connsiteY2" fmla="*/ 0 h 860612"/>
                <a:gd name="connsiteX3" fmla="*/ 4948518 w 4948518"/>
                <a:gd name="connsiteY3" fmla="*/ 860612 h 860612"/>
                <a:gd name="connsiteX0" fmla="*/ 0 w 5519251"/>
                <a:gd name="connsiteY0" fmla="*/ 1277472 h 1277472"/>
                <a:gd name="connsiteX1" fmla="*/ 1444792 w 5519251"/>
                <a:gd name="connsiteY1" fmla="*/ 0 h 1277472"/>
                <a:gd name="connsiteX2" fmla="*/ 4645192 w 5519251"/>
                <a:gd name="connsiteY2" fmla="*/ 0 h 1277472"/>
                <a:gd name="connsiteX3" fmla="*/ 5519251 w 5519251"/>
                <a:gd name="connsiteY3" fmla="*/ 860612 h 1277472"/>
                <a:gd name="connsiteX0" fmla="*/ 0 w 5759559"/>
                <a:gd name="connsiteY0" fmla="*/ 1277472 h 1277472"/>
                <a:gd name="connsiteX1" fmla="*/ 1444792 w 5759559"/>
                <a:gd name="connsiteY1" fmla="*/ 0 h 1277472"/>
                <a:gd name="connsiteX2" fmla="*/ 4645192 w 5759559"/>
                <a:gd name="connsiteY2" fmla="*/ 0 h 1277472"/>
                <a:gd name="connsiteX3" fmla="*/ 5759559 w 5759559"/>
                <a:gd name="connsiteY3" fmla="*/ 820271 h 1277472"/>
                <a:gd name="connsiteX0" fmla="*/ 0 w 5729521"/>
                <a:gd name="connsiteY0" fmla="*/ 1277472 h 1277472"/>
                <a:gd name="connsiteX1" fmla="*/ 1444792 w 5729521"/>
                <a:gd name="connsiteY1" fmla="*/ 0 h 1277472"/>
                <a:gd name="connsiteX2" fmla="*/ 4645192 w 5729521"/>
                <a:gd name="connsiteY2" fmla="*/ 0 h 1277472"/>
                <a:gd name="connsiteX3" fmla="*/ 5729521 w 5729521"/>
                <a:gd name="connsiteY3" fmla="*/ 820271 h 1277472"/>
                <a:gd name="connsiteX0" fmla="*/ 0 w 5669444"/>
                <a:gd name="connsiteY0" fmla="*/ 1277472 h 1277472"/>
                <a:gd name="connsiteX1" fmla="*/ 1444792 w 5669444"/>
                <a:gd name="connsiteY1" fmla="*/ 0 h 1277472"/>
                <a:gd name="connsiteX2" fmla="*/ 4645192 w 5669444"/>
                <a:gd name="connsiteY2" fmla="*/ 0 h 1277472"/>
                <a:gd name="connsiteX3" fmla="*/ 5669444 w 5669444"/>
                <a:gd name="connsiteY3" fmla="*/ 833718 h 1277472"/>
                <a:gd name="connsiteX0" fmla="*/ 0 w 5744540"/>
                <a:gd name="connsiteY0" fmla="*/ 1277472 h 1277472"/>
                <a:gd name="connsiteX1" fmla="*/ 1444792 w 5744540"/>
                <a:gd name="connsiteY1" fmla="*/ 0 h 1277472"/>
                <a:gd name="connsiteX2" fmla="*/ 4645192 w 5744540"/>
                <a:gd name="connsiteY2" fmla="*/ 0 h 1277472"/>
                <a:gd name="connsiteX3" fmla="*/ 5744540 w 5744540"/>
                <a:gd name="connsiteY3" fmla="*/ 860612 h 1277472"/>
              </a:gdLst>
              <a:ahLst/>
              <a:cxnLst>
                <a:cxn ang="0">
                  <a:pos x="connsiteX0" y="connsiteY0"/>
                </a:cxn>
                <a:cxn ang="0">
                  <a:pos x="connsiteX1" y="connsiteY1"/>
                </a:cxn>
                <a:cxn ang="0">
                  <a:pos x="connsiteX2" y="connsiteY2"/>
                </a:cxn>
                <a:cxn ang="0">
                  <a:pos x="connsiteX3" y="connsiteY3"/>
                </a:cxn>
              </a:cxnLst>
              <a:rect l="l" t="t" r="r" b="b"/>
              <a:pathLst>
                <a:path w="5744540" h="1277472">
                  <a:moveTo>
                    <a:pt x="0" y="1277472"/>
                  </a:moveTo>
                  <a:lnTo>
                    <a:pt x="1444792" y="0"/>
                  </a:lnTo>
                  <a:lnTo>
                    <a:pt x="4645192" y="0"/>
                  </a:lnTo>
                  <a:lnTo>
                    <a:pt x="5744540" y="860612"/>
                  </a:lnTo>
                </a:path>
              </a:pathLst>
            </a:custGeom>
            <a:noFill/>
            <a:ln w="50800">
              <a:solidFill>
                <a:srgbClr val="8CCAA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任意多边形 33"/>
            <p:cNvSpPr/>
            <p:nvPr/>
          </p:nvSpPr>
          <p:spPr>
            <a:xfrm>
              <a:off x="5217908" y="4058038"/>
              <a:ext cx="4491318" cy="1308598"/>
            </a:xfrm>
            <a:custGeom>
              <a:avLst/>
              <a:gdLst>
                <a:gd name="connsiteX0" fmla="*/ 0 w 4491318"/>
                <a:gd name="connsiteY0" fmla="*/ 753035 h 1304365"/>
                <a:gd name="connsiteX1" fmla="*/ 605118 w 4491318"/>
                <a:gd name="connsiteY1" fmla="*/ 1304365 h 1304365"/>
                <a:gd name="connsiteX2" fmla="*/ 1627094 w 4491318"/>
                <a:gd name="connsiteY2" fmla="*/ 0 h 1304365"/>
                <a:gd name="connsiteX3" fmla="*/ 3859306 w 4491318"/>
                <a:gd name="connsiteY3" fmla="*/ 0 h 1304365"/>
                <a:gd name="connsiteX4" fmla="*/ 4491318 w 4491318"/>
                <a:gd name="connsiteY4" fmla="*/ 578223 h 1304365"/>
                <a:gd name="connsiteX0" fmla="*/ 0 w 4491318"/>
                <a:gd name="connsiteY0" fmla="*/ 757268 h 1308598"/>
                <a:gd name="connsiteX1" fmla="*/ 605118 w 4491318"/>
                <a:gd name="connsiteY1" fmla="*/ 1308598 h 1308598"/>
                <a:gd name="connsiteX2" fmla="*/ 1732928 w 4491318"/>
                <a:gd name="connsiteY2" fmla="*/ 0 h 1308598"/>
                <a:gd name="connsiteX3" fmla="*/ 3859306 w 4491318"/>
                <a:gd name="connsiteY3" fmla="*/ 4233 h 1308598"/>
                <a:gd name="connsiteX4" fmla="*/ 4491318 w 4491318"/>
                <a:gd name="connsiteY4" fmla="*/ 582456 h 1308598"/>
                <a:gd name="connsiteX0" fmla="*/ 0 w 4491318"/>
                <a:gd name="connsiteY0" fmla="*/ 757268 h 1308598"/>
                <a:gd name="connsiteX1" fmla="*/ 605118 w 4491318"/>
                <a:gd name="connsiteY1" fmla="*/ 1308598 h 1308598"/>
                <a:gd name="connsiteX2" fmla="*/ 1762561 w 4491318"/>
                <a:gd name="connsiteY2" fmla="*/ 0 h 1308598"/>
                <a:gd name="connsiteX3" fmla="*/ 3859306 w 4491318"/>
                <a:gd name="connsiteY3" fmla="*/ 4233 h 1308598"/>
                <a:gd name="connsiteX4" fmla="*/ 4491318 w 4491318"/>
                <a:gd name="connsiteY4" fmla="*/ 582456 h 130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318" h="1308598">
                  <a:moveTo>
                    <a:pt x="0" y="757268"/>
                  </a:moveTo>
                  <a:lnTo>
                    <a:pt x="605118" y="1308598"/>
                  </a:lnTo>
                  <a:lnTo>
                    <a:pt x="1762561" y="0"/>
                  </a:lnTo>
                  <a:lnTo>
                    <a:pt x="3859306" y="4233"/>
                  </a:lnTo>
                  <a:lnTo>
                    <a:pt x="4491318" y="582456"/>
                  </a:lnTo>
                </a:path>
              </a:pathLst>
            </a:custGeom>
            <a:noFill/>
            <a:ln w="50800">
              <a:solidFill>
                <a:srgbClr val="EC7061"/>
              </a:solidFill>
              <a:prstDash val="dash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任意多边形 34"/>
            <p:cNvSpPr/>
            <p:nvPr/>
          </p:nvSpPr>
          <p:spPr>
            <a:xfrm>
              <a:off x="4666579" y="5124589"/>
              <a:ext cx="5553635" cy="1008529"/>
            </a:xfrm>
            <a:custGeom>
              <a:avLst/>
              <a:gdLst>
                <a:gd name="connsiteX0" fmla="*/ 0 w 5526741"/>
                <a:gd name="connsiteY0" fmla="*/ 0 h 1008529"/>
                <a:gd name="connsiteX1" fmla="*/ 1008530 w 5526741"/>
                <a:gd name="connsiteY1" fmla="*/ 1008529 h 1008529"/>
                <a:gd name="connsiteX2" fmla="*/ 4639235 w 5526741"/>
                <a:gd name="connsiteY2" fmla="*/ 1008529 h 1008529"/>
                <a:gd name="connsiteX3" fmla="*/ 5526741 w 5526741"/>
                <a:gd name="connsiteY3" fmla="*/ 40341 h 1008529"/>
                <a:gd name="connsiteX0" fmla="*/ 0 w 5553635"/>
                <a:gd name="connsiteY0" fmla="*/ 0 h 1008529"/>
                <a:gd name="connsiteX1" fmla="*/ 1035424 w 5553635"/>
                <a:gd name="connsiteY1" fmla="*/ 1008529 h 1008529"/>
                <a:gd name="connsiteX2" fmla="*/ 4666129 w 5553635"/>
                <a:gd name="connsiteY2" fmla="*/ 1008529 h 1008529"/>
                <a:gd name="connsiteX3" fmla="*/ 5553635 w 5553635"/>
                <a:gd name="connsiteY3" fmla="*/ 40341 h 1008529"/>
                <a:gd name="connsiteX0" fmla="*/ 0 w 5553635"/>
                <a:gd name="connsiteY0" fmla="*/ 0 h 1008529"/>
                <a:gd name="connsiteX1" fmla="*/ 1035424 w 5553635"/>
                <a:gd name="connsiteY1" fmla="*/ 1008529 h 1008529"/>
                <a:gd name="connsiteX2" fmla="*/ 4666129 w 5553635"/>
                <a:gd name="connsiteY2" fmla="*/ 1008529 h 1008529"/>
                <a:gd name="connsiteX3" fmla="*/ 5553635 w 5553635"/>
                <a:gd name="connsiteY3" fmla="*/ 107576 h 1008529"/>
              </a:gdLst>
              <a:ahLst/>
              <a:cxnLst>
                <a:cxn ang="0">
                  <a:pos x="connsiteX0" y="connsiteY0"/>
                </a:cxn>
                <a:cxn ang="0">
                  <a:pos x="connsiteX1" y="connsiteY1"/>
                </a:cxn>
                <a:cxn ang="0">
                  <a:pos x="connsiteX2" y="connsiteY2"/>
                </a:cxn>
                <a:cxn ang="0">
                  <a:pos x="connsiteX3" y="connsiteY3"/>
                </a:cxn>
              </a:cxnLst>
              <a:rect l="l" t="t" r="r" b="b"/>
              <a:pathLst>
                <a:path w="5553635" h="1008529">
                  <a:moveTo>
                    <a:pt x="0" y="0"/>
                  </a:moveTo>
                  <a:lnTo>
                    <a:pt x="1035424" y="1008529"/>
                  </a:lnTo>
                  <a:lnTo>
                    <a:pt x="4666129" y="1008529"/>
                  </a:lnTo>
                  <a:lnTo>
                    <a:pt x="5553635" y="107576"/>
                  </a:lnTo>
                </a:path>
              </a:pathLst>
            </a:custGeom>
            <a:noFill/>
            <a:ln w="57150">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7776486" y="3078323"/>
              <a:ext cx="1082348" cy="307777"/>
            </a:xfrm>
            <a:prstGeom prst="rect">
              <a:avLst/>
            </a:prstGeom>
            <a:noFill/>
          </p:spPr>
          <p:txBody>
            <a:bodyPr wrap="none" rtlCol="0">
              <a:spAutoFit/>
            </a:bodyPr>
            <a:lstStyle/>
            <a:p>
              <a:r>
                <a:rPr lang="zh-CN" altLang="en-US" sz="1400" dirty="0">
                  <a:solidFill>
                    <a:srgbClr val="8CCAA1"/>
                  </a:solidFill>
                  <a:latin typeface="Huawei Sans" panose="020C0503030203020204" pitchFamily="34" charset="0"/>
                  <a:ea typeface="方正兰亭黑简体" panose="02000000000000000000" pitchFamily="2" charset="-122"/>
                  <a:sym typeface="Huawei Sans" panose="020C0503030203020204" pitchFamily="34" charset="0"/>
                </a:rPr>
                <a:t>大带宽路径</a:t>
              </a:r>
            </a:p>
          </p:txBody>
        </p:sp>
        <p:sp>
          <p:nvSpPr>
            <p:cNvPr id="37" name="文本框 36"/>
            <p:cNvSpPr txBox="1"/>
            <p:nvPr/>
          </p:nvSpPr>
          <p:spPr>
            <a:xfrm>
              <a:off x="7857173" y="4066133"/>
              <a:ext cx="1082348" cy="307777"/>
            </a:xfrm>
            <a:prstGeom prst="rect">
              <a:avLst/>
            </a:prstGeom>
            <a:noFill/>
          </p:spPr>
          <p:txBody>
            <a:bodyPr wrap="none" rtlCol="0">
              <a:spAutoFit/>
            </a:bodyPr>
            <a:lstStyle/>
            <a:p>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低时延路径</a:t>
              </a:r>
            </a:p>
          </p:txBody>
        </p:sp>
        <p:sp>
          <p:nvSpPr>
            <p:cNvPr id="38" name="文本框 37"/>
            <p:cNvSpPr txBox="1"/>
            <p:nvPr/>
          </p:nvSpPr>
          <p:spPr>
            <a:xfrm>
              <a:off x="7677489" y="5837844"/>
              <a:ext cx="1261884" cy="307777"/>
            </a:xfrm>
            <a:prstGeom prst="rect">
              <a:avLst/>
            </a:prstGeom>
            <a:noFill/>
          </p:spPr>
          <p:txBody>
            <a:bodyPr wrap="none" rtlCol="0">
              <a:spAutoFit/>
            </a:bodyPr>
            <a:lstStyle/>
            <a:p>
              <a:r>
                <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丢包率低路径</a:t>
              </a:r>
            </a:p>
          </p:txBody>
        </p:sp>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97418" y="4467246"/>
              <a:ext cx="540000" cy="442800"/>
            </a:xfrm>
            <a:prstGeom prst="rect">
              <a:avLst/>
            </a:prstGeom>
          </p:spPr>
        </p:pic>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21625" y="3518220"/>
              <a:ext cx="540000" cy="442800"/>
            </a:xfrm>
            <a:prstGeom prst="rect">
              <a:avLst/>
            </a:prstGeom>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21625" y="5416272"/>
              <a:ext cx="540000" cy="442800"/>
            </a:xfrm>
            <a:prstGeom prst="rect">
              <a:avLst/>
            </a:prstGeom>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48162" y="3518220"/>
              <a:ext cx="540000" cy="442800"/>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48162" y="5416272"/>
              <a:ext cx="540000" cy="442800"/>
            </a:xfrm>
            <a:prstGeom prst="rect">
              <a:avLst/>
            </a:prstGeom>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39677" y="3518220"/>
              <a:ext cx="540000" cy="442800"/>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39677" y="5416272"/>
              <a:ext cx="540000" cy="442800"/>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891415" y="4467246"/>
              <a:ext cx="540000" cy="442800"/>
            </a:xfrm>
            <a:prstGeom prst="rect">
              <a:avLst/>
            </a:prstGeom>
          </p:spPr>
        </p:pic>
      </p:grpSp>
      <p:pic>
        <p:nvPicPr>
          <p:cNvPr id="51" name="图片 50"/>
          <p:cNvPicPr>
            <a:picLocks noChangeAspect="1"/>
          </p:cNvPicPr>
          <p:nvPr/>
        </p:nvPicPr>
        <p:blipFill rotWithShape="1">
          <a:blip r:embed="rId4" cstate="print">
            <a:extLst>
              <a:ext uri="{28A0092B-C50C-407E-A947-70E740481C1C}">
                <a14:useLocalDpi xmlns:a14="http://schemas.microsoft.com/office/drawing/2010/main" val="0"/>
              </a:ext>
            </a:extLst>
          </a:blip>
          <a:srcRect b="82342"/>
          <a:stretch/>
        </p:blipFill>
        <p:spPr>
          <a:xfrm>
            <a:off x="3476342" y="2417782"/>
            <a:ext cx="2268645" cy="457335"/>
          </a:xfrm>
          <a:prstGeom prst="rect">
            <a:avLst/>
          </a:prstGeom>
        </p:spPr>
      </p:pic>
    </p:spTree>
    <p:extLst>
      <p:ext uri="{BB962C8B-B14F-4D97-AF65-F5344CB8AC3E}">
        <p14:creationId xmlns:p14="http://schemas.microsoft.com/office/powerpoint/2010/main" val="27906491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z="1800" dirty="0" smtClean="0"/>
              <a:t>（多选）下面关于</a:t>
            </a:r>
            <a:r>
              <a:rPr lang="en-US" altLang="zh-CN" sz="1800" dirty="0" smtClean="0"/>
              <a:t>PPP</a:t>
            </a:r>
            <a:r>
              <a:rPr lang="zh-CN" altLang="en-US" sz="1800" dirty="0" smtClean="0"/>
              <a:t>描述正确的是 </a:t>
            </a:r>
            <a:r>
              <a:rPr lang="en-US" altLang="zh-CN" sz="1800" dirty="0" smtClean="0"/>
              <a:t>(     )</a:t>
            </a:r>
            <a:r>
              <a:rPr lang="zh-CN" altLang="en-US" sz="1800" dirty="0" smtClean="0"/>
              <a:t>。</a:t>
            </a:r>
            <a:endParaRPr lang="en-US" altLang="zh-CN" sz="1800" dirty="0" smtClean="0"/>
          </a:p>
          <a:p>
            <a:pPr lvl="1"/>
            <a:r>
              <a:rPr lang="en-US" altLang="zh-CN" sz="1600" dirty="0" smtClean="0"/>
              <a:t>A. PPP</a:t>
            </a:r>
            <a:r>
              <a:rPr lang="zh-CN" altLang="en-US" sz="1600" dirty="0" smtClean="0"/>
              <a:t>支持将多条物理链路捆绑为逻辑链路以增大带宽。</a:t>
            </a:r>
          </a:p>
          <a:p>
            <a:pPr lvl="1"/>
            <a:r>
              <a:rPr lang="en-US" altLang="zh-CN" sz="1600" dirty="0" smtClean="0"/>
              <a:t>B. PPP</a:t>
            </a:r>
            <a:r>
              <a:rPr lang="zh-CN" altLang="en-US" sz="1600" dirty="0" smtClean="0"/>
              <a:t>支持明文和密文认证。</a:t>
            </a:r>
          </a:p>
          <a:p>
            <a:pPr lvl="1"/>
            <a:r>
              <a:rPr lang="en-US" altLang="zh-CN" sz="1600" dirty="0" smtClean="0"/>
              <a:t>C. PPP</a:t>
            </a:r>
            <a:r>
              <a:rPr lang="zh-CN" altLang="en-US" sz="1600" dirty="0" smtClean="0"/>
              <a:t>扩展性不好，不可以部署在以太网链路上。</a:t>
            </a:r>
          </a:p>
          <a:p>
            <a:pPr lvl="1"/>
            <a:r>
              <a:rPr lang="en-US" altLang="zh-CN" sz="1600" dirty="0" smtClean="0"/>
              <a:t>D. </a:t>
            </a:r>
            <a:r>
              <a:rPr lang="zh-CN" altLang="en-US" sz="1600" dirty="0" smtClean="0"/>
              <a:t>对物理层而言， </a:t>
            </a:r>
            <a:r>
              <a:rPr lang="en-US" altLang="zh-CN" sz="1600" dirty="0" smtClean="0"/>
              <a:t>PPP</a:t>
            </a:r>
            <a:r>
              <a:rPr lang="zh-CN" altLang="en-US" sz="1600" dirty="0" smtClean="0"/>
              <a:t>支持异步链路和同步链路。</a:t>
            </a:r>
            <a:endParaRPr lang="en-US" altLang="zh-CN" sz="1600" dirty="0" smtClean="0"/>
          </a:p>
          <a:p>
            <a:pPr lvl="1"/>
            <a:r>
              <a:rPr lang="en-US" altLang="zh-CN" sz="1600" dirty="0" smtClean="0"/>
              <a:t>E. PPP</a:t>
            </a:r>
            <a:r>
              <a:rPr lang="zh-CN" altLang="en-US" sz="1600" dirty="0" smtClean="0"/>
              <a:t>支持多种网络层协议，如</a:t>
            </a:r>
            <a:r>
              <a:rPr lang="en-US" altLang="zh-CN" sz="1600" dirty="0" smtClean="0"/>
              <a:t>IPCP</a:t>
            </a:r>
            <a:r>
              <a:rPr lang="zh-CN" altLang="en-US" sz="1600" dirty="0" smtClean="0"/>
              <a:t>等。</a:t>
            </a:r>
            <a:endParaRPr lang="en-US" altLang="zh-CN" sz="1600" dirty="0" smtClean="0"/>
          </a:p>
          <a:p>
            <a:r>
              <a:rPr lang="zh-CN" altLang="en-US" sz="1800" dirty="0" smtClean="0"/>
              <a:t>（单选）</a:t>
            </a:r>
            <a:r>
              <a:rPr lang="en-US" altLang="zh-CN" sz="1800" dirty="0" err="1" smtClean="0"/>
              <a:t>PPPoE</a:t>
            </a:r>
            <a:r>
              <a:rPr lang="zh-CN" altLang="en-US" sz="1800" dirty="0" smtClean="0"/>
              <a:t>客户端向服务器端发送</a:t>
            </a:r>
            <a:r>
              <a:rPr lang="en-US" altLang="zh-CN" sz="1800" dirty="0" smtClean="0"/>
              <a:t>PADI</a:t>
            </a:r>
            <a:r>
              <a:rPr lang="zh-CN" altLang="en-US" sz="1800" dirty="0" smtClean="0"/>
              <a:t>报文，服务器端回复</a:t>
            </a:r>
            <a:r>
              <a:rPr lang="en-US" altLang="zh-CN" sz="1800" dirty="0" smtClean="0"/>
              <a:t>PADO</a:t>
            </a:r>
            <a:r>
              <a:rPr lang="zh-CN" altLang="en-US" sz="1800" dirty="0" smtClean="0"/>
              <a:t>报文。其中， </a:t>
            </a:r>
            <a:r>
              <a:rPr lang="en-US" altLang="zh-CN" sz="1800" dirty="0" smtClean="0"/>
              <a:t>PADO</a:t>
            </a:r>
            <a:r>
              <a:rPr lang="zh-CN" altLang="en-US" sz="1800" dirty="0" smtClean="0"/>
              <a:t>报文是一个什么</a:t>
            </a:r>
            <a:r>
              <a:rPr lang="zh-CN" altLang="en-US" sz="1800" dirty="0"/>
              <a:t>帧 ？ </a:t>
            </a:r>
            <a:r>
              <a:rPr lang="en-US" altLang="zh-CN" sz="1800" dirty="0" smtClean="0"/>
              <a:t>(     )</a:t>
            </a:r>
          </a:p>
          <a:p>
            <a:pPr lvl="1"/>
            <a:r>
              <a:rPr lang="en-US" altLang="zh-CN" sz="1600" dirty="0" smtClean="0"/>
              <a:t>A. </a:t>
            </a:r>
            <a:r>
              <a:rPr lang="zh-CN" altLang="en-US" sz="1600" dirty="0" smtClean="0"/>
              <a:t>组播		</a:t>
            </a:r>
            <a:r>
              <a:rPr lang="en-US" altLang="zh-CN" sz="1600" dirty="0" smtClean="0"/>
              <a:t>B. </a:t>
            </a:r>
            <a:r>
              <a:rPr lang="zh-CN" altLang="en-US" sz="1600" dirty="0" smtClean="0"/>
              <a:t>广播		</a:t>
            </a:r>
            <a:r>
              <a:rPr lang="en-US" altLang="zh-CN" sz="1600" dirty="0" smtClean="0"/>
              <a:t>C. </a:t>
            </a:r>
            <a:r>
              <a:rPr lang="zh-CN" altLang="en-US" sz="1600" dirty="0" smtClean="0"/>
              <a:t>单播		</a:t>
            </a:r>
            <a:r>
              <a:rPr lang="en-US" altLang="zh-CN" sz="1600" dirty="0" smtClean="0"/>
              <a:t>D. </a:t>
            </a:r>
            <a:r>
              <a:rPr lang="zh-CN" altLang="en-US" sz="1600" dirty="0" smtClean="0"/>
              <a:t>任播</a:t>
            </a:r>
          </a:p>
          <a:p>
            <a:r>
              <a:rPr lang="zh-CN" altLang="en-US" sz="1800" dirty="0" smtClean="0"/>
              <a:t>（单选）以太网数据帧的</a:t>
            </a:r>
            <a:r>
              <a:rPr lang="en-US" altLang="zh-CN" sz="1800" dirty="0" smtClean="0"/>
              <a:t>Length/Type</a:t>
            </a:r>
            <a:r>
              <a:rPr lang="zh-CN" altLang="en-US" sz="1800" dirty="0" smtClean="0"/>
              <a:t>字段取以下哪个值时，表示承载的是</a:t>
            </a:r>
            <a:r>
              <a:rPr lang="en-US" altLang="zh-CN" sz="1800" dirty="0" err="1" smtClean="0"/>
              <a:t>PPPoE</a:t>
            </a:r>
            <a:r>
              <a:rPr lang="zh-CN" altLang="en-US" sz="1800" dirty="0" smtClean="0"/>
              <a:t>发现阶段的</a:t>
            </a:r>
            <a:r>
              <a:rPr lang="zh-CN" altLang="en-US" sz="1800" dirty="0"/>
              <a:t>报文 ？ </a:t>
            </a:r>
            <a:r>
              <a:rPr lang="en-US" altLang="zh-CN" sz="1800" dirty="0" smtClean="0"/>
              <a:t>(     )</a:t>
            </a:r>
          </a:p>
          <a:p>
            <a:pPr lvl="1"/>
            <a:r>
              <a:rPr lang="en-US" altLang="zh-CN" sz="1600" dirty="0" smtClean="0"/>
              <a:t>A. 0x0800		B. 0x8864 	C. 0x8863 	D. 0x0806</a:t>
            </a:r>
          </a:p>
          <a:p>
            <a:pPr lvl="1"/>
            <a:endParaRPr lang="zh-CN" altLang="en-US" sz="1600" dirty="0" smtClean="0"/>
          </a:p>
          <a:p>
            <a:endParaRPr lang="en-US" altLang="zh-CN" sz="1800" dirty="0" smtClean="0"/>
          </a:p>
          <a:p>
            <a:pPr lvl="1"/>
            <a:endParaRPr lang="zh-CN" altLang="en-US" sz="1600" dirty="0" smtClean="0"/>
          </a:p>
          <a:p>
            <a:endParaRPr lang="zh-CN" altLang="en-US" sz="1800" dirty="0"/>
          </a:p>
        </p:txBody>
      </p:sp>
    </p:spTree>
    <p:extLst>
      <p:ext uri="{BB962C8B-B14F-4D97-AF65-F5344CB8AC3E}">
        <p14:creationId xmlns:p14="http://schemas.microsoft.com/office/powerpoint/2010/main" val="39315659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69729" y="1233487"/>
            <a:ext cx="11276184" cy="4680000"/>
          </a:xfrm>
        </p:spPr>
        <p:txBody>
          <a:bodyPr/>
          <a:lstStyle/>
          <a:p>
            <a:r>
              <a:rPr lang="zh-CN" altLang="en-US" smtClean="0"/>
              <a:t>通过回顾早期广域网技术的类型和应用，介绍了广域网发展演进的历程，从开始的电路交换网络到后期</a:t>
            </a:r>
            <a:r>
              <a:rPr lang="en-US" altLang="zh-CN" smtClean="0"/>
              <a:t>IP</a:t>
            </a:r>
            <a:r>
              <a:rPr lang="zh-CN" altLang="en-US" smtClean="0"/>
              <a:t>化网络，再到</a:t>
            </a:r>
            <a:r>
              <a:rPr lang="en-US" altLang="zh-CN" smtClean="0"/>
              <a:t>MPLS</a:t>
            </a:r>
            <a:r>
              <a:rPr lang="zh-CN" altLang="en-US" smtClean="0"/>
              <a:t>标签交换网，最后引出</a:t>
            </a:r>
            <a:r>
              <a:rPr lang="en-US" altLang="zh-CN" smtClean="0"/>
              <a:t>SR</a:t>
            </a:r>
            <a:r>
              <a:rPr lang="zh-CN" altLang="en-US" smtClean="0"/>
              <a:t>网络，随着网络技术的不断的发展，网络也变得越来高效智能。</a:t>
            </a:r>
            <a:endParaRPr lang="en-US" altLang="zh-CN" smtClean="0"/>
          </a:p>
          <a:p>
            <a:r>
              <a:rPr lang="zh-CN" altLang="en-US" smtClean="0"/>
              <a:t>介绍</a:t>
            </a:r>
            <a:r>
              <a:rPr lang="en-US" altLang="zh-CN" smtClean="0"/>
              <a:t>PPP</a:t>
            </a:r>
            <a:r>
              <a:rPr lang="zh-CN" altLang="en-US" smtClean="0"/>
              <a:t>协议的工作原理，包括</a:t>
            </a:r>
            <a:r>
              <a:rPr lang="en-US" altLang="zh-CN" smtClean="0"/>
              <a:t>PPP</a:t>
            </a:r>
            <a:r>
              <a:rPr lang="zh-CN" altLang="en-US" smtClean="0"/>
              <a:t>链路建立的参数协商，认证协商以及网络层协商的过程。重点分析了</a:t>
            </a:r>
            <a:r>
              <a:rPr lang="en-US" altLang="zh-CN" smtClean="0"/>
              <a:t>PPP</a:t>
            </a:r>
            <a:r>
              <a:rPr lang="zh-CN" altLang="en-US" smtClean="0"/>
              <a:t>的两个认证协议</a:t>
            </a:r>
            <a:r>
              <a:rPr lang="en-US" altLang="zh-CN" smtClean="0"/>
              <a:t>PAP</a:t>
            </a:r>
            <a:r>
              <a:rPr lang="zh-CN" altLang="en-US" smtClean="0"/>
              <a:t>和</a:t>
            </a:r>
            <a:r>
              <a:rPr lang="en-US" altLang="zh-CN" smtClean="0"/>
              <a:t>CHAP</a:t>
            </a:r>
            <a:r>
              <a:rPr lang="zh-CN" altLang="en-US" smtClean="0"/>
              <a:t>，描述了它们的工作过程以及不同之处。</a:t>
            </a:r>
            <a:endParaRPr lang="en-US" altLang="zh-CN" smtClean="0"/>
          </a:p>
          <a:p>
            <a:r>
              <a:rPr lang="en-US" altLang="zh-CN" smtClean="0"/>
              <a:t>PPP</a:t>
            </a:r>
            <a:r>
              <a:rPr lang="zh-CN" altLang="en-US" smtClean="0"/>
              <a:t>协议在当前最主要的应用是</a:t>
            </a:r>
            <a:r>
              <a:rPr lang="en-US" altLang="zh-CN" smtClean="0"/>
              <a:t>PPPoE</a:t>
            </a:r>
            <a:r>
              <a:rPr lang="zh-CN" altLang="en-US" smtClean="0"/>
              <a:t>，通过分析</a:t>
            </a:r>
            <a:r>
              <a:rPr lang="en-US" altLang="zh-CN" smtClean="0"/>
              <a:t>PPPoE</a:t>
            </a:r>
            <a:r>
              <a:rPr lang="zh-CN" altLang="en-US" smtClean="0"/>
              <a:t>会话的发现、协商、建立及拆除的过程，全面了解</a:t>
            </a:r>
            <a:r>
              <a:rPr lang="en-US" altLang="zh-CN" smtClean="0"/>
              <a:t>PPPoE</a:t>
            </a:r>
            <a:r>
              <a:rPr lang="zh-CN" altLang="en-US" smtClean="0"/>
              <a:t>的工作机制及配置。</a:t>
            </a:r>
            <a:endParaRPr lang="en-US" altLang="zh-CN" smtClean="0"/>
          </a:p>
          <a:p>
            <a:endParaRPr lang="en-US" altLang="zh-CN" smtClean="0"/>
          </a:p>
          <a:p>
            <a:endParaRPr lang="en-US" altLang="zh-CN" smtClean="0"/>
          </a:p>
          <a:p>
            <a:endParaRPr lang="en-US" altLang="zh-CN" smtClean="0"/>
          </a:p>
          <a:p>
            <a:endParaRPr lang="en-US" altLang="zh-CN" smtClean="0"/>
          </a:p>
          <a:p>
            <a:endParaRPr lang="zh-CN" altLang="en-US" dirty="0"/>
          </a:p>
        </p:txBody>
      </p:sp>
    </p:spTree>
    <p:extLst>
      <p:ext uri="{BB962C8B-B14F-4D97-AF65-F5344CB8AC3E}">
        <p14:creationId xmlns:p14="http://schemas.microsoft.com/office/powerpoint/2010/main" val="10649651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mtClean="0"/>
              <a:t>SRv6</a:t>
            </a:r>
            <a:r>
              <a:rPr lang="zh-CN" altLang="en-US" smtClean="0"/>
              <a:t>技术与产业白皮书</a:t>
            </a:r>
          </a:p>
          <a:p>
            <a:pPr lvl="1"/>
            <a:r>
              <a:rPr lang="en-US" altLang="zh-CN" smtClean="0"/>
              <a:t>https://e.huawei.com/cn/material/networking/ne-router/c1e6ffbba36147a1aab69f16a7cf0499</a:t>
            </a:r>
            <a:endParaRPr lang="zh-CN" altLang="en-US" smtClean="0"/>
          </a:p>
          <a:p>
            <a:r>
              <a:rPr lang="zh-CN" altLang="en-US" smtClean="0"/>
              <a:t>（多媒体）</a:t>
            </a:r>
            <a:r>
              <a:rPr lang="en-US" altLang="zh-CN" smtClean="0"/>
              <a:t>Segment Routing IPv6</a:t>
            </a:r>
            <a:r>
              <a:rPr lang="zh-CN" altLang="en-US" smtClean="0"/>
              <a:t>进阶系列</a:t>
            </a:r>
            <a:r>
              <a:rPr lang="en-US" altLang="zh-CN" smtClean="0"/>
              <a:t>-01 </a:t>
            </a:r>
            <a:r>
              <a:rPr lang="zh-CN" altLang="en-US" smtClean="0"/>
              <a:t>产生背景</a:t>
            </a:r>
          </a:p>
          <a:p>
            <a:pPr lvl="1"/>
            <a:r>
              <a:rPr lang="en-US" altLang="zh-CN" smtClean="0"/>
              <a:t>https://support.huawei.com/enterprise/zh/doc/EDOC1100086272?idPath=24030814%7C9856750%7C22715517%7C9858933%7C21134118</a:t>
            </a:r>
          </a:p>
          <a:p>
            <a:r>
              <a:rPr lang="zh-CN" altLang="en-US" smtClean="0"/>
              <a:t>（多媒体）</a:t>
            </a:r>
            <a:r>
              <a:rPr lang="en-US" altLang="zh-CN" smtClean="0"/>
              <a:t>Segment Routing IPv6</a:t>
            </a:r>
            <a:r>
              <a:rPr lang="zh-CN" altLang="en-US" smtClean="0"/>
              <a:t>进阶系列</a:t>
            </a:r>
            <a:r>
              <a:rPr lang="en-US" altLang="zh-CN" smtClean="0"/>
              <a:t>-02 </a:t>
            </a:r>
            <a:r>
              <a:rPr lang="zh-CN" altLang="en-US" smtClean="0"/>
              <a:t>基本原理</a:t>
            </a:r>
          </a:p>
          <a:p>
            <a:pPr lvl="1"/>
            <a:r>
              <a:rPr lang="en-US" altLang="zh-CN" smtClean="0"/>
              <a:t>https://support.huawei.com/enterprise/zh/doc/EDOC1100086273?idPath=24030814%7C9856750%7C22715517%7C9858933%7C21134118</a:t>
            </a:r>
          </a:p>
          <a:p>
            <a:endParaRPr lang="en-US" altLang="zh-CN" dirty="0"/>
          </a:p>
        </p:txBody>
      </p:sp>
    </p:spTree>
    <p:extLst>
      <p:ext uri="{BB962C8B-B14F-4D97-AF65-F5344CB8AC3E}">
        <p14:creationId xmlns:p14="http://schemas.microsoft.com/office/powerpoint/2010/main" val="26232404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945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sym typeface="Huawei Sans" panose="020C0503030203020204" pitchFamily="34" charset="0"/>
              </a:rPr>
              <a:t>什么是广域网</a:t>
            </a:r>
            <a:endParaRPr lang="zh-CN" altLang="en-US" dirty="0">
              <a:sym typeface="Huawei Sans" panose="020C0503030203020204" pitchFamily="34" charset="0"/>
            </a:endParaRPr>
          </a:p>
        </p:txBody>
      </p:sp>
      <p:sp>
        <p:nvSpPr>
          <p:cNvPr id="251" name="文本占位符 3"/>
          <p:cNvSpPr>
            <a:spLocks noGrp="1"/>
          </p:cNvSpPr>
          <p:nvPr>
            <p:ph type="body" sz="quarter" idx="10"/>
          </p:nvPr>
        </p:nvSpPr>
        <p:spPr/>
        <p:txBody>
          <a:bodyPr/>
          <a:lstStyle/>
          <a:p>
            <a:r>
              <a:rPr lang="zh-CN" altLang="en-US" sz="1800" b="1" dirty="0" smtClean="0">
                <a:sym typeface="Huawei Sans" panose="020C0503030203020204" pitchFamily="34" charset="0"/>
              </a:rPr>
              <a:t>广域网</a:t>
            </a:r>
            <a:r>
              <a:rPr lang="zh-CN" altLang="en-US" sz="1800" dirty="0" smtClean="0">
                <a:sym typeface="Huawei Sans" panose="020C0503030203020204" pitchFamily="34" charset="0"/>
              </a:rPr>
              <a:t>是连接不同地区局域网的网络，通常所覆盖的范围从几十公里到几千公里。它能连接多个地区、城市和国家，或横跨几个洲提供远距离通信，形成国际性的远程网络。</a:t>
            </a:r>
            <a:endParaRPr lang="en-US" altLang="zh-CN" sz="1800" dirty="0">
              <a:sym typeface="Huawei Sans" panose="020C0503030203020204" pitchFamily="34" charset="0"/>
            </a:endParaRPr>
          </a:p>
        </p:txBody>
      </p:sp>
      <p:sp>
        <p:nvSpPr>
          <p:cNvPr id="2" name="云形 1"/>
          <p:cNvSpPr/>
          <p:nvPr/>
        </p:nvSpPr>
        <p:spPr>
          <a:xfrm rot="233957">
            <a:off x="3847078" y="3386286"/>
            <a:ext cx="4392389" cy="2283445"/>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01937" y="3593658"/>
            <a:ext cx="543309" cy="445513"/>
          </a:xfrm>
          <a:prstGeom prst="rect">
            <a:avLst/>
          </a:prstGeom>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01937" y="4902394"/>
            <a:ext cx="543309" cy="445513"/>
          </a:xfrm>
          <a:prstGeom prst="rect">
            <a:avLst/>
          </a:prstGeom>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85494" y="3593658"/>
            <a:ext cx="543309" cy="445513"/>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85494" y="4902394"/>
            <a:ext cx="543309" cy="445513"/>
          </a:xfrm>
          <a:prstGeom prst="rect">
            <a:avLst/>
          </a:prstGeom>
        </p:spPr>
      </p:pic>
      <p:pic>
        <p:nvPicPr>
          <p:cNvPr id="46" name="图片 4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196136" y="4248025"/>
            <a:ext cx="543309" cy="445513"/>
          </a:xfrm>
          <a:prstGeom prst="rect">
            <a:avLst/>
          </a:prstGeom>
        </p:spPr>
      </p:pic>
      <p:pic>
        <p:nvPicPr>
          <p:cNvPr id="47" name="图片 4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04580" y="4267734"/>
            <a:ext cx="543309" cy="445513"/>
          </a:xfrm>
          <a:prstGeom prst="rect">
            <a:avLst/>
          </a:prstGeom>
        </p:spPr>
      </p:pic>
      <p:cxnSp>
        <p:nvCxnSpPr>
          <p:cNvPr id="5" name="直接连接符 4"/>
          <p:cNvCxnSpPr>
            <a:stCxn id="46" idx="0"/>
            <a:endCxn id="34" idx="1"/>
          </p:cNvCxnSpPr>
          <p:nvPr/>
        </p:nvCxnSpPr>
        <p:spPr>
          <a:xfrm flipV="1">
            <a:off x="4467791" y="3816415"/>
            <a:ext cx="534146" cy="431609"/>
          </a:xfrm>
          <a:prstGeom prst="line">
            <a:avLst/>
          </a:prstGeom>
          <a:ln w="19050"/>
        </p:spPr>
        <p:style>
          <a:lnRef idx="3">
            <a:schemeClr val="dk1"/>
          </a:lnRef>
          <a:fillRef idx="0">
            <a:schemeClr val="dk1"/>
          </a:fillRef>
          <a:effectRef idx="2">
            <a:schemeClr val="dk1"/>
          </a:effectRef>
          <a:fontRef idx="minor">
            <a:schemeClr val="tx1"/>
          </a:fontRef>
        </p:style>
      </p:cxnSp>
      <p:cxnSp>
        <p:nvCxnSpPr>
          <p:cNvPr id="58" name="直接连接符 57"/>
          <p:cNvCxnSpPr>
            <a:stCxn id="34" idx="3"/>
            <a:endCxn id="42" idx="1"/>
          </p:cNvCxnSpPr>
          <p:nvPr/>
        </p:nvCxnSpPr>
        <p:spPr>
          <a:xfrm>
            <a:off x="5545246" y="3816415"/>
            <a:ext cx="940248"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59" name="直接连接符 58"/>
          <p:cNvCxnSpPr>
            <a:stCxn id="35" idx="3"/>
            <a:endCxn id="44" idx="1"/>
          </p:cNvCxnSpPr>
          <p:nvPr/>
        </p:nvCxnSpPr>
        <p:spPr>
          <a:xfrm>
            <a:off x="5545246" y="5125150"/>
            <a:ext cx="940248"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60" name="直接连接符 59"/>
          <p:cNvCxnSpPr>
            <a:stCxn id="46" idx="2"/>
            <a:endCxn id="35" idx="1"/>
          </p:cNvCxnSpPr>
          <p:nvPr/>
        </p:nvCxnSpPr>
        <p:spPr>
          <a:xfrm>
            <a:off x="4467791" y="4693537"/>
            <a:ext cx="534146" cy="431613"/>
          </a:xfrm>
          <a:prstGeom prst="line">
            <a:avLst/>
          </a:prstGeom>
          <a:ln w="19050"/>
        </p:spPr>
        <p:style>
          <a:lnRef idx="3">
            <a:schemeClr val="dk1"/>
          </a:lnRef>
          <a:fillRef idx="0">
            <a:schemeClr val="dk1"/>
          </a:fillRef>
          <a:effectRef idx="2">
            <a:schemeClr val="dk1"/>
          </a:effectRef>
          <a:fontRef idx="minor">
            <a:schemeClr val="tx1"/>
          </a:fontRef>
        </p:style>
      </p:cxnSp>
      <p:cxnSp>
        <p:nvCxnSpPr>
          <p:cNvPr id="64" name="直接连接符 63"/>
          <p:cNvCxnSpPr>
            <a:stCxn id="42" idx="3"/>
            <a:endCxn id="47" idx="0"/>
          </p:cNvCxnSpPr>
          <p:nvPr/>
        </p:nvCxnSpPr>
        <p:spPr>
          <a:xfrm>
            <a:off x="7028803" y="3816415"/>
            <a:ext cx="747432" cy="451319"/>
          </a:xfrm>
          <a:prstGeom prst="line">
            <a:avLst/>
          </a:prstGeom>
          <a:ln w="19050"/>
        </p:spPr>
        <p:style>
          <a:lnRef idx="3">
            <a:schemeClr val="dk1"/>
          </a:lnRef>
          <a:fillRef idx="0">
            <a:schemeClr val="dk1"/>
          </a:fillRef>
          <a:effectRef idx="2">
            <a:schemeClr val="dk1"/>
          </a:effectRef>
          <a:fontRef idx="minor">
            <a:schemeClr val="tx1"/>
          </a:fontRef>
        </p:style>
      </p:cxnSp>
      <p:cxnSp>
        <p:nvCxnSpPr>
          <p:cNvPr id="67" name="直接连接符 66"/>
          <p:cNvCxnSpPr>
            <a:stCxn id="44" idx="3"/>
            <a:endCxn id="47" idx="2"/>
          </p:cNvCxnSpPr>
          <p:nvPr/>
        </p:nvCxnSpPr>
        <p:spPr>
          <a:xfrm flipV="1">
            <a:off x="7028803" y="4713247"/>
            <a:ext cx="747432" cy="411904"/>
          </a:xfrm>
          <a:prstGeom prst="line">
            <a:avLst/>
          </a:prstGeom>
          <a:ln w="19050"/>
        </p:spPr>
        <p:style>
          <a:lnRef idx="3">
            <a:schemeClr val="dk1"/>
          </a:lnRef>
          <a:fillRef idx="0">
            <a:schemeClr val="dk1"/>
          </a:fillRef>
          <a:effectRef idx="2">
            <a:schemeClr val="dk1"/>
          </a:effectRef>
          <a:fontRef idx="minor">
            <a:schemeClr val="tx1"/>
          </a:fontRef>
        </p:style>
      </p:cxnSp>
      <p:cxnSp>
        <p:nvCxnSpPr>
          <p:cNvPr id="70" name="直接连接符 69"/>
          <p:cNvCxnSpPr>
            <a:stCxn id="34" idx="2"/>
            <a:endCxn id="35" idx="0"/>
          </p:cNvCxnSpPr>
          <p:nvPr/>
        </p:nvCxnSpPr>
        <p:spPr>
          <a:xfrm>
            <a:off x="5273591" y="4039171"/>
            <a:ext cx="0" cy="863223"/>
          </a:xfrm>
          <a:prstGeom prst="line">
            <a:avLst/>
          </a:prstGeom>
          <a:ln w="19050"/>
        </p:spPr>
        <p:style>
          <a:lnRef idx="3">
            <a:schemeClr val="dk1"/>
          </a:lnRef>
          <a:fillRef idx="0">
            <a:schemeClr val="dk1"/>
          </a:fillRef>
          <a:effectRef idx="2">
            <a:schemeClr val="dk1"/>
          </a:effectRef>
          <a:fontRef idx="minor">
            <a:schemeClr val="tx1"/>
          </a:fontRef>
        </p:style>
      </p:cxnSp>
      <p:cxnSp>
        <p:nvCxnSpPr>
          <p:cNvPr id="71" name="直接连接符 70"/>
          <p:cNvCxnSpPr>
            <a:stCxn id="42" idx="2"/>
            <a:endCxn id="44" idx="0"/>
          </p:cNvCxnSpPr>
          <p:nvPr/>
        </p:nvCxnSpPr>
        <p:spPr>
          <a:xfrm>
            <a:off x="6757148" y="4039171"/>
            <a:ext cx="0" cy="863223"/>
          </a:xfrm>
          <a:prstGeom prst="line">
            <a:avLst/>
          </a:prstGeom>
          <a:ln w="19050"/>
        </p:spPr>
        <p:style>
          <a:lnRef idx="3">
            <a:schemeClr val="dk1"/>
          </a:lnRef>
          <a:fillRef idx="0">
            <a:schemeClr val="dk1"/>
          </a:fillRef>
          <a:effectRef idx="2">
            <a:schemeClr val="dk1"/>
          </a:effectRef>
          <a:fontRef idx="minor">
            <a:schemeClr val="tx1"/>
          </a:fontRef>
        </p:style>
      </p:cxnSp>
      <p:sp>
        <p:nvSpPr>
          <p:cNvPr id="112" name="云形 111"/>
          <p:cNvSpPr/>
          <p:nvPr/>
        </p:nvSpPr>
        <p:spPr>
          <a:xfrm rot="233957">
            <a:off x="1159065" y="2967970"/>
            <a:ext cx="2315620" cy="1203808"/>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7" name="图片 8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068145" y="3663112"/>
            <a:ext cx="540000" cy="442800"/>
          </a:xfrm>
          <a:prstGeom prst="rect">
            <a:avLst/>
          </a:prstGeom>
        </p:spPr>
      </p:pic>
      <p:pic>
        <p:nvPicPr>
          <p:cNvPr id="113" name="图片 112" descr="交换机.png"/>
          <p:cNvPicPr>
            <a:picLocks noChangeAspect="1"/>
          </p:cNvPicPr>
          <p:nvPr/>
        </p:nvPicPr>
        <p:blipFill>
          <a:blip r:embed="rId5" cstate="print"/>
          <a:stretch>
            <a:fillRect/>
          </a:stretch>
        </p:blipFill>
        <p:spPr>
          <a:xfrm>
            <a:off x="1522671" y="3664095"/>
            <a:ext cx="540000" cy="441817"/>
          </a:xfrm>
          <a:prstGeom prst="rect">
            <a:avLst/>
          </a:prstGeom>
        </p:spPr>
      </p:pic>
      <p:pic>
        <p:nvPicPr>
          <p:cNvPr id="116" name="图片 115" descr="存储阵列-蓝.png"/>
          <p:cNvPicPr>
            <a:picLocks noChangeAspect="1"/>
          </p:cNvPicPr>
          <p:nvPr/>
        </p:nvPicPr>
        <p:blipFill>
          <a:blip r:embed="rId6" cstate="print"/>
          <a:stretch>
            <a:fillRect/>
          </a:stretch>
        </p:blipFill>
        <p:spPr>
          <a:xfrm>
            <a:off x="2267778" y="2832502"/>
            <a:ext cx="540000" cy="441818"/>
          </a:xfrm>
          <a:prstGeom prst="rect">
            <a:avLst/>
          </a:prstGeom>
        </p:spPr>
      </p:pic>
      <p:cxnSp>
        <p:nvCxnSpPr>
          <p:cNvPr id="133" name="直接连接符 132"/>
          <p:cNvCxnSpPr>
            <a:stCxn id="113" idx="3"/>
            <a:endCxn id="87" idx="1"/>
          </p:cNvCxnSpPr>
          <p:nvPr/>
        </p:nvCxnSpPr>
        <p:spPr>
          <a:xfrm flipV="1">
            <a:off x="2062671" y="3884512"/>
            <a:ext cx="1005474" cy="492"/>
          </a:xfrm>
          <a:prstGeom prst="line">
            <a:avLst/>
          </a:prstGeom>
          <a:ln w="19050"/>
        </p:spPr>
        <p:style>
          <a:lnRef idx="3">
            <a:schemeClr val="dk1"/>
          </a:lnRef>
          <a:fillRef idx="0">
            <a:schemeClr val="dk1"/>
          </a:fillRef>
          <a:effectRef idx="2">
            <a:schemeClr val="dk1"/>
          </a:effectRef>
          <a:fontRef idx="minor">
            <a:schemeClr val="tx1"/>
          </a:fontRef>
        </p:style>
      </p:cxnSp>
      <p:cxnSp>
        <p:nvCxnSpPr>
          <p:cNvPr id="134" name="直接连接符 133"/>
          <p:cNvCxnSpPr>
            <a:stCxn id="116" idx="3"/>
            <a:endCxn id="87" idx="0"/>
          </p:cNvCxnSpPr>
          <p:nvPr/>
        </p:nvCxnSpPr>
        <p:spPr>
          <a:xfrm>
            <a:off x="2807778" y="3053411"/>
            <a:ext cx="530367" cy="609701"/>
          </a:xfrm>
          <a:prstGeom prst="line">
            <a:avLst/>
          </a:prstGeom>
          <a:ln w="19050"/>
        </p:spPr>
        <p:style>
          <a:lnRef idx="3">
            <a:schemeClr val="dk1"/>
          </a:lnRef>
          <a:fillRef idx="0">
            <a:schemeClr val="dk1"/>
          </a:fillRef>
          <a:effectRef idx="2">
            <a:schemeClr val="dk1"/>
          </a:effectRef>
          <a:fontRef idx="minor">
            <a:schemeClr val="tx1"/>
          </a:fontRef>
        </p:style>
      </p:cxnSp>
      <p:sp>
        <p:nvSpPr>
          <p:cNvPr id="168" name="文本框 167"/>
          <p:cNvSpPr txBox="1"/>
          <p:nvPr/>
        </p:nvSpPr>
        <p:spPr>
          <a:xfrm>
            <a:off x="2313044" y="4151237"/>
            <a:ext cx="1107996" cy="369332"/>
          </a:xfrm>
          <a:prstGeom prst="rect">
            <a:avLst/>
          </a:prstGeom>
          <a:noFill/>
        </p:spPr>
        <p:txBody>
          <a:bodyPr wrap="non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数据中心</a:t>
            </a:r>
          </a:p>
        </p:txBody>
      </p:sp>
      <p:cxnSp>
        <p:nvCxnSpPr>
          <p:cNvPr id="84" name="直接连接符 83"/>
          <p:cNvCxnSpPr>
            <a:stCxn id="87" idx="3"/>
            <a:endCxn id="46" idx="1"/>
          </p:cNvCxnSpPr>
          <p:nvPr/>
        </p:nvCxnSpPr>
        <p:spPr>
          <a:xfrm>
            <a:off x="3608145" y="3884512"/>
            <a:ext cx="587991" cy="586270"/>
          </a:xfrm>
          <a:prstGeom prst="line">
            <a:avLst/>
          </a:prstGeom>
          <a:ln w="19050"/>
        </p:spPr>
        <p:style>
          <a:lnRef idx="3">
            <a:schemeClr val="dk1"/>
          </a:lnRef>
          <a:fillRef idx="0">
            <a:schemeClr val="dk1"/>
          </a:fillRef>
          <a:effectRef idx="2">
            <a:schemeClr val="dk1"/>
          </a:effectRef>
          <a:fontRef idx="minor">
            <a:schemeClr val="tx1"/>
          </a:fontRef>
        </p:style>
      </p:cxnSp>
      <p:cxnSp>
        <p:nvCxnSpPr>
          <p:cNvPr id="88" name="直接连接符 87"/>
          <p:cNvCxnSpPr>
            <a:stCxn id="80" idx="3"/>
            <a:endCxn id="46" idx="1"/>
          </p:cNvCxnSpPr>
          <p:nvPr/>
        </p:nvCxnSpPr>
        <p:spPr>
          <a:xfrm flipV="1">
            <a:off x="3631847" y="4470782"/>
            <a:ext cx="564289" cy="782065"/>
          </a:xfrm>
          <a:prstGeom prst="line">
            <a:avLst/>
          </a:prstGeom>
          <a:ln w="19050"/>
        </p:spPr>
        <p:style>
          <a:lnRef idx="3">
            <a:schemeClr val="dk1"/>
          </a:lnRef>
          <a:fillRef idx="0">
            <a:schemeClr val="dk1"/>
          </a:fillRef>
          <a:effectRef idx="2">
            <a:schemeClr val="dk1"/>
          </a:effectRef>
          <a:fontRef idx="minor">
            <a:schemeClr val="tx1"/>
          </a:fontRef>
        </p:style>
      </p:cxnSp>
      <p:cxnSp>
        <p:nvCxnSpPr>
          <p:cNvPr id="95" name="直接连接符 94"/>
          <p:cNvCxnSpPr>
            <a:stCxn id="47" idx="3"/>
            <a:endCxn id="125" idx="1"/>
          </p:cNvCxnSpPr>
          <p:nvPr/>
        </p:nvCxnSpPr>
        <p:spPr>
          <a:xfrm flipV="1">
            <a:off x="8047889" y="3842737"/>
            <a:ext cx="685104" cy="647754"/>
          </a:xfrm>
          <a:prstGeom prst="line">
            <a:avLst/>
          </a:prstGeom>
          <a:ln w="19050"/>
        </p:spPr>
        <p:style>
          <a:lnRef idx="3">
            <a:schemeClr val="dk1"/>
          </a:lnRef>
          <a:fillRef idx="0">
            <a:schemeClr val="dk1"/>
          </a:fillRef>
          <a:effectRef idx="2">
            <a:schemeClr val="dk1"/>
          </a:effectRef>
          <a:fontRef idx="minor">
            <a:schemeClr val="tx1"/>
          </a:fontRef>
        </p:style>
      </p:cxnSp>
      <p:cxnSp>
        <p:nvCxnSpPr>
          <p:cNvPr id="98" name="直接连接符 97"/>
          <p:cNvCxnSpPr>
            <a:stCxn id="47" idx="3"/>
            <a:endCxn id="184" idx="1"/>
          </p:cNvCxnSpPr>
          <p:nvPr/>
        </p:nvCxnSpPr>
        <p:spPr>
          <a:xfrm>
            <a:off x="8047889" y="4490491"/>
            <a:ext cx="710621" cy="740412"/>
          </a:xfrm>
          <a:prstGeom prst="line">
            <a:avLst/>
          </a:prstGeom>
          <a:ln w="19050"/>
        </p:spPr>
        <p:style>
          <a:lnRef idx="3">
            <a:schemeClr val="dk1"/>
          </a:lnRef>
          <a:fillRef idx="0">
            <a:schemeClr val="dk1"/>
          </a:fillRef>
          <a:effectRef idx="2">
            <a:schemeClr val="dk1"/>
          </a:effectRef>
          <a:fontRef idx="minor">
            <a:schemeClr val="tx1"/>
          </a:fontRef>
        </p:style>
      </p:cxnSp>
      <p:sp>
        <p:nvSpPr>
          <p:cNvPr id="126" name="云形 125"/>
          <p:cNvSpPr/>
          <p:nvPr/>
        </p:nvSpPr>
        <p:spPr>
          <a:xfrm rot="233957">
            <a:off x="8449818" y="2738305"/>
            <a:ext cx="2315620" cy="145149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图片 124" descr="汇聚交换机.png"/>
          <p:cNvPicPr>
            <a:picLocks noChangeAspect="1"/>
          </p:cNvPicPr>
          <p:nvPr/>
        </p:nvPicPr>
        <p:blipFill>
          <a:blip r:embed="rId7" cstate="print"/>
          <a:stretch>
            <a:fillRect/>
          </a:stretch>
        </p:blipFill>
        <p:spPr>
          <a:xfrm>
            <a:off x="8732993" y="3621828"/>
            <a:ext cx="540000" cy="441818"/>
          </a:xfrm>
          <a:prstGeom prst="rect">
            <a:avLst/>
          </a:prstGeom>
        </p:spPr>
      </p:pic>
      <p:pic>
        <p:nvPicPr>
          <p:cNvPr id="127" name="图片 126" descr="酒店-蓝.png"/>
          <p:cNvPicPr>
            <a:picLocks noChangeAspect="1"/>
          </p:cNvPicPr>
          <p:nvPr/>
        </p:nvPicPr>
        <p:blipFill>
          <a:blip r:embed="rId8" cstate="print"/>
          <a:stretch>
            <a:fillRect/>
          </a:stretch>
        </p:blipFill>
        <p:spPr>
          <a:xfrm>
            <a:off x="8830907" y="2777452"/>
            <a:ext cx="674076" cy="551917"/>
          </a:xfrm>
          <a:prstGeom prst="rect">
            <a:avLst/>
          </a:prstGeom>
        </p:spPr>
      </p:pic>
      <p:pic>
        <p:nvPicPr>
          <p:cNvPr id="129" name="图片 12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9956980" y="3210852"/>
            <a:ext cx="540000" cy="442800"/>
          </a:xfrm>
          <a:prstGeom prst="rect">
            <a:avLst/>
          </a:prstGeom>
        </p:spPr>
      </p:pic>
      <p:cxnSp>
        <p:nvCxnSpPr>
          <p:cNvPr id="176" name="直接连接符 175"/>
          <p:cNvCxnSpPr>
            <a:stCxn id="125" idx="3"/>
            <a:endCxn id="129" idx="1"/>
          </p:cNvCxnSpPr>
          <p:nvPr/>
        </p:nvCxnSpPr>
        <p:spPr>
          <a:xfrm flipV="1">
            <a:off x="9272993" y="3432252"/>
            <a:ext cx="683987" cy="410485"/>
          </a:xfrm>
          <a:prstGeom prst="line">
            <a:avLst/>
          </a:prstGeom>
          <a:ln w="19050"/>
        </p:spPr>
        <p:style>
          <a:lnRef idx="3">
            <a:schemeClr val="dk1"/>
          </a:lnRef>
          <a:fillRef idx="0">
            <a:schemeClr val="dk1"/>
          </a:fillRef>
          <a:effectRef idx="2">
            <a:schemeClr val="dk1"/>
          </a:effectRef>
          <a:fontRef idx="minor">
            <a:schemeClr val="tx1"/>
          </a:fontRef>
        </p:style>
      </p:cxnSp>
      <p:sp>
        <p:nvSpPr>
          <p:cNvPr id="200" name="文本框 199"/>
          <p:cNvSpPr txBox="1"/>
          <p:nvPr/>
        </p:nvSpPr>
        <p:spPr>
          <a:xfrm>
            <a:off x="10091201" y="3988770"/>
            <a:ext cx="1107996" cy="369332"/>
          </a:xfrm>
          <a:prstGeom prst="rect">
            <a:avLst/>
          </a:prstGeom>
          <a:noFill/>
        </p:spPr>
        <p:txBody>
          <a:bodyPr wrap="non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企业分支</a:t>
            </a:r>
          </a:p>
        </p:txBody>
      </p:sp>
      <p:sp>
        <p:nvSpPr>
          <p:cNvPr id="109" name="云形 108"/>
          <p:cNvSpPr/>
          <p:nvPr/>
        </p:nvSpPr>
        <p:spPr>
          <a:xfrm rot="233957">
            <a:off x="1240730" y="4899745"/>
            <a:ext cx="2508392" cy="1278405"/>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0" name="图片 79"/>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3091847" y="5031447"/>
            <a:ext cx="540000" cy="442800"/>
          </a:xfrm>
          <a:prstGeom prst="rect">
            <a:avLst/>
          </a:prstGeom>
        </p:spPr>
      </p:pic>
      <p:pic>
        <p:nvPicPr>
          <p:cNvPr id="103" name="图片 102"/>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114942" y="5291007"/>
            <a:ext cx="540000" cy="442800"/>
          </a:xfrm>
          <a:prstGeom prst="rect">
            <a:avLst/>
          </a:prstGeom>
        </p:spPr>
      </p:pic>
      <p:pic>
        <p:nvPicPr>
          <p:cNvPr id="105" name="图片 104"/>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2151599" y="4808060"/>
            <a:ext cx="540000" cy="613215"/>
          </a:xfrm>
          <a:prstGeom prst="rect">
            <a:avLst/>
          </a:prstGeom>
        </p:spPr>
      </p:pic>
      <p:pic>
        <p:nvPicPr>
          <p:cNvPr id="110" name="图片 109"/>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335575" y="5482475"/>
            <a:ext cx="540000" cy="442800"/>
          </a:xfrm>
          <a:prstGeom prst="rect">
            <a:avLst/>
          </a:prstGeom>
        </p:spPr>
      </p:pic>
      <p:pic>
        <p:nvPicPr>
          <p:cNvPr id="111" name="图片 110"/>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605575" y="5598946"/>
            <a:ext cx="540000" cy="442800"/>
          </a:xfrm>
          <a:prstGeom prst="rect">
            <a:avLst/>
          </a:prstGeom>
        </p:spPr>
      </p:pic>
      <p:cxnSp>
        <p:nvCxnSpPr>
          <p:cNvPr id="131" name="直接连接符 130"/>
          <p:cNvCxnSpPr>
            <a:stCxn id="111" idx="3"/>
            <a:endCxn id="80" idx="1"/>
          </p:cNvCxnSpPr>
          <p:nvPr/>
        </p:nvCxnSpPr>
        <p:spPr>
          <a:xfrm flipV="1">
            <a:off x="2145575" y="5252847"/>
            <a:ext cx="946272" cy="567499"/>
          </a:xfrm>
          <a:prstGeom prst="line">
            <a:avLst/>
          </a:prstGeom>
          <a:ln w="19050"/>
        </p:spPr>
        <p:style>
          <a:lnRef idx="3">
            <a:schemeClr val="dk1"/>
          </a:lnRef>
          <a:fillRef idx="0">
            <a:schemeClr val="dk1"/>
          </a:fillRef>
          <a:effectRef idx="2">
            <a:schemeClr val="dk1"/>
          </a:effectRef>
          <a:fontRef idx="minor">
            <a:schemeClr val="tx1"/>
          </a:fontRef>
        </p:style>
      </p:cxnSp>
      <p:sp>
        <p:nvSpPr>
          <p:cNvPr id="201" name="矩形 200"/>
          <p:cNvSpPr/>
          <p:nvPr/>
        </p:nvSpPr>
        <p:spPr>
          <a:xfrm>
            <a:off x="2293798" y="5626511"/>
            <a:ext cx="1107996" cy="369332"/>
          </a:xfrm>
          <a:prstGeom prst="rect">
            <a:avLst/>
          </a:prstGeom>
        </p:spPr>
        <p:txBody>
          <a:bodyPr wrap="non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企业总部</a:t>
            </a:r>
          </a:p>
        </p:txBody>
      </p:sp>
      <p:sp>
        <p:nvSpPr>
          <p:cNvPr id="121" name="云形 120"/>
          <p:cNvSpPr/>
          <p:nvPr/>
        </p:nvSpPr>
        <p:spPr>
          <a:xfrm rot="233957">
            <a:off x="8599651" y="4506761"/>
            <a:ext cx="2315620" cy="145149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2" name="图片 101"/>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10135527" y="4628929"/>
            <a:ext cx="540000" cy="442800"/>
          </a:xfrm>
          <a:prstGeom prst="rect">
            <a:avLst/>
          </a:prstGeom>
        </p:spPr>
      </p:pic>
      <p:pic>
        <p:nvPicPr>
          <p:cNvPr id="106" name="图片 105"/>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9233434" y="4393543"/>
            <a:ext cx="540000" cy="532998"/>
          </a:xfrm>
          <a:prstGeom prst="rect">
            <a:avLst/>
          </a:prstGeom>
        </p:spPr>
      </p:pic>
      <p:pic>
        <p:nvPicPr>
          <p:cNvPr id="107" name="图片 106"/>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9270324" y="5494808"/>
            <a:ext cx="540000" cy="501035"/>
          </a:xfrm>
          <a:prstGeom prst="rect">
            <a:avLst/>
          </a:prstGeom>
        </p:spPr>
      </p:pic>
      <p:pic>
        <p:nvPicPr>
          <p:cNvPr id="118" name="图片 117"/>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10153972" y="5342075"/>
            <a:ext cx="540000" cy="442800"/>
          </a:xfrm>
          <a:prstGeom prst="rect">
            <a:avLst/>
          </a:prstGeom>
        </p:spPr>
      </p:pic>
      <p:pic>
        <p:nvPicPr>
          <p:cNvPr id="184" name="图片 183" descr="DSLAM-蓝.png"/>
          <p:cNvPicPr>
            <a:picLocks noChangeAspect="1"/>
          </p:cNvPicPr>
          <p:nvPr/>
        </p:nvPicPr>
        <p:blipFill>
          <a:blip r:embed="rId15" cstate="print"/>
          <a:stretch>
            <a:fillRect/>
          </a:stretch>
        </p:blipFill>
        <p:spPr>
          <a:xfrm>
            <a:off x="8758510" y="5027755"/>
            <a:ext cx="514483" cy="406296"/>
          </a:xfrm>
          <a:prstGeom prst="rect">
            <a:avLst/>
          </a:prstGeom>
        </p:spPr>
      </p:pic>
      <p:cxnSp>
        <p:nvCxnSpPr>
          <p:cNvPr id="185" name="直接连接符 184"/>
          <p:cNvCxnSpPr>
            <a:stCxn id="184" idx="3"/>
            <a:endCxn id="102" idx="1"/>
          </p:cNvCxnSpPr>
          <p:nvPr/>
        </p:nvCxnSpPr>
        <p:spPr>
          <a:xfrm flipV="1">
            <a:off x="9272993" y="4850329"/>
            <a:ext cx="862534" cy="380574"/>
          </a:xfrm>
          <a:prstGeom prst="line">
            <a:avLst/>
          </a:prstGeom>
          <a:ln w="19050"/>
        </p:spPr>
        <p:style>
          <a:lnRef idx="3">
            <a:schemeClr val="dk1"/>
          </a:lnRef>
          <a:fillRef idx="0">
            <a:schemeClr val="dk1"/>
          </a:fillRef>
          <a:effectRef idx="2">
            <a:schemeClr val="dk1"/>
          </a:effectRef>
          <a:fontRef idx="minor">
            <a:schemeClr val="tx1"/>
          </a:fontRef>
        </p:style>
      </p:cxnSp>
      <p:cxnSp>
        <p:nvCxnSpPr>
          <p:cNvPr id="188" name="直接连接符 187"/>
          <p:cNvCxnSpPr>
            <a:stCxn id="184" idx="3"/>
            <a:endCxn id="118" idx="1"/>
          </p:cNvCxnSpPr>
          <p:nvPr/>
        </p:nvCxnSpPr>
        <p:spPr>
          <a:xfrm>
            <a:off x="9272993" y="5230903"/>
            <a:ext cx="880979" cy="332572"/>
          </a:xfrm>
          <a:prstGeom prst="line">
            <a:avLst/>
          </a:prstGeom>
          <a:ln w="19050"/>
        </p:spPr>
        <p:style>
          <a:lnRef idx="3">
            <a:schemeClr val="dk1"/>
          </a:lnRef>
          <a:fillRef idx="0">
            <a:schemeClr val="dk1"/>
          </a:fillRef>
          <a:effectRef idx="2">
            <a:schemeClr val="dk1"/>
          </a:effectRef>
          <a:fontRef idx="minor">
            <a:schemeClr val="tx1"/>
          </a:fontRef>
        </p:style>
      </p:cxnSp>
      <p:sp>
        <p:nvSpPr>
          <p:cNvPr id="202" name="矩形 201"/>
          <p:cNvSpPr/>
          <p:nvPr/>
        </p:nvSpPr>
        <p:spPr>
          <a:xfrm>
            <a:off x="10038115" y="5833821"/>
            <a:ext cx="1411616" cy="369332"/>
          </a:xfrm>
          <a:prstGeom prst="rect">
            <a:avLst/>
          </a:prstGeom>
        </p:spPr>
        <p:txBody>
          <a:bodyPr wrap="square">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居民小区</a:t>
            </a:r>
          </a:p>
        </p:txBody>
      </p:sp>
      <p:sp>
        <p:nvSpPr>
          <p:cNvPr id="242" name="圆角矩形 241"/>
          <p:cNvSpPr/>
          <p:nvPr/>
        </p:nvSpPr>
        <p:spPr>
          <a:xfrm>
            <a:off x="742270" y="2434891"/>
            <a:ext cx="10602003" cy="3739537"/>
          </a:xfrm>
          <a:prstGeom prst="roundRect">
            <a:avLst>
              <a:gd name="adj" fmla="val 4604"/>
            </a:avLst>
          </a:prstGeom>
          <a:noFill/>
          <a:ln w="127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4" name="直接连接符 243"/>
          <p:cNvCxnSpPr/>
          <p:nvPr/>
        </p:nvCxnSpPr>
        <p:spPr>
          <a:xfrm>
            <a:off x="3774521" y="2463919"/>
            <a:ext cx="0" cy="3710509"/>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8288843" y="2480041"/>
            <a:ext cx="0" cy="3694387"/>
          </a:xfrm>
          <a:prstGeom prst="line">
            <a:avLst/>
          </a:prstGeom>
          <a:ln w="127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48" name="文本框 247"/>
          <p:cNvSpPr txBox="1"/>
          <p:nvPr/>
        </p:nvSpPr>
        <p:spPr>
          <a:xfrm>
            <a:off x="1816253" y="2418112"/>
            <a:ext cx="651140"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LAN</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9" name="文本框 248"/>
          <p:cNvSpPr txBox="1"/>
          <p:nvPr/>
        </p:nvSpPr>
        <p:spPr>
          <a:xfrm>
            <a:off x="5648933" y="2536498"/>
            <a:ext cx="736099"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WAN</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0" name="文本框 249"/>
          <p:cNvSpPr txBox="1"/>
          <p:nvPr/>
        </p:nvSpPr>
        <p:spPr>
          <a:xfrm>
            <a:off x="9725614" y="2463639"/>
            <a:ext cx="651140" cy="369332"/>
          </a:xfrm>
          <a:prstGeom prst="rect">
            <a:avLst/>
          </a:prstGeom>
          <a:noFill/>
        </p:spPr>
        <p:txBody>
          <a:bodyPr wrap="non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LAN</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2" name="文本框 251"/>
          <p:cNvSpPr txBox="1"/>
          <p:nvPr/>
        </p:nvSpPr>
        <p:spPr>
          <a:xfrm>
            <a:off x="5808192" y="4316237"/>
            <a:ext cx="505267"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6556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云形 378"/>
          <p:cNvSpPr/>
          <p:nvPr/>
        </p:nvSpPr>
        <p:spPr>
          <a:xfrm rot="875054">
            <a:off x="1386313" y="2671766"/>
            <a:ext cx="2782329" cy="2243480"/>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广域网与局域网区别</a:t>
            </a:r>
          </a:p>
        </p:txBody>
      </p:sp>
      <p:grpSp>
        <p:nvGrpSpPr>
          <p:cNvPr id="260" name="组合 259"/>
          <p:cNvGrpSpPr/>
          <p:nvPr/>
        </p:nvGrpSpPr>
        <p:grpSpPr>
          <a:xfrm>
            <a:off x="995272" y="1775284"/>
            <a:ext cx="4580652" cy="4069973"/>
            <a:chOff x="1279440" y="1235000"/>
            <a:chExt cx="4580652" cy="4069973"/>
          </a:xfrm>
        </p:grpSpPr>
        <p:grpSp>
          <p:nvGrpSpPr>
            <p:cNvPr id="62" name="组合 61"/>
            <p:cNvGrpSpPr/>
            <p:nvPr/>
          </p:nvGrpSpPr>
          <p:grpSpPr>
            <a:xfrm>
              <a:off x="1493590" y="1714155"/>
              <a:ext cx="1765446" cy="3161833"/>
              <a:chOff x="1407893" y="2595688"/>
              <a:chExt cx="1765446" cy="3161833"/>
            </a:xfrm>
          </p:grpSpPr>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10784" y="2595688"/>
                <a:ext cx="540000" cy="442800"/>
              </a:xfrm>
              <a:prstGeom prst="rect">
                <a:avLst/>
              </a:prstGeom>
              <a:ln w="12700">
                <a:noFill/>
              </a:ln>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07893" y="3444540"/>
                <a:ext cx="540000" cy="442800"/>
              </a:xfrm>
              <a:prstGeom prst="rect">
                <a:avLst/>
              </a:prstGeom>
              <a:ln w="12700">
                <a:noFill/>
              </a:ln>
            </p:spPr>
          </p:pic>
          <p:pic>
            <p:nvPicPr>
              <p:cNvPr id="31" name="图片 3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17814" y="3041799"/>
                <a:ext cx="540000" cy="442800"/>
              </a:xfrm>
              <a:prstGeom prst="rect">
                <a:avLst/>
              </a:prstGeom>
              <a:ln w="12700">
                <a:noFill/>
              </a:ln>
            </p:spPr>
          </p:pic>
          <p:cxnSp>
            <p:nvCxnSpPr>
              <p:cNvPr id="33" name="直接连接符 32"/>
              <p:cNvCxnSpPr>
                <a:stCxn id="28" idx="3"/>
                <a:endCxn id="31" idx="1"/>
              </p:cNvCxnSpPr>
              <p:nvPr/>
            </p:nvCxnSpPr>
            <p:spPr>
              <a:xfrm>
                <a:off x="1950784" y="2817088"/>
                <a:ext cx="667030" cy="4461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0" idx="3"/>
                <a:endCxn id="31" idx="1"/>
              </p:cNvCxnSpPr>
              <p:nvPr/>
            </p:nvCxnSpPr>
            <p:spPr>
              <a:xfrm flipV="1">
                <a:off x="1947893" y="3263199"/>
                <a:ext cx="669921" cy="402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6" name="图片 27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10784" y="4457292"/>
                <a:ext cx="540000" cy="442800"/>
              </a:xfrm>
              <a:prstGeom prst="rect">
                <a:avLst/>
              </a:prstGeom>
              <a:ln w="12700">
                <a:noFill/>
              </a:ln>
            </p:spPr>
          </p:pic>
          <p:pic>
            <p:nvPicPr>
              <p:cNvPr id="278" name="图片 27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09715" y="5314721"/>
                <a:ext cx="540000" cy="442800"/>
              </a:xfrm>
              <a:prstGeom prst="rect">
                <a:avLst/>
              </a:prstGeom>
              <a:ln w="12700">
                <a:noFill/>
              </a:ln>
            </p:spPr>
          </p:pic>
          <p:pic>
            <p:nvPicPr>
              <p:cNvPr id="279" name="图片 2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633339" y="4913656"/>
                <a:ext cx="540000" cy="442800"/>
              </a:xfrm>
              <a:prstGeom prst="rect">
                <a:avLst/>
              </a:prstGeom>
              <a:ln w="12700">
                <a:noFill/>
              </a:ln>
            </p:spPr>
          </p:pic>
          <p:cxnSp>
            <p:nvCxnSpPr>
              <p:cNvPr id="280" name="直接连接符 279"/>
              <p:cNvCxnSpPr>
                <a:stCxn id="276" idx="3"/>
                <a:endCxn id="279" idx="1"/>
              </p:cNvCxnSpPr>
              <p:nvPr/>
            </p:nvCxnSpPr>
            <p:spPr>
              <a:xfrm>
                <a:off x="1950784" y="4678692"/>
                <a:ext cx="682555" cy="456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278" idx="3"/>
                <a:endCxn id="279" idx="1"/>
              </p:cNvCxnSpPr>
              <p:nvPr/>
            </p:nvCxnSpPr>
            <p:spPr>
              <a:xfrm flipV="1">
                <a:off x="1949715" y="5135056"/>
                <a:ext cx="683624" cy="4010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5" name="图片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9391" y="1235000"/>
              <a:ext cx="810701" cy="408398"/>
            </a:xfrm>
            <a:prstGeom prst="rect">
              <a:avLst/>
            </a:prstGeom>
            <a:ln w="12700">
              <a:noFill/>
            </a:ln>
          </p:spPr>
        </p:pic>
        <p:cxnSp>
          <p:nvCxnSpPr>
            <p:cNvPr id="82" name="肘形连接符 81"/>
            <p:cNvCxnSpPr>
              <a:endCxn id="75" idx="2"/>
            </p:cNvCxnSpPr>
            <p:nvPr/>
          </p:nvCxnSpPr>
          <p:spPr>
            <a:xfrm flipV="1">
              <a:off x="4725339" y="1643398"/>
              <a:ext cx="729403" cy="161377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279440" y="1437538"/>
              <a:ext cx="0" cy="3846691"/>
            </a:xfrm>
            <a:prstGeom prst="line">
              <a:avLst/>
            </a:prstGeom>
            <a:ln w="19050">
              <a:solidFill>
                <a:srgbClr val="00B0F0"/>
              </a:solidFill>
              <a:prstDash val="dash"/>
            </a:ln>
          </p:spPr>
          <p:style>
            <a:lnRef idx="2">
              <a:schemeClr val="dk1"/>
            </a:lnRef>
            <a:fillRef idx="0">
              <a:schemeClr val="dk1"/>
            </a:fillRef>
            <a:effectRef idx="1">
              <a:schemeClr val="dk1"/>
            </a:effectRef>
            <a:fontRef idx="minor">
              <a:schemeClr val="tx1"/>
            </a:fontRef>
          </p:style>
        </p:cxnSp>
        <p:cxnSp>
          <p:nvCxnSpPr>
            <p:cNvPr id="92" name="直接连接符 91"/>
            <p:cNvCxnSpPr/>
            <p:nvPr/>
          </p:nvCxnSpPr>
          <p:spPr>
            <a:xfrm flipH="1">
              <a:off x="4806731" y="1418964"/>
              <a:ext cx="4394" cy="3886009"/>
            </a:xfrm>
            <a:prstGeom prst="line">
              <a:avLst/>
            </a:prstGeom>
            <a:ln w="19050">
              <a:solidFill>
                <a:srgbClr val="00B0F0"/>
              </a:solidFill>
              <a:prstDash val="dash"/>
            </a:ln>
          </p:spPr>
          <p:style>
            <a:lnRef idx="2">
              <a:schemeClr val="dk1"/>
            </a:lnRef>
            <a:fillRef idx="0">
              <a:schemeClr val="dk1"/>
            </a:fillRef>
            <a:effectRef idx="1">
              <a:schemeClr val="dk1"/>
            </a:effectRef>
            <a:fontRef idx="minor">
              <a:schemeClr val="tx1"/>
            </a:fontRef>
          </p:style>
        </p:cxnSp>
      </p:grpSp>
      <p:pic>
        <p:nvPicPr>
          <p:cNvPr id="97" name="图片 96" descr="通用服务器-蓝.png"/>
          <p:cNvPicPr>
            <a:picLocks noChangeAspect="1"/>
          </p:cNvPicPr>
          <p:nvPr/>
        </p:nvPicPr>
        <p:blipFill>
          <a:blip r:embed="rId6" cstate="print"/>
          <a:stretch>
            <a:fillRect/>
          </a:stretch>
        </p:blipFill>
        <p:spPr>
          <a:xfrm>
            <a:off x="10584038" y="4780387"/>
            <a:ext cx="539607" cy="441817"/>
          </a:xfrm>
          <a:prstGeom prst="rect">
            <a:avLst/>
          </a:prstGeom>
        </p:spPr>
      </p:pic>
      <p:sp>
        <p:nvSpPr>
          <p:cNvPr id="99" name="云形 98"/>
          <p:cNvSpPr/>
          <p:nvPr/>
        </p:nvSpPr>
        <p:spPr>
          <a:xfrm>
            <a:off x="8300470" y="4034895"/>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09" name="组合 208"/>
          <p:cNvGrpSpPr/>
          <p:nvPr/>
        </p:nvGrpSpPr>
        <p:grpSpPr>
          <a:xfrm>
            <a:off x="8577011" y="4081323"/>
            <a:ext cx="595035" cy="755139"/>
            <a:chOff x="8409413" y="3014015"/>
            <a:chExt cx="595035" cy="755139"/>
          </a:xfrm>
        </p:grpSpPr>
        <p:pic>
          <p:nvPicPr>
            <p:cNvPr id="96" name="图片 95" descr="通用服务器-蓝.png"/>
            <p:cNvPicPr>
              <a:picLocks noChangeAspect="1"/>
            </p:cNvPicPr>
            <p:nvPr/>
          </p:nvPicPr>
          <p:blipFill>
            <a:blip r:embed="rId6" cstate="print"/>
            <a:stretch>
              <a:fillRect/>
            </a:stretch>
          </p:blipFill>
          <p:spPr>
            <a:xfrm>
              <a:off x="8426193" y="3014015"/>
              <a:ext cx="539607" cy="441817"/>
            </a:xfrm>
            <a:prstGeom prst="rect">
              <a:avLst/>
            </a:prstGeom>
          </p:spPr>
        </p:pic>
        <p:sp>
          <p:nvSpPr>
            <p:cNvPr id="100" name="文本框 99"/>
            <p:cNvSpPr txBox="1"/>
            <p:nvPr/>
          </p:nvSpPr>
          <p:spPr>
            <a:xfrm>
              <a:off x="8409413" y="3430600"/>
              <a:ext cx="595035"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总部</a:t>
              </a:r>
            </a:p>
          </p:txBody>
        </p:sp>
      </p:grpSp>
      <p:grpSp>
        <p:nvGrpSpPr>
          <p:cNvPr id="211" name="组合 210"/>
          <p:cNvGrpSpPr/>
          <p:nvPr/>
        </p:nvGrpSpPr>
        <p:grpSpPr>
          <a:xfrm>
            <a:off x="6293150" y="4726341"/>
            <a:ext cx="1126249" cy="806555"/>
            <a:chOff x="6547029" y="4078284"/>
            <a:chExt cx="1126249" cy="806555"/>
          </a:xfrm>
        </p:grpSpPr>
        <p:sp>
          <p:nvSpPr>
            <p:cNvPr id="103" name="云形 102"/>
            <p:cNvSpPr/>
            <p:nvPr/>
          </p:nvSpPr>
          <p:spPr>
            <a:xfrm>
              <a:off x="6547029" y="4078284"/>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8" name="图片 97" descr="通用服务器-蓝.png"/>
            <p:cNvPicPr>
              <a:picLocks noChangeAspect="1"/>
            </p:cNvPicPr>
            <p:nvPr/>
          </p:nvPicPr>
          <p:blipFill>
            <a:blip r:embed="rId6" cstate="print"/>
            <a:stretch>
              <a:fillRect/>
            </a:stretch>
          </p:blipFill>
          <p:spPr>
            <a:xfrm>
              <a:off x="6888504" y="4132331"/>
              <a:ext cx="539607" cy="441817"/>
            </a:xfrm>
            <a:prstGeom prst="rect">
              <a:avLst/>
            </a:prstGeom>
          </p:spPr>
        </p:pic>
        <p:sp>
          <p:nvSpPr>
            <p:cNvPr id="101" name="文本框 100"/>
            <p:cNvSpPr txBox="1"/>
            <p:nvPr/>
          </p:nvSpPr>
          <p:spPr>
            <a:xfrm>
              <a:off x="6844174" y="4577062"/>
              <a:ext cx="64472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分支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2" name="组合 211"/>
          <p:cNvGrpSpPr/>
          <p:nvPr/>
        </p:nvGrpSpPr>
        <p:grpSpPr>
          <a:xfrm>
            <a:off x="10311710" y="4726341"/>
            <a:ext cx="1126249" cy="829152"/>
            <a:chOff x="10107611" y="4074579"/>
            <a:chExt cx="1126249" cy="829152"/>
          </a:xfrm>
        </p:grpSpPr>
        <p:sp>
          <p:nvSpPr>
            <p:cNvPr id="104" name="云形 103"/>
            <p:cNvSpPr/>
            <p:nvPr/>
          </p:nvSpPr>
          <p:spPr>
            <a:xfrm>
              <a:off x="10107611" y="4074579"/>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文本框 101"/>
            <p:cNvSpPr txBox="1"/>
            <p:nvPr/>
          </p:nvSpPr>
          <p:spPr>
            <a:xfrm>
              <a:off x="10344931" y="4595954"/>
              <a:ext cx="644728"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分支</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07" name="直接连接符 106"/>
          <p:cNvCxnSpPr>
            <a:stCxn id="96" idx="1"/>
            <a:endCxn id="98" idx="0"/>
          </p:cNvCxnSpPr>
          <p:nvPr/>
        </p:nvCxnSpPr>
        <p:spPr>
          <a:xfrm flipH="1">
            <a:off x="6904429" y="4302232"/>
            <a:ext cx="1689362" cy="478156"/>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6" idx="3"/>
            <a:endCxn id="97" idx="0"/>
          </p:cNvCxnSpPr>
          <p:nvPr/>
        </p:nvCxnSpPr>
        <p:spPr>
          <a:xfrm>
            <a:off x="9133398" y="4302232"/>
            <a:ext cx="1720444" cy="478155"/>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7" idx="1"/>
            <a:endCxn id="98" idx="3"/>
          </p:cNvCxnSpPr>
          <p:nvPr/>
        </p:nvCxnSpPr>
        <p:spPr>
          <a:xfrm flipH="1">
            <a:off x="7174232" y="5001296"/>
            <a:ext cx="3409806" cy="1"/>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8388944" y="5194342"/>
            <a:ext cx="1261884" cy="307777"/>
          </a:xfrm>
          <a:prstGeom prst="rect">
            <a:avLst/>
          </a:prstGeom>
          <a:noFill/>
        </p:spPr>
        <p:txBody>
          <a:bodyPr wrap="none" rtlCol="0">
            <a:spAutoFit/>
          </a:bodyPr>
          <a:lstStyle/>
          <a:p>
            <a:r>
              <a:rPr lang="zh-CN" altLang="en-US"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自建专用网络</a:t>
            </a:r>
          </a:p>
        </p:txBody>
      </p:sp>
      <p:grpSp>
        <p:nvGrpSpPr>
          <p:cNvPr id="207" name="组合 206"/>
          <p:cNvGrpSpPr/>
          <p:nvPr/>
        </p:nvGrpSpPr>
        <p:grpSpPr>
          <a:xfrm>
            <a:off x="10216050" y="1894548"/>
            <a:ext cx="1126249" cy="838398"/>
            <a:chOff x="9925440" y="1103267"/>
            <a:chExt cx="1126249" cy="838398"/>
          </a:xfrm>
        </p:grpSpPr>
        <p:grpSp>
          <p:nvGrpSpPr>
            <p:cNvPr id="130" name="组合 129"/>
            <p:cNvGrpSpPr/>
            <p:nvPr/>
          </p:nvGrpSpPr>
          <p:grpSpPr>
            <a:xfrm>
              <a:off x="9925440" y="1103267"/>
              <a:ext cx="1126249" cy="549912"/>
              <a:chOff x="7989594" y="1076751"/>
              <a:chExt cx="1126249" cy="549912"/>
            </a:xfrm>
          </p:grpSpPr>
          <p:sp>
            <p:nvSpPr>
              <p:cNvPr id="128" name="云形 127"/>
              <p:cNvSpPr/>
              <p:nvPr/>
            </p:nvSpPr>
            <p:spPr>
              <a:xfrm>
                <a:off x="7989594" y="1076751"/>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图片 124" descr="AC-蓝.png"/>
              <p:cNvPicPr>
                <a:picLocks noChangeAspect="1"/>
              </p:cNvPicPr>
              <p:nvPr/>
            </p:nvPicPr>
            <p:blipFill>
              <a:blip r:embed="rId7" cstate="print"/>
              <a:stretch>
                <a:fillRect/>
              </a:stretch>
            </p:blipFill>
            <p:spPr>
              <a:xfrm>
                <a:off x="8343257" y="1090454"/>
                <a:ext cx="568257" cy="465277"/>
              </a:xfrm>
              <a:prstGeom prst="rect">
                <a:avLst/>
              </a:prstGeom>
            </p:spPr>
          </p:pic>
        </p:grpSp>
        <p:sp>
          <p:nvSpPr>
            <p:cNvPr id="132" name="文本框 131"/>
            <p:cNvSpPr txBox="1"/>
            <p:nvPr/>
          </p:nvSpPr>
          <p:spPr>
            <a:xfrm>
              <a:off x="10113957" y="1633888"/>
              <a:ext cx="902811"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合作伙伴</a:t>
              </a:r>
            </a:p>
          </p:txBody>
        </p:sp>
      </p:grpSp>
      <p:grpSp>
        <p:nvGrpSpPr>
          <p:cNvPr id="206" name="组合 205"/>
          <p:cNvGrpSpPr/>
          <p:nvPr/>
        </p:nvGrpSpPr>
        <p:grpSpPr>
          <a:xfrm>
            <a:off x="6418753" y="1928360"/>
            <a:ext cx="1126249" cy="840329"/>
            <a:chOff x="6711857" y="1291746"/>
            <a:chExt cx="1126249" cy="840329"/>
          </a:xfrm>
        </p:grpSpPr>
        <p:grpSp>
          <p:nvGrpSpPr>
            <p:cNvPr id="131" name="组合 130"/>
            <p:cNvGrpSpPr/>
            <p:nvPr/>
          </p:nvGrpSpPr>
          <p:grpSpPr>
            <a:xfrm>
              <a:off x="6711857" y="1291746"/>
              <a:ext cx="1126249" cy="568146"/>
              <a:chOff x="5932377" y="1841221"/>
              <a:chExt cx="1126249" cy="568146"/>
            </a:xfrm>
          </p:grpSpPr>
          <p:sp>
            <p:nvSpPr>
              <p:cNvPr id="127" name="云形 126"/>
              <p:cNvSpPr/>
              <p:nvPr/>
            </p:nvSpPr>
            <p:spPr>
              <a:xfrm>
                <a:off x="5932377" y="1859455"/>
                <a:ext cx="1126249" cy="549912"/>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6" name="图片 125" descr="大型网管-蓝.png"/>
              <p:cNvPicPr>
                <a:picLocks noChangeAspect="1"/>
              </p:cNvPicPr>
              <p:nvPr/>
            </p:nvPicPr>
            <p:blipFill>
              <a:blip r:embed="rId8" cstate="print"/>
              <a:stretch>
                <a:fillRect/>
              </a:stretch>
            </p:blipFill>
            <p:spPr>
              <a:xfrm>
                <a:off x="6158022" y="1841221"/>
                <a:ext cx="539607" cy="441817"/>
              </a:xfrm>
              <a:prstGeom prst="rect">
                <a:avLst/>
              </a:prstGeom>
            </p:spPr>
          </p:pic>
        </p:grpSp>
        <p:sp>
          <p:nvSpPr>
            <p:cNvPr id="133" name="文本框 132"/>
            <p:cNvSpPr txBox="1"/>
            <p:nvPr/>
          </p:nvSpPr>
          <p:spPr>
            <a:xfrm>
              <a:off x="6883399" y="1824298"/>
              <a:ext cx="543739"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客户</a:t>
              </a:r>
            </a:p>
          </p:txBody>
        </p:sp>
      </p:grpSp>
      <p:sp>
        <p:nvSpPr>
          <p:cNvPr id="144" name="云形 143"/>
          <p:cNvSpPr/>
          <p:nvPr/>
        </p:nvSpPr>
        <p:spPr>
          <a:xfrm>
            <a:off x="7768825" y="3060462"/>
            <a:ext cx="2187186" cy="855558"/>
          </a:xfrm>
          <a:prstGeom prst="cloud">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文本框 144"/>
          <p:cNvSpPr txBox="1"/>
          <p:nvPr/>
        </p:nvSpPr>
        <p:spPr>
          <a:xfrm>
            <a:off x="8399620" y="3345435"/>
            <a:ext cx="1152880" cy="307777"/>
          </a:xfrm>
          <a:prstGeom prst="rect">
            <a:avLst/>
          </a:prstGeom>
          <a:noFill/>
        </p:spPr>
        <p:txBody>
          <a:bodyPr wrap="none" rtlCol="0">
            <a:spAutoFit/>
          </a:bodyPr>
          <a:lstStyle/>
          <a:p>
            <a:r>
              <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租用</a:t>
            </a:r>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ISP</a:t>
            </a:r>
            <a:r>
              <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网络</a:t>
            </a:r>
          </a:p>
        </p:txBody>
      </p:sp>
      <p:cxnSp>
        <p:nvCxnSpPr>
          <p:cNvPr id="150" name="直接连接符 149"/>
          <p:cNvCxnSpPr>
            <a:stCxn id="125" idx="1"/>
            <a:endCxn id="144" idx="3"/>
          </p:cNvCxnSpPr>
          <p:nvPr/>
        </p:nvCxnSpPr>
        <p:spPr>
          <a:xfrm flipH="1">
            <a:off x="8862418" y="2140890"/>
            <a:ext cx="1707295" cy="96848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26" idx="3"/>
            <a:endCxn id="144" idx="3"/>
          </p:cNvCxnSpPr>
          <p:nvPr/>
        </p:nvCxnSpPr>
        <p:spPr>
          <a:xfrm>
            <a:off x="7184005" y="2149269"/>
            <a:ext cx="1678413" cy="96011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96" idx="0"/>
            <a:endCxn id="144" idx="1"/>
          </p:cNvCxnSpPr>
          <p:nvPr/>
        </p:nvCxnSpPr>
        <p:spPr>
          <a:xfrm flipH="1" flipV="1">
            <a:off x="8862418" y="3915109"/>
            <a:ext cx="1177" cy="1662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264" idx="3"/>
            <a:endCxn id="179" idx="1"/>
          </p:cNvCxnSpPr>
          <p:nvPr/>
        </p:nvCxnSpPr>
        <p:spPr>
          <a:xfrm>
            <a:off x="10048540" y="3471956"/>
            <a:ext cx="53530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10" name="组合 209"/>
          <p:cNvGrpSpPr/>
          <p:nvPr/>
        </p:nvGrpSpPr>
        <p:grpSpPr>
          <a:xfrm>
            <a:off x="10449462" y="3250556"/>
            <a:ext cx="902811" cy="780891"/>
            <a:chOff x="7097141" y="3891810"/>
            <a:chExt cx="902811" cy="780891"/>
          </a:xfrm>
        </p:grpSpPr>
        <p:pic>
          <p:nvPicPr>
            <p:cNvPr id="179" name="图片 178"/>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7231520" y="3891810"/>
              <a:ext cx="540000" cy="442800"/>
            </a:xfrm>
            <a:prstGeom prst="rect">
              <a:avLst/>
            </a:prstGeom>
          </p:spPr>
        </p:pic>
        <p:sp>
          <p:nvSpPr>
            <p:cNvPr id="192" name="矩形 191"/>
            <p:cNvSpPr/>
            <p:nvPr/>
          </p:nvSpPr>
          <p:spPr>
            <a:xfrm>
              <a:off x="7097141" y="4364924"/>
              <a:ext cx="902811" cy="307777"/>
            </a:xfrm>
            <a:prstGeom prst="rect">
              <a:avLst/>
            </a:prstGeom>
          </p:spPr>
          <p:txBody>
            <a:bodyPr wrap="non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移动办公</a:t>
              </a:r>
            </a:p>
          </p:txBody>
        </p:sp>
      </p:grpSp>
      <p:grpSp>
        <p:nvGrpSpPr>
          <p:cNvPr id="208" name="组合 207"/>
          <p:cNvGrpSpPr/>
          <p:nvPr/>
        </p:nvGrpSpPr>
        <p:grpSpPr>
          <a:xfrm>
            <a:off x="6487002" y="3249406"/>
            <a:ext cx="902811" cy="729088"/>
            <a:chOff x="6753918" y="2809991"/>
            <a:chExt cx="902811" cy="729088"/>
          </a:xfrm>
        </p:grpSpPr>
        <p:pic>
          <p:nvPicPr>
            <p:cNvPr id="195" name="图片 194"/>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6911117" y="2809991"/>
              <a:ext cx="540000" cy="442800"/>
            </a:xfrm>
            <a:prstGeom prst="rect">
              <a:avLst/>
            </a:prstGeom>
          </p:spPr>
        </p:pic>
        <p:sp>
          <p:nvSpPr>
            <p:cNvPr id="197" name="文本框 196"/>
            <p:cNvSpPr txBox="1"/>
            <p:nvPr/>
          </p:nvSpPr>
          <p:spPr>
            <a:xfrm>
              <a:off x="6753918" y="3231302"/>
              <a:ext cx="902811"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家庭办公</a:t>
              </a:r>
            </a:p>
          </p:txBody>
        </p:sp>
      </p:grpSp>
      <p:cxnSp>
        <p:nvCxnSpPr>
          <p:cNvPr id="215" name="直接连接符 214"/>
          <p:cNvCxnSpPr>
            <a:stCxn id="263" idx="1"/>
            <a:endCxn id="195" idx="3"/>
          </p:cNvCxnSpPr>
          <p:nvPr/>
        </p:nvCxnSpPr>
        <p:spPr>
          <a:xfrm flipH="1" flipV="1">
            <a:off x="7184201" y="3470806"/>
            <a:ext cx="442058" cy="234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61" name="圆角矩形 260"/>
          <p:cNvSpPr/>
          <p:nvPr/>
        </p:nvSpPr>
        <p:spPr>
          <a:xfrm>
            <a:off x="783937" y="1755848"/>
            <a:ext cx="5014244" cy="4625902"/>
          </a:xfrm>
          <a:prstGeom prst="roundRect">
            <a:avLst>
              <a:gd name="adj" fmla="val 2968"/>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2" name="圆角矩形 261"/>
          <p:cNvSpPr/>
          <p:nvPr/>
        </p:nvSpPr>
        <p:spPr>
          <a:xfrm>
            <a:off x="6287430" y="1727862"/>
            <a:ext cx="5152330" cy="4653888"/>
          </a:xfrm>
          <a:prstGeom prst="roundRect">
            <a:avLst>
              <a:gd name="adj" fmla="val 2968"/>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3" name="图片 26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7626259" y="3251755"/>
            <a:ext cx="540000" cy="442800"/>
          </a:xfrm>
          <a:prstGeom prst="rect">
            <a:avLst/>
          </a:prstGeom>
        </p:spPr>
      </p:pic>
      <p:pic>
        <p:nvPicPr>
          <p:cNvPr id="264" name="图片 263"/>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9508540" y="3250556"/>
            <a:ext cx="540000" cy="442800"/>
          </a:xfrm>
          <a:prstGeom prst="rect">
            <a:avLst/>
          </a:prstGeom>
        </p:spPr>
      </p:pic>
      <p:sp>
        <p:nvSpPr>
          <p:cNvPr id="266" name="圆角矩形 75"/>
          <p:cNvSpPr/>
          <p:nvPr/>
        </p:nvSpPr>
        <p:spPr>
          <a:xfrm>
            <a:off x="783937" y="1272367"/>
            <a:ext cx="501424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局域网</a:t>
            </a:r>
          </a:p>
        </p:txBody>
      </p:sp>
      <p:sp>
        <p:nvSpPr>
          <p:cNvPr id="267" name="圆角矩形 75"/>
          <p:cNvSpPr/>
          <p:nvPr/>
        </p:nvSpPr>
        <p:spPr>
          <a:xfrm>
            <a:off x="6269608" y="1274965"/>
            <a:ext cx="515233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广域网</a:t>
            </a:r>
          </a:p>
        </p:txBody>
      </p:sp>
      <p:cxnSp>
        <p:nvCxnSpPr>
          <p:cNvPr id="302" name="肘形连接符 301"/>
          <p:cNvCxnSpPr>
            <a:stCxn id="31" idx="3"/>
          </p:cNvCxnSpPr>
          <p:nvPr/>
        </p:nvCxnSpPr>
        <p:spPr>
          <a:xfrm>
            <a:off x="2959343" y="2921950"/>
            <a:ext cx="941828" cy="875504"/>
          </a:xfrm>
          <a:prstGeom prst="bentConnector3">
            <a:avLst>
              <a:gd name="adj1" fmla="val 50000"/>
            </a:avLst>
          </a:prstGeom>
          <a:ln w="1270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04" name="肘形连接符 303"/>
          <p:cNvCxnSpPr>
            <a:stCxn id="279" idx="3"/>
          </p:cNvCxnSpPr>
          <p:nvPr/>
        </p:nvCxnSpPr>
        <p:spPr>
          <a:xfrm flipV="1">
            <a:off x="2974868" y="3797454"/>
            <a:ext cx="926303" cy="996353"/>
          </a:xfrm>
          <a:prstGeom prst="bentConnector3">
            <a:avLst>
              <a:gd name="adj1" fmla="val 49486"/>
            </a:avLst>
          </a:prstGeom>
          <a:ln w="12700">
            <a:solidFill>
              <a:srgbClr val="151515"/>
            </a:solidFill>
          </a:ln>
        </p:spPr>
        <p:style>
          <a:lnRef idx="1">
            <a:schemeClr val="accent1"/>
          </a:lnRef>
          <a:fillRef idx="0">
            <a:schemeClr val="accent1"/>
          </a:fillRef>
          <a:effectRef idx="0">
            <a:schemeClr val="accent1"/>
          </a:effectRef>
          <a:fontRef idx="minor">
            <a:schemeClr val="tx1"/>
          </a:fontRef>
        </p:style>
      </p:cxnSp>
      <p:pic>
        <p:nvPicPr>
          <p:cNvPr id="93" name="图片 92"/>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3911280" y="3567963"/>
            <a:ext cx="540000" cy="442800"/>
          </a:xfrm>
          <a:prstGeom prst="rect">
            <a:avLst/>
          </a:prstGeom>
        </p:spPr>
      </p:pic>
      <p:pic>
        <p:nvPicPr>
          <p:cNvPr id="105" name="图片 10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84133" y="1911706"/>
            <a:ext cx="540000" cy="442800"/>
          </a:xfrm>
          <a:prstGeom prst="rect">
            <a:avLst/>
          </a:prstGeom>
        </p:spPr>
      </p:pic>
      <p:sp>
        <p:nvSpPr>
          <p:cNvPr id="106" name="文本框 105"/>
          <p:cNvSpPr txBox="1"/>
          <p:nvPr/>
        </p:nvSpPr>
        <p:spPr>
          <a:xfrm>
            <a:off x="8791056" y="2298358"/>
            <a:ext cx="902811" cy="307777"/>
          </a:xfrm>
          <a:prstGeom prst="rect">
            <a:avLst/>
          </a:prstGeom>
          <a:noFill/>
        </p:spPr>
        <p:txBody>
          <a:bodyPr wrap="none" rtlCol="0">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远程办公</a:t>
            </a:r>
          </a:p>
        </p:txBody>
      </p:sp>
      <p:cxnSp>
        <p:nvCxnSpPr>
          <p:cNvPr id="108" name="直接连接符 107"/>
          <p:cNvCxnSpPr>
            <a:stCxn id="105" idx="2"/>
            <a:endCxn id="144" idx="3"/>
          </p:cNvCxnSpPr>
          <p:nvPr/>
        </p:nvCxnSpPr>
        <p:spPr>
          <a:xfrm>
            <a:off x="8854133" y="2354506"/>
            <a:ext cx="0" cy="75487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318092" y="5808088"/>
            <a:ext cx="5112871" cy="58477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广域网是一种通过租用</a:t>
            </a:r>
            <a:r>
              <a:rPr lang="en-US" altLang="zh-CN" sz="1600" dirty="0"/>
              <a:t>ISP</a:t>
            </a:r>
            <a:r>
              <a:rPr lang="zh-CN" altLang="en-US" sz="1600" dirty="0"/>
              <a:t>网络或者自建专用网络来构建的覆盖地理区域比较广的计算机网络。</a:t>
            </a:r>
          </a:p>
        </p:txBody>
      </p:sp>
      <p:sp>
        <p:nvSpPr>
          <p:cNvPr id="74" name="Oval 4"/>
          <p:cNvSpPr>
            <a:spLocks noChangeAspect="1"/>
          </p:cNvSpPr>
          <p:nvPr/>
        </p:nvSpPr>
        <p:spPr>
          <a:xfrm>
            <a:off x="8198218" y="334783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Oval 4"/>
          <p:cNvSpPr>
            <a:spLocks noChangeAspect="1"/>
          </p:cNvSpPr>
          <p:nvPr/>
        </p:nvSpPr>
        <p:spPr>
          <a:xfrm>
            <a:off x="8187896" y="5208376"/>
            <a:ext cx="252000" cy="252000"/>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文本框 94"/>
          <p:cNvSpPr txBox="1"/>
          <p:nvPr/>
        </p:nvSpPr>
        <p:spPr>
          <a:xfrm>
            <a:off x="2278994" y="5399030"/>
            <a:ext cx="877163" cy="369332"/>
          </a:xfrm>
          <a:prstGeom prst="rect">
            <a:avLst/>
          </a:prstGeom>
          <a:noFill/>
          <a:ln>
            <a:noFill/>
          </a:ln>
        </p:spPr>
        <p:txBody>
          <a:bodyPr wrap="none" rtlCol="0">
            <a:spAutoFit/>
          </a:bodyPr>
          <a:lstStyle/>
          <a:p>
            <a:r>
              <a:rPr lang="zh-CN" altLang="en-US"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局域网</a:t>
            </a:r>
          </a:p>
        </p:txBody>
      </p:sp>
      <p:cxnSp>
        <p:nvCxnSpPr>
          <p:cNvPr id="6" name="直接箭头连接符 5">
            <a:extLst>
              <a:ext uri="{FF2B5EF4-FFF2-40B4-BE49-F238E27FC236}">
                <a16:creationId xmlns:a16="http://schemas.microsoft.com/office/drawing/2014/main" xmlns="" id="{342DF4D9-9CCA-4929-B7FB-5D69C6D62173}"/>
              </a:ext>
            </a:extLst>
          </p:cNvPr>
          <p:cNvCxnSpPr>
            <a:stCxn id="95" idx="3"/>
          </p:cNvCxnSpPr>
          <p:nvPr/>
        </p:nvCxnSpPr>
        <p:spPr>
          <a:xfrm>
            <a:off x="3156157" y="5583696"/>
            <a:ext cx="1297722"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xmlns="" id="{1BC5371E-39C0-4307-8215-1865EDB95C43}"/>
              </a:ext>
            </a:extLst>
          </p:cNvPr>
          <p:cNvCxnSpPr>
            <a:cxnSpLocks/>
            <a:stCxn id="95" idx="1"/>
          </p:cNvCxnSpPr>
          <p:nvPr/>
        </p:nvCxnSpPr>
        <p:spPr>
          <a:xfrm flipH="1" flipV="1">
            <a:off x="1069225" y="5579696"/>
            <a:ext cx="1209769" cy="400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783937" y="5858888"/>
            <a:ext cx="5014244"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局域网是一种覆盖地理区域比较小的计算机网络。</a:t>
            </a:r>
          </a:p>
        </p:txBody>
      </p:sp>
    </p:spTree>
    <p:extLst>
      <p:ext uri="{BB962C8B-B14F-4D97-AF65-F5344CB8AC3E}">
        <p14:creationId xmlns:p14="http://schemas.microsoft.com/office/powerpoint/2010/main" val="2046552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Huawei Sans" panose="020C0503030203020204" pitchFamily="34" charset="0"/>
              </a:rPr>
              <a:t>早期广域网技术介绍</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smtClean="0">
                <a:sym typeface="Huawei Sans" panose="020C0503030203020204" pitchFamily="34" charset="0"/>
              </a:rPr>
              <a:t>早期广域网与局域网的区别在于数据链路层和物理层的差异性，在</a:t>
            </a:r>
            <a:r>
              <a:rPr lang="en-US" altLang="zh-CN" sz="2000" dirty="0" smtClean="0">
                <a:sym typeface="Huawei Sans" panose="020C0503030203020204" pitchFamily="34" charset="0"/>
              </a:rPr>
              <a:t>TCP/IP</a:t>
            </a:r>
            <a:r>
              <a:rPr lang="zh-CN" altLang="en-US" sz="2000" dirty="0" smtClean="0">
                <a:sym typeface="Huawei Sans" panose="020C0503030203020204" pitchFamily="34" charset="0"/>
              </a:rPr>
              <a:t>参考模型中，其他各层无差异。</a:t>
            </a:r>
          </a:p>
          <a:p>
            <a:endParaRPr lang="zh-CN" altLang="en-US" sz="2000" dirty="0">
              <a:sym typeface="Huawei Sans" panose="020C0503030203020204" pitchFamily="34" charset="0"/>
            </a:endParaRPr>
          </a:p>
        </p:txBody>
      </p:sp>
      <p:sp>
        <p:nvSpPr>
          <p:cNvPr id="135" name="文本框 134"/>
          <p:cNvSpPr txBox="1"/>
          <p:nvPr/>
        </p:nvSpPr>
        <p:spPr>
          <a:xfrm>
            <a:off x="1713890" y="5911298"/>
            <a:ext cx="1834625" cy="369332"/>
          </a:xfrm>
          <a:prstGeom prst="rect">
            <a:avLst/>
          </a:prstGeom>
          <a:noFill/>
        </p:spPr>
        <p:txBody>
          <a:bodyPr wrap="square" rtlCol="0" anchor="ctr">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TCP/IP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参考模型</a:t>
            </a:r>
          </a:p>
        </p:txBody>
      </p:sp>
      <p:grpSp>
        <p:nvGrpSpPr>
          <p:cNvPr id="73" name="组合 72"/>
          <p:cNvGrpSpPr/>
          <p:nvPr/>
        </p:nvGrpSpPr>
        <p:grpSpPr>
          <a:xfrm>
            <a:off x="1589804" y="2351242"/>
            <a:ext cx="2082800" cy="2358753"/>
            <a:chOff x="1955800" y="1747157"/>
            <a:chExt cx="2082800" cy="2352403"/>
          </a:xfrm>
        </p:grpSpPr>
        <p:sp>
          <p:nvSpPr>
            <p:cNvPr id="3" name="矩形 2"/>
            <p:cNvSpPr/>
            <p:nvPr/>
          </p:nvSpPr>
          <p:spPr>
            <a:xfrm>
              <a:off x="1955800" y="1747157"/>
              <a:ext cx="2082800" cy="2352403"/>
            </a:xfrm>
            <a:prstGeom prst="rect">
              <a:avLst/>
            </a:prstGeom>
            <a:solidFill>
              <a:srgbClr val="00B0F0">
                <a:alpha val="5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3" name="直接连接符 92"/>
            <p:cNvCxnSpPr/>
            <p:nvPr/>
          </p:nvCxnSpPr>
          <p:spPr>
            <a:xfrm>
              <a:off x="1955800" y="3129279"/>
              <a:ext cx="2082800"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955800" y="3619862"/>
              <a:ext cx="2082800"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71657" y="2291773"/>
              <a:ext cx="935207" cy="369332"/>
            </a:xfrm>
            <a:prstGeom prst="rect">
              <a:avLst/>
            </a:prstGeom>
            <a:noFill/>
          </p:spPr>
          <p:txBody>
            <a:bodyPr wrap="square" rtlCol="0">
              <a:spAutoFit/>
            </a:bodyPr>
            <a:lstStyle/>
            <a:p>
              <a:r>
                <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应用层</a:t>
              </a:r>
            </a:p>
          </p:txBody>
        </p:sp>
        <p:sp>
          <p:nvSpPr>
            <p:cNvPr id="110" name="文本框 109"/>
            <p:cNvSpPr txBox="1"/>
            <p:nvPr/>
          </p:nvSpPr>
          <p:spPr>
            <a:xfrm>
              <a:off x="2547400" y="3193225"/>
              <a:ext cx="1047224" cy="369332"/>
            </a:xfrm>
            <a:prstGeom prst="rect">
              <a:avLst/>
            </a:prstGeom>
            <a:noFill/>
          </p:spPr>
          <p:txBody>
            <a:bodyPr wrap="square" rtlCol="0">
              <a:spAutoFit/>
            </a:bodyPr>
            <a:lstStyle/>
            <a:p>
              <a:r>
                <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传输层</a:t>
              </a:r>
            </a:p>
          </p:txBody>
        </p:sp>
        <p:sp>
          <p:nvSpPr>
            <p:cNvPr id="112" name="文本框 111"/>
            <p:cNvSpPr txBox="1"/>
            <p:nvPr/>
          </p:nvSpPr>
          <p:spPr>
            <a:xfrm>
              <a:off x="2529596" y="3674100"/>
              <a:ext cx="935207" cy="369332"/>
            </a:xfrm>
            <a:prstGeom prst="rect">
              <a:avLst/>
            </a:prstGeom>
            <a:noFill/>
          </p:spPr>
          <p:txBody>
            <a:bodyPr wrap="square" rtlCol="0">
              <a:spAutoFit/>
            </a:bodyPr>
            <a:lstStyle/>
            <a:p>
              <a:r>
                <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网络层</a:t>
              </a:r>
            </a:p>
          </p:txBody>
        </p:sp>
      </p:grpSp>
      <p:grpSp>
        <p:nvGrpSpPr>
          <p:cNvPr id="74" name="组合 73"/>
          <p:cNvGrpSpPr/>
          <p:nvPr/>
        </p:nvGrpSpPr>
        <p:grpSpPr>
          <a:xfrm>
            <a:off x="1589804" y="4780570"/>
            <a:ext cx="2082800" cy="999037"/>
            <a:chOff x="1955800" y="4106635"/>
            <a:chExt cx="2082800" cy="999037"/>
          </a:xfrm>
        </p:grpSpPr>
        <p:sp>
          <p:nvSpPr>
            <p:cNvPr id="49" name="矩形 48"/>
            <p:cNvSpPr/>
            <p:nvPr/>
          </p:nvSpPr>
          <p:spPr>
            <a:xfrm>
              <a:off x="1955800" y="4106635"/>
              <a:ext cx="2082800" cy="999037"/>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文本框 112"/>
            <p:cNvSpPr txBox="1"/>
            <p:nvPr/>
          </p:nvSpPr>
          <p:spPr>
            <a:xfrm>
              <a:off x="2357994" y="4188003"/>
              <a:ext cx="1362535"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数据链路层</a:t>
              </a:r>
            </a:p>
          </p:txBody>
        </p:sp>
        <p:sp>
          <p:nvSpPr>
            <p:cNvPr id="114" name="文本框 113"/>
            <p:cNvSpPr txBox="1"/>
            <p:nvPr/>
          </p:nvSpPr>
          <p:spPr>
            <a:xfrm>
              <a:off x="2529927" y="4696287"/>
              <a:ext cx="1110725"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物理层</a:t>
              </a:r>
            </a:p>
          </p:txBody>
        </p:sp>
        <p:cxnSp>
          <p:nvCxnSpPr>
            <p:cNvPr id="137" name="直接连接符 136"/>
            <p:cNvCxnSpPr/>
            <p:nvPr/>
          </p:nvCxnSpPr>
          <p:spPr>
            <a:xfrm>
              <a:off x="1955800" y="4612403"/>
              <a:ext cx="20828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6406035" y="4781067"/>
            <a:ext cx="4364706" cy="1004890"/>
            <a:chOff x="6772031" y="4100782"/>
            <a:chExt cx="4364706" cy="1004890"/>
          </a:xfrm>
        </p:grpSpPr>
        <p:sp>
          <p:nvSpPr>
            <p:cNvPr id="8" name="矩形 7"/>
            <p:cNvSpPr/>
            <p:nvPr/>
          </p:nvSpPr>
          <p:spPr>
            <a:xfrm>
              <a:off x="6772031" y="4100782"/>
              <a:ext cx="4356100" cy="1004890"/>
            </a:xfrm>
            <a:prstGeom prst="rect">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连接符 9"/>
            <p:cNvCxnSpPr/>
            <p:nvPr/>
          </p:nvCxnSpPr>
          <p:spPr>
            <a:xfrm>
              <a:off x="6780637" y="4612403"/>
              <a:ext cx="43561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772031" y="4188003"/>
              <a:ext cx="4318811"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	HDLC	Frame Relay	ATM</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39" name="矩形 138"/>
          <p:cNvSpPr/>
          <p:nvPr/>
        </p:nvSpPr>
        <p:spPr>
          <a:xfrm>
            <a:off x="3790423" y="4781067"/>
            <a:ext cx="2497792" cy="1004890"/>
          </a:xfrm>
          <a:prstGeom prst="rect">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4381543" y="5911298"/>
            <a:ext cx="1090363" cy="369332"/>
          </a:xfrm>
          <a:prstGeom prst="rect">
            <a:avLst/>
          </a:prstGeom>
          <a:noFill/>
        </p:spPr>
        <p:txBody>
          <a:bodyPr wrap="none" rtlCol="0" anchor="ctr">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LAN</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技术</a:t>
            </a:r>
          </a:p>
        </p:txBody>
      </p:sp>
      <p:sp>
        <p:nvSpPr>
          <p:cNvPr id="66" name="文本框 65"/>
          <p:cNvSpPr txBox="1"/>
          <p:nvPr/>
        </p:nvSpPr>
        <p:spPr>
          <a:xfrm>
            <a:off x="7812540" y="5911298"/>
            <a:ext cx="1197764" cy="369332"/>
          </a:xfrm>
          <a:prstGeom prst="rect">
            <a:avLst/>
          </a:prstGeom>
          <a:noFill/>
        </p:spPr>
        <p:txBody>
          <a:bodyPr wrap="none" rtlCol="0" anchor="ctr">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WAN</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技术</a:t>
            </a:r>
          </a:p>
        </p:txBody>
      </p:sp>
      <p:sp>
        <p:nvSpPr>
          <p:cNvPr id="67" name="文本框 66"/>
          <p:cNvSpPr txBox="1"/>
          <p:nvPr/>
        </p:nvSpPr>
        <p:spPr>
          <a:xfrm>
            <a:off x="6802987" y="5348949"/>
            <a:ext cx="3494867" cy="338554"/>
          </a:xfrm>
          <a:prstGeom prst="rect">
            <a:avLst/>
          </a:prstGeom>
          <a:noFill/>
        </p:spPr>
        <p:txBody>
          <a:bodyPr wrap="non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RS-232	  V.24	 V.35	G.703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文本框 67"/>
          <p:cNvSpPr txBox="1"/>
          <p:nvPr/>
        </p:nvSpPr>
        <p:spPr>
          <a:xfrm>
            <a:off x="4114226" y="5110811"/>
            <a:ext cx="1850186"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IEEE </a:t>
            </a: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802.3/4/5/11</a:t>
            </a:r>
          </a:p>
        </p:txBody>
      </p:sp>
      <p:sp>
        <p:nvSpPr>
          <p:cNvPr id="69" name="矩形 68"/>
          <p:cNvSpPr/>
          <p:nvPr/>
        </p:nvSpPr>
        <p:spPr>
          <a:xfrm>
            <a:off x="3790423" y="2351242"/>
            <a:ext cx="6971712" cy="2359775"/>
          </a:xfrm>
          <a:prstGeom prst="rect">
            <a:avLst/>
          </a:prstGeom>
          <a:solidFill>
            <a:srgbClr val="00B0F0">
              <a:alpha val="5000"/>
            </a:srgbClr>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9" name="直接连接符 158"/>
          <p:cNvCxnSpPr/>
          <p:nvPr/>
        </p:nvCxnSpPr>
        <p:spPr>
          <a:xfrm>
            <a:off x="3790423" y="4234805"/>
            <a:ext cx="6971712"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3790423" y="3739361"/>
            <a:ext cx="6971712" cy="0"/>
          </a:xfrm>
          <a:prstGeom prst="line">
            <a:avLst/>
          </a:prstGeom>
          <a:ln w="9525">
            <a:solidFill>
              <a:srgbClr val="99DFF9"/>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726701" y="4322372"/>
            <a:ext cx="2454518" cy="369332"/>
          </a:xfrm>
          <a:prstGeom prst="rect">
            <a:avLst/>
          </a:prstGeom>
          <a:noFill/>
        </p:spPr>
        <p:txBody>
          <a:bodyPr wrap="none" rtlCol="0">
            <a:spAutoFit/>
          </a:bodyPr>
          <a:lstStyle/>
          <a:p>
            <a:r>
              <a:rPr lang="en-US" altLang="zh-CN">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IP  	ICMP 	ARP</a:t>
            </a:r>
            <a:endPar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9" name="文本框 168"/>
          <p:cNvSpPr txBox="1"/>
          <p:nvPr/>
        </p:nvSpPr>
        <p:spPr>
          <a:xfrm>
            <a:off x="6142061" y="3881151"/>
            <a:ext cx="1574470" cy="369332"/>
          </a:xfrm>
          <a:prstGeom prst="rect">
            <a:avLst/>
          </a:prstGeom>
          <a:noFill/>
        </p:spPr>
        <p:txBody>
          <a:bodyPr wrap="none" rtlCol="0">
            <a:spAutoFit/>
          </a:bodyPr>
          <a:lstStyle/>
          <a:p>
            <a:r>
              <a:rPr lang="en-US" altLang="zh-CN">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TCP	UDP</a:t>
            </a:r>
            <a:endPar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文本框 76"/>
          <p:cNvSpPr txBox="1"/>
          <p:nvPr/>
        </p:nvSpPr>
        <p:spPr>
          <a:xfrm>
            <a:off x="4778038" y="2922661"/>
            <a:ext cx="4523995" cy="369332"/>
          </a:xfrm>
          <a:prstGeom prst="rect">
            <a:avLst/>
          </a:prstGeom>
          <a:noFill/>
        </p:spPr>
        <p:txBody>
          <a:bodyPr wrap="none" rtlCol="0">
            <a:spAutoFit/>
          </a:bodyPr>
          <a:lstStyle/>
          <a:p>
            <a:r>
              <a:rPr lang="en-US" altLang="zh-CN">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rPr>
              <a:t>HTTP	FTP     Telnet	DNS	SNMP</a:t>
            </a:r>
            <a:endParaRPr lang="zh-CN" altLang="en-US" dirty="0">
              <a:solidFill>
                <a:schemeClr val="bg1">
                  <a:lumMod val="6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153312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广域网络设备角色介绍</a:t>
            </a:r>
            <a:endParaRPr lang="zh-CN" altLang="en-US" dirty="0"/>
          </a:p>
        </p:txBody>
      </p:sp>
      <p:sp>
        <p:nvSpPr>
          <p:cNvPr id="3" name="文本占位符 2"/>
          <p:cNvSpPr>
            <a:spLocks noGrp="1"/>
          </p:cNvSpPr>
          <p:nvPr>
            <p:ph type="body" sz="quarter" idx="10"/>
          </p:nvPr>
        </p:nvSpPr>
        <p:spPr/>
        <p:txBody>
          <a:bodyPr/>
          <a:lstStyle/>
          <a:p>
            <a:r>
              <a:rPr lang="zh-CN" altLang="en-US" sz="2000" dirty="0" smtClean="0"/>
              <a:t>广域网络设备基本角色有三种，</a:t>
            </a:r>
            <a:r>
              <a:rPr lang="en-US" altLang="zh-CN" sz="2000" dirty="0" smtClean="0"/>
              <a:t>CE</a:t>
            </a:r>
            <a:r>
              <a:rPr lang="zh-CN" altLang="en-US" sz="2000" dirty="0" smtClean="0"/>
              <a:t>（</a:t>
            </a:r>
            <a:r>
              <a:rPr lang="en-US" altLang="zh-CN" sz="2000" dirty="0" smtClean="0"/>
              <a:t>Customer Edge</a:t>
            </a:r>
            <a:r>
              <a:rPr lang="zh-CN" altLang="en-US" sz="2000" dirty="0" smtClean="0"/>
              <a:t>，用户边缘设备）</a:t>
            </a:r>
            <a:r>
              <a:rPr lang="en-US" altLang="zh-CN" sz="2000" dirty="0" smtClean="0"/>
              <a:t> </a:t>
            </a:r>
            <a:r>
              <a:rPr lang="zh-CN" altLang="en-US" sz="2000" dirty="0" smtClean="0"/>
              <a:t>、</a:t>
            </a:r>
            <a:r>
              <a:rPr lang="en-US" altLang="zh-CN" sz="2000" dirty="0" smtClean="0"/>
              <a:t>PE </a:t>
            </a:r>
            <a:r>
              <a:rPr lang="zh-CN" altLang="en-US" sz="2000" dirty="0" smtClean="0"/>
              <a:t>（</a:t>
            </a:r>
            <a:r>
              <a:rPr lang="en-US" altLang="zh-CN" sz="2000" dirty="0" smtClean="0"/>
              <a:t>Provider Edge</a:t>
            </a:r>
            <a:r>
              <a:rPr lang="zh-CN" altLang="en-US" sz="2000" dirty="0" smtClean="0"/>
              <a:t>，服务提供商边缘设备） 和</a:t>
            </a:r>
            <a:r>
              <a:rPr lang="en-US" altLang="zh-CN" sz="2000" dirty="0" smtClean="0"/>
              <a:t>P</a:t>
            </a:r>
            <a:r>
              <a:rPr lang="zh-CN" altLang="en-US" sz="2000" dirty="0" smtClean="0"/>
              <a:t>（</a:t>
            </a:r>
            <a:r>
              <a:rPr lang="en-US" altLang="zh-CN" sz="2000" dirty="0" smtClean="0"/>
              <a:t>Provider</a:t>
            </a:r>
            <a:r>
              <a:rPr lang="zh-CN" altLang="en-US" sz="2000" dirty="0" smtClean="0"/>
              <a:t> ，服务提供商设备）</a:t>
            </a:r>
            <a:r>
              <a:rPr lang="en-US" altLang="zh-CN" sz="2000" dirty="0" smtClean="0"/>
              <a:t> </a:t>
            </a:r>
            <a:r>
              <a:rPr lang="zh-CN" altLang="en-US" sz="2000" dirty="0" smtClean="0"/>
              <a:t>。具体定义是：</a:t>
            </a:r>
            <a:endParaRPr lang="en-US" altLang="zh-CN" sz="2000" dirty="0" smtClean="0"/>
          </a:p>
          <a:p>
            <a:pPr lvl="1"/>
            <a:r>
              <a:rPr lang="en-US" altLang="zh-CN" sz="1800" dirty="0" smtClean="0"/>
              <a:t>CE</a:t>
            </a:r>
            <a:r>
              <a:rPr lang="zh-CN" altLang="en-US" sz="1800" dirty="0" smtClean="0"/>
              <a:t>：用户端连接服务提供商的边缘设备。</a:t>
            </a:r>
            <a:r>
              <a:rPr lang="en-US" altLang="zh-CN" sz="1800" dirty="0" smtClean="0"/>
              <a:t>CE</a:t>
            </a:r>
            <a:r>
              <a:rPr lang="zh-CN" altLang="en-US" sz="1800" dirty="0" smtClean="0"/>
              <a:t>连接一个或多个</a:t>
            </a:r>
            <a:r>
              <a:rPr lang="en-US" altLang="zh-CN" sz="1800" dirty="0" smtClean="0"/>
              <a:t>PE</a:t>
            </a:r>
            <a:r>
              <a:rPr lang="zh-CN" altLang="en-US" sz="1800" dirty="0" smtClean="0"/>
              <a:t>，实现用户接入。</a:t>
            </a:r>
            <a:endParaRPr lang="en-US" altLang="zh-CN" sz="1800" dirty="0" smtClean="0"/>
          </a:p>
          <a:p>
            <a:pPr lvl="1"/>
            <a:r>
              <a:rPr lang="en-US" altLang="zh-CN" sz="1800" dirty="0" smtClean="0"/>
              <a:t>PE</a:t>
            </a:r>
            <a:r>
              <a:rPr lang="zh-CN" altLang="en-US" sz="1800" dirty="0" smtClean="0"/>
              <a:t>：服务提供商连接</a:t>
            </a:r>
            <a:r>
              <a:rPr lang="en-US" altLang="zh-CN" sz="1800" dirty="0" smtClean="0"/>
              <a:t>CE</a:t>
            </a:r>
            <a:r>
              <a:rPr lang="zh-CN" altLang="en-US" sz="1800" dirty="0" smtClean="0"/>
              <a:t>的边缘设备。</a:t>
            </a:r>
            <a:r>
              <a:rPr lang="en-US" altLang="zh-CN" sz="1800" dirty="0" smtClean="0"/>
              <a:t>PE</a:t>
            </a:r>
            <a:r>
              <a:rPr lang="zh-CN" altLang="en-US" sz="1800" dirty="0" smtClean="0"/>
              <a:t>同时连接</a:t>
            </a:r>
            <a:r>
              <a:rPr lang="en-US" altLang="zh-CN" sz="1800" dirty="0" smtClean="0"/>
              <a:t>CE</a:t>
            </a:r>
            <a:r>
              <a:rPr lang="zh-CN" altLang="en-US" sz="1800" dirty="0" smtClean="0"/>
              <a:t>和</a:t>
            </a:r>
            <a:r>
              <a:rPr lang="en-US" altLang="zh-CN" sz="1800" dirty="0" smtClean="0"/>
              <a:t>P</a:t>
            </a:r>
            <a:r>
              <a:rPr lang="zh-CN" altLang="en-US" sz="1800" dirty="0" smtClean="0"/>
              <a:t>设备，是重要的网络节点。</a:t>
            </a:r>
          </a:p>
          <a:p>
            <a:pPr lvl="1"/>
            <a:r>
              <a:rPr lang="en-US" altLang="zh-CN" sz="1800" dirty="0" smtClean="0"/>
              <a:t>P</a:t>
            </a:r>
            <a:r>
              <a:rPr lang="zh-CN" altLang="en-US" sz="1800" dirty="0" smtClean="0"/>
              <a:t>：服务提供商不连接任何</a:t>
            </a:r>
            <a:r>
              <a:rPr lang="en-US" altLang="zh-CN" sz="1800" dirty="0" smtClean="0"/>
              <a:t>CE</a:t>
            </a:r>
            <a:r>
              <a:rPr lang="zh-CN" altLang="en-US" sz="1800" dirty="0" smtClean="0"/>
              <a:t>的设备。</a:t>
            </a:r>
          </a:p>
          <a:p>
            <a:endParaRPr lang="zh-CN" altLang="en-US" sz="2000" dirty="0"/>
          </a:p>
        </p:txBody>
      </p:sp>
      <p:grpSp>
        <p:nvGrpSpPr>
          <p:cNvPr id="4" name="组合 3">
            <a:extLst>
              <a:ext uri="{FF2B5EF4-FFF2-40B4-BE49-F238E27FC236}">
                <a16:creationId xmlns:a16="http://schemas.microsoft.com/office/drawing/2014/main" xmlns="" id="{BE36B279-AC56-4601-9B2B-4311A06D5030}"/>
              </a:ext>
            </a:extLst>
          </p:cNvPr>
          <p:cNvGrpSpPr/>
          <p:nvPr/>
        </p:nvGrpSpPr>
        <p:grpSpPr>
          <a:xfrm>
            <a:off x="1458845" y="3778937"/>
            <a:ext cx="8753578" cy="2460251"/>
            <a:chOff x="1640507" y="1262457"/>
            <a:chExt cx="8753578" cy="2460251"/>
          </a:xfrm>
        </p:grpSpPr>
        <p:sp>
          <p:nvSpPr>
            <p:cNvPr id="59" name="Freeform 159">
              <a:extLst>
                <a:ext uri="{FF2B5EF4-FFF2-40B4-BE49-F238E27FC236}">
                  <a16:creationId xmlns:a16="http://schemas.microsoft.com/office/drawing/2014/main" xmlns="" id="{8A957864-06AE-4FE6-948B-07D62AC50BA3}"/>
                </a:ext>
              </a:extLst>
            </p:cNvPr>
            <p:cNvSpPr/>
            <p:nvPr/>
          </p:nvSpPr>
          <p:spPr>
            <a:xfrm flipH="1">
              <a:off x="4591050" y="1262457"/>
              <a:ext cx="3009900" cy="187314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Freeform 159">
              <a:extLst>
                <a:ext uri="{FF2B5EF4-FFF2-40B4-BE49-F238E27FC236}">
                  <a16:creationId xmlns:a16="http://schemas.microsoft.com/office/drawing/2014/main" xmlns="" id="{2EE933D9-80A1-472A-9BDF-103E1819FD4C}"/>
                </a:ext>
              </a:extLst>
            </p:cNvPr>
            <p:cNvSpPr/>
            <p:nvPr/>
          </p:nvSpPr>
          <p:spPr>
            <a:xfrm flipH="1">
              <a:off x="1640507" y="147563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Freeform 159">
              <a:extLst>
                <a:ext uri="{FF2B5EF4-FFF2-40B4-BE49-F238E27FC236}">
                  <a16:creationId xmlns:a16="http://schemas.microsoft.com/office/drawing/2014/main" xmlns="" id="{315D766D-8745-4720-A017-56D5FA06209A}"/>
                </a:ext>
              </a:extLst>
            </p:cNvPr>
            <p:cNvSpPr/>
            <p:nvPr/>
          </p:nvSpPr>
          <p:spPr>
            <a:xfrm flipH="1">
              <a:off x="9329164" y="1475630"/>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Freeform 159">
              <a:extLst>
                <a:ext uri="{FF2B5EF4-FFF2-40B4-BE49-F238E27FC236}">
                  <a16:creationId xmlns:a16="http://schemas.microsoft.com/office/drawing/2014/main" xmlns="" id="{9EB57677-C60B-4935-A260-07F9FAB82FAA}"/>
                </a:ext>
              </a:extLst>
            </p:cNvPr>
            <p:cNvSpPr/>
            <p:nvPr/>
          </p:nvSpPr>
          <p:spPr>
            <a:xfrm flipH="1">
              <a:off x="9329164" y="2618158"/>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Freeform 159">
              <a:extLst>
                <a:ext uri="{FF2B5EF4-FFF2-40B4-BE49-F238E27FC236}">
                  <a16:creationId xmlns:a16="http://schemas.microsoft.com/office/drawing/2014/main" xmlns="" id="{5C25DA12-D801-45B6-9BAB-33CCD1CA461A}"/>
                </a:ext>
              </a:extLst>
            </p:cNvPr>
            <p:cNvSpPr/>
            <p:nvPr/>
          </p:nvSpPr>
          <p:spPr>
            <a:xfrm flipH="1">
              <a:off x="1640507" y="2683444"/>
              <a:ext cx="1064921" cy="556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06827" y="1545109"/>
              <a:ext cx="540000" cy="442800"/>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52126" y="1545109"/>
              <a:ext cx="540000" cy="442800"/>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52126" y="2740377"/>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06827" y="2740377"/>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3965" y="1545109"/>
              <a:ext cx="540000" cy="442800"/>
            </a:xfrm>
            <a:prstGeom prst="rect">
              <a:avLst/>
            </a:prstGeom>
          </p:spPr>
        </p:pic>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13965" y="2740377"/>
              <a:ext cx="540000" cy="442800"/>
            </a:xfrm>
            <a:prstGeom prst="rect">
              <a:avLst/>
            </a:prstGeom>
          </p:spPr>
        </p:pic>
        <p:cxnSp>
          <p:nvCxnSpPr>
            <p:cNvPr id="32" name="直接连接符 31"/>
            <p:cNvCxnSpPr>
              <a:endCxn id="5" idx="1"/>
            </p:cNvCxnSpPr>
            <p:nvPr/>
          </p:nvCxnSpPr>
          <p:spPr>
            <a:xfrm>
              <a:off x="3288739" y="1761341"/>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16" idx="1"/>
            </p:cNvCxnSpPr>
            <p:nvPr/>
          </p:nvCxnSpPr>
          <p:spPr>
            <a:xfrm>
              <a:off x="3288739" y="2956609"/>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777695" y="1974416"/>
              <a:ext cx="452368" cy="369332"/>
            </a:xfrm>
            <a:prstGeom prst="rect">
              <a:avLst/>
            </a:prstGeom>
            <a:noFill/>
          </p:spPr>
          <p:txBody>
            <a:bodyPr wrap="none" rtlCol="0">
              <a:spAutoFit/>
            </a:bodyPr>
            <a:lstStyle/>
            <a:p>
              <a:r>
                <a:rPr lang="en-US" altLang="zh-CN" dirty="0"/>
                <a:t>CE</a:t>
              </a:r>
              <a:endParaRPr lang="zh-CN" altLang="en-US" dirty="0"/>
            </a:p>
          </p:txBody>
        </p:sp>
        <p:sp>
          <p:nvSpPr>
            <p:cNvPr id="43" name="文本框 42"/>
            <p:cNvSpPr txBox="1"/>
            <p:nvPr/>
          </p:nvSpPr>
          <p:spPr>
            <a:xfrm>
              <a:off x="2777695" y="3158373"/>
              <a:ext cx="452368" cy="369332"/>
            </a:xfrm>
            <a:prstGeom prst="rect">
              <a:avLst/>
            </a:prstGeom>
            <a:noFill/>
          </p:spPr>
          <p:txBody>
            <a:bodyPr wrap="none" rtlCol="0">
              <a:spAutoFit/>
            </a:bodyPr>
            <a:lstStyle/>
            <a:p>
              <a:r>
                <a:rPr lang="en-US" altLang="zh-CN" dirty="0"/>
                <a:t>CE</a:t>
              </a:r>
              <a:endParaRPr lang="zh-CN" altLang="en-US" dirty="0"/>
            </a:p>
          </p:txBody>
        </p:sp>
        <p:sp>
          <p:nvSpPr>
            <p:cNvPr id="46" name="文本框 45"/>
            <p:cNvSpPr txBox="1"/>
            <p:nvPr/>
          </p:nvSpPr>
          <p:spPr>
            <a:xfrm>
              <a:off x="4704076" y="2032295"/>
              <a:ext cx="442750" cy="369332"/>
            </a:xfrm>
            <a:prstGeom prst="rect">
              <a:avLst/>
            </a:prstGeom>
            <a:noFill/>
          </p:spPr>
          <p:txBody>
            <a:bodyPr wrap="none" rtlCol="0">
              <a:spAutoFit/>
            </a:bodyPr>
            <a:lstStyle/>
            <a:p>
              <a:r>
                <a:rPr lang="en-US" altLang="zh-CN" dirty="0"/>
                <a:t>PE</a:t>
              </a:r>
              <a:endParaRPr lang="zh-CN" altLang="en-US" dirty="0"/>
            </a:p>
          </p:txBody>
        </p:sp>
        <p:sp>
          <p:nvSpPr>
            <p:cNvPr id="47" name="文本框 46"/>
            <p:cNvSpPr txBox="1"/>
            <p:nvPr/>
          </p:nvSpPr>
          <p:spPr>
            <a:xfrm>
              <a:off x="4669437" y="3158373"/>
              <a:ext cx="442750" cy="369332"/>
            </a:xfrm>
            <a:prstGeom prst="rect">
              <a:avLst/>
            </a:prstGeom>
            <a:noFill/>
          </p:spPr>
          <p:txBody>
            <a:bodyPr wrap="none" rtlCol="0">
              <a:spAutoFit/>
            </a:bodyPr>
            <a:lstStyle/>
            <a:p>
              <a:r>
                <a:rPr lang="en-US" altLang="zh-CN" dirty="0"/>
                <a:t>PE</a:t>
              </a:r>
              <a:endParaRPr lang="zh-CN" altLang="en-US" dirty="0"/>
            </a:p>
          </p:txBody>
        </p:sp>
        <p:sp>
          <p:nvSpPr>
            <p:cNvPr id="50" name="文本框 49"/>
            <p:cNvSpPr txBox="1"/>
            <p:nvPr/>
          </p:nvSpPr>
          <p:spPr>
            <a:xfrm>
              <a:off x="6864005" y="1974416"/>
              <a:ext cx="442750" cy="369332"/>
            </a:xfrm>
            <a:prstGeom prst="rect">
              <a:avLst/>
            </a:prstGeom>
            <a:noFill/>
          </p:spPr>
          <p:txBody>
            <a:bodyPr wrap="none" rtlCol="0">
              <a:spAutoFit/>
            </a:bodyPr>
            <a:lstStyle/>
            <a:p>
              <a:r>
                <a:rPr lang="en-US" altLang="zh-CN" dirty="0"/>
                <a:t>PE</a:t>
              </a:r>
              <a:endParaRPr lang="zh-CN" altLang="en-US" dirty="0"/>
            </a:p>
          </p:txBody>
        </p:sp>
        <p:sp>
          <p:nvSpPr>
            <p:cNvPr id="51" name="文本框 50"/>
            <p:cNvSpPr txBox="1"/>
            <p:nvPr/>
          </p:nvSpPr>
          <p:spPr>
            <a:xfrm>
              <a:off x="6992616" y="3158373"/>
              <a:ext cx="442750" cy="369332"/>
            </a:xfrm>
            <a:prstGeom prst="rect">
              <a:avLst/>
            </a:prstGeom>
            <a:noFill/>
          </p:spPr>
          <p:txBody>
            <a:bodyPr wrap="none" rtlCol="0">
              <a:spAutoFit/>
            </a:bodyPr>
            <a:lstStyle/>
            <a:p>
              <a:r>
                <a:rPr lang="en-US" altLang="zh-CN" dirty="0"/>
                <a:t>PE</a:t>
              </a:r>
              <a:endParaRPr lang="zh-CN" altLang="en-US" dirty="0"/>
            </a:p>
          </p:txBody>
        </p:sp>
        <p:sp>
          <p:nvSpPr>
            <p:cNvPr id="54" name="文本框 53"/>
            <p:cNvSpPr txBox="1"/>
            <p:nvPr/>
          </p:nvSpPr>
          <p:spPr>
            <a:xfrm>
              <a:off x="1769438" y="1644143"/>
              <a:ext cx="797013" cy="369332"/>
            </a:xfrm>
            <a:prstGeom prst="rect">
              <a:avLst/>
            </a:prstGeom>
            <a:noFill/>
          </p:spPr>
          <p:txBody>
            <a:bodyPr wrap="none" rtlCol="0">
              <a:spAutoFit/>
            </a:bodyPr>
            <a:lstStyle/>
            <a:p>
              <a:r>
                <a:rPr lang="zh-CN" altLang="en-US" dirty="0"/>
                <a:t>企业</a:t>
              </a:r>
              <a:r>
                <a:rPr lang="en-US" altLang="zh-CN" dirty="0"/>
                <a:t>A</a:t>
              </a:r>
              <a:endParaRPr lang="zh-CN" altLang="en-US" dirty="0"/>
            </a:p>
          </p:txBody>
        </p:sp>
        <p:sp>
          <p:nvSpPr>
            <p:cNvPr id="55" name="文本框 54"/>
            <p:cNvSpPr txBox="1"/>
            <p:nvPr/>
          </p:nvSpPr>
          <p:spPr>
            <a:xfrm>
              <a:off x="1784202" y="2847398"/>
              <a:ext cx="785793" cy="369332"/>
            </a:xfrm>
            <a:prstGeom prst="rect">
              <a:avLst/>
            </a:prstGeom>
            <a:noFill/>
          </p:spPr>
          <p:txBody>
            <a:bodyPr wrap="none" rtlCol="0">
              <a:spAutoFit/>
            </a:bodyPr>
            <a:lstStyle/>
            <a:p>
              <a:r>
                <a:rPr lang="zh-CN" altLang="en-US" dirty="0"/>
                <a:t>企业</a:t>
              </a:r>
              <a:r>
                <a:rPr lang="en-US" altLang="zh-CN" dirty="0"/>
                <a:t>B</a:t>
              </a:r>
              <a:endParaRPr lang="zh-CN" altLang="en-US" dirty="0"/>
            </a:p>
          </p:txBody>
        </p:sp>
        <p:sp>
          <p:nvSpPr>
            <p:cNvPr id="58" name="文本框 57"/>
            <p:cNvSpPr txBox="1"/>
            <p:nvPr/>
          </p:nvSpPr>
          <p:spPr>
            <a:xfrm>
              <a:off x="5875074" y="2489943"/>
              <a:ext cx="316112" cy="369332"/>
            </a:xfrm>
            <a:prstGeom prst="rect">
              <a:avLst/>
            </a:prstGeom>
            <a:noFill/>
          </p:spPr>
          <p:txBody>
            <a:bodyPr wrap="none" rtlCol="0">
              <a:spAutoFit/>
            </a:bodyPr>
            <a:lstStyle/>
            <a:p>
              <a:r>
                <a:rPr lang="en-US" altLang="zh-CN" dirty="0"/>
                <a:t>P</a:t>
              </a:r>
              <a:endParaRPr lang="zh-CN" altLang="en-US" dirty="0"/>
            </a:p>
          </p:txBody>
        </p:sp>
        <p:pic>
          <p:nvPicPr>
            <p:cNvPr id="52" name="图片 5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0515" y="1545109"/>
              <a:ext cx="540000" cy="442800"/>
            </a:xfrm>
            <a:prstGeom prst="rect">
              <a:avLst/>
            </a:prstGeom>
          </p:spPr>
        </p:pic>
        <p:pic>
          <p:nvPicPr>
            <p:cNvPr id="53" name="图片 5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0515" y="2740377"/>
              <a:ext cx="540000" cy="442800"/>
            </a:xfrm>
            <a:prstGeom prst="rect">
              <a:avLst/>
            </a:prstGeom>
          </p:spPr>
        </p:pic>
        <p:sp>
          <p:nvSpPr>
            <p:cNvPr id="61" name="文本框 60"/>
            <p:cNvSpPr txBox="1"/>
            <p:nvPr/>
          </p:nvSpPr>
          <p:spPr>
            <a:xfrm>
              <a:off x="8776084" y="1984753"/>
              <a:ext cx="452368" cy="369332"/>
            </a:xfrm>
            <a:prstGeom prst="rect">
              <a:avLst/>
            </a:prstGeom>
            <a:noFill/>
          </p:spPr>
          <p:txBody>
            <a:bodyPr wrap="none" rtlCol="0">
              <a:spAutoFit/>
            </a:bodyPr>
            <a:lstStyle/>
            <a:p>
              <a:r>
                <a:rPr lang="en-US" altLang="zh-CN" dirty="0"/>
                <a:t>CE</a:t>
              </a:r>
              <a:endParaRPr lang="zh-CN" altLang="en-US" dirty="0"/>
            </a:p>
          </p:txBody>
        </p:sp>
        <p:sp>
          <p:nvSpPr>
            <p:cNvPr id="62" name="文本框 61"/>
            <p:cNvSpPr txBox="1"/>
            <p:nvPr/>
          </p:nvSpPr>
          <p:spPr>
            <a:xfrm>
              <a:off x="8776084" y="3168710"/>
              <a:ext cx="452368" cy="369332"/>
            </a:xfrm>
            <a:prstGeom prst="rect">
              <a:avLst/>
            </a:prstGeom>
            <a:noFill/>
          </p:spPr>
          <p:txBody>
            <a:bodyPr wrap="none" rtlCol="0">
              <a:spAutoFit/>
            </a:bodyPr>
            <a:lstStyle/>
            <a:p>
              <a:r>
                <a:rPr lang="en-US" altLang="zh-CN" dirty="0"/>
                <a:t>CE</a:t>
              </a:r>
              <a:endParaRPr lang="zh-CN" altLang="en-US" dirty="0"/>
            </a:p>
          </p:txBody>
        </p:sp>
        <p:sp>
          <p:nvSpPr>
            <p:cNvPr id="63" name="文本框 62"/>
            <p:cNvSpPr txBox="1"/>
            <p:nvPr/>
          </p:nvSpPr>
          <p:spPr>
            <a:xfrm>
              <a:off x="9433888" y="1606105"/>
              <a:ext cx="787395" cy="369332"/>
            </a:xfrm>
            <a:prstGeom prst="rect">
              <a:avLst/>
            </a:prstGeom>
            <a:noFill/>
          </p:spPr>
          <p:txBody>
            <a:bodyPr wrap="none" rtlCol="0">
              <a:spAutoFit/>
            </a:bodyPr>
            <a:lstStyle/>
            <a:p>
              <a:r>
                <a:rPr lang="zh-CN" altLang="en-US" dirty="0"/>
                <a:t>企业</a:t>
              </a:r>
              <a:r>
                <a:rPr lang="en-US" altLang="zh-CN" dirty="0"/>
                <a:t>C</a:t>
              </a:r>
              <a:endParaRPr lang="zh-CN" altLang="en-US" dirty="0"/>
            </a:p>
          </p:txBody>
        </p:sp>
        <p:sp>
          <p:nvSpPr>
            <p:cNvPr id="64" name="文本框 63"/>
            <p:cNvSpPr txBox="1"/>
            <p:nvPr/>
          </p:nvSpPr>
          <p:spPr>
            <a:xfrm>
              <a:off x="9462940" y="2809360"/>
              <a:ext cx="813043" cy="369332"/>
            </a:xfrm>
            <a:prstGeom prst="rect">
              <a:avLst/>
            </a:prstGeom>
            <a:noFill/>
          </p:spPr>
          <p:txBody>
            <a:bodyPr wrap="none" rtlCol="0">
              <a:spAutoFit/>
            </a:bodyPr>
            <a:lstStyle/>
            <a:p>
              <a:r>
                <a:rPr lang="zh-CN" altLang="en-US" dirty="0"/>
                <a:t>企业</a:t>
              </a:r>
              <a:r>
                <a:rPr lang="en-US" altLang="zh-CN" dirty="0"/>
                <a:t>D</a:t>
              </a:r>
              <a:endParaRPr lang="zh-CN" altLang="en-US" dirty="0"/>
            </a:p>
          </p:txBody>
        </p:sp>
        <p:cxnSp>
          <p:nvCxnSpPr>
            <p:cNvPr id="65" name="直接连接符 64"/>
            <p:cNvCxnSpPr/>
            <p:nvPr/>
          </p:nvCxnSpPr>
          <p:spPr>
            <a:xfrm>
              <a:off x="7435366" y="1765474"/>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7435366" y="2960742"/>
              <a:ext cx="1318088" cy="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3"/>
            </p:cNvCxnSpPr>
            <p:nvPr/>
          </p:nvCxnSpPr>
          <p:spPr>
            <a:xfrm>
              <a:off x="5146827" y="1766509"/>
              <a:ext cx="872609" cy="539717"/>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6" idx="3"/>
            </p:cNvCxnSpPr>
            <p:nvPr/>
          </p:nvCxnSpPr>
          <p:spPr>
            <a:xfrm flipV="1">
              <a:off x="5146827" y="2306227"/>
              <a:ext cx="872609" cy="65555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7" idx="1"/>
            </p:cNvCxnSpPr>
            <p:nvPr/>
          </p:nvCxnSpPr>
          <p:spPr>
            <a:xfrm flipH="1">
              <a:off x="6019437" y="1766509"/>
              <a:ext cx="894528" cy="53788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6019436" y="2304389"/>
              <a:ext cx="894529" cy="65222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49436" y="2084826"/>
              <a:ext cx="540000" cy="442800"/>
            </a:xfrm>
            <a:prstGeom prst="rect">
              <a:avLst/>
            </a:prstGeom>
          </p:spPr>
        </p:pic>
        <p:sp>
          <p:nvSpPr>
            <p:cNvPr id="40" name="文本框 39">
              <a:extLst>
                <a:ext uri="{FF2B5EF4-FFF2-40B4-BE49-F238E27FC236}">
                  <a16:creationId xmlns:a16="http://schemas.microsoft.com/office/drawing/2014/main" xmlns="" id="{DC618E52-FB0D-4D38-B602-F35C8D5134B9}"/>
                </a:ext>
              </a:extLst>
            </p:cNvPr>
            <p:cNvSpPr txBox="1"/>
            <p:nvPr/>
          </p:nvSpPr>
          <p:spPr>
            <a:xfrm>
              <a:off x="5400308" y="3353376"/>
              <a:ext cx="1338828" cy="369332"/>
            </a:xfrm>
            <a:prstGeom prst="rect">
              <a:avLst/>
            </a:prstGeom>
            <a:noFill/>
          </p:spPr>
          <p:txBody>
            <a:bodyPr wrap="none" rtlCol="0">
              <a:spAutoFit/>
            </a:bodyPr>
            <a:lstStyle/>
            <a:p>
              <a:r>
                <a:rPr lang="zh-CN" altLang="en-US"/>
                <a:t>服务提供商</a:t>
              </a:r>
              <a:endParaRPr lang="zh-CN" altLang="en-US" dirty="0"/>
            </a:p>
          </p:txBody>
        </p:sp>
      </p:grpSp>
    </p:spTree>
    <p:extLst>
      <p:ext uri="{BB962C8B-B14F-4D97-AF65-F5344CB8AC3E}">
        <p14:creationId xmlns:p14="http://schemas.microsoft.com/office/powerpoint/2010/main" val="1094079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4CB659-D45F-405D-AC9C-361FA99239D1}"/>
</file>

<file path=customXml/itemProps2.xml><?xml version="1.0" encoding="utf-8"?>
<ds:datastoreItem xmlns:ds="http://schemas.openxmlformats.org/officeDocument/2006/customXml" ds:itemID="{CEBFB973-00D7-4A06-9AA5-FB65E0237752}"/>
</file>

<file path=customXml/itemProps3.xml><?xml version="1.0" encoding="utf-8"?>
<ds:datastoreItem xmlns:ds="http://schemas.openxmlformats.org/officeDocument/2006/customXml" ds:itemID="{9820EE4A-61F5-4CD6-9671-022306A3274A}"/>
</file>

<file path=docProps/app.xml><?xml version="1.0" encoding="utf-8"?>
<Properties xmlns="http://schemas.openxmlformats.org/officeDocument/2006/extended-properties" xmlns:vt="http://schemas.openxmlformats.org/officeDocument/2006/docPropsVTypes">
  <Template/>
  <TotalTime>2066</TotalTime>
  <Words>8291</Words>
  <Application>Microsoft Office PowerPoint</Application>
  <PresentationFormat>宽屏</PresentationFormat>
  <Paragraphs>1179</Paragraphs>
  <Slides>55</Slides>
  <Notes>55</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方正兰亭黑简体</vt:lpstr>
      <vt:lpstr>微软雅黑</vt:lpstr>
      <vt:lpstr>Arial</vt:lpstr>
      <vt:lpstr>Calibri</vt:lpstr>
      <vt:lpstr>Courier New</vt:lpstr>
      <vt:lpstr>Huawei Sans</vt:lpstr>
      <vt:lpstr>Wingdings</vt:lpstr>
      <vt:lpstr>自定义设计方案</vt:lpstr>
      <vt:lpstr>PowerPoint 演示文稿</vt:lpstr>
      <vt:lpstr>广域网技术</vt:lpstr>
      <vt:lpstr>PowerPoint 演示文稿</vt:lpstr>
      <vt:lpstr>PowerPoint 演示文稿</vt:lpstr>
      <vt:lpstr>PowerPoint 演示文稿</vt:lpstr>
      <vt:lpstr>什么是广域网</vt:lpstr>
      <vt:lpstr>广域网与局域网区别</vt:lpstr>
      <vt:lpstr>早期广域网技术介绍</vt:lpstr>
      <vt:lpstr>广域网络设备角色介绍</vt:lpstr>
      <vt:lpstr>早期广域网技术的应用</vt:lpstr>
      <vt:lpstr>PowerPoint 演示文稿</vt:lpstr>
      <vt:lpstr>PPP协议概述</vt:lpstr>
      <vt:lpstr>PPP链路建立流程</vt:lpstr>
      <vt:lpstr>PPP链路接口状态机</vt:lpstr>
      <vt:lpstr>LCP报文格式</vt:lpstr>
      <vt:lpstr>LCP协商过程 - 正常协商</vt:lpstr>
      <vt:lpstr>LCP协商过程 - 参数不匹配</vt:lpstr>
      <vt:lpstr>LCP协商过程 - 参数不识别</vt:lpstr>
      <vt:lpstr>PPP认证模式 - PAP</vt:lpstr>
      <vt:lpstr>PPP认证模式 - CHAP</vt:lpstr>
      <vt:lpstr>NCP协商 - 静态IP地址协商</vt:lpstr>
      <vt:lpstr>NCP协商 - 动态IP地址协商</vt:lpstr>
      <vt:lpstr>PowerPoint 演示文稿</vt:lpstr>
      <vt:lpstr>PPP基础配置命令</vt:lpstr>
      <vt:lpstr>PAP认证配置命令</vt:lpstr>
      <vt:lpstr>CHAP认证配置命令</vt:lpstr>
      <vt:lpstr>配置举例 - PAP认证</vt:lpstr>
      <vt:lpstr>配置举例 - CHAP认证</vt:lpstr>
      <vt:lpstr>PowerPoint 演示文稿</vt:lpstr>
      <vt:lpstr>什么是PPPoE</vt:lpstr>
      <vt:lpstr>PPPoE应用场景</vt:lpstr>
      <vt:lpstr>PPPoE会话建立</vt:lpstr>
      <vt:lpstr>PPPoE报文</vt:lpstr>
      <vt:lpstr>PPPoE发现阶段</vt:lpstr>
      <vt:lpstr>PPPoE会话阶段</vt:lpstr>
      <vt:lpstr>PPPoE会话终结阶段</vt:lpstr>
      <vt:lpstr>PowerPoint 演示文稿</vt:lpstr>
      <vt:lpstr>PPPoE基础配置</vt:lpstr>
      <vt:lpstr>配置实例 - PPPoE客户端</vt:lpstr>
      <vt:lpstr>配置实例 - PPPoE服务器端</vt:lpstr>
      <vt:lpstr>配置验证</vt:lpstr>
      <vt:lpstr>PowerPoint 演示文稿</vt:lpstr>
      <vt:lpstr>广域网技术的历史演进</vt:lpstr>
      <vt:lpstr>传统IP路由转发</vt:lpstr>
      <vt:lpstr>MPLS标签转发</vt:lpstr>
      <vt:lpstr>MPLS转发存在的问题</vt:lpstr>
      <vt:lpstr>Segment Routing简介</vt:lpstr>
      <vt:lpstr>Segment Routing转发原理 (1)</vt:lpstr>
      <vt:lpstr>Segment Routing转发原理 (2)</vt:lpstr>
      <vt:lpstr>SR的部署方式</vt:lpstr>
      <vt:lpstr>Segment Routing的应用</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250</cp:revision>
  <dcterms:created xsi:type="dcterms:W3CDTF">2018-11-29T10:16:29Z</dcterms:created>
  <dcterms:modified xsi:type="dcterms:W3CDTF">2020-04-14T02:27:03Z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(3)BxIqK4LkjnXFX9a95scp5cIkiZGOIPgbV1gz6X7cYWn6YqI9BFUq95D3fm7pfLjUfqqfQ2Dp
qLZoj4MLlP1Cra8dYGWjVK9xgxbPgLCKyCNORnPvcB5FWdUgV44yZZkbSCBIexoVhNuTcDYe
1tFQ6vcA0ADn8mGntSQiJXM/zrCFC5rhKpmS+qxmSOGIYaFOyuRH9geGoKxf2ydiyMtW8V7j
Q37mPkqeLiGN9VO/vT</vt:lpwstr>
  </property>
  <property fmtid="{D5CDD505-2E9C-101B-9397-08002B2CF9AE}" pid="3" name="_2015_ms_pID_7253431">
    <vt:lpwstr>T1zXkQWMeC5Rk81tzTQDlOgsYxYxpdLMJKkBWUtJ05OlrtP9XdEtRX
zoQKMYvHbnmQr/T0wwyQi/Ei/GLTJWmjF2gdZj4PjAvCcr4xtwoWEbfAKWtxmPGtR4dELbhQ
ME58KJb0zeso11OgADlyWmb69mRKpfuNd4yVZ0rP8Q1zn4TF+2x/RaCV3lttQhp95cBM4UWP
pd3/XqB9Bj4gqL3RXbwRlCbXMdCaMLgfi9Tw</vt:lpwstr>
  </property>
  <property fmtid="{D5CDD505-2E9C-101B-9397-08002B2CF9AE}" pid="4" name="_2015_ms_pID_7253432">
    <vt:lpwstr>Tg==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1586395331</vt:lpwstr>
  </property>
  <property fmtid="{D5CDD505-2E9C-101B-9397-08002B2CF9AE}" pid="9" name="ContentTypeId">
    <vt:lpwstr>0x01010002C5B4B712841F4C8A7AAEE2CD191271</vt:lpwstr>
  </property>
</Properties>
</file>