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3" r:id="rId4"/>
    <p:sldId id="294" r:id="rId5"/>
    <p:sldId id="295" r:id="rId6"/>
    <p:sldId id="296" r:id="rId7"/>
    <p:sldId id="301" r:id="rId8"/>
    <p:sldId id="302" r:id="rId9"/>
    <p:sldId id="303" r:id="rId10"/>
    <p:sldId id="304" r:id="rId11"/>
    <p:sldId id="297" r:id="rId12"/>
    <p:sldId id="298" r:id="rId13"/>
    <p:sldId id="299" r:id="rId14"/>
    <p:sldId id="305" r:id="rId15"/>
    <p:sldId id="300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5" r:id="rId25"/>
    <p:sldId id="316" r:id="rId26"/>
    <p:sldId id="317" r:id="rId27"/>
    <p:sldId id="325" r:id="rId28"/>
    <p:sldId id="326" r:id="rId29"/>
    <p:sldId id="327" r:id="rId30"/>
    <p:sldId id="328" r:id="rId31"/>
    <p:sldId id="329" r:id="rId32"/>
    <p:sldId id="322" r:id="rId33"/>
    <p:sldId id="323" r:id="rId34"/>
    <p:sldId id="324" r:id="rId35"/>
    <p:sldId id="270" r:id="rId36"/>
  </p:sldIdLst>
  <p:sldSz cx="12192000" cy="6858000"/>
  <p:notesSz cx="6797675" cy="9926638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C6F"/>
    <a:srgbClr val="EC7061"/>
    <a:srgbClr val="F4FBFE"/>
    <a:srgbClr val="F3FBFE"/>
    <a:srgbClr val="99DFF9"/>
    <a:srgbClr val="FFD17D"/>
    <a:srgbClr val="FFF2CC"/>
    <a:srgbClr val="00B0F0"/>
    <a:srgbClr val="151515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5" autoAdjust="0"/>
    <p:restoredTop sz="84353" autoAdjust="0"/>
  </p:normalViewPr>
  <p:slideViewPr>
    <p:cSldViewPr snapToGrid="0" snapToObjects="1">
      <p:cViewPr varScale="1">
        <p:scale>
          <a:sx n="60" d="100"/>
          <a:sy n="60" d="100"/>
        </p:scale>
        <p:origin x="42" y="636"/>
      </p:cViewPr>
      <p:guideLst>
        <p:guide pos="3840"/>
        <p:guide orient="horz"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718" y="90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437" y="779463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437" y="4596397"/>
            <a:ext cx="5932800" cy="51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40000" indent="-180000" algn="l" defTabSz="1219304" rtl="0" eaLnBrk="1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00000" indent="-180000" algn="l" defTabSz="1219304" rtl="0" eaLnBrk="1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备注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计算机语言另一种分类方式（根据语言层次）是机器语言、汇编语言和高级语言。机器语言由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组成的指令构成，可以直接被机器识别。由于机器语言晦涩难懂，人们将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的硬件指令做了简单的封装，便于识别和记忆（例如</a:t>
            </a:r>
            <a:r>
              <a:rPr lang="en-US" altLang="zh-CN" smtClean="0"/>
              <a:t>MOV</a:t>
            </a:r>
            <a:r>
              <a:rPr lang="zh-CN" altLang="en-US" smtClean="0"/>
              <a:t>、</a:t>
            </a:r>
            <a:r>
              <a:rPr lang="en-US" altLang="zh-CN" smtClean="0"/>
              <a:t>ADD</a:t>
            </a:r>
            <a:r>
              <a:rPr lang="zh-CN" altLang="en-US" smtClean="0"/>
              <a:t>），这就是汇编语言。这两种语言都属于低级语言，其他语言都属于高级语言，例如</a:t>
            </a:r>
            <a:r>
              <a:rPr lang="en-US" altLang="zh-CN" smtClean="0"/>
              <a:t>C</a:t>
            </a:r>
            <a:r>
              <a:rPr lang="zh-CN" altLang="en-US" smtClean="0"/>
              <a:t>、</a:t>
            </a:r>
            <a:r>
              <a:rPr lang="en-US" altLang="zh-CN" smtClean="0"/>
              <a:t>C++</a:t>
            </a:r>
            <a:r>
              <a:rPr lang="zh-CN" altLang="en-US" smtClean="0"/>
              <a:t>、</a:t>
            </a:r>
            <a:r>
              <a:rPr lang="en-US" altLang="zh-CN" smtClean="0"/>
              <a:t>Java</a:t>
            </a:r>
            <a:r>
              <a:rPr lang="zh-CN" altLang="en-US" smtClean="0"/>
              <a:t>、</a:t>
            </a:r>
            <a:r>
              <a:rPr lang="en-US" altLang="zh-CN" smtClean="0"/>
              <a:t>Python</a:t>
            </a:r>
            <a:r>
              <a:rPr lang="zh-CN" altLang="en-US" smtClean="0"/>
              <a:t>、</a:t>
            </a:r>
            <a:r>
              <a:rPr lang="en-US" altLang="zh-CN" smtClean="0"/>
              <a:t>Pascal</a:t>
            </a:r>
            <a:r>
              <a:rPr lang="zh-CN" altLang="en-US" smtClean="0"/>
              <a:t>、</a:t>
            </a:r>
            <a:r>
              <a:rPr lang="en-US" altLang="zh-CN" smtClean="0"/>
              <a:t>Lisp</a:t>
            </a:r>
            <a:r>
              <a:rPr lang="zh-CN" altLang="en-US" smtClean="0"/>
              <a:t>、</a:t>
            </a:r>
            <a:r>
              <a:rPr lang="en-US" altLang="zh-CN" smtClean="0"/>
              <a:t>Prolog</a:t>
            </a:r>
            <a:r>
              <a:rPr lang="zh-CN" altLang="en-US" smtClean="0"/>
              <a:t>、</a:t>
            </a:r>
            <a:r>
              <a:rPr lang="en-US" altLang="zh-CN" smtClean="0"/>
              <a:t>FoxPro</a:t>
            </a:r>
            <a:r>
              <a:rPr lang="zh-CN" altLang="en-US" smtClean="0"/>
              <a:t>、</a:t>
            </a:r>
            <a:r>
              <a:rPr lang="en-US" altLang="zh-CN" smtClean="0"/>
              <a:t>Fortran</a:t>
            </a:r>
            <a:r>
              <a:rPr lang="zh-CN" altLang="en-US" smtClean="0"/>
              <a:t>等都是高级语言。高级语言编写的程序不能直接被计算机识别，必须经过转换成机器语言才能被执行。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2969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对于计算机的技术栈和程序执行的过程。左侧是计算的技术栈，我们可以看到硬件的最底层，是物理材料、晶体管来实现门电路和寄存器，再组成</a:t>
            </a:r>
            <a:r>
              <a:rPr lang="en-US" altLang="zh-CN" smtClean="0"/>
              <a:t>CPU</a:t>
            </a:r>
            <a:r>
              <a:rPr lang="zh-CN" altLang="en-US" smtClean="0"/>
              <a:t>的微架构。</a:t>
            </a:r>
            <a:r>
              <a:rPr lang="en-US" altLang="zh-CN" smtClean="0"/>
              <a:t>CPU</a:t>
            </a:r>
            <a:r>
              <a:rPr lang="zh-CN" altLang="en-US" smtClean="0"/>
              <a:t>的指令集是硬件和软件的接口，应用程序通过指令集中定义的指令驱动硬件完成计算。</a:t>
            </a:r>
          </a:p>
          <a:p>
            <a:r>
              <a:rPr lang="zh-CN" altLang="en-US" smtClean="0"/>
              <a:t>应用程序通过一定的软件算法完成业务功能。程序通常使用如</a:t>
            </a:r>
            <a:r>
              <a:rPr lang="en-US" altLang="zh-CN" smtClean="0"/>
              <a:t>C/C++/Java/Go/Python</a:t>
            </a:r>
            <a:r>
              <a:rPr lang="zh-CN" altLang="en-US" smtClean="0"/>
              <a:t>等高级语言开发。高级语言需要编译成汇编语言，再由汇编器按照</a:t>
            </a:r>
            <a:r>
              <a:rPr lang="en-US" altLang="zh-CN" smtClean="0"/>
              <a:t>CPU</a:t>
            </a:r>
            <a:r>
              <a:rPr lang="zh-CN" altLang="en-US" smtClean="0"/>
              <a:t>指令集转换成二进制的机器码。</a:t>
            </a:r>
          </a:p>
          <a:p>
            <a:r>
              <a:rPr lang="zh-CN" altLang="en-US" smtClean="0"/>
              <a:t>一个程序在磁盘上存在的形式，是一堆指令和数据所组成二进制机器码，也就是我们通常说的二进制文件。</a:t>
            </a:r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47089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编译型语言编译的时候直接编译成机器可以执行的格式（例如</a:t>
            </a:r>
            <a:r>
              <a:rPr lang="en-US" altLang="zh-CN" smtClean="0"/>
              <a:t>.exe .dll .ocx</a:t>
            </a:r>
            <a:r>
              <a:rPr lang="zh-CN" altLang="en-US" smtClean="0"/>
              <a:t>）。编译和执行是分开的，不能跨平台执行，例如</a:t>
            </a:r>
            <a:r>
              <a:rPr lang="en-US" altLang="zh-CN" smtClean="0"/>
              <a:t>X86</a:t>
            </a:r>
            <a:r>
              <a:rPr lang="zh-CN" altLang="en-US" smtClean="0"/>
              <a:t>程序不能在</a:t>
            </a:r>
            <a:r>
              <a:rPr lang="en-US" altLang="zh-CN" smtClean="0"/>
              <a:t>ARM</a:t>
            </a:r>
            <a:r>
              <a:rPr lang="zh-CN" altLang="en-US" smtClean="0"/>
              <a:t>架构服务器上运行。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1951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  <a:r>
              <a:rPr lang="zh-CN" altLang="en-US" smtClean="0"/>
              <a:t>：</a:t>
            </a:r>
            <a:r>
              <a:rPr lang="en-US" altLang="zh-CN" smtClean="0"/>
              <a:t>Java</a:t>
            </a:r>
            <a:r>
              <a:rPr lang="zh-CN" altLang="en-US" smtClean="0"/>
              <a:t>虚拟机。</a:t>
            </a:r>
            <a:endParaRPr lang="en-US" altLang="zh-CN" smtClean="0"/>
          </a:p>
          <a:p>
            <a:r>
              <a:rPr lang="en-US" altLang="zh-CN" smtClean="0"/>
              <a:t>PVM</a:t>
            </a:r>
            <a:r>
              <a:rPr lang="zh-CN" altLang="en-US" smtClean="0"/>
              <a:t>：</a:t>
            </a:r>
            <a:r>
              <a:rPr lang="en-US" altLang="zh-CN" smtClean="0"/>
              <a:t>Python</a:t>
            </a:r>
            <a:r>
              <a:rPr lang="zh-CN" altLang="en-US" smtClean="0"/>
              <a:t>虚拟机。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5287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同时也是动态类型语言。动态类型语言是指在程序运行的过程中自动决定对象的类型，不需要声明变量的类型。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9298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</a:t>
            </a:r>
            <a:r>
              <a:rPr lang="en-US" altLang="zh-CN" smtClean="0"/>
              <a:t>Python</a:t>
            </a:r>
            <a:r>
              <a:rPr lang="zh-CN" altLang="en-US" smtClean="0"/>
              <a:t>而言，</a:t>
            </a:r>
            <a:r>
              <a:rPr lang="en-US" altLang="zh-CN" smtClean="0"/>
              <a:t>Python</a:t>
            </a:r>
            <a:r>
              <a:rPr lang="zh-CN" altLang="en-US" smtClean="0"/>
              <a:t>源码不需要编译成二进制代码，它可以直接从源代码运行程序。当我们运行</a:t>
            </a:r>
            <a:r>
              <a:rPr lang="en-US" altLang="zh-CN" smtClean="0"/>
              <a:t>Python</a:t>
            </a:r>
            <a:r>
              <a:rPr lang="zh-CN" altLang="en-US" smtClean="0"/>
              <a:t>代码的时候，</a:t>
            </a:r>
            <a:r>
              <a:rPr lang="en-US" altLang="zh-CN" smtClean="0"/>
              <a:t>Python</a:t>
            </a:r>
            <a:r>
              <a:rPr lang="zh-CN" altLang="en-US" smtClean="0"/>
              <a:t>解释器首先将源代码转换为字节码，然后再由</a:t>
            </a:r>
            <a:r>
              <a:rPr lang="en-US" altLang="zh-CN" smtClean="0"/>
              <a:t>Python</a:t>
            </a:r>
            <a:r>
              <a:rPr lang="zh-CN" altLang="en-US" smtClean="0"/>
              <a:t>虚拟机来执行这些字节码。</a:t>
            </a:r>
            <a:endParaRPr lang="en-US" altLang="zh-CN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虚拟机（</a:t>
            </a:r>
            <a:r>
              <a:rPr lang="en-US" altLang="zh-CN" smtClean="0"/>
              <a:t>Python VM</a:t>
            </a:r>
            <a:r>
              <a:rPr lang="zh-CN" altLang="en-US" smtClean="0"/>
              <a:t>）不是一个独立的程序，不需要独立安装。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95503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45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05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27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最基本的数据类型有布尔型（</a:t>
            </a:r>
            <a:r>
              <a:rPr lang="en-US" altLang="zh-CN" smtClean="0"/>
              <a:t>True/False</a:t>
            </a:r>
            <a:r>
              <a:rPr lang="zh-CN" altLang="en-US" smtClean="0"/>
              <a:t>）、整数、浮点型、字符串型。</a:t>
            </a:r>
            <a:r>
              <a:rPr lang="en-US" altLang="zh-CN" smtClean="0"/>
              <a:t>Python</a:t>
            </a:r>
            <a:r>
              <a:rPr lang="zh-CN" altLang="en-US" smtClean="0"/>
              <a:t>里的所有数据（布尔值、整数、浮点、字符串，甚至大型数据结构、函数以及程序）都是以对象（</a:t>
            </a:r>
            <a:r>
              <a:rPr lang="en-US" altLang="zh-CN" smtClean="0"/>
              <a:t>object</a:t>
            </a:r>
            <a:r>
              <a:rPr lang="zh-CN" altLang="en-US" smtClean="0"/>
              <a:t>）的形式存在的。这使得</a:t>
            </a:r>
            <a:r>
              <a:rPr lang="en-US" altLang="zh-CN" smtClean="0"/>
              <a:t>Python</a:t>
            </a:r>
            <a:r>
              <a:rPr lang="zh-CN" altLang="en-US" smtClean="0"/>
              <a:t>语言有很强的统一性。</a:t>
            </a:r>
            <a:endParaRPr lang="en-US" altLang="zh-CN" smtClean="0"/>
          </a:p>
          <a:p>
            <a:r>
              <a:rPr lang="zh-CN" altLang="en-US" smtClean="0"/>
              <a:t>运行结果分别为</a:t>
            </a:r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20</a:t>
            </a:r>
            <a:r>
              <a:rPr lang="zh-CN" altLang="en-US" smtClean="0"/>
              <a:t>，</a:t>
            </a:r>
            <a:r>
              <a:rPr lang="en-US" altLang="zh-CN" smtClean="0"/>
              <a:t>Richard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SyntaxError</a:t>
            </a:r>
            <a:r>
              <a:rPr lang="zh-CN" altLang="en-US" smtClean="0"/>
              <a:t>（语法错误）。</a:t>
            </a:r>
            <a:endParaRPr lang="en-US" altLang="zh-CN" smtClean="0"/>
          </a:p>
          <a:p>
            <a:r>
              <a:rPr lang="zh-CN" altLang="en-US" smtClean="0"/>
              <a:t>本文不对</a:t>
            </a:r>
            <a:r>
              <a:rPr lang="en-US" altLang="zh-CN" smtClean="0"/>
              <a:t>Python</a:t>
            </a:r>
            <a:r>
              <a:rPr lang="zh-CN" altLang="en-US" smtClean="0"/>
              <a:t>语法做针对介绍，更多</a:t>
            </a:r>
            <a:r>
              <a:rPr lang="en-US" altLang="zh-CN" smtClean="0"/>
              <a:t>Python</a:t>
            </a:r>
            <a:r>
              <a:rPr lang="zh-CN" altLang="en-US" smtClean="0"/>
              <a:t>语法请参考</a:t>
            </a:r>
            <a:r>
              <a:rPr lang="en-US" altLang="zh-CN" smtClean="0"/>
              <a:t>HCIP</a:t>
            </a:r>
            <a:r>
              <a:rPr lang="zh-CN" altLang="en-US" smtClean="0"/>
              <a:t>课程。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5096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if…else…</a:t>
            </a:r>
            <a:r>
              <a:rPr lang="zh-CN" altLang="en-US" smtClean="0"/>
              <a:t>是一个完整的代码块，拥有相同的缩进。</a:t>
            </a:r>
            <a:endParaRPr lang="en-US" altLang="zh-CN" smtClean="0"/>
          </a:p>
          <a:p>
            <a:r>
              <a:rPr lang="en-US" altLang="zh-CN" smtClean="0"/>
              <a:t>print(a)</a:t>
            </a:r>
            <a:r>
              <a:rPr lang="zh-CN" altLang="en-US" smtClean="0"/>
              <a:t>调用参数</a:t>
            </a:r>
            <a:r>
              <a:rPr lang="en-US" altLang="zh-CN" smtClean="0"/>
              <a:t>a</a:t>
            </a:r>
            <a:r>
              <a:rPr lang="zh-CN" altLang="en-US" smtClean="0"/>
              <a:t>，并且和</a:t>
            </a:r>
            <a:r>
              <a:rPr lang="en-US" altLang="zh-CN" smtClean="0"/>
              <a:t>if…else…</a:t>
            </a:r>
            <a:r>
              <a:rPr lang="zh-CN" altLang="en-US" smtClean="0"/>
              <a:t>在一个代码块，需要有相同的缩进。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155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/>
              <a:t>解释器声明的作用是指定运行本文件的编译器的路径（非默认路径安装编译器或有多个</a:t>
            </a:r>
            <a:r>
              <a:rPr lang="en-US" altLang="zh-CN"/>
              <a:t>Python</a:t>
            </a:r>
            <a:r>
              <a:rPr lang="zh-CN" altLang="en-US"/>
              <a:t>编译器）。</a:t>
            </a:r>
            <a:r>
              <a:rPr lang="en-US" altLang="zh-CN"/>
              <a:t>Windows</a:t>
            </a:r>
            <a:r>
              <a:rPr lang="zh-CN" altLang="en-US"/>
              <a:t>操作系统上可以省略本例中第一行解释器声明。</a:t>
            </a:r>
            <a:endParaRPr lang="en-US" altLang="zh-CN"/>
          </a:p>
          <a:p>
            <a:r>
              <a:rPr lang="zh-CN" altLang="en-US"/>
              <a:t>编码格式声明的作用是指定本程序使用的编码类型，以指定的编码类型读取源代码。</a:t>
            </a:r>
            <a:r>
              <a:rPr lang="en-US" altLang="zh-CN"/>
              <a:t>Python 2 </a:t>
            </a:r>
            <a:r>
              <a:rPr lang="zh-CN" altLang="en-US"/>
              <a:t>默认使用的是 </a:t>
            </a:r>
            <a:r>
              <a:rPr lang="en-US" altLang="zh-CN"/>
              <a:t>ASCII </a:t>
            </a:r>
            <a:r>
              <a:rPr lang="zh-CN" altLang="en-US"/>
              <a:t>编码 </a:t>
            </a:r>
            <a:r>
              <a:rPr lang="en-US" altLang="zh-CN"/>
              <a:t>(</a:t>
            </a:r>
            <a:r>
              <a:rPr lang="zh-CN" altLang="en-US"/>
              <a:t>不支持中文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Python 3 </a:t>
            </a:r>
            <a:r>
              <a:rPr lang="zh-CN" altLang="en-US"/>
              <a:t>默认支持 </a:t>
            </a:r>
            <a:r>
              <a:rPr lang="en-US" altLang="zh-CN"/>
              <a:t>UTF-8 </a:t>
            </a:r>
            <a:r>
              <a:rPr lang="zh-CN" altLang="en-US"/>
              <a:t>编码 </a:t>
            </a:r>
            <a:r>
              <a:rPr lang="en-US" altLang="zh-CN"/>
              <a:t>( </a:t>
            </a:r>
            <a:r>
              <a:rPr lang="zh-CN" altLang="en-US"/>
              <a:t>支持中文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文档字符串的作用是对本程序功能的总体介绍。</a:t>
            </a:r>
            <a:endParaRPr lang="en-US" altLang="zh-CN"/>
          </a:p>
          <a:p>
            <a:r>
              <a:rPr lang="en-US" altLang="zh-CN"/>
              <a:t>time</a:t>
            </a:r>
            <a:r>
              <a:rPr lang="zh-CN" altLang="en-US"/>
              <a:t>为</a:t>
            </a:r>
            <a:r>
              <a:rPr lang="en-US" altLang="zh-CN"/>
              <a:t>Python</a:t>
            </a:r>
            <a:r>
              <a:rPr lang="zh-CN" altLang="en-US"/>
              <a:t>内置模块，作用是提供处理时间相关的函数。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21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64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对于函数和方法的官方定义：</a:t>
            </a:r>
            <a:endParaRPr lang="en-US" altLang="zh-CN" smtClean="0"/>
          </a:p>
          <a:p>
            <a:r>
              <a:rPr lang="zh-CN" altLang="en-US" smtClean="0"/>
              <a:t>函数 </a:t>
            </a:r>
            <a:r>
              <a:rPr lang="en-US" altLang="zh-CN" smtClean="0"/>
              <a:t>Function: A series of statements which returns some value to a caller. It can also be passed zero or more arguments which may be used in the execution of the body.</a:t>
            </a:r>
          </a:p>
          <a:p>
            <a:r>
              <a:rPr lang="zh-CN" altLang="en-US" smtClean="0"/>
              <a:t>方法 </a:t>
            </a:r>
            <a:r>
              <a:rPr lang="en-US" altLang="zh-CN" smtClean="0"/>
              <a:t>Method: A function which is defined inside a class body. If called as an attribute of an instance of that class, the method will get the instance object as its first argument (which is usually called self).</a:t>
            </a:r>
          </a:p>
          <a:p>
            <a:r>
              <a:rPr lang="zh-CN" altLang="en-US" smtClean="0"/>
              <a:t>更多类的学习，请参考</a:t>
            </a:r>
            <a:r>
              <a:rPr lang="en-US" altLang="zh-CN" smtClean="0"/>
              <a:t>https://docs.python.org/3/tutorial/classes.html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37329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Telnet</a:t>
            </a:r>
            <a:r>
              <a:rPr lang="zh-CN" altLang="en-US" smtClean="0"/>
              <a:t>定义了网络虚拟终端（</a:t>
            </a:r>
            <a:r>
              <a:rPr lang="en-US" altLang="zh-CN" smtClean="0"/>
              <a:t>NVT</a:t>
            </a:r>
            <a:r>
              <a:rPr lang="zh-CN" altLang="en-US" smtClean="0"/>
              <a:t>，</a:t>
            </a:r>
            <a:r>
              <a:rPr lang="en-US" altLang="zh-CN" smtClean="0"/>
              <a:t>Network Virtual Terminal</a:t>
            </a:r>
            <a:r>
              <a:rPr lang="zh-CN" altLang="en-US" smtClean="0"/>
              <a:t>）。它描述了数据和命令序列在</a:t>
            </a:r>
            <a:r>
              <a:rPr lang="en-US" altLang="zh-CN" smtClean="0"/>
              <a:t>Internet</a:t>
            </a:r>
            <a:r>
              <a:rPr lang="zh-CN" altLang="en-US" smtClean="0"/>
              <a:t>上传输的标准表示方式，以屏蔽不同平台和操作系统的差异，例如不同平台上换行的指令不一样。</a:t>
            </a:r>
            <a:endParaRPr lang="en-US" altLang="zh-CN" smtClean="0"/>
          </a:p>
          <a:p>
            <a:r>
              <a:rPr lang="en-US" altLang="zh-CN" smtClean="0"/>
              <a:t>Telnet</a:t>
            </a:r>
            <a:r>
              <a:rPr lang="zh-CN" altLang="en-US" smtClean="0"/>
              <a:t>通信采用带内信令方式，即</a:t>
            </a:r>
            <a:r>
              <a:rPr lang="en-US" altLang="zh-CN" smtClean="0"/>
              <a:t>Telnet</a:t>
            </a:r>
            <a:r>
              <a:rPr lang="zh-CN" altLang="en-US" smtClean="0"/>
              <a:t>命令在数据流中传输。为了区分</a:t>
            </a:r>
            <a:r>
              <a:rPr lang="en-US" altLang="zh-CN" smtClean="0"/>
              <a:t>Telnet</a:t>
            </a:r>
            <a:r>
              <a:rPr lang="zh-CN" altLang="en-US" smtClean="0"/>
              <a:t>命令和普通数据，</a:t>
            </a:r>
            <a:r>
              <a:rPr lang="en-US" altLang="zh-CN" smtClean="0"/>
              <a:t>Telnet</a:t>
            </a:r>
            <a:r>
              <a:rPr lang="zh-CN" altLang="en-US" smtClean="0"/>
              <a:t>采用转义序列。每个转移序列由两个字节构成，前一个字节是</a:t>
            </a:r>
            <a:r>
              <a:rPr lang="en-US" altLang="zh-CN" smtClean="0"/>
              <a:t>(0xFF)</a:t>
            </a:r>
            <a:r>
              <a:rPr lang="zh-CN" altLang="en-US" smtClean="0"/>
              <a:t>叫做</a:t>
            </a:r>
            <a:r>
              <a:rPr lang="en-US" altLang="zh-CN" smtClean="0"/>
              <a:t>IAC</a:t>
            </a:r>
            <a:r>
              <a:rPr lang="zh-CN" altLang="en-US" smtClean="0"/>
              <a:t>（</a:t>
            </a:r>
            <a:r>
              <a:rPr lang="en-US" altLang="zh-CN" smtClean="0"/>
              <a:t>Interpret As Command</a:t>
            </a:r>
            <a:r>
              <a:rPr lang="zh-CN" altLang="en-US" smtClean="0"/>
              <a:t>）“解释为命令”，标识了后面一个字节是命令。</a:t>
            </a:r>
            <a:r>
              <a:rPr lang="en-US" altLang="zh-CN" smtClean="0"/>
              <a:t>EOF</a:t>
            </a:r>
            <a:r>
              <a:rPr lang="zh-CN" altLang="en-US" smtClean="0"/>
              <a:t>也是一种</a:t>
            </a:r>
            <a:r>
              <a:rPr lang="en-US" altLang="zh-CN" smtClean="0"/>
              <a:t>Telnet</a:t>
            </a:r>
            <a:r>
              <a:rPr lang="zh-CN" altLang="en-US" smtClean="0"/>
              <a:t>命令，十进制编码是</a:t>
            </a:r>
            <a:r>
              <a:rPr lang="en-US" altLang="zh-CN" smtClean="0"/>
              <a:t>236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套接字（</a:t>
            </a:r>
            <a:r>
              <a:rPr lang="en-US" altLang="zh-CN" smtClean="0"/>
              <a:t>socket</a:t>
            </a:r>
            <a:r>
              <a:rPr lang="zh-CN" altLang="en-US" smtClean="0"/>
              <a:t>）是一个抽象层，应用程序通常通过</a:t>
            </a:r>
            <a:r>
              <a:rPr lang="en-US" altLang="zh-CN" smtClean="0"/>
              <a:t>"</a:t>
            </a:r>
            <a:r>
              <a:rPr lang="zh-CN" altLang="en-US" smtClean="0"/>
              <a:t>套接字</a:t>
            </a:r>
            <a:r>
              <a:rPr lang="en-US" altLang="zh-CN" smtClean="0"/>
              <a:t>"</a:t>
            </a:r>
            <a:r>
              <a:rPr lang="zh-CN" altLang="en-US" smtClean="0"/>
              <a:t>向网络发出请求或者应答网络请求。</a:t>
            </a:r>
            <a:endParaRPr lang="en-US" altLang="zh-CN" smtClean="0"/>
          </a:p>
          <a:p>
            <a:r>
              <a:rPr lang="zh-CN" altLang="en-US" smtClean="0"/>
              <a:t>更多可参考</a:t>
            </a:r>
            <a:r>
              <a:rPr lang="en-US" altLang="zh-CN" smtClean="0"/>
              <a:t>https://docs.python.org/3/library/telnetlib.html</a:t>
            </a:r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00967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53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17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32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本案例手工</a:t>
            </a:r>
            <a:r>
              <a:rPr lang="en-US" altLang="zh-CN" smtClean="0"/>
              <a:t>Telnet</a:t>
            </a:r>
            <a:r>
              <a:rPr lang="zh-CN" altLang="en-US" smtClean="0"/>
              <a:t>登录操作以</a:t>
            </a:r>
            <a:r>
              <a:rPr lang="en-US" altLang="zh-CN" smtClean="0"/>
              <a:t>windows</a:t>
            </a:r>
            <a:r>
              <a:rPr lang="zh-CN" altLang="en-US" smtClean="0"/>
              <a:t>为例：首先输入登录命令，</a:t>
            </a:r>
            <a:r>
              <a:rPr lang="en-US" altLang="zh-CN" smtClean="0"/>
              <a:t>telnet 192.168.10.10</a:t>
            </a:r>
            <a:r>
              <a:rPr lang="zh-CN" altLang="en-US" smtClean="0"/>
              <a:t>。因在前序步骤中设备配置</a:t>
            </a:r>
            <a:r>
              <a:rPr lang="en-US" altLang="zh-CN" smtClean="0"/>
              <a:t>Telnet</a:t>
            </a:r>
            <a:r>
              <a:rPr lang="zh-CN" altLang="en-US" smtClean="0"/>
              <a:t>使用密码登录，所以此处回显信息为“</a:t>
            </a:r>
            <a:r>
              <a:rPr lang="en-US" altLang="zh-CN" smtClean="0"/>
              <a:t>Password:</a:t>
            </a:r>
            <a:r>
              <a:rPr lang="zh-CN" altLang="en-US" smtClean="0"/>
              <a:t>”。此时输入密码 </a:t>
            </a:r>
            <a:r>
              <a:rPr lang="en-US" altLang="zh-CN" smtClean="0"/>
              <a:t>Huawei@123</a:t>
            </a:r>
            <a:r>
              <a:rPr lang="zh-CN" altLang="en-US" smtClean="0"/>
              <a:t> 完成验证，成功登录。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63728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中</a:t>
            </a:r>
            <a:r>
              <a:rPr lang="en-US" altLang="zh-CN" smtClean="0"/>
              <a:t>encode()</a:t>
            </a:r>
            <a:r>
              <a:rPr lang="zh-CN" altLang="en-US" smtClean="0"/>
              <a:t>和</a:t>
            </a:r>
            <a:r>
              <a:rPr lang="en-US" altLang="zh-CN" smtClean="0"/>
              <a:t>decode()</a:t>
            </a:r>
            <a:r>
              <a:rPr lang="zh-CN" altLang="en-US" smtClean="0"/>
              <a:t>函数的作用是，以指定的方式编码格式编码字符串和解码字符串。本例中，</a:t>
            </a:r>
            <a:r>
              <a:rPr lang="en-US" altLang="zh-CN" smtClean="0"/>
              <a:t>password.encode(‘ascii‘) </a:t>
            </a:r>
            <a:r>
              <a:rPr lang="zh-CN" altLang="en-US" smtClean="0"/>
              <a:t>表示将字符串</a:t>
            </a:r>
            <a:r>
              <a:rPr lang="en-US" altLang="zh-CN" smtClean="0"/>
              <a:t>’Huawei@123’</a:t>
            </a:r>
            <a:r>
              <a:rPr lang="zh-CN" altLang="en-US" smtClean="0"/>
              <a:t>转为为</a:t>
            </a:r>
            <a:r>
              <a:rPr lang="en-US" altLang="zh-CN" smtClean="0"/>
              <a:t>ASCII</a:t>
            </a:r>
            <a:r>
              <a:rPr lang="zh-CN" altLang="en-US" smtClean="0"/>
              <a:t>。此处编码格式遵守</a:t>
            </a:r>
            <a:r>
              <a:rPr lang="en-US" altLang="zh-CN" smtClean="0"/>
              <a:t>telnetlib</a:t>
            </a:r>
            <a:r>
              <a:rPr lang="zh-CN" altLang="en-US" smtClean="0"/>
              <a:t>模块官方要求。</a:t>
            </a:r>
            <a:endParaRPr lang="en-US" altLang="zh-CN" smtClean="0"/>
          </a:p>
          <a:p>
            <a:pPr lvl="0"/>
            <a:r>
              <a:rPr lang="en-US" altLang="zh-CN" smtClean="0"/>
              <a:t>Python</a:t>
            </a:r>
            <a:r>
              <a:rPr lang="zh-CN" altLang="en-US" smtClean="0"/>
              <a:t>字符串增加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b’ str‘ </a:t>
            </a:r>
            <a:r>
              <a:rPr lang="zh-CN" altLang="en-US" smtClean="0"/>
              <a:t>表示这是字符串是 </a:t>
            </a:r>
            <a:r>
              <a:rPr lang="en-US" altLang="zh-CN" smtClean="0"/>
              <a:t>bytes </a:t>
            </a:r>
            <a:r>
              <a:rPr lang="zh-CN" altLang="en-US" smtClean="0"/>
              <a:t>对象。本例中，</a:t>
            </a:r>
            <a:r>
              <a:rPr lang="en-US" altLang="zh-CN" smtClean="0"/>
              <a:t>b’Password:’</a:t>
            </a:r>
            <a:r>
              <a:rPr lang="zh-CN" altLang="en-US" smtClean="0"/>
              <a:t>表示将字符串</a:t>
            </a:r>
            <a:r>
              <a:rPr lang="en-US" altLang="zh-CN" smtClean="0"/>
              <a:t>’Password:’</a:t>
            </a:r>
            <a:r>
              <a:rPr lang="zh-CN" altLang="en-US" smtClean="0"/>
              <a:t>转换为</a:t>
            </a:r>
            <a:r>
              <a:rPr lang="en-US" altLang="zh-CN" smtClean="0"/>
              <a:t>bytes</a:t>
            </a:r>
            <a:r>
              <a:rPr lang="zh-CN" altLang="en-US" smtClean="0"/>
              <a:t>类型字符串。此处编码格式遵守</a:t>
            </a:r>
            <a:r>
              <a:rPr lang="en-US" altLang="zh-CN" smtClean="0"/>
              <a:t>telnetlib</a:t>
            </a:r>
            <a:r>
              <a:rPr lang="zh-CN" altLang="en-US" smtClean="0"/>
              <a:t>模块官方要求。</a:t>
            </a:r>
            <a:endParaRPr lang="en-US" altLang="zh-CN" smtClean="0"/>
          </a:p>
          <a:p>
            <a:pPr lvl="0"/>
            <a:r>
              <a:rPr lang="zh-CN" altLang="en-US" smtClean="0"/>
              <a:t>更多</a:t>
            </a:r>
            <a:r>
              <a:rPr lang="en-US" altLang="zh-CN" smtClean="0"/>
              <a:t>Python</a:t>
            </a:r>
            <a:r>
              <a:rPr lang="zh-CN" altLang="en-US" smtClean="0"/>
              <a:t>对象描述，请参考</a:t>
            </a:r>
            <a:r>
              <a:rPr lang="en-US" altLang="zh-CN" smtClean="0"/>
              <a:t>https://docs.python.org/3/reference/datamodel.html#objects-values-and-types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637452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77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smtClean="0"/>
              <a:t>B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可以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telnetlib.write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方法，在登录设备后，首先输入命令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进入系统视图，然后输入配置命令</a:t>
            </a:r>
            <a:r>
              <a:rPr lang="en-US" altLang="zh-CN" dirty="0" smtClean="0"/>
              <a:t>VLAN 10</a:t>
            </a:r>
            <a:r>
              <a:rPr lang="zh-CN" altLang="en-US" dirty="0" smtClean="0"/>
              <a:t>进行创建。（</a:t>
            </a:r>
            <a:r>
              <a:rPr lang="en-US" altLang="zh-CN" dirty="0" smtClean="0"/>
              <a:t>VRP8</a:t>
            </a:r>
            <a:r>
              <a:rPr lang="zh-CN" altLang="en-US" dirty="0" smtClean="0"/>
              <a:t>请输入</a:t>
            </a:r>
            <a:r>
              <a:rPr lang="en-US" altLang="zh-CN" dirty="0" smtClean="0"/>
              <a:t>system immediately</a:t>
            </a:r>
            <a:r>
              <a:rPr lang="zh-CN" altLang="en-US" dirty="0" smtClean="0"/>
              <a:t>进入系统视图）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24206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0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99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7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6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3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业界也有很多基于开源工具的网络自动化，例如</a:t>
            </a:r>
            <a:r>
              <a:rPr lang="en-US" altLang="zh-CN" smtClean="0"/>
              <a:t>Ansible</a:t>
            </a:r>
            <a:r>
              <a:rPr lang="zh-CN" altLang="en-US" smtClean="0"/>
              <a:t>、</a:t>
            </a:r>
            <a:r>
              <a:rPr lang="en-US" altLang="zh-CN" smtClean="0"/>
              <a:t>SaltStack</a:t>
            </a:r>
            <a:r>
              <a:rPr lang="zh-CN" altLang="en-US" smtClean="0"/>
              <a:t>、</a:t>
            </a:r>
            <a:r>
              <a:rPr lang="en-US" altLang="zh-CN" smtClean="0"/>
              <a:t>Puppet</a:t>
            </a:r>
            <a:r>
              <a:rPr lang="zh-CN" altLang="en-US" smtClean="0"/>
              <a:t>、</a:t>
            </a:r>
            <a:r>
              <a:rPr lang="en-US" altLang="zh-CN" smtClean="0"/>
              <a:t>Chef</a:t>
            </a:r>
            <a:r>
              <a:rPr lang="zh-CN" altLang="en-US" smtClean="0"/>
              <a:t>等。网络工程师能力构建上更推荐具备代码编程能力。</a:t>
            </a:r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5745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8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3518714"/>
              </p:ext>
            </p:extLst>
          </p:nvPr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0704855"/>
              </p:ext>
            </p:extLst>
          </p:nvPr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499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998" i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</a:t>
            </a:r>
            <a:r>
              <a:rPr lang="zh-CN" altLang="en-US" sz="3998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sz="1999">
                <a:latin typeface="+mn-lt"/>
                <a:ea typeface="+mn-ea"/>
                <a:cs typeface="Arial" panose="020B0604020202020204" pitchFamily="34" charset="0"/>
              </a:defRPr>
            </a:lvl1pPr>
            <a:lvl2pPr marL="401476" indent="0" algn="just">
              <a:buSzPct val="100000"/>
              <a:buFont typeface="+mj-lt"/>
              <a:buNone/>
              <a:defRPr sz="1799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1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2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ctr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ctr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398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谢 谢</a:t>
              </a:r>
              <a:endParaRPr lang="en-US" altLang="zh-CN" sz="5398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599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www.huawei.com</a:t>
              </a:r>
              <a:endParaRPr lang="zh-CN" altLang="en-US" sz="3599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/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ln algn="ctr"/>
        </p:spPr>
        <p:txBody>
          <a:bodyPr lIns="87802" tIns="43901" rIns="87802" bIns="43901"/>
          <a:lstStyle>
            <a:lvl1pPr algn="l" defTabSz="801367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298" b="1" kern="12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</p:spPr>
        <p:txBody>
          <a:bodyPr/>
          <a:lstStyle>
            <a:lvl1pPr marL="0" indent="0" algn="l" defTabSz="801367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999" kern="1200" dirty="0" smtClean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>
                <a:latin typeface="+mn-lt"/>
              </a:defRPr>
            </a:lvl4pPr>
            <a:lvl5pPr marL="1802879" indent="-201519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17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目标</a:t>
            </a:r>
            <a:endParaRPr lang="en-US" altLang="zh-CN" sz="3499" b="1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>
                <a:latin typeface="+mn-lt"/>
              </a:defRPr>
            </a:lvl4pPr>
            <a:lvl5pPr marL="1802879" indent="-201519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7"/>
            <a:ext cx="11274935" cy="4680000"/>
          </a:xfrm>
        </p:spPr>
        <p:txBody>
          <a:bodyPr/>
          <a:lstStyle>
            <a:lvl1pPr marL="457017" marR="0" indent="-457017" algn="just" defTabSz="801367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7" y="1233488"/>
            <a:ext cx="11276183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221" y="1248074"/>
            <a:ext cx="1127986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280" y="6500581"/>
            <a:ext cx="658440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  <a:cs typeface="Arial" pitchFamily="34" charset="0"/>
              </a:rPr>
              <a:pPr defTabSz="801347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+mn-ea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60" y="6504032"/>
            <a:ext cx="1248712" cy="27334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2AEB80E-D574-4C1A-9EB9-3369A2BB96C5}"/>
              </a:ext>
            </a:extLst>
          </p:cNvPr>
          <p:cNvSpPr/>
          <p:nvPr userDrawn="1"/>
        </p:nvSpPr>
        <p:spPr>
          <a:xfrm>
            <a:off x="12246898" y="4653136"/>
            <a:ext cx="919908" cy="288726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94F5345-F49B-42D0-B35C-CA4FB19A3DA6}"/>
              </a:ext>
            </a:extLst>
          </p:cNvPr>
          <p:cNvSpPr/>
          <p:nvPr userDrawn="1"/>
        </p:nvSpPr>
        <p:spPr>
          <a:xfrm>
            <a:off x="12246898" y="4941964"/>
            <a:ext cx="919908" cy="288000"/>
          </a:xfrm>
          <a:prstGeom prst="rect">
            <a:avLst/>
          </a:prstGeom>
          <a:solidFill>
            <a:srgbClr val="99DFF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BA62EB75-581F-4CD2-92A6-87BDFE3BDBC3}"/>
              </a:ext>
            </a:extLst>
          </p:cNvPr>
          <p:cNvSpPr/>
          <p:nvPr userDrawn="1"/>
        </p:nvSpPr>
        <p:spPr>
          <a:xfrm>
            <a:off x="12246898" y="5230066"/>
            <a:ext cx="919908" cy="288000"/>
          </a:xfrm>
          <a:prstGeom prst="rect">
            <a:avLst/>
          </a:prstGeom>
          <a:solidFill>
            <a:srgbClr val="D9D9D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47DE7E3-EC9F-4331-B252-7BCE51B7F0DA}"/>
              </a:ext>
            </a:extLst>
          </p:cNvPr>
          <p:cNvSpPr/>
          <p:nvPr userDrawn="1"/>
        </p:nvSpPr>
        <p:spPr>
          <a:xfrm>
            <a:off x="12246898" y="5518168"/>
            <a:ext cx="919908" cy="288000"/>
          </a:xfrm>
          <a:prstGeom prst="rect">
            <a:avLst/>
          </a:prstGeom>
          <a:solidFill>
            <a:schemeClr val="accent2">
              <a:lumMod val="100000"/>
            </a:schemeClr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246898" y="5806270"/>
            <a:ext cx="919908" cy="288000"/>
          </a:xfrm>
          <a:prstGeom prst="rect">
            <a:avLst/>
          </a:prstGeom>
          <a:solidFill>
            <a:srgbClr val="F4FBFE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98A3A11A-AB61-497E-B3AE-12E999A6BBBA}"/>
              </a:ext>
            </a:extLst>
          </p:cNvPr>
          <p:cNvSpPr txBox="1"/>
          <p:nvPr userDrawn="1"/>
        </p:nvSpPr>
        <p:spPr bwMode="auto">
          <a:xfrm>
            <a:off x="12162529" y="4683920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表格表头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F824ACE-31EE-452D-A81D-32E189AFE158}"/>
              </a:ext>
            </a:extLst>
          </p:cNvPr>
          <p:cNvSpPr txBox="1"/>
          <p:nvPr userDrawn="1"/>
        </p:nvSpPr>
        <p:spPr bwMode="auto">
          <a:xfrm>
            <a:off x="12249538" y="4972402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文字边框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7399143C-FDAD-45F1-BC44-030BD92ABA98}"/>
              </a:ext>
            </a:extLst>
          </p:cNvPr>
          <p:cNvSpPr txBox="1"/>
          <p:nvPr userDrawn="1"/>
        </p:nvSpPr>
        <p:spPr bwMode="auto">
          <a:xfrm>
            <a:off x="12162526" y="5260489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导航灰底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308D80BD-0AC4-4D30-BDF8-F241047905A7}"/>
              </a:ext>
            </a:extLst>
          </p:cNvPr>
          <p:cNvSpPr txBox="1"/>
          <p:nvPr userDrawn="1"/>
        </p:nvSpPr>
        <p:spPr bwMode="auto">
          <a:xfrm>
            <a:off x="12457445" y="5548606"/>
            <a:ext cx="49881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9CBC549-23CA-4012-B493-FF768D1829F1}"/>
              </a:ext>
            </a:extLst>
          </p:cNvPr>
          <p:cNvSpPr txBox="1"/>
          <p:nvPr userDrawn="1"/>
        </p:nvSpPr>
        <p:spPr bwMode="auto">
          <a:xfrm>
            <a:off x="12249538" y="5836708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文字底色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246898" y="6221965"/>
            <a:ext cx="461833" cy="2880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708730" y="6221965"/>
            <a:ext cx="458075" cy="288000"/>
          </a:xfrm>
          <a:prstGeom prst="rect">
            <a:avLst/>
          </a:prstGeom>
          <a:solidFill>
            <a:srgbClr val="FFD17D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9CBC549-23CA-4012-B493-FF768D1829F1}"/>
              </a:ext>
            </a:extLst>
          </p:cNvPr>
          <p:cNvSpPr txBox="1"/>
          <p:nvPr userDrawn="1"/>
        </p:nvSpPr>
        <p:spPr bwMode="auto">
          <a:xfrm>
            <a:off x="12502813" y="6252403"/>
            <a:ext cx="40808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备用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79" indent="-302279" algn="l" defTabSz="914034" rtl="0" eaLnBrk="1" latinLnBrk="0" hangingPunct="1">
        <a:lnSpc>
          <a:spcPct val="140000"/>
        </a:lnSpc>
        <a:spcBef>
          <a:spcPts val="792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54938" indent="-251899" algn="l" defTabSz="914034" rtl="0" eaLnBrk="1" latinLnBrk="0" hangingPunct="1">
        <a:lnSpc>
          <a:spcPct val="140000"/>
        </a:lnSpc>
        <a:spcBef>
          <a:spcPts val="720"/>
        </a:spcBef>
        <a:buClrTx/>
        <a:buFont typeface="Huawei Sans" panose="020C0503030203020204" pitchFamily="34" charset="0"/>
        <a:buChar char="▫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03998" indent="-201519" algn="l" defTabSz="914034" rtl="0" eaLnBrk="1" latinLnBrk="0" hangingPunct="1">
        <a:lnSpc>
          <a:spcPct val="140000"/>
        </a:lnSpc>
        <a:spcBef>
          <a:spcPts val="648"/>
        </a:spcBef>
        <a:buClrTx/>
        <a:buFont typeface="微软雅黑" panose="020B0503020204020204" pitchFamily="34" charset="-122"/>
        <a:buChar char="▪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840" indent="-197921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802879" indent="-201519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4" pos="7399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" name="文本占位符 7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/>
              <a:t>万倡利</a:t>
            </a:r>
            <a:r>
              <a:rPr lang="en-US" altLang="zh-CN" smtClean="0"/>
              <a:t>/wwx408647</a:t>
            </a:r>
            <a:endParaRPr lang="zh-CN" altLang="en-US" dirty="0"/>
          </a:p>
        </p:txBody>
      </p:sp>
      <p:sp>
        <p:nvSpPr>
          <p:cNvPr id="75" name="文本占位符 7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2020.2.13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671B40-9EE1-47FF-B56D-61E5C76B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编程语言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zh-CN" altLang="en-US" sz="1800" dirty="0"/>
              <a:t>编程语言（</a:t>
            </a:r>
            <a:r>
              <a:rPr lang="en-US" altLang="zh-CN" sz="1800" dirty="0"/>
              <a:t>Programming Language</a:t>
            </a:r>
            <a:r>
              <a:rPr lang="zh-CN" altLang="en-US" sz="1800" dirty="0"/>
              <a:t>），是一种用于编写计算机程序的语言，用于控制计算机的行为。</a:t>
            </a:r>
            <a:endParaRPr lang="en-US" altLang="zh-CN" sz="1800" dirty="0"/>
          </a:p>
          <a:p>
            <a:pPr marL="342900" indent="-342900">
              <a:lnSpc>
                <a:spcPct val="130000"/>
              </a:lnSpc>
            </a:pPr>
            <a:r>
              <a:rPr lang="zh-CN" altLang="en-US" sz="1800" dirty="0"/>
              <a:t>按照语言在执行之前是否需要编译区分，可以将编程语言分为需要编译的编译型语言（</a:t>
            </a:r>
            <a:r>
              <a:rPr lang="en-US" altLang="zh-CN" sz="1800" dirty="0"/>
              <a:t>Compiled Language</a:t>
            </a:r>
            <a:r>
              <a:rPr lang="zh-CN" altLang="en-US" sz="1800" dirty="0"/>
              <a:t>），不需要编译的解释型语言（</a:t>
            </a:r>
            <a:r>
              <a:rPr lang="en-US" altLang="zh-CN" sz="1800" dirty="0"/>
              <a:t>Interpreted Language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748C6C3-9E02-4F2F-B2C4-74E655981961}"/>
              </a:ext>
            </a:extLst>
          </p:cNvPr>
          <p:cNvGrpSpPr/>
          <p:nvPr/>
        </p:nvGrpSpPr>
        <p:grpSpPr>
          <a:xfrm>
            <a:off x="2538664" y="2673710"/>
            <a:ext cx="6821905" cy="3491247"/>
            <a:chOff x="3362649" y="2808989"/>
            <a:chExt cx="4977418" cy="3249067"/>
          </a:xfrm>
        </p:grpSpPr>
        <p:sp>
          <p:nvSpPr>
            <p:cNvPr id="19" name="圆角矩形 5">
              <a:extLst>
                <a:ext uri="{FF2B5EF4-FFF2-40B4-BE49-F238E27FC236}">
                  <a16:creationId xmlns:a16="http://schemas.microsoft.com/office/drawing/2014/main" xmlns="" id="{EC3FBC57-24C7-45EE-A4D7-7AECA81506D2}"/>
                </a:ext>
              </a:extLst>
            </p:cNvPr>
            <p:cNvSpPr/>
            <p:nvPr/>
          </p:nvSpPr>
          <p:spPr>
            <a:xfrm>
              <a:off x="3362650" y="2808989"/>
              <a:ext cx="1474046" cy="62589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12700">
              <a:solidFill>
                <a:srgbClr val="00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700" dirty="0">
                  <a:solidFill>
                    <a:srgbClr val="0082B4"/>
                  </a:solidFill>
                </a:rPr>
                <a:t>编译型语言</a:t>
              </a:r>
              <a:endParaRPr lang="en-US" altLang="zh-CN" sz="1700" dirty="0">
                <a:solidFill>
                  <a:srgbClr val="0082B4"/>
                </a:solidFill>
              </a:endParaRPr>
            </a:p>
            <a:p>
              <a:pPr algn="ctr"/>
              <a:r>
                <a:rPr lang="zh-CN" altLang="en-US" sz="1700" dirty="0">
                  <a:solidFill>
                    <a:srgbClr val="0082B4"/>
                  </a:solidFill>
                </a:rPr>
                <a:t>（源代码）</a:t>
              </a:r>
            </a:p>
          </p:txBody>
        </p:sp>
        <p:sp>
          <p:nvSpPr>
            <p:cNvPr id="21" name="圆角矩形 5">
              <a:extLst>
                <a:ext uri="{FF2B5EF4-FFF2-40B4-BE49-F238E27FC236}">
                  <a16:creationId xmlns:a16="http://schemas.microsoft.com/office/drawing/2014/main" xmlns="" id="{3563AA2B-A73D-4E10-95FF-F52D8F8EE42A}"/>
                </a:ext>
              </a:extLst>
            </p:cNvPr>
            <p:cNvSpPr/>
            <p:nvPr/>
          </p:nvSpPr>
          <p:spPr>
            <a:xfrm>
              <a:off x="6866021" y="2808989"/>
              <a:ext cx="1474046" cy="62589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12700">
              <a:solidFill>
                <a:srgbClr val="00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700" dirty="0">
                  <a:solidFill>
                    <a:srgbClr val="0082B4"/>
                  </a:solidFill>
                </a:rPr>
                <a:t>解释型语言</a:t>
              </a:r>
              <a:endParaRPr lang="en-US" altLang="zh-CN" sz="1700" dirty="0">
                <a:solidFill>
                  <a:srgbClr val="0082B4"/>
                </a:solidFill>
              </a:endParaRPr>
            </a:p>
            <a:p>
              <a:pPr algn="ctr"/>
              <a:r>
                <a:rPr lang="zh-CN" altLang="en-US" sz="1700" dirty="0">
                  <a:solidFill>
                    <a:srgbClr val="0082B4"/>
                  </a:solidFill>
                </a:rPr>
                <a:t>（源代码）</a:t>
              </a:r>
            </a:p>
          </p:txBody>
        </p:sp>
        <p:sp>
          <p:nvSpPr>
            <p:cNvPr id="22" name="圆角矩形 5">
              <a:extLst>
                <a:ext uri="{FF2B5EF4-FFF2-40B4-BE49-F238E27FC236}">
                  <a16:creationId xmlns:a16="http://schemas.microsoft.com/office/drawing/2014/main" xmlns="" id="{D0156882-CC5E-43D5-9690-E43E5ED99B0D}"/>
                </a:ext>
              </a:extLst>
            </p:cNvPr>
            <p:cNvSpPr/>
            <p:nvPr/>
          </p:nvSpPr>
          <p:spPr>
            <a:xfrm>
              <a:off x="3362650" y="3737127"/>
              <a:ext cx="1474046" cy="3623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12700">
              <a:solidFill>
                <a:srgbClr val="00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700">
                  <a:solidFill>
                    <a:srgbClr val="0082B4"/>
                  </a:solidFill>
                </a:rPr>
                <a:t>编译器</a:t>
              </a:r>
            </a:p>
          </p:txBody>
        </p:sp>
        <p:sp>
          <p:nvSpPr>
            <p:cNvPr id="25" name="圆角矩形 5">
              <a:extLst>
                <a:ext uri="{FF2B5EF4-FFF2-40B4-BE49-F238E27FC236}">
                  <a16:creationId xmlns:a16="http://schemas.microsoft.com/office/drawing/2014/main" xmlns="" id="{79D82E76-2F25-4C66-8BE9-5EE31B92D678}"/>
                </a:ext>
              </a:extLst>
            </p:cNvPr>
            <p:cNvSpPr/>
            <p:nvPr/>
          </p:nvSpPr>
          <p:spPr>
            <a:xfrm>
              <a:off x="3362650" y="4377676"/>
              <a:ext cx="1474046" cy="39728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12700">
              <a:solidFill>
                <a:srgbClr val="00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700">
                  <a:solidFill>
                    <a:srgbClr val="0082B4"/>
                  </a:solidFill>
                </a:rPr>
                <a:t>可执行文件</a:t>
              </a:r>
            </a:p>
          </p:txBody>
        </p:sp>
        <p:sp>
          <p:nvSpPr>
            <p:cNvPr id="26" name="圆角矩形 5">
              <a:extLst>
                <a:ext uri="{FF2B5EF4-FFF2-40B4-BE49-F238E27FC236}">
                  <a16:creationId xmlns:a16="http://schemas.microsoft.com/office/drawing/2014/main" xmlns="" id="{1159E307-E5EE-4FE5-93F6-B6275DF134F8}"/>
                </a:ext>
              </a:extLst>
            </p:cNvPr>
            <p:cNvSpPr/>
            <p:nvPr/>
          </p:nvSpPr>
          <p:spPr>
            <a:xfrm>
              <a:off x="6866021" y="3729424"/>
              <a:ext cx="1474046" cy="104553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12700">
              <a:solidFill>
                <a:srgbClr val="00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700">
                  <a:solidFill>
                    <a:srgbClr val="0082B4"/>
                  </a:solidFill>
                </a:rPr>
                <a:t>解释器：逐行解释源代码</a:t>
              </a:r>
            </a:p>
          </p:txBody>
        </p: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xmlns="" id="{F4556C55-FFB0-456C-AD1B-4649733F81C5}"/>
                </a:ext>
              </a:extLst>
            </p:cNvPr>
            <p:cNvSpPr/>
            <p:nvPr/>
          </p:nvSpPr>
          <p:spPr>
            <a:xfrm>
              <a:off x="3362649" y="5065174"/>
              <a:ext cx="4977417" cy="3623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12700">
              <a:solidFill>
                <a:srgbClr val="00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700" dirty="0">
                  <a:solidFill>
                    <a:srgbClr val="0082B4"/>
                  </a:solidFill>
                </a:rPr>
                <a:t>操作系统（</a:t>
              </a:r>
              <a:r>
                <a:rPr lang="en-US" altLang="zh-CN" sz="1700" dirty="0">
                  <a:solidFill>
                    <a:srgbClr val="0082B4"/>
                  </a:solidFill>
                </a:rPr>
                <a:t>Windows/Linux/Mac OS</a:t>
              </a:r>
              <a:r>
                <a:rPr lang="zh-CN" altLang="en-US" sz="1700" dirty="0">
                  <a:solidFill>
                    <a:srgbClr val="0082B4"/>
                  </a:solidFill>
                </a:rPr>
                <a:t>）</a:t>
              </a:r>
            </a:p>
          </p:txBody>
        </p:sp>
        <p:sp>
          <p:nvSpPr>
            <p:cNvPr id="28" name="圆角矩形 5">
              <a:extLst>
                <a:ext uri="{FF2B5EF4-FFF2-40B4-BE49-F238E27FC236}">
                  <a16:creationId xmlns:a16="http://schemas.microsoft.com/office/drawing/2014/main" xmlns="" id="{A0F81133-5717-4C40-9CE6-74A61ADC4929}"/>
                </a:ext>
              </a:extLst>
            </p:cNvPr>
            <p:cNvSpPr/>
            <p:nvPr/>
          </p:nvSpPr>
          <p:spPr>
            <a:xfrm>
              <a:off x="3362649" y="5695689"/>
              <a:ext cx="4977417" cy="3623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12700">
              <a:solidFill>
                <a:srgbClr val="00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700" dirty="0">
                  <a:solidFill>
                    <a:srgbClr val="0082B4"/>
                  </a:solidFill>
                </a:rPr>
                <a:t>CPU</a:t>
              </a:r>
              <a:r>
                <a:rPr lang="zh-CN" altLang="en-US" sz="1700" dirty="0">
                  <a:solidFill>
                    <a:srgbClr val="0082B4"/>
                  </a:solidFill>
                </a:rPr>
                <a:t>（</a:t>
              </a:r>
              <a:r>
                <a:rPr lang="en-US" altLang="zh-CN" sz="1700" dirty="0">
                  <a:solidFill>
                    <a:srgbClr val="0082B4"/>
                  </a:solidFill>
                </a:rPr>
                <a:t>X86</a:t>
              </a:r>
              <a:r>
                <a:rPr lang="zh-CN" altLang="en-US" sz="1700" dirty="0">
                  <a:solidFill>
                    <a:srgbClr val="0082B4"/>
                  </a:solidFill>
                </a:rPr>
                <a:t>架构</a:t>
              </a:r>
              <a:r>
                <a:rPr lang="en-US" altLang="zh-CN" sz="1700" dirty="0">
                  <a:solidFill>
                    <a:srgbClr val="0082B4"/>
                  </a:solidFill>
                </a:rPr>
                <a:t>/ARM</a:t>
              </a:r>
              <a:r>
                <a:rPr lang="zh-CN" altLang="en-US" sz="1700" dirty="0">
                  <a:solidFill>
                    <a:srgbClr val="0082B4"/>
                  </a:solidFill>
                </a:rPr>
                <a:t>架构）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A2826E98-3FA4-4CE8-B622-0A3ED2604662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4099673" y="3434881"/>
              <a:ext cx="0" cy="3022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xmlns="" id="{90C4FD04-7544-40B5-9FF8-4F764F6C2B4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603044" y="3434881"/>
              <a:ext cx="0" cy="3186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E3D2DFA9-D576-4A86-A84A-B03374E4DD71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099673" y="4099494"/>
              <a:ext cx="0" cy="2781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5F05082D-B80A-4892-B099-FF4EC9B24E7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4099673" y="4774960"/>
              <a:ext cx="0" cy="314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245F3965-2735-4E35-A203-0752AD2CB7B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603044" y="4774960"/>
              <a:ext cx="0" cy="2902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xmlns="" id="{BE95831A-1C98-4314-89AB-C7C22680D00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5851358" y="5427541"/>
              <a:ext cx="0" cy="268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24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DC8D6B-B318-4BF2-87E0-DDBCBF64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计算技术栈与程序执行过程</a:t>
            </a:r>
          </a:p>
        </p:txBody>
      </p:sp>
      <p:sp>
        <p:nvSpPr>
          <p:cNvPr id="48" name="圆角矩形 96">
            <a:extLst>
              <a:ext uri="{FF2B5EF4-FFF2-40B4-BE49-F238E27FC236}">
                <a16:creationId xmlns:a16="http://schemas.microsoft.com/office/drawing/2014/main" xmlns="" id="{0D83BCDD-8A59-425B-B40C-C13217477344}"/>
              </a:ext>
            </a:extLst>
          </p:cNvPr>
          <p:cNvSpPr/>
          <p:nvPr/>
        </p:nvSpPr>
        <p:spPr>
          <a:xfrm>
            <a:off x="2042369" y="5546279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rgbClr val="FFFFFF"/>
                </a:solidFill>
              </a:rPr>
              <a:t>Physics</a:t>
            </a:r>
            <a:r>
              <a:rPr lang="zh-CN" altLang="en-US" sz="1400" b="1" dirty="0">
                <a:solidFill>
                  <a:srgbClr val="FFFFFF"/>
                </a:solidFill>
              </a:rPr>
              <a:t>（物理原材料）</a:t>
            </a:r>
          </a:p>
        </p:txBody>
      </p:sp>
      <p:sp>
        <p:nvSpPr>
          <p:cNvPr id="49" name="圆角矩形 97">
            <a:extLst>
              <a:ext uri="{FF2B5EF4-FFF2-40B4-BE49-F238E27FC236}">
                <a16:creationId xmlns:a16="http://schemas.microsoft.com/office/drawing/2014/main" xmlns="" id="{1B2C6AFD-504F-48A1-841E-6F4BD0A2F863}"/>
              </a:ext>
            </a:extLst>
          </p:cNvPr>
          <p:cNvSpPr/>
          <p:nvPr/>
        </p:nvSpPr>
        <p:spPr>
          <a:xfrm>
            <a:off x="2042369" y="5121193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rgbClr val="FFFFFF"/>
                </a:solidFill>
              </a:rPr>
              <a:t>Transistors</a:t>
            </a:r>
            <a:r>
              <a:rPr lang="zh-CN" altLang="en-US" sz="1400" b="1" dirty="0">
                <a:solidFill>
                  <a:srgbClr val="FFFFFF"/>
                </a:solidFill>
              </a:rPr>
              <a:t>（晶体管）</a:t>
            </a:r>
          </a:p>
        </p:txBody>
      </p:sp>
      <p:sp>
        <p:nvSpPr>
          <p:cNvPr id="50" name="圆角矩形 98">
            <a:extLst>
              <a:ext uri="{FF2B5EF4-FFF2-40B4-BE49-F238E27FC236}">
                <a16:creationId xmlns:a16="http://schemas.microsoft.com/office/drawing/2014/main" xmlns="" id="{D00C5F02-4FE2-4181-AD51-C76A121DF444}"/>
              </a:ext>
            </a:extLst>
          </p:cNvPr>
          <p:cNvSpPr/>
          <p:nvPr/>
        </p:nvSpPr>
        <p:spPr>
          <a:xfrm>
            <a:off x="2042369" y="4696108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rgbClr val="FFFFFF"/>
                </a:solidFill>
              </a:rPr>
              <a:t>Gates/Registers</a:t>
            </a:r>
            <a:r>
              <a:rPr lang="zh-CN" altLang="en-US" sz="1400" b="1" dirty="0">
                <a:solidFill>
                  <a:srgbClr val="FFFFFF"/>
                </a:solidFill>
              </a:rPr>
              <a:t>（门</a:t>
            </a:r>
            <a:r>
              <a:rPr lang="en-US" altLang="zh-CN" sz="1400" b="1" dirty="0">
                <a:solidFill>
                  <a:srgbClr val="FFFFFF"/>
                </a:solidFill>
              </a:rPr>
              <a:t>/</a:t>
            </a:r>
            <a:r>
              <a:rPr lang="zh-CN" altLang="en-US" sz="1400" b="1" dirty="0">
                <a:solidFill>
                  <a:srgbClr val="FFFFFF"/>
                </a:solidFill>
              </a:rPr>
              <a:t>寄存器）</a:t>
            </a:r>
          </a:p>
        </p:txBody>
      </p:sp>
      <p:sp>
        <p:nvSpPr>
          <p:cNvPr id="51" name="圆角矩形 99">
            <a:extLst>
              <a:ext uri="{FF2B5EF4-FFF2-40B4-BE49-F238E27FC236}">
                <a16:creationId xmlns:a16="http://schemas.microsoft.com/office/drawing/2014/main" xmlns="" id="{234FAFAC-5468-442D-A8BA-A732D8020731}"/>
              </a:ext>
            </a:extLst>
          </p:cNvPr>
          <p:cNvSpPr/>
          <p:nvPr/>
        </p:nvSpPr>
        <p:spPr>
          <a:xfrm>
            <a:off x="2042369" y="4271024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rgbClr val="FFFFFF"/>
                </a:solidFill>
              </a:rPr>
              <a:t>Micro Architecture</a:t>
            </a:r>
            <a:r>
              <a:rPr lang="zh-CN" altLang="en-US" sz="1400" b="1" dirty="0">
                <a:solidFill>
                  <a:srgbClr val="FFFFFF"/>
                </a:solidFill>
              </a:rPr>
              <a:t>（微架构）</a:t>
            </a:r>
          </a:p>
        </p:txBody>
      </p:sp>
      <p:sp>
        <p:nvSpPr>
          <p:cNvPr id="52" name="圆角矩形 100">
            <a:extLst>
              <a:ext uri="{FF2B5EF4-FFF2-40B4-BE49-F238E27FC236}">
                <a16:creationId xmlns:a16="http://schemas.microsoft.com/office/drawing/2014/main" xmlns="" id="{76577657-32C8-40B7-A521-53ACFD4F2803}"/>
              </a:ext>
            </a:extLst>
          </p:cNvPr>
          <p:cNvSpPr/>
          <p:nvPr/>
        </p:nvSpPr>
        <p:spPr>
          <a:xfrm>
            <a:off x="2042369" y="2995770"/>
            <a:ext cx="3738285" cy="4250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chemeClr val="tx1"/>
                </a:solidFill>
              </a:rPr>
              <a:t>Assembly Language</a:t>
            </a:r>
            <a:r>
              <a:rPr lang="zh-CN" altLang="en-US" sz="1400" b="1" dirty="0">
                <a:solidFill>
                  <a:schemeClr val="tx1"/>
                </a:solidFill>
              </a:rPr>
              <a:t>（汇编语言）</a:t>
            </a:r>
          </a:p>
        </p:txBody>
      </p:sp>
      <p:sp>
        <p:nvSpPr>
          <p:cNvPr id="53" name="圆角矩形 101">
            <a:extLst>
              <a:ext uri="{FF2B5EF4-FFF2-40B4-BE49-F238E27FC236}">
                <a16:creationId xmlns:a16="http://schemas.microsoft.com/office/drawing/2014/main" xmlns="" id="{31B52CF8-FA50-4D97-AC6C-6E10028C4019}"/>
              </a:ext>
            </a:extLst>
          </p:cNvPr>
          <p:cNvSpPr/>
          <p:nvPr/>
        </p:nvSpPr>
        <p:spPr>
          <a:xfrm>
            <a:off x="2042369" y="2570685"/>
            <a:ext cx="3738285" cy="425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chemeClr val="tx1"/>
                </a:solidFill>
              </a:rPr>
              <a:t>High-Level Language</a:t>
            </a:r>
            <a:r>
              <a:rPr lang="zh-CN" altLang="en-US" sz="1400" b="1" dirty="0">
                <a:solidFill>
                  <a:schemeClr val="tx1"/>
                </a:solidFill>
              </a:rPr>
              <a:t>（高级编程语言）</a:t>
            </a:r>
          </a:p>
        </p:txBody>
      </p:sp>
      <p:sp>
        <p:nvSpPr>
          <p:cNvPr id="54" name="圆角矩形 102">
            <a:extLst>
              <a:ext uri="{FF2B5EF4-FFF2-40B4-BE49-F238E27FC236}">
                <a16:creationId xmlns:a16="http://schemas.microsoft.com/office/drawing/2014/main" xmlns="" id="{DD557F0D-934D-4E7A-8509-439C2C2DDE4C}"/>
              </a:ext>
            </a:extLst>
          </p:cNvPr>
          <p:cNvSpPr/>
          <p:nvPr/>
        </p:nvSpPr>
        <p:spPr>
          <a:xfrm>
            <a:off x="2042369" y="2141513"/>
            <a:ext cx="3738285" cy="425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chemeClr val="tx1"/>
                </a:solidFill>
              </a:rPr>
              <a:t>Algorithm</a:t>
            </a:r>
            <a:r>
              <a:rPr lang="zh-CN" altLang="en-US" sz="1400" b="1" dirty="0">
                <a:solidFill>
                  <a:schemeClr val="tx1"/>
                </a:solidFill>
              </a:rPr>
              <a:t>（算法）</a:t>
            </a:r>
          </a:p>
        </p:txBody>
      </p:sp>
      <p:sp>
        <p:nvSpPr>
          <p:cNvPr id="55" name="圆角矩形 103">
            <a:extLst>
              <a:ext uri="{FF2B5EF4-FFF2-40B4-BE49-F238E27FC236}">
                <a16:creationId xmlns:a16="http://schemas.microsoft.com/office/drawing/2014/main" xmlns="" id="{038C2F27-A4B4-484C-B191-BC642245502B}"/>
              </a:ext>
            </a:extLst>
          </p:cNvPr>
          <p:cNvSpPr/>
          <p:nvPr/>
        </p:nvSpPr>
        <p:spPr>
          <a:xfrm>
            <a:off x="2042369" y="1724483"/>
            <a:ext cx="3738285" cy="425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chemeClr val="tx1"/>
                </a:solidFill>
              </a:rPr>
              <a:t>Application</a:t>
            </a:r>
            <a:r>
              <a:rPr lang="zh-CN" altLang="en-US" sz="1400" b="1" dirty="0">
                <a:solidFill>
                  <a:schemeClr val="tx1"/>
                </a:solidFill>
              </a:rPr>
              <a:t>（应用）</a:t>
            </a:r>
          </a:p>
        </p:txBody>
      </p:sp>
      <p:sp>
        <p:nvSpPr>
          <p:cNvPr id="56" name="圆角矩形 104">
            <a:extLst>
              <a:ext uri="{FF2B5EF4-FFF2-40B4-BE49-F238E27FC236}">
                <a16:creationId xmlns:a16="http://schemas.microsoft.com/office/drawing/2014/main" xmlns="" id="{47F5A6DF-6891-4D46-84B2-9C90085844AF}"/>
              </a:ext>
            </a:extLst>
          </p:cNvPr>
          <p:cNvSpPr/>
          <p:nvPr/>
        </p:nvSpPr>
        <p:spPr>
          <a:xfrm>
            <a:off x="2042369" y="3420856"/>
            <a:ext cx="3738285" cy="42508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chemeClr val="tx1"/>
                </a:solidFill>
              </a:rPr>
              <a:t>Machine Code</a:t>
            </a:r>
            <a:r>
              <a:rPr lang="zh-CN" altLang="en-US" sz="1400" b="1" dirty="0">
                <a:solidFill>
                  <a:schemeClr val="tx1"/>
                </a:solidFill>
              </a:rPr>
              <a:t>（二进制机器码）</a:t>
            </a:r>
          </a:p>
        </p:txBody>
      </p:sp>
      <p:sp>
        <p:nvSpPr>
          <p:cNvPr id="57" name="圆角矩形 105">
            <a:extLst>
              <a:ext uri="{FF2B5EF4-FFF2-40B4-BE49-F238E27FC236}">
                <a16:creationId xmlns:a16="http://schemas.microsoft.com/office/drawing/2014/main" xmlns="" id="{CCB87A53-6AF7-4FF4-BDA7-F3AD13FE8527}"/>
              </a:ext>
            </a:extLst>
          </p:cNvPr>
          <p:cNvSpPr/>
          <p:nvPr/>
        </p:nvSpPr>
        <p:spPr>
          <a:xfrm>
            <a:off x="2042369" y="3845940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rgbClr val="FFFFFF"/>
                </a:solidFill>
              </a:rPr>
              <a:t>Instruction Set Architecture</a:t>
            </a:r>
            <a:r>
              <a:rPr lang="zh-CN" altLang="en-US" sz="1400" b="1" dirty="0">
                <a:solidFill>
                  <a:srgbClr val="FFFFFF"/>
                </a:solidFill>
              </a:rPr>
              <a:t>（指令集架构）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26C6FC07-4E97-4F81-B844-ABD57FB9DB05}"/>
              </a:ext>
            </a:extLst>
          </p:cNvPr>
          <p:cNvCxnSpPr/>
          <p:nvPr/>
        </p:nvCxnSpPr>
        <p:spPr>
          <a:xfrm flipV="1">
            <a:off x="1746535" y="1724483"/>
            <a:ext cx="0" cy="419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085EF865-0BFC-4819-92BF-A77AD05F440C}"/>
              </a:ext>
            </a:extLst>
          </p:cNvPr>
          <p:cNvCxnSpPr/>
          <p:nvPr/>
        </p:nvCxnSpPr>
        <p:spPr>
          <a:xfrm flipV="1">
            <a:off x="1181759" y="1724483"/>
            <a:ext cx="0" cy="41977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34">
            <a:extLst>
              <a:ext uri="{FF2B5EF4-FFF2-40B4-BE49-F238E27FC236}">
                <a16:creationId xmlns:a16="http://schemas.microsoft.com/office/drawing/2014/main" xmlns="" id="{0278E49F-5032-4D6F-BF0B-7D28EEA53402}"/>
              </a:ext>
            </a:extLst>
          </p:cNvPr>
          <p:cNvSpPr txBox="1"/>
          <p:nvPr/>
        </p:nvSpPr>
        <p:spPr>
          <a:xfrm rot="16200000">
            <a:off x="-200659" y="4240195"/>
            <a:ext cx="2280745" cy="242047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1D1D1A"/>
                </a:solidFill>
              </a:rPr>
              <a:t>Increasing order of Complexity</a:t>
            </a:r>
            <a:endParaRPr lang="zh-CN" altLang="en-US" b="1" dirty="0">
              <a:solidFill>
                <a:srgbClr val="1D1D1A"/>
              </a:solidFill>
            </a:endParaRPr>
          </a:p>
        </p:txBody>
      </p:sp>
      <p:sp>
        <p:nvSpPr>
          <p:cNvPr id="61" name="文本框 39">
            <a:extLst>
              <a:ext uri="{FF2B5EF4-FFF2-40B4-BE49-F238E27FC236}">
                <a16:creationId xmlns:a16="http://schemas.microsoft.com/office/drawing/2014/main" xmlns="" id="{A9EC585C-C7BF-4801-9845-C0CA5E05D93F}"/>
              </a:ext>
            </a:extLst>
          </p:cNvPr>
          <p:cNvSpPr txBox="1"/>
          <p:nvPr/>
        </p:nvSpPr>
        <p:spPr>
          <a:xfrm rot="16200000">
            <a:off x="355152" y="4262796"/>
            <a:ext cx="2280745" cy="242047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1D1D1A"/>
                </a:solidFill>
              </a:rPr>
              <a:t>Increasing order of Abstraction</a:t>
            </a:r>
            <a:endParaRPr lang="zh-CN" altLang="en-US" b="1" dirty="0">
              <a:solidFill>
                <a:srgbClr val="1D1D1A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131491C8-D707-4A48-9DC9-F7A37B155D72}"/>
              </a:ext>
            </a:extLst>
          </p:cNvPr>
          <p:cNvCxnSpPr/>
          <p:nvPr/>
        </p:nvCxnSpPr>
        <p:spPr>
          <a:xfrm flipV="1">
            <a:off x="5856855" y="4058482"/>
            <a:ext cx="504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C0EDEF89-6896-4757-BA01-602CCDC1AA9F}"/>
              </a:ext>
            </a:extLst>
          </p:cNvPr>
          <p:cNvCxnSpPr/>
          <p:nvPr/>
        </p:nvCxnSpPr>
        <p:spPr>
          <a:xfrm flipV="1">
            <a:off x="6112347" y="1724483"/>
            <a:ext cx="0" cy="233399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42">
            <a:extLst>
              <a:ext uri="{FF2B5EF4-FFF2-40B4-BE49-F238E27FC236}">
                <a16:creationId xmlns:a16="http://schemas.microsoft.com/office/drawing/2014/main" xmlns="" id="{B0B49DC5-B662-4D88-A42F-B40F04B67D8A}"/>
              </a:ext>
            </a:extLst>
          </p:cNvPr>
          <p:cNvSpPr txBox="1"/>
          <p:nvPr/>
        </p:nvSpPr>
        <p:spPr>
          <a:xfrm rot="16200000">
            <a:off x="5507179" y="2956849"/>
            <a:ext cx="833821" cy="26894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1D1D1A"/>
                </a:solidFill>
                <a:cs typeface="Arial" panose="020B0604020202020204" pitchFamily="34" charset="0"/>
              </a:rPr>
              <a:t>Software</a:t>
            </a:r>
            <a:endParaRPr lang="zh-CN" altLang="en-US" b="1" dirty="0">
              <a:solidFill>
                <a:srgbClr val="1D1D1A"/>
              </a:solidFill>
              <a:cs typeface="Arial" panose="020B06040202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9EAAA183-6DB2-4755-BDFD-ECEAF7399DF8}"/>
              </a:ext>
            </a:extLst>
          </p:cNvPr>
          <p:cNvCxnSpPr/>
          <p:nvPr/>
        </p:nvCxnSpPr>
        <p:spPr>
          <a:xfrm flipV="1">
            <a:off x="6112347" y="4058482"/>
            <a:ext cx="0" cy="19128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48">
            <a:extLst>
              <a:ext uri="{FF2B5EF4-FFF2-40B4-BE49-F238E27FC236}">
                <a16:creationId xmlns:a16="http://schemas.microsoft.com/office/drawing/2014/main" xmlns="" id="{0E13F2CE-7254-4B54-A5A1-9BDE37E29F4D}"/>
              </a:ext>
            </a:extLst>
          </p:cNvPr>
          <p:cNvSpPr txBox="1"/>
          <p:nvPr/>
        </p:nvSpPr>
        <p:spPr>
          <a:xfrm rot="16200000">
            <a:off x="5484767" y="4909957"/>
            <a:ext cx="833821" cy="26894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1D1D1A"/>
                </a:solidFill>
                <a:cs typeface="Arial" panose="020B0604020202020204" pitchFamily="34" charset="0"/>
              </a:rPr>
              <a:t>Hardware</a:t>
            </a:r>
            <a:endParaRPr lang="zh-CN" altLang="en-US" b="1" dirty="0">
              <a:solidFill>
                <a:srgbClr val="1D1D1A"/>
              </a:solidFill>
              <a:cs typeface="Arial" panose="020B0604020202020204" pitchFamily="34" charset="0"/>
            </a:endParaRPr>
          </a:p>
        </p:txBody>
      </p:sp>
      <p:sp>
        <p:nvSpPr>
          <p:cNvPr id="67" name="文本框 47">
            <a:extLst>
              <a:ext uri="{FF2B5EF4-FFF2-40B4-BE49-F238E27FC236}">
                <a16:creationId xmlns:a16="http://schemas.microsoft.com/office/drawing/2014/main" xmlns="" id="{61A240BD-BD70-4CD6-8959-1396D3EA9A0C}"/>
              </a:ext>
            </a:extLst>
          </p:cNvPr>
          <p:cNvSpPr txBox="1"/>
          <p:nvPr/>
        </p:nvSpPr>
        <p:spPr>
          <a:xfrm>
            <a:off x="6994366" y="2098128"/>
            <a:ext cx="1029014" cy="432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1D1D1A"/>
                </a:solidFill>
              </a:rPr>
              <a:t>高级语言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21BAEF25-9DFD-4FCD-B230-9EDB4546B760}"/>
              </a:ext>
            </a:extLst>
          </p:cNvPr>
          <p:cNvGrpSpPr/>
          <p:nvPr/>
        </p:nvGrpSpPr>
        <p:grpSpPr>
          <a:xfrm>
            <a:off x="8221227" y="1976691"/>
            <a:ext cx="3065592" cy="665567"/>
            <a:chOff x="8196132" y="1918447"/>
            <a:chExt cx="2767745" cy="665567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334E4716-5120-4648-B065-193498DD8A56}"/>
                </a:ext>
              </a:extLst>
            </p:cNvPr>
            <p:cNvSpPr/>
            <p:nvPr/>
          </p:nvSpPr>
          <p:spPr>
            <a:xfrm>
              <a:off x="8196132" y="1918447"/>
              <a:ext cx="1296000" cy="66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2"/>
              <a:r>
                <a:rPr lang="en-US" altLang="zh-CN" sz="1400" b="1" dirty="0">
                  <a:solidFill>
                    <a:srgbClr val="1D1D1A"/>
                  </a:solidFill>
                </a:rPr>
                <a:t>temp = v [k];</a:t>
              </a:r>
            </a:p>
            <a:p>
              <a:pPr defTabSz="914112"/>
              <a:r>
                <a:rPr lang="en-US" altLang="zh-CN" sz="1400" b="1" dirty="0">
                  <a:solidFill>
                    <a:srgbClr val="1D1D1A"/>
                  </a:solidFill>
                </a:rPr>
                <a:t>v[k] = v[k+1];</a:t>
              </a:r>
            </a:p>
            <a:p>
              <a:pPr defTabSz="914112"/>
              <a:r>
                <a:rPr lang="en-US" altLang="zh-CN" sz="1400" b="1" dirty="0">
                  <a:solidFill>
                    <a:srgbClr val="1D1D1A"/>
                  </a:solidFill>
                </a:rPr>
                <a:t>v[k+1] = temp;</a:t>
              </a:r>
              <a:endParaRPr lang="zh-CN" altLang="en-US" sz="1400" b="1" dirty="0">
                <a:solidFill>
                  <a:srgbClr val="1D1D1A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1F09B127-46A1-408C-A118-B46A2B281A20}"/>
                </a:ext>
              </a:extLst>
            </p:cNvPr>
            <p:cNvSpPr/>
            <p:nvPr/>
          </p:nvSpPr>
          <p:spPr>
            <a:xfrm>
              <a:off x="9667877" y="1918447"/>
              <a:ext cx="1296000" cy="66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2"/>
              <a:r>
                <a:rPr lang="en-US" altLang="zh-CN" sz="1400" b="1" dirty="0">
                  <a:solidFill>
                    <a:srgbClr val="1D1D1A"/>
                  </a:solidFill>
                </a:rPr>
                <a:t>TEMP = V[K]</a:t>
              </a:r>
            </a:p>
            <a:p>
              <a:pPr defTabSz="914112"/>
              <a:r>
                <a:rPr lang="en-US" altLang="zh-CN" sz="1400" b="1" dirty="0">
                  <a:solidFill>
                    <a:srgbClr val="1D1D1A"/>
                  </a:solidFill>
                </a:rPr>
                <a:t>V[K] = V[K+1]</a:t>
              </a:r>
            </a:p>
            <a:p>
              <a:pPr defTabSz="914112"/>
              <a:r>
                <a:rPr lang="en-US" altLang="zh-CN" sz="1400" b="1" dirty="0">
                  <a:solidFill>
                    <a:srgbClr val="1D1D1A"/>
                  </a:solidFill>
                </a:rPr>
                <a:t>V[K+1] = TEMP</a:t>
              </a:r>
              <a:endParaRPr lang="zh-CN" altLang="en-US" sz="1400" b="1" dirty="0">
                <a:solidFill>
                  <a:srgbClr val="1D1D1A"/>
                </a:solidFill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CFCECCFC-0552-4B8D-AAE9-590FFE5A4102}"/>
              </a:ext>
            </a:extLst>
          </p:cNvPr>
          <p:cNvSpPr/>
          <p:nvPr/>
        </p:nvSpPr>
        <p:spPr>
          <a:xfrm>
            <a:off x="8936418" y="3222789"/>
            <a:ext cx="1556682" cy="770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200" b="1" dirty="0" err="1">
                <a:solidFill>
                  <a:schemeClr val="tx1"/>
                </a:solidFill>
              </a:rPr>
              <a:t>lw</a:t>
            </a:r>
            <a:r>
              <a:rPr lang="en-US" altLang="zh-CN" sz="1200" b="1" dirty="0">
                <a:solidFill>
                  <a:schemeClr val="tx1"/>
                </a:solidFill>
              </a:rPr>
              <a:t> $t0, 0($2)</a:t>
            </a:r>
          </a:p>
          <a:p>
            <a:pPr algn="ctr" defTabSz="914112"/>
            <a:r>
              <a:rPr lang="en-US" altLang="zh-CN" sz="1200" b="1" dirty="0" err="1">
                <a:solidFill>
                  <a:schemeClr val="tx1"/>
                </a:solidFill>
              </a:rPr>
              <a:t>lw</a:t>
            </a:r>
            <a:r>
              <a:rPr lang="en-US" altLang="zh-CN" sz="1200" b="1" dirty="0">
                <a:solidFill>
                  <a:schemeClr val="tx1"/>
                </a:solidFill>
              </a:rPr>
              <a:t> $t1, 4($2)</a:t>
            </a:r>
          </a:p>
          <a:p>
            <a:pPr algn="ctr" defTabSz="914112"/>
            <a:r>
              <a:rPr lang="en-US" altLang="zh-CN" sz="1200" b="1" dirty="0" err="1">
                <a:solidFill>
                  <a:schemeClr val="tx1"/>
                </a:solidFill>
              </a:rPr>
              <a:t>sw</a:t>
            </a:r>
            <a:r>
              <a:rPr lang="en-US" altLang="zh-CN" sz="1200" b="1" dirty="0">
                <a:solidFill>
                  <a:schemeClr val="tx1"/>
                </a:solidFill>
              </a:rPr>
              <a:t> $t1, 0($2)</a:t>
            </a:r>
          </a:p>
          <a:p>
            <a:pPr algn="ctr" defTabSz="914112"/>
            <a:r>
              <a:rPr lang="en-US" altLang="zh-CN" sz="1200" b="1" dirty="0" err="1">
                <a:solidFill>
                  <a:schemeClr val="tx1"/>
                </a:solidFill>
              </a:rPr>
              <a:t>sw</a:t>
            </a:r>
            <a:r>
              <a:rPr lang="en-US" altLang="zh-CN" sz="1200" b="1" dirty="0">
                <a:solidFill>
                  <a:schemeClr val="tx1"/>
                </a:solidFill>
              </a:rPr>
              <a:t> $t0, 4($2)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文本框 56">
            <a:extLst>
              <a:ext uri="{FF2B5EF4-FFF2-40B4-BE49-F238E27FC236}">
                <a16:creationId xmlns:a16="http://schemas.microsoft.com/office/drawing/2014/main" xmlns="" id="{1073DE08-61FA-4732-B849-6CB821932846}"/>
              </a:ext>
            </a:extLst>
          </p:cNvPr>
          <p:cNvSpPr txBox="1"/>
          <p:nvPr/>
        </p:nvSpPr>
        <p:spPr>
          <a:xfrm>
            <a:off x="6994366" y="3449716"/>
            <a:ext cx="1029014" cy="432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1D1D1A"/>
                </a:solidFill>
              </a:rPr>
              <a:t>汇编语言</a:t>
            </a:r>
          </a:p>
        </p:txBody>
      </p:sp>
      <p:sp>
        <p:nvSpPr>
          <p:cNvPr id="73" name="文本框 57">
            <a:extLst>
              <a:ext uri="{FF2B5EF4-FFF2-40B4-BE49-F238E27FC236}">
                <a16:creationId xmlns:a16="http://schemas.microsoft.com/office/drawing/2014/main" xmlns="" id="{D0BA5BAC-73F9-47A8-A5F8-970DA0D7ABAF}"/>
              </a:ext>
            </a:extLst>
          </p:cNvPr>
          <p:cNvSpPr txBox="1"/>
          <p:nvPr/>
        </p:nvSpPr>
        <p:spPr>
          <a:xfrm>
            <a:off x="6994366" y="4746621"/>
            <a:ext cx="1029014" cy="432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1D1D1A"/>
                </a:solidFill>
              </a:rPr>
              <a:t>机器码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5FE108A-DEAE-480F-B079-458A230B7EF6}"/>
              </a:ext>
            </a:extLst>
          </p:cNvPr>
          <p:cNvSpPr/>
          <p:nvPr/>
        </p:nvSpPr>
        <p:spPr>
          <a:xfrm>
            <a:off x="8221225" y="4505145"/>
            <a:ext cx="3065591" cy="805819"/>
          </a:xfrm>
          <a:prstGeom prst="rect">
            <a:avLst/>
          </a:prstGeom>
          <a:solidFill>
            <a:srgbClr val="92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050" b="1" dirty="0">
                <a:solidFill>
                  <a:srgbClr val="FFFFFF"/>
                </a:solidFill>
              </a:rPr>
              <a:t>0000 1001 1100 0110 1010 1111 0101 1000</a:t>
            </a:r>
          </a:p>
          <a:p>
            <a:pPr algn="ctr" defTabSz="914112"/>
            <a:r>
              <a:rPr lang="en-US" altLang="zh-CN" sz="1050" b="1" dirty="0">
                <a:solidFill>
                  <a:srgbClr val="FFFFFF"/>
                </a:solidFill>
              </a:rPr>
              <a:t>1010 1111 0101 1000 0000 1001 1100 0110</a:t>
            </a:r>
          </a:p>
          <a:p>
            <a:pPr algn="ctr" defTabSz="914112"/>
            <a:r>
              <a:rPr lang="en-US" altLang="zh-CN" sz="1050" b="1" dirty="0">
                <a:solidFill>
                  <a:srgbClr val="FFFFFF"/>
                </a:solidFill>
              </a:rPr>
              <a:t>1100 0110 1010 1111 0101 1000 0000 1001</a:t>
            </a:r>
          </a:p>
          <a:p>
            <a:pPr algn="ctr" defTabSz="914112"/>
            <a:r>
              <a:rPr lang="en-US" altLang="zh-CN" sz="1050" b="1" dirty="0">
                <a:solidFill>
                  <a:srgbClr val="FFFFFF"/>
                </a:solidFill>
              </a:rPr>
              <a:t>0101 1000 0000 1001 1100 0110 1010 1111</a:t>
            </a:r>
            <a:endParaRPr lang="zh-CN" altLang="en-US" sz="1050" b="1" dirty="0">
              <a:solidFill>
                <a:srgbClr val="FFFFFF"/>
              </a:solidFill>
            </a:endParaRPr>
          </a:p>
        </p:txBody>
      </p:sp>
      <p:sp>
        <p:nvSpPr>
          <p:cNvPr id="75" name="下箭头 121">
            <a:extLst>
              <a:ext uri="{FF2B5EF4-FFF2-40B4-BE49-F238E27FC236}">
                <a16:creationId xmlns:a16="http://schemas.microsoft.com/office/drawing/2014/main" xmlns="" id="{C125A235-BF5C-4296-8DEF-18F734EF4B35}"/>
              </a:ext>
            </a:extLst>
          </p:cNvPr>
          <p:cNvSpPr/>
          <p:nvPr/>
        </p:nvSpPr>
        <p:spPr>
          <a:xfrm>
            <a:off x="9121500" y="2693058"/>
            <a:ext cx="216000" cy="468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50" b="1" dirty="0">
              <a:solidFill>
                <a:srgbClr val="FFFFFF"/>
              </a:solidFill>
            </a:endParaRPr>
          </a:p>
        </p:txBody>
      </p:sp>
      <p:sp>
        <p:nvSpPr>
          <p:cNvPr id="76" name="下箭头 122">
            <a:extLst>
              <a:ext uri="{FF2B5EF4-FFF2-40B4-BE49-F238E27FC236}">
                <a16:creationId xmlns:a16="http://schemas.microsoft.com/office/drawing/2014/main" xmlns="" id="{CAC08E4D-0645-4C7B-973E-DC66AC082D5C}"/>
              </a:ext>
            </a:extLst>
          </p:cNvPr>
          <p:cNvSpPr/>
          <p:nvPr/>
        </p:nvSpPr>
        <p:spPr>
          <a:xfrm>
            <a:off x="10096860" y="2693058"/>
            <a:ext cx="216000" cy="468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50" b="1" dirty="0">
              <a:solidFill>
                <a:srgbClr val="FFFFFF"/>
              </a:solidFill>
            </a:endParaRPr>
          </a:p>
        </p:txBody>
      </p:sp>
      <p:sp>
        <p:nvSpPr>
          <p:cNvPr id="77" name="下箭头 123">
            <a:extLst>
              <a:ext uri="{FF2B5EF4-FFF2-40B4-BE49-F238E27FC236}">
                <a16:creationId xmlns:a16="http://schemas.microsoft.com/office/drawing/2014/main" xmlns="" id="{5ACA9F40-4EF4-4DB8-8DBA-4879C8654165}"/>
              </a:ext>
            </a:extLst>
          </p:cNvPr>
          <p:cNvSpPr/>
          <p:nvPr/>
        </p:nvSpPr>
        <p:spPr>
          <a:xfrm>
            <a:off x="8417820" y="2693058"/>
            <a:ext cx="216000" cy="1764000"/>
          </a:xfrm>
          <a:prstGeom prst="downArrow">
            <a:avLst/>
          </a:prstGeom>
          <a:solidFill>
            <a:srgbClr val="92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50" b="1" dirty="0">
              <a:solidFill>
                <a:srgbClr val="FFFFFF"/>
              </a:solidFill>
            </a:endParaRPr>
          </a:p>
        </p:txBody>
      </p:sp>
      <p:sp>
        <p:nvSpPr>
          <p:cNvPr id="78" name="下箭头 124">
            <a:extLst>
              <a:ext uri="{FF2B5EF4-FFF2-40B4-BE49-F238E27FC236}">
                <a16:creationId xmlns:a16="http://schemas.microsoft.com/office/drawing/2014/main" xmlns="" id="{CC4D0D7C-B9DE-455A-84C3-C5645440B188}"/>
              </a:ext>
            </a:extLst>
          </p:cNvPr>
          <p:cNvSpPr/>
          <p:nvPr/>
        </p:nvSpPr>
        <p:spPr>
          <a:xfrm>
            <a:off x="10856220" y="2693058"/>
            <a:ext cx="216000" cy="1764000"/>
          </a:xfrm>
          <a:prstGeom prst="downArrow">
            <a:avLst/>
          </a:prstGeom>
          <a:solidFill>
            <a:srgbClr val="92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50" b="1" dirty="0">
              <a:solidFill>
                <a:srgbClr val="FFFFFF"/>
              </a:solidFill>
            </a:endParaRPr>
          </a:p>
        </p:txBody>
      </p:sp>
      <p:sp>
        <p:nvSpPr>
          <p:cNvPr id="79" name="文本框 52">
            <a:extLst>
              <a:ext uri="{FF2B5EF4-FFF2-40B4-BE49-F238E27FC236}">
                <a16:creationId xmlns:a16="http://schemas.microsoft.com/office/drawing/2014/main" xmlns="" id="{67176AE5-6F00-4B50-AFAC-9AADB14C9D7C}"/>
              </a:ext>
            </a:extLst>
          </p:cNvPr>
          <p:cNvSpPr txBox="1"/>
          <p:nvPr/>
        </p:nvSpPr>
        <p:spPr>
          <a:xfrm>
            <a:off x="8385011" y="2680672"/>
            <a:ext cx="972437" cy="54122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b="1" dirty="0">
                <a:solidFill>
                  <a:srgbClr val="1D1D1A"/>
                </a:solidFill>
                <a:cs typeface="Arial" panose="020B0604020202020204" pitchFamily="34" charset="0"/>
              </a:rPr>
              <a:t>C/C++</a:t>
            </a:r>
          </a:p>
          <a:p>
            <a:pPr algn="ctr"/>
            <a:r>
              <a:rPr lang="zh-CN" altLang="en-US" sz="1300" b="1" dirty="0">
                <a:solidFill>
                  <a:srgbClr val="1D1D1A"/>
                </a:solidFill>
                <a:cs typeface="Arial" panose="020B0604020202020204" pitchFamily="34" charset="0"/>
              </a:rPr>
              <a:t>编译器</a:t>
            </a:r>
          </a:p>
        </p:txBody>
      </p:sp>
      <p:sp>
        <p:nvSpPr>
          <p:cNvPr id="80" name="文本框 67">
            <a:extLst>
              <a:ext uri="{FF2B5EF4-FFF2-40B4-BE49-F238E27FC236}">
                <a16:creationId xmlns:a16="http://schemas.microsoft.com/office/drawing/2014/main" xmlns="" id="{3236B2B5-A962-4551-8568-A6043F642DAA}"/>
              </a:ext>
            </a:extLst>
          </p:cNvPr>
          <p:cNvSpPr txBox="1"/>
          <p:nvPr/>
        </p:nvSpPr>
        <p:spPr>
          <a:xfrm>
            <a:off x="10163114" y="2680672"/>
            <a:ext cx="828000" cy="47297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b="1" dirty="0">
                <a:solidFill>
                  <a:srgbClr val="1D1D1A"/>
                </a:solidFill>
                <a:cs typeface="Arial" panose="020B0604020202020204" pitchFamily="34" charset="0"/>
              </a:rPr>
              <a:t>Fortran</a:t>
            </a:r>
          </a:p>
          <a:p>
            <a:pPr algn="ctr"/>
            <a:r>
              <a:rPr lang="zh-CN" altLang="en-US" sz="1300" b="1" dirty="0">
                <a:solidFill>
                  <a:srgbClr val="1D1D1A"/>
                </a:solidFill>
                <a:cs typeface="Arial" panose="020B0604020202020204" pitchFamily="34" charset="0"/>
              </a:rPr>
              <a:t>编译器</a:t>
            </a:r>
          </a:p>
        </p:txBody>
      </p:sp>
      <p:sp>
        <p:nvSpPr>
          <p:cNvPr id="81" name="下箭头 127">
            <a:extLst>
              <a:ext uri="{FF2B5EF4-FFF2-40B4-BE49-F238E27FC236}">
                <a16:creationId xmlns:a16="http://schemas.microsoft.com/office/drawing/2014/main" xmlns="" id="{68F2256E-A5CB-4329-9455-8D95ED57C47E}"/>
              </a:ext>
            </a:extLst>
          </p:cNvPr>
          <p:cNvSpPr/>
          <p:nvPr/>
        </p:nvSpPr>
        <p:spPr>
          <a:xfrm>
            <a:off x="9637020" y="4035769"/>
            <a:ext cx="216000" cy="4680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50" b="1" dirty="0">
              <a:solidFill>
                <a:srgbClr val="FFFFFF"/>
              </a:solidFill>
            </a:endParaRPr>
          </a:p>
        </p:txBody>
      </p:sp>
      <p:sp>
        <p:nvSpPr>
          <p:cNvPr id="82" name="文本框 69">
            <a:extLst>
              <a:ext uri="{FF2B5EF4-FFF2-40B4-BE49-F238E27FC236}">
                <a16:creationId xmlns:a16="http://schemas.microsoft.com/office/drawing/2014/main" xmlns="" id="{6E2C9B12-876A-47E7-B47B-A61EC3A1476E}"/>
              </a:ext>
            </a:extLst>
          </p:cNvPr>
          <p:cNvSpPr txBox="1"/>
          <p:nvPr/>
        </p:nvSpPr>
        <p:spPr>
          <a:xfrm>
            <a:off x="9285340" y="4095353"/>
            <a:ext cx="900000" cy="28686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1D1D1A"/>
                </a:solidFill>
                <a:cs typeface="Arial" panose="020B0604020202020204" pitchFamily="34" charset="0"/>
              </a:rPr>
              <a:t>汇编器</a:t>
            </a:r>
          </a:p>
        </p:txBody>
      </p:sp>
      <p:sp>
        <p:nvSpPr>
          <p:cNvPr id="83" name="文本框 59">
            <a:extLst>
              <a:ext uri="{FF2B5EF4-FFF2-40B4-BE49-F238E27FC236}">
                <a16:creationId xmlns:a16="http://schemas.microsoft.com/office/drawing/2014/main" xmlns="" id="{FBECE676-4A68-42CA-80EF-7574165D4C4F}"/>
              </a:ext>
            </a:extLst>
          </p:cNvPr>
          <p:cNvSpPr txBox="1"/>
          <p:nvPr/>
        </p:nvSpPr>
        <p:spPr>
          <a:xfrm>
            <a:off x="3179676" y="1296056"/>
            <a:ext cx="1369824" cy="293662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</a:rPr>
              <a:t>计算技术栈</a:t>
            </a:r>
          </a:p>
        </p:txBody>
      </p:sp>
      <p:sp>
        <p:nvSpPr>
          <p:cNvPr id="84" name="文本框 72">
            <a:extLst>
              <a:ext uri="{FF2B5EF4-FFF2-40B4-BE49-F238E27FC236}">
                <a16:creationId xmlns:a16="http://schemas.microsoft.com/office/drawing/2014/main" xmlns="" id="{34C3AD88-1D25-4BAB-97E0-8070C2B2B4C0}"/>
              </a:ext>
            </a:extLst>
          </p:cNvPr>
          <p:cNvSpPr txBox="1"/>
          <p:nvPr/>
        </p:nvSpPr>
        <p:spPr>
          <a:xfrm>
            <a:off x="8826020" y="1296056"/>
            <a:ext cx="1481998" cy="293662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</a:rPr>
              <a:t>程序执行过程</a:t>
            </a:r>
          </a:p>
        </p:txBody>
      </p:sp>
      <p:sp>
        <p:nvSpPr>
          <p:cNvPr id="85" name="文本框 73">
            <a:extLst>
              <a:ext uri="{FF2B5EF4-FFF2-40B4-BE49-F238E27FC236}">
                <a16:creationId xmlns:a16="http://schemas.microsoft.com/office/drawing/2014/main" xmlns="" id="{80AB566C-F518-45BD-AA75-D34884264E2B}"/>
              </a:ext>
            </a:extLst>
          </p:cNvPr>
          <p:cNvSpPr txBox="1"/>
          <p:nvPr/>
        </p:nvSpPr>
        <p:spPr>
          <a:xfrm>
            <a:off x="6994366" y="5500382"/>
            <a:ext cx="1029014" cy="432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1D1D1A"/>
                </a:solidFill>
              </a:rPr>
              <a:t>指令集</a:t>
            </a:r>
          </a:p>
        </p:txBody>
      </p:sp>
      <p:sp>
        <p:nvSpPr>
          <p:cNvPr id="86" name="圆角矩形 132">
            <a:extLst>
              <a:ext uri="{FF2B5EF4-FFF2-40B4-BE49-F238E27FC236}">
                <a16:creationId xmlns:a16="http://schemas.microsoft.com/office/drawing/2014/main" xmlns="" id="{8B800C91-3676-4183-96EA-0F3F3A7C8009}"/>
              </a:ext>
            </a:extLst>
          </p:cNvPr>
          <p:cNvSpPr/>
          <p:nvPr/>
        </p:nvSpPr>
        <p:spPr>
          <a:xfrm>
            <a:off x="8377618" y="4599342"/>
            <a:ext cx="2808000" cy="14400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50" b="1" dirty="0">
              <a:solidFill>
                <a:srgbClr val="FFFFFF"/>
              </a:solidFill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D1B22125-0332-430E-9FD3-A92D35F71DCF}"/>
              </a:ext>
            </a:extLst>
          </p:cNvPr>
          <p:cNvCxnSpPr/>
          <p:nvPr/>
        </p:nvCxnSpPr>
        <p:spPr>
          <a:xfrm>
            <a:off x="8705901" y="4736602"/>
            <a:ext cx="0" cy="864000"/>
          </a:xfrm>
          <a:prstGeom prst="straightConnector1">
            <a:avLst/>
          </a:prstGeom>
          <a:ln w="28575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7174">
            <a:extLst>
              <a:ext uri="{FF2B5EF4-FFF2-40B4-BE49-F238E27FC236}">
                <a16:creationId xmlns:a16="http://schemas.microsoft.com/office/drawing/2014/main" xmlns="" id="{BE2BBDF9-1CEE-494C-976E-A2D5F4B9A5C1}"/>
              </a:ext>
            </a:extLst>
          </p:cNvPr>
          <p:cNvSpPr txBox="1"/>
          <p:nvPr/>
        </p:nvSpPr>
        <p:spPr>
          <a:xfrm>
            <a:off x="8478780" y="5593332"/>
            <a:ext cx="503139" cy="254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EC7061"/>
                </a:solidFill>
              </a:rPr>
              <a:t>指令</a:t>
            </a:r>
            <a:r>
              <a:rPr lang="en-US" altLang="zh-CN" sz="1600" b="1" dirty="0">
                <a:solidFill>
                  <a:srgbClr val="EC7061"/>
                </a:solidFill>
              </a:rPr>
              <a:t>1</a:t>
            </a:r>
            <a:endParaRPr lang="zh-CN" altLang="en-US" sz="1600" b="1" dirty="0">
              <a:solidFill>
                <a:srgbClr val="EC7061"/>
              </a:solidFill>
            </a:endParaRPr>
          </a:p>
        </p:txBody>
      </p:sp>
      <p:sp>
        <p:nvSpPr>
          <p:cNvPr id="89" name="圆角矩形 135">
            <a:extLst>
              <a:ext uri="{FF2B5EF4-FFF2-40B4-BE49-F238E27FC236}">
                <a16:creationId xmlns:a16="http://schemas.microsoft.com/office/drawing/2014/main" xmlns="" id="{0AA6859F-E439-4DD2-AD9F-0DF23EB420A9}"/>
              </a:ext>
            </a:extLst>
          </p:cNvPr>
          <p:cNvSpPr/>
          <p:nvPr/>
        </p:nvSpPr>
        <p:spPr>
          <a:xfrm>
            <a:off x="8377618" y="4907984"/>
            <a:ext cx="2808000" cy="144000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50" b="1" dirty="0">
              <a:solidFill>
                <a:srgbClr val="FFFFFF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8BBE034B-CE24-4A37-A75E-B8615831DCC6}"/>
              </a:ext>
            </a:extLst>
          </p:cNvPr>
          <p:cNvCxnSpPr>
            <a:endCxn id="91" idx="0"/>
          </p:cNvCxnSpPr>
          <p:nvPr/>
        </p:nvCxnSpPr>
        <p:spPr>
          <a:xfrm flipH="1">
            <a:off x="10488030" y="5051984"/>
            <a:ext cx="5070" cy="54134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89">
            <a:extLst>
              <a:ext uri="{FF2B5EF4-FFF2-40B4-BE49-F238E27FC236}">
                <a16:creationId xmlns:a16="http://schemas.microsoft.com/office/drawing/2014/main" xmlns="" id="{5C9B0038-DDBF-4EC8-B227-4D43CE8FBA0D}"/>
              </a:ext>
            </a:extLst>
          </p:cNvPr>
          <p:cNvSpPr txBox="1"/>
          <p:nvPr/>
        </p:nvSpPr>
        <p:spPr>
          <a:xfrm>
            <a:off x="10236460" y="5593332"/>
            <a:ext cx="503139" cy="254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0070C0"/>
                </a:solidFill>
              </a:rPr>
              <a:t>数据</a:t>
            </a:r>
            <a:r>
              <a:rPr lang="en-US" altLang="zh-CN" sz="1600" b="1" dirty="0">
                <a:solidFill>
                  <a:srgbClr val="0070C0"/>
                </a:solidFill>
              </a:rPr>
              <a:t>1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6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C1E6DC-A4E2-42CE-AB38-4B2D54BF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高级编程语言 </a:t>
            </a:r>
            <a:r>
              <a:rPr lang="en-US" altLang="zh-CN"/>
              <a:t>- </a:t>
            </a:r>
            <a:r>
              <a:rPr lang="zh-CN" altLang="en-US"/>
              <a:t>编译型语言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zh-CN" altLang="en-US" sz="2000" b="1" dirty="0"/>
              <a:t>编译型语言</a:t>
            </a:r>
            <a:r>
              <a:rPr lang="zh-CN" altLang="en-US" sz="2000" dirty="0"/>
              <a:t>：编译型语言的程序在执行之前有一个编译过程，把程序编译成为机器语言的文件。运行时不需要重新翻译，直接使用编译的结果。典型的如</a:t>
            </a:r>
            <a:r>
              <a:rPr lang="en-US" altLang="zh-CN" sz="2000" dirty="0"/>
              <a:t>C/C++/Go</a:t>
            </a:r>
            <a:r>
              <a:rPr lang="zh-CN" altLang="en-US" sz="2000" dirty="0"/>
              <a:t>语言，都属于编译型语言。</a:t>
            </a:r>
            <a:endParaRPr lang="en-US" altLang="zh-CN" sz="2000" dirty="0"/>
          </a:p>
          <a:p>
            <a:pPr marL="342900" indent="-342900">
              <a:lnSpc>
                <a:spcPct val="130000"/>
              </a:lnSpc>
            </a:pPr>
            <a:r>
              <a:rPr lang="zh-CN" altLang="en-US" sz="2000" b="1" dirty="0"/>
              <a:t>从源码到程序的过程</a:t>
            </a:r>
            <a:r>
              <a:rPr lang="zh-CN" altLang="en-US" sz="2000" dirty="0"/>
              <a:t>：源码需要由编译器、汇编器翻译成机器指令，再通过链接器链接库函数生成机器语言程序。机器语言必须与</a:t>
            </a:r>
            <a:r>
              <a:rPr lang="en-US" altLang="zh-CN" sz="2000" dirty="0"/>
              <a:t>CPU</a:t>
            </a:r>
            <a:r>
              <a:rPr lang="zh-CN" altLang="en-US" sz="2000" dirty="0"/>
              <a:t>的指令集匹配，在运行时通过加载器加载到内存，由</a:t>
            </a:r>
            <a:r>
              <a:rPr lang="en-US" altLang="zh-CN" sz="2000" dirty="0"/>
              <a:t>CPU</a:t>
            </a:r>
            <a:r>
              <a:rPr lang="zh-CN" altLang="en-US" sz="2000" dirty="0"/>
              <a:t>执行指令。</a:t>
            </a:r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D3E952-746B-4092-8D19-E32C3969A5B9}"/>
              </a:ext>
            </a:extLst>
          </p:cNvPr>
          <p:cNvSpPr txBox="1"/>
          <p:nvPr/>
        </p:nvSpPr>
        <p:spPr>
          <a:xfrm>
            <a:off x="1878342" y="3729452"/>
            <a:ext cx="856272" cy="846480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编译器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5F8C60B-B6BC-4520-B0F1-C58985748851}"/>
              </a:ext>
            </a:extLst>
          </p:cNvPr>
          <p:cNvSpPr txBox="1"/>
          <p:nvPr/>
        </p:nvSpPr>
        <p:spPr>
          <a:xfrm>
            <a:off x="6980269" y="3729452"/>
            <a:ext cx="856272" cy="846480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链接器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000A521-E13D-4377-93C8-976CEC9CA585}"/>
              </a:ext>
            </a:extLst>
          </p:cNvPr>
          <p:cNvSpPr txBox="1"/>
          <p:nvPr/>
        </p:nvSpPr>
        <p:spPr>
          <a:xfrm>
            <a:off x="8062536" y="3729452"/>
            <a:ext cx="1481877" cy="84648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可执行</a:t>
            </a:r>
            <a:r>
              <a:rPr lang="zh-CN" altLang="en-US"/>
              <a:t>代码：</a:t>
            </a:r>
            <a:endParaRPr lang="en-US" altLang="zh-CN"/>
          </a:p>
          <a:p>
            <a:r>
              <a:rPr lang="zh-CN" altLang="en-US"/>
              <a:t>机器语言程序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5F9AE77-4914-487F-863D-556A26F4EB5C}"/>
              </a:ext>
            </a:extLst>
          </p:cNvPr>
          <p:cNvSpPr txBox="1"/>
          <p:nvPr/>
        </p:nvSpPr>
        <p:spPr>
          <a:xfrm>
            <a:off x="9770408" y="3729452"/>
            <a:ext cx="856271" cy="846480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加载器</a:t>
            </a:r>
            <a:endParaRPr lang="en-US" altLang="zh-CN" dirty="0"/>
          </a:p>
        </p:txBody>
      </p:sp>
      <p:cxnSp>
        <p:nvCxnSpPr>
          <p:cNvPr id="8" name="直接箭头连接符 35">
            <a:extLst>
              <a:ext uri="{FF2B5EF4-FFF2-40B4-BE49-F238E27FC236}">
                <a16:creationId xmlns:a16="http://schemas.microsoft.com/office/drawing/2014/main" xmlns="" id="{D9A33F0A-739F-4744-8968-5F2764ECE06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5100304" y="4150001"/>
            <a:ext cx="225995" cy="269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63F89F56-7212-4783-850A-B719AD53C2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36541" y="4152692"/>
            <a:ext cx="225995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CEBB657-3C02-4B21-B057-9CEE5E6A3D4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544413" y="4152692"/>
            <a:ext cx="225995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B8C1B12-E18E-4A21-A825-5872CD6452C4}"/>
              </a:ext>
            </a:extLst>
          </p:cNvPr>
          <p:cNvSpPr txBox="1"/>
          <p:nvPr/>
        </p:nvSpPr>
        <p:spPr>
          <a:xfrm>
            <a:off x="471560" y="3729452"/>
            <a:ext cx="1180787" cy="84648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/>
              <a:t>C/C++</a:t>
            </a:r>
            <a:r>
              <a:rPr lang="zh-CN" altLang="en-US" dirty="0"/>
              <a:t>源码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C1EAA4CE-DC3C-4F6F-A641-38A39C911603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652347" y="4152692"/>
            <a:ext cx="225995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CBEBEAF-16EA-4432-84B9-FFBA7EE263DF}"/>
              </a:ext>
            </a:extLst>
          </p:cNvPr>
          <p:cNvSpPr txBox="1"/>
          <p:nvPr/>
        </p:nvSpPr>
        <p:spPr>
          <a:xfrm>
            <a:off x="5326299" y="3729452"/>
            <a:ext cx="1427975" cy="841097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目标模块：</a:t>
            </a:r>
            <a:endParaRPr lang="en-US" altLang="zh-CN" dirty="0"/>
          </a:p>
          <a:p>
            <a:r>
              <a:rPr lang="zh-CN" altLang="en-US"/>
              <a:t>机器语言模块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8061305-7D20-44BA-BD9B-2BF68F29B5C1}"/>
              </a:ext>
            </a:extLst>
          </p:cNvPr>
          <p:cNvSpPr txBox="1"/>
          <p:nvPr/>
        </p:nvSpPr>
        <p:spPr>
          <a:xfrm>
            <a:off x="4814751" y="4991098"/>
            <a:ext cx="1953148" cy="903061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目标库：库函数（机器语言）</a:t>
            </a:r>
            <a:endParaRPr lang="en-US" altLang="zh-CN" dirty="0"/>
          </a:p>
        </p:txBody>
      </p:sp>
      <p:cxnSp>
        <p:nvCxnSpPr>
          <p:cNvPr id="15" name="直接箭头连接符 60">
            <a:extLst>
              <a:ext uri="{FF2B5EF4-FFF2-40B4-BE49-F238E27FC236}">
                <a16:creationId xmlns:a16="http://schemas.microsoft.com/office/drawing/2014/main" xmlns="" id="{79F3982E-D37F-4569-982E-8E0693F2A45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6754274" y="4150001"/>
            <a:ext cx="225995" cy="269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接箭头连接符 63">
            <a:extLst>
              <a:ext uri="{FF2B5EF4-FFF2-40B4-BE49-F238E27FC236}">
                <a16:creationId xmlns:a16="http://schemas.microsoft.com/office/drawing/2014/main" xmlns="" id="{F09A5958-CA7B-47AC-9EF6-3B4DD9929E44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6767899" y="4575932"/>
            <a:ext cx="640506" cy="866697"/>
          </a:xfrm>
          <a:prstGeom prst="bentConnector2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A5D64E0-4BC0-40A8-8619-39FEBEBF6ECD}"/>
              </a:ext>
            </a:extLst>
          </p:cNvPr>
          <p:cNvSpPr txBox="1"/>
          <p:nvPr/>
        </p:nvSpPr>
        <p:spPr>
          <a:xfrm>
            <a:off x="2960609" y="3729452"/>
            <a:ext cx="1057428" cy="84648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汇编语言程序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D1B891A-DC88-45FA-A467-3482E686BD02}"/>
              </a:ext>
            </a:extLst>
          </p:cNvPr>
          <p:cNvSpPr txBox="1"/>
          <p:nvPr/>
        </p:nvSpPr>
        <p:spPr>
          <a:xfrm>
            <a:off x="4244032" y="3729452"/>
            <a:ext cx="856272" cy="846480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汇编器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C6038A4-2D99-44DE-BE52-FE0616ED854F}"/>
              </a:ext>
            </a:extLst>
          </p:cNvPr>
          <p:cNvSpPr txBox="1"/>
          <p:nvPr/>
        </p:nvSpPr>
        <p:spPr>
          <a:xfrm>
            <a:off x="10852674" y="3729452"/>
            <a:ext cx="856271" cy="846480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存储器</a:t>
            </a:r>
            <a:endParaRPr lang="en-US" altLang="zh-CN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FD7C0B20-74E0-4708-8B19-868DFDBF1D3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734614" y="4152692"/>
            <a:ext cx="225995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3E31A92E-E095-48ED-A6C6-594910DFEAD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018037" y="4152692"/>
            <a:ext cx="225995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090A56A9-3331-49EF-99C7-1DC4D1BD728B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0626679" y="4152692"/>
            <a:ext cx="225995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296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04193D-F99F-4A43-8A6A-60DB773C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高级编程语言 </a:t>
            </a:r>
            <a:r>
              <a:rPr lang="en-US" altLang="zh-CN"/>
              <a:t>- </a:t>
            </a:r>
            <a:r>
              <a:rPr lang="zh-CN" altLang="en-US"/>
              <a:t>解释型语言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zh-CN" altLang="en-US" sz="1800" b="1" dirty="0"/>
              <a:t>解释型语言</a:t>
            </a:r>
            <a:r>
              <a:rPr lang="zh-CN" altLang="en-US" sz="1800" dirty="0"/>
              <a:t>：解释型语言的程序不需要在运行前编译，在运行程序的时候才逐行翻译。典型的如</a:t>
            </a:r>
            <a:r>
              <a:rPr lang="en-US" altLang="zh-CN" sz="1800" dirty="0"/>
              <a:t>Java/Python</a:t>
            </a:r>
            <a:r>
              <a:rPr lang="zh-CN" altLang="en-US" sz="1800" dirty="0"/>
              <a:t>语言，都属于解释型语言。</a:t>
            </a:r>
            <a:endParaRPr lang="en-US" altLang="zh-CN" sz="1800" dirty="0"/>
          </a:p>
          <a:p>
            <a:pPr marL="342900" indent="-342900">
              <a:lnSpc>
                <a:spcPct val="130000"/>
              </a:lnSpc>
            </a:pPr>
            <a:r>
              <a:rPr lang="zh-CN" altLang="en-US" sz="1800" b="1" dirty="0"/>
              <a:t>从源码到程序的过程</a:t>
            </a:r>
            <a:r>
              <a:rPr lang="zh-CN" altLang="en-US" sz="1800" dirty="0"/>
              <a:t>：解释型语言的源代码由编译器生成字节码，然后再由虚拟机（</a:t>
            </a:r>
            <a:r>
              <a:rPr lang="en-US" altLang="zh-CN" sz="1800" dirty="0"/>
              <a:t>JVM/PVM</a:t>
            </a:r>
            <a:r>
              <a:rPr lang="zh-CN" altLang="en-US" sz="1800" dirty="0"/>
              <a:t>）解释执行。虚拟机将不同</a:t>
            </a:r>
            <a:r>
              <a:rPr lang="en-US" altLang="zh-CN" sz="1800" dirty="0"/>
              <a:t>CPU</a:t>
            </a:r>
            <a:r>
              <a:rPr lang="zh-CN" altLang="en-US" sz="1800" dirty="0"/>
              <a:t>指令集的差异屏蔽，因此解释型语言的可移植性相对较好。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167E30B-AE00-4F92-ACE8-D61612DA8CD5}"/>
              </a:ext>
            </a:extLst>
          </p:cNvPr>
          <p:cNvSpPr txBox="1"/>
          <p:nvPr/>
        </p:nvSpPr>
        <p:spPr>
          <a:xfrm>
            <a:off x="2026868" y="5518239"/>
            <a:ext cx="897027" cy="574235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/>
              <a:t>JVM</a:t>
            </a:r>
          </a:p>
        </p:txBody>
      </p:sp>
      <p:cxnSp>
        <p:nvCxnSpPr>
          <p:cNvPr id="5" name="直接箭头连接符 35">
            <a:extLst>
              <a:ext uri="{FF2B5EF4-FFF2-40B4-BE49-F238E27FC236}">
                <a16:creationId xmlns:a16="http://schemas.microsoft.com/office/drawing/2014/main" xmlns="" id="{46A89064-4915-4183-8E2F-E88A82D039E4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2475384" y="4361469"/>
            <a:ext cx="0" cy="2930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9BDE9D3-0A2F-4BA4-BBFD-7B82D89D4618}"/>
              </a:ext>
            </a:extLst>
          </p:cNvPr>
          <p:cNvSpPr txBox="1"/>
          <p:nvPr/>
        </p:nvSpPr>
        <p:spPr>
          <a:xfrm>
            <a:off x="1594177" y="4654563"/>
            <a:ext cx="1762414" cy="570583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类文件</a:t>
            </a:r>
            <a:endParaRPr lang="en-US" altLang="zh-CN" dirty="0"/>
          </a:p>
          <a:p>
            <a:r>
              <a:rPr lang="zh-CN" altLang="en-US" dirty="0"/>
              <a:t>（字节码）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1DF8348-1D6A-40C8-AE8B-DBDC41FD9CA1}"/>
              </a:ext>
            </a:extLst>
          </p:cNvPr>
          <p:cNvSpPr txBox="1"/>
          <p:nvPr/>
        </p:nvSpPr>
        <p:spPr>
          <a:xfrm>
            <a:off x="3579849" y="4654563"/>
            <a:ext cx="1739450" cy="570583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库函数</a:t>
            </a:r>
            <a:endParaRPr lang="en-US" altLang="zh-CN" dirty="0"/>
          </a:p>
          <a:p>
            <a:r>
              <a:rPr lang="zh-CN" altLang="en-US" dirty="0"/>
              <a:t>（机器语言）</a:t>
            </a:r>
            <a:endParaRPr lang="en-US" altLang="zh-CN" dirty="0"/>
          </a:p>
        </p:txBody>
      </p:sp>
      <p:cxnSp>
        <p:nvCxnSpPr>
          <p:cNvPr id="8" name="直接箭头连接符 60">
            <a:extLst>
              <a:ext uri="{FF2B5EF4-FFF2-40B4-BE49-F238E27FC236}">
                <a16:creationId xmlns:a16="http://schemas.microsoft.com/office/drawing/2014/main" xmlns="" id="{628712AA-85E6-4122-ADB7-834AFB20DB83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475383" y="5225146"/>
            <a:ext cx="1" cy="293093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直接箭头连接符 63">
            <a:extLst>
              <a:ext uri="{FF2B5EF4-FFF2-40B4-BE49-F238E27FC236}">
                <a16:creationId xmlns:a16="http://schemas.microsoft.com/office/drawing/2014/main" xmlns="" id="{0F7CAD24-A153-4535-B893-20DE560E7D2E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3315932" y="4384596"/>
            <a:ext cx="293093" cy="19741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8C5E7EB-E66D-442F-93DD-E942B3042D08}"/>
              </a:ext>
            </a:extLst>
          </p:cNvPr>
          <p:cNvSpPr txBox="1"/>
          <p:nvPr/>
        </p:nvSpPr>
        <p:spPr>
          <a:xfrm>
            <a:off x="1594177" y="2919905"/>
            <a:ext cx="1762414" cy="574235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Java</a:t>
            </a:r>
            <a:r>
              <a:rPr lang="zh-CN" altLang="en-US" dirty="0"/>
              <a:t>语言程序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DE48B79-EE29-455E-AD7B-7DB74EA91985}"/>
              </a:ext>
            </a:extLst>
          </p:cNvPr>
          <p:cNvSpPr txBox="1"/>
          <p:nvPr/>
        </p:nvSpPr>
        <p:spPr>
          <a:xfrm>
            <a:off x="2026870" y="3787234"/>
            <a:ext cx="897027" cy="574235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编译器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2244F763-962B-4935-B367-27693D60316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75384" y="3494140"/>
            <a:ext cx="0" cy="2930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6EFB153-4BC1-44A3-9701-7DB1500D59DB}"/>
              </a:ext>
            </a:extLst>
          </p:cNvPr>
          <p:cNvSpPr txBox="1"/>
          <p:nvPr/>
        </p:nvSpPr>
        <p:spPr>
          <a:xfrm>
            <a:off x="9135966" y="5539034"/>
            <a:ext cx="915272" cy="578830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/>
              <a:t>PVM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1BAC35B5-417A-426C-BE6B-9ADA5C9644DA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9593604" y="4373006"/>
            <a:ext cx="0" cy="29544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DCAB7F6-D034-4FD3-8612-A7F4ADDDBB66}"/>
              </a:ext>
            </a:extLst>
          </p:cNvPr>
          <p:cNvSpPr txBox="1"/>
          <p:nvPr/>
        </p:nvSpPr>
        <p:spPr>
          <a:xfrm>
            <a:off x="8710220" y="4668446"/>
            <a:ext cx="1766767" cy="575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Huawei Sans"/>
                <a:ea typeface="方正兰亭黑简体"/>
              </a:defRPr>
            </a:lvl1pPr>
          </a:lstStyle>
          <a:p>
            <a:r>
              <a:rPr lang="en-US" altLang="zh-CN"/>
              <a:t>.</a:t>
            </a:r>
            <a:r>
              <a:rPr lang="en-US" altLang="zh-CN" err="1"/>
              <a:t>pyc</a:t>
            </a:r>
            <a:r>
              <a:rPr lang="zh-CN" altLang="en-US"/>
              <a:t>文件</a:t>
            </a:r>
            <a:endParaRPr lang="en-US" altLang="zh-CN" dirty="0"/>
          </a:p>
          <a:p>
            <a:r>
              <a:rPr lang="zh-CN" altLang="en-US" dirty="0"/>
              <a:t>（字节</a:t>
            </a:r>
            <a:r>
              <a:rPr lang="zh-CN" altLang="en-US"/>
              <a:t>码）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6CA0407-1021-4BF3-A07A-D8FDA92CA897}"/>
              </a:ext>
            </a:extLst>
          </p:cNvPr>
          <p:cNvSpPr txBox="1"/>
          <p:nvPr/>
        </p:nvSpPr>
        <p:spPr>
          <a:xfrm>
            <a:off x="6958325" y="4666010"/>
            <a:ext cx="1523076" cy="590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Huawei Sans"/>
                <a:ea typeface="方正兰亭黑简体"/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en-US" dirty="0"/>
              <a:t>库函数（机器语言）</a:t>
            </a:r>
            <a:endParaRPr lang="en-US" altLang="zh-CN" dirty="0"/>
          </a:p>
        </p:txBody>
      </p:sp>
      <p:cxnSp>
        <p:nvCxnSpPr>
          <p:cNvPr id="18" name="直接箭头连接符 60">
            <a:extLst>
              <a:ext uri="{FF2B5EF4-FFF2-40B4-BE49-F238E27FC236}">
                <a16:creationId xmlns:a16="http://schemas.microsoft.com/office/drawing/2014/main" xmlns="" id="{4C8B6596-DF6C-49B8-B01B-2BB9A22EEC2C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5400000">
            <a:off x="9445885" y="5391314"/>
            <a:ext cx="295439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直接箭头连接符 63">
            <a:extLst>
              <a:ext uri="{FF2B5EF4-FFF2-40B4-BE49-F238E27FC236}">
                <a16:creationId xmlns:a16="http://schemas.microsoft.com/office/drawing/2014/main" xmlns="" id="{EA7CBE00-2C1A-4CB2-8207-A4BFDFF2B8CE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rot="16200000" flipH="1">
            <a:off x="8515501" y="4460932"/>
            <a:ext cx="282463" cy="187373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0E35FCE-99F6-430D-B939-35818543E0C5}"/>
              </a:ext>
            </a:extLst>
          </p:cNvPr>
          <p:cNvSpPr txBox="1"/>
          <p:nvPr/>
        </p:nvSpPr>
        <p:spPr>
          <a:xfrm>
            <a:off x="8710220" y="2919906"/>
            <a:ext cx="1766767" cy="57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/>
                <a:ea typeface="方正兰亭黑简体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</a:rPr>
              <a:t>程序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D273CB1-E5C9-447F-9CB9-F8E14EAA28AF}"/>
              </a:ext>
            </a:extLst>
          </p:cNvPr>
          <p:cNvSpPr txBox="1"/>
          <p:nvPr/>
        </p:nvSpPr>
        <p:spPr>
          <a:xfrm>
            <a:off x="9135967" y="3794176"/>
            <a:ext cx="915272" cy="578830"/>
          </a:xfrm>
          <a:prstGeom prst="rect">
            <a:avLst/>
          </a:prstGeom>
          <a:noFill/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编译器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343AED6A-E751-48D6-BD05-12857918B8B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593604" y="3498736"/>
            <a:ext cx="0" cy="29544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335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0C0EEA-60D1-431E-AB5E-60377156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Python</a:t>
            </a:r>
            <a:r>
              <a:rPr lang="zh-CN" altLang="en-US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034E3F-0B7B-47C8-9E51-030D1432BDB5}"/>
              </a:ext>
            </a:extLst>
          </p:cNvPr>
          <p:cNvSpPr txBox="1">
            <a:spLocks/>
          </p:cNvSpPr>
          <p:nvPr/>
        </p:nvSpPr>
        <p:spPr>
          <a:xfrm>
            <a:off x="468316" y="1349601"/>
            <a:ext cx="11276184" cy="769484"/>
          </a:xfrm>
          <a:prstGeom prst="rect">
            <a:avLst/>
          </a:prstGeom>
        </p:spPr>
        <p:txBody>
          <a:bodyPr/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Python</a:t>
            </a:r>
            <a:r>
              <a:rPr lang="zh-CN" altLang="en-US" sz="2000" dirty="0"/>
              <a:t>是一门完全开源的高级编程语言。它的作者是</a:t>
            </a:r>
            <a:r>
              <a:rPr lang="en-US" altLang="zh-CN" sz="2000" dirty="0"/>
              <a:t>Guido Van </a:t>
            </a:r>
            <a:r>
              <a:rPr lang="en-US" altLang="zh-CN" sz="2000" dirty="0" err="1"/>
              <a:t>Rossum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05C4DA47-B0FD-46F1-85EF-74FFD5D01135}"/>
              </a:ext>
            </a:extLst>
          </p:cNvPr>
          <p:cNvSpPr txBox="1">
            <a:spLocks/>
          </p:cNvSpPr>
          <p:nvPr/>
        </p:nvSpPr>
        <p:spPr>
          <a:xfrm>
            <a:off x="528225" y="4721636"/>
            <a:ext cx="11156366" cy="1288422"/>
          </a:xfrm>
          <a:prstGeom prst="rect">
            <a:avLst/>
          </a:prstGeom>
        </p:spPr>
        <p:txBody>
          <a:bodyPr/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dirty="0"/>
              <a:t>由于</a:t>
            </a:r>
            <a:r>
              <a:rPr lang="en-US" altLang="zh-CN" sz="1900" dirty="0"/>
              <a:t>Python</a:t>
            </a:r>
            <a:r>
              <a:rPr lang="zh-CN" altLang="en-US" sz="1900" dirty="0"/>
              <a:t>具有非常丰富的第三方库，加上</a:t>
            </a:r>
            <a:r>
              <a:rPr lang="en-US" altLang="zh-CN" sz="1900" dirty="0"/>
              <a:t>Python</a:t>
            </a:r>
            <a:r>
              <a:rPr lang="zh-CN" altLang="en-US" sz="1900" dirty="0"/>
              <a:t>语言本身的优点，所以</a:t>
            </a:r>
            <a:r>
              <a:rPr lang="en-US" altLang="zh-CN" sz="1900" dirty="0"/>
              <a:t>Python</a:t>
            </a:r>
            <a:r>
              <a:rPr lang="zh-CN" altLang="en-US" sz="1900" dirty="0"/>
              <a:t>可以在非常多的领域内使用：人工智能、数据科学、</a:t>
            </a:r>
            <a:r>
              <a:rPr lang="en-US" altLang="zh-CN" sz="1900" dirty="0"/>
              <a:t>APP</a:t>
            </a:r>
            <a:r>
              <a:rPr lang="zh-CN" altLang="en-US" sz="1900" dirty="0"/>
              <a:t>、自动化运维脚本等。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68CACA5-7529-4A80-8EF4-2C0AB634FD08}"/>
              </a:ext>
            </a:extLst>
          </p:cNvPr>
          <p:cNvSpPr txBox="1"/>
          <p:nvPr/>
        </p:nvSpPr>
        <p:spPr>
          <a:xfrm>
            <a:off x="589547" y="2201401"/>
            <a:ext cx="6470876" cy="222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的优点：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拥有优雅的语法、动态类型具有解释性质。能够让学习者从语法细节的学习中抽离，专注于程序逻辑。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同时支持面向过程和面向对象的编程。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拥有丰富的第三方库。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可以调用其他语言所写的代码，又被称为胶水语言。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C98E1B5-3218-44DD-A3A0-88267A26423B}"/>
              </a:ext>
            </a:extLst>
          </p:cNvPr>
          <p:cNvSpPr txBox="1"/>
          <p:nvPr/>
        </p:nvSpPr>
        <p:spPr>
          <a:xfrm>
            <a:off x="7430085" y="2229218"/>
            <a:ext cx="4172368" cy="1864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的缺点：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运行速度慢。</a:t>
            </a:r>
            <a:r>
              <a:rPr lang="en-US" altLang="zh-CN" dirty="0"/>
              <a:t>Python</a:t>
            </a:r>
            <a:r>
              <a:rPr lang="zh-CN" altLang="en-US" dirty="0"/>
              <a:t>是解释型语言，不需要编译即可运行。代码在运行时会逐行地翻译成</a:t>
            </a:r>
            <a:r>
              <a:rPr lang="en-US" altLang="zh-CN" dirty="0"/>
              <a:t>CPU</a:t>
            </a:r>
            <a:r>
              <a:rPr lang="zh-CN" altLang="en-US" dirty="0"/>
              <a:t>能理解的机器码，这个翻译过程非常耗时。</a:t>
            </a:r>
          </a:p>
        </p:txBody>
      </p:sp>
    </p:spTree>
    <p:extLst>
      <p:ext uri="{BB962C8B-B14F-4D97-AF65-F5344CB8AC3E}">
        <p14:creationId xmlns:p14="http://schemas.microsoft.com/office/powerpoint/2010/main" val="289261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C8DFA3-DA9D-496E-9B84-5283AAD7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代码执行过程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BC35B71-2ADE-49AA-91D8-A4BEE5237C3C}"/>
              </a:ext>
            </a:extLst>
          </p:cNvPr>
          <p:cNvSpPr txBox="1"/>
          <p:nvPr/>
        </p:nvSpPr>
        <p:spPr>
          <a:xfrm>
            <a:off x="1793736" y="1582462"/>
            <a:ext cx="3240000" cy="574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lvl="0" algn="ctr">
              <a:defRPr b="1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 b="0" dirty="0">
                <a:solidFill>
                  <a:schemeClr val="tx1"/>
                </a:solidFill>
              </a:rPr>
              <a:t>Python</a:t>
            </a:r>
            <a:r>
              <a:rPr lang="zh-CN" altLang="en-US" sz="2000" b="0" dirty="0">
                <a:solidFill>
                  <a:schemeClr val="tx1"/>
                </a:solidFill>
              </a:rPr>
              <a:t>程序编译运行的过程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287FB4D-B972-4902-97FB-1B75BD65D60E}"/>
              </a:ext>
            </a:extLst>
          </p:cNvPr>
          <p:cNvSpPr txBox="1"/>
          <p:nvPr/>
        </p:nvSpPr>
        <p:spPr>
          <a:xfrm>
            <a:off x="6381750" y="1582462"/>
            <a:ext cx="3240000" cy="574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lvl="0" algn="ctr">
              <a:defRPr b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/>
              <a:t>操作过程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C506405-71D7-4653-966A-1063D27C029D}"/>
              </a:ext>
            </a:extLst>
          </p:cNvPr>
          <p:cNvSpPr/>
          <p:nvPr/>
        </p:nvSpPr>
        <p:spPr>
          <a:xfrm>
            <a:off x="6263163" y="2433648"/>
            <a:ext cx="4846114" cy="26913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1D1D1A"/>
                </a:solidFill>
              </a:rPr>
              <a:t>1</a:t>
            </a:r>
            <a:r>
              <a:rPr lang="zh-CN" altLang="en-US" dirty="0">
                <a:solidFill>
                  <a:srgbClr val="1D1D1A"/>
                </a:solidFill>
              </a:rPr>
              <a:t>、在操作系统上安装</a:t>
            </a:r>
            <a:r>
              <a:rPr lang="en-US" altLang="zh-CN" dirty="0">
                <a:solidFill>
                  <a:srgbClr val="1D1D1A"/>
                </a:solidFill>
              </a:rPr>
              <a:t>Python</a:t>
            </a:r>
            <a:r>
              <a:rPr lang="zh-CN" altLang="en-US" dirty="0">
                <a:solidFill>
                  <a:srgbClr val="1D1D1A"/>
                </a:solidFill>
              </a:rPr>
              <a:t>和运行环境。</a:t>
            </a:r>
            <a:endParaRPr lang="en-US" altLang="zh-CN" dirty="0">
              <a:solidFill>
                <a:srgbClr val="1D1D1A"/>
              </a:solidFill>
            </a:endParaRPr>
          </a:p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1D1D1A"/>
                </a:solidFill>
              </a:rPr>
              <a:t>2</a:t>
            </a:r>
            <a:r>
              <a:rPr lang="zh-CN" altLang="en-US" dirty="0">
                <a:solidFill>
                  <a:srgbClr val="1D1D1A"/>
                </a:solidFill>
              </a:rPr>
              <a:t>、编写</a:t>
            </a:r>
            <a:r>
              <a:rPr lang="en-US" altLang="zh-CN" dirty="0">
                <a:solidFill>
                  <a:srgbClr val="1D1D1A"/>
                </a:solidFill>
              </a:rPr>
              <a:t>Python</a:t>
            </a:r>
            <a:r>
              <a:rPr lang="zh-CN" altLang="en-US" dirty="0">
                <a:solidFill>
                  <a:srgbClr val="1D1D1A"/>
                </a:solidFill>
              </a:rPr>
              <a:t>源码。</a:t>
            </a:r>
            <a:endParaRPr lang="en-US" altLang="zh-CN" dirty="0">
              <a:solidFill>
                <a:srgbClr val="1D1D1A"/>
              </a:solidFill>
            </a:endParaRPr>
          </a:p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、编译器运行</a:t>
            </a:r>
            <a:r>
              <a:rPr lang="en-US" altLang="zh-CN" dirty="0">
                <a:solidFill>
                  <a:prstClr val="black"/>
                </a:solidFill>
              </a:rPr>
              <a:t>Python</a:t>
            </a:r>
            <a:r>
              <a:rPr lang="zh-CN" altLang="en-US" dirty="0">
                <a:solidFill>
                  <a:prstClr val="black"/>
                </a:solidFill>
              </a:rPr>
              <a:t>源码，编译生成</a:t>
            </a:r>
            <a:r>
              <a:rPr lang="en-US" altLang="zh-CN" dirty="0" err="1">
                <a:solidFill>
                  <a:prstClr val="black"/>
                </a:solidFill>
              </a:rPr>
              <a:t>pyc</a:t>
            </a:r>
            <a:r>
              <a:rPr lang="zh-CN" altLang="en-US" dirty="0">
                <a:solidFill>
                  <a:prstClr val="black"/>
                </a:solidFill>
              </a:rPr>
              <a:t>文件（字节码）。</a:t>
            </a:r>
            <a:endParaRPr lang="en-US" altLang="zh-CN" dirty="0">
              <a:solidFill>
                <a:prstClr val="black"/>
              </a:solidFill>
            </a:endParaRPr>
          </a:p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4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Python</a:t>
            </a:r>
            <a:r>
              <a:rPr lang="zh-CN" altLang="en-US" dirty="0">
                <a:solidFill>
                  <a:prstClr val="black"/>
                </a:solidFill>
              </a:rPr>
              <a:t>虚拟机将字节码转换为机器语言。</a:t>
            </a:r>
            <a:endParaRPr lang="en-US" altLang="zh-CN" dirty="0">
              <a:solidFill>
                <a:prstClr val="black"/>
              </a:solidFill>
            </a:endParaRPr>
          </a:p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5</a:t>
            </a:r>
            <a:r>
              <a:rPr lang="zh-CN" altLang="en-US" dirty="0">
                <a:solidFill>
                  <a:prstClr val="black"/>
                </a:solidFill>
              </a:rPr>
              <a:t>、硬件执行机器语言。</a:t>
            </a:r>
            <a:endParaRPr lang="en-US" altLang="zh-CN" dirty="0">
              <a:solidFill>
                <a:srgbClr val="1D1D1A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C6488BC-C8C0-41CD-9FD8-9F06B1508A4C}"/>
              </a:ext>
            </a:extLst>
          </p:cNvPr>
          <p:cNvSpPr txBox="1"/>
          <p:nvPr/>
        </p:nvSpPr>
        <p:spPr>
          <a:xfrm>
            <a:off x="2335147" y="3320938"/>
            <a:ext cx="2127669" cy="531262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1218956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r>
              <a:rPr lang="zh-CN" altLang="en-US" sz="1600"/>
              <a:t>编译器</a:t>
            </a:r>
            <a:endParaRPr lang="en-US" altLang="zh-CN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CF8447A-68BC-4B5C-B21F-04FBEAF39AAE}"/>
              </a:ext>
            </a:extLst>
          </p:cNvPr>
          <p:cNvSpPr txBox="1"/>
          <p:nvPr/>
        </p:nvSpPr>
        <p:spPr>
          <a:xfrm>
            <a:off x="2335147" y="4188581"/>
            <a:ext cx="2127668" cy="531262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1218956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r>
              <a:rPr lang="en-US" altLang="zh-CN" sz="1600" dirty="0" err="1"/>
              <a:t>pyc</a:t>
            </a:r>
            <a:r>
              <a:rPr lang="zh-CN" altLang="en-US" sz="1600" dirty="0"/>
              <a:t>文件（字节</a:t>
            </a:r>
            <a:r>
              <a:rPr lang="zh-CN" altLang="en-US" sz="1600"/>
              <a:t>码）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8DD11BC-60AA-47B5-A204-E461C29E3423}"/>
              </a:ext>
            </a:extLst>
          </p:cNvPr>
          <p:cNvSpPr txBox="1"/>
          <p:nvPr/>
        </p:nvSpPr>
        <p:spPr>
          <a:xfrm>
            <a:off x="2335147" y="5056224"/>
            <a:ext cx="2127667" cy="531262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lvl="0" algn="ctr">
              <a:defRPr sz="1600" b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虚拟机运行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6932C568-EEEF-4BF9-8286-F6F5AD23F14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flipH="1">
            <a:off x="3398982" y="2984557"/>
            <a:ext cx="1" cy="33638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A5BBA43-0DCF-47B9-87F7-B2B10288B46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398981" y="3852200"/>
            <a:ext cx="1" cy="33638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98CD955F-D7B5-4B3E-9424-DDC9FD4A3A9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98981" y="4719843"/>
            <a:ext cx="0" cy="33638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B916B55-32CD-4784-8406-C78DE2BB71A3}"/>
              </a:ext>
            </a:extLst>
          </p:cNvPr>
          <p:cNvSpPr txBox="1"/>
          <p:nvPr/>
        </p:nvSpPr>
        <p:spPr>
          <a:xfrm>
            <a:off x="2335148" y="2453295"/>
            <a:ext cx="2127670" cy="531262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1218956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r>
              <a:rPr lang="en-US" altLang="zh-CN" sz="1600" dirty="0"/>
              <a:t>Python</a:t>
            </a:r>
            <a:r>
              <a:rPr lang="zh-CN" altLang="en-US" sz="1600" dirty="0"/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29282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C88A59-E274-4ED3-97F7-91D4144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交互式</a:t>
            </a:r>
            <a:r>
              <a:rPr lang="zh-CN" altLang="en-US" dirty="0"/>
              <a:t>运行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0CE48DA5-93F9-44B0-8C31-9C71138660B0}"/>
              </a:ext>
            </a:extLst>
          </p:cNvPr>
          <p:cNvSpPr txBox="1">
            <a:spLocks/>
          </p:cNvSpPr>
          <p:nvPr/>
        </p:nvSpPr>
        <p:spPr>
          <a:xfrm>
            <a:off x="468316" y="1282365"/>
            <a:ext cx="11276184" cy="1138105"/>
          </a:xfrm>
          <a:prstGeom prst="rect">
            <a:avLst/>
          </a:prstGeom>
        </p:spPr>
        <p:txBody>
          <a:bodyPr/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Python</a:t>
            </a:r>
            <a:r>
              <a:rPr lang="zh-CN" altLang="en-US" sz="2000" dirty="0"/>
              <a:t>有两种运行方式，交互式运行和脚本式运行。</a:t>
            </a:r>
            <a:endParaRPr lang="en-US" altLang="zh-CN" sz="2000" dirty="0"/>
          </a:p>
          <a:p>
            <a:r>
              <a:rPr lang="zh-CN" altLang="en-US" sz="2000" dirty="0"/>
              <a:t>交互式编程不需要创建脚本文件，是通过 </a:t>
            </a:r>
            <a:r>
              <a:rPr lang="en-US" altLang="zh-CN" sz="2000" dirty="0"/>
              <a:t>Python </a:t>
            </a:r>
            <a:r>
              <a:rPr lang="zh-CN" altLang="en-US" sz="2000" dirty="0"/>
              <a:t>解释器的交互模式编写代码。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7975EB5-8BB6-4E75-8231-4FA154A8D95E}"/>
              </a:ext>
            </a:extLst>
          </p:cNvPr>
          <p:cNvSpPr txBox="1"/>
          <p:nvPr/>
        </p:nvSpPr>
        <p:spPr>
          <a:xfrm>
            <a:off x="2226918" y="2673803"/>
            <a:ext cx="8807846" cy="313932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C:\Users\Richard&gt;python</a:t>
            </a:r>
          </a:p>
          <a:p>
            <a:r>
              <a:rPr lang="en-US" altLang="zh-CN" dirty="0"/>
              <a:t>Python 3.7.4 (default, Aug  9 2019, 18:34:13) [MSC v.1915 64 bit (AMD64)] :: Anaconda, Inc. on win32</a:t>
            </a:r>
          </a:p>
          <a:p>
            <a:r>
              <a:rPr lang="en-US" altLang="zh-CN" dirty="0"/>
              <a:t>Type "help", "copyright", "credits" or "license" for more information.</a:t>
            </a:r>
          </a:p>
          <a:p>
            <a:r>
              <a:rPr lang="en-US" altLang="zh-CN" dirty="0"/>
              <a:t>&gt;&gt;&gt; </a:t>
            </a:r>
            <a:r>
              <a:rPr lang="en-US" altLang="zh-CN" b="1" dirty="0">
                <a:solidFill>
                  <a:srgbClr val="0070C0"/>
                </a:solidFill>
              </a:rPr>
              <a:t>print ("hello world")</a:t>
            </a:r>
          </a:p>
          <a:p>
            <a:r>
              <a:rPr lang="en-US" altLang="zh-CN" dirty="0">
                <a:solidFill>
                  <a:srgbClr val="EC7061"/>
                </a:solidFill>
              </a:rPr>
              <a:t>hello world</a:t>
            </a:r>
          </a:p>
          <a:p>
            <a:r>
              <a:rPr lang="en-US" altLang="zh-CN" dirty="0"/>
              <a:t>&gt;&gt;&gt; </a:t>
            </a:r>
            <a:r>
              <a:rPr lang="en-US" altLang="zh-CN" b="1" dirty="0">
                <a:solidFill>
                  <a:srgbClr val="0070C0"/>
                </a:solidFill>
              </a:rPr>
              <a:t>a = 1</a:t>
            </a:r>
          </a:p>
          <a:p>
            <a:r>
              <a:rPr lang="en-US" altLang="zh-CN" dirty="0"/>
              <a:t>&gt;&gt;&gt; </a:t>
            </a:r>
            <a:r>
              <a:rPr lang="en-US" altLang="zh-CN" b="1" dirty="0">
                <a:solidFill>
                  <a:srgbClr val="0070C0"/>
                </a:solidFill>
              </a:rPr>
              <a:t>b = 2</a:t>
            </a:r>
          </a:p>
          <a:p>
            <a:r>
              <a:rPr lang="en-US" altLang="zh-CN" dirty="0"/>
              <a:t>&gt;&gt;&gt; </a:t>
            </a:r>
            <a:r>
              <a:rPr lang="en-US" altLang="zh-CN" b="1" dirty="0">
                <a:solidFill>
                  <a:srgbClr val="0070C0"/>
                </a:solidFill>
              </a:rPr>
              <a:t>print ( a + b )</a:t>
            </a:r>
          </a:p>
          <a:p>
            <a:r>
              <a:rPr lang="en-US" altLang="zh-CN" dirty="0">
                <a:solidFill>
                  <a:srgbClr val="EC7061"/>
                </a:solidFill>
              </a:rPr>
              <a:t>3</a:t>
            </a:r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0E0080B-B796-4A4D-90DB-76D59AE1FB6C}"/>
              </a:ext>
            </a:extLst>
          </p:cNvPr>
          <p:cNvSpPr txBox="1"/>
          <p:nvPr/>
        </p:nvSpPr>
        <p:spPr>
          <a:xfrm>
            <a:off x="755369" y="3755809"/>
            <a:ext cx="1579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 Input   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2. Output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3. Input   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4. Input   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5. Input   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6. Output --</a:t>
            </a: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2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C88A59-E274-4ED3-97F7-91D4144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初识</a:t>
            </a:r>
            <a:r>
              <a:rPr lang="en-US" altLang="zh-CN" smtClean="0"/>
              <a:t>Python</a:t>
            </a:r>
            <a:r>
              <a:rPr lang="zh-CN" altLang="en-US" smtClean="0"/>
              <a:t>代码 </a:t>
            </a:r>
            <a:r>
              <a:rPr lang="en-US" altLang="zh-CN" smtClean="0"/>
              <a:t>- </a:t>
            </a:r>
            <a:r>
              <a:rPr lang="zh-CN" altLang="en-US" smtClean="0"/>
              <a:t>脚本式运行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脚本模式里的代码可以在各种</a:t>
            </a:r>
            <a:r>
              <a:rPr lang="en-US" altLang="zh-CN" smtClean="0"/>
              <a:t>Python</a:t>
            </a:r>
            <a:r>
              <a:rPr lang="zh-CN" altLang="en-US" smtClean="0"/>
              <a:t>编译器或者集成开发环境上运行。例如</a:t>
            </a:r>
            <a:r>
              <a:rPr lang="en-US" altLang="zh-CN" smtClean="0"/>
              <a:t>Python</a:t>
            </a:r>
            <a:r>
              <a:rPr lang="zh-CN" altLang="en-US" smtClean="0"/>
              <a:t>自带的</a:t>
            </a:r>
            <a:r>
              <a:rPr lang="en-US" altLang="zh-CN" smtClean="0"/>
              <a:t>IDLE</a:t>
            </a:r>
            <a:r>
              <a:rPr lang="zh-CN" altLang="en-US" smtClean="0"/>
              <a:t>、</a:t>
            </a:r>
            <a:r>
              <a:rPr lang="en-US" altLang="zh-CN" smtClean="0"/>
              <a:t>Atom</a:t>
            </a:r>
            <a:r>
              <a:rPr lang="zh-CN" altLang="en-US" smtClean="0"/>
              <a:t>、</a:t>
            </a:r>
            <a:r>
              <a:rPr lang="en-US" altLang="zh-CN" smtClean="0"/>
              <a:t>Visual Studio</a:t>
            </a:r>
            <a:r>
              <a:rPr lang="zh-CN" altLang="en-US" smtClean="0"/>
              <a:t>、</a:t>
            </a:r>
            <a:r>
              <a:rPr lang="en-US" altLang="zh-CN" smtClean="0"/>
              <a:t>Pycharm</a:t>
            </a:r>
            <a:r>
              <a:rPr lang="zh-CN" altLang="en-US" smtClean="0"/>
              <a:t>和</a:t>
            </a:r>
            <a:r>
              <a:rPr lang="en-US" altLang="zh-CN" smtClean="0"/>
              <a:t>Anaconda</a:t>
            </a:r>
            <a:r>
              <a:rPr lang="zh-CN" altLang="en-US" smtClean="0"/>
              <a:t>等。</a:t>
            </a:r>
          </a:p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03EE30E-738C-4DD7-9A9D-DE1DA8E6B63A}"/>
              </a:ext>
            </a:extLst>
          </p:cNvPr>
          <p:cNvGrpSpPr/>
          <p:nvPr/>
        </p:nvGrpSpPr>
        <p:grpSpPr>
          <a:xfrm>
            <a:off x="1806486" y="2843121"/>
            <a:ext cx="2688670" cy="1970928"/>
            <a:chOff x="1838810" y="2964144"/>
            <a:chExt cx="2688670" cy="197092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B5FABFD-DE15-4BF2-B8E6-929477621B9F}"/>
                </a:ext>
              </a:extLst>
            </p:cNvPr>
            <p:cNvSpPr/>
            <p:nvPr/>
          </p:nvSpPr>
          <p:spPr>
            <a:xfrm>
              <a:off x="1838810" y="2964144"/>
              <a:ext cx="2688670" cy="19709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3B5D2C08-26FA-4DEB-AFBA-E0F13B002FEC}"/>
                </a:ext>
              </a:extLst>
            </p:cNvPr>
            <p:cNvSpPr txBox="1"/>
            <p:nvPr/>
          </p:nvSpPr>
          <p:spPr>
            <a:xfrm>
              <a:off x="1852257" y="2978503"/>
              <a:ext cx="179991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demo.py</a:t>
              </a:r>
              <a:r>
                <a:rPr lang="zh-CN" altLang="en-US"/>
                <a:t>文件</a:t>
              </a:r>
              <a:endParaRPr lang="en-US" altLang="zh-CN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9DDFEE15-C6E4-4109-9F3F-A5E42ADFC7D6}"/>
                </a:ext>
              </a:extLst>
            </p:cNvPr>
            <p:cNvSpPr txBox="1"/>
            <p:nvPr/>
          </p:nvSpPr>
          <p:spPr>
            <a:xfrm>
              <a:off x="1967850" y="3502517"/>
              <a:ext cx="24117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print ("hello world")</a:t>
              </a:r>
            </a:p>
            <a:p>
              <a:r>
                <a:rPr lang="en-US" altLang="zh-CN"/>
                <a:t>a = 1</a:t>
              </a:r>
            </a:p>
            <a:p>
              <a:r>
                <a:rPr lang="en-US" altLang="zh-CN"/>
                <a:t>b = 2</a:t>
              </a:r>
            </a:p>
            <a:p>
              <a:r>
                <a:rPr lang="en-US" altLang="zh-CN"/>
                <a:t>print ( a + b )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3357D44-AA1D-4470-B5F8-31A8ABC89D44}"/>
              </a:ext>
            </a:extLst>
          </p:cNvPr>
          <p:cNvSpPr txBox="1"/>
          <p:nvPr/>
        </p:nvSpPr>
        <p:spPr>
          <a:xfrm>
            <a:off x="6965253" y="3479652"/>
            <a:ext cx="4100628" cy="92333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C:\Users\Richard&gt;python </a:t>
            </a:r>
            <a:r>
              <a:rPr lang="en-US" altLang="zh-CN" b="1">
                <a:solidFill>
                  <a:srgbClr val="EC7061"/>
                </a:solidFill>
              </a:rPr>
              <a:t>demo.py</a:t>
            </a:r>
          </a:p>
          <a:p>
            <a:r>
              <a:rPr lang="en-US" altLang="zh-CN"/>
              <a:t>hello world</a:t>
            </a:r>
          </a:p>
          <a:p>
            <a:r>
              <a:rPr lang="en-US" altLang="zh-CN"/>
              <a:t>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675646E5-B724-4C2B-9580-0AECB6FD5DBE}"/>
              </a:ext>
            </a:extLst>
          </p:cNvPr>
          <p:cNvSpPr txBox="1"/>
          <p:nvPr/>
        </p:nvSpPr>
        <p:spPr>
          <a:xfrm>
            <a:off x="1876306" y="516775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编写</a:t>
            </a:r>
            <a:r>
              <a:rPr lang="en-US" altLang="zh-CN"/>
              <a:t>Python</a:t>
            </a:r>
            <a:r>
              <a:rPr lang="zh-CN" altLang="en-US"/>
              <a:t>脚本文件</a:t>
            </a:r>
            <a:r>
              <a:rPr lang="en-US" altLang="zh-CN"/>
              <a:t>(.py)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E336402-3D0E-44DB-86C5-AFA0C1413061}"/>
              </a:ext>
            </a:extLst>
          </p:cNvPr>
          <p:cNvSpPr txBox="1"/>
          <p:nvPr/>
        </p:nvSpPr>
        <p:spPr>
          <a:xfrm>
            <a:off x="7355218" y="5167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执行脚本文件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xmlns="" id="{B6E2183D-9C70-45AC-A91D-A2F6268D31C7}"/>
              </a:ext>
            </a:extLst>
          </p:cNvPr>
          <p:cNvSpPr>
            <a:spLocks noChangeAspect="1"/>
          </p:cNvSpPr>
          <p:nvPr/>
        </p:nvSpPr>
        <p:spPr>
          <a:xfrm>
            <a:off x="1553573" y="5204238"/>
            <a:ext cx="282142" cy="28214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xmlns="" id="{B5E891DA-BDE6-47A7-98BF-0FCD68F19384}"/>
              </a:ext>
            </a:extLst>
          </p:cNvPr>
          <p:cNvSpPr>
            <a:spLocks noChangeAspect="1"/>
          </p:cNvSpPr>
          <p:nvPr/>
        </p:nvSpPr>
        <p:spPr>
          <a:xfrm>
            <a:off x="7013265" y="5204238"/>
            <a:ext cx="282142" cy="28214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760122D-A89E-4B5E-AAAB-36BE391D0072}"/>
              </a:ext>
            </a:extLst>
          </p:cNvPr>
          <p:cNvSpPr txBox="1"/>
          <p:nvPr/>
        </p:nvSpPr>
        <p:spPr>
          <a:xfrm>
            <a:off x="5493704" y="3493099"/>
            <a:ext cx="157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1. Input    --</a:t>
            </a:r>
          </a:p>
          <a:p>
            <a:r>
              <a:rPr lang="en-US" altLang="zh-CN">
                <a:solidFill>
                  <a:srgbClr val="0070C0"/>
                </a:solidFill>
              </a:rPr>
              <a:t>2. Output --</a:t>
            </a:r>
          </a:p>
          <a:p>
            <a:r>
              <a:rPr lang="en-US" altLang="zh-CN">
                <a:solidFill>
                  <a:srgbClr val="0070C0"/>
                </a:solidFill>
              </a:rPr>
              <a:t>3. Output --</a:t>
            </a:r>
          </a:p>
        </p:txBody>
      </p:sp>
    </p:spTree>
    <p:extLst>
      <p:ext uri="{BB962C8B-B14F-4D97-AF65-F5344CB8AC3E}">
        <p14:creationId xmlns:p14="http://schemas.microsoft.com/office/powerpoint/2010/main" val="327883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15E5A5-0DD0-4F1D-85D6-14DF73E1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编码规范</a:t>
            </a:r>
          </a:p>
        </p:txBody>
      </p:sp>
      <p:sp>
        <p:nvSpPr>
          <p:cNvPr id="5" name="圆角矩形 75">
            <a:extLst>
              <a:ext uri="{FF2B5EF4-FFF2-40B4-BE49-F238E27FC236}">
                <a16:creationId xmlns:a16="http://schemas.microsoft.com/office/drawing/2014/main" xmlns="" id="{CA3D0986-DDBE-422D-BE9B-61BFCC00FE3F}"/>
              </a:ext>
            </a:extLst>
          </p:cNvPr>
          <p:cNvSpPr/>
          <p:nvPr/>
        </p:nvSpPr>
        <p:spPr>
          <a:xfrm>
            <a:off x="1983968" y="2835744"/>
            <a:ext cx="3825161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分号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圆角矩形 75">
            <a:extLst>
              <a:ext uri="{FF2B5EF4-FFF2-40B4-BE49-F238E27FC236}">
                <a16:creationId xmlns:a16="http://schemas.microsoft.com/office/drawing/2014/main" xmlns="" id="{AFC585A0-39C8-4053-BD24-C73C1284EB3E}"/>
              </a:ext>
            </a:extLst>
          </p:cNvPr>
          <p:cNvSpPr/>
          <p:nvPr/>
        </p:nvSpPr>
        <p:spPr>
          <a:xfrm>
            <a:off x="1983968" y="3267249"/>
            <a:ext cx="3825161" cy="1165432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marL="177800" indent="-17780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</a:rPr>
              <a:t>Python</a:t>
            </a:r>
            <a:r>
              <a:rPr lang="zh-CN" altLang="en-US" sz="1600" dirty="0">
                <a:solidFill>
                  <a:prstClr val="black"/>
                </a:solidFill>
              </a:rPr>
              <a:t>程序允许在行尾添加分号，但是不建议使用分号隔离语句。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177800" indent="-17780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建议每条一句单独一行。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7" name="圆角矩形 75">
            <a:extLst>
              <a:ext uri="{FF2B5EF4-FFF2-40B4-BE49-F238E27FC236}">
                <a16:creationId xmlns:a16="http://schemas.microsoft.com/office/drawing/2014/main" xmlns="" id="{38219BE6-01F4-4322-B47E-389C8C053B71}"/>
              </a:ext>
            </a:extLst>
          </p:cNvPr>
          <p:cNvSpPr/>
          <p:nvPr/>
        </p:nvSpPr>
        <p:spPr>
          <a:xfrm>
            <a:off x="1983968" y="4644058"/>
            <a:ext cx="3825161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圆括号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" name="圆角矩形 75">
            <a:extLst>
              <a:ext uri="{FF2B5EF4-FFF2-40B4-BE49-F238E27FC236}">
                <a16:creationId xmlns:a16="http://schemas.microsoft.com/office/drawing/2014/main" xmlns="" id="{0755ECBB-1802-441F-8D52-6FA2ECA52DBC}"/>
              </a:ext>
            </a:extLst>
          </p:cNvPr>
          <p:cNvSpPr/>
          <p:nvPr/>
        </p:nvSpPr>
        <p:spPr>
          <a:xfrm>
            <a:off x="1983968" y="5075563"/>
            <a:ext cx="3825161" cy="1127947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marL="177800" indent="-17780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圆括号可用于长语句的续行。一般不使用不必要的括号。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9" name="圆角矩形 75">
            <a:extLst>
              <a:ext uri="{FF2B5EF4-FFF2-40B4-BE49-F238E27FC236}">
                <a16:creationId xmlns:a16="http://schemas.microsoft.com/office/drawing/2014/main" xmlns="" id="{1ADC9CF1-ED8E-41BB-A934-57200B705FB3}"/>
              </a:ext>
            </a:extLst>
          </p:cNvPr>
          <p:cNvSpPr/>
          <p:nvPr/>
        </p:nvSpPr>
        <p:spPr>
          <a:xfrm>
            <a:off x="6252882" y="2835744"/>
            <a:ext cx="3955151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空行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0" name="圆角矩形 75">
            <a:extLst>
              <a:ext uri="{FF2B5EF4-FFF2-40B4-BE49-F238E27FC236}">
                <a16:creationId xmlns:a16="http://schemas.microsoft.com/office/drawing/2014/main" xmlns="" id="{88B75438-B833-4999-BADE-EC70D56CA0B6}"/>
              </a:ext>
            </a:extLst>
          </p:cNvPr>
          <p:cNvSpPr/>
          <p:nvPr/>
        </p:nvSpPr>
        <p:spPr>
          <a:xfrm>
            <a:off x="6252882" y="3267249"/>
            <a:ext cx="3955151" cy="1165432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marL="177800" indent="-17780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不同函数或语句块之间可以使用空格来分隔。用以区分两段代码，提高代码可读性。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11" name="圆角矩形 75">
            <a:extLst>
              <a:ext uri="{FF2B5EF4-FFF2-40B4-BE49-F238E27FC236}">
                <a16:creationId xmlns:a16="http://schemas.microsoft.com/office/drawing/2014/main" xmlns="" id="{CCC6747C-FA8B-4BF4-9656-B780831A3A16}"/>
              </a:ext>
            </a:extLst>
          </p:cNvPr>
          <p:cNvSpPr/>
          <p:nvPr/>
        </p:nvSpPr>
        <p:spPr>
          <a:xfrm>
            <a:off x="6252883" y="4644058"/>
            <a:ext cx="3955150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空格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圆角矩形 75">
            <a:extLst>
              <a:ext uri="{FF2B5EF4-FFF2-40B4-BE49-F238E27FC236}">
                <a16:creationId xmlns:a16="http://schemas.microsoft.com/office/drawing/2014/main" xmlns="" id="{9638D66E-DDE2-4563-86E4-109BEDD221C8}"/>
              </a:ext>
            </a:extLst>
          </p:cNvPr>
          <p:cNvSpPr/>
          <p:nvPr/>
        </p:nvSpPr>
        <p:spPr>
          <a:xfrm>
            <a:off x="6252883" y="5075563"/>
            <a:ext cx="3955150" cy="1127947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marL="177800" indent="-17780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不建议在括号内使用空格。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177800" indent="-17780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对于运算符，可以按照个人习惯决定是否在两侧加空格。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177800" indent="-17780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52FE74B5-7A45-4F89-8650-255080F8CD40}"/>
              </a:ext>
            </a:extLst>
          </p:cNvPr>
          <p:cNvSpPr txBox="1">
            <a:spLocks/>
          </p:cNvSpPr>
          <p:nvPr/>
        </p:nvSpPr>
        <p:spPr>
          <a:xfrm>
            <a:off x="459535" y="1258217"/>
            <a:ext cx="11286378" cy="1288422"/>
          </a:xfrm>
          <a:prstGeom prst="rect">
            <a:avLst/>
          </a:prstGeom>
        </p:spPr>
        <p:txBody>
          <a:bodyPr/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编码规范是使用</a:t>
            </a:r>
            <a:r>
              <a:rPr lang="en-US" altLang="zh-CN" sz="2000" dirty="0"/>
              <a:t>Python</a:t>
            </a:r>
            <a:r>
              <a:rPr lang="zh-CN" altLang="en-US" sz="2000" dirty="0"/>
              <a:t>编写代码时应遵守的命名规则、代码缩进、代码和语句分割方式等。良好的编码规范有助于提高代码的可读性，便于代码的维护和修改。</a:t>
            </a:r>
            <a:endParaRPr lang="en-US" altLang="zh-CN" sz="2000" dirty="0"/>
          </a:p>
          <a:p>
            <a:r>
              <a:rPr lang="zh-CN" altLang="en-US" sz="2000" dirty="0"/>
              <a:t>例如分号、圆括号、空行和空格的使用规范建议如下：</a:t>
            </a:r>
          </a:p>
        </p:txBody>
      </p:sp>
    </p:spTree>
    <p:extLst>
      <p:ext uri="{BB962C8B-B14F-4D97-AF65-F5344CB8AC3E}">
        <p14:creationId xmlns:p14="http://schemas.microsoft.com/office/powerpoint/2010/main" val="379035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557EE0-FC96-466E-850C-EBBAD22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编码规范 </a:t>
            </a:r>
            <a:r>
              <a:rPr lang="en-US" altLang="zh-CN" smtClean="0"/>
              <a:t>- </a:t>
            </a:r>
            <a:r>
              <a:rPr lang="zh-CN" altLang="en-US" smtClean="0"/>
              <a:t>标识符命名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标识符用于表示常量、变量、函数以及其他对象的名称。</a:t>
            </a:r>
            <a:endParaRPr lang="en-US" altLang="zh-CN" sz="2000" dirty="0" smtClean="0"/>
          </a:p>
          <a:p>
            <a:r>
              <a:rPr lang="zh-CN" altLang="en-US" sz="2000" dirty="0" smtClean="0"/>
              <a:t>标识符通常由字母、数字和下划线组成，但不能以数字开头。标识符大小写敏感，不允许重名。如果标识符不符合规则，编译器运行代码时会输出</a:t>
            </a:r>
            <a:r>
              <a:rPr lang="en-US" altLang="zh-CN" sz="2000" dirty="0" err="1" smtClean="0"/>
              <a:t>SyntaxError</a:t>
            </a:r>
            <a:r>
              <a:rPr lang="zh-CN" altLang="en-US" sz="2000" dirty="0" smtClean="0"/>
              <a:t>语法错误。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6A39778-5A31-4D1B-99DA-445D284B1367}"/>
              </a:ext>
            </a:extLst>
          </p:cNvPr>
          <p:cNvSpPr txBox="1"/>
          <p:nvPr/>
        </p:nvSpPr>
        <p:spPr>
          <a:xfrm>
            <a:off x="4001190" y="2981183"/>
            <a:ext cx="3031611" cy="14773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 err="1"/>
              <a:t>User_ID</a:t>
            </a:r>
            <a:r>
              <a:rPr lang="en-US" altLang="zh-CN" dirty="0"/>
              <a:t> = 10</a:t>
            </a:r>
          </a:p>
          <a:p>
            <a:r>
              <a:rPr lang="en-US" altLang="zh-CN" dirty="0" err="1"/>
              <a:t>user_id</a:t>
            </a:r>
            <a:r>
              <a:rPr lang="en-US" altLang="zh-CN" dirty="0"/>
              <a:t> = 20</a:t>
            </a:r>
          </a:p>
          <a:p>
            <a:r>
              <a:rPr lang="en-US" altLang="zh-CN" dirty="0" err="1"/>
              <a:t>User_Name</a:t>
            </a:r>
            <a:r>
              <a:rPr lang="en-US" altLang="zh-CN" dirty="0"/>
              <a:t> = ‘Richard’</a:t>
            </a:r>
          </a:p>
          <a:p>
            <a:r>
              <a:rPr lang="en-US" altLang="zh-CN" dirty="0"/>
              <a:t>Count = 1 + 1</a:t>
            </a:r>
          </a:p>
          <a:p>
            <a:r>
              <a:rPr lang="en-US" altLang="zh-CN" dirty="0"/>
              <a:t>4_passwd = “Huawei”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8B17F90-2BF2-478D-BE73-DC6B2FC2FDB1}"/>
              </a:ext>
            </a:extLst>
          </p:cNvPr>
          <p:cNvSpPr txBox="1"/>
          <p:nvPr/>
        </p:nvSpPr>
        <p:spPr>
          <a:xfrm>
            <a:off x="7443645" y="2981183"/>
            <a:ext cx="287024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print ( User_ID )</a:t>
            </a:r>
          </a:p>
          <a:p>
            <a:r>
              <a:rPr lang="en-US" altLang="zh-CN"/>
              <a:t>print ( user_id ) </a:t>
            </a:r>
          </a:p>
          <a:p>
            <a:r>
              <a:rPr lang="en-US" altLang="zh-CN"/>
              <a:t>print ( User_Name )</a:t>
            </a:r>
          </a:p>
          <a:p>
            <a:r>
              <a:rPr lang="en-US" altLang="zh-CN"/>
              <a:t>print ( Count )</a:t>
            </a:r>
          </a:p>
          <a:p>
            <a:r>
              <a:rPr lang="en-US" altLang="zh-CN"/>
              <a:t>print ( 4_passwd 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34C8138-31FB-4881-B7D7-C4D40E11432A}"/>
              </a:ext>
            </a:extLst>
          </p:cNvPr>
          <p:cNvSpPr txBox="1"/>
          <p:nvPr/>
        </p:nvSpPr>
        <p:spPr>
          <a:xfrm>
            <a:off x="2819096" y="4840032"/>
            <a:ext cx="615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 ()</a:t>
            </a:r>
            <a:r>
              <a:rPr lang="zh-CN" altLang="en-US" dirty="0"/>
              <a:t>为</a:t>
            </a:r>
            <a:r>
              <a:rPr lang="en-US" altLang="zh-CN" dirty="0"/>
              <a:t>Python</a:t>
            </a:r>
            <a:r>
              <a:rPr lang="zh-CN" altLang="en-US" dirty="0"/>
              <a:t>内置的函数，作用是输出括号内的内容。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0F526B4-2B5C-4FF8-98CC-97620D169E6A}"/>
              </a:ext>
            </a:extLst>
          </p:cNvPr>
          <p:cNvSpPr txBox="1"/>
          <p:nvPr/>
        </p:nvSpPr>
        <p:spPr>
          <a:xfrm>
            <a:off x="4236576" y="5590885"/>
            <a:ext cx="3111749" cy="338554"/>
          </a:xfrm>
          <a:prstGeom prst="rect">
            <a:avLst/>
          </a:prstGeom>
          <a:solidFill>
            <a:srgbClr val="A6D2FF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</a:rPr>
              <a:t>问题：右侧</a:t>
            </a:r>
            <a:r>
              <a:rPr lang="en-US" altLang="zh-CN" sz="1600">
                <a:solidFill>
                  <a:prstClr val="black"/>
                </a:solidFill>
              </a:rPr>
              <a:t>print</a:t>
            </a:r>
            <a:r>
              <a:rPr lang="zh-CN" altLang="en-US" sz="1600">
                <a:solidFill>
                  <a:prstClr val="black"/>
                </a:solidFill>
              </a:rPr>
              <a:t>的运行结果是？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A0FEBAD-528C-4DC2-B161-C6725244CF2F}"/>
              </a:ext>
            </a:extLst>
          </p:cNvPr>
          <p:cNvSpPr txBox="1"/>
          <p:nvPr/>
        </p:nvSpPr>
        <p:spPr>
          <a:xfrm>
            <a:off x="1653986" y="2981183"/>
            <a:ext cx="2326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 </a:t>
            </a:r>
            <a:r>
              <a:rPr lang="zh-CN" altLang="en-US" dirty="0">
                <a:solidFill>
                  <a:srgbClr val="0070C0"/>
                </a:solidFill>
              </a:rPr>
              <a:t>数值赋值</a:t>
            </a:r>
            <a:r>
              <a:rPr lang="en-US" altLang="zh-CN" dirty="0">
                <a:solidFill>
                  <a:srgbClr val="0070C0"/>
                </a:solidFill>
              </a:rPr>
              <a:t>       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2. </a:t>
            </a:r>
            <a:r>
              <a:rPr lang="zh-CN" altLang="en-US" dirty="0">
                <a:solidFill>
                  <a:srgbClr val="0070C0"/>
                </a:solidFill>
              </a:rPr>
              <a:t>数值赋值</a:t>
            </a:r>
            <a:r>
              <a:rPr lang="en-US" altLang="zh-CN" dirty="0">
                <a:solidFill>
                  <a:srgbClr val="0070C0"/>
                </a:solidFill>
              </a:rPr>
              <a:t>       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3. </a:t>
            </a:r>
            <a:r>
              <a:rPr lang="zh-CN" altLang="en-US" dirty="0">
                <a:solidFill>
                  <a:srgbClr val="0070C0"/>
                </a:solidFill>
              </a:rPr>
              <a:t>字符串赋值</a:t>
            </a:r>
            <a:r>
              <a:rPr lang="en-US" altLang="zh-CN" dirty="0">
                <a:solidFill>
                  <a:srgbClr val="0070C0"/>
                </a:solidFill>
              </a:rPr>
              <a:t>     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4. </a:t>
            </a:r>
            <a:r>
              <a:rPr lang="zh-CN" altLang="en-US" dirty="0">
                <a:solidFill>
                  <a:srgbClr val="0070C0"/>
                </a:solidFill>
              </a:rPr>
              <a:t>数值赋值        </a:t>
            </a:r>
            <a:r>
              <a:rPr lang="en-US" altLang="zh-CN" dirty="0">
                <a:solidFill>
                  <a:srgbClr val="0070C0"/>
                </a:solidFill>
              </a:rPr>
              <a:t>--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5. </a:t>
            </a:r>
            <a:r>
              <a:rPr lang="zh-CN" altLang="en-US" dirty="0">
                <a:solidFill>
                  <a:srgbClr val="0070C0"/>
                </a:solidFill>
              </a:rPr>
              <a:t>错误的标识符  </a:t>
            </a:r>
            <a:r>
              <a:rPr lang="en-US" altLang="zh-CN" dirty="0">
                <a:solidFill>
                  <a:srgbClr val="0070C0"/>
                </a:solidFill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9774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网络编程与自动化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11E6A8-31C9-4F65-BF15-5108361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编码规范 </a:t>
            </a:r>
            <a:r>
              <a:rPr lang="en-US" altLang="zh-CN" smtClean="0"/>
              <a:t>- </a:t>
            </a:r>
            <a:r>
              <a:rPr lang="zh-CN" altLang="en-US" smtClean="0"/>
              <a:t>代码缩进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程序中，代码缩进代表代码块的作用域。如果一个代码块包含两个或更多的语句，则这些语句必须具有相同的缩进量。对于</a:t>
            </a:r>
            <a:r>
              <a:rPr lang="en-US" altLang="zh-CN" sz="2000" dirty="0"/>
              <a:t>Python</a:t>
            </a:r>
            <a:r>
              <a:rPr lang="zh-CN" altLang="en-US" sz="2000" dirty="0"/>
              <a:t>而言代码缩进是一种语法规则，它使用代码缩进和冒号来区分代码之间的层次。</a:t>
            </a:r>
            <a:endParaRPr lang="en-US" altLang="zh-CN" sz="2000" dirty="0"/>
          </a:p>
          <a:p>
            <a:r>
              <a:rPr lang="zh-CN" altLang="en-US" sz="2000" dirty="0"/>
              <a:t>编写代码时候，建议使用</a:t>
            </a:r>
            <a:r>
              <a:rPr lang="en-US" altLang="zh-CN" sz="2000" dirty="0"/>
              <a:t>4</a:t>
            </a:r>
            <a:r>
              <a:rPr lang="zh-CN" altLang="en-US" sz="2000" dirty="0"/>
              <a:t>个空格来生成缩进。如果程序代码中使用了错误的缩进，则会在运行中发出</a:t>
            </a:r>
            <a:r>
              <a:rPr lang="en-US" altLang="zh-CN" sz="2000" dirty="0" err="1"/>
              <a:t>IndentationError</a:t>
            </a:r>
            <a:r>
              <a:rPr lang="zh-CN" altLang="en-US" sz="2000" dirty="0"/>
              <a:t>错误信息。</a:t>
            </a:r>
            <a:endParaRPr lang="en-US" altLang="zh-CN" sz="2000" dirty="0"/>
          </a:p>
          <a:p>
            <a:endParaRPr lang="zh-CN" altLang="en-US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BB1F275-56E7-495A-98AD-B7FD6D777355}"/>
              </a:ext>
            </a:extLst>
          </p:cNvPr>
          <p:cNvGrpSpPr/>
          <p:nvPr/>
        </p:nvGrpSpPr>
        <p:grpSpPr>
          <a:xfrm>
            <a:off x="3186948" y="3868689"/>
            <a:ext cx="4787146" cy="2031325"/>
            <a:chOff x="3186948" y="3868689"/>
            <a:chExt cx="4787146" cy="203132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D0EAE5AB-1912-48CF-BF86-4251B898308B}"/>
                </a:ext>
              </a:extLst>
            </p:cNvPr>
            <p:cNvSpPr txBox="1"/>
            <p:nvPr/>
          </p:nvSpPr>
          <p:spPr>
            <a:xfrm>
              <a:off x="4942483" y="3868689"/>
              <a:ext cx="3031611" cy="203132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altLang="zh-CN"/>
                <a:t>if True:</a:t>
              </a:r>
            </a:p>
            <a:p>
              <a:r>
                <a:rPr lang="en-US" altLang="zh-CN"/>
                <a:t>    print (“Hello”)</a:t>
              </a:r>
            </a:p>
            <a:p>
              <a:r>
                <a:rPr lang="en-US" altLang="zh-CN"/>
                <a:t>else:</a:t>
              </a:r>
            </a:p>
            <a:p>
              <a:r>
                <a:rPr lang="en-US" altLang="zh-CN"/>
                <a:t>    print (0)</a:t>
              </a:r>
            </a:p>
            <a:p>
              <a:endParaRPr lang="en-US" altLang="zh-CN"/>
            </a:p>
            <a:p>
              <a:r>
                <a:rPr lang="en-US" altLang="zh-CN"/>
                <a:t>a = “Python”</a:t>
              </a:r>
            </a:p>
            <a:p>
              <a:r>
                <a:rPr lang="en-US" altLang="zh-CN"/>
                <a:t>    print (a)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16750747-10DF-4CB6-8505-7EFAF932C21E}"/>
                </a:ext>
              </a:extLst>
            </p:cNvPr>
            <p:cNvSpPr txBox="1"/>
            <p:nvPr/>
          </p:nvSpPr>
          <p:spPr>
            <a:xfrm>
              <a:off x="3186948" y="3868689"/>
              <a:ext cx="177501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rgbClr val="0070C0"/>
                  </a:solidFill>
                </a:rPr>
                <a:t>正确缩进</a:t>
              </a:r>
              <a:r>
                <a:rPr lang="en-US" altLang="zh-CN" dirty="0">
                  <a:solidFill>
                    <a:srgbClr val="0070C0"/>
                  </a:solidFill>
                </a:rPr>
                <a:t>     --</a:t>
              </a:r>
            </a:p>
            <a:p>
              <a:endParaRPr lang="en-US" altLang="zh-CN" dirty="0">
                <a:solidFill>
                  <a:srgbClr val="0070C0"/>
                </a:solidFill>
              </a:endParaRPr>
            </a:p>
            <a:p>
              <a:r>
                <a:rPr lang="zh-CN" altLang="en-US" dirty="0">
                  <a:solidFill>
                    <a:srgbClr val="0070C0"/>
                  </a:solidFill>
                </a:rPr>
                <a:t>正确缩进</a:t>
              </a:r>
              <a:r>
                <a:rPr lang="en-US" altLang="zh-CN" dirty="0">
                  <a:solidFill>
                    <a:srgbClr val="0070C0"/>
                  </a:solidFill>
                </a:rPr>
                <a:t>     --</a:t>
              </a:r>
            </a:p>
            <a:p>
              <a:endParaRPr lang="en-US" altLang="zh-CN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US" altLang="zh-CN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rgbClr val="EC7061"/>
                  </a:solidFill>
                </a:rPr>
                <a:t>错误缩进     </a:t>
              </a:r>
              <a:r>
                <a:rPr lang="en-US" altLang="zh-CN" dirty="0">
                  <a:solidFill>
                    <a:srgbClr val="EC7061"/>
                  </a:solidFill>
                </a:rPr>
                <a:t>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12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DCF363-EFF1-4901-9C8F-DF7A328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编码规范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使用注释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注释就是在程序中添加解释说明，能够增强程序的可读性。在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程序中，注释分为单行注释和多行注释。</a:t>
            </a:r>
            <a:endParaRPr lang="en-US" altLang="zh-CN" sz="2000" dirty="0" smtClean="0"/>
          </a:p>
          <a:p>
            <a:r>
              <a:rPr lang="zh-CN" altLang="en-US" sz="2000" dirty="0" smtClean="0"/>
              <a:t>单行注释以 </a:t>
            </a:r>
            <a:r>
              <a:rPr lang="en-US" altLang="zh-CN" sz="2000" dirty="0" smtClean="0"/>
              <a:t># </a:t>
            </a:r>
            <a:r>
              <a:rPr lang="zh-CN" altLang="en-US" sz="2000" dirty="0" smtClean="0"/>
              <a:t>字符开始直到行尾结束。</a:t>
            </a:r>
            <a:endParaRPr lang="en-US" altLang="zh-CN" sz="2000" dirty="0" smtClean="0"/>
          </a:p>
          <a:p>
            <a:r>
              <a:rPr lang="zh-CN" altLang="en-US" sz="2000" dirty="0" smtClean="0"/>
              <a:t>多行注释内容可以包含多行，这些内容包含在一对三引号内（</a:t>
            </a:r>
            <a:r>
              <a:rPr lang="en-US" altLang="zh-CN" sz="2000" dirty="0" smtClean="0"/>
              <a:t>’’’…’’’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”””…”””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E819250-D65F-4944-B6A4-467A7519FA40}"/>
              </a:ext>
            </a:extLst>
          </p:cNvPr>
          <p:cNvSpPr txBox="1"/>
          <p:nvPr/>
        </p:nvSpPr>
        <p:spPr>
          <a:xfrm>
            <a:off x="5094883" y="3699165"/>
            <a:ext cx="3031611" cy="2031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#</a:t>
            </a:r>
            <a:r>
              <a:rPr lang="zh-CN" altLang="en-US"/>
              <a:t>将字符串赋值给</a:t>
            </a:r>
            <a:r>
              <a:rPr lang="en-US" altLang="zh-CN"/>
              <a:t>a</a:t>
            </a:r>
          </a:p>
          <a:p>
            <a:r>
              <a:rPr lang="en-US" altLang="zh-CN"/>
              <a:t>a = “Python”</a:t>
            </a:r>
          </a:p>
          <a:p>
            <a:r>
              <a:rPr lang="en-US" altLang="zh-CN"/>
              <a:t>print (a) </a:t>
            </a:r>
          </a:p>
          <a:p>
            <a:endParaRPr lang="en-US" altLang="zh-CN"/>
          </a:p>
          <a:p>
            <a:r>
              <a:rPr lang="en-US" altLang="zh-CN"/>
              <a:t>“””</a:t>
            </a:r>
          </a:p>
          <a:p>
            <a:r>
              <a:rPr lang="zh-CN" altLang="en-US"/>
              <a:t>运行输出结果为</a:t>
            </a:r>
            <a:r>
              <a:rPr lang="en-US" altLang="zh-CN"/>
              <a:t>Python</a:t>
            </a:r>
          </a:p>
          <a:p>
            <a:r>
              <a:rPr lang="en-US" altLang="zh-CN"/>
              <a:t>“””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CBC1D13-9DA2-44A7-80C6-76B3D6D4D364}"/>
              </a:ext>
            </a:extLst>
          </p:cNvPr>
          <p:cNvSpPr txBox="1"/>
          <p:nvPr/>
        </p:nvSpPr>
        <p:spPr>
          <a:xfrm>
            <a:off x="3339348" y="3699165"/>
            <a:ext cx="177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单行注释     </a:t>
            </a:r>
            <a:r>
              <a:rPr lang="en-US" altLang="zh-CN">
                <a:solidFill>
                  <a:srgbClr val="0070C0"/>
                </a:solidFill>
              </a:rPr>
              <a:t>--</a:t>
            </a:r>
          </a:p>
          <a:p>
            <a:endParaRPr lang="en-US" altLang="zh-CN">
              <a:solidFill>
                <a:srgbClr val="0070C0"/>
              </a:solidFill>
            </a:endParaRPr>
          </a:p>
          <a:p>
            <a:endParaRPr lang="en-US" altLang="zh-CN">
              <a:solidFill>
                <a:srgbClr val="0070C0"/>
              </a:solidFill>
            </a:endParaRPr>
          </a:p>
          <a:p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多行注释</a:t>
            </a:r>
            <a:r>
              <a:rPr lang="en-US" altLang="zh-CN">
                <a:solidFill>
                  <a:srgbClr val="0070C0"/>
                </a:solidFill>
              </a:rPr>
              <a:t>     --</a:t>
            </a:r>
          </a:p>
          <a:p>
            <a:endParaRPr lang="en-US" altLang="zh-CN">
              <a:solidFill>
                <a:srgbClr val="0070C0"/>
              </a:solidFill>
            </a:endParaRPr>
          </a:p>
          <a:p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AF1815-3574-4617-BF0F-7B45A247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编码规范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源码文件结构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一个完整的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源码文件一般包含几个组成部分：解释器和编码格式声明、文档字符串、模块导入和运行代码。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如果会在程序中调用标准库或其他第三方库的类时，需要先使用</a:t>
            </a:r>
            <a:r>
              <a:rPr lang="en-US" altLang="zh-CN" sz="2000" dirty="0" smtClean="0"/>
              <a:t>import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from… import</a:t>
            </a:r>
            <a:r>
              <a:rPr lang="zh-CN" altLang="en-US" sz="2000" dirty="0" smtClean="0"/>
              <a:t>语句导入相关的模块。导入语句始终在文件的顶部。在模块注释或文档字符串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docstring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之后。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4528A8-31F0-47B5-ADFE-DC22D1F8F674}"/>
              </a:ext>
            </a:extLst>
          </p:cNvPr>
          <p:cNvSpPr txBox="1"/>
          <p:nvPr/>
        </p:nvSpPr>
        <p:spPr>
          <a:xfrm>
            <a:off x="5109397" y="3334650"/>
            <a:ext cx="4291164" cy="286232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#!/usr/bin/env python</a:t>
            </a:r>
          </a:p>
          <a:p>
            <a:r>
              <a:rPr lang="en-US" altLang="zh-CN"/>
              <a:t>#-*- coding:utf-8 -*-</a:t>
            </a:r>
          </a:p>
          <a:p>
            <a:endParaRPr lang="en-US" altLang="zh-CN"/>
          </a:p>
          <a:p>
            <a:r>
              <a:rPr lang="en-US" altLang="zh-CN"/>
              <a:t>“””</a:t>
            </a:r>
            <a:r>
              <a:rPr lang="zh-CN" altLang="en-US"/>
              <a:t>本文档的说明（</a:t>
            </a:r>
            <a:r>
              <a:rPr lang="en-US" altLang="zh-CN"/>
              <a:t>docstring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本文档作用是</a:t>
            </a:r>
            <a:r>
              <a:rPr lang="en-US" altLang="zh-CN"/>
              <a:t>…</a:t>
            </a:r>
          </a:p>
          <a:p>
            <a:r>
              <a:rPr lang="en-US" altLang="zh-CN"/>
              <a:t>“””</a:t>
            </a:r>
          </a:p>
          <a:p>
            <a:endParaRPr lang="en-US" altLang="zh-CN"/>
          </a:p>
          <a:p>
            <a:r>
              <a:rPr lang="en-US" altLang="zh-CN"/>
              <a:t>import time</a:t>
            </a:r>
          </a:p>
          <a:p>
            <a:r>
              <a:rPr lang="en-US" altLang="zh-CN"/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DBAF73E-1F32-4087-AB40-9EF8B8BE157C}"/>
              </a:ext>
            </a:extLst>
          </p:cNvPr>
          <p:cNvSpPr txBox="1"/>
          <p:nvPr/>
        </p:nvSpPr>
        <p:spPr>
          <a:xfrm>
            <a:off x="2004679" y="3334650"/>
            <a:ext cx="3124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rgbClr val="0070C0"/>
                </a:solidFill>
              </a:rPr>
              <a:t>                解释器声明     </a:t>
            </a:r>
            <a:r>
              <a:rPr lang="en-US" altLang="zh-CN">
                <a:solidFill>
                  <a:srgbClr val="0070C0"/>
                </a:solidFill>
              </a:rPr>
              <a:t>--</a:t>
            </a:r>
          </a:p>
          <a:p>
            <a:pPr algn="just"/>
            <a:r>
              <a:rPr lang="zh-CN" altLang="en-US">
                <a:solidFill>
                  <a:srgbClr val="0070C0"/>
                </a:solidFill>
              </a:rPr>
              <a:t>             编码格式声明     </a:t>
            </a:r>
            <a:r>
              <a:rPr lang="en-US" altLang="zh-CN">
                <a:solidFill>
                  <a:srgbClr val="0070C0"/>
                </a:solidFill>
              </a:rPr>
              <a:t>--</a:t>
            </a:r>
          </a:p>
          <a:p>
            <a:pPr algn="just"/>
            <a:endParaRPr lang="en-US" altLang="zh-CN">
              <a:solidFill>
                <a:srgbClr val="0070C0"/>
              </a:solidFill>
            </a:endParaRPr>
          </a:p>
          <a:p>
            <a:pPr algn="just"/>
            <a:r>
              <a:rPr lang="zh-CN" altLang="en-US">
                <a:solidFill>
                  <a:srgbClr val="0070C0"/>
                </a:solidFill>
              </a:rPr>
              <a:t>模块注释或文档字符串     </a:t>
            </a:r>
            <a:r>
              <a:rPr lang="en-US" altLang="zh-CN">
                <a:solidFill>
                  <a:srgbClr val="0070C0"/>
                </a:solidFill>
              </a:rPr>
              <a:t>--</a:t>
            </a:r>
          </a:p>
          <a:p>
            <a:pPr algn="just"/>
            <a:endParaRPr lang="en-US" altLang="zh-CN">
              <a:solidFill>
                <a:srgbClr val="0070C0"/>
              </a:solidFill>
            </a:endParaRPr>
          </a:p>
          <a:p>
            <a:pPr algn="just"/>
            <a:endParaRPr lang="en-US" altLang="zh-CN">
              <a:solidFill>
                <a:srgbClr val="0070C0"/>
              </a:solidFill>
            </a:endParaRPr>
          </a:p>
          <a:p>
            <a:pPr algn="just"/>
            <a:endParaRPr lang="en-US" altLang="zh-CN">
              <a:solidFill>
                <a:srgbClr val="0070C0"/>
              </a:solidFill>
            </a:endParaRPr>
          </a:p>
          <a:p>
            <a:pPr algn="just"/>
            <a:endParaRPr lang="en-US" altLang="zh-CN">
              <a:solidFill>
                <a:srgbClr val="0070C0"/>
              </a:solidFill>
            </a:endParaRPr>
          </a:p>
          <a:p>
            <a:pPr algn="just"/>
            <a:r>
              <a:rPr lang="zh-CN" altLang="en-US">
                <a:solidFill>
                  <a:srgbClr val="0070C0"/>
                </a:solidFill>
              </a:rPr>
              <a:t>            导入模块</a:t>
            </a:r>
            <a:r>
              <a:rPr lang="en-US" altLang="zh-CN">
                <a:solidFill>
                  <a:srgbClr val="0070C0"/>
                </a:solidFill>
              </a:rPr>
              <a:t>time      --</a:t>
            </a:r>
          </a:p>
          <a:p>
            <a:pPr algn="just"/>
            <a:r>
              <a:rPr lang="en-US" altLang="zh-CN">
                <a:solidFill>
                  <a:srgbClr val="0070C0"/>
                </a:solidFill>
              </a:rPr>
              <a:t>                </a:t>
            </a:r>
            <a:r>
              <a:rPr lang="zh-CN" altLang="en-US">
                <a:solidFill>
                  <a:srgbClr val="0070C0"/>
                </a:solidFill>
              </a:rPr>
              <a:t>运行代码        </a:t>
            </a:r>
            <a:r>
              <a:rPr lang="en-US" altLang="zh-CN">
                <a:solidFill>
                  <a:srgbClr val="0070C0"/>
                </a:solidFill>
              </a:rPr>
              <a:t>--</a:t>
            </a:r>
            <a:r>
              <a:rPr lang="zh-CN" altLang="en-US">
                <a:solidFill>
                  <a:srgbClr val="0070C0"/>
                </a:solidFill>
              </a:rPr>
              <a:t>       </a:t>
            </a: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8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390984-11AF-4BF0-A819-7FF6211B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的函数与模块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函数</a:t>
            </a:r>
            <a:r>
              <a:rPr lang="en-US" altLang="zh-CN" sz="2000" dirty="0" smtClean="0"/>
              <a:t>(Function)</a:t>
            </a:r>
            <a:r>
              <a:rPr lang="zh-CN" altLang="en-US" sz="2000" dirty="0" smtClean="0"/>
              <a:t>是组织好的、可重复使用的一段代码。它能够提高程序的模块化程度和代码利用率。函数使用关键字 </a:t>
            </a: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定义。</a:t>
            </a:r>
            <a:endParaRPr lang="en-US" altLang="zh-CN" sz="2000" dirty="0" smtClean="0"/>
          </a:p>
          <a:p>
            <a:r>
              <a:rPr lang="zh-CN" altLang="en-US" sz="2000" dirty="0" smtClean="0"/>
              <a:t>模块</a:t>
            </a:r>
            <a:r>
              <a:rPr lang="en-US" altLang="zh-CN" sz="2000" dirty="0" smtClean="0"/>
              <a:t>(Module)</a:t>
            </a:r>
            <a:r>
              <a:rPr lang="zh-CN" altLang="en-US" sz="2000" dirty="0" smtClean="0"/>
              <a:t>是一个保存好的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文件。模块可以由函数或者类组成。模块和常规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程序之间的唯一区别是用途不同：模块用于被其他程序调用。因此，模块通常没有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函数。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C6C897B5-B6B5-4AE7-8FB7-1BDE536DD7EE}"/>
              </a:ext>
            </a:extLst>
          </p:cNvPr>
          <p:cNvGrpSpPr/>
          <p:nvPr/>
        </p:nvGrpSpPr>
        <p:grpSpPr>
          <a:xfrm>
            <a:off x="2322466" y="5804586"/>
            <a:ext cx="2650614" cy="369332"/>
            <a:chOff x="1703146" y="5657674"/>
            <a:chExt cx="2650614" cy="36933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2B0AAEE5-F8D7-402A-8218-C7742BA4DDE7}"/>
                </a:ext>
              </a:extLst>
            </p:cNvPr>
            <p:cNvSpPr txBox="1"/>
            <p:nvPr/>
          </p:nvSpPr>
          <p:spPr>
            <a:xfrm>
              <a:off x="2025879" y="5657674"/>
              <a:ext cx="232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编写</a:t>
              </a:r>
              <a:r>
                <a:rPr lang="en-US" altLang="zh-CN"/>
                <a:t>Python</a:t>
              </a:r>
              <a:r>
                <a:rPr lang="zh-CN" altLang="en-US"/>
                <a:t>文件</a:t>
              </a:r>
              <a:r>
                <a:rPr lang="en-US" altLang="zh-CN"/>
                <a:t>(.py)</a:t>
              </a:r>
              <a:endParaRPr lang="zh-CN" altLang="en-US"/>
            </a:p>
          </p:txBody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xmlns="" id="{F534CE0A-3DAD-4A0E-9C73-DFDDBA567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146" y="5694156"/>
              <a:ext cx="282142" cy="282142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B5D14D1-4CDF-4B84-9240-A6A9FF35B3D0}"/>
              </a:ext>
            </a:extLst>
          </p:cNvPr>
          <p:cNvGrpSpPr/>
          <p:nvPr/>
        </p:nvGrpSpPr>
        <p:grpSpPr>
          <a:xfrm>
            <a:off x="6961959" y="3250676"/>
            <a:ext cx="2970522" cy="1234900"/>
            <a:chOff x="1838809" y="2964144"/>
            <a:chExt cx="3126064" cy="12349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64CF6EE1-EF3F-4C9A-A2E6-38E4DF928FC2}"/>
                </a:ext>
              </a:extLst>
            </p:cNvPr>
            <p:cNvSpPr/>
            <p:nvPr/>
          </p:nvSpPr>
          <p:spPr>
            <a:xfrm>
              <a:off x="1838809" y="2964144"/>
              <a:ext cx="2977295" cy="12349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680D5674-1B4B-4668-B47F-7D2712E24DC8}"/>
                </a:ext>
              </a:extLst>
            </p:cNvPr>
            <p:cNvSpPr txBox="1"/>
            <p:nvPr/>
          </p:nvSpPr>
          <p:spPr>
            <a:xfrm>
              <a:off x="1852257" y="2978503"/>
              <a:ext cx="179991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test.py</a:t>
              </a:r>
              <a:r>
                <a:rPr lang="zh-CN" altLang="en-US"/>
                <a:t>文件</a:t>
              </a:r>
              <a:endParaRPr lang="en-US" altLang="zh-CN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A445D080-3E57-42CC-8715-7E2D410DD19F}"/>
                </a:ext>
              </a:extLst>
            </p:cNvPr>
            <p:cNvSpPr txBox="1"/>
            <p:nvPr/>
          </p:nvSpPr>
          <p:spPr>
            <a:xfrm>
              <a:off x="1863186" y="3368047"/>
              <a:ext cx="3101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import </a:t>
              </a:r>
              <a:r>
                <a:rPr lang="en-US" altLang="zh-CN" sz="1600">
                  <a:solidFill>
                    <a:srgbClr val="0070C0"/>
                  </a:solidFill>
                </a:rPr>
                <a:t>demo     #</a:t>
              </a:r>
              <a:r>
                <a:rPr lang="zh-CN" altLang="en-US" sz="1600">
                  <a:solidFill>
                    <a:srgbClr val="0070C0"/>
                  </a:solidFill>
                </a:rPr>
                <a:t>导入模块</a:t>
              </a:r>
              <a:endParaRPr lang="en-US" altLang="zh-CN" sz="1600">
                <a:solidFill>
                  <a:srgbClr val="0070C0"/>
                </a:solidFill>
              </a:endParaRPr>
            </a:p>
            <a:p>
              <a:endParaRPr lang="en-US" altLang="zh-CN" sz="1600"/>
            </a:p>
            <a:p>
              <a:r>
                <a:rPr lang="en-US" altLang="zh-CN" sz="1600">
                  <a:solidFill>
                    <a:srgbClr val="C00000"/>
                  </a:solidFill>
                </a:rPr>
                <a:t>demo.sit()         #</a:t>
              </a:r>
              <a:r>
                <a:rPr lang="zh-CN" altLang="en-US" sz="1600">
                  <a:solidFill>
                    <a:srgbClr val="C00000"/>
                  </a:solidFill>
                </a:rPr>
                <a:t>调用函数</a:t>
              </a:r>
              <a:endParaRPr lang="en-US" altLang="zh-CN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75BEC2E4-F0CB-4A8E-ABDA-92B26D35FD9A}"/>
              </a:ext>
            </a:extLst>
          </p:cNvPr>
          <p:cNvGrpSpPr/>
          <p:nvPr/>
        </p:nvGrpSpPr>
        <p:grpSpPr>
          <a:xfrm>
            <a:off x="7013350" y="5827593"/>
            <a:ext cx="1430729" cy="369332"/>
            <a:chOff x="8778752" y="5921773"/>
            <a:chExt cx="1430729" cy="36933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719FB892-44CD-4872-8E84-4BD7A7DFCDA8}"/>
                </a:ext>
              </a:extLst>
            </p:cNvPr>
            <p:cNvSpPr txBox="1"/>
            <p:nvPr/>
          </p:nvSpPr>
          <p:spPr>
            <a:xfrm>
              <a:off x="9101485" y="59217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调用模块</a:t>
              </a:r>
            </a:p>
          </p:txBody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xmlns="" id="{4FD8C827-91AD-41C2-A9BE-FC7CE9E1C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8752" y="5958255"/>
              <a:ext cx="282142" cy="282142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9233722-49DF-4053-9F11-C7B822C8FC0D}"/>
              </a:ext>
            </a:extLst>
          </p:cNvPr>
          <p:cNvSpPr txBox="1"/>
          <p:nvPr/>
        </p:nvSpPr>
        <p:spPr>
          <a:xfrm>
            <a:off x="6931842" y="4620998"/>
            <a:ext cx="115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运行结果：</a:t>
            </a:r>
            <a:endParaRPr lang="en-US" altLang="zh-C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1CFA8698-F007-4137-BAD5-1A82C963661A}"/>
              </a:ext>
            </a:extLst>
          </p:cNvPr>
          <p:cNvSpPr txBox="1"/>
          <p:nvPr/>
        </p:nvSpPr>
        <p:spPr>
          <a:xfrm>
            <a:off x="6997483" y="5054219"/>
            <a:ext cx="2178472" cy="5847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altLang="zh-CN"/>
              <a:t>A dog is now sitting.</a:t>
            </a:r>
          </a:p>
          <a:p>
            <a:r>
              <a:rPr lang="en-US" altLang="zh-CN"/>
              <a:t>A dog is now sitting.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B94CCFD9-1DA1-4E0B-B181-3E5F0A17E4F7}"/>
              </a:ext>
            </a:extLst>
          </p:cNvPr>
          <p:cNvGrpSpPr/>
          <p:nvPr/>
        </p:nvGrpSpPr>
        <p:grpSpPr>
          <a:xfrm>
            <a:off x="2158259" y="3245985"/>
            <a:ext cx="3911919" cy="2338926"/>
            <a:chOff x="1491759" y="2852739"/>
            <a:chExt cx="3911919" cy="233892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08A4D89E-B942-43BB-BE8A-AD568CCCE7FF}"/>
                </a:ext>
              </a:extLst>
            </p:cNvPr>
            <p:cNvGrpSpPr/>
            <p:nvPr/>
          </p:nvGrpSpPr>
          <p:grpSpPr>
            <a:xfrm>
              <a:off x="1577445" y="2852739"/>
              <a:ext cx="3826233" cy="2338926"/>
              <a:chOff x="523635" y="3627099"/>
              <a:chExt cx="3826233" cy="2338926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xmlns="" id="{62EC8F17-3A5E-4264-BC08-8FF423854EA6}"/>
                  </a:ext>
                </a:extLst>
              </p:cNvPr>
              <p:cNvGrpSpPr/>
              <p:nvPr/>
            </p:nvGrpSpPr>
            <p:grpSpPr>
              <a:xfrm>
                <a:off x="523635" y="3627099"/>
                <a:ext cx="3826233" cy="1478636"/>
                <a:chOff x="1838811" y="2964145"/>
                <a:chExt cx="3659454" cy="1478636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xmlns="" id="{2C855C2D-6F25-4FBF-A944-0072B425D3F3}"/>
                    </a:ext>
                  </a:extLst>
                </p:cNvPr>
                <p:cNvSpPr/>
                <p:nvPr/>
              </p:nvSpPr>
              <p:spPr>
                <a:xfrm>
                  <a:off x="1838811" y="2964145"/>
                  <a:ext cx="2926032" cy="1459343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xmlns="" id="{3278740E-A9D4-43F5-B73F-C936DDD8EE87}"/>
                    </a:ext>
                  </a:extLst>
                </p:cNvPr>
                <p:cNvSpPr txBox="1"/>
                <p:nvPr/>
              </p:nvSpPr>
              <p:spPr>
                <a:xfrm>
                  <a:off x="1852257" y="2978503"/>
                  <a:ext cx="1799912" cy="36933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70C0"/>
                      </a:solidFill>
                    </a:rPr>
                    <a:t>demo</a:t>
                  </a:r>
                  <a:r>
                    <a:rPr lang="en-US" altLang="zh-CN" dirty="0"/>
                    <a:t>.py</a:t>
                  </a:r>
                  <a:r>
                    <a:rPr lang="zh-CN" altLang="en-US" dirty="0"/>
                    <a:t>文件</a:t>
                  </a:r>
                  <a:endParaRPr lang="en-US" altLang="zh-CN" dirty="0"/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xmlns="" id="{6C51859B-012E-4072-BE20-A2F22ED58541}"/>
                    </a:ext>
                  </a:extLst>
                </p:cNvPr>
                <p:cNvSpPr txBox="1"/>
                <p:nvPr/>
              </p:nvSpPr>
              <p:spPr>
                <a:xfrm>
                  <a:off x="1860266" y="3365563"/>
                  <a:ext cx="3637999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solidFill>
                        <a:srgbClr val="C00000"/>
                      </a:solidFill>
                    </a:rPr>
                    <a:t>def sit():      #</a:t>
                  </a:r>
                  <a:r>
                    <a:rPr lang="zh-CN" altLang="en-US" sz="1600">
                      <a:solidFill>
                        <a:srgbClr val="C00000"/>
                      </a:solidFill>
                    </a:rPr>
                    <a:t>定义函数</a:t>
                  </a:r>
                  <a:endParaRPr lang="en-US" altLang="zh-CN" sz="1600">
                    <a:solidFill>
                      <a:srgbClr val="C00000"/>
                    </a:solidFill>
                  </a:endParaRPr>
                </a:p>
                <a:p>
                  <a:r>
                    <a:rPr lang="en-US" altLang="zh-CN" sz="1600">
                      <a:solidFill>
                        <a:srgbClr val="C00000"/>
                      </a:solidFill>
                    </a:rPr>
                    <a:t>    </a:t>
                  </a:r>
                  <a:r>
                    <a:rPr lang="en-US" altLang="zh-CN" sz="1600"/>
                    <a:t>print ('A dog is now sitting’)</a:t>
                  </a:r>
                </a:p>
                <a:p>
                  <a:endParaRPr lang="en-US" altLang="zh-CN" sz="1600"/>
                </a:p>
                <a:p>
                  <a:r>
                    <a:rPr lang="en-US" altLang="zh-CN" sz="1600"/>
                    <a:t>sit()            #</a:t>
                  </a:r>
                  <a:r>
                    <a:rPr lang="zh-CN" altLang="en-US" sz="1600"/>
                    <a:t>调用函数</a:t>
                  </a:r>
                  <a:endParaRPr lang="en-US" altLang="zh-CN" sz="1600"/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C92D53E2-E0EE-43C7-BA36-8454A0EC8A08}"/>
                  </a:ext>
                </a:extLst>
              </p:cNvPr>
              <p:cNvSpPr txBox="1"/>
              <p:nvPr/>
            </p:nvSpPr>
            <p:spPr>
              <a:xfrm>
                <a:off x="537694" y="5627471"/>
                <a:ext cx="2075878" cy="33855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altLang="zh-CN" sz="1600"/>
                  <a:t>A dog is now sitting.</a:t>
                </a: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F59881D1-0997-46B1-984E-70C6E7AB623E}"/>
                </a:ext>
              </a:extLst>
            </p:cNvPr>
            <p:cNvSpPr txBox="1"/>
            <p:nvPr/>
          </p:nvSpPr>
          <p:spPr>
            <a:xfrm>
              <a:off x="1491759" y="4382101"/>
              <a:ext cx="115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运行结果：</a:t>
              </a:r>
              <a:endParaRPr lang="en-US" altLang="zh-CN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755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390984-11AF-4BF0-A819-7FF6211B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的类与方法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类</a:t>
            </a:r>
            <a:r>
              <a:rPr lang="en-US" altLang="zh-CN" sz="1800" dirty="0"/>
              <a:t>(Class)</a:t>
            </a:r>
            <a:r>
              <a:rPr lang="zh-CN" altLang="en-US" sz="1800" dirty="0"/>
              <a:t>是用来描述具有一类相同的属性和方法的集合。类的定义使用关键字 </a:t>
            </a:r>
            <a:r>
              <a:rPr lang="en-US" altLang="zh-CN" sz="1800" dirty="0"/>
              <a:t>class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被实例化的类的</a:t>
            </a:r>
            <a:r>
              <a:rPr lang="en-US" altLang="zh-CN" sz="1800" dirty="0"/>
              <a:t>”</a:t>
            </a:r>
            <a:r>
              <a:rPr lang="zh-CN" altLang="en-US" sz="1800" dirty="0"/>
              <a:t>函数</a:t>
            </a:r>
            <a:r>
              <a:rPr lang="en-US" altLang="zh-CN" sz="1800" dirty="0"/>
              <a:t>”</a:t>
            </a:r>
            <a:r>
              <a:rPr lang="zh-CN" altLang="en-US" sz="1800" dirty="0"/>
              <a:t>被称作方法</a:t>
            </a:r>
            <a:r>
              <a:rPr lang="en-US" altLang="zh-CN" sz="1800" dirty="0"/>
              <a:t>(Method)</a:t>
            </a:r>
            <a:r>
              <a:rPr lang="zh-CN" altLang="en-US" sz="1800" dirty="0"/>
              <a:t>。类定义方法时候必须携带 </a:t>
            </a:r>
            <a:r>
              <a:rPr lang="en-US" altLang="zh-CN" sz="1800" dirty="0"/>
              <a:t>self </a:t>
            </a:r>
            <a:r>
              <a:rPr lang="zh-CN" altLang="en-US" sz="1800" dirty="0"/>
              <a:t>关键字，它表示类的实例本身。</a:t>
            </a:r>
            <a:endParaRPr lang="en-US" altLang="zh-CN" sz="18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EDA21463-C64D-4BE7-A9E6-DB45CEA24C72}"/>
              </a:ext>
            </a:extLst>
          </p:cNvPr>
          <p:cNvGrpSpPr/>
          <p:nvPr/>
        </p:nvGrpSpPr>
        <p:grpSpPr>
          <a:xfrm>
            <a:off x="1453496" y="2395458"/>
            <a:ext cx="4501823" cy="2203232"/>
            <a:chOff x="1838809" y="2964145"/>
            <a:chExt cx="4305596" cy="22032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DD8CD4B-67B0-4E80-9FA6-06FE4F996370}"/>
                </a:ext>
              </a:extLst>
            </p:cNvPr>
            <p:cNvSpPr/>
            <p:nvPr/>
          </p:nvSpPr>
          <p:spPr>
            <a:xfrm>
              <a:off x="1838809" y="2964145"/>
              <a:ext cx="4305596" cy="22032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342D9BF8-3340-4FF3-B045-AEAE43FD6E68}"/>
                </a:ext>
              </a:extLst>
            </p:cNvPr>
            <p:cNvSpPr txBox="1"/>
            <p:nvPr/>
          </p:nvSpPr>
          <p:spPr>
            <a:xfrm>
              <a:off x="1852257" y="2978503"/>
              <a:ext cx="179991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demo.py</a:t>
              </a:r>
              <a:r>
                <a:rPr lang="zh-CN" altLang="en-US"/>
                <a:t>文件</a:t>
              </a:r>
              <a:endParaRPr lang="en-US" altLang="zh-CN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2E1EE8A2-DB4F-48F4-A00F-E4E9D6A0AD00}"/>
                </a:ext>
              </a:extLst>
            </p:cNvPr>
            <p:cNvSpPr txBox="1"/>
            <p:nvPr/>
          </p:nvSpPr>
          <p:spPr>
            <a:xfrm>
              <a:off x="1873720" y="3351495"/>
              <a:ext cx="42706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</a:rPr>
                <a:t>class Dog():      # </a:t>
              </a:r>
              <a:r>
                <a:rPr lang="zh-CN" altLang="en-US" sz="1600">
                  <a:solidFill>
                    <a:srgbClr val="C00000"/>
                  </a:solidFill>
                </a:rPr>
                <a:t>定义类</a:t>
              </a:r>
              <a:endParaRPr lang="en-US" altLang="zh-CN" sz="1600">
                <a:solidFill>
                  <a:srgbClr val="C00000"/>
                </a:solidFill>
              </a:endParaRPr>
            </a:p>
            <a:p>
              <a:r>
                <a:rPr lang="en-US" altLang="zh-CN" sz="1600"/>
                <a:t>    </a:t>
              </a:r>
              <a:r>
                <a:rPr lang="en-US" altLang="zh-CN" sz="1600">
                  <a:solidFill>
                    <a:srgbClr val="00B050"/>
                  </a:solidFill>
                </a:rPr>
                <a:t>def sit(self):  # </a:t>
              </a:r>
              <a:r>
                <a:rPr lang="zh-CN" altLang="en-US" sz="1600">
                  <a:solidFill>
                    <a:srgbClr val="00B050"/>
                  </a:solidFill>
                </a:rPr>
                <a:t>定义方法</a:t>
              </a:r>
              <a:endParaRPr lang="en-US" altLang="zh-CN" sz="1600">
                <a:solidFill>
                  <a:srgbClr val="00B050"/>
                </a:solidFill>
              </a:endParaRPr>
            </a:p>
            <a:p>
              <a:r>
                <a:rPr lang="en-US" altLang="zh-CN" sz="1600"/>
                <a:t>        print(“A dog is now sitting.")</a:t>
              </a:r>
            </a:p>
            <a:p>
              <a:endParaRPr lang="en-US" altLang="zh-CN" sz="1600"/>
            </a:p>
            <a:p>
              <a:r>
                <a:rPr lang="en-US" altLang="zh-CN" sz="1600">
                  <a:solidFill>
                    <a:srgbClr val="0070C0"/>
                  </a:solidFill>
                </a:rPr>
                <a:t>Richard</a:t>
              </a:r>
              <a:r>
                <a:rPr lang="en-US" altLang="zh-CN" sz="1600"/>
                <a:t> = Dog()    #</a:t>
              </a:r>
              <a:r>
                <a:rPr lang="zh-CN" altLang="en-US" sz="1600"/>
                <a:t>实例化类</a:t>
              </a:r>
              <a:endParaRPr lang="en-US" altLang="zh-CN" sz="1600"/>
            </a:p>
            <a:p>
              <a:r>
                <a:rPr lang="en-US" altLang="zh-CN" sz="1600"/>
                <a:t>print (type(</a:t>
              </a:r>
              <a:r>
                <a:rPr lang="en-US" altLang="zh-CN" sz="1600">
                  <a:solidFill>
                    <a:srgbClr val="0070C0"/>
                  </a:solidFill>
                </a:rPr>
                <a:t>Richard.</a:t>
              </a:r>
              <a:r>
                <a:rPr lang="en-US" altLang="zh-CN" sz="1600">
                  <a:solidFill>
                    <a:srgbClr val="00B050"/>
                  </a:solidFill>
                </a:rPr>
                <a:t>sit</a:t>
              </a:r>
              <a:r>
                <a:rPr lang="en-US" altLang="zh-CN" sz="1600"/>
                <a:t>)) #</a:t>
              </a:r>
              <a:r>
                <a:rPr lang="zh-CN" altLang="en-US" sz="1600"/>
                <a:t>实例化后类型为方法</a:t>
              </a:r>
              <a:endParaRPr lang="en-US" altLang="zh-CN" sz="1600"/>
            </a:p>
            <a:p>
              <a:r>
                <a:rPr lang="en-US" altLang="zh-CN" sz="1600"/>
                <a:t>print (type(</a:t>
              </a:r>
              <a:r>
                <a:rPr lang="en-US" altLang="zh-CN" sz="1600">
                  <a:solidFill>
                    <a:srgbClr val="C00000"/>
                  </a:solidFill>
                </a:rPr>
                <a:t>Dog.</a:t>
              </a:r>
              <a:r>
                <a:rPr lang="en-US" altLang="zh-CN" sz="1600">
                  <a:solidFill>
                    <a:srgbClr val="00B050"/>
                  </a:solidFill>
                </a:rPr>
                <a:t>sit</a:t>
              </a:r>
              <a:r>
                <a:rPr lang="en-US" altLang="zh-CN" sz="1600"/>
                <a:t>))      #</a:t>
              </a:r>
              <a:r>
                <a:rPr lang="zh-CN" altLang="en-US" sz="1600"/>
                <a:t>类型为函数</a:t>
              </a:r>
              <a:endParaRPr lang="en-US" altLang="zh-CN" sz="160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2DE9D5AF-C2B6-4130-BDD4-D5A9F72BACD2}"/>
              </a:ext>
            </a:extLst>
          </p:cNvPr>
          <p:cNvGrpSpPr/>
          <p:nvPr/>
        </p:nvGrpSpPr>
        <p:grpSpPr>
          <a:xfrm>
            <a:off x="1492884" y="5884517"/>
            <a:ext cx="2650614" cy="369332"/>
            <a:chOff x="1703146" y="5657674"/>
            <a:chExt cx="2650614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63A457C3-6637-46E0-BE11-7AD7107069E6}"/>
                </a:ext>
              </a:extLst>
            </p:cNvPr>
            <p:cNvSpPr txBox="1"/>
            <p:nvPr/>
          </p:nvSpPr>
          <p:spPr>
            <a:xfrm>
              <a:off x="2025879" y="5657674"/>
              <a:ext cx="232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编写</a:t>
              </a:r>
              <a:r>
                <a:rPr lang="en-US" altLang="zh-CN" dirty="0"/>
                <a:t>Python</a:t>
              </a:r>
              <a:r>
                <a:rPr lang="zh-CN" altLang="en-US" dirty="0"/>
                <a:t>文件</a:t>
              </a:r>
              <a:r>
                <a:rPr lang="en-US" altLang="zh-CN" dirty="0"/>
                <a:t>(.</a:t>
              </a:r>
              <a:r>
                <a:rPr lang="en-US" altLang="zh-CN" dirty="0" err="1"/>
                <a:t>py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xmlns="" id="{EE3C6416-CBF1-4DB4-A6B4-B8BB42762B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146" y="5694156"/>
              <a:ext cx="282142" cy="282142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8E331FBE-794E-4418-85E1-5F8908747221}"/>
              </a:ext>
            </a:extLst>
          </p:cNvPr>
          <p:cNvGrpSpPr/>
          <p:nvPr/>
        </p:nvGrpSpPr>
        <p:grpSpPr>
          <a:xfrm>
            <a:off x="6667708" y="2722041"/>
            <a:ext cx="2970522" cy="1234900"/>
            <a:chOff x="1838809" y="2964144"/>
            <a:chExt cx="3126064" cy="12349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A4ADC6E5-DE6B-48CF-BDA9-3BD2DA825336}"/>
                </a:ext>
              </a:extLst>
            </p:cNvPr>
            <p:cNvSpPr/>
            <p:nvPr/>
          </p:nvSpPr>
          <p:spPr>
            <a:xfrm>
              <a:off x="1838809" y="2964144"/>
              <a:ext cx="2882007" cy="12349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D67F986A-476E-4FF8-B75E-CFF865074679}"/>
                </a:ext>
              </a:extLst>
            </p:cNvPr>
            <p:cNvSpPr txBox="1"/>
            <p:nvPr/>
          </p:nvSpPr>
          <p:spPr>
            <a:xfrm>
              <a:off x="1852257" y="2978503"/>
              <a:ext cx="179991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test.py</a:t>
              </a:r>
              <a:r>
                <a:rPr lang="zh-CN" altLang="en-US"/>
                <a:t>文件</a:t>
              </a:r>
              <a:endParaRPr lang="en-US" altLang="zh-CN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02C3B03-D1D2-406B-9F51-DCD61AC90ECE}"/>
                </a:ext>
              </a:extLst>
            </p:cNvPr>
            <p:cNvSpPr txBox="1"/>
            <p:nvPr/>
          </p:nvSpPr>
          <p:spPr>
            <a:xfrm>
              <a:off x="1863186" y="3368047"/>
              <a:ext cx="3101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import </a:t>
              </a:r>
              <a:r>
                <a:rPr lang="en-US" altLang="zh-CN" sz="1600">
                  <a:solidFill>
                    <a:srgbClr val="0070C0"/>
                  </a:solidFill>
                </a:rPr>
                <a:t>demo</a:t>
              </a:r>
            </a:p>
            <a:p>
              <a:endParaRPr lang="en-US" altLang="zh-CN" sz="1600"/>
            </a:p>
            <a:p>
              <a:r>
                <a:rPr lang="en-US" altLang="zh-CN" sz="1600"/>
                <a:t>demo.Dog.sit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FCE12D28-1980-4C53-B157-0026C900A954}"/>
              </a:ext>
            </a:extLst>
          </p:cNvPr>
          <p:cNvSpPr txBox="1"/>
          <p:nvPr/>
        </p:nvSpPr>
        <p:spPr>
          <a:xfrm>
            <a:off x="1453497" y="5101204"/>
            <a:ext cx="1893037" cy="5847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altLang="zh-CN"/>
              <a:t>&lt;class </a:t>
            </a:r>
            <a:r>
              <a:rPr lang="en-US" altLang="zh-CN">
                <a:solidFill>
                  <a:srgbClr val="C00000"/>
                </a:solidFill>
              </a:rPr>
              <a:t>'method'</a:t>
            </a:r>
            <a:r>
              <a:rPr lang="en-US" altLang="zh-CN"/>
              <a:t>&gt;</a:t>
            </a:r>
          </a:p>
          <a:p>
            <a:r>
              <a:rPr lang="en-US" altLang="zh-CN"/>
              <a:t>&lt;class </a:t>
            </a:r>
            <a:r>
              <a:rPr lang="en-US" altLang="zh-CN">
                <a:solidFill>
                  <a:srgbClr val="2FBC6F"/>
                </a:solidFill>
              </a:rPr>
              <a:t>'function'</a:t>
            </a:r>
            <a:r>
              <a:rPr lang="en-US" altLang="zh-CN"/>
              <a:t>&gt;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F2498C69-3A91-4F38-838F-0CD730673E96}"/>
              </a:ext>
            </a:extLst>
          </p:cNvPr>
          <p:cNvGrpSpPr/>
          <p:nvPr/>
        </p:nvGrpSpPr>
        <p:grpSpPr>
          <a:xfrm>
            <a:off x="6810978" y="5914322"/>
            <a:ext cx="1430729" cy="369332"/>
            <a:chOff x="8778752" y="5921773"/>
            <a:chExt cx="1430729" cy="36933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477C30C8-EFA7-4C84-8C10-D8125198116B}"/>
                </a:ext>
              </a:extLst>
            </p:cNvPr>
            <p:cNvSpPr txBox="1"/>
            <p:nvPr/>
          </p:nvSpPr>
          <p:spPr>
            <a:xfrm>
              <a:off x="9101485" y="59217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调用模块</a:t>
              </a:r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xmlns="" id="{AB63EF50-246D-4407-A48B-D816D36DC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8752" y="5958255"/>
              <a:ext cx="282142" cy="282142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C6CE9CC0-7F7B-4122-BACB-EFC29F64A6A6}"/>
              </a:ext>
            </a:extLst>
          </p:cNvPr>
          <p:cNvSpPr txBox="1"/>
          <p:nvPr/>
        </p:nvSpPr>
        <p:spPr>
          <a:xfrm>
            <a:off x="1492884" y="4653285"/>
            <a:ext cx="115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运行结果：</a:t>
            </a:r>
            <a:endParaRPr lang="en-US" altLang="zh-C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F3C9AF17-0C5C-461F-A8B7-B8F6DE7E5382}"/>
              </a:ext>
            </a:extLst>
          </p:cNvPr>
          <p:cNvSpPr txBox="1"/>
          <p:nvPr/>
        </p:nvSpPr>
        <p:spPr>
          <a:xfrm>
            <a:off x="6757523" y="4641495"/>
            <a:ext cx="2178472" cy="8309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altLang="zh-CN"/>
              <a:t>A dog is now sitting.</a:t>
            </a:r>
          </a:p>
          <a:p>
            <a:r>
              <a:rPr lang="en-US" altLang="zh-CN"/>
              <a:t>&lt;class </a:t>
            </a:r>
            <a:r>
              <a:rPr lang="en-US" altLang="zh-CN">
                <a:solidFill>
                  <a:srgbClr val="C00000"/>
                </a:solidFill>
              </a:rPr>
              <a:t>'method'</a:t>
            </a:r>
            <a:r>
              <a:rPr lang="en-US" altLang="zh-CN"/>
              <a:t>&gt;</a:t>
            </a:r>
          </a:p>
          <a:p>
            <a:r>
              <a:rPr lang="en-US" altLang="zh-CN"/>
              <a:t>&lt;class </a:t>
            </a:r>
            <a:r>
              <a:rPr lang="en-US" altLang="zh-CN">
                <a:solidFill>
                  <a:srgbClr val="2FBC6F"/>
                </a:solidFill>
              </a:rPr>
              <a:t>'function'&gt;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E6F9045D-29DD-4A53-898B-5F66C42C6CCE}"/>
              </a:ext>
            </a:extLst>
          </p:cNvPr>
          <p:cNvSpPr txBox="1"/>
          <p:nvPr/>
        </p:nvSpPr>
        <p:spPr>
          <a:xfrm>
            <a:off x="6810978" y="4179513"/>
            <a:ext cx="115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运行结果：</a:t>
            </a:r>
            <a:endParaRPr lang="en-US" altLang="zh-CN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8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FC12CA-11E8-48C6-9676-F6E7866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telnetlib</a:t>
            </a:r>
            <a:r>
              <a:rPr lang="zh-CN" altLang="en-US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097A8A-DE97-48C9-BD10-D1358457795B}"/>
              </a:ext>
            </a:extLst>
          </p:cNvPr>
          <p:cNvSpPr txBox="1">
            <a:spLocks/>
          </p:cNvSpPr>
          <p:nvPr/>
        </p:nvSpPr>
        <p:spPr>
          <a:xfrm>
            <a:off x="459535" y="1204428"/>
            <a:ext cx="11286378" cy="1154387"/>
          </a:xfrm>
          <a:prstGeom prst="rect">
            <a:avLst/>
          </a:prstGeom>
        </p:spPr>
        <p:txBody>
          <a:bodyPr/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telnetlib</a:t>
            </a:r>
            <a:r>
              <a:rPr lang="zh-CN" altLang="en-US" sz="1800" dirty="0"/>
              <a:t>是</a:t>
            </a:r>
            <a:r>
              <a:rPr lang="en-US" altLang="zh-CN" sz="1800" dirty="0"/>
              <a:t>Python</a:t>
            </a:r>
            <a:r>
              <a:rPr lang="zh-CN" altLang="en-US" sz="1800" dirty="0"/>
              <a:t>标准库中的模块。它提供了实现</a:t>
            </a:r>
            <a:r>
              <a:rPr lang="en-US" altLang="zh-CN" sz="1800" dirty="0"/>
              <a:t>Telnet</a:t>
            </a:r>
            <a:r>
              <a:rPr lang="zh-CN" altLang="en-US" sz="1800" dirty="0"/>
              <a:t>功能的类</a:t>
            </a:r>
            <a:r>
              <a:rPr lang="en-US" altLang="zh-CN" sz="1800" dirty="0" err="1"/>
              <a:t>telnetlib.Telnet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这里通过调用</a:t>
            </a:r>
            <a:r>
              <a:rPr lang="en-US" altLang="zh-CN" sz="1800" dirty="0" err="1"/>
              <a:t>telnetlib.Telnet</a:t>
            </a:r>
            <a:r>
              <a:rPr lang="zh-CN" altLang="en-US" sz="1800" dirty="0"/>
              <a:t>类里的不同方法实现不同功能。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9387562-BBB4-4B4D-B3CF-C5337D4F1D5C}"/>
              </a:ext>
            </a:extLst>
          </p:cNvPr>
          <p:cNvSpPr txBox="1"/>
          <p:nvPr/>
        </p:nvSpPr>
        <p:spPr>
          <a:xfrm>
            <a:off x="5182061" y="2237231"/>
            <a:ext cx="4530414" cy="1395767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from </a:t>
            </a:r>
            <a:r>
              <a:rPr lang="en-US" altLang="zh-CN" dirty="0" err="1"/>
              <a:t>telnetlib</a:t>
            </a:r>
            <a:r>
              <a:rPr lang="en-US" altLang="zh-CN" dirty="0"/>
              <a:t> import Telnet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tn</a:t>
            </a:r>
            <a:r>
              <a:rPr lang="en-US" altLang="zh-CN" dirty="0"/>
              <a:t> = Telnet(host=None, port=0[, timeout])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tn.read_all</a:t>
            </a:r>
            <a:r>
              <a:rPr lang="en-US" altLang="zh-CN" dirty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7DE4525-38BC-494E-8AF8-3D9028216419}"/>
              </a:ext>
            </a:extLst>
          </p:cNvPr>
          <p:cNvSpPr txBox="1"/>
          <p:nvPr/>
        </p:nvSpPr>
        <p:spPr>
          <a:xfrm>
            <a:off x="1813618" y="2228159"/>
            <a:ext cx="3653233" cy="106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导入</a:t>
            </a:r>
            <a:r>
              <a:rPr lang="en-US" altLang="zh-CN" dirty="0" err="1">
                <a:solidFill>
                  <a:srgbClr val="0070C0"/>
                </a:solidFill>
              </a:rPr>
              <a:t>telnetlib</a:t>
            </a:r>
            <a:r>
              <a:rPr lang="zh-CN" altLang="en-US" dirty="0">
                <a:solidFill>
                  <a:srgbClr val="0070C0"/>
                </a:solidFill>
              </a:rPr>
              <a:t>模块</a:t>
            </a:r>
            <a:r>
              <a:rPr lang="en-US" altLang="zh-CN" dirty="0">
                <a:solidFill>
                  <a:srgbClr val="0070C0"/>
                </a:solidFill>
              </a:rPr>
              <a:t>Telnet</a:t>
            </a:r>
            <a:r>
              <a:rPr lang="zh-CN" altLang="en-US" dirty="0">
                <a:solidFill>
                  <a:srgbClr val="0070C0"/>
                </a:solidFill>
              </a:rPr>
              <a:t>类    </a:t>
            </a:r>
            <a:r>
              <a:rPr lang="en-US" altLang="zh-CN" dirty="0">
                <a:solidFill>
                  <a:srgbClr val="0070C0"/>
                </a:solidFill>
              </a:rPr>
              <a:t>--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Telnet</a:t>
            </a:r>
            <a:r>
              <a:rPr lang="zh-CN" altLang="en-US" dirty="0">
                <a:solidFill>
                  <a:srgbClr val="0070C0"/>
                </a:solidFill>
              </a:rPr>
              <a:t>连接到指定服务器上   </a:t>
            </a:r>
            <a:r>
              <a:rPr lang="en-US" altLang="zh-CN" dirty="0">
                <a:solidFill>
                  <a:srgbClr val="0070C0"/>
                </a:solidFill>
              </a:rPr>
              <a:t>--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           调用</a:t>
            </a:r>
            <a:r>
              <a:rPr lang="en-US" altLang="zh-CN" dirty="0" err="1">
                <a:solidFill>
                  <a:srgbClr val="0070C0"/>
                </a:solidFill>
              </a:rPr>
              <a:t>read_all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zh-CN" altLang="en-US" dirty="0">
                <a:solidFill>
                  <a:srgbClr val="0070C0"/>
                </a:solidFill>
              </a:rPr>
              <a:t>方法   </a:t>
            </a:r>
            <a:r>
              <a:rPr lang="en-US" altLang="zh-CN" dirty="0">
                <a:solidFill>
                  <a:srgbClr val="0070C0"/>
                </a:solidFill>
              </a:rPr>
              <a:t>--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519A085-E072-4FC0-9DB2-DF62A37F5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91790"/>
              </p:ext>
            </p:extLst>
          </p:nvPr>
        </p:nvGraphicFramePr>
        <p:xfrm>
          <a:off x="965547" y="3760962"/>
          <a:ext cx="9788887" cy="2620788"/>
        </p:xfrm>
        <a:graphic>
          <a:graphicData uri="http://schemas.openxmlformats.org/drawingml/2006/table">
            <a:tbl>
              <a:tblPr/>
              <a:tblGrid>
                <a:gridCol w="4219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8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方法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功能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  <a:latin typeface="+mn-lt"/>
                          <a:ea typeface="+mn-ea"/>
                        </a:rPr>
                        <a:t>Telnet.read_until</a:t>
                      </a:r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（</a:t>
                      </a:r>
                      <a:r>
                        <a:rPr lang="en-US" altLang="zh-CN" sz="1500">
                          <a:effectLst/>
                          <a:latin typeface="+mn-lt"/>
                          <a:ea typeface="+mn-ea"/>
                        </a:rPr>
                        <a:t>expected, timeout=None</a:t>
                      </a:r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）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读取直到给定的字符串</a:t>
                      </a:r>
                      <a:r>
                        <a:rPr lang="en-US" altLang="zh-CN" sz="1500">
                          <a:effectLst/>
                          <a:latin typeface="+mn-lt"/>
                          <a:ea typeface="+mn-ea"/>
                        </a:rPr>
                        <a:t>expected</a:t>
                      </a:r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或超时秒数。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  <a:latin typeface="+mn-lt"/>
                          <a:ea typeface="+mn-ea"/>
                        </a:rPr>
                        <a:t>Telnet.read_all ()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读取所有数据直到</a:t>
                      </a:r>
                      <a:r>
                        <a:rPr lang="en-US" altLang="zh-CN" sz="1500">
                          <a:effectLst/>
                          <a:latin typeface="+mn-lt"/>
                          <a:ea typeface="+mn-ea"/>
                        </a:rPr>
                        <a:t>EOF(End Of File)</a:t>
                      </a:r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。阻塞直到连接关闭。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effectLst/>
                          <a:latin typeface="+mn-lt"/>
                          <a:ea typeface="+mn-ea"/>
                        </a:rPr>
                        <a:t>Telnet.read_very_eager</a:t>
                      </a:r>
                      <a:r>
                        <a:rPr lang="en-US" sz="1500" dirty="0">
                          <a:effectLst/>
                          <a:latin typeface="+mn-lt"/>
                          <a:ea typeface="+mn-ea"/>
                        </a:rPr>
                        <a:t>()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>
                          <a:effectLst/>
                          <a:latin typeface="+mn-lt"/>
                          <a:ea typeface="+mn-ea"/>
                        </a:rPr>
                        <a:t>读取从上次</a:t>
                      </a:r>
                      <a:r>
                        <a:rPr lang="en-US" altLang="zh-CN" sz="1500" dirty="0">
                          <a:effectLst/>
                          <a:latin typeface="+mn-lt"/>
                          <a:ea typeface="+mn-ea"/>
                        </a:rPr>
                        <a:t>IO</a:t>
                      </a:r>
                      <a:r>
                        <a:rPr lang="zh-CN" altLang="en-US" sz="1500" dirty="0">
                          <a:effectLst/>
                          <a:latin typeface="+mn-lt"/>
                          <a:ea typeface="+mn-ea"/>
                        </a:rPr>
                        <a:t>阻断到现在所有的内容，返回字节串。连接关闭或者没有数据时触发</a:t>
                      </a:r>
                      <a:r>
                        <a:rPr lang="en-US" altLang="zh-CN" sz="1500" dirty="0" err="1">
                          <a:effectLst/>
                          <a:latin typeface="+mn-lt"/>
                          <a:ea typeface="+mn-ea"/>
                        </a:rPr>
                        <a:t>EOFError</a:t>
                      </a:r>
                      <a:r>
                        <a:rPr lang="zh-CN" altLang="en-US" sz="1500" dirty="0">
                          <a:effectLst/>
                          <a:latin typeface="+mn-lt"/>
                          <a:ea typeface="+mn-ea"/>
                        </a:rPr>
                        <a:t>异常。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466343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 err="1">
                          <a:effectLst/>
                          <a:latin typeface="+mn-lt"/>
                          <a:ea typeface="+mn-ea"/>
                        </a:rPr>
                        <a:t>Telnet.write</a:t>
                      </a:r>
                      <a:r>
                        <a:rPr lang="en-US" altLang="zh-CN" sz="1500" dirty="0">
                          <a:effectLst/>
                          <a:latin typeface="+mn-lt"/>
                          <a:ea typeface="+mn-ea"/>
                        </a:rPr>
                        <a:t>(buffer)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写入数据。在套接字</a:t>
                      </a:r>
                      <a:r>
                        <a:rPr lang="en-US" altLang="zh-CN" sz="1500">
                          <a:effectLst/>
                          <a:latin typeface="+mn-lt"/>
                          <a:ea typeface="+mn-ea"/>
                        </a:rPr>
                        <a:t>(Socket)</a:t>
                      </a:r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上写一个字节串，加倍任何</a:t>
                      </a:r>
                      <a:r>
                        <a:rPr lang="en-US" altLang="zh-CN" sz="1500">
                          <a:effectLst/>
                          <a:latin typeface="+mn-lt"/>
                          <a:ea typeface="+mn-ea"/>
                        </a:rPr>
                        <a:t>IAC(Interpret As Command)</a:t>
                      </a:r>
                      <a:r>
                        <a:rPr lang="zh-CN" altLang="en-US" sz="1500">
                          <a:effectLst/>
                          <a:latin typeface="+mn-lt"/>
                          <a:ea typeface="+mn-ea"/>
                        </a:rPr>
                        <a:t>字符。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+mn-lt"/>
                          <a:ea typeface="+mn-ea"/>
                        </a:rPr>
                        <a:t>Telnet.close()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>
                          <a:effectLst/>
                          <a:latin typeface="+mn-lt"/>
                          <a:ea typeface="+mn-ea"/>
                        </a:rPr>
                        <a:t>关闭连接。</a:t>
                      </a:r>
                      <a:endParaRPr lang="en-US" sz="15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279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6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网络编程与自动化介绍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编程语言概述与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介绍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/>
              <a:t>案例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251882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8D19C945-FB7C-43B3-9617-D7EAE25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案例：使用</a:t>
            </a:r>
            <a:r>
              <a:rPr lang="en-US" altLang="zh-CN" dirty="0" err="1" smtClean="0"/>
              <a:t>telnetlib</a:t>
            </a:r>
            <a:r>
              <a:rPr lang="zh-CN" altLang="en-US" dirty="0" smtClean="0"/>
              <a:t>登陆设备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8317" y="1219840"/>
            <a:ext cx="11276183" cy="4680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案例描述：</a:t>
            </a:r>
            <a:endParaRPr lang="en-US" altLang="zh-CN" sz="1800" dirty="0"/>
          </a:p>
          <a:p>
            <a:r>
              <a:rPr lang="zh-CN" altLang="en-US" sz="1800" dirty="0"/>
              <a:t>现有一台网络设备作为</a:t>
            </a:r>
            <a:r>
              <a:rPr lang="en-US" altLang="zh-CN" sz="1800" dirty="0"/>
              <a:t>Telnet</a:t>
            </a:r>
            <a:r>
              <a:rPr lang="zh-CN" altLang="en-US" sz="1800" dirty="0"/>
              <a:t>服务器，需要实现使用</a:t>
            </a:r>
            <a:r>
              <a:rPr lang="en-US" altLang="zh-CN" sz="1800" dirty="0"/>
              <a:t>Python </a:t>
            </a:r>
            <a:r>
              <a:rPr lang="en-US" altLang="zh-CN" sz="1800" dirty="0" err="1"/>
              <a:t>telnetlib</a:t>
            </a:r>
            <a:r>
              <a:rPr lang="zh-CN" altLang="en-US" sz="1800" dirty="0"/>
              <a:t>作为</a:t>
            </a:r>
            <a:r>
              <a:rPr lang="en-US" altLang="zh-CN" sz="1800" dirty="0"/>
              <a:t>Telnet</a:t>
            </a:r>
            <a:r>
              <a:rPr lang="zh-CN" altLang="en-US" sz="1800" dirty="0"/>
              <a:t>客户端登录此设备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实现</a:t>
            </a:r>
            <a:r>
              <a:rPr lang="zh-CN" altLang="en-US" sz="1800" dirty="0"/>
              <a:t>过程分为四个步骤：</a:t>
            </a:r>
            <a:endParaRPr lang="en-US" altLang="zh-CN" sz="1800" dirty="0"/>
          </a:p>
          <a:p>
            <a:r>
              <a:rPr lang="zh-CN" altLang="en-US" sz="1600" dirty="0"/>
              <a:t>配置设备</a:t>
            </a:r>
            <a:r>
              <a:rPr lang="en-US" altLang="zh-CN" sz="1600" dirty="0"/>
              <a:t>Telnet</a:t>
            </a:r>
            <a:r>
              <a:rPr lang="zh-CN" altLang="en-US" sz="1600" dirty="0"/>
              <a:t>服务。</a:t>
            </a:r>
            <a:endParaRPr lang="en-US" altLang="zh-CN" sz="1600" dirty="0"/>
          </a:p>
          <a:p>
            <a:r>
              <a:rPr lang="zh-CN" altLang="en-US" sz="1600" dirty="0"/>
              <a:t>手动验证和查看</a:t>
            </a:r>
            <a:r>
              <a:rPr lang="en-US" altLang="zh-CN" sz="1600" dirty="0"/>
              <a:t>Telnet</a:t>
            </a:r>
            <a:r>
              <a:rPr lang="zh-CN" altLang="en-US" sz="1600" dirty="0"/>
              <a:t>登录步骤，作为代码实现的参考。</a:t>
            </a:r>
            <a:endParaRPr lang="en-US" altLang="zh-CN" sz="1600" dirty="0"/>
          </a:p>
          <a:p>
            <a:r>
              <a:rPr lang="zh-CN" altLang="en-US" sz="1600" dirty="0"/>
              <a:t>编写和运行</a:t>
            </a:r>
            <a:r>
              <a:rPr lang="en-US" altLang="zh-CN" sz="1600" dirty="0"/>
              <a:t>Python</a:t>
            </a:r>
            <a:r>
              <a:rPr lang="zh-CN" altLang="en-US" sz="1600" dirty="0"/>
              <a:t>代码。</a:t>
            </a:r>
            <a:endParaRPr lang="en-US" altLang="zh-CN" sz="1600" dirty="0"/>
          </a:p>
          <a:p>
            <a:r>
              <a:rPr lang="zh-CN" altLang="en-US" sz="1600" dirty="0"/>
              <a:t>验证结果。</a:t>
            </a:r>
            <a:endParaRPr lang="en-US" altLang="zh-CN" sz="16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1D3C8CF5-5A8D-4753-9D94-EEA573CC72CB}"/>
              </a:ext>
            </a:extLst>
          </p:cNvPr>
          <p:cNvGrpSpPr/>
          <p:nvPr/>
        </p:nvGrpSpPr>
        <p:grpSpPr>
          <a:xfrm>
            <a:off x="2041140" y="2899665"/>
            <a:ext cx="7463118" cy="1210928"/>
            <a:chOff x="1990165" y="1344713"/>
            <a:chExt cx="7463118" cy="121092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xmlns="" id="{FCA78E05-2E38-43E2-B379-4EC2C561C5AA}"/>
                </a:ext>
              </a:extLst>
            </p:cNvPr>
            <p:cNvSpPr/>
            <p:nvPr/>
          </p:nvSpPr>
          <p:spPr>
            <a:xfrm>
              <a:off x="1990165" y="1344713"/>
              <a:ext cx="7463118" cy="1210928"/>
            </a:xfrm>
            <a:prstGeom prst="round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865642D9-F5C4-4F05-AB6D-EC41C4249A54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279" y="1877723"/>
              <a:ext cx="540000" cy="442800"/>
            </a:xfrm>
            <a:prstGeom prst="rect">
              <a:avLst/>
            </a:prstGeom>
          </p:spPr>
        </p:pic>
        <p:pic>
          <p:nvPicPr>
            <p:cNvPr id="7" name="图片 6" descr="PC.png">
              <a:extLst>
                <a:ext uri="{FF2B5EF4-FFF2-40B4-BE49-F238E27FC236}">
                  <a16:creationId xmlns:a16="http://schemas.microsoft.com/office/drawing/2014/main" xmlns="" id="{FAF8B3F2-9812-44D2-88D0-3D714BD62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5207" y="1888868"/>
              <a:ext cx="539063" cy="41400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4E6C53B9-8234-4E7F-B6A4-301B84C20E2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4185279" y="2095868"/>
              <a:ext cx="2929928" cy="3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B9781689-051C-471B-87F8-A16330B40AE4}"/>
                </a:ext>
              </a:extLst>
            </p:cNvPr>
            <p:cNvSpPr txBox="1"/>
            <p:nvPr/>
          </p:nvSpPr>
          <p:spPr>
            <a:xfrm>
              <a:off x="4251800" y="1721532"/>
              <a:ext cx="106150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GE1/0/10</a:t>
              </a:r>
              <a:endParaRPr lang="zh-CN" altLang="en-US" sz="16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FDEB4104-2868-4CDC-B074-9C4E6F60E61A}"/>
                </a:ext>
              </a:extLst>
            </p:cNvPr>
            <p:cNvSpPr txBox="1"/>
            <p:nvPr/>
          </p:nvSpPr>
          <p:spPr>
            <a:xfrm>
              <a:off x="6643192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192.168.10.20</a:t>
              </a:r>
              <a:endParaRPr lang="zh-CN" altLang="en-US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AD9C5971-1048-41C8-9BC0-07A2BCA40623}"/>
                </a:ext>
              </a:extLst>
            </p:cNvPr>
            <p:cNvSpPr txBox="1"/>
            <p:nvPr/>
          </p:nvSpPr>
          <p:spPr>
            <a:xfrm>
              <a:off x="3893549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192.168.10.10</a:t>
              </a:r>
              <a:endParaRPr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7A4502C-F66C-4C6A-81AF-DBD4FF816CA0}"/>
                </a:ext>
              </a:extLst>
            </p:cNvPr>
            <p:cNvSpPr txBox="1"/>
            <p:nvPr/>
          </p:nvSpPr>
          <p:spPr>
            <a:xfrm>
              <a:off x="2113783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Telnet</a:t>
              </a:r>
              <a:r>
                <a:rPr lang="zh-CN" altLang="en-US" sz="1600" dirty="0"/>
                <a:t>服务器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B885BED1-0EC0-435F-AECC-01CB43FD768C}"/>
                </a:ext>
              </a:extLst>
            </p:cNvPr>
            <p:cNvSpPr txBox="1"/>
            <p:nvPr/>
          </p:nvSpPr>
          <p:spPr>
            <a:xfrm>
              <a:off x="7794487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Telnet</a:t>
              </a:r>
              <a:r>
                <a:rPr lang="zh-CN" altLang="en-US" sz="1600" dirty="0"/>
                <a:t>客户端</a:t>
              </a:r>
            </a:p>
          </p:txBody>
        </p:sp>
      </p:grpSp>
      <p:sp>
        <p:nvSpPr>
          <p:cNvPr id="36" name="圆角矩形 11">
            <a:extLst>
              <a:ext uri="{FF2B5EF4-FFF2-40B4-BE49-F238E27FC236}">
                <a16:creationId xmlns:a16="http://schemas.microsoft.com/office/drawing/2014/main" xmlns="" id="{701E0E72-A8AF-4A06-B6EF-16D484D4FF4A}"/>
              </a:ext>
            </a:extLst>
          </p:cNvPr>
          <p:cNvSpPr/>
          <p:nvPr/>
        </p:nvSpPr>
        <p:spPr>
          <a:xfrm>
            <a:off x="1955917" y="2316349"/>
            <a:ext cx="1594475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配置设备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圆角矩形 12">
            <a:extLst>
              <a:ext uri="{FF2B5EF4-FFF2-40B4-BE49-F238E27FC236}">
                <a16:creationId xmlns:a16="http://schemas.microsoft.com/office/drawing/2014/main" xmlns="" id="{DCC733EC-FD62-433C-8378-DBCBA400813F}"/>
              </a:ext>
            </a:extLst>
          </p:cNvPr>
          <p:cNvSpPr/>
          <p:nvPr/>
        </p:nvSpPr>
        <p:spPr>
          <a:xfrm>
            <a:off x="4031137" y="2314739"/>
            <a:ext cx="200484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查看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r>
              <a:rPr lang="zh-CN" altLang="en-US" sz="1600" dirty="0">
                <a:solidFill>
                  <a:schemeClr val="tx1"/>
                </a:solidFill>
              </a:rPr>
              <a:t>登陆步骤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3CFE8EF6-4A40-43DC-899F-D487587DEED2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3550392" y="2487291"/>
            <a:ext cx="480745" cy="16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xmlns="" id="{7E1C0CD0-705F-43E8-93C5-8AA73F3C40FD}"/>
              </a:ext>
            </a:extLst>
          </p:cNvPr>
          <p:cNvSpPr/>
          <p:nvPr/>
        </p:nvSpPr>
        <p:spPr>
          <a:xfrm>
            <a:off x="6516726" y="2314739"/>
            <a:ext cx="169950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编写</a:t>
            </a:r>
            <a:r>
              <a:rPr lang="en-US" altLang="zh-CN" sz="1600">
                <a:solidFill>
                  <a:schemeClr val="tx1"/>
                </a:solidFill>
              </a:rPr>
              <a:t>Python</a:t>
            </a:r>
            <a:r>
              <a:rPr lang="zh-CN" altLang="en-US" sz="1600">
                <a:solidFill>
                  <a:schemeClr val="tx1"/>
                </a:solidFill>
              </a:rPr>
              <a:t>代码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123AA511-BE26-485F-AC84-C8225487E8E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 bwMode="auto">
          <a:xfrm>
            <a:off x="6035981" y="2487291"/>
            <a:ext cx="48074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圆角矩形 12">
            <a:extLst>
              <a:ext uri="{FF2B5EF4-FFF2-40B4-BE49-F238E27FC236}">
                <a16:creationId xmlns:a16="http://schemas.microsoft.com/office/drawing/2014/main" xmlns="" id="{605A06C5-BF3A-417C-B6E3-668468C81F0A}"/>
              </a:ext>
            </a:extLst>
          </p:cNvPr>
          <p:cNvSpPr/>
          <p:nvPr/>
        </p:nvSpPr>
        <p:spPr>
          <a:xfrm>
            <a:off x="8696976" y="2314739"/>
            <a:ext cx="1005403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结果验证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53F6B5AE-2427-46C9-B73B-35CD6F80D624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 bwMode="auto">
          <a:xfrm>
            <a:off x="8216230" y="2487291"/>
            <a:ext cx="48074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9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8D19C945-FB7C-43B3-9617-D7EAE25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案例：使用</a:t>
            </a:r>
            <a:r>
              <a:rPr lang="en-US" altLang="zh-CN" dirty="0" err="1" smtClean="0"/>
              <a:t>telnetlib</a:t>
            </a:r>
            <a:r>
              <a:rPr lang="zh-CN" altLang="en-US" dirty="0" smtClean="0"/>
              <a:t>登陆设备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4E30EB8-DE34-4595-BCF8-67A3852D8F2A}"/>
              </a:ext>
            </a:extLst>
          </p:cNvPr>
          <p:cNvSpPr txBox="1"/>
          <p:nvPr/>
        </p:nvSpPr>
        <p:spPr>
          <a:xfrm>
            <a:off x="5702728" y="3881327"/>
            <a:ext cx="5815285" cy="22141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[Huawei] user-interface </a:t>
            </a:r>
            <a:r>
              <a:rPr lang="en-US" altLang="zh-CN" dirty="0" err="1"/>
              <a:t>vty</a:t>
            </a:r>
            <a:r>
              <a:rPr lang="en-US" altLang="zh-CN" dirty="0"/>
              <a:t> 0 4</a:t>
            </a:r>
          </a:p>
          <a:p>
            <a:r>
              <a:rPr lang="en-US" altLang="zh-CN" dirty="0"/>
              <a:t>[Huawei-ui-vty0-4] authentication-mode password</a:t>
            </a:r>
          </a:p>
          <a:p>
            <a:r>
              <a:rPr lang="en-US" altLang="zh-CN" dirty="0"/>
              <a:t>[Huawei-ui-vty0-4] set authentication password simple Huawei@123</a:t>
            </a:r>
          </a:p>
          <a:p>
            <a:r>
              <a:rPr lang="en-US" altLang="zh-CN" dirty="0"/>
              <a:t>[Huawei-ui-vty0-4] protocol inbound telnet</a:t>
            </a:r>
          </a:p>
          <a:p>
            <a:r>
              <a:rPr lang="en-US" altLang="zh-CN" dirty="0"/>
              <a:t>[Huawei-ui-vty0-4] user privilege level 15</a:t>
            </a:r>
          </a:p>
          <a:p>
            <a:r>
              <a:rPr lang="en-US" altLang="zh-CN" dirty="0"/>
              <a:t>[Huawei-ui-vty0-4] quit</a:t>
            </a:r>
          </a:p>
          <a:p>
            <a:r>
              <a:rPr lang="en-US" altLang="zh-CN" dirty="0"/>
              <a:t>[Huawei] telnet server enable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73D837C-8D89-4B32-AD1E-4199EF71F59D}"/>
              </a:ext>
            </a:extLst>
          </p:cNvPr>
          <p:cNvSpPr txBox="1"/>
          <p:nvPr/>
        </p:nvSpPr>
        <p:spPr>
          <a:xfrm>
            <a:off x="1043724" y="3908914"/>
            <a:ext cx="3847532" cy="98302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cs typeface="Courier New" panose="02070309020205020404" pitchFamily="49" charset="0"/>
              </a:rPr>
              <a:t>[Huawei] interface GE 1/0/0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cs typeface="Courier New" panose="02070309020205020404" pitchFamily="49" charset="0"/>
              </a:rPr>
              <a:t>[Huawei -GE1/0/0] ip add 192.168.10.10 24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cs typeface="Courier New" panose="02070309020205020404" pitchFamily="49" charset="0"/>
              </a:rPr>
              <a:t>[Huawei -GE1/0/0] quit 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1D3C8CF5-5A8D-4753-9D94-EEA573CC72CB}"/>
              </a:ext>
            </a:extLst>
          </p:cNvPr>
          <p:cNvGrpSpPr/>
          <p:nvPr/>
        </p:nvGrpSpPr>
        <p:grpSpPr>
          <a:xfrm>
            <a:off x="2199909" y="1991801"/>
            <a:ext cx="7463118" cy="1210928"/>
            <a:chOff x="1990165" y="1344713"/>
            <a:chExt cx="7463118" cy="121092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xmlns="" id="{FCA78E05-2E38-43E2-B379-4EC2C561C5AA}"/>
                </a:ext>
              </a:extLst>
            </p:cNvPr>
            <p:cNvSpPr/>
            <p:nvPr/>
          </p:nvSpPr>
          <p:spPr>
            <a:xfrm>
              <a:off x="1990165" y="1344713"/>
              <a:ext cx="7463118" cy="1210928"/>
            </a:xfrm>
            <a:prstGeom prst="round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865642D9-F5C4-4F05-AB6D-EC41C4249A54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279" y="1877723"/>
              <a:ext cx="540000" cy="442800"/>
            </a:xfrm>
            <a:prstGeom prst="rect">
              <a:avLst/>
            </a:prstGeom>
          </p:spPr>
        </p:pic>
        <p:pic>
          <p:nvPicPr>
            <p:cNvPr id="7" name="图片 6" descr="PC.png">
              <a:extLst>
                <a:ext uri="{FF2B5EF4-FFF2-40B4-BE49-F238E27FC236}">
                  <a16:creationId xmlns:a16="http://schemas.microsoft.com/office/drawing/2014/main" xmlns="" id="{FAF8B3F2-9812-44D2-88D0-3D714BD62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5207" y="1888868"/>
              <a:ext cx="539063" cy="41400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4E6C53B9-8234-4E7F-B6A4-301B84C20E2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4185279" y="2095868"/>
              <a:ext cx="2929928" cy="3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B9781689-051C-471B-87F8-A16330B40AE4}"/>
                </a:ext>
              </a:extLst>
            </p:cNvPr>
            <p:cNvSpPr txBox="1"/>
            <p:nvPr/>
          </p:nvSpPr>
          <p:spPr>
            <a:xfrm>
              <a:off x="4251800" y="1748426"/>
              <a:ext cx="106150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GE1/0/10</a:t>
              </a:r>
              <a:endParaRPr lang="zh-CN" altLang="en-US" sz="16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FDEB4104-2868-4CDC-B074-9C4E6F60E61A}"/>
                </a:ext>
              </a:extLst>
            </p:cNvPr>
            <p:cNvSpPr txBox="1"/>
            <p:nvPr/>
          </p:nvSpPr>
          <p:spPr>
            <a:xfrm>
              <a:off x="6643192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192.168.10.20</a:t>
              </a:r>
              <a:endParaRPr lang="zh-CN" altLang="en-US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AD9C5971-1048-41C8-9BC0-07A2BCA40623}"/>
                </a:ext>
              </a:extLst>
            </p:cNvPr>
            <p:cNvSpPr txBox="1"/>
            <p:nvPr/>
          </p:nvSpPr>
          <p:spPr>
            <a:xfrm>
              <a:off x="3893549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192.168.10.10</a:t>
              </a:r>
              <a:endParaRPr lang="zh-CN" altLang="en-US" sz="16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7A4502C-F66C-4C6A-81AF-DBD4FF816CA0}"/>
                </a:ext>
              </a:extLst>
            </p:cNvPr>
            <p:cNvSpPr txBox="1"/>
            <p:nvPr/>
          </p:nvSpPr>
          <p:spPr>
            <a:xfrm>
              <a:off x="2113783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Telnet</a:t>
              </a:r>
              <a:r>
                <a:rPr lang="zh-CN" altLang="en-US" sz="1600" dirty="0"/>
                <a:t>服务器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B885BED1-0EC0-435F-AECC-01CB43FD768C}"/>
                </a:ext>
              </a:extLst>
            </p:cNvPr>
            <p:cNvSpPr txBox="1"/>
            <p:nvPr/>
          </p:nvSpPr>
          <p:spPr>
            <a:xfrm>
              <a:off x="7794487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Telnet</a:t>
              </a:r>
              <a:r>
                <a:rPr lang="zh-CN" altLang="en-US" sz="1600" dirty="0"/>
                <a:t>客户端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82A52F0-FDB4-49CF-B970-91419F31B39C}"/>
              </a:ext>
            </a:extLst>
          </p:cNvPr>
          <p:cNvSpPr txBox="1"/>
          <p:nvPr/>
        </p:nvSpPr>
        <p:spPr>
          <a:xfrm>
            <a:off x="1043724" y="347272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+mj-ea"/>
                <a:ea typeface="+mj-ea"/>
              </a:rPr>
              <a:t>配置设备接口地址：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50CA8988-C183-4031-B45F-0A2BC2952FCA}"/>
              </a:ext>
            </a:extLst>
          </p:cNvPr>
          <p:cNvSpPr txBox="1"/>
          <p:nvPr/>
        </p:nvSpPr>
        <p:spPr>
          <a:xfrm>
            <a:off x="5646125" y="3472727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+mj-ea"/>
                <a:ea typeface="+mj-ea"/>
              </a:rPr>
              <a:t>配置设备</a:t>
            </a:r>
            <a:r>
              <a:rPr lang="en-US" altLang="zh-CN" sz="1600" b="1" dirty="0" smtClean="0">
                <a:solidFill>
                  <a:prstClr val="black"/>
                </a:solidFill>
                <a:ea typeface="+mj-ea"/>
              </a:rPr>
              <a:t>Telnet</a:t>
            </a:r>
            <a:r>
              <a:rPr lang="zh-CN" altLang="en-US" sz="1600" b="1" dirty="0">
                <a:solidFill>
                  <a:prstClr val="black"/>
                </a:solidFill>
                <a:latin typeface="+mj-ea"/>
                <a:ea typeface="+mj-ea"/>
              </a:rPr>
              <a:t>服务：</a:t>
            </a:r>
          </a:p>
        </p:txBody>
      </p:sp>
      <p:sp>
        <p:nvSpPr>
          <p:cNvPr id="22" name="圆角矩形 11">
            <a:extLst>
              <a:ext uri="{FF2B5EF4-FFF2-40B4-BE49-F238E27FC236}">
                <a16:creationId xmlns:a16="http://schemas.microsoft.com/office/drawing/2014/main" xmlns="" id="{51120C32-C986-46E5-AF2C-2CA6C4749606}"/>
              </a:ext>
            </a:extLst>
          </p:cNvPr>
          <p:cNvSpPr/>
          <p:nvPr/>
        </p:nvSpPr>
        <p:spPr>
          <a:xfrm>
            <a:off x="2115571" y="1430983"/>
            <a:ext cx="1640193" cy="345103"/>
          </a:xfrm>
          <a:prstGeom prst="roundRect">
            <a:avLst>
              <a:gd name="adj" fmla="val 4298"/>
            </a:avLst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配置设备</a:t>
            </a:r>
            <a:r>
              <a:rPr lang="en-US" altLang="zh-CN" sz="1600" b="1" dirty="0">
                <a:solidFill>
                  <a:schemeClr val="bg1"/>
                </a:solidFill>
                <a:ea typeface="+mj-ea"/>
              </a:rPr>
              <a:t>Telnet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23" name="圆角矩形 12">
            <a:extLst>
              <a:ext uri="{FF2B5EF4-FFF2-40B4-BE49-F238E27FC236}">
                <a16:creationId xmlns:a16="http://schemas.microsoft.com/office/drawing/2014/main" xmlns="" id="{CF6E1A93-9A9A-4496-9F20-AA6D8EA8216D}"/>
              </a:ext>
            </a:extLst>
          </p:cNvPr>
          <p:cNvSpPr/>
          <p:nvPr/>
        </p:nvSpPr>
        <p:spPr>
          <a:xfrm>
            <a:off x="4190791" y="1429373"/>
            <a:ext cx="200484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查看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r>
              <a:rPr lang="zh-CN" altLang="en-US" sz="1600" dirty="0">
                <a:solidFill>
                  <a:schemeClr val="tx1"/>
                </a:solidFill>
              </a:rPr>
              <a:t>登陆步骤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09C27B73-1660-4A96-BDE3-74129DC5710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 bwMode="auto">
          <a:xfrm flipV="1">
            <a:off x="3755764" y="1601925"/>
            <a:ext cx="435027" cy="16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圆角矩形 12">
            <a:extLst>
              <a:ext uri="{FF2B5EF4-FFF2-40B4-BE49-F238E27FC236}">
                <a16:creationId xmlns:a16="http://schemas.microsoft.com/office/drawing/2014/main" xmlns="" id="{C9696BC7-7C71-4CF7-91E6-E60CE21D0E45}"/>
              </a:ext>
            </a:extLst>
          </p:cNvPr>
          <p:cNvSpPr/>
          <p:nvPr/>
        </p:nvSpPr>
        <p:spPr>
          <a:xfrm>
            <a:off x="6676380" y="1429373"/>
            <a:ext cx="169950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编写</a:t>
            </a:r>
            <a:r>
              <a:rPr lang="en-US" altLang="zh-CN" sz="1600" dirty="0">
                <a:solidFill>
                  <a:schemeClr val="tx1"/>
                </a:solidFill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</a:rPr>
              <a:t>代码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359DC91C-D670-4EC0-B095-C7A1FED37273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 bwMode="auto">
          <a:xfrm>
            <a:off x="6195635" y="1601925"/>
            <a:ext cx="48074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圆角矩形 12">
            <a:extLst>
              <a:ext uri="{FF2B5EF4-FFF2-40B4-BE49-F238E27FC236}">
                <a16:creationId xmlns:a16="http://schemas.microsoft.com/office/drawing/2014/main" xmlns="" id="{61C99BED-944B-4AAE-8E58-7041913E3BB7}"/>
              </a:ext>
            </a:extLst>
          </p:cNvPr>
          <p:cNvSpPr/>
          <p:nvPr/>
        </p:nvSpPr>
        <p:spPr>
          <a:xfrm>
            <a:off x="8856630" y="1429373"/>
            <a:ext cx="1005403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结果验证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A44FF4B3-36B1-4C2C-A6C4-ED8BEB5B9EA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 bwMode="auto">
          <a:xfrm>
            <a:off x="8375884" y="1601925"/>
            <a:ext cx="48074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794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8D19C945-FB7C-43B3-9617-D7EAE25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案例：使用</a:t>
            </a:r>
            <a:r>
              <a:rPr lang="en-US" altLang="zh-CN" dirty="0" err="1" smtClean="0"/>
              <a:t>telnetlib</a:t>
            </a:r>
            <a:r>
              <a:rPr lang="zh-CN" altLang="en-US" dirty="0" smtClean="0"/>
              <a:t>登陆设备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4E30EB8-DE34-4595-BCF8-67A3852D8F2A}"/>
              </a:ext>
            </a:extLst>
          </p:cNvPr>
          <p:cNvSpPr txBox="1"/>
          <p:nvPr/>
        </p:nvSpPr>
        <p:spPr>
          <a:xfrm>
            <a:off x="2783544" y="3905311"/>
            <a:ext cx="8538883" cy="22204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cs typeface="Courier New" panose="02070309020205020404" pitchFamily="49" charset="0"/>
              </a:defRPr>
            </a:lvl1pPr>
          </a:lstStyle>
          <a:p>
            <a:r>
              <a:rPr lang="en-US" altLang="zh-CN" sz="1500" dirty="0"/>
              <a:t>C:\Users\Richard&gt;telnet 192.168.10.10</a:t>
            </a:r>
          </a:p>
          <a:p>
            <a:r>
              <a:rPr lang="en-US" altLang="zh-CN" sz="1500" dirty="0"/>
              <a:t>Login authentication  </a:t>
            </a:r>
          </a:p>
          <a:p>
            <a:r>
              <a:rPr lang="en-US" altLang="zh-CN" sz="1500" dirty="0"/>
              <a:t>                                                                                                                                                                                                                          Password:                                                                       </a:t>
            </a:r>
          </a:p>
          <a:p>
            <a:r>
              <a:rPr lang="en-US" altLang="zh-CN" sz="1500" dirty="0"/>
              <a:t>Info: The max number of VTY users is 5, and the number of current VTY users on line is 1.                                              The current login time is 2020-01-15 21:12:57.                            </a:t>
            </a:r>
          </a:p>
          <a:p>
            <a:r>
              <a:rPr lang="en-US" altLang="zh-CN" sz="1500" dirty="0"/>
              <a:t>&lt;Huawei&gt;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1D3C8CF5-5A8D-4753-9D94-EEA573CC72CB}"/>
              </a:ext>
            </a:extLst>
          </p:cNvPr>
          <p:cNvGrpSpPr/>
          <p:nvPr/>
        </p:nvGrpSpPr>
        <p:grpSpPr>
          <a:xfrm>
            <a:off x="2199909" y="1991801"/>
            <a:ext cx="7463118" cy="1210928"/>
            <a:chOff x="1990165" y="1344713"/>
            <a:chExt cx="7463118" cy="121092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xmlns="" id="{FCA78E05-2E38-43E2-B379-4EC2C561C5AA}"/>
                </a:ext>
              </a:extLst>
            </p:cNvPr>
            <p:cNvSpPr/>
            <p:nvPr/>
          </p:nvSpPr>
          <p:spPr>
            <a:xfrm>
              <a:off x="1990165" y="1344713"/>
              <a:ext cx="7463118" cy="1210928"/>
            </a:xfrm>
            <a:prstGeom prst="round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865642D9-F5C4-4F05-AB6D-EC41C4249A54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279" y="1877723"/>
              <a:ext cx="540000" cy="442800"/>
            </a:xfrm>
            <a:prstGeom prst="rect">
              <a:avLst/>
            </a:prstGeom>
          </p:spPr>
        </p:pic>
        <p:pic>
          <p:nvPicPr>
            <p:cNvPr id="7" name="图片 6" descr="PC.png">
              <a:extLst>
                <a:ext uri="{FF2B5EF4-FFF2-40B4-BE49-F238E27FC236}">
                  <a16:creationId xmlns:a16="http://schemas.microsoft.com/office/drawing/2014/main" xmlns="" id="{FAF8B3F2-9812-44D2-88D0-3D714BD62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5207" y="1888868"/>
              <a:ext cx="539063" cy="41400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4E6C53B9-8234-4E7F-B6A4-301B84C20E2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4185279" y="2095868"/>
              <a:ext cx="2929928" cy="3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B9781689-051C-471B-87F8-A16330B40AE4}"/>
                </a:ext>
              </a:extLst>
            </p:cNvPr>
            <p:cNvSpPr txBox="1"/>
            <p:nvPr/>
          </p:nvSpPr>
          <p:spPr>
            <a:xfrm>
              <a:off x="4251800" y="1748426"/>
              <a:ext cx="106150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GE1/0/10</a:t>
              </a:r>
              <a:endParaRPr lang="zh-CN" altLang="en-US" sz="1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FDEB4104-2868-4CDC-B074-9C4E6F60E61A}"/>
                </a:ext>
              </a:extLst>
            </p:cNvPr>
            <p:cNvSpPr txBox="1"/>
            <p:nvPr/>
          </p:nvSpPr>
          <p:spPr>
            <a:xfrm>
              <a:off x="6643192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192.168.10.20</a:t>
              </a:r>
              <a:endParaRPr lang="zh-CN" altLang="en-US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AD9C5971-1048-41C8-9BC0-07A2BCA40623}"/>
                </a:ext>
              </a:extLst>
            </p:cNvPr>
            <p:cNvSpPr txBox="1"/>
            <p:nvPr/>
          </p:nvSpPr>
          <p:spPr>
            <a:xfrm>
              <a:off x="3893549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192.168.10.10</a:t>
              </a:r>
              <a:endParaRPr lang="zh-CN" altLang="en-US" sz="16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7A4502C-F66C-4C6A-81AF-DBD4FF816CA0}"/>
                </a:ext>
              </a:extLst>
            </p:cNvPr>
            <p:cNvSpPr txBox="1"/>
            <p:nvPr/>
          </p:nvSpPr>
          <p:spPr>
            <a:xfrm>
              <a:off x="2113783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Telnet</a:t>
              </a:r>
              <a:r>
                <a:rPr lang="zh-CN" altLang="en-US" sz="1600" dirty="0"/>
                <a:t>服务器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B885BED1-0EC0-435F-AECC-01CB43FD768C}"/>
                </a:ext>
              </a:extLst>
            </p:cNvPr>
            <p:cNvSpPr txBox="1"/>
            <p:nvPr/>
          </p:nvSpPr>
          <p:spPr>
            <a:xfrm>
              <a:off x="7794487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Telnet</a:t>
              </a:r>
              <a:r>
                <a:rPr lang="zh-CN" altLang="en-US" sz="1600" dirty="0"/>
                <a:t>客户端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82A52F0-FDB4-49CF-B970-91419F31B39C}"/>
              </a:ext>
            </a:extLst>
          </p:cNvPr>
          <p:cNvSpPr txBox="1"/>
          <p:nvPr/>
        </p:nvSpPr>
        <p:spPr>
          <a:xfrm>
            <a:off x="849734" y="3384624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ea typeface="+mj-ea"/>
              </a:rPr>
              <a:t>Telnet</a:t>
            </a:r>
            <a:r>
              <a:rPr lang="zh-CN" altLang="en-US" sz="1600" b="1" dirty="0">
                <a:solidFill>
                  <a:prstClr val="black"/>
                </a:solidFill>
                <a:latin typeface="+mj-ea"/>
                <a:ea typeface="+mj-ea"/>
              </a:rPr>
              <a:t>登录操作：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76555FBF-27B5-43BA-BEF8-5D6B48E01858}"/>
              </a:ext>
            </a:extLst>
          </p:cNvPr>
          <p:cNvSpPr txBox="1"/>
          <p:nvPr/>
        </p:nvSpPr>
        <p:spPr>
          <a:xfrm>
            <a:off x="1318652" y="3905311"/>
            <a:ext cx="1601500" cy="159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登录命令    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              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回显信息    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输入密码    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回显信息    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xmlns="" id="{357CA3F0-F9D2-4BFA-9BC7-F83FEDCDD496}"/>
              </a:ext>
            </a:extLst>
          </p:cNvPr>
          <p:cNvSpPr>
            <a:spLocks noChangeAspect="1"/>
          </p:cNvSpPr>
          <p:nvPr/>
        </p:nvSpPr>
        <p:spPr>
          <a:xfrm>
            <a:off x="1009616" y="3959099"/>
            <a:ext cx="282142" cy="28214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xmlns="" id="{54C78E1F-4F54-474F-8FCD-F0F779702D28}"/>
              </a:ext>
            </a:extLst>
          </p:cNvPr>
          <p:cNvSpPr>
            <a:spLocks noChangeAspect="1"/>
          </p:cNvSpPr>
          <p:nvPr/>
        </p:nvSpPr>
        <p:spPr>
          <a:xfrm>
            <a:off x="1009616" y="4874448"/>
            <a:ext cx="282142" cy="28214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6" name="圆角矩形 11">
            <a:extLst>
              <a:ext uri="{FF2B5EF4-FFF2-40B4-BE49-F238E27FC236}">
                <a16:creationId xmlns:a16="http://schemas.microsoft.com/office/drawing/2014/main" xmlns="" id="{3A186D63-897C-4E9E-9B12-3EB5F6737269}"/>
              </a:ext>
            </a:extLst>
          </p:cNvPr>
          <p:cNvSpPr/>
          <p:nvPr/>
        </p:nvSpPr>
        <p:spPr>
          <a:xfrm>
            <a:off x="2115571" y="1430983"/>
            <a:ext cx="1594475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配置设备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圆角矩形 12">
            <a:extLst>
              <a:ext uri="{FF2B5EF4-FFF2-40B4-BE49-F238E27FC236}">
                <a16:creationId xmlns:a16="http://schemas.microsoft.com/office/drawing/2014/main" xmlns="" id="{366AE902-5112-4F87-AA81-79A8145BF9EA}"/>
              </a:ext>
            </a:extLst>
          </p:cNvPr>
          <p:cNvSpPr/>
          <p:nvPr/>
        </p:nvSpPr>
        <p:spPr>
          <a:xfrm>
            <a:off x="4190791" y="1429373"/>
            <a:ext cx="2047355" cy="345103"/>
          </a:xfrm>
          <a:prstGeom prst="roundRect">
            <a:avLst>
              <a:gd name="adj" fmla="val 4298"/>
            </a:avLst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查看</a:t>
            </a:r>
            <a:r>
              <a:rPr lang="en-US" altLang="zh-CN" sz="1600" b="1" dirty="0">
                <a:solidFill>
                  <a:schemeClr val="bg1"/>
                </a:solidFill>
                <a:ea typeface="+mj-ea"/>
              </a:rPr>
              <a:t>Telnet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登陆步骤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47204DBB-953E-437C-910F-9C04325C10D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3710046" y="1601925"/>
            <a:ext cx="480745" cy="16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xmlns="" id="{2078E05E-99D8-4EEB-8874-EFC9704A0A75}"/>
              </a:ext>
            </a:extLst>
          </p:cNvPr>
          <p:cNvSpPr/>
          <p:nvPr/>
        </p:nvSpPr>
        <p:spPr>
          <a:xfrm>
            <a:off x="6676380" y="1429373"/>
            <a:ext cx="169950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编写</a:t>
            </a:r>
            <a:r>
              <a:rPr lang="en-US" altLang="zh-CN" sz="1600" dirty="0">
                <a:solidFill>
                  <a:schemeClr val="tx1"/>
                </a:solidFill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</a:rPr>
              <a:t>代码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8A2A4EEE-6A37-4E3C-8ED1-C6B4D0B26EB9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 bwMode="auto">
          <a:xfrm>
            <a:off x="6238146" y="1601925"/>
            <a:ext cx="43823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圆角矩形 12">
            <a:extLst>
              <a:ext uri="{FF2B5EF4-FFF2-40B4-BE49-F238E27FC236}">
                <a16:creationId xmlns:a16="http://schemas.microsoft.com/office/drawing/2014/main" xmlns="" id="{8C7EAEB6-404E-4C62-98EB-225B21487BA4}"/>
              </a:ext>
            </a:extLst>
          </p:cNvPr>
          <p:cNvSpPr/>
          <p:nvPr/>
        </p:nvSpPr>
        <p:spPr>
          <a:xfrm>
            <a:off x="8856630" y="1429373"/>
            <a:ext cx="1005403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结果验证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978D3B7C-FB0B-47A2-AB57-7D58A06E855F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 bwMode="auto">
          <a:xfrm>
            <a:off x="8375884" y="1601925"/>
            <a:ext cx="48074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372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网络工程领域不断出现新的协议、技术、交付和运维模式。传统网络面临着云计算、人工智能等新连接需求的挑战。企业也在不断追求业务的敏捷、灵活和弹性。在这些背景下，网络自动化变得越来越重要。</a:t>
            </a:r>
          </a:p>
          <a:p>
            <a:r>
              <a:rPr lang="zh-CN" altLang="en-US" smtClean="0"/>
              <a:t>网络编程与自动化旨在简化工程师网络配置、管理、监控和操作等相关工作，提高工程师部署和运维效率。本课程定位于指导网络工程师初步了解</a:t>
            </a:r>
            <a:r>
              <a:rPr lang="en-US" altLang="zh-CN" smtClean="0"/>
              <a:t>Python</a:t>
            </a:r>
            <a:r>
              <a:rPr lang="zh-CN" altLang="en-US" smtClean="0"/>
              <a:t>编程实现网络自动化。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62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8D19C945-FB7C-43B3-9617-D7EAE25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案例：使用</a:t>
            </a:r>
            <a:r>
              <a:rPr lang="en-US" altLang="zh-CN" smtClean="0"/>
              <a:t>telnetlib</a:t>
            </a:r>
            <a:r>
              <a:rPr lang="zh-CN" altLang="en-US" smtClean="0"/>
              <a:t>登陆设备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4E30EB8-DE34-4595-BCF8-67A3852D8F2A}"/>
              </a:ext>
            </a:extLst>
          </p:cNvPr>
          <p:cNvSpPr txBox="1"/>
          <p:nvPr/>
        </p:nvSpPr>
        <p:spPr>
          <a:xfrm>
            <a:off x="5446807" y="3451471"/>
            <a:ext cx="4379360" cy="2832827"/>
          </a:xfrm>
          <a:prstGeom prst="rect">
            <a:avLst/>
          </a:prstGeom>
          <a:solidFill>
            <a:schemeClr val="accent5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import </a:t>
            </a:r>
            <a:r>
              <a:rPr lang="en-US" altLang="zh-CN" sz="1500" dirty="0" err="1">
                <a:solidFill>
                  <a:prstClr val="black"/>
                </a:solidFill>
                <a:cs typeface="Courier New" panose="02070309020205020404" pitchFamily="49" charset="0"/>
              </a:rPr>
              <a:t>telnetlib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500" b="1" dirty="0">
                <a:solidFill>
                  <a:srgbClr val="0070C0"/>
                </a:solidFill>
                <a:cs typeface="Courier New" panose="02070309020205020404" pitchFamily="49" charset="0"/>
              </a:rPr>
              <a:t>host</a:t>
            </a:r>
            <a:r>
              <a:rPr lang="en-US" altLang="zh-CN" sz="1500" dirty="0">
                <a:solidFill>
                  <a:srgbClr val="0070C0"/>
                </a:solidFill>
                <a:cs typeface="Courier New" panose="02070309020205020404" pitchFamily="49" charset="0"/>
              </a:rPr>
              <a:t> = '192.168.10.10'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password</a:t>
            </a:r>
            <a:r>
              <a:rPr lang="en-US" altLang="zh-CN" sz="15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= 'Huawei@123'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5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 err="1">
                <a:solidFill>
                  <a:prstClr val="black"/>
                </a:solidFill>
                <a:cs typeface="Courier New" panose="02070309020205020404" pitchFamily="49" charset="0"/>
              </a:rPr>
              <a:t>tn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 = </a:t>
            </a:r>
            <a:r>
              <a:rPr lang="en-US" altLang="zh-CN" sz="1500" dirty="0" err="1">
                <a:solidFill>
                  <a:prstClr val="black"/>
                </a:solidFill>
                <a:cs typeface="Courier New" panose="02070309020205020404" pitchFamily="49" charset="0"/>
              </a:rPr>
              <a:t>telnetlib.Telnet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1500" b="1" dirty="0">
                <a:solidFill>
                  <a:srgbClr val="0070C0"/>
                </a:solidFill>
                <a:cs typeface="Courier New" panose="02070309020205020404" pitchFamily="49" charset="0"/>
              </a:rPr>
              <a:t>host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)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 err="1">
                <a:solidFill>
                  <a:srgbClr val="C00000"/>
                </a:solidFill>
                <a:cs typeface="Courier New" panose="02070309020205020404" pitchFamily="49" charset="0"/>
              </a:rPr>
              <a:t>tn.read_until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1500" dirty="0" err="1">
                <a:solidFill>
                  <a:prstClr val="black"/>
                </a:solidFill>
                <a:cs typeface="Courier New" panose="02070309020205020404" pitchFamily="49" charset="0"/>
              </a:rPr>
              <a:t>b’Password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:’)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 err="1">
                <a:solidFill>
                  <a:srgbClr val="C00000"/>
                </a:solidFill>
                <a:cs typeface="Courier New" panose="02070309020205020404" pitchFamily="49" charset="0"/>
              </a:rPr>
              <a:t>tn.write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password</a:t>
            </a:r>
            <a:r>
              <a:rPr lang="en-US" altLang="zh-CN" sz="1500" dirty="0" err="1">
                <a:solidFill>
                  <a:prstClr val="black"/>
                </a:solidFill>
                <a:cs typeface="Courier New" panose="02070309020205020404" pitchFamily="49" charset="0"/>
              </a:rPr>
              <a:t>.encode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('</a:t>
            </a:r>
            <a:r>
              <a:rPr lang="en-US" altLang="zh-CN" sz="1500" dirty="0" err="1">
                <a:solidFill>
                  <a:prstClr val="black"/>
                </a:solidFill>
                <a:cs typeface="Courier New" panose="02070309020205020404" pitchFamily="49" charset="0"/>
              </a:rPr>
              <a:t>ascii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') + b"\n")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print (</a:t>
            </a:r>
            <a:r>
              <a:rPr lang="en-US" altLang="zh-CN" sz="1500" dirty="0" err="1">
                <a:solidFill>
                  <a:srgbClr val="C00000"/>
                </a:solidFill>
                <a:cs typeface="Courier New" panose="02070309020205020404" pitchFamily="49" charset="0"/>
              </a:rPr>
              <a:t>tn.read_until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(b'&lt;Huawei&gt;').decode('</a:t>
            </a:r>
            <a:r>
              <a:rPr lang="en-US" altLang="zh-CN" sz="1500" dirty="0" err="1">
                <a:solidFill>
                  <a:prstClr val="black"/>
                </a:solidFill>
                <a:cs typeface="Courier New" panose="02070309020205020404" pitchFamily="49" charset="0"/>
              </a:rPr>
              <a:t>ascii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’))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 err="1">
                <a:solidFill>
                  <a:srgbClr val="C00000"/>
                </a:solidFill>
                <a:cs typeface="Courier New" panose="02070309020205020404" pitchFamily="49" charset="0"/>
              </a:rPr>
              <a:t>tn.close</a:t>
            </a:r>
            <a:r>
              <a:rPr lang="en-US" altLang="zh-CN" sz="1500" dirty="0">
                <a:solidFill>
                  <a:prstClr val="black"/>
                </a:solidFill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1D3C8CF5-5A8D-4753-9D94-EEA573CC72CB}"/>
              </a:ext>
            </a:extLst>
          </p:cNvPr>
          <p:cNvGrpSpPr/>
          <p:nvPr/>
        </p:nvGrpSpPr>
        <p:grpSpPr>
          <a:xfrm>
            <a:off x="2199909" y="1991801"/>
            <a:ext cx="7463118" cy="1210928"/>
            <a:chOff x="1990165" y="1344713"/>
            <a:chExt cx="7463118" cy="121092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xmlns="" id="{FCA78E05-2E38-43E2-B379-4EC2C561C5AA}"/>
                </a:ext>
              </a:extLst>
            </p:cNvPr>
            <p:cNvSpPr/>
            <p:nvPr/>
          </p:nvSpPr>
          <p:spPr>
            <a:xfrm>
              <a:off x="1990165" y="1344713"/>
              <a:ext cx="7463118" cy="1210928"/>
            </a:xfrm>
            <a:prstGeom prst="round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865642D9-F5C4-4F05-AB6D-EC41C4249A54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279" y="1877723"/>
              <a:ext cx="540000" cy="442800"/>
            </a:xfrm>
            <a:prstGeom prst="rect">
              <a:avLst/>
            </a:prstGeom>
          </p:spPr>
        </p:pic>
        <p:pic>
          <p:nvPicPr>
            <p:cNvPr id="7" name="图片 6" descr="PC.png">
              <a:extLst>
                <a:ext uri="{FF2B5EF4-FFF2-40B4-BE49-F238E27FC236}">
                  <a16:creationId xmlns:a16="http://schemas.microsoft.com/office/drawing/2014/main" xmlns="" id="{FAF8B3F2-9812-44D2-88D0-3D714BD62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5207" y="1888868"/>
              <a:ext cx="539063" cy="41400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4E6C53B9-8234-4E7F-B6A4-301B84C20E2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4185279" y="2095868"/>
              <a:ext cx="2929928" cy="3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B9781689-051C-471B-87F8-A16330B40AE4}"/>
                </a:ext>
              </a:extLst>
            </p:cNvPr>
            <p:cNvSpPr txBox="1"/>
            <p:nvPr/>
          </p:nvSpPr>
          <p:spPr>
            <a:xfrm>
              <a:off x="4251800" y="1748426"/>
              <a:ext cx="106150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GE1/0/10</a:t>
              </a:r>
              <a:endParaRPr lang="zh-CN" altLang="en-US" sz="16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FDEB4104-2868-4CDC-B074-9C4E6F60E61A}"/>
                </a:ext>
              </a:extLst>
            </p:cNvPr>
            <p:cNvSpPr txBox="1"/>
            <p:nvPr/>
          </p:nvSpPr>
          <p:spPr>
            <a:xfrm>
              <a:off x="6643192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192.168.10.20</a:t>
              </a:r>
              <a:endParaRPr lang="zh-CN" altLang="en-US" sz="16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AD9C5971-1048-41C8-9BC0-07A2BCA40623}"/>
                </a:ext>
              </a:extLst>
            </p:cNvPr>
            <p:cNvSpPr txBox="1"/>
            <p:nvPr/>
          </p:nvSpPr>
          <p:spPr>
            <a:xfrm>
              <a:off x="3893549" y="1410100"/>
              <a:ext cx="148309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192.168.10.10</a:t>
              </a:r>
              <a:endParaRPr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7A4502C-F66C-4C6A-81AF-DBD4FF816CA0}"/>
                </a:ext>
              </a:extLst>
            </p:cNvPr>
            <p:cNvSpPr txBox="1"/>
            <p:nvPr/>
          </p:nvSpPr>
          <p:spPr>
            <a:xfrm>
              <a:off x="2113783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Telnet</a:t>
              </a:r>
              <a:r>
                <a:rPr lang="zh-CN" altLang="en-US" sz="1600" dirty="0"/>
                <a:t>服务器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B885BED1-0EC0-435F-AECC-01CB43FD768C}"/>
                </a:ext>
              </a:extLst>
            </p:cNvPr>
            <p:cNvSpPr txBox="1"/>
            <p:nvPr/>
          </p:nvSpPr>
          <p:spPr>
            <a:xfrm>
              <a:off x="7794487" y="1950177"/>
              <a:ext cx="1385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Telnet</a:t>
              </a:r>
              <a:r>
                <a:rPr lang="zh-CN" altLang="en-US" sz="1600"/>
                <a:t>客户端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76555FBF-27B5-43BA-BEF8-5D6B48E01858}"/>
              </a:ext>
            </a:extLst>
          </p:cNvPr>
          <p:cNvSpPr txBox="1"/>
          <p:nvPr/>
        </p:nvSpPr>
        <p:spPr>
          <a:xfrm>
            <a:off x="1451408" y="3462405"/>
            <a:ext cx="3901456" cy="283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导入模块           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定义登录设备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IP</a:t>
            </a:r>
          </a:p>
          <a:p>
            <a:pPr algn="ctr">
              <a:lnSpc>
                <a:spcPts val="2400"/>
              </a:lnSpc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定义登录设备密码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Telnet</a:t>
            </a: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登录到主机   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读取直到回显信息为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”Password:”</a:t>
            </a: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输入编码为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ASCII</a:t>
            </a: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的密码并换行 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输出读取直到到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”&lt;Huawei&gt;”</a:t>
            </a: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的信息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关闭</a:t>
            </a: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Telnet</a:t>
            </a:r>
            <a:r>
              <a:rPr lang="zh-CN" altLang="en-US" sz="1600" dirty="0">
                <a:solidFill>
                  <a:prstClr val="black"/>
                </a:solidFill>
                <a:cs typeface="Courier New" panose="02070309020205020404" pitchFamily="49" charset="0"/>
              </a:rPr>
              <a:t>连接</a:t>
            </a:r>
            <a:endParaRPr lang="en-US" altLang="zh-CN" sz="16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27" name="圆角矩形 11">
            <a:extLst>
              <a:ext uri="{FF2B5EF4-FFF2-40B4-BE49-F238E27FC236}">
                <a16:creationId xmlns:a16="http://schemas.microsoft.com/office/drawing/2014/main" xmlns="" id="{34BE800B-C69F-4FD8-A35D-B44101B0A612}"/>
              </a:ext>
            </a:extLst>
          </p:cNvPr>
          <p:cNvSpPr/>
          <p:nvPr/>
        </p:nvSpPr>
        <p:spPr>
          <a:xfrm>
            <a:off x="2115571" y="1430983"/>
            <a:ext cx="1594475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配置设备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xmlns="" id="{B79060D2-7BDC-493D-A2D1-1B604082F5D4}"/>
              </a:ext>
            </a:extLst>
          </p:cNvPr>
          <p:cNvSpPr/>
          <p:nvPr/>
        </p:nvSpPr>
        <p:spPr>
          <a:xfrm>
            <a:off x="4190791" y="1429373"/>
            <a:ext cx="200484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查看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r>
              <a:rPr lang="zh-CN" altLang="en-US" sz="1600" dirty="0">
                <a:solidFill>
                  <a:schemeClr val="tx1"/>
                </a:solidFill>
              </a:rPr>
              <a:t>登陆步骤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0E4601C8-BF48-4E8F-B97A-96F0A6B7EAFB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 bwMode="auto">
          <a:xfrm flipV="1">
            <a:off x="3710046" y="1601925"/>
            <a:ext cx="480745" cy="16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圆角矩形 12">
            <a:extLst>
              <a:ext uri="{FF2B5EF4-FFF2-40B4-BE49-F238E27FC236}">
                <a16:creationId xmlns:a16="http://schemas.microsoft.com/office/drawing/2014/main" xmlns="" id="{4AA24A7A-A1AD-4CBB-8F1D-C7FB9429CA56}"/>
              </a:ext>
            </a:extLst>
          </p:cNvPr>
          <p:cNvSpPr/>
          <p:nvPr/>
        </p:nvSpPr>
        <p:spPr>
          <a:xfrm>
            <a:off x="6676380" y="1429373"/>
            <a:ext cx="1715534" cy="345103"/>
          </a:xfrm>
          <a:prstGeom prst="roundRect">
            <a:avLst>
              <a:gd name="adj" fmla="val 4298"/>
            </a:avLst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编写</a:t>
            </a:r>
            <a:r>
              <a:rPr lang="en-US" altLang="zh-CN" sz="1600" b="1" dirty="0">
                <a:solidFill>
                  <a:schemeClr val="bg1"/>
                </a:solidFill>
                <a:ea typeface="+mj-ea"/>
              </a:rPr>
              <a:t>Python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代码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B7462ACA-327C-412B-9F99-0A8589CF695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 bwMode="auto">
          <a:xfrm>
            <a:off x="6195635" y="1601925"/>
            <a:ext cx="48074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xmlns="" id="{DFE9B7B6-41B9-4572-BC1F-0F201F7DF295}"/>
              </a:ext>
            </a:extLst>
          </p:cNvPr>
          <p:cNvSpPr/>
          <p:nvPr/>
        </p:nvSpPr>
        <p:spPr>
          <a:xfrm>
            <a:off x="8856630" y="1429373"/>
            <a:ext cx="1005403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结果验证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7DF8BD78-5726-4FC0-97A2-7BA0515DEECE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 bwMode="auto">
          <a:xfrm>
            <a:off x="8391914" y="1601925"/>
            <a:ext cx="46471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2054DF83-260B-4E69-B8A9-C0910F849C57}"/>
              </a:ext>
            </a:extLst>
          </p:cNvPr>
          <p:cNvSpPr txBox="1"/>
          <p:nvPr/>
        </p:nvSpPr>
        <p:spPr>
          <a:xfrm>
            <a:off x="4217875" y="3462405"/>
            <a:ext cx="1124430" cy="283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  <a:r>
              <a:rPr lang="zh-CN" altLang="en-US" sz="1600">
                <a:solidFill>
                  <a:prstClr val="black"/>
                </a:solidFill>
                <a:cs typeface="Courier New" panose="02070309020205020404" pitchFamily="49" charset="0"/>
              </a:rPr>
              <a:t>              </a:t>
            </a:r>
            <a:endParaRPr lang="en-US" altLang="zh-CN" sz="160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algn="r">
              <a:lnSpc>
                <a:spcPts val="2400"/>
              </a:lnSpc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  <a:p>
            <a:pPr algn="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cs typeface="Courier New" panose="020703090202050204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711569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8D19C945-FB7C-43B3-9617-D7EAE25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案例：运行结果对比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4E30EB8-DE34-4595-BCF8-67A3852D8F2A}"/>
              </a:ext>
            </a:extLst>
          </p:cNvPr>
          <p:cNvSpPr txBox="1"/>
          <p:nvPr/>
        </p:nvSpPr>
        <p:spPr>
          <a:xfrm>
            <a:off x="3104273" y="4507505"/>
            <a:ext cx="8548915" cy="1601721"/>
          </a:xfrm>
          <a:prstGeom prst="rect">
            <a:avLst/>
          </a:prstGeom>
          <a:solidFill>
            <a:schemeClr val="accent5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/>
                </a:solidFill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#</a:t>
            </a:r>
            <a:r>
              <a:rPr lang="zh-CN" altLang="en-US" dirty="0"/>
              <a:t>编译器运行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Info: The max number of VTY users is 5, and the number</a:t>
            </a:r>
          </a:p>
          <a:p>
            <a:r>
              <a:rPr lang="en-US" altLang="zh-CN" dirty="0"/>
              <a:t>      of current VTY users on line is 1.</a:t>
            </a:r>
          </a:p>
          <a:p>
            <a:r>
              <a:rPr lang="en-US" altLang="zh-CN" dirty="0"/>
              <a:t>      The current login time is 2020-01-15 22:12:57.</a:t>
            </a:r>
          </a:p>
          <a:p>
            <a:r>
              <a:rPr lang="en-US" altLang="zh-CN" dirty="0"/>
              <a:t>&lt;Huawei&gt;</a:t>
            </a:r>
          </a:p>
        </p:txBody>
      </p:sp>
      <p:sp>
        <p:nvSpPr>
          <p:cNvPr id="14" name="圆角矩形 11">
            <a:extLst>
              <a:ext uri="{FF2B5EF4-FFF2-40B4-BE49-F238E27FC236}">
                <a16:creationId xmlns:a16="http://schemas.microsoft.com/office/drawing/2014/main" xmlns="" id="{7DA0492B-3A98-474B-83C8-56315D8F4C9C}"/>
              </a:ext>
            </a:extLst>
          </p:cNvPr>
          <p:cNvSpPr/>
          <p:nvPr/>
        </p:nvSpPr>
        <p:spPr>
          <a:xfrm>
            <a:off x="2188141" y="1430983"/>
            <a:ext cx="1594475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配置设备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xmlns="" id="{E56A2362-62B5-49C4-9DD8-B2811A73F46A}"/>
              </a:ext>
            </a:extLst>
          </p:cNvPr>
          <p:cNvSpPr/>
          <p:nvPr/>
        </p:nvSpPr>
        <p:spPr>
          <a:xfrm>
            <a:off x="4263361" y="1429373"/>
            <a:ext cx="200484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查看</a:t>
            </a:r>
            <a:r>
              <a:rPr lang="en-US" altLang="zh-CN" sz="1600" dirty="0">
                <a:solidFill>
                  <a:schemeClr val="tx1"/>
                </a:solidFill>
              </a:rPr>
              <a:t>Telnet</a:t>
            </a:r>
            <a:r>
              <a:rPr lang="zh-CN" altLang="en-US" sz="1600" dirty="0">
                <a:solidFill>
                  <a:schemeClr val="tx1"/>
                </a:solidFill>
              </a:rPr>
              <a:t>登陆步骤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CD541542-993B-49D7-89F0-B3C661A11A9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 bwMode="auto">
          <a:xfrm flipV="1">
            <a:off x="3782616" y="1601925"/>
            <a:ext cx="480745" cy="16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圆角矩形 12">
            <a:extLst>
              <a:ext uri="{FF2B5EF4-FFF2-40B4-BE49-F238E27FC236}">
                <a16:creationId xmlns:a16="http://schemas.microsoft.com/office/drawing/2014/main" xmlns="" id="{6475F392-DC9B-43DC-8DC0-0E054DC473EC}"/>
              </a:ext>
            </a:extLst>
          </p:cNvPr>
          <p:cNvSpPr/>
          <p:nvPr/>
        </p:nvSpPr>
        <p:spPr>
          <a:xfrm>
            <a:off x="6748950" y="1429373"/>
            <a:ext cx="1699504" cy="345103"/>
          </a:xfrm>
          <a:prstGeom prst="roundRect">
            <a:avLst>
              <a:gd name="adj" fmla="val 4298"/>
            </a:avLst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编写</a:t>
            </a:r>
            <a:r>
              <a:rPr lang="en-US" altLang="zh-CN" sz="1600" dirty="0">
                <a:solidFill>
                  <a:schemeClr val="tx1"/>
                </a:solidFill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</a:rPr>
              <a:t>代码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A869BBD1-C153-42AE-9EE0-957D024D88B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 bwMode="auto">
          <a:xfrm>
            <a:off x="6268205" y="1601925"/>
            <a:ext cx="48074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82A52F0-FDB4-49CF-B970-91419F31B39C}"/>
              </a:ext>
            </a:extLst>
          </p:cNvPr>
          <p:cNvSpPr txBox="1"/>
          <p:nvPr/>
        </p:nvSpPr>
        <p:spPr>
          <a:xfrm>
            <a:off x="645253" y="2818570"/>
            <a:ext cx="2337370" cy="3539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700">
                <a:solidFill>
                  <a:srgbClr val="0082B4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手动</a:t>
            </a:r>
            <a:r>
              <a:rPr lang="en-US" altLang="zh-CN" dirty="0">
                <a:solidFill>
                  <a:schemeClr val="tx1"/>
                </a:solidFill>
              </a:rPr>
              <a:t>Telnet</a:t>
            </a:r>
            <a:r>
              <a:rPr lang="zh-CN" altLang="en-US" dirty="0">
                <a:solidFill>
                  <a:schemeClr val="tx1"/>
                </a:solidFill>
              </a:rPr>
              <a:t>登录结果：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A25DAA25-8A1E-4033-BEEE-3FFB7B8176B1}"/>
              </a:ext>
            </a:extLst>
          </p:cNvPr>
          <p:cNvSpPr txBox="1"/>
          <p:nvPr/>
        </p:nvSpPr>
        <p:spPr>
          <a:xfrm>
            <a:off x="3106056" y="2051051"/>
            <a:ext cx="8548915" cy="2220416"/>
          </a:xfrm>
          <a:prstGeom prst="rect">
            <a:avLst/>
          </a:prstGeom>
          <a:solidFill>
            <a:schemeClr val="accent5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C:\Users\Richard&gt;telnet 192.168.10.10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Login authentication  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   Password:                                                                       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Info: The max number of VTY users is 5, and the number of current VTY users on line is 1.                                              The current login time is 2020-01-15 21:12:57.                            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cs typeface="Courier New" panose="02070309020205020404" pitchFamily="49" charset="0"/>
              </a:rPr>
              <a:t>&lt;Huawei&gt;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xmlns="" id="{C60CA081-3C52-4DF4-81FA-101E88AFD229}"/>
              </a:ext>
            </a:extLst>
          </p:cNvPr>
          <p:cNvSpPr/>
          <p:nvPr/>
        </p:nvSpPr>
        <p:spPr>
          <a:xfrm>
            <a:off x="8929200" y="1429373"/>
            <a:ext cx="1011815" cy="345103"/>
          </a:xfrm>
          <a:prstGeom prst="roundRect">
            <a:avLst>
              <a:gd name="adj" fmla="val 4298"/>
            </a:avLst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结果验证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B73D8B97-99DD-41CC-9CE8-4B3694DA56F3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 bwMode="auto">
          <a:xfrm>
            <a:off x="8448454" y="1601925"/>
            <a:ext cx="48074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8188E7D7-5763-4B8C-9D74-D44C69F788DD}"/>
              </a:ext>
            </a:extLst>
          </p:cNvPr>
          <p:cNvSpPr txBox="1"/>
          <p:nvPr/>
        </p:nvSpPr>
        <p:spPr>
          <a:xfrm>
            <a:off x="648940" y="4930212"/>
            <a:ext cx="2333684" cy="3539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7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代码运行结果：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2368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属于编译型语言</a:t>
            </a:r>
            <a:r>
              <a:rPr lang="zh-CN" altLang="en-US" dirty="0"/>
              <a:t>。</a:t>
            </a:r>
            <a:r>
              <a:rPr lang="zh-CN" altLang="en-US" dirty="0" smtClean="0"/>
              <a:t>（    ）</a:t>
            </a:r>
            <a:endParaRPr lang="en-US" altLang="zh-CN" dirty="0" smtClean="0"/>
          </a:p>
          <a:p>
            <a:pPr marL="744376" lvl="1" indent="-342900">
              <a:buFont typeface="+mj-lt"/>
              <a:buAutoNum type="alphaUcPeriod"/>
            </a:pPr>
            <a:r>
              <a:rPr lang="zh-CN" altLang="en-US" dirty="0" smtClean="0"/>
              <a:t>正确</a:t>
            </a:r>
            <a:endParaRPr lang="en-US" altLang="zh-CN" dirty="0" smtClean="0"/>
          </a:p>
          <a:p>
            <a:pPr marL="744376" lvl="1" indent="-342900">
              <a:buFont typeface="+mj-lt"/>
              <a:buAutoNum type="alphaUcPeriod"/>
            </a:pPr>
            <a:r>
              <a:rPr lang="zh-CN" altLang="en-US" dirty="0"/>
              <a:t>错误</a:t>
            </a:r>
            <a:endParaRPr lang="en-US" altLang="zh-CN" dirty="0" smtClean="0"/>
          </a:p>
          <a:p>
            <a:r>
              <a:rPr lang="zh-CN" altLang="en-US" dirty="0" smtClean="0"/>
              <a:t>基于本文案例，要求使用</a:t>
            </a:r>
            <a:r>
              <a:rPr lang="en-US" altLang="zh-CN" dirty="0" err="1" smtClean="0"/>
              <a:t>telnetlib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VLAN 10</a:t>
            </a:r>
            <a:r>
              <a:rPr lang="zh-CN" altLang="en-US" dirty="0" smtClean="0"/>
              <a:t>如何实现？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0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网络自动化是通过工具实现网络自动化的部署、运行和运维，逐步减少对“人”的依赖。可以通过编程语言或者工具实现。</a:t>
            </a:r>
            <a:endParaRPr lang="en-US" altLang="zh-CN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是一门完全开源的高级编程语言，语法简单，容易学习。拥有丰富的标准库和第三方库，适用于网络工程领域。</a:t>
            </a:r>
            <a:endParaRPr lang="en-US" altLang="zh-CN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的</a:t>
            </a:r>
            <a:r>
              <a:rPr lang="en-US" altLang="zh-CN" smtClean="0"/>
              <a:t>telnetlib</a:t>
            </a:r>
            <a:r>
              <a:rPr lang="zh-CN" altLang="en-US" smtClean="0"/>
              <a:t>模块提供了实现</a:t>
            </a:r>
            <a:r>
              <a:rPr lang="en-US" altLang="zh-CN" smtClean="0"/>
              <a:t>Telnet</a:t>
            </a:r>
            <a:r>
              <a:rPr lang="zh-CN" altLang="en-US" smtClean="0"/>
              <a:t>功能的类</a:t>
            </a:r>
            <a:r>
              <a:rPr lang="en-US" altLang="zh-CN" smtClean="0"/>
              <a:t>telnetlib.Telnet</a:t>
            </a:r>
            <a:r>
              <a:rPr lang="zh-CN" altLang="en-US" smtClean="0"/>
              <a:t>。可以让您初窥网络编程与自动化世界！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更多</a:t>
            </a:r>
            <a:r>
              <a:rPr lang="en-US" altLang="zh-CN" smtClean="0"/>
              <a:t>Python</a:t>
            </a:r>
            <a:r>
              <a:rPr lang="zh-CN" altLang="en-US" smtClean="0"/>
              <a:t>相关问题请参考</a:t>
            </a:r>
            <a:r>
              <a:rPr lang="en-US" altLang="zh-CN" smtClean="0"/>
              <a:t>https://www.python.org/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28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学完本课程后，您将能够：</a:t>
            </a:r>
            <a:endParaRPr lang="en-US" altLang="zh-CN" smtClean="0"/>
          </a:p>
          <a:p>
            <a:pPr lvl="1"/>
            <a:r>
              <a:rPr lang="zh-CN" altLang="en-US" smtClean="0"/>
              <a:t>描述传统网络运维的困境</a:t>
            </a:r>
            <a:endParaRPr lang="en-US" altLang="zh-CN" smtClean="0"/>
          </a:p>
          <a:p>
            <a:pPr lvl="1"/>
            <a:r>
              <a:rPr lang="zh-CN" altLang="en-US" smtClean="0"/>
              <a:t>了解网络自动化的实现方式</a:t>
            </a:r>
            <a:endParaRPr lang="en-US" altLang="zh-CN" smtClean="0"/>
          </a:p>
          <a:p>
            <a:pPr lvl="1"/>
            <a:r>
              <a:rPr lang="zh-CN" altLang="en-US" smtClean="0"/>
              <a:t>了解编程语言的分类</a:t>
            </a:r>
            <a:endParaRPr lang="en-US" altLang="zh-CN" smtClean="0"/>
          </a:p>
          <a:p>
            <a:pPr lvl="1"/>
            <a:r>
              <a:rPr lang="zh-CN" altLang="en-US" smtClean="0"/>
              <a:t>掌握</a:t>
            </a:r>
            <a:r>
              <a:rPr lang="en-US" altLang="zh-CN" smtClean="0"/>
              <a:t>Python</a:t>
            </a:r>
            <a:r>
              <a:rPr lang="zh-CN" altLang="en-US" smtClean="0"/>
              <a:t>编码规范</a:t>
            </a:r>
            <a:endParaRPr lang="en-US" altLang="zh-CN" smtClean="0"/>
          </a:p>
          <a:p>
            <a:pPr lvl="1"/>
            <a:r>
              <a:rPr lang="zh-CN" altLang="en-US" smtClean="0"/>
              <a:t>掌握</a:t>
            </a:r>
            <a:r>
              <a:rPr lang="en-US" altLang="zh-CN" smtClean="0"/>
              <a:t>Python telnetlib</a:t>
            </a:r>
            <a:r>
              <a:rPr lang="zh-CN" altLang="en-US" smtClean="0"/>
              <a:t>的基本用法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98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/>
              <a:t>网络编程与自动化介绍</a:t>
            </a:r>
            <a:endParaRPr lang="en-US" altLang="zh-CN" b="1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编程语言概述与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介绍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案例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7BB777-3E2C-495E-B372-C5FF77A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背景：传统网络运维困境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20408C-3ED9-4A38-BFF3-68E44EC3FC0E}"/>
              </a:ext>
            </a:extLst>
          </p:cNvPr>
          <p:cNvSpPr txBox="1"/>
          <p:nvPr/>
        </p:nvSpPr>
        <p:spPr>
          <a:xfrm>
            <a:off x="5907334" y="2662954"/>
            <a:ext cx="5696766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700" dirty="0"/>
              <a:t>在工作中你是否遇到过这样的场景：</a:t>
            </a:r>
            <a:endParaRPr lang="en-US" altLang="zh-CN" sz="1700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700" dirty="0"/>
              <a:t>设备升级：现网有数千台网络设备，你需要周期性、批量性地对设备进行升级。</a:t>
            </a:r>
            <a:endParaRPr lang="en-US" altLang="zh-CN" sz="1700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700" dirty="0"/>
              <a:t>配置审计：企业年度需要对设备进行配置审计。例如要求所有设备开启</a:t>
            </a:r>
            <a:r>
              <a:rPr lang="en-US" altLang="zh-CN" sz="1700" dirty="0" err="1"/>
              <a:t>sTelnet</a:t>
            </a:r>
            <a:r>
              <a:rPr lang="zh-CN" altLang="en-US" sz="1700" dirty="0"/>
              <a:t>功能，以太网交换机配置生成树安全功能。你需要快速地找出不符合要求的设备。</a:t>
            </a:r>
            <a:endParaRPr lang="en-US" altLang="zh-CN" sz="1700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700" dirty="0"/>
              <a:t>配置变更：因为网络安全要求，需要每三个月修改设备账号和密码。你需要在数千台网络设备上删除原有账号并新建账号。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393DBC7-B4A7-4247-AB3B-947D69670816}"/>
              </a:ext>
            </a:extLst>
          </p:cNvPr>
          <p:cNvSpPr txBox="1"/>
          <p:nvPr/>
        </p:nvSpPr>
        <p:spPr>
          <a:xfrm>
            <a:off x="481704" y="1258001"/>
            <a:ext cx="11187772" cy="812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传统的网络运维工作需要网络工程师手动登录网络设备，人工查看和执行配置命令，肉眼筛选配置结果。这种严重依赖“人”的工作方式操作流程长，效率低下，而且操作过程不易审计。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524F36D-B708-4CAA-B893-F95CF978CAF4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07" y="2962403"/>
            <a:ext cx="985956" cy="82240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806CB8B7-E269-4FDF-81EB-01D54AFB94FF}"/>
              </a:ext>
            </a:extLst>
          </p:cNvPr>
          <p:cNvGrpSpPr/>
          <p:nvPr/>
        </p:nvGrpSpPr>
        <p:grpSpPr>
          <a:xfrm>
            <a:off x="840164" y="4164167"/>
            <a:ext cx="4600281" cy="1634630"/>
            <a:chOff x="787088" y="4495394"/>
            <a:chExt cx="4600281" cy="163463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CE1F84BB-D31F-4887-B7D8-D7133AA9DFCF}"/>
                </a:ext>
              </a:extLst>
            </p:cNvPr>
            <p:cNvGrpSpPr/>
            <p:nvPr/>
          </p:nvGrpSpPr>
          <p:grpSpPr>
            <a:xfrm>
              <a:off x="787088" y="4495394"/>
              <a:ext cx="4600281" cy="1412961"/>
              <a:chOff x="1370052" y="4824267"/>
              <a:chExt cx="3529545" cy="1084088"/>
            </a:xfrm>
          </p:grpSpPr>
          <p:pic>
            <p:nvPicPr>
              <p:cNvPr id="8" name="图片 265">
                <a:extLst>
                  <a:ext uri="{FF2B5EF4-FFF2-40B4-BE49-F238E27FC236}">
                    <a16:creationId xmlns:a16="http://schemas.microsoft.com/office/drawing/2014/main" xmlns="" id="{5E653679-CA0E-42D5-9CE4-28B683F59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6894" y="4824267"/>
                <a:ext cx="287785" cy="252863"/>
              </a:xfrm>
              <a:prstGeom prst="rect">
                <a:avLst/>
              </a:prstGeom>
            </p:spPr>
          </p:pic>
          <p:pic>
            <p:nvPicPr>
              <p:cNvPr id="9" name="图片 265">
                <a:extLst>
                  <a:ext uri="{FF2B5EF4-FFF2-40B4-BE49-F238E27FC236}">
                    <a16:creationId xmlns:a16="http://schemas.microsoft.com/office/drawing/2014/main" xmlns="" id="{B942C909-D297-4ABC-9AA3-214206405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0460" y="4824267"/>
                <a:ext cx="287785" cy="252863"/>
              </a:xfrm>
              <a:prstGeom prst="rect">
                <a:avLst/>
              </a:prstGeom>
            </p:spPr>
          </p:pic>
          <p:cxnSp>
            <p:nvCxnSpPr>
              <p:cNvPr id="10" name="Straight Connector 4">
                <a:extLst>
                  <a:ext uri="{FF2B5EF4-FFF2-40B4-BE49-F238E27FC236}">
                    <a16:creationId xmlns:a16="http://schemas.microsoft.com/office/drawing/2014/main" xmlns="" id="{80441B4C-DDE7-405C-A7D9-73835E013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679" y="5045014"/>
                <a:ext cx="60578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11" name="图片 265">
                <a:extLst>
                  <a:ext uri="{FF2B5EF4-FFF2-40B4-BE49-F238E27FC236}">
                    <a16:creationId xmlns:a16="http://schemas.microsoft.com/office/drawing/2014/main" xmlns="" id="{DBD051D3-C205-4C0D-A011-2369EC7AB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052" y="5324860"/>
                <a:ext cx="287785" cy="252863"/>
              </a:xfrm>
              <a:prstGeom prst="rect">
                <a:avLst/>
              </a:prstGeom>
            </p:spPr>
          </p:pic>
          <p:pic>
            <p:nvPicPr>
              <p:cNvPr id="12" name="图片 265">
                <a:extLst>
                  <a:ext uri="{FF2B5EF4-FFF2-40B4-BE49-F238E27FC236}">
                    <a16:creationId xmlns:a16="http://schemas.microsoft.com/office/drawing/2014/main" xmlns="" id="{CEB227CE-CC6D-48EB-AC34-E3182FE60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3135" y="5655492"/>
                <a:ext cx="287785" cy="252863"/>
              </a:xfrm>
              <a:prstGeom prst="rect">
                <a:avLst/>
              </a:prstGeom>
            </p:spPr>
          </p:pic>
          <p:cxnSp>
            <p:nvCxnSpPr>
              <p:cNvPr id="13" name="Straight Connector 9">
                <a:extLst>
                  <a:ext uri="{FF2B5EF4-FFF2-40B4-BE49-F238E27FC236}">
                    <a16:creationId xmlns:a16="http://schemas.microsoft.com/office/drawing/2014/main" xmlns="" id="{33F168E9-685B-4077-9C92-0A61E83C750A}"/>
                  </a:ext>
                </a:extLst>
              </p:cNvPr>
              <p:cNvCxnSpPr>
                <a:stCxn id="11" idx="3"/>
                <a:endCxn id="12" idx="0"/>
              </p:cNvCxnSpPr>
              <p:nvPr/>
            </p:nvCxnSpPr>
            <p:spPr>
              <a:xfrm>
                <a:off x="1657838" y="5451291"/>
                <a:ext cx="319190" cy="2042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Straight Connector 15">
                <a:extLst>
                  <a:ext uri="{FF2B5EF4-FFF2-40B4-BE49-F238E27FC236}">
                    <a16:creationId xmlns:a16="http://schemas.microsoft.com/office/drawing/2014/main" xmlns="" id="{EDD55343-502C-44D6-8051-40F367E8DCDC}"/>
                  </a:ext>
                </a:extLst>
              </p:cNvPr>
              <p:cNvCxnSpPr>
                <a:stCxn id="11" idx="3"/>
                <a:endCxn id="8" idx="2"/>
              </p:cNvCxnSpPr>
              <p:nvPr/>
            </p:nvCxnSpPr>
            <p:spPr>
              <a:xfrm flipV="1">
                <a:off x="1657838" y="5077131"/>
                <a:ext cx="1022949" cy="37416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15" name="图片 265">
                <a:extLst>
                  <a:ext uri="{FF2B5EF4-FFF2-40B4-BE49-F238E27FC236}">
                    <a16:creationId xmlns:a16="http://schemas.microsoft.com/office/drawing/2014/main" xmlns="" id="{BDBD333F-DF4A-47C2-BF84-721AB6F68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1460" y="5655492"/>
                <a:ext cx="287785" cy="252863"/>
              </a:xfrm>
              <a:prstGeom prst="rect">
                <a:avLst/>
              </a:prstGeom>
            </p:spPr>
          </p:pic>
          <p:cxnSp>
            <p:nvCxnSpPr>
              <p:cNvPr id="16" name="Straight Connector 67">
                <a:extLst>
                  <a:ext uri="{FF2B5EF4-FFF2-40B4-BE49-F238E27FC236}">
                    <a16:creationId xmlns:a16="http://schemas.microsoft.com/office/drawing/2014/main" xmlns="" id="{212E352D-0D1D-4D4F-A7AD-F0B3442D734E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 flipH="1" flipV="1">
                <a:off x="3574353" y="5077131"/>
                <a:ext cx="1037459" cy="37416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70">
                <a:extLst>
                  <a:ext uri="{FF2B5EF4-FFF2-40B4-BE49-F238E27FC236}">
                    <a16:creationId xmlns:a16="http://schemas.microsoft.com/office/drawing/2014/main" xmlns="" id="{3F62EB34-C8A5-453E-BF98-39C40C698F67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 flipH="1">
                <a:off x="4285353" y="5451291"/>
                <a:ext cx="326459" cy="2042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18" name="图片 265">
                <a:extLst>
                  <a:ext uri="{FF2B5EF4-FFF2-40B4-BE49-F238E27FC236}">
                    <a16:creationId xmlns:a16="http://schemas.microsoft.com/office/drawing/2014/main" xmlns="" id="{089BDE6B-88AC-4CC8-9448-C947297F3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12" y="5324860"/>
                <a:ext cx="287785" cy="252863"/>
              </a:xfrm>
              <a:prstGeom prst="rect">
                <a:avLst/>
              </a:prstGeom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EEE34EB0-1FA3-4BD0-8C89-E2816B4ADA24}"/>
                  </a:ext>
                </a:extLst>
              </p:cNvPr>
              <p:cNvCxnSpPr>
                <a:stCxn id="12" idx="3"/>
                <a:endCxn id="15" idx="1"/>
              </p:cNvCxnSpPr>
              <p:nvPr/>
            </p:nvCxnSpPr>
            <p:spPr>
              <a:xfrm>
                <a:off x="2120920" y="5781923"/>
                <a:ext cx="202054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5">
                <a:extLst>
                  <a:ext uri="{FF2B5EF4-FFF2-40B4-BE49-F238E27FC236}">
                    <a16:creationId xmlns:a16="http://schemas.microsoft.com/office/drawing/2014/main" xmlns="" id="{C5E689A2-A84F-491B-9BAE-16E25251232C}"/>
                  </a:ext>
                </a:extLst>
              </p:cNvPr>
              <p:cNvCxnSpPr>
                <a:stCxn id="15" idx="0"/>
                <a:endCxn id="8" idx="2"/>
              </p:cNvCxnSpPr>
              <p:nvPr/>
            </p:nvCxnSpPr>
            <p:spPr>
              <a:xfrm flipH="1" flipV="1">
                <a:off x="2680786" y="5077131"/>
                <a:ext cx="1604566" cy="57836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15">
                <a:extLst>
                  <a:ext uri="{FF2B5EF4-FFF2-40B4-BE49-F238E27FC236}">
                    <a16:creationId xmlns:a16="http://schemas.microsoft.com/office/drawing/2014/main" xmlns="" id="{DF9018E3-BA23-4185-84E2-13B266F25750}"/>
                  </a:ext>
                </a:extLst>
              </p:cNvPr>
              <p:cNvCxnSpPr>
                <a:stCxn id="12" idx="0"/>
                <a:endCxn id="9" idx="2"/>
              </p:cNvCxnSpPr>
              <p:nvPr/>
            </p:nvCxnSpPr>
            <p:spPr>
              <a:xfrm flipV="1">
                <a:off x="1977027" y="5077131"/>
                <a:ext cx="1597325" cy="57836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15">
                <a:extLst>
                  <a:ext uri="{FF2B5EF4-FFF2-40B4-BE49-F238E27FC236}">
                    <a16:creationId xmlns:a16="http://schemas.microsoft.com/office/drawing/2014/main" xmlns="" id="{6600ABFE-9FEE-4C44-B22F-8DB1DFC957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1657838" y="5451291"/>
                <a:ext cx="2483622" cy="3306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15">
                <a:extLst>
                  <a:ext uri="{FF2B5EF4-FFF2-40B4-BE49-F238E27FC236}">
                    <a16:creationId xmlns:a16="http://schemas.microsoft.com/office/drawing/2014/main" xmlns="" id="{06181B7B-1541-4678-AD34-8AA0C83CAF63}"/>
                  </a:ext>
                </a:extLst>
              </p:cNvPr>
              <p:cNvCxnSpPr>
                <a:stCxn id="12" idx="3"/>
                <a:endCxn id="18" idx="1"/>
              </p:cNvCxnSpPr>
              <p:nvPr/>
            </p:nvCxnSpPr>
            <p:spPr>
              <a:xfrm flipV="1">
                <a:off x="2120920" y="5451291"/>
                <a:ext cx="2490892" cy="3306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4" name="文本框 57">
              <a:extLst>
                <a:ext uri="{FF2B5EF4-FFF2-40B4-BE49-F238E27FC236}">
                  <a16:creationId xmlns:a16="http://schemas.microsoft.com/office/drawing/2014/main" xmlns="" id="{8A87021A-D3F0-4D67-B0C1-23028E6A300B}"/>
                </a:ext>
              </a:extLst>
            </p:cNvPr>
            <p:cNvSpPr txBox="1"/>
            <p:nvPr/>
          </p:nvSpPr>
          <p:spPr>
            <a:xfrm>
              <a:off x="2574669" y="5883803"/>
              <a:ext cx="9996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网络</a:t>
              </a:r>
              <a:r>
                <a:rPr lang="zh-CN" altLang="en-US" sz="1600" kern="0" dirty="0"/>
                <a:t>设备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6" name="圆角矩形 75">
            <a:extLst>
              <a:ext uri="{FF2B5EF4-FFF2-40B4-BE49-F238E27FC236}">
                <a16:creationId xmlns:a16="http://schemas.microsoft.com/office/drawing/2014/main" xmlns="" id="{FBF89DDE-30D0-47AC-BE8F-1C880814848A}"/>
              </a:ext>
            </a:extLst>
          </p:cNvPr>
          <p:cNvSpPr/>
          <p:nvPr/>
        </p:nvSpPr>
        <p:spPr>
          <a:xfrm>
            <a:off x="5880439" y="2236544"/>
            <a:ext cx="5688727" cy="362388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经典运维场景</a:t>
            </a:r>
          </a:p>
        </p:txBody>
      </p:sp>
      <p:sp>
        <p:nvSpPr>
          <p:cNvPr id="27" name="圆角矩形 75">
            <a:extLst>
              <a:ext uri="{FF2B5EF4-FFF2-40B4-BE49-F238E27FC236}">
                <a16:creationId xmlns:a16="http://schemas.microsoft.com/office/drawing/2014/main" xmlns="" id="{0DAD2C53-3B87-40EC-908D-B2FEDBC1888A}"/>
              </a:ext>
            </a:extLst>
          </p:cNvPr>
          <p:cNvSpPr/>
          <p:nvPr/>
        </p:nvSpPr>
        <p:spPr>
          <a:xfrm>
            <a:off x="5888479" y="2644527"/>
            <a:ext cx="5688727" cy="3373514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30" name="文本框 57">
            <a:extLst>
              <a:ext uri="{FF2B5EF4-FFF2-40B4-BE49-F238E27FC236}">
                <a16:creationId xmlns:a16="http://schemas.microsoft.com/office/drawing/2014/main" xmlns="" id="{C22C5030-CF69-4F97-A2B8-9B80795BF90F}"/>
              </a:ext>
            </a:extLst>
          </p:cNvPr>
          <p:cNvSpPr txBox="1"/>
          <p:nvPr/>
        </p:nvSpPr>
        <p:spPr>
          <a:xfrm>
            <a:off x="1631275" y="2398306"/>
            <a:ext cx="31119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/>
              <a:t>设备多！操作烦琐！效率低！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453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82D193-A620-41C6-9BF6-AF5506F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网络自动化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zh-CN" altLang="en-US" sz="1800" dirty="0"/>
              <a:t>网络自动化，通过工具实现网络自动化地部署、运行和运维，逐步减少对“人”的依赖。这能够很好地解决传统网络运维的问题。</a:t>
            </a:r>
            <a:endParaRPr lang="en-US" altLang="zh-CN" sz="1800" dirty="0"/>
          </a:p>
          <a:p>
            <a:pPr marL="342900" indent="-342900"/>
            <a:r>
              <a:rPr lang="zh-CN" altLang="en-US" sz="1800" dirty="0"/>
              <a:t>业界有很多实现网络自动化的开源工具，例如</a:t>
            </a:r>
            <a:r>
              <a:rPr lang="en-US" altLang="zh-CN" sz="1800" dirty="0" err="1"/>
              <a:t>Ansible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SaltStack</a:t>
            </a:r>
            <a:r>
              <a:rPr lang="zh-CN" altLang="en-US" sz="1800" dirty="0"/>
              <a:t>、</a:t>
            </a:r>
            <a:r>
              <a:rPr lang="en-US" altLang="zh-CN" sz="1800" dirty="0"/>
              <a:t>Puppet</a:t>
            </a:r>
            <a:r>
              <a:rPr lang="zh-CN" altLang="en-US" sz="1800" dirty="0"/>
              <a:t>、</a:t>
            </a:r>
            <a:r>
              <a:rPr lang="en-US" altLang="zh-CN" sz="1800" dirty="0"/>
              <a:t>Chef</a:t>
            </a:r>
            <a:r>
              <a:rPr lang="zh-CN" altLang="en-US" sz="1800" dirty="0"/>
              <a:t>等。从网络工程能力构建的角度考虑，更推荐工程师具备代码编程能力。</a:t>
            </a:r>
          </a:p>
          <a:p>
            <a:endParaRPr lang="zh-CN" altLang="en-US" sz="18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D32BCCD-13C3-4E40-8DB1-6737A4EA4323}"/>
              </a:ext>
            </a:extLst>
          </p:cNvPr>
          <p:cNvGrpSpPr/>
          <p:nvPr/>
        </p:nvGrpSpPr>
        <p:grpSpPr>
          <a:xfrm>
            <a:off x="2202632" y="3017777"/>
            <a:ext cx="8021785" cy="3116485"/>
            <a:chOff x="1934895" y="3024543"/>
            <a:chExt cx="8021785" cy="311648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90D5D07A-6DD8-44E0-9EF1-3EFD99C0B2B1}"/>
                </a:ext>
              </a:extLst>
            </p:cNvPr>
            <p:cNvSpPr/>
            <p:nvPr/>
          </p:nvSpPr>
          <p:spPr bwMode="auto">
            <a:xfrm>
              <a:off x="5455341" y="4256695"/>
              <a:ext cx="1944180" cy="179131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Python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D2565BEA-4F5A-464B-A333-1D4B9C1C2C60}"/>
                </a:ext>
              </a:extLst>
            </p:cNvPr>
            <p:cNvSpPr/>
            <p:nvPr/>
          </p:nvSpPr>
          <p:spPr bwMode="auto">
            <a:xfrm>
              <a:off x="3044602" y="3164352"/>
              <a:ext cx="1044610" cy="104461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Chef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358DF962-3A6F-479F-836C-6D19DD943960}"/>
                </a:ext>
              </a:extLst>
            </p:cNvPr>
            <p:cNvSpPr/>
            <p:nvPr/>
          </p:nvSpPr>
          <p:spPr bwMode="auto">
            <a:xfrm>
              <a:off x="1934895" y="4392352"/>
              <a:ext cx="1632012" cy="155906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</a:rPr>
                <a:t>Ansible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4B8B9E33-98B3-4733-90F9-A91FF1F5FDC4}"/>
                </a:ext>
              </a:extLst>
            </p:cNvPr>
            <p:cNvSpPr/>
            <p:nvPr/>
          </p:nvSpPr>
          <p:spPr bwMode="auto">
            <a:xfrm>
              <a:off x="4028811" y="4043937"/>
              <a:ext cx="1245583" cy="1202509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700" dirty="0">
                  <a:solidFill>
                    <a:schemeClr val="bg1"/>
                  </a:solidFill>
                </a:rPr>
                <a:t>网管工具</a:t>
              </a:r>
              <a:endPara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7E2BBB26-FC8A-4EA5-AA4E-A6A5B616EAD7}"/>
                </a:ext>
              </a:extLst>
            </p:cNvPr>
            <p:cNvSpPr/>
            <p:nvPr/>
          </p:nvSpPr>
          <p:spPr bwMode="auto">
            <a:xfrm>
              <a:off x="7711782" y="4728050"/>
              <a:ext cx="1038054" cy="1038054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自动化脚本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35C56D0A-5A51-4E83-BC5A-539F68B77BE8}"/>
                </a:ext>
              </a:extLst>
            </p:cNvPr>
            <p:cNvSpPr/>
            <p:nvPr/>
          </p:nvSpPr>
          <p:spPr bwMode="auto">
            <a:xfrm>
              <a:off x="7062998" y="3024543"/>
              <a:ext cx="1488120" cy="142160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</a:rPr>
                <a:t>SaltStack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74AC1A39-734E-4E48-B1A6-72C3233C7AF0}"/>
                </a:ext>
              </a:extLst>
            </p:cNvPr>
            <p:cNvSpPr/>
            <p:nvPr/>
          </p:nvSpPr>
          <p:spPr bwMode="auto">
            <a:xfrm>
              <a:off x="9062098" y="5246446"/>
              <a:ext cx="894582" cy="894582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</a:rPr>
                <a:t>Shell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2FC6A76-E0F5-4847-B9B9-049440395AD0}"/>
                </a:ext>
              </a:extLst>
            </p:cNvPr>
            <p:cNvSpPr/>
            <p:nvPr/>
          </p:nvSpPr>
          <p:spPr bwMode="auto">
            <a:xfrm>
              <a:off x="4441387" y="3359551"/>
              <a:ext cx="2269435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</a:rPr>
                <a:t>网络自动化关键词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3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AD609B-87D5-446B-B19C-B13EC27A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基于编程实现的网络自动化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zh-CN" altLang="en-US" sz="2000" dirty="0"/>
              <a:t>近几年随着网络自动化技术的兴起，以</a:t>
            </a:r>
            <a:r>
              <a:rPr lang="en-US" altLang="zh-CN" sz="2000" dirty="0"/>
              <a:t>Python</a:t>
            </a:r>
            <a:r>
              <a:rPr lang="zh-CN" altLang="en-US" sz="2000" dirty="0"/>
              <a:t>为主的编程能力成为了网络工程师的新技能要求。</a:t>
            </a:r>
            <a:endParaRPr lang="en-US" altLang="zh-CN" sz="2000" dirty="0"/>
          </a:p>
          <a:p>
            <a:pPr marL="285750" indent="-285750"/>
            <a:r>
              <a:rPr lang="en-US" altLang="zh-CN" sz="2000" dirty="0"/>
              <a:t>Python</a:t>
            </a:r>
            <a:r>
              <a:rPr lang="zh-CN" altLang="en-US" sz="2000" dirty="0"/>
              <a:t>编写的自动化脚本能够很好的执行重复、耗时、有规则的操作。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9F8D9D1-4180-472D-B4D0-F45904DB9B9F}"/>
              </a:ext>
            </a:extLst>
          </p:cNvPr>
          <p:cNvSpPr txBox="1"/>
          <p:nvPr/>
        </p:nvSpPr>
        <p:spPr>
          <a:xfrm>
            <a:off x="6030084" y="3049789"/>
            <a:ext cx="5550503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lvl1pPr>
          </a:lstStyle>
          <a:p>
            <a:pPr>
              <a:lnSpc>
                <a:spcPct val="140000"/>
              </a:lnSpc>
            </a:pPr>
            <a:r>
              <a:rPr lang="zh-CN" altLang="en-US" sz="1700" dirty="0"/>
              <a:t>网络自动化能做什么？最直观的一个网络自动化例子就是自动化配置设备。我们可以把这个过程分为两个步骤：编写配置文件和编写</a:t>
            </a:r>
            <a:r>
              <a:rPr lang="en-US" altLang="zh-CN" sz="1700" dirty="0"/>
              <a:t>Python</a:t>
            </a:r>
            <a:r>
              <a:rPr lang="zh-CN" altLang="en-US" sz="1700" dirty="0"/>
              <a:t>代码将配置文件推送到设备上。</a:t>
            </a:r>
            <a:endParaRPr lang="en-US" altLang="zh-CN" sz="1700" dirty="0"/>
          </a:p>
          <a:p>
            <a:pPr>
              <a:lnSpc>
                <a:spcPct val="140000"/>
              </a:lnSpc>
            </a:pPr>
            <a:r>
              <a:rPr lang="zh-CN" altLang="en-US" sz="1700" dirty="0"/>
              <a:t>首先用命令行方式写配置脚本，然后通过</a:t>
            </a:r>
            <a:r>
              <a:rPr lang="en-US" altLang="zh-CN" sz="1700" dirty="0"/>
              <a:t>Telnet/SSH</a:t>
            </a:r>
            <a:r>
              <a:rPr lang="zh-CN" altLang="en-US" sz="1700" dirty="0"/>
              <a:t>将它传到设备上运行。这种方式对于初学网络编程与自动化的网络工程师来说，比较容易理解。本章节主要介绍这种方式实现网络自动化。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B8E0779-12BD-418A-A5A6-4E01E8013BC9}"/>
              </a:ext>
            </a:extLst>
          </p:cNvPr>
          <p:cNvSpPr txBox="1"/>
          <p:nvPr/>
        </p:nvSpPr>
        <p:spPr>
          <a:xfrm>
            <a:off x="4784117" y="4618966"/>
            <a:ext cx="138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网络设备</a:t>
            </a:r>
          </a:p>
        </p:txBody>
      </p:sp>
      <p:sp>
        <p:nvSpPr>
          <p:cNvPr id="19" name="圆角矩形 75">
            <a:extLst>
              <a:ext uri="{FF2B5EF4-FFF2-40B4-BE49-F238E27FC236}">
                <a16:creationId xmlns:a16="http://schemas.microsoft.com/office/drawing/2014/main" xmlns="" id="{28C4F4FE-A9FD-41EE-91C7-5DA90BB1C6AF}"/>
              </a:ext>
            </a:extLst>
          </p:cNvPr>
          <p:cNvSpPr/>
          <p:nvPr/>
        </p:nvSpPr>
        <p:spPr>
          <a:xfrm>
            <a:off x="5964645" y="2580754"/>
            <a:ext cx="5649913" cy="338554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举例：</a:t>
            </a:r>
            <a:r>
              <a:rPr lang="en-US" altLang="zh-CN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实现设备自动化配置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" name="圆角矩形 75">
            <a:extLst>
              <a:ext uri="{FF2B5EF4-FFF2-40B4-BE49-F238E27FC236}">
                <a16:creationId xmlns:a16="http://schemas.microsoft.com/office/drawing/2014/main" xmlns="" id="{447D335D-1B2A-413F-B7C1-08FFEFCD860E}"/>
              </a:ext>
            </a:extLst>
          </p:cNvPr>
          <p:cNvSpPr/>
          <p:nvPr/>
        </p:nvSpPr>
        <p:spPr>
          <a:xfrm>
            <a:off x="5964646" y="2988736"/>
            <a:ext cx="5650695" cy="3147365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FA0D1D4-67DE-4AE5-B1D3-F676AB2818E3}"/>
              </a:ext>
            </a:extLst>
          </p:cNvPr>
          <p:cNvSpPr/>
          <p:nvPr/>
        </p:nvSpPr>
        <p:spPr>
          <a:xfrm>
            <a:off x="666067" y="2592786"/>
            <a:ext cx="2688670" cy="2928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5AE151B-D9DF-46D3-B77C-5D2B71A50BF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45" y="3999864"/>
            <a:ext cx="540000" cy="442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2AB62CD5-7263-42B8-9734-6BD7FAC7DCB7}"/>
              </a:ext>
            </a:extLst>
          </p:cNvPr>
          <p:cNvGrpSpPr/>
          <p:nvPr/>
        </p:nvGrpSpPr>
        <p:grpSpPr>
          <a:xfrm>
            <a:off x="882048" y="3072598"/>
            <a:ext cx="2127176" cy="2357944"/>
            <a:chOff x="2562150" y="3203123"/>
            <a:chExt cx="1283057" cy="122907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0ACAF58F-DBF2-4C8E-AA47-B5BF88537D22}"/>
                </a:ext>
              </a:extLst>
            </p:cNvPr>
            <p:cNvSpPr/>
            <p:nvPr/>
          </p:nvSpPr>
          <p:spPr>
            <a:xfrm>
              <a:off x="2600695" y="3338537"/>
              <a:ext cx="1230188" cy="1093662"/>
            </a:xfrm>
            <a:prstGeom prst="rect">
              <a:avLst/>
            </a:prstGeom>
            <a:solidFill>
              <a:srgbClr val="A6D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dirty="0">
                <a:solidFill>
                  <a:schemeClr val="tx1"/>
                </a:solidFill>
              </a:endParaRP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Sysname</a:t>
              </a:r>
              <a:r>
                <a:rPr lang="en-US" altLang="zh-CN" sz="1600" dirty="0">
                  <a:solidFill>
                    <a:schemeClr val="tx1"/>
                  </a:solidFill>
                </a:rPr>
                <a:t> SW1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Vlan</a:t>
              </a:r>
              <a:r>
                <a:rPr lang="en-US" altLang="zh-CN" sz="1600" dirty="0">
                  <a:solidFill>
                    <a:schemeClr val="tx1"/>
                  </a:solidFill>
                </a:rPr>
                <a:t> 10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    description  A 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Vlan20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    description  B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VLAN 30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    description  C  </a:t>
              </a:r>
            </a:p>
            <a:p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Can 225">
              <a:extLst>
                <a:ext uri="{FF2B5EF4-FFF2-40B4-BE49-F238E27FC236}">
                  <a16:creationId xmlns:a16="http://schemas.microsoft.com/office/drawing/2014/main" xmlns="" id="{37AF9066-CC50-49CB-99FD-B37E20B03E89}"/>
                </a:ext>
              </a:extLst>
            </p:cNvPr>
            <p:cNvSpPr/>
            <p:nvPr/>
          </p:nvSpPr>
          <p:spPr>
            <a:xfrm rot="5400000">
              <a:off x="3133662" y="2631611"/>
              <a:ext cx="140034" cy="1283057"/>
            </a:xfrm>
            <a:prstGeom prst="can">
              <a:avLst/>
            </a:prstGeom>
            <a:gradFill flip="none" rotWithShape="1">
              <a:gsLst>
                <a:gs pos="0">
                  <a:srgbClr val="66CCFF"/>
                </a:gs>
                <a:gs pos="61000">
                  <a:srgbClr val="0066CC"/>
                </a:gs>
                <a:gs pos="100000">
                  <a:srgbClr val="33CCFF"/>
                </a:gs>
              </a:gsLst>
              <a:lin ang="0" scaled="1"/>
              <a:tileRect/>
            </a:gradFill>
            <a:ln w="9525"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CB78DD79-3C70-4BAF-BC8F-C734E37E3558}"/>
              </a:ext>
            </a:extLst>
          </p:cNvPr>
          <p:cNvSpPr txBox="1"/>
          <p:nvPr/>
        </p:nvSpPr>
        <p:spPr>
          <a:xfrm>
            <a:off x="1341180" y="3046006"/>
            <a:ext cx="138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配置文件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4EC96678-96B9-4442-A987-4D452B666549}"/>
              </a:ext>
            </a:extLst>
          </p:cNvPr>
          <p:cNvSpPr txBox="1"/>
          <p:nvPr/>
        </p:nvSpPr>
        <p:spPr>
          <a:xfrm>
            <a:off x="3520839" y="3523850"/>
            <a:ext cx="138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SSH/Telnet</a:t>
            </a:r>
            <a:endParaRPr lang="zh-CN" altLang="en-US" sz="1600" dirty="0"/>
          </a:p>
        </p:txBody>
      </p:sp>
      <p:pic>
        <p:nvPicPr>
          <p:cNvPr id="26" name="图片 25" descr="PC.png">
            <a:extLst>
              <a:ext uri="{FF2B5EF4-FFF2-40B4-BE49-F238E27FC236}">
                <a16:creationId xmlns:a16="http://schemas.microsoft.com/office/drawing/2014/main" xmlns="" id="{09604D9C-D446-474C-8F41-B8AA21E1ECD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0181" y="5239116"/>
            <a:ext cx="734410" cy="56402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A5AEC878-5A19-490E-A16D-8775050122C8}"/>
              </a:ext>
            </a:extLst>
          </p:cNvPr>
          <p:cNvSpPr txBox="1"/>
          <p:nvPr/>
        </p:nvSpPr>
        <p:spPr>
          <a:xfrm>
            <a:off x="768213" y="2631829"/>
            <a:ext cx="138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Python</a:t>
            </a:r>
            <a:r>
              <a:rPr lang="zh-CN" altLang="en-US" sz="1600" dirty="0"/>
              <a:t>文件</a:t>
            </a:r>
          </a:p>
        </p:txBody>
      </p:sp>
      <p:sp>
        <p:nvSpPr>
          <p:cNvPr id="31" name="Right Arrow 157">
            <a:extLst>
              <a:ext uri="{FF2B5EF4-FFF2-40B4-BE49-F238E27FC236}">
                <a16:creationId xmlns:a16="http://schemas.microsoft.com/office/drawing/2014/main" xmlns="" id="{684E91EA-140B-45B9-BF7F-1CCCF5A4DAFF}"/>
              </a:ext>
            </a:extLst>
          </p:cNvPr>
          <p:cNvSpPr/>
          <p:nvPr/>
        </p:nvSpPr>
        <p:spPr>
          <a:xfrm>
            <a:off x="3829352" y="3939250"/>
            <a:ext cx="866820" cy="564025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chemeClr val="accent1">
                  <a:lumMod val="5000"/>
                  <a:lumOff val="95000"/>
                  <a:alpha val="0"/>
                </a:schemeClr>
              </a:gs>
              <a:gs pos="81000">
                <a:srgbClr val="99DFF9"/>
              </a:gs>
            </a:gsLst>
            <a:lin ang="0" scaled="1"/>
            <a:tileRect/>
          </a:gradFill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网络编程与自动化介绍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编程语言概述与</a:t>
            </a:r>
            <a:r>
              <a:rPr lang="en-US" altLang="zh-CN" b="1" dirty="0"/>
              <a:t>Python</a:t>
            </a:r>
            <a:r>
              <a:rPr lang="zh-CN" altLang="en-US" b="1" dirty="0"/>
              <a:t>介绍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66609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F3FBFE"/>
      </a:dk2>
      <a:lt2>
        <a:srgbClr val="BAE6F6"/>
      </a:lt2>
      <a:accent1>
        <a:srgbClr val="1AABE2"/>
      </a:accent1>
      <a:accent2>
        <a:srgbClr val="EC7061"/>
      </a:accent2>
      <a:accent3>
        <a:srgbClr val="8BC9A0"/>
      </a:accent3>
      <a:accent4>
        <a:srgbClr val="BAE6F6"/>
      </a:accent4>
      <a:accent5>
        <a:srgbClr val="F3FBFE"/>
      </a:accent5>
      <a:accent6>
        <a:srgbClr val="FFD17D"/>
      </a:accent6>
      <a:hlink>
        <a:srgbClr val="FFF2CC"/>
      </a:hlink>
      <a:folHlink>
        <a:srgbClr val="7F7F7F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5B4B712841F4C8A7AAEE2CD191271" ma:contentTypeVersion="0" ma:contentTypeDescription="Create a new document." ma:contentTypeScope="" ma:versionID="2e6df93c5ac01bc0ba5a39bebe33c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35F360-600E-4F57-92DF-1EA59280293C}"/>
</file>

<file path=customXml/itemProps2.xml><?xml version="1.0" encoding="utf-8"?>
<ds:datastoreItem xmlns:ds="http://schemas.openxmlformats.org/officeDocument/2006/customXml" ds:itemID="{AA1EE867-D0D8-4016-8A3E-0BFB0EF8FFA1}"/>
</file>

<file path=customXml/itemProps3.xml><?xml version="1.0" encoding="utf-8"?>
<ds:datastoreItem xmlns:ds="http://schemas.openxmlformats.org/officeDocument/2006/customXml" ds:itemID="{224BCC3A-48BD-4A9F-872A-481F8BABF8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4490</Words>
  <Application>Microsoft Office PowerPoint</Application>
  <PresentationFormat>宽屏</PresentationFormat>
  <Paragraphs>525</Paragraphs>
  <Slides>35</Slides>
  <Notes>35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方正兰亭黑简体</vt:lpstr>
      <vt:lpstr>微软雅黑</vt:lpstr>
      <vt:lpstr>Arial</vt:lpstr>
      <vt:lpstr>Calibri</vt:lpstr>
      <vt:lpstr>Courier New</vt:lpstr>
      <vt:lpstr>Huawei Sans</vt:lpstr>
      <vt:lpstr>Wingdings</vt:lpstr>
      <vt:lpstr>自定义设计方案</vt:lpstr>
      <vt:lpstr>PowerPoint 演示文稿</vt:lpstr>
      <vt:lpstr>网络编程与自动化</vt:lpstr>
      <vt:lpstr>PowerPoint 演示文稿</vt:lpstr>
      <vt:lpstr>PowerPoint 演示文稿</vt:lpstr>
      <vt:lpstr>PowerPoint 演示文稿</vt:lpstr>
      <vt:lpstr>背景：传统网络运维困境</vt:lpstr>
      <vt:lpstr>网络自动化</vt:lpstr>
      <vt:lpstr>基于编程实现的网络自动化</vt:lpstr>
      <vt:lpstr>PowerPoint 演示文稿</vt:lpstr>
      <vt:lpstr>编程语言</vt:lpstr>
      <vt:lpstr>计算技术栈与程序执行过程</vt:lpstr>
      <vt:lpstr>高级编程语言 - 编译型语言</vt:lpstr>
      <vt:lpstr>高级编程语言 - 解释型语言</vt:lpstr>
      <vt:lpstr>什么是Python？</vt:lpstr>
      <vt:lpstr>Python代码执行过程</vt:lpstr>
      <vt:lpstr>初识Python代码 - 交互式运行</vt:lpstr>
      <vt:lpstr>初识Python代码 - 脚本式运行</vt:lpstr>
      <vt:lpstr>Python编码规范</vt:lpstr>
      <vt:lpstr>Python编码规范 - 标识符命名</vt:lpstr>
      <vt:lpstr>Python编码规范 - 代码缩进</vt:lpstr>
      <vt:lpstr>Python编码规范 - 使用注释</vt:lpstr>
      <vt:lpstr>Python编码规范 - 源码文件结构</vt:lpstr>
      <vt:lpstr>Python的函数与模块</vt:lpstr>
      <vt:lpstr>Python的类与方法</vt:lpstr>
      <vt:lpstr>telnetlib介绍</vt:lpstr>
      <vt:lpstr>PowerPoint 演示文稿</vt:lpstr>
      <vt:lpstr>案例：使用telnetlib登陆设备</vt:lpstr>
      <vt:lpstr>案例：使用telnetlib登陆设备</vt:lpstr>
      <vt:lpstr>案例：使用telnetlib登陆设备</vt:lpstr>
      <vt:lpstr>案例：使用telnetlib登陆设备</vt:lpstr>
      <vt:lpstr>案例：运行结果对比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Zhanglinruizjhw (Leroy)</cp:lastModifiedBy>
  <cp:revision>190</cp:revision>
  <dcterms:created xsi:type="dcterms:W3CDTF">2018-11-29T10:16:29Z</dcterms:created>
  <dcterms:modified xsi:type="dcterms:W3CDTF">2020-04-14T02:28:39Z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(3)q4AuBS9NyIa7L8nihnuO7Syrl5pYxyimIQX9vLiq9yQ6ZV1IN2St7q5wzipxAMMS4k9+3pAu
j7OhZYFi6b0WhEhKji/9fYVUCU1dMmvDERMPh2M2LfytBlzfkR6Yk6Ii45b/fc23pmffxKma
Hb0K1hF5cHY0RyWCaufBItsVRHRPgAJ+9/KbhCy/eIE5c8fKTsPD8qBz5FHtX2h5W5+4faRL
ZgDTrewCHTq6lbXRKT</vt:lpwstr>
  </property>
  <property fmtid="{D5CDD505-2E9C-101B-9397-08002B2CF9AE}" pid="3" name="_2015_ms_pID_7253431">
    <vt:lpwstr>4DOEoXv/oWxRXGvpyW02PIQvCh96NAOF7iLTRuxIJvghtTQClCC6TG
MTokmDBWMGrJVT70H381sQAmk4nhlHhgOxL7CU+OaOppXT3y++coC3zUfO/DULxDr2qcLCEs
1ML8iKrK5/CzTZYEQjFQ/PngPic2OIEe7IL/MWzy9LCu2aHIN8ASFYp3cgmg76J0WXJ05W6s
rnjQtAKrDNLVuna4dpUWZNcuYyA1XydILYgW</vt:lpwstr>
  </property>
  <property fmtid="{D5CDD505-2E9C-101B-9397-08002B2CF9AE}" pid="4" name="_2015_ms_pID_7253432">
    <vt:lpwstr>qQ==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1586745816</vt:lpwstr>
  </property>
  <property fmtid="{D5CDD505-2E9C-101B-9397-08002B2CF9AE}" pid="9" name="ContentTypeId">
    <vt:lpwstr>0x01010002C5B4B712841F4C8A7AAEE2CD191271</vt:lpwstr>
  </property>
</Properties>
</file>